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charts/chart5.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354" r:id="rId2"/>
    <p:sldId id="360" r:id="rId3"/>
    <p:sldId id="377" r:id="rId4"/>
    <p:sldId id="395" r:id="rId5"/>
    <p:sldId id="379" r:id="rId6"/>
    <p:sldId id="380" r:id="rId7"/>
    <p:sldId id="388" r:id="rId8"/>
    <p:sldId id="391" r:id="rId9"/>
    <p:sldId id="362" r:id="rId10"/>
    <p:sldId id="372" r:id="rId11"/>
    <p:sldId id="374" r:id="rId12"/>
    <p:sldId id="363" r:id="rId13"/>
    <p:sldId id="364" r:id="rId14"/>
    <p:sldId id="384" r:id="rId15"/>
    <p:sldId id="401" r:id="rId16"/>
    <p:sldId id="376" r:id="rId17"/>
    <p:sldId id="399" r:id="rId18"/>
    <p:sldId id="397" r:id="rId19"/>
    <p:sldId id="387" r:id="rId20"/>
    <p:sldId id="355" r:id="rId21"/>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D7D"/>
    <a:srgbClr val="A50021"/>
    <a:srgbClr val="CC0000"/>
    <a:srgbClr val="E5BD83"/>
    <a:srgbClr val="996633"/>
    <a:srgbClr val="D00000"/>
    <a:srgbClr val="CCECFF"/>
    <a:srgbClr val="FF3300"/>
    <a:srgbClr val="5F5F5F"/>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137" autoAdjust="0"/>
  </p:normalViewPr>
  <p:slideViewPr>
    <p:cSldViewPr snapToGrid="0">
      <p:cViewPr>
        <p:scale>
          <a:sx n="53" d="100"/>
          <a:sy n="53" d="100"/>
        </p:scale>
        <p:origin x="-1308" y="-5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Microsoft%20Office%20PowerPoint"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sz="1600"/>
            </a:pPr>
            <a:r>
              <a:rPr lang="en-US" sz="1600" dirty="0"/>
              <a:t>Natural</a:t>
            </a:r>
            <a:r>
              <a:rPr lang="en-US" sz="1600" baseline="0" dirty="0"/>
              <a:t> disaster events </a:t>
            </a:r>
          </a:p>
          <a:p>
            <a:pPr>
              <a:defRPr sz="1600"/>
            </a:pPr>
            <a:r>
              <a:rPr lang="en-US" sz="1600" baseline="0" dirty="0"/>
              <a:t>by continent in 2011</a:t>
            </a:r>
            <a:endParaRPr lang="en-US" sz="1600" dirty="0"/>
          </a:p>
        </c:rich>
      </c:tx>
      <c:layout/>
    </c:title>
    <c:view3D>
      <c:rotX val="30"/>
      <c:perspective val="30"/>
    </c:view3D>
    <c:plotArea>
      <c:layout>
        <c:manualLayout>
          <c:layoutTarget val="inner"/>
          <c:xMode val="edge"/>
          <c:yMode val="edge"/>
          <c:x val="1.9575356594802661E-2"/>
          <c:y val="0.19136800207666413"/>
          <c:w val="0.8866745490679474"/>
          <c:h val="0.62025612183092227"/>
        </c:manualLayout>
      </c:layout>
      <c:pie3DChart>
        <c:varyColors val="1"/>
        <c:ser>
          <c:idx val="0"/>
          <c:order val="0"/>
          <c:tx>
            <c:strRef>
              <c:f>'[Chart in Microsoft Office PowerPoint]Sheet1'!$B$1</c:f>
              <c:strCache>
                <c:ptCount val="1"/>
                <c:pt idx="0">
                  <c:v>Column1</c:v>
                </c:pt>
              </c:strCache>
            </c:strRef>
          </c:tx>
          <c:dPt>
            <c:idx val="0"/>
            <c:spPr>
              <a:solidFill>
                <a:srgbClr val="A50021"/>
              </a:solidFill>
            </c:spPr>
          </c:dPt>
          <c:dPt>
            <c:idx val="1"/>
            <c:spPr>
              <a:solidFill>
                <a:srgbClr val="FFC000"/>
              </a:solidFill>
            </c:spPr>
          </c:dPt>
          <c:dLbls>
            <c:dLbl>
              <c:idx val="0"/>
              <c:layout>
                <c:manualLayout>
                  <c:x val="-0.24455923876862401"/>
                  <c:y val="3.4974762770038401E-2"/>
                </c:manualLayout>
              </c:layout>
              <c:tx>
                <c:rich>
                  <a:bodyPr/>
                  <a:lstStyle/>
                  <a:p>
                    <a:r>
                      <a:rPr lang="en-US" sz="2000" dirty="0" smtClean="0">
                        <a:solidFill>
                          <a:schemeClr val="bg1"/>
                        </a:solidFill>
                      </a:rPr>
                      <a:t>137</a:t>
                    </a:r>
                    <a:endParaRPr lang="en-US" sz="2000" dirty="0">
                      <a:solidFill>
                        <a:schemeClr val="bg1"/>
                      </a:solidFill>
                    </a:endParaRPr>
                  </a:p>
                </c:rich>
              </c:tx>
              <c:showPercent val="1"/>
            </c:dLbl>
            <c:dLbl>
              <c:idx val="1"/>
              <c:layout/>
              <c:tx>
                <c:rich>
                  <a:bodyPr/>
                  <a:lstStyle/>
                  <a:p>
                    <a:r>
                      <a:rPr lang="en-US" sz="2000" b="1" dirty="0" smtClean="0">
                        <a:solidFill>
                          <a:schemeClr val="tx1"/>
                        </a:solidFill>
                      </a:rPr>
                      <a:t>82</a:t>
                    </a:r>
                    <a:endParaRPr lang="en-US" sz="2000" b="1" dirty="0">
                      <a:solidFill>
                        <a:schemeClr val="tx1"/>
                      </a:solidFill>
                    </a:endParaRPr>
                  </a:p>
                </c:rich>
              </c:tx>
              <c:showPercent val="1"/>
            </c:dLbl>
            <c:dLbl>
              <c:idx val="2"/>
              <c:layout/>
              <c:tx>
                <c:rich>
                  <a:bodyPr/>
                  <a:lstStyle/>
                  <a:p>
                    <a:r>
                      <a:rPr lang="en-US" sz="2000" smtClean="0"/>
                      <a:t>56</a:t>
                    </a:r>
                    <a:endParaRPr lang="en-US" sz="2000"/>
                  </a:p>
                </c:rich>
              </c:tx>
              <c:showPercent val="1"/>
            </c:dLbl>
            <c:dLbl>
              <c:idx val="3"/>
              <c:layout/>
              <c:tx>
                <c:rich>
                  <a:bodyPr/>
                  <a:lstStyle/>
                  <a:p>
                    <a:r>
                      <a:rPr lang="en-US" sz="1400" dirty="0" smtClean="0"/>
                      <a:t>17</a:t>
                    </a:r>
                    <a:endParaRPr lang="en-US" sz="1400" dirty="0"/>
                  </a:p>
                </c:rich>
              </c:tx>
              <c:showPercent val="1"/>
            </c:dLbl>
            <c:dLbl>
              <c:idx val="4"/>
              <c:layout/>
              <c:tx>
                <c:rich>
                  <a:bodyPr/>
                  <a:lstStyle/>
                  <a:p>
                    <a:r>
                      <a:rPr lang="en-US" b="1" smtClean="0"/>
                      <a:t>10</a:t>
                    </a:r>
                    <a:endParaRPr lang="en-US" b="1"/>
                  </a:p>
                </c:rich>
              </c:tx>
              <c:showPercent val="1"/>
            </c:dLbl>
            <c:txPr>
              <a:bodyPr/>
              <a:lstStyle/>
              <a:p>
                <a:pPr>
                  <a:defRPr sz="1200" b="1"/>
                </a:pPr>
                <a:endParaRPr lang="en-US"/>
              </a:p>
            </c:txPr>
            <c:showPercent val="1"/>
            <c:showLeaderLines val="1"/>
          </c:dLbls>
          <c:cat>
            <c:strRef>
              <c:f>'[Chart in Microsoft Office PowerPoint]Sheet1'!$A$2:$A$6</c:f>
              <c:strCache>
                <c:ptCount val="5"/>
                <c:pt idx="0">
                  <c:v>Asia </c:v>
                </c:pt>
                <c:pt idx="1">
                  <c:v>Americas</c:v>
                </c:pt>
                <c:pt idx="2">
                  <c:v>Africa</c:v>
                </c:pt>
                <c:pt idx="3">
                  <c:v>Europe</c:v>
                </c:pt>
                <c:pt idx="4">
                  <c:v>Oceania</c:v>
                </c:pt>
              </c:strCache>
            </c:strRef>
          </c:cat>
          <c:val>
            <c:numRef>
              <c:f>'[Chart in Microsoft Office PowerPoint]Sheet1'!$B$2:$B$6</c:f>
              <c:numCache>
                <c:formatCode>General</c:formatCode>
                <c:ptCount val="5"/>
                <c:pt idx="0">
                  <c:v>137</c:v>
                </c:pt>
                <c:pt idx="1">
                  <c:v>82</c:v>
                </c:pt>
                <c:pt idx="2">
                  <c:v>56</c:v>
                </c:pt>
                <c:pt idx="3">
                  <c:v>17</c:v>
                </c:pt>
                <c:pt idx="4">
                  <c:v>10</c:v>
                </c:pt>
              </c:numCache>
            </c:numRef>
          </c:val>
        </c:ser>
        <c:dLbls>
          <c:showPercent val="1"/>
        </c:dLbls>
      </c:pie3DChart>
    </c:plotArea>
    <c:legend>
      <c:legendPos val="t"/>
      <c:layout>
        <c:manualLayout>
          <c:xMode val="edge"/>
          <c:yMode val="edge"/>
          <c:x val="8.7475494134661741E-2"/>
          <c:y val="0.84722217415130796"/>
          <c:w val="0.8856812664042033"/>
          <c:h val="7.7582660657984193E-2"/>
        </c:manualLayout>
      </c:layout>
      <c:txPr>
        <a:bodyPr/>
        <a:lstStyle/>
        <a:p>
          <a:pPr>
            <a:defRPr sz="1200" b="1" i="0" baseline="0"/>
          </a:pPr>
          <a:endParaRPr lang="en-US"/>
        </a:p>
      </c:txPr>
    </c:legend>
    <c:plotVisOnly val="1"/>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title>
      <c:tx>
        <c:rich>
          <a:bodyPr/>
          <a:lstStyle/>
          <a:p>
            <a:pPr>
              <a:defRPr sz="1600"/>
            </a:pPr>
            <a:r>
              <a:rPr lang="en-GB" sz="1600"/>
              <a:t>Disaster economic cost by continent (%) 2011</a:t>
            </a:r>
          </a:p>
        </c:rich>
      </c:tx>
      <c:layout>
        <c:manualLayout>
          <c:xMode val="edge"/>
          <c:yMode val="edge"/>
          <c:x val="0.23482361168669705"/>
          <c:y val="1.7806178073894608E-2"/>
        </c:manualLayout>
      </c:layout>
    </c:title>
    <c:view3D>
      <c:rotX val="30"/>
      <c:perspective val="30"/>
    </c:view3D>
    <c:plotArea>
      <c:layout>
        <c:manualLayout>
          <c:layoutTarget val="inner"/>
          <c:xMode val="edge"/>
          <c:yMode val="edge"/>
          <c:x val="1.2500000000000001E-2"/>
          <c:y val="0.19961468358121967"/>
          <c:w val="0.901023363033568"/>
          <c:h val="0.60864657783161724"/>
        </c:manualLayout>
      </c:layout>
      <c:pie3DChart>
        <c:varyColors val="1"/>
        <c:ser>
          <c:idx val="0"/>
          <c:order val="0"/>
          <c:dPt>
            <c:idx val="0"/>
            <c:spPr>
              <a:solidFill>
                <a:srgbClr val="92D050"/>
              </a:solidFill>
            </c:spPr>
          </c:dPt>
          <c:dPt>
            <c:idx val="1"/>
            <c:spPr>
              <a:solidFill>
                <a:srgbClr val="FFC000"/>
              </a:solidFill>
            </c:spPr>
          </c:dPt>
          <c:dPt>
            <c:idx val="2"/>
            <c:spPr>
              <a:solidFill>
                <a:srgbClr val="A50021"/>
              </a:solidFill>
            </c:spPr>
          </c:dPt>
          <c:dLbls>
            <c:dLbl>
              <c:idx val="2"/>
              <c:layout>
                <c:manualLayout>
                  <c:x val="0.13193952318460192"/>
                  <c:y val="-0.30816176470588358"/>
                </c:manualLayout>
              </c:layout>
              <c:tx>
                <c:rich>
                  <a:bodyPr/>
                  <a:lstStyle/>
                  <a:p>
                    <a:r>
                      <a:rPr lang="en-US" sz="2000" dirty="0">
                        <a:solidFill>
                          <a:schemeClr val="bg1"/>
                        </a:solidFill>
                      </a:rPr>
                      <a:t>75%</a:t>
                    </a:r>
                  </a:p>
                </c:rich>
              </c:tx>
              <c:showPercent val="1"/>
            </c:dLbl>
            <c:txPr>
              <a:bodyPr/>
              <a:lstStyle/>
              <a:p>
                <a:pPr>
                  <a:defRPr sz="1200" b="1"/>
                </a:pPr>
                <a:endParaRPr lang="en-US"/>
              </a:p>
            </c:txPr>
            <c:showPercent val="1"/>
            <c:showLeaderLines val="1"/>
          </c:dLbls>
          <c:cat>
            <c:strRef>
              <c:f>Sheet1!$A$1:$A$5</c:f>
              <c:strCache>
                <c:ptCount val="5"/>
                <c:pt idx="0">
                  <c:v>Africa</c:v>
                </c:pt>
                <c:pt idx="1">
                  <c:v>Americas</c:v>
                </c:pt>
                <c:pt idx="2">
                  <c:v>Asia</c:v>
                </c:pt>
                <c:pt idx="3">
                  <c:v>Europe</c:v>
                </c:pt>
                <c:pt idx="4">
                  <c:v>Oceania</c:v>
                </c:pt>
              </c:strCache>
            </c:strRef>
          </c:cat>
          <c:val>
            <c:numRef>
              <c:f>Sheet1!$B$1:$B$5</c:f>
              <c:numCache>
                <c:formatCode>0%</c:formatCode>
                <c:ptCount val="5"/>
                <c:pt idx="0">
                  <c:v>0</c:v>
                </c:pt>
                <c:pt idx="1">
                  <c:v>0.19</c:v>
                </c:pt>
                <c:pt idx="2">
                  <c:v>0.75000000000000211</c:v>
                </c:pt>
                <c:pt idx="3">
                  <c:v>0</c:v>
                </c:pt>
                <c:pt idx="4">
                  <c:v>6.0000000000000032E-2</c:v>
                </c:pt>
              </c:numCache>
            </c:numRef>
          </c:val>
        </c:ser>
        <c:dLbls>
          <c:showPercent val="1"/>
        </c:dLbls>
      </c:pie3DChart>
    </c:plotArea>
    <c:legend>
      <c:legendPos val="t"/>
      <c:legendEntry>
        <c:idx val="2"/>
        <c:txPr>
          <a:bodyPr/>
          <a:lstStyle/>
          <a:p>
            <a:pPr>
              <a:defRPr sz="1430" b="1" i="0" baseline="0"/>
            </a:pPr>
            <a:endParaRPr lang="en-US"/>
          </a:p>
        </c:txPr>
      </c:legendEntry>
      <c:layout>
        <c:manualLayout>
          <c:xMode val="edge"/>
          <c:yMode val="edge"/>
          <c:x val="2.5195756780402447E-2"/>
          <c:y val="0.83321777486147552"/>
          <c:w val="0.97183048993875754"/>
          <c:h val="8.7393758684576189E-2"/>
        </c:manualLayout>
      </c:layout>
      <c:txPr>
        <a:bodyPr/>
        <a:lstStyle/>
        <a:p>
          <a:pPr>
            <a:defRPr sz="1200" b="1" baseline="0"/>
          </a:pPr>
          <a:endParaRPr lang="en-US"/>
        </a:p>
      </c:txPr>
    </c:legend>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a:solidFill>
                  <a:schemeClr val="bg1"/>
                </a:solidFill>
              </a:defRPr>
            </a:pPr>
            <a:r>
              <a:rPr lang="en-US" sz="1800" dirty="0">
                <a:solidFill>
                  <a:schemeClr val="bg1"/>
                </a:solidFill>
              </a:rPr>
              <a:t>Number of Recorded Disasters</a:t>
            </a:r>
          </a:p>
        </c:rich>
      </c:tx>
      <c:layout>
        <c:manualLayout>
          <c:xMode val="edge"/>
          <c:yMode val="edge"/>
          <c:x val="0.10820557415349227"/>
          <c:y val="0"/>
        </c:manualLayout>
      </c:layout>
      <c:spPr>
        <a:solidFill>
          <a:srgbClr val="C00000"/>
        </a:solidFill>
      </c:spPr>
    </c:title>
    <c:view3D>
      <c:rotX val="30"/>
      <c:perspective val="30"/>
    </c:view3D>
    <c:plotArea>
      <c:layout>
        <c:manualLayout>
          <c:layoutTarget val="inner"/>
          <c:xMode val="edge"/>
          <c:yMode val="edge"/>
          <c:x val="0"/>
          <c:y val="0.15205348424765375"/>
          <c:w val="0.97435897435897501"/>
          <c:h val="0.6278833754174008"/>
        </c:manualLayout>
      </c:layout>
      <c:pie3DChart>
        <c:varyColors val="1"/>
        <c:ser>
          <c:idx val="0"/>
          <c:order val="0"/>
          <c:tx>
            <c:strRef>
              <c:f>Sheet1!$B$1</c:f>
              <c:strCache>
                <c:ptCount val="1"/>
                <c:pt idx="0">
                  <c:v>Number of Recorded Disasters</c:v>
                </c:pt>
              </c:strCache>
            </c:strRef>
          </c:tx>
          <c:dPt>
            <c:idx val="0"/>
            <c:spPr>
              <a:solidFill>
                <a:srgbClr val="FFC000"/>
              </a:solidFill>
            </c:spPr>
          </c:dPt>
          <c:dPt>
            <c:idx val="1"/>
            <c:spPr>
              <a:solidFill>
                <a:srgbClr val="C00000"/>
              </a:solidFill>
            </c:spPr>
          </c:dPt>
          <c:dPt>
            <c:idx val="2"/>
            <c:spPr>
              <a:solidFill>
                <a:srgbClr val="0070C0"/>
              </a:solidFill>
            </c:spPr>
          </c:dPt>
          <c:dPt>
            <c:idx val="3"/>
            <c:spPr>
              <a:solidFill>
                <a:srgbClr val="92D050"/>
              </a:solidFill>
            </c:spPr>
          </c:dPt>
          <c:dLbls>
            <c:txPr>
              <a:bodyPr/>
              <a:lstStyle/>
              <a:p>
                <a:pPr>
                  <a:defRPr b="1">
                    <a:solidFill>
                      <a:schemeClr val="bg1"/>
                    </a:solidFill>
                  </a:defRPr>
                </a:pPr>
                <a:endParaRPr lang="en-US"/>
              </a:p>
            </c:txPr>
            <c:showVal val="1"/>
            <c:showLeaderLines val="1"/>
          </c:dLbls>
          <c:cat>
            <c:strRef>
              <c:f>Sheet1!$A$2:$A$5</c:f>
              <c:strCache>
                <c:ptCount val="4"/>
                <c:pt idx="0">
                  <c:v>2000-2009</c:v>
                </c:pt>
                <c:pt idx="1">
                  <c:v>2009</c:v>
                </c:pt>
                <c:pt idx="2">
                  <c:v>2010</c:v>
                </c:pt>
                <c:pt idx="3">
                  <c:v>2011</c:v>
                </c:pt>
              </c:strCache>
            </c:strRef>
          </c:cat>
          <c:val>
            <c:numRef>
              <c:f>Sheet1!$B$2:$B$5</c:f>
              <c:numCache>
                <c:formatCode>General</c:formatCode>
                <c:ptCount val="4"/>
                <c:pt idx="0">
                  <c:v>392</c:v>
                </c:pt>
                <c:pt idx="1">
                  <c:v>335</c:v>
                </c:pt>
                <c:pt idx="2">
                  <c:v>385</c:v>
                </c:pt>
                <c:pt idx="3">
                  <c:v>302</c:v>
                </c:pt>
              </c:numCache>
            </c:numRef>
          </c:val>
        </c:ser>
      </c:pie3DChart>
    </c:plotArea>
    <c:legend>
      <c:legendPos val="b"/>
      <c:layout>
        <c:manualLayout>
          <c:xMode val="edge"/>
          <c:yMode val="edge"/>
          <c:x val="0"/>
          <c:y val="0.79259169770481475"/>
          <c:w val="1"/>
          <c:h val="0.20354052172200229"/>
        </c:manualLayout>
      </c:layout>
      <c:overlay val="1"/>
      <c:txPr>
        <a:bodyPr/>
        <a:lstStyle/>
        <a:p>
          <a:pPr>
            <a:defRPr sz="1800" b="0"/>
          </a:pPr>
          <a:endParaRPr lang="en-US"/>
        </a:p>
      </c:txPr>
    </c:legend>
    <c:plotVisOnly val="1"/>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solidFill>
                  <a:schemeClr val="bg1"/>
                </a:solidFill>
              </a:defRPr>
            </a:pPr>
            <a:r>
              <a:rPr lang="en-US" sz="1800" dirty="0">
                <a:solidFill>
                  <a:schemeClr val="bg1"/>
                </a:solidFill>
              </a:rPr>
              <a:t>Fatalities</a:t>
            </a:r>
          </a:p>
        </c:rich>
      </c:tx>
      <c:layout/>
      <c:spPr>
        <a:solidFill>
          <a:srgbClr val="C00000"/>
        </a:solidFill>
      </c:spPr>
    </c:title>
    <c:view3D>
      <c:rotX val="30"/>
      <c:perspective val="30"/>
    </c:view3D>
    <c:plotArea>
      <c:layout>
        <c:manualLayout>
          <c:layoutTarget val="inner"/>
          <c:xMode val="edge"/>
          <c:yMode val="edge"/>
          <c:x val="1.0935392437263542E-2"/>
          <c:y val="0.199478559672044"/>
          <c:w val="0.94284824095174435"/>
          <c:h val="0.60566562391380008"/>
        </c:manualLayout>
      </c:layout>
      <c:pie3DChart>
        <c:varyColors val="1"/>
        <c:ser>
          <c:idx val="0"/>
          <c:order val="0"/>
          <c:tx>
            <c:strRef>
              <c:f>Sheet1!$B$1</c:f>
              <c:strCache>
                <c:ptCount val="1"/>
                <c:pt idx="0">
                  <c:v>Fatalities</c:v>
                </c:pt>
              </c:strCache>
            </c:strRef>
          </c:tx>
          <c:dPt>
            <c:idx val="0"/>
            <c:spPr>
              <a:solidFill>
                <a:srgbClr val="FFC000"/>
              </a:solidFill>
            </c:spPr>
          </c:dPt>
          <c:dPt>
            <c:idx val="1"/>
            <c:spPr>
              <a:solidFill>
                <a:srgbClr val="C00000"/>
              </a:solidFill>
            </c:spPr>
          </c:dPt>
          <c:dPt>
            <c:idx val="2"/>
            <c:spPr>
              <a:solidFill>
                <a:srgbClr val="0070C0"/>
              </a:solidFill>
            </c:spPr>
          </c:dPt>
          <c:dPt>
            <c:idx val="3"/>
            <c:spPr>
              <a:solidFill>
                <a:srgbClr val="92D050"/>
              </a:solidFill>
            </c:spPr>
          </c:dPt>
          <c:dLbls>
            <c:dLbl>
              <c:idx val="0"/>
              <c:layout/>
              <c:tx>
                <c:rich>
                  <a:bodyPr/>
                  <a:lstStyle/>
                  <a:p>
                    <a:r>
                      <a:rPr lang="en-US" b="1" dirty="0"/>
                      <a:t>78,087</a:t>
                    </a:r>
                  </a:p>
                </c:rich>
              </c:tx>
              <c:showVal val="1"/>
            </c:dLbl>
            <c:dLbl>
              <c:idx val="1"/>
              <c:layout/>
              <c:tx>
                <c:rich>
                  <a:bodyPr/>
                  <a:lstStyle/>
                  <a:p>
                    <a:r>
                      <a:rPr lang="en-US" b="1" dirty="0"/>
                      <a:t>10,665</a:t>
                    </a:r>
                  </a:p>
                </c:rich>
              </c:tx>
              <c:showVal val="1"/>
            </c:dLbl>
            <c:dLbl>
              <c:idx val="2"/>
              <c:layout/>
              <c:tx>
                <c:rich>
                  <a:bodyPr/>
                  <a:lstStyle/>
                  <a:p>
                    <a:r>
                      <a:rPr lang="en-US" b="1" dirty="0">
                        <a:solidFill>
                          <a:schemeClr val="bg1"/>
                        </a:solidFill>
                      </a:rPr>
                      <a:t>297,000</a:t>
                    </a:r>
                  </a:p>
                </c:rich>
              </c:tx>
              <c:showVal val="1"/>
            </c:dLbl>
            <c:dLbl>
              <c:idx val="3"/>
              <c:layout>
                <c:manualLayout>
                  <c:x val="-0.19740356818651947"/>
                  <c:y val="3.5730578727841536E-2"/>
                </c:manualLayout>
              </c:layout>
              <c:tx>
                <c:rich>
                  <a:bodyPr/>
                  <a:lstStyle/>
                  <a:p>
                    <a:r>
                      <a:rPr lang="en-US" b="1" dirty="0"/>
                      <a:t>29,782</a:t>
                    </a:r>
                  </a:p>
                </c:rich>
              </c:tx>
              <c:showVal val="1"/>
            </c:dLbl>
            <c:delete val="1"/>
          </c:dLbls>
          <c:cat>
            <c:strRef>
              <c:f>Sheet1!$A$2:$A$5</c:f>
              <c:strCache>
                <c:ptCount val="4"/>
                <c:pt idx="0">
                  <c:v>2000-2009</c:v>
                </c:pt>
                <c:pt idx="1">
                  <c:v>2009</c:v>
                </c:pt>
                <c:pt idx="2">
                  <c:v>2010</c:v>
                </c:pt>
                <c:pt idx="3">
                  <c:v>2011</c:v>
                </c:pt>
              </c:strCache>
            </c:strRef>
          </c:cat>
          <c:val>
            <c:numRef>
              <c:f>Sheet1!$B$2:$B$5</c:f>
              <c:numCache>
                <c:formatCode>#,##0</c:formatCode>
                <c:ptCount val="4"/>
                <c:pt idx="0">
                  <c:v>78087</c:v>
                </c:pt>
                <c:pt idx="1">
                  <c:v>10665</c:v>
                </c:pt>
                <c:pt idx="2">
                  <c:v>297000</c:v>
                </c:pt>
                <c:pt idx="3">
                  <c:v>29782</c:v>
                </c:pt>
              </c:numCache>
            </c:numRef>
          </c:val>
        </c:ser>
      </c:pie3DChart>
    </c:plotArea>
    <c:legend>
      <c:legendPos val="b"/>
      <c:layout>
        <c:manualLayout>
          <c:xMode val="edge"/>
          <c:yMode val="edge"/>
          <c:x val="4.2181089085830906E-3"/>
          <c:y val="0.73928942014762111"/>
          <c:w val="0.99459084796454866"/>
          <c:h val="0.23636690077490854"/>
        </c:manualLayout>
      </c:layout>
      <c:txPr>
        <a:bodyPr/>
        <a:lstStyle/>
        <a:p>
          <a:pPr>
            <a:defRPr sz="1800" b="0"/>
          </a:pPr>
          <a:endParaRPr lang="en-US"/>
        </a:p>
      </c:txPr>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solidFill>
                  <a:schemeClr val="bg1"/>
                </a:solidFill>
              </a:defRPr>
            </a:pPr>
            <a:r>
              <a:rPr lang="en-US" sz="1800" dirty="0">
                <a:solidFill>
                  <a:schemeClr val="bg1"/>
                </a:solidFill>
              </a:rPr>
              <a:t>Persons affected (in Millions)</a:t>
            </a:r>
          </a:p>
        </c:rich>
      </c:tx>
      <c:layout/>
      <c:spPr>
        <a:solidFill>
          <a:srgbClr val="C00000"/>
        </a:solidFill>
      </c:spPr>
    </c:title>
    <c:view3D>
      <c:rotX val="30"/>
      <c:perspective val="30"/>
    </c:view3D>
    <c:plotArea>
      <c:layout>
        <c:manualLayout>
          <c:layoutTarget val="inner"/>
          <c:xMode val="edge"/>
          <c:yMode val="edge"/>
          <c:x val="8.5213024173324631E-2"/>
          <c:y val="0.19922951627291813"/>
          <c:w val="0.87218046374001312"/>
          <c:h val="0.62931329602227415"/>
        </c:manualLayout>
      </c:layout>
      <c:pie3DChart>
        <c:varyColors val="1"/>
        <c:ser>
          <c:idx val="0"/>
          <c:order val="0"/>
          <c:tx>
            <c:strRef>
              <c:f>Sheet1!$B$1</c:f>
              <c:strCache>
                <c:ptCount val="1"/>
                <c:pt idx="0">
                  <c:v>Persons affected (in Millions)</c:v>
                </c:pt>
              </c:strCache>
            </c:strRef>
          </c:tx>
          <c:dPt>
            <c:idx val="0"/>
            <c:spPr>
              <a:solidFill>
                <a:srgbClr val="FFC000"/>
              </a:solidFill>
            </c:spPr>
          </c:dPt>
          <c:dPt>
            <c:idx val="1"/>
            <c:spPr>
              <a:solidFill>
                <a:srgbClr val="C00000"/>
              </a:solidFill>
            </c:spPr>
          </c:dPt>
          <c:dPt>
            <c:idx val="2"/>
            <c:spPr>
              <a:solidFill>
                <a:srgbClr val="0070C0"/>
              </a:solidFill>
            </c:spPr>
          </c:dPt>
          <c:dPt>
            <c:idx val="3"/>
            <c:spPr>
              <a:solidFill>
                <a:srgbClr val="92D050"/>
              </a:solidFill>
            </c:spPr>
          </c:dPt>
          <c:dLbls>
            <c:txPr>
              <a:bodyPr/>
              <a:lstStyle/>
              <a:p>
                <a:pPr>
                  <a:defRPr b="1">
                    <a:solidFill>
                      <a:schemeClr val="bg1"/>
                    </a:solidFill>
                  </a:defRPr>
                </a:pPr>
                <a:endParaRPr lang="en-US"/>
              </a:p>
            </c:txPr>
            <c:showVal val="1"/>
            <c:showLeaderLines val="1"/>
          </c:dLbls>
          <c:cat>
            <c:strRef>
              <c:f>Sheet1!$A$2:$A$5</c:f>
              <c:strCache>
                <c:ptCount val="4"/>
                <c:pt idx="0">
                  <c:v>2000-20009</c:v>
                </c:pt>
                <c:pt idx="1">
                  <c:v>2009</c:v>
                </c:pt>
                <c:pt idx="2">
                  <c:v>2010</c:v>
                </c:pt>
                <c:pt idx="3">
                  <c:v>2011</c:v>
                </c:pt>
              </c:strCache>
            </c:strRef>
          </c:cat>
          <c:val>
            <c:numRef>
              <c:f>Sheet1!$B$2:$B$5</c:f>
              <c:numCache>
                <c:formatCode>General</c:formatCode>
                <c:ptCount val="4"/>
                <c:pt idx="0">
                  <c:v>227</c:v>
                </c:pt>
                <c:pt idx="1">
                  <c:v>119</c:v>
                </c:pt>
                <c:pt idx="2">
                  <c:v>217</c:v>
                </c:pt>
                <c:pt idx="3">
                  <c:v>206</c:v>
                </c:pt>
              </c:numCache>
            </c:numRef>
          </c:val>
        </c:ser>
      </c:pie3DChart>
    </c:plotArea>
    <c:legend>
      <c:legendPos val="b"/>
      <c:layout/>
      <c:txPr>
        <a:bodyPr/>
        <a:lstStyle/>
        <a:p>
          <a:pPr>
            <a:defRPr sz="1600" b="0"/>
          </a:pPr>
          <a:endParaRPr lang="en-US"/>
        </a:p>
      </c:txPr>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sz="1800" dirty="0">
                <a:solidFill>
                  <a:schemeClr val="bg1"/>
                </a:solidFill>
              </a:rPr>
              <a:t>Damage ($$ Billions)</a:t>
            </a:r>
          </a:p>
        </c:rich>
      </c:tx>
      <c:layout/>
      <c:spPr>
        <a:solidFill>
          <a:srgbClr val="C00000"/>
        </a:solidFill>
      </c:spPr>
    </c:title>
    <c:view3D>
      <c:rotX val="30"/>
      <c:perspective val="30"/>
    </c:view3D>
    <c:plotArea>
      <c:layout>
        <c:manualLayout>
          <c:layoutTarget val="inner"/>
          <c:xMode val="edge"/>
          <c:yMode val="edge"/>
          <c:x val="0"/>
          <c:y val="0.15797397077243258"/>
          <c:w val="1"/>
          <c:h val="0.67523695619306623"/>
        </c:manualLayout>
      </c:layout>
      <c:pie3DChart>
        <c:varyColors val="1"/>
        <c:ser>
          <c:idx val="0"/>
          <c:order val="0"/>
          <c:tx>
            <c:strRef>
              <c:f>Sheet1!$B$1</c:f>
              <c:strCache>
                <c:ptCount val="1"/>
                <c:pt idx="0">
                  <c:v>Damage ($$ Billions)</c:v>
                </c:pt>
              </c:strCache>
            </c:strRef>
          </c:tx>
          <c:dPt>
            <c:idx val="0"/>
            <c:spPr>
              <a:solidFill>
                <a:srgbClr val="FFC000"/>
              </a:solidFill>
            </c:spPr>
          </c:dPt>
          <c:dPt>
            <c:idx val="1"/>
            <c:spPr>
              <a:solidFill>
                <a:srgbClr val="A50021"/>
              </a:solidFill>
            </c:spPr>
          </c:dPt>
          <c:dPt>
            <c:idx val="2"/>
            <c:spPr>
              <a:solidFill>
                <a:srgbClr val="0070C0"/>
              </a:solidFill>
            </c:spPr>
          </c:dPt>
          <c:dPt>
            <c:idx val="3"/>
            <c:spPr>
              <a:solidFill>
                <a:srgbClr val="92D050"/>
              </a:solidFill>
            </c:spPr>
          </c:dPt>
          <c:dLbls>
            <c:dLbl>
              <c:idx val="3"/>
              <c:layout>
                <c:manualLayout>
                  <c:x val="0.34251588486296536"/>
                  <c:y val="-5.2740345671485452E-2"/>
                </c:manualLayout>
              </c:layout>
              <c:showVal val="1"/>
            </c:dLbl>
            <c:txPr>
              <a:bodyPr/>
              <a:lstStyle/>
              <a:p>
                <a:pPr>
                  <a:defRPr b="1">
                    <a:solidFill>
                      <a:schemeClr val="tx1"/>
                    </a:solidFill>
                  </a:defRPr>
                </a:pPr>
                <a:endParaRPr lang="en-US"/>
              </a:p>
            </c:txPr>
            <c:showVal val="1"/>
            <c:showLeaderLines val="1"/>
          </c:dLbls>
          <c:cat>
            <c:strRef>
              <c:f>Sheet1!$A$2:$A$5</c:f>
              <c:strCache>
                <c:ptCount val="4"/>
                <c:pt idx="0">
                  <c:v>2000-2009</c:v>
                </c:pt>
                <c:pt idx="1">
                  <c:v>2009</c:v>
                </c:pt>
                <c:pt idx="2">
                  <c:v>2010</c:v>
                </c:pt>
                <c:pt idx="3">
                  <c:v>2011</c:v>
                </c:pt>
              </c:strCache>
            </c:strRef>
          </c:cat>
          <c:val>
            <c:numRef>
              <c:f>Sheet1!$B$2:$B$5</c:f>
              <c:numCache>
                <c:formatCode>General</c:formatCode>
                <c:ptCount val="4"/>
                <c:pt idx="0">
                  <c:v>89</c:v>
                </c:pt>
                <c:pt idx="1">
                  <c:v>41.3</c:v>
                </c:pt>
                <c:pt idx="2">
                  <c:v>123.9</c:v>
                </c:pt>
                <c:pt idx="3">
                  <c:v>366</c:v>
                </c:pt>
              </c:numCache>
            </c:numRef>
          </c:val>
        </c:ser>
      </c:pie3DChart>
    </c:plotArea>
    <c:legend>
      <c:legendPos val="b"/>
      <c:layout/>
      <c:txPr>
        <a:bodyPr/>
        <a:lstStyle/>
        <a:p>
          <a:pPr>
            <a:defRPr b="0"/>
          </a:pPr>
          <a:endParaRPr lang="en-US"/>
        </a:p>
      </c:txP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55C76-BEBB-4036-9222-A064E0A43B79}"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65016BEA-15CA-4ABB-B131-F5AA940F152C}">
      <dgm:prSet phldrT="[Text]" custT="1"/>
      <dgm:spPr>
        <a:solidFill>
          <a:srgbClr val="A50021"/>
        </a:solidFill>
      </dgm:spPr>
      <dgm:t>
        <a:bodyPr/>
        <a:lstStyle/>
        <a:p>
          <a:r>
            <a:rPr lang="en-US" sz="3200" b="1" dirty="0" smtClean="0"/>
            <a:t>Regional Community Safety and Resilience Unit</a:t>
          </a:r>
          <a:endParaRPr lang="en-GB" sz="3200" b="1" dirty="0"/>
        </a:p>
      </dgm:t>
    </dgm:pt>
    <dgm:pt modelId="{692F6098-5C00-4335-9DAB-88A9BC78DFA9}" type="parTrans" cxnId="{33AB0B0E-893F-4D9C-865F-C69AE6734363}">
      <dgm:prSet/>
      <dgm:spPr/>
      <dgm:t>
        <a:bodyPr/>
        <a:lstStyle/>
        <a:p>
          <a:endParaRPr lang="en-GB"/>
        </a:p>
      </dgm:t>
    </dgm:pt>
    <dgm:pt modelId="{5EB8BDBE-51B3-4801-9972-A91D1413B0F7}" type="sibTrans" cxnId="{33AB0B0E-893F-4D9C-865F-C69AE6734363}">
      <dgm:prSet/>
      <dgm:spPr>
        <a:solidFill>
          <a:schemeClr val="bg1"/>
        </a:solidFill>
        <a:ln w="38100">
          <a:solidFill>
            <a:srgbClr val="A50021"/>
          </a:solidFill>
        </a:ln>
      </dgm:spPr>
      <dgm:t>
        <a:bodyPr/>
        <a:lstStyle/>
        <a:p>
          <a:endParaRPr lang="en-GB"/>
        </a:p>
      </dgm:t>
    </dgm:pt>
    <dgm:pt modelId="{A5A3B3A2-1C06-4BC1-9948-51AECC6F3DD0}">
      <dgm:prSet phldrT="[Text]" custT="1"/>
      <dgm:spPr>
        <a:solidFill>
          <a:srgbClr val="A50021"/>
        </a:solidFill>
      </dgm:spPr>
      <dgm:t>
        <a:bodyPr/>
        <a:lstStyle/>
        <a:p>
          <a:r>
            <a:rPr lang="en-US" sz="3200" b="1" dirty="0" smtClean="0"/>
            <a:t>Health</a:t>
          </a:r>
          <a:endParaRPr lang="en-GB" sz="3200" b="1" dirty="0"/>
        </a:p>
      </dgm:t>
    </dgm:pt>
    <dgm:pt modelId="{51F660A2-77BB-4AF9-AFFE-824A2BAFE83B}" type="parTrans" cxnId="{24F7190D-6806-43B7-869F-EE38A1FC0F9D}">
      <dgm:prSet/>
      <dgm:spPr/>
      <dgm:t>
        <a:bodyPr/>
        <a:lstStyle/>
        <a:p>
          <a:endParaRPr lang="en-GB"/>
        </a:p>
      </dgm:t>
    </dgm:pt>
    <dgm:pt modelId="{F3D4E952-4BF8-45EF-8793-3966E7A21FEB}" type="sibTrans" cxnId="{24F7190D-6806-43B7-869F-EE38A1FC0F9D}">
      <dgm:prSet/>
      <dgm:spPr>
        <a:solidFill>
          <a:schemeClr val="bg1"/>
        </a:solidFill>
        <a:ln w="38100">
          <a:solidFill>
            <a:srgbClr val="A50021"/>
          </a:solidFill>
        </a:ln>
      </dgm:spPr>
      <dgm:t>
        <a:bodyPr/>
        <a:lstStyle/>
        <a:p>
          <a:endParaRPr lang="en-GB"/>
        </a:p>
      </dgm:t>
    </dgm:pt>
    <dgm:pt modelId="{1E16ABB8-CCF0-476D-832E-1742EA509D27}">
      <dgm:prSet phldrT="[Text]" custT="1"/>
      <dgm:spPr>
        <a:solidFill>
          <a:srgbClr val="A50021"/>
        </a:solidFill>
      </dgm:spPr>
      <dgm:t>
        <a:bodyPr/>
        <a:lstStyle/>
        <a:p>
          <a:r>
            <a:rPr lang="en-US" sz="3200" b="1" dirty="0" smtClean="0"/>
            <a:t>Disaster Management</a:t>
          </a:r>
          <a:r>
            <a:rPr lang="en-US" sz="2800" dirty="0" smtClean="0"/>
            <a:t>	</a:t>
          </a:r>
          <a:endParaRPr lang="en-GB" sz="2800" dirty="0"/>
        </a:p>
      </dgm:t>
    </dgm:pt>
    <dgm:pt modelId="{A8264FB8-68AF-419A-8A03-25C02D732543}" type="parTrans" cxnId="{D0103ED6-3FFD-43CD-964E-9C149AADB45B}">
      <dgm:prSet/>
      <dgm:spPr/>
      <dgm:t>
        <a:bodyPr/>
        <a:lstStyle/>
        <a:p>
          <a:endParaRPr lang="en-GB"/>
        </a:p>
      </dgm:t>
    </dgm:pt>
    <dgm:pt modelId="{EF38E09B-7327-4427-94E8-B4E42FE70F28}" type="sibTrans" cxnId="{D0103ED6-3FFD-43CD-964E-9C149AADB45B}">
      <dgm:prSet/>
      <dgm:spPr>
        <a:solidFill>
          <a:schemeClr val="bg1"/>
        </a:solidFill>
        <a:ln w="38100">
          <a:solidFill>
            <a:srgbClr val="A50021"/>
          </a:solidFill>
        </a:ln>
      </dgm:spPr>
      <dgm:t>
        <a:bodyPr/>
        <a:lstStyle/>
        <a:p>
          <a:endParaRPr lang="en-GB"/>
        </a:p>
      </dgm:t>
    </dgm:pt>
    <dgm:pt modelId="{F4C3964F-2AAC-46FA-A0A1-FCF66A59D6C9}" type="pres">
      <dgm:prSet presAssocID="{75455C76-BEBB-4036-9222-A064E0A43B79}" presName="Name0" presStyleCnt="0">
        <dgm:presLayoutVars>
          <dgm:dir/>
          <dgm:resizeHandles val="exact"/>
        </dgm:presLayoutVars>
      </dgm:prSet>
      <dgm:spPr/>
      <dgm:t>
        <a:bodyPr/>
        <a:lstStyle/>
        <a:p>
          <a:endParaRPr lang="en-GB"/>
        </a:p>
      </dgm:t>
    </dgm:pt>
    <dgm:pt modelId="{F8D93095-6CD2-4887-B03C-BCAC09D39143}" type="pres">
      <dgm:prSet presAssocID="{65016BEA-15CA-4ABB-B131-F5AA940F152C}" presName="node" presStyleLbl="node1" presStyleIdx="0" presStyleCnt="3" custScaleX="183746" custScaleY="183436" custRadScaleRad="101485" custRadScaleInc="10225">
        <dgm:presLayoutVars>
          <dgm:bulletEnabled val="1"/>
        </dgm:presLayoutVars>
      </dgm:prSet>
      <dgm:spPr/>
      <dgm:t>
        <a:bodyPr/>
        <a:lstStyle/>
        <a:p>
          <a:endParaRPr lang="en-GB"/>
        </a:p>
      </dgm:t>
    </dgm:pt>
    <dgm:pt modelId="{8B8473D5-7825-49E4-B452-251F52844937}" type="pres">
      <dgm:prSet presAssocID="{5EB8BDBE-51B3-4801-9972-A91D1413B0F7}" presName="sibTrans" presStyleLbl="sibTrans2D1" presStyleIdx="0" presStyleCnt="3"/>
      <dgm:spPr/>
      <dgm:t>
        <a:bodyPr/>
        <a:lstStyle/>
        <a:p>
          <a:endParaRPr lang="en-GB"/>
        </a:p>
      </dgm:t>
    </dgm:pt>
    <dgm:pt modelId="{918805BA-8CBC-42C5-B24B-43B04C52882F}" type="pres">
      <dgm:prSet presAssocID="{5EB8BDBE-51B3-4801-9972-A91D1413B0F7}" presName="connectorText" presStyleLbl="sibTrans2D1" presStyleIdx="0" presStyleCnt="3"/>
      <dgm:spPr/>
      <dgm:t>
        <a:bodyPr/>
        <a:lstStyle/>
        <a:p>
          <a:endParaRPr lang="en-GB"/>
        </a:p>
      </dgm:t>
    </dgm:pt>
    <dgm:pt modelId="{72311B6D-D8D6-413A-B6FF-FE8FB0019AD1}" type="pres">
      <dgm:prSet presAssocID="{A5A3B3A2-1C06-4BC1-9948-51AECC6F3DD0}" presName="node" presStyleLbl="node1" presStyleIdx="1" presStyleCnt="3" custScaleX="122494" custScaleY="209186" custRadScaleRad="100000" custRadScaleInc="0">
        <dgm:presLayoutVars>
          <dgm:bulletEnabled val="1"/>
        </dgm:presLayoutVars>
      </dgm:prSet>
      <dgm:spPr/>
      <dgm:t>
        <a:bodyPr/>
        <a:lstStyle/>
        <a:p>
          <a:endParaRPr lang="en-GB"/>
        </a:p>
      </dgm:t>
    </dgm:pt>
    <dgm:pt modelId="{BC7F2485-FA39-4C7F-A764-10E7CA0E39AD}" type="pres">
      <dgm:prSet presAssocID="{F3D4E952-4BF8-45EF-8793-3966E7A21FEB}" presName="sibTrans" presStyleLbl="sibTrans2D1" presStyleIdx="1" presStyleCnt="3" custLinFactNeighborX="2106" custLinFactNeighborY="14784"/>
      <dgm:spPr/>
      <dgm:t>
        <a:bodyPr/>
        <a:lstStyle/>
        <a:p>
          <a:endParaRPr lang="en-GB"/>
        </a:p>
      </dgm:t>
    </dgm:pt>
    <dgm:pt modelId="{0D069FA9-2CB5-4282-AFEE-B68522E01C44}" type="pres">
      <dgm:prSet presAssocID="{F3D4E952-4BF8-45EF-8793-3966E7A21FEB}" presName="connectorText" presStyleLbl="sibTrans2D1" presStyleIdx="1" presStyleCnt="3"/>
      <dgm:spPr/>
      <dgm:t>
        <a:bodyPr/>
        <a:lstStyle/>
        <a:p>
          <a:endParaRPr lang="en-GB"/>
        </a:p>
      </dgm:t>
    </dgm:pt>
    <dgm:pt modelId="{97597C7F-70F7-43D9-B18D-A8059F708EF1}" type="pres">
      <dgm:prSet presAssocID="{1E16ABB8-CCF0-476D-832E-1742EA509D27}" presName="node" presStyleLbl="node1" presStyleIdx="2" presStyleCnt="3" custScaleX="125477" custScaleY="203562">
        <dgm:presLayoutVars>
          <dgm:bulletEnabled val="1"/>
        </dgm:presLayoutVars>
      </dgm:prSet>
      <dgm:spPr/>
      <dgm:t>
        <a:bodyPr/>
        <a:lstStyle/>
        <a:p>
          <a:endParaRPr lang="en-GB"/>
        </a:p>
      </dgm:t>
    </dgm:pt>
    <dgm:pt modelId="{EAAA30F7-B8BC-4D71-879F-718A36098065}" type="pres">
      <dgm:prSet presAssocID="{EF38E09B-7327-4427-94E8-B4E42FE70F28}" presName="sibTrans" presStyleLbl="sibTrans2D1" presStyleIdx="2" presStyleCnt="3" custLinFactNeighborX="-30434" custLinFactNeighborY="-4927"/>
      <dgm:spPr/>
      <dgm:t>
        <a:bodyPr/>
        <a:lstStyle/>
        <a:p>
          <a:endParaRPr lang="en-GB"/>
        </a:p>
      </dgm:t>
    </dgm:pt>
    <dgm:pt modelId="{CE386B0A-53EB-452F-AC25-9880B0070F31}" type="pres">
      <dgm:prSet presAssocID="{EF38E09B-7327-4427-94E8-B4E42FE70F28}" presName="connectorText" presStyleLbl="sibTrans2D1" presStyleIdx="2" presStyleCnt="3"/>
      <dgm:spPr/>
      <dgm:t>
        <a:bodyPr/>
        <a:lstStyle/>
        <a:p>
          <a:endParaRPr lang="en-GB"/>
        </a:p>
      </dgm:t>
    </dgm:pt>
  </dgm:ptLst>
  <dgm:cxnLst>
    <dgm:cxn modelId="{00247108-DDC1-4A5E-AE2B-8691F28C2CAB}" type="presOf" srcId="{1E16ABB8-CCF0-476D-832E-1742EA509D27}" destId="{97597C7F-70F7-43D9-B18D-A8059F708EF1}" srcOrd="0" destOrd="0" presId="urn:microsoft.com/office/officeart/2005/8/layout/cycle7"/>
    <dgm:cxn modelId="{E303BF98-327C-46E9-B287-771965E53820}" type="presOf" srcId="{5EB8BDBE-51B3-4801-9972-A91D1413B0F7}" destId="{8B8473D5-7825-49E4-B452-251F52844937}" srcOrd="0" destOrd="0" presId="urn:microsoft.com/office/officeart/2005/8/layout/cycle7"/>
    <dgm:cxn modelId="{6CFBF0D0-41B1-49CA-A4A2-4CB4D3EC48EA}" type="presOf" srcId="{F3D4E952-4BF8-45EF-8793-3966E7A21FEB}" destId="{BC7F2485-FA39-4C7F-A764-10E7CA0E39AD}" srcOrd="0" destOrd="0" presId="urn:microsoft.com/office/officeart/2005/8/layout/cycle7"/>
    <dgm:cxn modelId="{53719591-3FB6-4EBF-8869-EE421D0A2500}" type="presOf" srcId="{F3D4E952-4BF8-45EF-8793-3966E7A21FEB}" destId="{0D069FA9-2CB5-4282-AFEE-B68522E01C44}" srcOrd="1" destOrd="0" presId="urn:microsoft.com/office/officeart/2005/8/layout/cycle7"/>
    <dgm:cxn modelId="{2BCE4730-F95A-4BB1-B590-87042912826F}" type="presOf" srcId="{65016BEA-15CA-4ABB-B131-F5AA940F152C}" destId="{F8D93095-6CD2-4887-B03C-BCAC09D39143}" srcOrd="0" destOrd="0" presId="urn:microsoft.com/office/officeart/2005/8/layout/cycle7"/>
    <dgm:cxn modelId="{C0E71EF7-0F4B-4E08-B370-0E7BD013AF7E}" type="presOf" srcId="{5EB8BDBE-51B3-4801-9972-A91D1413B0F7}" destId="{918805BA-8CBC-42C5-B24B-43B04C52882F}" srcOrd="1" destOrd="0" presId="urn:microsoft.com/office/officeart/2005/8/layout/cycle7"/>
    <dgm:cxn modelId="{78C44659-3AD2-4E1D-B82A-D254C2164F42}" type="presOf" srcId="{EF38E09B-7327-4427-94E8-B4E42FE70F28}" destId="{CE386B0A-53EB-452F-AC25-9880B0070F31}" srcOrd="1" destOrd="0" presId="urn:microsoft.com/office/officeart/2005/8/layout/cycle7"/>
    <dgm:cxn modelId="{24F7190D-6806-43B7-869F-EE38A1FC0F9D}" srcId="{75455C76-BEBB-4036-9222-A064E0A43B79}" destId="{A5A3B3A2-1C06-4BC1-9948-51AECC6F3DD0}" srcOrd="1" destOrd="0" parTransId="{51F660A2-77BB-4AF9-AFFE-824A2BAFE83B}" sibTransId="{F3D4E952-4BF8-45EF-8793-3966E7A21FEB}"/>
    <dgm:cxn modelId="{D0103ED6-3FFD-43CD-964E-9C149AADB45B}" srcId="{75455C76-BEBB-4036-9222-A064E0A43B79}" destId="{1E16ABB8-CCF0-476D-832E-1742EA509D27}" srcOrd="2" destOrd="0" parTransId="{A8264FB8-68AF-419A-8A03-25C02D732543}" sibTransId="{EF38E09B-7327-4427-94E8-B4E42FE70F28}"/>
    <dgm:cxn modelId="{33AB0B0E-893F-4D9C-865F-C69AE6734363}" srcId="{75455C76-BEBB-4036-9222-A064E0A43B79}" destId="{65016BEA-15CA-4ABB-B131-F5AA940F152C}" srcOrd="0" destOrd="0" parTransId="{692F6098-5C00-4335-9DAB-88A9BC78DFA9}" sibTransId="{5EB8BDBE-51B3-4801-9972-A91D1413B0F7}"/>
    <dgm:cxn modelId="{6DA969E7-1EE0-448B-AEE7-0690CB07718C}" type="presOf" srcId="{A5A3B3A2-1C06-4BC1-9948-51AECC6F3DD0}" destId="{72311B6D-D8D6-413A-B6FF-FE8FB0019AD1}" srcOrd="0" destOrd="0" presId="urn:microsoft.com/office/officeart/2005/8/layout/cycle7"/>
    <dgm:cxn modelId="{4A0A0679-7EB2-478B-976D-3A04318EB4CE}" type="presOf" srcId="{EF38E09B-7327-4427-94E8-B4E42FE70F28}" destId="{EAAA30F7-B8BC-4D71-879F-718A36098065}" srcOrd="0" destOrd="0" presId="urn:microsoft.com/office/officeart/2005/8/layout/cycle7"/>
    <dgm:cxn modelId="{3A83D7C5-4D8B-44E6-8031-CF7DFF3341BA}" type="presOf" srcId="{75455C76-BEBB-4036-9222-A064E0A43B79}" destId="{F4C3964F-2AAC-46FA-A0A1-FCF66A59D6C9}" srcOrd="0" destOrd="0" presId="urn:microsoft.com/office/officeart/2005/8/layout/cycle7"/>
    <dgm:cxn modelId="{96B72A73-181B-4EE7-BEC9-69CB3FDB7748}" type="presParOf" srcId="{F4C3964F-2AAC-46FA-A0A1-FCF66A59D6C9}" destId="{F8D93095-6CD2-4887-B03C-BCAC09D39143}" srcOrd="0" destOrd="0" presId="urn:microsoft.com/office/officeart/2005/8/layout/cycle7"/>
    <dgm:cxn modelId="{C3B92C29-8E1B-4328-8F01-06DEDAC4DC79}" type="presParOf" srcId="{F4C3964F-2AAC-46FA-A0A1-FCF66A59D6C9}" destId="{8B8473D5-7825-49E4-B452-251F52844937}" srcOrd="1" destOrd="0" presId="urn:microsoft.com/office/officeart/2005/8/layout/cycle7"/>
    <dgm:cxn modelId="{1CF749D4-9066-4739-BD42-9E7605342437}" type="presParOf" srcId="{8B8473D5-7825-49E4-B452-251F52844937}" destId="{918805BA-8CBC-42C5-B24B-43B04C52882F}" srcOrd="0" destOrd="0" presId="urn:microsoft.com/office/officeart/2005/8/layout/cycle7"/>
    <dgm:cxn modelId="{FD0E0C73-0CAF-4455-AAFB-2E30B2A1A70F}" type="presParOf" srcId="{F4C3964F-2AAC-46FA-A0A1-FCF66A59D6C9}" destId="{72311B6D-D8D6-413A-B6FF-FE8FB0019AD1}" srcOrd="2" destOrd="0" presId="urn:microsoft.com/office/officeart/2005/8/layout/cycle7"/>
    <dgm:cxn modelId="{92B61A8C-18E6-4F13-B520-7F573371E0BC}" type="presParOf" srcId="{F4C3964F-2AAC-46FA-A0A1-FCF66A59D6C9}" destId="{BC7F2485-FA39-4C7F-A764-10E7CA0E39AD}" srcOrd="3" destOrd="0" presId="urn:microsoft.com/office/officeart/2005/8/layout/cycle7"/>
    <dgm:cxn modelId="{891F554C-56D3-41F4-AAFD-BD2248705B99}" type="presParOf" srcId="{BC7F2485-FA39-4C7F-A764-10E7CA0E39AD}" destId="{0D069FA9-2CB5-4282-AFEE-B68522E01C44}" srcOrd="0" destOrd="0" presId="urn:microsoft.com/office/officeart/2005/8/layout/cycle7"/>
    <dgm:cxn modelId="{857521C2-626C-4B5D-A2B2-29A9CEC271F6}" type="presParOf" srcId="{F4C3964F-2AAC-46FA-A0A1-FCF66A59D6C9}" destId="{97597C7F-70F7-43D9-B18D-A8059F708EF1}" srcOrd="4" destOrd="0" presId="urn:microsoft.com/office/officeart/2005/8/layout/cycle7"/>
    <dgm:cxn modelId="{5FCBDB83-CFBB-4F8E-8E6D-464DB43C666B}" type="presParOf" srcId="{F4C3964F-2AAC-46FA-A0A1-FCF66A59D6C9}" destId="{EAAA30F7-B8BC-4D71-879F-718A36098065}" srcOrd="5" destOrd="0" presId="urn:microsoft.com/office/officeart/2005/8/layout/cycle7"/>
    <dgm:cxn modelId="{05A78C3D-ACC9-4245-B079-006B55DC1A34}" type="presParOf" srcId="{EAAA30F7-B8BC-4D71-879F-718A36098065}" destId="{CE386B0A-53EB-452F-AC25-9880B0070F31}"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2853C2-C618-4442-BB71-D84EF876538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E939225E-7D02-4ADB-8BBF-15450003599A}">
      <dgm:prSet phldrT="[Text]"/>
      <dgm:spPr>
        <a:solidFill>
          <a:srgbClr val="A50021"/>
        </a:solidFill>
      </dgm:spPr>
      <dgm:t>
        <a:bodyPr/>
        <a:lstStyle/>
        <a:p>
          <a:r>
            <a:rPr lang="en-US" b="1" dirty="0" smtClean="0"/>
            <a:t>CBDRR</a:t>
          </a:r>
          <a:endParaRPr lang="en-GB" dirty="0"/>
        </a:p>
      </dgm:t>
    </dgm:pt>
    <dgm:pt modelId="{0F19698A-8697-401A-8151-39853FCF4FC3}" type="parTrans" cxnId="{71D6C177-7960-4D63-AF19-7BFC4E52EF0A}">
      <dgm:prSet/>
      <dgm:spPr/>
      <dgm:t>
        <a:bodyPr/>
        <a:lstStyle/>
        <a:p>
          <a:endParaRPr lang="en-GB"/>
        </a:p>
      </dgm:t>
    </dgm:pt>
    <dgm:pt modelId="{94A87CA6-41F4-4344-BC80-6EAF76A8EE3C}" type="sibTrans" cxnId="{71D6C177-7960-4D63-AF19-7BFC4E52EF0A}">
      <dgm:prSet/>
      <dgm:spPr/>
      <dgm:t>
        <a:bodyPr/>
        <a:lstStyle/>
        <a:p>
          <a:endParaRPr lang="en-GB"/>
        </a:p>
      </dgm:t>
    </dgm:pt>
    <dgm:pt modelId="{63B613A7-1662-4A7A-B5CC-C04161E323AC}">
      <dgm:prSet/>
      <dgm:spPr>
        <a:solidFill>
          <a:srgbClr val="A50021"/>
        </a:solidFill>
      </dgm:spPr>
      <dgm:t>
        <a:bodyPr/>
        <a:lstStyle/>
        <a:p>
          <a:endParaRPr lang="en-GB"/>
        </a:p>
      </dgm:t>
    </dgm:pt>
    <dgm:pt modelId="{8B297BBA-2E6B-441C-AFBC-D6F2B0C22FEE}" type="parTrans" cxnId="{57AFAA5F-D11B-4780-A2A5-B336B7937292}">
      <dgm:prSet/>
      <dgm:spPr/>
      <dgm:t>
        <a:bodyPr/>
        <a:lstStyle/>
        <a:p>
          <a:endParaRPr lang="en-GB"/>
        </a:p>
      </dgm:t>
    </dgm:pt>
    <dgm:pt modelId="{DCAB29ED-5794-45A5-A87C-2DD0B0C5D5A6}" type="sibTrans" cxnId="{57AFAA5F-D11B-4780-A2A5-B336B7937292}">
      <dgm:prSet/>
      <dgm:spPr/>
      <dgm:t>
        <a:bodyPr/>
        <a:lstStyle/>
        <a:p>
          <a:endParaRPr lang="en-GB"/>
        </a:p>
      </dgm:t>
    </dgm:pt>
    <dgm:pt modelId="{AF1C6ED5-72EC-439C-ADE5-3B8AE82C2DF7}">
      <dgm:prSet/>
      <dgm:spPr>
        <a:solidFill>
          <a:srgbClr val="A50021"/>
        </a:solidFill>
      </dgm:spPr>
      <dgm:t>
        <a:bodyPr/>
        <a:lstStyle/>
        <a:p>
          <a:r>
            <a:rPr lang="en-US" b="1" dirty="0" smtClean="0"/>
            <a:t>Risk Assessment, identification and establishment of CBEW and prediction</a:t>
          </a:r>
          <a:endParaRPr lang="en-GB" b="1" dirty="0"/>
        </a:p>
      </dgm:t>
    </dgm:pt>
    <dgm:pt modelId="{671013C6-4010-4F38-BA3F-476C0DA3D285}" type="parTrans" cxnId="{B5FD76C3-567E-454A-BE11-D5678EE414DF}">
      <dgm:prSet/>
      <dgm:spPr/>
      <dgm:t>
        <a:bodyPr/>
        <a:lstStyle/>
        <a:p>
          <a:endParaRPr lang="en-GB"/>
        </a:p>
      </dgm:t>
    </dgm:pt>
    <dgm:pt modelId="{070F58B1-BD15-4485-A974-7D754BA5A282}" type="sibTrans" cxnId="{B5FD76C3-567E-454A-BE11-D5678EE414DF}">
      <dgm:prSet/>
      <dgm:spPr/>
      <dgm:t>
        <a:bodyPr/>
        <a:lstStyle/>
        <a:p>
          <a:endParaRPr lang="en-GB"/>
        </a:p>
      </dgm:t>
    </dgm:pt>
    <dgm:pt modelId="{B96800F6-0A2C-4C39-A5C7-B2E33D2B138B}">
      <dgm:prSet/>
      <dgm:spPr>
        <a:solidFill>
          <a:srgbClr val="A50021"/>
        </a:solidFill>
      </dgm:spPr>
      <dgm:t>
        <a:bodyPr/>
        <a:lstStyle/>
        <a:p>
          <a:r>
            <a:rPr lang="en-US" b="1" smtClean="0"/>
            <a:t>Advocacy, education and awareness raising</a:t>
          </a:r>
          <a:endParaRPr lang="en-GB" b="1" dirty="0"/>
        </a:p>
      </dgm:t>
    </dgm:pt>
    <dgm:pt modelId="{36450617-8D00-47BE-AB59-C38141A28AA3}" type="parTrans" cxnId="{4006F41D-2852-4643-B95F-A110E3252B3D}">
      <dgm:prSet/>
      <dgm:spPr/>
      <dgm:t>
        <a:bodyPr/>
        <a:lstStyle/>
        <a:p>
          <a:endParaRPr lang="en-GB"/>
        </a:p>
      </dgm:t>
    </dgm:pt>
    <dgm:pt modelId="{777D3A0E-E1F9-43EC-84A4-D6E764E144F4}" type="sibTrans" cxnId="{4006F41D-2852-4643-B95F-A110E3252B3D}">
      <dgm:prSet/>
      <dgm:spPr/>
      <dgm:t>
        <a:bodyPr/>
        <a:lstStyle/>
        <a:p>
          <a:endParaRPr lang="en-GB"/>
        </a:p>
      </dgm:t>
    </dgm:pt>
    <dgm:pt modelId="{D629A484-8638-4823-A259-D0146F1DD1D8}">
      <dgm:prSet/>
      <dgm:spPr>
        <a:solidFill>
          <a:srgbClr val="A50021"/>
        </a:solidFill>
      </dgm:spPr>
      <dgm:t>
        <a:bodyPr/>
        <a:lstStyle/>
        <a:p>
          <a:r>
            <a:rPr lang="en-US" b="1" dirty="0" smtClean="0">
              <a:latin typeface="Arial Unicode MS" pitchFamily="34" charset="-128"/>
              <a:ea typeface="Arial Unicode MS" pitchFamily="34" charset="-128"/>
              <a:cs typeface="Arial Unicode MS" pitchFamily="34" charset="-128"/>
            </a:rPr>
            <a:t>Strong auxiliary relationship with national and local government</a:t>
          </a:r>
          <a:endParaRPr lang="en-GB" dirty="0"/>
        </a:p>
      </dgm:t>
    </dgm:pt>
    <dgm:pt modelId="{490112AB-E65F-4111-9927-5A890D1B17D8}" type="parTrans" cxnId="{288214BA-AA52-46C1-A495-B41A8DEADBCC}">
      <dgm:prSet/>
      <dgm:spPr/>
      <dgm:t>
        <a:bodyPr/>
        <a:lstStyle/>
        <a:p>
          <a:endParaRPr lang="en-GB"/>
        </a:p>
      </dgm:t>
    </dgm:pt>
    <dgm:pt modelId="{6E449182-CEA2-4DEF-86E5-221AD0497DD4}" type="sibTrans" cxnId="{288214BA-AA52-46C1-A495-B41A8DEADBCC}">
      <dgm:prSet/>
      <dgm:spPr/>
      <dgm:t>
        <a:bodyPr/>
        <a:lstStyle/>
        <a:p>
          <a:endParaRPr lang="en-GB"/>
        </a:p>
      </dgm:t>
    </dgm:pt>
    <dgm:pt modelId="{64A9C9F9-F43D-41AB-A68C-257377AEFA52}" type="pres">
      <dgm:prSet presAssocID="{FF2853C2-C618-4442-BB71-D84EF8765382}" presName="Name0" presStyleCnt="0">
        <dgm:presLayoutVars>
          <dgm:dir/>
          <dgm:resizeHandles val="exact"/>
        </dgm:presLayoutVars>
      </dgm:prSet>
      <dgm:spPr/>
      <dgm:t>
        <a:bodyPr/>
        <a:lstStyle/>
        <a:p>
          <a:endParaRPr lang="en-GB"/>
        </a:p>
      </dgm:t>
    </dgm:pt>
    <dgm:pt modelId="{54F312DE-FC3A-4381-B672-D80F7D2C0388}" type="pres">
      <dgm:prSet presAssocID="{AF1C6ED5-72EC-439C-ADE5-3B8AE82C2DF7}" presName="node" presStyleLbl="node1" presStyleIdx="0" presStyleCnt="5">
        <dgm:presLayoutVars>
          <dgm:bulletEnabled val="1"/>
        </dgm:presLayoutVars>
      </dgm:prSet>
      <dgm:spPr/>
      <dgm:t>
        <a:bodyPr/>
        <a:lstStyle/>
        <a:p>
          <a:endParaRPr lang="en-GB"/>
        </a:p>
      </dgm:t>
    </dgm:pt>
    <dgm:pt modelId="{B2BA62DA-9D51-47DE-9300-F109F7FB60AB}" type="pres">
      <dgm:prSet presAssocID="{070F58B1-BD15-4485-A974-7D754BA5A282}" presName="sibTrans" presStyleCnt="0"/>
      <dgm:spPr/>
    </dgm:pt>
    <dgm:pt modelId="{5F6282DD-CE5C-4580-AEB3-A1266C2E8C1D}" type="pres">
      <dgm:prSet presAssocID="{E939225E-7D02-4ADB-8BBF-15450003599A}" presName="node" presStyleLbl="node1" presStyleIdx="1" presStyleCnt="5">
        <dgm:presLayoutVars>
          <dgm:bulletEnabled val="1"/>
        </dgm:presLayoutVars>
      </dgm:prSet>
      <dgm:spPr/>
      <dgm:t>
        <a:bodyPr/>
        <a:lstStyle/>
        <a:p>
          <a:endParaRPr lang="en-GB"/>
        </a:p>
      </dgm:t>
    </dgm:pt>
    <dgm:pt modelId="{E57B6802-2AC1-4EB9-961B-D0A7E55A7700}" type="pres">
      <dgm:prSet presAssocID="{94A87CA6-41F4-4344-BC80-6EAF76A8EE3C}" presName="sibTrans" presStyleCnt="0"/>
      <dgm:spPr/>
    </dgm:pt>
    <dgm:pt modelId="{886DA303-EC50-48C7-A877-422B47EC825C}" type="pres">
      <dgm:prSet presAssocID="{B96800F6-0A2C-4C39-A5C7-B2E33D2B138B}" presName="node" presStyleLbl="node1" presStyleIdx="2" presStyleCnt="5">
        <dgm:presLayoutVars>
          <dgm:bulletEnabled val="1"/>
        </dgm:presLayoutVars>
      </dgm:prSet>
      <dgm:spPr/>
      <dgm:t>
        <a:bodyPr/>
        <a:lstStyle/>
        <a:p>
          <a:endParaRPr lang="en-GB"/>
        </a:p>
      </dgm:t>
    </dgm:pt>
    <dgm:pt modelId="{8614902C-ADA1-4160-A167-455B3E4FBC7D}" type="pres">
      <dgm:prSet presAssocID="{777D3A0E-E1F9-43EC-84A4-D6E764E144F4}" presName="sibTrans" presStyleCnt="0"/>
      <dgm:spPr/>
    </dgm:pt>
    <dgm:pt modelId="{C3D4F7E8-751F-4DCF-A7EE-FB5878526AE1}" type="pres">
      <dgm:prSet presAssocID="{D629A484-8638-4823-A259-D0146F1DD1D8}" presName="node" presStyleLbl="node1" presStyleIdx="3" presStyleCnt="5">
        <dgm:presLayoutVars>
          <dgm:bulletEnabled val="1"/>
        </dgm:presLayoutVars>
      </dgm:prSet>
      <dgm:spPr/>
      <dgm:t>
        <a:bodyPr/>
        <a:lstStyle/>
        <a:p>
          <a:endParaRPr lang="en-GB"/>
        </a:p>
      </dgm:t>
    </dgm:pt>
    <dgm:pt modelId="{A5D2115E-307F-4E08-93DA-D947C660B719}" type="pres">
      <dgm:prSet presAssocID="{6E449182-CEA2-4DEF-86E5-221AD0497DD4}" presName="sibTrans" presStyleCnt="0"/>
      <dgm:spPr/>
    </dgm:pt>
    <dgm:pt modelId="{AE970A69-CA78-4A75-AE01-48022FC78134}" type="pres">
      <dgm:prSet presAssocID="{63B613A7-1662-4A7A-B5CC-C04161E323AC}" presName="node" presStyleLbl="node1" presStyleIdx="4" presStyleCnt="5">
        <dgm:presLayoutVars>
          <dgm:bulletEnabled val="1"/>
        </dgm:presLayoutVars>
      </dgm:prSet>
      <dgm:spPr/>
      <dgm:t>
        <a:bodyPr/>
        <a:lstStyle/>
        <a:p>
          <a:endParaRPr lang="en-GB"/>
        </a:p>
      </dgm:t>
    </dgm:pt>
  </dgm:ptLst>
  <dgm:cxnLst>
    <dgm:cxn modelId="{E874F3F3-2854-4553-A66A-1FE2EE9D6B04}" type="presOf" srcId="{FF2853C2-C618-4442-BB71-D84EF8765382}" destId="{64A9C9F9-F43D-41AB-A68C-257377AEFA52}" srcOrd="0" destOrd="0" presId="urn:microsoft.com/office/officeart/2005/8/layout/hList6"/>
    <dgm:cxn modelId="{5676DCA9-E615-4CCC-81DA-A075533E9550}" type="presOf" srcId="{D629A484-8638-4823-A259-D0146F1DD1D8}" destId="{C3D4F7E8-751F-4DCF-A7EE-FB5878526AE1}" srcOrd="0" destOrd="0" presId="urn:microsoft.com/office/officeart/2005/8/layout/hList6"/>
    <dgm:cxn modelId="{C17BF32B-5AE6-4676-B1FE-954972522E78}" type="presOf" srcId="{E939225E-7D02-4ADB-8BBF-15450003599A}" destId="{5F6282DD-CE5C-4580-AEB3-A1266C2E8C1D}" srcOrd="0" destOrd="0" presId="urn:microsoft.com/office/officeart/2005/8/layout/hList6"/>
    <dgm:cxn modelId="{B5FD76C3-567E-454A-BE11-D5678EE414DF}" srcId="{FF2853C2-C618-4442-BB71-D84EF8765382}" destId="{AF1C6ED5-72EC-439C-ADE5-3B8AE82C2DF7}" srcOrd="0" destOrd="0" parTransId="{671013C6-4010-4F38-BA3F-476C0DA3D285}" sibTransId="{070F58B1-BD15-4485-A974-7D754BA5A282}"/>
    <dgm:cxn modelId="{B366CD82-850F-478B-A37F-198CC267FF5B}" type="presOf" srcId="{AF1C6ED5-72EC-439C-ADE5-3B8AE82C2DF7}" destId="{54F312DE-FC3A-4381-B672-D80F7D2C0388}" srcOrd="0" destOrd="0" presId="urn:microsoft.com/office/officeart/2005/8/layout/hList6"/>
    <dgm:cxn modelId="{E201ACA9-3A19-4FA5-AB80-EDA492E58E92}" type="presOf" srcId="{63B613A7-1662-4A7A-B5CC-C04161E323AC}" destId="{AE970A69-CA78-4A75-AE01-48022FC78134}" srcOrd="0" destOrd="0" presId="urn:microsoft.com/office/officeart/2005/8/layout/hList6"/>
    <dgm:cxn modelId="{288214BA-AA52-46C1-A495-B41A8DEADBCC}" srcId="{FF2853C2-C618-4442-BB71-D84EF8765382}" destId="{D629A484-8638-4823-A259-D0146F1DD1D8}" srcOrd="3" destOrd="0" parTransId="{490112AB-E65F-4111-9927-5A890D1B17D8}" sibTransId="{6E449182-CEA2-4DEF-86E5-221AD0497DD4}"/>
    <dgm:cxn modelId="{4006F41D-2852-4643-B95F-A110E3252B3D}" srcId="{FF2853C2-C618-4442-BB71-D84EF8765382}" destId="{B96800F6-0A2C-4C39-A5C7-B2E33D2B138B}" srcOrd="2" destOrd="0" parTransId="{36450617-8D00-47BE-AB59-C38141A28AA3}" sibTransId="{777D3A0E-E1F9-43EC-84A4-D6E764E144F4}"/>
    <dgm:cxn modelId="{71D6C177-7960-4D63-AF19-7BFC4E52EF0A}" srcId="{FF2853C2-C618-4442-BB71-D84EF8765382}" destId="{E939225E-7D02-4ADB-8BBF-15450003599A}" srcOrd="1" destOrd="0" parTransId="{0F19698A-8697-401A-8151-39853FCF4FC3}" sibTransId="{94A87CA6-41F4-4344-BC80-6EAF76A8EE3C}"/>
    <dgm:cxn modelId="{FF1B5E99-B584-4E3C-BBAD-FAB5FB7F7EAA}" type="presOf" srcId="{B96800F6-0A2C-4C39-A5C7-B2E33D2B138B}" destId="{886DA303-EC50-48C7-A877-422B47EC825C}" srcOrd="0" destOrd="0" presId="urn:microsoft.com/office/officeart/2005/8/layout/hList6"/>
    <dgm:cxn modelId="{57AFAA5F-D11B-4780-A2A5-B336B7937292}" srcId="{FF2853C2-C618-4442-BB71-D84EF8765382}" destId="{63B613A7-1662-4A7A-B5CC-C04161E323AC}" srcOrd="4" destOrd="0" parTransId="{8B297BBA-2E6B-441C-AFBC-D6F2B0C22FEE}" sibTransId="{DCAB29ED-5794-45A5-A87C-2DD0B0C5D5A6}"/>
    <dgm:cxn modelId="{0658A0FC-F1B2-412F-8E87-6B62B9C982CB}" type="presParOf" srcId="{64A9C9F9-F43D-41AB-A68C-257377AEFA52}" destId="{54F312DE-FC3A-4381-B672-D80F7D2C0388}" srcOrd="0" destOrd="0" presId="urn:microsoft.com/office/officeart/2005/8/layout/hList6"/>
    <dgm:cxn modelId="{96392274-356A-4247-982D-05AC67A5CA42}" type="presParOf" srcId="{64A9C9F9-F43D-41AB-A68C-257377AEFA52}" destId="{B2BA62DA-9D51-47DE-9300-F109F7FB60AB}" srcOrd="1" destOrd="0" presId="urn:microsoft.com/office/officeart/2005/8/layout/hList6"/>
    <dgm:cxn modelId="{7AFA0DD6-F9E0-40CD-922A-DDAEBA55B3D2}" type="presParOf" srcId="{64A9C9F9-F43D-41AB-A68C-257377AEFA52}" destId="{5F6282DD-CE5C-4580-AEB3-A1266C2E8C1D}" srcOrd="2" destOrd="0" presId="urn:microsoft.com/office/officeart/2005/8/layout/hList6"/>
    <dgm:cxn modelId="{625A8C89-D3D8-45F2-BA02-D73C411B9D3C}" type="presParOf" srcId="{64A9C9F9-F43D-41AB-A68C-257377AEFA52}" destId="{E57B6802-2AC1-4EB9-961B-D0A7E55A7700}" srcOrd="3" destOrd="0" presId="urn:microsoft.com/office/officeart/2005/8/layout/hList6"/>
    <dgm:cxn modelId="{FE64F6DA-3DC6-4878-B348-CC8B71A8B379}" type="presParOf" srcId="{64A9C9F9-F43D-41AB-A68C-257377AEFA52}" destId="{886DA303-EC50-48C7-A877-422B47EC825C}" srcOrd="4" destOrd="0" presId="urn:microsoft.com/office/officeart/2005/8/layout/hList6"/>
    <dgm:cxn modelId="{C3ED27E3-25F5-4FF1-B7E3-C03EA2DE4CF3}" type="presParOf" srcId="{64A9C9F9-F43D-41AB-A68C-257377AEFA52}" destId="{8614902C-ADA1-4160-A167-455B3E4FBC7D}" srcOrd="5" destOrd="0" presId="urn:microsoft.com/office/officeart/2005/8/layout/hList6"/>
    <dgm:cxn modelId="{2907ECE1-4535-405C-9F04-985691AD050F}" type="presParOf" srcId="{64A9C9F9-F43D-41AB-A68C-257377AEFA52}" destId="{C3D4F7E8-751F-4DCF-A7EE-FB5878526AE1}" srcOrd="6" destOrd="0" presId="urn:microsoft.com/office/officeart/2005/8/layout/hList6"/>
    <dgm:cxn modelId="{6F5625FF-7F64-40CD-A057-6C92FB6CD95B}" type="presParOf" srcId="{64A9C9F9-F43D-41AB-A68C-257377AEFA52}" destId="{A5D2115E-307F-4E08-93DA-D947C660B719}" srcOrd="7" destOrd="0" presId="urn:microsoft.com/office/officeart/2005/8/layout/hList6"/>
    <dgm:cxn modelId="{F7BB7144-A30C-40BA-AD36-5CE26FBE3A28}" type="presParOf" srcId="{64A9C9F9-F43D-41AB-A68C-257377AEFA52}" destId="{AE970A69-CA78-4A75-AE01-48022FC78134}" srcOrd="8"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D93095-6CD2-4887-B03C-BCAC09D39143}">
      <dsp:nvSpPr>
        <dsp:cNvPr id="0" name=""/>
        <dsp:cNvSpPr/>
      </dsp:nvSpPr>
      <dsp:spPr>
        <a:xfrm>
          <a:off x="1153170" y="-391632"/>
          <a:ext cx="4085706" cy="2039406"/>
        </a:xfrm>
        <a:prstGeom prst="roundRect">
          <a:avLst>
            <a:gd name="adj" fmla="val 10000"/>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Regional Community Safety and Resilience Unit</a:t>
          </a:r>
          <a:endParaRPr lang="en-GB" sz="3200" b="1" kern="1200" dirty="0"/>
        </a:p>
      </dsp:txBody>
      <dsp:txXfrm>
        <a:off x="1153170" y="-391632"/>
        <a:ext cx="4085706" cy="2039406"/>
      </dsp:txXfrm>
    </dsp:sp>
    <dsp:sp modelId="{8B8473D5-7825-49E4-B452-251F52844937}">
      <dsp:nvSpPr>
        <dsp:cNvPr id="0" name=""/>
        <dsp:cNvSpPr/>
      </dsp:nvSpPr>
      <dsp:spPr>
        <a:xfrm rot="3792251">
          <a:off x="3596524" y="1952779"/>
          <a:ext cx="733596" cy="389123"/>
        </a:xfrm>
        <a:prstGeom prst="leftRightArrow">
          <a:avLst>
            <a:gd name="adj1" fmla="val 60000"/>
            <a:gd name="adj2" fmla="val 50000"/>
          </a:avLst>
        </a:prstGeom>
        <a:solidFill>
          <a:schemeClr val="bg1"/>
        </a:solidFill>
        <a:ln w="38100">
          <a:solidFill>
            <a:srgbClr val="A5002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3792251">
        <a:off x="3596524" y="1952779"/>
        <a:ext cx="733596" cy="389123"/>
      </dsp:txXfrm>
    </dsp:sp>
    <dsp:sp modelId="{72311B6D-D8D6-413A-B6FF-FE8FB0019AD1}">
      <dsp:nvSpPr>
        <dsp:cNvPr id="0" name=""/>
        <dsp:cNvSpPr/>
      </dsp:nvSpPr>
      <dsp:spPr>
        <a:xfrm>
          <a:off x="3441050" y="2646908"/>
          <a:ext cx="2723730" cy="2325690"/>
        </a:xfrm>
        <a:prstGeom prst="roundRect">
          <a:avLst>
            <a:gd name="adj" fmla="val 10000"/>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Health</a:t>
          </a:r>
          <a:endParaRPr lang="en-GB" sz="3200" b="1" kern="1200" dirty="0"/>
        </a:p>
      </dsp:txBody>
      <dsp:txXfrm>
        <a:off x="3441050" y="2646908"/>
        <a:ext cx="2723730" cy="2325690"/>
      </dsp:txXfrm>
    </dsp:sp>
    <dsp:sp modelId="{BC7F2485-FA39-4C7F-A764-10E7CA0E39AD}">
      <dsp:nvSpPr>
        <dsp:cNvPr id="0" name=""/>
        <dsp:cNvSpPr/>
      </dsp:nvSpPr>
      <dsp:spPr>
        <a:xfrm rot="10800000">
          <a:off x="2631203" y="3672719"/>
          <a:ext cx="733596" cy="389123"/>
        </a:xfrm>
        <a:prstGeom prst="leftRightArrow">
          <a:avLst>
            <a:gd name="adj1" fmla="val 60000"/>
            <a:gd name="adj2" fmla="val 50000"/>
          </a:avLst>
        </a:prstGeom>
        <a:solidFill>
          <a:schemeClr val="bg1"/>
        </a:solidFill>
        <a:ln w="38100">
          <a:solidFill>
            <a:srgbClr val="A5002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10800000">
        <a:off x="2631203" y="3672719"/>
        <a:ext cx="733596" cy="389123"/>
      </dsp:txXfrm>
    </dsp:sp>
    <dsp:sp modelId="{97597C7F-70F7-43D9-B18D-A8059F708EF1}">
      <dsp:nvSpPr>
        <dsp:cNvPr id="0" name=""/>
        <dsp:cNvSpPr/>
      </dsp:nvSpPr>
      <dsp:spPr>
        <a:xfrm>
          <a:off x="-266004" y="2678171"/>
          <a:ext cx="2790058" cy="2263163"/>
        </a:xfrm>
        <a:prstGeom prst="roundRect">
          <a:avLst>
            <a:gd name="adj" fmla="val 10000"/>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Disaster Management</a:t>
          </a:r>
          <a:r>
            <a:rPr lang="en-US" sz="2800" kern="1200" dirty="0" smtClean="0"/>
            <a:t>	</a:t>
          </a:r>
          <a:endParaRPr lang="en-GB" sz="2800" kern="1200" dirty="0"/>
        </a:p>
      </dsp:txBody>
      <dsp:txXfrm>
        <a:off x="-266004" y="2678171"/>
        <a:ext cx="2790058" cy="2263163"/>
      </dsp:txXfrm>
    </dsp:sp>
    <dsp:sp modelId="{EAAA30F7-B8BC-4D71-879F-718A36098065}">
      <dsp:nvSpPr>
        <dsp:cNvPr id="0" name=""/>
        <dsp:cNvSpPr/>
      </dsp:nvSpPr>
      <dsp:spPr>
        <a:xfrm rot="18180600">
          <a:off x="1608804" y="1949239"/>
          <a:ext cx="733596" cy="389123"/>
        </a:xfrm>
        <a:prstGeom prst="leftRightArrow">
          <a:avLst>
            <a:gd name="adj1" fmla="val 60000"/>
            <a:gd name="adj2" fmla="val 50000"/>
          </a:avLst>
        </a:prstGeom>
        <a:solidFill>
          <a:schemeClr val="bg1"/>
        </a:solidFill>
        <a:ln w="38100">
          <a:solidFill>
            <a:srgbClr val="A5002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18180600">
        <a:off x="1608804" y="1949239"/>
        <a:ext cx="733596" cy="3891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F312DE-FC3A-4381-B672-D80F7D2C0388}">
      <dsp:nvSpPr>
        <dsp:cNvPr id="0" name=""/>
        <dsp:cNvSpPr/>
      </dsp:nvSpPr>
      <dsp:spPr>
        <a:xfrm rot="16200000">
          <a:off x="-1863874" y="1868785"/>
          <a:ext cx="5461001" cy="1723429"/>
        </a:xfrm>
        <a:prstGeom prst="flowChartManualOperation">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326" bIns="0" numCol="1" spcCol="1270" anchor="ctr" anchorCtr="0">
          <a:noAutofit/>
        </a:bodyPr>
        <a:lstStyle/>
        <a:p>
          <a:pPr lvl="0" algn="ctr" defTabSz="800100">
            <a:lnSpc>
              <a:spcPct val="90000"/>
            </a:lnSpc>
            <a:spcBef>
              <a:spcPct val="0"/>
            </a:spcBef>
            <a:spcAft>
              <a:spcPct val="35000"/>
            </a:spcAft>
          </a:pPr>
          <a:r>
            <a:rPr lang="en-US" sz="1800" b="1" kern="1200" dirty="0" smtClean="0"/>
            <a:t>Risk Assessment, identification and establishment of CBEW and prediction</a:t>
          </a:r>
          <a:endParaRPr lang="en-GB" sz="1800" b="1" kern="1200" dirty="0"/>
        </a:p>
      </dsp:txBody>
      <dsp:txXfrm rot="16200000">
        <a:off x="-1863874" y="1868785"/>
        <a:ext cx="5461001" cy="1723429"/>
      </dsp:txXfrm>
    </dsp:sp>
    <dsp:sp modelId="{5F6282DD-CE5C-4580-AEB3-A1266C2E8C1D}">
      <dsp:nvSpPr>
        <dsp:cNvPr id="0" name=""/>
        <dsp:cNvSpPr/>
      </dsp:nvSpPr>
      <dsp:spPr>
        <a:xfrm rot="16200000">
          <a:off x="-11187" y="1868785"/>
          <a:ext cx="5461001" cy="1723429"/>
        </a:xfrm>
        <a:prstGeom prst="flowChartManualOperation">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326" bIns="0" numCol="1" spcCol="1270" anchor="ctr" anchorCtr="0">
          <a:noAutofit/>
        </a:bodyPr>
        <a:lstStyle/>
        <a:p>
          <a:pPr lvl="0" algn="ctr" defTabSz="800100">
            <a:lnSpc>
              <a:spcPct val="90000"/>
            </a:lnSpc>
            <a:spcBef>
              <a:spcPct val="0"/>
            </a:spcBef>
            <a:spcAft>
              <a:spcPct val="35000"/>
            </a:spcAft>
          </a:pPr>
          <a:r>
            <a:rPr lang="en-US" sz="1800" b="1" kern="1200" dirty="0" smtClean="0"/>
            <a:t>CBDRR</a:t>
          </a:r>
          <a:endParaRPr lang="en-GB" sz="1800" kern="1200" dirty="0"/>
        </a:p>
      </dsp:txBody>
      <dsp:txXfrm rot="16200000">
        <a:off x="-11187" y="1868785"/>
        <a:ext cx="5461001" cy="1723429"/>
      </dsp:txXfrm>
    </dsp:sp>
    <dsp:sp modelId="{886DA303-EC50-48C7-A877-422B47EC825C}">
      <dsp:nvSpPr>
        <dsp:cNvPr id="0" name=""/>
        <dsp:cNvSpPr/>
      </dsp:nvSpPr>
      <dsp:spPr>
        <a:xfrm rot="16200000">
          <a:off x="1841499" y="1868785"/>
          <a:ext cx="5461001" cy="1723429"/>
        </a:xfrm>
        <a:prstGeom prst="flowChartManualOperation">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326" bIns="0" numCol="1" spcCol="1270" anchor="ctr" anchorCtr="0">
          <a:noAutofit/>
        </a:bodyPr>
        <a:lstStyle/>
        <a:p>
          <a:pPr lvl="0" algn="ctr" defTabSz="800100">
            <a:lnSpc>
              <a:spcPct val="90000"/>
            </a:lnSpc>
            <a:spcBef>
              <a:spcPct val="0"/>
            </a:spcBef>
            <a:spcAft>
              <a:spcPct val="35000"/>
            </a:spcAft>
          </a:pPr>
          <a:r>
            <a:rPr lang="en-US" sz="1800" b="1" kern="1200" smtClean="0"/>
            <a:t>Advocacy, education and awareness raising</a:t>
          </a:r>
          <a:endParaRPr lang="en-GB" sz="1800" b="1" kern="1200" dirty="0"/>
        </a:p>
      </dsp:txBody>
      <dsp:txXfrm rot="16200000">
        <a:off x="1841499" y="1868785"/>
        <a:ext cx="5461001" cy="1723429"/>
      </dsp:txXfrm>
    </dsp:sp>
    <dsp:sp modelId="{C3D4F7E8-751F-4DCF-A7EE-FB5878526AE1}">
      <dsp:nvSpPr>
        <dsp:cNvPr id="0" name=""/>
        <dsp:cNvSpPr/>
      </dsp:nvSpPr>
      <dsp:spPr>
        <a:xfrm rot="16200000">
          <a:off x="3694186" y="1868785"/>
          <a:ext cx="5461001" cy="1723429"/>
        </a:xfrm>
        <a:prstGeom prst="flowChartManualOperation">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326" bIns="0" numCol="1" spcCol="1270" anchor="ctr" anchorCtr="0">
          <a:noAutofit/>
        </a:bodyPr>
        <a:lstStyle/>
        <a:p>
          <a:pPr lvl="0" algn="ctr" defTabSz="800100">
            <a:lnSpc>
              <a:spcPct val="90000"/>
            </a:lnSpc>
            <a:spcBef>
              <a:spcPct val="0"/>
            </a:spcBef>
            <a:spcAft>
              <a:spcPct val="35000"/>
            </a:spcAft>
          </a:pPr>
          <a:r>
            <a:rPr lang="en-US" sz="1800" b="1" kern="1200" dirty="0" smtClean="0">
              <a:latin typeface="Arial Unicode MS" pitchFamily="34" charset="-128"/>
              <a:ea typeface="Arial Unicode MS" pitchFamily="34" charset="-128"/>
              <a:cs typeface="Arial Unicode MS" pitchFamily="34" charset="-128"/>
            </a:rPr>
            <a:t>Strong auxiliary relationship with national and local government</a:t>
          </a:r>
          <a:endParaRPr lang="en-GB" sz="1800" kern="1200" dirty="0"/>
        </a:p>
      </dsp:txBody>
      <dsp:txXfrm rot="16200000">
        <a:off x="3694186" y="1868785"/>
        <a:ext cx="5461001" cy="1723429"/>
      </dsp:txXfrm>
    </dsp:sp>
    <dsp:sp modelId="{AE970A69-CA78-4A75-AE01-48022FC78134}">
      <dsp:nvSpPr>
        <dsp:cNvPr id="0" name=""/>
        <dsp:cNvSpPr/>
      </dsp:nvSpPr>
      <dsp:spPr>
        <a:xfrm rot="16200000">
          <a:off x="5546873" y="1868785"/>
          <a:ext cx="5461001" cy="1723429"/>
        </a:xfrm>
        <a:prstGeom prst="flowChartManualOperation">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7326" bIns="0" numCol="1" spcCol="1270" anchor="ctr" anchorCtr="0">
          <a:noAutofit/>
        </a:bodyPr>
        <a:lstStyle/>
        <a:p>
          <a:pPr lvl="0" algn="ctr" defTabSz="800100">
            <a:lnSpc>
              <a:spcPct val="90000"/>
            </a:lnSpc>
            <a:spcBef>
              <a:spcPct val="0"/>
            </a:spcBef>
            <a:spcAft>
              <a:spcPct val="35000"/>
            </a:spcAft>
          </a:pPr>
          <a:endParaRPr lang="en-GB" sz="1800" kern="1200"/>
        </a:p>
      </dsp:txBody>
      <dsp:txXfrm rot="16200000">
        <a:off x="5546873" y="1868785"/>
        <a:ext cx="5461001" cy="172342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drawing1.xml><?xml version="1.0" encoding="utf-8"?>
<c:userShapes xmlns:c="http://schemas.openxmlformats.org/drawingml/2006/chart">
  <cdr:relSizeAnchor xmlns:cdr="http://schemas.openxmlformats.org/drawingml/2006/chartDrawing">
    <cdr:from>
      <cdr:x>0.53695</cdr:x>
      <cdr:y>0.5709</cdr:y>
    </cdr:from>
    <cdr:to>
      <cdr:x>0.55829</cdr:x>
      <cdr:y>0.73508</cdr:y>
    </cdr:to>
    <cdr:sp macro="" textlink="">
      <cdr:nvSpPr>
        <cdr:cNvPr id="5" name="Rectangle 4"/>
        <cdr:cNvSpPr/>
      </cdr:nvSpPr>
      <cdr:spPr>
        <a:xfrm xmlns:a="http://schemas.openxmlformats.org/drawingml/2006/main">
          <a:off x="4649913" y="2461522"/>
          <a:ext cx="184731" cy="707886"/>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endParaRPr lang="en-U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1" y="1"/>
            <a:ext cx="2944931" cy="497116"/>
          </a:xfrm>
          <a:prstGeom prst="rect">
            <a:avLst/>
          </a:prstGeom>
          <a:noFill/>
          <a:ln w="9525">
            <a:noFill/>
            <a:miter lim="800000"/>
            <a:headEnd/>
            <a:tailEnd/>
          </a:ln>
          <a:effectLst/>
        </p:spPr>
        <p:txBody>
          <a:bodyPr vert="horz" wrap="square" lIns="95558" tIns="47779" rIns="95558" bIns="47779" numCol="1" anchor="t" anchorCtr="0" compatLnSpc="1">
            <a:prstTxWarp prst="textNoShape">
              <a:avLst/>
            </a:prstTxWarp>
          </a:bodyPr>
          <a:lstStyle>
            <a:lvl1pPr defTabSz="955996">
              <a:defRPr sz="1300">
                <a:latin typeface="Arial" pitchFamily="34" charset="0"/>
                <a:cs typeface="Arial" pitchFamily="34" charset="0"/>
              </a:defRPr>
            </a:lvl1pPr>
          </a:lstStyle>
          <a:p>
            <a:pPr>
              <a:defRPr/>
            </a:pPr>
            <a:endParaRPr lang="en-US"/>
          </a:p>
        </p:txBody>
      </p:sp>
      <p:sp>
        <p:nvSpPr>
          <p:cNvPr id="112643" name="Rectangle 3"/>
          <p:cNvSpPr>
            <a:spLocks noGrp="1" noChangeArrowheads="1"/>
          </p:cNvSpPr>
          <p:nvPr>
            <p:ph type="dt" sz="quarter" idx="1"/>
          </p:nvPr>
        </p:nvSpPr>
        <p:spPr bwMode="auto">
          <a:xfrm>
            <a:off x="3851185" y="1"/>
            <a:ext cx="2944931" cy="497116"/>
          </a:xfrm>
          <a:prstGeom prst="rect">
            <a:avLst/>
          </a:prstGeom>
          <a:noFill/>
          <a:ln w="9525">
            <a:noFill/>
            <a:miter lim="800000"/>
            <a:headEnd/>
            <a:tailEnd/>
          </a:ln>
          <a:effectLst/>
        </p:spPr>
        <p:txBody>
          <a:bodyPr vert="horz" wrap="square" lIns="95558" tIns="47779" rIns="95558" bIns="47779" numCol="1" anchor="t" anchorCtr="0" compatLnSpc="1">
            <a:prstTxWarp prst="textNoShape">
              <a:avLst/>
            </a:prstTxWarp>
          </a:bodyPr>
          <a:lstStyle>
            <a:lvl1pPr algn="r" defTabSz="955996">
              <a:defRPr sz="1300">
                <a:latin typeface="Arial" pitchFamily="34" charset="0"/>
                <a:cs typeface="Arial" pitchFamily="34" charset="0"/>
              </a:defRPr>
            </a:lvl1pPr>
          </a:lstStyle>
          <a:p>
            <a:pPr>
              <a:defRPr/>
            </a:pPr>
            <a:endParaRPr lang="en-US"/>
          </a:p>
        </p:txBody>
      </p:sp>
      <p:sp>
        <p:nvSpPr>
          <p:cNvPr id="112644" name="Rectangle 4"/>
          <p:cNvSpPr>
            <a:spLocks noGrp="1" noChangeArrowheads="1"/>
          </p:cNvSpPr>
          <p:nvPr>
            <p:ph type="ftr" sz="quarter" idx="2"/>
          </p:nvPr>
        </p:nvSpPr>
        <p:spPr bwMode="auto">
          <a:xfrm>
            <a:off x="1" y="9427954"/>
            <a:ext cx="2944931" cy="497116"/>
          </a:xfrm>
          <a:prstGeom prst="rect">
            <a:avLst/>
          </a:prstGeom>
          <a:noFill/>
          <a:ln w="9525">
            <a:noFill/>
            <a:miter lim="800000"/>
            <a:headEnd/>
            <a:tailEnd/>
          </a:ln>
          <a:effectLst/>
        </p:spPr>
        <p:txBody>
          <a:bodyPr vert="horz" wrap="square" lIns="95558" tIns="47779" rIns="95558" bIns="47779" numCol="1" anchor="b" anchorCtr="0" compatLnSpc="1">
            <a:prstTxWarp prst="textNoShape">
              <a:avLst/>
            </a:prstTxWarp>
          </a:bodyPr>
          <a:lstStyle>
            <a:lvl1pPr defTabSz="955996">
              <a:defRPr sz="1300">
                <a:latin typeface="Arial" pitchFamily="34" charset="0"/>
                <a:cs typeface="Arial" pitchFamily="34" charset="0"/>
              </a:defRPr>
            </a:lvl1pPr>
          </a:lstStyle>
          <a:p>
            <a:pPr>
              <a:defRPr/>
            </a:pPr>
            <a:endParaRPr lang="en-US"/>
          </a:p>
        </p:txBody>
      </p:sp>
      <p:sp>
        <p:nvSpPr>
          <p:cNvPr id="112645" name="Rectangle 5"/>
          <p:cNvSpPr>
            <a:spLocks noGrp="1" noChangeArrowheads="1"/>
          </p:cNvSpPr>
          <p:nvPr>
            <p:ph type="sldNum" sz="quarter" idx="3"/>
          </p:nvPr>
        </p:nvSpPr>
        <p:spPr bwMode="auto">
          <a:xfrm>
            <a:off x="3851185" y="9427954"/>
            <a:ext cx="2944931" cy="497116"/>
          </a:xfrm>
          <a:prstGeom prst="rect">
            <a:avLst/>
          </a:prstGeom>
          <a:noFill/>
          <a:ln w="9525">
            <a:noFill/>
            <a:miter lim="800000"/>
            <a:headEnd/>
            <a:tailEnd/>
          </a:ln>
          <a:effectLst/>
        </p:spPr>
        <p:txBody>
          <a:bodyPr vert="horz" wrap="square" lIns="95558" tIns="47779" rIns="95558" bIns="47779" numCol="1" anchor="b" anchorCtr="0" compatLnSpc="1">
            <a:prstTxWarp prst="textNoShape">
              <a:avLst/>
            </a:prstTxWarp>
          </a:bodyPr>
          <a:lstStyle>
            <a:lvl1pPr algn="r" defTabSz="955996">
              <a:defRPr sz="1300">
                <a:latin typeface="Arial" pitchFamily="34" charset="0"/>
                <a:cs typeface="Arial" pitchFamily="34" charset="0"/>
              </a:defRPr>
            </a:lvl1pPr>
          </a:lstStyle>
          <a:p>
            <a:pPr>
              <a:defRPr/>
            </a:pPr>
            <a:fld id="{359D9626-CE55-4DB9-87EE-18890C64EFE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1"/>
            <a:ext cx="2944931" cy="497116"/>
          </a:xfrm>
          <a:prstGeom prst="rect">
            <a:avLst/>
          </a:prstGeom>
          <a:noFill/>
          <a:ln w="9525">
            <a:noFill/>
            <a:miter lim="800000"/>
            <a:headEnd/>
            <a:tailEnd/>
          </a:ln>
          <a:effectLst/>
        </p:spPr>
        <p:txBody>
          <a:bodyPr vert="horz" wrap="square" lIns="95558" tIns="47779" rIns="95558" bIns="47779" numCol="1" anchor="t" anchorCtr="0" compatLnSpc="1">
            <a:prstTxWarp prst="textNoShape">
              <a:avLst/>
            </a:prstTxWarp>
          </a:bodyPr>
          <a:lstStyle>
            <a:lvl1pPr defTabSz="955996">
              <a:defRPr sz="1300">
                <a:latin typeface="Arial" pitchFamily="34" charset="0"/>
                <a:cs typeface="Arial" pitchFamily="34" charset="0"/>
              </a:defRPr>
            </a:lvl1pPr>
          </a:lstStyle>
          <a:p>
            <a:pPr>
              <a:defRPr/>
            </a:pPr>
            <a:endParaRPr lang="en-GB"/>
          </a:p>
        </p:txBody>
      </p:sp>
      <p:sp>
        <p:nvSpPr>
          <p:cNvPr id="11267" name="Rectangle 3"/>
          <p:cNvSpPr>
            <a:spLocks noGrp="1" noChangeArrowheads="1"/>
          </p:cNvSpPr>
          <p:nvPr>
            <p:ph type="dt" idx="1"/>
          </p:nvPr>
        </p:nvSpPr>
        <p:spPr bwMode="auto">
          <a:xfrm>
            <a:off x="3851185" y="1"/>
            <a:ext cx="2944931" cy="497116"/>
          </a:xfrm>
          <a:prstGeom prst="rect">
            <a:avLst/>
          </a:prstGeom>
          <a:noFill/>
          <a:ln w="9525">
            <a:noFill/>
            <a:miter lim="800000"/>
            <a:headEnd/>
            <a:tailEnd/>
          </a:ln>
          <a:effectLst/>
        </p:spPr>
        <p:txBody>
          <a:bodyPr vert="horz" wrap="square" lIns="95558" tIns="47779" rIns="95558" bIns="47779" numCol="1" anchor="t" anchorCtr="0" compatLnSpc="1">
            <a:prstTxWarp prst="textNoShape">
              <a:avLst/>
            </a:prstTxWarp>
          </a:bodyPr>
          <a:lstStyle>
            <a:lvl1pPr algn="r" defTabSz="955996">
              <a:defRPr sz="1300">
                <a:latin typeface="Arial" pitchFamily="34" charset="0"/>
                <a:cs typeface="Arial" pitchFamily="34" charset="0"/>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0080" y="4715547"/>
            <a:ext cx="5437516" cy="4466203"/>
          </a:xfrm>
          <a:prstGeom prst="rect">
            <a:avLst/>
          </a:prstGeom>
          <a:noFill/>
          <a:ln w="9525">
            <a:noFill/>
            <a:miter lim="800000"/>
            <a:headEnd/>
            <a:tailEnd/>
          </a:ln>
          <a:effectLst/>
        </p:spPr>
        <p:txBody>
          <a:bodyPr vert="horz" wrap="square" lIns="95558" tIns="47779" rIns="95558" bIns="4777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1" y="9427954"/>
            <a:ext cx="2944931" cy="497116"/>
          </a:xfrm>
          <a:prstGeom prst="rect">
            <a:avLst/>
          </a:prstGeom>
          <a:noFill/>
          <a:ln w="9525">
            <a:noFill/>
            <a:miter lim="800000"/>
            <a:headEnd/>
            <a:tailEnd/>
          </a:ln>
          <a:effectLst/>
        </p:spPr>
        <p:txBody>
          <a:bodyPr vert="horz" wrap="square" lIns="95558" tIns="47779" rIns="95558" bIns="47779" numCol="1" anchor="b" anchorCtr="0" compatLnSpc="1">
            <a:prstTxWarp prst="textNoShape">
              <a:avLst/>
            </a:prstTxWarp>
          </a:bodyPr>
          <a:lstStyle>
            <a:lvl1pPr defTabSz="955996">
              <a:defRPr sz="1300">
                <a:latin typeface="Arial" pitchFamily="34" charset="0"/>
                <a:cs typeface="Arial" pitchFamily="34" charset="0"/>
              </a:defRPr>
            </a:lvl1pPr>
          </a:lstStyle>
          <a:p>
            <a:pPr>
              <a:defRPr/>
            </a:pPr>
            <a:endParaRPr lang="en-GB"/>
          </a:p>
        </p:txBody>
      </p:sp>
      <p:sp>
        <p:nvSpPr>
          <p:cNvPr id="11271" name="Rectangle 7"/>
          <p:cNvSpPr>
            <a:spLocks noGrp="1" noChangeArrowheads="1"/>
          </p:cNvSpPr>
          <p:nvPr>
            <p:ph type="sldNum" sz="quarter" idx="5"/>
          </p:nvPr>
        </p:nvSpPr>
        <p:spPr bwMode="auto">
          <a:xfrm>
            <a:off x="3851185" y="9427954"/>
            <a:ext cx="2944931" cy="497116"/>
          </a:xfrm>
          <a:prstGeom prst="rect">
            <a:avLst/>
          </a:prstGeom>
          <a:noFill/>
          <a:ln w="9525">
            <a:noFill/>
            <a:miter lim="800000"/>
            <a:headEnd/>
            <a:tailEnd/>
          </a:ln>
          <a:effectLst/>
        </p:spPr>
        <p:txBody>
          <a:bodyPr vert="horz" wrap="square" lIns="95558" tIns="47779" rIns="95558" bIns="47779" numCol="1" anchor="b" anchorCtr="0" compatLnSpc="1">
            <a:prstTxWarp prst="textNoShape">
              <a:avLst/>
            </a:prstTxWarp>
          </a:bodyPr>
          <a:lstStyle>
            <a:lvl1pPr algn="r" defTabSz="955996">
              <a:defRPr sz="1300">
                <a:latin typeface="Arial" pitchFamily="34" charset="0"/>
                <a:cs typeface="Arial" pitchFamily="34" charset="0"/>
              </a:defRPr>
            </a:lvl1pPr>
          </a:lstStyle>
          <a:p>
            <a:pPr>
              <a:defRPr/>
            </a:pPr>
            <a:fld id="{ADEFB6DE-E464-4125-86D4-6726E703D21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DEFB6DE-E464-4125-86D4-6726E703D21F}"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62D21-B1B8-4BCB-8D0E-B71FA9C3DFD4}" type="slidenum">
              <a:rPr lang="en-US"/>
              <a:pPr/>
              <a:t>16</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71A9A1-A498-48A7-8403-A02CB2DD6067}" type="slidenum">
              <a:rPr lang="en-US"/>
              <a:pPr/>
              <a:t>17</a:t>
            </a:fld>
            <a:endParaRPr lang="en-US"/>
          </a:p>
        </p:txBody>
      </p:sp>
      <p:sp>
        <p:nvSpPr>
          <p:cNvPr id="93186" name="Rectangle 2"/>
          <p:cNvSpPr>
            <a:spLocks noGrp="1" noRot="1" noChangeAspect="1" noChangeArrowheads="1" noTextEdit="1"/>
          </p:cNvSpPr>
          <p:nvPr>
            <p:ph type="sldImg"/>
          </p:nvPr>
        </p:nvSpPr>
        <p:spPr>
          <a:xfrm>
            <a:off x="920750" y="746125"/>
            <a:ext cx="4960938" cy="3722688"/>
          </a:xfrm>
          <a:ln/>
        </p:spPr>
      </p:sp>
      <p:sp>
        <p:nvSpPr>
          <p:cNvPr id="93187" name="Rectangle 3"/>
          <p:cNvSpPr>
            <a:spLocks noGrp="1" noChangeArrowheads="1"/>
          </p:cNvSpPr>
          <p:nvPr>
            <p:ph type="body" idx="1"/>
          </p:nvPr>
        </p:nvSpPr>
        <p:spPr>
          <a:xfrm>
            <a:off x="681038" y="4714875"/>
            <a:ext cx="5435600" cy="4465638"/>
          </a:xfrm>
        </p:spPr>
        <p:txBody>
          <a:bodyPr/>
          <a:lstStyle/>
          <a:p>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itchFamily="34" charset="0"/>
              <a:buNone/>
              <a:defRPr/>
            </a:pPr>
            <a:r>
              <a:rPr lang="en-GB" sz="1200" b="0" dirty="0" smtClean="0">
                <a:latin typeface="+mn-lt"/>
              </a:rPr>
              <a:t>No particular</a:t>
            </a:r>
            <a:r>
              <a:rPr lang="en-GB" sz="1200" b="0" baseline="0" dirty="0" smtClean="0">
                <a:latin typeface="+mn-lt"/>
              </a:rPr>
              <a:t> order</a:t>
            </a:r>
          </a:p>
          <a:p>
            <a:pPr marL="0" indent="0">
              <a:buFont typeface="Arial" pitchFamily="34" charset="0"/>
              <a:buNone/>
              <a:defRPr/>
            </a:pPr>
            <a:endParaRPr lang="en-GB" sz="1200" b="0" baseline="0" dirty="0" smtClean="0">
              <a:latin typeface="+mn-lt"/>
            </a:endParaRPr>
          </a:p>
          <a:p>
            <a:pPr marL="0" indent="0">
              <a:buFont typeface="Arial" pitchFamily="34" charset="0"/>
              <a:buNone/>
              <a:defRPr/>
            </a:pPr>
            <a:r>
              <a:rPr lang="en-GB" sz="1200" b="0" baseline="0" dirty="0" smtClean="0">
                <a:latin typeface="+mn-lt"/>
              </a:rPr>
              <a:t>1. Uses in-country adaptation of the tools</a:t>
            </a:r>
            <a:endParaRPr lang="en-GB" sz="1200" b="0" dirty="0" smtClean="0">
              <a:latin typeface="+mn-lt"/>
            </a:endParaRPr>
          </a:p>
          <a:p>
            <a:pPr marL="0" indent="0">
              <a:buFont typeface="Arial" pitchFamily="34" charset="0"/>
              <a:buNone/>
              <a:defRPr/>
            </a:pPr>
            <a:endParaRPr lang="en-GB" sz="1200" b="0" dirty="0" smtClean="0">
              <a:latin typeface="+mn-lt"/>
            </a:endParaRPr>
          </a:p>
          <a:p>
            <a:pPr marL="0" indent="0">
              <a:buFont typeface="Arial" pitchFamily="34" charset="0"/>
              <a:buNone/>
              <a:defRPr/>
            </a:pPr>
            <a:r>
              <a:rPr lang="en-GB" sz="1200" b="0" dirty="0" smtClean="0">
                <a:latin typeface="+mn-lt"/>
              </a:rPr>
              <a:t>Generally, we work with the NS to understand what will better</a:t>
            </a:r>
          </a:p>
          <a:p>
            <a:pPr marL="0" indent="0">
              <a:buFont typeface="Arial" pitchFamily="34" charset="0"/>
              <a:buNone/>
              <a:defRPr/>
            </a:pPr>
            <a:r>
              <a:rPr lang="en-GB" sz="1200" b="0" dirty="0" smtClean="0">
                <a:latin typeface="+mn-lt"/>
              </a:rPr>
              <a:t> enable and support them to see the communities they work with</a:t>
            </a:r>
          </a:p>
          <a:p>
            <a:pPr marL="0" indent="0">
              <a:buFont typeface="Arial" pitchFamily="34" charset="0"/>
              <a:buNone/>
              <a:defRPr/>
            </a:pPr>
            <a:r>
              <a:rPr lang="en-GB" sz="1200" b="0" dirty="0" smtClean="0">
                <a:latin typeface="+mn-lt"/>
              </a:rPr>
              <a:t> stronger, healthier, more resilient – this includes promoting more</a:t>
            </a:r>
          </a:p>
          <a:p>
            <a:pPr marL="0" indent="0">
              <a:buFont typeface="Arial" pitchFamily="34" charset="0"/>
              <a:buNone/>
              <a:defRPr/>
            </a:pPr>
            <a:r>
              <a:rPr lang="en-GB" sz="1200" b="0" dirty="0" smtClean="0">
                <a:latin typeface="+mn-lt"/>
              </a:rPr>
              <a:t> technically integrated programming – it’s a dialogue out of relationship</a:t>
            </a:r>
          </a:p>
          <a:p>
            <a:pPr marL="0" indent="0">
              <a:buFont typeface="Arial" pitchFamily="34" charset="0"/>
              <a:buNone/>
              <a:defRPr/>
            </a:pPr>
            <a:endParaRPr lang="en-GB" sz="1200" b="0" dirty="0" smtClean="0">
              <a:latin typeface="+mn-lt"/>
            </a:endParaRPr>
          </a:p>
          <a:p>
            <a:pPr marL="0" indent="0">
              <a:buFont typeface="Arial" pitchFamily="34" charset="0"/>
              <a:buNone/>
              <a:defRPr/>
            </a:pPr>
            <a:r>
              <a:rPr lang="en-GB" sz="1200" b="0" dirty="0" smtClean="0">
                <a:latin typeface="+mn-lt"/>
              </a:rPr>
              <a:t>A recognition that perfection is difficult to attain across the whole</a:t>
            </a:r>
          </a:p>
          <a:p>
            <a:pPr marL="0" indent="0">
              <a:buFont typeface="Arial" pitchFamily="34" charset="0"/>
              <a:buNone/>
              <a:defRPr/>
            </a:pPr>
            <a:r>
              <a:rPr lang="en-GB" sz="1200" b="0" dirty="0" smtClean="0">
                <a:latin typeface="+mn-lt"/>
              </a:rPr>
              <a:t> range of a NS’ branches but that need to move step by step in </a:t>
            </a:r>
          </a:p>
          <a:p>
            <a:pPr marL="0" indent="0">
              <a:buFont typeface="Arial" pitchFamily="34" charset="0"/>
              <a:buNone/>
              <a:defRPr/>
            </a:pPr>
            <a:r>
              <a:rPr lang="en-GB" sz="1200" b="0" dirty="0" smtClean="0">
                <a:latin typeface="+mn-lt"/>
              </a:rPr>
              <a:t>helping them improve conceptual understanding and related practical</a:t>
            </a:r>
          </a:p>
          <a:p>
            <a:pPr marL="0" indent="0">
              <a:buFont typeface="Arial" pitchFamily="34" charset="0"/>
              <a:buNone/>
              <a:defRPr/>
            </a:pPr>
            <a:r>
              <a:rPr lang="en-GB" sz="1200" b="0" dirty="0" smtClean="0">
                <a:latin typeface="+mn-lt"/>
              </a:rPr>
              <a:t> implementation processes and doing so across the whole of the NS</a:t>
            </a:r>
          </a:p>
          <a:p>
            <a:pPr marL="0" indent="0">
              <a:buFont typeface="Arial" pitchFamily="34" charset="0"/>
              <a:buNone/>
              <a:defRPr/>
            </a:pPr>
            <a:r>
              <a:rPr lang="en-GB" sz="1200" b="0" dirty="0" smtClean="0">
                <a:latin typeface="+mn-lt"/>
              </a:rPr>
              <a:t> organisation</a:t>
            </a:r>
          </a:p>
          <a:p>
            <a:pPr eaLnBrk="1" hangingPunct="1">
              <a:spcBef>
                <a:spcPct val="0"/>
              </a:spcBef>
            </a:pPr>
            <a:endParaRPr lang="en-GB" dirty="0" smtClean="0"/>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289EA1-6099-4445-B147-BAABB7D02350}" type="slidenum">
              <a:rPr lang="en-GB" smtClean="0"/>
              <a:pPr fontAlgn="base">
                <a:spcBef>
                  <a:spcPct val="0"/>
                </a:spcBef>
                <a:spcAft>
                  <a:spcPct val="0"/>
                </a:spcAft>
                <a:defRPr/>
              </a:pPr>
              <a:t>18</a:t>
            </a:fld>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DEFB6DE-E464-4125-86D4-6726E703D21F}" type="slidenum">
              <a:rPr lang="en-GB" smtClean="0"/>
              <a:pPr>
                <a:defRPr/>
              </a:pPr>
              <a:t>19</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DEFB6DE-E464-4125-86D4-6726E703D21F}" type="slidenum">
              <a:rPr lang="en-GB" smtClean="0"/>
              <a:pPr>
                <a:defRPr/>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DEFB6DE-E464-4125-86D4-6726E703D21F}"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988A2-D9E8-46E9-A226-28244AAD49F4}" type="slidenum">
              <a:rPr lang="en-US"/>
              <a:pPr/>
              <a:t>5</a:t>
            </a:fld>
            <a:endParaRPr lang="en-US"/>
          </a:p>
        </p:txBody>
      </p:sp>
      <p:sp>
        <p:nvSpPr>
          <p:cNvPr id="95234" name="Rectangle 2"/>
          <p:cNvSpPr>
            <a:spLocks noGrp="1" noRot="1" noChangeAspect="1" noChangeArrowheads="1" noTextEdit="1"/>
          </p:cNvSpPr>
          <p:nvPr>
            <p:ph type="sldImg"/>
          </p:nvPr>
        </p:nvSpPr>
        <p:spPr>
          <a:xfrm>
            <a:off x="920750" y="749300"/>
            <a:ext cx="4959350" cy="3719513"/>
          </a:xfrm>
          <a:ln/>
        </p:spPr>
      </p:sp>
      <p:sp>
        <p:nvSpPr>
          <p:cNvPr id="95235" name="Rectangle 3"/>
          <p:cNvSpPr>
            <a:spLocks noGrp="1" noChangeArrowheads="1"/>
          </p:cNvSpPr>
          <p:nvPr>
            <p:ph type="body" idx="1"/>
          </p:nvPr>
        </p:nvSpPr>
        <p:spPr>
          <a:xfrm>
            <a:off x="908051" y="4710114"/>
            <a:ext cx="4981575" cy="4467225"/>
          </a:xfrm>
        </p:spPr>
        <p:txBody>
          <a:bodyPr/>
          <a:lstStyle/>
          <a:p>
            <a:pPr algn="just">
              <a:buFontTx/>
              <a:buChar char="•"/>
            </a:pPr>
            <a:r>
              <a:rPr lang="en-GB">
                <a:cs typeface="Times New Roman" pitchFamily="18" charset="0"/>
              </a:rPr>
              <a:t>The Yokohama Strategy for Safer World: Guidelines for Natural Disaster Prevention, Preparedness and Mitigation and its PoA (Yokohama Strategy) adopted in 1994 provides landmark guidance on reducing disaster risk and the impact of disasters</a:t>
            </a:r>
          </a:p>
          <a:p>
            <a:r>
              <a:rPr lang="en-GB"/>
              <a:t>De facto ECHO-DIPECHO approach/orientation in DRR is in line with Strategic Goals 2 and 3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58923-2488-475D-8FE2-C048CD7CE199}" type="slidenum">
              <a:rPr lang="en-US"/>
              <a:pPr/>
              <a:t>6</a:t>
            </a:fld>
            <a:endParaRPr lang="en-US"/>
          </a:p>
        </p:txBody>
      </p:sp>
      <p:sp>
        <p:nvSpPr>
          <p:cNvPr id="214018" name="Rectangle 2"/>
          <p:cNvSpPr>
            <a:spLocks noGrp="1" noRot="1" noChangeAspect="1" noChangeArrowheads="1" noTextEdit="1"/>
          </p:cNvSpPr>
          <p:nvPr>
            <p:ph type="sldImg"/>
          </p:nvPr>
        </p:nvSpPr>
        <p:spPr>
          <a:xfrm>
            <a:off x="917575" y="746125"/>
            <a:ext cx="4962525" cy="3722688"/>
          </a:xfrm>
          <a:ln/>
        </p:spPr>
      </p:sp>
      <p:sp>
        <p:nvSpPr>
          <p:cNvPr id="214019" name="Rectangle 3"/>
          <p:cNvSpPr>
            <a:spLocks noGrp="1" noChangeArrowheads="1"/>
          </p:cNvSpPr>
          <p:nvPr>
            <p:ph type="body" idx="1"/>
          </p:nvPr>
        </p:nvSpPr>
        <p:spPr>
          <a:xfrm>
            <a:off x="679451" y="4718051"/>
            <a:ext cx="5438775" cy="4462463"/>
          </a:xfrm>
        </p:spPr>
        <p:txBody>
          <a:bodyPr/>
          <a:lstStyle/>
          <a:p>
            <a:r>
              <a:rPr lang="en-GB" b="1" u="sng">
                <a:solidFill>
                  <a:srgbClr val="99FF99"/>
                </a:solidFill>
              </a:rPr>
              <a:t>Training</a:t>
            </a:r>
            <a:r>
              <a:rPr lang="en-GB" b="1">
                <a:solidFill>
                  <a:schemeClr val="hlink"/>
                </a:solidFill>
              </a:rPr>
              <a:t>:</a:t>
            </a:r>
            <a:r>
              <a:rPr lang="en-GB" b="1"/>
              <a:t> </a:t>
            </a:r>
            <a:r>
              <a:rPr lang="en-GB"/>
              <a:t>first aid,</a:t>
            </a:r>
            <a:r>
              <a:rPr lang="en-GB" b="1"/>
              <a:t> </a:t>
            </a:r>
            <a:r>
              <a:rPr lang="en-GB"/>
              <a:t>search and rescue teams, provision of equipment, drills, …</a:t>
            </a:r>
          </a:p>
          <a:p>
            <a:r>
              <a:rPr lang="en-GB" b="1" u="sng">
                <a:solidFill>
                  <a:srgbClr val="99FF99"/>
                </a:solidFill>
              </a:rPr>
              <a:t>Awareness campaigns</a:t>
            </a:r>
            <a:r>
              <a:rPr lang="en-GB" b="1"/>
              <a:t> </a:t>
            </a:r>
            <a:r>
              <a:rPr lang="en-GB"/>
              <a:t>with the population (i.e: at schools) to recognise disaster risks &amp; necessary</a:t>
            </a:r>
            <a:r>
              <a:rPr lang="en-GB" b="1"/>
              <a:t> </a:t>
            </a:r>
            <a:r>
              <a:rPr lang="en-GB"/>
              <a:t>measures.</a:t>
            </a:r>
          </a:p>
          <a:p>
            <a:r>
              <a:rPr lang="en-GB" b="1" u="sng">
                <a:solidFill>
                  <a:srgbClr val="99FF99"/>
                </a:solidFill>
              </a:rPr>
              <a:t>Early warning systems</a:t>
            </a:r>
            <a:r>
              <a:rPr lang="en-GB"/>
              <a:t> (hydrological studies, communication systems, awareness signs, etc…), </a:t>
            </a:r>
          </a:p>
          <a:p>
            <a:r>
              <a:rPr lang="en-GB" b="1" u="sng">
                <a:solidFill>
                  <a:srgbClr val="99FF99"/>
                </a:solidFill>
              </a:rPr>
              <a:t>Risk mapping</a:t>
            </a:r>
            <a:r>
              <a:rPr lang="en-GB" b="1"/>
              <a:t> </a:t>
            </a:r>
            <a:r>
              <a:rPr lang="en-GB"/>
              <a:t>(mapping of villages/risks/existing structures,…).</a:t>
            </a:r>
          </a:p>
          <a:p>
            <a:r>
              <a:rPr lang="en-GB"/>
              <a:t> </a:t>
            </a:r>
            <a:r>
              <a:rPr lang="en-GB" b="1" u="sng">
                <a:solidFill>
                  <a:srgbClr val="99FF99"/>
                </a:solidFill>
              </a:rPr>
              <a:t>Institutional strengthening</a:t>
            </a:r>
            <a:r>
              <a:rPr lang="en-GB" b="1"/>
              <a:t> : </a:t>
            </a:r>
            <a:r>
              <a:rPr lang="en-GB"/>
              <a:t>training of institutions, facilitation of coordination, information sharing networks</a:t>
            </a:r>
          </a:p>
          <a:p>
            <a:endParaRPr lang="en-US"/>
          </a:p>
          <a:p>
            <a:r>
              <a:rPr lang="en-US"/>
              <a:t>Mitigation - </a:t>
            </a:r>
            <a:r>
              <a:rPr lang="en-GB"/>
              <a:t>To limit/minimise the averse impact of natural, environmental, technological hazards by reducing the physical vulnerability of the existing sites / infrastructures.  :</a:t>
            </a:r>
            <a:r>
              <a:rPr lang="en-US"/>
              <a:t> costal reforestation, construction of protection walls along water streams, building of elevated platforms for key village assets (i.e: water points) to face flooding, reinforcement of bridges to allow quick evacuation of people, …</a:t>
            </a:r>
          </a:p>
          <a:p>
            <a:endParaRPr lang="en-US"/>
          </a:p>
          <a:p>
            <a:r>
              <a:rPr lang="en-US"/>
              <a:t>Prevention- : Includes: planning (i.e site planning)  legal measures (i.e : construction </a:t>
            </a:r>
          </a:p>
          <a:p>
            <a:r>
              <a:rPr lang="en-US"/>
              <a:t>codes) infrastructure works (i.e: dams, retrofitting,…), etc.</a:t>
            </a:r>
          </a:p>
          <a:p>
            <a:pPr>
              <a:spcBef>
                <a:spcPct val="5000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9C720-93AF-4343-94FB-E1C6629D9753}" type="slidenum">
              <a:rPr lang="fr-CH"/>
              <a:pPr/>
              <a:t>9</a:t>
            </a:fld>
            <a:endParaRPr lang="fr-CH" dirty="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fr-CH" dirty="0" err="1" smtClean="0"/>
              <a:t>Comprehensive</a:t>
            </a:r>
            <a:r>
              <a:rPr lang="fr-CH" dirty="0" smtClean="0"/>
              <a:t> </a:t>
            </a:r>
            <a:r>
              <a:rPr lang="fr-CH" dirty="0" err="1" smtClean="0"/>
              <a:t>risks</a:t>
            </a:r>
            <a:r>
              <a:rPr lang="fr-CH" dirty="0" smtClean="0"/>
              <a:t> </a:t>
            </a:r>
            <a:r>
              <a:rPr lang="fr-CH" dirty="0" err="1" smtClean="0"/>
              <a:t>assessment</a:t>
            </a:r>
            <a:r>
              <a:rPr lang="fr-CH" dirty="0" smtClean="0"/>
              <a:t>,</a:t>
            </a:r>
            <a:r>
              <a:rPr lang="fr-CH" baseline="0" dirty="0" smtClean="0"/>
              <a:t> </a:t>
            </a:r>
            <a:r>
              <a:rPr lang="fr-CH" baseline="0" dirty="0" err="1" smtClean="0"/>
              <a:t>Coping</a:t>
            </a:r>
            <a:r>
              <a:rPr lang="fr-CH" baseline="0" dirty="0" smtClean="0"/>
              <a:t> </a:t>
            </a:r>
            <a:r>
              <a:rPr lang="fr-CH" baseline="0" dirty="0" err="1" smtClean="0"/>
              <a:t>capacity</a:t>
            </a:r>
            <a:r>
              <a:rPr lang="fr-CH" baseline="0" dirty="0" smtClean="0"/>
              <a:t>, </a:t>
            </a:r>
            <a:r>
              <a:rPr lang="fr-CH" baseline="0" dirty="0" err="1" smtClean="0"/>
              <a:t>Risks</a:t>
            </a:r>
            <a:r>
              <a:rPr lang="fr-CH" baseline="0" dirty="0" smtClean="0"/>
              <a:t> </a:t>
            </a:r>
            <a:r>
              <a:rPr lang="fr-CH" baseline="0" dirty="0" err="1" smtClean="0"/>
              <a:t>Reduction</a:t>
            </a:r>
            <a:r>
              <a:rPr lang="fr-CH" baseline="0" dirty="0" smtClean="0"/>
              <a:t>, and </a:t>
            </a:r>
            <a:r>
              <a:rPr lang="fr-CH" baseline="0" dirty="0" err="1" smtClean="0"/>
              <a:t>recovery</a:t>
            </a:r>
            <a:r>
              <a:rPr lang="fr-CH" baseline="0" dirty="0" smtClean="0"/>
              <a:t> </a:t>
            </a:r>
            <a:r>
              <a:rPr lang="fr-CH" baseline="0" dirty="0" err="1" smtClean="0"/>
              <a:t>capacity</a:t>
            </a:r>
            <a:r>
              <a:rPr lang="fr-CH" baseline="0" dirty="0" smtClean="0"/>
              <a:t> are the major components of CSR.</a:t>
            </a:r>
            <a:endParaRPr lang="fr-CH"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415E78C-18BF-4E8E-B517-02B33263A442}" type="slidenum">
              <a:rPr lang="en-US" smtClean="0"/>
              <a:pPr/>
              <a:t>10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z="1400" dirty="0" smtClean="0">
                <a:latin typeface="+mn-lt"/>
              </a:rPr>
              <a:t>What do communities look like when strong?</a:t>
            </a:r>
          </a:p>
          <a:p>
            <a:pPr eaLnBrk="1" hangingPunct="1"/>
            <a:r>
              <a:rPr lang="en-US" sz="1400" dirty="0" smtClean="0">
                <a:latin typeface="+mn-lt"/>
              </a:rPr>
              <a:t>What do you to think about these as you read them</a:t>
            </a:r>
          </a:p>
          <a:p>
            <a:pPr eaLnBrk="1" hangingPunct="1"/>
            <a:r>
              <a:rPr lang="en-US" sz="1400" dirty="0" smtClean="0">
                <a:latin typeface="+mn-lt"/>
              </a:rPr>
              <a:t>Of course characteristics may be unique to each community context</a:t>
            </a:r>
          </a:p>
          <a:p>
            <a:pPr eaLnBrk="1" hangingPunct="1"/>
            <a:r>
              <a:rPr lang="en-US" sz="1400" dirty="0" smtClean="0">
                <a:latin typeface="+mn-lt"/>
              </a:rPr>
              <a:t>This is an ideal or vision but something to aim for</a:t>
            </a:r>
          </a:p>
          <a:p>
            <a:pPr eaLnBrk="1" hangingPunct="1"/>
            <a:r>
              <a:rPr lang="en-US" sz="1400" dirty="0" smtClean="0">
                <a:latin typeface="+mn-lt"/>
              </a:rPr>
              <a:t>Understanding this is key to any bottom up approach – this is the reason why we are in the room together</a:t>
            </a:r>
          </a:p>
          <a:p>
            <a:pPr eaLnBrk="1" hangingPunct="1"/>
            <a:r>
              <a:rPr lang="en-US" sz="1400" dirty="0" smtClean="0">
                <a:latin typeface="+mn-lt"/>
              </a:rPr>
              <a:t>This approach is strong on values</a:t>
            </a:r>
          </a:p>
          <a:p>
            <a:pPr eaLnBrk="1" hangingPunct="1"/>
            <a:r>
              <a:rPr lang="en-US" sz="1400" dirty="0" smtClean="0">
                <a:latin typeface="+mn-lt"/>
              </a:rPr>
              <a:t>What are strengths and gaps in communities?</a:t>
            </a:r>
          </a:p>
          <a:p>
            <a:pPr eaLnBrk="1" hangingPunct="1"/>
            <a:r>
              <a:rPr lang="en-US" sz="1400" dirty="0" smtClean="0">
                <a:latin typeface="+mn-lt"/>
              </a:rPr>
              <a:t>This is a multi-sector holistic approach to development</a:t>
            </a:r>
          </a:p>
          <a:p>
            <a:pPr eaLnBrk="1" hangingPunct="1"/>
            <a:r>
              <a:rPr sz="1400" dirty="0" smtClean="0">
                <a:latin typeface="+mn-lt"/>
              </a:rPr>
              <a:t>Some people have defined point 1 as the definition of resilience and the other items are the how. </a:t>
            </a:r>
          </a:p>
          <a:p>
            <a:pPr eaLnBrk="1" hangingPunct="1"/>
            <a:endParaRPr lang="en-US" dirty="0" smtClean="0"/>
          </a:p>
          <a:p>
            <a:pPr eaLnBrk="1" hangingPunct="1"/>
            <a:endParaRPr lang="en-US" dirty="0" smtClean="0"/>
          </a:p>
          <a:p>
            <a:pPr eaLnBrk="1" hangingPunct="1">
              <a:buFont typeface="Arial" pitchFamily="34" charset="0"/>
              <a:buNone/>
            </a:pPr>
            <a:r>
              <a:rPr lang="en-US" dirty="0" smtClean="0"/>
              <a:t> </a:t>
            </a:r>
          </a:p>
          <a:p>
            <a:pPr eaLnBrk="1" hangingPunct="1">
              <a:buNone/>
            </a:pPr>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46EDF88-E7A0-4ACE-8C95-0BE2991EF23E}" type="slidenum">
              <a:rPr lang="en-US" smtClean="0"/>
              <a:pPr/>
              <a:t>11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If volunteers are coming from communities, allow NS to listen to voice of volunteers.</a:t>
            </a:r>
          </a:p>
          <a:p>
            <a:pPr eaLnBrk="1" hangingPunct="1"/>
            <a:r>
              <a:rPr lang="en-US" dirty="0" smtClean="0"/>
              <a:t>This is a very different way of planning than the way we usually plan which usually revolves around partners coming along and planning with HQ and then HQ planning with branches based on their programmes available, top down process.</a:t>
            </a:r>
          </a:p>
          <a:p>
            <a:pPr eaLnBrk="1" hangingPunct="1"/>
            <a:r>
              <a:rPr lang="en-US" dirty="0" smtClean="0"/>
              <a:t>This approach does not start with what people and branches really want.</a:t>
            </a:r>
          </a:p>
          <a:p>
            <a:pPr eaLnBrk="1" hangingPunct="1">
              <a:buFont typeface="Arial" pitchFamily="34" charset="0"/>
              <a:buNone/>
            </a:pPr>
            <a:endParaRPr lang="en-US" dirty="0" smtClean="0"/>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DEFB6DE-E464-4125-86D4-6726E703D21F}" type="slidenum">
              <a:rPr lang="en-GB" smtClean="0"/>
              <a:pPr>
                <a:defRPr/>
              </a:pPr>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DEFB6DE-E464-4125-86D4-6726E703D21F}" type="slidenum">
              <a:rPr lang="en-GB" smtClean="0"/>
              <a:pPr>
                <a:defRPr/>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0375" y="979488"/>
            <a:ext cx="2179638" cy="5291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68288" y="979488"/>
            <a:ext cx="6389687" cy="5291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8288" y="979488"/>
            <a:ext cx="8721725" cy="6540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68288" y="1958975"/>
            <a:ext cx="4252912" cy="431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3600" y="1958975"/>
            <a:ext cx="4254500" cy="431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8288" y="979488"/>
            <a:ext cx="8721725" cy="6540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68288" y="1958975"/>
            <a:ext cx="8659812" cy="4311650"/>
          </a:xfrm>
        </p:spPr>
        <p:txBody>
          <a:bodyPr/>
          <a:lstStyle/>
          <a:p>
            <a:pPr lvl="0"/>
            <a:endParaRPr lang="en-GB"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8288" y="979488"/>
            <a:ext cx="8721725" cy="6540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68288" y="1958975"/>
            <a:ext cx="4252912" cy="4311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73600" y="1958975"/>
            <a:ext cx="4254500" cy="207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73600" y="4191000"/>
            <a:ext cx="4254500" cy="2079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3565F2D-FFA0-4DA9-8B9C-7826A2C3CE68}"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th-TH"/>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9B3A6949-2662-4A20-93B4-B48D8CDB7AB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68288" y="1958975"/>
            <a:ext cx="4252912" cy="4311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3600" y="1958975"/>
            <a:ext cx="4254500" cy="4311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784225"/>
          </a:xfrm>
          <a:prstGeom prst="rect">
            <a:avLst/>
          </a:prstGeom>
          <a:solidFill>
            <a:srgbClr val="E00034"/>
          </a:solidFill>
          <a:ln w="9525">
            <a:noFill/>
            <a:miter lim="800000"/>
            <a:headEnd/>
            <a:tailEnd/>
          </a:ln>
          <a:effectLst/>
        </p:spPr>
        <p:txBody>
          <a:bodyPr wrap="none" lIns="79352" tIns="39676" rIns="79352" bIns="39676" anchor="ctr"/>
          <a:lstStyle/>
          <a:p>
            <a:pPr algn="ctr" defTabSz="793750">
              <a:defRPr/>
            </a:pPr>
            <a:endParaRPr lang="en-US" sz="3100">
              <a:latin typeface="Times New Roman" pitchFamily="18" charset="0"/>
              <a:cs typeface="Arial" pitchFamily="34" charset="0"/>
            </a:endParaRPr>
          </a:p>
        </p:txBody>
      </p:sp>
      <p:graphicFrame>
        <p:nvGraphicFramePr>
          <p:cNvPr id="1026" name="Object 3"/>
          <p:cNvGraphicFramePr>
            <a:graphicFrameLocks noChangeAspect="1"/>
          </p:cNvGraphicFramePr>
          <p:nvPr/>
        </p:nvGraphicFramePr>
        <p:xfrm>
          <a:off x="280988" y="130175"/>
          <a:ext cx="4340225" cy="490538"/>
        </p:xfrm>
        <a:graphic>
          <a:graphicData uri="http://schemas.openxmlformats.org/presentationml/2006/ole">
            <p:oleObj spid="_x0000_s1026" name="Drawing" r:id="rId19" imgW="5029200" imgH="568800" progId="">
              <p:embed/>
            </p:oleObj>
          </a:graphicData>
        </a:graphic>
      </p:graphicFrame>
      <p:sp>
        <p:nvSpPr>
          <p:cNvPr id="1029" name="Rectangle 4"/>
          <p:cNvSpPr>
            <a:spLocks noGrp="1" noChangeArrowheads="1"/>
          </p:cNvSpPr>
          <p:nvPr>
            <p:ph type="title"/>
          </p:nvPr>
        </p:nvSpPr>
        <p:spPr bwMode="auto">
          <a:xfrm>
            <a:off x="268288" y="979488"/>
            <a:ext cx="8721725" cy="654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30" name="Rectangle 5"/>
          <p:cNvSpPr>
            <a:spLocks noGrp="1" noChangeArrowheads="1"/>
          </p:cNvSpPr>
          <p:nvPr>
            <p:ph type="body" idx="1"/>
          </p:nvPr>
        </p:nvSpPr>
        <p:spPr bwMode="auto">
          <a:xfrm>
            <a:off x="268288" y="1958975"/>
            <a:ext cx="8659812" cy="4311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a:t>
            </a:r>
            <a:r>
              <a:rPr lang="fr-CH" smtClean="0"/>
              <a:t>l</a:t>
            </a:r>
            <a:endParaRPr lang="en-GB"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xStyles>
    <p:titleStyle>
      <a:lvl1pPr algn="l" rtl="0" eaLnBrk="0" fontAlgn="base" hangingPunct="0">
        <a:spcBef>
          <a:spcPct val="0"/>
        </a:spcBef>
        <a:spcAft>
          <a:spcPct val="0"/>
        </a:spcAft>
        <a:defRPr sz="3100" b="1">
          <a:solidFill>
            <a:schemeClr val="tx2"/>
          </a:solidFill>
          <a:latin typeface="+mj-lt"/>
          <a:ea typeface="+mj-ea"/>
          <a:cs typeface="+mj-cs"/>
        </a:defRPr>
      </a:lvl1pPr>
      <a:lvl2pPr algn="l" rtl="0" eaLnBrk="0" fontAlgn="base" hangingPunct="0">
        <a:spcBef>
          <a:spcPct val="0"/>
        </a:spcBef>
        <a:spcAft>
          <a:spcPct val="0"/>
        </a:spcAft>
        <a:defRPr sz="3100" b="1">
          <a:solidFill>
            <a:schemeClr val="tx2"/>
          </a:solidFill>
          <a:latin typeface="Arial" pitchFamily="34" charset="0"/>
          <a:cs typeface="Arial" pitchFamily="34" charset="0"/>
        </a:defRPr>
      </a:lvl2pPr>
      <a:lvl3pPr algn="l" rtl="0" eaLnBrk="0" fontAlgn="base" hangingPunct="0">
        <a:spcBef>
          <a:spcPct val="0"/>
        </a:spcBef>
        <a:spcAft>
          <a:spcPct val="0"/>
        </a:spcAft>
        <a:defRPr sz="3100" b="1">
          <a:solidFill>
            <a:schemeClr val="tx2"/>
          </a:solidFill>
          <a:latin typeface="Arial" pitchFamily="34" charset="0"/>
          <a:cs typeface="Arial" pitchFamily="34" charset="0"/>
        </a:defRPr>
      </a:lvl3pPr>
      <a:lvl4pPr algn="l" rtl="0" eaLnBrk="0" fontAlgn="base" hangingPunct="0">
        <a:spcBef>
          <a:spcPct val="0"/>
        </a:spcBef>
        <a:spcAft>
          <a:spcPct val="0"/>
        </a:spcAft>
        <a:defRPr sz="3100" b="1">
          <a:solidFill>
            <a:schemeClr val="tx2"/>
          </a:solidFill>
          <a:latin typeface="Arial" pitchFamily="34" charset="0"/>
          <a:cs typeface="Arial" pitchFamily="34" charset="0"/>
        </a:defRPr>
      </a:lvl4pPr>
      <a:lvl5pPr algn="l" rtl="0" eaLnBrk="0" fontAlgn="base" hangingPunct="0">
        <a:spcBef>
          <a:spcPct val="0"/>
        </a:spcBef>
        <a:spcAft>
          <a:spcPct val="0"/>
        </a:spcAft>
        <a:defRPr sz="3100" b="1">
          <a:solidFill>
            <a:schemeClr val="tx2"/>
          </a:solidFill>
          <a:latin typeface="Arial" pitchFamily="34" charset="0"/>
          <a:cs typeface="Arial" pitchFamily="34" charset="0"/>
        </a:defRPr>
      </a:lvl5pPr>
      <a:lvl6pPr marL="457200" algn="l" rtl="0" fontAlgn="base">
        <a:spcBef>
          <a:spcPct val="0"/>
        </a:spcBef>
        <a:spcAft>
          <a:spcPct val="0"/>
        </a:spcAft>
        <a:defRPr sz="3100" b="1">
          <a:solidFill>
            <a:schemeClr val="tx2"/>
          </a:solidFill>
          <a:latin typeface="Arial" pitchFamily="34" charset="0"/>
          <a:cs typeface="Arial" pitchFamily="34" charset="0"/>
        </a:defRPr>
      </a:lvl6pPr>
      <a:lvl7pPr marL="914400" algn="l" rtl="0" fontAlgn="base">
        <a:spcBef>
          <a:spcPct val="0"/>
        </a:spcBef>
        <a:spcAft>
          <a:spcPct val="0"/>
        </a:spcAft>
        <a:defRPr sz="3100" b="1">
          <a:solidFill>
            <a:schemeClr val="tx2"/>
          </a:solidFill>
          <a:latin typeface="Arial" pitchFamily="34" charset="0"/>
          <a:cs typeface="Arial" pitchFamily="34" charset="0"/>
        </a:defRPr>
      </a:lvl7pPr>
      <a:lvl8pPr marL="1371600" algn="l" rtl="0" fontAlgn="base">
        <a:spcBef>
          <a:spcPct val="0"/>
        </a:spcBef>
        <a:spcAft>
          <a:spcPct val="0"/>
        </a:spcAft>
        <a:defRPr sz="3100" b="1">
          <a:solidFill>
            <a:schemeClr val="tx2"/>
          </a:solidFill>
          <a:latin typeface="Arial" pitchFamily="34" charset="0"/>
          <a:cs typeface="Arial" pitchFamily="34" charset="0"/>
        </a:defRPr>
      </a:lvl8pPr>
      <a:lvl9pPr marL="1828800" algn="l" rtl="0" fontAlgn="base">
        <a:spcBef>
          <a:spcPct val="0"/>
        </a:spcBef>
        <a:spcAft>
          <a:spcPct val="0"/>
        </a:spcAft>
        <a:defRPr sz="3100" b="1">
          <a:solidFill>
            <a:schemeClr val="tx2"/>
          </a:solidFill>
          <a:latin typeface="Arial" pitchFamily="34" charset="0"/>
          <a:cs typeface="Arial" pitchFamily="34" charset="0"/>
        </a:defRPr>
      </a:lvl9pPr>
    </p:titleStyle>
    <p:bodyStyle>
      <a:lvl1pPr marL="288925" indent="-288925" algn="l" rtl="0" eaLnBrk="0" fontAlgn="base" hangingPunct="0">
        <a:spcBef>
          <a:spcPct val="20000"/>
        </a:spcBef>
        <a:spcAft>
          <a:spcPct val="0"/>
        </a:spcAft>
        <a:buClr>
          <a:srgbClr val="FF0000"/>
        </a:buClr>
        <a:buFont typeface="Wingdings" pitchFamily="2" charset="2"/>
        <a:buChar char="§"/>
        <a:defRPr sz="2100">
          <a:solidFill>
            <a:schemeClr val="tx1"/>
          </a:solidFill>
          <a:latin typeface="+mn-lt"/>
          <a:ea typeface="+mn-ea"/>
          <a:cs typeface="+mn-cs"/>
        </a:defRPr>
      </a:lvl1pPr>
      <a:lvl2pPr marL="577850" indent="-109538" algn="l" rtl="0" eaLnBrk="0" fontAlgn="base" hangingPunct="0">
        <a:spcBef>
          <a:spcPct val="20000"/>
        </a:spcBef>
        <a:spcAft>
          <a:spcPct val="0"/>
        </a:spcAft>
        <a:buClr>
          <a:srgbClr val="FF0000"/>
        </a:buClr>
        <a:buChar char="•"/>
        <a:defRPr sz="1700">
          <a:solidFill>
            <a:schemeClr val="tx1"/>
          </a:solidFill>
          <a:latin typeface="+mn-lt"/>
          <a:cs typeface="+mn-cs"/>
        </a:defRPr>
      </a:lvl2pPr>
      <a:lvl3pPr marL="865188" indent="-107950" algn="l" rtl="0" eaLnBrk="0" fontAlgn="base" hangingPunct="0">
        <a:spcBef>
          <a:spcPct val="20000"/>
        </a:spcBef>
        <a:spcAft>
          <a:spcPct val="0"/>
        </a:spcAft>
        <a:buClr>
          <a:srgbClr val="FF0000"/>
        </a:buClr>
        <a:buFont typeface="Tunga" pitchFamily="2"/>
        <a:buChar char="-"/>
        <a:defRPr sz="1600">
          <a:solidFill>
            <a:schemeClr val="tx1"/>
          </a:solidFill>
          <a:latin typeface="+mn-lt"/>
          <a:cs typeface="+mn-cs"/>
        </a:defRPr>
      </a:lvl3pPr>
      <a:lvl4pPr marL="2230438" indent="-227013"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cs typeface="+mn-cs"/>
        </a:defRPr>
      </a:lvl4pPr>
      <a:lvl5pPr marL="2649538" indent="-228600" algn="l" rtl="0" eaLnBrk="0" fontAlgn="base" hangingPunct="0">
        <a:spcBef>
          <a:spcPct val="20000"/>
        </a:spcBef>
        <a:spcAft>
          <a:spcPct val="0"/>
        </a:spcAft>
        <a:buClr>
          <a:srgbClr val="FF0000"/>
        </a:buClr>
        <a:buFont typeface="Wingdings" pitchFamily="2" charset="2"/>
        <a:buChar char="§"/>
        <a:defRPr sz="2000">
          <a:solidFill>
            <a:schemeClr val="tx1"/>
          </a:solidFill>
          <a:latin typeface="+mn-lt"/>
          <a:cs typeface="+mn-cs"/>
        </a:defRPr>
      </a:lvl5pPr>
      <a:lvl6pPr marL="3106738" indent="-228600" algn="l" rtl="0" fontAlgn="base">
        <a:spcBef>
          <a:spcPct val="20000"/>
        </a:spcBef>
        <a:spcAft>
          <a:spcPct val="0"/>
        </a:spcAft>
        <a:buClr>
          <a:srgbClr val="FF0000"/>
        </a:buClr>
        <a:buFont typeface="Wingdings" pitchFamily="2" charset="2"/>
        <a:buChar char="§"/>
        <a:defRPr sz="2000">
          <a:solidFill>
            <a:schemeClr val="tx1"/>
          </a:solidFill>
          <a:latin typeface="+mn-lt"/>
          <a:cs typeface="+mn-cs"/>
        </a:defRPr>
      </a:lvl6pPr>
      <a:lvl7pPr marL="3563938" indent="-228600" algn="l" rtl="0" fontAlgn="base">
        <a:spcBef>
          <a:spcPct val="20000"/>
        </a:spcBef>
        <a:spcAft>
          <a:spcPct val="0"/>
        </a:spcAft>
        <a:buClr>
          <a:srgbClr val="FF0000"/>
        </a:buClr>
        <a:buFont typeface="Wingdings" pitchFamily="2" charset="2"/>
        <a:buChar char="§"/>
        <a:defRPr sz="2000">
          <a:solidFill>
            <a:schemeClr val="tx1"/>
          </a:solidFill>
          <a:latin typeface="+mn-lt"/>
          <a:cs typeface="+mn-cs"/>
        </a:defRPr>
      </a:lvl7pPr>
      <a:lvl8pPr marL="4021138" indent="-228600" algn="l" rtl="0" fontAlgn="base">
        <a:spcBef>
          <a:spcPct val="20000"/>
        </a:spcBef>
        <a:spcAft>
          <a:spcPct val="0"/>
        </a:spcAft>
        <a:buClr>
          <a:srgbClr val="FF0000"/>
        </a:buClr>
        <a:buFont typeface="Wingdings" pitchFamily="2" charset="2"/>
        <a:buChar char="§"/>
        <a:defRPr sz="2000">
          <a:solidFill>
            <a:schemeClr val="tx1"/>
          </a:solidFill>
          <a:latin typeface="+mn-lt"/>
          <a:cs typeface="+mn-cs"/>
        </a:defRPr>
      </a:lvl8pPr>
      <a:lvl9pPr marL="4478338" indent="-228600" algn="l" rtl="0" fontAlgn="base">
        <a:spcBef>
          <a:spcPct val="20000"/>
        </a:spcBef>
        <a:spcAft>
          <a:spcPct val="0"/>
        </a:spcAft>
        <a:buClr>
          <a:srgbClr val="FF0000"/>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hyperlink" Target="http://uk.images.search.yahoo.com/images/view;_ylt=A0S0uPDJU4pP5i0A8YhNBQx.;_ylu=X3oDMTBlMTQ4cGxyBHNlYwNzcgRzbGsDaW1n?back=http://uk.images.search.yahoo.com/search/images?p=clip+art+learning&amp;n=30&amp;ei=utf-8&amp;fr=yfp-t-702&amp;tab=organic&amp;ri=64&amp;w=1600&amp;h=1167&amp;imgurl=www.employmentblawg.com/wp-content/uploads/2011/11/learning-management-systems.jpg&amp;rurl=http://www.employmentblawg.com/learning-management-systems-what-to-look-for-in-selecting-one/&amp;size=122.1+KB&amp;name=learning+management+systems+clipart+of+class+seated+with+computers+and+...&amp;p=clip+art+learning&amp;oid=cda64675df532481621af49e1c784519&amp;fr2=&amp;fr=yfp-t-702&amp;tt=learning+management+systems+clipart+of+class+seated+with+computers+and+...&amp;b=61&amp;ni=32&amp;no=64&amp;tab=organic&amp;ts=&amp;sigr=12t579gg4&amp;sigb=13gmu0cbk&amp;sigi=12ifev5sr&amp;.crumb=wBNmugiAck9"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2.xml"/><Relationship Id="rId7"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055" name="Text Box 10"/>
          <p:cNvSpPr txBox="1">
            <a:spLocks noChangeArrowheads="1"/>
          </p:cNvSpPr>
          <p:nvPr/>
        </p:nvSpPr>
        <p:spPr bwMode="auto">
          <a:xfrm>
            <a:off x="5664200" y="4095750"/>
            <a:ext cx="3311525" cy="553998"/>
          </a:xfrm>
          <a:prstGeom prst="rect">
            <a:avLst/>
          </a:prstGeom>
          <a:noFill/>
          <a:ln w="9525">
            <a:noFill/>
            <a:miter lim="800000"/>
            <a:headEnd/>
            <a:tailEnd/>
          </a:ln>
        </p:spPr>
        <p:txBody>
          <a:bodyPr lIns="0" tIns="0" rIns="0" bIns="0">
            <a:spAutoFit/>
          </a:bodyPr>
          <a:lstStyle/>
          <a:p>
            <a:pPr defTabSz="793750"/>
            <a:endParaRPr lang="fr-CH" b="1" dirty="0">
              <a:solidFill>
                <a:schemeClr val="bg1"/>
              </a:solidFill>
              <a:latin typeface="Arial Unicode MS" pitchFamily="34" charset="-128"/>
              <a:ea typeface="Arial Unicode MS" pitchFamily="34" charset="-128"/>
              <a:cs typeface="Arial Unicode MS" pitchFamily="34" charset="-128"/>
            </a:endParaRPr>
          </a:p>
          <a:p>
            <a:pPr defTabSz="793750"/>
            <a:endParaRPr lang="en-US" b="1" dirty="0">
              <a:solidFill>
                <a:schemeClr val="bg1"/>
              </a:solidFill>
              <a:latin typeface="Arial Unicode MS" pitchFamily="34" charset="-128"/>
              <a:ea typeface="Arial Unicode MS" pitchFamily="34" charset="-128"/>
              <a:cs typeface="Arial Unicode MS" pitchFamily="34" charset="-128"/>
            </a:endParaRPr>
          </a:p>
        </p:txBody>
      </p:sp>
      <p:pic>
        <p:nvPicPr>
          <p:cNvPr id="10" name="Content Placeholder 9" descr="DSC_0092.JPG"/>
          <p:cNvPicPr>
            <a:picLocks noGrp="1" noChangeAspect="1"/>
          </p:cNvPicPr>
          <p:nvPr>
            <p:ph sz="half" idx="2"/>
          </p:nvPr>
        </p:nvPicPr>
        <p:blipFill>
          <a:blip r:embed="rId3" cstate="print"/>
          <a:stretch>
            <a:fillRect/>
          </a:stretch>
        </p:blipFill>
        <p:spPr>
          <a:xfrm>
            <a:off x="2231834" y="792480"/>
            <a:ext cx="6912166" cy="6065520"/>
          </a:xfrm>
        </p:spPr>
      </p:pic>
      <p:sp>
        <p:nvSpPr>
          <p:cNvPr id="2054" name="Text Box 9"/>
          <p:cNvSpPr txBox="1">
            <a:spLocks noChangeArrowheads="1"/>
          </p:cNvSpPr>
          <p:nvPr/>
        </p:nvSpPr>
        <p:spPr bwMode="auto">
          <a:xfrm>
            <a:off x="0" y="781050"/>
            <a:ext cx="4025900" cy="2769989"/>
          </a:xfrm>
          <a:prstGeom prst="rect">
            <a:avLst/>
          </a:prstGeom>
          <a:noFill/>
          <a:ln w="9525">
            <a:noFill/>
            <a:miter lim="800000"/>
            <a:headEnd/>
            <a:tailEnd/>
          </a:ln>
        </p:spPr>
        <p:txBody>
          <a:bodyPr wrap="square" lIns="0" tIns="0" rIns="0" bIns="0">
            <a:spAutoFit/>
          </a:bodyPr>
          <a:lstStyle/>
          <a:p>
            <a:pPr algn="ctr" defTabSz="793750"/>
            <a:r>
              <a:rPr lang="en-US" sz="3600" b="1" dirty="0">
                <a:solidFill>
                  <a:srgbClr val="C00000"/>
                </a:solidFill>
                <a:latin typeface="Arial Rounded MT Bold" pitchFamily="34" charset="0"/>
                <a:ea typeface="Arial Unicode MS" pitchFamily="34" charset="-128"/>
                <a:cs typeface="Arial Unicode MS" pitchFamily="34" charset="-128"/>
              </a:rPr>
              <a:t>Building </a:t>
            </a:r>
            <a:r>
              <a:rPr lang="en-US" sz="3600" b="1" dirty="0" smtClean="0">
                <a:solidFill>
                  <a:srgbClr val="C00000"/>
                </a:solidFill>
                <a:latin typeface="Arial Rounded MT Bold" pitchFamily="34" charset="0"/>
                <a:ea typeface="Arial Unicode MS" pitchFamily="34" charset="-128"/>
                <a:cs typeface="Arial Unicode MS" pitchFamily="34" charset="-128"/>
              </a:rPr>
              <a:t>Safer </a:t>
            </a:r>
            <a:r>
              <a:rPr lang="en-US" sz="3600" b="1" dirty="0">
                <a:solidFill>
                  <a:srgbClr val="C00000"/>
                </a:solidFill>
                <a:latin typeface="Arial Rounded MT Bold" pitchFamily="34" charset="0"/>
                <a:ea typeface="Arial Unicode MS" pitchFamily="34" charset="-128"/>
                <a:cs typeface="Arial Unicode MS" pitchFamily="34" charset="-128"/>
              </a:rPr>
              <a:t>and </a:t>
            </a:r>
            <a:r>
              <a:rPr lang="en-US" sz="3600" b="1" dirty="0" smtClean="0">
                <a:solidFill>
                  <a:srgbClr val="C00000"/>
                </a:solidFill>
                <a:latin typeface="Arial Rounded MT Bold" pitchFamily="34" charset="0"/>
                <a:ea typeface="Arial Unicode MS" pitchFamily="34" charset="-128"/>
                <a:cs typeface="Arial Unicode MS" pitchFamily="34" charset="-128"/>
              </a:rPr>
              <a:t>More Resilient </a:t>
            </a:r>
            <a:r>
              <a:rPr lang="en-US" sz="3600" b="1" dirty="0">
                <a:solidFill>
                  <a:srgbClr val="C00000"/>
                </a:solidFill>
                <a:latin typeface="Arial Rounded MT Bold" pitchFamily="34" charset="0"/>
                <a:ea typeface="Arial Unicode MS" pitchFamily="34" charset="-128"/>
                <a:cs typeface="Arial Unicode MS" pitchFamily="34" charset="-128"/>
              </a:rPr>
              <a:t>C</a:t>
            </a:r>
            <a:r>
              <a:rPr lang="en-US" sz="3600" b="1" dirty="0" smtClean="0">
                <a:solidFill>
                  <a:srgbClr val="C00000"/>
                </a:solidFill>
                <a:latin typeface="Arial Rounded MT Bold" pitchFamily="34" charset="0"/>
                <a:ea typeface="Arial Unicode MS" pitchFamily="34" charset="-128"/>
                <a:cs typeface="Arial Unicode MS" pitchFamily="34" charset="-128"/>
              </a:rPr>
              <a:t>ommunities </a:t>
            </a:r>
            <a:r>
              <a:rPr lang="en-US" sz="3600" b="1" dirty="0">
                <a:solidFill>
                  <a:srgbClr val="C00000"/>
                </a:solidFill>
                <a:latin typeface="Arial Rounded MT Bold" pitchFamily="34" charset="0"/>
                <a:ea typeface="Arial Unicode MS" pitchFamily="34" charset="-128"/>
                <a:cs typeface="Arial Unicode MS" pitchFamily="34" charset="-128"/>
              </a:rPr>
              <a:t>in South-East Asia</a:t>
            </a:r>
            <a:r>
              <a:rPr lang="en-US" sz="3600" b="1" dirty="0">
                <a:solidFill>
                  <a:schemeClr val="bg1"/>
                </a:solidFill>
                <a:latin typeface="Arial Rounded MT Bold" pitchFamily="34" charset="0"/>
                <a:ea typeface="Arial Unicode MS" pitchFamily="34" charset="-128"/>
                <a:cs typeface="Arial Unicode MS" pitchFamily="34" charset="-128"/>
              </a:rPr>
              <a:t>  </a:t>
            </a:r>
          </a:p>
        </p:txBody>
      </p:sp>
      <p:sp>
        <p:nvSpPr>
          <p:cNvPr id="8" name="TextBox 7"/>
          <p:cNvSpPr txBox="1"/>
          <p:nvPr/>
        </p:nvSpPr>
        <p:spPr>
          <a:xfrm>
            <a:off x="0" y="5380672"/>
            <a:ext cx="4368800" cy="1477328"/>
          </a:xfrm>
          <a:prstGeom prst="rect">
            <a:avLst/>
          </a:prstGeom>
          <a:noFill/>
        </p:spPr>
        <p:txBody>
          <a:bodyPr wrap="square" rtlCol="0">
            <a:spAutoFit/>
          </a:bodyPr>
          <a:lstStyle/>
          <a:p>
            <a:r>
              <a:rPr lang="en-US" b="1" dirty="0" smtClean="0"/>
              <a:t>Regional Community  Safety and Resilience Unit – CSRU,</a:t>
            </a:r>
          </a:p>
          <a:p>
            <a:r>
              <a:rPr lang="en-US" b="1" dirty="0" smtClean="0"/>
              <a:t>South-East Asia Regional Delegation</a:t>
            </a:r>
          </a:p>
          <a:p>
            <a:r>
              <a:rPr lang="en-US" b="1" dirty="0" smtClean="0"/>
              <a:t>Bangkok</a:t>
            </a:r>
          </a:p>
          <a:p>
            <a:pPr algn="ctr"/>
            <a:endParaRPr lang="en-GB"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Line 21"/>
          <p:cNvSpPr>
            <a:spLocks noChangeShapeType="1"/>
          </p:cNvSpPr>
          <p:nvPr/>
        </p:nvSpPr>
        <p:spPr bwMode="auto">
          <a:xfrm>
            <a:off x="228600" y="533400"/>
            <a:ext cx="4800600" cy="0"/>
          </a:xfrm>
          <a:prstGeom prst="line">
            <a:avLst/>
          </a:prstGeom>
          <a:noFill/>
          <a:ln w="9525">
            <a:solidFill>
              <a:srgbClr val="FF0000"/>
            </a:solidFill>
            <a:round/>
            <a:headEnd/>
            <a:tailEnd/>
          </a:ln>
        </p:spPr>
        <p:txBody>
          <a:bodyPr wrap="none" anchor="ctr"/>
          <a:lstStyle/>
          <a:p>
            <a:endParaRPr lang="en-GB"/>
          </a:p>
        </p:txBody>
      </p:sp>
      <p:sp>
        <p:nvSpPr>
          <p:cNvPr id="3097" name="Rectangle 25"/>
          <p:cNvSpPr>
            <a:spLocks noChangeArrowheads="1"/>
          </p:cNvSpPr>
          <p:nvPr/>
        </p:nvSpPr>
        <p:spPr bwMode="auto">
          <a:xfrm>
            <a:off x="0" y="800100"/>
            <a:ext cx="5207000" cy="876300"/>
          </a:xfrm>
          <a:prstGeom prst="rect">
            <a:avLst/>
          </a:prstGeom>
          <a:solidFill>
            <a:srgbClr val="969696"/>
          </a:solidFill>
          <a:ln w="9525">
            <a:noFill/>
            <a:miter lim="800000"/>
            <a:headEnd/>
            <a:tailEnd/>
          </a:ln>
          <a:effectLst>
            <a:outerShdw dist="35921" dir="2700000" algn="ctr" rotWithShape="0">
              <a:srgbClr val="808080"/>
            </a:outerShdw>
          </a:effectLst>
        </p:spPr>
        <p:txBody>
          <a:bodyPr wrap="none" anchor="ctr"/>
          <a:lstStyle/>
          <a:p>
            <a:pPr algn="ctr">
              <a:defRPr/>
            </a:pPr>
            <a:r>
              <a:rPr lang="en-US"/>
              <a:t> </a:t>
            </a:r>
          </a:p>
        </p:txBody>
      </p:sp>
      <p:sp>
        <p:nvSpPr>
          <p:cNvPr id="6150" name="Rectangle 27"/>
          <p:cNvSpPr>
            <a:spLocks noChangeArrowheads="1"/>
          </p:cNvSpPr>
          <p:nvPr/>
        </p:nvSpPr>
        <p:spPr bwMode="auto">
          <a:xfrm>
            <a:off x="0" y="800101"/>
            <a:ext cx="5334000" cy="923330"/>
          </a:xfrm>
          <a:prstGeom prst="rect">
            <a:avLst/>
          </a:prstGeom>
          <a:noFill/>
          <a:ln w="9525">
            <a:noFill/>
            <a:miter lim="800000"/>
            <a:headEnd/>
            <a:tailEnd/>
          </a:ln>
        </p:spPr>
        <p:txBody>
          <a:bodyPr wrap="square">
            <a:spAutoFit/>
          </a:bodyPr>
          <a:lstStyle/>
          <a:p>
            <a:pPr>
              <a:spcAft>
                <a:spcPts val="1000"/>
              </a:spcAft>
            </a:pPr>
            <a:r>
              <a:rPr lang="en-GB" b="1" dirty="0">
                <a:solidFill>
                  <a:schemeClr val="accent3">
                    <a:lumMod val="95000"/>
                  </a:schemeClr>
                </a:solidFill>
                <a:cs typeface="Arial" pitchFamily="34" charset="0"/>
              </a:rPr>
              <a:t>What are the characteristics of resilient </a:t>
            </a:r>
            <a:br>
              <a:rPr lang="en-GB" b="1" dirty="0">
                <a:solidFill>
                  <a:schemeClr val="accent3">
                    <a:lumMod val="95000"/>
                  </a:schemeClr>
                </a:solidFill>
                <a:cs typeface="Arial" pitchFamily="34" charset="0"/>
              </a:rPr>
            </a:br>
            <a:r>
              <a:rPr lang="en-GB" b="1" dirty="0">
                <a:solidFill>
                  <a:schemeClr val="accent3">
                    <a:lumMod val="95000"/>
                  </a:schemeClr>
                </a:solidFill>
                <a:cs typeface="Arial" pitchFamily="34" charset="0"/>
              </a:rPr>
              <a:t>communities which </a:t>
            </a:r>
            <a:r>
              <a:rPr lang="en-GB" b="1" dirty="0" smtClean="0">
                <a:solidFill>
                  <a:schemeClr val="accent3">
                    <a:lumMod val="95000"/>
                  </a:schemeClr>
                </a:solidFill>
                <a:cs typeface="Arial" pitchFamily="34" charset="0"/>
              </a:rPr>
              <a:t>we would like to  </a:t>
            </a:r>
            <a:r>
              <a:rPr lang="en-GB" b="1" dirty="0">
                <a:solidFill>
                  <a:schemeClr val="accent3">
                    <a:lumMod val="95000"/>
                  </a:schemeClr>
                </a:solidFill>
                <a:cs typeface="Arial" pitchFamily="34" charset="0"/>
              </a:rPr>
              <a:t>contribute to?</a:t>
            </a:r>
            <a:endParaRPr lang="en-US" b="1" dirty="0">
              <a:solidFill>
                <a:schemeClr val="accent3">
                  <a:lumMod val="95000"/>
                </a:schemeClr>
              </a:solidFill>
              <a:cs typeface="Arial" pitchFamily="34" charset="0"/>
            </a:endParaRPr>
          </a:p>
        </p:txBody>
      </p:sp>
      <p:sp>
        <p:nvSpPr>
          <p:cNvPr id="12" name="Rectangle 32"/>
          <p:cNvSpPr>
            <a:spLocks noChangeArrowheads="1"/>
          </p:cNvSpPr>
          <p:nvPr/>
        </p:nvSpPr>
        <p:spPr bwMode="auto">
          <a:xfrm>
            <a:off x="0" y="1676400"/>
            <a:ext cx="9144000" cy="5181600"/>
          </a:xfrm>
          <a:prstGeom prst="rect">
            <a:avLst/>
          </a:prstGeom>
          <a:solidFill>
            <a:srgbClr val="993300">
              <a:alpha val="59999"/>
            </a:srgbClr>
          </a:solidFill>
          <a:ln w="9525">
            <a:noFill/>
            <a:miter lim="800000"/>
            <a:headEnd/>
            <a:tailEnd/>
          </a:ln>
        </p:spPr>
        <p:txBody>
          <a:bodyPr wrap="none" anchor="ctr"/>
          <a:lstStyle/>
          <a:p>
            <a:endParaRPr lang="en-GB"/>
          </a:p>
        </p:txBody>
      </p:sp>
      <p:sp>
        <p:nvSpPr>
          <p:cNvPr id="13" name="Text Box 34"/>
          <p:cNvSpPr txBox="1">
            <a:spLocks noChangeArrowheads="1"/>
          </p:cNvSpPr>
          <p:nvPr/>
        </p:nvSpPr>
        <p:spPr bwMode="auto">
          <a:xfrm>
            <a:off x="0" y="1701800"/>
            <a:ext cx="4392706" cy="5386090"/>
          </a:xfrm>
          <a:prstGeom prst="rect">
            <a:avLst/>
          </a:prstGeom>
          <a:noFill/>
          <a:ln w="9525">
            <a:noFill/>
            <a:miter lim="800000"/>
            <a:headEnd/>
            <a:tailEnd/>
          </a:ln>
        </p:spPr>
        <p:txBody>
          <a:bodyPr wrap="square">
            <a:spAutoFit/>
          </a:bodyPr>
          <a:lstStyle/>
          <a:p>
            <a:pPr>
              <a:defRPr/>
            </a:pPr>
            <a:r>
              <a:rPr lang="en-AU" sz="2800" b="1" dirty="0" smtClean="0">
                <a:solidFill>
                  <a:srgbClr val="A50021"/>
                </a:solidFill>
              </a:rPr>
              <a:t>A </a:t>
            </a:r>
            <a:r>
              <a:rPr lang="en-AU" sz="2800" b="1" dirty="0">
                <a:solidFill>
                  <a:srgbClr val="A50021"/>
                </a:solidFill>
              </a:rPr>
              <a:t>resilient community </a:t>
            </a:r>
            <a:r>
              <a:rPr lang="en-AU" b="1" dirty="0">
                <a:solidFill>
                  <a:srgbClr val="A50021"/>
                </a:solidFill>
              </a:rPr>
              <a:t>is </a:t>
            </a:r>
            <a:r>
              <a:rPr lang="en-AU" b="1" dirty="0" smtClean="0">
                <a:solidFill>
                  <a:srgbClr val="A50021"/>
                </a:solidFill>
              </a:rPr>
              <a:t>one that </a:t>
            </a:r>
            <a:r>
              <a:rPr lang="en-AU" b="1" dirty="0">
                <a:solidFill>
                  <a:srgbClr val="A50021"/>
                </a:solidFill>
              </a:rPr>
              <a:t>can prepare for, adapt to, withstand and recover from external and internal shocks as well as have the capacity to cope with social, political and economic disparities that contribute to vulnerability.  </a:t>
            </a:r>
          </a:p>
          <a:p>
            <a:pPr>
              <a:defRPr/>
            </a:pPr>
            <a:endParaRPr lang="en-AU" dirty="0">
              <a:solidFill>
                <a:schemeClr val="bg1"/>
              </a:solidFill>
            </a:endParaRPr>
          </a:p>
          <a:p>
            <a:pPr>
              <a:defRPr/>
            </a:pPr>
            <a:r>
              <a:rPr lang="en-AU" dirty="0" smtClean="0">
                <a:solidFill>
                  <a:schemeClr val="bg1"/>
                </a:solidFill>
              </a:rPr>
              <a:t>To do this a community </a:t>
            </a:r>
            <a:r>
              <a:rPr lang="en-AU" dirty="0">
                <a:solidFill>
                  <a:schemeClr val="bg1"/>
                </a:solidFill>
              </a:rPr>
              <a:t>should: </a:t>
            </a:r>
            <a:endParaRPr lang="en-AU" dirty="0" smtClean="0">
              <a:solidFill>
                <a:schemeClr val="bg1"/>
              </a:solidFill>
            </a:endParaRPr>
          </a:p>
          <a:p>
            <a:pPr>
              <a:defRPr/>
            </a:pPr>
            <a:endParaRPr lang="en-AU" sz="400" dirty="0">
              <a:solidFill>
                <a:schemeClr val="bg1"/>
              </a:solidFill>
            </a:endParaRPr>
          </a:p>
          <a:p>
            <a:pPr marL="177800" indent="-177800">
              <a:spcBef>
                <a:spcPts val="600"/>
              </a:spcBef>
              <a:buFont typeface="Arial" pitchFamily="34" charset="0"/>
              <a:buChar char="•"/>
              <a:defRPr/>
            </a:pPr>
            <a:r>
              <a:rPr lang="en-AU" dirty="0" smtClean="0">
                <a:solidFill>
                  <a:schemeClr val="bg1"/>
                </a:solidFill>
              </a:rPr>
              <a:t>Be </a:t>
            </a:r>
            <a:r>
              <a:rPr lang="en-AU" dirty="0">
                <a:solidFill>
                  <a:schemeClr val="bg1"/>
                </a:solidFill>
              </a:rPr>
              <a:t>aware of their own risks, vulnerabilities and capacities and be able to plan for and implement initiatives to address these</a:t>
            </a:r>
            <a:r>
              <a:rPr lang="en-AU" dirty="0" smtClean="0">
                <a:solidFill>
                  <a:schemeClr val="bg1"/>
                </a:solidFill>
              </a:rPr>
              <a:t>.</a:t>
            </a:r>
          </a:p>
          <a:p>
            <a:pPr marL="177800" indent="-177800">
              <a:spcBef>
                <a:spcPts val="600"/>
              </a:spcBef>
              <a:defRPr/>
            </a:pPr>
            <a:endParaRPr lang="en-GB" sz="400" dirty="0">
              <a:solidFill>
                <a:schemeClr val="bg1"/>
              </a:solidFill>
            </a:endParaRPr>
          </a:p>
          <a:p>
            <a:pPr marL="177800" indent="-177800">
              <a:spcBef>
                <a:spcPts val="600"/>
              </a:spcBef>
              <a:buFont typeface="Arial" pitchFamily="34" charset="0"/>
              <a:buChar char="•"/>
              <a:defRPr/>
            </a:pPr>
            <a:r>
              <a:rPr lang="en-AU" dirty="0">
                <a:solidFill>
                  <a:schemeClr val="bg1"/>
                </a:solidFill>
              </a:rPr>
              <a:t>Be able to cope with </a:t>
            </a:r>
            <a:r>
              <a:rPr lang="en-AU" dirty="0" smtClean="0">
                <a:solidFill>
                  <a:schemeClr val="bg1"/>
                </a:solidFill>
              </a:rPr>
              <a:t>impacts of various shocks / adversities and bounce back immediately.</a:t>
            </a:r>
            <a:endParaRPr lang="en-AU" dirty="0">
              <a:solidFill>
                <a:schemeClr val="bg1"/>
              </a:solidFill>
            </a:endParaRPr>
          </a:p>
          <a:p>
            <a:pPr marL="177800" indent="-177800">
              <a:spcBef>
                <a:spcPts val="600"/>
              </a:spcBef>
              <a:buFont typeface="Arial" pitchFamily="34" charset="0"/>
              <a:buChar char="•"/>
              <a:defRPr/>
            </a:pPr>
            <a:endParaRPr lang="en-AU" dirty="0">
              <a:solidFill>
                <a:schemeClr val="bg1"/>
              </a:solidFill>
              <a:cs typeface="Arial" pitchFamily="34" charset="0"/>
            </a:endParaRPr>
          </a:p>
        </p:txBody>
      </p:sp>
      <p:sp>
        <p:nvSpPr>
          <p:cNvPr id="14" name="Text Box 35"/>
          <p:cNvSpPr txBox="1">
            <a:spLocks noChangeArrowheads="1"/>
          </p:cNvSpPr>
          <p:nvPr/>
        </p:nvSpPr>
        <p:spPr bwMode="auto">
          <a:xfrm>
            <a:off x="4482353" y="1727200"/>
            <a:ext cx="4661647" cy="4939814"/>
          </a:xfrm>
          <a:prstGeom prst="rect">
            <a:avLst/>
          </a:prstGeom>
          <a:noFill/>
          <a:ln w="9525">
            <a:noFill/>
            <a:miter lim="800000"/>
            <a:headEnd/>
            <a:tailEnd/>
          </a:ln>
        </p:spPr>
        <p:txBody>
          <a:bodyPr wrap="square">
            <a:spAutoFit/>
          </a:bodyPr>
          <a:lstStyle/>
          <a:p>
            <a:pPr marL="177800" indent="-177800">
              <a:spcBef>
                <a:spcPts val="600"/>
              </a:spcBef>
              <a:buFont typeface="Arial" pitchFamily="34" charset="0"/>
              <a:buChar char="•"/>
              <a:defRPr/>
            </a:pPr>
            <a:r>
              <a:rPr lang="en-AU" dirty="0" smtClean="0">
                <a:solidFill>
                  <a:schemeClr val="bg1"/>
                </a:solidFill>
              </a:rPr>
              <a:t>Be able to respond to a lack of required services and inequitable access to existing services .</a:t>
            </a:r>
          </a:p>
          <a:p>
            <a:pPr marL="177800" indent="-177800">
              <a:spcBef>
                <a:spcPts val="600"/>
              </a:spcBef>
              <a:defRPr/>
            </a:pPr>
            <a:endParaRPr lang="en-AU" sz="400" dirty="0" smtClean="0">
              <a:solidFill>
                <a:schemeClr val="bg1"/>
              </a:solidFill>
            </a:endParaRPr>
          </a:p>
          <a:p>
            <a:pPr marL="177800" indent="-177800">
              <a:buFont typeface="Arial" pitchFamily="34" charset="0"/>
              <a:buChar char="•"/>
              <a:defRPr/>
            </a:pPr>
            <a:r>
              <a:rPr lang="en-AU" dirty="0" smtClean="0">
                <a:solidFill>
                  <a:schemeClr val="bg1"/>
                </a:solidFill>
              </a:rPr>
              <a:t>Respect the different roles of men and women and enable each to contribute and reach their potential. Provide a safety net for the most vulnerable members of that community when they need it.</a:t>
            </a:r>
          </a:p>
          <a:p>
            <a:pPr marL="177800" indent="-177800">
              <a:defRPr/>
            </a:pPr>
            <a:endParaRPr lang="en-AU" sz="400" dirty="0" smtClean="0">
              <a:solidFill>
                <a:schemeClr val="bg1"/>
              </a:solidFill>
            </a:endParaRPr>
          </a:p>
          <a:p>
            <a:pPr marL="177800" indent="-177800">
              <a:buFont typeface="Arial" pitchFamily="34" charset="0"/>
              <a:buChar char="•"/>
              <a:defRPr/>
            </a:pPr>
            <a:r>
              <a:rPr lang="en-AU" dirty="0" smtClean="0">
                <a:solidFill>
                  <a:schemeClr val="bg1"/>
                </a:solidFill>
              </a:rPr>
              <a:t>Recognise and promote volunteerism as a key way of contributing to the community and building resilience.</a:t>
            </a:r>
          </a:p>
          <a:p>
            <a:pPr marL="177800" indent="-177800">
              <a:defRPr/>
            </a:pPr>
            <a:endParaRPr lang="en-GB" sz="400" dirty="0">
              <a:solidFill>
                <a:schemeClr val="bg1"/>
              </a:solidFill>
            </a:endParaRPr>
          </a:p>
          <a:p>
            <a:pPr marL="177800" indent="-177800">
              <a:spcBef>
                <a:spcPts val="600"/>
              </a:spcBef>
              <a:buFont typeface="Arial" pitchFamily="34" charset="0"/>
              <a:buChar char="•"/>
            </a:pPr>
            <a:r>
              <a:rPr lang="en-AU" dirty="0">
                <a:solidFill>
                  <a:schemeClr val="bg1"/>
                </a:solidFill>
              </a:rPr>
              <a:t>Develop the skills to participate in the decision making processes and influence the decisions that affect it.</a:t>
            </a:r>
            <a:endParaRPr lang="en-GB" dirty="0">
              <a:solidFill>
                <a:schemeClr val="bg1"/>
              </a:solidFill>
            </a:endParaRPr>
          </a:p>
          <a:p>
            <a:pPr marL="177800" indent="-177800">
              <a:spcBef>
                <a:spcPts val="600"/>
              </a:spcBef>
              <a:buFont typeface="Arial" pitchFamily="34" charset="0"/>
              <a:buChar char="•"/>
            </a:pPr>
            <a:r>
              <a:rPr lang="en-AU" dirty="0" smtClean="0">
                <a:solidFill>
                  <a:schemeClr val="bg1"/>
                </a:solidFill>
              </a:rPr>
              <a:t>Develop </a:t>
            </a:r>
            <a:r>
              <a:rPr lang="en-AU" dirty="0">
                <a:solidFill>
                  <a:schemeClr val="bg1"/>
                </a:solidFill>
              </a:rPr>
              <a:t>links with other communities and institutions to overcome social isolation.</a:t>
            </a:r>
            <a:endParaRPr lang="en-GB" dirty="0">
              <a:solidFill>
                <a:schemeClr val="bg1"/>
              </a:solidFill>
            </a:endParaRPr>
          </a:p>
        </p:txBody>
      </p:sp>
      <p:pic>
        <p:nvPicPr>
          <p:cNvPr id="15" name="Picture 10" descr="p-TUV0054.bmp"/>
          <p:cNvPicPr>
            <a:picLocks noChangeAspect="1"/>
          </p:cNvPicPr>
          <p:nvPr/>
        </p:nvPicPr>
        <p:blipFill>
          <a:blip r:embed="rId3" cstate="print"/>
          <a:srcRect/>
          <a:stretch>
            <a:fillRect/>
          </a:stretch>
        </p:blipFill>
        <p:spPr bwMode="auto">
          <a:xfrm>
            <a:off x="5181600" y="-60858"/>
            <a:ext cx="3962400" cy="17353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152400" y="695325"/>
            <a:ext cx="6705600" cy="1066800"/>
          </a:xfrm>
          <a:prstGeom prst="rect">
            <a:avLst/>
          </a:prstGeom>
          <a:solidFill>
            <a:srgbClr val="969696"/>
          </a:solidFill>
          <a:ln w="9525">
            <a:noFill/>
            <a:miter lim="800000"/>
            <a:headEnd/>
            <a:tailEnd/>
          </a:ln>
          <a:effectLst>
            <a:outerShdw dist="35921" dir="2700000" algn="ctr" rotWithShape="0">
              <a:srgbClr val="808080"/>
            </a:outerShdw>
          </a:effectLst>
        </p:spPr>
        <p:txBody>
          <a:bodyPr wrap="none" anchor="ctr"/>
          <a:lstStyle/>
          <a:p>
            <a:pPr algn="ctr">
              <a:defRPr/>
            </a:pPr>
            <a:r>
              <a:rPr lang="en-US"/>
              <a:t> </a:t>
            </a:r>
          </a:p>
        </p:txBody>
      </p:sp>
      <p:sp>
        <p:nvSpPr>
          <p:cNvPr id="198662" name="Rectangle 6"/>
          <p:cNvSpPr>
            <a:spLocks noChangeArrowheads="1"/>
          </p:cNvSpPr>
          <p:nvPr/>
        </p:nvSpPr>
        <p:spPr bwMode="auto">
          <a:xfrm>
            <a:off x="381000" y="1905000"/>
            <a:ext cx="2070100" cy="4714875"/>
          </a:xfrm>
          <a:prstGeom prst="rect">
            <a:avLst/>
          </a:prstGeom>
          <a:solidFill>
            <a:srgbClr val="993300">
              <a:alpha val="59999"/>
            </a:srgbClr>
          </a:solidFill>
          <a:ln w="9525">
            <a:noFill/>
            <a:miter lim="800000"/>
            <a:headEnd/>
            <a:tailEnd/>
          </a:ln>
        </p:spPr>
        <p:txBody>
          <a:bodyPr wrap="none" anchor="ctr"/>
          <a:lstStyle/>
          <a:p>
            <a:endParaRPr lang="en-GB"/>
          </a:p>
        </p:txBody>
      </p:sp>
      <p:sp>
        <p:nvSpPr>
          <p:cNvPr id="198663" name="Rectangle 7"/>
          <p:cNvSpPr>
            <a:spLocks noChangeArrowheads="1"/>
          </p:cNvSpPr>
          <p:nvPr/>
        </p:nvSpPr>
        <p:spPr bwMode="auto">
          <a:xfrm>
            <a:off x="2650285" y="1922929"/>
            <a:ext cx="2087562" cy="4714875"/>
          </a:xfrm>
          <a:prstGeom prst="rect">
            <a:avLst/>
          </a:prstGeom>
          <a:solidFill>
            <a:srgbClr val="FF6600"/>
          </a:solidFill>
          <a:ln w="9525">
            <a:noFill/>
            <a:miter lim="800000"/>
            <a:headEnd/>
            <a:tailEnd/>
          </a:ln>
        </p:spPr>
        <p:txBody>
          <a:bodyPr wrap="none" anchor="ctr"/>
          <a:lstStyle/>
          <a:p>
            <a:pPr algn="ctr"/>
            <a:endParaRPr lang="en-US"/>
          </a:p>
        </p:txBody>
      </p:sp>
      <p:sp>
        <p:nvSpPr>
          <p:cNvPr id="198664" name="Rectangle 8"/>
          <p:cNvSpPr>
            <a:spLocks noChangeArrowheads="1"/>
          </p:cNvSpPr>
          <p:nvPr/>
        </p:nvSpPr>
        <p:spPr bwMode="auto">
          <a:xfrm>
            <a:off x="6904038" y="1905000"/>
            <a:ext cx="2087562" cy="4714875"/>
          </a:xfrm>
          <a:prstGeom prst="rect">
            <a:avLst/>
          </a:prstGeom>
          <a:solidFill>
            <a:srgbClr val="FFCC00"/>
          </a:solidFill>
          <a:ln w="9525">
            <a:noFill/>
            <a:miter lim="800000"/>
            <a:headEnd/>
            <a:tailEnd/>
          </a:ln>
        </p:spPr>
        <p:txBody>
          <a:bodyPr wrap="none" anchor="ctr"/>
          <a:lstStyle/>
          <a:p>
            <a:endParaRPr lang="en-GB"/>
          </a:p>
        </p:txBody>
      </p:sp>
      <p:sp>
        <p:nvSpPr>
          <p:cNvPr id="198665" name="Rectangle 9"/>
          <p:cNvSpPr>
            <a:spLocks noChangeArrowheads="1"/>
          </p:cNvSpPr>
          <p:nvPr/>
        </p:nvSpPr>
        <p:spPr bwMode="auto">
          <a:xfrm>
            <a:off x="4724400" y="1905000"/>
            <a:ext cx="2087563" cy="4714875"/>
          </a:xfrm>
          <a:prstGeom prst="rect">
            <a:avLst/>
          </a:prstGeom>
          <a:solidFill>
            <a:srgbClr val="FF9900"/>
          </a:solidFill>
          <a:ln w="9525">
            <a:noFill/>
            <a:miter lim="800000"/>
            <a:headEnd/>
            <a:tailEnd/>
          </a:ln>
        </p:spPr>
        <p:txBody>
          <a:bodyPr wrap="none" anchor="ctr"/>
          <a:lstStyle/>
          <a:p>
            <a:endParaRPr lang="en-GB"/>
          </a:p>
        </p:txBody>
      </p:sp>
      <p:sp>
        <p:nvSpPr>
          <p:cNvPr id="198666" name="Text Box 10"/>
          <p:cNvSpPr txBox="1">
            <a:spLocks noChangeArrowheads="1"/>
          </p:cNvSpPr>
          <p:nvPr/>
        </p:nvSpPr>
        <p:spPr bwMode="auto">
          <a:xfrm>
            <a:off x="381000" y="2286000"/>
            <a:ext cx="2057400" cy="701675"/>
          </a:xfrm>
          <a:prstGeom prst="rect">
            <a:avLst/>
          </a:prstGeom>
          <a:noFill/>
          <a:ln w="9525">
            <a:noFill/>
            <a:miter lim="800000"/>
            <a:headEnd/>
            <a:tailEnd/>
          </a:ln>
        </p:spPr>
        <p:txBody>
          <a:bodyPr>
            <a:spAutoFit/>
          </a:bodyPr>
          <a:lstStyle/>
          <a:p>
            <a:pPr eaLnBrk="1" hangingPunct="1">
              <a:spcBef>
                <a:spcPct val="20000"/>
              </a:spcBef>
            </a:pPr>
            <a:r>
              <a:rPr lang="en-AU" sz="2000">
                <a:cs typeface="Arial" pitchFamily="34" charset="0"/>
              </a:rPr>
              <a:t>Resilient </a:t>
            </a:r>
            <a:br>
              <a:rPr lang="en-AU" sz="2000">
                <a:cs typeface="Arial" pitchFamily="34" charset="0"/>
              </a:rPr>
            </a:br>
            <a:r>
              <a:rPr lang="en-AU" sz="2000">
                <a:cs typeface="Arial" pitchFamily="34" charset="0"/>
              </a:rPr>
              <a:t>communities</a:t>
            </a:r>
            <a:endParaRPr lang="en-US" sz="2000"/>
          </a:p>
        </p:txBody>
      </p:sp>
      <p:sp>
        <p:nvSpPr>
          <p:cNvPr id="198667" name="Text Box 11"/>
          <p:cNvSpPr txBox="1">
            <a:spLocks noChangeArrowheads="1"/>
          </p:cNvSpPr>
          <p:nvPr/>
        </p:nvSpPr>
        <p:spPr bwMode="auto">
          <a:xfrm>
            <a:off x="2590800" y="2286000"/>
            <a:ext cx="2057400" cy="396875"/>
          </a:xfrm>
          <a:prstGeom prst="rect">
            <a:avLst/>
          </a:prstGeom>
          <a:noFill/>
          <a:ln w="9525">
            <a:noFill/>
            <a:miter lim="800000"/>
            <a:headEnd/>
            <a:tailEnd/>
          </a:ln>
        </p:spPr>
        <p:txBody>
          <a:bodyPr>
            <a:spAutoFit/>
          </a:bodyPr>
          <a:lstStyle/>
          <a:p>
            <a:pPr eaLnBrk="1" hangingPunct="1">
              <a:spcBef>
                <a:spcPct val="20000"/>
              </a:spcBef>
            </a:pPr>
            <a:r>
              <a:rPr lang="en-GB" sz="2000">
                <a:solidFill>
                  <a:srgbClr val="000000"/>
                </a:solidFill>
                <a:cs typeface="Arial" pitchFamily="34" charset="0"/>
              </a:rPr>
              <a:t>Local Branch</a:t>
            </a:r>
            <a:endParaRPr lang="en-US" sz="2000">
              <a:solidFill>
                <a:srgbClr val="000000"/>
              </a:solidFill>
              <a:cs typeface="Arial" pitchFamily="34" charset="0"/>
            </a:endParaRPr>
          </a:p>
        </p:txBody>
      </p:sp>
      <p:sp>
        <p:nvSpPr>
          <p:cNvPr id="198668" name="Text Box 12"/>
          <p:cNvSpPr txBox="1">
            <a:spLocks noChangeArrowheads="1"/>
          </p:cNvSpPr>
          <p:nvPr/>
        </p:nvSpPr>
        <p:spPr bwMode="auto">
          <a:xfrm>
            <a:off x="4724400" y="2286000"/>
            <a:ext cx="2057400" cy="701675"/>
          </a:xfrm>
          <a:prstGeom prst="rect">
            <a:avLst/>
          </a:prstGeom>
          <a:noFill/>
          <a:ln w="9525">
            <a:noFill/>
            <a:miter lim="800000"/>
            <a:headEnd/>
            <a:tailEnd/>
          </a:ln>
        </p:spPr>
        <p:txBody>
          <a:bodyPr>
            <a:spAutoFit/>
          </a:bodyPr>
          <a:lstStyle/>
          <a:p>
            <a:pPr eaLnBrk="1" hangingPunct="1">
              <a:spcBef>
                <a:spcPct val="20000"/>
              </a:spcBef>
            </a:pPr>
            <a:r>
              <a:rPr lang="en-GB" sz="2000">
                <a:solidFill>
                  <a:srgbClr val="000000"/>
                </a:solidFill>
                <a:cs typeface="Arial" pitchFamily="34" charset="0"/>
              </a:rPr>
              <a:t>Supporting Branch</a:t>
            </a:r>
            <a:endParaRPr lang="en-US" sz="2000">
              <a:solidFill>
                <a:srgbClr val="000000"/>
              </a:solidFill>
              <a:cs typeface="Arial" pitchFamily="34" charset="0"/>
            </a:endParaRPr>
          </a:p>
        </p:txBody>
      </p:sp>
      <p:sp>
        <p:nvSpPr>
          <p:cNvPr id="198669" name="Text Box 13"/>
          <p:cNvSpPr txBox="1">
            <a:spLocks noChangeArrowheads="1"/>
          </p:cNvSpPr>
          <p:nvPr/>
        </p:nvSpPr>
        <p:spPr bwMode="auto">
          <a:xfrm>
            <a:off x="6934200" y="2286000"/>
            <a:ext cx="2057400" cy="701675"/>
          </a:xfrm>
          <a:prstGeom prst="rect">
            <a:avLst/>
          </a:prstGeom>
          <a:noFill/>
          <a:ln w="9525">
            <a:noFill/>
            <a:miter lim="800000"/>
            <a:headEnd/>
            <a:tailEnd/>
          </a:ln>
        </p:spPr>
        <p:txBody>
          <a:bodyPr>
            <a:spAutoFit/>
          </a:bodyPr>
          <a:lstStyle/>
          <a:p>
            <a:pPr eaLnBrk="1" hangingPunct="1">
              <a:spcBef>
                <a:spcPct val="20000"/>
              </a:spcBef>
            </a:pPr>
            <a:r>
              <a:rPr lang="en-AU" sz="2000">
                <a:cs typeface="Arial" pitchFamily="34" charset="0"/>
              </a:rPr>
              <a:t>National Headquarters</a:t>
            </a:r>
            <a:endParaRPr lang="en-US" sz="2000">
              <a:cs typeface="Arial" pitchFamily="34" charset="0"/>
            </a:endParaRPr>
          </a:p>
        </p:txBody>
      </p:sp>
      <p:sp>
        <p:nvSpPr>
          <p:cNvPr id="198670" name="AutoShape 14"/>
          <p:cNvSpPr>
            <a:spLocks noChangeArrowheads="1"/>
          </p:cNvSpPr>
          <p:nvPr/>
        </p:nvSpPr>
        <p:spPr bwMode="auto">
          <a:xfrm>
            <a:off x="1981200" y="3200400"/>
            <a:ext cx="914400" cy="457200"/>
          </a:xfrm>
          <a:prstGeom prst="rightArrow">
            <a:avLst>
              <a:gd name="adj1" fmla="val 50000"/>
              <a:gd name="adj2" fmla="val 50000"/>
            </a:avLst>
          </a:prstGeom>
          <a:solidFill>
            <a:srgbClr val="99CC00"/>
          </a:solidFill>
          <a:ln w="9525">
            <a:noFill/>
            <a:miter lim="800000"/>
            <a:headEnd/>
            <a:tailEnd/>
          </a:ln>
          <a:effectLst>
            <a:outerShdw dist="35921" dir="2700000" algn="ctr" rotWithShape="0">
              <a:srgbClr val="808080"/>
            </a:outerShdw>
          </a:effectLst>
        </p:spPr>
        <p:txBody>
          <a:bodyPr wrap="none" anchor="ctr"/>
          <a:lstStyle/>
          <a:p>
            <a:pPr>
              <a:defRPr/>
            </a:pPr>
            <a:endParaRPr lang="en-GB"/>
          </a:p>
        </p:txBody>
      </p:sp>
      <p:sp>
        <p:nvSpPr>
          <p:cNvPr id="198671" name="AutoShape 15"/>
          <p:cNvSpPr>
            <a:spLocks noChangeArrowheads="1"/>
          </p:cNvSpPr>
          <p:nvPr/>
        </p:nvSpPr>
        <p:spPr bwMode="auto">
          <a:xfrm>
            <a:off x="4191000" y="3200400"/>
            <a:ext cx="914400" cy="457200"/>
          </a:xfrm>
          <a:prstGeom prst="rightArrow">
            <a:avLst>
              <a:gd name="adj1" fmla="val 50000"/>
              <a:gd name="adj2" fmla="val 50000"/>
            </a:avLst>
          </a:prstGeom>
          <a:solidFill>
            <a:srgbClr val="99CC00"/>
          </a:solidFill>
          <a:ln w="9525">
            <a:noFill/>
            <a:miter lim="800000"/>
            <a:headEnd/>
            <a:tailEnd/>
          </a:ln>
          <a:effectLst>
            <a:outerShdw dist="35921" dir="2700000" algn="ctr" rotWithShape="0">
              <a:srgbClr val="808080"/>
            </a:outerShdw>
          </a:effectLst>
        </p:spPr>
        <p:txBody>
          <a:bodyPr wrap="none" anchor="ctr"/>
          <a:lstStyle/>
          <a:p>
            <a:pPr>
              <a:defRPr/>
            </a:pPr>
            <a:endParaRPr lang="en-GB"/>
          </a:p>
        </p:txBody>
      </p:sp>
      <p:sp>
        <p:nvSpPr>
          <p:cNvPr id="198672" name="AutoShape 16"/>
          <p:cNvSpPr>
            <a:spLocks noChangeArrowheads="1"/>
          </p:cNvSpPr>
          <p:nvPr/>
        </p:nvSpPr>
        <p:spPr bwMode="auto">
          <a:xfrm>
            <a:off x="6477000" y="3200400"/>
            <a:ext cx="914400" cy="457200"/>
          </a:xfrm>
          <a:prstGeom prst="rightArrow">
            <a:avLst>
              <a:gd name="adj1" fmla="val 50000"/>
              <a:gd name="adj2" fmla="val 50000"/>
            </a:avLst>
          </a:prstGeom>
          <a:solidFill>
            <a:srgbClr val="99CC00"/>
          </a:solidFill>
          <a:ln w="9525">
            <a:noFill/>
            <a:miter lim="800000"/>
            <a:headEnd/>
            <a:tailEnd/>
          </a:ln>
          <a:effectLst>
            <a:outerShdw dist="35921" dir="2700000" algn="ctr" rotWithShape="0">
              <a:srgbClr val="808080"/>
            </a:outerShdw>
          </a:effectLst>
        </p:spPr>
        <p:txBody>
          <a:bodyPr wrap="none" anchor="ctr"/>
          <a:lstStyle/>
          <a:p>
            <a:pPr>
              <a:defRPr/>
            </a:pPr>
            <a:endParaRPr lang="en-GB"/>
          </a:p>
        </p:txBody>
      </p:sp>
      <p:sp>
        <p:nvSpPr>
          <p:cNvPr id="11281" name="Line 18"/>
          <p:cNvSpPr>
            <a:spLocks noChangeShapeType="1"/>
          </p:cNvSpPr>
          <p:nvPr/>
        </p:nvSpPr>
        <p:spPr bwMode="auto">
          <a:xfrm>
            <a:off x="228600" y="533400"/>
            <a:ext cx="4800600" cy="0"/>
          </a:xfrm>
          <a:prstGeom prst="line">
            <a:avLst/>
          </a:prstGeom>
          <a:noFill/>
          <a:ln w="9525">
            <a:solidFill>
              <a:srgbClr val="FF0000"/>
            </a:solidFill>
            <a:round/>
            <a:headEnd/>
            <a:tailEnd/>
          </a:ln>
        </p:spPr>
        <p:txBody>
          <a:bodyPr wrap="none" anchor="ctr"/>
          <a:lstStyle/>
          <a:p>
            <a:endParaRPr lang="en-GB"/>
          </a:p>
        </p:txBody>
      </p:sp>
      <p:sp>
        <p:nvSpPr>
          <p:cNvPr id="198681" name="Text Box 25"/>
          <p:cNvSpPr txBox="1">
            <a:spLocks noChangeArrowheads="1"/>
          </p:cNvSpPr>
          <p:nvPr/>
        </p:nvSpPr>
        <p:spPr bwMode="auto">
          <a:xfrm>
            <a:off x="2133600" y="4609726"/>
            <a:ext cx="5334000" cy="755650"/>
          </a:xfrm>
          <a:prstGeom prst="rect">
            <a:avLst/>
          </a:prstGeom>
          <a:solidFill>
            <a:schemeClr val="bg1"/>
          </a:solidFill>
          <a:ln w="38100">
            <a:solidFill>
              <a:srgbClr val="3366FF"/>
            </a:solidFill>
            <a:miter lim="800000"/>
            <a:headEnd/>
            <a:tailEnd/>
          </a:ln>
        </p:spPr>
        <p:txBody>
          <a:bodyPr anchor="ctr"/>
          <a:lstStyle/>
          <a:p>
            <a:pPr algn="ctr">
              <a:spcAft>
                <a:spcPts val="1000"/>
              </a:spcAft>
            </a:pPr>
            <a:r>
              <a:rPr lang="en-GB" sz="1800" dirty="0">
                <a:cs typeface="Arial" pitchFamily="34" charset="0"/>
              </a:rPr>
              <a:t>These ideas are turned into national programmes </a:t>
            </a:r>
            <a:br>
              <a:rPr lang="en-GB" sz="1800" dirty="0">
                <a:cs typeface="Arial" pitchFamily="34" charset="0"/>
              </a:rPr>
            </a:br>
            <a:r>
              <a:rPr lang="en-GB" sz="1800" dirty="0">
                <a:cs typeface="Arial" pitchFamily="34" charset="0"/>
              </a:rPr>
              <a:t>and services that benefit vulnerable people</a:t>
            </a:r>
            <a:endParaRPr lang="en-US" sz="1800" dirty="0"/>
          </a:p>
        </p:txBody>
      </p:sp>
      <p:sp>
        <p:nvSpPr>
          <p:cNvPr id="198682" name="AutoShape 26"/>
          <p:cNvSpPr>
            <a:spLocks noChangeArrowheads="1"/>
          </p:cNvSpPr>
          <p:nvPr/>
        </p:nvSpPr>
        <p:spPr bwMode="auto">
          <a:xfrm rot="5400000">
            <a:off x="7576064" y="3295418"/>
            <a:ext cx="1163637" cy="121920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3366FF"/>
          </a:solidFill>
          <a:ln w="9525">
            <a:noFill/>
            <a:miter lim="800000"/>
            <a:headEnd/>
            <a:tailEnd/>
          </a:ln>
          <a:effectLst>
            <a:outerShdw dist="35921" dir="2700000" algn="ctr" rotWithShape="0">
              <a:srgbClr val="808080"/>
            </a:outerShdw>
          </a:effectLst>
        </p:spPr>
        <p:txBody>
          <a:bodyPr wrap="none" anchor="ctr"/>
          <a:lstStyle/>
          <a:p>
            <a:pPr>
              <a:defRPr/>
            </a:pPr>
            <a:endParaRPr lang="en-GB"/>
          </a:p>
        </p:txBody>
      </p:sp>
      <p:sp>
        <p:nvSpPr>
          <p:cNvPr id="198683" name="Rectangle 27"/>
          <p:cNvSpPr>
            <a:spLocks noChangeArrowheads="1"/>
          </p:cNvSpPr>
          <p:nvPr/>
        </p:nvSpPr>
        <p:spPr bwMode="auto">
          <a:xfrm>
            <a:off x="6866965" y="3789363"/>
            <a:ext cx="762000" cy="457200"/>
          </a:xfrm>
          <a:prstGeom prst="rect">
            <a:avLst/>
          </a:prstGeom>
          <a:solidFill>
            <a:srgbClr val="FFCC00"/>
          </a:solidFill>
          <a:ln w="9525">
            <a:noFill/>
            <a:miter lim="800000"/>
            <a:headEnd/>
            <a:tailEnd/>
          </a:ln>
        </p:spPr>
        <p:txBody>
          <a:bodyPr wrap="none" anchor="ctr"/>
          <a:lstStyle/>
          <a:p>
            <a:endParaRPr lang="en-GB"/>
          </a:p>
        </p:txBody>
      </p:sp>
      <p:sp>
        <p:nvSpPr>
          <p:cNvPr id="198684" name="AutoShape 28"/>
          <p:cNvSpPr>
            <a:spLocks noChangeArrowheads="1"/>
          </p:cNvSpPr>
          <p:nvPr/>
        </p:nvSpPr>
        <p:spPr bwMode="auto">
          <a:xfrm rot="-10800000">
            <a:off x="1927413" y="4078939"/>
            <a:ext cx="914400" cy="457200"/>
          </a:xfrm>
          <a:prstGeom prst="rightArrow">
            <a:avLst>
              <a:gd name="adj1" fmla="val 50000"/>
              <a:gd name="adj2" fmla="val 50000"/>
            </a:avLst>
          </a:prstGeom>
          <a:solidFill>
            <a:srgbClr val="3366FF"/>
          </a:solidFill>
          <a:ln w="9525">
            <a:noFill/>
            <a:miter lim="800000"/>
            <a:headEnd/>
            <a:tailEnd/>
          </a:ln>
          <a:effectLst>
            <a:outerShdw dist="35921" dir="2700000" algn="ctr" rotWithShape="0">
              <a:srgbClr val="808080"/>
            </a:outerShdw>
          </a:effectLst>
        </p:spPr>
        <p:txBody>
          <a:bodyPr wrap="none" anchor="ctr"/>
          <a:lstStyle/>
          <a:p>
            <a:pPr>
              <a:defRPr/>
            </a:pPr>
            <a:endParaRPr lang="en-GB"/>
          </a:p>
        </p:txBody>
      </p:sp>
      <p:sp>
        <p:nvSpPr>
          <p:cNvPr id="198685" name="Rectangle 29"/>
          <p:cNvSpPr>
            <a:spLocks noChangeArrowheads="1"/>
          </p:cNvSpPr>
          <p:nvPr/>
        </p:nvSpPr>
        <p:spPr bwMode="auto">
          <a:xfrm>
            <a:off x="2209800" y="4195296"/>
            <a:ext cx="5181600" cy="247650"/>
          </a:xfrm>
          <a:prstGeom prst="rect">
            <a:avLst/>
          </a:prstGeom>
          <a:solidFill>
            <a:srgbClr val="3366FF"/>
          </a:solidFill>
          <a:ln w="9525">
            <a:noFill/>
            <a:miter lim="800000"/>
            <a:headEnd/>
            <a:tailEnd/>
          </a:ln>
          <a:effectLst>
            <a:outerShdw dist="35921" dir="2700000" algn="ctr" rotWithShape="0">
              <a:srgbClr val="808080"/>
            </a:outerShdw>
          </a:effectLst>
        </p:spPr>
        <p:txBody>
          <a:bodyPr wrap="none" anchor="ctr"/>
          <a:lstStyle/>
          <a:p>
            <a:pPr algn="ctr">
              <a:defRPr/>
            </a:pPr>
            <a:r>
              <a:rPr lang="en-US"/>
              <a:t>  </a:t>
            </a:r>
          </a:p>
        </p:txBody>
      </p:sp>
      <p:sp>
        <p:nvSpPr>
          <p:cNvPr id="11287" name="Rectangle 30"/>
          <p:cNvSpPr>
            <a:spLocks noChangeArrowheads="1"/>
          </p:cNvSpPr>
          <p:nvPr/>
        </p:nvSpPr>
        <p:spPr bwMode="auto">
          <a:xfrm>
            <a:off x="152400" y="685800"/>
            <a:ext cx="6477000" cy="1144929"/>
          </a:xfrm>
          <a:prstGeom prst="rect">
            <a:avLst/>
          </a:prstGeom>
          <a:noFill/>
          <a:ln w="9525">
            <a:noFill/>
            <a:miter lim="800000"/>
            <a:headEnd/>
            <a:tailEnd/>
          </a:ln>
        </p:spPr>
        <p:txBody>
          <a:bodyPr wrap="square" anchor="ctr">
            <a:spAutoFit/>
          </a:bodyPr>
          <a:lstStyle/>
          <a:p>
            <a:pPr>
              <a:lnSpc>
                <a:spcPct val="90000"/>
              </a:lnSpc>
              <a:spcAft>
                <a:spcPts val="1000"/>
              </a:spcAft>
            </a:pPr>
            <a:r>
              <a:rPr lang="en-GB" sz="1900" b="1" dirty="0">
                <a:solidFill>
                  <a:schemeClr val="accent3">
                    <a:lumMod val="95000"/>
                  </a:schemeClr>
                </a:solidFill>
                <a:cs typeface="Arial" pitchFamily="34" charset="0"/>
              </a:rPr>
              <a:t>A strong NS listens to the voice of </a:t>
            </a:r>
            <a:r>
              <a:rPr lang="en-GB" sz="1900" b="1" dirty="0" smtClean="0">
                <a:solidFill>
                  <a:schemeClr val="accent3">
                    <a:lumMod val="95000"/>
                  </a:schemeClr>
                </a:solidFill>
                <a:cs typeface="Arial" pitchFamily="34" charset="0"/>
              </a:rPr>
              <a:t>volunteers who </a:t>
            </a:r>
            <a:r>
              <a:rPr lang="en-GB" sz="1900" b="1" dirty="0">
                <a:solidFill>
                  <a:schemeClr val="accent3">
                    <a:lumMod val="95000"/>
                  </a:schemeClr>
                </a:solidFill>
                <a:cs typeface="Arial" pitchFamily="34" charset="0"/>
              </a:rPr>
              <a:t>themselves come from vulnerable communities and asks them to give ideas for </a:t>
            </a:r>
            <a:r>
              <a:rPr lang="en-GB" sz="1900" b="1" dirty="0" smtClean="0">
                <a:solidFill>
                  <a:schemeClr val="accent3">
                    <a:lumMod val="95000"/>
                  </a:schemeClr>
                </a:solidFill>
                <a:cs typeface="Arial" pitchFamily="34" charset="0"/>
              </a:rPr>
              <a:t>programmes </a:t>
            </a:r>
            <a:r>
              <a:rPr lang="en-GB" sz="1900" b="1" dirty="0">
                <a:solidFill>
                  <a:schemeClr val="accent3">
                    <a:lumMod val="95000"/>
                  </a:schemeClr>
                </a:solidFill>
                <a:cs typeface="Arial" pitchFamily="34" charset="0"/>
              </a:rPr>
              <a:t>that communities need</a:t>
            </a:r>
            <a:endParaRPr lang="en-US" sz="1800" b="1" dirty="0">
              <a:solidFill>
                <a:schemeClr val="accent3">
                  <a:lumMod val="95000"/>
                </a:schemeClr>
              </a:solidFill>
              <a:cs typeface="Arial" pitchFamily="34" charset="0"/>
            </a:endParaRPr>
          </a:p>
        </p:txBody>
      </p:sp>
      <p:sp>
        <p:nvSpPr>
          <p:cNvPr id="198687" name="Text Box 31"/>
          <p:cNvSpPr txBox="1">
            <a:spLocks noChangeArrowheads="1"/>
          </p:cNvSpPr>
          <p:nvPr/>
        </p:nvSpPr>
        <p:spPr bwMode="auto">
          <a:xfrm>
            <a:off x="423863" y="3251200"/>
            <a:ext cx="1431925" cy="381000"/>
          </a:xfrm>
          <a:prstGeom prst="rect">
            <a:avLst/>
          </a:prstGeom>
          <a:noFill/>
          <a:ln w="9525">
            <a:noFill/>
            <a:miter lim="800000"/>
            <a:headEnd/>
            <a:tailEnd/>
          </a:ln>
        </p:spPr>
        <p:txBody>
          <a:bodyPr wrap="none">
            <a:spAutoFit/>
          </a:bodyPr>
          <a:lstStyle/>
          <a:p>
            <a:r>
              <a:rPr lang="en-GB" sz="1900" b="1">
                <a:solidFill>
                  <a:schemeClr val="bg1"/>
                </a:solidFill>
                <a:cs typeface="Arial" pitchFamily="34" charset="0"/>
              </a:rPr>
              <a:t>Volunteers</a:t>
            </a:r>
            <a:endParaRPr lang="en-US" sz="1900" b="1">
              <a:solidFill>
                <a:schemeClr val="bg1"/>
              </a:solidFill>
              <a:cs typeface="Arial" pitchFamily="34" charset="0"/>
            </a:endParaRPr>
          </a:p>
        </p:txBody>
      </p:sp>
      <p:pic>
        <p:nvPicPr>
          <p:cNvPr id="25" name="Picture 24" descr="Comms_57.jpg"/>
          <p:cNvPicPr>
            <a:picLocks noChangeAspect="1"/>
          </p:cNvPicPr>
          <p:nvPr/>
        </p:nvPicPr>
        <p:blipFill>
          <a:blip r:embed="rId3" cstate="print"/>
          <a:stretch>
            <a:fillRect/>
          </a:stretch>
        </p:blipFill>
        <p:spPr>
          <a:xfrm>
            <a:off x="7162800" y="609600"/>
            <a:ext cx="1981200" cy="1318317"/>
          </a:xfrm>
          <a:prstGeom prst="rect">
            <a:avLst/>
          </a:prstGeom>
        </p:spPr>
      </p:pic>
      <p:sp>
        <p:nvSpPr>
          <p:cNvPr id="23" name="Rectangle 22"/>
          <p:cNvSpPr/>
          <p:nvPr/>
        </p:nvSpPr>
        <p:spPr>
          <a:xfrm>
            <a:off x="1882589" y="5611905"/>
            <a:ext cx="5722246" cy="769441"/>
          </a:xfrm>
          <a:prstGeom prst="rect">
            <a:avLst/>
          </a:prstGeom>
          <a:noFill/>
        </p:spPr>
        <p:txBody>
          <a:bodyPr wrap="square" lIns="91440" tIns="45720" rIns="91440" bIns="45720">
            <a:spAutoFit/>
          </a:bodyPr>
          <a:lstStyle/>
          <a:p>
            <a:pPr algn="ctr"/>
            <a:r>
              <a:rPr 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OD + DM + Health</a:t>
            </a:r>
            <a:endParaRPr lang="en-US"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A50021"/>
                </a:solidFill>
                <a:effectLst>
                  <a:outerShdw blurRad="38100" dist="38100" dir="2700000" algn="tl">
                    <a:srgbClr val="000000">
                      <a:alpha val="43137"/>
                    </a:srgbClr>
                  </a:outerShdw>
                </a:effectLst>
              </a:rPr>
              <a:t>How to strengthen resilience?</a:t>
            </a:r>
            <a:endParaRPr lang="en-GB" sz="3600" dirty="0">
              <a:solidFill>
                <a:srgbClr val="A5002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 y="1522140"/>
            <a:ext cx="7046259" cy="5335860"/>
          </a:xfrm>
        </p:spPr>
        <p:txBody>
          <a:bodyPr/>
          <a:lstStyle/>
          <a:p>
            <a:pPr lvl="0"/>
            <a:endParaRPr lang="en-GB" sz="1400" b="1" dirty="0" smtClean="0"/>
          </a:p>
          <a:p>
            <a:pPr lvl="0"/>
            <a:r>
              <a:rPr lang="en-GB" sz="2000" b="1" dirty="0" smtClean="0">
                <a:latin typeface="Arial Rounded MT Bold" pitchFamily="34" charset="0"/>
              </a:rPr>
              <a:t>PEOPLE FIRST:</a:t>
            </a:r>
            <a:r>
              <a:rPr lang="en-GB" sz="1400" b="1" dirty="0" smtClean="0"/>
              <a:t> </a:t>
            </a:r>
            <a:r>
              <a:rPr lang="en-GB" sz="1600" dirty="0" smtClean="0"/>
              <a:t>A people and community centred approach understands that resilience is not something we can do or bring to individuals or communities. Rather we can facilitate and assist individuals and their households and communities in their own efforts to strengthening their </a:t>
            </a:r>
            <a:r>
              <a:rPr lang="en-GB" sz="1400" dirty="0" smtClean="0"/>
              <a:t>resilience. </a:t>
            </a:r>
          </a:p>
          <a:p>
            <a:pPr lvl="0"/>
            <a:r>
              <a:rPr lang="en-GB" sz="1800" b="1" dirty="0" smtClean="0">
                <a:latin typeface="Arial Rounded MT Bold" pitchFamily="34" charset="0"/>
              </a:rPr>
              <a:t>LOCAL OWNERSHIP</a:t>
            </a:r>
            <a:r>
              <a:rPr lang="en-GB" sz="1400" b="1" dirty="0" smtClean="0">
                <a:latin typeface="Arial Rounded MT Bold" pitchFamily="34" charset="0"/>
              </a:rPr>
              <a:t>:</a:t>
            </a:r>
            <a:r>
              <a:rPr lang="en-GB" sz="1400" dirty="0" smtClean="0"/>
              <a:t> </a:t>
            </a:r>
            <a:r>
              <a:rPr lang="en-GB" sz="1600" dirty="0" smtClean="0"/>
              <a:t>Focus on building local ownership, assets and capacity, do not foster dependency or substitution.</a:t>
            </a:r>
          </a:p>
          <a:p>
            <a:r>
              <a:rPr lang="en-GB" sz="1800" b="1" dirty="0" smtClean="0">
                <a:latin typeface="Arial Rounded MT Bold" pitchFamily="34" charset="0"/>
              </a:rPr>
              <a:t>COMPREHENSIVE APPROACH:</a:t>
            </a:r>
            <a:r>
              <a:rPr lang="en-GB" sz="1800" dirty="0" smtClean="0"/>
              <a:t> </a:t>
            </a:r>
            <a:r>
              <a:rPr lang="en-GB" sz="1600" dirty="0" smtClean="0"/>
              <a:t>Understand the diverse underlying causes of vulnerability and disaster and crisis risks simultaneously. This requires holistic assessments and interventions which take into account a variety of shocks and underlying causes of vulnerability. This doesn’t necessarily fit with a standardised sectoral way of working but requires increased cross-sectoral cooperation and partnerships in programme implementation as well as integration and openness to more tailor-made programming.  </a:t>
            </a:r>
          </a:p>
          <a:p>
            <a:pPr lvl="0"/>
            <a:r>
              <a:rPr lang="en-GB" sz="1800" b="1" dirty="0" smtClean="0">
                <a:latin typeface="Arial Rounded MT Bold" pitchFamily="34" charset="0"/>
              </a:rPr>
              <a:t>ACKNOWLEDGING INTERDEPENDENCIES:</a:t>
            </a:r>
            <a:r>
              <a:rPr lang="en-GB" sz="1400" dirty="0" smtClean="0">
                <a:latin typeface="Arial Rounded MT Bold" pitchFamily="34" charset="0"/>
              </a:rPr>
              <a:t> </a:t>
            </a:r>
            <a:r>
              <a:rPr lang="en-GB" sz="1600" dirty="0" smtClean="0"/>
              <a:t>address underlying causes of vulnerability and prepare for and respond to disasters and crises throughout the overlapping phases of disaster management and linking closely to developmental programming. </a:t>
            </a:r>
          </a:p>
          <a:p>
            <a:pPr>
              <a:buNone/>
            </a:pPr>
            <a:endParaRPr lang="en-GB" sz="1200" dirty="0" smtClean="0"/>
          </a:p>
        </p:txBody>
      </p:sp>
      <p:pic>
        <p:nvPicPr>
          <p:cNvPr id="4" name="Picture 14" descr="Tuv map_72.jpg"/>
          <p:cNvPicPr>
            <a:picLocks noChangeAspect="1"/>
          </p:cNvPicPr>
          <p:nvPr/>
        </p:nvPicPr>
        <p:blipFill>
          <a:blip r:embed="rId3" cstate="print"/>
          <a:srcRect/>
          <a:stretch>
            <a:fillRect/>
          </a:stretch>
        </p:blipFill>
        <p:spPr bwMode="auto">
          <a:xfrm>
            <a:off x="7103847" y="5613400"/>
            <a:ext cx="2040153" cy="1244600"/>
          </a:xfrm>
          <a:prstGeom prst="rect">
            <a:avLst/>
          </a:prstGeom>
          <a:noFill/>
          <a:ln w="9525">
            <a:noFill/>
            <a:miter lim="800000"/>
            <a:headEnd/>
            <a:tailEnd/>
          </a:ln>
        </p:spPr>
      </p:pic>
      <p:pic>
        <p:nvPicPr>
          <p:cNvPr id="5" name="Picture 4" descr="201110240730340094.jpg"/>
          <p:cNvPicPr>
            <a:picLocks noChangeAspect="1"/>
          </p:cNvPicPr>
          <p:nvPr/>
        </p:nvPicPr>
        <p:blipFill>
          <a:blip r:embed="rId4" cstate="print"/>
          <a:stretch>
            <a:fillRect/>
          </a:stretch>
        </p:blipFill>
        <p:spPr>
          <a:xfrm>
            <a:off x="7067550" y="4229100"/>
            <a:ext cx="2076450" cy="1384300"/>
          </a:xfrm>
          <a:prstGeom prst="rect">
            <a:avLst/>
          </a:prstGeom>
        </p:spPr>
      </p:pic>
      <p:pic>
        <p:nvPicPr>
          <p:cNvPr id="6" name="Picture 5" descr="Picture4 (2).jpg"/>
          <p:cNvPicPr>
            <a:picLocks noChangeAspect="1"/>
          </p:cNvPicPr>
          <p:nvPr/>
        </p:nvPicPr>
        <p:blipFill>
          <a:blip r:embed="rId5" cstate="print"/>
          <a:stretch>
            <a:fillRect/>
          </a:stretch>
        </p:blipFill>
        <p:spPr>
          <a:xfrm>
            <a:off x="7061200" y="2822880"/>
            <a:ext cx="2082800" cy="1482420"/>
          </a:xfrm>
          <a:prstGeom prst="rect">
            <a:avLst/>
          </a:prstGeom>
        </p:spPr>
      </p:pic>
      <p:pic>
        <p:nvPicPr>
          <p:cNvPr id="7" name="Picture 6" descr="Picture4.jpg"/>
          <p:cNvPicPr>
            <a:picLocks noChangeAspect="1"/>
          </p:cNvPicPr>
          <p:nvPr/>
        </p:nvPicPr>
        <p:blipFill>
          <a:blip r:embed="rId6" cstate="print"/>
          <a:stretch>
            <a:fillRect/>
          </a:stretch>
        </p:blipFill>
        <p:spPr>
          <a:xfrm>
            <a:off x="7073900" y="1490749"/>
            <a:ext cx="2070100" cy="143025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9488"/>
            <a:ext cx="8721725" cy="654050"/>
          </a:xfrm>
        </p:spPr>
        <p:txBody>
          <a:bodyPr/>
          <a:lstStyle/>
          <a:p>
            <a:r>
              <a:rPr lang="en-US" sz="3200" dirty="0" smtClean="0">
                <a:solidFill>
                  <a:srgbClr val="A50021"/>
                </a:solidFill>
                <a:effectLst>
                  <a:outerShdw blurRad="38100" dist="38100" dir="2700000" algn="tl">
                    <a:srgbClr val="000000">
                      <a:alpha val="43137"/>
                    </a:srgbClr>
                  </a:outerShdw>
                </a:effectLst>
              </a:rPr>
              <a:t>How to strengthen Resilience? Cont.</a:t>
            </a:r>
            <a:r>
              <a:rPr lang="en-US" sz="3600" dirty="0" smtClean="0">
                <a:solidFill>
                  <a:srgbClr val="A50021"/>
                </a:solidFill>
                <a:effectLst>
                  <a:outerShdw blurRad="38100" dist="38100" dir="2700000" algn="tl">
                    <a:srgbClr val="000000">
                      <a:alpha val="43137"/>
                    </a:srgbClr>
                  </a:outerShdw>
                </a:effectLst>
              </a:rPr>
              <a:t>…</a:t>
            </a:r>
            <a:endParaRPr lang="en-GB" sz="3600" dirty="0">
              <a:solidFill>
                <a:srgbClr val="A5002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3420" y="1718072"/>
            <a:ext cx="6593780" cy="4248472"/>
          </a:xfrm>
        </p:spPr>
        <p:txBody>
          <a:bodyPr/>
          <a:lstStyle/>
          <a:p>
            <a:pPr lvl="0"/>
            <a:r>
              <a:rPr lang="en-GB" sz="2000" b="1" dirty="0" smtClean="0">
                <a:latin typeface="Arial Rounded MT Bold" pitchFamily="34" charset="0"/>
              </a:rPr>
              <a:t>LONG TERM PERSPECTIVE:</a:t>
            </a:r>
            <a:r>
              <a:rPr lang="en-GB" sz="1400" dirty="0" smtClean="0"/>
              <a:t> </a:t>
            </a:r>
            <a:r>
              <a:rPr lang="en-GB" sz="1600" dirty="0" smtClean="0"/>
              <a:t>Engage and invest in the long term.</a:t>
            </a:r>
            <a:r>
              <a:rPr lang="en-GB" sz="1600" b="1" dirty="0" smtClean="0"/>
              <a:t> </a:t>
            </a:r>
            <a:endParaRPr lang="en-GB" sz="1600" dirty="0" smtClean="0"/>
          </a:p>
          <a:p>
            <a:pPr>
              <a:buNone/>
            </a:pPr>
            <a:r>
              <a:rPr lang="en-US" sz="1400" dirty="0" smtClean="0"/>
              <a:t> </a:t>
            </a:r>
            <a:endParaRPr lang="en-GB" sz="1400" dirty="0" smtClean="0"/>
          </a:p>
          <a:p>
            <a:pPr lvl="0"/>
            <a:r>
              <a:rPr lang="en-US" sz="1800" b="1" dirty="0" smtClean="0">
                <a:latin typeface="Arial Rounded MT Bold" pitchFamily="34" charset="0"/>
              </a:rPr>
              <a:t>WORKING IN PARTNERSHIP:</a:t>
            </a:r>
            <a:r>
              <a:rPr lang="en-US" sz="1400" dirty="0" smtClean="0">
                <a:latin typeface="Arial Rounded MT Bold" pitchFamily="34" charset="0"/>
              </a:rPr>
              <a:t> </a:t>
            </a:r>
            <a:r>
              <a:rPr lang="en-US" sz="1600" dirty="0" smtClean="0"/>
              <a:t>Create and broker relevant partnerships or advocate for support especially in areas which are not in the core of Red Cross and Red Crescent expertise or mandate but relevant to the individuals and communities we work with. </a:t>
            </a:r>
            <a:r>
              <a:rPr lang="en-GB" sz="1600" dirty="0" smtClean="0"/>
              <a:t>Resilient communities cannot be achieved solely with IFRC support. The Red Cross and Red Crescent needs to facilitate support from a range of stakeholders who contribute to strengthening and sustaining resilience.</a:t>
            </a:r>
          </a:p>
          <a:p>
            <a:pPr>
              <a:buNone/>
            </a:pPr>
            <a:r>
              <a:rPr lang="en-GB" sz="1400" dirty="0" smtClean="0"/>
              <a:t> </a:t>
            </a:r>
          </a:p>
          <a:p>
            <a:pPr lvl="0"/>
            <a:r>
              <a:rPr lang="en-GB" sz="1800" b="1" dirty="0" smtClean="0">
                <a:latin typeface="Arial Rounded MT Bold" pitchFamily="34" charset="0"/>
              </a:rPr>
              <a:t>KNOW THE LIMITS</a:t>
            </a:r>
            <a:r>
              <a:rPr lang="en-GB" sz="1800" dirty="0" smtClean="0">
                <a:latin typeface="Arial Rounded MT Bold" pitchFamily="34" charset="0"/>
              </a:rPr>
              <a:t>:</a:t>
            </a:r>
            <a:r>
              <a:rPr lang="en-GB" sz="1400" dirty="0" smtClean="0"/>
              <a:t> </a:t>
            </a:r>
            <a:r>
              <a:rPr lang="en-GB" sz="1600" dirty="0" smtClean="0"/>
              <a:t>Acknowledge that strengthening and sustaining resilience is not possible in all contexts at all times (e.g. due to access or resource issues). Even in these contexts ensure that the intervention is not undermining resilience and rather contributes (even if at small scale) towards resilience. Tools such as the Better Programming Initiative (BPI) may be useful in insecure context to facilitate resilience strengthening.</a:t>
            </a:r>
            <a:endParaRPr lang="en-GB" sz="1600" dirty="0"/>
          </a:p>
        </p:txBody>
      </p:sp>
      <p:pic>
        <p:nvPicPr>
          <p:cNvPr id="4" name="Picture 3" descr="_1060471.jpg"/>
          <p:cNvPicPr>
            <a:picLocks noChangeAspect="1"/>
          </p:cNvPicPr>
          <p:nvPr/>
        </p:nvPicPr>
        <p:blipFill>
          <a:blip r:embed="rId3" cstate="print"/>
          <a:stretch>
            <a:fillRect/>
          </a:stretch>
        </p:blipFill>
        <p:spPr>
          <a:xfrm>
            <a:off x="7150100" y="774700"/>
            <a:ext cx="1993900" cy="1333500"/>
          </a:xfrm>
          <a:prstGeom prst="rect">
            <a:avLst/>
          </a:prstGeom>
        </p:spPr>
      </p:pic>
      <p:pic>
        <p:nvPicPr>
          <p:cNvPr id="5" name="Picture 4" descr="DSC_0003.JPG"/>
          <p:cNvPicPr>
            <a:picLocks noChangeAspect="1"/>
          </p:cNvPicPr>
          <p:nvPr/>
        </p:nvPicPr>
        <p:blipFill>
          <a:blip r:embed="rId4" cstate="print"/>
          <a:stretch>
            <a:fillRect/>
          </a:stretch>
        </p:blipFill>
        <p:spPr>
          <a:xfrm>
            <a:off x="7162950" y="2085848"/>
            <a:ext cx="1981050" cy="1317752"/>
          </a:xfrm>
          <a:prstGeom prst="rect">
            <a:avLst/>
          </a:prstGeom>
        </p:spPr>
      </p:pic>
      <p:pic>
        <p:nvPicPr>
          <p:cNvPr id="6" name="Picture 5" descr="00165 Mr.Seree Srirompho - Unknown 30-01-55.JPG"/>
          <p:cNvPicPr>
            <a:picLocks noChangeAspect="1"/>
          </p:cNvPicPr>
          <p:nvPr/>
        </p:nvPicPr>
        <p:blipFill>
          <a:blip r:embed="rId5" cstate="print"/>
          <a:stretch>
            <a:fillRect/>
          </a:stretch>
        </p:blipFill>
        <p:spPr>
          <a:xfrm>
            <a:off x="7162801" y="3365500"/>
            <a:ext cx="1981200" cy="2667000"/>
          </a:xfrm>
          <a:prstGeom prst="rect">
            <a:avLst/>
          </a:prstGeom>
        </p:spPr>
      </p:pic>
      <p:pic>
        <p:nvPicPr>
          <p:cNvPr id="7" name="Picture 6" descr="DSC_0243.JPG"/>
          <p:cNvPicPr>
            <a:picLocks noChangeAspect="1"/>
          </p:cNvPicPr>
          <p:nvPr/>
        </p:nvPicPr>
        <p:blipFill>
          <a:blip r:embed="rId6" cstate="print"/>
          <a:stretch>
            <a:fillRect/>
          </a:stretch>
        </p:blipFill>
        <p:spPr>
          <a:xfrm>
            <a:off x="7162950" y="5143500"/>
            <a:ext cx="1981050" cy="17145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1012" y="1810871"/>
          <a:ext cx="5898776" cy="4580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4"/>
          <p:cNvSpPr txBox="1">
            <a:spLocks noChangeArrowheads="1"/>
          </p:cNvSpPr>
          <p:nvPr/>
        </p:nvSpPr>
        <p:spPr bwMode="auto">
          <a:xfrm>
            <a:off x="6108700" y="2079065"/>
            <a:ext cx="3035300" cy="424731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288925" marR="0" lvl="0" indent="-288925" algn="ctr" defTabSz="914400" rtl="0" eaLnBrk="0" fontAlgn="base" latinLnBrk="0" hangingPunct="0">
              <a:lnSpc>
                <a:spcPct val="100000"/>
              </a:lnSpc>
              <a:spcBef>
                <a:spcPct val="50000"/>
              </a:spcBef>
              <a:spcAft>
                <a:spcPct val="0"/>
              </a:spcAft>
              <a:buClr>
                <a:srgbClr val="FF0000"/>
              </a:buClr>
              <a:buSzTx/>
              <a:buFont typeface="Wingdings" pitchFamily="2" charset="2"/>
              <a:buNone/>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   </a:t>
            </a:r>
            <a:r>
              <a:rPr lang="en-US" sz="2400" b="1" kern="0" dirty="0" smtClean="0">
                <a:latin typeface="+mn-lt"/>
                <a:cs typeface="+mn-cs"/>
              </a:rPr>
              <a:t>S</a:t>
            </a:r>
            <a:r>
              <a:rPr kumimoji="0" lang="en-US" sz="2400" b="1" i="0" u="none" strike="noStrike" kern="0" cap="none" spc="0" normalizeH="0" baseline="0" noProof="0" dirty="0" err="1" smtClean="0">
                <a:ln>
                  <a:noFill/>
                </a:ln>
                <a:solidFill>
                  <a:schemeClr val="tx1"/>
                </a:solidFill>
                <a:effectLst/>
                <a:uLnTx/>
                <a:uFillTx/>
                <a:latin typeface="+mn-lt"/>
                <a:ea typeface="+mn-ea"/>
                <a:cs typeface="+mn-cs"/>
              </a:rPr>
              <a:t>trenghtening</a:t>
            </a:r>
            <a:r>
              <a:rPr kumimoji="0" lang="en-US" sz="2400" b="1" i="0" u="none" strike="noStrike" kern="0" cap="none" spc="0" normalizeH="0" baseline="0" noProof="0" dirty="0" smtClean="0">
                <a:ln>
                  <a:noFill/>
                </a:ln>
                <a:solidFill>
                  <a:schemeClr val="tx1"/>
                </a:solidFill>
                <a:effectLst/>
                <a:uLnTx/>
                <a:uFillTx/>
                <a:latin typeface="+mn-lt"/>
                <a:ea typeface="+mn-ea"/>
                <a:cs typeface="+mn-cs"/>
              </a:rPr>
              <a:t>      Resilience</a:t>
            </a:r>
          </a:p>
          <a:p>
            <a:pPr marL="288925" marR="0" lvl="0" indent="-288925" algn="ctr" defTabSz="914400" rtl="0" eaLnBrk="0" fontAlgn="base" latinLnBrk="0" hangingPunct="0">
              <a:lnSpc>
                <a:spcPct val="100000"/>
              </a:lnSpc>
              <a:spcBef>
                <a:spcPct val="50000"/>
              </a:spcBef>
              <a:spcAft>
                <a:spcPct val="0"/>
              </a:spcAft>
              <a:buClr>
                <a:srgbClr val="FF0000"/>
              </a:buClr>
              <a:buSzTx/>
              <a:buFont typeface="Wingdings" pitchFamily="2" charset="2"/>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Through comprehensive and integrated approach mainly focusing on planning to reduce risks and strengthen capacities  -</a:t>
            </a:r>
            <a:r>
              <a:rPr kumimoji="0" lang="en-US" sz="2400" b="0" i="0" u="none" strike="noStrike" kern="0" cap="none" spc="0" normalizeH="0" noProof="0" dirty="0" smtClean="0">
                <a:ln>
                  <a:noFill/>
                </a:ln>
                <a:solidFill>
                  <a:schemeClr val="tx1"/>
                </a:solidFill>
                <a:effectLst/>
                <a:uLnTx/>
                <a:uFillTx/>
                <a:latin typeface="+mn-lt"/>
                <a:ea typeface="+mn-ea"/>
                <a:cs typeface="+mn-cs"/>
              </a:rPr>
              <a:t> development programs</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0" y="1396999"/>
          <a:ext cx="9144000" cy="5461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7386919" y="3048000"/>
            <a:ext cx="1757082" cy="1754326"/>
          </a:xfrm>
          <a:prstGeom prst="rect">
            <a:avLst/>
          </a:prstGeom>
          <a:noFill/>
        </p:spPr>
        <p:txBody>
          <a:bodyPr wrap="square" rtlCol="0">
            <a:spAutoFit/>
          </a:bodyPr>
          <a:lstStyle/>
          <a:p>
            <a:pPr algn="ctr"/>
            <a:r>
              <a:rPr lang="en-US" b="1" dirty="0" smtClean="0">
                <a:solidFill>
                  <a:schemeClr val="bg1"/>
                </a:solidFill>
              </a:rPr>
              <a:t>Partnership with international, governmental, NGO and CBOs</a:t>
            </a:r>
            <a:endParaRPr lang="en-GB" b="1" dirty="0">
              <a:solidFill>
                <a:schemeClr val="bg1"/>
              </a:solidFill>
            </a:endParaRPr>
          </a:p>
        </p:txBody>
      </p:sp>
      <p:sp>
        <p:nvSpPr>
          <p:cNvPr id="9" name="Rectangle 8"/>
          <p:cNvSpPr/>
          <p:nvPr/>
        </p:nvSpPr>
        <p:spPr>
          <a:xfrm>
            <a:off x="227926" y="797876"/>
            <a:ext cx="7648248" cy="707886"/>
          </a:xfrm>
          <a:prstGeom prst="rect">
            <a:avLst/>
          </a:prstGeom>
          <a:noFill/>
          <a:ln>
            <a:noFill/>
          </a:ln>
          <a:effectLst>
            <a:outerShdw blurRad="50800" dist="50800" dir="5400000" algn="ctr" rotWithShape="0">
              <a:schemeClr val="bg1"/>
            </a:outerShdw>
          </a:effectLst>
        </p:spPr>
        <p:txBody>
          <a:bodyPr wrap="none" lIns="91440" tIns="45720" rIns="91440" bIns="45720">
            <a:spAutoFit/>
          </a:bodyPr>
          <a:lstStyle/>
          <a:p>
            <a:pPr algn="ctr"/>
            <a:r>
              <a:rPr lang="en-US" sz="4000" b="1" cap="none" spc="0" dirty="0" smtClean="0">
                <a:ln w="31550" cmpd="sng">
                  <a:gradFill>
                    <a:gsLst>
                      <a:gs pos="70000">
                        <a:schemeClr val="bg1"/>
                      </a:gs>
                      <a:gs pos="0">
                        <a:schemeClr val="accent6">
                          <a:tint val="77000"/>
                          <a:satMod val="180000"/>
                        </a:schemeClr>
                      </a:gs>
                    </a:gsLst>
                    <a:lin ang="5400000"/>
                  </a:gradFill>
                  <a:prstDash val="solid"/>
                </a:ln>
                <a:solidFill>
                  <a:srgbClr val="CC0000"/>
                </a:solidFill>
                <a:effectLst>
                  <a:outerShdw blurRad="50800" dist="40000" dir="5400000" algn="tl" rotWithShape="0">
                    <a:srgbClr val="000000">
                      <a:shade val="5000"/>
                      <a:satMod val="120000"/>
                      <a:alpha val="33000"/>
                    </a:srgbClr>
                  </a:outerShdw>
                </a:effectLst>
              </a:rPr>
              <a:t>Components for consideration</a:t>
            </a:r>
            <a:endParaRPr lang="en-US" sz="4000" b="1" cap="none" spc="0" dirty="0">
              <a:ln w="31550" cmpd="sng">
                <a:gradFill>
                  <a:gsLst>
                    <a:gs pos="70000">
                      <a:schemeClr val="bg1"/>
                    </a:gs>
                    <a:gs pos="0">
                      <a:schemeClr val="accent6">
                        <a:tint val="77000"/>
                        <a:satMod val="180000"/>
                      </a:schemeClr>
                    </a:gs>
                  </a:gsLst>
                  <a:lin ang="5400000"/>
                </a:gradFill>
                <a:prstDash val="solid"/>
              </a:ln>
              <a:solidFill>
                <a:srgbClr val="CC0000"/>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Line 2"/>
          <p:cNvSpPr>
            <a:spLocks noChangeShapeType="1"/>
          </p:cNvSpPr>
          <p:nvPr/>
        </p:nvSpPr>
        <p:spPr bwMode="auto">
          <a:xfrm>
            <a:off x="750888" y="1765300"/>
            <a:ext cx="7850187" cy="0"/>
          </a:xfrm>
          <a:prstGeom prst="line">
            <a:avLst/>
          </a:prstGeom>
          <a:noFill/>
          <a:ln w="9525">
            <a:solidFill>
              <a:srgbClr val="D80000"/>
            </a:solidFill>
            <a:round/>
            <a:headEnd/>
            <a:tailEnd/>
          </a:ln>
          <a:effectLst/>
        </p:spPr>
        <p:txBody>
          <a:bodyPr>
            <a:spAutoFit/>
          </a:bodyPr>
          <a:lstStyle/>
          <a:p>
            <a:endParaRPr lang="en-GB"/>
          </a:p>
        </p:txBody>
      </p:sp>
      <p:sp>
        <p:nvSpPr>
          <p:cNvPr id="163843" name="Text Box 3"/>
          <p:cNvSpPr txBox="1">
            <a:spLocks noChangeArrowheads="1"/>
          </p:cNvSpPr>
          <p:nvPr/>
        </p:nvSpPr>
        <p:spPr bwMode="auto">
          <a:xfrm>
            <a:off x="971550" y="1341438"/>
            <a:ext cx="6696075" cy="519112"/>
          </a:xfrm>
          <a:prstGeom prst="rect">
            <a:avLst/>
          </a:prstGeom>
          <a:noFill/>
          <a:ln w="9525" algn="ctr">
            <a:noFill/>
            <a:miter lim="800000"/>
            <a:headEnd/>
            <a:tailEnd/>
          </a:ln>
          <a:effectLst/>
        </p:spPr>
        <p:txBody>
          <a:bodyPr>
            <a:spAutoFit/>
          </a:bodyPr>
          <a:lstStyle/>
          <a:p>
            <a:r>
              <a:rPr lang="en-US" sz="2800">
                <a:latin typeface="Helvetica" pitchFamily="34" charset="0"/>
              </a:rPr>
              <a:t> </a:t>
            </a:r>
          </a:p>
        </p:txBody>
      </p:sp>
      <p:sp>
        <p:nvSpPr>
          <p:cNvPr id="163844" name="Text Box 4"/>
          <p:cNvSpPr txBox="1">
            <a:spLocks noChangeArrowheads="1"/>
          </p:cNvSpPr>
          <p:nvPr/>
        </p:nvSpPr>
        <p:spPr bwMode="auto">
          <a:xfrm>
            <a:off x="0" y="903288"/>
            <a:ext cx="9143999" cy="523220"/>
          </a:xfrm>
          <a:prstGeom prst="rect">
            <a:avLst/>
          </a:prstGeom>
          <a:noFill/>
          <a:ln w="9525" algn="ctr">
            <a:noFill/>
            <a:miter lim="800000"/>
            <a:headEnd/>
            <a:tailEnd/>
          </a:ln>
          <a:effectLst/>
        </p:spPr>
        <p:txBody>
          <a:bodyPr wrap="square">
            <a:spAutoFit/>
          </a:bodyPr>
          <a:lstStyle/>
          <a:p>
            <a:r>
              <a:rPr lang="en-US" sz="2800" b="1" dirty="0" smtClean="0">
                <a:solidFill>
                  <a:srgbClr val="A50021"/>
                </a:solidFill>
                <a:effectLst>
                  <a:outerShdw blurRad="38100" dist="38100" dir="2700000" algn="tl">
                    <a:srgbClr val="C0C0C0"/>
                  </a:outerShdw>
                </a:effectLst>
                <a:latin typeface="Helvetica" pitchFamily="34" charset="0"/>
              </a:rPr>
              <a:t>Some practical ideas for Integrated programming….</a:t>
            </a:r>
            <a:endParaRPr lang="en-US" sz="2800" b="1" dirty="0">
              <a:solidFill>
                <a:srgbClr val="A50021"/>
              </a:solidFill>
              <a:effectLst>
                <a:outerShdw blurRad="38100" dist="38100" dir="2700000" algn="tl">
                  <a:srgbClr val="C0C0C0"/>
                </a:outerShdw>
              </a:effectLst>
              <a:latin typeface="Helvetica" pitchFamily="34" charset="0"/>
            </a:endParaRPr>
          </a:p>
        </p:txBody>
      </p:sp>
      <p:sp>
        <p:nvSpPr>
          <p:cNvPr id="163845" name="AutoShape 5"/>
          <p:cNvSpPr>
            <a:spLocks noChangeArrowheads="1"/>
          </p:cNvSpPr>
          <p:nvPr/>
        </p:nvSpPr>
        <p:spPr bwMode="auto">
          <a:xfrm>
            <a:off x="1257300" y="3529013"/>
            <a:ext cx="2160588" cy="863600"/>
          </a:xfrm>
          <a:prstGeom prst="rightArrow">
            <a:avLst>
              <a:gd name="adj1" fmla="val 50000"/>
              <a:gd name="adj2" fmla="val 62546"/>
            </a:avLst>
          </a:prstGeom>
          <a:noFill/>
          <a:ln w="9525" algn="ctr">
            <a:noFill/>
            <a:miter lim="800000"/>
            <a:headEnd/>
            <a:tailEnd/>
          </a:ln>
          <a:effectLst/>
        </p:spPr>
        <p:txBody>
          <a:bodyPr wrap="none" anchor="ctr">
            <a:spAutoFit/>
          </a:bodyPr>
          <a:lstStyle/>
          <a:p>
            <a:endParaRPr lang="en-GB"/>
          </a:p>
        </p:txBody>
      </p:sp>
      <p:sp>
        <p:nvSpPr>
          <p:cNvPr id="163853" name="Text Box 13"/>
          <p:cNvSpPr txBox="1">
            <a:spLocks noChangeArrowheads="1"/>
          </p:cNvSpPr>
          <p:nvPr/>
        </p:nvSpPr>
        <p:spPr bwMode="auto">
          <a:xfrm>
            <a:off x="3851275" y="1828800"/>
            <a:ext cx="5292725" cy="5216813"/>
          </a:xfrm>
          <a:prstGeom prst="rect">
            <a:avLst/>
          </a:prstGeom>
          <a:noFill/>
          <a:ln w="9525" algn="ctr">
            <a:noFill/>
            <a:miter lim="800000"/>
            <a:headEnd/>
            <a:tailEnd/>
          </a:ln>
          <a:effectLst/>
        </p:spPr>
        <p:txBody>
          <a:bodyPr wrap="square">
            <a:spAutoFit/>
          </a:bodyPr>
          <a:lstStyle/>
          <a:p>
            <a:pPr>
              <a:spcBef>
                <a:spcPct val="25000"/>
              </a:spcBef>
              <a:buFont typeface="Arial" pitchFamily="34" charset="0"/>
              <a:buChar char="•"/>
            </a:pPr>
            <a:r>
              <a:rPr lang="en-GB" sz="2000" dirty="0" smtClean="0"/>
              <a:t>Multi-sectoral assessments and community planning – Community Assessment Field School, use of participatory techniques/tools for community assessments and planning </a:t>
            </a:r>
          </a:p>
          <a:p>
            <a:pPr>
              <a:spcBef>
                <a:spcPct val="25000"/>
              </a:spcBef>
              <a:buFont typeface="Wingdings" pitchFamily="2" charset="2"/>
              <a:buChar char="§"/>
            </a:pPr>
            <a:r>
              <a:rPr lang="en-GB" sz="2000" dirty="0" smtClean="0"/>
              <a:t>Understand </a:t>
            </a:r>
            <a:r>
              <a:rPr lang="en-GB" sz="2000" dirty="0"/>
              <a:t>mutual interests and priorities; identify areas for </a:t>
            </a:r>
            <a:r>
              <a:rPr lang="en-GB" sz="2000" dirty="0" smtClean="0"/>
              <a:t>integration in planning and implementation; </a:t>
            </a:r>
          </a:p>
          <a:p>
            <a:pPr>
              <a:spcBef>
                <a:spcPct val="25000"/>
              </a:spcBef>
              <a:buFont typeface="Wingdings" pitchFamily="2" charset="2"/>
              <a:buChar char="§"/>
            </a:pPr>
            <a:r>
              <a:rPr lang="en-GB" sz="2000" dirty="0" smtClean="0"/>
              <a:t>Agree </a:t>
            </a:r>
            <a:r>
              <a:rPr lang="en-GB" sz="2000" dirty="0"/>
              <a:t>on conceptual, operational </a:t>
            </a:r>
            <a:r>
              <a:rPr lang="en-GB" sz="2000" dirty="0" smtClean="0"/>
              <a:t>models, share models/tools whenever applicable/possible</a:t>
            </a:r>
            <a:endParaRPr lang="en-GB" sz="2000" dirty="0"/>
          </a:p>
          <a:p>
            <a:pPr>
              <a:spcBef>
                <a:spcPct val="25000"/>
              </a:spcBef>
              <a:buFont typeface="Wingdings" pitchFamily="2" charset="2"/>
              <a:buChar char="§"/>
            </a:pPr>
            <a:r>
              <a:rPr lang="en-GB" sz="2000" dirty="0"/>
              <a:t> Joint action: planning, implementation, review and evaluation of </a:t>
            </a:r>
            <a:r>
              <a:rPr lang="en-GB" sz="2000" dirty="0" smtClean="0"/>
              <a:t>activities/initiatives</a:t>
            </a:r>
          </a:p>
          <a:p>
            <a:pPr lvl="0">
              <a:buFont typeface="Arial" pitchFamily="34" charset="0"/>
              <a:buChar char="•"/>
            </a:pPr>
            <a:r>
              <a:rPr lang="en-GB" sz="2000" dirty="0" smtClean="0"/>
              <a:t>Assembling indicators from both DM and Health that will translate the needs of communities and be easily measurable</a:t>
            </a:r>
          </a:p>
          <a:p>
            <a:pPr lvl="0"/>
            <a:endParaRPr lang="en-GB" dirty="0"/>
          </a:p>
        </p:txBody>
      </p:sp>
      <p:grpSp>
        <p:nvGrpSpPr>
          <p:cNvPr id="13" name="Group 33"/>
          <p:cNvGrpSpPr>
            <a:grpSpLocks/>
          </p:cNvGrpSpPr>
          <p:nvPr/>
        </p:nvGrpSpPr>
        <p:grpSpPr bwMode="auto">
          <a:xfrm>
            <a:off x="609600" y="2061882"/>
            <a:ext cx="2689412" cy="2907460"/>
            <a:chOff x="663" y="795"/>
            <a:chExt cx="1525" cy="2132"/>
          </a:xfrm>
        </p:grpSpPr>
        <p:sp>
          <p:nvSpPr>
            <p:cNvPr id="14" name="Puzzle4"/>
            <p:cNvSpPr>
              <a:spLocks noEditPoints="1" noChangeArrowheads="1"/>
            </p:cNvSpPr>
            <p:nvPr/>
          </p:nvSpPr>
          <p:spPr bwMode="auto">
            <a:xfrm>
              <a:off x="663" y="795"/>
              <a:ext cx="1525" cy="2132"/>
            </a:xfrm>
            <a:custGeom>
              <a:avLst/>
              <a:gdLst>
                <a:gd name="T0" fmla="*/ 41 w 21600"/>
                <a:gd name="T1" fmla="*/ 113 h 21600"/>
                <a:gd name="T2" fmla="*/ 2 w 21600"/>
                <a:gd name="T3" fmla="*/ 165 h 21600"/>
                <a:gd name="T4" fmla="*/ 57 w 21600"/>
                <a:gd name="T5" fmla="*/ 210 h 21600"/>
                <a:gd name="T6" fmla="*/ 104 w 21600"/>
                <a:gd name="T7" fmla="*/ 163 h 21600"/>
                <a:gd name="T8" fmla="*/ 70 w 21600"/>
                <a:gd name="T9" fmla="*/ 106 h 21600"/>
                <a:gd name="T10" fmla="*/ 105 w 21600"/>
                <a:gd name="T11" fmla="*/ 46 h 21600"/>
                <a:gd name="T12" fmla="*/ 55 w 21600"/>
                <a:gd name="T13" fmla="*/ 0 h 21600"/>
                <a:gd name="T14" fmla="*/ 2 w 21600"/>
                <a:gd name="T15" fmla="*/ 46 h 21600"/>
                <a:gd name="T16" fmla="*/ 0 60000 65536"/>
                <a:gd name="T17" fmla="*/ 0 60000 65536"/>
                <a:gd name="T18" fmla="*/ 0 60000 65536"/>
                <a:gd name="T19" fmla="*/ 0 60000 65536"/>
                <a:gd name="T20" fmla="*/ 0 60000 65536"/>
                <a:gd name="T21" fmla="*/ 0 60000 65536"/>
                <a:gd name="T22" fmla="*/ 0 60000 65536"/>
                <a:gd name="T23" fmla="*/ 0 60000 65536"/>
                <a:gd name="T24" fmla="*/ 2082 w 21600"/>
                <a:gd name="T25" fmla="*/ 5663 h 21600"/>
                <a:gd name="T26" fmla="*/ 20198 w 21600"/>
                <a:gd name="T27" fmla="*/ 159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lIns="75749" tIns="37874" rIns="75749" bIns="37874"/>
            <a:lstStyle/>
            <a:p>
              <a:endParaRPr lang="en-GB"/>
            </a:p>
          </p:txBody>
        </p:sp>
        <p:sp>
          <p:nvSpPr>
            <p:cNvPr id="15" name="Text Box 7"/>
            <p:cNvSpPr txBox="1">
              <a:spLocks noChangeArrowheads="1"/>
            </p:cNvSpPr>
            <p:nvPr/>
          </p:nvSpPr>
          <p:spPr bwMode="auto">
            <a:xfrm>
              <a:off x="814" y="1339"/>
              <a:ext cx="1312" cy="1151"/>
            </a:xfrm>
            <a:prstGeom prst="rect">
              <a:avLst/>
            </a:prstGeom>
            <a:noFill/>
            <a:ln w="9525">
              <a:noFill/>
              <a:miter lim="800000"/>
              <a:headEnd/>
              <a:tailEnd/>
            </a:ln>
          </p:spPr>
          <p:txBody>
            <a:bodyPr wrap="square" lIns="75749" tIns="37874" rIns="75749" bIns="37874">
              <a:spAutoFit/>
            </a:bodyPr>
            <a:lstStyle/>
            <a:p>
              <a:pPr algn="ctr" defTabSz="757238"/>
              <a:r>
                <a:rPr lang="en-US" sz="2000" b="1" dirty="0" smtClean="0"/>
                <a:t>Disaster </a:t>
              </a:r>
            </a:p>
            <a:p>
              <a:pPr algn="ctr" defTabSz="757238"/>
              <a:endParaRPr lang="en-US" sz="2000" b="1" dirty="0" smtClean="0"/>
            </a:p>
            <a:p>
              <a:pPr algn="ctr" defTabSz="757238"/>
              <a:endParaRPr lang="en-US" sz="2000" b="1" dirty="0" smtClean="0"/>
            </a:p>
            <a:p>
              <a:pPr algn="ctr" defTabSz="757238"/>
              <a:r>
                <a:rPr lang="en-US" sz="2000" b="1" dirty="0" smtClean="0"/>
                <a:t>Management</a:t>
              </a:r>
              <a:endParaRPr lang="en-GB" sz="2000" b="1" dirty="0"/>
            </a:p>
            <a:p>
              <a:pPr algn="ctr" defTabSz="757238"/>
              <a:endParaRPr lang="en-GB" sz="1700" b="1" dirty="0"/>
            </a:p>
          </p:txBody>
        </p:sp>
      </p:grpSp>
      <p:grpSp>
        <p:nvGrpSpPr>
          <p:cNvPr id="16" name="Group 34"/>
          <p:cNvGrpSpPr>
            <a:grpSpLocks/>
          </p:cNvGrpSpPr>
          <p:nvPr/>
        </p:nvGrpSpPr>
        <p:grpSpPr bwMode="auto">
          <a:xfrm>
            <a:off x="1090" y="4206687"/>
            <a:ext cx="3907522" cy="1943100"/>
            <a:chOff x="-31" y="2424"/>
            <a:chExt cx="2738" cy="1269"/>
          </a:xfrm>
        </p:grpSpPr>
        <p:grpSp>
          <p:nvGrpSpPr>
            <p:cNvPr id="17" name="Group 19"/>
            <p:cNvGrpSpPr>
              <a:grpSpLocks/>
            </p:cNvGrpSpPr>
            <p:nvPr/>
          </p:nvGrpSpPr>
          <p:grpSpPr bwMode="auto">
            <a:xfrm>
              <a:off x="-31" y="2424"/>
              <a:ext cx="2738" cy="1269"/>
              <a:chOff x="860" y="1787"/>
              <a:chExt cx="3388" cy="1480"/>
            </a:xfrm>
          </p:grpSpPr>
          <p:sp>
            <p:nvSpPr>
              <p:cNvPr id="19" name="Puzzle1"/>
              <p:cNvSpPr>
                <a:spLocks noEditPoints="1" noChangeArrowheads="1"/>
              </p:cNvSpPr>
              <p:nvPr/>
            </p:nvSpPr>
            <p:spPr bwMode="auto">
              <a:xfrm>
                <a:off x="860" y="1787"/>
                <a:ext cx="3388" cy="1480"/>
              </a:xfrm>
              <a:custGeom>
                <a:avLst/>
                <a:gdLst>
                  <a:gd name="T0" fmla="*/ 361 w 21600"/>
                  <a:gd name="T1" fmla="*/ 99 h 21600"/>
                  <a:gd name="T2" fmla="*/ 366 w 21600"/>
                  <a:gd name="T3" fmla="*/ 2 h 21600"/>
                  <a:gd name="T4" fmla="*/ 102 w 21600"/>
                  <a:gd name="T5" fmla="*/ 4 h 21600"/>
                  <a:gd name="T6" fmla="*/ 109 w 21600"/>
                  <a:gd name="T7" fmla="*/ 99 h 21600"/>
                  <a:gd name="T8" fmla="*/ 233 w 21600"/>
                  <a:gd name="T9" fmla="*/ 61 h 21600"/>
                  <a:gd name="T10" fmla="*/ 234 w 21600"/>
                  <a:gd name="T11" fmla="*/ 41 h 21600"/>
                  <a:gd name="T12" fmla="*/ 466 w 21600"/>
                  <a:gd name="T13" fmla="*/ 47 h 21600"/>
                  <a:gd name="T14" fmla="*/ 1 w 21600"/>
                  <a:gd name="T15" fmla="*/ 47 h 21600"/>
                  <a:gd name="T16" fmla="*/ 0 60000 65536"/>
                  <a:gd name="T17" fmla="*/ 0 60000 65536"/>
                  <a:gd name="T18" fmla="*/ 0 60000 65536"/>
                  <a:gd name="T19" fmla="*/ 0 60000 65536"/>
                  <a:gd name="T20" fmla="*/ 0 60000 65536"/>
                  <a:gd name="T21" fmla="*/ 0 60000 65536"/>
                  <a:gd name="T22" fmla="*/ 0 60000 65536"/>
                  <a:gd name="T23" fmla="*/ 0 60000 65536"/>
                  <a:gd name="T24" fmla="*/ 6088 w 21600"/>
                  <a:gd name="T25" fmla="*/ 2569 h 21600"/>
                  <a:gd name="T26" fmla="*/ 16132 w 21600"/>
                  <a:gd name="T27" fmla="*/ 1955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lIns="75749" tIns="37874" rIns="75749" bIns="37874"/>
              <a:lstStyle/>
              <a:p>
                <a:pPr defTabSz="757238"/>
                <a:endParaRPr lang="en-GB" sz="1500"/>
              </a:p>
              <a:p>
                <a:pPr defTabSz="757238"/>
                <a:endParaRPr lang="en-GB" sz="1500"/>
              </a:p>
              <a:p>
                <a:pPr defTabSz="757238"/>
                <a:endParaRPr lang="en-GB" sz="1500"/>
              </a:p>
            </p:txBody>
          </p:sp>
          <p:sp>
            <p:nvSpPr>
              <p:cNvPr id="20" name="Text Box 21"/>
              <p:cNvSpPr txBox="1">
                <a:spLocks noChangeArrowheads="1"/>
              </p:cNvSpPr>
              <p:nvPr/>
            </p:nvSpPr>
            <p:spPr bwMode="auto">
              <a:xfrm>
                <a:off x="1759" y="2386"/>
                <a:ext cx="1984" cy="247"/>
              </a:xfrm>
              <a:prstGeom prst="rect">
                <a:avLst/>
              </a:prstGeom>
              <a:noFill/>
              <a:ln w="9525">
                <a:noFill/>
                <a:miter lim="800000"/>
                <a:headEnd/>
                <a:tailEnd/>
              </a:ln>
            </p:spPr>
            <p:txBody>
              <a:bodyPr lIns="75749" tIns="37874" rIns="75749" bIns="37874">
                <a:spAutoFit/>
              </a:bodyPr>
              <a:lstStyle/>
              <a:p>
                <a:pPr algn="ctr" defTabSz="757238">
                  <a:spcBef>
                    <a:spcPct val="50000"/>
                  </a:spcBef>
                </a:pPr>
                <a:endParaRPr lang="th-TH" sz="1700"/>
              </a:p>
            </p:txBody>
          </p:sp>
        </p:grpSp>
        <p:sp>
          <p:nvSpPr>
            <p:cNvPr id="18" name="Text Box 28"/>
            <p:cNvSpPr txBox="1">
              <a:spLocks noChangeArrowheads="1"/>
            </p:cNvSpPr>
            <p:nvPr/>
          </p:nvSpPr>
          <p:spPr bwMode="auto">
            <a:xfrm>
              <a:off x="549" y="2936"/>
              <a:ext cx="1642" cy="308"/>
            </a:xfrm>
            <a:prstGeom prst="rect">
              <a:avLst/>
            </a:prstGeom>
            <a:noFill/>
            <a:ln w="9525">
              <a:noFill/>
              <a:miter lim="800000"/>
              <a:headEnd/>
              <a:tailEnd/>
            </a:ln>
          </p:spPr>
          <p:txBody>
            <a:bodyPr lIns="75749" tIns="37874" rIns="75749" bIns="37874">
              <a:spAutoFit/>
            </a:bodyPr>
            <a:lstStyle/>
            <a:p>
              <a:pPr algn="ctr" defTabSz="757238">
                <a:spcBef>
                  <a:spcPct val="50000"/>
                </a:spcBef>
              </a:pPr>
              <a:r>
                <a:rPr lang="en-GB" sz="2000" b="1" dirty="0" smtClean="0"/>
                <a:t>Health</a:t>
              </a:r>
              <a:r>
                <a:rPr lang="en-GB" sz="1700" b="1" dirty="0" smtClean="0"/>
                <a:t> </a:t>
              </a:r>
              <a:endParaRPr lang="en-GB" sz="1700" b="1"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5" name="Picture 5" descr="balakot town North West Frontier Province (NWFP) seen from the suburbs_nick bridger"/>
          <p:cNvPicPr>
            <a:picLocks noChangeAspect="1" noChangeArrowheads="1"/>
          </p:cNvPicPr>
          <p:nvPr/>
        </p:nvPicPr>
        <p:blipFill>
          <a:blip r:embed="rId3" cstate="print"/>
          <a:srcRect/>
          <a:stretch>
            <a:fillRect/>
          </a:stretch>
        </p:blipFill>
        <p:spPr bwMode="auto">
          <a:xfrm>
            <a:off x="0" y="5332413"/>
            <a:ext cx="2339975" cy="1525587"/>
          </a:xfrm>
          <a:prstGeom prst="rect">
            <a:avLst/>
          </a:prstGeom>
          <a:noFill/>
          <a:ln w="9525">
            <a:noFill/>
            <a:miter lim="800000"/>
            <a:headEnd/>
            <a:tailEnd/>
          </a:ln>
        </p:spPr>
      </p:pic>
      <p:pic>
        <p:nvPicPr>
          <p:cNvPr id="92166" name="Picture 6" descr="P1010003"/>
          <p:cNvPicPr>
            <a:picLocks noChangeAspect="1" noChangeArrowheads="1"/>
          </p:cNvPicPr>
          <p:nvPr/>
        </p:nvPicPr>
        <p:blipFill>
          <a:blip r:embed="rId4" cstate="print"/>
          <a:srcRect/>
          <a:stretch>
            <a:fillRect/>
          </a:stretch>
        </p:blipFill>
        <p:spPr bwMode="auto">
          <a:xfrm>
            <a:off x="2339975" y="5337175"/>
            <a:ext cx="2303463" cy="1520825"/>
          </a:xfrm>
          <a:prstGeom prst="rect">
            <a:avLst/>
          </a:prstGeom>
          <a:noFill/>
          <a:ln w="9525">
            <a:noFill/>
            <a:miter lim="800000"/>
            <a:headEnd/>
            <a:tailEnd/>
          </a:ln>
        </p:spPr>
      </p:pic>
      <p:pic>
        <p:nvPicPr>
          <p:cNvPr id="92167" name="Picture 7" descr="destruction in Muzzaffarabad_Olivier Brouant"/>
          <p:cNvPicPr>
            <a:picLocks noChangeAspect="1" noChangeArrowheads="1"/>
          </p:cNvPicPr>
          <p:nvPr/>
        </p:nvPicPr>
        <p:blipFill>
          <a:blip r:embed="rId5" cstate="print"/>
          <a:srcRect/>
          <a:stretch>
            <a:fillRect/>
          </a:stretch>
        </p:blipFill>
        <p:spPr bwMode="auto">
          <a:xfrm>
            <a:off x="4643438" y="5360988"/>
            <a:ext cx="2195512" cy="1497012"/>
          </a:xfrm>
          <a:prstGeom prst="rect">
            <a:avLst/>
          </a:prstGeom>
          <a:noFill/>
          <a:ln w="9525">
            <a:noFill/>
            <a:miter lim="800000"/>
            <a:headEnd/>
            <a:tailEnd/>
          </a:ln>
        </p:spPr>
      </p:pic>
      <p:pic>
        <p:nvPicPr>
          <p:cNvPr id="92168" name="Picture 8" descr="DSC00038"/>
          <p:cNvPicPr>
            <a:picLocks noChangeAspect="1" noChangeArrowheads="1"/>
          </p:cNvPicPr>
          <p:nvPr/>
        </p:nvPicPr>
        <p:blipFill>
          <a:blip r:embed="rId6" cstate="print"/>
          <a:srcRect/>
          <a:stretch>
            <a:fillRect/>
          </a:stretch>
        </p:blipFill>
        <p:spPr bwMode="auto">
          <a:xfrm>
            <a:off x="6804025" y="5375275"/>
            <a:ext cx="2339975" cy="1482725"/>
          </a:xfrm>
          <a:prstGeom prst="rect">
            <a:avLst/>
          </a:prstGeom>
          <a:noFill/>
        </p:spPr>
      </p:pic>
      <p:sp>
        <p:nvSpPr>
          <p:cNvPr id="92170" name="Rectangle 10"/>
          <p:cNvSpPr>
            <a:spLocks noGrp="1" noChangeArrowheads="1"/>
          </p:cNvSpPr>
          <p:nvPr>
            <p:ph type="body" idx="1"/>
          </p:nvPr>
        </p:nvSpPr>
        <p:spPr>
          <a:xfrm>
            <a:off x="0" y="1479177"/>
            <a:ext cx="9144000" cy="4525963"/>
          </a:xfrm>
        </p:spPr>
        <p:txBody>
          <a:bodyPr/>
          <a:lstStyle/>
          <a:p>
            <a:r>
              <a:rPr lang="en-US" sz="2800" b="1" dirty="0"/>
              <a:t>Local Ownership – </a:t>
            </a:r>
            <a:r>
              <a:rPr lang="en-US" sz="1800" b="1" dirty="0"/>
              <a:t>involve communities, participatory approach</a:t>
            </a:r>
          </a:p>
          <a:p>
            <a:r>
              <a:rPr lang="en-US" sz="2800" b="1" dirty="0"/>
              <a:t>Replicability </a:t>
            </a:r>
            <a:r>
              <a:rPr lang="en-US" sz="1800" b="1" dirty="0"/>
              <a:t>(within  financial reach of local communities)</a:t>
            </a:r>
          </a:p>
          <a:p>
            <a:r>
              <a:rPr lang="en-US" sz="2800" b="1" dirty="0"/>
              <a:t>Maintenance </a:t>
            </a:r>
            <a:r>
              <a:rPr lang="en-US" sz="1800" b="1" dirty="0"/>
              <a:t>(availability of materials, skills of beneficiaries to maintain/repair)</a:t>
            </a:r>
          </a:p>
          <a:p>
            <a:r>
              <a:rPr lang="en-US" sz="2800" b="1" dirty="0"/>
              <a:t>Replenishment </a:t>
            </a:r>
            <a:r>
              <a:rPr lang="en-US" sz="1800" b="1" dirty="0"/>
              <a:t>(locally available and affordable)</a:t>
            </a:r>
          </a:p>
          <a:p>
            <a:r>
              <a:rPr lang="en-US" sz="2800" b="1" dirty="0"/>
              <a:t>Indigenous Knowledge </a:t>
            </a:r>
            <a:r>
              <a:rPr lang="en-US" sz="1800" b="1" dirty="0" smtClean="0"/>
              <a:t>(build on existing , add value on it)</a:t>
            </a:r>
            <a:endParaRPr lang="en-US" sz="1800" b="1" dirty="0"/>
          </a:p>
          <a:p>
            <a:r>
              <a:rPr lang="en-US" sz="2800" b="1" dirty="0"/>
              <a:t>Training </a:t>
            </a:r>
            <a:r>
              <a:rPr lang="en-US" sz="1600" b="1" dirty="0"/>
              <a:t>(using qualified trainers, systematic training tools, manuals, refreshers, transferred and hosted knowledge )</a:t>
            </a:r>
          </a:p>
          <a:p>
            <a:r>
              <a:rPr lang="en-US" sz="2800" b="1" dirty="0"/>
              <a:t>Linkages with local </a:t>
            </a:r>
            <a:r>
              <a:rPr lang="en-US" sz="2800" b="1" dirty="0" smtClean="0"/>
              <a:t>Authorities/Auxiliary role </a:t>
            </a:r>
            <a:r>
              <a:rPr lang="en-US" sz="1600" b="1" dirty="0"/>
              <a:t>(sustainability)</a:t>
            </a:r>
          </a:p>
        </p:txBody>
      </p:sp>
      <p:sp>
        <p:nvSpPr>
          <p:cNvPr id="8" name="Rectangle 7"/>
          <p:cNvSpPr/>
          <p:nvPr/>
        </p:nvSpPr>
        <p:spPr>
          <a:xfrm>
            <a:off x="0" y="887523"/>
            <a:ext cx="8807218" cy="49244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Community Focus – Issues for planning consideration</a:t>
            </a:r>
            <a:endParaRPr lang="en-US" sz="2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Box 11"/>
          <p:cNvSpPr txBox="1">
            <a:spLocks noChangeArrowheads="1"/>
          </p:cNvSpPr>
          <p:nvPr/>
        </p:nvSpPr>
        <p:spPr bwMode="auto">
          <a:xfrm>
            <a:off x="3941858" y="961049"/>
            <a:ext cx="4896544" cy="1938992"/>
          </a:xfrm>
          <a:prstGeom prst="rect">
            <a:avLst/>
          </a:prstGeom>
          <a:noFill/>
          <a:ln w="9525">
            <a:noFill/>
            <a:miter lim="800000"/>
            <a:headEnd/>
            <a:tailEnd/>
          </a:ln>
        </p:spPr>
        <p:txBody>
          <a:bodyPr wrap="square">
            <a:spAutoFit/>
          </a:bodyPr>
          <a:lstStyle/>
          <a:p>
            <a:pPr marL="514350" indent="-514350">
              <a:buFont typeface="+mj-lt"/>
              <a:buAutoNum type="arabicPeriod"/>
              <a:defRPr/>
            </a:pPr>
            <a:r>
              <a:rPr lang="en-GB" sz="2400" b="1" dirty="0" smtClean="0">
                <a:latin typeface="+mn-lt"/>
              </a:rPr>
              <a:t>The importance of using the VCA as a process and starting point to identify which other complementary tools should then be used:</a:t>
            </a:r>
          </a:p>
        </p:txBody>
      </p:sp>
      <p:pic>
        <p:nvPicPr>
          <p:cNvPr id="5124" name="Picture 4" descr="http://ts2.mm.bing.net/images/thumbnail.aspx?q=4524804417454841&amp;id=19ffca7254d59a223d7226d5568341c5">
            <a:hlinkClick r:id="rId3" tooltip="learning management systems clipart of class seated with computers and ..."/>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3700" y="1624437"/>
            <a:ext cx="3080133" cy="310070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xmlns="" val="103058666"/>
              </p:ext>
            </p:extLst>
          </p:nvPr>
        </p:nvGraphicFramePr>
        <p:xfrm>
          <a:off x="3621741" y="3974349"/>
          <a:ext cx="5522259" cy="1483360"/>
        </p:xfrm>
        <a:graphic>
          <a:graphicData uri="http://schemas.openxmlformats.org/drawingml/2006/table">
            <a:tbl>
              <a:tblPr bandRow="1">
                <a:tableStyleId>{5C22544A-7EE6-4342-B048-85BDC9FD1C3A}</a:tableStyleId>
              </a:tblPr>
              <a:tblGrid>
                <a:gridCol w="1261048"/>
                <a:gridCol w="2149532"/>
                <a:gridCol w="674512"/>
                <a:gridCol w="1437167"/>
              </a:tblGrid>
              <a:tr h="370840">
                <a:tc>
                  <a:txBody>
                    <a:bodyPr/>
                    <a:lstStyle/>
                    <a:p>
                      <a:pPr marL="285750" indent="-285750">
                        <a:buFont typeface="Arial" pitchFamily="34" charset="0"/>
                        <a:buChar char="•"/>
                      </a:pPr>
                      <a:r>
                        <a:rPr lang="en-GB" dirty="0" smtClean="0"/>
                        <a:t>CBHFA</a:t>
                      </a:r>
                      <a:endParaRPr lang="en-GB" dirty="0"/>
                    </a:p>
                  </a:txBody>
                  <a:tcPr/>
                </a:tc>
                <a:tc gridSpan="2">
                  <a:txBody>
                    <a:bodyPr/>
                    <a:lstStyle/>
                    <a:p>
                      <a:pPr marL="285750" indent="-285750">
                        <a:buFont typeface="Arial" pitchFamily="34" charset="0"/>
                        <a:buChar char="•"/>
                      </a:pPr>
                      <a:r>
                        <a:rPr lang="en-GB" dirty="0" smtClean="0"/>
                        <a:t>CBDRR</a:t>
                      </a:r>
                      <a:endParaRPr lang="en-GB" dirty="0"/>
                    </a:p>
                  </a:txBody>
                  <a:tcPr/>
                </a:tc>
                <a:tc hMerge="1">
                  <a:txBody>
                    <a:bodyPr/>
                    <a:lstStyle/>
                    <a:p>
                      <a:endParaRPr lang="en-GB"/>
                    </a:p>
                  </a:txBody>
                  <a:tcPr/>
                </a:tc>
                <a:tc>
                  <a:txBody>
                    <a:bodyPr/>
                    <a:lstStyle/>
                    <a:p>
                      <a:pPr marL="285750" indent="-285750">
                        <a:buFont typeface="Arial" pitchFamily="34" charset="0"/>
                        <a:buChar char="•"/>
                      </a:pPr>
                      <a:r>
                        <a:rPr lang="en-GB" dirty="0" smtClean="0"/>
                        <a:t>PHAST</a:t>
                      </a:r>
                      <a:endParaRPr lang="en-GB" dirty="0"/>
                    </a:p>
                  </a:txBody>
                  <a:tcPr/>
                </a:tc>
              </a:tr>
              <a:tr h="370840">
                <a:tc>
                  <a:txBody>
                    <a:bodyPr/>
                    <a:lstStyle/>
                    <a:p>
                      <a:pPr marL="285750" indent="-285750">
                        <a:buFont typeface="Arial" pitchFamily="34" charset="0"/>
                        <a:buChar char="•"/>
                      </a:pPr>
                      <a:r>
                        <a:rPr lang="en-GB" dirty="0" smtClean="0"/>
                        <a:t>PASSA</a:t>
                      </a:r>
                      <a:endParaRPr lang="en-GB" dirty="0"/>
                    </a:p>
                  </a:txBody>
                  <a:tcPr/>
                </a:tc>
                <a:tc gridSpan="2">
                  <a:txBody>
                    <a:bodyPr/>
                    <a:lstStyle/>
                    <a:p>
                      <a:pPr marL="285750" indent="-285750">
                        <a:buFont typeface="Arial" pitchFamily="34" charset="0"/>
                        <a:buChar char="•"/>
                      </a:pPr>
                      <a:r>
                        <a:rPr lang="en-GB" dirty="0" smtClean="0"/>
                        <a:t>Violence</a:t>
                      </a:r>
                      <a:r>
                        <a:rPr lang="en-GB" baseline="0" dirty="0" smtClean="0"/>
                        <a:t> Prevention</a:t>
                      </a:r>
                      <a:endParaRPr lang="en-GB" dirty="0"/>
                    </a:p>
                  </a:txBody>
                  <a:tcPr/>
                </a:tc>
                <a:tc hMerge="1">
                  <a:txBody>
                    <a:bodyPr/>
                    <a:lstStyle/>
                    <a:p>
                      <a:endParaRPr lang="en-GB"/>
                    </a:p>
                  </a:txBody>
                  <a:tcPr/>
                </a:tc>
                <a:tc>
                  <a:txBody>
                    <a:bodyPr/>
                    <a:lstStyle/>
                    <a:p>
                      <a:pPr marL="285750" indent="-285750">
                        <a:buFont typeface="Arial" pitchFamily="34" charset="0"/>
                        <a:buChar char="•"/>
                      </a:pPr>
                      <a:r>
                        <a:rPr lang="en-GB" dirty="0" smtClean="0"/>
                        <a:t>PSP</a:t>
                      </a:r>
                      <a:endParaRPr lang="en-GB" dirty="0"/>
                    </a:p>
                  </a:txBody>
                  <a:tcPr/>
                </a:tc>
              </a:tr>
              <a:tr h="370840">
                <a:tc gridSpan="2">
                  <a:txBody>
                    <a:bodyPr/>
                    <a:lstStyle/>
                    <a:p>
                      <a:pPr marL="285750" indent="-285750">
                        <a:buFont typeface="Arial" pitchFamily="34" charset="0"/>
                        <a:buChar char="•"/>
                      </a:pPr>
                      <a:r>
                        <a:rPr lang="en-GB" dirty="0" smtClean="0"/>
                        <a:t>Community Development</a:t>
                      </a:r>
                      <a:endParaRPr lang="en-GB" dirty="0"/>
                    </a:p>
                  </a:txBody>
                  <a:tcPr/>
                </a:tc>
                <a:tc hMerge="1">
                  <a:txBody>
                    <a:bodyPr/>
                    <a:lstStyle/>
                    <a:p>
                      <a:endParaRPr lang="en-GB" dirty="0"/>
                    </a:p>
                  </a:txBody>
                  <a:tcPr/>
                </a:tc>
                <a:tc gridSpan="2">
                  <a:txBody>
                    <a:bodyPr/>
                    <a:lstStyle/>
                    <a:p>
                      <a:pPr marL="285750" indent="-285750">
                        <a:buFont typeface="Arial" pitchFamily="34" charset="0"/>
                        <a:buChar char="•"/>
                      </a:pPr>
                      <a:r>
                        <a:rPr lang="en-GB" dirty="0" smtClean="0"/>
                        <a:t>Livelihoods</a:t>
                      </a:r>
                      <a:endParaRPr lang="en-GB" dirty="0"/>
                    </a:p>
                  </a:txBody>
                  <a:tcPr/>
                </a:tc>
                <a:tc hMerge="1">
                  <a:txBody>
                    <a:bodyPr/>
                    <a:lstStyle/>
                    <a:p>
                      <a:endParaRPr lang="en-GB" dirty="0"/>
                    </a:p>
                  </a:txBody>
                  <a:tcPr/>
                </a:tc>
              </a:tr>
              <a:tr h="370840">
                <a:tc gridSpan="4">
                  <a:txBody>
                    <a:bodyPr/>
                    <a:lstStyle/>
                    <a:p>
                      <a:r>
                        <a:rPr lang="en-GB" dirty="0" smtClean="0"/>
                        <a:t>with CCA integrated</a:t>
                      </a:r>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r>
            </a:tbl>
          </a:graphicData>
        </a:graphic>
      </p:graphicFrame>
      <p:sp>
        <p:nvSpPr>
          <p:cNvPr id="12" name="TextBox 11"/>
          <p:cNvSpPr txBox="1">
            <a:spLocks noChangeArrowheads="1"/>
          </p:cNvSpPr>
          <p:nvPr/>
        </p:nvSpPr>
        <p:spPr bwMode="auto">
          <a:xfrm>
            <a:off x="0" y="5165229"/>
            <a:ext cx="8964488" cy="1692771"/>
          </a:xfrm>
          <a:prstGeom prst="rect">
            <a:avLst/>
          </a:prstGeom>
          <a:noFill/>
          <a:ln w="9525">
            <a:noFill/>
            <a:miter lim="800000"/>
            <a:headEnd/>
            <a:tailEnd/>
          </a:ln>
        </p:spPr>
        <p:txBody>
          <a:bodyPr wrap="square">
            <a:spAutoFit/>
          </a:bodyPr>
          <a:lstStyle/>
          <a:p>
            <a:pPr marL="457200" indent="-457200">
              <a:buFont typeface="+mj-lt"/>
              <a:buAutoNum type="arabicPeriod" startAt="2"/>
              <a:defRPr/>
            </a:pPr>
            <a:endParaRPr lang="en-GB" sz="2400" b="1" dirty="0" smtClean="0">
              <a:latin typeface="+mn-lt"/>
            </a:endParaRPr>
          </a:p>
          <a:p>
            <a:pPr marL="457200" indent="-457200">
              <a:buFont typeface="+mj-lt"/>
              <a:buAutoNum type="arabicPeriod" startAt="2"/>
              <a:defRPr/>
            </a:pPr>
            <a:r>
              <a:rPr lang="en-GB" sz="2400" b="1" dirty="0" smtClean="0">
                <a:latin typeface="+mn-lt"/>
              </a:rPr>
              <a:t>NS relationship / dialogue</a:t>
            </a:r>
          </a:p>
          <a:p>
            <a:pPr marL="514350" indent="-514350">
              <a:buFont typeface="+mj-lt"/>
              <a:buAutoNum type="arabicPeriod" startAt="2"/>
              <a:defRPr/>
            </a:pPr>
            <a:endParaRPr lang="en-GB" sz="800" b="1" dirty="0" smtClean="0">
              <a:latin typeface="+mn-lt"/>
            </a:endParaRPr>
          </a:p>
          <a:p>
            <a:pPr marL="514350" indent="-514350">
              <a:buFont typeface="+mj-lt"/>
              <a:buAutoNum type="arabicPeriod" startAt="2"/>
              <a:defRPr/>
            </a:pPr>
            <a:r>
              <a:rPr lang="en-GB" sz="2400" b="1" dirty="0" smtClean="0">
                <a:latin typeface="+mn-lt"/>
              </a:rPr>
              <a:t>Building on existing capacities</a:t>
            </a:r>
          </a:p>
          <a:p>
            <a:pPr marL="514350" indent="-514350">
              <a:buFont typeface="+mj-lt"/>
              <a:buAutoNum type="arabicPeriod" startAt="2"/>
              <a:defRPr/>
            </a:pPr>
            <a:r>
              <a:rPr lang="en-GB" sz="2400" b="1" dirty="0" smtClean="0">
                <a:latin typeface="+mn-lt"/>
              </a:rPr>
              <a:t>Step by step and replication at scale – </a:t>
            </a:r>
          </a:p>
        </p:txBody>
      </p:sp>
      <p:sp>
        <p:nvSpPr>
          <p:cNvPr id="6" name="TextBox 5"/>
          <p:cNvSpPr txBox="1"/>
          <p:nvPr/>
        </p:nvSpPr>
        <p:spPr>
          <a:xfrm>
            <a:off x="3585882" y="3245224"/>
            <a:ext cx="5558118" cy="646331"/>
          </a:xfrm>
          <a:prstGeom prst="rect">
            <a:avLst/>
          </a:prstGeom>
          <a:noFill/>
        </p:spPr>
        <p:txBody>
          <a:bodyPr wrap="square" rtlCol="0">
            <a:spAutoFit/>
          </a:bodyPr>
          <a:lstStyle/>
          <a:p>
            <a:r>
              <a:rPr lang="en-US" dirty="0" smtClean="0"/>
              <a:t>Use/adapt/integrate existing tools – Avoid re-inventing the wheel…..</a:t>
            </a:r>
            <a:endParaRPr lang="en-GB" dirty="0"/>
          </a:p>
        </p:txBody>
      </p:sp>
    </p:spTree>
    <p:extLst>
      <p:ext uri="{BB962C8B-B14F-4D97-AF65-F5344CB8AC3E}">
        <p14:creationId xmlns:p14="http://schemas.microsoft.com/office/powerpoint/2010/main" xmlns="" val="345332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952500"/>
            <a:ext cx="8801100" cy="769938"/>
          </a:xfrm>
        </p:spPr>
        <p:txBody>
          <a:bodyPr/>
          <a:lstStyle/>
          <a:p>
            <a:pPr algn="ctr"/>
            <a:r>
              <a:rPr lang="en-US" sz="2800" dirty="0" smtClean="0">
                <a:solidFill>
                  <a:srgbClr val="A50021"/>
                </a:solidFill>
                <a:effectLst>
                  <a:outerShdw blurRad="38100" dist="38100" dir="2700000" algn="tl">
                    <a:srgbClr val="000000">
                      <a:alpha val="43137"/>
                    </a:srgbClr>
                  </a:outerShdw>
                </a:effectLst>
              </a:rPr>
              <a:t>Integrated planning: DM and HEALTH – more suggestion for further discussion…..</a:t>
            </a:r>
            <a:endParaRPr lang="en-GB" sz="2800" dirty="0">
              <a:solidFill>
                <a:srgbClr val="A50021"/>
              </a:solidFill>
              <a:effectLst>
                <a:outerShdw blurRad="38100" dist="38100" dir="2700000" algn="tl">
                  <a:srgbClr val="000000">
                    <a:alpha val="43137"/>
                  </a:srgbClr>
                </a:outerShdw>
              </a:effectLst>
            </a:endParaRPr>
          </a:p>
        </p:txBody>
      </p:sp>
      <p:sp>
        <p:nvSpPr>
          <p:cNvPr id="7" name="TextBox 6"/>
          <p:cNvSpPr txBox="1"/>
          <p:nvPr/>
        </p:nvSpPr>
        <p:spPr>
          <a:xfrm>
            <a:off x="241300" y="1460500"/>
            <a:ext cx="8394700" cy="5160831"/>
          </a:xfrm>
          <a:prstGeom prst="rect">
            <a:avLst/>
          </a:prstGeom>
          <a:noFill/>
        </p:spPr>
        <p:txBody>
          <a:bodyPr wrap="square" lIns="144000" tIns="36000" rIns="144000" rtlCol="0">
            <a:spAutoFit/>
          </a:bodyPr>
          <a:lstStyle/>
          <a:p>
            <a:pPr lvl="1" algn="just">
              <a:lnSpc>
                <a:spcPct val="150000"/>
              </a:lnSpc>
            </a:pPr>
            <a:endParaRPr lang="en-US" sz="2000" dirty="0" smtClean="0"/>
          </a:p>
          <a:p>
            <a:pPr lvl="1" algn="just">
              <a:lnSpc>
                <a:spcPct val="150000"/>
              </a:lnSpc>
              <a:buFont typeface="Wingdings" pitchFamily="2" charset="2"/>
              <a:buChar char="q"/>
            </a:pPr>
            <a:r>
              <a:rPr lang="en-US" sz="2000" dirty="0" smtClean="0"/>
              <a:t>  Strengthening the emergency preparedness, planning capacities and response to disasters/shocks</a:t>
            </a:r>
          </a:p>
          <a:p>
            <a:pPr lvl="1" algn="just">
              <a:lnSpc>
                <a:spcPct val="150000"/>
              </a:lnSpc>
              <a:buFont typeface="Wingdings" pitchFamily="2" charset="2"/>
              <a:buChar char="q"/>
            </a:pPr>
            <a:r>
              <a:rPr lang="en-US" sz="2000" dirty="0" smtClean="0"/>
              <a:t>  Identification of risks from hazards and assessment of community vulnerabilities</a:t>
            </a:r>
          </a:p>
          <a:p>
            <a:pPr lvl="1" algn="just">
              <a:lnSpc>
                <a:spcPct val="150000"/>
              </a:lnSpc>
              <a:buFont typeface="Wingdings" pitchFamily="2" charset="2"/>
              <a:buChar char="q"/>
            </a:pPr>
            <a:r>
              <a:rPr lang="en-US" sz="2000" dirty="0" smtClean="0"/>
              <a:t>  Improving preparedness for response such as development of evacuation plans or improving epidemic preparedness and response mechanisms at community levels </a:t>
            </a:r>
          </a:p>
          <a:p>
            <a:pPr lvl="1" algn="just">
              <a:lnSpc>
                <a:spcPct val="150000"/>
              </a:lnSpc>
              <a:buFont typeface="Wingdings" pitchFamily="2" charset="2"/>
              <a:buChar char="q"/>
            </a:pPr>
            <a:r>
              <a:rPr lang="en-US" sz="2000" dirty="0" smtClean="0"/>
              <a:t>  Promoting better integration of risk reduction activities across health and other sectors – strengthening coordination mechanisms (both preparedness and response)</a:t>
            </a:r>
            <a:endParaRPr lang="en-GB"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_MG_0342.JPG"/>
          <p:cNvPicPr>
            <a:picLocks noChangeAspect="1"/>
          </p:cNvPicPr>
          <p:nvPr/>
        </p:nvPicPr>
        <p:blipFill>
          <a:blip r:embed="rId3" cstate="print">
            <a:lum bright="-7000"/>
          </a:blip>
          <a:stretch>
            <a:fillRect/>
          </a:stretch>
        </p:blipFill>
        <p:spPr>
          <a:xfrm>
            <a:off x="0" y="731837"/>
            <a:ext cx="9144000" cy="5414963"/>
          </a:xfrm>
          <a:prstGeom prst="rect">
            <a:avLst/>
          </a:prstGeom>
          <a:effectLst>
            <a:outerShdw blurRad="50800" dist="50800" dir="5400000" algn="ctr" rotWithShape="0">
              <a:srgbClr val="000000">
                <a:alpha val="66000"/>
              </a:srgbClr>
            </a:outerShdw>
          </a:effectLst>
        </p:spPr>
      </p:pic>
      <p:sp>
        <p:nvSpPr>
          <p:cNvPr id="38914" name="Rectangle 2"/>
          <p:cNvSpPr>
            <a:spLocks noGrp="1" noChangeArrowheads="1"/>
          </p:cNvSpPr>
          <p:nvPr>
            <p:ph type="title"/>
          </p:nvPr>
        </p:nvSpPr>
        <p:spPr>
          <a:xfrm>
            <a:off x="422275" y="979488"/>
            <a:ext cx="8721725" cy="654050"/>
          </a:xfrm>
        </p:spPr>
        <p:txBody>
          <a:bodyPr/>
          <a:lstStyle/>
          <a:p>
            <a:r>
              <a:rPr lang="en-US" sz="4800" dirty="0" smtClean="0">
                <a:solidFill>
                  <a:srgbClr val="C00000"/>
                </a:solidFill>
              </a:rPr>
              <a:t> </a:t>
            </a:r>
          </a:p>
        </p:txBody>
      </p:sp>
      <p:sp>
        <p:nvSpPr>
          <p:cNvPr id="7" name="TextBox 6"/>
          <p:cNvSpPr txBox="1"/>
          <p:nvPr/>
        </p:nvSpPr>
        <p:spPr>
          <a:xfrm>
            <a:off x="0" y="5934670"/>
            <a:ext cx="9144000" cy="923330"/>
          </a:xfrm>
          <a:prstGeom prst="rect">
            <a:avLst/>
          </a:prstGeom>
          <a:solidFill>
            <a:srgbClr val="CC0000"/>
          </a:solidFill>
        </p:spPr>
        <p:txBody>
          <a:bodyPr wrap="square" rtlCol="0">
            <a:spAutoFit/>
          </a:bodyPr>
          <a:lstStyle/>
          <a:p>
            <a:pPr algn="ctr"/>
            <a:r>
              <a:rPr lang="en-US" sz="5400" b="1" dirty="0" smtClean="0">
                <a:solidFill>
                  <a:schemeClr val="bg1"/>
                </a:solidFill>
              </a:rPr>
              <a:t>Why Resilience Approach?</a:t>
            </a:r>
            <a:endParaRPr lang="en-GB" sz="5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0026" y="2519100"/>
            <a:ext cx="2416046"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a:t>
            </a:r>
          </a:p>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You!</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8" name="Picture 7" descr="00165 Mr.Seree Srirompho - Unknown 30-01-55.JPG"/>
          <p:cNvPicPr>
            <a:picLocks noChangeAspect="1"/>
          </p:cNvPicPr>
          <p:nvPr/>
        </p:nvPicPr>
        <p:blipFill>
          <a:blip r:embed="rId3" cstate="print"/>
          <a:stretch>
            <a:fillRect/>
          </a:stretch>
        </p:blipFill>
        <p:spPr>
          <a:xfrm>
            <a:off x="5076461" y="763494"/>
            <a:ext cx="4067539" cy="609450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89" y="979488"/>
            <a:ext cx="6945312" cy="654050"/>
          </a:xfrm>
        </p:spPr>
        <p:txBody>
          <a:bodyPr/>
          <a:lstStyle/>
          <a:p>
            <a:pPr algn="just"/>
            <a:r>
              <a:rPr lang="en-US" sz="1800" dirty="0" smtClean="0">
                <a:solidFill>
                  <a:schemeClr val="tx1"/>
                </a:solidFill>
              </a:rPr>
              <a:t>Considering the scale and impacts of natural hazards that are continuing to cause enormous human and material damages – much remains to be done to make communities safer and more resilient</a:t>
            </a:r>
            <a:r>
              <a:rPr lang="en-US" sz="2000" dirty="0" smtClean="0">
                <a:solidFill>
                  <a:schemeClr val="tx1"/>
                </a:solidFill>
              </a:rPr>
              <a:t>.</a:t>
            </a:r>
            <a:endParaRPr lang="en-GB" sz="2000" dirty="0">
              <a:solidFill>
                <a:schemeClr val="tx1"/>
              </a:solidFill>
            </a:endParaRPr>
          </a:p>
        </p:txBody>
      </p:sp>
      <p:graphicFrame>
        <p:nvGraphicFramePr>
          <p:cNvPr id="8" name="Chart 7"/>
          <p:cNvGraphicFramePr/>
          <p:nvPr/>
        </p:nvGraphicFramePr>
        <p:xfrm>
          <a:off x="0" y="3390900"/>
          <a:ext cx="3975100" cy="3467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nvGraphicFramePr>
        <p:xfrm>
          <a:off x="3695700" y="3556000"/>
          <a:ext cx="3860800" cy="3302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754236" y="2370435"/>
            <a:ext cx="499393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solidFill>
                  <a:srgbClr val="C00000"/>
                </a:solidFill>
                <a:effectLst>
                  <a:outerShdw blurRad="80000" dist="40000" dir="5040000" algn="tl">
                    <a:srgbClr val="000000">
                      <a:alpha val="30000"/>
                    </a:srgbClr>
                  </a:outerShdw>
                </a:effectLst>
              </a:rPr>
              <a:t>In 2011 only….</a:t>
            </a:r>
            <a:endParaRPr lang="en-US" sz="5400" b="1" cap="none" spc="0" dirty="0">
              <a:ln w="11430"/>
              <a:solidFill>
                <a:srgbClr val="C00000"/>
              </a:solidFill>
              <a:effectLst>
                <a:outerShdw blurRad="80000" dist="40000" dir="5040000" algn="tl">
                  <a:srgbClr val="000000">
                    <a:alpha val="30000"/>
                  </a:srgbClr>
                </a:outerShdw>
              </a:effectLst>
            </a:endParaRPr>
          </a:p>
        </p:txBody>
      </p:sp>
      <p:pic>
        <p:nvPicPr>
          <p:cNvPr id="16" name="Picture 15" descr="flooded_cars_thailand.jpg"/>
          <p:cNvPicPr>
            <a:picLocks noChangeAspect="1"/>
          </p:cNvPicPr>
          <p:nvPr/>
        </p:nvPicPr>
        <p:blipFill>
          <a:blip r:embed="rId4" cstate="print"/>
          <a:stretch>
            <a:fillRect/>
          </a:stretch>
        </p:blipFill>
        <p:spPr>
          <a:xfrm>
            <a:off x="7391400" y="779463"/>
            <a:ext cx="1752600" cy="1314450"/>
          </a:xfrm>
          <a:prstGeom prst="rect">
            <a:avLst/>
          </a:prstGeom>
        </p:spPr>
      </p:pic>
      <p:pic>
        <p:nvPicPr>
          <p:cNvPr id="17" name="Picture 16" descr="japan-tsunami-devastation-2011-03-13.jpg"/>
          <p:cNvPicPr>
            <a:picLocks noChangeAspect="1"/>
          </p:cNvPicPr>
          <p:nvPr/>
        </p:nvPicPr>
        <p:blipFill>
          <a:blip r:embed="rId5" cstate="print"/>
          <a:stretch>
            <a:fillRect/>
          </a:stretch>
        </p:blipFill>
        <p:spPr>
          <a:xfrm>
            <a:off x="7378700" y="2057400"/>
            <a:ext cx="1765300" cy="1155700"/>
          </a:xfrm>
          <a:prstGeom prst="rect">
            <a:avLst/>
          </a:prstGeom>
        </p:spPr>
      </p:pic>
      <p:pic>
        <p:nvPicPr>
          <p:cNvPr id="18" name="Picture 17" descr="disaster-refugees.jpg"/>
          <p:cNvPicPr>
            <a:picLocks noChangeAspect="1"/>
          </p:cNvPicPr>
          <p:nvPr/>
        </p:nvPicPr>
        <p:blipFill>
          <a:blip r:embed="rId6" cstate="print"/>
          <a:stretch>
            <a:fillRect/>
          </a:stretch>
        </p:blipFill>
        <p:spPr>
          <a:xfrm>
            <a:off x="7404100" y="3159125"/>
            <a:ext cx="1739900" cy="1285875"/>
          </a:xfrm>
          <a:prstGeom prst="rect">
            <a:avLst/>
          </a:prstGeom>
        </p:spPr>
      </p:pic>
      <p:pic>
        <p:nvPicPr>
          <p:cNvPr id="19" name="Picture 18" descr="Picture9.jpg"/>
          <p:cNvPicPr>
            <a:picLocks noChangeAspect="1"/>
          </p:cNvPicPr>
          <p:nvPr/>
        </p:nvPicPr>
        <p:blipFill>
          <a:blip r:embed="rId7" cstate="print"/>
          <a:stretch>
            <a:fillRect/>
          </a:stretch>
        </p:blipFill>
        <p:spPr>
          <a:xfrm>
            <a:off x="7404100" y="4439600"/>
            <a:ext cx="1739900" cy="1148400"/>
          </a:xfrm>
          <a:prstGeom prst="rect">
            <a:avLst/>
          </a:prstGeom>
        </p:spPr>
      </p:pic>
      <p:pic>
        <p:nvPicPr>
          <p:cNvPr id="20" name="Picture 19" descr="Picture6.png"/>
          <p:cNvPicPr>
            <a:picLocks noChangeAspect="1"/>
          </p:cNvPicPr>
          <p:nvPr/>
        </p:nvPicPr>
        <p:blipFill>
          <a:blip r:embed="rId8" cstate="print"/>
          <a:stretch>
            <a:fillRect/>
          </a:stretch>
        </p:blipFill>
        <p:spPr>
          <a:xfrm>
            <a:off x="7416800" y="5590137"/>
            <a:ext cx="1727200" cy="126786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847353"/>
          <a:ext cx="4087904" cy="29716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464424" y="806824"/>
          <a:ext cx="4679576" cy="31301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0" y="3621741"/>
          <a:ext cx="4823012" cy="32362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4285129" y="3603812"/>
          <a:ext cx="4858871" cy="3254188"/>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5325035" y="4410636"/>
            <a:ext cx="1308847" cy="646331"/>
          </a:xfrm>
          <a:prstGeom prst="rect">
            <a:avLst/>
          </a:prstGeom>
          <a:noFill/>
        </p:spPr>
        <p:txBody>
          <a:bodyPr wrap="square" rtlCol="0">
            <a:spAutoFit/>
          </a:bodyPr>
          <a:lstStyle/>
          <a:p>
            <a:r>
              <a:rPr lang="en-US" sz="1200" b="1" dirty="0" smtClean="0"/>
              <a:t>Japan EQ/T 260 B $ and Thai F 40 B$</a:t>
            </a:r>
            <a:endParaRPr lang="en-GB"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0" y="3837397"/>
            <a:ext cx="7092950" cy="3020603"/>
          </a:xfrm>
          <a:prstGeom prst="rect">
            <a:avLst/>
          </a:prstGeom>
          <a:noFill/>
          <a:ln w="9525">
            <a:solidFill>
              <a:schemeClr val="tx1"/>
            </a:solidFill>
            <a:miter lim="800000"/>
            <a:headEnd/>
            <a:tailEnd/>
          </a:ln>
          <a:effectLst/>
        </p:spPr>
        <p:txBody>
          <a:bodyPr lIns="95791" tIns="47895" rIns="95791" bIns="47895">
            <a:spAutoFit/>
          </a:bodyPr>
          <a:lstStyle/>
          <a:p>
            <a:pPr marL="342900" indent="-342900" defTabSz="958850">
              <a:lnSpc>
                <a:spcPct val="90000"/>
              </a:lnSpc>
              <a:spcBef>
                <a:spcPct val="20000"/>
              </a:spcBef>
              <a:spcAft>
                <a:spcPct val="50000"/>
              </a:spcAft>
              <a:buFont typeface="Wingdings" pitchFamily="2" charset="2"/>
              <a:buAutoNum type="arabicPeriod"/>
            </a:pPr>
            <a:r>
              <a:rPr lang="en-GB" sz="2000" dirty="0">
                <a:latin typeface="Arial Narrow" pitchFamily="34" charset="0"/>
              </a:rPr>
              <a:t>More effective integration of Disaster Risk consideration into sustainable development policies, planning and programming at all levels – with emphasis on disaster prevention, mitigation, preparedness and vulnerability reduction</a:t>
            </a:r>
          </a:p>
          <a:p>
            <a:pPr marL="342900" indent="-342900" defTabSz="958850">
              <a:lnSpc>
                <a:spcPct val="90000"/>
              </a:lnSpc>
              <a:spcBef>
                <a:spcPct val="20000"/>
              </a:spcBef>
              <a:spcAft>
                <a:spcPct val="50000"/>
              </a:spcAft>
              <a:buFont typeface="Wingdings" pitchFamily="2" charset="2"/>
              <a:buAutoNum type="arabicPeriod"/>
            </a:pPr>
            <a:r>
              <a:rPr lang="en-GB" sz="2000" dirty="0">
                <a:latin typeface="Arial Narrow" pitchFamily="34" charset="0"/>
              </a:rPr>
              <a:t>Development/Strengthening of institutions (especially at community level) to build resilience to hazards .</a:t>
            </a:r>
          </a:p>
          <a:p>
            <a:pPr marL="342900" indent="-342900" defTabSz="958850">
              <a:lnSpc>
                <a:spcPct val="90000"/>
              </a:lnSpc>
              <a:spcBef>
                <a:spcPct val="20000"/>
              </a:spcBef>
              <a:spcAft>
                <a:spcPct val="50000"/>
              </a:spcAft>
              <a:buFont typeface="Wingdings" pitchFamily="2" charset="2"/>
              <a:buAutoNum type="arabicPeriod"/>
            </a:pPr>
            <a:r>
              <a:rPr lang="en-GB" sz="2000" dirty="0">
                <a:latin typeface="Arial Narrow" pitchFamily="34" charset="0"/>
              </a:rPr>
              <a:t>Systematic incorporation of RR approaches into design and implementation of emergency preparedness, response and recovery programs </a:t>
            </a:r>
          </a:p>
        </p:txBody>
      </p:sp>
      <p:sp>
        <p:nvSpPr>
          <p:cNvPr id="94213" name="Rectangle 5"/>
          <p:cNvSpPr>
            <a:spLocks noChangeArrowheads="1"/>
          </p:cNvSpPr>
          <p:nvPr/>
        </p:nvSpPr>
        <p:spPr bwMode="auto">
          <a:xfrm>
            <a:off x="0" y="2355476"/>
            <a:ext cx="6756400" cy="460375"/>
          </a:xfrm>
          <a:prstGeom prst="rect">
            <a:avLst/>
          </a:prstGeom>
          <a:noFill/>
          <a:ln w="9525">
            <a:noFill/>
            <a:miter lim="800000"/>
            <a:headEnd/>
            <a:tailEnd/>
          </a:ln>
          <a:effectLst/>
        </p:spPr>
        <p:txBody>
          <a:bodyPr lIns="95791" tIns="47895" rIns="95791" bIns="47895" anchor="ctr"/>
          <a:lstStyle/>
          <a:p>
            <a:pPr algn="ctr" defTabSz="958850">
              <a:lnSpc>
                <a:spcPct val="70000"/>
              </a:lnSpc>
            </a:pPr>
            <a:r>
              <a:rPr lang="en-GB" sz="4400" dirty="0">
                <a:solidFill>
                  <a:schemeClr val="tx2"/>
                </a:solidFill>
              </a:rPr>
              <a:t/>
            </a:r>
            <a:br>
              <a:rPr lang="en-GB" sz="4400" dirty="0">
                <a:solidFill>
                  <a:schemeClr val="tx2"/>
                </a:solidFill>
              </a:rPr>
            </a:br>
            <a:r>
              <a:rPr lang="en-GB" sz="2800" b="1" dirty="0">
                <a:solidFill>
                  <a:srgbClr val="A50021"/>
                </a:solidFill>
                <a:latin typeface="Arial Rounded MT Bold" pitchFamily="34" charset="0"/>
              </a:rPr>
              <a:t>“</a:t>
            </a:r>
            <a:r>
              <a:rPr lang="en-GB" sz="2800" b="1" i="1" dirty="0">
                <a:solidFill>
                  <a:srgbClr val="A50021"/>
                </a:solidFill>
                <a:latin typeface="Arial Rounded MT Bold" pitchFamily="34" charset="0"/>
              </a:rPr>
              <a:t>Building the resilience of nations and </a:t>
            </a:r>
            <a:br>
              <a:rPr lang="en-GB" sz="2800" b="1" i="1" dirty="0">
                <a:solidFill>
                  <a:srgbClr val="A50021"/>
                </a:solidFill>
                <a:latin typeface="Arial Rounded MT Bold" pitchFamily="34" charset="0"/>
              </a:rPr>
            </a:br>
            <a:r>
              <a:rPr lang="en-GB" sz="2800" b="1" i="1" dirty="0">
                <a:solidFill>
                  <a:srgbClr val="A50021"/>
                </a:solidFill>
                <a:latin typeface="Arial Rounded MT Bold" pitchFamily="34" charset="0"/>
              </a:rPr>
              <a:t>communities to disasters”</a:t>
            </a:r>
            <a:r>
              <a:rPr lang="en-GB" sz="4400" dirty="0">
                <a:solidFill>
                  <a:schemeClr val="tx2"/>
                </a:solidFill>
              </a:rPr>
              <a:t> </a:t>
            </a:r>
            <a:endParaRPr lang="en-GB" sz="3600" dirty="0">
              <a:solidFill>
                <a:schemeClr val="tx2"/>
              </a:solidFill>
            </a:endParaRPr>
          </a:p>
        </p:txBody>
      </p:sp>
      <p:pic>
        <p:nvPicPr>
          <p:cNvPr id="94214" name="Picture 6" descr="cover-HF-brochure-English"/>
          <p:cNvPicPr>
            <a:picLocks noChangeAspect="1" noChangeArrowheads="1"/>
          </p:cNvPicPr>
          <p:nvPr/>
        </p:nvPicPr>
        <p:blipFill>
          <a:blip r:embed="rId3" cstate="print"/>
          <a:srcRect/>
          <a:stretch>
            <a:fillRect/>
          </a:stretch>
        </p:blipFill>
        <p:spPr bwMode="auto">
          <a:xfrm>
            <a:off x="7164388" y="2924175"/>
            <a:ext cx="1979612" cy="2016125"/>
          </a:xfrm>
          <a:prstGeom prst="rect">
            <a:avLst/>
          </a:prstGeom>
          <a:noFill/>
          <a:ln w="9525">
            <a:solidFill>
              <a:srgbClr val="0570FA"/>
            </a:solidFill>
            <a:miter lim="800000"/>
            <a:headEnd/>
            <a:tailEnd/>
          </a:ln>
        </p:spPr>
      </p:pic>
      <p:pic>
        <p:nvPicPr>
          <p:cNvPr id="94217" name="Picture 9"/>
          <p:cNvPicPr>
            <a:picLocks noChangeAspect="1" noChangeArrowheads="1"/>
          </p:cNvPicPr>
          <p:nvPr/>
        </p:nvPicPr>
        <p:blipFill>
          <a:blip r:embed="rId4" cstate="print"/>
          <a:srcRect/>
          <a:stretch>
            <a:fillRect/>
          </a:stretch>
        </p:blipFill>
        <p:spPr bwMode="auto">
          <a:xfrm>
            <a:off x="7110413" y="836613"/>
            <a:ext cx="2033587" cy="2098675"/>
          </a:xfrm>
          <a:prstGeom prst="rect">
            <a:avLst/>
          </a:prstGeom>
          <a:noFill/>
        </p:spPr>
      </p:pic>
      <p:pic>
        <p:nvPicPr>
          <p:cNvPr id="94218" name="Picture 10"/>
          <p:cNvPicPr>
            <a:picLocks noChangeAspect="1" noChangeArrowheads="1"/>
          </p:cNvPicPr>
          <p:nvPr/>
        </p:nvPicPr>
        <p:blipFill>
          <a:blip r:embed="rId5" cstate="print"/>
          <a:srcRect/>
          <a:stretch>
            <a:fillRect/>
          </a:stretch>
        </p:blipFill>
        <p:spPr bwMode="auto">
          <a:xfrm>
            <a:off x="7164388" y="4878388"/>
            <a:ext cx="1979612" cy="1979612"/>
          </a:xfrm>
          <a:prstGeom prst="rect">
            <a:avLst/>
          </a:prstGeom>
          <a:solidFill>
            <a:srgbClr val="FA0911"/>
          </a:solidFill>
          <a:ln w="9525">
            <a:noFill/>
            <a:miter lim="800000"/>
            <a:headEnd/>
            <a:tailEnd/>
          </a:ln>
        </p:spPr>
      </p:pic>
      <p:sp>
        <p:nvSpPr>
          <p:cNvPr id="11" name="Rectangle 10"/>
          <p:cNvSpPr/>
          <p:nvPr/>
        </p:nvSpPr>
        <p:spPr>
          <a:xfrm>
            <a:off x="1009979" y="1828070"/>
            <a:ext cx="5103768"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Hyogo Framework for Action</a:t>
            </a:r>
            <a:endParaRPr lang="en-US"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Rectangle 9"/>
          <p:cNvSpPr/>
          <p:nvPr/>
        </p:nvSpPr>
        <p:spPr>
          <a:xfrm>
            <a:off x="2335152" y="3102553"/>
            <a:ext cx="2441694" cy="46166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Strategic Goals</a:t>
            </a:r>
            <a:endParaRPr lang="en-US" sz="2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Down Arrow 11"/>
          <p:cNvSpPr/>
          <p:nvPr/>
        </p:nvSpPr>
        <p:spPr>
          <a:xfrm>
            <a:off x="3314700" y="3540312"/>
            <a:ext cx="431800" cy="266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20792" y="1141523"/>
            <a:ext cx="6673622"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Millennium Development Goals - MDG</a:t>
            </a:r>
            <a:endParaRPr lang="en-US" sz="2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6" name="Up Arrow 15"/>
          <p:cNvSpPr/>
          <p:nvPr/>
        </p:nvSpPr>
        <p:spPr>
          <a:xfrm>
            <a:off x="3317689" y="1695824"/>
            <a:ext cx="433832" cy="254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0" y="0"/>
            <a:ext cx="9239380" cy="1200329"/>
          </a:xfrm>
          <a:prstGeom prst="rect">
            <a:avLst/>
          </a:prstGeom>
          <a:solidFill>
            <a:srgbClr val="A50021"/>
          </a:solid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600" b="1" cap="none" spc="150" dirty="0" smtClean="0">
                <a:ln w="11430"/>
                <a:solidFill>
                  <a:srgbClr val="F8F8F8"/>
                </a:solidFill>
                <a:effectLst>
                  <a:outerShdw blurRad="25400" algn="tl" rotWithShape="0">
                    <a:srgbClr val="000000">
                      <a:alpha val="43000"/>
                    </a:srgbClr>
                  </a:outerShdw>
                </a:effectLst>
              </a:rPr>
              <a:t>Is the resilience approach something new?</a:t>
            </a:r>
            <a:endParaRPr lang="en-US" sz="36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2994" name="Picture 2" descr="Preparedness2"/>
          <p:cNvPicPr>
            <a:picLocks noGrp="1" noChangeAspect="1" noChangeArrowheads="1"/>
          </p:cNvPicPr>
          <p:nvPr>
            <p:ph sz="quarter" idx="2"/>
          </p:nvPr>
        </p:nvPicPr>
        <p:blipFill>
          <a:blip r:embed="rId3" cstate="print"/>
          <a:srcRect/>
          <a:stretch>
            <a:fillRect/>
          </a:stretch>
        </p:blipFill>
        <p:spPr>
          <a:xfrm>
            <a:off x="0" y="800100"/>
            <a:ext cx="4356100" cy="3479882"/>
          </a:xfrm>
          <a:noFill/>
          <a:ln/>
        </p:spPr>
      </p:pic>
      <p:pic>
        <p:nvPicPr>
          <p:cNvPr id="212995" name="Picture 3" descr="Mitigation2"/>
          <p:cNvPicPr>
            <a:picLocks noGrp="1" noChangeAspect="1" noChangeArrowheads="1"/>
          </p:cNvPicPr>
          <p:nvPr>
            <p:ph sz="quarter" idx="3"/>
          </p:nvPr>
        </p:nvPicPr>
        <p:blipFill>
          <a:blip r:embed="rId4" cstate="print"/>
          <a:srcRect/>
          <a:stretch>
            <a:fillRect/>
          </a:stretch>
        </p:blipFill>
        <p:spPr>
          <a:xfrm>
            <a:off x="0" y="4160024"/>
            <a:ext cx="3602038" cy="2697976"/>
          </a:xfrm>
          <a:noFill/>
          <a:ln/>
        </p:spPr>
      </p:pic>
      <p:sp>
        <p:nvSpPr>
          <p:cNvPr id="213000" name="Text Box 8"/>
          <p:cNvSpPr txBox="1">
            <a:spLocks noChangeArrowheads="1"/>
          </p:cNvSpPr>
          <p:nvPr/>
        </p:nvSpPr>
        <p:spPr bwMode="auto">
          <a:xfrm>
            <a:off x="4500563" y="2298514"/>
            <a:ext cx="4643437" cy="4143987"/>
          </a:xfrm>
          <a:prstGeom prst="rect">
            <a:avLst/>
          </a:prstGeom>
          <a:noFill/>
          <a:ln w="9525" algn="ctr">
            <a:noFill/>
            <a:miter lim="800000"/>
            <a:headEnd/>
            <a:tailEnd/>
          </a:ln>
          <a:effectLst/>
        </p:spPr>
        <p:txBody>
          <a:bodyPr lIns="95791" tIns="47895" rIns="95791" bIns="47895">
            <a:spAutoFit/>
          </a:bodyPr>
          <a:lstStyle/>
          <a:p>
            <a:pPr marL="342900" indent="-342900" eaLnBrk="0" hangingPunct="0">
              <a:spcBef>
                <a:spcPct val="50000"/>
              </a:spcBef>
              <a:buFontTx/>
              <a:buAutoNum type="arabicPeriod"/>
            </a:pPr>
            <a:r>
              <a:rPr lang="en-US" sz="2000" b="1" dirty="0" smtClean="0">
                <a:solidFill>
                  <a:schemeClr val="bg1">
                    <a:lumMod val="65000"/>
                  </a:schemeClr>
                </a:solidFill>
              </a:rPr>
              <a:t>DRR - </a:t>
            </a:r>
            <a:r>
              <a:rPr lang="en-US" sz="2000" b="1" dirty="0">
                <a:solidFill>
                  <a:schemeClr val="bg1">
                    <a:lumMod val="65000"/>
                  </a:schemeClr>
                </a:solidFill>
              </a:rPr>
              <a:t>a national and local priority</a:t>
            </a:r>
          </a:p>
          <a:p>
            <a:pPr marL="342900" indent="-342900" eaLnBrk="0" hangingPunct="0">
              <a:spcBef>
                <a:spcPct val="50000"/>
              </a:spcBef>
              <a:buFontTx/>
              <a:buAutoNum type="arabicPeriod"/>
            </a:pPr>
            <a:r>
              <a:rPr lang="en-US" sz="2000" b="1" dirty="0">
                <a:solidFill>
                  <a:srgbClr val="A50021"/>
                </a:solidFill>
              </a:rPr>
              <a:t>Identify, assess and monitor disaster risk and enhance early warning</a:t>
            </a:r>
          </a:p>
          <a:p>
            <a:pPr marL="342900" indent="-342900" eaLnBrk="0" hangingPunct="0">
              <a:spcBef>
                <a:spcPct val="50000"/>
              </a:spcBef>
              <a:buFontTx/>
              <a:buAutoNum type="arabicPeriod"/>
            </a:pPr>
            <a:r>
              <a:rPr lang="en-US" sz="2000" b="1" dirty="0">
                <a:solidFill>
                  <a:srgbClr val="A50021"/>
                </a:solidFill>
              </a:rPr>
              <a:t>Use knowledge, innovation and education to build a culture of safety and resilience at all levels</a:t>
            </a:r>
          </a:p>
          <a:p>
            <a:pPr marL="342900" indent="-342900" eaLnBrk="0" hangingPunct="0">
              <a:spcBef>
                <a:spcPct val="50000"/>
              </a:spcBef>
              <a:buFontTx/>
              <a:buAutoNum type="arabicPeriod"/>
            </a:pPr>
            <a:r>
              <a:rPr lang="en-US" sz="2000" b="1" dirty="0">
                <a:solidFill>
                  <a:srgbClr val="A50021"/>
                </a:solidFill>
              </a:rPr>
              <a:t>Reducing underlying risk factors</a:t>
            </a:r>
            <a:r>
              <a:rPr lang="en-US" sz="2200" dirty="0">
                <a:solidFill>
                  <a:srgbClr val="A50021"/>
                </a:solidFill>
              </a:rPr>
              <a:t>.</a:t>
            </a:r>
          </a:p>
          <a:p>
            <a:pPr marL="342900" indent="-342900" eaLnBrk="0" hangingPunct="0">
              <a:spcBef>
                <a:spcPct val="50000"/>
              </a:spcBef>
              <a:buFontTx/>
              <a:buAutoNum type="arabicPeriod"/>
            </a:pPr>
            <a:r>
              <a:rPr lang="en-US" sz="2000" b="1" dirty="0">
                <a:solidFill>
                  <a:srgbClr val="A50021"/>
                </a:solidFill>
              </a:rPr>
              <a:t>Strengthen disaster preparedness for effective response</a:t>
            </a:r>
          </a:p>
        </p:txBody>
      </p:sp>
      <p:sp>
        <p:nvSpPr>
          <p:cNvPr id="213001" name="WordArt 9"/>
          <p:cNvSpPr>
            <a:spLocks noChangeArrowheads="1" noChangeShapeType="1" noTextEdit="1"/>
          </p:cNvSpPr>
          <p:nvPr/>
        </p:nvSpPr>
        <p:spPr bwMode="auto">
          <a:xfrm>
            <a:off x="4572000" y="811213"/>
            <a:ext cx="4572000" cy="801687"/>
          </a:xfrm>
          <a:prstGeom prst="rect">
            <a:avLst/>
          </a:prstGeom>
        </p:spPr>
        <p:txBody>
          <a:bodyPr wrap="none" fromWordArt="1">
            <a:prstTxWarp prst="textPlain">
              <a:avLst>
                <a:gd name="adj" fmla="val 50000"/>
              </a:avLst>
            </a:prstTxWarp>
          </a:bodyPr>
          <a:lstStyle/>
          <a:p>
            <a:pPr algn="ctr"/>
            <a:r>
              <a:rPr lang="en-US" sz="1400" kern="10" dirty="0" smtClean="0">
                <a:ln w="9525">
                  <a:noFill/>
                  <a:round/>
                  <a:headEnd/>
                  <a:tailEnd/>
                </a:ln>
                <a:solidFill>
                  <a:srgbClr val="C00000"/>
                </a:solidFill>
                <a:latin typeface="Arial Black"/>
              </a:rPr>
              <a:t>RCRC Complementarities </a:t>
            </a:r>
            <a:r>
              <a:rPr lang="en-US" sz="1400" kern="10" dirty="0">
                <a:ln w="9525">
                  <a:noFill/>
                  <a:round/>
                  <a:headEnd/>
                  <a:tailEnd/>
                </a:ln>
                <a:solidFill>
                  <a:srgbClr val="C00000"/>
                </a:solidFill>
                <a:latin typeface="Arial Black"/>
              </a:rPr>
              <a:t>with </a:t>
            </a:r>
          </a:p>
          <a:p>
            <a:pPr algn="ctr"/>
            <a:r>
              <a:rPr lang="en-US" sz="1400" kern="10" dirty="0">
                <a:ln w="9525">
                  <a:noFill/>
                  <a:round/>
                  <a:headEnd/>
                  <a:tailEnd/>
                </a:ln>
                <a:solidFill>
                  <a:srgbClr val="C00000"/>
                </a:solidFill>
                <a:latin typeface="Arial Black"/>
              </a:rPr>
              <a:t>Hyogo Framework for Action</a:t>
            </a:r>
            <a:endParaRPr lang="th-TH" sz="1400" kern="10" dirty="0">
              <a:ln w="9525">
                <a:noFill/>
                <a:round/>
                <a:headEnd/>
                <a:tailEnd/>
              </a:ln>
              <a:solidFill>
                <a:srgbClr val="C00000"/>
              </a:solidFill>
              <a:latin typeface="Arial Black"/>
            </a:endParaRPr>
          </a:p>
        </p:txBody>
      </p:sp>
      <p:sp>
        <p:nvSpPr>
          <p:cNvPr id="213004" name="WordArt 12"/>
          <p:cNvSpPr>
            <a:spLocks noChangeArrowheads="1" noChangeShapeType="1" noTextEdit="1"/>
          </p:cNvSpPr>
          <p:nvPr/>
        </p:nvSpPr>
        <p:spPr bwMode="auto">
          <a:xfrm>
            <a:off x="4800600" y="1828800"/>
            <a:ext cx="4095750" cy="361950"/>
          </a:xfrm>
          <a:prstGeom prst="rect">
            <a:avLst/>
          </a:prstGeom>
        </p:spPr>
        <p:txBody>
          <a:bodyPr wrap="none" fromWordArt="1">
            <a:prstTxWarp prst="textPlain">
              <a:avLst>
                <a:gd name="adj" fmla="val 50000"/>
              </a:avLst>
            </a:prstTxWarp>
          </a:bodyPr>
          <a:lstStyle/>
          <a:p>
            <a:pPr algn="ctr"/>
            <a:r>
              <a:rPr lang="en-US" sz="2000" b="1" kern="10" dirty="0">
                <a:ln w="9525">
                  <a:solidFill>
                    <a:schemeClr val="folHlink"/>
                  </a:solidFill>
                  <a:round/>
                  <a:headEnd/>
                  <a:tailEnd/>
                </a:ln>
                <a:latin typeface="Arial Black"/>
              </a:rPr>
              <a:t>Five Priority Areas for Action</a:t>
            </a:r>
            <a:endParaRPr lang="th-TH" sz="2000" b="1" kern="10" dirty="0">
              <a:ln w="9525">
                <a:solidFill>
                  <a:schemeClr val="folHlink"/>
                </a:solidFill>
                <a:round/>
                <a:headEnd/>
                <a:tailEnd/>
              </a:ln>
              <a:latin typeface="Arial Black"/>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What has been done so far?</a:t>
            </a:r>
            <a:endParaRPr lang="en-US" dirty="0"/>
          </a:p>
        </p:txBody>
      </p:sp>
      <p:sp>
        <p:nvSpPr>
          <p:cNvPr id="3" name="Content Placeholder 2"/>
          <p:cNvSpPr>
            <a:spLocks noGrp="1"/>
          </p:cNvSpPr>
          <p:nvPr>
            <p:ph idx="1"/>
          </p:nvPr>
        </p:nvSpPr>
        <p:spPr>
          <a:xfrm>
            <a:off x="395536" y="1484783"/>
            <a:ext cx="8229600" cy="4933945"/>
          </a:xfrm>
        </p:spPr>
        <p:txBody>
          <a:bodyPr/>
          <a:lstStyle/>
          <a:p>
            <a:pPr>
              <a:lnSpc>
                <a:spcPts val="2300"/>
              </a:lnSpc>
            </a:pPr>
            <a:r>
              <a:rPr lang="en-US" sz="2000" dirty="0" smtClean="0"/>
              <a:t>WDR focusing on community resilience in 2004 (other resilience related approaches even before this)</a:t>
            </a:r>
          </a:p>
          <a:p>
            <a:pPr>
              <a:lnSpc>
                <a:spcPts val="2300"/>
              </a:lnSpc>
            </a:pPr>
            <a:r>
              <a:rPr lang="en-US" sz="2000" dirty="0" smtClean="0"/>
              <a:t>Community Safety and Resilience Framework, focus on DRR in 2007-2008</a:t>
            </a:r>
          </a:p>
          <a:p>
            <a:pPr>
              <a:lnSpc>
                <a:spcPts val="2300"/>
              </a:lnSpc>
            </a:pPr>
            <a:r>
              <a:rPr lang="en-US" sz="2000" dirty="0" smtClean="0"/>
              <a:t>Strategy 2020 references to resilience</a:t>
            </a:r>
          </a:p>
          <a:p>
            <a:pPr>
              <a:lnSpc>
                <a:spcPts val="2300"/>
              </a:lnSpc>
            </a:pPr>
            <a:r>
              <a:rPr lang="en-US" sz="2000" dirty="0" smtClean="0"/>
              <a:t>Health Strategic Operational Framework 2011-2015 – resilience approach</a:t>
            </a:r>
          </a:p>
          <a:p>
            <a:pPr>
              <a:lnSpc>
                <a:spcPts val="2300"/>
              </a:lnSpc>
            </a:pPr>
            <a:r>
              <a:rPr lang="en-US" sz="2000" dirty="0" smtClean="0"/>
              <a:t>“Characteristics of Resilient Communities” – DRR study 2011</a:t>
            </a:r>
          </a:p>
          <a:p>
            <a:pPr>
              <a:lnSpc>
                <a:spcPts val="2300"/>
              </a:lnSpc>
            </a:pPr>
            <a:r>
              <a:rPr lang="en-US" sz="2000" dirty="0" smtClean="0"/>
              <a:t>Development and Disaster and Crisis Management Position Papers 2011</a:t>
            </a:r>
          </a:p>
          <a:p>
            <a:pPr>
              <a:lnSpc>
                <a:spcPts val="2300"/>
              </a:lnSpc>
            </a:pPr>
            <a:r>
              <a:rPr lang="en-US" sz="2000" dirty="0" smtClean="0"/>
              <a:t>Workshop on Community Resilience at the GA 2011</a:t>
            </a:r>
          </a:p>
          <a:p>
            <a:pPr>
              <a:lnSpc>
                <a:spcPts val="2300"/>
              </a:lnSpc>
            </a:pPr>
            <a:r>
              <a:rPr lang="en-US" sz="2000" dirty="0" smtClean="0"/>
              <a:t>Resilience teams/units – e.g. Bangkok Regional Delegation preparedness and resilience unit</a:t>
            </a:r>
          </a:p>
          <a:p>
            <a:pPr>
              <a:lnSpc>
                <a:spcPts val="2300"/>
              </a:lnSpc>
            </a:pPr>
            <a:r>
              <a:rPr lang="en-US" sz="2000" dirty="0" smtClean="0"/>
              <a:t>NS work on resilience </a:t>
            </a:r>
            <a:r>
              <a:rPr lang="en-US" sz="2000" dirty="0" err="1" smtClean="0"/>
              <a:t>programmes</a:t>
            </a:r>
            <a:endParaRPr lang="en-US" sz="2000" dirty="0" smtClean="0"/>
          </a:p>
          <a:p>
            <a:pPr>
              <a:lnSpc>
                <a:spcPts val="2300"/>
              </a:lnSpc>
              <a:buNone/>
            </a:pPr>
            <a:r>
              <a:rPr lang="en-US" sz="2000" dirty="0" smtClean="0"/>
              <a:t>		</a:t>
            </a:r>
            <a:r>
              <a:rPr lang="en-US" sz="2000" b="1" dirty="0" smtClean="0"/>
              <a:t>One integrated and articulated approach still missing. </a:t>
            </a:r>
          </a:p>
          <a:p>
            <a:endParaRPr lang="en-US" dirty="0" smtClean="0"/>
          </a:p>
          <a:p>
            <a:endParaRPr lang="en-US" dirty="0"/>
          </a:p>
        </p:txBody>
      </p:sp>
      <p:sp>
        <p:nvSpPr>
          <p:cNvPr id="4" name="Right Arrow 3"/>
          <p:cNvSpPr/>
          <p:nvPr/>
        </p:nvSpPr>
        <p:spPr>
          <a:xfrm>
            <a:off x="629780" y="6179749"/>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Why resilience concept?</a:t>
            </a:r>
            <a:endParaRPr lang="en-US" dirty="0"/>
          </a:p>
        </p:txBody>
      </p:sp>
      <p:sp>
        <p:nvSpPr>
          <p:cNvPr id="3" name="Content Placeholder 2"/>
          <p:cNvSpPr>
            <a:spLocks noGrp="1"/>
          </p:cNvSpPr>
          <p:nvPr>
            <p:ph idx="1"/>
          </p:nvPr>
        </p:nvSpPr>
        <p:spPr>
          <a:xfrm>
            <a:off x="268288" y="1613646"/>
            <a:ext cx="8659812" cy="5244353"/>
          </a:xfrm>
        </p:spPr>
        <p:txBody>
          <a:bodyPr/>
          <a:lstStyle/>
          <a:p>
            <a:pPr>
              <a:buNone/>
            </a:pPr>
            <a:r>
              <a:rPr lang="en-US" sz="2400" b="1" u="sng" dirty="0" smtClean="0"/>
              <a:t>Purpose: </a:t>
            </a:r>
            <a:r>
              <a:rPr lang="en-GB" sz="2400" dirty="0" smtClean="0"/>
              <a:t>  </a:t>
            </a:r>
            <a:r>
              <a:rPr lang="en-GB" sz="2000" dirty="0" smtClean="0"/>
              <a:t>  </a:t>
            </a:r>
            <a:r>
              <a:rPr lang="en-GB" sz="2400" dirty="0" smtClean="0"/>
              <a:t>to consolidate various Federation approaches to resilience and to establish the Federation’s definition and common understanding on resilience. </a:t>
            </a:r>
          </a:p>
          <a:p>
            <a:pPr>
              <a:buNone/>
            </a:pPr>
            <a:endParaRPr lang="en-GB" sz="2400" dirty="0" smtClean="0"/>
          </a:p>
          <a:p>
            <a:pPr>
              <a:buNone/>
            </a:pPr>
            <a:r>
              <a:rPr lang="en-GB" sz="2400" dirty="0" smtClean="0"/>
              <a:t>This common understanding should help us to improve:</a:t>
            </a:r>
            <a:endParaRPr lang="en-US" sz="2400" dirty="0" smtClean="0"/>
          </a:p>
          <a:p>
            <a:r>
              <a:rPr lang="en-US" sz="2400" b="1" u="sng" dirty="0" smtClean="0"/>
              <a:t>Coherence and integration:</a:t>
            </a:r>
            <a:r>
              <a:rPr lang="en-US" sz="2400" b="1" dirty="0" smtClean="0"/>
              <a:t> </a:t>
            </a:r>
            <a:r>
              <a:rPr lang="en-US" sz="2400" dirty="0" smtClean="0"/>
              <a:t>provides a more unified and coherent way of working across sectors</a:t>
            </a:r>
          </a:p>
          <a:p>
            <a:r>
              <a:rPr lang="en-US" sz="2400" b="1" u="sng" dirty="0" smtClean="0"/>
              <a:t>Linking relief, recovery and development</a:t>
            </a:r>
            <a:r>
              <a:rPr lang="en-US" sz="2400" b="1" dirty="0" smtClean="0"/>
              <a:t>: </a:t>
            </a:r>
            <a:r>
              <a:rPr lang="en-US" sz="2400" dirty="0" smtClean="0"/>
              <a:t>helps to identify better linkages between our longer term developmental work and disaster/crises response</a:t>
            </a:r>
          </a:p>
          <a:p>
            <a:r>
              <a:rPr lang="en-US" sz="2400" b="1" u="sng" dirty="0" smtClean="0"/>
              <a:t>Funding</a:t>
            </a:r>
            <a:r>
              <a:rPr lang="en-US" sz="2400" b="1" dirty="0" smtClean="0"/>
              <a:t>:</a:t>
            </a:r>
            <a:r>
              <a:rPr lang="en-US" sz="2400" dirty="0" smtClean="0"/>
              <a:t> improves our ability to attract funding, possibility to tap into development funding</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title" idx="4294967295"/>
          </p:nvPr>
        </p:nvSpPr>
        <p:spPr>
          <a:xfrm>
            <a:off x="203200" y="968375"/>
            <a:ext cx="4355976" cy="863600"/>
          </a:xfrm>
        </p:spPr>
        <p:txBody>
          <a:bodyPr/>
          <a:lstStyle/>
          <a:p>
            <a:r>
              <a:rPr lang="en-US" sz="2800" b="1" dirty="0" smtClean="0">
                <a:latin typeface="Calibri" pitchFamily="34" charset="0"/>
              </a:rPr>
              <a:t>Beliefs towards concept</a:t>
            </a:r>
            <a:endParaRPr lang="en-US" sz="2800" b="1" dirty="0">
              <a:latin typeface="Calibri" pitchFamily="34" charset="0"/>
            </a:endParaRPr>
          </a:p>
        </p:txBody>
      </p:sp>
      <p:pic>
        <p:nvPicPr>
          <p:cNvPr id="21" name="Picture 20"/>
          <p:cNvPicPr/>
          <p:nvPr/>
        </p:nvPicPr>
        <p:blipFill>
          <a:blip r:embed="rId3" cstate="print"/>
          <a:srcRect/>
          <a:stretch>
            <a:fillRect/>
          </a:stretch>
        </p:blipFill>
        <p:spPr bwMode="auto">
          <a:xfrm>
            <a:off x="0" y="1793278"/>
            <a:ext cx="4140200" cy="3260576"/>
          </a:xfrm>
          <a:prstGeom prst="rect">
            <a:avLst/>
          </a:prstGeom>
          <a:solidFill>
            <a:srgbClr val="FFFF00"/>
          </a:solidFill>
          <a:ln w="9525">
            <a:noFill/>
            <a:miter lim="800000"/>
            <a:headEnd/>
            <a:tailEnd/>
          </a:ln>
        </p:spPr>
      </p:pic>
      <p:sp>
        <p:nvSpPr>
          <p:cNvPr id="4" name="Rectangle 3"/>
          <p:cNvSpPr/>
          <p:nvPr/>
        </p:nvSpPr>
        <p:spPr bwMode="auto">
          <a:xfrm>
            <a:off x="3926541" y="1578248"/>
            <a:ext cx="4930588" cy="4111352"/>
          </a:xfrm>
          <a:prstGeom prst="rect">
            <a:avLst/>
          </a:prstGeom>
          <a:no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14350" marR="0" indent="-51435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1" i="0" u="none" strike="noStrike" cap="none" normalizeH="0" baseline="0" dirty="0" smtClean="0">
                <a:ln>
                  <a:noFill/>
                </a:ln>
                <a:solidFill>
                  <a:schemeClr val="tx1"/>
                </a:solidFill>
                <a:effectLst/>
                <a:latin typeface="Arial" charset="0"/>
                <a:cs typeface="Arial" charset="0"/>
              </a:rPr>
              <a:t>No communities with Zero resilience / No communities</a:t>
            </a:r>
            <a:r>
              <a:rPr kumimoji="0" lang="en-US" sz="2400" b="1" i="0" u="none" strike="noStrike" cap="none" normalizeH="0" dirty="0" smtClean="0">
                <a:ln>
                  <a:noFill/>
                </a:ln>
                <a:solidFill>
                  <a:schemeClr val="tx1"/>
                </a:solidFill>
                <a:effectLst/>
                <a:latin typeface="Arial" charset="0"/>
                <a:cs typeface="Arial" charset="0"/>
              </a:rPr>
              <a:t> with absolute resilience</a:t>
            </a:r>
            <a:r>
              <a:rPr kumimoji="0" lang="en-US" sz="2400" b="1" i="0" u="none" strike="noStrike" cap="none" normalizeH="0" baseline="0" dirty="0" smtClean="0">
                <a:ln>
                  <a:noFill/>
                </a:ln>
                <a:solidFill>
                  <a:schemeClr val="tx1"/>
                </a:solidFill>
                <a:effectLst/>
                <a:latin typeface="Arial" charset="0"/>
                <a:cs typeface="Arial" charset="0"/>
              </a:rPr>
              <a:t>.</a:t>
            </a:r>
          </a:p>
          <a:p>
            <a:pPr marL="514350" marR="0" indent="-514350" algn="l" defTabSz="914400" rtl="0" eaLnBrk="1" fontAlgn="base" latinLnBrk="0" hangingPunct="1">
              <a:lnSpc>
                <a:spcPct val="100000"/>
              </a:lnSpc>
              <a:spcBef>
                <a:spcPct val="0"/>
              </a:spcBef>
              <a:spcAft>
                <a:spcPct val="0"/>
              </a:spcAft>
              <a:buClrTx/>
              <a:buSzTx/>
              <a:buFont typeface="Arial" pitchFamily="34" charset="0"/>
              <a:buChar char="•"/>
              <a:tabLst/>
            </a:pPr>
            <a:endParaRPr lang="en-US" sz="2400" b="1" dirty="0" smtClean="0"/>
          </a:p>
          <a:p>
            <a:pPr marL="514350" marR="0" indent="-514350" algn="l" defTabSz="914400" rtl="0" eaLnBrk="1" fontAlgn="base" latinLnBrk="0" hangingPunct="1">
              <a:lnSpc>
                <a:spcPct val="100000"/>
              </a:lnSpc>
              <a:spcBef>
                <a:spcPct val="0"/>
              </a:spcBef>
              <a:spcAft>
                <a:spcPct val="0"/>
              </a:spcAft>
              <a:buClrTx/>
              <a:buSzTx/>
              <a:buFont typeface="Arial" pitchFamily="34" charset="0"/>
              <a:buChar char="•"/>
              <a:tabLst/>
            </a:pPr>
            <a:r>
              <a:rPr lang="en-US" sz="2400" b="1" dirty="0" smtClean="0"/>
              <a:t>N</a:t>
            </a:r>
            <a:r>
              <a:rPr kumimoji="0" lang="en-US" sz="2400" b="1" i="0" u="none" strike="noStrike" cap="none" normalizeH="0" baseline="0" dirty="0" smtClean="0">
                <a:ln>
                  <a:noFill/>
                </a:ln>
                <a:solidFill>
                  <a:schemeClr val="tx1"/>
                </a:solidFill>
                <a:effectLst/>
                <a:latin typeface="Arial" charset="0"/>
                <a:cs typeface="Arial" charset="0"/>
              </a:rPr>
              <a:t>eed to focus</a:t>
            </a:r>
            <a:r>
              <a:rPr kumimoji="0" lang="en-US" sz="2400" b="1" i="0" u="none" strike="noStrike" cap="none" normalizeH="0" dirty="0" smtClean="0">
                <a:ln>
                  <a:noFill/>
                </a:ln>
                <a:solidFill>
                  <a:schemeClr val="tx1"/>
                </a:solidFill>
                <a:effectLst/>
                <a:latin typeface="Arial" charset="0"/>
                <a:cs typeface="Arial" charset="0"/>
              </a:rPr>
              <a:t> on </a:t>
            </a:r>
            <a:r>
              <a:rPr lang="en-US" sz="2400" b="1" dirty="0" smtClean="0"/>
              <a:t>c</a:t>
            </a:r>
            <a:r>
              <a:rPr kumimoji="0" lang="en-US" sz="2400" b="1" i="0" u="none" strike="noStrike" cap="none" normalizeH="0" dirty="0" smtClean="0">
                <a:ln>
                  <a:noFill/>
                </a:ln>
                <a:solidFill>
                  <a:schemeClr val="tx1"/>
                </a:solidFill>
                <a:effectLst/>
                <a:latin typeface="Arial" charset="0"/>
                <a:cs typeface="Arial" charset="0"/>
              </a:rPr>
              <a:t>ollective and integrated planning with communities at the forefront (DM and Health).</a:t>
            </a:r>
          </a:p>
          <a:p>
            <a:pPr marL="514350" marR="0" indent="-514350" algn="l" defTabSz="914400" rtl="0" eaLnBrk="1" fontAlgn="base" latinLnBrk="0" hangingPunct="1">
              <a:lnSpc>
                <a:spcPct val="100000"/>
              </a:lnSpc>
              <a:spcBef>
                <a:spcPct val="0"/>
              </a:spcBef>
              <a:spcAft>
                <a:spcPct val="0"/>
              </a:spcAft>
              <a:buClrTx/>
              <a:buSzTx/>
              <a:buFont typeface="Arial" pitchFamily="34" charset="0"/>
              <a:buChar char="•"/>
              <a:tabLst/>
            </a:pPr>
            <a:endParaRPr lang="en-US" sz="2400" b="1" dirty="0" smtClean="0"/>
          </a:p>
          <a:p>
            <a:pPr marL="514350" marR="0" indent="-514350" algn="l" defTabSz="914400" rtl="0" eaLnBrk="1" fontAlgn="base" latinLnBrk="0" hangingPunct="1">
              <a:lnSpc>
                <a:spcPct val="100000"/>
              </a:lnSpc>
              <a:spcBef>
                <a:spcPct val="0"/>
              </a:spcBef>
              <a:spcAft>
                <a:spcPct val="0"/>
              </a:spcAft>
              <a:buClrTx/>
              <a:buSzTx/>
              <a:buFont typeface="Arial" pitchFamily="34" charset="0"/>
              <a:buChar char="•"/>
              <a:tabLst/>
            </a:pPr>
            <a:r>
              <a:rPr lang="en-US" sz="2400" b="1" dirty="0" smtClean="0"/>
              <a:t>We have experiences and we need to build on it.</a:t>
            </a:r>
            <a:endParaRPr kumimoji="0" lang="en-US" sz="2400" b="1" i="0" u="none" strike="noStrike" cap="none" normalizeH="0" dirty="0" smtClean="0">
              <a:ln>
                <a:noFill/>
              </a:ln>
              <a:solidFill>
                <a:schemeClr val="tx1"/>
              </a:solidFill>
              <a:effectLst/>
              <a:latin typeface="Arial" charset="0"/>
              <a:cs typeface="Arial" charset="0"/>
            </a:endParaRPr>
          </a:p>
          <a:p>
            <a:pPr marL="514350" marR="0" indent="-514350" algn="l" defTabSz="914400" rtl="0" eaLnBrk="1" fontAlgn="base" latinLnBrk="0" hangingPunct="1">
              <a:lnSpc>
                <a:spcPct val="100000"/>
              </a:lnSpc>
              <a:spcBef>
                <a:spcPct val="0"/>
              </a:spcBef>
              <a:spcAft>
                <a:spcPct val="0"/>
              </a:spcAft>
              <a:buClrTx/>
              <a:buSzTx/>
              <a:buFont typeface="Arial" pitchFamily="34" charset="0"/>
              <a:buChar char="•"/>
              <a:tabLst/>
            </a:pPr>
            <a:endParaRPr lang="en-US" dirty="0" smtClean="0"/>
          </a:p>
          <a:p>
            <a:pPr marL="514350" marR="0" indent="-51435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b="0" i="0" u="none" strike="noStrike" cap="none" normalizeH="0" dirty="0" smtClean="0">
              <a:ln>
                <a:noFill/>
              </a:ln>
              <a:solidFill>
                <a:schemeClr val="tx1"/>
              </a:solidFill>
              <a:effectLst/>
              <a:latin typeface="Arial" charset="0"/>
              <a:cs typeface="Arial" charset="0"/>
            </a:endParaRPr>
          </a:p>
          <a:p>
            <a:pPr marL="514350" marR="0" indent="-514350" algn="l" defTabSz="914400" rtl="0" eaLnBrk="1" fontAlgn="base" latinLnBrk="0" hangingPunct="1">
              <a:lnSpc>
                <a:spcPct val="100000"/>
              </a:lnSpc>
              <a:spcBef>
                <a:spcPct val="0"/>
              </a:spcBef>
              <a:spcAft>
                <a:spcPct val="0"/>
              </a:spcAft>
              <a:buClrTx/>
              <a:buSzTx/>
              <a:buFont typeface="Arial" pitchFamily="34" charset="0"/>
              <a:buChar char="•"/>
              <a:tabLst/>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dirty="0" smtClean="0">
              <a:ln>
                <a:noFill/>
              </a:ln>
              <a:solidFill>
                <a:schemeClr val="tx1"/>
              </a:solidFill>
              <a:effectLst/>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dirty="0" smtClean="0">
              <a:ln>
                <a:noFill/>
              </a:ln>
              <a:solidFill>
                <a:schemeClr val="tx1"/>
              </a:solidFill>
              <a:effectLst/>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dirty="0" smtClean="0">
              <a:ln>
                <a:noFill/>
              </a:ln>
              <a:solidFill>
                <a:schemeClr val="tx1"/>
              </a:solidFill>
              <a:effectLst/>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cs typeface="Arial" charset="0"/>
            </a:endParaRPr>
          </a:p>
        </p:txBody>
      </p:sp>
      <p:sp>
        <p:nvSpPr>
          <p:cNvPr id="5" name="TextBox 4"/>
          <p:cNvSpPr txBox="1"/>
          <p:nvPr/>
        </p:nvSpPr>
        <p:spPr>
          <a:xfrm>
            <a:off x="0" y="5934670"/>
            <a:ext cx="9144000" cy="923330"/>
          </a:xfrm>
          <a:prstGeom prst="rect">
            <a:avLst/>
          </a:prstGeom>
          <a:solidFill>
            <a:srgbClr val="A50021"/>
          </a:solidFill>
        </p:spPr>
        <p:txBody>
          <a:bodyPr wrap="square" rtlCol="0">
            <a:spAutoFit/>
          </a:bodyPr>
          <a:lstStyle/>
          <a:p>
            <a:pPr algn="ctr"/>
            <a:r>
              <a:rPr lang="en-US" dirty="0" smtClean="0">
                <a:solidFill>
                  <a:schemeClr val="bg1"/>
                </a:solidFill>
              </a:rPr>
              <a:t>Resilience is an integrated concept that allows multiple risks and their impacts on vulnerable people to be considered together. Integrating various approaches to development work with humanitarian work.</a:t>
            </a:r>
            <a:r>
              <a:rPr lang="en-US" dirty="0" smtClean="0"/>
              <a:t> </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FRC2">
  <a:themeElements>
    <a:clrScheme name="IFRC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FRC2">
      <a:majorFont>
        <a:latin typeface="Arial"/>
        <a:ea typeface=""/>
        <a:cs typeface="Arial"/>
      </a:majorFont>
      <a:minorFont>
        <a:latin typeface="Arial Unicode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FRC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FRC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FRC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FRC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FRC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FRC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FRC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6106</TotalTime>
  <Words>1788</Words>
  <Application>Microsoft Office PowerPoint</Application>
  <PresentationFormat>On-screen Show (4:3)</PresentationFormat>
  <Paragraphs>228</Paragraphs>
  <Slides>20</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IFRC2</vt:lpstr>
      <vt:lpstr>Drawing</vt:lpstr>
      <vt:lpstr>Slide 1</vt:lpstr>
      <vt:lpstr> </vt:lpstr>
      <vt:lpstr>Considering the scale and impacts of natural hazards that are continuing to cause enormous human and material damages – much remains to be done to make communities safer and more resilient.</vt:lpstr>
      <vt:lpstr>Slide 4</vt:lpstr>
      <vt:lpstr>Slide 5</vt:lpstr>
      <vt:lpstr>Slide 6</vt:lpstr>
      <vt:lpstr>Background: What has been done so far?</vt:lpstr>
      <vt:lpstr>Rationale: Why resilience concept?</vt:lpstr>
      <vt:lpstr>Beliefs towards concept</vt:lpstr>
      <vt:lpstr>Slide 10</vt:lpstr>
      <vt:lpstr>Slide 11</vt:lpstr>
      <vt:lpstr>How to strengthen resilience?</vt:lpstr>
      <vt:lpstr>How to strengthen Resilience? Cont.…</vt:lpstr>
      <vt:lpstr>Slide 14</vt:lpstr>
      <vt:lpstr>Slide 15</vt:lpstr>
      <vt:lpstr>Slide 16</vt:lpstr>
      <vt:lpstr>Slide 17</vt:lpstr>
      <vt:lpstr>Slide 18</vt:lpstr>
      <vt:lpstr>Integrated planning: DM and HEALTH – more suggestion for further discussion…..</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IFRC SEA DM Program 2010- 2011</dc:title>
  <dc:creator>Hung Ha</dc:creator>
  <cp:lastModifiedBy>indira.kulenovic</cp:lastModifiedBy>
  <cp:revision>93</cp:revision>
  <dcterms:created xsi:type="dcterms:W3CDTF">2003-10-19T05:06:29Z</dcterms:created>
  <dcterms:modified xsi:type="dcterms:W3CDTF">2012-06-06T06:03:53Z</dcterms:modified>
</cp:coreProperties>
</file>