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Default Extension="vml" ContentType="application/vnd.openxmlformats-officedocument.vmlDrawing"/>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8" r:id="rId2"/>
    <p:sldId id="260" r:id="rId3"/>
    <p:sldId id="261" r:id="rId4"/>
    <p:sldId id="269" r:id="rId5"/>
    <p:sldId id="262" r:id="rId6"/>
    <p:sldId id="270" r:id="rId7"/>
    <p:sldId id="271" r:id="rId8"/>
    <p:sldId id="272" r:id="rId9"/>
    <p:sldId id="273"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gvaqprdfs01\shared\DisasterServicesDept\DREF\DREF_PMN\2010\Reports\Annual%20report\DREF%20types%20by%20region%20201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Annual%20report\Master%20sheet%20for%20sorting%202011_types%20by%20regio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Annual%20report\Master%20sheet%20for%20sorting%202011_types%20by%20regi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gvaqprdfs01\shared\DisasterServicesDept\DREF\DREF_PMN\2011\Reports\StatsDREFQtrReport20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1800" b="1" i="0" u="none" strike="noStrike" baseline="0">
                <a:solidFill>
                  <a:srgbClr val="000000"/>
                </a:solidFill>
                <a:latin typeface="Calibri"/>
                <a:ea typeface="Calibri"/>
                <a:cs typeface="Calibri"/>
              </a:defRPr>
            </a:pPr>
            <a:r>
              <a:rPr lang="en-GB"/>
              <a:t>Types of DREF allocation 2004-2011 (in CHF)</a:t>
            </a:r>
          </a:p>
        </c:rich>
      </c:tx>
      <c:layout>
        <c:manualLayout>
          <c:xMode val="edge"/>
          <c:yMode val="edge"/>
          <c:x val="0.15462501613527821"/>
          <c:y val="3.6923076923076975E-2"/>
        </c:manualLayout>
      </c:layout>
    </c:title>
    <c:plotArea>
      <c:layout/>
      <c:barChart>
        <c:barDir val="col"/>
        <c:grouping val="clustered"/>
        <c:ser>
          <c:idx val="0"/>
          <c:order val="0"/>
          <c:tx>
            <c:strRef>
              <c:f>Sheet1!$A$149</c:f>
              <c:strCache>
                <c:ptCount val="1"/>
                <c:pt idx="0">
                  <c:v>Grants to DREF Operations</c:v>
                </c:pt>
              </c:strCache>
            </c:strRef>
          </c:tx>
          <c:dLbls>
            <c:txPr>
              <a:bodyPr/>
              <a:lstStyle/>
              <a:p>
                <a:pPr>
                  <a:defRPr sz="1000" b="0" i="0" u="none" strike="noStrike" baseline="0">
                    <a:solidFill>
                      <a:srgbClr val="000000"/>
                    </a:solidFill>
                    <a:latin typeface="Calibri"/>
                    <a:ea typeface="Calibri"/>
                    <a:cs typeface="Calibri"/>
                  </a:defRPr>
                </a:pPr>
                <a:endParaRPr lang="en-US"/>
              </a:p>
            </c:txPr>
            <c:showVal val="1"/>
          </c:dLbls>
          <c:cat>
            <c:numRef>
              <c:f>Sheet1!$B$148:$I$148</c:f>
              <c:numCache>
                <c:formatCode>General</c:formatCode>
                <c:ptCount val="8"/>
                <c:pt idx="0">
                  <c:v>2004</c:v>
                </c:pt>
                <c:pt idx="1">
                  <c:v>2005</c:v>
                </c:pt>
                <c:pt idx="2">
                  <c:v>2006</c:v>
                </c:pt>
                <c:pt idx="3">
                  <c:v>2007</c:v>
                </c:pt>
                <c:pt idx="4" formatCode="0">
                  <c:v>2008</c:v>
                </c:pt>
                <c:pt idx="5">
                  <c:v>2009</c:v>
                </c:pt>
                <c:pt idx="6">
                  <c:v>2010</c:v>
                </c:pt>
                <c:pt idx="7">
                  <c:v>2011</c:v>
                </c:pt>
              </c:numCache>
            </c:numRef>
          </c:cat>
          <c:val>
            <c:numRef>
              <c:f>Sheet1!$B$149:$I$149</c:f>
              <c:numCache>
                <c:formatCode>#,##0</c:formatCode>
                <c:ptCount val="8"/>
                <c:pt idx="0">
                  <c:v>1564778</c:v>
                </c:pt>
                <c:pt idx="1">
                  <c:v>5047434</c:v>
                </c:pt>
                <c:pt idx="2">
                  <c:v>5359263</c:v>
                </c:pt>
                <c:pt idx="3">
                  <c:v>7617244</c:v>
                </c:pt>
                <c:pt idx="4">
                  <c:v>10153772</c:v>
                </c:pt>
                <c:pt idx="5" formatCode="General">
                  <c:v>12457345</c:v>
                </c:pt>
                <c:pt idx="6" formatCode="General">
                  <c:v>17453765</c:v>
                </c:pt>
                <c:pt idx="7" formatCode="General">
                  <c:v>13786102</c:v>
                </c:pt>
              </c:numCache>
            </c:numRef>
          </c:val>
        </c:ser>
        <c:ser>
          <c:idx val="1"/>
          <c:order val="1"/>
          <c:tx>
            <c:strRef>
              <c:f>Sheet1!$A$150</c:f>
              <c:strCache>
                <c:ptCount val="1"/>
                <c:pt idx="0">
                  <c:v>Loans to emergency appeals</c:v>
                </c:pt>
              </c:strCache>
            </c:strRef>
          </c:tx>
          <c:cat>
            <c:numRef>
              <c:f>Sheet1!$B$148:$I$148</c:f>
              <c:numCache>
                <c:formatCode>General</c:formatCode>
                <c:ptCount val="8"/>
                <c:pt idx="0">
                  <c:v>2004</c:v>
                </c:pt>
                <c:pt idx="1">
                  <c:v>2005</c:v>
                </c:pt>
                <c:pt idx="2">
                  <c:v>2006</c:v>
                </c:pt>
                <c:pt idx="3">
                  <c:v>2007</c:v>
                </c:pt>
                <c:pt idx="4" formatCode="0">
                  <c:v>2008</c:v>
                </c:pt>
                <c:pt idx="5">
                  <c:v>2009</c:v>
                </c:pt>
                <c:pt idx="6">
                  <c:v>2010</c:v>
                </c:pt>
                <c:pt idx="7">
                  <c:v>2011</c:v>
                </c:pt>
              </c:numCache>
            </c:numRef>
          </c:cat>
          <c:val>
            <c:numRef>
              <c:f>Sheet1!$B$150:$I$150</c:f>
              <c:numCache>
                <c:formatCode>#,##0</c:formatCode>
                <c:ptCount val="8"/>
                <c:pt idx="0">
                  <c:v>2963307</c:v>
                </c:pt>
                <c:pt idx="1">
                  <c:v>5396784</c:v>
                </c:pt>
                <c:pt idx="2">
                  <c:v>5703731</c:v>
                </c:pt>
                <c:pt idx="3">
                  <c:v>5071926</c:v>
                </c:pt>
                <c:pt idx="4">
                  <c:v>7646475</c:v>
                </c:pt>
                <c:pt idx="5" formatCode="General">
                  <c:v>5011703</c:v>
                </c:pt>
                <c:pt idx="6" formatCode="General">
                  <c:v>5106634</c:v>
                </c:pt>
                <c:pt idx="7" formatCode="0">
                  <c:v>5281523</c:v>
                </c:pt>
              </c:numCache>
            </c:numRef>
          </c:val>
        </c:ser>
        <c:gapWidth val="75"/>
        <c:overlap val="-29"/>
        <c:axId val="80972800"/>
        <c:axId val="91232128"/>
      </c:barChart>
      <c:catAx>
        <c:axId val="80972800"/>
        <c:scaling>
          <c:orientation val="minMax"/>
        </c:scaling>
        <c:axPos val="b"/>
        <c:numFmt formatCode="General" sourceLinked="1"/>
        <c:maj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91232128"/>
        <c:crosses val="autoZero"/>
        <c:auto val="1"/>
        <c:lblAlgn val="ctr"/>
        <c:lblOffset val="100"/>
      </c:catAx>
      <c:valAx>
        <c:axId val="91232128"/>
        <c:scaling>
          <c:orientation val="minMax"/>
        </c:scaling>
        <c:axPos val="l"/>
        <c:majorGridlines/>
        <c:numFmt formatCode="#,##0" sourceLinked="1"/>
        <c:maj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80972800"/>
        <c:crosses val="autoZero"/>
        <c:crossBetween val="between"/>
      </c:valAx>
    </c:plotArea>
    <c:legend>
      <c:legendPos val="b"/>
      <c:layout/>
      <c:txPr>
        <a:bodyPr/>
        <a:lstStyle/>
        <a:p>
          <a:pPr>
            <a:defRPr sz="1400" b="0" i="0" u="none" strike="noStrike" baseline="0">
              <a:solidFill>
                <a:srgbClr val="000000"/>
              </a:solidFill>
              <a:latin typeface="Calibri"/>
              <a:ea typeface="Calibri"/>
              <a:cs typeface="Calibri"/>
            </a:defRPr>
          </a:pPr>
          <a:endParaRPr lang="en-US"/>
        </a:p>
      </c:txPr>
    </c:legend>
    <c:plotVisOnly val="1"/>
    <c:dispBlanksAs val="gap"/>
  </c:chart>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GB"/>
              <a:t>Use</a:t>
            </a:r>
            <a:r>
              <a:rPr lang="en-GB" baseline="0"/>
              <a:t> of DREF 2012 (at 31 May ) </a:t>
            </a:r>
            <a:endParaRPr lang="en-GB"/>
          </a:p>
        </c:rich>
      </c:tx>
      <c:layout/>
    </c:title>
    <c:plotArea>
      <c:layout/>
      <c:barChart>
        <c:barDir val="col"/>
        <c:grouping val="clustered"/>
        <c:varyColors val="1"/>
        <c:ser>
          <c:idx val="0"/>
          <c:order val="0"/>
          <c:cat>
            <c:strRef>
              <c:f>Sheet1!$A$26:$A$32</c:f>
              <c:strCache>
                <c:ptCount val="7"/>
                <c:pt idx="0">
                  <c:v>West Africa</c:v>
                </c:pt>
                <c:pt idx="1">
                  <c:v>Southern Africa</c:v>
                </c:pt>
                <c:pt idx="2">
                  <c:v>East Africa</c:v>
                </c:pt>
                <c:pt idx="3">
                  <c:v>Americas</c:v>
                </c:pt>
                <c:pt idx="4">
                  <c:v>Asia Pacific</c:v>
                </c:pt>
                <c:pt idx="5">
                  <c:v>Europe</c:v>
                </c:pt>
                <c:pt idx="6">
                  <c:v>MENA</c:v>
                </c:pt>
              </c:strCache>
            </c:strRef>
          </c:cat>
          <c:val>
            <c:numRef>
              <c:f>Sheet1!$B$26:$B$32</c:f>
              <c:numCache>
                <c:formatCode>General</c:formatCode>
                <c:ptCount val="7"/>
                <c:pt idx="0">
                  <c:v>2033669</c:v>
                </c:pt>
                <c:pt idx="1">
                  <c:v>770173</c:v>
                </c:pt>
                <c:pt idx="2">
                  <c:v>2228322</c:v>
                </c:pt>
                <c:pt idx="3">
                  <c:v>1589959</c:v>
                </c:pt>
                <c:pt idx="4">
                  <c:v>315465</c:v>
                </c:pt>
                <c:pt idx="5">
                  <c:v>2907368</c:v>
                </c:pt>
                <c:pt idx="6">
                  <c:v>383608</c:v>
                </c:pt>
              </c:numCache>
            </c:numRef>
          </c:val>
        </c:ser>
        <c:dLbls>
          <c:showVal val="1"/>
        </c:dLbls>
        <c:overlap val="-25"/>
        <c:axId val="109570688"/>
        <c:axId val="109611264"/>
      </c:barChart>
      <c:catAx>
        <c:axId val="109570688"/>
        <c:scaling>
          <c:orientation val="minMax"/>
        </c:scaling>
        <c:axPos val="b"/>
        <c:majorTickMark val="none"/>
        <c:tickLblPos val="nextTo"/>
        <c:txPr>
          <a:bodyPr/>
          <a:lstStyle/>
          <a:p>
            <a:pPr>
              <a:defRPr sz="1400"/>
            </a:pPr>
            <a:endParaRPr lang="en-US"/>
          </a:p>
        </c:txPr>
        <c:crossAx val="109611264"/>
        <c:crosses val="autoZero"/>
        <c:auto val="1"/>
        <c:lblAlgn val="ctr"/>
        <c:lblOffset val="100"/>
      </c:catAx>
      <c:valAx>
        <c:axId val="109611264"/>
        <c:scaling>
          <c:orientation val="minMax"/>
        </c:scaling>
        <c:delete val="1"/>
        <c:axPos val="l"/>
        <c:numFmt formatCode="General" sourceLinked="1"/>
        <c:majorTickMark val="none"/>
        <c:tickLblPos val="none"/>
        <c:crossAx val="109570688"/>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GB"/>
              <a:t>DREF</a:t>
            </a:r>
            <a:r>
              <a:rPr lang="en-GB" baseline="0"/>
              <a:t> 2011</a:t>
            </a:r>
            <a:endParaRPr lang="en-GB"/>
          </a:p>
        </c:rich>
      </c:tx>
      <c:layout/>
    </c:title>
    <c:plotArea>
      <c:layout/>
      <c:pieChart>
        <c:varyColors val="1"/>
        <c:ser>
          <c:idx val="0"/>
          <c:order val="0"/>
          <c:dLbls>
            <c:dLbl>
              <c:idx val="3"/>
              <c:layout>
                <c:manualLayout>
                  <c:x val="0.13428871391076116"/>
                  <c:y val="1.6172061825605141E-2"/>
                </c:manualLayout>
              </c:layout>
              <c:spPr/>
              <c:txPr>
                <a:bodyPr/>
                <a:lstStyle/>
                <a:p>
                  <a:pPr>
                    <a:defRPr/>
                  </a:pPr>
                  <a:endParaRPr lang="en-US"/>
                </a:p>
              </c:txPr>
              <c:dLblPos val="bestFit"/>
              <c:showCatName val="1"/>
              <c:showPercent val="1"/>
            </c:dLbl>
            <c:dLbl>
              <c:idx val="5"/>
              <c:layout>
                <c:manualLayout>
                  <c:x val="6.8313648293963289E-3"/>
                  <c:y val="7.1934091571886863E-2"/>
                </c:manualLayout>
              </c:layout>
              <c:spPr/>
              <c:txPr>
                <a:bodyPr/>
                <a:lstStyle/>
                <a:p>
                  <a:pPr>
                    <a:defRPr/>
                  </a:pPr>
                  <a:endParaRPr lang="en-US"/>
                </a:p>
              </c:txPr>
              <c:dLblPos val="bestFit"/>
              <c:showCatName val="1"/>
              <c:showPercent val="1"/>
            </c:dLbl>
            <c:dLbl>
              <c:idx val="9"/>
              <c:delete val="1"/>
            </c:dLbl>
            <c:dLbl>
              <c:idx val="10"/>
              <c:layout>
                <c:manualLayout>
                  <c:x val="-0.14928291776027999"/>
                  <c:y val="-2.3517060367454078E-3"/>
                </c:manualLayout>
              </c:layout>
              <c:spPr/>
              <c:txPr>
                <a:bodyPr/>
                <a:lstStyle/>
                <a:p>
                  <a:pPr>
                    <a:defRPr/>
                  </a:pPr>
                  <a:endParaRPr lang="en-US"/>
                </a:p>
              </c:txPr>
              <c:dLblPos val="bestFit"/>
              <c:showCatName val="1"/>
              <c:showPercent val="1"/>
            </c:dLbl>
            <c:dLbl>
              <c:idx val="11"/>
              <c:delete val="1"/>
            </c:dLbl>
            <c:dLbl>
              <c:idx val="13"/>
              <c:delete val="1"/>
            </c:dLbl>
            <c:dLbl>
              <c:idx val="14"/>
              <c:layout>
                <c:manualLayout>
                  <c:x val="8.7150429725696088E-2"/>
                  <c:y val="-0.14210991483207461"/>
                </c:manualLayout>
              </c:layout>
              <c:spPr/>
              <c:txPr>
                <a:bodyPr/>
                <a:lstStyle/>
                <a:p>
                  <a:pPr>
                    <a:defRPr/>
                  </a:pPr>
                  <a:endParaRPr lang="en-US"/>
                </a:p>
              </c:txPr>
              <c:dLblPos val="bestFit"/>
              <c:showCatName val="1"/>
              <c:showPercent val="1"/>
            </c:dLbl>
            <c:dLbl>
              <c:idx val="16"/>
              <c:layout>
                <c:manualLayout>
                  <c:x val="-0.23625443878338745"/>
                  <c:y val="7.0226578820504579E-2"/>
                </c:manualLayout>
              </c:layout>
              <c:spPr/>
              <c:txPr>
                <a:bodyPr/>
                <a:lstStyle/>
                <a:p>
                  <a:pPr>
                    <a:defRPr/>
                  </a:pPr>
                  <a:endParaRPr lang="en-US"/>
                </a:p>
              </c:txPr>
              <c:dLblPos val="bestFit"/>
              <c:showCatName val="1"/>
              <c:showPercent val="1"/>
            </c:dLbl>
            <c:dLbl>
              <c:idx val="17"/>
              <c:delete val="1"/>
            </c:dLbl>
            <c:dLbl>
              <c:idx val="18"/>
              <c:delete val="1"/>
            </c:dLbl>
            <c:dLbl>
              <c:idx val="19"/>
              <c:layout>
                <c:manualLayout>
                  <c:x val="1.3576244145952344E-3"/>
                  <c:y val="2.389549520595639E-2"/>
                </c:manualLayout>
              </c:layout>
              <c:spPr/>
              <c:txPr>
                <a:bodyPr/>
                <a:lstStyle/>
                <a:p>
                  <a:pPr>
                    <a:defRPr/>
                  </a:pPr>
                  <a:endParaRPr lang="en-US"/>
                </a:p>
              </c:txPr>
              <c:dLblPos val="bestFit"/>
              <c:showCatName val="1"/>
              <c:showPercent val="1"/>
            </c:dLbl>
            <c:dLbl>
              <c:idx val="20"/>
              <c:layout>
                <c:manualLayout>
                  <c:x val="-0.186235564304462"/>
                  <c:y val="3.4769903762029764E-2"/>
                </c:manualLayout>
              </c:layout>
              <c:spPr/>
              <c:txPr>
                <a:bodyPr/>
                <a:lstStyle/>
                <a:p>
                  <a:pPr>
                    <a:defRPr/>
                  </a:pPr>
                  <a:endParaRPr lang="en-US"/>
                </a:p>
              </c:txPr>
              <c:dLblPos val="bestFit"/>
              <c:showCatName val="1"/>
              <c:showPercent val="1"/>
            </c:dLbl>
            <c:dLbl>
              <c:idx val="23"/>
              <c:delete val="1"/>
            </c:dLbl>
            <c:showCatName val="1"/>
            <c:showPercent val="1"/>
            <c:showLeaderLines val="1"/>
          </c:dLbls>
          <c:cat>
            <c:strRef>
              <c:f>Sheet1!$A$362:$A$385</c:f>
              <c:strCache>
                <c:ptCount val="24"/>
                <c:pt idx="0">
                  <c:v>American Govt (Mission PRM)</c:v>
                </c:pt>
                <c:pt idx="1">
                  <c:v>Australian Govt</c:v>
                </c:pt>
                <c:pt idx="2">
                  <c:v>Belgian Govt</c:v>
                </c:pt>
                <c:pt idx="3">
                  <c:v>Canadian Govt</c:v>
                </c:pt>
                <c:pt idx="4">
                  <c:v>Canadian RC</c:v>
                </c:pt>
                <c:pt idx="5">
                  <c:v>Danish RC/Govt</c:v>
                </c:pt>
                <c:pt idx="6">
                  <c:v>DG ECHO</c:v>
                </c:pt>
                <c:pt idx="7">
                  <c:v>Icelandic Red Cross</c:v>
                </c:pt>
                <c:pt idx="8">
                  <c:v>Irish Govt</c:v>
                </c:pt>
                <c:pt idx="9">
                  <c:v>Italian Govt Bilateral Emer. Fund</c:v>
                </c:pt>
                <c:pt idx="10">
                  <c:v>Japanese RC/Govt</c:v>
                </c:pt>
                <c:pt idx="11">
                  <c:v>Kuwait RCS</c:v>
                </c:pt>
                <c:pt idx="12">
                  <c:v>Luxembourg Govt</c:v>
                </c:pt>
                <c:pt idx="13">
                  <c:v>Monaco Govt</c:v>
                </c:pt>
                <c:pt idx="14">
                  <c:v>Netherlands Govt/RC </c:v>
                </c:pt>
                <c:pt idx="15">
                  <c:v>Norwegian Govt </c:v>
                </c:pt>
                <c:pt idx="16">
                  <c:v>South Africa Govt</c:v>
                </c:pt>
                <c:pt idx="17">
                  <c:v>Slovenia Govt</c:v>
                </c:pt>
                <c:pt idx="18">
                  <c:v>Spanish Govt</c:v>
                </c:pt>
                <c:pt idx="19">
                  <c:v>Swedish RC/Govt </c:v>
                </c:pt>
                <c:pt idx="20">
                  <c:v>Medtronic Foundation</c:v>
                </c:pt>
                <c:pt idx="21">
                  <c:v>Zurich Foundation</c:v>
                </c:pt>
                <c:pt idx="22">
                  <c:v>Coca Cola Foundation</c:v>
                </c:pt>
                <c:pt idx="23">
                  <c:v>Private, others</c:v>
                </c:pt>
              </c:strCache>
            </c:strRef>
          </c:cat>
          <c:val>
            <c:numRef>
              <c:f>Sheet1!$B$362:$B$385</c:f>
              <c:numCache>
                <c:formatCode>#,##0</c:formatCode>
                <c:ptCount val="24"/>
                <c:pt idx="0" formatCode="General">
                  <c:v>94331</c:v>
                </c:pt>
                <c:pt idx="1">
                  <c:v>367340</c:v>
                </c:pt>
                <c:pt idx="2" formatCode="General">
                  <c:v>1218921</c:v>
                </c:pt>
                <c:pt idx="3">
                  <c:v>564807</c:v>
                </c:pt>
                <c:pt idx="4">
                  <c:v>413512</c:v>
                </c:pt>
                <c:pt idx="5">
                  <c:v>500562</c:v>
                </c:pt>
                <c:pt idx="6">
                  <c:v>3340762</c:v>
                </c:pt>
                <c:pt idx="7">
                  <c:v>102250</c:v>
                </c:pt>
                <c:pt idx="8">
                  <c:v>1109385</c:v>
                </c:pt>
                <c:pt idx="9">
                  <c:v>61244</c:v>
                </c:pt>
                <c:pt idx="10">
                  <c:v>215369</c:v>
                </c:pt>
                <c:pt idx="11">
                  <c:v>44889</c:v>
                </c:pt>
                <c:pt idx="12">
                  <c:v>125140</c:v>
                </c:pt>
                <c:pt idx="13">
                  <c:v>65798</c:v>
                </c:pt>
                <c:pt idx="14">
                  <c:v>1827661</c:v>
                </c:pt>
                <c:pt idx="15">
                  <c:v>4813834</c:v>
                </c:pt>
                <c:pt idx="16">
                  <c:v>133000</c:v>
                </c:pt>
                <c:pt idx="17">
                  <c:v>14385</c:v>
                </c:pt>
                <c:pt idx="18">
                  <c:v>3986</c:v>
                </c:pt>
                <c:pt idx="19">
                  <c:v>257678</c:v>
                </c:pt>
                <c:pt idx="20">
                  <c:v>95084</c:v>
                </c:pt>
                <c:pt idx="21">
                  <c:v>250000</c:v>
                </c:pt>
                <c:pt idx="22">
                  <c:v>233500</c:v>
                </c:pt>
                <c:pt idx="23">
                  <c:v>50369</c:v>
                </c:pt>
              </c:numCache>
            </c:numRef>
          </c:val>
        </c:ser>
        <c:dLbls>
          <c:showCatName val="1"/>
          <c:showPercent val="1"/>
        </c:dLbls>
        <c:firstSliceAng val="0"/>
      </c:pieChart>
      <c:spPr>
        <a:noFill/>
        <a:ln w="25400">
          <a:noFill/>
        </a:ln>
      </c:spPr>
    </c:plotArea>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sz="1600"/>
              <a:t>Use of DREF by region 2009-2011 (in CHF)</a:t>
            </a:r>
          </a:p>
        </c:rich>
      </c:tx>
      <c:layout/>
    </c:title>
    <c:plotArea>
      <c:layout/>
      <c:barChart>
        <c:barDir val="col"/>
        <c:grouping val="clustered"/>
        <c:ser>
          <c:idx val="0"/>
          <c:order val="0"/>
          <c:tx>
            <c:strRef>
              <c:f>Sheet1!$B$166</c:f>
              <c:strCache>
                <c:ptCount val="1"/>
                <c:pt idx="0">
                  <c:v>2009</c:v>
                </c:pt>
              </c:strCache>
            </c:strRef>
          </c:tx>
          <c:cat>
            <c:strRef>
              <c:f>Sheet1!$A$167:$A$173</c:f>
              <c:strCache>
                <c:ptCount val="7"/>
                <c:pt idx="0">
                  <c:v>West and Central Africa</c:v>
                </c:pt>
                <c:pt idx="1">
                  <c:v>Southern Africa</c:v>
                </c:pt>
                <c:pt idx="2">
                  <c:v>East Africa</c:v>
                </c:pt>
                <c:pt idx="3">
                  <c:v>Americas</c:v>
                </c:pt>
                <c:pt idx="4">
                  <c:v>Asia/ Pacific</c:v>
                </c:pt>
                <c:pt idx="5">
                  <c:v>Europe</c:v>
                </c:pt>
                <c:pt idx="6">
                  <c:v>Middle East North Africa</c:v>
                </c:pt>
              </c:strCache>
            </c:strRef>
          </c:cat>
          <c:val>
            <c:numRef>
              <c:f>Sheet1!$B$167:$B$173</c:f>
              <c:numCache>
                <c:formatCode>General</c:formatCode>
                <c:ptCount val="7"/>
                <c:pt idx="0">
                  <c:v>3173940</c:v>
                </c:pt>
                <c:pt idx="1">
                  <c:v>2093046</c:v>
                </c:pt>
                <c:pt idx="2">
                  <c:v>3026860</c:v>
                </c:pt>
                <c:pt idx="3">
                  <c:v>3485820</c:v>
                </c:pt>
                <c:pt idx="4">
                  <c:v>2536246</c:v>
                </c:pt>
                <c:pt idx="5">
                  <c:v>2188390</c:v>
                </c:pt>
                <c:pt idx="6">
                  <c:v>928147</c:v>
                </c:pt>
              </c:numCache>
            </c:numRef>
          </c:val>
        </c:ser>
        <c:ser>
          <c:idx val="1"/>
          <c:order val="1"/>
          <c:tx>
            <c:strRef>
              <c:f>Sheet1!$C$166</c:f>
              <c:strCache>
                <c:ptCount val="1"/>
                <c:pt idx="0">
                  <c:v>2010</c:v>
                </c:pt>
              </c:strCache>
            </c:strRef>
          </c:tx>
          <c:cat>
            <c:strRef>
              <c:f>Sheet1!$A$167:$A$173</c:f>
              <c:strCache>
                <c:ptCount val="7"/>
                <c:pt idx="0">
                  <c:v>West and Central Africa</c:v>
                </c:pt>
                <c:pt idx="1">
                  <c:v>Southern Africa</c:v>
                </c:pt>
                <c:pt idx="2">
                  <c:v>East Africa</c:v>
                </c:pt>
                <c:pt idx="3">
                  <c:v>Americas</c:v>
                </c:pt>
                <c:pt idx="4">
                  <c:v>Asia/ Pacific</c:v>
                </c:pt>
                <c:pt idx="5">
                  <c:v>Europe</c:v>
                </c:pt>
                <c:pt idx="6">
                  <c:v>Middle East North Africa</c:v>
                </c:pt>
              </c:strCache>
            </c:strRef>
          </c:cat>
          <c:val>
            <c:numRef>
              <c:f>Sheet1!$C$167:$C$173</c:f>
              <c:numCache>
                <c:formatCode>General</c:formatCode>
                <c:ptCount val="7"/>
                <c:pt idx="0">
                  <c:v>5050202</c:v>
                </c:pt>
                <c:pt idx="1">
                  <c:v>1096365</c:v>
                </c:pt>
                <c:pt idx="2">
                  <c:v>3673686</c:v>
                </c:pt>
                <c:pt idx="3">
                  <c:v>3034299</c:v>
                </c:pt>
                <c:pt idx="4">
                  <c:v>4572273</c:v>
                </c:pt>
                <c:pt idx="5">
                  <c:v>4293033</c:v>
                </c:pt>
                <c:pt idx="6">
                  <c:v>820540</c:v>
                </c:pt>
              </c:numCache>
            </c:numRef>
          </c:val>
        </c:ser>
        <c:ser>
          <c:idx val="2"/>
          <c:order val="2"/>
          <c:tx>
            <c:strRef>
              <c:f>Sheet1!$D$166</c:f>
              <c:strCache>
                <c:ptCount val="1"/>
                <c:pt idx="0">
                  <c:v>2011</c:v>
                </c:pt>
              </c:strCache>
            </c:strRef>
          </c:tx>
          <c:cat>
            <c:strRef>
              <c:f>Sheet1!$A$167:$A$173</c:f>
              <c:strCache>
                <c:ptCount val="7"/>
                <c:pt idx="0">
                  <c:v>West and Central Africa</c:v>
                </c:pt>
                <c:pt idx="1">
                  <c:v>Southern Africa</c:v>
                </c:pt>
                <c:pt idx="2">
                  <c:v>East Africa</c:v>
                </c:pt>
                <c:pt idx="3">
                  <c:v>Americas</c:v>
                </c:pt>
                <c:pt idx="4">
                  <c:v>Asia/ Pacific</c:v>
                </c:pt>
                <c:pt idx="5">
                  <c:v>Europe</c:v>
                </c:pt>
                <c:pt idx="6">
                  <c:v>Middle East North Africa</c:v>
                </c:pt>
              </c:strCache>
            </c:strRef>
          </c:cat>
          <c:val>
            <c:numRef>
              <c:f>Sheet1!$D$167:$D$173</c:f>
              <c:numCache>
                <c:formatCode>General</c:formatCode>
                <c:ptCount val="7"/>
                <c:pt idx="0">
                  <c:v>6098777</c:v>
                </c:pt>
                <c:pt idx="1">
                  <c:v>1348848</c:v>
                </c:pt>
                <c:pt idx="2">
                  <c:v>4250032</c:v>
                </c:pt>
                <c:pt idx="3">
                  <c:v>1912517</c:v>
                </c:pt>
                <c:pt idx="4">
                  <c:v>4256025</c:v>
                </c:pt>
                <c:pt idx="5">
                  <c:v>682146</c:v>
                </c:pt>
                <c:pt idx="6">
                  <c:v>519280</c:v>
                </c:pt>
              </c:numCache>
            </c:numRef>
          </c:val>
        </c:ser>
        <c:axId val="64753024"/>
        <c:axId val="65758336"/>
      </c:barChart>
      <c:catAx>
        <c:axId val="64753024"/>
        <c:scaling>
          <c:orientation val="minMax"/>
        </c:scaling>
        <c:axPos val="b"/>
        <c:numFmt formatCode="General" sourceLinked="1"/>
        <c:majorTickMark val="none"/>
        <c:tickLblPos val="nextTo"/>
        <c:crossAx val="65758336"/>
        <c:crosses val="autoZero"/>
        <c:auto val="1"/>
        <c:lblAlgn val="ctr"/>
        <c:lblOffset val="100"/>
      </c:catAx>
      <c:valAx>
        <c:axId val="65758336"/>
        <c:scaling>
          <c:orientation val="minMax"/>
        </c:scaling>
        <c:axPos val="l"/>
        <c:majorGridlines/>
        <c:numFmt formatCode="General" sourceLinked="1"/>
        <c:majorTickMark val="none"/>
        <c:tickLblPos val="nextTo"/>
        <c:crossAx val="64753024"/>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a:t>Use of DREF Asia Pacific </a:t>
            </a:r>
          </a:p>
        </c:rich>
      </c:tx>
      <c:layout/>
    </c:title>
    <c:plotArea>
      <c:layout/>
      <c:barChart>
        <c:barDir val="col"/>
        <c:grouping val="clustered"/>
        <c:ser>
          <c:idx val="0"/>
          <c:order val="0"/>
          <c:tx>
            <c:strRef>
              <c:f>Sheet1!$A$4</c:f>
              <c:strCache>
                <c:ptCount val="1"/>
                <c:pt idx="0">
                  <c:v>East Asia</c:v>
                </c:pt>
              </c:strCache>
            </c:strRef>
          </c:tx>
          <c:cat>
            <c:multiLvlStrRef>
              <c:f>Sheet1!$B$2:$E$3</c:f>
              <c:multiLvlStrCache>
                <c:ptCount val="4"/>
                <c:lvl>
                  <c:pt idx="0">
                    <c:v>EA</c:v>
                  </c:pt>
                  <c:pt idx="1">
                    <c:v>DREF op</c:v>
                  </c:pt>
                  <c:pt idx="2">
                    <c:v>EA</c:v>
                  </c:pt>
                  <c:pt idx="3">
                    <c:v>DREF op</c:v>
                  </c:pt>
                </c:lvl>
                <c:lvl>
                  <c:pt idx="0">
                    <c:v>2010</c:v>
                  </c:pt>
                  <c:pt idx="2">
                    <c:v>2011</c:v>
                  </c:pt>
                </c:lvl>
              </c:multiLvlStrCache>
            </c:multiLvlStrRef>
          </c:cat>
          <c:val>
            <c:numRef>
              <c:f>Sheet1!$B$4:$E$4</c:f>
              <c:numCache>
                <c:formatCode>#,##0</c:formatCode>
                <c:ptCount val="4"/>
                <c:pt idx="0">
                  <c:v>100000</c:v>
                </c:pt>
                <c:pt idx="1">
                  <c:v>1272342</c:v>
                </c:pt>
                <c:pt idx="2" formatCode="General">
                  <c:v>453413</c:v>
                </c:pt>
                <c:pt idx="3" formatCode="General">
                  <c:v>0</c:v>
                </c:pt>
              </c:numCache>
            </c:numRef>
          </c:val>
        </c:ser>
        <c:ser>
          <c:idx val="1"/>
          <c:order val="1"/>
          <c:tx>
            <c:strRef>
              <c:f>Sheet1!$A$5</c:f>
              <c:strCache>
                <c:ptCount val="1"/>
                <c:pt idx="0">
                  <c:v>South Asia</c:v>
                </c:pt>
              </c:strCache>
            </c:strRef>
          </c:tx>
          <c:cat>
            <c:multiLvlStrRef>
              <c:f>Sheet1!$B$2:$E$3</c:f>
              <c:multiLvlStrCache>
                <c:ptCount val="4"/>
                <c:lvl>
                  <c:pt idx="0">
                    <c:v>EA</c:v>
                  </c:pt>
                  <c:pt idx="1">
                    <c:v>DREF op</c:v>
                  </c:pt>
                  <c:pt idx="2">
                    <c:v>EA</c:v>
                  </c:pt>
                  <c:pt idx="3">
                    <c:v>DREF op</c:v>
                  </c:pt>
                </c:lvl>
                <c:lvl>
                  <c:pt idx="0">
                    <c:v>2010</c:v>
                  </c:pt>
                  <c:pt idx="2">
                    <c:v>2011</c:v>
                  </c:pt>
                </c:lvl>
              </c:multiLvlStrCache>
            </c:multiLvlStrRef>
          </c:cat>
          <c:val>
            <c:numRef>
              <c:f>Sheet1!$B$5:$E$5</c:f>
              <c:numCache>
                <c:formatCode>#,##0</c:formatCode>
                <c:ptCount val="4"/>
                <c:pt idx="0">
                  <c:v>450000</c:v>
                </c:pt>
                <c:pt idx="1">
                  <c:v>1405176</c:v>
                </c:pt>
                <c:pt idx="2" formatCode="General">
                  <c:v>862936</c:v>
                </c:pt>
                <c:pt idx="3" formatCode="General">
                  <c:v>1069744</c:v>
                </c:pt>
              </c:numCache>
            </c:numRef>
          </c:val>
        </c:ser>
        <c:ser>
          <c:idx val="2"/>
          <c:order val="2"/>
          <c:tx>
            <c:strRef>
              <c:f>Sheet1!$A$6</c:f>
              <c:strCache>
                <c:ptCount val="1"/>
                <c:pt idx="0">
                  <c:v>South-East Asia</c:v>
                </c:pt>
              </c:strCache>
            </c:strRef>
          </c:tx>
          <c:cat>
            <c:multiLvlStrRef>
              <c:f>Sheet1!$B$2:$E$3</c:f>
              <c:multiLvlStrCache>
                <c:ptCount val="4"/>
                <c:lvl>
                  <c:pt idx="0">
                    <c:v>EA</c:v>
                  </c:pt>
                  <c:pt idx="1">
                    <c:v>DREF op</c:v>
                  </c:pt>
                  <c:pt idx="2">
                    <c:v>EA</c:v>
                  </c:pt>
                  <c:pt idx="3">
                    <c:v>DREF op</c:v>
                  </c:pt>
                </c:lvl>
                <c:lvl>
                  <c:pt idx="0">
                    <c:v>2010</c:v>
                  </c:pt>
                  <c:pt idx="2">
                    <c:v>2011</c:v>
                  </c:pt>
                </c:lvl>
              </c:multiLvlStrCache>
            </c:multiLvlStrRef>
          </c:cat>
          <c:val>
            <c:numRef>
              <c:f>Sheet1!$B$6:$E$6</c:f>
              <c:numCache>
                <c:formatCode>#,##0</c:formatCode>
                <c:ptCount val="4"/>
                <c:pt idx="0">
                  <c:v>369919</c:v>
                </c:pt>
                <c:pt idx="1">
                  <c:v>749860</c:v>
                </c:pt>
                <c:pt idx="2" formatCode="General">
                  <c:v>690710</c:v>
                </c:pt>
                <c:pt idx="3" formatCode="General">
                  <c:v>1088900</c:v>
                </c:pt>
              </c:numCache>
            </c:numRef>
          </c:val>
        </c:ser>
        <c:ser>
          <c:idx val="3"/>
          <c:order val="3"/>
          <c:tx>
            <c:strRef>
              <c:f>Sheet1!$A$7</c:f>
              <c:strCache>
                <c:ptCount val="1"/>
                <c:pt idx="0">
                  <c:v>Pacific</c:v>
                </c:pt>
              </c:strCache>
            </c:strRef>
          </c:tx>
          <c:cat>
            <c:multiLvlStrRef>
              <c:f>Sheet1!$B$2:$E$3</c:f>
              <c:multiLvlStrCache>
                <c:ptCount val="4"/>
                <c:lvl>
                  <c:pt idx="0">
                    <c:v>EA</c:v>
                  </c:pt>
                  <c:pt idx="1">
                    <c:v>DREF op</c:v>
                  </c:pt>
                  <c:pt idx="2">
                    <c:v>EA</c:v>
                  </c:pt>
                  <c:pt idx="3">
                    <c:v>DREF op</c:v>
                  </c:pt>
                </c:lvl>
                <c:lvl>
                  <c:pt idx="0">
                    <c:v>2010</c:v>
                  </c:pt>
                  <c:pt idx="2">
                    <c:v>2011</c:v>
                  </c:pt>
                </c:lvl>
              </c:multiLvlStrCache>
            </c:multiLvlStrRef>
          </c:cat>
          <c:val>
            <c:numRef>
              <c:f>Sheet1!$B$7:$E$7</c:f>
              <c:numCache>
                <c:formatCode>#,##0</c:formatCode>
                <c:ptCount val="4"/>
                <c:pt idx="0">
                  <c:v>0</c:v>
                </c:pt>
                <c:pt idx="1">
                  <c:v>224976</c:v>
                </c:pt>
                <c:pt idx="2" formatCode="General">
                  <c:v>0</c:v>
                </c:pt>
                <c:pt idx="3" formatCode="General">
                  <c:v>90322</c:v>
                </c:pt>
              </c:numCache>
            </c:numRef>
          </c:val>
        </c:ser>
        <c:axId val="97634176"/>
        <c:axId val="98876800"/>
      </c:barChart>
      <c:catAx>
        <c:axId val="97634176"/>
        <c:scaling>
          <c:orientation val="minMax"/>
        </c:scaling>
        <c:axPos val="b"/>
        <c:majorTickMark val="none"/>
        <c:tickLblPos val="nextTo"/>
        <c:txPr>
          <a:bodyPr/>
          <a:lstStyle/>
          <a:p>
            <a:pPr>
              <a:defRPr sz="1400"/>
            </a:pPr>
            <a:endParaRPr lang="en-US"/>
          </a:p>
        </c:txPr>
        <c:crossAx val="98876800"/>
        <c:crosses val="autoZero"/>
        <c:auto val="1"/>
        <c:lblAlgn val="ctr"/>
        <c:lblOffset val="100"/>
      </c:catAx>
      <c:valAx>
        <c:axId val="98876800"/>
        <c:scaling>
          <c:orientation val="minMax"/>
        </c:scaling>
        <c:axPos val="l"/>
        <c:majorGridlines/>
        <c:numFmt formatCode="#,##0" sourceLinked="1"/>
        <c:majorTickMark val="none"/>
        <c:tickLblPos val="nextTo"/>
        <c:crossAx val="97634176"/>
        <c:crosses val="autoZero"/>
        <c:crossBetween val="between"/>
      </c:valAx>
    </c:plotArea>
    <c:legend>
      <c:legendPos val="r"/>
      <c:layout/>
      <c:txPr>
        <a:bodyPr/>
        <a:lstStyle/>
        <a:p>
          <a:pPr>
            <a:defRPr sz="14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1600" b="1" i="0" u="none" strike="noStrike" baseline="0">
                <a:solidFill>
                  <a:srgbClr val="000000"/>
                </a:solidFill>
                <a:latin typeface="+mn-lt"/>
                <a:ea typeface="Calibri"/>
                <a:cs typeface="Arial" pitchFamily="34" charset="0"/>
              </a:defRPr>
            </a:pPr>
            <a:r>
              <a:rPr lang="en-GB" sz="1600">
                <a:latin typeface="+mn-lt"/>
                <a:cs typeface="Arial" pitchFamily="34" charset="0"/>
              </a:rPr>
              <a:t>Types of Operation </a:t>
            </a:r>
            <a:r>
              <a:rPr lang="en-GB" sz="1600" baseline="0">
                <a:latin typeface="+mn-lt"/>
                <a:cs typeface="Arial" pitchFamily="34" charset="0"/>
              </a:rPr>
              <a:t>DREF </a:t>
            </a:r>
            <a:r>
              <a:rPr lang="en-GB" sz="1600">
                <a:latin typeface="+mn-lt"/>
                <a:cs typeface="Arial" pitchFamily="34" charset="0"/>
              </a:rPr>
              <a:t>2011 (CHF)</a:t>
            </a:r>
          </a:p>
        </c:rich>
      </c:tx>
      <c:layout/>
    </c:title>
    <c:plotArea>
      <c:layout>
        <c:manualLayout>
          <c:layoutTarget val="inner"/>
          <c:xMode val="edge"/>
          <c:yMode val="edge"/>
          <c:x val="0.26628961702367848"/>
          <c:y val="0.20335874902180764"/>
          <c:w val="0.47697871099445938"/>
          <c:h val="0.70225361671479758"/>
        </c:manualLayout>
      </c:layout>
      <c:pieChart>
        <c:varyColors val="1"/>
        <c:ser>
          <c:idx val="0"/>
          <c:order val="0"/>
          <c:dLbls>
            <c:dLbl>
              <c:idx val="1"/>
              <c:layout/>
              <c:dLblPos val="bestFit"/>
              <c:showCatName val="1"/>
              <c:showPercent val="1"/>
            </c:dLbl>
            <c:dLbl>
              <c:idx val="2"/>
              <c:layout>
                <c:manualLayout>
                  <c:x val="3.4959312881588739E-2"/>
                  <c:y val="-2.2881464141306668E-3"/>
                </c:manualLayout>
              </c:layout>
              <c:dLblPos val="bestFit"/>
              <c:showCatName val="1"/>
              <c:showPercent val="1"/>
            </c:dLbl>
            <c:dLbl>
              <c:idx val="3"/>
              <c:layout>
                <c:manualLayout>
                  <c:x val="-7.2887139107611576E-2"/>
                  <c:y val="-1.3690118715470689E-2"/>
                </c:manualLayout>
              </c:layout>
              <c:dLblPos val="bestFit"/>
              <c:showCatName val="1"/>
              <c:showPercent val="1"/>
            </c:dLbl>
            <c:dLbl>
              <c:idx val="4"/>
              <c:layout>
                <c:manualLayout>
                  <c:x val="-5.4455262984600065E-2"/>
                  <c:y val="-7.9005234383829726E-2"/>
                </c:manualLayout>
              </c:layout>
              <c:dLblPos val="bestFit"/>
              <c:showCatName val="1"/>
              <c:showPercent val="1"/>
            </c:dLbl>
            <c:dLbl>
              <c:idx val="8"/>
              <c:delete val="1"/>
            </c:dLbl>
            <c:dLbl>
              <c:idx val="9"/>
              <c:delete val="1"/>
            </c:dLbl>
            <c:dLbl>
              <c:idx val="12"/>
              <c:layout>
                <c:manualLayout>
                  <c:x val="0.11932181864363728"/>
                  <c:y val="1.2225846439379774E-2"/>
                </c:manualLayout>
              </c:layout>
              <c:dLblPos val="bestFit"/>
              <c:showCatName val="1"/>
              <c:showPercent val="1"/>
            </c:dLbl>
            <c:txPr>
              <a:bodyPr/>
              <a:lstStyle/>
              <a:p>
                <a:pPr>
                  <a:defRPr sz="1200" b="0" i="0" u="none" strike="noStrike" baseline="0">
                    <a:solidFill>
                      <a:srgbClr val="000000"/>
                    </a:solidFill>
                    <a:latin typeface="Calibri"/>
                    <a:ea typeface="Calibri"/>
                    <a:cs typeface="Calibri"/>
                  </a:defRPr>
                </a:pPr>
                <a:endParaRPr lang="en-US"/>
              </a:p>
            </c:txPr>
            <c:showCatName val="1"/>
            <c:showPercent val="1"/>
            <c:showLeaderLines val="1"/>
          </c:dLbls>
          <c:cat>
            <c:strRef>
              <c:f>Sheet1!$A$106:$A$118</c:f>
              <c:strCache>
                <c:ptCount val="13"/>
                <c:pt idx="0">
                  <c:v>Floods</c:v>
                </c:pt>
                <c:pt idx="1">
                  <c:v>Cyclones, storms</c:v>
                </c:pt>
                <c:pt idx="2">
                  <c:v>Extreme Temperature</c:v>
                </c:pt>
                <c:pt idx="3">
                  <c:v>Drought</c:v>
                </c:pt>
                <c:pt idx="4">
                  <c:v>Food Insecurity</c:v>
                </c:pt>
                <c:pt idx="5">
                  <c:v>Epidemics</c:v>
                </c:pt>
                <c:pt idx="6">
                  <c:v>Pop Movement</c:v>
                </c:pt>
                <c:pt idx="7">
                  <c:v>Earthquake</c:v>
                </c:pt>
                <c:pt idx="8">
                  <c:v>Volcanic Eruption</c:v>
                </c:pt>
                <c:pt idx="9">
                  <c:v>Tsunami</c:v>
                </c:pt>
                <c:pt idx="10">
                  <c:v>Explosions, Fire</c:v>
                </c:pt>
                <c:pt idx="11">
                  <c:v>Civil unrest</c:v>
                </c:pt>
                <c:pt idx="12">
                  <c:v>Other</c:v>
                </c:pt>
              </c:strCache>
            </c:strRef>
          </c:cat>
          <c:val>
            <c:numRef>
              <c:f>Sheet1!$B$106:$B$118</c:f>
              <c:numCache>
                <c:formatCode>General</c:formatCode>
                <c:ptCount val="13"/>
                <c:pt idx="0">
                  <c:v>7191650</c:v>
                </c:pt>
                <c:pt idx="1">
                  <c:v>2434777</c:v>
                </c:pt>
                <c:pt idx="2">
                  <c:v>400417</c:v>
                </c:pt>
                <c:pt idx="3">
                  <c:v>200000</c:v>
                </c:pt>
                <c:pt idx="4">
                  <c:v>1088341</c:v>
                </c:pt>
                <c:pt idx="5">
                  <c:v>4487181</c:v>
                </c:pt>
                <c:pt idx="6">
                  <c:v>1055614</c:v>
                </c:pt>
                <c:pt idx="7">
                  <c:v>690856</c:v>
                </c:pt>
                <c:pt idx="8">
                  <c:v>0</c:v>
                </c:pt>
                <c:pt idx="9">
                  <c:v>0</c:v>
                </c:pt>
                <c:pt idx="10">
                  <c:v>274800</c:v>
                </c:pt>
                <c:pt idx="11">
                  <c:v>1179235</c:v>
                </c:pt>
                <c:pt idx="12">
                  <c:v>64754</c:v>
                </c:pt>
              </c:numCache>
            </c:numRef>
          </c:val>
        </c:ser>
        <c:dLbls>
          <c:showCatName val="1"/>
          <c:showPercent val="1"/>
        </c:dLbls>
        <c:firstSliceAng val="0"/>
      </c:pieChart>
      <c:spPr>
        <a:noFill/>
        <a:ln w="25400">
          <a:noFill/>
        </a:ln>
      </c:spPr>
    </c:plotArea>
    <c:plotVisOnly val="1"/>
    <c:dispBlanksAs val="zero"/>
  </c:chart>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1800" b="1" i="0" u="none" strike="noStrike" baseline="0">
                <a:solidFill>
                  <a:srgbClr val="000000"/>
                </a:solidFill>
                <a:latin typeface="Calibri"/>
                <a:ea typeface="Calibri"/>
                <a:cs typeface="Calibri"/>
              </a:defRPr>
            </a:pPr>
            <a:r>
              <a:rPr lang="en-GB"/>
              <a:t>DREF  2010: Types of disaster</a:t>
            </a:r>
          </a:p>
        </c:rich>
      </c:tx>
      <c:layout/>
    </c:title>
    <c:plotArea>
      <c:layout/>
      <c:pieChart>
        <c:varyColors val="1"/>
        <c:ser>
          <c:idx val="0"/>
          <c:order val="0"/>
          <c:dLbls>
            <c:dLbl>
              <c:idx val="3"/>
              <c:delete val="1"/>
            </c:dLbl>
            <c:dLbl>
              <c:idx val="6"/>
              <c:delete val="1"/>
            </c:dLbl>
            <c:dLbl>
              <c:idx val="8"/>
              <c:delete val="1"/>
            </c:dLbl>
            <c:dLbl>
              <c:idx val="9"/>
              <c:delete val="1"/>
            </c:dLbl>
            <c:dLbl>
              <c:idx val="11"/>
              <c:layout>
                <c:manualLayout>
                  <c:x val="0.12227870581597862"/>
                  <c:y val="1.2732044858029104E-2"/>
                </c:manualLayout>
              </c:layout>
              <c:dLblPos val="bestFit"/>
              <c:showCatName val="1"/>
              <c:showPercent val="1"/>
            </c:dLbl>
            <c:dLbl>
              <c:idx val="12"/>
              <c:delete val="1"/>
            </c:dLbl>
            <c:txPr>
              <a:bodyPr/>
              <a:lstStyle/>
              <a:p>
                <a:pPr>
                  <a:defRPr sz="1000" b="0" i="0" u="none" strike="noStrike" baseline="0">
                    <a:solidFill>
                      <a:srgbClr val="000000"/>
                    </a:solidFill>
                    <a:latin typeface="Calibri"/>
                    <a:ea typeface="Calibri"/>
                    <a:cs typeface="Calibri"/>
                  </a:defRPr>
                </a:pPr>
                <a:endParaRPr lang="en-US"/>
              </a:p>
            </c:txPr>
            <c:showCatName val="1"/>
            <c:showPercent val="1"/>
            <c:showLeaderLines val="1"/>
          </c:dLbls>
          <c:cat>
            <c:strRef>
              <c:f>Sheet1!$A$90:$A$102</c:f>
              <c:strCache>
                <c:ptCount val="13"/>
                <c:pt idx="0">
                  <c:v>Floods</c:v>
                </c:pt>
                <c:pt idx="1">
                  <c:v>Cyclones, storms</c:v>
                </c:pt>
                <c:pt idx="2">
                  <c:v>Extreme Temperature</c:v>
                </c:pt>
                <c:pt idx="3">
                  <c:v>Drought</c:v>
                </c:pt>
                <c:pt idx="4">
                  <c:v>Food Insecurity</c:v>
                </c:pt>
                <c:pt idx="5">
                  <c:v>Epidemics</c:v>
                </c:pt>
                <c:pt idx="6">
                  <c:v>Pop Movement</c:v>
                </c:pt>
                <c:pt idx="7">
                  <c:v>Earthquake</c:v>
                </c:pt>
                <c:pt idx="8">
                  <c:v>Volcanic Eruption</c:v>
                </c:pt>
                <c:pt idx="9">
                  <c:v>Tsunami</c:v>
                </c:pt>
                <c:pt idx="10">
                  <c:v>Explosions, Fire</c:v>
                </c:pt>
                <c:pt idx="11">
                  <c:v>Civil unrest</c:v>
                </c:pt>
                <c:pt idx="12">
                  <c:v>Other</c:v>
                </c:pt>
              </c:strCache>
            </c:strRef>
          </c:cat>
          <c:val>
            <c:numRef>
              <c:f>Sheet1!$B$90:$B$102</c:f>
              <c:numCache>
                <c:formatCode>General</c:formatCode>
                <c:ptCount val="13"/>
                <c:pt idx="0">
                  <c:v>13594124</c:v>
                </c:pt>
                <c:pt idx="1">
                  <c:v>2055944</c:v>
                </c:pt>
                <c:pt idx="2">
                  <c:v>719317</c:v>
                </c:pt>
                <c:pt idx="3">
                  <c:v>23986</c:v>
                </c:pt>
                <c:pt idx="4">
                  <c:v>480862</c:v>
                </c:pt>
                <c:pt idx="5">
                  <c:v>2281631</c:v>
                </c:pt>
                <c:pt idx="6">
                  <c:v>753952</c:v>
                </c:pt>
                <c:pt idx="7">
                  <c:v>1034369</c:v>
                </c:pt>
                <c:pt idx="8">
                  <c:v>143243</c:v>
                </c:pt>
                <c:pt idx="9">
                  <c:v>0</c:v>
                </c:pt>
                <c:pt idx="10">
                  <c:v>289356</c:v>
                </c:pt>
                <c:pt idx="11">
                  <c:v>1139845</c:v>
                </c:pt>
                <c:pt idx="12">
                  <c:v>23701</c:v>
                </c:pt>
              </c:numCache>
            </c:numRef>
          </c:val>
        </c:ser>
        <c:dLbls>
          <c:showCatName val="1"/>
          <c:showPercent val="1"/>
        </c:dLbls>
        <c:firstSliceAng val="0"/>
      </c:pieChart>
      <c:spPr>
        <a:noFill/>
        <a:ln w="25400">
          <a:noFill/>
        </a:ln>
      </c:spPr>
    </c:plotArea>
    <c:plotVisOnly val="1"/>
    <c:dispBlanksAs val="zero"/>
  </c:chart>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sz="1600" dirty="0"/>
              <a:t>Asia </a:t>
            </a:r>
            <a:r>
              <a:rPr lang="en-US" sz="1600" dirty="0" smtClean="0"/>
              <a:t>Pacific 2010 : </a:t>
            </a:r>
            <a:r>
              <a:rPr lang="en-US" sz="1600" dirty="0"/>
              <a:t>Types of disaster </a:t>
            </a:r>
          </a:p>
        </c:rich>
      </c:tx>
      <c:layout>
        <c:manualLayout>
          <c:xMode val="edge"/>
          <c:yMode val="edge"/>
          <c:x val="0.11391571163969176"/>
          <c:y val="0.90964460079713882"/>
        </c:manualLayout>
      </c:layout>
    </c:title>
    <c:plotArea>
      <c:layout/>
      <c:pieChart>
        <c:varyColors val="1"/>
        <c:ser>
          <c:idx val="0"/>
          <c:order val="0"/>
          <c:tx>
            <c:v>Asia-Pacific: Types of disaster</c:v>
          </c:tx>
          <c:dLbls>
            <c:dLbl>
              <c:idx val="0"/>
              <c:delete val="1"/>
            </c:dLbl>
            <c:dLbl>
              <c:idx val="1"/>
              <c:layout/>
              <c:tx>
                <c:rich>
                  <a:bodyPr/>
                  <a:lstStyle/>
                  <a:p>
                    <a:r>
                      <a:rPr lang="en-US"/>
                      <a:t>Cyclones,</a:t>
                    </a:r>
                    <a:r>
                      <a:rPr lang="en-US" baseline="0"/>
                      <a:t> storms</a:t>
                    </a:r>
                    <a:r>
                      <a:rPr lang="en-US"/>
                      <a:t>
25%</a:t>
                    </a:r>
                  </a:p>
                </c:rich>
              </c:tx>
              <c:showCatName val="1"/>
              <c:showPercent val="1"/>
            </c:dLbl>
            <c:dLbl>
              <c:idx val="2"/>
              <c:layout/>
              <c:tx>
                <c:rich>
                  <a:bodyPr/>
                  <a:lstStyle/>
                  <a:p>
                    <a:r>
                      <a:rPr lang="en-US"/>
                      <a:t>Epidemics
4%</a:t>
                    </a:r>
                  </a:p>
                </c:rich>
              </c:tx>
              <c:showCatName val="1"/>
              <c:showPercent val="1"/>
            </c:dLbl>
            <c:dLbl>
              <c:idx val="3"/>
              <c:delete val="1"/>
            </c:dLbl>
            <c:dLbl>
              <c:idx val="4"/>
              <c:layout/>
              <c:tx>
                <c:rich>
                  <a:bodyPr/>
                  <a:lstStyle/>
                  <a:p>
                    <a:r>
                      <a:rPr lang="en-US"/>
                      <a:t>Floods
52%</a:t>
                    </a:r>
                  </a:p>
                </c:rich>
              </c:tx>
              <c:showCatName val="1"/>
              <c:showPercent val="1"/>
            </c:dLbl>
            <c:dLbl>
              <c:idx val="5"/>
              <c:delete val="1"/>
            </c:dLbl>
            <c:dLbl>
              <c:idx val="6"/>
              <c:delete val="1"/>
            </c:dLbl>
            <c:dLbl>
              <c:idx val="7"/>
              <c:delete val="1"/>
            </c:dLbl>
            <c:dLbl>
              <c:idx val="8"/>
              <c:delete val="1"/>
            </c:dLbl>
            <c:dLbl>
              <c:idx val="9"/>
              <c:layout/>
              <c:tx>
                <c:rich>
                  <a:bodyPr/>
                  <a:lstStyle/>
                  <a:p>
                    <a:r>
                      <a:rPr lang="en-US"/>
                      <a:t>Extreme</a:t>
                    </a:r>
                    <a:r>
                      <a:rPr lang="en-US" baseline="0"/>
                      <a:t> temperature</a:t>
                    </a:r>
                    <a:r>
                      <a:rPr lang="en-US"/>
                      <a:t>
16%</a:t>
                    </a:r>
                  </a:p>
                </c:rich>
              </c:tx>
              <c:showCatName val="1"/>
              <c:showPercent val="1"/>
            </c:dLbl>
            <c:dLbl>
              <c:idx val="10"/>
              <c:layout/>
              <c:tx>
                <c:rich>
                  <a:bodyPr/>
                  <a:lstStyle/>
                  <a:p>
                    <a:r>
                      <a:rPr lang="en-US"/>
                      <a:t>Volcanic</a:t>
                    </a:r>
                    <a:r>
                      <a:rPr lang="en-US" baseline="0"/>
                      <a:t> eruption</a:t>
                    </a:r>
                    <a:r>
                      <a:rPr lang="en-US"/>
                      <a:t>
3%</a:t>
                    </a:r>
                  </a:p>
                </c:rich>
              </c:tx>
              <c:showCatName val="1"/>
              <c:showPercent val="1"/>
            </c:dLbl>
            <c:dLbl>
              <c:idx val="11"/>
              <c:delete val="1"/>
            </c:dLbl>
            <c:showCatName val="1"/>
            <c:showPercent val="1"/>
            <c:showLeaderLines val="1"/>
          </c:dLbls>
          <c:val>
            <c:numRef>
              <c:f>'A-P pie'!$C$3:$C$14</c:f>
              <c:numCache>
                <c:formatCode>0%</c:formatCode>
                <c:ptCount val="12"/>
                <c:pt idx="0">
                  <c:v>0</c:v>
                </c:pt>
                <c:pt idx="1">
                  <c:v>0.25147929705859645</c:v>
                </c:pt>
                <c:pt idx="2">
                  <c:v>4.3741920047206277E-2</c:v>
                </c:pt>
                <c:pt idx="3">
                  <c:v>0</c:v>
                </c:pt>
                <c:pt idx="4">
                  <c:v>0.51612863011460597</c:v>
                </c:pt>
                <c:pt idx="5">
                  <c:v>0</c:v>
                </c:pt>
                <c:pt idx="6">
                  <c:v>0</c:v>
                </c:pt>
                <c:pt idx="7">
                  <c:v>0</c:v>
                </c:pt>
                <c:pt idx="8">
                  <c:v>0</c:v>
                </c:pt>
                <c:pt idx="9">
                  <c:v>0.15732153351298139</c:v>
                </c:pt>
                <c:pt idx="10">
                  <c:v>3.1328619266609847E-2</c:v>
                </c:pt>
                <c:pt idx="11">
                  <c:v>0</c:v>
                </c:pt>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1400"/>
            </a:pPr>
            <a:r>
              <a:rPr lang="en-US" sz="1400"/>
              <a:t>Asia Pacific 2011 - types of disaster (CHF)</a:t>
            </a:r>
          </a:p>
        </c:rich>
      </c:tx>
      <c:layout/>
    </c:title>
    <c:plotArea>
      <c:layout/>
      <c:pieChart>
        <c:varyColors val="1"/>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1600"/>
            </a:pPr>
            <a:r>
              <a:rPr lang="en-US" sz="1600"/>
              <a:t>Asia Pacific 2011 - types of disaster </a:t>
            </a:r>
          </a:p>
        </c:rich>
      </c:tx>
      <c:layout>
        <c:manualLayout>
          <c:xMode val="edge"/>
          <c:yMode val="edge"/>
          <c:x val="0.11252633452250162"/>
          <c:y val="0.92254706741985937"/>
        </c:manualLayout>
      </c:layout>
    </c:title>
    <c:plotArea>
      <c:layout/>
      <c:pieChart>
        <c:varyColors val="1"/>
        <c:ser>
          <c:idx val="0"/>
          <c:order val="0"/>
          <c:dLbls>
            <c:showCatName val="1"/>
            <c:showPercent val="1"/>
            <c:showLeaderLines val="1"/>
          </c:dLbls>
          <c:cat>
            <c:strRef>
              <c:f>'MasterList 2011'!$D$272:$D$276</c:f>
              <c:strCache>
                <c:ptCount val="5"/>
                <c:pt idx="0">
                  <c:v>Epidemics</c:v>
                </c:pt>
                <c:pt idx="1">
                  <c:v>Extreme temperature</c:v>
                </c:pt>
                <c:pt idx="2">
                  <c:v>Cyclones, storms</c:v>
                </c:pt>
                <c:pt idx="3">
                  <c:v>Floods</c:v>
                </c:pt>
                <c:pt idx="4">
                  <c:v>Earthquake</c:v>
                </c:pt>
              </c:strCache>
            </c:strRef>
          </c:cat>
          <c:val>
            <c:numRef>
              <c:f>'MasterList 2011'!$E$272:$E$276</c:f>
              <c:numCache>
                <c:formatCode>#,##0</c:formatCode>
                <c:ptCount val="5"/>
                <c:pt idx="0">
                  <c:v>169821</c:v>
                </c:pt>
                <c:pt idx="1">
                  <c:v>253527</c:v>
                </c:pt>
                <c:pt idx="2">
                  <c:v>570322</c:v>
                </c:pt>
                <c:pt idx="3">
                  <c:v>2571499</c:v>
                </c:pt>
                <c:pt idx="4">
                  <c:v>690856</c:v>
                </c:pt>
              </c:numCache>
            </c:numRef>
          </c:val>
        </c:ser>
        <c:dLbls>
          <c:showCatName val="1"/>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GB" sz="1600"/>
              <a:t>DREF</a:t>
            </a:r>
            <a:r>
              <a:rPr lang="en-GB" sz="1600" baseline="0"/>
              <a:t> allocations 2012</a:t>
            </a:r>
          </a:p>
          <a:p>
            <a:pPr>
              <a:defRPr/>
            </a:pPr>
            <a:r>
              <a:rPr lang="en-GB" sz="1600" baseline="0"/>
              <a:t>compared to forecast and allocations 2011</a:t>
            </a:r>
            <a:endParaRPr lang="en-GB" sz="1600"/>
          </a:p>
        </c:rich>
      </c:tx>
      <c:layout>
        <c:manualLayout>
          <c:xMode val="edge"/>
          <c:yMode val="edge"/>
          <c:x val="0.13283099886486791"/>
          <c:y val="3.8535645472061668E-2"/>
        </c:manualLayout>
      </c:layout>
    </c:title>
    <c:plotArea>
      <c:layout/>
      <c:lineChart>
        <c:grouping val="standard"/>
        <c:ser>
          <c:idx val="0"/>
          <c:order val="0"/>
          <c:tx>
            <c:strRef>
              <c:f>Sheet1!$A$52</c:f>
              <c:strCache>
                <c:ptCount val="1"/>
                <c:pt idx="0">
                  <c:v>Allocations forecast </c:v>
                </c:pt>
              </c:strCache>
            </c:strRef>
          </c:tx>
          <c:marker>
            <c:symbol val="none"/>
          </c:marker>
          <c:cat>
            <c:numRef>
              <c:f>Sheet1!$B$51:$N$51</c:f>
              <c:numCache>
                <c:formatCode>dd\-mmm</c:formatCode>
                <c:ptCount val="13"/>
                <c:pt idx="0">
                  <c:v>40544</c:v>
                </c:pt>
                <c:pt idx="1">
                  <c:v>40575</c:v>
                </c:pt>
                <c:pt idx="2">
                  <c:v>40603</c:v>
                </c:pt>
                <c:pt idx="3">
                  <c:v>40634</c:v>
                </c:pt>
                <c:pt idx="4">
                  <c:v>40664</c:v>
                </c:pt>
                <c:pt idx="5">
                  <c:v>40695</c:v>
                </c:pt>
                <c:pt idx="6">
                  <c:v>40725</c:v>
                </c:pt>
                <c:pt idx="7">
                  <c:v>40756</c:v>
                </c:pt>
                <c:pt idx="8">
                  <c:v>40787</c:v>
                </c:pt>
                <c:pt idx="9">
                  <c:v>40817</c:v>
                </c:pt>
                <c:pt idx="10">
                  <c:v>40848</c:v>
                </c:pt>
                <c:pt idx="11">
                  <c:v>40878</c:v>
                </c:pt>
                <c:pt idx="12">
                  <c:v>40909</c:v>
                </c:pt>
              </c:numCache>
            </c:numRef>
          </c:cat>
          <c:val>
            <c:numRef>
              <c:f>Sheet1!$B$52:$N$52</c:f>
              <c:numCache>
                <c:formatCode>General</c:formatCode>
                <c:ptCount val="13"/>
                <c:pt idx="0">
                  <c:v>0</c:v>
                </c:pt>
                <c:pt idx="1">
                  <c:v>1875000</c:v>
                </c:pt>
                <c:pt idx="2">
                  <c:v>3750000</c:v>
                </c:pt>
                <c:pt idx="3">
                  <c:v>5625000</c:v>
                </c:pt>
                <c:pt idx="4">
                  <c:v>7500000</c:v>
                </c:pt>
                <c:pt idx="5">
                  <c:v>9375000</c:v>
                </c:pt>
                <c:pt idx="6">
                  <c:v>11250000</c:v>
                </c:pt>
                <c:pt idx="7">
                  <c:v>13125000</c:v>
                </c:pt>
                <c:pt idx="8">
                  <c:v>15000000</c:v>
                </c:pt>
                <c:pt idx="9">
                  <c:v>16875000</c:v>
                </c:pt>
                <c:pt idx="10">
                  <c:v>18750000</c:v>
                </c:pt>
                <c:pt idx="11">
                  <c:v>20625000</c:v>
                </c:pt>
                <c:pt idx="12">
                  <c:v>22500000</c:v>
                </c:pt>
              </c:numCache>
            </c:numRef>
          </c:val>
        </c:ser>
        <c:ser>
          <c:idx val="1"/>
          <c:order val="1"/>
          <c:tx>
            <c:strRef>
              <c:f>Sheet1!$A$53</c:f>
              <c:strCache>
                <c:ptCount val="1"/>
                <c:pt idx="0">
                  <c:v>Allocations actual </c:v>
                </c:pt>
              </c:strCache>
            </c:strRef>
          </c:tx>
          <c:marker>
            <c:symbol val="none"/>
          </c:marker>
          <c:cat>
            <c:numRef>
              <c:f>Sheet1!$B$51:$N$51</c:f>
              <c:numCache>
                <c:formatCode>dd\-mmm</c:formatCode>
                <c:ptCount val="13"/>
                <c:pt idx="0">
                  <c:v>40544</c:v>
                </c:pt>
                <c:pt idx="1">
                  <c:v>40575</c:v>
                </c:pt>
                <c:pt idx="2">
                  <c:v>40603</c:v>
                </c:pt>
                <c:pt idx="3">
                  <c:v>40634</c:v>
                </c:pt>
                <c:pt idx="4">
                  <c:v>40664</c:v>
                </c:pt>
                <c:pt idx="5">
                  <c:v>40695</c:v>
                </c:pt>
                <c:pt idx="6">
                  <c:v>40725</c:v>
                </c:pt>
                <c:pt idx="7">
                  <c:v>40756</c:v>
                </c:pt>
                <c:pt idx="8">
                  <c:v>40787</c:v>
                </c:pt>
                <c:pt idx="9">
                  <c:v>40817</c:v>
                </c:pt>
                <c:pt idx="10">
                  <c:v>40848</c:v>
                </c:pt>
                <c:pt idx="11">
                  <c:v>40878</c:v>
                </c:pt>
                <c:pt idx="12">
                  <c:v>40909</c:v>
                </c:pt>
              </c:numCache>
            </c:numRef>
          </c:cat>
          <c:val>
            <c:numRef>
              <c:f>Sheet1!$B$53:$N$53</c:f>
              <c:numCache>
                <c:formatCode>General</c:formatCode>
                <c:ptCount val="13"/>
                <c:pt idx="0">
                  <c:v>0</c:v>
                </c:pt>
                <c:pt idx="1">
                  <c:v>1351596</c:v>
                </c:pt>
                <c:pt idx="2">
                  <c:v>5351505</c:v>
                </c:pt>
                <c:pt idx="3" formatCode="0">
                  <c:v>6581972</c:v>
                </c:pt>
                <c:pt idx="4">
                  <c:v>8360482</c:v>
                </c:pt>
                <c:pt idx="5">
                  <c:v>10228564</c:v>
                </c:pt>
              </c:numCache>
            </c:numRef>
          </c:val>
        </c:ser>
        <c:ser>
          <c:idx val="2"/>
          <c:order val="2"/>
          <c:tx>
            <c:strRef>
              <c:f>Sheet1!$A$54</c:f>
              <c:strCache>
                <c:ptCount val="1"/>
                <c:pt idx="0">
                  <c:v>Allocations 2011</c:v>
                </c:pt>
              </c:strCache>
            </c:strRef>
          </c:tx>
          <c:marker>
            <c:symbol val="none"/>
          </c:marker>
          <c:cat>
            <c:numRef>
              <c:f>Sheet1!$B$51:$N$51</c:f>
              <c:numCache>
                <c:formatCode>dd\-mmm</c:formatCode>
                <c:ptCount val="13"/>
                <c:pt idx="0">
                  <c:v>40544</c:v>
                </c:pt>
                <c:pt idx="1">
                  <c:v>40575</c:v>
                </c:pt>
                <c:pt idx="2">
                  <c:v>40603</c:v>
                </c:pt>
                <c:pt idx="3">
                  <c:v>40634</c:v>
                </c:pt>
                <c:pt idx="4">
                  <c:v>40664</c:v>
                </c:pt>
                <c:pt idx="5">
                  <c:v>40695</c:v>
                </c:pt>
                <c:pt idx="6">
                  <c:v>40725</c:v>
                </c:pt>
                <c:pt idx="7">
                  <c:v>40756</c:v>
                </c:pt>
                <c:pt idx="8">
                  <c:v>40787</c:v>
                </c:pt>
                <c:pt idx="9">
                  <c:v>40817</c:v>
                </c:pt>
                <c:pt idx="10">
                  <c:v>40848</c:v>
                </c:pt>
                <c:pt idx="11">
                  <c:v>40878</c:v>
                </c:pt>
                <c:pt idx="12">
                  <c:v>40909</c:v>
                </c:pt>
              </c:numCache>
            </c:numRef>
          </c:cat>
          <c:val>
            <c:numRef>
              <c:f>Sheet1!$B$54:$N$54</c:f>
              <c:numCache>
                <c:formatCode>General</c:formatCode>
                <c:ptCount val="13"/>
                <c:pt idx="0">
                  <c:v>0</c:v>
                </c:pt>
                <c:pt idx="1">
                  <c:v>1471480</c:v>
                </c:pt>
                <c:pt idx="2">
                  <c:v>2243898</c:v>
                </c:pt>
                <c:pt idx="3">
                  <c:v>3214414</c:v>
                </c:pt>
                <c:pt idx="4">
                  <c:v>4252012</c:v>
                </c:pt>
                <c:pt idx="5">
                  <c:v>5123569</c:v>
                </c:pt>
                <c:pt idx="6">
                  <c:v>6559443</c:v>
                </c:pt>
                <c:pt idx="7">
                  <c:v>8546209</c:v>
                </c:pt>
                <c:pt idx="8">
                  <c:v>10542482</c:v>
                </c:pt>
                <c:pt idx="9">
                  <c:v>13154046</c:v>
                </c:pt>
                <c:pt idx="10">
                  <c:v>16403394</c:v>
                </c:pt>
                <c:pt idx="11">
                  <c:v>17132153</c:v>
                </c:pt>
                <c:pt idx="12">
                  <c:v>19067625</c:v>
                </c:pt>
              </c:numCache>
            </c:numRef>
          </c:val>
        </c:ser>
        <c:marker val="1"/>
        <c:axId val="55978624"/>
        <c:axId val="62857600"/>
      </c:lineChart>
      <c:dateAx>
        <c:axId val="55978624"/>
        <c:scaling>
          <c:orientation val="minMax"/>
        </c:scaling>
        <c:axPos val="b"/>
        <c:numFmt formatCode="dd\-mmm" sourceLinked="0"/>
        <c:majorTickMark val="none"/>
        <c:tickLblPos val="nextTo"/>
        <c:crossAx val="62857600"/>
        <c:crosses val="autoZero"/>
        <c:auto val="1"/>
        <c:lblOffset val="100"/>
      </c:dateAx>
      <c:valAx>
        <c:axId val="62857600"/>
        <c:scaling>
          <c:orientation val="minMax"/>
        </c:scaling>
        <c:axPos val="l"/>
        <c:majorGridlines/>
        <c:numFmt formatCode="General" sourceLinked="1"/>
        <c:majorTickMark val="none"/>
        <c:tickLblPos val="nextTo"/>
        <c:spPr>
          <a:ln w="9525">
            <a:noFill/>
          </a:ln>
        </c:spPr>
        <c:crossAx val="55978624"/>
        <c:crosses val="autoZero"/>
        <c:crossBetween val="between"/>
      </c:valAx>
    </c:plotArea>
    <c:legend>
      <c:legendPos val="b"/>
      <c:layout/>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76A8E-04FC-4035-AB07-DFDAE8DA9C64}" type="datetimeFigureOut">
              <a:rPr lang="en-GB" smtClean="0"/>
              <a:t>01/06/2012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77949-CB6E-49D8-9CDB-29F7577DA57D}"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Since</a:t>
            </a:r>
            <a:r>
              <a:rPr lang="en-GB" baseline="0" dirty="0" smtClean="0"/>
              <a:t> 2003, when the obligation to reimburse DREF allocations for operations where there was no appeal was removed, the amount allocated has grown continuously, in particular the amount of grants (although in 2011 the amount dropped in comparison to 2010 – mainly due to lower number of flood events worldwide)</a:t>
            </a:r>
            <a:endParaRPr lang="en-GB" dirty="0"/>
          </a:p>
        </p:txBody>
      </p:sp>
      <p:sp>
        <p:nvSpPr>
          <p:cNvPr id="4" name="Slide Number Placeholder 3"/>
          <p:cNvSpPr>
            <a:spLocks noGrp="1"/>
          </p:cNvSpPr>
          <p:nvPr>
            <p:ph type="sldNum" sz="quarter" idx="10"/>
          </p:nvPr>
        </p:nvSpPr>
        <p:spPr/>
        <p:txBody>
          <a:bodyPr/>
          <a:lstStyle/>
          <a:p>
            <a:fld id="{9B477949-CB6E-49D8-9CDB-29F7577DA57D}"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African National Societies request</a:t>
            </a:r>
            <a:r>
              <a:rPr lang="en-GB" baseline="0" dirty="0" smtClean="0"/>
              <a:t> and use over half the DREF allocated in most years. NS in Asia Pacific region traditionally used DREF as start-up funding for emergency appeals but in 2010 and 2011, more grants were requested than previously </a:t>
            </a:r>
            <a:endParaRPr lang="en-GB" dirty="0"/>
          </a:p>
        </p:txBody>
      </p:sp>
      <p:sp>
        <p:nvSpPr>
          <p:cNvPr id="4" name="Slide Number Placeholder 3"/>
          <p:cNvSpPr>
            <a:spLocks noGrp="1"/>
          </p:cNvSpPr>
          <p:nvPr>
            <p:ph type="sldNum" sz="quarter" idx="10"/>
          </p:nvPr>
        </p:nvSpPr>
        <p:spPr/>
        <p:txBody>
          <a:bodyPr/>
          <a:lstStyle/>
          <a:p>
            <a:fld id="{9B477949-CB6E-49D8-9CDB-29F7577DA57D}" type="slidenum">
              <a:rPr lang="en-GB" smtClean="0"/>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It</a:t>
            </a:r>
            <a:r>
              <a:rPr lang="en-GB" baseline="0" dirty="0" smtClean="0"/>
              <a:t> is hydro-meteorological disasters (floods, cyclones, storms, extreme temperature) which generate the most DREF requests, followed by Epidemics. There are annual variations (2010 was high on floods, 2011 low on floods) </a:t>
            </a:r>
            <a:endParaRPr lang="en-GB" dirty="0"/>
          </a:p>
        </p:txBody>
      </p:sp>
      <p:sp>
        <p:nvSpPr>
          <p:cNvPr id="4" name="Slide Number Placeholder 3"/>
          <p:cNvSpPr>
            <a:spLocks noGrp="1"/>
          </p:cNvSpPr>
          <p:nvPr>
            <p:ph type="sldNum" sz="quarter" idx="10"/>
          </p:nvPr>
        </p:nvSpPr>
        <p:spPr/>
        <p:txBody>
          <a:bodyPr/>
          <a:lstStyle/>
          <a:p>
            <a:fld id="{9B477949-CB6E-49D8-9CDB-29F7577DA57D}" type="slidenum">
              <a:rPr lang="en-GB" smtClean="0"/>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Largely due to the severe winter temperatures in Eastern Europe, the food insecurity</a:t>
            </a:r>
            <a:r>
              <a:rPr lang="en-GB" baseline="0" dirty="0" smtClean="0"/>
              <a:t> crisis in West Africa and epidemics in Africa, the use of DREF during the first 2 months of the year was very high (causing a momentary cash balance alert in the fund). The figures at end May are still higher than forecast and double those in 2011.</a:t>
            </a:r>
            <a:endParaRPr lang="en-GB" dirty="0"/>
          </a:p>
        </p:txBody>
      </p:sp>
      <p:sp>
        <p:nvSpPr>
          <p:cNvPr id="4" name="Slide Number Placeholder 3"/>
          <p:cNvSpPr>
            <a:spLocks noGrp="1"/>
          </p:cNvSpPr>
          <p:nvPr>
            <p:ph type="sldNum" sz="quarter" idx="10"/>
          </p:nvPr>
        </p:nvSpPr>
        <p:spPr/>
        <p:txBody>
          <a:bodyPr/>
          <a:lstStyle/>
          <a:p>
            <a:fld id="{9B477949-CB6E-49D8-9CDB-29F7577DA57D}" type="slidenum">
              <a:rPr lang="en-GB" smtClean="0"/>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 No disasters in AP?</a:t>
            </a:r>
            <a:endParaRPr lang="en-GB" dirty="0"/>
          </a:p>
        </p:txBody>
      </p:sp>
      <p:sp>
        <p:nvSpPr>
          <p:cNvPr id="4" name="Slide Number Placeholder 3"/>
          <p:cNvSpPr>
            <a:spLocks noGrp="1"/>
          </p:cNvSpPr>
          <p:nvPr>
            <p:ph type="sldNum" sz="quarter" idx="10"/>
          </p:nvPr>
        </p:nvSpPr>
        <p:spPr/>
        <p:txBody>
          <a:bodyPr/>
          <a:lstStyle/>
          <a:p>
            <a:fld id="{9B477949-CB6E-49D8-9CDB-29F7577DA57D}" type="slidenum">
              <a:rPr lang="en-GB" smtClean="0"/>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Total funding in 2011 CHF 16 million. </a:t>
            </a:r>
            <a:r>
              <a:rPr lang="en-GB" smtClean="0"/>
              <a:t>Target for 2012: CHF 18 million</a:t>
            </a:r>
            <a:endParaRPr lang="en-GB"/>
          </a:p>
        </p:txBody>
      </p:sp>
      <p:sp>
        <p:nvSpPr>
          <p:cNvPr id="4" name="Slide Number Placeholder 3"/>
          <p:cNvSpPr>
            <a:spLocks noGrp="1"/>
          </p:cNvSpPr>
          <p:nvPr>
            <p:ph type="sldNum" sz="quarter" idx="10"/>
          </p:nvPr>
        </p:nvSpPr>
        <p:spPr/>
        <p:txBody>
          <a:bodyPr/>
          <a:lstStyle/>
          <a:p>
            <a:fld id="{9B477949-CB6E-49D8-9CDB-29F7577DA57D}"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cs typeface="Arial" pitchFamily="34" charset="0"/>
                </a:rPr>
                <a:t>(in slide master)</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205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8" name="Group 14"/>
          <p:cNvGrpSpPr>
            <a:grpSpLocks/>
          </p:cNvGrpSpPr>
          <p:nvPr/>
        </p:nvGrpSpPr>
        <p:grpSpPr bwMode="auto">
          <a:xfrm>
            <a:off x="152400" y="5943600"/>
            <a:ext cx="8839200" cy="787400"/>
            <a:chOff x="152400" y="5918015"/>
            <a:chExt cx="8839200" cy="787585"/>
          </a:xfrm>
        </p:grpSpPr>
        <p:sp>
          <p:nvSpPr>
            <p:cNvPr id="8" name="Rectangle 7"/>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9" name="TextBox 8"/>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3" name="Picture 14" descr="IFRC_logo_EN.gif"/>
            <p:cNvPicPr>
              <a:picLocks noChangeAspect="1"/>
            </p:cNvPicPr>
            <p:nvPr/>
          </p:nvPicPr>
          <p:blipFill>
            <a:blip r:embed="rId4" cstate="print"/>
            <a:srcRect/>
            <a:stretch>
              <a:fillRect/>
            </a:stretch>
          </p:blipFill>
          <p:spPr bwMode="auto">
            <a:xfrm>
              <a:off x="5613869" y="6172201"/>
              <a:ext cx="3225331" cy="304800"/>
            </a:xfrm>
            <a:prstGeom prst="rect">
              <a:avLst/>
            </a:prstGeom>
            <a:noFill/>
            <a:ln w="9525">
              <a:noFill/>
              <a:miter lim="800000"/>
              <a:headEnd/>
              <a:tailEnd/>
            </a:ln>
          </p:spPr>
        </p:pic>
      </p:grpSp>
      <p:cxnSp>
        <p:nvCxnSpPr>
          <p:cNvPr id="11" name="Straight Connector 10"/>
          <p:cNvCxnSpPr/>
          <p:nvPr/>
        </p:nvCxnSpPr>
        <p:spPr>
          <a:xfrm>
            <a:off x="461963" y="269875"/>
            <a:ext cx="8207375"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1963" y="1411288"/>
            <a:ext cx="8207375"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68288" indent="-268288" algn="l" rtl="0" eaLnBrk="1" fontAlgn="base" hangingPunct="1">
        <a:spcBef>
          <a:spcPct val="20000"/>
        </a:spcBef>
        <a:spcAft>
          <a:spcPct val="0"/>
        </a:spcAft>
        <a:buClr>
          <a:srgbClr val="C00000"/>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538163" indent="-269875"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package" Target="../embeddings/Microsoft_Office_Excel_Worksheet1.xlsx"/><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990600" y="2819400"/>
            <a:ext cx="7239000" cy="647700"/>
          </a:xfrm>
        </p:spPr>
        <p:txBody>
          <a:bodyPr/>
          <a:lstStyle/>
          <a:p>
            <a:r>
              <a:rPr lang="en-GB" dirty="0" smtClean="0">
                <a:latin typeface="Arial" charset="0"/>
                <a:cs typeface="Arial" charset="0"/>
              </a:rPr>
              <a:t>Disaster Relief Emergency Fund (DREF)</a:t>
            </a:r>
          </a:p>
        </p:txBody>
      </p:sp>
      <p:sp>
        <p:nvSpPr>
          <p:cNvPr id="10243" name="Subtitle 2"/>
          <p:cNvSpPr>
            <a:spLocks noGrp="1"/>
          </p:cNvSpPr>
          <p:nvPr>
            <p:ph type="subTitle" idx="1"/>
          </p:nvPr>
        </p:nvSpPr>
        <p:spPr/>
        <p:txBody>
          <a:bodyPr/>
          <a:lstStyle/>
          <a:p>
            <a:r>
              <a:rPr lang="en-GB" dirty="0" smtClean="0">
                <a:latin typeface="Arial" charset="0"/>
                <a:cs typeface="Arial" charset="0"/>
              </a:rPr>
              <a:t>Update: June 2012</a:t>
            </a:r>
            <a:endParaRPr lang="en-GB" dirty="0" smtClean="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t>Growth in the use of DREF (in CHF)</a:t>
            </a:r>
          </a:p>
        </p:txBody>
      </p:sp>
      <p:sp>
        <p:nvSpPr>
          <p:cNvPr id="4" name="Content Placeholder 3"/>
          <p:cNvSpPr>
            <a:spLocks noGrp="1"/>
          </p:cNvSpPr>
          <p:nvPr>
            <p:ph idx="1"/>
          </p:nvPr>
        </p:nvSpPr>
        <p:spPr>
          <a:xfrm>
            <a:off x="395536" y="1412776"/>
            <a:ext cx="8229600" cy="4536504"/>
          </a:xfrm>
        </p:spPr>
        <p:txBody>
          <a:bodyPr/>
          <a:lstStyle/>
          <a:p>
            <a:endParaRPr lang="en-GB" dirty="0"/>
          </a:p>
        </p:txBody>
      </p:sp>
      <p:graphicFrame>
        <p:nvGraphicFramePr>
          <p:cNvPr id="6" name="Chart 5"/>
          <p:cNvGraphicFramePr>
            <a:graphicFrameLocks/>
          </p:cNvGraphicFramePr>
          <p:nvPr/>
        </p:nvGraphicFramePr>
        <p:xfrm>
          <a:off x="611560" y="1484784"/>
          <a:ext cx="7810098" cy="417646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Use of DREF by regions (in CHF)</a:t>
            </a:r>
          </a:p>
        </p:txBody>
      </p:sp>
      <p:sp>
        <p:nvSpPr>
          <p:cNvPr id="6" name="Content Placeholder 5"/>
          <p:cNvSpPr>
            <a:spLocks noGrp="1"/>
          </p:cNvSpPr>
          <p:nvPr>
            <p:ph idx="1"/>
          </p:nvPr>
        </p:nvSpPr>
        <p:spPr/>
        <p:txBody>
          <a:bodyPr/>
          <a:lstStyle/>
          <a:p>
            <a:endParaRPr lang="en-GB"/>
          </a:p>
        </p:txBody>
      </p:sp>
      <p:graphicFrame>
        <p:nvGraphicFramePr>
          <p:cNvPr id="8" name="Chart 7"/>
          <p:cNvGraphicFramePr>
            <a:graphicFrameLocks/>
          </p:cNvGraphicFramePr>
          <p:nvPr/>
        </p:nvGraphicFramePr>
        <p:xfrm>
          <a:off x="827584" y="1628800"/>
          <a:ext cx="7344816" cy="40324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DREF Asia Pacific 2010 / 2011</a:t>
            </a:r>
            <a:endParaRPr lang="en-GB" dirty="0"/>
          </a:p>
        </p:txBody>
      </p:sp>
      <p:graphicFrame>
        <p:nvGraphicFramePr>
          <p:cNvPr id="7" name="Content Placeholder 6"/>
          <p:cNvGraphicFramePr>
            <a:graphicFrameLocks noGrp="1"/>
          </p:cNvGraphicFramePr>
          <p:nvPr>
            <p:ph idx="1"/>
          </p:nvPr>
        </p:nvGraphicFramePr>
        <p:xfrm>
          <a:off x="457200" y="1600200"/>
          <a:ext cx="8229600" cy="4205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Use of DREF </a:t>
            </a:r>
            <a:r>
              <a:rPr lang="en-GB" dirty="0" smtClean="0"/>
              <a:t>2010 – 2011 by types </a:t>
            </a:r>
            <a:r>
              <a:rPr lang="en-GB" dirty="0" smtClean="0"/>
              <a:t>of </a:t>
            </a:r>
            <a:r>
              <a:rPr lang="en-GB" dirty="0" smtClean="0"/>
              <a:t>disaster (in CHF)</a:t>
            </a:r>
            <a:endParaRPr lang="en-GB" dirty="0" smtClean="0"/>
          </a:p>
        </p:txBody>
      </p:sp>
      <p:graphicFrame>
        <p:nvGraphicFramePr>
          <p:cNvPr id="6" name="Content Placeholder 5"/>
          <p:cNvGraphicFramePr>
            <a:graphicFrameLocks noGrp="1"/>
          </p:cNvGraphicFramePr>
          <p:nvPr>
            <p:ph idx="1"/>
          </p:nvPr>
        </p:nvGraphicFramePr>
        <p:xfrm>
          <a:off x="4067944" y="1556792"/>
          <a:ext cx="4896544" cy="39890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nvGraphicFramePr>
        <p:xfrm>
          <a:off x="827584" y="1772816"/>
          <a:ext cx="3600400" cy="380350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Disaster Asia Pacific </a:t>
            </a:r>
            <a:endParaRPr lang="en-GB" dirty="0"/>
          </a:p>
        </p:txBody>
      </p:sp>
      <p:graphicFrame>
        <p:nvGraphicFramePr>
          <p:cNvPr id="4" name="Content Placeholder 3"/>
          <p:cNvGraphicFramePr>
            <a:graphicFrameLocks noGrp="1"/>
          </p:cNvGraphicFramePr>
          <p:nvPr>
            <p:ph idx="1"/>
          </p:nvPr>
        </p:nvGraphicFramePr>
        <p:xfrm>
          <a:off x="457200" y="1700808"/>
          <a:ext cx="3826768" cy="41046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211960" y="1772816"/>
          <a:ext cx="4265290" cy="38164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644008" y="1484784"/>
          <a:ext cx="3888432" cy="403244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DREF 2012</a:t>
            </a:r>
            <a:endParaRPr lang="en-GB" dirty="0"/>
          </a:p>
        </p:txBody>
      </p:sp>
      <p:graphicFrame>
        <p:nvGraphicFramePr>
          <p:cNvPr id="4" name="Content Placeholder 3"/>
          <p:cNvGraphicFramePr>
            <a:graphicFrameLocks noGrp="1"/>
          </p:cNvGraphicFramePr>
          <p:nvPr>
            <p:ph idx="1"/>
          </p:nvPr>
        </p:nvGraphicFramePr>
        <p:xfrm>
          <a:off x="457200" y="1600200"/>
          <a:ext cx="8229600" cy="4205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DREF by region 2012</a:t>
            </a:r>
            <a:endParaRPr lang="en-GB" dirty="0"/>
          </a:p>
        </p:txBody>
      </p:sp>
      <p:graphicFrame>
        <p:nvGraphicFramePr>
          <p:cNvPr id="6" name="Content Placeholder 5"/>
          <p:cNvGraphicFramePr>
            <a:graphicFrameLocks noGrp="1"/>
          </p:cNvGraphicFramePr>
          <p:nvPr>
            <p:ph idx="1"/>
          </p:nvPr>
        </p:nvGraphicFramePr>
        <p:xfrm>
          <a:off x="611560" y="1600200"/>
          <a:ext cx="8075240" cy="29089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51" name="Object 3"/>
          <p:cNvGraphicFramePr>
            <a:graphicFrameLocks noChangeAspect="1"/>
          </p:cNvGraphicFramePr>
          <p:nvPr/>
        </p:nvGraphicFramePr>
        <p:xfrm>
          <a:off x="1321422" y="4509120"/>
          <a:ext cx="6840760" cy="1080120"/>
        </p:xfrm>
        <a:graphic>
          <a:graphicData uri="http://schemas.openxmlformats.org/presentationml/2006/ole">
            <p:oleObj spid="_x0000_s2051" name="Worksheet" r:id="rId5" imgW="4886373" imgH="771472" progId="Excel.Shee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Donors to DREF 2011</a:t>
            </a:r>
            <a:endParaRPr lang="en-GB" dirty="0"/>
          </a:p>
        </p:txBody>
      </p:sp>
      <p:graphicFrame>
        <p:nvGraphicFramePr>
          <p:cNvPr id="4" name="Content Placeholder 3"/>
          <p:cNvGraphicFramePr>
            <a:graphicFrameLocks noGrp="1"/>
          </p:cNvGraphicFramePr>
          <p:nvPr>
            <p:ph idx="1"/>
          </p:nvPr>
        </p:nvGraphicFramePr>
        <p:xfrm>
          <a:off x="457200" y="1600200"/>
          <a:ext cx="8229600" cy="4205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IFRC_2011 presentation-EN 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IFRC_2011 presentation-EN basic</Template>
  <TotalTime>435</TotalTime>
  <Words>418</Words>
  <Application>Microsoft Office PowerPoint</Application>
  <PresentationFormat>On-screen Show (4:3)</PresentationFormat>
  <Paragraphs>52</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IFRC_2011 presentation-EN basic</vt:lpstr>
      <vt:lpstr>Microsoft Office Excel Worksheet</vt:lpstr>
      <vt:lpstr>Disaster Relief Emergency Fund (DREF)</vt:lpstr>
      <vt:lpstr>Growth in the use of DREF (in CHF)</vt:lpstr>
      <vt:lpstr>Use of DREF by regions (in CHF)</vt:lpstr>
      <vt:lpstr>Use of DREF Asia Pacific 2010 / 2011</vt:lpstr>
      <vt:lpstr>Use of DREF 2010 – 2011 by types of disaster (in CHF)</vt:lpstr>
      <vt:lpstr>Types of Disaster Asia Pacific </vt:lpstr>
      <vt:lpstr>Use of DREF 2012</vt:lpstr>
      <vt:lpstr>Use of DREF by region 2012</vt:lpstr>
      <vt:lpstr>Donors to DREF 2011</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Disaster Relief Emergency Fund (DREF)</dc:title>
  <dc:creator>elizabeth.soulie</dc:creator>
  <cp:lastModifiedBy>elizabeth.soulie</cp:lastModifiedBy>
  <cp:revision>2</cp:revision>
  <dcterms:created xsi:type="dcterms:W3CDTF">2012-02-28T09:23:48Z</dcterms:created>
  <dcterms:modified xsi:type="dcterms:W3CDTF">2012-06-01T13:39:55Z</dcterms:modified>
</cp:coreProperties>
</file>