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44" r:id="rId2"/>
    <p:sldId id="366" r:id="rId3"/>
    <p:sldId id="282" r:id="rId4"/>
    <p:sldId id="365" r:id="rId5"/>
    <p:sldId id="367" r:id="rId6"/>
    <p:sldId id="268" r:id="rId7"/>
    <p:sldId id="353" r:id="rId8"/>
    <p:sldId id="354" r:id="rId9"/>
    <p:sldId id="355" r:id="rId10"/>
    <p:sldId id="270" r:id="rId11"/>
    <p:sldId id="271" r:id="rId12"/>
    <p:sldId id="272" r:id="rId13"/>
    <p:sldId id="273" r:id="rId14"/>
    <p:sldId id="357" r:id="rId15"/>
    <p:sldId id="362" r:id="rId16"/>
    <p:sldId id="363" r:id="rId17"/>
    <p:sldId id="364" r:id="rId18"/>
    <p:sldId id="358" r:id="rId19"/>
    <p:sldId id="347" r:id="rId20"/>
    <p:sldId id="361" r:id="rId21"/>
    <p:sldId id="349" r:id="rId2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8FA"/>
    <a:srgbClr val="CC3300"/>
    <a:srgbClr val="FF9900"/>
    <a:srgbClr val="FF9933"/>
    <a:srgbClr val="FF3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092" y="24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A74B5-7FE0-4E2C-A3CF-9F7A538ED1F8}" type="datetimeFigureOut">
              <a:rPr lang="id-ID" smtClean="0"/>
              <a:t>04/06/2012</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C5C87-9DEE-41E4-AF7E-3A076188E2A9}" type="slidenum">
              <a:rPr lang="id-ID" smtClean="0"/>
              <a:t>‹#›</a:t>
            </a:fld>
            <a:endParaRPr lang="id-ID"/>
          </a:p>
        </p:txBody>
      </p:sp>
    </p:spTree>
    <p:extLst>
      <p:ext uri="{BB962C8B-B14F-4D97-AF65-F5344CB8AC3E}">
        <p14:creationId xmlns:p14="http://schemas.microsoft.com/office/powerpoint/2010/main" val="1534729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a:solidFill>
              <a:srgbClr val="000000"/>
            </a:solidFill>
          </a:ln>
        </p:spPr>
      </p:sp>
      <p:sp>
        <p:nvSpPr>
          <p:cNvPr id="103427" name="Notes Placeholder 2"/>
          <p:cNvSpPr>
            <a:spLocks noGrp="1"/>
          </p:cNvSpPr>
          <p:nvPr>
            <p:ph type="body" idx="1"/>
          </p:nvPr>
        </p:nvSpPr>
        <p:spPr>
          <a:xfrm>
            <a:off x="554965" y="4913498"/>
            <a:ext cx="5844182" cy="725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948" eaLnBrk="0" hangingPunct="0">
              <a:defRPr sz="1400">
                <a:solidFill>
                  <a:schemeClr val="tx1"/>
                </a:solidFill>
                <a:latin typeface="Arial" charset="0"/>
                <a:cs typeface="Arial" charset="0"/>
              </a:defRPr>
            </a:lvl1pPr>
            <a:lvl2pPr marL="727868" indent="-279949" defTabSz="898948" eaLnBrk="0" hangingPunct="0">
              <a:defRPr sz="1400">
                <a:solidFill>
                  <a:schemeClr val="tx1"/>
                </a:solidFill>
                <a:latin typeface="Arial" charset="0"/>
                <a:cs typeface="Arial" charset="0"/>
              </a:defRPr>
            </a:lvl2pPr>
            <a:lvl3pPr marL="1119797" indent="-223959" defTabSz="898948" eaLnBrk="0" hangingPunct="0">
              <a:defRPr sz="1400">
                <a:solidFill>
                  <a:schemeClr val="tx1"/>
                </a:solidFill>
                <a:latin typeface="Arial" charset="0"/>
                <a:cs typeface="Arial" charset="0"/>
              </a:defRPr>
            </a:lvl3pPr>
            <a:lvl4pPr marL="1567716" indent="-223959" defTabSz="898948" eaLnBrk="0" hangingPunct="0">
              <a:defRPr sz="1400">
                <a:solidFill>
                  <a:schemeClr val="tx1"/>
                </a:solidFill>
                <a:latin typeface="Arial" charset="0"/>
                <a:cs typeface="Arial" charset="0"/>
              </a:defRPr>
            </a:lvl4pPr>
            <a:lvl5pPr marL="2015635" indent="-223959" defTabSz="898948" eaLnBrk="0" hangingPunct="0">
              <a:defRPr sz="1400">
                <a:solidFill>
                  <a:schemeClr val="tx1"/>
                </a:solidFill>
                <a:latin typeface="Arial" charset="0"/>
                <a:cs typeface="Arial" charset="0"/>
              </a:defRPr>
            </a:lvl5pPr>
            <a:lvl6pPr marL="2463554" indent="-223959" defTabSz="898948" eaLnBrk="0" fontAlgn="base" hangingPunct="0">
              <a:spcBef>
                <a:spcPct val="20000"/>
              </a:spcBef>
              <a:spcAft>
                <a:spcPct val="0"/>
              </a:spcAft>
              <a:defRPr sz="1400">
                <a:solidFill>
                  <a:schemeClr val="tx1"/>
                </a:solidFill>
                <a:latin typeface="Arial" charset="0"/>
                <a:cs typeface="Arial" charset="0"/>
              </a:defRPr>
            </a:lvl6pPr>
            <a:lvl7pPr marL="2911472" indent="-223959" defTabSz="898948" eaLnBrk="0" fontAlgn="base" hangingPunct="0">
              <a:spcBef>
                <a:spcPct val="20000"/>
              </a:spcBef>
              <a:spcAft>
                <a:spcPct val="0"/>
              </a:spcAft>
              <a:defRPr sz="1400">
                <a:solidFill>
                  <a:schemeClr val="tx1"/>
                </a:solidFill>
                <a:latin typeface="Arial" charset="0"/>
                <a:cs typeface="Arial" charset="0"/>
              </a:defRPr>
            </a:lvl7pPr>
            <a:lvl8pPr marL="3359391" indent="-223959" defTabSz="898948" eaLnBrk="0" fontAlgn="base" hangingPunct="0">
              <a:spcBef>
                <a:spcPct val="20000"/>
              </a:spcBef>
              <a:spcAft>
                <a:spcPct val="0"/>
              </a:spcAft>
              <a:defRPr sz="1400">
                <a:solidFill>
                  <a:schemeClr val="tx1"/>
                </a:solidFill>
                <a:latin typeface="Arial" charset="0"/>
                <a:cs typeface="Arial" charset="0"/>
              </a:defRPr>
            </a:lvl8pPr>
            <a:lvl9pPr marL="3807310" indent="-223959" defTabSz="898948" eaLnBrk="0" fontAlgn="base" hangingPunct="0">
              <a:spcBef>
                <a:spcPct val="20000"/>
              </a:spcBef>
              <a:spcAft>
                <a:spcPct val="0"/>
              </a:spcAft>
              <a:defRPr sz="1400">
                <a:solidFill>
                  <a:schemeClr val="tx1"/>
                </a:solidFill>
                <a:latin typeface="Arial" charset="0"/>
                <a:cs typeface="Arial" charset="0"/>
              </a:defRPr>
            </a:lvl9pPr>
          </a:lstStyle>
          <a:p>
            <a:pPr eaLnBrk="1" hangingPunct="1"/>
            <a:fld id="{1C83601F-8D32-4DEE-8718-4344842D0287}" type="slidenum">
              <a:rPr lang="en-US" sz="1200"/>
              <a:pPr eaLnBrk="1" hangingPunct="1"/>
              <a:t>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 name="Footer Placeholder 4"/>
          <p:cNvSpPr>
            <a:spLocks noGrp="1"/>
          </p:cNvSpPr>
          <p:nvPr>
            <p:ph type="ftr" sz="quarter" idx="10"/>
          </p:nvPr>
        </p:nvSpPr>
        <p:spPr/>
        <p:txBody>
          <a:bodyPr/>
          <a:lstStyle/>
          <a:p>
            <a:r>
              <a:rPr lang="en-US" dirty="0" smtClean="0"/>
              <a:t>TEST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a:solidFill>
              <a:srgbClr val="000000"/>
            </a:solidFill>
          </a:ln>
        </p:spPr>
      </p:sp>
      <p:sp>
        <p:nvSpPr>
          <p:cNvPr id="106499" name="Rectangle 3"/>
          <p:cNvSpPr>
            <a:spLocks noGrp="1" noChangeArrowheads="1"/>
          </p:cNvSpPr>
          <p:nvPr>
            <p:ph type="body" idx="1"/>
          </p:nvPr>
        </p:nvSpPr>
        <p:spPr>
          <a:xfrm>
            <a:off x="554965" y="4913497"/>
            <a:ext cx="5844182" cy="2416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5" name="Footer Placeholder 4"/>
          <p:cNvSpPr>
            <a:spLocks noGrp="1"/>
          </p:cNvSpPr>
          <p:nvPr>
            <p:ph type="ftr" sz="quarter" idx="4"/>
          </p:nvPr>
        </p:nvSpPr>
        <p:spPr>
          <a:xfrm>
            <a:off x="6406898" y="93561"/>
            <a:ext cx="257330" cy="121629"/>
          </a:xfrm>
        </p:spPr>
        <p:txBody>
          <a:bodyPr/>
          <a:lstStyle/>
          <a:p>
            <a:pPr>
              <a:defRPr/>
            </a:pPr>
            <a:r>
              <a:rPr lang="en-US" dirty="0" smtClean="0"/>
              <a:t>TEST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948" eaLnBrk="0" hangingPunct="0">
              <a:defRPr sz="1400">
                <a:solidFill>
                  <a:schemeClr val="tx1"/>
                </a:solidFill>
                <a:latin typeface="Arial" charset="0"/>
                <a:cs typeface="Arial" charset="0"/>
              </a:defRPr>
            </a:lvl1pPr>
            <a:lvl2pPr marL="727868" indent="-279949" defTabSz="898948" eaLnBrk="0" hangingPunct="0">
              <a:defRPr sz="1400">
                <a:solidFill>
                  <a:schemeClr val="tx1"/>
                </a:solidFill>
                <a:latin typeface="Arial" charset="0"/>
                <a:cs typeface="Arial" charset="0"/>
              </a:defRPr>
            </a:lvl2pPr>
            <a:lvl3pPr marL="1119797" indent="-223959" defTabSz="898948" eaLnBrk="0" hangingPunct="0">
              <a:defRPr sz="1400">
                <a:solidFill>
                  <a:schemeClr val="tx1"/>
                </a:solidFill>
                <a:latin typeface="Arial" charset="0"/>
                <a:cs typeface="Arial" charset="0"/>
              </a:defRPr>
            </a:lvl3pPr>
            <a:lvl4pPr marL="1567716" indent="-223959" defTabSz="898948" eaLnBrk="0" hangingPunct="0">
              <a:defRPr sz="1400">
                <a:solidFill>
                  <a:schemeClr val="tx1"/>
                </a:solidFill>
                <a:latin typeface="Arial" charset="0"/>
                <a:cs typeface="Arial" charset="0"/>
              </a:defRPr>
            </a:lvl4pPr>
            <a:lvl5pPr marL="2015635" indent="-223959" defTabSz="898948" eaLnBrk="0" hangingPunct="0">
              <a:defRPr sz="1400">
                <a:solidFill>
                  <a:schemeClr val="tx1"/>
                </a:solidFill>
                <a:latin typeface="Arial" charset="0"/>
                <a:cs typeface="Arial" charset="0"/>
              </a:defRPr>
            </a:lvl5pPr>
            <a:lvl6pPr marL="2463554" indent="-223959" defTabSz="898948" eaLnBrk="0" fontAlgn="base" hangingPunct="0">
              <a:spcBef>
                <a:spcPct val="20000"/>
              </a:spcBef>
              <a:spcAft>
                <a:spcPct val="0"/>
              </a:spcAft>
              <a:defRPr sz="1400">
                <a:solidFill>
                  <a:schemeClr val="tx1"/>
                </a:solidFill>
                <a:latin typeface="Arial" charset="0"/>
                <a:cs typeface="Arial" charset="0"/>
              </a:defRPr>
            </a:lvl6pPr>
            <a:lvl7pPr marL="2911472" indent="-223959" defTabSz="898948" eaLnBrk="0" fontAlgn="base" hangingPunct="0">
              <a:spcBef>
                <a:spcPct val="20000"/>
              </a:spcBef>
              <a:spcAft>
                <a:spcPct val="0"/>
              </a:spcAft>
              <a:defRPr sz="1400">
                <a:solidFill>
                  <a:schemeClr val="tx1"/>
                </a:solidFill>
                <a:latin typeface="Arial" charset="0"/>
                <a:cs typeface="Arial" charset="0"/>
              </a:defRPr>
            </a:lvl7pPr>
            <a:lvl8pPr marL="3359391" indent="-223959" defTabSz="898948" eaLnBrk="0" fontAlgn="base" hangingPunct="0">
              <a:spcBef>
                <a:spcPct val="20000"/>
              </a:spcBef>
              <a:spcAft>
                <a:spcPct val="0"/>
              </a:spcAft>
              <a:defRPr sz="1400">
                <a:solidFill>
                  <a:schemeClr val="tx1"/>
                </a:solidFill>
                <a:latin typeface="Arial" charset="0"/>
                <a:cs typeface="Arial" charset="0"/>
              </a:defRPr>
            </a:lvl8pPr>
            <a:lvl9pPr marL="3807310" indent="-223959" defTabSz="898948" eaLnBrk="0" fontAlgn="base" hangingPunct="0">
              <a:spcBef>
                <a:spcPct val="20000"/>
              </a:spcBef>
              <a:spcAft>
                <a:spcPct val="0"/>
              </a:spcAft>
              <a:defRPr sz="1400">
                <a:solidFill>
                  <a:schemeClr val="tx1"/>
                </a:solidFill>
                <a:latin typeface="Arial" charset="0"/>
                <a:cs typeface="Arial" charset="0"/>
              </a:defRPr>
            </a:lvl9pPr>
          </a:lstStyle>
          <a:p>
            <a:pPr eaLnBrk="1" hangingPunct="1"/>
            <a:fld id="{13166B65-9745-46EA-AA98-1687E55B6B77}" type="slidenum">
              <a:rPr lang="en-US" sz="1200"/>
              <a:pPr eaLnBrk="1" hangingPunct="1"/>
              <a:t>13</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85ED219-1A6A-44C5-BD09-2A0578CC2D7E}" type="slidenum">
              <a:rPr lang="en-US" smtClean="0"/>
              <a:pPr/>
              <a:t>21</a:t>
            </a:fld>
            <a:endParaRPr lang="en-US" dirty="0"/>
          </a:p>
        </p:txBody>
      </p:sp>
    </p:spTree>
    <p:extLst>
      <p:ext uri="{BB962C8B-B14F-4D97-AF65-F5344CB8AC3E}">
        <p14:creationId xmlns:p14="http://schemas.microsoft.com/office/powerpoint/2010/main" val="3738432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C3684B15-FE47-4E7A-BDE2-4BD662CE8729}" type="datetimeFigureOut">
              <a:rPr lang="id-ID" smtClean="0"/>
              <a:t>04/06/2012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625B4A-A0A9-4F68-9D31-2E39792E883F}" type="slidenum">
              <a:rPr lang="id-ID" smtClean="0"/>
              <a:t>‹#›</a:t>
            </a:fld>
            <a:endParaRPr lang="id-ID"/>
          </a:p>
        </p:txBody>
      </p:sp>
    </p:spTree>
    <p:extLst>
      <p:ext uri="{BB962C8B-B14F-4D97-AF65-F5344CB8AC3E}">
        <p14:creationId xmlns:p14="http://schemas.microsoft.com/office/powerpoint/2010/main" val="36955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3684B15-FE47-4E7A-BDE2-4BD662CE8729}" type="datetimeFigureOut">
              <a:rPr lang="id-ID" smtClean="0"/>
              <a:t>04/06/2012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625B4A-A0A9-4F68-9D31-2E39792E883F}" type="slidenum">
              <a:rPr lang="id-ID" smtClean="0"/>
              <a:t>‹#›</a:t>
            </a:fld>
            <a:endParaRPr lang="id-ID"/>
          </a:p>
        </p:txBody>
      </p:sp>
    </p:spTree>
    <p:extLst>
      <p:ext uri="{BB962C8B-B14F-4D97-AF65-F5344CB8AC3E}">
        <p14:creationId xmlns:p14="http://schemas.microsoft.com/office/powerpoint/2010/main" val="179984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3684B15-FE47-4E7A-BDE2-4BD662CE8729}" type="datetimeFigureOut">
              <a:rPr lang="id-ID" smtClean="0"/>
              <a:t>04/06/2012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625B4A-A0A9-4F68-9D31-2E39792E883F}" type="slidenum">
              <a:rPr lang="id-ID" smtClean="0"/>
              <a:t>‹#›</a:t>
            </a:fld>
            <a:endParaRPr lang="id-ID"/>
          </a:p>
        </p:txBody>
      </p:sp>
    </p:spTree>
    <p:extLst>
      <p:ext uri="{BB962C8B-B14F-4D97-AF65-F5344CB8AC3E}">
        <p14:creationId xmlns:p14="http://schemas.microsoft.com/office/powerpoint/2010/main" val="203543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3684B15-FE47-4E7A-BDE2-4BD662CE8729}" type="datetimeFigureOut">
              <a:rPr lang="id-ID" smtClean="0"/>
              <a:t>04/06/2012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625B4A-A0A9-4F68-9D31-2E39792E883F}" type="slidenum">
              <a:rPr lang="id-ID" smtClean="0"/>
              <a:t>‹#›</a:t>
            </a:fld>
            <a:endParaRPr lang="id-ID"/>
          </a:p>
        </p:txBody>
      </p:sp>
    </p:spTree>
    <p:extLst>
      <p:ext uri="{BB962C8B-B14F-4D97-AF65-F5344CB8AC3E}">
        <p14:creationId xmlns:p14="http://schemas.microsoft.com/office/powerpoint/2010/main" val="272952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684B15-FE47-4E7A-BDE2-4BD662CE8729}" type="datetimeFigureOut">
              <a:rPr lang="id-ID" smtClean="0"/>
              <a:t>04/06/2012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625B4A-A0A9-4F68-9D31-2E39792E883F}" type="slidenum">
              <a:rPr lang="id-ID" smtClean="0"/>
              <a:t>‹#›</a:t>
            </a:fld>
            <a:endParaRPr lang="id-ID"/>
          </a:p>
        </p:txBody>
      </p:sp>
    </p:spTree>
    <p:extLst>
      <p:ext uri="{BB962C8B-B14F-4D97-AF65-F5344CB8AC3E}">
        <p14:creationId xmlns:p14="http://schemas.microsoft.com/office/powerpoint/2010/main" val="297205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C3684B15-FE47-4E7A-BDE2-4BD662CE8729}" type="datetimeFigureOut">
              <a:rPr lang="id-ID" smtClean="0"/>
              <a:t>04/06/2012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7625B4A-A0A9-4F68-9D31-2E39792E883F}" type="slidenum">
              <a:rPr lang="id-ID" smtClean="0"/>
              <a:t>‹#›</a:t>
            </a:fld>
            <a:endParaRPr lang="id-ID"/>
          </a:p>
        </p:txBody>
      </p:sp>
    </p:spTree>
    <p:extLst>
      <p:ext uri="{BB962C8B-B14F-4D97-AF65-F5344CB8AC3E}">
        <p14:creationId xmlns:p14="http://schemas.microsoft.com/office/powerpoint/2010/main" val="43089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C3684B15-FE47-4E7A-BDE2-4BD662CE8729}" type="datetimeFigureOut">
              <a:rPr lang="id-ID" smtClean="0"/>
              <a:t>04/06/2012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7625B4A-A0A9-4F68-9D31-2E39792E883F}" type="slidenum">
              <a:rPr lang="id-ID" smtClean="0"/>
              <a:t>‹#›</a:t>
            </a:fld>
            <a:endParaRPr lang="id-ID"/>
          </a:p>
        </p:txBody>
      </p:sp>
    </p:spTree>
    <p:extLst>
      <p:ext uri="{BB962C8B-B14F-4D97-AF65-F5344CB8AC3E}">
        <p14:creationId xmlns:p14="http://schemas.microsoft.com/office/powerpoint/2010/main" val="405275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C3684B15-FE47-4E7A-BDE2-4BD662CE8729}" type="datetimeFigureOut">
              <a:rPr lang="id-ID" smtClean="0"/>
              <a:t>04/06/2012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7625B4A-A0A9-4F68-9D31-2E39792E883F}" type="slidenum">
              <a:rPr lang="id-ID" smtClean="0"/>
              <a:t>‹#›</a:t>
            </a:fld>
            <a:endParaRPr lang="id-ID"/>
          </a:p>
        </p:txBody>
      </p:sp>
    </p:spTree>
    <p:extLst>
      <p:ext uri="{BB962C8B-B14F-4D97-AF65-F5344CB8AC3E}">
        <p14:creationId xmlns:p14="http://schemas.microsoft.com/office/powerpoint/2010/main" val="410480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84B15-FE47-4E7A-BDE2-4BD662CE8729}" type="datetimeFigureOut">
              <a:rPr lang="id-ID" smtClean="0"/>
              <a:t>04/06/2012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7625B4A-A0A9-4F68-9D31-2E39792E883F}" type="slidenum">
              <a:rPr lang="id-ID" smtClean="0"/>
              <a:t>‹#›</a:t>
            </a:fld>
            <a:endParaRPr lang="id-ID"/>
          </a:p>
        </p:txBody>
      </p:sp>
    </p:spTree>
    <p:extLst>
      <p:ext uri="{BB962C8B-B14F-4D97-AF65-F5344CB8AC3E}">
        <p14:creationId xmlns:p14="http://schemas.microsoft.com/office/powerpoint/2010/main" val="2912963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84B15-FE47-4E7A-BDE2-4BD662CE8729}" type="datetimeFigureOut">
              <a:rPr lang="id-ID" smtClean="0"/>
              <a:t>04/06/2012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7625B4A-A0A9-4F68-9D31-2E39792E883F}" type="slidenum">
              <a:rPr lang="id-ID" smtClean="0"/>
              <a:t>‹#›</a:t>
            </a:fld>
            <a:endParaRPr lang="id-ID"/>
          </a:p>
        </p:txBody>
      </p:sp>
    </p:spTree>
    <p:extLst>
      <p:ext uri="{BB962C8B-B14F-4D97-AF65-F5344CB8AC3E}">
        <p14:creationId xmlns:p14="http://schemas.microsoft.com/office/powerpoint/2010/main" val="282080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84B15-FE47-4E7A-BDE2-4BD662CE8729}" type="datetimeFigureOut">
              <a:rPr lang="id-ID" smtClean="0"/>
              <a:t>04/06/2012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7625B4A-A0A9-4F68-9D31-2E39792E883F}" type="slidenum">
              <a:rPr lang="id-ID" smtClean="0"/>
              <a:t>‹#›</a:t>
            </a:fld>
            <a:endParaRPr lang="id-ID"/>
          </a:p>
        </p:txBody>
      </p:sp>
    </p:spTree>
    <p:extLst>
      <p:ext uri="{BB962C8B-B14F-4D97-AF65-F5344CB8AC3E}">
        <p14:creationId xmlns:p14="http://schemas.microsoft.com/office/powerpoint/2010/main" val="2628743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84B15-FE47-4E7A-BDE2-4BD662CE8729}" type="datetimeFigureOut">
              <a:rPr lang="id-ID" smtClean="0"/>
              <a:t>04/06/2012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25B4A-A0A9-4F68-9D31-2E39792E883F}" type="slidenum">
              <a:rPr lang="id-ID" smtClean="0"/>
              <a:t>‹#›</a:t>
            </a:fld>
            <a:endParaRPr lang="id-ID"/>
          </a:p>
        </p:txBody>
      </p:sp>
    </p:spTree>
    <p:extLst>
      <p:ext uri="{BB962C8B-B14F-4D97-AF65-F5344CB8AC3E}">
        <p14:creationId xmlns:p14="http://schemas.microsoft.com/office/powerpoint/2010/main" val="2373445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2" cstate="print"/>
          <a:srcRect/>
          <a:stretch>
            <a:fillRect/>
          </a:stretch>
        </p:blipFill>
        <p:spPr bwMode="auto">
          <a:xfrm>
            <a:off x="0" y="0"/>
            <a:ext cx="9144000" cy="4876800"/>
          </a:xfrm>
          <a:prstGeom prst="rect">
            <a:avLst/>
          </a:prstGeom>
          <a:noFill/>
          <a:ln w="9525">
            <a:noFill/>
            <a:miter lim="800000"/>
            <a:headEnd/>
            <a:tailEnd/>
          </a:ln>
          <a:effectLst/>
        </p:spPr>
      </p:pic>
      <p:sp>
        <p:nvSpPr>
          <p:cNvPr id="2" name="TextBox 1"/>
          <p:cNvSpPr txBox="1"/>
          <p:nvPr/>
        </p:nvSpPr>
        <p:spPr>
          <a:xfrm>
            <a:off x="1" y="4876800"/>
            <a:ext cx="9144000" cy="400110"/>
          </a:xfrm>
          <a:prstGeom prst="rect">
            <a:avLst/>
          </a:prstGeom>
          <a:solidFill>
            <a:srgbClr val="C00000"/>
          </a:solidFill>
        </p:spPr>
        <p:txBody>
          <a:bodyPr wrap="square" rtlCol="0">
            <a:spAutoFit/>
          </a:bodyPr>
          <a:lstStyle/>
          <a:p>
            <a:pPr algn="r"/>
            <a:r>
              <a:rPr lang="id-ID" sz="2000" b="1" i="1" dirty="0" smtClean="0">
                <a:solidFill>
                  <a:schemeClr val="bg1"/>
                </a:solidFill>
              </a:rPr>
              <a:t>ASEAN Regional Mechanism for Disaster Management </a:t>
            </a:r>
          </a:p>
        </p:txBody>
      </p:sp>
      <p:sp>
        <p:nvSpPr>
          <p:cNvPr id="3" name="TextBox 2"/>
          <p:cNvSpPr txBox="1"/>
          <p:nvPr/>
        </p:nvSpPr>
        <p:spPr>
          <a:xfrm>
            <a:off x="2" y="5228272"/>
            <a:ext cx="9143999" cy="1477328"/>
          </a:xfrm>
          <a:prstGeom prst="rect">
            <a:avLst/>
          </a:prstGeom>
          <a:noFill/>
        </p:spPr>
        <p:txBody>
          <a:bodyPr wrap="square" rtlCol="0">
            <a:spAutoFit/>
          </a:bodyPr>
          <a:lstStyle/>
          <a:p>
            <a:pPr algn="r"/>
            <a:endParaRPr lang="id-ID" i="1" dirty="0" smtClean="0"/>
          </a:p>
          <a:p>
            <a:pPr algn="r"/>
            <a:r>
              <a:rPr lang="id-ID" i="1" dirty="0" smtClean="0"/>
              <a:t>Said Faisal</a:t>
            </a:r>
          </a:p>
          <a:p>
            <a:pPr algn="r"/>
            <a:r>
              <a:rPr lang="id-ID" i="1" dirty="0" smtClean="0"/>
              <a:t>Executive  Director </a:t>
            </a:r>
          </a:p>
          <a:p>
            <a:pPr algn="r"/>
            <a:r>
              <a:rPr lang="id-ID" i="1" dirty="0" smtClean="0"/>
              <a:t>ASEAN Coordinating Centre for Humanitarian Assistance on disaster manag</a:t>
            </a:r>
            <a:r>
              <a:rPr lang="en-US" i="1" dirty="0" smtClean="0"/>
              <a:t>e</a:t>
            </a:r>
            <a:r>
              <a:rPr lang="id-ID" i="1" dirty="0" smtClean="0"/>
              <a:t>ment (AHA Centre )</a:t>
            </a:r>
            <a:endParaRPr lang="en-US" i="1" dirty="0" smtClean="0"/>
          </a:p>
          <a:p>
            <a:pPr algn="r"/>
            <a:r>
              <a:rPr lang="en-US" i="1" dirty="0" smtClean="0"/>
              <a:t> </a:t>
            </a:r>
            <a:endParaRPr lang="id-ID" i="1" dirty="0"/>
          </a:p>
        </p:txBody>
      </p:sp>
    </p:spTree>
    <p:extLst>
      <p:ext uri="{BB962C8B-B14F-4D97-AF65-F5344CB8AC3E}">
        <p14:creationId xmlns:p14="http://schemas.microsoft.com/office/powerpoint/2010/main" val="3480337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1"/>
          <p:cNvSpPr txBox="1">
            <a:spLocks noChangeArrowheads="1"/>
          </p:cNvSpPr>
          <p:nvPr/>
        </p:nvSpPr>
        <p:spPr bwMode="auto">
          <a:xfrm>
            <a:off x="152266" y="152256"/>
            <a:ext cx="8763337" cy="53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eaLnBrk="1" hangingPunct="1"/>
            <a:r>
              <a:rPr lang="en-US" b="1"/>
              <a:t>THE  FUNCTIONS OF THE AHA CENTRE  IN GENERAL ARE MANAGING INFORMATION/DATA  AND FACILITATING COOPERATION AND COORDINATION AMONG  RELEVANT PARTIES</a:t>
            </a:r>
          </a:p>
        </p:txBody>
      </p:sp>
      <p:sp>
        <p:nvSpPr>
          <p:cNvPr id="3" name="TextBox 2"/>
          <p:cNvSpPr txBox="1"/>
          <p:nvPr/>
        </p:nvSpPr>
        <p:spPr>
          <a:xfrm>
            <a:off x="228398" y="1295796"/>
            <a:ext cx="1981064" cy="1077210"/>
          </a:xfrm>
          <a:prstGeom prst="rect">
            <a:avLst/>
          </a:prstGeom>
          <a:solidFill>
            <a:schemeClr val="accent6">
              <a:lumMod val="75000"/>
            </a:schemeClr>
          </a:solidFill>
          <a:ln>
            <a:noFill/>
          </a:ln>
        </p:spPr>
        <p:txBody>
          <a:bodyPr lIns="91430" tIns="45716" rIns="91430" bIns="45716">
            <a:spAutoFit/>
          </a:bodyPr>
          <a:lstStyle/>
          <a:p>
            <a:pPr>
              <a:defRPr/>
            </a:pPr>
            <a:endParaRPr lang="en-US" sz="1600" b="1" dirty="0">
              <a:solidFill>
                <a:schemeClr val="bg1"/>
              </a:solidFill>
            </a:endParaRPr>
          </a:p>
          <a:p>
            <a:pPr>
              <a:defRPr/>
            </a:pPr>
            <a:r>
              <a:rPr lang="en-US" sz="1600" b="1" dirty="0">
                <a:solidFill>
                  <a:schemeClr val="bg1"/>
                </a:solidFill>
              </a:rPr>
              <a:t>Risk Identification  and Monitoring</a:t>
            </a:r>
          </a:p>
          <a:p>
            <a:pPr>
              <a:defRPr/>
            </a:pPr>
            <a:endParaRPr lang="en-US" sz="1600" b="1" dirty="0">
              <a:solidFill>
                <a:schemeClr val="bg1"/>
              </a:solidFill>
            </a:endParaRPr>
          </a:p>
        </p:txBody>
      </p:sp>
      <p:sp>
        <p:nvSpPr>
          <p:cNvPr id="75780" name="TextBox 3"/>
          <p:cNvSpPr txBox="1">
            <a:spLocks noChangeArrowheads="1"/>
          </p:cNvSpPr>
          <p:nvPr/>
        </p:nvSpPr>
        <p:spPr bwMode="auto">
          <a:xfrm>
            <a:off x="2513993" y="1036637"/>
            <a:ext cx="6553875" cy="147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marL="231775" indent="-231775"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eaLnBrk="1" hangingPunct="1">
              <a:spcAft>
                <a:spcPts val="600"/>
              </a:spcAft>
              <a:buFont typeface="Arial" charset="0"/>
              <a:buChar char="•"/>
            </a:pPr>
            <a:r>
              <a:rPr lang="en-US" sz="1600" dirty="0">
                <a:latin typeface="+mn-lt"/>
              </a:rPr>
              <a:t>Receive and consolidate data as analyzed by and recommendation on  risk level from National Focal point </a:t>
            </a:r>
          </a:p>
          <a:p>
            <a:pPr eaLnBrk="1" hangingPunct="1">
              <a:spcAft>
                <a:spcPts val="600"/>
              </a:spcAft>
              <a:buFont typeface="Arial" charset="0"/>
              <a:buChar char="•"/>
            </a:pPr>
            <a:r>
              <a:rPr lang="en-US" sz="1600" dirty="0">
                <a:latin typeface="+mn-lt"/>
              </a:rPr>
              <a:t>Disseminate to each party through it</a:t>
            </a:r>
            <a:r>
              <a:rPr lang="en-GB" altLang="ko-KR" sz="1600" dirty="0">
                <a:latin typeface="+mn-lt"/>
                <a:ea typeface="Batang" pitchFamily="18" charset="-127"/>
              </a:rPr>
              <a:t> through its National Focal Point, the analysed data and risk level arising from the identified hazards </a:t>
            </a:r>
          </a:p>
          <a:p>
            <a:pPr eaLnBrk="1" hangingPunct="1">
              <a:spcAft>
                <a:spcPts val="600"/>
              </a:spcAft>
              <a:buFont typeface="Arial" charset="0"/>
              <a:buChar char="•"/>
            </a:pPr>
            <a:r>
              <a:rPr lang="en-GB" altLang="ko-KR" sz="1600" dirty="0">
                <a:latin typeface="+mn-lt"/>
                <a:ea typeface="Batang" pitchFamily="18" charset="-127"/>
              </a:rPr>
              <a:t>Conduct analysis on possible regional-level implications </a:t>
            </a:r>
            <a:endParaRPr lang="en-US" sz="1600" dirty="0">
              <a:latin typeface="+mn-lt"/>
            </a:endParaRPr>
          </a:p>
        </p:txBody>
      </p:sp>
      <p:cxnSp>
        <p:nvCxnSpPr>
          <p:cNvPr id="7" name="Straight Connector 6"/>
          <p:cNvCxnSpPr/>
          <p:nvPr/>
        </p:nvCxnSpPr>
        <p:spPr>
          <a:xfrm>
            <a:off x="2742390" y="2742229"/>
            <a:ext cx="6401610" cy="1619"/>
          </a:xfrm>
          <a:prstGeom prst="line">
            <a:avLst/>
          </a:prstGeom>
          <a:ln w="12700">
            <a:solidFill>
              <a:srgbClr val="996600"/>
            </a:solidFill>
            <a:prstDash val="dash"/>
          </a:ln>
        </p:spPr>
        <p:style>
          <a:lnRef idx="1">
            <a:schemeClr val="accent1"/>
          </a:lnRef>
          <a:fillRef idx="0">
            <a:schemeClr val="accent1"/>
          </a:fillRef>
          <a:effectRef idx="0">
            <a:schemeClr val="accent1"/>
          </a:effectRef>
          <a:fontRef idx="minor">
            <a:schemeClr val="tx1"/>
          </a:fontRef>
        </p:style>
      </p:cxnSp>
      <p:sp>
        <p:nvSpPr>
          <p:cNvPr id="75782" name="Rectangle 2"/>
          <p:cNvSpPr>
            <a:spLocks noChangeArrowheads="1"/>
          </p:cNvSpPr>
          <p:nvPr/>
        </p:nvSpPr>
        <p:spPr bwMode="auto">
          <a:xfrm>
            <a:off x="2513993" y="2817424"/>
            <a:ext cx="6477743" cy="310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ctr">
            <a:spAutoFit/>
          </a:bodyPr>
          <a:lstStyle/>
          <a:p>
            <a:pPr marL="236480" indent="-236480" defTabSz="913526">
              <a:spcBef>
                <a:spcPct val="0"/>
              </a:spcBef>
              <a:spcAft>
                <a:spcPts val="600"/>
              </a:spcAft>
              <a:buFont typeface="Arial" charset="0"/>
              <a:buChar char="•"/>
            </a:pPr>
            <a:r>
              <a:rPr lang="en-GB" altLang="ko-KR" sz="1600" dirty="0">
                <a:ea typeface="Batang" pitchFamily="18" charset="-127"/>
                <a:cs typeface="Times New Roman" pitchFamily="18" charset="0"/>
              </a:rPr>
              <a:t>Receive information regarding  available resources for the regional standby arrangements for disaster relief and emergency response.</a:t>
            </a:r>
            <a:endParaRPr lang="en-US" altLang="ko-KR" sz="1600" dirty="0">
              <a:ea typeface="Batang" pitchFamily="18" charset="-127"/>
            </a:endParaRPr>
          </a:p>
          <a:p>
            <a:pPr marL="236480" indent="-236480" defTabSz="913526">
              <a:spcBef>
                <a:spcPct val="0"/>
              </a:spcBef>
              <a:spcAft>
                <a:spcPts val="600"/>
              </a:spcAft>
              <a:buFont typeface="Arial" charset="0"/>
              <a:buChar char="•"/>
            </a:pPr>
            <a:r>
              <a:rPr lang="en-GB" altLang="ko-KR" sz="1600" dirty="0">
                <a:ea typeface="Batang" pitchFamily="18" charset="-127"/>
                <a:cs typeface="Times New Roman" pitchFamily="18" charset="0"/>
              </a:rPr>
              <a:t>Facilitate the establishment, maintenance and periodical review of regional standby arrangements for disaster relief and emergency response </a:t>
            </a:r>
            <a:endParaRPr lang="en-US" altLang="ko-KR" sz="1600" dirty="0">
              <a:ea typeface="굴림" charset="-127"/>
            </a:endParaRPr>
          </a:p>
          <a:p>
            <a:pPr marL="236480" indent="-236480" defTabSz="913526">
              <a:spcBef>
                <a:spcPct val="0"/>
              </a:spcBef>
              <a:spcAft>
                <a:spcPts val="600"/>
              </a:spcAft>
              <a:buFont typeface="Arial" charset="0"/>
              <a:buChar char="•"/>
            </a:pPr>
            <a:r>
              <a:rPr lang="en-GB" altLang="ko-KR" sz="1600" dirty="0">
                <a:ea typeface="Batang" pitchFamily="18" charset="-127"/>
              </a:rPr>
              <a:t>Facilitate periodic review of regional standard operating procedures </a:t>
            </a:r>
          </a:p>
          <a:p>
            <a:pPr marL="236480" indent="-236480" defTabSz="913526">
              <a:spcBef>
                <a:spcPct val="0"/>
              </a:spcBef>
              <a:spcAft>
                <a:spcPts val="600"/>
              </a:spcAft>
              <a:buFont typeface="Arial" charset="0"/>
              <a:buChar char="•"/>
            </a:pPr>
            <a:r>
              <a:rPr lang="en-GB" altLang="ko-KR" sz="1600" dirty="0">
                <a:ea typeface="Batang" pitchFamily="18" charset="-127"/>
              </a:rPr>
              <a:t>Receive data on earmarked assets and capacities  which may be available for the regional standby arrangements for disaster relief  and emergency response  as  communicated  by each Party, and their  updates</a:t>
            </a:r>
          </a:p>
          <a:p>
            <a:pPr marL="236480" indent="-236480" defTabSz="913526">
              <a:spcBef>
                <a:spcPct val="0"/>
              </a:spcBef>
              <a:spcAft>
                <a:spcPts val="600"/>
              </a:spcAft>
              <a:buFont typeface="Arial" charset="0"/>
              <a:buChar char="•"/>
            </a:pPr>
            <a:r>
              <a:rPr lang="en-GB" altLang="ko-KR" sz="1600" dirty="0">
                <a:ea typeface="Batang" pitchFamily="18" charset="-127"/>
              </a:rPr>
              <a:t>Consolidate, update and disseminate the data on such earmarked assets and capacities, and communicate with the Parties for their utilisation</a:t>
            </a:r>
            <a:endParaRPr lang="en-US" altLang="ko-KR" sz="1600" dirty="0">
              <a:ea typeface="굴림" charset="-127"/>
            </a:endParaRPr>
          </a:p>
        </p:txBody>
      </p:sp>
      <p:sp>
        <p:nvSpPr>
          <p:cNvPr id="15" name="TextBox 14"/>
          <p:cNvSpPr txBox="1"/>
          <p:nvPr/>
        </p:nvSpPr>
        <p:spPr>
          <a:xfrm>
            <a:off x="228398" y="4140068"/>
            <a:ext cx="1981064" cy="594447"/>
          </a:xfrm>
          <a:prstGeom prst="rect">
            <a:avLst/>
          </a:prstGeom>
          <a:solidFill>
            <a:schemeClr val="accent6">
              <a:lumMod val="75000"/>
            </a:schemeClr>
          </a:solidFill>
        </p:spPr>
        <p:txBody>
          <a:bodyPr lIns="91430" tIns="45716" rIns="91430" bIns="45716">
            <a:spAutoFit/>
          </a:bodyPr>
          <a:lstStyle/>
          <a:p>
            <a:pPr>
              <a:defRPr/>
            </a:pPr>
            <a:r>
              <a:rPr lang="en-US" sz="1600" b="1" dirty="0">
                <a:solidFill>
                  <a:schemeClr val="bg1"/>
                </a:solidFill>
              </a:rPr>
              <a:t>ASEAN Standby Arrangement  </a:t>
            </a:r>
          </a:p>
        </p:txBody>
      </p:sp>
      <p:cxnSp>
        <p:nvCxnSpPr>
          <p:cNvPr id="18" name="Straight Connector 17"/>
          <p:cNvCxnSpPr/>
          <p:nvPr/>
        </p:nvCxnSpPr>
        <p:spPr>
          <a:xfrm>
            <a:off x="2666258" y="6018972"/>
            <a:ext cx="6477743" cy="1620"/>
          </a:xfrm>
          <a:prstGeom prst="line">
            <a:avLst/>
          </a:prstGeom>
          <a:ln w="12700">
            <a:solidFill>
              <a:srgbClr val="9966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742390" y="991284"/>
            <a:ext cx="6097080" cy="0"/>
          </a:xfrm>
          <a:prstGeom prst="line">
            <a:avLst/>
          </a:prstGeom>
          <a:ln w="12700">
            <a:solidFill>
              <a:srgbClr val="996600"/>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0" y="6248976"/>
            <a:ext cx="9144000" cy="609024"/>
            <a:chOff x="0" y="6248976"/>
            <a:chExt cx="9144000" cy="609024"/>
          </a:xfrm>
        </p:grpSpPr>
        <p:sp>
          <p:nvSpPr>
            <p:cNvPr id="14" name="Rectangle 13"/>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6" name="Group 27"/>
            <p:cNvGrpSpPr>
              <a:grpSpLocks/>
            </p:cNvGrpSpPr>
            <p:nvPr/>
          </p:nvGrpSpPr>
          <p:grpSpPr bwMode="auto">
            <a:xfrm>
              <a:off x="0" y="6248976"/>
              <a:ext cx="9144000" cy="456768"/>
              <a:chOff x="0" y="6248400"/>
              <a:chExt cx="9144000" cy="457200"/>
            </a:xfrm>
          </p:grpSpPr>
          <p:sp>
            <p:nvSpPr>
              <p:cNvPr id="17" name="Rectangle 16"/>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9" name="Picture 13" descr="ASEAN Emblem gif"/>
              <p:cNvPicPr>
                <a:picLocks noChangeAspect="1" noChangeArrowheads="1"/>
              </p:cNvPicPr>
              <p:nvPr/>
            </p:nvPicPr>
            <p:blipFill>
              <a:blip r:embed="rId2" cstate="screen"/>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spTree>
    <p:extLst>
      <p:ext uri="{BB962C8B-B14F-4D97-AF65-F5344CB8AC3E}">
        <p14:creationId xmlns:p14="http://schemas.microsoft.com/office/powerpoint/2010/main" val="2301140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Box 1"/>
          <p:cNvSpPr txBox="1">
            <a:spLocks noChangeArrowheads="1"/>
          </p:cNvSpPr>
          <p:nvPr/>
        </p:nvSpPr>
        <p:spPr bwMode="auto">
          <a:xfrm>
            <a:off x="152266" y="152256"/>
            <a:ext cx="8763337" cy="53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eaLnBrk="1" hangingPunct="1"/>
            <a:r>
              <a:rPr lang="en-US" b="1"/>
              <a:t>THE  FUNCTIONS OF THE AHA CENTRE  IN GENERAL ARE MANAGING INFORMATION/DATA  AND FACILITATING COOPERATION AND COORDINATION AMONG  RELEVANT PARTIES</a:t>
            </a:r>
          </a:p>
        </p:txBody>
      </p:sp>
      <p:sp>
        <p:nvSpPr>
          <p:cNvPr id="3" name="TextBox 2"/>
          <p:cNvSpPr txBox="1"/>
          <p:nvPr/>
        </p:nvSpPr>
        <p:spPr>
          <a:xfrm>
            <a:off x="228399" y="1295796"/>
            <a:ext cx="2133329" cy="830989"/>
          </a:xfrm>
          <a:prstGeom prst="rect">
            <a:avLst/>
          </a:prstGeom>
          <a:solidFill>
            <a:schemeClr val="accent6">
              <a:lumMod val="75000"/>
            </a:schemeClr>
          </a:solidFill>
        </p:spPr>
        <p:txBody>
          <a:bodyPr lIns="91430" tIns="45716" rIns="91430" bIns="45716">
            <a:spAutoFit/>
          </a:bodyPr>
          <a:lstStyle/>
          <a:p>
            <a:pPr>
              <a:defRPr/>
            </a:pPr>
            <a:endParaRPr lang="en-US" sz="1600" b="1" dirty="0">
              <a:solidFill>
                <a:schemeClr val="bg1"/>
              </a:solidFill>
            </a:endParaRPr>
          </a:p>
          <a:p>
            <a:pPr>
              <a:defRPr/>
            </a:pPr>
            <a:r>
              <a:rPr lang="en-US" sz="1600" b="1" dirty="0">
                <a:solidFill>
                  <a:schemeClr val="bg1"/>
                </a:solidFill>
              </a:rPr>
              <a:t>Emergency Response </a:t>
            </a:r>
          </a:p>
          <a:p>
            <a:pPr>
              <a:defRPr/>
            </a:pPr>
            <a:endParaRPr lang="en-US" sz="1600" b="1" dirty="0">
              <a:solidFill>
                <a:schemeClr val="bg1"/>
              </a:solidFill>
            </a:endParaRPr>
          </a:p>
        </p:txBody>
      </p:sp>
      <p:cxnSp>
        <p:nvCxnSpPr>
          <p:cNvPr id="7" name="Straight Connector 6"/>
          <p:cNvCxnSpPr/>
          <p:nvPr/>
        </p:nvCxnSpPr>
        <p:spPr>
          <a:xfrm>
            <a:off x="2742390" y="3352872"/>
            <a:ext cx="6401610" cy="1620"/>
          </a:xfrm>
          <a:prstGeom prst="line">
            <a:avLst/>
          </a:prstGeom>
          <a:ln w="12700">
            <a:solidFill>
              <a:srgbClr val="9966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399" y="4292325"/>
            <a:ext cx="2133329" cy="594447"/>
          </a:xfrm>
          <a:prstGeom prst="rect">
            <a:avLst/>
          </a:prstGeom>
          <a:solidFill>
            <a:schemeClr val="accent6">
              <a:lumMod val="75000"/>
            </a:schemeClr>
          </a:solidFill>
        </p:spPr>
        <p:txBody>
          <a:bodyPr lIns="91430" tIns="45716" rIns="91430" bIns="45716">
            <a:spAutoFit/>
          </a:bodyPr>
          <a:lstStyle/>
          <a:p>
            <a:pPr>
              <a:defRPr/>
            </a:pPr>
            <a:r>
              <a:rPr lang="en-US" sz="1600" b="1" dirty="0">
                <a:solidFill>
                  <a:schemeClr val="bg1"/>
                </a:solidFill>
              </a:rPr>
              <a:t>Cooperation and collaboration </a:t>
            </a:r>
          </a:p>
        </p:txBody>
      </p:sp>
      <p:cxnSp>
        <p:nvCxnSpPr>
          <p:cNvPr id="18" name="Straight Connector 17"/>
          <p:cNvCxnSpPr/>
          <p:nvPr/>
        </p:nvCxnSpPr>
        <p:spPr>
          <a:xfrm>
            <a:off x="2666258" y="6018972"/>
            <a:ext cx="6477743" cy="1620"/>
          </a:xfrm>
          <a:prstGeom prst="line">
            <a:avLst/>
          </a:prstGeom>
          <a:ln w="12700">
            <a:solidFill>
              <a:srgbClr val="9966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742390" y="837409"/>
            <a:ext cx="6097080" cy="0"/>
          </a:xfrm>
          <a:prstGeom prst="line">
            <a:avLst/>
          </a:prstGeom>
          <a:ln w="12700">
            <a:solidFill>
              <a:srgbClr val="996600"/>
            </a:solidFill>
            <a:prstDash val="dash"/>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513992" y="915157"/>
            <a:ext cx="6401610" cy="2410180"/>
          </a:xfrm>
          <a:prstGeom prst="rect">
            <a:avLst/>
          </a:prstGeom>
        </p:spPr>
        <p:txBody>
          <a:bodyPr lIns="91430" tIns="45716" rIns="91430" bIns="45716">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GB" sz="1600" dirty="0"/>
              <a:t>Receive information on measures taken by the Parties to mobilise equipment, facilities, materials, human and financial resources required to respond to disasters </a:t>
            </a:r>
          </a:p>
          <a:p>
            <a:pPr>
              <a:spcBef>
                <a:spcPts val="0"/>
              </a:spcBef>
              <a:spcAft>
                <a:spcPts val="600"/>
              </a:spcAft>
              <a:defRPr/>
            </a:pPr>
            <a:r>
              <a:rPr lang="en-GB" sz="1600" dirty="0"/>
              <a:t>Facilitate joint emergency response </a:t>
            </a:r>
          </a:p>
          <a:p>
            <a:pPr>
              <a:spcBef>
                <a:spcPts val="0"/>
              </a:spcBef>
              <a:spcAft>
                <a:spcPts val="600"/>
              </a:spcAft>
              <a:defRPr/>
            </a:pPr>
            <a:r>
              <a:rPr lang="en-GB" sz="1600" dirty="0"/>
              <a:t>Where appropriate, facilitate the processing of exemptions and facilities in respect of the provision of assistance </a:t>
            </a:r>
          </a:p>
          <a:p>
            <a:pPr>
              <a:spcBef>
                <a:spcPts val="0"/>
              </a:spcBef>
              <a:spcAft>
                <a:spcPts val="600"/>
              </a:spcAft>
              <a:defRPr/>
            </a:pPr>
            <a:r>
              <a:rPr lang="en-GB" sz="1600" dirty="0"/>
              <a:t>Where possible and appropriate, facilitate the processing of transit of personnel, equipment, facilities and materials in respect of the provisions of assistance </a:t>
            </a:r>
          </a:p>
        </p:txBody>
      </p:sp>
      <p:sp>
        <p:nvSpPr>
          <p:cNvPr id="16" name="Content Placeholder 2"/>
          <p:cNvSpPr txBox="1">
            <a:spLocks/>
          </p:cNvSpPr>
          <p:nvPr/>
        </p:nvSpPr>
        <p:spPr>
          <a:xfrm>
            <a:off x="2513993" y="3715695"/>
            <a:ext cx="6553875" cy="2227150"/>
          </a:xfrm>
          <a:prstGeom prst="rect">
            <a:avLst/>
          </a:prstGeom>
        </p:spPr>
        <p:txBody>
          <a:bodyPr lIns="91430" tIns="45716" rIns="91430" bIns="45716">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GB" sz="1600" dirty="0"/>
              <a:t>Facilitate activities for technical co-operation  </a:t>
            </a:r>
          </a:p>
          <a:p>
            <a:pPr>
              <a:spcBef>
                <a:spcPts val="0"/>
              </a:spcBef>
              <a:spcAft>
                <a:spcPts val="600"/>
              </a:spcAft>
              <a:defRPr/>
            </a:pPr>
            <a:r>
              <a:rPr lang="en-GB" sz="1600" dirty="0"/>
              <a:t>Facilitate activities for scientific and technical research </a:t>
            </a:r>
          </a:p>
          <a:p>
            <a:pPr>
              <a:spcBef>
                <a:spcPts val="0"/>
              </a:spcBef>
              <a:spcAft>
                <a:spcPts val="600"/>
              </a:spcAft>
              <a:defRPr/>
            </a:pPr>
            <a:r>
              <a:rPr lang="en-GB" sz="1600" dirty="0"/>
              <a:t>Receive from each Party information on designated NFP and Competent Authorities and any subsequent changes in their designations</a:t>
            </a:r>
          </a:p>
          <a:p>
            <a:pPr>
              <a:spcBef>
                <a:spcPts val="0"/>
              </a:spcBef>
              <a:spcAft>
                <a:spcPts val="600"/>
              </a:spcAft>
              <a:defRPr/>
            </a:pPr>
            <a:r>
              <a:rPr lang="en-GB" sz="1600" dirty="0"/>
              <a:t>Regularly and expeditiously provide to the Parties and, as necessary, to relevant international organisations, information about NFPs and CAs</a:t>
            </a:r>
          </a:p>
        </p:txBody>
      </p:sp>
      <p:grpSp>
        <p:nvGrpSpPr>
          <p:cNvPr id="13" name="Group 12"/>
          <p:cNvGrpSpPr/>
          <p:nvPr/>
        </p:nvGrpSpPr>
        <p:grpSpPr>
          <a:xfrm>
            <a:off x="0" y="6248976"/>
            <a:ext cx="9144000" cy="609024"/>
            <a:chOff x="0" y="6248976"/>
            <a:chExt cx="9144000" cy="609024"/>
          </a:xfrm>
        </p:grpSpPr>
        <p:sp>
          <p:nvSpPr>
            <p:cNvPr id="17" name="Rectangle 16"/>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0" name="Group 27"/>
            <p:cNvGrpSpPr>
              <a:grpSpLocks/>
            </p:cNvGrpSpPr>
            <p:nvPr/>
          </p:nvGrpSpPr>
          <p:grpSpPr bwMode="auto">
            <a:xfrm>
              <a:off x="0" y="6248976"/>
              <a:ext cx="9144000" cy="456768"/>
              <a:chOff x="0" y="6248400"/>
              <a:chExt cx="9144000" cy="457200"/>
            </a:xfrm>
          </p:grpSpPr>
          <p:sp>
            <p:nvSpPr>
              <p:cNvPr id="21" name="Rectangle 20"/>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4" name="Picture 13" descr="ASEAN Emblem gif"/>
              <p:cNvPicPr>
                <a:picLocks noChangeAspect="1" noChangeArrowheads="1"/>
              </p:cNvPicPr>
              <p:nvPr/>
            </p:nvPicPr>
            <p:blipFill>
              <a:blip r:embed="rId2" cstate="screen"/>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spTree>
    <p:extLst>
      <p:ext uri="{BB962C8B-B14F-4D97-AF65-F5344CB8AC3E}">
        <p14:creationId xmlns:p14="http://schemas.microsoft.com/office/powerpoint/2010/main" val="1900535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398" y="152256"/>
            <a:ext cx="8687204" cy="923322"/>
          </a:xfrm>
          <a:prstGeom prst="rect">
            <a:avLst/>
          </a:prstGeom>
          <a:noFill/>
        </p:spPr>
        <p:txBody>
          <a:bodyPr lIns="91430" tIns="45716" rIns="91430" bIns="45716">
            <a:spAutoFit/>
          </a:bodyPr>
          <a:lstStyle/>
          <a:p>
            <a:pPr>
              <a:defRPr/>
            </a:pPr>
            <a:r>
              <a:rPr lang="en-US" b="1" cap="all" dirty="0">
                <a:solidFill>
                  <a:schemeClr val="tx1">
                    <a:lumMod val="75000"/>
                    <a:lumOff val="25000"/>
                  </a:schemeClr>
                </a:solidFill>
                <a:latin typeface="+mj-lt"/>
                <a:ea typeface="Verdana" pitchFamily="34" charset="0"/>
                <a:cs typeface="Verdana" pitchFamily="34" charset="0"/>
              </a:rPr>
              <a:t> AADMER also requires the preparation on effective  Standard Operating Procedure for Regional Standby Arrangements and coordination of joint disaster relief and emergency response operation  (SASOP)</a:t>
            </a:r>
          </a:p>
        </p:txBody>
      </p:sp>
      <p:sp>
        <p:nvSpPr>
          <p:cNvPr id="8198" name="TextBox 9"/>
          <p:cNvSpPr txBox="1">
            <a:spLocks noChangeArrowheads="1"/>
          </p:cNvSpPr>
          <p:nvPr/>
        </p:nvSpPr>
        <p:spPr bwMode="auto">
          <a:xfrm>
            <a:off x="3581468" y="1448053"/>
            <a:ext cx="5410267" cy="4247308"/>
          </a:xfrm>
          <a:prstGeom prst="rect">
            <a:avLst/>
          </a:prstGeom>
          <a:noFill/>
          <a:ln w="9525">
            <a:noFill/>
            <a:miter lim="800000"/>
            <a:headEnd/>
            <a:tailEnd/>
          </a:ln>
        </p:spPr>
        <p:txBody>
          <a:bodyPr lIns="91430" tIns="45716" rIns="91430" bIns="45716">
            <a:spAutoFit/>
          </a:bodyPr>
          <a:lstStyle/>
          <a:p>
            <a:pPr>
              <a:spcAft>
                <a:spcPts val="600"/>
              </a:spcAft>
              <a:defRPr/>
            </a:pPr>
            <a:r>
              <a:rPr lang="en-US" sz="1600" dirty="0"/>
              <a:t>Guides and templates to initiate the establishment of the ASEAN Standby Arrangements for Disaster Relief and Emergency Response, </a:t>
            </a:r>
          </a:p>
          <a:p>
            <a:pPr marL="400008" indent="-400008">
              <a:spcAft>
                <a:spcPts val="600"/>
              </a:spcAft>
              <a:defRPr/>
            </a:pPr>
            <a:endParaRPr lang="en-US" sz="1600" dirty="0"/>
          </a:p>
          <a:p>
            <a:pPr>
              <a:spcAft>
                <a:spcPts val="600"/>
              </a:spcAft>
              <a:defRPr/>
            </a:pPr>
            <a:r>
              <a:rPr lang="en-US" sz="1600" dirty="0"/>
              <a:t>Procedures  for joint disaster relief and emergency response operations </a:t>
            </a:r>
          </a:p>
          <a:p>
            <a:pPr>
              <a:spcAft>
                <a:spcPts val="600"/>
              </a:spcAft>
              <a:defRPr/>
            </a:pPr>
            <a:endParaRPr lang="en-US" sz="1600" dirty="0"/>
          </a:p>
          <a:p>
            <a:pPr>
              <a:spcAft>
                <a:spcPts val="600"/>
              </a:spcAft>
              <a:defRPr/>
            </a:pPr>
            <a:r>
              <a:rPr lang="en-US" sz="1600" dirty="0"/>
              <a:t>Procedures  for the facilitation and utilization  of military and civilian assets and capacities, (personnel, transportation  and communication equipment, facilities, good and services, and the facilitation of their trans-boundary movement)</a:t>
            </a:r>
          </a:p>
          <a:p>
            <a:pPr>
              <a:spcAft>
                <a:spcPts val="600"/>
              </a:spcAft>
              <a:defRPr/>
            </a:pPr>
            <a:endParaRPr lang="en-US" sz="1600" dirty="0"/>
          </a:p>
          <a:p>
            <a:pPr>
              <a:spcAft>
                <a:spcPts val="600"/>
              </a:spcAft>
              <a:defRPr/>
            </a:pPr>
            <a:r>
              <a:rPr lang="en-US" sz="1600" dirty="0"/>
              <a:t>Methodology for the periodic conduct of the ASEAN regional disaster emergency response simulation exercises (ARDEX) which shall test the effectiveness of this procedures</a:t>
            </a:r>
          </a:p>
        </p:txBody>
      </p:sp>
      <p:pic>
        <p:nvPicPr>
          <p:cNvPr id="13" name="Picture 2" descr="E:\ASEC\SASOP.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228600" y="1371600"/>
            <a:ext cx="2514600" cy="3705019"/>
          </a:xfrm>
          <a:prstGeom prst="rect">
            <a:avLst/>
          </a:prstGeom>
          <a:ln>
            <a:noFill/>
          </a:ln>
          <a:effectLst>
            <a:outerShdw blurRad="292100" dist="139700" dir="2700000" algn="tl" rotWithShape="0">
              <a:srgbClr val="333333">
                <a:alpha val="65000"/>
              </a:srgbClr>
            </a:outerShdw>
          </a:effectLst>
        </p:spPr>
      </p:pic>
      <p:pic>
        <p:nvPicPr>
          <p:cNvPr id="14" name="Picture 2" descr="E:\ASEC\SASOP.JPG"/>
          <p:cNvPicPr>
            <a:picLocks noChangeAspect="1" noChangeArrowheads="1"/>
          </p:cNvPicPr>
          <p:nvPr/>
        </p:nvPicPr>
        <p:blipFill>
          <a:blip r:embed="rId3">
            <a:lum bright="32000"/>
          </a:blip>
          <a:srcRect/>
          <a:stretch>
            <a:fillRect/>
          </a:stretch>
        </p:blipFill>
        <p:spPr bwMode="auto">
          <a:xfrm>
            <a:off x="685193" y="2238488"/>
            <a:ext cx="2515612" cy="3704357"/>
          </a:xfrm>
          <a:prstGeom prst="rect">
            <a:avLst/>
          </a:prstGeom>
          <a:ln>
            <a:noFill/>
          </a:ln>
          <a:effectLst>
            <a:outerShdw blurRad="190500" algn="tl" rotWithShape="0">
              <a:srgbClr val="000000">
                <a:alpha val="70000"/>
              </a:srgbClr>
            </a:outerShdw>
          </a:effectLst>
        </p:spPr>
      </p:pic>
      <p:cxnSp>
        <p:nvCxnSpPr>
          <p:cNvPr id="18" name="Straight Connector 17"/>
          <p:cNvCxnSpPr/>
          <p:nvPr/>
        </p:nvCxnSpPr>
        <p:spPr>
          <a:xfrm>
            <a:off x="3581468" y="1295796"/>
            <a:ext cx="5562532" cy="162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81468" y="2437717"/>
            <a:ext cx="5562532" cy="161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81468" y="3352872"/>
            <a:ext cx="5562532" cy="162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581468" y="4648668"/>
            <a:ext cx="5562532" cy="162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81468" y="5866716"/>
            <a:ext cx="5562532" cy="162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7835" name="TextBox 14"/>
          <p:cNvSpPr txBox="1">
            <a:spLocks noChangeArrowheads="1"/>
          </p:cNvSpPr>
          <p:nvPr/>
        </p:nvSpPr>
        <p:spPr bwMode="auto">
          <a:xfrm>
            <a:off x="4953472" y="6401232"/>
            <a:ext cx="3954031" cy="31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eaLnBrk="1" hangingPunct="1"/>
            <a:r>
              <a:rPr lang="en-US" b="1" i="1">
                <a:solidFill>
                  <a:schemeClr val="bg1"/>
                </a:solidFill>
              </a:rPr>
              <a:t>Connecting ASEAN for Disaster Readiness </a:t>
            </a:r>
          </a:p>
        </p:txBody>
      </p:sp>
      <p:grpSp>
        <p:nvGrpSpPr>
          <p:cNvPr id="15" name="Group 14"/>
          <p:cNvGrpSpPr/>
          <p:nvPr/>
        </p:nvGrpSpPr>
        <p:grpSpPr>
          <a:xfrm>
            <a:off x="0" y="6248976"/>
            <a:ext cx="9144000" cy="609024"/>
            <a:chOff x="0" y="6248976"/>
            <a:chExt cx="9144000" cy="609024"/>
          </a:xfrm>
        </p:grpSpPr>
        <p:sp>
          <p:nvSpPr>
            <p:cNvPr id="16" name="Rectangle 15"/>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7" name="Group 27"/>
            <p:cNvGrpSpPr>
              <a:grpSpLocks/>
            </p:cNvGrpSpPr>
            <p:nvPr/>
          </p:nvGrpSpPr>
          <p:grpSpPr bwMode="auto">
            <a:xfrm>
              <a:off x="0" y="6248976"/>
              <a:ext cx="9144000" cy="456768"/>
              <a:chOff x="0" y="6248400"/>
              <a:chExt cx="9144000" cy="457200"/>
            </a:xfrm>
          </p:grpSpPr>
          <p:sp>
            <p:nvSpPr>
              <p:cNvPr id="23" name="Rectangle 22"/>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5" name="Picture 13" descr="ASEAN Emblem gif"/>
              <p:cNvPicPr>
                <a:picLocks noChangeAspect="1" noChangeArrowheads="1"/>
              </p:cNvPicPr>
              <p:nvPr/>
            </p:nvPicPr>
            <p:blipFill>
              <a:blip r:embed="rId4" cstate="screen"/>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spTree>
    <p:extLst>
      <p:ext uri="{BB962C8B-B14F-4D97-AF65-F5344CB8AC3E}">
        <p14:creationId xmlns:p14="http://schemas.microsoft.com/office/powerpoint/2010/main" val="40453005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3733733" y="2896104"/>
            <a:ext cx="1600402" cy="1524180"/>
          </a:xfrm>
          <a:prstGeom prst="ellipse">
            <a:avLst/>
          </a:prstGeom>
          <a:solidFill>
            <a:srgbClr val="CC3300"/>
          </a:solidFill>
          <a:ln w="762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a:pPr>
            <a:endParaRPr lang="en-US" dirty="0"/>
          </a:p>
        </p:txBody>
      </p:sp>
      <p:sp>
        <p:nvSpPr>
          <p:cNvPr id="5" name="Rounded Rectangle 4"/>
          <p:cNvSpPr/>
          <p:nvPr/>
        </p:nvSpPr>
        <p:spPr>
          <a:xfrm>
            <a:off x="5790931" y="2896104"/>
            <a:ext cx="3124672" cy="175256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spcAft>
                <a:spcPts val="600"/>
              </a:spcAft>
              <a:defRPr/>
            </a:pPr>
            <a:r>
              <a:rPr lang="en-US" sz="1000" b="1" dirty="0">
                <a:solidFill>
                  <a:schemeClr val="tx1"/>
                </a:solidFill>
              </a:rPr>
              <a:t>NOTIFICATION  OF DISASTER AND SITUATION UPDATE</a:t>
            </a:r>
          </a:p>
          <a:p>
            <a:pPr marL="119051" indent="-119051">
              <a:spcAft>
                <a:spcPts val="600"/>
              </a:spcAft>
              <a:buFont typeface="Arial" pitchFamily="34" charset="0"/>
              <a:buChar char="•"/>
              <a:defRPr/>
            </a:pPr>
            <a:r>
              <a:rPr lang="en-US" sz="1000" b="1" i="1" u="sng" dirty="0">
                <a:solidFill>
                  <a:srgbClr val="FF0000"/>
                </a:solidFill>
              </a:rPr>
              <a:t>The AHA Centre </a:t>
            </a:r>
            <a:r>
              <a:rPr lang="en-US" sz="1000" dirty="0">
                <a:solidFill>
                  <a:schemeClr val="tx1"/>
                </a:solidFill>
              </a:rPr>
              <a:t>to analyze the initial report and notify other Party/Entity  of the disaster</a:t>
            </a:r>
          </a:p>
          <a:p>
            <a:pPr marL="119051" indent="-119051">
              <a:spcAft>
                <a:spcPts val="600"/>
              </a:spcAft>
              <a:buFont typeface="Arial" pitchFamily="34" charset="0"/>
              <a:buChar char="•"/>
              <a:defRPr/>
            </a:pPr>
            <a:r>
              <a:rPr lang="en-US" sz="1000" b="1" i="1" u="sng" dirty="0">
                <a:solidFill>
                  <a:srgbClr val="FF0000"/>
                </a:solidFill>
              </a:rPr>
              <a:t>The AHA Centre  </a:t>
            </a:r>
            <a:r>
              <a:rPr lang="en-US" sz="1000" dirty="0">
                <a:solidFill>
                  <a:schemeClr val="tx1"/>
                </a:solidFill>
              </a:rPr>
              <a:t>to analyze each situation  Report and immediately notify the other party /entity of the significant developments  (a)  periodically  or (b) by 10:00 am (Jakarta time)</a:t>
            </a:r>
          </a:p>
        </p:txBody>
      </p:sp>
      <p:sp>
        <p:nvSpPr>
          <p:cNvPr id="7" name="Rounded Rectangle 6"/>
          <p:cNvSpPr/>
          <p:nvPr/>
        </p:nvSpPr>
        <p:spPr>
          <a:xfrm>
            <a:off x="5790931" y="1219669"/>
            <a:ext cx="2820142" cy="137192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spcAft>
                <a:spcPts val="600"/>
              </a:spcAft>
              <a:defRPr/>
            </a:pPr>
            <a:r>
              <a:rPr lang="en-US" sz="1000" b="1" dirty="0">
                <a:solidFill>
                  <a:schemeClr val="tx1"/>
                </a:solidFill>
              </a:rPr>
              <a:t>DEMOBILISATION OF ASSISTANCE AND REPORTING</a:t>
            </a:r>
          </a:p>
          <a:p>
            <a:pPr>
              <a:spcAft>
                <a:spcPts val="600"/>
              </a:spcAft>
              <a:defRPr/>
            </a:pPr>
            <a:r>
              <a:rPr lang="en-US" sz="1000" b="1" i="1" u="sng" dirty="0">
                <a:solidFill>
                  <a:srgbClr val="FF0000"/>
                </a:solidFill>
              </a:rPr>
              <a:t>The AHA Centre</a:t>
            </a:r>
            <a:r>
              <a:rPr lang="en-US" sz="1000" i="1" dirty="0">
                <a:solidFill>
                  <a:schemeClr val="tx1"/>
                </a:solidFill>
              </a:rPr>
              <a:t> to receive and update of this development</a:t>
            </a:r>
          </a:p>
          <a:p>
            <a:pPr>
              <a:spcAft>
                <a:spcPts val="600"/>
              </a:spcAft>
              <a:defRPr/>
            </a:pPr>
            <a:r>
              <a:rPr lang="en-US" sz="1000" b="1" i="1" u="sng" dirty="0">
                <a:solidFill>
                  <a:srgbClr val="FF0000"/>
                </a:solidFill>
              </a:rPr>
              <a:t>The AHA Centre </a:t>
            </a:r>
            <a:r>
              <a:rPr lang="en-US" sz="1000" i="1" dirty="0">
                <a:solidFill>
                  <a:schemeClr val="tx1"/>
                </a:solidFill>
              </a:rPr>
              <a:t> to be received within 2 weeks  of departure from the affected country</a:t>
            </a:r>
          </a:p>
          <a:p>
            <a:pPr>
              <a:spcAft>
                <a:spcPts val="600"/>
              </a:spcAft>
              <a:defRPr/>
            </a:pPr>
            <a:r>
              <a:rPr lang="en-US" sz="1000" i="1" dirty="0">
                <a:solidFill>
                  <a:schemeClr val="tx1"/>
                </a:solidFill>
              </a:rPr>
              <a:t> </a:t>
            </a:r>
          </a:p>
        </p:txBody>
      </p:sp>
      <p:sp>
        <p:nvSpPr>
          <p:cNvPr id="8" name="Rounded Rectangle 7"/>
          <p:cNvSpPr/>
          <p:nvPr/>
        </p:nvSpPr>
        <p:spPr>
          <a:xfrm>
            <a:off x="380664" y="3048361"/>
            <a:ext cx="2361727" cy="76128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spcAft>
                <a:spcPts val="600"/>
              </a:spcAft>
              <a:defRPr/>
            </a:pPr>
            <a:r>
              <a:rPr lang="en-US" sz="1000" b="1" dirty="0">
                <a:solidFill>
                  <a:schemeClr val="tx1"/>
                </a:solidFill>
              </a:rPr>
              <a:t>OFFER OF ASSISTANCE</a:t>
            </a:r>
          </a:p>
          <a:p>
            <a:pPr>
              <a:spcAft>
                <a:spcPts val="600"/>
              </a:spcAft>
              <a:defRPr/>
            </a:pPr>
            <a:r>
              <a:rPr lang="en-US" sz="1000" b="1" i="1" u="sng" dirty="0">
                <a:solidFill>
                  <a:srgbClr val="FF0000"/>
                </a:solidFill>
              </a:rPr>
              <a:t>The AHA centre </a:t>
            </a:r>
            <a:r>
              <a:rPr lang="en-US" sz="1000" i="1" dirty="0">
                <a:solidFill>
                  <a:schemeClr val="tx1"/>
                </a:solidFill>
              </a:rPr>
              <a:t>to forward the offer to the receiving Party</a:t>
            </a:r>
          </a:p>
        </p:txBody>
      </p:sp>
      <p:sp>
        <p:nvSpPr>
          <p:cNvPr id="10" name="Rounded Rectangle 9"/>
          <p:cNvSpPr/>
          <p:nvPr/>
        </p:nvSpPr>
        <p:spPr>
          <a:xfrm>
            <a:off x="228398" y="1219668"/>
            <a:ext cx="2513992" cy="12941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spcAft>
                <a:spcPts val="600"/>
              </a:spcAft>
              <a:defRPr/>
            </a:pPr>
            <a:r>
              <a:rPr lang="en-US" sz="1000" b="1" dirty="0">
                <a:solidFill>
                  <a:schemeClr val="tx1"/>
                </a:solidFill>
              </a:rPr>
              <a:t>REQUEST FOR ASSISTANCE </a:t>
            </a:r>
          </a:p>
          <a:p>
            <a:pPr>
              <a:spcAft>
                <a:spcPts val="600"/>
              </a:spcAft>
              <a:defRPr/>
            </a:pPr>
            <a:r>
              <a:rPr lang="en-US" sz="1000" b="1" i="1" u="sng" dirty="0">
                <a:solidFill>
                  <a:srgbClr val="FF0000"/>
                </a:solidFill>
              </a:rPr>
              <a:t> The AHA Centre </a:t>
            </a:r>
            <a:r>
              <a:rPr lang="en-US" sz="1000" i="1" dirty="0">
                <a:solidFill>
                  <a:schemeClr val="tx1"/>
                </a:solidFill>
              </a:rPr>
              <a:t>to forward the request  to other party/entity</a:t>
            </a:r>
          </a:p>
          <a:p>
            <a:pPr>
              <a:spcAft>
                <a:spcPts val="600"/>
              </a:spcAft>
              <a:defRPr/>
            </a:pPr>
            <a:r>
              <a:rPr lang="en-US" sz="1000" b="1" i="1" u="sng" dirty="0">
                <a:solidFill>
                  <a:srgbClr val="FF0000"/>
                </a:solidFill>
              </a:rPr>
              <a:t>The AHA Centre </a:t>
            </a:r>
            <a:r>
              <a:rPr lang="en-US" sz="1000" i="1" dirty="0">
                <a:solidFill>
                  <a:schemeClr val="tx1"/>
                </a:solidFill>
              </a:rPr>
              <a:t>will explore other possible assistance</a:t>
            </a:r>
          </a:p>
          <a:p>
            <a:pPr>
              <a:spcAft>
                <a:spcPts val="600"/>
              </a:spcAft>
              <a:defRPr/>
            </a:pPr>
            <a:r>
              <a:rPr lang="en-US" sz="1000" i="1" dirty="0">
                <a:solidFill>
                  <a:schemeClr val="tx1"/>
                </a:solidFill>
              </a:rPr>
              <a:t> </a:t>
            </a:r>
          </a:p>
        </p:txBody>
      </p:sp>
      <p:sp>
        <p:nvSpPr>
          <p:cNvPr id="12" name="Rounded Rectangle 11"/>
          <p:cNvSpPr/>
          <p:nvPr/>
        </p:nvSpPr>
        <p:spPr>
          <a:xfrm>
            <a:off x="3276939" y="1219669"/>
            <a:ext cx="2133329" cy="76128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spcAft>
                <a:spcPts val="600"/>
              </a:spcAft>
              <a:defRPr/>
            </a:pPr>
            <a:r>
              <a:rPr lang="en-US" sz="1000" b="1" dirty="0">
                <a:solidFill>
                  <a:schemeClr val="tx1"/>
                </a:solidFill>
              </a:rPr>
              <a:t>DISASTER SITUATION UPDATE </a:t>
            </a:r>
          </a:p>
          <a:p>
            <a:pPr>
              <a:spcAft>
                <a:spcPts val="600"/>
              </a:spcAft>
              <a:defRPr/>
            </a:pPr>
            <a:r>
              <a:rPr lang="en-US" sz="1000" i="1" dirty="0">
                <a:solidFill>
                  <a:schemeClr val="tx1"/>
                </a:solidFill>
              </a:rPr>
              <a:t> </a:t>
            </a:r>
            <a:r>
              <a:rPr lang="en-US" sz="1000" b="1" i="1" u="sng" dirty="0">
                <a:solidFill>
                  <a:srgbClr val="FF0000"/>
                </a:solidFill>
              </a:rPr>
              <a:t>The AHA Centre  </a:t>
            </a:r>
            <a:r>
              <a:rPr lang="en-US" sz="1000" i="1" dirty="0">
                <a:solidFill>
                  <a:schemeClr val="tx1"/>
                </a:solidFill>
              </a:rPr>
              <a:t>to receive report within 24 to 48 hours of arrival of assistance at disaster site</a:t>
            </a:r>
          </a:p>
        </p:txBody>
      </p:sp>
      <p:sp>
        <p:nvSpPr>
          <p:cNvPr id="13" name="Rounded Rectangle 12"/>
          <p:cNvSpPr/>
          <p:nvPr/>
        </p:nvSpPr>
        <p:spPr>
          <a:xfrm>
            <a:off x="3962130" y="4953181"/>
            <a:ext cx="2591745" cy="106741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spcAft>
                <a:spcPts val="600"/>
              </a:spcAft>
              <a:defRPr/>
            </a:pPr>
            <a:r>
              <a:rPr lang="en-US" sz="1000" b="1" dirty="0">
                <a:solidFill>
                  <a:schemeClr val="tx1"/>
                </a:solidFill>
              </a:rPr>
              <a:t>MOBILISATION OF ASSETS AND CAPACITIES</a:t>
            </a:r>
          </a:p>
          <a:p>
            <a:pPr>
              <a:spcAft>
                <a:spcPts val="600"/>
              </a:spcAft>
              <a:defRPr/>
            </a:pPr>
            <a:r>
              <a:rPr lang="en-US" sz="1000" b="1" i="1" u="sng" dirty="0">
                <a:solidFill>
                  <a:srgbClr val="FF0000"/>
                </a:solidFill>
              </a:rPr>
              <a:t>The AHA Centre </a:t>
            </a:r>
            <a:r>
              <a:rPr lang="en-US" sz="1000" i="1" dirty="0">
                <a:solidFill>
                  <a:schemeClr val="tx1"/>
                </a:solidFill>
              </a:rPr>
              <a:t>to facilitate the processing of exemption for provision of assistance and facilities , transit of personnel and equipment </a:t>
            </a:r>
          </a:p>
        </p:txBody>
      </p:sp>
      <p:sp>
        <p:nvSpPr>
          <p:cNvPr id="14" name="Rounded Rectangle 13"/>
          <p:cNvSpPr/>
          <p:nvPr/>
        </p:nvSpPr>
        <p:spPr>
          <a:xfrm>
            <a:off x="380663" y="4190281"/>
            <a:ext cx="2896275" cy="137192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spcAft>
                <a:spcPts val="600"/>
              </a:spcAft>
              <a:defRPr/>
            </a:pPr>
            <a:r>
              <a:rPr lang="en-US" sz="1000" b="1" cap="all" dirty="0">
                <a:solidFill>
                  <a:schemeClr val="tx1"/>
                </a:solidFill>
              </a:rPr>
              <a:t>Joint Assessment of required Assistance</a:t>
            </a:r>
          </a:p>
          <a:p>
            <a:pPr>
              <a:spcAft>
                <a:spcPts val="600"/>
              </a:spcAft>
              <a:defRPr/>
            </a:pPr>
            <a:r>
              <a:rPr lang="en-US" sz="1000" b="1" i="1" u="sng" dirty="0">
                <a:solidFill>
                  <a:srgbClr val="FF0000"/>
                </a:solidFill>
              </a:rPr>
              <a:t> The AHA Centre </a:t>
            </a:r>
            <a:r>
              <a:rPr lang="en-US" sz="1000" i="1" dirty="0">
                <a:solidFill>
                  <a:schemeClr val="tx1"/>
                </a:solidFill>
              </a:rPr>
              <a:t>to facilitate mobilization of ERAT</a:t>
            </a:r>
          </a:p>
          <a:p>
            <a:pPr>
              <a:spcAft>
                <a:spcPts val="600"/>
              </a:spcAft>
              <a:defRPr/>
            </a:pPr>
            <a:r>
              <a:rPr lang="en-US" sz="1000" b="1" i="1" u="sng" dirty="0">
                <a:solidFill>
                  <a:srgbClr val="FF0000"/>
                </a:solidFill>
              </a:rPr>
              <a:t>The AHA Centre to </a:t>
            </a:r>
            <a:r>
              <a:rPr lang="en-US" sz="1000" i="1" dirty="0">
                <a:solidFill>
                  <a:schemeClr val="tx1"/>
                </a:solidFill>
              </a:rPr>
              <a:t>receive updates on any plans and findings of joint assessment</a:t>
            </a:r>
          </a:p>
          <a:p>
            <a:pPr>
              <a:spcAft>
                <a:spcPts val="600"/>
              </a:spcAft>
              <a:defRPr/>
            </a:pPr>
            <a:r>
              <a:rPr lang="en-US" sz="1000" b="1" i="1" u="sng" dirty="0">
                <a:solidFill>
                  <a:srgbClr val="FF0000"/>
                </a:solidFill>
              </a:rPr>
              <a:t>The AHA Centre </a:t>
            </a:r>
            <a:r>
              <a:rPr lang="en-US" sz="1000" i="1" dirty="0">
                <a:solidFill>
                  <a:schemeClr val="tx1"/>
                </a:solidFill>
              </a:rPr>
              <a:t>to receive copy of the Contractual Agreement for Assistance</a:t>
            </a:r>
          </a:p>
        </p:txBody>
      </p:sp>
      <p:sp>
        <p:nvSpPr>
          <p:cNvPr id="16" name="TextBox 15"/>
          <p:cNvSpPr txBox="1"/>
          <p:nvPr/>
        </p:nvSpPr>
        <p:spPr>
          <a:xfrm>
            <a:off x="3733800" y="3315423"/>
            <a:ext cx="1600402" cy="646977"/>
          </a:xfrm>
          <a:prstGeom prst="roundRect">
            <a:avLst/>
          </a:prstGeom>
          <a:noFill/>
          <a:ln>
            <a:noFill/>
          </a:ln>
        </p:spPr>
        <p:txBody>
          <a:bodyPr wrap="square" lIns="91430" tIns="45716" rIns="91430" bIns="45716">
            <a:spAutoFit/>
          </a:bodyPr>
          <a:lstStyle/>
          <a:p>
            <a:pPr algn="ctr">
              <a:defRPr/>
            </a:pPr>
            <a:r>
              <a:rPr lang="en-US" sz="1600" b="1" spc="500" dirty="0">
                <a:solidFill>
                  <a:schemeClr val="bg1"/>
                </a:solidFill>
                <a:latin typeface="Arial Black" pitchFamily="34" charset="0"/>
              </a:rPr>
              <a:t>AHA </a:t>
            </a:r>
          </a:p>
          <a:p>
            <a:pPr algn="ctr">
              <a:defRPr/>
            </a:pPr>
            <a:r>
              <a:rPr lang="en-US" sz="1600" b="1" cap="all" spc="500" dirty="0">
                <a:solidFill>
                  <a:schemeClr val="bg1"/>
                </a:solidFill>
                <a:latin typeface="Arial Black" pitchFamily="34" charset="0"/>
                <a:cs typeface="Arial" pitchFamily="34" charset="0"/>
              </a:rPr>
              <a:t>Centre</a:t>
            </a:r>
            <a:r>
              <a:rPr lang="en-US" sz="1600" b="1" spc="500" dirty="0">
                <a:solidFill>
                  <a:schemeClr val="bg1"/>
                </a:solidFill>
                <a:latin typeface="Arial" pitchFamily="34" charset="0"/>
                <a:cs typeface="Arial" pitchFamily="34" charset="0"/>
              </a:rPr>
              <a:t> </a:t>
            </a:r>
          </a:p>
        </p:txBody>
      </p:sp>
      <p:sp>
        <p:nvSpPr>
          <p:cNvPr id="15" name="TextBox 14"/>
          <p:cNvSpPr txBox="1"/>
          <p:nvPr/>
        </p:nvSpPr>
        <p:spPr>
          <a:xfrm>
            <a:off x="228398" y="191130"/>
            <a:ext cx="8687204" cy="338546"/>
          </a:xfrm>
          <a:prstGeom prst="rect">
            <a:avLst/>
          </a:prstGeom>
          <a:noFill/>
        </p:spPr>
        <p:txBody>
          <a:bodyPr lIns="91430" tIns="45716" rIns="91430" bIns="45716">
            <a:spAutoFit/>
          </a:bodyPr>
          <a:lstStyle/>
          <a:p>
            <a:pPr>
              <a:defRPr/>
            </a:pPr>
            <a:r>
              <a:rPr lang="en-US" sz="1600" b="1" cap="all" dirty="0"/>
              <a:t>And.. The AHA CENTRE IS ALSO TASKED TO PERFORM MOST OF THE ASPECTS UNDER </a:t>
            </a:r>
            <a:r>
              <a:rPr lang="en-US" sz="1600" b="1" cap="all" dirty="0" smtClean="0"/>
              <a:t>SASOP </a:t>
            </a:r>
            <a:endParaRPr lang="en-US" sz="1600" b="1" cap="all" dirty="0"/>
          </a:p>
        </p:txBody>
      </p:sp>
      <p:sp>
        <p:nvSpPr>
          <p:cNvPr id="78860" name="TextBox 17"/>
          <p:cNvSpPr txBox="1">
            <a:spLocks noChangeArrowheads="1"/>
          </p:cNvSpPr>
          <p:nvPr/>
        </p:nvSpPr>
        <p:spPr bwMode="auto">
          <a:xfrm>
            <a:off x="4953472" y="6401232"/>
            <a:ext cx="3954031" cy="31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eaLnBrk="1" hangingPunct="1"/>
            <a:r>
              <a:rPr lang="en-US" b="1" i="1">
                <a:solidFill>
                  <a:schemeClr val="bg1"/>
                </a:solidFill>
              </a:rPr>
              <a:t>Connecting ASEAN for Disaster Readiness </a:t>
            </a:r>
          </a:p>
        </p:txBody>
      </p:sp>
      <p:grpSp>
        <p:nvGrpSpPr>
          <p:cNvPr id="18" name="Group 17"/>
          <p:cNvGrpSpPr/>
          <p:nvPr/>
        </p:nvGrpSpPr>
        <p:grpSpPr>
          <a:xfrm>
            <a:off x="0" y="6248976"/>
            <a:ext cx="9144000" cy="609024"/>
            <a:chOff x="0" y="6248976"/>
            <a:chExt cx="9144000" cy="609024"/>
          </a:xfrm>
        </p:grpSpPr>
        <p:sp>
          <p:nvSpPr>
            <p:cNvPr id="19" name="Rectangle 18"/>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1" name="Group 27"/>
            <p:cNvGrpSpPr>
              <a:grpSpLocks/>
            </p:cNvGrpSpPr>
            <p:nvPr/>
          </p:nvGrpSpPr>
          <p:grpSpPr bwMode="auto">
            <a:xfrm>
              <a:off x="0" y="6248976"/>
              <a:ext cx="9144000" cy="456768"/>
              <a:chOff x="0" y="6248400"/>
              <a:chExt cx="9144000" cy="457200"/>
            </a:xfrm>
          </p:grpSpPr>
          <p:sp>
            <p:nvSpPr>
              <p:cNvPr id="22" name="Rectangle 21"/>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3" name="Picture 13" descr="ASEAN Emblem gif"/>
              <p:cNvPicPr>
                <a:picLocks noChangeAspect="1" noChangeArrowheads="1"/>
              </p:cNvPicPr>
              <p:nvPr/>
            </p:nvPicPr>
            <p:blipFill>
              <a:blip r:embed="rId3" cstate="screen"/>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cxnSp>
        <p:nvCxnSpPr>
          <p:cNvPr id="3" name="Straight Connector 2"/>
          <p:cNvCxnSpPr>
            <a:endCxn id="17" idx="1"/>
          </p:cNvCxnSpPr>
          <p:nvPr/>
        </p:nvCxnSpPr>
        <p:spPr>
          <a:xfrm>
            <a:off x="2742390" y="2513844"/>
            <a:ext cx="1225716" cy="60547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2"/>
          </p:cNvCxnSpPr>
          <p:nvPr/>
        </p:nvCxnSpPr>
        <p:spPr>
          <a:xfrm>
            <a:off x="4343604" y="1980949"/>
            <a:ext cx="0" cy="91515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7" idx="7"/>
          </p:cNvCxnSpPr>
          <p:nvPr/>
        </p:nvCxnSpPr>
        <p:spPr>
          <a:xfrm flipH="1">
            <a:off x="5099762" y="2513844"/>
            <a:ext cx="691170" cy="60547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5" idx="1"/>
          </p:cNvCxnSpPr>
          <p:nvPr/>
        </p:nvCxnSpPr>
        <p:spPr>
          <a:xfrm flipH="1">
            <a:off x="5334202" y="3772386"/>
            <a:ext cx="456729"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8" idx="3"/>
          </p:cNvCxnSpPr>
          <p:nvPr/>
        </p:nvCxnSpPr>
        <p:spPr>
          <a:xfrm>
            <a:off x="2742391" y="3429001"/>
            <a:ext cx="991409"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238095" y="3962400"/>
            <a:ext cx="495705" cy="30480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7" idx="4"/>
          </p:cNvCxnSpPr>
          <p:nvPr/>
        </p:nvCxnSpPr>
        <p:spPr>
          <a:xfrm>
            <a:off x="4533934" y="4420284"/>
            <a:ext cx="0" cy="53289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81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rot="16200000">
            <a:off x="-544800" y="2884200"/>
            <a:ext cx="5509200" cy="1371600"/>
          </a:xfrm>
          <a:prstGeom prst="triangle">
            <a:avLst>
              <a:gd name="adj" fmla="val 5247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p:nvSpPr>
        <p:spPr>
          <a:xfrm>
            <a:off x="347133" y="2667000"/>
            <a:ext cx="1862667" cy="1600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Arial" pitchFamily="34" charset="0"/>
                <a:cs typeface="Arial" pitchFamily="34" charset="0"/>
              </a:rPr>
              <a:t>Milestones </a:t>
            </a:r>
          </a:p>
          <a:p>
            <a:pPr algn="ctr"/>
            <a:r>
              <a:rPr lang="en-US" sz="4800" b="1" dirty="0" smtClean="0">
                <a:latin typeface="Arial Rounded MT Bold" pitchFamily="34" charset="0"/>
              </a:rPr>
              <a:t>2011</a:t>
            </a:r>
          </a:p>
          <a:p>
            <a:r>
              <a:rPr lang="en-US" sz="1600" b="1" dirty="0" smtClean="0">
                <a:latin typeface="Arial" pitchFamily="34" charset="0"/>
                <a:cs typeface="Arial" pitchFamily="34" charset="0"/>
              </a:rPr>
              <a:t>Thanks for your great support !!</a:t>
            </a:r>
            <a:endParaRPr lang="id-ID" sz="1600" b="1" dirty="0">
              <a:latin typeface="Arial" pitchFamily="34" charset="0"/>
              <a:cs typeface="Arial" pitchFamily="34" charset="0"/>
            </a:endParaRPr>
          </a:p>
        </p:txBody>
      </p:sp>
      <p:grpSp>
        <p:nvGrpSpPr>
          <p:cNvPr id="7" name="Group 6"/>
          <p:cNvGrpSpPr/>
          <p:nvPr/>
        </p:nvGrpSpPr>
        <p:grpSpPr>
          <a:xfrm>
            <a:off x="0" y="6248976"/>
            <a:ext cx="9144000" cy="609024"/>
            <a:chOff x="0" y="6248976"/>
            <a:chExt cx="9144000" cy="609024"/>
          </a:xfrm>
        </p:grpSpPr>
        <p:sp>
          <p:nvSpPr>
            <p:cNvPr id="8" name="Rectangle 7"/>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9" name="Group 27"/>
            <p:cNvGrpSpPr>
              <a:grpSpLocks/>
            </p:cNvGrpSpPr>
            <p:nvPr/>
          </p:nvGrpSpPr>
          <p:grpSpPr bwMode="auto">
            <a:xfrm>
              <a:off x="0" y="6248976"/>
              <a:ext cx="9144000" cy="456768"/>
              <a:chOff x="0" y="6248400"/>
              <a:chExt cx="9144000" cy="457200"/>
            </a:xfrm>
          </p:grpSpPr>
          <p:sp>
            <p:nvSpPr>
              <p:cNvPr id="10" name="Rectangle 9"/>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10" descr="ASEAN Emblem gif"/>
              <p:cNvPicPr>
                <a:picLocks noChangeAspect="1" noChangeArrowheads="1"/>
              </p:cNvPicPr>
              <p:nvPr/>
            </p:nvPicPr>
            <p:blipFill>
              <a:blip r:embed="rId2" cstate="screen"/>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sp>
        <p:nvSpPr>
          <p:cNvPr id="12" name="TextBox 11"/>
          <p:cNvSpPr txBox="1"/>
          <p:nvPr/>
        </p:nvSpPr>
        <p:spPr>
          <a:xfrm>
            <a:off x="152400" y="304800"/>
            <a:ext cx="6566156" cy="369332"/>
          </a:xfrm>
          <a:prstGeom prst="rect">
            <a:avLst/>
          </a:prstGeom>
          <a:noFill/>
        </p:spPr>
        <p:txBody>
          <a:bodyPr wrap="none" rtlCol="0">
            <a:spAutoFit/>
          </a:bodyPr>
          <a:lstStyle/>
          <a:p>
            <a:r>
              <a:rPr lang="en-US" b="1" dirty="0" smtClean="0"/>
              <a:t> </a:t>
            </a:r>
            <a:r>
              <a:rPr lang="id-ID" b="1" cap="all" dirty="0" smtClean="0"/>
              <a:t>TOGE</a:t>
            </a:r>
            <a:r>
              <a:rPr lang="en-US" b="1" cap="all" dirty="0" smtClean="0"/>
              <a:t>t</a:t>
            </a:r>
            <a:r>
              <a:rPr lang="id-ID" b="1" cap="all" dirty="0" smtClean="0"/>
              <a:t>HER.. W</a:t>
            </a:r>
            <a:r>
              <a:rPr lang="en-US" b="1" cap="all" dirty="0" smtClean="0"/>
              <a:t>E HAVE Achieved SIGINIFICANT  progress IN 2011</a:t>
            </a:r>
            <a:endParaRPr lang="id-ID" b="1" cap="all" dirty="0"/>
          </a:p>
        </p:txBody>
      </p:sp>
      <p:sp>
        <p:nvSpPr>
          <p:cNvPr id="13" name="TextBox 12"/>
          <p:cNvSpPr txBox="1"/>
          <p:nvPr/>
        </p:nvSpPr>
        <p:spPr>
          <a:xfrm>
            <a:off x="3435477" y="815400"/>
            <a:ext cx="5412515" cy="5509200"/>
          </a:xfrm>
          <a:prstGeom prst="rect">
            <a:avLst/>
          </a:prstGeom>
          <a:noFill/>
        </p:spPr>
        <p:txBody>
          <a:bodyPr wrap="square" rtlCol="0">
            <a:spAutoFit/>
          </a:bodyPr>
          <a:lstStyle/>
          <a:p>
            <a:pPr>
              <a:spcBef>
                <a:spcPts val="600"/>
              </a:spcBef>
              <a:spcAft>
                <a:spcPts val="1000"/>
              </a:spcAft>
            </a:pPr>
            <a:r>
              <a:rPr lang="en-US" sz="1600" dirty="0" smtClean="0"/>
              <a:t>Agreement on the Establishment  of AHA Centre signed by ASEAN Ministers  and witnessed by all of ASEAN Head of States, 17</a:t>
            </a:r>
            <a:r>
              <a:rPr lang="en-US" sz="1600" baseline="30000" dirty="0" smtClean="0"/>
              <a:t>th</a:t>
            </a:r>
            <a:r>
              <a:rPr lang="en-US" sz="1600" dirty="0" smtClean="0"/>
              <a:t> November 2011, Bali.</a:t>
            </a:r>
          </a:p>
          <a:p>
            <a:pPr>
              <a:spcBef>
                <a:spcPts val="600"/>
              </a:spcBef>
              <a:spcAft>
                <a:spcPts val="1000"/>
              </a:spcAft>
            </a:pPr>
            <a:r>
              <a:rPr lang="en-US" sz="1600" dirty="0" smtClean="0"/>
              <a:t>Office and operation Centre of AHA Centre fully renovated </a:t>
            </a:r>
          </a:p>
          <a:p>
            <a:pPr>
              <a:spcBef>
                <a:spcPts val="600"/>
              </a:spcBef>
              <a:spcAft>
                <a:spcPts val="1000"/>
              </a:spcAft>
            </a:pPr>
            <a:r>
              <a:rPr lang="en-US" sz="1600" dirty="0" smtClean="0"/>
              <a:t>ICT infrastructure ( Hardware and Software) for operation </a:t>
            </a:r>
            <a:r>
              <a:rPr lang="en-US" sz="1600" dirty="0" err="1" smtClean="0"/>
              <a:t>centre</a:t>
            </a:r>
            <a:r>
              <a:rPr lang="en-US" sz="1600" dirty="0" smtClean="0"/>
              <a:t> fully installed  and operational </a:t>
            </a:r>
          </a:p>
          <a:p>
            <a:pPr>
              <a:spcBef>
                <a:spcPts val="600"/>
              </a:spcBef>
              <a:spcAft>
                <a:spcPts val="1000"/>
              </a:spcAft>
            </a:pPr>
            <a:r>
              <a:rPr lang="en-US" sz="1600" dirty="0" smtClean="0"/>
              <a:t>AHA Centre Strategic Work Plan </a:t>
            </a:r>
            <a:r>
              <a:rPr lang="id-ID" sz="1600" dirty="0" smtClean="0"/>
              <a:t>available and </a:t>
            </a:r>
            <a:r>
              <a:rPr lang="en-US" sz="1600" dirty="0" smtClean="0"/>
              <a:t>adopted by ACDM</a:t>
            </a:r>
          </a:p>
          <a:p>
            <a:pPr>
              <a:spcBef>
                <a:spcPts val="600"/>
              </a:spcBef>
              <a:spcAft>
                <a:spcPts val="1000"/>
              </a:spcAft>
            </a:pPr>
            <a:r>
              <a:rPr lang="en-US" sz="1600" dirty="0" smtClean="0"/>
              <a:t>Mechanism to address financial and operational gap has been addressed by ACDM including decision for ACDM to be the Governing Board of AHA Centre Organizational </a:t>
            </a:r>
            <a:r>
              <a:rPr lang="en-US" sz="1600" dirty="0"/>
              <a:t>structure and number of key personnel approved by </a:t>
            </a:r>
            <a:r>
              <a:rPr lang="en-US" sz="1600" dirty="0" smtClean="0"/>
              <a:t>ACDM   </a:t>
            </a:r>
          </a:p>
          <a:p>
            <a:pPr>
              <a:spcBef>
                <a:spcPts val="600"/>
              </a:spcBef>
              <a:spcAft>
                <a:spcPts val="1000"/>
              </a:spcAft>
            </a:pPr>
            <a:r>
              <a:rPr lang="en-US" sz="1600" dirty="0"/>
              <a:t>Ability to operate disaster monitoring function for  several  disaster situations in the region. </a:t>
            </a:r>
          </a:p>
          <a:p>
            <a:pPr>
              <a:spcBef>
                <a:spcPts val="600"/>
              </a:spcBef>
              <a:spcAft>
                <a:spcPts val="1000"/>
              </a:spcAft>
            </a:pPr>
            <a:r>
              <a:rPr lang="en-US" sz="1600" dirty="0" smtClean="0"/>
              <a:t>And continued support from Dialogue Partners such as Government of Japan, New Zealand, USA, Australia, and  European Union </a:t>
            </a:r>
          </a:p>
        </p:txBody>
      </p:sp>
      <p:sp>
        <p:nvSpPr>
          <p:cNvPr id="14" name="Oval 13"/>
          <p:cNvSpPr/>
          <p:nvPr/>
        </p:nvSpPr>
        <p:spPr>
          <a:xfrm>
            <a:off x="3048000" y="914400"/>
            <a:ext cx="304800" cy="274320"/>
          </a:xfrm>
          <a:prstGeom prst="ellips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1</a:t>
            </a:r>
            <a:endParaRPr lang="id-ID" sz="1600" b="1" dirty="0"/>
          </a:p>
        </p:txBody>
      </p:sp>
      <p:sp>
        <p:nvSpPr>
          <p:cNvPr id="15" name="Oval 14"/>
          <p:cNvSpPr/>
          <p:nvPr/>
        </p:nvSpPr>
        <p:spPr>
          <a:xfrm>
            <a:off x="3069194" y="2971800"/>
            <a:ext cx="304800" cy="304800"/>
          </a:xfrm>
          <a:prstGeom prst="ellips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4</a:t>
            </a:r>
            <a:endParaRPr lang="id-ID" sz="1600" b="1" dirty="0"/>
          </a:p>
        </p:txBody>
      </p:sp>
      <p:sp>
        <p:nvSpPr>
          <p:cNvPr id="16" name="Oval 15"/>
          <p:cNvSpPr/>
          <p:nvPr/>
        </p:nvSpPr>
        <p:spPr>
          <a:xfrm>
            <a:off x="3069194" y="3657600"/>
            <a:ext cx="304800" cy="304800"/>
          </a:xfrm>
          <a:prstGeom prst="ellips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5</a:t>
            </a:r>
            <a:endParaRPr lang="id-ID" sz="1600" b="1" dirty="0"/>
          </a:p>
        </p:txBody>
      </p:sp>
      <p:sp>
        <p:nvSpPr>
          <p:cNvPr id="17" name="Oval 16"/>
          <p:cNvSpPr/>
          <p:nvPr/>
        </p:nvSpPr>
        <p:spPr>
          <a:xfrm>
            <a:off x="3048000" y="4800600"/>
            <a:ext cx="304800" cy="30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6</a:t>
            </a:r>
            <a:endParaRPr lang="id-ID" sz="1600" b="1" dirty="0"/>
          </a:p>
        </p:txBody>
      </p:sp>
      <p:sp>
        <p:nvSpPr>
          <p:cNvPr id="18" name="Oval 17"/>
          <p:cNvSpPr/>
          <p:nvPr/>
        </p:nvSpPr>
        <p:spPr>
          <a:xfrm>
            <a:off x="3069194" y="5562600"/>
            <a:ext cx="304800" cy="304800"/>
          </a:xfrm>
          <a:prstGeom prst="ellips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7</a:t>
            </a:r>
            <a:endParaRPr lang="id-ID" sz="1600" b="1" dirty="0"/>
          </a:p>
        </p:txBody>
      </p:sp>
      <p:sp>
        <p:nvSpPr>
          <p:cNvPr id="19" name="Oval 18"/>
          <p:cNvSpPr/>
          <p:nvPr/>
        </p:nvSpPr>
        <p:spPr>
          <a:xfrm>
            <a:off x="3048000" y="1752600"/>
            <a:ext cx="304800" cy="304800"/>
          </a:xfrm>
          <a:prstGeom prst="ellips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a:t>
            </a:r>
            <a:endParaRPr lang="id-ID" sz="1600" b="1" dirty="0"/>
          </a:p>
        </p:txBody>
      </p:sp>
      <p:sp>
        <p:nvSpPr>
          <p:cNvPr id="20" name="Oval 19"/>
          <p:cNvSpPr/>
          <p:nvPr/>
        </p:nvSpPr>
        <p:spPr>
          <a:xfrm>
            <a:off x="3048000" y="2286000"/>
            <a:ext cx="304800" cy="304800"/>
          </a:xfrm>
          <a:prstGeom prst="ellips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a:t>
            </a:r>
            <a:endParaRPr lang="id-ID" sz="1600" b="1" dirty="0"/>
          </a:p>
        </p:txBody>
      </p:sp>
    </p:spTree>
    <p:extLst>
      <p:ext uri="{BB962C8B-B14F-4D97-AF65-F5344CB8AC3E}">
        <p14:creationId xmlns:p14="http://schemas.microsoft.com/office/powerpoint/2010/main" val="4231927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457200" y="685800"/>
            <a:ext cx="8077200" cy="1828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TextBox 20"/>
          <p:cNvSpPr txBox="1"/>
          <p:nvPr/>
        </p:nvSpPr>
        <p:spPr>
          <a:xfrm>
            <a:off x="152400" y="87868"/>
            <a:ext cx="8839200" cy="369332"/>
          </a:xfrm>
          <a:prstGeom prst="rect">
            <a:avLst/>
          </a:prstGeom>
          <a:noFill/>
        </p:spPr>
        <p:txBody>
          <a:bodyPr wrap="square" rtlCol="0">
            <a:spAutoFit/>
          </a:bodyPr>
          <a:lstStyle/>
          <a:p>
            <a:r>
              <a:rPr lang="en-US" b="1" cap="all" dirty="0" smtClean="0"/>
              <a:t>organizational structure of AHA </a:t>
            </a:r>
            <a:r>
              <a:rPr lang="id-ID" b="1" cap="all" dirty="0" smtClean="0"/>
              <a:t>Centre  </a:t>
            </a:r>
            <a:endParaRPr lang="en-US" b="1" i="1" dirty="0"/>
          </a:p>
        </p:txBody>
      </p:sp>
      <p:sp>
        <p:nvSpPr>
          <p:cNvPr id="6" name="Rectangle 5"/>
          <p:cNvSpPr/>
          <p:nvPr/>
        </p:nvSpPr>
        <p:spPr>
          <a:xfrm>
            <a:off x="457200" y="2486386"/>
            <a:ext cx="8077200" cy="368581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Flowchart: Process 1"/>
          <p:cNvSpPr/>
          <p:nvPr/>
        </p:nvSpPr>
        <p:spPr>
          <a:xfrm>
            <a:off x="2719647" y="2667000"/>
            <a:ext cx="1776153" cy="457200"/>
          </a:xfrm>
          <a:prstGeom prst="flowChartProces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Executive Director </a:t>
            </a:r>
            <a:endParaRPr lang="en-US" sz="1400" b="1" dirty="0">
              <a:solidFill>
                <a:schemeClr val="bg1"/>
              </a:solidFill>
            </a:endParaRPr>
          </a:p>
        </p:txBody>
      </p:sp>
      <p:sp>
        <p:nvSpPr>
          <p:cNvPr id="3" name="Flowchart: Process 2"/>
          <p:cNvSpPr/>
          <p:nvPr/>
        </p:nvSpPr>
        <p:spPr>
          <a:xfrm>
            <a:off x="1424247" y="3998767"/>
            <a:ext cx="1776153" cy="649433"/>
          </a:xfrm>
          <a:prstGeom prst="flowChartProces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bg1"/>
                </a:solidFill>
              </a:rPr>
              <a:t>Head Of</a:t>
            </a:r>
          </a:p>
          <a:p>
            <a:pPr algn="ctr"/>
            <a:r>
              <a:rPr lang="en-US" sz="1400" b="1" dirty="0" smtClean="0">
                <a:solidFill>
                  <a:schemeClr val="bg1"/>
                </a:solidFill>
              </a:rPr>
              <a:t>Operations Division </a:t>
            </a:r>
          </a:p>
          <a:p>
            <a:pPr algn="ctr"/>
            <a:r>
              <a:rPr lang="id-ID" sz="1400" b="1" dirty="0" smtClean="0">
                <a:solidFill>
                  <a:schemeClr val="bg1"/>
                </a:solidFill>
              </a:rPr>
              <a:t> </a:t>
            </a:r>
            <a:endParaRPr lang="en-US" sz="1400" b="1" dirty="0">
              <a:solidFill>
                <a:schemeClr val="bg1"/>
              </a:solidFill>
            </a:endParaRPr>
          </a:p>
        </p:txBody>
      </p:sp>
      <p:sp>
        <p:nvSpPr>
          <p:cNvPr id="4" name="Flowchart: Process 3"/>
          <p:cNvSpPr/>
          <p:nvPr/>
        </p:nvSpPr>
        <p:spPr>
          <a:xfrm>
            <a:off x="5257801" y="5181599"/>
            <a:ext cx="1375756" cy="914401"/>
          </a:xfrm>
          <a:prstGeom prst="flowChartProces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I</a:t>
            </a:r>
            <a:r>
              <a:rPr lang="id-ID" sz="1400" b="1" dirty="0" smtClean="0">
                <a:solidFill>
                  <a:schemeClr val="bg1"/>
                </a:solidFill>
              </a:rPr>
              <a:t>nformation, </a:t>
            </a:r>
            <a:r>
              <a:rPr lang="en-US" sz="1400" b="1" dirty="0" smtClean="0">
                <a:solidFill>
                  <a:schemeClr val="bg1"/>
                </a:solidFill>
              </a:rPr>
              <a:t>C</a:t>
            </a:r>
            <a:r>
              <a:rPr lang="id-ID" sz="1400" b="1" dirty="0" smtClean="0">
                <a:solidFill>
                  <a:schemeClr val="bg1"/>
                </a:solidFill>
              </a:rPr>
              <a:t>ommunication &amp; </a:t>
            </a:r>
            <a:r>
              <a:rPr lang="en-US" sz="1400" b="1" dirty="0" smtClean="0">
                <a:solidFill>
                  <a:schemeClr val="bg1"/>
                </a:solidFill>
              </a:rPr>
              <a:t>T</a:t>
            </a:r>
            <a:r>
              <a:rPr lang="id-ID" sz="1400" b="1" dirty="0" smtClean="0">
                <a:solidFill>
                  <a:schemeClr val="bg1"/>
                </a:solidFill>
              </a:rPr>
              <a:t>ech</a:t>
            </a:r>
            <a:r>
              <a:rPr lang="en-US" sz="1400" b="1" dirty="0" err="1" smtClean="0">
                <a:solidFill>
                  <a:schemeClr val="bg1"/>
                </a:solidFill>
              </a:rPr>
              <a:t>nology</a:t>
            </a:r>
            <a:r>
              <a:rPr lang="en-US" sz="1400" b="1" dirty="0" smtClean="0">
                <a:solidFill>
                  <a:schemeClr val="bg1"/>
                </a:solidFill>
              </a:rPr>
              <a:t> </a:t>
            </a:r>
          </a:p>
          <a:p>
            <a:pPr algn="ctr"/>
            <a:r>
              <a:rPr lang="en-US" sz="1400" b="1" dirty="0" smtClean="0">
                <a:solidFill>
                  <a:schemeClr val="bg1"/>
                </a:solidFill>
              </a:rPr>
              <a:t> </a:t>
            </a:r>
            <a:endParaRPr lang="en-US" sz="1400" b="1" dirty="0">
              <a:solidFill>
                <a:schemeClr val="bg1"/>
              </a:solidFill>
            </a:endParaRPr>
          </a:p>
        </p:txBody>
      </p:sp>
      <p:sp>
        <p:nvSpPr>
          <p:cNvPr id="5" name="Flowchart: Process 4"/>
          <p:cNvSpPr/>
          <p:nvPr/>
        </p:nvSpPr>
        <p:spPr>
          <a:xfrm>
            <a:off x="3886200" y="5181599"/>
            <a:ext cx="1295625" cy="914401"/>
          </a:xfrm>
          <a:prstGeom prst="flowChartProces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Admin</a:t>
            </a:r>
            <a:r>
              <a:rPr lang="id-ID" sz="1400" b="1" dirty="0" smtClean="0">
                <a:solidFill>
                  <a:schemeClr val="bg1"/>
                </a:solidFill>
              </a:rPr>
              <a:t>istration and </a:t>
            </a:r>
            <a:r>
              <a:rPr lang="en-US" sz="1400" b="1" dirty="0" smtClean="0">
                <a:solidFill>
                  <a:schemeClr val="bg1"/>
                </a:solidFill>
              </a:rPr>
              <a:t>Finance   </a:t>
            </a:r>
            <a:endParaRPr lang="en-US" sz="1400" b="1" dirty="0">
              <a:solidFill>
                <a:schemeClr val="bg1"/>
              </a:solidFill>
            </a:endParaRPr>
          </a:p>
        </p:txBody>
      </p:sp>
      <p:sp>
        <p:nvSpPr>
          <p:cNvPr id="8" name="Flowchart: Process 7"/>
          <p:cNvSpPr/>
          <p:nvPr/>
        </p:nvSpPr>
        <p:spPr>
          <a:xfrm>
            <a:off x="2420389" y="5181599"/>
            <a:ext cx="1237211" cy="914401"/>
          </a:xfrm>
          <a:prstGeom prst="flowChartProces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bg1"/>
                </a:solidFill>
              </a:rPr>
              <a:t>Disaster Monitoring &amp; Analysis </a:t>
            </a:r>
            <a:r>
              <a:rPr lang="en-US" sz="1400" b="1" dirty="0" smtClean="0">
                <a:solidFill>
                  <a:schemeClr val="bg1"/>
                </a:solidFill>
              </a:rPr>
              <a:t>  </a:t>
            </a:r>
            <a:endParaRPr lang="en-US" sz="1400" b="1" dirty="0">
              <a:solidFill>
                <a:schemeClr val="bg1"/>
              </a:solidFill>
            </a:endParaRPr>
          </a:p>
        </p:txBody>
      </p:sp>
      <p:sp>
        <p:nvSpPr>
          <p:cNvPr id="9" name="Flowchart: Process 8"/>
          <p:cNvSpPr/>
          <p:nvPr/>
        </p:nvSpPr>
        <p:spPr>
          <a:xfrm>
            <a:off x="838200" y="5181599"/>
            <a:ext cx="1237211" cy="914401"/>
          </a:xfrm>
          <a:prstGeom prst="flowChartProces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Preparedness &amp; Response  </a:t>
            </a:r>
            <a:endParaRPr lang="en-US" sz="1400" b="1" dirty="0">
              <a:solidFill>
                <a:schemeClr val="bg1"/>
              </a:solidFill>
            </a:endParaRPr>
          </a:p>
        </p:txBody>
      </p:sp>
      <p:sp>
        <p:nvSpPr>
          <p:cNvPr id="11" name="Flowchart: Process 10"/>
          <p:cNvSpPr/>
          <p:nvPr/>
        </p:nvSpPr>
        <p:spPr>
          <a:xfrm>
            <a:off x="4819996" y="4038600"/>
            <a:ext cx="1961804" cy="649433"/>
          </a:xfrm>
          <a:prstGeom prst="flowChartProces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bg1"/>
                </a:solidFill>
              </a:rPr>
              <a:t>Head of </a:t>
            </a:r>
          </a:p>
          <a:p>
            <a:pPr algn="ctr"/>
            <a:r>
              <a:rPr lang="id-ID" sz="1400" b="1" dirty="0" smtClean="0">
                <a:solidFill>
                  <a:schemeClr val="bg1"/>
                </a:solidFill>
              </a:rPr>
              <a:t>Corporate &amp; Program </a:t>
            </a:r>
            <a:r>
              <a:rPr lang="en-US" sz="1400" b="1" dirty="0" smtClean="0">
                <a:solidFill>
                  <a:schemeClr val="bg1"/>
                </a:solidFill>
              </a:rPr>
              <a:t> </a:t>
            </a:r>
            <a:endParaRPr lang="en-US" sz="1400" b="1" dirty="0">
              <a:solidFill>
                <a:schemeClr val="bg1"/>
              </a:solidFill>
            </a:endParaRPr>
          </a:p>
        </p:txBody>
      </p:sp>
      <p:cxnSp>
        <p:nvCxnSpPr>
          <p:cNvPr id="18" name="Elbow Connector 17"/>
          <p:cNvCxnSpPr>
            <a:stCxn id="2" idx="2"/>
            <a:endCxn id="11" idx="0"/>
          </p:cNvCxnSpPr>
          <p:nvPr/>
        </p:nvCxnSpPr>
        <p:spPr>
          <a:xfrm rot="16200000" flipH="1">
            <a:off x="4247111" y="2484813"/>
            <a:ext cx="914400" cy="2193174"/>
          </a:xfrm>
          <a:prstGeom prst="bentConnector3">
            <a:avLst>
              <a:gd name="adj1" fmla="val 50000"/>
            </a:avLst>
          </a:prstGeom>
          <a:solidFill>
            <a:schemeClr val="accent5">
              <a:lumMod val="75000"/>
            </a:schemeClr>
          </a:solid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flipV="1">
            <a:off x="2248349" y="3581397"/>
            <a:ext cx="1409007" cy="381001"/>
          </a:xfrm>
          <a:prstGeom prst="bentConnector3">
            <a:avLst>
              <a:gd name="adj1" fmla="val 99708"/>
            </a:avLst>
          </a:prstGeom>
          <a:solidFill>
            <a:schemeClr val="accent5">
              <a:lumMod val="75000"/>
            </a:schemeClr>
          </a:solidFill>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Flowchart: Process 22"/>
          <p:cNvSpPr/>
          <p:nvPr/>
        </p:nvSpPr>
        <p:spPr>
          <a:xfrm>
            <a:off x="4680065" y="2607032"/>
            <a:ext cx="1720735" cy="593368"/>
          </a:xfrm>
          <a:prstGeom prst="flowChartProces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bg1"/>
                </a:solidFill>
              </a:rPr>
              <a:t>Consultant, Advisor, Techni</a:t>
            </a:r>
            <a:r>
              <a:rPr lang="en-US" sz="1400" b="1" dirty="0" err="1" smtClean="0">
                <a:solidFill>
                  <a:schemeClr val="bg1"/>
                </a:solidFill>
              </a:rPr>
              <a:t>cal</a:t>
            </a:r>
            <a:r>
              <a:rPr lang="en-US" sz="1400" b="1" dirty="0" smtClean="0">
                <a:solidFill>
                  <a:schemeClr val="bg1"/>
                </a:solidFill>
              </a:rPr>
              <a:t> Assistant </a:t>
            </a:r>
            <a:endParaRPr lang="en-US" sz="1400" b="1" dirty="0">
              <a:solidFill>
                <a:schemeClr val="bg1"/>
              </a:solidFill>
            </a:endParaRPr>
          </a:p>
        </p:txBody>
      </p:sp>
      <p:cxnSp>
        <p:nvCxnSpPr>
          <p:cNvPr id="37" name="Elbow Connector 36"/>
          <p:cNvCxnSpPr>
            <a:stCxn id="2" idx="3"/>
            <a:endCxn id="23" idx="1"/>
          </p:cNvCxnSpPr>
          <p:nvPr/>
        </p:nvCxnSpPr>
        <p:spPr>
          <a:xfrm>
            <a:off x="4495800" y="2895600"/>
            <a:ext cx="184265" cy="0"/>
          </a:xfrm>
          <a:prstGeom prst="bentConnector3">
            <a:avLst>
              <a:gd name="adj1" fmla="val 50000"/>
            </a:avLst>
          </a:prstGeom>
          <a:solidFill>
            <a:schemeClr val="accent5">
              <a:lumMod val="75000"/>
            </a:schemeClr>
          </a:solidFill>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3" idx="2"/>
            <a:endCxn id="8" idx="0"/>
          </p:cNvCxnSpPr>
          <p:nvPr/>
        </p:nvCxnSpPr>
        <p:spPr>
          <a:xfrm rot="16200000" flipH="1">
            <a:off x="2408960" y="4551563"/>
            <a:ext cx="533399" cy="726671"/>
          </a:xfrm>
          <a:prstGeom prst="bentConnector3">
            <a:avLst>
              <a:gd name="adj1" fmla="val 50000"/>
            </a:avLst>
          </a:prstGeom>
          <a:solidFill>
            <a:schemeClr val="accent5">
              <a:lumMod val="75000"/>
            </a:schemeClr>
          </a:solid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Elbow Connector 63"/>
          <p:cNvCxnSpPr/>
          <p:nvPr/>
        </p:nvCxnSpPr>
        <p:spPr>
          <a:xfrm rot="10800000" flipV="1">
            <a:off x="1424248" y="4914898"/>
            <a:ext cx="888077" cy="266699"/>
          </a:xfrm>
          <a:prstGeom prst="bentConnector3">
            <a:avLst>
              <a:gd name="adj1" fmla="val 100387"/>
            </a:avLst>
          </a:prstGeom>
          <a:solidFill>
            <a:schemeClr val="accent5">
              <a:lumMod val="75000"/>
            </a:schemeClr>
          </a:solidFill>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Flowchart: Process 21"/>
          <p:cNvSpPr/>
          <p:nvPr/>
        </p:nvSpPr>
        <p:spPr>
          <a:xfrm>
            <a:off x="6763789" y="5181599"/>
            <a:ext cx="1237211" cy="914401"/>
          </a:xfrm>
          <a:prstGeom prst="flowChartProces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bg1"/>
                </a:solidFill>
              </a:rPr>
              <a:t>Program Officer(s) </a:t>
            </a:r>
            <a:endParaRPr lang="en-US" sz="1400" b="1" dirty="0">
              <a:solidFill>
                <a:schemeClr val="bg1"/>
              </a:solidFill>
            </a:endParaRPr>
          </a:p>
        </p:txBody>
      </p:sp>
      <p:cxnSp>
        <p:nvCxnSpPr>
          <p:cNvPr id="24" name="Elbow Connector 23"/>
          <p:cNvCxnSpPr/>
          <p:nvPr/>
        </p:nvCxnSpPr>
        <p:spPr>
          <a:xfrm>
            <a:off x="5867400" y="4922520"/>
            <a:ext cx="1400002" cy="182880"/>
          </a:xfrm>
          <a:prstGeom prst="bentConnector3">
            <a:avLst>
              <a:gd name="adj1" fmla="val 100740"/>
            </a:avLst>
          </a:prstGeom>
          <a:solidFill>
            <a:schemeClr val="accent5">
              <a:lumMod val="75000"/>
            </a:schemeClr>
          </a:solidFill>
          <a:ln w="381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Flowchart: Process 24"/>
          <p:cNvSpPr/>
          <p:nvPr/>
        </p:nvSpPr>
        <p:spPr>
          <a:xfrm>
            <a:off x="2719647" y="1828800"/>
            <a:ext cx="1776153" cy="533400"/>
          </a:xfrm>
          <a:prstGeom prst="flowChartProces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bg1"/>
                </a:solidFill>
              </a:rPr>
              <a:t> Governing Board </a:t>
            </a:r>
            <a:endParaRPr lang="en-US" sz="1400" b="1" dirty="0">
              <a:solidFill>
                <a:schemeClr val="bg1"/>
              </a:solidFill>
            </a:endParaRPr>
          </a:p>
        </p:txBody>
      </p:sp>
      <p:cxnSp>
        <p:nvCxnSpPr>
          <p:cNvPr id="32" name="Straight Connector 31"/>
          <p:cNvCxnSpPr>
            <a:stCxn id="25" idx="2"/>
            <a:endCxn id="2" idx="0"/>
          </p:cNvCxnSpPr>
          <p:nvPr/>
        </p:nvCxnSpPr>
        <p:spPr>
          <a:xfrm>
            <a:off x="3607724" y="2362200"/>
            <a:ext cx="0" cy="3048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Flowchart: Process 40"/>
          <p:cNvSpPr/>
          <p:nvPr/>
        </p:nvSpPr>
        <p:spPr>
          <a:xfrm>
            <a:off x="495402" y="1055132"/>
            <a:ext cx="2019198" cy="773668"/>
          </a:xfrm>
          <a:prstGeom prst="flowChartProcess">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bg1"/>
                </a:solidFill>
              </a:rPr>
              <a:t>Secretary General of ASEAN as  Humanitarian Assistance Coordinator  </a:t>
            </a:r>
            <a:endParaRPr lang="en-US" sz="1400" b="1" dirty="0">
              <a:solidFill>
                <a:schemeClr val="bg1"/>
              </a:solidFill>
            </a:endParaRPr>
          </a:p>
        </p:txBody>
      </p:sp>
      <p:cxnSp>
        <p:nvCxnSpPr>
          <p:cNvPr id="46" name="Elbow Connector 45"/>
          <p:cNvCxnSpPr>
            <a:stCxn id="2" idx="1"/>
            <a:endCxn id="41" idx="2"/>
          </p:cNvCxnSpPr>
          <p:nvPr/>
        </p:nvCxnSpPr>
        <p:spPr>
          <a:xfrm rot="10800000">
            <a:off x="1505001" y="1828800"/>
            <a:ext cx="1214646" cy="1066800"/>
          </a:xfrm>
          <a:prstGeom prst="bentConnector2">
            <a:avLst/>
          </a:prstGeom>
          <a:solidFill>
            <a:schemeClr val="accent5">
              <a:lumMod val="75000"/>
            </a:schemeClr>
          </a:solidFill>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83" name="Flowchart: Process 82"/>
          <p:cNvSpPr/>
          <p:nvPr/>
        </p:nvSpPr>
        <p:spPr>
          <a:xfrm>
            <a:off x="2719647" y="838200"/>
            <a:ext cx="1776153" cy="762000"/>
          </a:xfrm>
          <a:prstGeom prst="flowChartProces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chemeClr val="bg1"/>
                </a:solidFill>
              </a:rPr>
              <a:t>Conference of Parties of AADMER</a:t>
            </a:r>
            <a:endParaRPr lang="en-US" sz="1400" b="1" dirty="0" smtClean="0">
              <a:solidFill>
                <a:schemeClr val="bg1"/>
              </a:solidFill>
            </a:endParaRPr>
          </a:p>
        </p:txBody>
      </p:sp>
      <p:cxnSp>
        <p:nvCxnSpPr>
          <p:cNvPr id="90" name="Straight Connector 89"/>
          <p:cNvCxnSpPr>
            <a:stCxn id="83" idx="2"/>
            <a:endCxn id="25" idx="0"/>
          </p:cNvCxnSpPr>
          <p:nvPr/>
        </p:nvCxnSpPr>
        <p:spPr>
          <a:xfrm>
            <a:off x="3607724" y="1600200"/>
            <a:ext cx="0" cy="2286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3" name="Elbow Connector 122"/>
          <p:cNvCxnSpPr>
            <a:stCxn id="11" idx="2"/>
            <a:endCxn id="5" idx="0"/>
          </p:cNvCxnSpPr>
          <p:nvPr/>
        </p:nvCxnSpPr>
        <p:spPr>
          <a:xfrm rot="5400000">
            <a:off x="4920673" y="4301374"/>
            <a:ext cx="493566" cy="1266885"/>
          </a:xfrm>
          <a:prstGeom prst="bentConnector3">
            <a:avLst>
              <a:gd name="adj1" fmla="val 50000"/>
            </a:avLst>
          </a:prstGeom>
          <a:solidFill>
            <a:schemeClr val="accent5">
              <a:lumMod val="75000"/>
            </a:schemeClr>
          </a:solid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791200" y="4907280"/>
            <a:ext cx="0" cy="27432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4" name="Group 133"/>
          <p:cNvGrpSpPr/>
          <p:nvPr/>
        </p:nvGrpSpPr>
        <p:grpSpPr>
          <a:xfrm>
            <a:off x="0" y="6248976"/>
            <a:ext cx="9144000" cy="609024"/>
            <a:chOff x="0" y="6248976"/>
            <a:chExt cx="9144000" cy="609024"/>
          </a:xfrm>
        </p:grpSpPr>
        <p:sp>
          <p:nvSpPr>
            <p:cNvPr id="135" name="Rectangle 134"/>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36" name="Group 27"/>
            <p:cNvGrpSpPr>
              <a:grpSpLocks/>
            </p:cNvGrpSpPr>
            <p:nvPr/>
          </p:nvGrpSpPr>
          <p:grpSpPr bwMode="auto">
            <a:xfrm>
              <a:off x="0" y="6248976"/>
              <a:ext cx="9144000" cy="456768"/>
              <a:chOff x="0" y="6248400"/>
              <a:chExt cx="9144000" cy="457200"/>
            </a:xfrm>
          </p:grpSpPr>
          <p:sp>
            <p:nvSpPr>
              <p:cNvPr id="137" name="Rectangle 136"/>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8" name="Picture 13" descr="ASEAN Emblem gif"/>
              <p:cNvPicPr>
                <a:picLocks noChangeAspect="1" noChangeArrowheads="1"/>
              </p:cNvPicPr>
              <p:nvPr/>
            </p:nvPicPr>
            <p:blipFill>
              <a:blip r:embed="rId2" cstate="screen"/>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spTree>
    <p:extLst>
      <p:ext uri="{BB962C8B-B14F-4D97-AF65-F5344CB8AC3E}">
        <p14:creationId xmlns:p14="http://schemas.microsoft.com/office/powerpoint/2010/main" val="2149948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9600"/>
            <a:ext cx="9085384" cy="588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0" y="6248976"/>
            <a:ext cx="9144000" cy="609024"/>
            <a:chOff x="0" y="6248976"/>
            <a:chExt cx="9144000" cy="609024"/>
          </a:xfrm>
        </p:grpSpPr>
        <p:sp>
          <p:nvSpPr>
            <p:cNvPr id="6" name="Rectangle 5"/>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7" name="Group 27"/>
            <p:cNvGrpSpPr>
              <a:grpSpLocks/>
            </p:cNvGrpSpPr>
            <p:nvPr/>
          </p:nvGrpSpPr>
          <p:grpSpPr bwMode="auto">
            <a:xfrm>
              <a:off x="0" y="6248976"/>
              <a:ext cx="9144000" cy="456768"/>
              <a:chOff x="0" y="6248400"/>
              <a:chExt cx="9144000" cy="457200"/>
            </a:xfrm>
          </p:grpSpPr>
          <p:sp>
            <p:nvSpPr>
              <p:cNvPr id="8" name="Rectangle 7"/>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8" descr="ASEAN Emblem gif"/>
              <p:cNvPicPr>
                <a:picLocks noChangeAspect="1" noChangeArrowheads="1"/>
              </p:cNvPicPr>
              <p:nvPr/>
            </p:nvPicPr>
            <p:blipFill>
              <a:blip r:embed="rId3" cstate="screen"/>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sp>
        <p:nvSpPr>
          <p:cNvPr id="10" name="Rectangle 9"/>
          <p:cNvSpPr/>
          <p:nvPr/>
        </p:nvSpPr>
        <p:spPr>
          <a:xfrm>
            <a:off x="0" y="0"/>
            <a:ext cx="3048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11" name="Rectangle 10"/>
          <p:cNvSpPr/>
          <p:nvPr/>
        </p:nvSpPr>
        <p:spPr>
          <a:xfrm>
            <a:off x="304800" y="0"/>
            <a:ext cx="8839200" cy="609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381000" y="76200"/>
            <a:ext cx="8763000" cy="533400"/>
          </a:xfrm>
          <a:noFill/>
        </p:spPr>
        <p:txBody>
          <a:bodyPr>
            <a:normAutofit/>
          </a:bodyPr>
          <a:lstStyle/>
          <a:p>
            <a:pPr algn="l"/>
            <a:r>
              <a:rPr lang="en-GB" sz="1800" b="1" cap="all" dirty="0" smtClean="0">
                <a:solidFill>
                  <a:schemeClr val="bg1"/>
                </a:solidFill>
              </a:rPr>
              <a:t>Disaster risk monitoring  </a:t>
            </a:r>
            <a:r>
              <a:rPr lang="en-US" sz="1800" b="1" cap="all" dirty="0" smtClean="0">
                <a:solidFill>
                  <a:schemeClr val="bg1"/>
                </a:solidFill>
              </a:rPr>
              <a:t>  </a:t>
            </a:r>
            <a:endParaRPr lang="en-GB" sz="1800" b="1" cap="all" dirty="0" smtClean="0">
              <a:solidFill>
                <a:schemeClr val="bg1"/>
              </a:solidFill>
            </a:endParaRPr>
          </a:p>
        </p:txBody>
      </p:sp>
    </p:spTree>
    <p:extLst>
      <p:ext uri="{BB962C8B-B14F-4D97-AF65-F5344CB8AC3E}">
        <p14:creationId xmlns:p14="http://schemas.microsoft.com/office/powerpoint/2010/main" val="2980142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Users\user\Pictures\aha ctr\IMG_0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2897"/>
            <a:ext cx="6247725" cy="579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user\Pictures\aha ctr\IMG_002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690"/>
          <a:stretch/>
        </p:blipFill>
        <p:spPr bwMode="auto">
          <a:xfrm>
            <a:off x="6248400" y="2514600"/>
            <a:ext cx="28956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C:\Users\user\Pictures\aha ctr\IMG_00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419600"/>
            <a:ext cx="28956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descr="C:\Users\user\Pictures\aha ctr\IMG_00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1" y="530772"/>
            <a:ext cx="2971800" cy="19076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0903" name="TextBox 1"/>
          <p:cNvSpPr txBox="1">
            <a:spLocks noChangeArrowheads="1"/>
          </p:cNvSpPr>
          <p:nvPr/>
        </p:nvSpPr>
        <p:spPr bwMode="auto">
          <a:xfrm>
            <a:off x="1" y="152256"/>
            <a:ext cx="4547507"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eaLnBrk="1" hangingPunct="1"/>
            <a:r>
              <a:rPr lang="en-US" b="1" dirty="0" smtClean="0"/>
              <a:t>Current Office </a:t>
            </a:r>
            <a:r>
              <a:rPr lang="en-US" b="1" dirty="0"/>
              <a:t>and Operation Centre of AHA Centre </a:t>
            </a:r>
            <a:endParaRPr lang="id-ID" b="1" dirty="0"/>
          </a:p>
        </p:txBody>
      </p:sp>
      <p:grpSp>
        <p:nvGrpSpPr>
          <p:cNvPr id="10" name="Group 9"/>
          <p:cNvGrpSpPr/>
          <p:nvPr/>
        </p:nvGrpSpPr>
        <p:grpSpPr>
          <a:xfrm>
            <a:off x="0" y="6248976"/>
            <a:ext cx="9144000" cy="609024"/>
            <a:chOff x="0" y="6248976"/>
            <a:chExt cx="9144000" cy="609024"/>
          </a:xfrm>
        </p:grpSpPr>
        <p:sp>
          <p:nvSpPr>
            <p:cNvPr id="12" name="Rectangle 11"/>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4" name="Group 27"/>
            <p:cNvGrpSpPr>
              <a:grpSpLocks/>
            </p:cNvGrpSpPr>
            <p:nvPr/>
          </p:nvGrpSpPr>
          <p:grpSpPr bwMode="auto">
            <a:xfrm>
              <a:off x="0" y="6248976"/>
              <a:ext cx="9144000" cy="456768"/>
              <a:chOff x="0" y="6248400"/>
              <a:chExt cx="9144000" cy="457200"/>
            </a:xfrm>
          </p:grpSpPr>
          <p:sp>
            <p:nvSpPr>
              <p:cNvPr id="17" name="Rectangle 16"/>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8" name="Picture 13" descr="ASEAN Emblem gif"/>
              <p:cNvPicPr>
                <a:picLocks noChangeAspect="1" noChangeArrowheads="1"/>
              </p:cNvPicPr>
              <p:nvPr/>
            </p:nvPicPr>
            <p:blipFill>
              <a:blip r:embed="rId6" cstate="screen"/>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spTree>
    <p:extLst>
      <p:ext uri="{BB962C8B-B14F-4D97-AF65-F5344CB8AC3E}">
        <p14:creationId xmlns:p14="http://schemas.microsoft.com/office/powerpoint/2010/main" val="827633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4800" y="914400"/>
            <a:ext cx="2133600" cy="2362200"/>
            <a:chOff x="304800" y="1752600"/>
            <a:chExt cx="2133600" cy="2362200"/>
          </a:xfrm>
        </p:grpSpPr>
        <p:sp>
          <p:nvSpPr>
            <p:cNvPr id="5" name="Rounded Rectangle 4"/>
            <p:cNvSpPr/>
            <p:nvPr/>
          </p:nvSpPr>
          <p:spPr>
            <a:xfrm>
              <a:off x="457200" y="1828800"/>
              <a:ext cx="1981200" cy="2286000"/>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304800" y="1752600"/>
              <a:ext cx="457200" cy="4572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id-ID" b="1" dirty="0"/>
            </a:p>
          </p:txBody>
        </p:sp>
        <p:sp>
          <p:nvSpPr>
            <p:cNvPr id="7" name="Rectangle 6"/>
            <p:cNvSpPr/>
            <p:nvPr/>
          </p:nvSpPr>
          <p:spPr>
            <a:xfrm>
              <a:off x="533400" y="2325469"/>
              <a:ext cx="1905000" cy="1200329"/>
            </a:xfrm>
            <a:prstGeom prst="rect">
              <a:avLst/>
            </a:prstGeom>
          </p:spPr>
          <p:txBody>
            <a:bodyPr wrap="square">
              <a:spAutoFit/>
            </a:bodyPr>
            <a:lstStyle/>
            <a:p>
              <a:pPr>
                <a:spcBef>
                  <a:spcPts val="1200"/>
                </a:spcBef>
                <a:spcAft>
                  <a:spcPts val="1200"/>
                </a:spcAft>
              </a:pPr>
              <a:r>
                <a:rPr lang="en-US" dirty="0"/>
                <a:t>Limited personnel to implement Strategic Work Plan</a:t>
              </a:r>
            </a:p>
          </p:txBody>
        </p:sp>
      </p:grpSp>
      <p:grpSp>
        <p:nvGrpSpPr>
          <p:cNvPr id="9" name="Group 8"/>
          <p:cNvGrpSpPr/>
          <p:nvPr/>
        </p:nvGrpSpPr>
        <p:grpSpPr>
          <a:xfrm>
            <a:off x="3124200" y="914400"/>
            <a:ext cx="2133600" cy="2362200"/>
            <a:chOff x="304800" y="1752600"/>
            <a:chExt cx="2133600" cy="2362200"/>
          </a:xfrm>
        </p:grpSpPr>
        <p:sp>
          <p:nvSpPr>
            <p:cNvPr id="10" name="Rounded Rectangle 9"/>
            <p:cNvSpPr/>
            <p:nvPr/>
          </p:nvSpPr>
          <p:spPr>
            <a:xfrm>
              <a:off x="457200" y="1828800"/>
              <a:ext cx="1981200" cy="2286000"/>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10"/>
            <p:cNvSpPr/>
            <p:nvPr/>
          </p:nvSpPr>
          <p:spPr>
            <a:xfrm>
              <a:off x="304800" y="1752600"/>
              <a:ext cx="457200" cy="4572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endParaRPr lang="id-ID" b="1" dirty="0"/>
            </a:p>
          </p:txBody>
        </p:sp>
      </p:grpSp>
      <p:grpSp>
        <p:nvGrpSpPr>
          <p:cNvPr id="13" name="Group 12"/>
          <p:cNvGrpSpPr/>
          <p:nvPr/>
        </p:nvGrpSpPr>
        <p:grpSpPr>
          <a:xfrm>
            <a:off x="6019800" y="914400"/>
            <a:ext cx="2133600" cy="2362200"/>
            <a:chOff x="304800" y="1752600"/>
            <a:chExt cx="2133600" cy="2362200"/>
          </a:xfrm>
        </p:grpSpPr>
        <p:sp>
          <p:nvSpPr>
            <p:cNvPr id="14" name="Rounded Rectangle 13"/>
            <p:cNvSpPr/>
            <p:nvPr/>
          </p:nvSpPr>
          <p:spPr>
            <a:xfrm>
              <a:off x="457200" y="1828800"/>
              <a:ext cx="1981200" cy="2286000"/>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304800" y="1752600"/>
              <a:ext cx="457200" cy="4572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endParaRPr lang="id-ID" b="1" dirty="0"/>
            </a:p>
          </p:txBody>
        </p:sp>
      </p:grpSp>
      <p:grpSp>
        <p:nvGrpSpPr>
          <p:cNvPr id="17" name="Group 16"/>
          <p:cNvGrpSpPr/>
          <p:nvPr/>
        </p:nvGrpSpPr>
        <p:grpSpPr>
          <a:xfrm>
            <a:off x="304800" y="3733800"/>
            <a:ext cx="2133600" cy="2362200"/>
            <a:chOff x="304800" y="1752600"/>
            <a:chExt cx="2133600" cy="2362200"/>
          </a:xfrm>
        </p:grpSpPr>
        <p:sp>
          <p:nvSpPr>
            <p:cNvPr id="18" name="Rounded Rectangle 17"/>
            <p:cNvSpPr/>
            <p:nvPr/>
          </p:nvSpPr>
          <p:spPr>
            <a:xfrm>
              <a:off x="457200" y="1828800"/>
              <a:ext cx="1981200" cy="2286000"/>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18"/>
            <p:cNvSpPr/>
            <p:nvPr/>
          </p:nvSpPr>
          <p:spPr>
            <a:xfrm>
              <a:off x="304800" y="1752600"/>
              <a:ext cx="457200" cy="457200"/>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endParaRPr lang="id-ID" b="1" dirty="0"/>
            </a:p>
          </p:txBody>
        </p:sp>
      </p:grpSp>
      <p:grpSp>
        <p:nvGrpSpPr>
          <p:cNvPr id="21" name="Group 20"/>
          <p:cNvGrpSpPr/>
          <p:nvPr/>
        </p:nvGrpSpPr>
        <p:grpSpPr>
          <a:xfrm>
            <a:off x="3124200" y="3733800"/>
            <a:ext cx="2133600" cy="2362200"/>
            <a:chOff x="304800" y="1752600"/>
            <a:chExt cx="2133600" cy="2362200"/>
          </a:xfrm>
        </p:grpSpPr>
        <p:sp>
          <p:nvSpPr>
            <p:cNvPr id="22" name="Rounded Rectangle 21"/>
            <p:cNvSpPr/>
            <p:nvPr/>
          </p:nvSpPr>
          <p:spPr>
            <a:xfrm>
              <a:off x="457200" y="1828800"/>
              <a:ext cx="1981200" cy="2286000"/>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Oval 22"/>
            <p:cNvSpPr/>
            <p:nvPr/>
          </p:nvSpPr>
          <p:spPr>
            <a:xfrm>
              <a:off x="304800" y="1752600"/>
              <a:ext cx="457200" cy="4572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endParaRPr lang="id-ID" b="1" dirty="0"/>
            </a:p>
          </p:txBody>
        </p:sp>
      </p:grpSp>
      <p:sp>
        <p:nvSpPr>
          <p:cNvPr id="26" name="Rounded Rectangle 25"/>
          <p:cNvSpPr/>
          <p:nvPr/>
        </p:nvSpPr>
        <p:spPr>
          <a:xfrm rot="21175507">
            <a:off x="6172200" y="3810000"/>
            <a:ext cx="1981200" cy="2286000"/>
          </a:xfrm>
          <a:prstGeom prst="roundRect">
            <a:avLst/>
          </a:prstGeom>
          <a:solidFill>
            <a:schemeClr val="bg2"/>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Title 1"/>
          <p:cNvSpPr>
            <a:spLocks noGrp="1"/>
          </p:cNvSpPr>
          <p:nvPr>
            <p:ph type="title"/>
          </p:nvPr>
        </p:nvSpPr>
        <p:spPr>
          <a:xfrm>
            <a:off x="457200" y="274638"/>
            <a:ext cx="8229600" cy="487362"/>
          </a:xfrm>
        </p:spPr>
        <p:txBody>
          <a:bodyPr>
            <a:normAutofit/>
          </a:bodyPr>
          <a:lstStyle/>
          <a:p>
            <a:pPr algn="l"/>
            <a:r>
              <a:rPr lang="en-US" sz="1800" b="1" cap="all" dirty="0" smtClean="0"/>
              <a:t>But… challenges remain… </a:t>
            </a:r>
            <a:endParaRPr lang="id-ID" sz="1800" b="1" cap="all" dirty="0"/>
          </a:p>
        </p:txBody>
      </p:sp>
      <p:grpSp>
        <p:nvGrpSpPr>
          <p:cNvPr id="30" name="Group 29"/>
          <p:cNvGrpSpPr/>
          <p:nvPr/>
        </p:nvGrpSpPr>
        <p:grpSpPr>
          <a:xfrm>
            <a:off x="0" y="6248976"/>
            <a:ext cx="9144000" cy="609024"/>
            <a:chOff x="0" y="6248976"/>
            <a:chExt cx="9144000" cy="609024"/>
          </a:xfrm>
        </p:grpSpPr>
        <p:sp>
          <p:nvSpPr>
            <p:cNvPr id="31" name="Rectangle 30"/>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32" name="Group 27"/>
            <p:cNvGrpSpPr>
              <a:grpSpLocks/>
            </p:cNvGrpSpPr>
            <p:nvPr/>
          </p:nvGrpSpPr>
          <p:grpSpPr bwMode="auto">
            <a:xfrm>
              <a:off x="0" y="6248976"/>
              <a:ext cx="9144000" cy="456768"/>
              <a:chOff x="0" y="6248400"/>
              <a:chExt cx="9144000" cy="457200"/>
            </a:xfrm>
          </p:grpSpPr>
          <p:sp>
            <p:nvSpPr>
              <p:cNvPr id="33" name="Rectangle 32"/>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4" name="Picture 13" descr="ASEAN Emblem gif"/>
              <p:cNvPicPr>
                <a:picLocks noChangeAspect="1" noChangeArrowheads="1"/>
              </p:cNvPicPr>
              <p:nvPr/>
            </p:nvPicPr>
            <p:blipFill>
              <a:blip r:embed="rId2" cstate="screen"/>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sp>
        <p:nvSpPr>
          <p:cNvPr id="35" name="Rectangle 34"/>
          <p:cNvSpPr/>
          <p:nvPr/>
        </p:nvSpPr>
        <p:spPr>
          <a:xfrm>
            <a:off x="3424881" y="1542871"/>
            <a:ext cx="1604319" cy="1200329"/>
          </a:xfrm>
          <a:prstGeom prst="rect">
            <a:avLst/>
          </a:prstGeom>
        </p:spPr>
        <p:txBody>
          <a:bodyPr wrap="square">
            <a:spAutoFit/>
          </a:bodyPr>
          <a:lstStyle/>
          <a:p>
            <a:pPr>
              <a:spcBef>
                <a:spcPts val="1200"/>
              </a:spcBef>
              <a:spcAft>
                <a:spcPts val="1200"/>
              </a:spcAft>
            </a:pPr>
            <a:r>
              <a:rPr lang="en-US" dirty="0"/>
              <a:t>Budget for AHA Centre is still work in progress </a:t>
            </a:r>
          </a:p>
        </p:txBody>
      </p:sp>
      <p:sp>
        <p:nvSpPr>
          <p:cNvPr id="36" name="Rectangle 35"/>
          <p:cNvSpPr/>
          <p:nvPr/>
        </p:nvSpPr>
        <p:spPr>
          <a:xfrm>
            <a:off x="6258777" y="1524000"/>
            <a:ext cx="1894623" cy="1200329"/>
          </a:xfrm>
          <a:prstGeom prst="rect">
            <a:avLst/>
          </a:prstGeom>
        </p:spPr>
        <p:txBody>
          <a:bodyPr wrap="square">
            <a:spAutoFit/>
          </a:bodyPr>
          <a:lstStyle/>
          <a:p>
            <a:pPr>
              <a:spcBef>
                <a:spcPts val="1200"/>
              </a:spcBef>
              <a:spcAft>
                <a:spcPts val="1200"/>
              </a:spcAft>
            </a:pPr>
            <a:r>
              <a:rPr lang="en-US" dirty="0"/>
              <a:t>L</a:t>
            </a:r>
            <a:r>
              <a:rPr lang="en-US" dirty="0" smtClean="0"/>
              <a:t>imited </a:t>
            </a:r>
            <a:r>
              <a:rPr lang="en-US" dirty="0"/>
              <a:t>capacity on  the area of Preparedness  and Response </a:t>
            </a:r>
          </a:p>
        </p:txBody>
      </p:sp>
      <p:sp>
        <p:nvSpPr>
          <p:cNvPr id="37" name="Rectangle 36"/>
          <p:cNvSpPr/>
          <p:nvPr/>
        </p:nvSpPr>
        <p:spPr>
          <a:xfrm>
            <a:off x="549876" y="4438471"/>
            <a:ext cx="1888524" cy="1200329"/>
          </a:xfrm>
          <a:prstGeom prst="rect">
            <a:avLst/>
          </a:prstGeom>
        </p:spPr>
        <p:txBody>
          <a:bodyPr wrap="square">
            <a:spAutoFit/>
          </a:bodyPr>
          <a:lstStyle/>
          <a:p>
            <a:pPr>
              <a:spcBef>
                <a:spcPts val="1200"/>
              </a:spcBef>
              <a:spcAft>
                <a:spcPts val="1200"/>
              </a:spcAft>
            </a:pPr>
            <a:r>
              <a:rPr lang="en-US" dirty="0"/>
              <a:t>Limited connectivity with ASEAN Member States </a:t>
            </a:r>
          </a:p>
        </p:txBody>
      </p:sp>
      <p:sp>
        <p:nvSpPr>
          <p:cNvPr id="38" name="Rectangle 37"/>
          <p:cNvSpPr/>
          <p:nvPr/>
        </p:nvSpPr>
        <p:spPr>
          <a:xfrm>
            <a:off x="3352800" y="4038600"/>
            <a:ext cx="1909119" cy="2031325"/>
          </a:xfrm>
          <a:prstGeom prst="rect">
            <a:avLst/>
          </a:prstGeom>
        </p:spPr>
        <p:txBody>
          <a:bodyPr wrap="square">
            <a:spAutoFit/>
          </a:bodyPr>
          <a:lstStyle/>
          <a:p>
            <a:pPr>
              <a:spcBef>
                <a:spcPts val="1200"/>
              </a:spcBef>
              <a:spcAft>
                <a:spcPts val="1200"/>
              </a:spcAft>
            </a:pPr>
            <a:r>
              <a:rPr lang="en-US" dirty="0"/>
              <a:t>Awareness of AHA Centre is still  considered low for ASEAN </a:t>
            </a:r>
            <a:r>
              <a:rPr lang="en-US" dirty="0" smtClean="0"/>
              <a:t>as </a:t>
            </a:r>
            <a:r>
              <a:rPr lang="en-US" dirty="0"/>
              <a:t>well as for international community </a:t>
            </a:r>
          </a:p>
        </p:txBody>
      </p:sp>
      <p:sp>
        <p:nvSpPr>
          <p:cNvPr id="39" name="Rectangle 38"/>
          <p:cNvSpPr/>
          <p:nvPr/>
        </p:nvSpPr>
        <p:spPr>
          <a:xfrm rot="21157202">
            <a:off x="6265378" y="3988711"/>
            <a:ext cx="1794840" cy="2031325"/>
          </a:xfrm>
          <a:prstGeom prst="rect">
            <a:avLst/>
          </a:prstGeom>
        </p:spPr>
        <p:txBody>
          <a:bodyPr wrap="square">
            <a:spAutoFit/>
          </a:bodyPr>
          <a:lstStyle/>
          <a:p>
            <a:pPr>
              <a:spcBef>
                <a:spcPts val="1200"/>
              </a:spcBef>
              <a:spcAft>
                <a:spcPts val="1200"/>
              </a:spcAft>
            </a:pPr>
            <a:r>
              <a:rPr lang="en-US" dirty="0" smtClean="0"/>
              <a:t>As a new organization.. all necessary rules, procedures, regulations, SOP, manuals .. need to be developed </a:t>
            </a:r>
            <a:endParaRPr lang="en-US" dirty="0"/>
          </a:p>
        </p:txBody>
      </p:sp>
      <p:sp>
        <p:nvSpPr>
          <p:cNvPr id="40" name="Plus 39"/>
          <p:cNvSpPr/>
          <p:nvPr/>
        </p:nvSpPr>
        <p:spPr>
          <a:xfrm>
            <a:off x="5486400" y="4673262"/>
            <a:ext cx="457200" cy="3810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732948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
            <a:ext cx="5677195" cy="369332"/>
          </a:xfrm>
          <a:prstGeom prst="rect">
            <a:avLst/>
          </a:prstGeom>
          <a:noFill/>
        </p:spPr>
        <p:txBody>
          <a:bodyPr wrap="none" rtlCol="0">
            <a:spAutoFit/>
          </a:bodyPr>
          <a:lstStyle/>
          <a:p>
            <a:r>
              <a:rPr lang="en-US" b="1" dirty="0" smtClean="0"/>
              <a:t>Moving forward.. AHA Centre will focus on the following  </a:t>
            </a:r>
            <a:endParaRPr lang="id-ID" b="1" dirty="0"/>
          </a:p>
        </p:txBody>
      </p:sp>
      <p:sp>
        <p:nvSpPr>
          <p:cNvPr id="6" name="TextBox 5"/>
          <p:cNvSpPr txBox="1"/>
          <p:nvPr/>
        </p:nvSpPr>
        <p:spPr>
          <a:xfrm>
            <a:off x="685799" y="715863"/>
            <a:ext cx="8305801" cy="5493812"/>
          </a:xfrm>
          <a:prstGeom prst="rect">
            <a:avLst/>
          </a:prstGeom>
          <a:solidFill>
            <a:srgbClr val="F0F8FA"/>
          </a:solidFill>
          <a:ln w="28575">
            <a:solidFill>
              <a:schemeClr val="bg1">
                <a:lumMod val="85000"/>
              </a:schemeClr>
            </a:solidFill>
            <a:prstDash val="solid"/>
          </a:ln>
        </p:spPr>
        <p:txBody>
          <a:bodyPr wrap="square" rtlCol="0">
            <a:spAutoFit/>
          </a:bodyPr>
          <a:lstStyle/>
          <a:p>
            <a:pPr marL="173038">
              <a:spcBef>
                <a:spcPts val="600"/>
              </a:spcBef>
              <a:spcAft>
                <a:spcPts val="600"/>
              </a:spcAft>
            </a:pPr>
            <a:r>
              <a:rPr lang="en-US" sz="1600" dirty="0" smtClean="0"/>
              <a:t>Recruitment of  personnel/Expert/ consultants  with operational and technical capacity </a:t>
            </a:r>
          </a:p>
          <a:p>
            <a:pPr marL="173038">
              <a:spcBef>
                <a:spcPts val="600"/>
              </a:spcBef>
              <a:spcAft>
                <a:spcPts val="600"/>
              </a:spcAft>
            </a:pPr>
            <a:r>
              <a:rPr lang="en-US" sz="1600" dirty="0" smtClean="0"/>
              <a:t>Finalizing organizational  rules, regulations  ( Admin, finance , staff ) and operational Standard Operating </a:t>
            </a:r>
            <a:r>
              <a:rPr lang="en-US" sz="1600" dirty="0"/>
              <a:t>P</a:t>
            </a:r>
            <a:r>
              <a:rPr lang="en-US" sz="1600" dirty="0" smtClean="0"/>
              <a:t>rocedures </a:t>
            </a:r>
          </a:p>
          <a:p>
            <a:pPr marL="173038">
              <a:spcBef>
                <a:spcPts val="600"/>
              </a:spcBef>
              <a:spcAft>
                <a:spcPts val="600"/>
              </a:spcAft>
            </a:pPr>
            <a:r>
              <a:rPr lang="en-US" sz="1600" dirty="0" smtClean="0"/>
              <a:t>Establishing connection with ASEAN Member States </a:t>
            </a:r>
          </a:p>
          <a:p>
            <a:pPr marL="173038">
              <a:spcBef>
                <a:spcPts val="600"/>
              </a:spcBef>
              <a:spcAft>
                <a:spcPts val="600"/>
              </a:spcAft>
            </a:pPr>
            <a:r>
              <a:rPr lang="en-US" sz="1600" dirty="0" smtClean="0"/>
              <a:t>Working closely with ASEAN Secretariat in the delivery and implementation of key  projects: </a:t>
            </a:r>
          </a:p>
          <a:p>
            <a:pPr marL="630238" lvl="2">
              <a:spcBef>
                <a:spcPts val="600"/>
              </a:spcBef>
            </a:pPr>
            <a:r>
              <a:rPr lang="en-US" sz="1600" dirty="0" smtClean="0"/>
              <a:t>JAIF -ICT Phase 2-Connevtivity </a:t>
            </a:r>
          </a:p>
          <a:p>
            <a:pPr marL="630238" lvl="2">
              <a:spcBef>
                <a:spcPts val="600"/>
              </a:spcBef>
            </a:pPr>
            <a:r>
              <a:rPr lang="en-US" sz="1600" dirty="0" smtClean="0"/>
              <a:t>JAIF – Stockpile </a:t>
            </a:r>
          </a:p>
          <a:p>
            <a:pPr marL="630238" lvl="2">
              <a:spcBef>
                <a:spcPts val="600"/>
              </a:spcBef>
            </a:pPr>
            <a:r>
              <a:rPr lang="en-US" sz="1600" dirty="0" smtClean="0"/>
              <a:t>US-TATF - Disaster Monitoring Response System, and Standby Arrangement database </a:t>
            </a:r>
          </a:p>
          <a:p>
            <a:pPr marL="630238" lvl="2">
              <a:spcBef>
                <a:spcPts val="600"/>
              </a:spcBef>
            </a:pPr>
            <a:r>
              <a:rPr lang="en-US" sz="1600" dirty="0" smtClean="0"/>
              <a:t>AUSAID support to AHA Centre </a:t>
            </a:r>
          </a:p>
          <a:p>
            <a:pPr marL="630238" lvl="2">
              <a:spcBef>
                <a:spcPts val="600"/>
              </a:spcBef>
            </a:pPr>
            <a:r>
              <a:rPr lang="en-US" sz="1600" dirty="0" smtClean="0"/>
              <a:t>ASEAN-EU Partnership – Knowledge sharing, capacity building </a:t>
            </a:r>
          </a:p>
          <a:p>
            <a:pPr marL="630238" lvl="2">
              <a:spcBef>
                <a:spcPts val="600"/>
              </a:spcBef>
              <a:spcAft>
                <a:spcPts val="600"/>
              </a:spcAft>
            </a:pPr>
            <a:r>
              <a:rPr lang="en-US" sz="1600" dirty="0" smtClean="0"/>
              <a:t>New Zealand </a:t>
            </a:r>
            <a:r>
              <a:rPr lang="en-US" sz="1600" dirty="0"/>
              <a:t> </a:t>
            </a:r>
            <a:r>
              <a:rPr lang="en-US" sz="1600" dirty="0" smtClean="0"/>
              <a:t>support to AHA Centre </a:t>
            </a:r>
          </a:p>
          <a:p>
            <a:pPr marL="173038">
              <a:spcBef>
                <a:spcPts val="600"/>
              </a:spcBef>
              <a:spcAft>
                <a:spcPts val="600"/>
              </a:spcAft>
            </a:pPr>
            <a:r>
              <a:rPr lang="en-US" sz="1600" dirty="0" smtClean="0"/>
              <a:t>Awareness building of AHA Centre to ASEAN Member States, Dialogue partners  and International Organizations</a:t>
            </a:r>
          </a:p>
          <a:p>
            <a:pPr marL="173038">
              <a:spcBef>
                <a:spcPts val="600"/>
              </a:spcBef>
              <a:spcAft>
                <a:spcPts val="600"/>
              </a:spcAft>
            </a:pPr>
            <a:r>
              <a:rPr lang="en-US" sz="1600" dirty="0" smtClean="0"/>
              <a:t> </a:t>
            </a:r>
            <a:r>
              <a:rPr lang="en-US" sz="1600" dirty="0"/>
              <a:t>E</a:t>
            </a:r>
            <a:r>
              <a:rPr lang="en-US" sz="1600" dirty="0" smtClean="0"/>
              <a:t>xploring possibilities for additional support from existing and new Dialogue Partners </a:t>
            </a:r>
          </a:p>
          <a:p>
            <a:pPr marL="173038">
              <a:spcBef>
                <a:spcPts val="600"/>
              </a:spcBef>
              <a:spcAft>
                <a:spcPts val="600"/>
              </a:spcAft>
            </a:pPr>
            <a:r>
              <a:rPr lang="en-US" sz="1600" dirty="0" smtClean="0"/>
              <a:t>Implementation of other activities as stated in the AHA Centre Strategic Work Plan particularly in the area of preparedness and response</a:t>
            </a:r>
          </a:p>
        </p:txBody>
      </p:sp>
      <p:grpSp>
        <p:nvGrpSpPr>
          <p:cNvPr id="9" name="Group 8"/>
          <p:cNvGrpSpPr/>
          <p:nvPr/>
        </p:nvGrpSpPr>
        <p:grpSpPr>
          <a:xfrm>
            <a:off x="0" y="6248976"/>
            <a:ext cx="9144000" cy="609024"/>
            <a:chOff x="0" y="6248976"/>
            <a:chExt cx="9144000" cy="609024"/>
          </a:xfrm>
        </p:grpSpPr>
        <p:sp>
          <p:nvSpPr>
            <p:cNvPr id="10" name="Rectangle 9"/>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1" name="Group 27"/>
            <p:cNvGrpSpPr>
              <a:grpSpLocks/>
            </p:cNvGrpSpPr>
            <p:nvPr/>
          </p:nvGrpSpPr>
          <p:grpSpPr bwMode="auto">
            <a:xfrm>
              <a:off x="0" y="6248976"/>
              <a:ext cx="9144000" cy="456768"/>
              <a:chOff x="0" y="6248400"/>
              <a:chExt cx="9144000" cy="457200"/>
            </a:xfrm>
          </p:grpSpPr>
          <p:sp>
            <p:nvSpPr>
              <p:cNvPr id="12" name="Rectangle 11"/>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3" descr="ASEAN Emblem gif"/>
              <p:cNvPicPr>
                <a:picLocks noChangeAspect="1" noChangeArrowheads="1"/>
              </p:cNvPicPr>
              <p:nvPr/>
            </p:nvPicPr>
            <p:blipFill>
              <a:blip r:embed="rId2" cstate="screen"/>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sp>
        <p:nvSpPr>
          <p:cNvPr id="14" name="Oval 13"/>
          <p:cNvSpPr/>
          <p:nvPr/>
        </p:nvSpPr>
        <p:spPr>
          <a:xfrm>
            <a:off x="457200" y="762000"/>
            <a:ext cx="304800" cy="274320"/>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1</a:t>
            </a:r>
            <a:endParaRPr lang="id-ID" sz="1600" b="1" dirty="0"/>
          </a:p>
        </p:txBody>
      </p:sp>
      <p:sp>
        <p:nvSpPr>
          <p:cNvPr id="15" name="Oval 14"/>
          <p:cNvSpPr/>
          <p:nvPr/>
        </p:nvSpPr>
        <p:spPr>
          <a:xfrm>
            <a:off x="457200" y="2133600"/>
            <a:ext cx="304800" cy="304800"/>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4</a:t>
            </a:r>
            <a:endParaRPr lang="id-ID" sz="1600" b="1" dirty="0"/>
          </a:p>
        </p:txBody>
      </p:sp>
      <p:sp>
        <p:nvSpPr>
          <p:cNvPr id="16" name="Oval 15"/>
          <p:cNvSpPr/>
          <p:nvPr/>
        </p:nvSpPr>
        <p:spPr>
          <a:xfrm>
            <a:off x="457200" y="4648200"/>
            <a:ext cx="304800" cy="304800"/>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5</a:t>
            </a:r>
            <a:endParaRPr lang="id-ID" sz="1600" b="1" dirty="0"/>
          </a:p>
        </p:txBody>
      </p:sp>
      <p:sp>
        <p:nvSpPr>
          <p:cNvPr id="17" name="Oval 16"/>
          <p:cNvSpPr/>
          <p:nvPr/>
        </p:nvSpPr>
        <p:spPr>
          <a:xfrm>
            <a:off x="457200" y="5257800"/>
            <a:ext cx="304800" cy="304800"/>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6</a:t>
            </a:r>
            <a:endParaRPr lang="id-ID" sz="1600" b="1" dirty="0"/>
          </a:p>
        </p:txBody>
      </p:sp>
      <p:sp>
        <p:nvSpPr>
          <p:cNvPr id="18" name="Oval 17"/>
          <p:cNvSpPr/>
          <p:nvPr/>
        </p:nvSpPr>
        <p:spPr>
          <a:xfrm>
            <a:off x="457200" y="5638800"/>
            <a:ext cx="304800" cy="304800"/>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7</a:t>
            </a:r>
            <a:endParaRPr lang="id-ID" sz="1600" b="1" dirty="0"/>
          </a:p>
        </p:txBody>
      </p:sp>
      <p:sp>
        <p:nvSpPr>
          <p:cNvPr id="19" name="Oval 18"/>
          <p:cNvSpPr/>
          <p:nvPr/>
        </p:nvSpPr>
        <p:spPr>
          <a:xfrm>
            <a:off x="457200" y="1219200"/>
            <a:ext cx="304800" cy="304800"/>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a:t>
            </a:r>
            <a:endParaRPr lang="id-ID" sz="1600" b="1" dirty="0"/>
          </a:p>
        </p:txBody>
      </p:sp>
      <p:sp>
        <p:nvSpPr>
          <p:cNvPr id="20" name="Oval 19"/>
          <p:cNvSpPr/>
          <p:nvPr/>
        </p:nvSpPr>
        <p:spPr>
          <a:xfrm>
            <a:off x="457200" y="1752600"/>
            <a:ext cx="304800" cy="304800"/>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a:t>
            </a:r>
            <a:endParaRPr lang="id-ID" sz="1600" b="1" dirty="0"/>
          </a:p>
        </p:txBody>
      </p:sp>
    </p:spTree>
    <p:extLst>
      <p:ext uri="{BB962C8B-B14F-4D97-AF65-F5344CB8AC3E}">
        <p14:creationId xmlns:p14="http://schemas.microsoft.com/office/powerpoint/2010/main" val="2881091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80"/>
          <p:cNvGrpSpPr>
            <a:grpSpLocks/>
          </p:cNvGrpSpPr>
          <p:nvPr/>
        </p:nvGrpSpPr>
        <p:grpSpPr bwMode="auto">
          <a:xfrm>
            <a:off x="228398" y="1067413"/>
            <a:ext cx="8915602" cy="4570920"/>
            <a:chOff x="228600" y="1524000"/>
            <a:chExt cx="8915400" cy="4572000"/>
          </a:xfrm>
        </p:grpSpPr>
        <p:pic>
          <p:nvPicPr>
            <p:cNvPr id="624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62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7" name="TextBox 270"/>
            <p:cNvSpPr txBox="1">
              <a:spLocks noChangeArrowheads="1"/>
            </p:cNvSpPr>
            <p:nvPr/>
          </p:nvSpPr>
          <p:spPr bwMode="auto">
            <a:xfrm>
              <a:off x="7696200" y="3657600"/>
              <a:ext cx="1447800" cy="40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eaLnBrk="1" hangingPunct="1"/>
              <a:r>
                <a:rPr lang="en-US" sz="1000" b="1" dirty="0">
                  <a:solidFill>
                    <a:srgbClr val="C00000"/>
                  </a:solidFill>
                </a:rPr>
                <a:t>406,200 people</a:t>
              </a:r>
            </a:p>
            <a:p>
              <a:pPr eaLnBrk="1" hangingPunct="1"/>
              <a:r>
                <a:rPr lang="en-US" sz="1000" b="1" dirty="0">
                  <a:solidFill>
                    <a:srgbClr val="C00000"/>
                  </a:solidFill>
                </a:rPr>
                <a:t>5.765km2</a:t>
              </a:r>
            </a:p>
          </p:txBody>
        </p:sp>
        <p:sp>
          <p:nvSpPr>
            <p:cNvPr id="62478" name="TextBox 271"/>
            <p:cNvSpPr txBox="1">
              <a:spLocks noChangeArrowheads="1"/>
            </p:cNvSpPr>
            <p:nvPr/>
          </p:nvSpPr>
          <p:spPr bwMode="auto">
            <a:xfrm>
              <a:off x="914400" y="3581400"/>
              <a:ext cx="1447800" cy="40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algn="r" eaLnBrk="1" hangingPunct="1"/>
              <a:r>
                <a:rPr lang="en-US" sz="1000" b="1" dirty="0">
                  <a:solidFill>
                    <a:srgbClr val="C00000"/>
                  </a:solidFill>
                </a:rPr>
                <a:t>14,957,800 people</a:t>
              </a:r>
            </a:p>
            <a:p>
              <a:pPr algn="r" eaLnBrk="1" hangingPunct="1"/>
              <a:r>
                <a:rPr lang="en-US" sz="1000" b="1" dirty="0">
                  <a:solidFill>
                    <a:srgbClr val="C00000"/>
                  </a:solidFill>
                </a:rPr>
                <a:t>181,035km2</a:t>
              </a:r>
            </a:p>
          </p:txBody>
        </p:sp>
        <p:sp>
          <p:nvSpPr>
            <p:cNvPr id="62479" name="TextBox 272"/>
            <p:cNvSpPr txBox="1">
              <a:spLocks noChangeArrowheads="1"/>
            </p:cNvSpPr>
            <p:nvPr/>
          </p:nvSpPr>
          <p:spPr bwMode="auto">
            <a:xfrm>
              <a:off x="609600" y="5334001"/>
              <a:ext cx="1447800" cy="40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algn="r" eaLnBrk="1" hangingPunct="1"/>
              <a:r>
                <a:rPr lang="en-US" sz="1000" b="1" dirty="0">
                  <a:solidFill>
                    <a:srgbClr val="C00000"/>
                  </a:solidFill>
                </a:rPr>
                <a:t>231,369,500 people</a:t>
              </a:r>
            </a:p>
            <a:p>
              <a:pPr algn="r" eaLnBrk="1" hangingPunct="1"/>
              <a:r>
                <a:rPr lang="en-US" sz="1000" b="1" dirty="0">
                  <a:solidFill>
                    <a:srgbClr val="C00000"/>
                  </a:solidFill>
                </a:rPr>
                <a:t>1,860,360km2</a:t>
              </a:r>
            </a:p>
          </p:txBody>
        </p:sp>
        <p:sp>
          <p:nvSpPr>
            <p:cNvPr id="62480" name="TextBox 273"/>
            <p:cNvSpPr txBox="1">
              <a:spLocks noChangeArrowheads="1"/>
            </p:cNvSpPr>
            <p:nvPr/>
          </p:nvSpPr>
          <p:spPr bwMode="auto">
            <a:xfrm>
              <a:off x="1905000" y="1676400"/>
              <a:ext cx="1447800" cy="40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eaLnBrk="1" hangingPunct="1"/>
              <a:r>
                <a:rPr lang="en-US" sz="1000" b="1" dirty="0">
                  <a:solidFill>
                    <a:srgbClr val="C00000"/>
                  </a:solidFill>
                </a:rPr>
                <a:t>59,534,300 people</a:t>
              </a:r>
            </a:p>
            <a:p>
              <a:pPr eaLnBrk="1" hangingPunct="1"/>
              <a:r>
                <a:rPr lang="en-US" sz="1000" b="1" dirty="0">
                  <a:solidFill>
                    <a:srgbClr val="C00000"/>
                  </a:solidFill>
                </a:rPr>
                <a:t>676,577km2</a:t>
              </a:r>
            </a:p>
          </p:txBody>
        </p:sp>
        <p:sp>
          <p:nvSpPr>
            <p:cNvPr id="62481" name="TextBox 274"/>
            <p:cNvSpPr txBox="1">
              <a:spLocks noChangeArrowheads="1"/>
            </p:cNvSpPr>
            <p:nvPr/>
          </p:nvSpPr>
          <p:spPr bwMode="auto">
            <a:xfrm>
              <a:off x="2895600" y="3810001"/>
              <a:ext cx="1447800" cy="40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algn="r" eaLnBrk="1" hangingPunct="1"/>
              <a:r>
                <a:rPr lang="en-US" sz="1000" b="1" dirty="0">
                  <a:solidFill>
                    <a:srgbClr val="C00000"/>
                  </a:solidFill>
                </a:rPr>
                <a:t>28,3006,700 people</a:t>
              </a:r>
            </a:p>
            <a:p>
              <a:pPr algn="r" eaLnBrk="1" hangingPunct="1"/>
              <a:r>
                <a:rPr lang="en-US" sz="1000" b="1" dirty="0">
                  <a:solidFill>
                    <a:srgbClr val="C00000"/>
                  </a:solidFill>
                </a:rPr>
                <a:t>330,252km2</a:t>
              </a:r>
            </a:p>
          </p:txBody>
        </p:sp>
        <p:sp>
          <p:nvSpPr>
            <p:cNvPr id="62482" name="TextBox 275"/>
            <p:cNvSpPr txBox="1">
              <a:spLocks noChangeArrowheads="1"/>
            </p:cNvSpPr>
            <p:nvPr/>
          </p:nvSpPr>
          <p:spPr bwMode="auto">
            <a:xfrm>
              <a:off x="3657600" y="1981200"/>
              <a:ext cx="1447800" cy="40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algn="r" eaLnBrk="1" hangingPunct="1"/>
              <a:r>
                <a:rPr lang="en-US" sz="1000" b="1" dirty="0">
                  <a:solidFill>
                    <a:srgbClr val="C00000"/>
                  </a:solidFill>
                </a:rPr>
                <a:t>5,922,100 people</a:t>
              </a:r>
            </a:p>
            <a:p>
              <a:pPr algn="r" eaLnBrk="1" hangingPunct="1"/>
              <a:r>
                <a:rPr lang="en-US" sz="1000" b="1" dirty="0">
                  <a:solidFill>
                    <a:srgbClr val="C00000"/>
                  </a:solidFill>
                </a:rPr>
                <a:t>236,800km2</a:t>
              </a:r>
            </a:p>
          </p:txBody>
        </p:sp>
        <p:sp>
          <p:nvSpPr>
            <p:cNvPr id="62483" name="TextBox 276"/>
            <p:cNvSpPr txBox="1">
              <a:spLocks noChangeArrowheads="1"/>
            </p:cNvSpPr>
            <p:nvPr/>
          </p:nvSpPr>
          <p:spPr bwMode="auto">
            <a:xfrm>
              <a:off x="228600" y="4038600"/>
              <a:ext cx="1219200" cy="40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algn="r" eaLnBrk="1" hangingPunct="1"/>
              <a:r>
                <a:rPr lang="en-US" sz="1000" b="1" dirty="0">
                  <a:solidFill>
                    <a:srgbClr val="C00000"/>
                  </a:solidFill>
                </a:rPr>
                <a:t>4,987,600 people</a:t>
              </a:r>
            </a:p>
            <a:p>
              <a:pPr algn="r" eaLnBrk="1" hangingPunct="1"/>
              <a:r>
                <a:rPr lang="en-US" sz="1000" b="1" dirty="0">
                  <a:solidFill>
                    <a:srgbClr val="C00000"/>
                  </a:solidFill>
                </a:rPr>
                <a:t>710km2</a:t>
              </a:r>
            </a:p>
          </p:txBody>
        </p:sp>
        <p:sp>
          <p:nvSpPr>
            <p:cNvPr id="62484" name="TextBox 277"/>
            <p:cNvSpPr txBox="1">
              <a:spLocks noChangeArrowheads="1"/>
            </p:cNvSpPr>
            <p:nvPr/>
          </p:nvSpPr>
          <p:spPr bwMode="auto">
            <a:xfrm>
              <a:off x="7543800" y="2286001"/>
              <a:ext cx="1447800" cy="40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eaLnBrk="1" hangingPunct="1"/>
              <a:r>
                <a:rPr lang="en-US" sz="1000" b="1" dirty="0">
                  <a:solidFill>
                    <a:srgbClr val="C00000"/>
                  </a:solidFill>
                </a:rPr>
                <a:t>92,226,600 people</a:t>
              </a:r>
            </a:p>
            <a:p>
              <a:pPr eaLnBrk="1" hangingPunct="1"/>
              <a:r>
                <a:rPr lang="en-US" sz="1000" b="1" dirty="0">
                  <a:solidFill>
                    <a:srgbClr val="C00000"/>
                  </a:solidFill>
                </a:rPr>
                <a:t>300,000 km2</a:t>
              </a:r>
            </a:p>
          </p:txBody>
        </p:sp>
        <p:sp>
          <p:nvSpPr>
            <p:cNvPr id="62485" name="TextBox 279"/>
            <p:cNvSpPr txBox="1">
              <a:spLocks noChangeArrowheads="1"/>
            </p:cNvSpPr>
            <p:nvPr/>
          </p:nvSpPr>
          <p:spPr bwMode="auto">
            <a:xfrm>
              <a:off x="3276600" y="2819400"/>
              <a:ext cx="1447800" cy="40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algn="r" eaLnBrk="1" hangingPunct="1"/>
              <a:r>
                <a:rPr lang="en-US" sz="1000" b="1" dirty="0">
                  <a:solidFill>
                    <a:srgbClr val="C00000"/>
                  </a:solidFill>
                </a:rPr>
                <a:t>86,024,600 people</a:t>
              </a:r>
            </a:p>
            <a:p>
              <a:pPr algn="r" eaLnBrk="1" hangingPunct="1"/>
              <a:r>
                <a:rPr lang="en-US" sz="1000" b="1" dirty="0">
                  <a:solidFill>
                    <a:srgbClr val="C00000"/>
                  </a:solidFill>
                </a:rPr>
                <a:t>331,051km2</a:t>
              </a:r>
            </a:p>
          </p:txBody>
        </p:sp>
      </p:grpSp>
      <p:sp>
        <p:nvSpPr>
          <p:cNvPr id="62467" name="TextBox 278"/>
          <p:cNvSpPr txBox="1">
            <a:spLocks noChangeArrowheads="1"/>
          </p:cNvSpPr>
          <p:nvPr/>
        </p:nvSpPr>
        <p:spPr bwMode="auto">
          <a:xfrm>
            <a:off x="152266" y="2285461"/>
            <a:ext cx="1448137"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algn="r" eaLnBrk="1" hangingPunct="1"/>
            <a:r>
              <a:rPr lang="en-US" sz="1000" b="1" dirty="0">
                <a:solidFill>
                  <a:srgbClr val="C00000"/>
                </a:solidFill>
              </a:rPr>
              <a:t>66,903,000 people</a:t>
            </a:r>
          </a:p>
          <a:p>
            <a:pPr algn="r" eaLnBrk="1" hangingPunct="1"/>
            <a:r>
              <a:rPr lang="en-US" sz="1000" b="1" dirty="0">
                <a:solidFill>
                  <a:srgbClr val="C00000"/>
                </a:solidFill>
              </a:rPr>
              <a:t>513,120km2</a:t>
            </a:r>
          </a:p>
        </p:txBody>
      </p:sp>
      <p:sp>
        <p:nvSpPr>
          <p:cNvPr id="62468" name="TextBox 18"/>
          <p:cNvSpPr txBox="1">
            <a:spLocks noChangeArrowheads="1"/>
          </p:cNvSpPr>
          <p:nvPr/>
        </p:nvSpPr>
        <p:spPr bwMode="auto">
          <a:xfrm>
            <a:off x="5029605" y="2024682"/>
            <a:ext cx="913590" cy="264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algn="ctr" eaLnBrk="1" hangingPunct="1"/>
            <a:r>
              <a:rPr lang="en-US" sz="1100" b="1" dirty="0">
                <a:latin typeface="Arial Black" pitchFamily="34" charset="0"/>
              </a:rPr>
              <a:t>LAO PDR</a:t>
            </a:r>
          </a:p>
        </p:txBody>
      </p:sp>
      <p:pic>
        <p:nvPicPr>
          <p:cNvPr id="624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872" y="1180795"/>
            <a:ext cx="656036" cy="4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Box 19"/>
          <p:cNvSpPr txBox="1">
            <a:spLocks noChangeArrowheads="1"/>
          </p:cNvSpPr>
          <p:nvPr/>
        </p:nvSpPr>
        <p:spPr bwMode="auto">
          <a:xfrm>
            <a:off x="4114396" y="6401232"/>
            <a:ext cx="3955650" cy="31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eaLnBrk="1" hangingPunct="1"/>
            <a:r>
              <a:rPr lang="en-US" b="1" i="1" dirty="0">
                <a:solidFill>
                  <a:schemeClr val="bg1"/>
                </a:solidFill>
              </a:rPr>
              <a:t>Connecting ASEAN for Disaster Readiness </a:t>
            </a:r>
          </a:p>
        </p:txBody>
      </p:sp>
      <p:sp>
        <p:nvSpPr>
          <p:cNvPr id="62471" name="TextBox 20"/>
          <p:cNvSpPr txBox="1">
            <a:spLocks noChangeArrowheads="1"/>
          </p:cNvSpPr>
          <p:nvPr/>
        </p:nvSpPr>
        <p:spPr bwMode="auto">
          <a:xfrm>
            <a:off x="0" y="84227"/>
            <a:ext cx="9135900" cy="84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eaLnBrk="1" hangingPunct="1"/>
            <a:r>
              <a:rPr lang="en-US" sz="1600" b="1" dirty="0"/>
              <a:t>The Association of Southeast Asian Nations (ASEAN) </a:t>
            </a:r>
            <a:r>
              <a:rPr lang="id-ID" sz="1600" b="1" dirty="0" smtClean="0"/>
              <a:t>consists </a:t>
            </a:r>
            <a:r>
              <a:rPr lang="id-ID" sz="1600" b="1" dirty="0"/>
              <a:t>of 10 countries  with nearly</a:t>
            </a:r>
            <a:r>
              <a:rPr lang="en-US" sz="1600" b="1" dirty="0"/>
              <a:t> 600 million people . </a:t>
            </a:r>
            <a:r>
              <a:rPr lang="en-US" sz="1600" b="1" i="1" dirty="0"/>
              <a:t>Every year, on average, the ASEAN region experiences losses related to natural disasters estimated at US$ 4.6 billion * </a:t>
            </a:r>
          </a:p>
        </p:txBody>
      </p:sp>
      <p:sp>
        <p:nvSpPr>
          <p:cNvPr id="62472" name="TextBox 3"/>
          <p:cNvSpPr txBox="1">
            <a:spLocks noChangeArrowheads="1"/>
          </p:cNvSpPr>
          <p:nvPr/>
        </p:nvSpPr>
        <p:spPr bwMode="auto">
          <a:xfrm>
            <a:off x="152266" y="5942845"/>
            <a:ext cx="7603531" cy="24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eaLnBrk="1" hangingPunct="1"/>
            <a:r>
              <a:rPr lang="en-US" sz="1000" i="1" dirty="0"/>
              <a:t>*  Source: Advancing Disaster Risk Financing and Insurance in ASEAN Countries, World Bank, GFDRR, ASEAN , and UNIISDR </a:t>
            </a:r>
            <a:endParaRPr lang="id-ID" sz="1000" i="1"/>
          </a:p>
        </p:txBody>
      </p:sp>
      <p:grpSp>
        <p:nvGrpSpPr>
          <p:cNvPr id="22" name="Group 21"/>
          <p:cNvGrpSpPr/>
          <p:nvPr/>
        </p:nvGrpSpPr>
        <p:grpSpPr>
          <a:xfrm>
            <a:off x="0" y="6248976"/>
            <a:ext cx="9144000" cy="609024"/>
            <a:chOff x="0" y="6248976"/>
            <a:chExt cx="9144000" cy="609024"/>
          </a:xfrm>
        </p:grpSpPr>
        <p:sp>
          <p:nvSpPr>
            <p:cNvPr id="23" name="Rectangle 22"/>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5" name="Group 27"/>
            <p:cNvGrpSpPr>
              <a:grpSpLocks/>
            </p:cNvGrpSpPr>
            <p:nvPr/>
          </p:nvGrpSpPr>
          <p:grpSpPr bwMode="auto">
            <a:xfrm>
              <a:off x="0" y="6248976"/>
              <a:ext cx="9144000" cy="456768"/>
              <a:chOff x="0" y="6248400"/>
              <a:chExt cx="9144000" cy="457200"/>
            </a:xfrm>
          </p:grpSpPr>
          <p:sp>
            <p:nvSpPr>
              <p:cNvPr id="26" name="Rectangle 25"/>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7" name="Picture 13" descr="ASEAN Emblem gif"/>
              <p:cNvPicPr>
                <a:picLocks noChangeAspect="1" noChangeArrowheads="1"/>
              </p:cNvPicPr>
              <p:nvPr/>
            </p:nvPicPr>
            <p:blipFill>
              <a:blip r:embed="rId4" cstate="screen"/>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spTree>
    <p:extLst>
      <p:ext uri="{BB962C8B-B14F-4D97-AF65-F5344CB8AC3E}">
        <p14:creationId xmlns:p14="http://schemas.microsoft.com/office/powerpoint/2010/main" val="4017270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685800"/>
            <a:ext cx="8991600" cy="2667000"/>
            <a:chOff x="0" y="1200728"/>
            <a:chExt cx="8991600" cy="2990272"/>
          </a:xfrm>
        </p:grpSpPr>
        <p:grpSp>
          <p:nvGrpSpPr>
            <p:cNvPr id="20" name="Group 19"/>
            <p:cNvGrpSpPr/>
            <p:nvPr/>
          </p:nvGrpSpPr>
          <p:grpSpPr>
            <a:xfrm>
              <a:off x="152400" y="1627910"/>
              <a:ext cx="8497986" cy="2563089"/>
              <a:chOff x="-1089125" y="3153380"/>
              <a:chExt cx="9699725" cy="2485420"/>
            </a:xfrm>
          </p:grpSpPr>
          <p:grpSp>
            <p:nvGrpSpPr>
              <p:cNvPr id="8" name="Group 7"/>
              <p:cNvGrpSpPr/>
              <p:nvPr/>
            </p:nvGrpSpPr>
            <p:grpSpPr>
              <a:xfrm>
                <a:off x="-1089125" y="4929554"/>
                <a:ext cx="1524001" cy="709246"/>
                <a:chOff x="1986210" y="1661160"/>
                <a:chExt cx="1886860" cy="922020"/>
              </a:xfrm>
            </p:grpSpPr>
            <p:pic>
              <p:nvPicPr>
                <p:cNvPr id="9" name="Picture 2"/>
                <p:cNvPicPr>
                  <a:picLocks noChangeAspect="1" noChangeArrowheads="1"/>
                </p:cNvPicPr>
                <p:nvPr/>
              </p:nvPicPr>
              <p:blipFill>
                <a:blip r:embed="rId2"/>
                <a:srcRect t="24176" b="44093"/>
                <a:stretch>
                  <a:fillRect/>
                </a:stretch>
              </p:blipFill>
              <p:spPr bwMode="auto">
                <a:xfrm flipH="1">
                  <a:off x="1986210" y="1668780"/>
                  <a:ext cx="1886860" cy="914400"/>
                </a:xfrm>
                <a:prstGeom prst="rect">
                  <a:avLst/>
                </a:prstGeom>
                <a:noFill/>
                <a:ln w="9525">
                  <a:noFill/>
                  <a:miter lim="800000"/>
                  <a:headEnd/>
                  <a:tailEnd/>
                </a:ln>
                <a:effectLst/>
              </p:spPr>
            </p:pic>
            <p:sp>
              <p:nvSpPr>
                <p:cNvPr id="10" name="Rectangle 9"/>
                <p:cNvSpPr/>
                <p:nvPr/>
              </p:nvSpPr>
              <p:spPr>
                <a:xfrm>
                  <a:off x="2349067" y="1661160"/>
                  <a:ext cx="1524002" cy="22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flipV="1">
                  <a:off x="3428999" y="235458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19896592">
                <a:off x="2648100" y="3920675"/>
                <a:ext cx="1533796" cy="788191"/>
                <a:chOff x="3361855" y="1307780"/>
                <a:chExt cx="1898986" cy="1024647"/>
              </a:xfrm>
            </p:grpSpPr>
            <p:pic>
              <p:nvPicPr>
                <p:cNvPr id="13" name="Picture 2"/>
                <p:cNvPicPr>
                  <a:picLocks noChangeAspect="1" noChangeArrowheads="1"/>
                </p:cNvPicPr>
                <p:nvPr/>
              </p:nvPicPr>
              <p:blipFill>
                <a:blip r:embed="rId2"/>
                <a:srcRect t="24176" b="44093"/>
                <a:stretch>
                  <a:fillRect/>
                </a:stretch>
              </p:blipFill>
              <p:spPr bwMode="auto">
                <a:xfrm flipH="1">
                  <a:off x="3428999" y="1371600"/>
                  <a:ext cx="1769002" cy="914400"/>
                </a:xfrm>
                <a:prstGeom prst="rect">
                  <a:avLst/>
                </a:prstGeom>
                <a:noFill/>
                <a:ln w="9525">
                  <a:noFill/>
                  <a:miter lim="800000"/>
                  <a:headEnd/>
                  <a:tailEnd/>
                </a:ln>
                <a:effectLst/>
              </p:spPr>
            </p:pic>
            <p:sp>
              <p:nvSpPr>
                <p:cNvPr id="14" name="Rectangle 13"/>
                <p:cNvSpPr/>
                <p:nvPr/>
              </p:nvSpPr>
              <p:spPr>
                <a:xfrm>
                  <a:off x="3736841" y="1307780"/>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flipV="1">
                  <a:off x="3361855" y="2040040"/>
                  <a:ext cx="392737" cy="292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781799" y="3153380"/>
                <a:ext cx="1828801" cy="911319"/>
                <a:chOff x="3428999" y="1234274"/>
                <a:chExt cx="2264230" cy="1184715"/>
              </a:xfrm>
            </p:grpSpPr>
            <p:pic>
              <p:nvPicPr>
                <p:cNvPr id="17" name="Picture 2"/>
                <p:cNvPicPr>
                  <a:picLocks noChangeAspect="1" noChangeArrowheads="1"/>
                </p:cNvPicPr>
                <p:nvPr/>
              </p:nvPicPr>
              <p:blipFill>
                <a:blip r:embed="rId2"/>
                <a:srcRect t="24176" b="44093"/>
                <a:stretch>
                  <a:fillRect/>
                </a:stretch>
              </p:blipFill>
              <p:spPr bwMode="auto">
                <a:xfrm flipH="1">
                  <a:off x="3428999" y="1295400"/>
                  <a:ext cx="2264230" cy="914399"/>
                </a:xfrm>
                <a:prstGeom prst="rect">
                  <a:avLst/>
                </a:prstGeom>
                <a:noFill/>
                <a:ln w="9525">
                  <a:noFill/>
                  <a:miter lim="800000"/>
                  <a:headEnd/>
                  <a:tailEnd/>
                </a:ln>
                <a:effectLst/>
              </p:spPr>
            </p:pic>
            <p:sp>
              <p:nvSpPr>
                <p:cNvPr id="18" name="Rectangle 17"/>
                <p:cNvSpPr/>
                <p:nvPr/>
              </p:nvSpPr>
              <p:spPr>
                <a:xfrm>
                  <a:off x="3914055" y="1234274"/>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flipV="1">
                  <a:off x="3581398" y="1955800"/>
                  <a:ext cx="440340" cy="463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reeform 4"/>
              <p:cNvSpPr/>
              <p:nvPr/>
            </p:nvSpPr>
            <p:spPr>
              <a:xfrm>
                <a:off x="0" y="3581400"/>
                <a:ext cx="6858000" cy="1981200"/>
              </a:xfrm>
              <a:custGeom>
                <a:avLst/>
                <a:gdLst>
                  <a:gd name="connsiteX0" fmla="*/ 0 w 8879306"/>
                  <a:gd name="connsiteY0" fmla="*/ 2033337 h 2033337"/>
                  <a:gd name="connsiteX1" fmla="*/ 2526632 w 8879306"/>
                  <a:gd name="connsiteY1" fmla="*/ 2009274 h 2033337"/>
                  <a:gd name="connsiteX2" fmla="*/ 2526632 w 8879306"/>
                  <a:gd name="connsiteY2" fmla="*/ 2009274 h 2033337"/>
                  <a:gd name="connsiteX3" fmla="*/ 6809874 w 8879306"/>
                  <a:gd name="connsiteY3" fmla="*/ 324853 h 2033337"/>
                  <a:gd name="connsiteX4" fmla="*/ 8879306 w 8879306"/>
                  <a:gd name="connsiteY4" fmla="*/ 60158 h 203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9306" h="2033337">
                    <a:moveTo>
                      <a:pt x="0" y="2033337"/>
                    </a:moveTo>
                    <a:lnTo>
                      <a:pt x="2526632" y="2009274"/>
                    </a:lnTo>
                    <a:lnTo>
                      <a:pt x="2526632" y="2009274"/>
                    </a:lnTo>
                    <a:cubicBezTo>
                      <a:pt x="3240506" y="1728537"/>
                      <a:pt x="5751095" y="649706"/>
                      <a:pt x="6809874" y="324853"/>
                    </a:cubicBezTo>
                    <a:cubicBezTo>
                      <a:pt x="7868653" y="0"/>
                      <a:pt x="8534401" y="104274"/>
                      <a:pt x="8879306" y="60158"/>
                    </a:cubicBezTo>
                  </a:path>
                </a:pathLst>
              </a:cu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 name="Rectangle 20"/>
            <p:cNvSpPr/>
            <p:nvPr/>
          </p:nvSpPr>
          <p:spPr>
            <a:xfrm>
              <a:off x="228600" y="39624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0" y="4113334"/>
              <a:ext cx="2816278" cy="1466"/>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8600" y="1200728"/>
              <a:ext cx="2590800" cy="414099"/>
            </a:xfrm>
            <a:prstGeom prst="homePlate">
              <a:avLst/>
            </a:prstGeom>
            <a:solidFill>
              <a:schemeClr val="accent6">
                <a:lumMod val="75000"/>
              </a:schemeClr>
            </a:solidFill>
          </p:spPr>
          <p:txBody>
            <a:bodyPr wrap="square" rtlCol="0">
              <a:spAutoFit/>
            </a:bodyPr>
            <a:lstStyle/>
            <a:p>
              <a:r>
                <a:rPr lang="en-US" b="1" dirty="0" smtClean="0">
                  <a:solidFill>
                    <a:schemeClr val="bg1"/>
                  </a:solidFill>
                </a:rPr>
                <a:t>Institutional Set Up </a:t>
              </a:r>
              <a:endParaRPr lang="en-US" b="1" dirty="0">
                <a:solidFill>
                  <a:schemeClr val="bg1"/>
                </a:solidFill>
              </a:endParaRPr>
            </a:p>
          </p:txBody>
        </p:sp>
        <p:sp>
          <p:nvSpPr>
            <p:cNvPr id="29" name="TextBox 28"/>
            <p:cNvSpPr txBox="1"/>
            <p:nvPr/>
          </p:nvSpPr>
          <p:spPr>
            <a:xfrm>
              <a:off x="2805985" y="1200728"/>
              <a:ext cx="3518615" cy="427182"/>
            </a:xfrm>
            <a:prstGeom prst="chevron">
              <a:avLst/>
            </a:prstGeom>
            <a:solidFill>
              <a:schemeClr val="accent6">
                <a:lumMod val="75000"/>
              </a:schemeClr>
            </a:solidFill>
          </p:spPr>
          <p:txBody>
            <a:bodyPr wrap="square" rtlCol="0">
              <a:spAutoFit/>
            </a:bodyPr>
            <a:lstStyle/>
            <a:p>
              <a:r>
                <a:rPr lang="en-US" b="1" dirty="0" smtClean="0">
                  <a:solidFill>
                    <a:schemeClr val="bg1"/>
                  </a:solidFill>
                </a:rPr>
                <a:t>Institutional Strengthening  </a:t>
              </a:r>
              <a:endParaRPr lang="en-US" b="1" dirty="0">
                <a:solidFill>
                  <a:schemeClr val="bg1"/>
                </a:solidFill>
              </a:endParaRPr>
            </a:p>
          </p:txBody>
        </p:sp>
        <p:sp>
          <p:nvSpPr>
            <p:cNvPr id="30" name="TextBox 29"/>
            <p:cNvSpPr txBox="1"/>
            <p:nvPr/>
          </p:nvSpPr>
          <p:spPr>
            <a:xfrm>
              <a:off x="6248400" y="1200728"/>
              <a:ext cx="2743200" cy="414099"/>
            </a:xfrm>
            <a:prstGeom prst="chevron">
              <a:avLst/>
            </a:prstGeom>
            <a:solidFill>
              <a:schemeClr val="accent6">
                <a:lumMod val="75000"/>
              </a:schemeClr>
            </a:solidFill>
          </p:spPr>
          <p:txBody>
            <a:bodyPr wrap="square" rtlCol="0">
              <a:spAutoFit/>
            </a:bodyPr>
            <a:lstStyle/>
            <a:p>
              <a:r>
                <a:rPr lang="en-US" b="1" dirty="0" smtClean="0">
                  <a:solidFill>
                    <a:schemeClr val="bg1"/>
                  </a:solidFill>
                </a:rPr>
                <a:t>Institutional Stability</a:t>
              </a:r>
              <a:endParaRPr lang="en-US" b="1" dirty="0">
                <a:solidFill>
                  <a:schemeClr val="bg1"/>
                </a:solidFill>
              </a:endParaRPr>
            </a:p>
          </p:txBody>
        </p:sp>
      </p:grpSp>
      <p:cxnSp>
        <p:nvCxnSpPr>
          <p:cNvPr id="34" name="Straight Connector 33"/>
          <p:cNvCxnSpPr/>
          <p:nvPr/>
        </p:nvCxnSpPr>
        <p:spPr>
          <a:xfrm rot="5400000">
            <a:off x="0" y="3810000"/>
            <a:ext cx="5562600" cy="762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505200" y="3810000"/>
            <a:ext cx="5486400" cy="158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2400" y="3412391"/>
            <a:ext cx="2667000" cy="3293209"/>
          </a:xfrm>
          <a:prstGeom prst="rect">
            <a:avLst/>
          </a:prstGeom>
          <a:noFill/>
        </p:spPr>
        <p:txBody>
          <a:bodyPr wrap="square" rtlCol="0">
            <a:spAutoFit/>
          </a:bodyPr>
          <a:lstStyle/>
          <a:p>
            <a:pPr marL="173038" indent="-173038">
              <a:buFont typeface="Arial" pitchFamily="34" charset="0"/>
              <a:buChar char="•"/>
            </a:pPr>
            <a:r>
              <a:rPr lang="en-US" sz="1600" dirty="0" smtClean="0"/>
              <a:t>Agreement  signed</a:t>
            </a:r>
          </a:p>
          <a:p>
            <a:pPr marL="173038" indent="-173038">
              <a:buFont typeface="Arial" pitchFamily="34" charset="0"/>
              <a:buChar char="•"/>
            </a:pPr>
            <a:r>
              <a:rPr lang="en-US" sz="1600" dirty="0" smtClean="0"/>
              <a:t>Governing board is in place </a:t>
            </a:r>
          </a:p>
          <a:p>
            <a:pPr marL="173038" indent="-173038">
              <a:buFont typeface="Arial" pitchFamily="34" charset="0"/>
              <a:buChar char="•"/>
            </a:pPr>
            <a:r>
              <a:rPr lang="en-US" sz="1600" dirty="0" smtClean="0"/>
              <a:t>Agreed contribution released  and made available by Member States to AHA Centre</a:t>
            </a:r>
          </a:p>
          <a:p>
            <a:pPr marL="173038" indent="-173038">
              <a:buFont typeface="Arial" pitchFamily="34" charset="0"/>
              <a:buChar char="•"/>
            </a:pPr>
            <a:r>
              <a:rPr lang="en-US" sz="1600" dirty="0" smtClean="0"/>
              <a:t>Staff of AHA centre  recruited and in place</a:t>
            </a:r>
          </a:p>
          <a:p>
            <a:pPr marL="173038" indent="-173038">
              <a:buFont typeface="Arial" pitchFamily="34" charset="0"/>
              <a:buChar char="•"/>
            </a:pPr>
            <a:r>
              <a:rPr lang="en-US" sz="1600" dirty="0" smtClean="0"/>
              <a:t>Office  and Supporting  facilities  are  available </a:t>
            </a:r>
          </a:p>
          <a:p>
            <a:pPr marL="173038" indent="-173038">
              <a:buFont typeface="Arial" pitchFamily="34" charset="0"/>
              <a:buChar char="•"/>
            </a:pPr>
            <a:r>
              <a:rPr lang="id-ID" sz="1600" dirty="0" smtClean="0"/>
              <a:t>Work Plan,</a:t>
            </a:r>
            <a:r>
              <a:rPr lang="en-US" sz="1600" dirty="0" smtClean="0"/>
              <a:t>Procedures, Manual, Guidelines are available </a:t>
            </a:r>
            <a:endParaRPr lang="en-US" sz="1600" dirty="0"/>
          </a:p>
        </p:txBody>
      </p:sp>
      <p:sp>
        <p:nvSpPr>
          <p:cNvPr id="45" name="TextBox 44"/>
          <p:cNvSpPr txBox="1"/>
          <p:nvPr/>
        </p:nvSpPr>
        <p:spPr>
          <a:xfrm>
            <a:off x="2895600" y="1143000"/>
            <a:ext cx="3200400" cy="338554"/>
          </a:xfrm>
          <a:prstGeom prst="rect">
            <a:avLst/>
          </a:prstGeom>
          <a:noFill/>
        </p:spPr>
        <p:txBody>
          <a:bodyPr wrap="square" rtlCol="0">
            <a:spAutoFit/>
          </a:bodyPr>
          <a:lstStyle/>
          <a:p>
            <a:r>
              <a:rPr lang="en-US" sz="1600" b="1" i="1" dirty="0" smtClean="0"/>
              <a:t> 2012 to 2015 and possibly beyond </a:t>
            </a:r>
            <a:endParaRPr lang="en-US" sz="1600" b="1" i="1" dirty="0"/>
          </a:p>
        </p:txBody>
      </p:sp>
      <p:sp>
        <p:nvSpPr>
          <p:cNvPr id="46" name="TextBox 45"/>
          <p:cNvSpPr txBox="1"/>
          <p:nvPr/>
        </p:nvSpPr>
        <p:spPr>
          <a:xfrm>
            <a:off x="2895600" y="3352800"/>
            <a:ext cx="3124200" cy="3046988"/>
          </a:xfrm>
          <a:prstGeom prst="rect">
            <a:avLst/>
          </a:prstGeom>
          <a:noFill/>
        </p:spPr>
        <p:txBody>
          <a:bodyPr wrap="square" rtlCol="0">
            <a:spAutoFit/>
          </a:bodyPr>
          <a:lstStyle/>
          <a:p>
            <a:pPr marL="173038" indent="-173038">
              <a:buFont typeface="Arial" pitchFamily="34" charset="0"/>
              <a:buChar char="•"/>
            </a:pPr>
            <a:r>
              <a:rPr lang="en-US" sz="1600" dirty="0" smtClean="0"/>
              <a:t>Capacity building for AHA centre </a:t>
            </a:r>
          </a:p>
          <a:p>
            <a:pPr marL="173038" indent="-173038">
              <a:buFont typeface="Arial" pitchFamily="34" charset="0"/>
              <a:buChar char="•"/>
            </a:pPr>
            <a:r>
              <a:rPr lang="en-US" sz="1600" dirty="0" smtClean="0"/>
              <a:t>Strengthening connection with Member States</a:t>
            </a:r>
          </a:p>
          <a:p>
            <a:pPr marL="173038" indent="-173038">
              <a:buFont typeface="Arial" pitchFamily="34" charset="0"/>
              <a:buChar char="•"/>
            </a:pPr>
            <a:r>
              <a:rPr lang="en-US" sz="1600" dirty="0" smtClean="0"/>
              <a:t> Establishing partnership with similar regional organization to shorten learning curve </a:t>
            </a:r>
          </a:p>
          <a:p>
            <a:pPr marL="173038" indent="-173038">
              <a:buFont typeface="Arial" pitchFamily="34" charset="0"/>
              <a:buChar char="•"/>
            </a:pPr>
            <a:r>
              <a:rPr lang="en-US" sz="1600" dirty="0" smtClean="0"/>
              <a:t>Awareness building at regional and international level </a:t>
            </a:r>
          </a:p>
          <a:p>
            <a:pPr marL="173038" indent="-173038">
              <a:buFont typeface="Arial" pitchFamily="34" charset="0"/>
              <a:buChar char="•"/>
            </a:pPr>
            <a:r>
              <a:rPr lang="en-US" sz="1600" dirty="0" smtClean="0"/>
              <a:t>Continuous partnership with donors and partners </a:t>
            </a:r>
          </a:p>
          <a:p>
            <a:pPr marL="173038" indent="-173038">
              <a:buFont typeface="Arial" pitchFamily="34" charset="0"/>
              <a:buChar char="•"/>
            </a:pPr>
            <a:r>
              <a:rPr lang="en-US" sz="1600" dirty="0" smtClean="0"/>
              <a:t>Testing procedures and improve accordingly </a:t>
            </a:r>
            <a:endParaRPr lang="en-US" sz="1600" dirty="0"/>
          </a:p>
        </p:txBody>
      </p:sp>
      <p:sp>
        <p:nvSpPr>
          <p:cNvPr id="47" name="TextBox 46"/>
          <p:cNvSpPr txBox="1"/>
          <p:nvPr/>
        </p:nvSpPr>
        <p:spPr>
          <a:xfrm>
            <a:off x="6324601" y="2209800"/>
            <a:ext cx="2438399" cy="1077218"/>
          </a:xfrm>
          <a:prstGeom prst="rect">
            <a:avLst/>
          </a:prstGeom>
          <a:noFill/>
        </p:spPr>
        <p:txBody>
          <a:bodyPr wrap="square" rtlCol="0">
            <a:spAutoFit/>
          </a:bodyPr>
          <a:lstStyle/>
          <a:p>
            <a:pPr marL="173038" indent="-173038">
              <a:buFont typeface="Arial" pitchFamily="34" charset="0"/>
              <a:buChar char="•"/>
            </a:pPr>
            <a:r>
              <a:rPr lang="en-US" sz="1600" dirty="0" smtClean="0"/>
              <a:t> Review performance, functions and operation</a:t>
            </a:r>
          </a:p>
          <a:p>
            <a:pPr marL="173038" indent="-173038">
              <a:buFont typeface="Arial" pitchFamily="34" charset="0"/>
              <a:buChar char="•"/>
            </a:pPr>
            <a:r>
              <a:rPr lang="en-US" sz="1600" dirty="0" smtClean="0"/>
              <a:t>Set new vision for  the next level </a:t>
            </a:r>
            <a:endParaRPr lang="en-US" sz="1600" dirty="0"/>
          </a:p>
        </p:txBody>
      </p:sp>
      <p:sp>
        <p:nvSpPr>
          <p:cNvPr id="48" name="TextBox 47"/>
          <p:cNvSpPr txBox="1"/>
          <p:nvPr/>
        </p:nvSpPr>
        <p:spPr>
          <a:xfrm>
            <a:off x="304800" y="1066800"/>
            <a:ext cx="1641219" cy="338554"/>
          </a:xfrm>
          <a:prstGeom prst="rect">
            <a:avLst/>
          </a:prstGeom>
          <a:noFill/>
        </p:spPr>
        <p:txBody>
          <a:bodyPr wrap="none" rtlCol="0">
            <a:spAutoFit/>
          </a:bodyPr>
          <a:lstStyle/>
          <a:p>
            <a:r>
              <a:rPr lang="en-US" sz="1600" b="1" i="1" dirty="0" smtClean="0"/>
              <a:t>Up to 2011-2012 </a:t>
            </a:r>
            <a:endParaRPr lang="en-US" sz="1600" b="1" i="1" dirty="0"/>
          </a:p>
        </p:txBody>
      </p:sp>
      <p:sp>
        <p:nvSpPr>
          <p:cNvPr id="51" name="TextBox 50"/>
          <p:cNvSpPr txBox="1"/>
          <p:nvPr/>
        </p:nvSpPr>
        <p:spPr>
          <a:xfrm>
            <a:off x="1" y="0"/>
            <a:ext cx="9372600" cy="646331"/>
          </a:xfrm>
          <a:prstGeom prst="rect">
            <a:avLst/>
          </a:prstGeom>
          <a:noFill/>
        </p:spPr>
        <p:txBody>
          <a:bodyPr wrap="square" rtlCol="0">
            <a:spAutoFit/>
          </a:bodyPr>
          <a:lstStyle/>
          <a:p>
            <a:r>
              <a:rPr lang="en-US" b="1" cap="all" dirty="0" smtClean="0"/>
              <a:t>In the long run.. more things are need to done and more cooperation and partnerships will need to be established  </a:t>
            </a:r>
            <a:endParaRPr lang="en-US" b="1" cap="all" dirty="0"/>
          </a:p>
        </p:txBody>
      </p:sp>
    </p:spTree>
    <p:extLst>
      <p:ext uri="{BB962C8B-B14F-4D97-AF65-F5344CB8AC3E}">
        <p14:creationId xmlns:p14="http://schemas.microsoft.com/office/powerpoint/2010/main" val="895711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ser\My Documents\AHA CENTRE\AHA CENTRE PHOTOS\AHACentre\P1270151.JPG"/>
          <p:cNvPicPr>
            <a:picLocks noChangeAspect="1" noChangeArrowheads="1"/>
          </p:cNvPicPr>
          <p:nvPr/>
        </p:nvPicPr>
        <p:blipFill>
          <a:blip r:embed="rId3" cstate="print"/>
          <a:srcRect t="9754"/>
          <a:stretch>
            <a:fillRect/>
          </a:stretch>
        </p:blipFill>
        <p:spPr bwMode="auto">
          <a:xfrm>
            <a:off x="0" y="0"/>
            <a:ext cx="9144000" cy="6858000"/>
          </a:xfrm>
          <a:prstGeom prst="rect">
            <a:avLst/>
          </a:prstGeom>
          <a:noFill/>
        </p:spPr>
      </p:pic>
      <p:sp>
        <p:nvSpPr>
          <p:cNvPr id="5" name="TextBox 4"/>
          <p:cNvSpPr txBox="1"/>
          <p:nvPr/>
        </p:nvSpPr>
        <p:spPr>
          <a:xfrm>
            <a:off x="9058836" y="4583668"/>
            <a:ext cx="237565" cy="369332"/>
          </a:xfrm>
          <a:prstGeom prst="rect">
            <a:avLst/>
          </a:prstGeom>
          <a:noFill/>
        </p:spPr>
        <p:txBody>
          <a:bodyPr wrap="none" rtlCol="0">
            <a:spAutoFit/>
          </a:bodyPr>
          <a:lstStyle/>
          <a:p>
            <a:pPr algn="r"/>
            <a:r>
              <a:rPr lang="en-US" i="1" dirty="0" smtClean="0"/>
              <a:t> </a:t>
            </a:r>
            <a:endParaRPr lang="en-US" i="1" dirty="0"/>
          </a:p>
        </p:txBody>
      </p:sp>
      <p:sp>
        <p:nvSpPr>
          <p:cNvPr id="3" name="TextBox 2"/>
          <p:cNvSpPr txBox="1"/>
          <p:nvPr/>
        </p:nvSpPr>
        <p:spPr>
          <a:xfrm>
            <a:off x="1" y="6273225"/>
            <a:ext cx="9144000" cy="584775"/>
          </a:xfrm>
          <a:prstGeom prst="rect">
            <a:avLst/>
          </a:prstGeom>
          <a:solidFill>
            <a:srgbClr val="CC3300"/>
          </a:solidFill>
          <a:ln>
            <a:noFill/>
          </a:ln>
        </p:spPr>
        <p:txBody>
          <a:bodyPr wrap="square" rtlCol="0">
            <a:spAutoFit/>
          </a:bodyPr>
          <a:lstStyle/>
          <a:p>
            <a:pPr algn="r"/>
            <a:r>
              <a:rPr lang="en-US" sz="3200" b="1" dirty="0" smtClean="0">
                <a:solidFill>
                  <a:schemeClr val="bg1"/>
                </a:solidFill>
              </a:rPr>
              <a:t>THANK YOU</a:t>
            </a:r>
            <a:endParaRPr lang="en-US" sz="3200" b="1" dirty="0">
              <a:solidFill>
                <a:schemeClr val="bg1"/>
              </a:solidFill>
            </a:endParaRPr>
          </a:p>
        </p:txBody>
      </p:sp>
      <p:sp>
        <p:nvSpPr>
          <p:cNvPr id="6" name="Rectangle 5"/>
          <p:cNvSpPr/>
          <p:nvPr/>
        </p:nvSpPr>
        <p:spPr>
          <a:xfrm>
            <a:off x="5791200" y="-76200"/>
            <a:ext cx="3352800" cy="1676400"/>
          </a:xfrm>
          <a:prstGeom prst="rect">
            <a:avLst/>
          </a:pr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6019800" y="46672"/>
            <a:ext cx="2895600" cy="1477328"/>
          </a:xfrm>
          <a:prstGeom prst="rect">
            <a:avLst/>
          </a:prstGeom>
          <a:noFill/>
        </p:spPr>
        <p:txBody>
          <a:bodyPr wrap="square" rtlCol="0">
            <a:spAutoFit/>
          </a:bodyPr>
          <a:lstStyle/>
          <a:p>
            <a:r>
              <a:rPr lang="en-US" b="1" dirty="0" smtClean="0">
                <a:solidFill>
                  <a:schemeClr val="bg1"/>
                </a:solidFill>
              </a:rPr>
              <a:t>AHA CENTRE </a:t>
            </a:r>
          </a:p>
          <a:p>
            <a:r>
              <a:rPr lang="en-US" b="1" dirty="0" err="1" smtClean="0">
                <a:solidFill>
                  <a:schemeClr val="bg1"/>
                </a:solidFill>
              </a:rPr>
              <a:t>Gedung</a:t>
            </a:r>
            <a:r>
              <a:rPr lang="en-US" b="1" dirty="0" smtClean="0">
                <a:solidFill>
                  <a:schemeClr val="bg1"/>
                </a:solidFill>
              </a:rPr>
              <a:t> I BPPT, LT17,</a:t>
            </a:r>
          </a:p>
          <a:p>
            <a:r>
              <a:rPr lang="en-US" b="1" dirty="0" smtClean="0">
                <a:solidFill>
                  <a:schemeClr val="bg1"/>
                </a:solidFill>
              </a:rPr>
              <a:t> JL MH </a:t>
            </a:r>
            <a:r>
              <a:rPr lang="en-US" b="1" dirty="0" err="1" smtClean="0">
                <a:solidFill>
                  <a:schemeClr val="bg1"/>
                </a:solidFill>
              </a:rPr>
              <a:t>Thamrin</a:t>
            </a:r>
            <a:r>
              <a:rPr lang="en-US" b="1" dirty="0" smtClean="0">
                <a:solidFill>
                  <a:schemeClr val="bg1"/>
                </a:solidFill>
              </a:rPr>
              <a:t> No 8 Jakarta 10340, Indonesia </a:t>
            </a:r>
          </a:p>
          <a:p>
            <a:r>
              <a:rPr lang="en-US" b="1" dirty="0" smtClean="0">
                <a:solidFill>
                  <a:schemeClr val="bg1"/>
                </a:solidFill>
              </a:rPr>
              <a:t>www.ahacentre.org</a:t>
            </a:r>
            <a:endParaRPr lang="id-ID" b="1" dirty="0">
              <a:solidFill>
                <a:schemeClr val="bg1"/>
              </a:solidFill>
            </a:endParaRPr>
          </a:p>
        </p:txBody>
      </p:sp>
    </p:spTree>
    <p:extLst>
      <p:ext uri="{BB962C8B-B14F-4D97-AF65-F5344CB8AC3E}">
        <p14:creationId xmlns:p14="http://schemas.microsoft.com/office/powerpoint/2010/main" val="3783478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entagon 16"/>
          <p:cNvSpPr/>
          <p:nvPr/>
        </p:nvSpPr>
        <p:spPr>
          <a:xfrm>
            <a:off x="417919" y="3505129"/>
            <a:ext cx="3924874" cy="2732510"/>
          </a:xfrm>
          <a:prstGeom prst="homePlate">
            <a:avLst>
              <a:gd name="adj" fmla="val 12805"/>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a:pPr>
            <a:endParaRPr lang="id-ID"/>
          </a:p>
        </p:txBody>
      </p:sp>
      <p:sp>
        <p:nvSpPr>
          <p:cNvPr id="4" name="Pentagon 3"/>
          <p:cNvSpPr/>
          <p:nvPr/>
        </p:nvSpPr>
        <p:spPr>
          <a:xfrm>
            <a:off x="417919" y="696491"/>
            <a:ext cx="3924874" cy="2732510"/>
          </a:xfrm>
          <a:prstGeom prst="homePlate">
            <a:avLst>
              <a:gd name="adj" fmla="val 12805"/>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a:pPr>
            <a:endParaRPr lang="id-ID"/>
          </a:p>
        </p:txBody>
      </p:sp>
      <p:sp>
        <p:nvSpPr>
          <p:cNvPr id="5122" name="Title 1"/>
          <p:cNvSpPr>
            <a:spLocks noGrp="1"/>
          </p:cNvSpPr>
          <p:nvPr>
            <p:ph type="title"/>
          </p:nvPr>
        </p:nvSpPr>
        <p:spPr>
          <a:xfrm>
            <a:off x="76133" y="152256"/>
            <a:ext cx="8230409" cy="283456"/>
          </a:xfrm>
        </p:spPr>
        <p:txBody>
          <a:bodyPr>
            <a:normAutofit fontScale="90000"/>
          </a:bodyPr>
          <a:lstStyle/>
          <a:p>
            <a:pPr eaLnBrk="1" hangingPunct="1">
              <a:defRPr/>
            </a:pPr>
            <a:r>
              <a:rPr lang="en-US" sz="1800" dirty="0">
                <a:solidFill>
                  <a:schemeClr val="tx1">
                    <a:lumMod val="85000"/>
                    <a:lumOff val="15000"/>
                  </a:schemeClr>
                </a:solidFill>
              </a:rPr>
              <a:t>The two </a:t>
            </a:r>
            <a:r>
              <a:rPr lang="en-US" sz="1800" dirty="0">
                <a:solidFill>
                  <a:srgbClr val="C00000"/>
                </a:solidFill>
              </a:rPr>
              <a:t>MEGA DISASTERS</a:t>
            </a:r>
            <a:r>
              <a:rPr lang="en-US" sz="1800" dirty="0"/>
              <a:t> in ASEAN …</a:t>
            </a:r>
            <a:endParaRPr lang="en-US" sz="1800" i="1" dirty="0">
              <a:solidFill>
                <a:srgbClr val="C00000"/>
              </a:solidFill>
            </a:endParaRPr>
          </a:p>
        </p:txBody>
      </p:sp>
      <p:sp>
        <p:nvSpPr>
          <p:cNvPr id="61445" name="Content Placeholder 2"/>
          <p:cNvSpPr>
            <a:spLocks noGrp="1"/>
          </p:cNvSpPr>
          <p:nvPr>
            <p:ph idx="1"/>
          </p:nvPr>
        </p:nvSpPr>
        <p:spPr>
          <a:xfrm>
            <a:off x="5089539" y="837409"/>
            <a:ext cx="3749931" cy="1448052"/>
          </a:xfrm>
        </p:spPr>
        <p:txBody>
          <a:bodyPr/>
          <a:lstStyle/>
          <a:p>
            <a:pPr marL="0" indent="0">
              <a:buNone/>
            </a:pPr>
            <a:r>
              <a:rPr lang="en-US" sz="1800" b="1"/>
              <a:t>Providing the momentum for the development of an  </a:t>
            </a:r>
            <a:r>
              <a:rPr lang="id-ID" sz="1800" b="1"/>
              <a:t>ASEAN Agreement on Disaster Management and Emergency Response (AADMER) </a:t>
            </a:r>
            <a:endParaRPr lang="en-US" sz="1800" b="1"/>
          </a:p>
        </p:txBody>
      </p:sp>
      <p:sp>
        <p:nvSpPr>
          <p:cNvPr id="61446" name="Content Placeholder 2"/>
          <p:cNvSpPr txBox="1">
            <a:spLocks/>
          </p:cNvSpPr>
          <p:nvPr/>
        </p:nvSpPr>
        <p:spPr bwMode="auto">
          <a:xfrm>
            <a:off x="4725076" y="5181565"/>
            <a:ext cx="3962130" cy="76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eaLnBrk="1" hangingPunct="1"/>
            <a:r>
              <a:rPr lang="en-US" sz="2000" b="1" dirty="0">
                <a:latin typeface="Calibri" pitchFamily="34" charset="0"/>
              </a:rPr>
              <a:t>Testing ASEAN’s solidarity and relevance as a regional grouping</a:t>
            </a:r>
            <a:endParaRPr lang="id-ID" sz="2000" b="1" dirty="0">
              <a:latin typeface="Calibri" pitchFamily="34" charset="0"/>
            </a:endParaRPr>
          </a:p>
          <a:p>
            <a:pPr eaLnBrk="1" hangingPunct="1"/>
            <a:endParaRPr lang="en-US" sz="2000" b="1" dirty="0">
              <a:latin typeface="Calibri" pitchFamily="34" charset="0"/>
            </a:endParaRPr>
          </a:p>
        </p:txBody>
      </p:sp>
      <p:pic>
        <p:nvPicPr>
          <p:cNvPr id="614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93" y="3657384"/>
            <a:ext cx="3048540" cy="220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2" descr="IMGA0482"/>
          <p:cNvPicPr>
            <a:picLocks noChangeAspect="1" noChangeArrowheads="1"/>
          </p:cNvPicPr>
          <p:nvPr/>
        </p:nvPicPr>
        <p:blipFill>
          <a:blip r:embed="rId4"/>
          <a:srcRect/>
          <a:stretch>
            <a:fillRect/>
          </a:stretch>
        </p:blipFill>
        <p:spPr bwMode="auto">
          <a:xfrm>
            <a:off x="672235" y="837409"/>
            <a:ext cx="3061499" cy="2210951"/>
          </a:xfrm>
          <a:prstGeom prst="rect">
            <a:avLst/>
          </a:prstGeom>
          <a:noFill/>
          <a:ln>
            <a:solidFill>
              <a:schemeClr val="tx2">
                <a:lumMod val="50000"/>
              </a:schemeClr>
            </a:solidFill>
          </a:ln>
        </p:spPr>
      </p:pic>
      <p:sp>
        <p:nvSpPr>
          <p:cNvPr id="61449" name="Rectangle 2"/>
          <p:cNvSpPr>
            <a:spLocks noChangeArrowheads="1"/>
          </p:cNvSpPr>
          <p:nvPr/>
        </p:nvSpPr>
        <p:spPr bwMode="auto">
          <a:xfrm>
            <a:off x="602581" y="3048360"/>
            <a:ext cx="281107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p>
            <a:r>
              <a:rPr lang="en-US" b="1">
                <a:solidFill>
                  <a:srgbClr val="C00000"/>
                </a:solidFill>
              </a:rPr>
              <a:t>2004 Indian Ocean Tsunami</a:t>
            </a:r>
            <a:endParaRPr lang="id-ID">
              <a:solidFill>
                <a:srgbClr val="C00000"/>
              </a:solidFill>
            </a:endParaRPr>
          </a:p>
        </p:txBody>
      </p:sp>
      <p:sp>
        <p:nvSpPr>
          <p:cNvPr id="61450" name="Rectangle 14"/>
          <p:cNvSpPr>
            <a:spLocks noChangeArrowheads="1"/>
          </p:cNvSpPr>
          <p:nvPr/>
        </p:nvSpPr>
        <p:spPr bwMode="auto">
          <a:xfrm>
            <a:off x="570184" y="5866716"/>
            <a:ext cx="3011284"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a:r>
              <a:rPr lang="en-US" b="1">
                <a:solidFill>
                  <a:srgbClr val="C00000"/>
                </a:solidFill>
              </a:rPr>
              <a:t>200</a:t>
            </a:r>
            <a:r>
              <a:rPr lang="id-ID" b="1">
                <a:solidFill>
                  <a:srgbClr val="C00000"/>
                </a:solidFill>
              </a:rPr>
              <a:t>8</a:t>
            </a:r>
            <a:r>
              <a:rPr lang="en-US" b="1">
                <a:solidFill>
                  <a:srgbClr val="C00000"/>
                </a:solidFill>
              </a:rPr>
              <a:t> </a:t>
            </a:r>
            <a:r>
              <a:rPr lang="id-ID" b="1">
                <a:solidFill>
                  <a:srgbClr val="C00000"/>
                </a:solidFill>
              </a:rPr>
              <a:t>Cyclone  Nargis</a:t>
            </a:r>
            <a:endParaRPr lang="id-ID">
              <a:solidFill>
                <a:srgbClr val="C00000"/>
              </a:solidFill>
            </a:endParaRPr>
          </a:p>
        </p:txBody>
      </p:sp>
      <p:grpSp>
        <p:nvGrpSpPr>
          <p:cNvPr id="2" name="Group 1"/>
          <p:cNvGrpSpPr/>
          <p:nvPr/>
        </p:nvGrpSpPr>
        <p:grpSpPr>
          <a:xfrm>
            <a:off x="0" y="6248976"/>
            <a:ext cx="9144000" cy="609024"/>
            <a:chOff x="0" y="6248976"/>
            <a:chExt cx="9144000" cy="609024"/>
          </a:xfrm>
        </p:grpSpPr>
        <p:sp>
          <p:nvSpPr>
            <p:cNvPr id="19" name="Rectangle 18"/>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1451" name="Group 27"/>
            <p:cNvGrpSpPr>
              <a:grpSpLocks/>
            </p:cNvGrpSpPr>
            <p:nvPr/>
          </p:nvGrpSpPr>
          <p:grpSpPr bwMode="auto">
            <a:xfrm>
              <a:off x="0" y="6248976"/>
              <a:ext cx="9144000" cy="456768"/>
              <a:chOff x="0" y="6248400"/>
              <a:chExt cx="9144000" cy="457200"/>
            </a:xfrm>
          </p:grpSpPr>
          <p:sp>
            <p:nvSpPr>
              <p:cNvPr id="32" name="Rectangle 31"/>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0" name="Picture 13" descr="ASEAN Emblem gif"/>
              <p:cNvPicPr>
                <a:picLocks noChangeAspect="1" noChangeArrowheads="1"/>
              </p:cNvPicPr>
              <p:nvPr/>
            </p:nvPicPr>
            <p:blipFill>
              <a:blip r:embed="rId5" cstate="screen"/>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pic>
        <p:nvPicPr>
          <p:cNvPr id="18" name="Picture 3" descr="admer"/>
          <p:cNvPicPr>
            <a:picLocks noChangeAspect="1" noChangeArrowheads="1"/>
          </p:cNvPicPr>
          <p:nvPr/>
        </p:nvPicPr>
        <p:blipFill>
          <a:blip r:embed="rId6"/>
          <a:srcRect/>
          <a:stretch>
            <a:fillRect/>
          </a:stretch>
        </p:blipFill>
        <p:spPr bwMode="auto">
          <a:xfrm>
            <a:off x="5899459" y="2632087"/>
            <a:ext cx="1491874" cy="1940454"/>
          </a:xfrm>
          <a:prstGeom prst="rect">
            <a:avLst/>
          </a:prstGeom>
          <a:ln>
            <a:noFill/>
          </a:ln>
          <a:effectLst>
            <a:outerShdw blurRad="292100" dist="139700" dir="2700000" algn="tl" rotWithShape="0">
              <a:srgbClr val="333333">
                <a:alpha val="65000"/>
              </a:srgbClr>
            </a:outerShdw>
          </a:effectLst>
        </p:spPr>
      </p:pic>
      <p:sp>
        <p:nvSpPr>
          <p:cNvPr id="5" name="Down Arrow 4"/>
          <p:cNvSpPr/>
          <p:nvPr/>
        </p:nvSpPr>
        <p:spPr>
          <a:xfrm>
            <a:off x="6323857" y="2100810"/>
            <a:ext cx="686812" cy="490782"/>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a:pPr>
            <a:endParaRPr lang="id-ID"/>
          </a:p>
        </p:txBody>
      </p:sp>
      <p:sp>
        <p:nvSpPr>
          <p:cNvPr id="22" name="Down Arrow 21"/>
          <p:cNvSpPr/>
          <p:nvPr/>
        </p:nvSpPr>
        <p:spPr>
          <a:xfrm rot="10800000">
            <a:off x="6477743" y="4648668"/>
            <a:ext cx="685192" cy="489163"/>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a:pPr>
            <a:endParaRPr lang="id-ID"/>
          </a:p>
        </p:txBody>
      </p:sp>
    </p:spTree>
    <p:extLst>
      <p:ext uri="{BB962C8B-B14F-4D97-AF65-F5344CB8AC3E}">
        <p14:creationId xmlns:p14="http://schemas.microsoft.com/office/powerpoint/2010/main" val="9976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52400"/>
            <a:ext cx="8686800" cy="615553"/>
          </a:xfrm>
          <a:prstGeom prst="rect">
            <a:avLst/>
          </a:prstGeom>
          <a:noFill/>
        </p:spPr>
        <p:txBody>
          <a:bodyPr>
            <a:spAutoFit/>
          </a:bodyPr>
          <a:lstStyle/>
          <a:p>
            <a:pPr>
              <a:defRPr/>
            </a:pPr>
            <a:r>
              <a:rPr lang="en-US" sz="1600" b="1" cap="all" dirty="0">
                <a:solidFill>
                  <a:schemeClr val="tx1">
                    <a:lumMod val="75000"/>
                    <a:lumOff val="25000"/>
                  </a:schemeClr>
                </a:solidFill>
                <a:latin typeface="+mj-lt"/>
                <a:ea typeface="Verdana" pitchFamily="34" charset="0"/>
                <a:cs typeface="Verdana" pitchFamily="34" charset="0"/>
              </a:rPr>
              <a:t>To have a </a:t>
            </a:r>
            <a:r>
              <a:rPr lang="en-US" b="1" cap="all" dirty="0">
                <a:solidFill>
                  <a:schemeClr val="tx1">
                    <a:lumMod val="75000"/>
                    <a:lumOff val="25000"/>
                  </a:schemeClr>
                </a:solidFill>
                <a:latin typeface="+mj-lt"/>
                <a:ea typeface="Verdana" pitchFamily="34" charset="0"/>
                <a:cs typeface="Verdana" pitchFamily="34" charset="0"/>
              </a:rPr>
              <a:t>more</a:t>
            </a:r>
            <a:r>
              <a:rPr lang="en-US" sz="1600" b="1" cap="all" dirty="0">
                <a:solidFill>
                  <a:schemeClr val="tx1">
                    <a:lumMod val="75000"/>
                    <a:lumOff val="25000"/>
                  </a:schemeClr>
                </a:solidFill>
                <a:latin typeface="+mj-lt"/>
                <a:ea typeface="Verdana" pitchFamily="34" charset="0"/>
                <a:cs typeface="Verdana" pitchFamily="34" charset="0"/>
              </a:rPr>
              <a:t> united and coordinated responses toward disaster within the region </a:t>
            </a:r>
            <a:r>
              <a:rPr lang="en-US" sz="1600" b="1" cap="all" dirty="0" smtClean="0">
                <a:solidFill>
                  <a:schemeClr val="tx1">
                    <a:lumMod val="75000"/>
                    <a:lumOff val="25000"/>
                  </a:schemeClr>
                </a:solidFill>
                <a:latin typeface="+mj-lt"/>
                <a:ea typeface="Verdana" pitchFamily="34" charset="0"/>
                <a:cs typeface="Verdana" pitchFamily="34" charset="0"/>
              </a:rPr>
              <a:t>, ASEAN  FOREIGN MINISTERS  signed  AADMER</a:t>
            </a:r>
            <a:r>
              <a:rPr lang="en-US" sz="1600" dirty="0" smtClean="0"/>
              <a:t> </a:t>
            </a:r>
            <a:r>
              <a:rPr lang="en-US" sz="1600" b="1" cap="all" dirty="0" smtClean="0">
                <a:solidFill>
                  <a:schemeClr val="tx1">
                    <a:lumMod val="75000"/>
                    <a:lumOff val="25000"/>
                  </a:schemeClr>
                </a:solidFill>
                <a:ea typeface="Verdana" pitchFamily="34" charset="0"/>
                <a:cs typeface="Verdana" pitchFamily="34" charset="0"/>
              </a:rPr>
              <a:t>on 26 July 2005 </a:t>
            </a:r>
            <a:endParaRPr lang="en-US" sz="1600" b="1" cap="all" dirty="0">
              <a:solidFill>
                <a:schemeClr val="tx1">
                  <a:lumMod val="75000"/>
                  <a:lumOff val="25000"/>
                </a:schemeClr>
              </a:solidFill>
              <a:latin typeface="+mj-lt"/>
              <a:ea typeface="Verdana" pitchFamily="34" charset="0"/>
              <a:cs typeface="Verdana" pitchFamily="34" charset="0"/>
            </a:endParaRPr>
          </a:p>
        </p:txBody>
      </p:sp>
      <p:pic>
        <p:nvPicPr>
          <p:cNvPr id="8195" name="Picture 3" descr="adme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381000" y="1382422"/>
            <a:ext cx="2819399" cy="3570578"/>
          </a:xfrm>
          <a:prstGeom prst="rect">
            <a:avLst/>
          </a:prstGeom>
          <a:ln>
            <a:noFill/>
          </a:ln>
          <a:effectLst>
            <a:outerShdw blurRad="292100" dist="139700" dir="2700000" algn="tl" rotWithShape="0">
              <a:srgbClr val="333333">
                <a:alpha val="65000"/>
              </a:srgbClr>
            </a:outerShdw>
          </a:effectLst>
        </p:spPr>
      </p:pic>
      <p:pic>
        <p:nvPicPr>
          <p:cNvPr id="8197" name="Picture 3" descr="admer"/>
          <p:cNvPicPr>
            <a:picLocks noChangeAspect="1" noChangeArrowheads="1"/>
          </p:cNvPicPr>
          <p:nvPr/>
        </p:nvPicPr>
        <p:blipFill>
          <a:blip r:embed="rId3" cstate="print"/>
          <a:srcRect/>
          <a:stretch>
            <a:fillRect/>
          </a:stretch>
        </p:blipFill>
        <p:spPr bwMode="auto">
          <a:xfrm>
            <a:off x="762000" y="1905000"/>
            <a:ext cx="2814614" cy="3658981"/>
          </a:xfrm>
          <a:prstGeom prst="rect">
            <a:avLst/>
          </a:prstGeom>
          <a:ln>
            <a:noFill/>
          </a:ln>
          <a:effectLst>
            <a:outerShdw blurRad="292100" dist="139700" dir="2700000" algn="tl" rotWithShape="0">
              <a:srgbClr val="333333">
                <a:alpha val="65000"/>
              </a:srgbClr>
            </a:outerShdw>
          </a:effectLst>
        </p:spPr>
      </p:pic>
      <p:sp>
        <p:nvSpPr>
          <p:cNvPr id="8198" name="TextBox 9"/>
          <p:cNvSpPr txBox="1">
            <a:spLocks noChangeArrowheads="1"/>
          </p:cNvSpPr>
          <p:nvPr/>
        </p:nvSpPr>
        <p:spPr bwMode="auto">
          <a:xfrm>
            <a:off x="3857620" y="1447800"/>
            <a:ext cx="5286380" cy="923330"/>
          </a:xfrm>
          <a:prstGeom prst="rect">
            <a:avLst/>
          </a:prstGeom>
          <a:noFill/>
          <a:ln w="9525">
            <a:noFill/>
            <a:miter lim="800000"/>
            <a:headEnd/>
            <a:tailEnd/>
          </a:ln>
        </p:spPr>
        <p:txBody>
          <a:bodyPr wrap="square">
            <a:spAutoFit/>
          </a:bodyPr>
          <a:lstStyle/>
          <a:p>
            <a:r>
              <a:rPr lang="en-US" dirty="0"/>
              <a:t>A legal framework  for all ASEAN member </a:t>
            </a:r>
            <a:r>
              <a:rPr lang="en-US" dirty="0" smtClean="0"/>
              <a:t>states </a:t>
            </a:r>
            <a:r>
              <a:rPr lang="en-US" dirty="0"/>
              <a:t>and serves as a common platform in </a:t>
            </a:r>
            <a:r>
              <a:rPr lang="en-US" dirty="0" smtClean="0"/>
              <a:t>responding </a:t>
            </a:r>
            <a:r>
              <a:rPr lang="en-US" dirty="0"/>
              <a:t>to disasters within the ASEAN</a:t>
            </a:r>
          </a:p>
        </p:txBody>
      </p:sp>
      <p:sp>
        <p:nvSpPr>
          <p:cNvPr id="13" name="Rectangle 12"/>
          <p:cNvSpPr/>
          <p:nvPr/>
        </p:nvSpPr>
        <p:spPr>
          <a:xfrm>
            <a:off x="3857620" y="2685669"/>
            <a:ext cx="5286380" cy="590931"/>
          </a:xfrm>
          <a:prstGeom prst="rect">
            <a:avLst/>
          </a:prstGeom>
        </p:spPr>
        <p:txBody>
          <a:bodyPr wrap="square">
            <a:spAutoFit/>
          </a:bodyPr>
          <a:lstStyle/>
          <a:p>
            <a:pPr>
              <a:lnSpc>
                <a:spcPct val="90000"/>
              </a:lnSpc>
              <a:defRPr/>
            </a:pPr>
            <a:r>
              <a:rPr lang="en-US" dirty="0">
                <a:solidFill>
                  <a:schemeClr val="tx1">
                    <a:lumMod val="75000"/>
                    <a:lumOff val="25000"/>
                  </a:schemeClr>
                </a:solidFill>
                <a:cs typeface="Arial" charset="0"/>
              </a:rPr>
              <a:t>Objective: Reducing disaster losses in </a:t>
            </a:r>
            <a:r>
              <a:rPr lang="en-US" dirty="0" smtClean="0">
                <a:solidFill>
                  <a:schemeClr val="tx1">
                    <a:lumMod val="75000"/>
                    <a:lumOff val="25000"/>
                  </a:schemeClr>
                </a:solidFill>
                <a:cs typeface="Arial" charset="0"/>
              </a:rPr>
              <a:t>ASEAN countries</a:t>
            </a:r>
            <a:r>
              <a:rPr lang="en-US" dirty="0">
                <a:solidFill>
                  <a:schemeClr val="tx1">
                    <a:lumMod val="75000"/>
                    <a:lumOff val="25000"/>
                  </a:schemeClr>
                </a:solidFill>
                <a:cs typeface="Arial" charset="0"/>
              </a:rPr>
              <a:t>, and jointly respond to </a:t>
            </a:r>
            <a:r>
              <a:rPr lang="en-US" dirty="0" smtClean="0">
                <a:solidFill>
                  <a:schemeClr val="tx1">
                    <a:lumMod val="75000"/>
                    <a:lumOff val="25000"/>
                  </a:schemeClr>
                </a:solidFill>
                <a:cs typeface="Arial" charset="0"/>
              </a:rPr>
              <a:t>disaster emergencies</a:t>
            </a:r>
            <a:endParaRPr lang="en-US" dirty="0">
              <a:solidFill>
                <a:schemeClr val="tx1">
                  <a:lumMod val="75000"/>
                  <a:lumOff val="25000"/>
                </a:schemeClr>
              </a:solidFill>
              <a:cs typeface="Arial" charset="0"/>
            </a:endParaRPr>
          </a:p>
        </p:txBody>
      </p:sp>
      <p:sp>
        <p:nvSpPr>
          <p:cNvPr id="15" name="Rectangle 2"/>
          <p:cNvSpPr txBox="1">
            <a:spLocks noChangeArrowheads="1"/>
          </p:cNvSpPr>
          <p:nvPr/>
        </p:nvSpPr>
        <p:spPr bwMode="auto">
          <a:xfrm>
            <a:off x="3886200" y="5410200"/>
            <a:ext cx="4114800" cy="304800"/>
          </a:xfrm>
          <a:prstGeom prst="rect">
            <a:avLst/>
          </a:prstGeom>
          <a:noFill/>
          <a:ln w="9525">
            <a:noFill/>
            <a:miter lim="800000"/>
            <a:headEnd/>
            <a:tailEnd/>
          </a:ln>
        </p:spPr>
        <p:txBody>
          <a:bodyPr/>
          <a:lstStyle/>
          <a:p>
            <a:pPr>
              <a:lnSpc>
                <a:spcPct val="90000"/>
              </a:lnSpc>
              <a:spcBef>
                <a:spcPct val="20000"/>
              </a:spcBef>
              <a:buFont typeface="Arial" charset="0"/>
              <a:buNone/>
              <a:defRPr/>
            </a:pPr>
            <a:r>
              <a:rPr lang="en-US" dirty="0" smtClean="0">
                <a:solidFill>
                  <a:schemeClr val="tx1">
                    <a:lumMod val="75000"/>
                    <a:lumOff val="25000"/>
                  </a:schemeClr>
                </a:solidFill>
              </a:rPr>
              <a:t>Entered </a:t>
            </a:r>
            <a:r>
              <a:rPr lang="en-US" dirty="0">
                <a:solidFill>
                  <a:schemeClr val="tx1">
                    <a:lumMod val="75000"/>
                    <a:lumOff val="25000"/>
                  </a:schemeClr>
                </a:solidFill>
              </a:rPr>
              <a:t>into force  </a:t>
            </a:r>
            <a:r>
              <a:rPr lang="en-US" dirty="0" smtClean="0">
                <a:solidFill>
                  <a:schemeClr val="tx1">
                    <a:lumMod val="75000"/>
                    <a:lumOff val="25000"/>
                  </a:schemeClr>
                </a:solidFill>
              </a:rPr>
              <a:t>in December 2009</a:t>
            </a:r>
            <a:endParaRPr lang="en-US" dirty="0">
              <a:solidFill>
                <a:schemeClr val="tx1">
                  <a:lumMod val="75000"/>
                  <a:lumOff val="25000"/>
                </a:schemeClr>
              </a:solidFill>
            </a:endParaRPr>
          </a:p>
        </p:txBody>
      </p:sp>
      <p:cxnSp>
        <p:nvCxnSpPr>
          <p:cNvPr id="25" name="Straight Connector 24"/>
          <p:cNvCxnSpPr/>
          <p:nvPr/>
        </p:nvCxnSpPr>
        <p:spPr>
          <a:xfrm>
            <a:off x="3886200" y="1371600"/>
            <a:ext cx="5105400" cy="1588"/>
          </a:xfrm>
          <a:prstGeom prst="line">
            <a:avLst/>
          </a:prstGeom>
          <a:ln w="28575">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sp>
        <p:nvSpPr>
          <p:cNvPr id="26" name="Rectangle 25"/>
          <p:cNvSpPr/>
          <p:nvPr/>
        </p:nvSpPr>
        <p:spPr>
          <a:xfrm>
            <a:off x="3886200" y="3581400"/>
            <a:ext cx="4995898" cy="1588127"/>
          </a:xfrm>
          <a:prstGeom prst="rect">
            <a:avLst/>
          </a:prstGeom>
          <a:solidFill>
            <a:schemeClr val="bg1"/>
          </a:solidFill>
        </p:spPr>
        <p:txBody>
          <a:bodyPr wrap="square">
            <a:spAutoFit/>
          </a:bodyPr>
          <a:lstStyle/>
          <a:p>
            <a:pPr>
              <a:lnSpc>
                <a:spcPct val="90000"/>
              </a:lnSpc>
              <a:defRPr/>
            </a:pPr>
            <a:r>
              <a:rPr lang="en-US" dirty="0" smtClean="0">
                <a:cs typeface="Arial" charset="0"/>
              </a:rPr>
              <a:t>A  comprehensive agreement that covers  various  aspects of Disaster Management  such as Disaster Risk Identification,  Assessment, Prevention, Mitigation,  Preparedness, Emergency  Response, Rehabilitation, Scientific Research, Coordination  and others .</a:t>
            </a:r>
            <a:endParaRPr lang="en-US" dirty="0">
              <a:cs typeface="Arial" charset="0"/>
            </a:endParaRPr>
          </a:p>
        </p:txBody>
      </p:sp>
      <p:cxnSp>
        <p:nvCxnSpPr>
          <p:cNvPr id="40" name="Straight Connector 39"/>
          <p:cNvCxnSpPr/>
          <p:nvPr/>
        </p:nvCxnSpPr>
        <p:spPr>
          <a:xfrm>
            <a:off x="3886200" y="2513012"/>
            <a:ext cx="5105400" cy="1588"/>
          </a:xfrm>
          <a:prstGeom prst="line">
            <a:avLst/>
          </a:prstGeom>
          <a:ln w="28575">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a:off x="3886200" y="3427412"/>
            <a:ext cx="5105400" cy="1588"/>
          </a:xfrm>
          <a:prstGeom prst="line">
            <a:avLst/>
          </a:prstGeom>
          <a:ln w="28575">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42" name="Straight Connector 41"/>
          <p:cNvCxnSpPr/>
          <p:nvPr/>
        </p:nvCxnSpPr>
        <p:spPr>
          <a:xfrm>
            <a:off x="3886200" y="5256212"/>
            <a:ext cx="5105400" cy="1588"/>
          </a:xfrm>
          <a:prstGeom prst="line">
            <a:avLst/>
          </a:prstGeom>
          <a:ln w="28575">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a:off x="3886200" y="5942012"/>
            <a:ext cx="5105400" cy="1588"/>
          </a:xfrm>
          <a:prstGeom prst="line">
            <a:avLst/>
          </a:prstGeom>
          <a:ln w="28575">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sp>
        <p:nvSpPr>
          <p:cNvPr id="17" name="TextBox 16"/>
          <p:cNvSpPr txBox="1"/>
          <p:nvPr/>
        </p:nvSpPr>
        <p:spPr>
          <a:xfrm>
            <a:off x="4953000" y="6400800"/>
            <a:ext cx="4182748" cy="369332"/>
          </a:xfrm>
          <a:prstGeom prst="rect">
            <a:avLst/>
          </a:prstGeom>
          <a:noFill/>
        </p:spPr>
        <p:txBody>
          <a:bodyPr wrap="none" rtlCol="0">
            <a:spAutoFit/>
          </a:bodyPr>
          <a:lstStyle/>
          <a:p>
            <a:r>
              <a:rPr lang="en-US" b="1" i="1" dirty="0" smtClean="0">
                <a:solidFill>
                  <a:schemeClr val="bg1"/>
                </a:solidFill>
              </a:rPr>
              <a:t>Connecting ASEAN for Disaster Readiness </a:t>
            </a:r>
            <a:endParaRPr lang="en-US" b="1" i="1" dirty="0">
              <a:solidFill>
                <a:schemeClr val="bg1"/>
              </a:solidFill>
            </a:endParaRPr>
          </a:p>
        </p:txBody>
      </p:sp>
      <p:grpSp>
        <p:nvGrpSpPr>
          <p:cNvPr id="21" name="Group 20"/>
          <p:cNvGrpSpPr/>
          <p:nvPr/>
        </p:nvGrpSpPr>
        <p:grpSpPr>
          <a:xfrm>
            <a:off x="0" y="6248976"/>
            <a:ext cx="9144000" cy="609024"/>
            <a:chOff x="0" y="6248976"/>
            <a:chExt cx="9144000" cy="609024"/>
          </a:xfrm>
        </p:grpSpPr>
        <p:sp>
          <p:nvSpPr>
            <p:cNvPr id="22" name="Rectangle 21"/>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7" name="Group 27"/>
            <p:cNvGrpSpPr>
              <a:grpSpLocks/>
            </p:cNvGrpSpPr>
            <p:nvPr/>
          </p:nvGrpSpPr>
          <p:grpSpPr bwMode="auto">
            <a:xfrm>
              <a:off x="0" y="6248976"/>
              <a:ext cx="9144000" cy="456768"/>
              <a:chOff x="0" y="6248400"/>
              <a:chExt cx="9144000" cy="457200"/>
            </a:xfrm>
          </p:grpSpPr>
          <p:sp>
            <p:nvSpPr>
              <p:cNvPr id="28" name="Rectangle 27"/>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9" name="Picture 13" descr="ASEAN Emblem gif"/>
              <p:cNvPicPr>
                <a:picLocks noChangeAspect="1" noChangeArrowheads="1"/>
              </p:cNvPicPr>
              <p:nvPr/>
            </p:nvPicPr>
            <p:blipFill>
              <a:blip r:embed="rId4" cstate="screen"/>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spTree>
    <p:extLst>
      <p:ext uri="{BB962C8B-B14F-4D97-AF65-F5344CB8AC3E}">
        <p14:creationId xmlns:p14="http://schemas.microsoft.com/office/powerpoint/2010/main" val="13186422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5486400" y="990601"/>
            <a:ext cx="3429000" cy="5257799"/>
            <a:chOff x="5486400" y="1295401"/>
            <a:chExt cx="3429000" cy="5257799"/>
          </a:xfrm>
        </p:grpSpPr>
        <p:sp>
          <p:nvSpPr>
            <p:cNvPr id="22" name="Rectangle 14"/>
            <p:cNvSpPr>
              <a:spLocks noChangeArrowheads="1"/>
            </p:cNvSpPr>
            <p:nvPr>
              <p:custDataLst>
                <p:tags r:id="rId1"/>
              </p:custDataLst>
            </p:nvPr>
          </p:nvSpPr>
          <p:spPr bwMode="auto">
            <a:xfrm>
              <a:off x="5486400" y="1676400"/>
              <a:ext cx="3429000" cy="4876800"/>
            </a:xfrm>
            <a:prstGeom prst="rect">
              <a:avLst/>
            </a:prstGeom>
            <a:gradFill rotWithShape="1">
              <a:gsLst>
                <a:gs pos="0">
                  <a:srgbClr val="97C1FF"/>
                </a:gs>
                <a:gs pos="50000">
                  <a:srgbClr val="D6D6D6"/>
                </a:gs>
                <a:gs pos="100000">
                  <a:srgbClr val="FFFFFF"/>
                </a:gs>
              </a:gsLst>
              <a:lin ang="5400000" scaled="1"/>
            </a:gradFill>
            <a:ln w="9525">
              <a:noFill/>
              <a:miter lim="800000"/>
              <a:headEnd/>
              <a:tailEnd/>
            </a:ln>
          </p:spPr>
          <p:txBody>
            <a:bodyPr wrap="none" lIns="91401" tIns="45700" rIns="91401" bIns="45700" anchor="ctr"/>
            <a:lstStyle/>
            <a:p>
              <a:pPr algn="ctr">
                <a:defRPr/>
              </a:pPr>
              <a:endParaRPr lang="en-US" sz="1200" i="0" dirty="0"/>
            </a:p>
          </p:txBody>
        </p:sp>
        <p:sp>
          <p:nvSpPr>
            <p:cNvPr id="19" name="TextBox 18"/>
            <p:cNvSpPr txBox="1"/>
            <p:nvPr/>
          </p:nvSpPr>
          <p:spPr>
            <a:xfrm>
              <a:off x="5486400" y="1295401"/>
              <a:ext cx="3352800" cy="307777"/>
            </a:xfrm>
            <a:prstGeom prst="rect">
              <a:avLst/>
            </a:prstGeom>
            <a:solidFill>
              <a:srgbClr val="C00000"/>
            </a:solidFill>
          </p:spPr>
          <p:txBody>
            <a:bodyPr wrap="square" rtlCol="0">
              <a:spAutoFit/>
            </a:bodyPr>
            <a:lstStyle/>
            <a:p>
              <a:r>
                <a:rPr lang="en-US" sz="1400" b="1" dirty="0" smtClean="0">
                  <a:solidFill>
                    <a:schemeClr val="bg1"/>
                  </a:solidFill>
                </a:rPr>
                <a:t>Aims of AADMER Work </a:t>
              </a:r>
              <a:r>
                <a:rPr lang="en-US" sz="1400" b="1" dirty="0" err="1" smtClean="0">
                  <a:solidFill>
                    <a:schemeClr val="bg1"/>
                  </a:solidFill>
                </a:rPr>
                <a:t>Programme</a:t>
              </a:r>
              <a:endParaRPr lang="en-US" sz="1400" b="1" dirty="0">
                <a:solidFill>
                  <a:schemeClr val="bg1"/>
                </a:solidFill>
              </a:endParaRPr>
            </a:p>
          </p:txBody>
        </p:sp>
      </p:grpSp>
      <p:sp>
        <p:nvSpPr>
          <p:cNvPr id="20" name="TextBox 19"/>
          <p:cNvSpPr txBox="1"/>
          <p:nvPr/>
        </p:nvSpPr>
        <p:spPr>
          <a:xfrm>
            <a:off x="5486400" y="1371600"/>
            <a:ext cx="3429000" cy="5078313"/>
          </a:xfrm>
          <a:prstGeom prst="rect">
            <a:avLst/>
          </a:prstGeom>
          <a:noFill/>
        </p:spPr>
        <p:txBody>
          <a:bodyPr wrap="square" rtlCol="0">
            <a:spAutoFit/>
          </a:bodyPr>
          <a:lstStyle/>
          <a:p>
            <a:pPr marL="117475" indent="-117475">
              <a:spcAft>
                <a:spcPts val="600"/>
              </a:spcAft>
              <a:buFont typeface="Arial" pitchFamily="34" charset="0"/>
              <a:buChar char="•"/>
            </a:pPr>
            <a:r>
              <a:rPr lang="en-US" sz="1400" dirty="0" smtClean="0"/>
              <a:t>Improve the capacities of ASEAN for effective and efficient regional early warning and monitoring, preparedness, emergency response, and disaster risk reduction in the region</a:t>
            </a:r>
          </a:p>
          <a:p>
            <a:pPr marL="117475" indent="-117475">
              <a:spcAft>
                <a:spcPts val="600"/>
              </a:spcAft>
              <a:buFont typeface="Arial" pitchFamily="34" charset="0"/>
              <a:buChar char="•"/>
            </a:pPr>
            <a:r>
              <a:rPr lang="en-US" sz="1400" dirty="0" smtClean="0"/>
              <a:t>Enhance humanitarian and emergency response</a:t>
            </a:r>
          </a:p>
          <a:p>
            <a:pPr marL="117475" indent="-117475">
              <a:spcAft>
                <a:spcPts val="600"/>
              </a:spcAft>
              <a:buFont typeface="Arial" pitchFamily="34" charset="0"/>
              <a:buChar char="•"/>
            </a:pPr>
            <a:r>
              <a:rPr lang="en-US" sz="1400" dirty="0" smtClean="0"/>
              <a:t>Strengthen technical and institutional capacity of member states</a:t>
            </a:r>
          </a:p>
          <a:p>
            <a:pPr marL="117475" indent="-117475">
              <a:spcAft>
                <a:spcPts val="600"/>
              </a:spcAft>
              <a:buFont typeface="Arial" pitchFamily="34" charset="0"/>
              <a:buChar char="•"/>
            </a:pPr>
            <a:r>
              <a:rPr lang="en-US" sz="1400" dirty="0" smtClean="0"/>
              <a:t>Assist Member States and promote regional collaboration in mainstreaming, formulating and implementing  disaster risk reduction</a:t>
            </a:r>
          </a:p>
          <a:p>
            <a:pPr marL="117475" indent="-117475">
              <a:spcAft>
                <a:spcPts val="600"/>
              </a:spcAft>
              <a:buFont typeface="Arial" pitchFamily="34" charset="0"/>
              <a:buChar char="•"/>
            </a:pPr>
            <a:r>
              <a:rPr lang="en-US" sz="1400" dirty="0" smtClean="0"/>
              <a:t>Foster closer partnerships and more collaborative initiatives with relevant partners</a:t>
            </a:r>
          </a:p>
          <a:p>
            <a:pPr marL="117475" indent="-117475">
              <a:spcAft>
                <a:spcPts val="600"/>
              </a:spcAft>
              <a:buFont typeface="Arial" pitchFamily="34" charset="0"/>
              <a:buChar char="•"/>
            </a:pPr>
            <a:r>
              <a:rPr lang="en-US" sz="1400" dirty="0" smtClean="0"/>
              <a:t>Support community –based approaches in disaster management and enhance disaster consciousness of the peoples of ASEAN</a:t>
            </a:r>
          </a:p>
          <a:p>
            <a:pPr marL="117475" indent="-117475">
              <a:spcAft>
                <a:spcPts val="600"/>
              </a:spcAft>
              <a:buFont typeface="Arial" pitchFamily="34" charset="0"/>
              <a:buChar char="•"/>
            </a:pPr>
            <a:endParaRPr lang="en-US" sz="1400" dirty="0"/>
          </a:p>
        </p:txBody>
      </p:sp>
      <p:sp>
        <p:nvSpPr>
          <p:cNvPr id="30" name="TextBox 29"/>
          <p:cNvSpPr txBox="1"/>
          <p:nvPr/>
        </p:nvSpPr>
        <p:spPr>
          <a:xfrm>
            <a:off x="4953000" y="6400800"/>
            <a:ext cx="4182748" cy="369332"/>
          </a:xfrm>
          <a:prstGeom prst="rect">
            <a:avLst/>
          </a:prstGeom>
          <a:noFill/>
        </p:spPr>
        <p:txBody>
          <a:bodyPr wrap="none" rtlCol="0">
            <a:spAutoFit/>
          </a:bodyPr>
          <a:lstStyle/>
          <a:p>
            <a:r>
              <a:rPr lang="en-US" b="1" i="1" dirty="0" smtClean="0">
                <a:solidFill>
                  <a:schemeClr val="bg1"/>
                </a:solidFill>
              </a:rPr>
              <a:t>Connecting ASEAN for Disaster Readiness </a:t>
            </a:r>
            <a:endParaRPr lang="en-US" b="1" i="1" dirty="0">
              <a:solidFill>
                <a:schemeClr val="bg1"/>
              </a:solidFill>
            </a:endParaRPr>
          </a:p>
        </p:txBody>
      </p:sp>
      <p:sp>
        <p:nvSpPr>
          <p:cNvPr id="18" name="Rectangle 17"/>
          <p:cNvSpPr/>
          <p:nvPr/>
        </p:nvSpPr>
        <p:spPr>
          <a:xfrm>
            <a:off x="2372749" y="76200"/>
            <a:ext cx="6618851" cy="923330"/>
          </a:xfrm>
          <a:prstGeom prst="rect">
            <a:avLst/>
          </a:prstGeom>
        </p:spPr>
        <p:txBody>
          <a:bodyPr wrap="square">
            <a:spAutoFit/>
          </a:bodyPr>
          <a:lstStyle/>
          <a:p>
            <a:r>
              <a:rPr lang="id-ID" b="1" dirty="0" smtClean="0"/>
              <a:t>To </a:t>
            </a:r>
            <a:r>
              <a:rPr lang="en-US" b="1" dirty="0" smtClean="0"/>
              <a:t>translates </a:t>
            </a:r>
            <a:r>
              <a:rPr lang="en-US" b="1" dirty="0"/>
              <a:t>the intent and spirit of AADMER into a comprehensive and holistic action plan for the period 2010 to </a:t>
            </a:r>
            <a:r>
              <a:rPr lang="en-US" b="1" dirty="0" smtClean="0"/>
              <a:t>2015</a:t>
            </a:r>
            <a:r>
              <a:rPr lang="id-ID" b="1" dirty="0"/>
              <a:t>,</a:t>
            </a:r>
            <a:r>
              <a:rPr lang="id-ID" b="1" dirty="0" smtClean="0"/>
              <a:t>  a Work </a:t>
            </a:r>
            <a:r>
              <a:rPr lang="id-ID" b="1" dirty="0"/>
              <a:t>P</a:t>
            </a:r>
            <a:r>
              <a:rPr lang="id-ID" b="1" dirty="0" smtClean="0"/>
              <a:t>rogramme was developed</a:t>
            </a:r>
            <a:endParaRPr lang="id-ID" b="1" dirty="0"/>
          </a:p>
        </p:txBody>
      </p:sp>
      <p:pic>
        <p:nvPicPr>
          <p:cNvPr id="32" name="Picture 29" descr="D:\AADMER W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372749" cy="1477226"/>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grpSp>
        <p:nvGrpSpPr>
          <p:cNvPr id="23" name="Group 31"/>
          <p:cNvGrpSpPr/>
          <p:nvPr/>
        </p:nvGrpSpPr>
        <p:grpSpPr>
          <a:xfrm>
            <a:off x="304799" y="1600200"/>
            <a:ext cx="4800601" cy="4419600"/>
            <a:chOff x="304799" y="1295401"/>
            <a:chExt cx="4953001" cy="4800603"/>
          </a:xfrm>
        </p:grpSpPr>
        <p:sp>
          <p:nvSpPr>
            <p:cNvPr id="24" name="Title 1"/>
            <p:cNvSpPr txBox="1">
              <a:spLocks/>
            </p:cNvSpPr>
            <p:nvPr/>
          </p:nvSpPr>
          <p:spPr>
            <a:xfrm>
              <a:off x="1142999" y="1295401"/>
              <a:ext cx="3657600" cy="304801"/>
            </a:xfrm>
            <a:prstGeom prst="rect">
              <a:avLst/>
            </a:prstGeom>
            <a:solidFill>
              <a:srgbClr val="C00000"/>
            </a:solidFill>
          </p:spPr>
          <p:txBody>
            <a:bodyPr>
              <a:noAutofit/>
            </a:bodyPr>
            <a:lstStyle/>
            <a:p>
              <a:pPr algn="ctr" fontAlgn="auto">
                <a:spcAft>
                  <a:spcPts val="0"/>
                </a:spcAft>
                <a:defRPr/>
              </a:pPr>
              <a:r>
                <a:rPr lang="en-US" sz="1400" b="1" dirty="0" smtClean="0">
                  <a:solidFill>
                    <a:schemeClr val="bg1"/>
                  </a:solidFill>
                  <a:latin typeface="+mn-lt"/>
                  <a:cs typeface="+mn-cs"/>
                </a:rPr>
                <a:t> Components  </a:t>
              </a:r>
              <a:r>
                <a:rPr lang="id-ID" sz="1400" b="1" dirty="0" smtClean="0">
                  <a:solidFill>
                    <a:schemeClr val="bg1"/>
                  </a:solidFill>
                  <a:latin typeface="+mn-lt"/>
                  <a:cs typeface="+mn-cs"/>
                </a:rPr>
                <a:t>of AADMER Work Programme 2</a:t>
              </a:r>
              <a:r>
                <a:rPr lang="en-US" sz="1400" b="1" dirty="0" smtClean="0">
                  <a:solidFill>
                    <a:schemeClr val="bg1"/>
                  </a:solidFill>
                  <a:latin typeface="+mn-lt"/>
                  <a:cs typeface="+mn-cs"/>
                </a:rPr>
                <a:t>2010-2015</a:t>
              </a:r>
              <a:endParaRPr lang="en-US" sz="1400" b="1" dirty="0">
                <a:solidFill>
                  <a:schemeClr val="bg1"/>
                </a:solidFill>
                <a:latin typeface="+mn-lt"/>
                <a:cs typeface="+mn-cs"/>
              </a:endParaRPr>
            </a:p>
          </p:txBody>
        </p:sp>
        <p:grpSp>
          <p:nvGrpSpPr>
            <p:cNvPr id="25" name="Group 17"/>
            <p:cNvGrpSpPr/>
            <p:nvPr/>
          </p:nvGrpSpPr>
          <p:grpSpPr>
            <a:xfrm>
              <a:off x="304799" y="2057401"/>
              <a:ext cx="4419599" cy="3733803"/>
              <a:chOff x="304800" y="1828800"/>
              <a:chExt cx="4419600" cy="3733800"/>
            </a:xfrm>
          </p:grpSpPr>
          <p:sp>
            <p:nvSpPr>
              <p:cNvPr id="36" name="AutoShape 4"/>
              <p:cNvSpPr>
                <a:spLocks noChangeArrowheads="1"/>
              </p:cNvSpPr>
              <p:nvPr/>
            </p:nvSpPr>
            <p:spPr bwMode="auto">
              <a:xfrm>
                <a:off x="1676400" y="1828800"/>
                <a:ext cx="1524000" cy="838200"/>
              </a:xfrm>
              <a:prstGeom prst="roundRect">
                <a:avLst>
                  <a:gd name="adj" fmla="val 16667"/>
                </a:avLst>
              </a:prstGeom>
              <a:solidFill>
                <a:schemeClr val="bg1">
                  <a:lumMod val="85000"/>
                </a:schemeClr>
              </a:solidFill>
              <a:ln w="38100">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just" fontAlgn="auto">
                  <a:spcBef>
                    <a:spcPts val="0"/>
                  </a:spcBef>
                  <a:spcAft>
                    <a:spcPts val="0"/>
                  </a:spcAft>
                  <a:defRPr/>
                </a:pPr>
                <a:endParaRPr lang="en-US" sz="1200" b="1" dirty="0">
                  <a:solidFill>
                    <a:schemeClr val="tx1"/>
                  </a:solidFill>
                  <a:latin typeface="+mn-lt"/>
                  <a:cs typeface="+mn-cs"/>
                </a:endParaRPr>
              </a:p>
              <a:p>
                <a:pPr algn="ctr" fontAlgn="auto">
                  <a:spcBef>
                    <a:spcPts val="0"/>
                  </a:spcBef>
                  <a:spcAft>
                    <a:spcPts val="0"/>
                  </a:spcAft>
                  <a:defRPr/>
                </a:pPr>
                <a:r>
                  <a:rPr lang="en-US" sz="1200" b="1" dirty="0">
                    <a:solidFill>
                      <a:schemeClr val="tx1"/>
                    </a:solidFill>
                    <a:latin typeface="+mn-lt"/>
                    <a:cs typeface="+mn-cs"/>
                  </a:rPr>
                  <a:t>Risk Assessment, </a:t>
                </a:r>
              </a:p>
              <a:p>
                <a:pPr algn="ctr" fontAlgn="auto">
                  <a:spcBef>
                    <a:spcPts val="0"/>
                  </a:spcBef>
                  <a:spcAft>
                    <a:spcPts val="0"/>
                  </a:spcAft>
                  <a:defRPr/>
                </a:pPr>
                <a:r>
                  <a:rPr lang="en-US" sz="1200" b="1" dirty="0">
                    <a:solidFill>
                      <a:schemeClr val="tx1"/>
                    </a:solidFill>
                    <a:latin typeface="+mn-lt"/>
                    <a:cs typeface="+mn-cs"/>
                  </a:rPr>
                  <a:t>Monitoring and</a:t>
                </a:r>
              </a:p>
              <a:p>
                <a:pPr algn="ctr" fontAlgn="auto">
                  <a:spcBef>
                    <a:spcPts val="0"/>
                  </a:spcBef>
                  <a:spcAft>
                    <a:spcPts val="0"/>
                  </a:spcAft>
                  <a:defRPr/>
                </a:pPr>
                <a:r>
                  <a:rPr lang="en-US" sz="1200" b="1" dirty="0">
                    <a:solidFill>
                      <a:schemeClr val="tx1"/>
                    </a:solidFill>
                    <a:latin typeface="+mn-lt"/>
                    <a:cs typeface="+mn-cs"/>
                  </a:rPr>
                  <a:t>Early Warning</a:t>
                </a:r>
              </a:p>
              <a:p>
                <a:pPr algn="just" fontAlgn="auto">
                  <a:spcBef>
                    <a:spcPts val="0"/>
                  </a:spcBef>
                  <a:spcAft>
                    <a:spcPts val="0"/>
                  </a:spcAft>
                  <a:defRPr/>
                </a:pPr>
                <a:endParaRPr lang="en-US" sz="1200" b="1" dirty="0">
                  <a:solidFill>
                    <a:schemeClr val="tx1"/>
                  </a:solidFill>
                  <a:latin typeface="+mn-lt"/>
                  <a:cs typeface="+mn-cs"/>
                </a:endParaRPr>
              </a:p>
            </p:txBody>
          </p:sp>
          <p:sp>
            <p:nvSpPr>
              <p:cNvPr id="37" name="AutoShape 4"/>
              <p:cNvSpPr>
                <a:spLocks noChangeArrowheads="1"/>
              </p:cNvSpPr>
              <p:nvPr/>
            </p:nvSpPr>
            <p:spPr bwMode="auto">
              <a:xfrm>
                <a:off x="3429000" y="1828800"/>
                <a:ext cx="1295400" cy="838200"/>
              </a:xfrm>
              <a:prstGeom prst="roundRect">
                <a:avLst>
                  <a:gd name="adj" fmla="val 16667"/>
                </a:avLst>
              </a:prstGeom>
              <a:solidFill>
                <a:schemeClr val="bg1">
                  <a:lumMod val="85000"/>
                </a:schemeClr>
              </a:solidFill>
              <a:ln w="38100">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just" fontAlgn="auto">
                  <a:spcBef>
                    <a:spcPts val="0"/>
                  </a:spcBef>
                  <a:spcAft>
                    <a:spcPts val="0"/>
                  </a:spcAft>
                  <a:defRPr/>
                </a:pPr>
                <a:endParaRPr lang="en-US" sz="1200" b="1" dirty="0">
                  <a:solidFill>
                    <a:schemeClr val="tx1"/>
                  </a:solidFill>
                  <a:latin typeface="+mn-lt"/>
                  <a:cs typeface="+mn-cs"/>
                </a:endParaRPr>
              </a:p>
              <a:p>
                <a:pPr algn="ctr" fontAlgn="auto">
                  <a:spcBef>
                    <a:spcPts val="0"/>
                  </a:spcBef>
                  <a:spcAft>
                    <a:spcPts val="0"/>
                  </a:spcAft>
                  <a:defRPr/>
                </a:pPr>
                <a:r>
                  <a:rPr lang="en-US" sz="1200" b="1" dirty="0">
                    <a:solidFill>
                      <a:schemeClr val="tx1"/>
                    </a:solidFill>
                    <a:latin typeface="+mn-lt"/>
                    <a:cs typeface="+mn-cs"/>
                  </a:rPr>
                  <a:t>Prevention</a:t>
                </a:r>
              </a:p>
              <a:p>
                <a:pPr algn="ctr" fontAlgn="auto">
                  <a:spcBef>
                    <a:spcPts val="0"/>
                  </a:spcBef>
                  <a:spcAft>
                    <a:spcPts val="0"/>
                  </a:spcAft>
                  <a:defRPr/>
                </a:pPr>
                <a:r>
                  <a:rPr lang="en-US" sz="1200" b="1" dirty="0">
                    <a:solidFill>
                      <a:schemeClr val="tx1"/>
                    </a:solidFill>
                    <a:latin typeface="+mn-lt"/>
                    <a:cs typeface="+mn-cs"/>
                  </a:rPr>
                  <a:t>and Mitigation</a:t>
                </a:r>
              </a:p>
              <a:p>
                <a:pPr algn="just" fontAlgn="auto">
                  <a:spcBef>
                    <a:spcPts val="0"/>
                  </a:spcBef>
                  <a:spcAft>
                    <a:spcPts val="0"/>
                  </a:spcAft>
                  <a:defRPr/>
                </a:pPr>
                <a:endParaRPr lang="en-US" sz="1200" b="1" dirty="0">
                  <a:solidFill>
                    <a:schemeClr val="tx1"/>
                  </a:solidFill>
                  <a:latin typeface="+mn-lt"/>
                  <a:cs typeface="+mn-cs"/>
                </a:endParaRPr>
              </a:p>
              <a:p>
                <a:pPr algn="just" fontAlgn="auto">
                  <a:spcBef>
                    <a:spcPts val="0"/>
                  </a:spcBef>
                  <a:spcAft>
                    <a:spcPts val="0"/>
                  </a:spcAft>
                  <a:defRPr/>
                </a:pPr>
                <a:endParaRPr lang="en-US" sz="1200" b="1" dirty="0">
                  <a:solidFill>
                    <a:schemeClr val="tx1"/>
                  </a:solidFill>
                  <a:latin typeface="+mn-lt"/>
                  <a:cs typeface="+mn-cs"/>
                </a:endParaRPr>
              </a:p>
            </p:txBody>
          </p:sp>
          <p:sp>
            <p:nvSpPr>
              <p:cNvPr id="38" name="AutoShape 4"/>
              <p:cNvSpPr>
                <a:spLocks noChangeArrowheads="1"/>
              </p:cNvSpPr>
              <p:nvPr/>
            </p:nvSpPr>
            <p:spPr bwMode="auto">
              <a:xfrm>
                <a:off x="1676400" y="2819400"/>
                <a:ext cx="1524000" cy="685800"/>
              </a:xfrm>
              <a:prstGeom prst="roundRect">
                <a:avLst>
                  <a:gd name="adj" fmla="val 16667"/>
                </a:avLst>
              </a:prstGeom>
              <a:solidFill>
                <a:schemeClr val="bg1">
                  <a:lumMod val="85000"/>
                </a:schemeClr>
              </a:solidFill>
              <a:ln w="38100">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just" fontAlgn="auto">
                  <a:spcBef>
                    <a:spcPts val="0"/>
                  </a:spcBef>
                  <a:spcAft>
                    <a:spcPts val="0"/>
                  </a:spcAft>
                  <a:defRPr/>
                </a:pPr>
                <a:endParaRPr lang="en-US" sz="1200" b="1" dirty="0">
                  <a:solidFill>
                    <a:schemeClr val="tx1"/>
                  </a:solidFill>
                  <a:latin typeface="+mn-lt"/>
                  <a:cs typeface="+mn-cs"/>
                </a:endParaRPr>
              </a:p>
              <a:p>
                <a:pPr algn="ctr" fontAlgn="auto">
                  <a:spcBef>
                    <a:spcPts val="0"/>
                  </a:spcBef>
                  <a:spcAft>
                    <a:spcPts val="0"/>
                  </a:spcAft>
                  <a:defRPr/>
                </a:pPr>
                <a:r>
                  <a:rPr lang="en-US" sz="1200" b="1" dirty="0">
                    <a:solidFill>
                      <a:schemeClr val="tx1"/>
                    </a:solidFill>
                    <a:latin typeface="+mn-lt"/>
                    <a:cs typeface="+mn-cs"/>
                  </a:rPr>
                  <a:t>Preparedness and</a:t>
                </a:r>
              </a:p>
              <a:p>
                <a:pPr algn="ctr" fontAlgn="auto">
                  <a:spcBef>
                    <a:spcPts val="0"/>
                  </a:spcBef>
                  <a:spcAft>
                    <a:spcPts val="0"/>
                  </a:spcAft>
                  <a:defRPr/>
                </a:pPr>
                <a:r>
                  <a:rPr lang="en-US" sz="1200" b="1" dirty="0">
                    <a:solidFill>
                      <a:schemeClr val="tx1"/>
                    </a:solidFill>
                    <a:latin typeface="+mn-lt"/>
                    <a:cs typeface="+mn-cs"/>
                  </a:rPr>
                  <a:t>Response</a:t>
                </a:r>
              </a:p>
              <a:p>
                <a:pPr algn="just" fontAlgn="auto">
                  <a:spcBef>
                    <a:spcPts val="0"/>
                  </a:spcBef>
                  <a:spcAft>
                    <a:spcPts val="0"/>
                  </a:spcAft>
                  <a:defRPr/>
                </a:pPr>
                <a:endParaRPr lang="en-US" sz="1200" b="1" dirty="0">
                  <a:solidFill>
                    <a:schemeClr val="tx1"/>
                  </a:solidFill>
                  <a:latin typeface="+mn-lt"/>
                  <a:cs typeface="+mn-cs"/>
                </a:endParaRPr>
              </a:p>
              <a:p>
                <a:pPr algn="just" fontAlgn="auto">
                  <a:spcBef>
                    <a:spcPts val="0"/>
                  </a:spcBef>
                  <a:spcAft>
                    <a:spcPts val="0"/>
                  </a:spcAft>
                  <a:defRPr/>
                </a:pPr>
                <a:endParaRPr lang="en-US" sz="1200" b="1" dirty="0">
                  <a:solidFill>
                    <a:schemeClr val="tx1"/>
                  </a:solidFill>
                  <a:latin typeface="+mn-lt"/>
                  <a:cs typeface="+mn-cs"/>
                </a:endParaRPr>
              </a:p>
            </p:txBody>
          </p:sp>
          <p:sp>
            <p:nvSpPr>
              <p:cNvPr id="39" name="AutoShape 4"/>
              <p:cNvSpPr>
                <a:spLocks noChangeArrowheads="1"/>
              </p:cNvSpPr>
              <p:nvPr/>
            </p:nvSpPr>
            <p:spPr bwMode="auto">
              <a:xfrm>
                <a:off x="3505200" y="2819400"/>
                <a:ext cx="1219200" cy="685800"/>
              </a:xfrm>
              <a:prstGeom prst="roundRect">
                <a:avLst>
                  <a:gd name="adj" fmla="val 16667"/>
                </a:avLst>
              </a:prstGeom>
              <a:solidFill>
                <a:schemeClr val="bg1">
                  <a:lumMod val="85000"/>
                </a:schemeClr>
              </a:solidFill>
              <a:ln w="38100">
                <a:solidFill>
                  <a:schemeClr val="tx1"/>
                </a:solidFill>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auto">
                  <a:spcBef>
                    <a:spcPts val="0"/>
                  </a:spcBef>
                  <a:spcAft>
                    <a:spcPts val="0"/>
                  </a:spcAft>
                  <a:defRPr/>
                </a:pPr>
                <a:r>
                  <a:rPr lang="en-US" sz="1200" b="1" dirty="0">
                    <a:solidFill>
                      <a:schemeClr val="tx1"/>
                    </a:solidFill>
                    <a:latin typeface="+mn-lt"/>
                    <a:cs typeface="+mn-cs"/>
                  </a:rPr>
                  <a:t>Recovery and </a:t>
                </a:r>
              </a:p>
              <a:p>
                <a:pPr algn="ctr" fontAlgn="auto">
                  <a:spcBef>
                    <a:spcPts val="0"/>
                  </a:spcBef>
                  <a:spcAft>
                    <a:spcPts val="0"/>
                  </a:spcAft>
                  <a:defRPr/>
                </a:pPr>
                <a:r>
                  <a:rPr lang="en-US" sz="1200" b="1" dirty="0">
                    <a:solidFill>
                      <a:schemeClr val="tx1"/>
                    </a:solidFill>
                    <a:latin typeface="+mn-lt"/>
                    <a:cs typeface="+mn-cs"/>
                  </a:rPr>
                  <a:t>Rehabilitation</a:t>
                </a:r>
              </a:p>
              <a:p>
                <a:pPr algn="just" fontAlgn="auto">
                  <a:spcBef>
                    <a:spcPts val="0"/>
                  </a:spcBef>
                  <a:spcAft>
                    <a:spcPts val="0"/>
                  </a:spcAft>
                  <a:defRPr/>
                </a:pPr>
                <a:endParaRPr lang="en-US" sz="1200" b="1" dirty="0">
                  <a:solidFill>
                    <a:schemeClr val="tx1"/>
                  </a:solidFill>
                  <a:latin typeface="+mn-lt"/>
                  <a:cs typeface="+mn-cs"/>
                </a:endParaRPr>
              </a:p>
            </p:txBody>
          </p:sp>
          <p:sp>
            <p:nvSpPr>
              <p:cNvPr id="40" name="AutoShape 4"/>
              <p:cNvSpPr>
                <a:spLocks noChangeArrowheads="1"/>
              </p:cNvSpPr>
              <p:nvPr/>
            </p:nvSpPr>
            <p:spPr bwMode="auto">
              <a:xfrm>
                <a:off x="1600200" y="4343400"/>
                <a:ext cx="3048000" cy="228600"/>
              </a:xfrm>
              <a:prstGeom prst="roundRect">
                <a:avLst>
                  <a:gd name="adj" fmla="val 16667"/>
                </a:avLst>
              </a:prstGeom>
              <a:solidFill>
                <a:schemeClr val="bg1">
                  <a:lumMod val="85000"/>
                </a:schemeClr>
              </a:solidFill>
              <a:ln w="38100">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auto">
                  <a:spcBef>
                    <a:spcPts val="0"/>
                  </a:spcBef>
                  <a:spcAft>
                    <a:spcPts val="0"/>
                  </a:spcAft>
                  <a:defRPr/>
                </a:pPr>
                <a:r>
                  <a:rPr lang="en-US" sz="1200" b="1" dirty="0" smtClean="0">
                    <a:solidFill>
                      <a:schemeClr val="tx1"/>
                    </a:solidFill>
                    <a:latin typeface="+mn-lt"/>
                    <a:cs typeface="+mn-cs"/>
                  </a:rPr>
                  <a:t>Resource </a:t>
                </a:r>
                <a:r>
                  <a:rPr lang="en-US" sz="1200" b="1" dirty="0" err="1" smtClean="0">
                    <a:solidFill>
                      <a:schemeClr val="tx1"/>
                    </a:solidFill>
                    <a:latin typeface="+mn-lt"/>
                    <a:cs typeface="+mn-cs"/>
                  </a:rPr>
                  <a:t>Mobilisation</a:t>
                </a:r>
                <a:endParaRPr lang="en-US" sz="1200" b="1" dirty="0">
                  <a:solidFill>
                    <a:schemeClr val="tx1"/>
                  </a:solidFill>
                  <a:latin typeface="+mn-lt"/>
                  <a:cs typeface="+mn-cs"/>
                </a:endParaRPr>
              </a:p>
            </p:txBody>
          </p:sp>
          <p:sp>
            <p:nvSpPr>
              <p:cNvPr id="41" name="AutoShape 4"/>
              <p:cNvSpPr>
                <a:spLocks noChangeArrowheads="1"/>
              </p:cNvSpPr>
              <p:nvPr/>
            </p:nvSpPr>
            <p:spPr bwMode="auto">
              <a:xfrm>
                <a:off x="1600200" y="3733800"/>
                <a:ext cx="3048000" cy="228600"/>
              </a:xfrm>
              <a:prstGeom prst="roundRect">
                <a:avLst>
                  <a:gd name="adj" fmla="val 16667"/>
                </a:avLst>
              </a:prstGeom>
              <a:solidFill>
                <a:schemeClr val="bg1">
                  <a:lumMod val="85000"/>
                </a:schemeClr>
              </a:solidFill>
              <a:ln w="38100">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auto">
                  <a:spcBef>
                    <a:spcPts val="0"/>
                  </a:spcBef>
                  <a:spcAft>
                    <a:spcPts val="0"/>
                  </a:spcAft>
                  <a:defRPr/>
                </a:pPr>
                <a:r>
                  <a:rPr lang="en-US" sz="1200" b="1" dirty="0" smtClean="0">
                    <a:solidFill>
                      <a:schemeClr val="tx1"/>
                    </a:solidFill>
                    <a:latin typeface="+mn-lt"/>
                    <a:cs typeface="+mn-cs"/>
                  </a:rPr>
                  <a:t> Institutionalization of AADMER</a:t>
                </a:r>
                <a:endParaRPr lang="en-US" sz="1200" b="1" dirty="0">
                  <a:solidFill>
                    <a:schemeClr val="tx1"/>
                  </a:solidFill>
                  <a:latin typeface="+mn-lt"/>
                  <a:cs typeface="+mn-cs"/>
                </a:endParaRPr>
              </a:p>
            </p:txBody>
          </p:sp>
          <p:sp>
            <p:nvSpPr>
              <p:cNvPr id="42" name="AutoShape 4"/>
              <p:cNvSpPr>
                <a:spLocks noChangeArrowheads="1"/>
              </p:cNvSpPr>
              <p:nvPr/>
            </p:nvSpPr>
            <p:spPr bwMode="auto">
              <a:xfrm>
                <a:off x="1600200" y="4038600"/>
                <a:ext cx="3048000" cy="228600"/>
              </a:xfrm>
              <a:prstGeom prst="roundRect">
                <a:avLst>
                  <a:gd name="adj" fmla="val 16667"/>
                </a:avLst>
              </a:prstGeom>
              <a:solidFill>
                <a:schemeClr val="bg1">
                  <a:lumMod val="85000"/>
                </a:schemeClr>
              </a:solidFill>
              <a:ln w="38100">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auto">
                  <a:spcBef>
                    <a:spcPts val="0"/>
                  </a:spcBef>
                  <a:spcAft>
                    <a:spcPts val="0"/>
                  </a:spcAft>
                  <a:defRPr/>
                </a:pPr>
                <a:r>
                  <a:rPr lang="en-US" sz="1200" b="1" dirty="0" smtClean="0">
                    <a:solidFill>
                      <a:schemeClr val="tx1"/>
                    </a:solidFill>
                  </a:rPr>
                  <a:t>Partnership</a:t>
                </a:r>
                <a:endParaRPr lang="en-US" sz="1200" b="1" dirty="0">
                  <a:solidFill>
                    <a:schemeClr val="tx1"/>
                  </a:solidFill>
                  <a:latin typeface="+mn-lt"/>
                  <a:cs typeface="+mn-cs"/>
                </a:endParaRPr>
              </a:p>
            </p:txBody>
          </p:sp>
          <p:sp>
            <p:nvSpPr>
              <p:cNvPr id="43" name="TextBox 42"/>
              <p:cNvSpPr txBox="1"/>
              <p:nvPr/>
            </p:nvSpPr>
            <p:spPr>
              <a:xfrm>
                <a:off x="304800" y="2096869"/>
                <a:ext cx="1143000" cy="830997"/>
              </a:xfrm>
              <a:prstGeom prst="rect">
                <a:avLst/>
              </a:prstGeom>
              <a:noFill/>
            </p:spPr>
            <p:txBody>
              <a:bodyPr wrap="square">
                <a:spAutoFit/>
              </a:bodyPr>
              <a:lstStyle/>
              <a:p>
                <a:pPr>
                  <a:defRPr/>
                </a:pPr>
                <a:r>
                  <a:rPr lang="en-US" sz="1200" b="1" i="1" dirty="0" smtClean="0"/>
                  <a:t>Thematic Pillars/</a:t>
                </a:r>
                <a:endParaRPr lang="en-US" sz="1200" b="1" i="1" dirty="0">
                  <a:latin typeface="+mn-lt"/>
                </a:endParaRPr>
              </a:p>
              <a:p>
                <a:pPr>
                  <a:defRPr/>
                </a:pPr>
                <a:r>
                  <a:rPr lang="en-US" sz="1200" b="1" i="1" dirty="0" smtClean="0"/>
                  <a:t>strategic</a:t>
                </a:r>
                <a:endParaRPr lang="en-US" sz="1200" b="1" i="1" dirty="0">
                  <a:latin typeface="+mn-lt"/>
                </a:endParaRPr>
              </a:p>
              <a:p>
                <a:pPr>
                  <a:defRPr/>
                </a:pPr>
                <a:r>
                  <a:rPr lang="en-US" sz="1200" b="1" i="1" dirty="0" smtClean="0"/>
                  <a:t>components</a:t>
                </a:r>
                <a:endParaRPr lang="en-US" sz="1200" b="1" i="1" dirty="0">
                  <a:latin typeface="+mn-lt"/>
                </a:endParaRPr>
              </a:p>
            </p:txBody>
          </p:sp>
          <p:sp>
            <p:nvSpPr>
              <p:cNvPr id="44" name="Left Brace 43"/>
              <p:cNvSpPr/>
              <p:nvPr/>
            </p:nvSpPr>
            <p:spPr>
              <a:xfrm>
                <a:off x="1371600" y="1828800"/>
                <a:ext cx="155575" cy="16764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TextBox 44"/>
              <p:cNvSpPr txBox="1"/>
              <p:nvPr/>
            </p:nvSpPr>
            <p:spPr>
              <a:xfrm>
                <a:off x="304800" y="4338935"/>
                <a:ext cx="1219200" cy="461665"/>
              </a:xfrm>
              <a:prstGeom prst="rect">
                <a:avLst/>
              </a:prstGeom>
              <a:noFill/>
            </p:spPr>
            <p:txBody>
              <a:bodyPr wrap="square">
                <a:spAutoFit/>
              </a:bodyPr>
              <a:lstStyle/>
              <a:p>
                <a:pPr>
                  <a:defRPr/>
                </a:pPr>
                <a:r>
                  <a:rPr lang="en-US" sz="1200" b="1" i="1" dirty="0">
                    <a:latin typeface="+mn-lt"/>
                  </a:rPr>
                  <a:t>CROSS-CUTTING</a:t>
                </a:r>
              </a:p>
              <a:p>
                <a:pPr>
                  <a:defRPr/>
                </a:pPr>
                <a:r>
                  <a:rPr lang="en-US" sz="1200" b="1" i="1" dirty="0">
                    <a:latin typeface="+mn-lt"/>
                  </a:rPr>
                  <a:t>ELEMENTS</a:t>
                </a:r>
              </a:p>
            </p:txBody>
          </p:sp>
          <p:sp>
            <p:nvSpPr>
              <p:cNvPr id="46" name="Left Brace 45"/>
              <p:cNvSpPr/>
              <p:nvPr/>
            </p:nvSpPr>
            <p:spPr>
              <a:xfrm>
                <a:off x="1447800" y="3657600"/>
                <a:ext cx="152400" cy="1905000"/>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smtClean="0"/>
              </a:p>
              <a:p>
                <a:pPr algn="ctr">
                  <a:defRPr/>
                </a:pPr>
                <a:endParaRPr lang="en-US" dirty="0"/>
              </a:p>
            </p:txBody>
          </p:sp>
        </p:grpSp>
        <p:sp>
          <p:nvSpPr>
            <p:cNvPr id="26" name="Isosceles Triangle 25"/>
            <p:cNvSpPr/>
            <p:nvPr/>
          </p:nvSpPr>
          <p:spPr>
            <a:xfrm rot="5400000">
              <a:off x="3086098" y="3924302"/>
              <a:ext cx="4038603" cy="304800"/>
            </a:xfrm>
            <a:prstGeom prst="triangle">
              <a:avLst>
                <a:gd name="adj" fmla="val 50463"/>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utoShape 4"/>
            <p:cNvSpPr>
              <a:spLocks noChangeArrowheads="1"/>
            </p:cNvSpPr>
            <p:nvPr/>
          </p:nvSpPr>
          <p:spPr bwMode="auto">
            <a:xfrm>
              <a:off x="1600200" y="4876803"/>
              <a:ext cx="3048000" cy="228600"/>
            </a:xfrm>
            <a:prstGeom prst="roundRect">
              <a:avLst>
                <a:gd name="adj" fmla="val 16667"/>
              </a:avLst>
            </a:prstGeom>
            <a:solidFill>
              <a:schemeClr val="bg1">
                <a:lumMod val="85000"/>
              </a:schemeClr>
            </a:solidFill>
            <a:ln w="38100">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auto">
                <a:spcBef>
                  <a:spcPts val="0"/>
                </a:spcBef>
                <a:spcAft>
                  <a:spcPts val="0"/>
                </a:spcAft>
                <a:defRPr/>
              </a:pPr>
              <a:r>
                <a:rPr lang="en-US" sz="1200" b="1" dirty="0" smtClean="0">
                  <a:solidFill>
                    <a:schemeClr val="tx1"/>
                  </a:solidFill>
                </a:rPr>
                <a:t>Information Management and Comm. Tech.</a:t>
              </a:r>
              <a:endParaRPr lang="en-US" sz="1200" b="1" dirty="0">
                <a:solidFill>
                  <a:schemeClr val="tx1"/>
                </a:solidFill>
                <a:latin typeface="+mn-lt"/>
                <a:cs typeface="+mn-cs"/>
              </a:endParaRPr>
            </a:p>
          </p:txBody>
        </p:sp>
        <p:sp>
          <p:nvSpPr>
            <p:cNvPr id="28" name="AutoShape 4"/>
            <p:cNvSpPr>
              <a:spLocks noChangeArrowheads="1"/>
            </p:cNvSpPr>
            <p:nvPr/>
          </p:nvSpPr>
          <p:spPr bwMode="auto">
            <a:xfrm>
              <a:off x="1600200" y="5181603"/>
              <a:ext cx="3048000" cy="228600"/>
            </a:xfrm>
            <a:prstGeom prst="roundRect">
              <a:avLst>
                <a:gd name="adj" fmla="val 16667"/>
              </a:avLst>
            </a:prstGeom>
            <a:solidFill>
              <a:schemeClr val="bg1">
                <a:lumMod val="85000"/>
              </a:schemeClr>
            </a:solidFill>
            <a:ln w="38100">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auto">
                <a:spcBef>
                  <a:spcPts val="0"/>
                </a:spcBef>
                <a:spcAft>
                  <a:spcPts val="0"/>
                </a:spcAft>
                <a:defRPr/>
              </a:pPr>
              <a:r>
                <a:rPr lang="en-US" sz="1200" b="1" dirty="0" smtClean="0">
                  <a:solidFill>
                    <a:schemeClr val="tx1"/>
                  </a:solidFill>
                </a:rPr>
                <a:t>Outreach and mainstreaming</a:t>
              </a:r>
              <a:endParaRPr lang="en-US" sz="1200" b="1" dirty="0">
                <a:solidFill>
                  <a:schemeClr val="tx1"/>
                </a:solidFill>
                <a:latin typeface="+mn-lt"/>
                <a:cs typeface="+mn-cs"/>
              </a:endParaRPr>
            </a:p>
          </p:txBody>
        </p:sp>
        <p:sp>
          <p:nvSpPr>
            <p:cNvPr id="29" name="AutoShape 4"/>
            <p:cNvSpPr>
              <a:spLocks noChangeArrowheads="1"/>
            </p:cNvSpPr>
            <p:nvPr/>
          </p:nvSpPr>
          <p:spPr bwMode="auto">
            <a:xfrm>
              <a:off x="1600200" y="5486404"/>
              <a:ext cx="3048000" cy="228600"/>
            </a:xfrm>
            <a:prstGeom prst="roundRect">
              <a:avLst>
                <a:gd name="adj" fmla="val 16667"/>
              </a:avLst>
            </a:prstGeom>
            <a:solidFill>
              <a:schemeClr val="bg1">
                <a:lumMod val="85000"/>
              </a:schemeClr>
            </a:solidFill>
            <a:ln w="38100">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auto">
                <a:spcBef>
                  <a:spcPts val="0"/>
                </a:spcBef>
                <a:spcAft>
                  <a:spcPts val="0"/>
                </a:spcAft>
                <a:defRPr/>
              </a:pPr>
              <a:r>
                <a:rPr lang="en-US" sz="1200" b="1" dirty="0" smtClean="0">
                  <a:solidFill>
                    <a:schemeClr val="tx1"/>
                  </a:solidFill>
                </a:rPr>
                <a:t>Training and Knowledge Management</a:t>
              </a:r>
              <a:endParaRPr lang="en-US" sz="1200" b="1" dirty="0">
                <a:solidFill>
                  <a:schemeClr val="tx1"/>
                </a:solidFill>
                <a:latin typeface="+mn-lt"/>
                <a:cs typeface="+mn-cs"/>
              </a:endParaRPr>
            </a:p>
          </p:txBody>
        </p:sp>
        <p:sp>
          <p:nvSpPr>
            <p:cNvPr id="34" name="AutoShape 4"/>
            <p:cNvSpPr>
              <a:spLocks noChangeArrowheads="1"/>
            </p:cNvSpPr>
            <p:nvPr/>
          </p:nvSpPr>
          <p:spPr bwMode="auto">
            <a:xfrm>
              <a:off x="1447800" y="5867404"/>
              <a:ext cx="3276600" cy="228600"/>
            </a:xfrm>
            <a:prstGeom prst="roundRect">
              <a:avLst>
                <a:gd name="adj" fmla="val 16667"/>
              </a:avLst>
            </a:prstGeom>
            <a:solidFill>
              <a:schemeClr val="bg1">
                <a:lumMod val="85000"/>
              </a:schemeClr>
            </a:solidFill>
            <a:ln w="38100">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auto">
                <a:spcBef>
                  <a:spcPts val="0"/>
                </a:spcBef>
                <a:spcAft>
                  <a:spcPts val="0"/>
                </a:spcAft>
                <a:defRPr/>
              </a:pPr>
              <a:r>
                <a:rPr lang="en-US" sz="1200" b="1" dirty="0" smtClean="0">
                  <a:solidFill>
                    <a:schemeClr val="tx1"/>
                  </a:solidFill>
                </a:rPr>
                <a:t>Monitoring and Evaluation</a:t>
              </a:r>
              <a:endParaRPr lang="en-US" sz="1200" b="1" dirty="0">
                <a:solidFill>
                  <a:schemeClr val="tx1"/>
                </a:solidFill>
                <a:latin typeface="+mn-lt"/>
                <a:cs typeface="+mn-cs"/>
              </a:endParaRPr>
            </a:p>
          </p:txBody>
        </p:sp>
        <p:sp>
          <p:nvSpPr>
            <p:cNvPr id="35" name="AutoShape 4"/>
            <p:cNvSpPr>
              <a:spLocks noChangeArrowheads="1"/>
            </p:cNvSpPr>
            <p:nvPr/>
          </p:nvSpPr>
          <p:spPr bwMode="auto">
            <a:xfrm>
              <a:off x="1371600" y="1676400"/>
              <a:ext cx="3276600" cy="228600"/>
            </a:xfrm>
            <a:prstGeom prst="roundRect">
              <a:avLst>
                <a:gd name="adj" fmla="val 16667"/>
              </a:avLst>
            </a:prstGeom>
            <a:solidFill>
              <a:schemeClr val="bg1">
                <a:lumMod val="85000"/>
              </a:schemeClr>
            </a:solidFill>
            <a:ln w="38100">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fontAlgn="auto">
                <a:spcBef>
                  <a:spcPts val="0"/>
                </a:spcBef>
                <a:spcAft>
                  <a:spcPts val="0"/>
                </a:spcAft>
                <a:defRPr/>
              </a:pPr>
              <a:r>
                <a:rPr lang="en-US" sz="1200" b="1" dirty="0" smtClean="0">
                  <a:solidFill>
                    <a:schemeClr val="tx1"/>
                  </a:solidFill>
                  <a:latin typeface="+mn-lt"/>
                  <a:cs typeface="+mn-cs"/>
                </a:rPr>
                <a:t>Introduction and Guiding Principle</a:t>
              </a:r>
              <a:endParaRPr lang="en-US" sz="1200" b="1" dirty="0">
                <a:solidFill>
                  <a:schemeClr val="tx1"/>
                </a:solidFill>
                <a:latin typeface="+mn-lt"/>
                <a:cs typeface="+mn-cs"/>
              </a:endParaRPr>
            </a:p>
          </p:txBody>
        </p:sp>
      </p:grpSp>
      <p:grpSp>
        <p:nvGrpSpPr>
          <p:cNvPr id="47" name="Group 46"/>
          <p:cNvGrpSpPr/>
          <p:nvPr/>
        </p:nvGrpSpPr>
        <p:grpSpPr>
          <a:xfrm>
            <a:off x="0" y="6248976"/>
            <a:ext cx="9144000" cy="609024"/>
            <a:chOff x="0" y="6248976"/>
            <a:chExt cx="9144000" cy="609024"/>
          </a:xfrm>
        </p:grpSpPr>
        <p:sp>
          <p:nvSpPr>
            <p:cNvPr id="48" name="Rectangle 47"/>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9" name="Group 27"/>
            <p:cNvGrpSpPr>
              <a:grpSpLocks/>
            </p:cNvGrpSpPr>
            <p:nvPr/>
          </p:nvGrpSpPr>
          <p:grpSpPr bwMode="auto">
            <a:xfrm>
              <a:off x="0" y="6248976"/>
              <a:ext cx="9144000" cy="456768"/>
              <a:chOff x="0" y="6248400"/>
              <a:chExt cx="9144000" cy="457200"/>
            </a:xfrm>
          </p:grpSpPr>
          <p:sp>
            <p:nvSpPr>
              <p:cNvPr id="50" name="Rectangle 49"/>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1" name="Picture 13" descr="ASEAN Emblem gif"/>
              <p:cNvPicPr>
                <a:picLocks noChangeAspect="1" noChangeArrowheads="1"/>
              </p:cNvPicPr>
              <p:nvPr/>
            </p:nvPicPr>
            <p:blipFill>
              <a:blip r:embed="rId4" cstate="screen"/>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spTree>
    <p:extLst>
      <p:ext uri="{BB962C8B-B14F-4D97-AF65-F5344CB8AC3E}">
        <p14:creationId xmlns:p14="http://schemas.microsoft.com/office/powerpoint/2010/main" val="765691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4800" y="1676400"/>
            <a:ext cx="4800600" cy="4114800"/>
          </a:xfrm>
          <a:prstGeom prst="rect">
            <a:avLst/>
          </a:prstGeom>
          <a:solidFill>
            <a:srgbClr val="F0F8FA"/>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Pentagon 3"/>
          <p:cNvSpPr/>
          <p:nvPr/>
        </p:nvSpPr>
        <p:spPr>
          <a:xfrm>
            <a:off x="380663" y="1841451"/>
            <a:ext cx="3885997" cy="3568749"/>
          </a:xfrm>
          <a:prstGeom prst="homePlate">
            <a:avLst>
              <a:gd name="adj" fmla="val 21698"/>
            </a:avLst>
          </a:prstGeom>
          <a:solidFill>
            <a:srgbClr val="F0F8FA"/>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algn="ctr">
              <a:defRPr/>
            </a:pPr>
            <a:endParaRPr lang="en-US"/>
          </a:p>
        </p:txBody>
      </p:sp>
      <p:sp>
        <p:nvSpPr>
          <p:cNvPr id="2" name="TextBox 1"/>
          <p:cNvSpPr txBox="1"/>
          <p:nvPr/>
        </p:nvSpPr>
        <p:spPr>
          <a:xfrm>
            <a:off x="76134" y="152256"/>
            <a:ext cx="8763337" cy="877155"/>
          </a:xfrm>
          <a:prstGeom prst="rect">
            <a:avLst/>
          </a:prstGeom>
          <a:noFill/>
        </p:spPr>
        <p:txBody>
          <a:bodyPr lIns="91430" tIns="45716" rIns="91430" bIns="45716">
            <a:spAutoFit/>
          </a:bodyPr>
          <a:lstStyle/>
          <a:p>
            <a:pPr>
              <a:defRPr/>
            </a:pPr>
            <a:r>
              <a:rPr lang="en-US" sz="1700" b="1" cap="all" dirty="0"/>
              <a:t>For the past 2 years,  ASEAN Member States have made a lot of effort for the Establishment of ASEAN Coordinating Centre  for humanitarian assistance on disaster management (AHA CENTRE) as the operational engine of AADMER</a:t>
            </a:r>
          </a:p>
        </p:txBody>
      </p:sp>
      <p:sp>
        <p:nvSpPr>
          <p:cNvPr id="73732" name="TextBox 2"/>
          <p:cNvSpPr txBox="1">
            <a:spLocks noChangeArrowheads="1"/>
          </p:cNvSpPr>
          <p:nvPr/>
        </p:nvSpPr>
        <p:spPr bwMode="auto">
          <a:xfrm>
            <a:off x="4571393" y="2286000"/>
            <a:ext cx="4344007" cy="258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eaLnBrk="1" hangingPunct="1"/>
            <a:r>
              <a:rPr lang="en-US" sz="1800" i="1" u="sng" dirty="0"/>
              <a:t>The AHA Centre shall work on the basis that the Party will act first </a:t>
            </a:r>
            <a:r>
              <a:rPr lang="en-US" sz="1800" i="1" dirty="0"/>
              <a:t>to manage and respond to disasters. In the event that the Party requires assistance to cope with such situation, in addition to direct request to any Assisting Entity, it may seek assistance from the AHA </a:t>
            </a:r>
            <a:r>
              <a:rPr lang="en-US" sz="1800" i="1" dirty="0" err="1"/>
              <a:t>centre</a:t>
            </a:r>
            <a:r>
              <a:rPr lang="en-US" sz="1800" i="1" dirty="0"/>
              <a:t> to facilitate such request  (AADMER article 20.2)</a:t>
            </a:r>
          </a:p>
        </p:txBody>
      </p:sp>
      <p:sp>
        <p:nvSpPr>
          <p:cNvPr id="73733" name="TextBox 4"/>
          <p:cNvSpPr txBox="1">
            <a:spLocks noChangeArrowheads="1"/>
          </p:cNvSpPr>
          <p:nvPr/>
        </p:nvSpPr>
        <p:spPr bwMode="auto">
          <a:xfrm>
            <a:off x="609060" y="1917688"/>
            <a:ext cx="2820143" cy="34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eaLnBrk="1" hangingPunct="1"/>
            <a:r>
              <a:rPr lang="en-US" sz="1800" i="1" dirty="0"/>
              <a:t>The AHA </a:t>
            </a:r>
            <a:r>
              <a:rPr lang="en-US" sz="1800" i="1" dirty="0" err="1"/>
              <a:t>centre</a:t>
            </a:r>
            <a:r>
              <a:rPr lang="en-US" sz="1800" i="1" dirty="0"/>
              <a:t> shall be established for the purpose of </a:t>
            </a:r>
            <a:r>
              <a:rPr lang="en-US" sz="1800" i="1" u="sng" dirty="0"/>
              <a:t>facilitating co-operation and co-ordination </a:t>
            </a:r>
            <a:r>
              <a:rPr lang="en-US" sz="1800" i="1" dirty="0"/>
              <a:t>among the parties, and with relevant United Nations and international organizations, </a:t>
            </a:r>
            <a:r>
              <a:rPr lang="en-US" sz="1800" i="1" u="sng" dirty="0"/>
              <a:t>in promoting regional collaboration </a:t>
            </a:r>
          </a:p>
          <a:p>
            <a:pPr eaLnBrk="1" hangingPunct="1"/>
            <a:r>
              <a:rPr lang="en-US" sz="1800" i="1" dirty="0"/>
              <a:t>(AADMER article 20.1)</a:t>
            </a:r>
          </a:p>
        </p:txBody>
      </p:sp>
      <p:sp>
        <p:nvSpPr>
          <p:cNvPr id="73735" name="TextBox 8"/>
          <p:cNvSpPr txBox="1">
            <a:spLocks noChangeArrowheads="1"/>
          </p:cNvSpPr>
          <p:nvPr/>
        </p:nvSpPr>
        <p:spPr bwMode="auto">
          <a:xfrm>
            <a:off x="4953472" y="6401232"/>
            <a:ext cx="3954031" cy="31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20000"/>
              </a:spcBef>
              <a:spcAft>
                <a:spcPct val="0"/>
              </a:spcAft>
              <a:defRPr sz="1400">
                <a:solidFill>
                  <a:schemeClr val="tx1"/>
                </a:solidFill>
                <a:latin typeface="Arial" charset="0"/>
                <a:cs typeface="Arial" charset="0"/>
              </a:defRPr>
            </a:lvl6pPr>
            <a:lvl7pPr marL="2971800" indent="-228600" eaLnBrk="0" fontAlgn="base" hangingPunct="0">
              <a:spcBef>
                <a:spcPct val="20000"/>
              </a:spcBef>
              <a:spcAft>
                <a:spcPct val="0"/>
              </a:spcAft>
              <a:defRPr sz="1400">
                <a:solidFill>
                  <a:schemeClr val="tx1"/>
                </a:solidFill>
                <a:latin typeface="Arial" charset="0"/>
                <a:cs typeface="Arial" charset="0"/>
              </a:defRPr>
            </a:lvl7pPr>
            <a:lvl8pPr marL="3429000" indent="-228600" eaLnBrk="0" fontAlgn="base" hangingPunct="0">
              <a:spcBef>
                <a:spcPct val="20000"/>
              </a:spcBef>
              <a:spcAft>
                <a:spcPct val="0"/>
              </a:spcAft>
              <a:defRPr sz="1400">
                <a:solidFill>
                  <a:schemeClr val="tx1"/>
                </a:solidFill>
                <a:latin typeface="Arial" charset="0"/>
                <a:cs typeface="Arial" charset="0"/>
              </a:defRPr>
            </a:lvl8pPr>
            <a:lvl9pPr marL="3886200" indent="-228600" eaLnBrk="0" fontAlgn="base" hangingPunct="0">
              <a:spcBef>
                <a:spcPct val="20000"/>
              </a:spcBef>
              <a:spcAft>
                <a:spcPct val="0"/>
              </a:spcAft>
              <a:defRPr sz="1400">
                <a:solidFill>
                  <a:schemeClr val="tx1"/>
                </a:solidFill>
                <a:latin typeface="Arial" charset="0"/>
                <a:cs typeface="Arial" charset="0"/>
              </a:defRPr>
            </a:lvl9pPr>
          </a:lstStyle>
          <a:p>
            <a:pPr eaLnBrk="1" hangingPunct="1"/>
            <a:r>
              <a:rPr lang="en-US" b="1" i="1">
                <a:solidFill>
                  <a:schemeClr val="bg1"/>
                </a:solidFill>
              </a:rPr>
              <a:t>Connecting ASEAN for Disaster Readiness </a:t>
            </a:r>
          </a:p>
        </p:txBody>
      </p:sp>
      <p:grpSp>
        <p:nvGrpSpPr>
          <p:cNvPr id="11" name="Group 10"/>
          <p:cNvGrpSpPr/>
          <p:nvPr/>
        </p:nvGrpSpPr>
        <p:grpSpPr>
          <a:xfrm>
            <a:off x="0" y="6248976"/>
            <a:ext cx="9144000" cy="609024"/>
            <a:chOff x="0" y="6248976"/>
            <a:chExt cx="9144000" cy="609024"/>
          </a:xfrm>
        </p:grpSpPr>
        <p:sp>
          <p:nvSpPr>
            <p:cNvPr id="12" name="Rectangle 11"/>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5" name="Group 27"/>
            <p:cNvGrpSpPr>
              <a:grpSpLocks/>
            </p:cNvGrpSpPr>
            <p:nvPr/>
          </p:nvGrpSpPr>
          <p:grpSpPr bwMode="auto">
            <a:xfrm>
              <a:off x="0" y="6248976"/>
              <a:ext cx="9144000" cy="456768"/>
              <a:chOff x="0" y="6248400"/>
              <a:chExt cx="9144000" cy="457200"/>
            </a:xfrm>
          </p:grpSpPr>
          <p:sp>
            <p:nvSpPr>
              <p:cNvPr id="16" name="Rectangle 15"/>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7" name="Picture 13" descr="ASEAN Emblem gif"/>
              <p:cNvPicPr>
                <a:picLocks noChangeAspect="1" noChangeArrowheads="1"/>
              </p:cNvPicPr>
              <p:nvPr/>
            </p:nvPicPr>
            <p:blipFill>
              <a:blip r:embed="rId2" cstate="screen"/>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spTree>
    <p:extLst>
      <p:ext uri="{BB962C8B-B14F-4D97-AF65-F5344CB8AC3E}">
        <p14:creationId xmlns:p14="http://schemas.microsoft.com/office/powerpoint/2010/main" val="1177410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4653" y="884538"/>
            <a:ext cx="8996000" cy="5287662"/>
            <a:chOff x="94653" y="884538"/>
            <a:chExt cx="8996000" cy="5287662"/>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3152"/>
            <a:stretch/>
          </p:blipFill>
          <p:spPr bwMode="auto">
            <a:xfrm rot="21540000">
              <a:off x="94653" y="2133600"/>
              <a:ext cx="3223815"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9406"/>
            <a:stretch/>
          </p:blipFill>
          <p:spPr bwMode="auto">
            <a:xfrm>
              <a:off x="3037985" y="2220097"/>
              <a:ext cx="3121575" cy="395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20610"/>
            <a:stretch/>
          </p:blipFill>
          <p:spPr bwMode="auto">
            <a:xfrm>
              <a:off x="5562600" y="2133600"/>
              <a:ext cx="3528053" cy="39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2895600" y="884538"/>
              <a:ext cx="3863546" cy="1538417"/>
              <a:chOff x="2681416" y="115330"/>
              <a:chExt cx="3863546" cy="1538417"/>
            </a:xfrm>
          </p:grpSpPr>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5736" t="5707" r="40297" b="84441"/>
              <a:stretch/>
            </p:blipFill>
            <p:spPr bwMode="auto">
              <a:xfrm>
                <a:off x="4184822" y="115330"/>
                <a:ext cx="856735" cy="85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0992" t="19159" r="16023" b="72339"/>
              <a:stretch/>
            </p:blipFill>
            <p:spPr bwMode="auto">
              <a:xfrm>
                <a:off x="2681416" y="914400"/>
                <a:ext cx="3863546" cy="739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2" name="Group 11"/>
          <p:cNvGrpSpPr/>
          <p:nvPr/>
        </p:nvGrpSpPr>
        <p:grpSpPr>
          <a:xfrm>
            <a:off x="0" y="6248976"/>
            <a:ext cx="9144000" cy="609024"/>
            <a:chOff x="0" y="6248976"/>
            <a:chExt cx="9144000" cy="609024"/>
          </a:xfrm>
        </p:grpSpPr>
        <p:sp>
          <p:nvSpPr>
            <p:cNvPr id="13" name="Rectangle 12"/>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4" name="Group 27"/>
            <p:cNvGrpSpPr>
              <a:grpSpLocks/>
            </p:cNvGrpSpPr>
            <p:nvPr/>
          </p:nvGrpSpPr>
          <p:grpSpPr bwMode="auto">
            <a:xfrm>
              <a:off x="0" y="6248976"/>
              <a:ext cx="9144000" cy="456768"/>
              <a:chOff x="0" y="6248400"/>
              <a:chExt cx="9144000" cy="457200"/>
            </a:xfrm>
          </p:grpSpPr>
          <p:sp>
            <p:nvSpPr>
              <p:cNvPr id="15" name="Rectangle 14"/>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6" name="Picture 13" descr="ASEAN Emblem gif"/>
              <p:cNvPicPr>
                <a:picLocks noChangeAspect="1" noChangeArrowheads="1"/>
              </p:cNvPicPr>
              <p:nvPr/>
            </p:nvPicPr>
            <p:blipFill>
              <a:blip r:embed="rId6" cstate="screen"/>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sp>
        <p:nvSpPr>
          <p:cNvPr id="17" name="Rectangle 16"/>
          <p:cNvSpPr/>
          <p:nvPr/>
        </p:nvSpPr>
        <p:spPr>
          <a:xfrm>
            <a:off x="304530" y="228385"/>
            <a:ext cx="8534940" cy="845507"/>
          </a:xfrm>
          <a:prstGeom prst="rect">
            <a:avLst/>
          </a:prstGeom>
        </p:spPr>
        <p:txBody>
          <a:bodyPr lIns="91430" tIns="45716" rIns="91430" bIns="45716">
            <a:spAutoFit/>
          </a:bodyPr>
          <a:lstStyle/>
          <a:p>
            <a:pPr>
              <a:defRPr/>
            </a:pPr>
            <a:r>
              <a:rPr lang="en-GB" sz="1600" b="1" cap="all" dirty="0"/>
              <a:t>At the 19</a:t>
            </a:r>
            <a:r>
              <a:rPr lang="en-GB" sz="1600" b="1" cap="all" baseline="30000" dirty="0"/>
              <a:t>th</a:t>
            </a:r>
            <a:r>
              <a:rPr lang="en-GB" sz="1600" b="1" cap="all" dirty="0"/>
              <a:t> of ASEAN Summit, witnessed by all of ASEAN Head of States, the agreement on the establishment of AHA Centre was signed </a:t>
            </a:r>
            <a:r>
              <a:rPr lang="id-ID" sz="1600" b="1" cap="all" dirty="0"/>
              <a:t>by </a:t>
            </a:r>
            <a:r>
              <a:rPr lang="en-GB" sz="1600" b="1" cap="all" dirty="0"/>
              <a:t>ASEAN Foreign Ministers on 17 November 2011, in Bali Indonesia</a:t>
            </a:r>
            <a:endParaRPr lang="id-ID" sz="1600" b="1" cap="all" dirty="0"/>
          </a:p>
        </p:txBody>
      </p:sp>
    </p:spTree>
    <p:extLst>
      <p:ext uri="{BB962C8B-B14F-4D97-AF65-F5344CB8AC3E}">
        <p14:creationId xmlns:p14="http://schemas.microsoft.com/office/powerpoint/2010/main" val="1360687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Papier2"/>
          <p:cNvPicPr>
            <a:picLocks noChangeAspect="1" noChangeArrowheads="1"/>
          </p:cNvPicPr>
          <p:nvPr>
            <p:custDataLst>
              <p:tags r:id="rId1"/>
            </p:custDataLst>
          </p:nvPr>
        </p:nvPicPr>
        <p:blipFill>
          <a:blip r:embed="rId3">
            <a:lum bright="-4000" contrast="6000"/>
            <a:extLst>
              <a:ext uri="{28A0092B-C50C-407E-A947-70E740481C1C}">
                <a14:useLocalDpi xmlns:a14="http://schemas.microsoft.com/office/drawing/2010/main" val="0"/>
              </a:ext>
            </a:extLst>
          </a:blip>
          <a:srcRect/>
          <a:stretch>
            <a:fillRect/>
          </a:stretch>
        </p:blipFill>
        <p:spPr bwMode="auto">
          <a:xfrm>
            <a:off x="-152264" y="1676437"/>
            <a:ext cx="9288165" cy="304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530" y="228385"/>
            <a:ext cx="8534940" cy="338546"/>
          </a:xfrm>
          <a:prstGeom prst="rect">
            <a:avLst/>
          </a:prstGeom>
        </p:spPr>
        <p:txBody>
          <a:bodyPr lIns="91430" tIns="45716" rIns="91430" bIns="45716">
            <a:spAutoFit/>
          </a:bodyPr>
          <a:lstStyle/>
          <a:p>
            <a:pPr>
              <a:defRPr/>
            </a:pPr>
            <a:r>
              <a:rPr lang="en-US" sz="1600" b="1" cap="all" dirty="0" smtClean="0"/>
              <a:t> and also officially launched at the 19</a:t>
            </a:r>
            <a:r>
              <a:rPr lang="en-US" sz="1600" b="1" cap="all" baseline="30000" dirty="0" smtClean="0"/>
              <a:t>th</a:t>
            </a:r>
            <a:r>
              <a:rPr lang="en-US" sz="1600" b="1" cap="all" dirty="0" smtClean="0"/>
              <a:t> ASEAN SUMMIT…</a:t>
            </a:r>
            <a:endParaRPr lang="id-ID" sz="1600" b="1" cap="all" dirty="0"/>
          </a:p>
        </p:txBody>
      </p:sp>
      <p:sp>
        <p:nvSpPr>
          <p:cNvPr id="74756" name="Rectangle 3"/>
          <p:cNvSpPr>
            <a:spLocks noChangeArrowheads="1"/>
          </p:cNvSpPr>
          <p:nvPr/>
        </p:nvSpPr>
        <p:spPr bwMode="auto">
          <a:xfrm>
            <a:off x="609060" y="2105669"/>
            <a:ext cx="8002012" cy="203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r>
              <a:rPr lang="en-GB" b="1"/>
              <a:t>“</a:t>
            </a:r>
            <a:r>
              <a:rPr lang="en-GB" i="1"/>
              <a:t>We welcome with satisfaction the signing of the Agreement on the Establishment of the ASEAN Coordinating Centre for Humanitarian Assistance on disaster management (AHA Centre) by our Foreign Ministers on the sidelines of the 19</a:t>
            </a:r>
            <a:r>
              <a:rPr lang="en-GB" i="1" baseline="30000"/>
              <a:t>th</a:t>
            </a:r>
            <a:r>
              <a:rPr lang="en-GB" i="1"/>
              <a:t> ASEAN Summit. </a:t>
            </a:r>
            <a:r>
              <a:rPr lang="en-GB" b="1" i="1" u="sng"/>
              <a:t>We further welcome the official launch of the AHA Centre on 17 November 2011</a:t>
            </a:r>
            <a:r>
              <a:rPr lang="en-GB" i="1"/>
              <a:t> as a mechanism in facilitating cooperation and coordination among the ASEAN Member States and with relevant United Nations agencies and international organizations to promote regional collaboration.</a:t>
            </a:r>
            <a:endParaRPr lang="id-ID"/>
          </a:p>
        </p:txBody>
      </p:sp>
      <p:sp>
        <p:nvSpPr>
          <p:cNvPr id="74757" name="Rectangle 8"/>
          <p:cNvSpPr>
            <a:spLocks noChangeArrowheads="1"/>
          </p:cNvSpPr>
          <p:nvPr/>
        </p:nvSpPr>
        <p:spPr bwMode="auto">
          <a:xfrm>
            <a:off x="380663" y="4583878"/>
            <a:ext cx="8382674"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r>
              <a:rPr lang="en-US"/>
              <a:t> </a:t>
            </a:r>
            <a:r>
              <a:rPr lang="en-US" b="1" i="1"/>
              <a:t>(Chairman’s statement of the 1</a:t>
            </a:r>
            <a:r>
              <a:rPr lang="id-ID" b="1" i="1"/>
              <a:t>9</a:t>
            </a:r>
            <a:r>
              <a:rPr lang="en-US" b="1" i="1" baseline="30000"/>
              <a:t>th</a:t>
            </a:r>
            <a:r>
              <a:rPr lang="en-US" b="1" i="1"/>
              <a:t> ASEAN summit, </a:t>
            </a:r>
            <a:r>
              <a:rPr lang="id-ID" b="1" i="1"/>
              <a:t>Bali</a:t>
            </a:r>
            <a:r>
              <a:rPr lang="en-US" b="1" i="1"/>
              <a:t>, </a:t>
            </a:r>
            <a:r>
              <a:rPr lang="id-ID" b="1" i="1"/>
              <a:t>Indonesia 17</a:t>
            </a:r>
            <a:r>
              <a:rPr lang="en-US" b="1" i="1"/>
              <a:t> </a:t>
            </a:r>
            <a:r>
              <a:rPr lang="id-ID" b="1" i="1"/>
              <a:t>November</a:t>
            </a:r>
            <a:r>
              <a:rPr lang="en-US" b="1" i="1"/>
              <a:t> 201</a:t>
            </a:r>
            <a:r>
              <a:rPr lang="id-ID" b="1" i="1"/>
              <a:t>1</a:t>
            </a:r>
            <a:r>
              <a:rPr lang="en-US" b="1" i="1"/>
              <a:t>)</a:t>
            </a:r>
          </a:p>
        </p:txBody>
      </p:sp>
      <p:grpSp>
        <p:nvGrpSpPr>
          <p:cNvPr id="9" name="Group 8"/>
          <p:cNvGrpSpPr/>
          <p:nvPr/>
        </p:nvGrpSpPr>
        <p:grpSpPr>
          <a:xfrm>
            <a:off x="0" y="6248976"/>
            <a:ext cx="9144000" cy="609024"/>
            <a:chOff x="0" y="6248976"/>
            <a:chExt cx="9144000" cy="609024"/>
          </a:xfrm>
        </p:grpSpPr>
        <p:sp>
          <p:nvSpPr>
            <p:cNvPr id="10" name="Rectangle 9"/>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1" name="Group 27"/>
            <p:cNvGrpSpPr>
              <a:grpSpLocks/>
            </p:cNvGrpSpPr>
            <p:nvPr/>
          </p:nvGrpSpPr>
          <p:grpSpPr bwMode="auto">
            <a:xfrm>
              <a:off x="0" y="6248976"/>
              <a:ext cx="9144000" cy="456768"/>
              <a:chOff x="0" y="6248400"/>
              <a:chExt cx="9144000" cy="457200"/>
            </a:xfrm>
          </p:grpSpPr>
          <p:sp>
            <p:nvSpPr>
              <p:cNvPr id="12" name="Rectangle 11"/>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3" descr="ASEAN Emblem gif"/>
              <p:cNvPicPr>
                <a:picLocks noChangeAspect="1" noChangeArrowheads="1"/>
              </p:cNvPicPr>
              <p:nvPr/>
            </p:nvPicPr>
            <p:blipFill>
              <a:blip r:embed="rId4" cstate="screen"/>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spTree>
    <p:extLst>
      <p:ext uri="{BB962C8B-B14F-4D97-AF65-F5344CB8AC3E}">
        <p14:creationId xmlns:p14="http://schemas.microsoft.com/office/powerpoint/2010/main" val="457317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apier2"/>
          <p:cNvPicPr>
            <a:picLocks noChangeAspect="1" noChangeArrowheads="1"/>
          </p:cNvPicPr>
          <p:nvPr>
            <p:custDataLst>
              <p:tags r:id="rId1"/>
            </p:custDataLst>
          </p:nvPr>
        </p:nvPicPr>
        <p:blipFill>
          <a:blip r:embed="rId3" cstate="print">
            <a:lum bright="-3000" contrast="7000"/>
          </a:blip>
          <a:stretch>
            <a:fillRect/>
          </a:stretch>
        </p:blipFill>
        <p:spPr bwMode="auto">
          <a:xfrm>
            <a:off x="-152400" y="1905000"/>
            <a:ext cx="9287494" cy="3048000"/>
          </a:xfrm>
          <a:prstGeom prst="rect">
            <a:avLst/>
          </a:prstGeom>
          <a:noFill/>
          <a:ln>
            <a:noFill/>
          </a:ln>
        </p:spPr>
      </p:pic>
      <p:sp>
        <p:nvSpPr>
          <p:cNvPr id="2" name="Rectangle 1"/>
          <p:cNvSpPr/>
          <p:nvPr/>
        </p:nvSpPr>
        <p:spPr>
          <a:xfrm>
            <a:off x="609600" y="2388275"/>
            <a:ext cx="7772400" cy="2031325"/>
          </a:xfrm>
          <a:prstGeom prst="rect">
            <a:avLst/>
          </a:prstGeom>
        </p:spPr>
        <p:txBody>
          <a:bodyPr wrap="square">
            <a:spAutoFit/>
          </a:bodyPr>
          <a:lstStyle/>
          <a:p>
            <a:r>
              <a:rPr lang="en-GB" i="1" dirty="0"/>
              <a:t>We appreciate the contribution by the Indonesian Government as well as our Dialogue Partners, including Australia, Japan, New Zealand and the United States of America, and welcome the incoming support from the European and other dialogue and external partners in the establishment of the AHA Centre. We encourage the commitment and contribution from ASEAN Member States as well as our Dialogue Partners to ensure the full </a:t>
            </a:r>
            <a:r>
              <a:rPr lang="en-GB" i="1" dirty="0" err="1"/>
              <a:t>operationalisation</a:t>
            </a:r>
            <a:r>
              <a:rPr lang="en-GB" i="1" dirty="0"/>
              <a:t> and to strengthen the capacity of the AHA </a:t>
            </a:r>
            <a:r>
              <a:rPr lang="en-GB" i="1" dirty="0" smtClean="0"/>
              <a:t>Centre</a:t>
            </a:r>
            <a:r>
              <a:rPr lang="id-ID" i="1" dirty="0" smtClean="0"/>
              <a:t> </a:t>
            </a:r>
            <a:endParaRPr lang="id-ID" dirty="0"/>
          </a:p>
        </p:txBody>
      </p:sp>
      <p:sp>
        <p:nvSpPr>
          <p:cNvPr id="3" name="Rectangle 2"/>
          <p:cNvSpPr/>
          <p:nvPr/>
        </p:nvSpPr>
        <p:spPr>
          <a:xfrm>
            <a:off x="304800" y="228600"/>
            <a:ext cx="8534400" cy="1077218"/>
          </a:xfrm>
          <a:prstGeom prst="rect">
            <a:avLst/>
          </a:prstGeom>
        </p:spPr>
        <p:txBody>
          <a:bodyPr wrap="square">
            <a:spAutoFit/>
          </a:bodyPr>
          <a:lstStyle/>
          <a:p>
            <a:r>
              <a:rPr lang="id-ID" sz="1600" b="1" cap="all" dirty="0" smtClean="0"/>
              <a:t>...And  appreciate the support from asean Dialogue partners  as well as  </a:t>
            </a:r>
            <a:r>
              <a:rPr lang="en-GB" sz="1600" b="1" cap="all" dirty="0" smtClean="0"/>
              <a:t>encourage </a:t>
            </a:r>
            <a:r>
              <a:rPr lang="en-GB" sz="1600" b="1" cap="all" dirty="0"/>
              <a:t>the commitment and contribution from ASEAN Member States as well as our Dialogue Partners to ensure the full </a:t>
            </a:r>
            <a:r>
              <a:rPr lang="en-GB" sz="1600" b="1" cap="all" dirty="0" err="1"/>
              <a:t>operationalisation</a:t>
            </a:r>
            <a:r>
              <a:rPr lang="en-GB" sz="1600" b="1" cap="all" dirty="0"/>
              <a:t> </a:t>
            </a:r>
            <a:r>
              <a:rPr lang="en-GB" sz="1600" b="1" cap="all" dirty="0" smtClean="0"/>
              <a:t>of </a:t>
            </a:r>
            <a:r>
              <a:rPr lang="en-GB" sz="1600" b="1" cap="all" dirty="0"/>
              <a:t>the AHA Centre</a:t>
            </a:r>
            <a:r>
              <a:rPr lang="id-ID" sz="1600" b="1" cap="all" dirty="0"/>
              <a:t> </a:t>
            </a:r>
          </a:p>
          <a:p>
            <a:r>
              <a:rPr lang="id-ID" sz="1600" b="1" cap="all" dirty="0" smtClean="0"/>
              <a:t>  </a:t>
            </a:r>
            <a:endParaRPr lang="id-ID" sz="1600" b="1" cap="all" dirty="0"/>
          </a:p>
        </p:txBody>
      </p:sp>
      <p:sp>
        <p:nvSpPr>
          <p:cNvPr id="8" name="Rectangle 7"/>
          <p:cNvSpPr/>
          <p:nvPr/>
        </p:nvSpPr>
        <p:spPr>
          <a:xfrm>
            <a:off x="381000" y="4916269"/>
            <a:ext cx="8382000" cy="369332"/>
          </a:xfrm>
          <a:prstGeom prst="rect">
            <a:avLst/>
          </a:prstGeom>
        </p:spPr>
        <p:txBody>
          <a:bodyPr wrap="square">
            <a:spAutoFit/>
          </a:bodyPr>
          <a:lstStyle/>
          <a:p>
            <a:r>
              <a:rPr lang="en-US" dirty="0"/>
              <a:t> </a:t>
            </a:r>
            <a:r>
              <a:rPr lang="en-US" b="1" i="1" dirty="0"/>
              <a:t>(Chairman’s statement of the </a:t>
            </a:r>
            <a:r>
              <a:rPr lang="en-US" b="1" i="1" dirty="0" smtClean="0"/>
              <a:t>1</a:t>
            </a:r>
            <a:r>
              <a:rPr lang="id-ID" b="1" i="1" dirty="0" smtClean="0"/>
              <a:t>9</a:t>
            </a:r>
            <a:r>
              <a:rPr lang="en-US" b="1" i="1" baseline="30000" dirty="0" err="1" smtClean="0"/>
              <a:t>th</a:t>
            </a:r>
            <a:r>
              <a:rPr lang="en-US" b="1" i="1" dirty="0" smtClean="0"/>
              <a:t> </a:t>
            </a:r>
            <a:r>
              <a:rPr lang="en-US" b="1" i="1" dirty="0"/>
              <a:t>ASEAN summit, </a:t>
            </a:r>
            <a:r>
              <a:rPr lang="id-ID" b="1" i="1" dirty="0" smtClean="0"/>
              <a:t>Bali</a:t>
            </a:r>
            <a:r>
              <a:rPr lang="en-US" b="1" i="1" dirty="0" smtClean="0"/>
              <a:t>, </a:t>
            </a:r>
            <a:r>
              <a:rPr lang="id-ID" b="1" i="1" dirty="0" smtClean="0"/>
              <a:t>Indonesia 17</a:t>
            </a:r>
            <a:r>
              <a:rPr lang="en-US" b="1" i="1" dirty="0" smtClean="0"/>
              <a:t> </a:t>
            </a:r>
            <a:r>
              <a:rPr lang="id-ID" b="1" i="1" dirty="0" smtClean="0"/>
              <a:t>November</a:t>
            </a:r>
            <a:r>
              <a:rPr lang="en-US" b="1" i="1" dirty="0" smtClean="0"/>
              <a:t> 201</a:t>
            </a:r>
            <a:r>
              <a:rPr lang="id-ID" b="1" i="1" dirty="0" smtClean="0"/>
              <a:t>1</a:t>
            </a:r>
            <a:r>
              <a:rPr lang="en-US" b="1" i="1" dirty="0" smtClean="0"/>
              <a:t>)</a:t>
            </a:r>
            <a:endParaRPr lang="en-US" b="1" i="1" dirty="0"/>
          </a:p>
        </p:txBody>
      </p:sp>
      <p:grpSp>
        <p:nvGrpSpPr>
          <p:cNvPr id="9" name="Group 8"/>
          <p:cNvGrpSpPr/>
          <p:nvPr/>
        </p:nvGrpSpPr>
        <p:grpSpPr>
          <a:xfrm>
            <a:off x="0" y="6248976"/>
            <a:ext cx="9144000" cy="609024"/>
            <a:chOff x="0" y="6248976"/>
            <a:chExt cx="9144000" cy="609024"/>
          </a:xfrm>
        </p:grpSpPr>
        <p:sp>
          <p:nvSpPr>
            <p:cNvPr id="10" name="Rectangle 9"/>
            <p:cNvSpPr/>
            <p:nvPr/>
          </p:nvSpPr>
          <p:spPr bwMode="auto">
            <a:xfrm>
              <a:off x="0" y="6477360"/>
              <a:ext cx="9144000" cy="38064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1" name="Group 27"/>
            <p:cNvGrpSpPr>
              <a:grpSpLocks/>
            </p:cNvGrpSpPr>
            <p:nvPr/>
          </p:nvGrpSpPr>
          <p:grpSpPr bwMode="auto">
            <a:xfrm>
              <a:off x="0" y="6248976"/>
              <a:ext cx="9144000" cy="456768"/>
              <a:chOff x="0" y="6248400"/>
              <a:chExt cx="9144000" cy="457200"/>
            </a:xfrm>
          </p:grpSpPr>
          <p:sp>
            <p:nvSpPr>
              <p:cNvPr id="12" name="Rectangle 11"/>
              <p:cNvSpPr/>
              <p:nvPr/>
            </p:nvSpPr>
            <p:spPr>
              <a:xfrm>
                <a:off x="0" y="6400800"/>
                <a:ext cx="9144000" cy="7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3" descr="ASEAN Emblem gif"/>
              <p:cNvPicPr>
                <a:picLocks noChangeAspect="1" noChangeArrowheads="1"/>
              </p:cNvPicPr>
              <p:nvPr/>
            </p:nvPicPr>
            <p:blipFill>
              <a:blip r:embed="rId4" cstate="screen"/>
              <a:srcRect/>
              <a:stretch>
                <a:fillRect/>
              </a:stretch>
            </p:blipFill>
            <p:spPr bwMode="auto">
              <a:xfrm>
                <a:off x="8610600" y="6248400"/>
                <a:ext cx="474785" cy="457200"/>
              </a:xfrm>
              <a:prstGeom prst="rect">
                <a:avLst/>
              </a:prstGeom>
              <a:noFill/>
              <a:ln>
                <a:noFill/>
              </a:ln>
              <a:effectLst>
                <a:glow rad="101600">
                  <a:schemeClr val="accent1">
                    <a:satMod val="175000"/>
                    <a:alpha val="40000"/>
                  </a:schemeClr>
                </a:glow>
              </a:effectLst>
            </p:spPr>
          </p:pic>
        </p:grpSp>
      </p:grpSp>
    </p:spTree>
    <p:extLst>
      <p:ext uri="{BB962C8B-B14F-4D97-AF65-F5344CB8AC3E}">
        <p14:creationId xmlns:p14="http://schemas.microsoft.com/office/powerpoint/2010/main" val="42582518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eD68E7DTJEGCaB_UJnsfU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bwSDxGmWOEm..wJraBfyI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bwSDxGmWOEm..wJraBfyI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TotalTime>
  <Words>2177</Words>
  <Application>Microsoft Office PowerPoint</Application>
  <PresentationFormat>On-screen Show (4:3)</PresentationFormat>
  <Paragraphs>248</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The two MEGA DISASTERS in ASEAN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Disaster risk monitoring    </vt:lpstr>
      <vt:lpstr>PowerPoint Presentation</vt:lpstr>
      <vt:lpstr>But… challenges remain…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78</cp:revision>
  <dcterms:created xsi:type="dcterms:W3CDTF">2012-02-06T02:41:45Z</dcterms:created>
  <dcterms:modified xsi:type="dcterms:W3CDTF">2012-06-04T07:25:56Z</dcterms:modified>
</cp:coreProperties>
</file>