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1"/>
  </p:notesMasterIdLst>
  <p:handoutMasterIdLst>
    <p:handoutMasterId r:id="rId22"/>
  </p:handoutMasterIdLst>
  <p:sldIdLst>
    <p:sldId id="472" r:id="rId2"/>
    <p:sldId id="489" r:id="rId3"/>
    <p:sldId id="512" r:id="rId4"/>
    <p:sldId id="503" r:id="rId5"/>
    <p:sldId id="523" r:id="rId6"/>
    <p:sldId id="504" r:id="rId7"/>
    <p:sldId id="517" r:id="rId8"/>
    <p:sldId id="513" r:id="rId9"/>
    <p:sldId id="519" r:id="rId10"/>
    <p:sldId id="524" r:id="rId11"/>
    <p:sldId id="520" r:id="rId12"/>
    <p:sldId id="501" r:id="rId13"/>
    <p:sldId id="505" r:id="rId14"/>
    <p:sldId id="510" r:id="rId15"/>
    <p:sldId id="506" r:id="rId16"/>
    <p:sldId id="502" r:id="rId17"/>
    <p:sldId id="515" r:id="rId18"/>
    <p:sldId id="525" r:id="rId19"/>
    <p:sldId id="516" r:id="rId2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ouk BEAUVAIS" initials="A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8EADB"/>
    <a:srgbClr val="F60000"/>
    <a:srgbClr val="FF3300"/>
    <a:srgbClr val="9FCFEF"/>
    <a:srgbClr val="ECCBC6"/>
    <a:srgbClr val="5F5F5F"/>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79574" autoAdjust="0"/>
  </p:normalViewPr>
  <p:slideViewPr>
    <p:cSldViewPr snapToGrid="0">
      <p:cViewPr varScale="1">
        <p:scale>
          <a:sx n="54" d="100"/>
          <a:sy n="54" d="100"/>
        </p:scale>
        <p:origin x="-1068" y="-78"/>
      </p:cViewPr>
      <p:guideLst>
        <p:guide orient="horz" pos="2160"/>
        <p:guide pos="2880"/>
      </p:guideLst>
    </p:cSldViewPr>
  </p:slideViewPr>
  <p:outlineViewPr>
    <p:cViewPr>
      <p:scale>
        <a:sx n="33" d="100"/>
        <a:sy n="33" d="100"/>
      </p:scale>
      <p:origin x="72" y="39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1" y="4"/>
            <a:ext cx="2970631" cy="456986"/>
          </a:xfrm>
          <a:prstGeom prst="rect">
            <a:avLst/>
          </a:prstGeom>
          <a:noFill/>
          <a:ln w="9525">
            <a:noFill/>
            <a:miter lim="800000"/>
            <a:headEnd/>
            <a:tailEnd/>
          </a:ln>
          <a:effectLst/>
        </p:spPr>
        <p:txBody>
          <a:bodyPr vert="horz" wrap="square" lIns="96954" tIns="48477" rIns="96954" bIns="48477" numCol="1" anchor="t" anchorCtr="0" compatLnSpc="1">
            <a:prstTxWarp prst="textNoShape">
              <a:avLst/>
            </a:prstTxWarp>
          </a:bodyPr>
          <a:lstStyle>
            <a:lvl1pPr defTabSz="969963">
              <a:defRPr sz="1300"/>
            </a:lvl1pPr>
          </a:lstStyle>
          <a:p>
            <a:pPr>
              <a:defRPr/>
            </a:pPr>
            <a:endParaRPr lang="en-US"/>
          </a:p>
        </p:txBody>
      </p:sp>
      <p:sp>
        <p:nvSpPr>
          <p:cNvPr id="112643" name="Rectangle 3"/>
          <p:cNvSpPr>
            <a:spLocks noGrp="1" noChangeArrowheads="1"/>
          </p:cNvSpPr>
          <p:nvPr>
            <p:ph type="dt" sz="quarter" idx="1"/>
          </p:nvPr>
        </p:nvSpPr>
        <p:spPr bwMode="auto">
          <a:xfrm>
            <a:off x="3886273" y="4"/>
            <a:ext cx="2970631" cy="456986"/>
          </a:xfrm>
          <a:prstGeom prst="rect">
            <a:avLst/>
          </a:prstGeom>
          <a:noFill/>
          <a:ln w="9525">
            <a:noFill/>
            <a:miter lim="800000"/>
            <a:headEnd/>
            <a:tailEnd/>
          </a:ln>
          <a:effectLst/>
        </p:spPr>
        <p:txBody>
          <a:bodyPr vert="horz" wrap="square" lIns="96954" tIns="48477" rIns="96954" bIns="48477" numCol="1" anchor="t" anchorCtr="0" compatLnSpc="1">
            <a:prstTxWarp prst="textNoShape">
              <a:avLst/>
            </a:prstTxWarp>
          </a:bodyPr>
          <a:lstStyle>
            <a:lvl1pPr algn="r" defTabSz="969963">
              <a:defRPr sz="1300"/>
            </a:lvl1pPr>
          </a:lstStyle>
          <a:p>
            <a:pPr>
              <a:defRPr/>
            </a:pPr>
            <a:endParaRPr lang="en-US"/>
          </a:p>
        </p:txBody>
      </p:sp>
      <p:sp>
        <p:nvSpPr>
          <p:cNvPr id="112644" name="Rectangle 4"/>
          <p:cNvSpPr>
            <a:spLocks noGrp="1" noChangeArrowheads="1"/>
          </p:cNvSpPr>
          <p:nvPr>
            <p:ph type="ftr" sz="quarter" idx="2"/>
          </p:nvPr>
        </p:nvSpPr>
        <p:spPr bwMode="auto">
          <a:xfrm>
            <a:off x="1" y="8684883"/>
            <a:ext cx="2970631" cy="456986"/>
          </a:xfrm>
          <a:prstGeom prst="rect">
            <a:avLst/>
          </a:prstGeom>
          <a:noFill/>
          <a:ln w="9525">
            <a:noFill/>
            <a:miter lim="800000"/>
            <a:headEnd/>
            <a:tailEnd/>
          </a:ln>
          <a:effectLst/>
        </p:spPr>
        <p:txBody>
          <a:bodyPr vert="horz" wrap="square" lIns="96954" tIns="48477" rIns="96954" bIns="48477" numCol="1" anchor="b" anchorCtr="0" compatLnSpc="1">
            <a:prstTxWarp prst="textNoShape">
              <a:avLst/>
            </a:prstTxWarp>
          </a:bodyPr>
          <a:lstStyle>
            <a:lvl1pPr defTabSz="969963">
              <a:defRPr sz="1300"/>
            </a:lvl1pPr>
          </a:lstStyle>
          <a:p>
            <a:pPr>
              <a:defRPr/>
            </a:pPr>
            <a:endParaRPr lang="en-US"/>
          </a:p>
        </p:txBody>
      </p:sp>
      <p:sp>
        <p:nvSpPr>
          <p:cNvPr id="112645" name="Rectangle 5"/>
          <p:cNvSpPr>
            <a:spLocks noGrp="1" noChangeArrowheads="1"/>
          </p:cNvSpPr>
          <p:nvPr>
            <p:ph type="sldNum" sz="quarter" idx="3"/>
          </p:nvPr>
        </p:nvSpPr>
        <p:spPr bwMode="auto">
          <a:xfrm>
            <a:off x="3886273" y="8684883"/>
            <a:ext cx="2970631" cy="456986"/>
          </a:xfrm>
          <a:prstGeom prst="rect">
            <a:avLst/>
          </a:prstGeom>
          <a:noFill/>
          <a:ln w="9525">
            <a:noFill/>
            <a:miter lim="800000"/>
            <a:headEnd/>
            <a:tailEnd/>
          </a:ln>
          <a:effectLst/>
        </p:spPr>
        <p:txBody>
          <a:bodyPr vert="horz" wrap="square" lIns="96954" tIns="48477" rIns="96954" bIns="48477" numCol="1" anchor="b" anchorCtr="0" compatLnSpc="1">
            <a:prstTxWarp prst="textNoShape">
              <a:avLst/>
            </a:prstTxWarp>
          </a:bodyPr>
          <a:lstStyle>
            <a:lvl1pPr algn="r" defTabSz="969963">
              <a:defRPr sz="1300"/>
            </a:lvl1pPr>
          </a:lstStyle>
          <a:p>
            <a:pPr>
              <a:defRPr/>
            </a:pPr>
            <a:fld id="{0EEDB49B-4FD8-4E16-8C9D-CB574F71F884}" type="slidenum">
              <a:rPr lang="en-US"/>
              <a:pPr>
                <a:defRPr/>
              </a:pPr>
              <a:t>‹#›</a:t>
            </a:fld>
            <a:endParaRPr lang="en-US"/>
          </a:p>
        </p:txBody>
      </p:sp>
    </p:spTree>
    <p:extLst>
      <p:ext uri="{BB962C8B-B14F-4D97-AF65-F5344CB8AC3E}">
        <p14:creationId xmlns:p14="http://schemas.microsoft.com/office/powerpoint/2010/main" val="2114164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4"/>
            <a:ext cx="2970631" cy="456986"/>
          </a:xfrm>
          <a:prstGeom prst="rect">
            <a:avLst/>
          </a:prstGeom>
          <a:noFill/>
          <a:ln w="9525">
            <a:noFill/>
            <a:miter lim="800000"/>
            <a:headEnd/>
            <a:tailEnd/>
          </a:ln>
          <a:effectLst/>
        </p:spPr>
        <p:txBody>
          <a:bodyPr vert="horz" wrap="square" lIns="96954" tIns="48477" rIns="96954" bIns="48477" numCol="1" anchor="t" anchorCtr="0" compatLnSpc="1">
            <a:prstTxWarp prst="textNoShape">
              <a:avLst/>
            </a:prstTxWarp>
          </a:bodyPr>
          <a:lstStyle>
            <a:lvl1pPr defTabSz="969963">
              <a:defRPr sz="1300"/>
            </a:lvl1pPr>
          </a:lstStyle>
          <a:p>
            <a:pPr>
              <a:defRPr/>
            </a:pPr>
            <a:endParaRPr lang="en-GB"/>
          </a:p>
        </p:txBody>
      </p:sp>
      <p:sp>
        <p:nvSpPr>
          <p:cNvPr id="11267" name="Rectangle 3"/>
          <p:cNvSpPr>
            <a:spLocks noGrp="1" noChangeArrowheads="1"/>
          </p:cNvSpPr>
          <p:nvPr>
            <p:ph type="dt" idx="1"/>
          </p:nvPr>
        </p:nvSpPr>
        <p:spPr bwMode="auto">
          <a:xfrm>
            <a:off x="3886273" y="4"/>
            <a:ext cx="2970631" cy="456986"/>
          </a:xfrm>
          <a:prstGeom prst="rect">
            <a:avLst/>
          </a:prstGeom>
          <a:noFill/>
          <a:ln w="9525">
            <a:noFill/>
            <a:miter lim="800000"/>
            <a:headEnd/>
            <a:tailEnd/>
          </a:ln>
          <a:effectLst/>
        </p:spPr>
        <p:txBody>
          <a:bodyPr vert="horz" wrap="square" lIns="96954" tIns="48477" rIns="96954" bIns="48477" numCol="1" anchor="t" anchorCtr="0" compatLnSpc="1">
            <a:prstTxWarp prst="textNoShape">
              <a:avLst/>
            </a:prstTxWarp>
          </a:bodyPr>
          <a:lstStyle>
            <a:lvl1pPr algn="r" defTabSz="969963">
              <a:defRPr sz="1300"/>
            </a:lvl1pPr>
          </a:lstStyle>
          <a:p>
            <a:pPr>
              <a:defRPr/>
            </a:pPr>
            <a:endParaRPr lang="en-GB"/>
          </a:p>
        </p:txBody>
      </p:sp>
      <p:sp>
        <p:nvSpPr>
          <p:cNvPr id="11268" name="Rectangle 4"/>
          <p:cNvSpPr>
            <a:spLocks noGrp="1" noRot="1" noChangeAspect="1" noChangeArrowheads="1" noTextEdit="1"/>
          </p:cNvSpPr>
          <p:nvPr>
            <p:ph type="sldImg" idx="2"/>
          </p:nvPr>
        </p:nvSpPr>
        <p:spPr bwMode="auto">
          <a:xfrm>
            <a:off x="1141413" y="685800"/>
            <a:ext cx="4575175" cy="3432175"/>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6459" y="4343510"/>
            <a:ext cx="5485084" cy="4115014"/>
          </a:xfrm>
          <a:prstGeom prst="rect">
            <a:avLst/>
          </a:prstGeom>
          <a:noFill/>
          <a:ln w="9525">
            <a:noFill/>
            <a:miter lim="800000"/>
            <a:headEnd/>
            <a:tailEnd/>
          </a:ln>
          <a:effectLst/>
        </p:spPr>
        <p:txBody>
          <a:bodyPr vert="horz" wrap="square" lIns="96954" tIns="48477" rIns="96954" bIns="4847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270" name="Rectangle 6"/>
          <p:cNvSpPr>
            <a:spLocks noGrp="1" noChangeArrowheads="1"/>
          </p:cNvSpPr>
          <p:nvPr>
            <p:ph type="ftr" sz="quarter" idx="4"/>
          </p:nvPr>
        </p:nvSpPr>
        <p:spPr bwMode="auto">
          <a:xfrm>
            <a:off x="1" y="8684883"/>
            <a:ext cx="2970631" cy="456986"/>
          </a:xfrm>
          <a:prstGeom prst="rect">
            <a:avLst/>
          </a:prstGeom>
          <a:noFill/>
          <a:ln w="9525">
            <a:noFill/>
            <a:miter lim="800000"/>
            <a:headEnd/>
            <a:tailEnd/>
          </a:ln>
          <a:effectLst/>
        </p:spPr>
        <p:txBody>
          <a:bodyPr vert="horz" wrap="square" lIns="96954" tIns="48477" rIns="96954" bIns="48477" numCol="1" anchor="b" anchorCtr="0" compatLnSpc="1">
            <a:prstTxWarp prst="textNoShape">
              <a:avLst/>
            </a:prstTxWarp>
          </a:bodyPr>
          <a:lstStyle>
            <a:lvl1pPr defTabSz="969963">
              <a:defRPr sz="1300"/>
            </a:lvl1pPr>
          </a:lstStyle>
          <a:p>
            <a:pPr>
              <a:defRPr/>
            </a:pPr>
            <a:endParaRPr lang="en-GB"/>
          </a:p>
        </p:txBody>
      </p:sp>
      <p:sp>
        <p:nvSpPr>
          <p:cNvPr id="11271" name="Rectangle 7"/>
          <p:cNvSpPr>
            <a:spLocks noGrp="1" noChangeArrowheads="1"/>
          </p:cNvSpPr>
          <p:nvPr>
            <p:ph type="sldNum" sz="quarter" idx="5"/>
          </p:nvPr>
        </p:nvSpPr>
        <p:spPr bwMode="auto">
          <a:xfrm>
            <a:off x="3886273" y="8684883"/>
            <a:ext cx="2970631" cy="456986"/>
          </a:xfrm>
          <a:prstGeom prst="rect">
            <a:avLst/>
          </a:prstGeom>
          <a:noFill/>
          <a:ln w="9525">
            <a:noFill/>
            <a:miter lim="800000"/>
            <a:headEnd/>
            <a:tailEnd/>
          </a:ln>
          <a:effectLst/>
        </p:spPr>
        <p:txBody>
          <a:bodyPr vert="horz" wrap="square" lIns="96954" tIns="48477" rIns="96954" bIns="48477" numCol="1" anchor="b" anchorCtr="0" compatLnSpc="1">
            <a:prstTxWarp prst="textNoShape">
              <a:avLst/>
            </a:prstTxWarp>
          </a:bodyPr>
          <a:lstStyle>
            <a:lvl1pPr algn="r" defTabSz="969963">
              <a:defRPr sz="1300"/>
            </a:lvl1pPr>
          </a:lstStyle>
          <a:p>
            <a:pPr>
              <a:defRPr/>
            </a:pPr>
            <a:fld id="{8F5A9E05-6DD7-4C0B-899D-AEE3901136C2}" type="slidenum">
              <a:rPr lang="en-GB"/>
              <a:pPr>
                <a:defRPr/>
              </a:pPr>
              <a:t>‹#›</a:t>
            </a:fld>
            <a:endParaRPr lang="en-GB"/>
          </a:p>
        </p:txBody>
      </p:sp>
    </p:spTree>
    <p:extLst>
      <p:ext uri="{BB962C8B-B14F-4D97-AF65-F5344CB8AC3E}">
        <p14:creationId xmlns:p14="http://schemas.microsoft.com/office/powerpoint/2010/main" val="28807402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41413" y="685800"/>
            <a:ext cx="4575175" cy="3432175"/>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3600">
                <a:solidFill>
                  <a:schemeClr val="tx1"/>
                </a:solidFill>
                <a:latin typeface="Times New Roman" pitchFamily="18" charset="0"/>
                <a:ea typeface="ＭＳ Ｐゴシック" pitchFamily="34" charset="-128"/>
              </a:defRPr>
            </a:lvl1pPr>
            <a:lvl2pPr marL="742950" indent="-285750" defTabSz="922338" eaLnBrk="0" hangingPunct="0">
              <a:defRPr sz="3600">
                <a:solidFill>
                  <a:schemeClr val="tx1"/>
                </a:solidFill>
                <a:latin typeface="Times New Roman" pitchFamily="18" charset="0"/>
                <a:ea typeface="ＭＳ Ｐゴシック" pitchFamily="34" charset="-128"/>
              </a:defRPr>
            </a:lvl2pPr>
            <a:lvl3pPr marL="1143000" indent="-228600" defTabSz="922338" eaLnBrk="0" hangingPunct="0">
              <a:defRPr sz="3600">
                <a:solidFill>
                  <a:schemeClr val="tx1"/>
                </a:solidFill>
                <a:latin typeface="Times New Roman" pitchFamily="18" charset="0"/>
                <a:ea typeface="ＭＳ Ｐゴシック" pitchFamily="34" charset="-128"/>
              </a:defRPr>
            </a:lvl3pPr>
            <a:lvl4pPr marL="1600200" indent="-228600" defTabSz="922338" eaLnBrk="0" hangingPunct="0">
              <a:defRPr sz="3600">
                <a:solidFill>
                  <a:schemeClr val="tx1"/>
                </a:solidFill>
                <a:latin typeface="Times New Roman" pitchFamily="18" charset="0"/>
                <a:ea typeface="ＭＳ Ｐゴシック" pitchFamily="34" charset="-128"/>
              </a:defRPr>
            </a:lvl4pPr>
            <a:lvl5pPr marL="2057400" indent="-228600" defTabSz="922338" eaLnBrk="0" hangingPunct="0">
              <a:defRPr sz="3600">
                <a:solidFill>
                  <a:schemeClr val="tx1"/>
                </a:solidFill>
                <a:latin typeface="Times New Roman" pitchFamily="18" charset="0"/>
                <a:ea typeface="ＭＳ Ｐゴシック" pitchFamily="34" charset="-128"/>
              </a:defRPr>
            </a:lvl5pPr>
            <a:lvl6pPr marL="2514600" indent="-228600" defTabSz="922338" eaLnBrk="0" fontAlgn="base" hangingPunct="0">
              <a:spcBef>
                <a:spcPct val="0"/>
              </a:spcBef>
              <a:spcAft>
                <a:spcPct val="0"/>
              </a:spcAft>
              <a:defRPr sz="3600">
                <a:solidFill>
                  <a:schemeClr val="tx1"/>
                </a:solidFill>
                <a:latin typeface="Times New Roman" pitchFamily="18" charset="0"/>
                <a:ea typeface="ＭＳ Ｐゴシック" pitchFamily="34" charset="-128"/>
              </a:defRPr>
            </a:lvl6pPr>
            <a:lvl7pPr marL="2971800" indent="-228600" defTabSz="922338" eaLnBrk="0" fontAlgn="base" hangingPunct="0">
              <a:spcBef>
                <a:spcPct val="0"/>
              </a:spcBef>
              <a:spcAft>
                <a:spcPct val="0"/>
              </a:spcAft>
              <a:defRPr sz="3600">
                <a:solidFill>
                  <a:schemeClr val="tx1"/>
                </a:solidFill>
                <a:latin typeface="Times New Roman" pitchFamily="18" charset="0"/>
                <a:ea typeface="ＭＳ Ｐゴシック" pitchFamily="34" charset="-128"/>
              </a:defRPr>
            </a:lvl7pPr>
            <a:lvl8pPr marL="3429000" indent="-228600" defTabSz="922338" eaLnBrk="0" fontAlgn="base" hangingPunct="0">
              <a:spcBef>
                <a:spcPct val="0"/>
              </a:spcBef>
              <a:spcAft>
                <a:spcPct val="0"/>
              </a:spcAft>
              <a:defRPr sz="3600">
                <a:solidFill>
                  <a:schemeClr val="tx1"/>
                </a:solidFill>
                <a:latin typeface="Times New Roman" pitchFamily="18" charset="0"/>
                <a:ea typeface="ＭＳ Ｐゴシック" pitchFamily="34" charset="-128"/>
              </a:defRPr>
            </a:lvl8pPr>
            <a:lvl9pPr marL="3886200" indent="-228600" defTabSz="922338" eaLnBrk="0" fontAlgn="base" hangingPunct="0">
              <a:spcBef>
                <a:spcPct val="0"/>
              </a:spcBef>
              <a:spcAft>
                <a:spcPct val="0"/>
              </a:spcAft>
              <a:defRPr sz="3600">
                <a:solidFill>
                  <a:schemeClr val="tx1"/>
                </a:solidFill>
                <a:latin typeface="Times New Roman" pitchFamily="18" charset="0"/>
                <a:ea typeface="ＭＳ Ｐゴシック" pitchFamily="34" charset="-128"/>
              </a:defRPr>
            </a:lvl9pPr>
          </a:lstStyle>
          <a:p>
            <a:pPr eaLnBrk="1" hangingPunct="1"/>
            <a:fld id="{682DBEDA-45B6-4998-938D-957F21814210}" type="slidenum">
              <a:rPr lang="en-GB" altLang="en-US" sz="1200" smtClean="0"/>
              <a:pPr eaLnBrk="1" hangingPunct="1"/>
              <a:t>1</a:t>
            </a:fld>
            <a:endParaRPr lang="en-GB" alt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F5A9E05-6DD7-4C0B-899D-AEE3901136C2}" type="slidenum">
              <a:rPr lang="en-GB" smtClean="0"/>
              <a:pPr>
                <a:defRPr/>
              </a:pPr>
              <a:t>19</a:t>
            </a:fld>
            <a:endParaRPr lang="en-GB"/>
          </a:p>
        </p:txBody>
      </p:sp>
    </p:spTree>
    <p:extLst>
      <p:ext uri="{BB962C8B-B14F-4D97-AF65-F5344CB8AC3E}">
        <p14:creationId xmlns:p14="http://schemas.microsoft.com/office/powerpoint/2010/main" val="1773101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F5A9E05-6DD7-4C0B-899D-AEE3901136C2}" type="slidenum">
              <a:rPr lang="en-GB" smtClean="0"/>
              <a:pPr>
                <a:defRPr/>
              </a:pPr>
              <a:t>2</a:t>
            </a:fld>
            <a:endParaRPr lang="en-GB"/>
          </a:p>
        </p:txBody>
      </p:sp>
    </p:spTree>
    <p:extLst>
      <p:ext uri="{BB962C8B-B14F-4D97-AF65-F5344CB8AC3E}">
        <p14:creationId xmlns:p14="http://schemas.microsoft.com/office/powerpoint/2010/main" val="177703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1F8F8A86-C4F4-45E8-9446-AAE871671DFD}" type="slidenum">
              <a:rPr lang="en-GB" altLang="en-US"/>
              <a:pPr eaLnBrk="1" hangingPunct="1">
                <a:spcBef>
                  <a:spcPct val="0"/>
                </a:spcBef>
              </a:pPr>
              <a:t>5</a:t>
            </a:fld>
            <a:endParaRPr lang="en-GB" alt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a:p>
            <a:pPr eaLnBrk="1" hangingPunct="1"/>
            <a:r>
              <a:rPr lang="en-GB" altLang="en-US" smtClean="0"/>
              <a:t>Dependent on the LEVEL of the disaster the national government may request additional support from regional partners or the wider international community.  In such cases this may result in the deployment of international military assets.  The level of this support and the assets deployed will be dependent on the needs and request for support.  similar to the national response such support may involve simply logistics support assets, through to engagement in rescue and humanitarian work, to the provision of security forces as was the case in the Haiti earthquake in 2010 and as it is the case in the Philippines.</a:t>
            </a:r>
          </a:p>
          <a:p>
            <a:pPr eaLnBrk="1" hangingPunct="1"/>
            <a:endParaRPr lang="en-GB" altLang="en-US" smtClean="0">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AU" sz="1200" kern="1200" dirty="0" smtClean="0">
                <a:solidFill>
                  <a:schemeClr val="tx1"/>
                </a:solidFill>
                <a:effectLst/>
                <a:latin typeface="Arial" charset="0"/>
                <a:ea typeface="+mn-ea"/>
                <a:cs typeface="Arial" charset="0"/>
              </a:rPr>
              <a:t>In order to do this,</a:t>
            </a:r>
            <a:r>
              <a:rPr lang="en-AU" sz="1200" kern="1200" baseline="0" dirty="0" smtClean="0">
                <a:solidFill>
                  <a:schemeClr val="tx1"/>
                </a:solidFill>
                <a:effectLst/>
                <a:latin typeface="Arial" charset="0"/>
                <a:ea typeface="+mn-ea"/>
                <a:cs typeface="Arial" charset="0"/>
              </a:rPr>
              <a:t> w</a:t>
            </a:r>
            <a:r>
              <a:rPr lang="en-AU" sz="1200" kern="1200" dirty="0" smtClean="0">
                <a:solidFill>
                  <a:schemeClr val="tx1"/>
                </a:solidFill>
                <a:effectLst/>
                <a:latin typeface="Arial" charset="0"/>
                <a:ea typeface="+mn-ea"/>
                <a:cs typeface="Arial" charset="0"/>
              </a:rPr>
              <a:t>e are bringing together: </a:t>
            </a:r>
          </a:p>
          <a:p>
            <a:pPr marL="171450" indent="-171450">
              <a:buFont typeface="Arial" panose="020B0604020202020204" pitchFamily="34" charset="0"/>
              <a:buChar char="•"/>
            </a:pPr>
            <a:r>
              <a:rPr lang="en-AU" sz="1200" kern="1200" dirty="0" smtClean="0">
                <a:solidFill>
                  <a:schemeClr val="tx1"/>
                </a:solidFill>
                <a:effectLst/>
                <a:latin typeface="Arial" charset="0"/>
                <a:ea typeface="+mn-ea"/>
                <a:cs typeface="Arial" charset="0"/>
              </a:rPr>
              <a:t>Representatives from 15 National Societies from Asia-Pacific</a:t>
            </a:r>
          </a:p>
          <a:p>
            <a:pPr marL="171450" indent="-171450">
              <a:buFont typeface="Arial" panose="020B0604020202020204" pitchFamily="34" charset="0"/>
              <a:buChar char="•"/>
            </a:pPr>
            <a:r>
              <a:rPr lang="en-AU" sz="1200" kern="1200" dirty="0" smtClean="0">
                <a:solidFill>
                  <a:schemeClr val="tx1"/>
                </a:solidFill>
                <a:effectLst/>
                <a:latin typeface="Arial" charset="0"/>
                <a:ea typeface="+mn-ea"/>
                <a:cs typeface="Arial" charset="0"/>
              </a:rPr>
              <a:t>in addition to Partner National Societies, the IFRC, the ICRC, </a:t>
            </a:r>
          </a:p>
          <a:p>
            <a:pPr marL="171450" indent="-171450">
              <a:buFont typeface="Arial" panose="020B0604020202020204" pitchFamily="34" charset="0"/>
              <a:buChar char="•"/>
            </a:pPr>
            <a:r>
              <a:rPr lang="en-AU" sz="1200" kern="1200" dirty="0" smtClean="0">
                <a:solidFill>
                  <a:schemeClr val="tx1"/>
                </a:solidFill>
                <a:effectLst/>
                <a:latin typeface="Arial" charset="0"/>
                <a:ea typeface="+mn-ea"/>
                <a:cs typeface="Arial" charset="0"/>
              </a:rPr>
              <a:t>a range of representatives from Government authorities, UN, NGOs, academic and private institutions. </a:t>
            </a:r>
          </a:p>
          <a:p>
            <a:pPr marL="171450" indent="-171450">
              <a:buFont typeface="Arial" panose="020B0604020202020204" pitchFamily="34" charset="0"/>
              <a:buChar char="•"/>
            </a:pPr>
            <a:endParaRPr lang="en-AU" sz="1200" kern="1200" dirty="0" smtClean="0">
              <a:solidFill>
                <a:schemeClr val="tx1"/>
              </a:solidFill>
              <a:effectLst/>
              <a:latin typeface="Arial" charset="0"/>
              <a:ea typeface="+mn-ea"/>
              <a:cs typeface="Arial" charset="0"/>
            </a:endParaRPr>
          </a:p>
          <a:p>
            <a:pPr marL="171450" indent="-171450">
              <a:buFont typeface="Arial" panose="020B0604020202020204" pitchFamily="34" charset="0"/>
              <a:buChar char="•"/>
            </a:pPr>
            <a:r>
              <a:rPr lang="en-AU" sz="1200" kern="1200" dirty="0" smtClean="0">
                <a:solidFill>
                  <a:schemeClr val="tx1"/>
                </a:solidFill>
                <a:effectLst/>
                <a:latin typeface="Arial" charset="0"/>
                <a:ea typeface="+mn-ea"/>
                <a:cs typeface="Arial" charset="0"/>
              </a:rPr>
              <a:t>This will take the form of</a:t>
            </a:r>
            <a:r>
              <a:rPr lang="en-AU" sz="1200" kern="1200" baseline="0" dirty="0" smtClean="0">
                <a:solidFill>
                  <a:schemeClr val="tx1"/>
                </a:solidFill>
                <a:effectLst/>
                <a:latin typeface="Arial" charset="0"/>
                <a:ea typeface="+mn-ea"/>
                <a:cs typeface="Arial" charset="0"/>
              </a:rPr>
              <a:t> developing a range of ‘key messages’ – which I will discuss shortly.</a:t>
            </a:r>
            <a:endParaRPr lang="en-AU" dirty="0"/>
          </a:p>
        </p:txBody>
      </p:sp>
      <p:sp>
        <p:nvSpPr>
          <p:cNvPr id="4" name="Slide Number Placeholder 3"/>
          <p:cNvSpPr>
            <a:spLocks noGrp="1"/>
          </p:cNvSpPr>
          <p:nvPr>
            <p:ph type="sldNum" sz="quarter" idx="10"/>
          </p:nvPr>
        </p:nvSpPr>
        <p:spPr/>
        <p:txBody>
          <a:bodyPr/>
          <a:lstStyle/>
          <a:p>
            <a:pPr>
              <a:defRPr/>
            </a:pPr>
            <a:fld id="{8F5A9E05-6DD7-4C0B-899D-AEE3901136C2}" type="slidenum">
              <a:rPr lang="en-GB" smtClean="0"/>
              <a:pPr>
                <a:defRPr/>
              </a:pPr>
              <a:t>7</a:t>
            </a:fld>
            <a:endParaRPr lang="en-GB"/>
          </a:p>
        </p:txBody>
      </p:sp>
    </p:spTree>
    <p:extLst>
      <p:ext uri="{BB962C8B-B14F-4D97-AF65-F5344CB8AC3E}">
        <p14:creationId xmlns:p14="http://schemas.microsoft.com/office/powerpoint/2010/main" val="3632027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smtClean="0">
                <a:solidFill>
                  <a:schemeClr val="tx1"/>
                </a:solidFill>
                <a:effectLst/>
                <a:latin typeface="Arial" charset="0"/>
                <a:ea typeface="+mn-ea"/>
                <a:cs typeface="Arial" charset="0"/>
              </a:rPr>
              <a:t>In</a:t>
            </a:r>
            <a:r>
              <a:rPr lang="en-GB" sz="1200" b="1" kern="1200" baseline="0" dirty="0" smtClean="0">
                <a:solidFill>
                  <a:schemeClr val="tx1"/>
                </a:solidFill>
                <a:effectLst/>
                <a:latin typeface="Arial" charset="0"/>
                <a:ea typeface="+mn-ea"/>
                <a:cs typeface="Arial" charset="0"/>
              </a:rPr>
              <a:t> addition to:</a:t>
            </a:r>
          </a:p>
          <a:p>
            <a:pPr lvl="0"/>
            <a:endParaRPr lang="en-GB" sz="1200" b="1" kern="1200" baseline="0" dirty="0" smtClean="0">
              <a:solidFill>
                <a:schemeClr val="tx1"/>
              </a:solidFill>
              <a:effectLst/>
              <a:latin typeface="Arial" charset="0"/>
              <a:ea typeface="+mn-ea"/>
              <a:cs typeface="Arial" charset="0"/>
            </a:endParaRPr>
          </a:p>
          <a:p>
            <a:pPr lvl="0"/>
            <a:r>
              <a:rPr lang="en-GB" sz="1200" b="1" kern="1200" dirty="0" smtClean="0">
                <a:solidFill>
                  <a:schemeClr val="tx1"/>
                </a:solidFill>
                <a:effectLst/>
                <a:latin typeface="Arial" charset="0"/>
                <a:ea typeface="+mn-ea"/>
                <a:cs typeface="Arial" charset="0"/>
              </a:rPr>
              <a:t>5. Provide inputs to the IFRC Global Approach and Guidelines on urban Disaster Risk Reduction and urban Disaster Management</a:t>
            </a:r>
            <a:endParaRPr lang="en-AU" sz="1200" kern="1200" dirty="0" smtClean="0">
              <a:solidFill>
                <a:schemeClr val="tx1"/>
              </a:solidFill>
              <a:effectLst/>
              <a:latin typeface="Arial" charset="0"/>
              <a:ea typeface="+mn-ea"/>
              <a:cs typeface="Arial" charset="0"/>
            </a:endParaRPr>
          </a:p>
          <a:p>
            <a:pPr lvl="0"/>
            <a:endParaRPr lang="en-GB" sz="1200" b="1" kern="1200" dirty="0" smtClean="0">
              <a:solidFill>
                <a:schemeClr val="tx1"/>
              </a:solidFill>
              <a:effectLst/>
              <a:latin typeface="Arial" charset="0"/>
              <a:ea typeface="+mn-ea"/>
              <a:cs typeface="Arial" charset="0"/>
            </a:endParaRPr>
          </a:p>
          <a:p>
            <a:pPr lvl="0"/>
            <a:r>
              <a:rPr lang="en-GB" sz="1200" b="1" kern="1200" dirty="0" smtClean="0">
                <a:solidFill>
                  <a:schemeClr val="tx1"/>
                </a:solidFill>
                <a:effectLst/>
                <a:latin typeface="Arial" charset="0"/>
                <a:ea typeface="+mn-ea"/>
                <a:cs typeface="Arial" charset="0"/>
              </a:rPr>
              <a:t>6. Provide informed discussion on operational tools and services within the RCRC.</a:t>
            </a:r>
            <a:br>
              <a:rPr lang="en-GB" sz="1200" b="1" kern="1200" dirty="0" smtClean="0">
                <a:solidFill>
                  <a:schemeClr val="tx1"/>
                </a:solidFill>
                <a:effectLst/>
                <a:latin typeface="Arial" charset="0"/>
                <a:ea typeface="+mn-ea"/>
                <a:cs typeface="Arial" charset="0"/>
              </a:rPr>
            </a:br>
            <a:r>
              <a:rPr lang="en-GB" sz="1200" i="1" kern="1200" dirty="0" smtClean="0">
                <a:solidFill>
                  <a:schemeClr val="tx1"/>
                </a:solidFill>
                <a:effectLst/>
                <a:latin typeface="Arial" charset="0"/>
                <a:ea typeface="+mn-ea"/>
                <a:cs typeface="Arial" charset="0"/>
              </a:rPr>
              <a:t>Note: A good example is the guideline for vulnerability and capacity assessments. These guidelines have quite recently been updated by adding on two new chapters: one for urban context and  one for how to include climate change issues.</a:t>
            </a:r>
            <a:endParaRPr lang="en-AU" sz="1200" kern="1200" dirty="0" smtClean="0">
              <a:solidFill>
                <a:schemeClr val="tx1"/>
              </a:solidFill>
              <a:effectLst/>
              <a:latin typeface="Arial" charset="0"/>
              <a:ea typeface="+mn-ea"/>
              <a:cs typeface="Arial" charset="0"/>
            </a:endParaRPr>
          </a:p>
          <a:p>
            <a:endParaRPr lang="en-AU" dirty="0"/>
          </a:p>
        </p:txBody>
      </p:sp>
      <p:sp>
        <p:nvSpPr>
          <p:cNvPr id="4" name="Slide Number Placeholder 3"/>
          <p:cNvSpPr>
            <a:spLocks noGrp="1"/>
          </p:cNvSpPr>
          <p:nvPr>
            <p:ph type="sldNum" sz="quarter" idx="10"/>
          </p:nvPr>
        </p:nvSpPr>
        <p:spPr/>
        <p:txBody>
          <a:bodyPr/>
          <a:lstStyle/>
          <a:p>
            <a:pPr>
              <a:defRPr/>
            </a:pPr>
            <a:fld id="{8F5A9E05-6DD7-4C0B-899D-AEE3901136C2}" type="slidenum">
              <a:rPr lang="en-GB" smtClean="0"/>
              <a:pPr>
                <a:defRPr/>
              </a:pPr>
              <a:t>9</a:t>
            </a:fld>
            <a:endParaRPr lang="en-GB"/>
          </a:p>
        </p:txBody>
      </p:sp>
    </p:spTree>
    <p:extLst>
      <p:ext uri="{BB962C8B-B14F-4D97-AF65-F5344CB8AC3E}">
        <p14:creationId xmlns:p14="http://schemas.microsoft.com/office/powerpoint/2010/main" val="2709286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effectLst/>
                <a:latin typeface="Arial" charset="0"/>
                <a:ea typeface="+mn-ea"/>
                <a:cs typeface="Arial" charset="0"/>
              </a:rPr>
              <a:t>RMS is an integrated and web-based system which manages </a:t>
            </a:r>
            <a:r>
              <a:rPr lang="en-GB" sz="1200" b="1" kern="1200" dirty="0" smtClean="0">
                <a:solidFill>
                  <a:schemeClr val="tx1"/>
                </a:solidFill>
                <a:effectLst/>
                <a:latin typeface="Arial" charset="0"/>
                <a:ea typeface="+mn-ea"/>
                <a:cs typeface="Arial" charset="0"/>
              </a:rPr>
              <a:t>staff</a:t>
            </a:r>
            <a:r>
              <a:rPr lang="en-GB" sz="1200" kern="1200" dirty="0" smtClean="0">
                <a:solidFill>
                  <a:schemeClr val="tx1"/>
                </a:solidFill>
                <a:effectLst/>
                <a:latin typeface="Arial" charset="0"/>
                <a:ea typeface="+mn-ea"/>
                <a:cs typeface="Arial" charset="0"/>
              </a:rPr>
              <a:t>, </a:t>
            </a:r>
            <a:r>
              <a:rPr lang="en-GB" sz="1200" b="1" kern="1200" dirty="0" smtClean="0">
                <a:solidFill>
                  <a:schemeClr val="tx1"/>
                </a:solidFill>
                <a:effectLst/>
                <a:latin typeface="Arial" charset="0"/>
                <a:ea typeface="+mn-ea"/>
                <a:cs typeface="Arial" charset="0"/>
              </a:rPr>
              <a:t>volunteers</a:t>
            </a:r>
            <a:r>
              <a:rPr lang="en-GB" sz="1200" kern="1200" dirty="0" smtClean="0">
                <a:solidFill>
                  <a:schemeClr val="tx1"/>
                </a:solidFill>
                <a:effectLst/>
                <a:latin typeface="Arial" charset="0"/>
                <a:ea typeface="+mn-ea"/>
                <a:cs typeface="Arial" charset="0"/>
              </a:rPr>
              <a:t>, </a:t>
            </a:r>
            <a:r>
              <a:rPr lang="en-GB" sz="1200" b="1" kern="1200" dirty="0" smtClean="0">
                <a:solidFill>
                  <a:schemeClr val="tx1"/>
                </a:solidFill>
                <a:effectLst/>
                <a:latin typeface="Arial" charset="0"/>
                <a:ea typeface="+mn-ea"/>
                <a:cs typeface="Arial" charset="0"/>
              </a:rPr>
              <a:t>membership</a:t>
            </a:r>
            <a:r>
              <a:rPr lang="en-GB" sz="1200" kern="1200" dirty="0" smtClean="0">
                <a:solidFill>
                  <a:schemeClr val="tx1"/>
                </a:solidFill>
                <a:effectLst/>
                <a:latin typeface="Arial" charset="0"/>
                <a:ea typeface="+mn-ea"/>
                <a:cs typeface="Arial" charset="0"/>
              </a:rPr>
              <a:t>, </a:t>
            </a:r>
            <a:r>
              <a:rPr lang="en-GB" sz="1200" b="1" kern="1200" dirty="0" smtClean="0">
                <a:solidFill>
                  <a:schemeClr val="tx1"/>
                </a:solidFill>
                <a:effectLst/>
                <a:latin typeface="Arial" charset="0"/>
                <a:ea typeface="+mn-ea"/>
                <a:cs typeface="Arial" charset="0"/>
              </a:rPr>
              <a:t>warehousing</a:t>
            </a:r>
            <a:r>
              <a:rPr lang="en-GB" sz="1200" kern="1200" dirty="0" smtClean="0">
                <a:solidFill>
                  <a:schemeClr val="tx1"/>
                </a:solidFill>
                <a:effectLst/>
                <a:latin typeface="Arial" charset="0"/>
                <a:ea typeface="+mn-ea"/>
                <a:cs typeface="Arial" charset="0"/>
              </a:rPr>
              <a:t> and </a:t>
            </a:r>
            <a:r>
              <a:rPr lang="en-GB" sz="1200" b="1" kern="1200" dirty="0" smtClean="0">
                <a:solidFill>
                  <a:schemeClr val="tx1"/>
                </a:solidFill>
                <a:effectLst/>
                <a:latin typeface="Arial" charset="0"/>
                <a:ea typeface="+mn-ea"/>
                <a:cs typeface="Arial" charset="0"/>
              </a:rPr>
              <a:t>assets</a:t>
            </a:r>
            <a:r>
              <a:rPr lang="en-GB" sz="1200" kern="1200" dirty="0" smtClean="0">
                <a:solidFill>
                  <a:schemeClr val="tx1"/>
                </a:solidFill>
                <a:effectLst/>
                <a:latin typeface="Arial" charset="0"/>
                <a:ea typeface="+mn-ea"/>
                <a:cs typeface="Arial" charset="0"/>
              </a:rPr>
              <a:t> with geographical mapping (GIS), project tracking and vulnerability tracking features for national society and secretariat staff. RMS enables national societies to view and analyse hazards and vulnerabilities together with their material and human resources such as volunteers, staff, offices and warehouses on a digital map to examine how well its people and resources are positioned to make a difference to the lives of vulnerable communities that suffer from natural disasters and longer-term development challenges.</a:t>
            </a:r>
          </a:p>
          <a:p>
            <a:r>
              <a:rPr lang="en-US" sz="1200" kern="1200" dirty="0" smtClean="0">
                <a:solidFill>
                  <a:schemeClr val="tx1"/>
                </a:solidFill>
                <a:effectLst/>
                <a:latin typeface="Arial" charset="0"/>
                <a:ea typeface="+mn-ea"/>
                <a:cs typeface="Arial" charset="0"/>
              </a:rPr>
              <a:t>Geographical Information System. The merge of cartography with statistical analysis, ex flood risk, safe water sources or other health/DM related data.</a:t>
            </a:r>
            <a:endParaRPr lang="en-GB" sz="1200" kern="1200" dirty="0" smtClean="0">
              <a:solidFill>
                <a:schemeClr val="tx1"/>
              </a:solidFill>
              <a:effectLst/>
              <a:latin typeface="Arial" charset="0"/>
              <a:ea typeface="+mn-ea"/>
              <a:cs typeface="Arial" charset="0"/>
            </a:endParaRPr>
          </a:p>
          <a:p>
            <a:endParaRPr lang="en-GB" baseline="0" dirty="0" smtClean="0"/>
          </a:p>
        </p:txBody>
      </p:sp>
      <p:sp>
        <p:nvSpPr>
          <p:cNvPr id="4" name="Slide Number Placeholder 3"/>
          <p:cNvSpPr>
            <a:spLocks noGrp="1"/>
          </p:cNvSpPr>
          <p:nvPr>
            <p:ph type="sldNum" sz="quarter" idx="10"/>
          </p:nvPr>
        </p:nvSpPr>
        <p:spPr/>
        <p:txBody>
          <a:bodyPr/>
          <a:lstStyle/>
          <a:p>
            <a:pPr>
              <a:defRPr/>
            </a:pPr>
            <a:fld id="{A36ADDC0-234D-41D2-8ACF-8ACEC28B4981}" type="slidenum">
              <a:rPr lang="en-GB" smtClean="0"/>
              <a:pPr>
                <a:defRPr/>
              </a:pPr>
              <a:t>12</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There is one central RMS</a:t>
            </a:r>
            <a:r>
              <a:rPr lang="en-GB" baseline="0" dirty="0" smtClean="0"/>
              <a:t> server in Singapore that will be used by all the national societies that implement RMS. It is hosted in a very powerful cloud so in case there are suddenly lots of new users the system will still be able to work effectively and fast.</a:t>
            </a:r>
            <a:endParaRPr lang="en-GB" dirty="0"/>
          </a:p>
        </p:txBody>
      </p:sp>
      <p:sp>
        <p:nvSpPr>
          <p:cNvPr id="4" name="Slide Number Placeholder 3"/>
          <p:cNvSpPr>
            <a:spLocks noGrp="1"/>
          </p:cNvSpPr>
          <p:nvPr>
            <p:ph type="sldNum" sz="quarter" idx="10"/>
          </p:nvPr>
        </p:nvSpPr>
        <p:spPr/>
        <p:txBody>
          <a:bodyPr/>
          <a:lstStyle/>
          <a:p>
            <a:pPr>
              <a:defRPr/>
            </a:pPr>
            <a:fld id="{A36ADDC0-234D-41D2-8ACF-8ACEC28B4981}" type="slidenum">
              <a:rPr lang="en-GB" smtClean="0"/>
              <a:pPr>
                <a:defRPr/>
              </a:pPr>
              <a:t>14</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addition</a:t>
            </a:r>
            <a:r>
              <a:rPr lang="en-GB" baseline="0" dirty="0" smtClean="0"/>
              <a:t> to resource management, there are two other modules that can be accessed from RMS: </a:t>
            </a:r>
          </a:p>
          <a:p>
            <a:pPr marL="228600" indent="-228600">
              <a:buAutoNum type="arabicParenR"/>
            </a:pPr>
            <a:endParaRPr lang="en-GB" baseline="0" dirty="0" smtClean="0"/>
          </a:p>
          <a:p>
            <a:pPr marL="228600" indent="-228600">
              <a:buAutoNum type="arabicParenR"/>
            </a:pPr>
            <a:r>
              <a:rPr lang="en-GB" baseline="0" dirty="0" smtClean="0"/>
              <a:t>Assessments and</a:t>
            </a:r>
          </a:p>
          <a:p>
            <a:pPr marL="228600" indent="-228600">
              <a:buAutoNum type="arabicParenR"/>
            </a:pPr>
            <a:r>
              <a:rPr lang="en-GB" baseline="0" dirty="0" smtClean="0"/>
              <a:t>Projects.</a:t>
            </a:r>
          </a:p>
          <a:p>
            <a:pPr marL="228600" indent="-228600">
              <a:buAutoNum type="arabicParenR"/>
            </a:pPr>
            <a:endParaRPr lang="en-GB" baseline="0" dirty="0" smtClean="0"/>
          </a:p>
          <a:p>
            <a:pPr marL="228600" indent="-228600">
              <a:buNone/>
            </a:pPr>
            <a:r>
              <a:rPr lang="en-GB" baseline="0" dirty="0" smtClean="0"/>
              <a:t>In assessments, users are able to add new field assessments through their web browsers or batch import assessments added to Excel spreadsheets. Place of assessments together with its accompanying information can be tagged on map.</a:t>
            </a:r>
          </a:p>
          <a:p>
            <a:pPr marL="228600" indent="-228600">
              <a:buNone/>
            </a:pPr>
            <a:endParaRPr lang="en-GB" baseline="0" dirty="0" smtClean="0"/>
          </a:p>
          <a:p>
            <a:pPr marL="228600" indent="-228600">
              <a:buNone/>
            </a:pPr>
            <a:r>
              <a:rPr lang="en-GB" baseline="0" dirty="0" smtClean="0"/>
              <a:t>Projects provides possibility to save and track key project information like the location, amount of beneficiaries reached, donor, funding, etc. It is not however a project management tool nor will become one. Rather one is able to see where different projects are run at and find and extract key information for e.g. reporting purposes.</a:t>
            </a:r>
          </a:p>
          <a:p>
            <a:pPr marL="228600" indent="-228600">
              <a:buNone/>
            </a:pPr>
            <a:endParaRPr lang="en-GB" dirty="0"/>
          </a:p>
        </p:txBody>
      </p:sp>
      <p:sp>
        <p:nvSpPr>
          <p:cNvPr id="4" name="Slide Number Placeholder 3"/>
          <p:cNvSpPr>
            <a:spLocks noGrp="1"/>
          </p:cNvSpPr>
          <p:nvPr>
            <p:ph type="sldNum" sz="quarter" idx="10"/>
          </p:nvPr>
        </p:nvSpPr>
        <p:spPr/>
        <p:txBody>
          <a:bodyPr/>
          <a:lstStyle/>
          <a:p>
            <a:pPr>
              <a:defRPr/>
            </a:pPr>
            <a:fld id="{A36ADDC0-234D-41D2-8ACF-8ACEC28B4981}" type="slidenum">
              <a:rPr lang="en-GB" smtClean="0"/>
              <a:pPr>
                <a:defRPr/>
              </a:pPr>
              <a:t>15</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r>
              <a:rPr lang="en-US" dirty="0" smtClean="0"/>
              <a:t>NS signed/implemented</a:t>
            </a:r>
            <a:r>
              <a:rPr lang="en-US" baseline="0" dirty="0" smtClean="0"/>
              <a:t> RMS: </a:t>
            </a:r>
            <a:r>
              <a:rPr lang="en-GB" sz="1200" b="0" i="0" u="none" strike="noStrike" kern="1200" dirty="0" smtClean="0">
                <a:solidFill>
                  <a:schemeClr val="tx1"/>
                </a:solidFill>
                <a:effectLst/>
                <a:latin typeface="Arial" charset="0"/>
                <a:ea typeface="+mn-ea"/>
                <a:cs typeface="Arial" charset="0"/>
              </a:rPr>
              <a:t>Timor-Leste</a:t>
            </a:r>
            <a:r>
              <a:rPr lang="en-GB" dirty="0" smtClean="0"/>
              <a:t> ,</a:t>
            </a:r>
            <a:r>
              <a:rPr lang="en-GB" sz="1200" b="0" i="0" u="none" strike="noStrike" kern="1200" dirty="0" smtClean="0">
                <a:solidFill>
                  <a:schemeClr val="tx1"/>
                </a:solidFill>
                <a:effectLst/>
                <a:latin typeface="Arial" charset="0"/>
                <a:ea typeface="+mn-ea"/>
                <a:cs typeface="Arial" charset="0"/>
              </a:rPr>
              <a:t>Philippines,</a:t>
            </a:r>
            <a:r>
              <a:rPr lang="en-GB" dirty="0" smtClean="0"/>
              <a:t> </a:t>
            </a:r>
            <a:r>
              <a:rPr lang="en-GB" sz="1200" b="0" i="0" u="none" strike="noStrike" kern="1200" dirty="0" smtClean="0">
                <a:solidFill>
                  <a:schemeClr val="tx1"/>
                </a:solidFill>
                <a:effectLst/>
                <a:latin typeface="Arial" charset="0"/>
                <a:ea typeface="+mn-ea"/>
                <a:cs typeface="Arial" charset="0"/>
              </a:rPr>
              <a:t>China</a:t>
            </a:r>
            <a:r>
              <a:rPr lang="en-GB" dirty="0" smtClean="0"/>
              <a:t> ,</a:t>
            </a:r>
            <a:r>
              <a:rPr lang="en-GB" sz="1200" b="0" i="0" u="none" strike="noStrike" kern="1200" dirty="0" smtClean="0">
                <a:solidFill>
                  <a:schemeClr val="tx1"/>
                </a:solidFill>
                <a:effectLst/>
                <a:latin typeface="Arial" charset="0"/>
                <a:ea typeface="+mn-ea"/>
                <a:cs typeface="Arial" charset="0"/>
              </a:rPr>
              <a:t>Maldives</a:t>
            </a:r>
            <a:r>
              <a:rPr lang="en-GB" dirty="0" smtClean="0"/>
              <a:t> ,</a:t>
            </a:r>
            <a:r>
              <a:rPr lang="en-GB" sz="1200" b="0" i="0" u="none" strike="noStrike" kern="1200" dirty="0" smtClean="0">
                <a:solidFill>
                  <a:schemeClr val="tx1"/>
                </a:solidFill>
                <a:effectLst/>
                <a:latin typeface="Arial" charset="0"/>
                <a:ea typeface="+mn-ea"/>
                <a:cs typeface="Arial" charset="0"/>
              </a:rPr>
              <a:t>Viet Nam</a:t>
            </a:r>
            <a:r>
              <a:rPr lang="en-GB" dirty="0" smtClean="0"/>
              <a:t> ,</a:t>
            </a:r>
            <a:r>
              <a:rPr lang="en-GB" sz="1200" b="0" i="0" u="none" strike="noStrike" kern="1200" dirty="0" smtClean="0">
                <a:solidFill>
                  <a:schemeClr val="tx1"/>
                </a:solidFill>
                <a:effectLst/>
                <a:latin typeface="Arial" charset="0"/>
                <a:ea typeface="+mn-ea"/>
                <a:cs typeface="Arial" charset="0"/>
              </a:rPr>
              <a:t>Myanmar</a:t>
            </a:r>
            <a:r>
              <a:rPr lang="en-GB" dirty="0" smtClean="0"/>
              <a:t> ,</a:t>
            </a:r>
            <a:r>
              <a:rPr lang="en-GB" sz="1200" b="0" i="0" u="none" strike="noStrike" kern="1200" dirty="0" smtClean="0">
                <a:solidFill>
                  <a:schemeClr val="tx1"/>
                </a:solidFill>
                <a:effectLst/>
                <a:latin typeface="Arial" charset="0"/>
                <a:ea typeface="+mn-ea"/>
                <a:cs typeface="Arial" charset="0"/>
              </a:rPr>
              <a:t>Nepal</a:t>
            </a:r>
            <a:r>
              <a:rPr lang="en-GB" dirty="0" smtClean="0"/>
              <a:t> ,</a:t>
            </a:r>
            <a:r>
              <a:rPr lang="en-GB" sz="1200" b="0" i="0" u="none" strike="noStrike" kern="1200" dirty="0" smtClean="0">
                <a:solidFill>
                  <a:schemeClr val="tx1"/>
                </a:solidFill>
                <a:effectLst/>
                <a:latin typeface="Arial" charset="0"/>
                <a:ea typeface="+mn-ea"/>
                <a:cs typeface="Arial" charset="0"/>
              </a:rPr>
              <a:t>Bangladesh</a:t>
            </a:r>
            <a:r>
              <a:rPr lang="en-GB" dirty="0" smtClean="0"/>
              <a:t> ,</a:t>
            </a:r>
            <a:r>
              <a:rPr lang="en-GB" sz="1200" b="0" i="0" u="none" strike="noStrike" kern="1200" dirty="0" smtClean="0">
                <a:solidFill>
                  <a:schemeClr val="tx1"/>
                </a:solidFill>
                <a:effectLst/>
                <a:latin typeface="Arial" charset="0"/>
                <a:ea typeface="+mn-ea"/>
                <a:cs typeface="Arial" charset="0"/>
              </a:rPr>
              <a:t>Afghanistan</a:t>
            </a:r>
            <a:r>
              <a:rPr lang="en-GB" dirty="0" smtClean="0"/>
              <a:t> ,</a:t>
            </a:r>
            <a:r>
              <a:rPr lang="en-GB" sz="1200" b="0" i="0" u="none" strike="noStrike" kern="1200" dirty="0" smtClean="0">
                <a:solidFill>
                  <a:schemeClr val="tx1"/>
                </a:solidFill>
                <a:effectLst/>
                <a:latin typeface="Arial" charset="0"/>
                <a:ea typeface="+mn-ea"/>
                <a:cs typeface="Arial" charset="0"/>
              </a:rPr>
              <a:t>Pakistan</a:t>
            </a:r>
            <a:r>
              <a:rPr lang="en-GB" dirty="0" smtClean="0"/>
              <a:t> ,</a:t>
            </a:r>
            <a:r>
              <a:rPr lang="en-GB" sz="1200" b="0" i="0" u="none" strike="noStrike" kern="1200" dirty="0" smtClean="0">
                <a:solidFill>
                  <a:schemeClr val="tx1"/>
                </a:solidFill>
                <a:effectLst/>
                <a:latin typeface="Arial" charset="0"/>
                <a:ea typeface="+mn-ea"/>
                <a:cs typeface="Arial" charset="0"/>
              </a:rPr>
              <a:t>Malaysia</a:t>
            </a:r>
            <a:r>
              <a:rPr lang="en-GB" dirty="0" smtClean="0"/>
              <a:t> ,</a:t>
            </a:r>
            <a:r>
              <a:rPr lang="en-GB" sz="1200" b="0" i="0" u="none" strike="noStrike" kern="1200" dirty="0" smtClean="0">
                <a:solidFill>
                  <a:schemeClr val="tx1"/>
                </a:solidFill>
                <a:effectLst/>
                <a:latin typeface="Arial" charset="0"/>
                <a:ea typeface="+mn-ea"/>
                <a:cs typeface="Arial" charset="0"/>
              </a:rPr>
              <a:t>Micronesia</a:t>
            </a:r>
            <a:r>
              <a:rPr lang="en-GB" dirty="0" smtClean="0"/>
              <a:t> ,</a:t>
            </a:r>
            <a:r>
              <a:rPr lang="en-GB" sz="1200" b="0" i="0" u="none" strike="noStrike" kern="1200" dirty="0" smtClean="0">
                <a:solidFill>
                  <a:schemeClr val="tx1"/>
                </a:solidFill>
                <a:effectLst/>
                <a:latin typeface="Arial" charset="0"/>
                <a:ea typeface="+mn-ea"/>
                <a:cs typeface="Arial" charset="0"/>
              </a:rPr>
              <a:t>Fiji</a:t>
            </a:r>
            <a:r>
              <a:rPr lang="en-GB" dirty="0" smtClean="0"/>
              <a:t> ,</a:t>
            </a:r>
            <a:r>
              <a:rPr lang="en-GB" sz="1200" b="0" i="0" u="none" strike="noStrike" kern="1200" dirty="0" smtClean="0">
                <a:solidFill>
                  <a:schemeClr val="tx1"/>
                </a:solidFill>
                <a:effectLst/>
                <a:latin typeface="Arial" charset="0"/>
                <a:ea typeface="+mn-ea"/>
                <a:cs typeface="Arial" charset="0"/>
              </a:rPr>
              <a:t>Australia and</a:t>
            </a:r>
            <a:r>
              <a:rPr lang="en-GB" dirty="0" smtClean="0"/>
              <a:t> </a:t>
            </a:r>
            <a:r>
              <a:rPr lang="en-GB" sz="1200" b="0" i="0" u="none" strike="noStrike" kern="1200" dirty="0" smtClean="0">
                <a:solidFill>
                  <a:schemeClr val="tx1"/>
                </a:solidFill>
                <a:effectLst/>
                <a:latin typeface="Arial" charset="0"/>
                <a:ea typeface="+mn-ea"/>
                <a:cs typeface="Arial" charset="0"/>
              </a:rPr>
              <a:t>Mongolia.</a:t>
            </a:r>
          </a:p>
          <a:p>
            <a:endParaRPr lang="en-GB" sz="1200" b="0" i="0" u="none" strike="noStrike" kern="1200" dirty="0" smtClean="0">
              <a:solidFill>
                <a:schemeClr val="tx1"/>
              </a:solidFill>
              <a:effectLst/>
              <a:latin typeface="Arial" charset="0"/>
              <a:ea typeface="+mn-ea"/>
              <a:cs typeface="Arial" charset="0"/>
            </a:endParaRPr>
          </a:p>
          <a:p>
            <a:r>
              <a:rPr lang="en-GB" sz="1200" b="0" i="0" u="none" strike="noStrike" kern="1200" dirty="0" smtClean="0">
                <a:solidFill>
                  <a:schemeClr val="tx1"/>
                </a:solidFill>
                <a:effectLst/>
                <a:latin typeface="Arial" charset="0"/>
                <a:ea typeface="+mn-ea"/>
                <a:cs typeface="Arial" charset="0"/>
              </a:rPr>
              <a:t>Additionally Asia Pacific zone is supporting the global roll out of RMS, providing access to software development and ensuring the integrity and system operations.</a:t>
            </a:r>
          </a:p>
          <a:p>
            <a:endParaRPr lang="en-GB" sz="1200" b="0" i="0" u="none" strike="noStrike" kern="1200" dirty="0" smtClean="0">
              <a:solidFill>
                <a:schemeClr val="tx1"/>
              </a:solidFill>
              <a:effectLst/>
              <a:latin typeface="Arial" charset="0"/>
              <a:ea typeface="+mn-ea"/>
              <a:cs typeface="Arial" charset="0"/>
            </a:endParaRPr>
          </a:p>
          <a:p>
            <a:r>
              <a:rPr lang="en-GB" sz="1200" b="0" i="0" u="none" strike="noStrike" kern="1200" dirty="0" smtClean="0">
                <a:solidFill>
                  <a:schemeClr val="tx1"/>
                </a:solidFill>
                <a:effectLst/>
                <a:latin typeface="Arial" charset="0"/>
                <a:ea typeface="+mn-ea"/>
                <a:cs typeface="Arial" charset="0"/>
              </a:rPr>
              <a:t>****</a:t>
            </a:r>
          </a:p>
          <a:p>
            <a:r>
              <a:rPr lang="en-GB" sz="1200" b="0" i="0" u="none" strike="noStrike" kern="1200" dirty="0" smtClean="0">
                <a:solidFill>
                  <a:schemeClr val="tx1"/>
                </a:solidFill>
                <a:effectLst/>
                <a:latin typeface="Arial" charset="0"/>
                <a:ea typeface="+mn-ea"/>
                <a:cs typeface="Arial" charset="0"/>
              </a:rPr>
              <a:t>AP Wash Mapping Project:</a:t>
            </a:r>
          </a:p>
          <a:p>
            <a:pPr marL="0" marR="0" indent="0" algn="l" defTabSz="914400" rtl="0" eaLnBrk="0" fontAlgn="base" latinLnBrk="0" hangingPunct="0">
              <a:lnSpc>
                <a:spcPct val="100000"/>
              </a:lnSpc>
              <a:spcBef>
                <a:spcPct val="30000"/>
              </a:spcBef>
              <a:spcAft>
                <a:spcPct val="0"/>
              </a:spcAft>
              <a:buClrTx/>
              <a:buSzTx/>
              <a:buFontTx/>
              <a:buNone/>
              <a:tabLst/>
              <a:defRPr/>
            </a:pPr>
            <a:r>
              <a:rPr lang="en-AU" sz="1200" kern="1200" dirty="0" smtClean="0">
                <a:solidFill>
                  <a:schemeClr val="tx1"/>
                </a:solidFill>
                <a:effectLst/>
                <a:latin typeface="Arial" charset="0"/>
                <a:ea typeface="+mn-ea"/>
                <a:cs typeface="Arial" charset="0"/>
              </a:rPr>
              <a:t>The primary objective of the mapping project has thus been to collect, collate and validate records of Emergency </a:t>
            </a:r>
            <a:r>
              <a:rPr lang="en-AU" sz="1200" kern="1200" dirty="0" err="1" smtClean="0">
                <a:solidFill>
                  <a:schemeClr val="tx1"/>
                </a:solidFill>
                <a:effectLst/>
                <a:latin typeface="Arial" charset="0"/>
                <a:ea typeface="+mn-ea"/>
                <a:cs typeface="Arial" charset="0"/>
              </a:rPr>
              <a:t>WatSan</a:t>
            </a:r>
            <a:r>
              <a:rPr lang="en-AU" sz="1200" kern="1200" dirty="0" smtClean="0">
                <a:solidFill>
                  <a:schemeClr val="tx1"/>
                </a:solidFill>
                <a:effectLst/>
                <a:latin typeface="Arial" charset="0"/>
                <a:ea typeface="+mn-ea"/>
                <a:cs typeface="Arial" charset="0"/>
              </a:rPr>
              <a:t> resources in the zone –  with an initial focus on SE Asian National Societies, due to the greater frequency of emergency responses in the region, and the relative ease of travel in the area. The validated records would subsequently be imported to RMS, with the anticipation that the respective National Societies would subsequently take ownership of the data.</a:t>
            </a:r>
            <a:br>
              <a:rPr lang="en-AU" sz="1200" kern="1200" dirty="0" smtClean="0">
                <a:solidFill>
                  <a:schemeClr val="tx1"/>
                </a:solidFill>
                <a:effectLst/>
                <a:latin typeface="Arial" charset="0"/>
                <a:ea typeface="+mn-ea"/>
                <a:cs typeface="Arial" charset="0"/>
              </a:rPr>
            </a:br>
            <a:endParaRPr lang="en-AU" sz="1200" kern="1200" dirty="0" smtClean="0">
              <a:solidFill>
                <a:schemeClr val="tx1"/>
              </a:solidFill>
              <a:effectLst/>
              <a:latin typeface="Arial" charset="0"/>
              <a:ea typeface="+mn-ea"/>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AU" sz="1200" kern="1200" dirty="0" smtClean="0">
                <a:solidFill>
                  <a:schemeClr val="tx1"/>
                </a:solidFill>
                <a:effectLst/>
                <a:latin typeface="Arial" charset="0"/>
                <a:ea typeface="+mn-ea"/>
                <a:cs typeface="Arial" charset="0"/>
              </a:rPr>
              <a: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Arial" charset="0"/>
              <a:ea typeface="+mn-ea"/>
              <a:cs typeface="Arial" charset="0"/>
            </a:endParaRPr>
          </a:p>
          <a:p>
            <a:endParaRPr lang="en-GB" sz="1200" b="0" i="0" u="none" strike="noStrike" kern="1200" dirty="0" smtClean="0">
              <a:solidFill>
                <a:schemeClr val="tx1"/>
              </a:solidFill>
              <a:effectLst/>
              <a:latin typeface="Arial" charset="0"/>
              <a:ea typeface="+mn-ea"/>
              <a:cs typeface="Arial" charset="0"/>
            </a:endParaRPr>
          </a:p>
          <a:p>
            <a:endParaRPr lang="en-GB" sz="1200" b="0" i="0" u="none" strike="noStrike" kern="1200" dirty="0" smtClean="0">
              <a:solidFill>
                <a:schemeClr val="tx1"/>
              </a:solidFill>
              <a:effectLst/>
              <a:latin typeface="Arial" charset="0"/>
              <a:ea typeface="+mn-ea"/>
              <a:cs typeface="Arial" charset="0"/>
            </a:endParaRPr>
          </a:p>
          <a:p>
            <a:endParaRPr lang="en-US" dirty="0" smtClean="0"/>
          </a:p>
        </p:txBody>
      </p:sp>
      <p:sp>
        <p:nvSpPr>
          <p:cNvPr id="26628" name="Slide Number Placeholder 3"/>
          <p:cNvSpPr>
            <a:spLocks noGrp="1"/>
          </p:cNvSpPr>
          <p:nvPr>
            <p:ph type="sldNum" sz="quarter" idx="5"/>
          </p:nvPr>
        </p:nvSpPr>
        <p:spPr>
          <a:noFill/>
        </p:spPr>
        <p:txBody>
          <a:bodyPr/>
          <a:lstStyle/>
          <a:p>
            <a:fld id="{0B638375-A81B-47F2-9E02-216F7496DC98}" type="slidenum">
              <a:rPr lang="en-GB" smtClean="0"/>
              <a:pPr/>
              <a:t>16</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990600" y="2819401"/>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173670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21244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727495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233889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TextBox 4"/>
            <p:cNvSpPr txBox="1"/>
            <p:nvPr/>
          </p:nvSpPr>
          <p:spPr>
            <a:xfrm>
              <a:off x="533400" y="498475"/>
              <a:ext cx="4724400" cy="3589338"/>
            </a:xfrm>
            <a:prstGeom prst="rect">
              <a:avLst/>
            </a:prstGeom>
            <a:noFill/>
          </p:spPr>
          <p:txBody>
            <a:bodyPr lIns="0" tIns="0" rIns="0" bIns="0">
              <a:spAutoFit/>
            </a:bodyPr>
            <a:lstStyle/>
            <a:p>
              <a:pPr fontAlgn="auto">
                <a:spcBef>
                  <a:spcPts val="0"/>
                </a:spcBef>
                <a:spcAft>
                  <a:spcPts val="0"/>
                </a:spcAft>
                <a:defRPr/>
              </a:pPr>
              <a:r>
                <a:rPr lang="en-US" sz="2000" b="1" baseline="30000" dirty="0">
                  <a:solidFill>
                    <a:srgbClr val="E8C7B0"/>
                  </a:solidFill>
                  <a:latin typeface="Arial" pitchFamily="34" charset="0"/>
                  <a:cs typeface="Arial" pitchFamily="34" charset="0"/>
                </a:rPr>
                <a:t>FOR FURTHER INFORMATION ON XXXXXXXXX XXXXXXXX XXXXXXXXX XXXX, PLEASE CONTACT:</a:t>
              </a:r>
            </a:p>
            <a:p>
              <a:pPr fontAlgn="auto">
                <a:spcBef>
                  <a:spcPts val="0"/>
                </a:spcBef>
                <a:spcAft>
                  <a:spcPts val="0"/>
                </a:spcAft>
                <a:defRPr/>
              </a:pPr>
              <a:endParaRPr lang="en-US" sz="2000" b="1" baseline="30000" dirty="0">
                <a:solidFill>
                  <a:prstClr val="white"/>
                </a:solidFill>
                <a:latin typeface="Arial" pitchFamily="34" charset="0"/>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cs typeface="Arial" pitchFamily="34" charset="0"/>
                </a:rPr>
                <a:t>IFRC XXXXXXXXXXXXX DEPARTMENT</a:t>
              </a:r>
            </a:p>
            <a:p>
              <a:pPr fontAlgn="auto">
                <a:spcBef>
                  <a:spcPts val="0"/>
                </a:spcBef>
                <a:spcAft>
                  <a:spcPts val="0"/>
                </a:spcAft>
                <a:defRPr/>
              </a:pPr>
              <a:r>
                <a:rPr lang="en-US" sz="2000" baseline="30000" dirty="0">
                  <a:solidFill>
                    <a:prstClr val="white"/>
                  </a:solidFill>
                  <a:latin typeface="Arial" pitchFamily="34" charset="0"/>
                  <a:cs typeface="Arial" pitchFamily="34" charset="0"/>
                </a:rPr>
                <a:t>NAME SURNAME, TITLE</a:t>
              </a:r>
              <a:br>
                <a:rPr lang="en-US" sz="2000"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TEL. : +41 022 730 XXXX</a:t>
              </a:r>
            </a:p>
            <a:p>
              <a:pPr fontAlgn="auto">
                <a:spcBef>
                  <a:spcPts val="0"/>
                </a:spcBef>
                <a:spcAft>
                  <a:spcPts val="0"/>
                </a:spcAft>
                <a:defRPr/>
              </a:pPr>
              <a:r>
                <a:rPr lang="en-US" sz="2000" b="1" baseline="30000" dirty="0">
                  <a:solidFill>
                    <a:prstClr val="white"/>
                  </a:solidFill>
                  <a:latin typeface="Arial" pitchFamily="34" charset="0"/>
                  <a:cs typeface="Arial" pitchFamily="34" charset="0"/>
                </a:rPr>
                <a:t>EMAIL: name.surname@ifrc.org</a:t>
              </a:r>
            </a:p>
            <a:p>
              <a:pPr fontAlgn="auto">
                <a:spcBef>
                  <a:spcPts val="0"/>
                </a:spcBef>
                <a:spcAft>
                  <a:spcPts val="0"/>
                </a:spcAft>
                <a:defRPr/>
              </a:pPr>
              <a:endParaRPr lang="en-US" sz="2000" b="1" baseline="30000" dirty="0">
                <a:solidFill>
                  <a:prstClr val="white"/>
                </a:solidFill>
                <a:latin typeface="Arial" pitchFamily="34" charset="0"/>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cs typeface="Arial" pitchFamily="34" charset="0"/>
                </a:rPr>
                <a:t>THIS PRESENTATION IS PUBLISHED BY</a:t>
              </a:r>
            </a:p>
            <a:p>
              <a:pPr fontAlgn="auto">
                <a:spcBef>
                  <a:spcPts val="0"/>
                </a:spcBef>
                <a:spcAft>
                  <a:spcPts val="0"/>
                </a:spcAft>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fontAlgn="auto">
                <a:spcBef>
                  <a:spcPts val="0"/>
                </a:spcBef>
                <a:spcAft>
                  <a:spcPts val="0"/>
                </a:spcAft>
                <a:defRPr/>
              </a:pPr>
              <a:r>
                <a:rPr lang="en-US" sz="2000" b="1" baseline="30000" dirty="0">
                  <a:solidFill>
                    <a:prstClr val="white"/>
                  </a:solidFill>
                  <a:latin typeface="Arial" pitchFamily="34" charset="0"/>
                  <a:cs typeface="Arial" pitchFamily="34" charset="0"/>
                </a:rPr>
                <a:t>P.O. BOX 372</a:t>
              </a:r>
            </a:p>
            <a:p>
              <a:pPr fontAlgn="auto">
                <a:spcBef>
                  <a:spcPts val="0"/>
                </a:spcBef>
                <a:spcAft>
                  <a:spcPts val="0"/>
                </a:spcAft>
                <a:defRPr/>
              </a:pPr>
              <a:r>
                <a:rPr lang="en-US" sz="2000" b="1" baseline="30000" dirty="0">
                  <a:solidFill>
                    <a:prstClr val="white"/>
                  </a:solidFill>
                  <a:latin typeface="Arial" pitchFamily="34" charset="0"/>
                  <a:cs typeface="Arial" pitchFamily="34" charset="0"/>
                </a:rPr>
                <a:t>CH-1211 GENEVA 19</a:t>
              </a:r>
            </a:p>
            <a:p>
              <a:pPr fontAlgn="auto">
                <a:spcBef>
                  <a:spcPts val="0"/>
                </a:spcBef>
                <a:spcAft>
                  <a:spcPts val="0"/>
                </a:spcAft>
                <a:defRPr/>
              </a:pPr>
              <a:r>
                <a:rPr lang="en-US" sz="2000" b="1" baseline="30000" dirty="0">
                  <a:solidFill>
                    <a:prstClr val="white"/>
                  </a:solidFill>
                  <a:latin typeface="Arial" pitchFamily="34" charset="0"/>
                  <a:cs typeface="Arial" pitchFamily="34" charset="0"/>
                </a:rPr>
                <a:t>SWITZERLAND</a:t>
              </a:r>
            </a:p>
            <a:p>
              <a:pPr fontAlgn="auto">
                <a:spcBef>
                  <a:spcPts val="0"/>
                </a:spcBef>
                <a:spcAft>
                  <a:spcPts val="0"/>
                </a:spcAft>
                <a:defRPr/>
              </a:pPr>
              <a:endParaRPr lang="en-US" sz="2000" b="1" baseline="30000" dirty="0">
                <a:solidFill>
                  <a:prstClr val="white"/>
                </a:solidFill>
                <a:latin typeface="Arial" pitchFamily="34" charset="0"/>
                <a:cs typeface="Arial" pitchFamily="34" charset="0"/>
              </a:endParaRPr>
            </a:p>
            <a:p>
              <a:pPr fontAlgn="auto">
                <a:spcBef>
                  <a:spcPts val="0"/>
                </a:spcBef>
                <a:spcAft>
                  <a:spcPts val="0"/>
                </a:spcAft>
                <a:defRPr/>
              </a:pPr>
              <a:r>
                <a:rPr lang="en-US" sz="2000" b="1" baseline="30000" dirty="0">
                  <a:solidFill>
                    <a:prstClr val="white"/>
                  </a:solidFill>
                  <a:latin typeface="Arial" pitchFamily="34" charset="0"/>
                  <a:cs typeface="Arial" pitchFamily="34" charset="0"/>
                </a:rPr>
                <a:t>TEL.: +41 22 730 42 22</a:t>
              </a:r>
            </a:p>
            <a:p>
              <a:pPr fontAlgn="auto">
                <a:spcBef>
                  <a:spcPts val="0"/>
                </a:spcBef>
                <a:spcAft>
                  <a:spcPts val="0"/>
                </a:spcAft>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4035536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0520183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86600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hart Layout">
    <p:spTree>
      <p:nvGrpSpPr>
        <p:cNvPr id="1" name=""/>
        <p:cNvGrpSpPr/>
        <p:nvPr/>
      </p:nvGrpSpPr>
      <p:grpSpPr>
        <a:xfrm>
          <a:off x="0" y="0"/>
          <a:ext cx="0" cy="0"/>
          <a:chOff x="0" y="0"/>
          <a:chExt cx="0" cy="0"/>
        </a:xfrm>
      </p:grpSpPr>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smtClean="0"/>
              <a:t>Click icon to add chart</a:t>
            </a:r>
            <a:endParaRPr lang="en-GB" noProof="0" dirty="0"/>
          </a:p>
        </p:txBody>
      </p:sp>
      <p:sp>
        <p:nvSpPr>
          <p:cNvPr id="7" name="Text Placeholder 6"/>
          <p:cNvSpPr>
            <a:spLocks noGrp="1"/>
          </p:cNvSpPr>
          <p:nvPr>
            <p:ph type="body" sz="quarter" idx="11"/>
          </p:nvPr>
        </p:nvSpPr>
        <p:spPr>
          <a:xfrm>
            <a:off x="3959771"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1" y="1676400"/>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251076"/>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6" y="1676400"/>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251076"/>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userDrawn="1"/>
          </p:nvSpPr>
          <p:spPr>
            <a:xfrm>
              <a:off x="533400" y="498475"/>
              <a:ext cx="4724400" cy="3590925"/>
            </a:xfrm>
            <a:prstGeom prst="rect">
              <a:avLst/>
            </a:prstGeom>
            <a:noFill/>
          </p:spPr>
          <p:txBody>
            <a:bodyPr lIns="0" tIns="0" rIns="0" bIns="0">
              <a:spAutoFit/>
            </a:bodyPr>
            <a:lstStyle/>
            <a:p>
              <a:pPr fontAlgn="auto">
                <a:spcBef>
                  <a:spcPts val="0"/>
                </a:spcBef>
                <a:spcAft>
                  <a:spcPts val="0"/>
                </a:spcAft>
                <a:defRPr/>
              </a:pPr>
              <a:r>
                <a:rPr lang="en-US" sz="2000" b="1" baseline="30000" dirty="0">
                  <a:solidFill>
                    <a:srgbClr val="E8C7B0"/>
                  </a:solidFill>
                  <a:latin typeface="Arial" pitchFamily="34" charset="0"/>
                  <a:cs typeface="Arial" pitchFamily="34" charset="0"/>
                </a:rPr>
                <a:t>FOR FURTHER INFORMATION ON XXXXXXXXX XXXXXXXX XXXXXXXXX XXXX, PLEASE CONTACT:</a:t>
              </a: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cs typeface="Arial" pitchFamily="34" charset="0"/>
                </a:rPr>
                <a:t>IFRC XXXXXXXXXXXXX DEPARTMENT</a:t>
              </a:r>
            </a:p>
            <a:p>
              <a:pPr fontAlgn="auto">
                <a:spcBef>
                  <a:spcPts val="0"/>
                </a:spcBef>
                <a:spcAft>
                  <a:spcPts val="0"/>
                </a:spcAft>
                <a:defRPr/>
              </a:pPr>
              <a:r>
                <a:rPr lang="en-US" sz="2000" baseline="30000" dirty="0">
                  <a:solidFill>
                    <a:schemeClr val="bg1"/>
                  </a:solidFill>
                  <a:latin typeface="Arial" pitchFamily="34" charset="0"/>
                  <a:cs typeface="Arial" pitchFamily="34" charset="0"/>
                </a:rPr>
                <a:t>NAME SURNAME, TITLE</a:t>
              </a:r>
              <a:br>
                <a:rPr lang="en-US" sz="2000" baseline="30000" dirty="0">
                  <a:solidFill>
                    <a:schemeClr val="bg1"/>
                  </a:solidFill>
                  <a:latin typeface="Arial" pitchFamily="34" charset="0"/>
                  <a:cs typeface="Arial" pitchFamily="34" charset="0"/>
                </a:rPr>
              </a:br>
              <a:r>
                <a:rPr lang="en-US" sz="2000" b="1" baseline="30000" dirty="0">
                  <a:solidFill>
                    <a:schemeClr val="bg1"/>
                  </a:solidFill>
                  <a:latin typeface="Arial" pitchFamily="34" charset="0"/>
                  <a:cs typeface="Arial" pitchFamily="34" charset="0"/>
                </a:rPr>
                <a:t>TEL. : +41 022 730 XXXX</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EMAIL: name.surname@ifrc.org</a:t>
              </a: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cs typeface="Arial" pitchFamily="34" charset="0"/>
                </a:rPr>
                <a:t>THIS PRESENTATION IS PUBLISHED BY</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INTERNATIONAL FEDERATION OF </a:t>
              </a:r>
              <a:br>
                <a:rPr lang="en-US" sz="2000" b="1" baseline="30000" dirty="0">
                  <a:solidFill>
                    <a:schemeClr val="bg1"/>
                  </a:solidFill>
                  <a:latin typeface="Arial" pitchFamily="34" charset="0"/>
                  <a:cs typeface="Arial" pitchFamily="34" charset="0"/>
                </a:rPr>
              </a:br>
              <a:r>
                <a:rPr lang="en-US" sz="2000" b="1" baseline="30000" dirty="0">
                  <a:solidFill>
                    <a:schemeClr val="bg1"/>
                  </a:solidFill>
                  <a:latin typeface="Arial" pitchFamily="34" charset="0"/>
                  <a:cs typeface="Arial" pitchFamily="34" charset="0"/>
                </a:rPr>
                <a:t>RED CROSS AND RED CRESCENT SOCIETIES</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P.O. BOX 372</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CH-1211 GENEVA 19</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SWITZERLAND</a:t>
              </a: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chemeClr val="bg1"/>
                  </a:solidFill>
                  <a:latin typeface="Arial" pitchFamily="34" charset="0"/>
                  <a:cs typeface="Arial" pitchFamily="34" charset="0"/>
                </a:rPr>
                <a:t>TEL.: +41 22 730 42 22</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FAX.: +41 22 733 03 95</a:t>
              </a:r>
              <a:endParaRPr lang="en-US" sz="2000" dirty="0">
                <a:solidFill>
                  <a:schemeClr val="bg1"/>
                </a:solidFill>
                <a:latin typeface="Arial" pitchFamily="34" charset="0"/>
                <a:cs typeface="Arial" pitchFamily="34" charset="0"/>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userDrawn="1"/>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fontAlgn="auto">
                <a:spcBef>
                  <a:spcPct val="20000"/>
                </a:spcBef>
                <a:spcAft>
                  <a:spcPts val="0"/>
                </a:spcAft>
                <a:buFontTx/>
                <a:buChar char="•"/>
                <a:defRPr/>
              </a:pPr>
              <a:endParaRPr lang="en-US" sz="3200"/>
            </a:p>
          </p:txBody>
        </p:sp>
        <p:sp>
          <p:nvSpPr>
            <p:cNvPr id="10" name="TextBox 9"/>
            <p:cNvSpPr txBox="1"/>
            <p:nvPr userDrawn="1"/>
          </p:nvSpPr>
          <p:spPr bwMode="auto">
            <a:xfrm>
              <a:off x="304800" y="6106972"/>
              <a:ext cx="3124200" cy="369974"/>
            </a:xfrm>
            <a:prstGeom prst="rect">
              <a:avLst/>
            </a:prstGeom>
            <a:noFill/>
          </p:spPr>
          <p:txBody>
            <a:bodyPr lIns="0" tIns="0" rIns="0" bIns="0">
              <a:spAutoFit/>
            </a:bodyPr>
            <a:lstStyle/>
            <a:p>
              <a:pPr fontAlgn="auto">
                <a:spcBef>
                  <a:spcPts val="0"/>
                </a:spcBef>
                <a:spcAft>
                  <a:spcPts val="0"/>
                </a:spcAft>
                <a:defRPr/>
              </a:pPr>
              <a:r>
                <a:rPr lang="en-US" sz="1200" b="1">
                  <a:solidFill>
                    <a:srgbClr val="551C15"/>
                  </a:solidFill>
                  <a:latin typeface="Arial Rounded MT Bold" pitchFamily="-110" charset="0"/>
                  <a:ea typeface="Arial Rounded MT Bold" pitchFamily="-110" charset="0"/>
                  <a:cs typeface="Arial Rounded MT Bold" pitchFamily="-110" charset="0"/>
                </a:rPr>
                <a:t>www.ifrc.org</a:t>
              </a:r>
            </a:p>
            <a:p>
              <a:pPr fontAlgn="auto">
                <a:spcBef>
                  <a:spcPts val="0"/>
                </a:spcBef>
                <a:spcAft>
                  <a:spcPts val="0"/>
                </a:spcAft>
                <a:defRPr/>
              </a:pPr>
              <a:r>
                <a:rPr lang="en-US" sz="1200" b="1">
                  <a:solidFill>
                    <a:schemeClr val="bg1"/>
                  </a:solidFill>
                  <a:latin typeface="Arial Rounded MT Bold" pitchFamily="-110" charset="0"/>
                  <a:ea typeface="Arial Rounded MT Bold" pitchFamily="-110" charset="0"/>
                  <a:cs typeface="Arial Rounded MT Bold" pitchFamily="-110" charset="0"/>
                </a:rPr>
                <a:t>Saving lives, changing minds.</a:t>
              </a:r>
              <a:endParaRPr lang="en-US" sz="1200">
                <a:solidFill>
                  <a:schemeClr val="bg1"/>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userDrawn="1"/>
          </p:nvPicPr>
          <p:blipFill>
            <a:blip r:embed="rId18"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p:nvGrpSpPr>
        <p:grpSpPr bwMode="auto">
          <a:xfrm>
            <a:off x="339725" y="339725"/>
            <a:ext cx="1260475" cy="1260475"/>
            <a:chOff x="228600" y="228600"/>
            <a:chExt cx="1260000" cy="1260000"/>
          </a:xfrm>
        </p:grpSpPr>
        <p:sp>
          <p:nvSpPr>
            <p:cNvPr id="18" name="Oval 17"/>
            <p:cNvSpPr/>
            <p:nvPr userDrawn="1"/>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TextBox 18"/>
            <p:cNvSpPr txBox="1"/>
            <p:nvPr userDrawn="1"/>
          </p:nvSpPr>
          <p:spPr>
            <a:xfrm>
              <a:off x="282555" y="580892"/>
              <a:ext cx="1161612" cy="461789"/>
            </a:xfrm>
            <a:prstGeom prst="rect">
              <a:avLst/>
            </a:prstGeom>
            <a:noFill/>
          </p:spPr>
          <p:txBody>
            <a:bodyPr lIns="0" tIns="0" rIns="0" bIns="0">
              <a:spAutoFit/>
            </a:bodyPr>
            <a:lstStyle/>
            <a:p>
              <a:pPr algn="ctr" fontAlgn="auto">
                <a:spcBef>
                  <a:spcPts val="0"/>
                </a:spcBef>
                <a:spcAft>
                  <a:spcPts val="0"/>
                </a:spcAft>
                <a:defRPr/>
              </a:pPr>
              <a:r>
                <a:rPr lang="en-US" sz="1000" b="1" dirty="0">
                  <a:solidFill>
                    <a:schemeClr val="bg1"/>
                  </a:solidFill>
                  <a:latin typeface="Arial" pitchFamily="34" charset="0"/>
                  <a:cs typeface="Arial" pitchFamily="34" charset="0"/>
                </a:rPr>
                <a:t>Asia Pacific </a:t>
              </a:r>
            </a:p>
            <a:p>
              <a:pPr algn="ctr" fontAlgn="auto">
                <a:spcBef>
                  <a:spcPts val="0"/>
                </a:spcBef>
                <a:spcAft>
                  <a:spcPts val="0"/>
                </a:spcAft>
                <a:defRPr/>
              </a:pPr>
              <a:r>
                <a:rPr lang="en-US" sz="1000" b="1" dirty="0">
                  <a:solidFill>
                    <a:schemeClr val="bg1"/>
                  </a:solidFill>
                  <a:latin typeface="Arial" pitchFamily="34" charset="0"/>
                  <a:cs typeface="Arial" pitchFamily="34" charset="0"/>
                </a:rPr>
                <a:t>Disaster </a:t>
              </a:r>
            </a:p>
            <a:p>
              <a:pPr algn="ctr" fontAlgn="auto">
                <a:spcBef>
                  <a:spcPts val="0"/>
                </a:spcBef>
                <a:spcAft>
                  <a:spcPts val="0"/>
                </a:spcAft>
                <a:defRPr/>
              </a:pPr>
              <a:r>
                <a:rPr lang="en-US" sz="1000" b="1" dirty="0">
                  <a:solidFill>
                    <a:schemeClr val="bg1"/>
                  </a:solidFill>
                  <a:latin typeface="Arial" pitchFamily="34" charset="0"/>
                  <a:cs typeface="Arial" pitchFamily="34" charset="0"/>
                </a:rPr>
                <a:t>Management </a:t>
              </a:r>
            </a:p>
          </p:txBody>
        </p:sp>
      </p:grpSp>
    </p:spTree>
  </p:cSld>
  <p:clrMap bg1="lt1" tx1="dk1" bg2="lt2" tx2="dk2" accent1="accent1" accent2="accent2" accent3="accent3" accent4="accent4" accent5="accent5" accent6="accent6" hlink="hlink" folHlink="folHlink"/>
  <p:sldLayoutIdLst>
    <p:sldLayoutId id="2147483908" r:id="rId1"/>
    <p:sldLayoutId id="2147483909" r:id="rId2"/>
    <p:sldLayoutId id="2147483906" r:id="rId3"/>
    <p:sldLayoutId id="2147483910" r:id="rId4"/>
    <p:sldLayoutId id="2147483911" r:id="rId5"/>
    <p:sldLayoutId id="2147483912" r:id="rId6"/>
    <p:sldLayoutId id="2147483913" r:id="rId7"/>
    <p:sldLayoutId id="2147483914" r:id="rId8"/>
    <p:sldLayoutId id="2147483907" r:id="rId9"/>
    <p:sldLayoutId id="2147483915" r:id="rId10"/>
    <p:sldLayoutId id="2147483965" r:id="rId11"/>
    <p:sldLayoutId id="2147483919" r:id="rId12"/>
    <p:sldLayoutId id="2147483920" r:id="rId13"/>
    <p:sldLayoutId id="2147483923" r:id="rId14"/>
    <p:sldLayoutId id="2147483963" r:id="rId15"/>
    <p:sldLayoutId id="2147483964" r:id="rId16"/>
  </p:sldLayoutIdLst>
  <p:txStyles>
    <p:titleStyle>
      <a:lvl1pPr algn="l" rtl="0" eaLnBrk="0" fontAlgn="base" hangingPunct="0">
        <a:spcBef>
          <a:spcPct val="0"/>
        </a:spcBef>
        <a:spcAft>
          <a:spcPct val="0"/>
        </a:spcAft>
        <a:defRPr sz="26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600" b="1" i="1">
          <a:solidFill>
            <a:schemeClr val="tx1"/>
          </a:solidFill>
          <a:latin typeface="Arial" pitchFamily="34" charset="0"/>
          <a:cs typeface="Arial" pitchFamily="34" charset="0"/>
        </a:defRPr>
      </a:lvl2pPr>
      <a:lvl3pPr algn="l" rtl="0" eaLnBrk="0" fontAlgn="base" hangingPunct="0">
        <a:spcBef>
          <a:spcPct val="0"/>
        </a:spcBef>
        <a:spcAft>
          <a:spcPct val="0"/>
        </a:spcAft>
        <a:defRPr sz="2600" b="1" i="1">
          <a:solidFill>
            <a:schemeClr val="tx1"/>
          </a:solidFill>
          <a:latin typeface="Arial" pitchFamily="34" charset="0"/>
          <a:cs typeface="Arial" pitchFamily="34" charset="0"/>
        </a:defRPr>
      </a:lvl3pPr>
      <a:lvl4pPr algn="l" rtl="0" eaLnBrk="0" fontAlgn="base" hangingPunct="0">
        <a:spcBef>
          <a:spcPct val="0"/>
        </a:spcBef>
        <a:spcAft>
          <a:spcPct val="0"/>
        </a:spcAft>
        <a:defRPr sz="2600" b="1" i="1">
          <a:solidFill>
            <a:schemeClr val="tx1"/>
          </a:solidFill>
          <a:latin typeface="Arial" pitchFamily="34" charset="0"/>
          <a:cs typeface="Arial" pitchFamily="34" charset="0"/>
        </a:defRPr>
      </a:lvl4pPr>
      <a:lvl5pPr algn="l" rtl="0" eaLnBrk="0" fontAlgn="base" hangingPunct="0">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0" fontAlgn="base" hangingPunct="0">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nelson.castano@ifrc.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6591" y="4214191"/>
            <a:ext cx="7931426" cy="604631"/>
          </a:xfrm>
        </p:spPr>
        <p:txBody>
          <a:bodyPr>
            <a:normAutofit fontScale="90000"/>
          </a:bodyPr>
          <a:lstStyle/>
          <a:p>
            <a:pPr algn="ctr">
              <a:defRPr/>
            </a:pPr>
            <a:r>
              <a:rPr lang="sv-FI" dirty="0" smtClean="0"/>
              <a:t>SEA Regional Community Safety and Resilience Forum  Sept 2014</a:t>
            </a:r>
            <a:endParaRPr lang="en-GB" dirty="0"/>
          </a:p>
        </p:txBody>
      </p:sp>
      <p:sp>
        <p:nvSpPr>
          <p:cNvPr id="3" name="Title 1"/>
          <p:cNvSpPr txBox="1">
            <a:spLocks/>
          </p:cNvSpPr>
          <p:nvPr/>
        </p:nvSpPr>
        <p:spPr bwMode="auto">
          <a:xfrm>
            <a:off x="957470" y="2293386"/>
            <a:ext cx="7239000" cy="58233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fontScale="97500"/>
          </a:bodyPr>
          <a:lstStyle>
            <a:lvl1pPr algn="r" rtl="0" eaLnBrk="0" fontAlgn="base" hangingPunct="0">
              <a:spcBef>
                <a:spcPct val="0"/>
              </a:spcBef>
              <a:spcAft>
                <a:spcPct val="0"/>
              </a:spcAft>
              <a:defRPr sz="2600" b="1" i="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2600" b="1" i="1">
                <a:solidFill>
                  <a:schemeClr val="tx1"/>
                </a:solidFill>
                <a:latin typeface="Arial" pitchFamily="34" charset="0"/>
                <a:cs typeface="Arial" pitchFamily="34" charset="0"/>
              </a:defRPr>
            </a:lvl2pPr>
            <a:lvl3pPr algn="l" rtl="0" eaLnBrk="0" fontAlgn="base" hangingPunct="0">
              <a:spcBef>
                <a:spcPct val="0"/>
              </a:spcBef>
              <a:spcAft>
                <a:spcPct val="0"/>
              </a:spcAft>
              <a:defRPr sz="2600" b="1" i="1">
                <a:solidFill>
                  <a:schemeClr val="tx1"/>
                </a:solidFill>
                <a:latin typeface="Arial" pitchFamily="34" charset="0"/>
                <a:cs typeface="Arial" pitchFamily="34" charset="0"/>
              </a:defRPr>
            </a:lvl3pPr>
            <a:lvl4pPr algn="l" rtl="0" eaLnBrk="0" fontAlgn="base" hangingPunct="0">
              <a:spcBef>
                <a:spcPct val="0"/>
              </a:spcBef>
              <a:spcAft>
                <a:spcPct val="0"/>
              </a:spcAft>
              <a:defRPr sz="2600" b="1" i="1">
                <a:solidFill>
                  <a:schemeClr val="tx1"/>
                </a:solidFill>
                <a:latin typeface="Arial" pitchFamily="34" charset="0"/>
                <a:cs typeface="Arial" pitchFamily="34" charset="0"/>
              </a:defRPr>
            </a:lvl4pPr>
            <a:lvl5pPr algn="l" rtl="0" eaLnBrk="0" fontAlgn="base" hangingPunct="0">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a:lstStyle>
          <a:p>
            <a:pPr algn="ctr">
              <a:defRPr/>
            </a:pPr>
            <a:r>
              <a:rPr lang="sv-FI" sz="2800" i="0" dirty="0" smtClean="0"/>
              <a:t>Asia Pacific Zone Disaster Management</a:t>
            </a:r>
            <a:endParaRPr lang="en-GB" sz="2800" i="0" dirty="0"/>
          </a:p>
        </p:txBody>
      </p:sp>
    </p:spTree>
    <p:extLst>
      <p:ext uri="{BB962C8B-B14F-4D97-AF65-F5344CB8AC3E}">
        <p14:creationId xmlns:p14="http://schemas.microsoft.com/office/powerpoint/2010/main" val="2061090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dirty="0" smtClean="0"/>
              <a:t>Urban DM Workshop </a:t>
            </a:r>
            <a:br>
              <a:rPr lang="en-US" i="0" dirty="0" smtClean="0"/>
            </a:br>
            <a:r>
              <a:rPr lang="en-US" i="0" dirty="0" smtClean="0"/>
              <a:t>Themes </a:t>
            </a:r>
            <a:r>
              <a:rPr lang="en-US" i="0" dirty="0"/>
              <a:t>and </a:t>
            </a:r>
            <a:r>
              <a:rPr lang="en-US" i="0" dirty="0" smtClean="0"/>
              <a:t>Key Messages</a:t>
            </a:r>
            <a:endParaRPr lang="en-GB" i="0" dirty="0"/>
          </a:p>
        </p:txBody>
      </p:sp>
      <p:sp>
        <p:nvSpPr>
          <p:cNvPr id="3" name="Content Placeholder 2"/>
          <p:cNvSpPr>
            <a:spLocks noGrp="1"/>
          </p:cNvSpPr>
          <p:nvPr>
            <p:ph idx="1"/>
          </p:nvPr>
        </p:nvSpPr>
        <p:spPr/>
        <p:txBody>
          <a:bodyPr/>
          <a:lstStyle/>
          <a:p>
            <a:r>
              <a:rPr lang="en-US" sz="2400" dirty="0" smtClean="0"/>
              <a:t>Contingency </a:t>
            </a:r>
            <a:r>
              <a:rPr lang="en-US" sz="2400" dirty="0"/>
              <a:t>Planning in </a:t>
            </a:r>
            <a:r>
              <a:rPr lang="en-US" sz="2400" dirty="0" smtClean="0"/>
              <a:t>urban </a:t>
            </a:r>
            <a:r>
              <a:rPr lang="en-US" sz="2400" dirty="0"/>
              <a:t>contexts</a:t>
            </a:r>
            <a:endParaRPr lang="en-GB" sz="2400" dirty="0"/>
          </a:p>
          <a:p>
            <a:pPr lvl="0"/>
            <a:r>
              <a:rPr lang="en-US" sz="2400" dirty="0"/>
              <a:t>Urban Volunteer Management</a:t>
            </a:r>
            <a:endParaRPr lang="en-GB" sz="2400" dirty="0"/>
          </a:p>
          <a:p>
            <a:pPr lvl="0"/>
            <a:r>
              <a:rPr lang="en-US" sz="2400" dirty="0"/>
              <a:t>Cash Transfer Programming</a:t>
            </a:r>
            <a:endParaRPr lang="en-GB" sz="2400" dirty="0"/>
          </a:p>
          <a:p>
            <a:pPr lvl="0"/>
            <a:r>
              <a:rPr lang="en-US" sz="2400" dirty="0"/>
              <a:t>Urban Risk Assessment</a:t>
            </a:r>
            <a:endParaRPr lang="en-GB" sz="2400" dirty="0"/>
          </a:p>
          <a:p>
            <a:pPr lvl="0"/>
            <a:r>
              <a:rPr lang="en-US" sz="2400" dirty="0"/>
              <a:t>Disaster Law in urban contexts</a:t>
            </a:r>
            <a:endParaRPr lang="en-GB" sz="2400" dirty="0"/>
          </a:p>
          <a:p>
            <a:pPr lvl="0"/>
            <a:r>
              <a:rPr lang="en-US" sz="2400" dirty="0"/>
              <a:t>Violence in urban contexts</a:t>
            </a:r>
            <a:endParaRPr lang="en-GB" sz="2400" dirty="0"/>
          </a:p>
          <a:p>
            <a:pPr lvl="0"/>
            <a:r>
              <a:rPr lang="en-US" sz="2400" dirty="0"/>
              <a:t>Engaging with multiple stakeholders </a:t>
            </a:r>
            <a:endParaRPr lang="en-GB" sz="2400" dirty="0"/>
          </a:p>
          <a:p>
            <a:pPr lvl="0"/>
            <a:r>
              <a:rPr lang="en-US" sz="2400" dirty="0"/>
              <a:t>Environment and climate change</a:t>
            </a:r>
            <a:endParaRPr lang="en-GB" sz="2400" dirty="0"/>
          </a:p>
          <a:p>
            <a:pPr lvl="0"/>
            <a:r>
              <a:rPr lang="en-US" sz="2400" dirty="0"/>
              <a:t>Lessons learnt from the Haiyan response</a:t>
            </a:r>
            <a:endParaRPr lang="en-GB" sz="2400" dirty="0"/>
          </a:p>
          <a:p>
            <a:pPr marL="0" indent="0">
              <a:buNone/>
            </a:pPr>
            <a:r>
              <a:rPr lang="en-US" dirty="0"/>
              <a:t/>
            </a:r>
            <a:br>
              <a:rPr lang="en-US" dirty="0"/>
            </a:br>
            <a:endParaRPr lang="en-GB" dirty="0"/>
          </a:p>
        </p:txBody>
      </p:sp>
    </p:spTree>
    <p:extLst>
      <p:ext uri="{BB962C8B-B14F-4D97-AF65-F5344CB8AC3E}">
        <p14:creationId xmlns:p14="http://schemas.microsoft.com/office/powerpoint/2010/main" val="3235868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38150" y="1571625"/>
            <a:ext cx="8248650" cy="4191000"/>
          </a:xfrm>
        </p:spPr>
        <p:txBody>
          <a:bodyPr/>
          <a:lstStyle/>
          <a:p>
            <a:pPr marL="0" indent="0">
              <a:buFont typeface="Wingdings" pitchFamily="2" charset="2"/>
              <a:buNone/>
              <a:defRPr/>
            </a:pPr>
            <a:endParaRPr lang="en-GB" altLang="en-US" sz="2000" dirty="0">
              <a:latin typeface="Arial" charset="0"/>
              <a:cs typeface="Arial" charset="0"/>
            </a:endParaRPr>
          </a:p>
          <a:p>
            <a:pPr marL="0" indent="0">
              <a:buNone/>
              <a:defRPr/>
            </a:pPr>
            <a:r>
              <a:rPr lang="en-GB" altLang="en-US" sz="2000" b="1" dirty="0" smtClean="0">
                <a:latin typeface="Arial" charset="0"/>
                <a:cs typeface="Arial" charset="0"/>
              </a:rPr>
              <a:t>Beneficiary </a:t>
            </a:r>
            <a:r>
              <a:rPr lang="en-GB" altLang="en-US" sz="2000" b="1" dirty="0">
                <a:latin typeface="Arial" charset="0"/>
                <a:cs typeface="Arial" charset="0"/>
              </a:rPr>
              <a:t>Communication </a:t>
            </a:r>
            <a:r>
              <a:rPr lang="en-GB" altLang="en-US" sz="2000" dirty="0" smtClean="0">
                <a:latin typeface="Arial" charset="0"/>
                <a:cs typeface="Arial" charset="0"/>
              </a:rPr>
              <a:t>is the </a:t>
            </a:r>
            <a:r>
              <a:rPr lang="en-GB" altLang="en-US" sz="2000" dirty="0">
                <a:latin typeface="Arial" charset="0"/>
                <a:cs typeface="Arial" charset="0"/>
              </a:rPr>
              <a:t>development and implementation of processes that allow us to engage more effectively with individuals and communities. </a:t>
            </a:r>
          </a:p>
          <a:p>
            <a:pPr marL="0" indent="0">
              <a:buFont typeface="Wingdings" pitchFamily="2" charset="2"/>
              <a:buNone/>
              <a:defRPr/>
            </a:pPr>
            <a:endParaRPr lang="en-GB" altLang="en-US" sz="2000" dirty="0" smtClean="0">
              <a:latin typeface="Arial" charset="0"/>
              <a:cs typeface="Arial" charset="0"/>
            </a:endParaRPr>
          </a:p>
          <a:p>
            <a:pPr marL="0" indent="0">
              <a:buFont typeface="Wingdings" pitchFamily="2" charset="2"/>
              <a:buNone/>
              <a:defRPr/>
            </a:pPr>
            <a:r>
              <a:rPr lang="en-GB" altLang="en-US" sz="2000" dirty="0" smtClean="0">
                <a:latin typeface="Arial" charset="0"/>
                <a:cs typeface="Arial" charset="0"/>
              </a:rPr>
              <a:t>BC uses </a:t>
            </a:r>
            <a:r>
              <a:rPr lang="en-GB" altLang="en-US" sz="2000" dirty="0">
                <a:latin typeface="Arial" charset="0"/>
                <a:cs typeface="Arial" charset="0"/>
              </a:rPr>
              <a:t>both traditional and high tech methods to open up channels of </a:t>
            </a:r>
            <a:r>
              <a:rPr lang="en-GB" altLang="en-US" sz="2000" dirty="0" smtClean="0">
                <a:latin typeface="Arial" charset="0"/>
                <a:cs typeface="Arial" charset="0"/>
              </a:rPr>
              <a:t>communication, to interact with the beneficiaries and to identify areas of improvement in accountability and beneficiary satisfaction.</a:t>
            </a:r>
            <a:endParaRPr lang="en-GB" altLang="en-US" sz="2000" dirty="0">
              <a:latin typeface="Arial" charset="0"/>
              <a:cs typeface="Arial" charset="0"/>
            </a:endParaRPr>
          </a:p>
          <a:p>
            <a:pPr marL="0" indent="0">
              <a:buFont typeface="Wingdings" pitchFamily="2" charset="2"/>
              <a:buNone/>
              <a:defRPr/>
            </a:pPr>
            <a:endParaRPr lang="en-GB" altLang="en-US" sz="2000" dirty="0" smtClean="0">
              <a:latin typeface="Arial" charset="0"/>
              <a:cs typeface="Arial" charset="0"/>
            </a:endParaRPr>
          </a:p>
          <a:p>
            <a:pPr marL="0" indent="0">
              <a:buFont typeface="Wingdings" pitchFamily="2" charset="2"/>
              <a:buNone/>
              <a:defRPr/>
            </a:pPr>
            <a:r>
              <a:rPr lang="en-GB" altLang="en-US" sz="2000" dirty="0" smtClean="0">
                <a:latin typeface="Arial" charset="0"/>
                <a:cs typeface="Arial" charset="0"/>
              </a:rPr>
              <a:t>In Asia Pacific the following NSs are implementing </a:t>
            </a:r>
            <a:r>
              <a:rPr lang="en-GB" altLang="en-US" sz="2000" b="1" dirty="0" smtClean="0">
                <a:latin typeface="Arial" charset="0"/>
                <a:cs typeface="Arial" charset="0"/>
              </a:rPr>
              <a:t>Beneficiary Communication</a:t>
            </a:r>
            <a:r>
              <a:rPr lang="en-GB" altLang="en-US" sz="2000" dirty="0" smtClean="0">
                <a:latin typeface="Arial" charset="0"/>
                <a:cs typeface="Arial" charset="0"/>
              </a:rPr>
              <a:t> (Pakistan, Nepal, Sri Lanka</a:t>
            </a:r>
            <a:r>
              <a:rPr lang="en-GB" altLang="en-US" sz="2000" b="1" dirty="0" smtClean="0">
                <a:latin typeface="Arial" charset="0"/>
                <a:cs typeface="Arial" charset="0"/>
              </a:rPr>
              <a:t>, Indonesia</a:t>
            </a:r>
            <a:r>
              <a:rPr lang="en-GB" altLang="en-US" sz="2000" dirty="0" smtClean="0">
                <a:latin typeface="Arial" charset="0"/>
                <a:cs typeface="Arial" charset="0"/>
              </a:rPr>
              <a:t>, </a:t>
            </a:r>
            <a:r>
              <a:rPr lang="en-GB" altLang="en-US" sz="2000" b="1" dirty="0" smtClean="0">
                <a:latin typeface="Arial" charset="0"/>
                <a:cs typeface="Arial" charset="0"/>
              </a:rPr>
              <a:t>Myanmar</a:t>
            </a:r>
            <a:r>
              <a:rPr lang="en-GB" altLang="en-US" sz="2000" dirty="0" smtClean="0">
                <a:latin typeface="Arial" charset="0"/>
                <a:cs typeface="Arial" charset="0"/>
              </a:rPr>
              <a:t>, Bangladesh) and others are preparing proposals to work on BC.</a:t>
            </a:r>
            <a:endParaRPr lang="en-GB" altLang="en-US" dirty="0" smtClean="0">
              <a:latin typeface="Arial" charset="0"/>
              <a:cs typeface="Arial" charset="0"/>
            </a:endParaRPr>
          </a:p>
        </p:txBody>
      </p:sp>
      <p:sp>
        <p:nvSpPr>
          <p:cNvPr id="24579" name="Title 1"/>
          <p:cNvSpPr>
            <a:spLocks noGrp="1"/>
          </p:cNvSpPr>
          <p:nvPr>
            <p:ph type="title"/>
          </p:nvPr>
        </p:nvSpPr>
        <p:spPr>
          <a:xfrm>
            <a:off x="1828800" y="350838"/>
            <a:ext cx="6858000" cy="973137"/>
          </a:xfrm>
        </p:spPr>
        <p:txBody>
          <a:bodyPr/>
          <a:lstStyle/>
          <a:p>
            <a:pPr algn="ctr"/>
            <a:r>
              <a:rPr lang="en-US" altLang="en-US" dirty="0" smtClean="0">
                <a:solidFill>
                  <a:srgbClr val="0070C0"/>
                </a:solidFill>
              </a:rPr>
              <a:t>Innovation Coordinator: </a:t>
            </a:r>
            <a:br>
              <a:rPr lang="en-US" altLang="en-US" dirty="0" smtClean="0">
                <a:solidFill>
                  <a:srgbClr val="0070C0"/>
                </a:solidFill>
              </a:rPr>
            </a:br>
            <a:r>
              <a:rPr lang="en-US" altLang="en-US" dirty="0" smtClean="0">
                <a:solidFill>
                  <a:srgbClr val="0070C0"/>
                </a:solidFill>
              </a:rPr>
              <a:t>Ben Comms &amp; RMS</a:t>
            </a:r>
            <a:endParaRPr lang="en-GB" altLang="en-US" dirty="0" smtClean="0">
              <a:solidFill>
                <a:srgbClr val="0070C0"/>
              </a:solidFill>
            </a:endParaRPr>
          </a:p>
        </p:txBody>
      </p:sp>
    </p:spTree>
    <p:extLst>
      <p:ext uri="{BB962C8B-B14F-4D97-AF65-F5344CB8AC3E}">
        <p14:creationId xmlns:p14="http://schemas.microsoft.com/office/powerpoint/2010/main" val="4182909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Resource Management System </a:t>
            </a:r>
            <a:br>
              <a:rPr lang="en-US" sz="2800" dirty="0" smtClean="0"/>
            </a:br>
            <a:r>
              <a:rPr lang="en-US" sz="2800" dirty="0" smtClean="0"/>
              <a:t>(RMS)</a:t>
            </a:r>
            <a:endParaRPr lang="en-US" sz="3200" dirty="0"/>
          </a:p>
        </p:txBody>
      </p:sp>
      <p:sp>
        <p:nvSpPr>
          <p:cNvPr id="3" name="Content Placeholder 2"/>
          <p:cNvSpPr>
            <a:spLocks noGrp="1"/>
          </p:cNvSpPr>
          <p:nvPr>
            <p:ph idx="1"/>
          </p:nvPr>
        </p:nvSpPr>
        <p:spPr>
          <a:xfrm>
            <a:off x="581140" y="1801095"/>
            <a:ext cx="3880024" cy="3865418"/>
          </a:xfrm>
        </p:spPr>
        <p:txBody>
          <a:bodyPr/>
          <a:lstStyle/>
          <a:p>
            <a:r>
              <a:rPr lang="en-GB" dirty="0" smtClean="0"/>
              <a:t>RMS is an integrated and web-based system which manages </a:t>
            </a:r>
            <a:r>
              <a:rPr lang="en-GB" b="1" dirty="0" smtClean="0"/>
              <a:t>staff</a:t>
            </a:r>
            <a:r>
              <a:rPr lang="en-GB" dirty="0" smtClean="0"/>
              <a:t>, </a:t>
            </a:r>
            <a:r>
              <a:rPr lang="en-GB" b="1" dirty="0" smtClean="0"/>
              <a:t>volunteers</a:t>
            </a:r>
            <a:r>
              <a:rPr lang="en-GB" dirty="0" smtClean="0"/>
              <a:t>, </a:t>
            </a:r>
            <a:r>
              <a:rPr lang="en-GB" b="1" dirty="0" smtClean="0"/>
              <a:t>membership</a:t>
            </a:r>
            <a:r>
              <a:rPr lang="en-GB" dirty="0" smtClean="0"/>
              <a:t>, </a:t>
            </a:r>
            <a:r>
              <a:rPr lang="en-GB" b="1" dirty="0" smtClean="0"/>
              <a:t>warehousing</a:t>
            </a:r>
            <a:r>
              <a:rPr lang="en-GB" dirty="0" smtClean="0"/>
              <a:t> and </a:t>
            </a:r>
            <a:r>
              <a:rPr lang="en-GB" b="1" dirty="0" smtClean="0"/>
              <a:t>assets</a:t>
            </a:r>
            <a:r>
              <a:rPr lang="en-GB" dirty="0" smtClean="0"/>
              <a:t> with geographical mapping (GIS), project tracking and vulnerability tracking features for national society and secretariat staff. </a:t>
            </a:r>
            <a:endParaRPr lang="en-US"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7401" y="1939636"/>
            <a:ext cx="4096706" cy="29990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5678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Purpose of RMS</a:t>
            </a:r>
            <a:endParaRPr lang="en-GB" dirty="0"/>
          </a:p>
        </p:txBody>
      </p:sp>
      <p:sp>
        <p:nvSpPr>
          <p:cNvPr id="10" name="Content Placeholder 2"/>
          <p:cNvSpPr>
            <a:spLocks noGrp="1"/>
          </p:cNvSpPr>
          <p:nvPr>
            <p:ph idx="1"/>
          </p:nvPr>
        </p:nvSpPr>
        <p:spPr>
          <a:xfrm>
            <a:off x="536028" y="1807778"/>
            <a:ext cx="8240110" cy="515013"/>
          </a:xfrm>
        </p:spPr>
        <p:txBody>
          <a:bodyPr/>
          <a:lstStyle/>
          <a:p>
            <a:pPr>
              <a:buNone/>
            </a:pPr>
            <a:r>
              <a:rPr lang="en-US" dirty="0" smtClean="0"/>
              <a:t>RMS has been built for mainly the three following purposes:</a:t>
            </a:r>
          </a:p>
        </p:txBody>
      </p:sp>
      <p:sp>
        <p:nvSpPr>
          <p:cNvPr id="4" name="TextBox 3"/>
          <p:cNvSpPr txBox="1"/>
          <p:nvPr/>
        </p:nvSpPr>
        <p:spPr>
          <a:xfrm>
            <a:off x="1177157" y="2380608"/>
            <a:ext cx="2123089" cy="1497744"/>
          </a:xfrm>
          <a:prstGeom prst="rect">
            <a:avLst/>
          </a:prstGeom>
          <a:solidFill>
            <a:schemeClr val="accent1">
              <a:lumMod val="20000"/>
              <a:lumOff val="80000"/>
            </a:schemeClr>
          </a:solidFill>
          <a:ln>
            <a:solidFill>
              <a:schemeClr val="tx1"/>
            </a:solidFill>
          </a:ln>
          <a:effectLst>
            <a:outerShdw blurRad="76200" dist="88900" dir="8100000" algn="tr" rotWithShape="0">
              <a:prstClr val="black">
                <a:alpha val="50000"/>
              </a:prstClr>
            </a:outerShdw>
          </a:effectLst>
        </p:spPr>
        <p:txBody>
          <a:bodyPr wrap="square" rtlCol="0">
            <a:noAutofit/>
          </a:bodyPr>
          <a:lstStyle/>
          <a:p>
            <a:pPr algn="ctr"/>
            <a:endParaRPr lang="en-US" sz="900" dirty="0" smtClean="0"/>
          </a:p>
          <a:p>
            <a:pPr algn="ctr"/>
            <a:r>
              <a:rPr lang="en-US" dirty="0" smtClean="0"/>
              <a:t>Supporting daily management of human and material resources</a:t>
            </a:r>
            <a:endParaRPr lang="en-US" sz="900" dirty="0" smtClean="0"/>
          </a:p>
          <a:p>
            <a:pPr algn="ctr"/>
            <a:endParaRPr lang="en-GB" dirty="0"/>
          </a:p>
        </p:txBody>
      </p:sp>
      <p:sp>
        <p:nvSpPr>
          <p:cNvPr id="7" name="TextBox 6"/>
          <p:cNvSpPr txBox="1"/>
          <p:nvPr/>
        </p:nvSpPr>
        <p:spPr>
          <a:xfrm>
            <a:off x="3618186" y="2380606"/>
            <a:ext cx="2117832" cy="1487213"/>
          </a:xfrm>
          <a:prstGeom prst="rect">
            <a:avLst/>
          </a:prstGeom>
          <a:solidFill>
            <a:schemeClr val="accent1">
              <a:lumMod val="20000"/>
              <a:lumOff val="80000"/>
            </a:schemeClr>
          </a:solidFill>
          <a:ln>
            <a:solidFill>
              <a:schemeClr val="tx1"/>
            </a:solidFill>
          </a:ln>
          <a:effectLst>
            <a:outerShdw blurRad="76200" dist="88900" dir="8100000" algn="tr" rotWithShape="0">
              <a:prstClr val="black">
                <a:alpha val="50000"/>
              </a:prstClr>
            </a:outerShdw>
          </a:effectLst>
        </p:spPr>
        <p:txBody>
          <a:bodyPr wrap="square" rtlCol="0" anchor="ctr" anchorCtr="1">
            <a:noAutofit/>
          </a:bodyPr>
          <a:lstStyle/>
          <a:p>
            <a:pPr algn="ctr"/>
            <a:endParaRPr lang="en-US" sz="400" dirty="0" smtClean="0"/>
          </a:p>
          <a:p>
            <a:pPr algn="ctr"/>
            <a:endParaRPr lang="en-US" sz="400" dirty="0" smtClean="0"/>
          </a:p>
          <a:p>
            <a:pPr algn="ctr"/>
            <a:endParaRPr lang="en-US" sz="400" dirty="0" smtClean="0"/>
          </a:p>
          <a:p>
            <a:pPr algn="ctr"/>
            <a:r>
              <a:rPr lang="en-US" dirty="0" smtClean="0"/>
              <a:t>Supporting long-term programming</a:t>
            </a:r>
            <a:endParaRPr lang="en-US" sz="400" dirty="0" smtClean="0"/>
          </a:p>
          <a:p>
            <a:pPr algn="ctr"/>
            <a:endParaRPr lang="en-GB" dirty="0"/>
          </a:p>
        </p:txBody>
      </p:sp>
      <p:sp>
        <p:nvSpPr>
          <p:cNvPr id="8" name="TextBox 7"/>
          <p:cNvSpPr txBox="1"/>
          <p:nvPr/>
        </p:nvSpPr>
        <p:spPr>
          <a:xfrm>
            <a:off x="6053958" y="2380606"/>
            <a:ext cx="2112578" cy="1481960"/>
          </a:xfrm>
          <a:prstGeom prst="rect">
            <a:avLst/>
          </a:prstGeom>
          <a:solidFill>
            <a:schemeClr val="accent1">
              <a:lumMod val="20000"/>
              <a:lumOff val="80000"/>
            </a:schemeClr>
          </a:solidFill>
          <a:ln>
            <a:solidFill>
              <a:schemeClr val="tx1"/>
            </a:solidFill>
          </a:ln>
          <a:effectLst>
            <a:outerShdw blurRad="76200" dist="88900" dir="8100000" algn="tr" rotWithShape="0">
              <a:prstClr val="black">
                <a:alpha val="50000"/>
              </a:prstClr>
            </a:outerShdw>
          </a:effectLst>
        </p:spPr>
        <p:txBody>
          <a:bodyPr wrap="square" rtlCol="0" anchor="ctr" anchorCtr="1">
            <a:noAutofit/>
          </a:bodyPr>
          <a:lstStyle/>
          <a:p>
            <a:pPr algn="ctr"/>
            <a:endParaRPr lang="en-US" dirty="0" smtClean="0"/>
          </a:p>
          <a:p>
            <a:pPr algn="ctr"/>
            <a:r>
              <a:rPr lang="en-US" dirty="0" smtClean="0"/>
              <a:t>Supporting response operations</a:t>
            </a:r>
          </a:p>
          <a:p>
            <a:pPr algn="ctr"/>
            <a:endParaRPr lang="en-GB" dirty="0"/>
          </a:p>
        </p:txBody>
      </p:sp>
      <p:sp>
        <p:nvSpPr>
          <p:cNvPr id="9" name="Content Placeholder 2"/>
          <p:cNvSpPr txBox="1">
            <a:spLocks/>
          </p:cNvSpPr>
          <p:nvPr/>
        </p:nvSpPr>
        <p:spPr bwMode="auto">
          <a:xfrm>
            <a:off x="478215" y="4272457"/>
            <a:ext cx="8628993" cy="15082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lvl="0" indent="-273050" eaLnBrk="0" hangingPunct="0">
              <a:spcBef>
                <a:spcPct val="20000"/>
              </a:spcBef>
              <a:buClr>
                <a:srgbClr val="CF1C21"/>
              </a:buClr>
              <a:buSzPct val="80000"/>
              <a:buFont typeface="Arial" pitchFamily="34" charset="0"/>
              <a:buChar char="•"/>
              <a:defRPr/>
            </a:pPr>
            <a:r>
              <a:rPr lang="en-GB" sz="2200" dirty="0">
                <a:latin typeface="Arial" pitchFamily="34" charset="0"/>
                <a:cs typeface="Arial" pitchFamily="34" charset="0"/>
              </a:rPr>
              <a:t>RMS is not an IT project but a programme support tool and an OD process. Therefore the ownership of the system and information managed with it should reside in programme departments and not in the IT department</a:t>
            </a:r>
          </a:p>
        </p:txBody>
      </p:sp>
    </p:spTree>
    <p:extLst>
      <p:ext uri="{BB962C8B-B14F-4D97-AF65-F5344CB8AC3E}">
        <p14:creationId xmlns:p14="http://schemas.microsoft.com/office/powerpoint/2010/main" val="281617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Benefits of RMS</a:t>
            </a:r>
            <a:endParaRPr lang="en-GB" sz="3200" dirty="0"/>
          </a:p>
        </p:txBody>
      </p:sp>
      <p:sp>
        <p:nvSpPr>
          <p:cNvPr id="3" name="Content Placeholder 2"/>
          <p:cNvSpPr>
            <a:spLocks noGrp="1"/>
          </p:cNvSpPr>
          <p:nvPr>
            <p:ph idx="1"/>
          </p:nvPr>
        </p:nvSpPr>
        <p:spPr>
          <a:xfrm>
            <a:off x="1492469" y="1602830"/>
            <a:ext cx="7194331" cy="4191000"/>
          </a:xfrm>
        </p:spPr>
        <p:txBody>
          <a:bodyPr>
            <a:normAutofit/>
          </a:bodyPr>
          <a:lstStyle/>
          <a:p>
            <a:r>
              <a:rPr lang="en-GB" dirty="0" smtClean="0"/>
              <a:t>Supports integrated program planning (e.g. Health, DM, WatSan, Logistics...)</a:t>
            </a:r>
          </a:p>
          <a:p>
            <a:r>
              <a:rPr lang="en-GB" dirty="0" smtClean="0"/>
              <a:t>Helps to prepare for and respond to disasters</a:t>
            </a:r>
          </a:p>
          <a:p>
            <a:r>
              <a:rPr lang="en-GB" dirty="0" smtClean="0"/>
              <a:t>Easier and faster access to resource information → saves time</a:t>
            </a:r>
          </a:p>
          <a:p>
            <a:r>
              <a:rPr lang="en-GB" dirty="0" smtClean="0"/>
              <a:t>Easier to share information</a:t>
            </a:r>
          </a:p>
          <a:p>
            <a:r>
              <a:rPr lang="en-GB" dirty="0" smtClean="0"/>
              <a:t>Information is backed up daily, no loss of data</a:t>
            </a:r>
          </a:p>
          <a:p>
            <a:r>
              <a:rPr lang="en-GB" dirty="0" smtClean="0"/>
              <a:t>No additional costs to national societies</a:t>
            </a:r>
          </a:p>
          <a:p>
            <a:r>
              <a:rPr lang="en-GB" dirty="0" smtClean="0"/>
              <a:t>Development of new features is guided on national societies’ needs and requests</a:t>
            </a:r>
          </a:p>
        </p:txBody>
      </p:sp>
    </p:spTree>
    <p:extLst>
      <p:ext uri="{BB962C8B-B14F-4D97-AF65-F5344CB8AC3E}">
        <p14:creationId xmlns:p14="http://schemas.microsoft.com/office/powerpoint/2010/main" val="41015616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omepage.jpg"/>
          <p:cNvPicPr>
            <a:picLocks noChangeAspect="1"/>
          </p:cNvPicPr>
          <p:nvPr/>
        </p:nvPicPr>
        <p:blipFill>
          <a:blip r:embed="rId3"/>
          <a:stretch>
            <a:fillRect/>
          </a:stretch>
        </p:blipFill>
        <p:spPr>
          <a:xfrm>
            <a:off x="0" y="0"/>
            <a:ext cx="9144000" cy="6976096"/>
          </a:xfrm>
          <a:prstGeom prst="rect">
            <a:avLst/>
          </a:prstGeom>
        </p:spPr>
      </p:pic>
    </p:spTree>
    <p:extLst>
      <p:ext uri="{BB962C8B-B14F-4D97-AF65-F5344CB8AC3E}">
        <p14:creationId xmlns:p14="http://schemas.microsoft.com/office/powerpoint/2010/main" val="947965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eaLnBrk="1" hangingPunct="1"/>
            <a:r>
              <a:rPr lang="en-US" sz="3200" dirty="0" smtClean="0">
                <a:latin typeface="Arial" charset="0"/>
                <a:cs typeface="Arial" charset="0"/>
              </a:rPr>
              <a:t>RMS Current Status </a:t>
            </a:r>
            <a:br>
              <a:rPr lang="en-US" sz="3200" dirty="0" smtClean="0">
                <a:latin typeface="Arial" charset="0"/>
                <a:cs typeface="Arial" charset="0"/>
              </a:rPr>
            </a:br>
            <a:r>
              <a:rPr lang="en-US" sz="3200" dirty="0" smtClean="0">
                <a:latin typeface="Arial" charset="0"/>
                <a:cs typeface="Arial" charset="0"/>
              </a:rPr>
              <a:t>and Way Forward</a:t>
            </a:r>
          </a:p>
        </p:txBody>
      </p:sp>
      <p:sp>
        <p:nvSpPr>
          <p:cNvPr id="3" name="Content Placeholder 2"/>
          <p:cNvSpPr>
            <a:spLocks noGrp="1"/>
          </p:cNvSpPr>
          <p:nvPr>
            <p:ph idx="1"/>
          </p:nvPr>
        </p:nvSpPr>
        <p:spPr>
          <a:xfrm>
            <a:off x="595745" y="1828800"/>
            <a:ext cx="8368931" cy="4003964"/>
          </a:xfrm>
        </p:spPr>
        <p:txBody>
          <a:bodyPr/>
          <a:lstStyle/>
          <a:p>
            <a:pPr>
              <a:defRPr/>
            </a:pPr>
            <a:r>
              <a:rPr lang="en-US" sz="2000" dirty="0"/>
              <a:t>Long-term commitment </a:t>
            </a:r>
            <a:r>
              <a:rPr lang="en-US" sz="2000" dirty="0" smtClean="0"/>
              <a:t>of IFRC to </a:t>
            </a:r>
            <a:r>
              <a:rPr lang="en-US" sz="2000" dirty="0"/>
              <a:t>fund the development and maintenance of </a:t>
            </a:r>
            <a:r>
              <a:rPr lang="en-US" sz="2000" dirty="0" smtClean="0"/>
              <a:t>RMS</a:t>
            </a:r>
          </a:p>
          <a:p>
            <a:pPr>
              <a:defRPr/>
            </a:pPr>
            <a:r>
              <a:rPr lang="en-US" sz="2000" dirty="0" smtClean="0"/>
              <a:t>15 NS in AP Zone has signed agreement and begin implementation of RMS and several other NS are </a:t>
            </a:r>
            <a:r>
              <a:rPr lang="en-US" sz="2000" dirty="0"/>
              <a:t>i</a:t>
            </a:r>
            <a:r>
              <a:rPr lang="en-US" sz="2000" dirty="0" smtClean="0"/>
              <a:t>nterested on implementing RMS.</a:t>
            </a:r>
          </a:p>
          <a:p>
            <a:pPr>
              <a:defRPr/>
            </a:pPr>
            <a:r>
              <a:rPr lang="en-US" sz="2000" dirty="0" smtClean="0"/>
              <a:t>AP WASH team is utilizing RMS for mapping </a:t>
            </a:r>
            <a:r>
              <a:rPr lang="en-AU" sz="2000" dirty="0"/>
              <a:t>Emergency </a:t>
            </a:r>
            <a:r>
              <a:rPr lang="en-AU" sz="2000" dirty="0" err="1"/>
              <a:t>WatSan</a:t>
            </a:r>
            <a:r>
              <a:rPr lang="en-AU" sz="2000" dirty="0"/>
              <a:t> resources in the </a:t>
            </a:r>
            <a:r>
              <a:rPr lang="en-AU" sz="2000" dirty="0" smtClean="0"/>
              <a:t>zone.</a:t>
            </a:r>
            <a:r>
              <a:rPr lang="en-US" sz="2000" dirty="0" smtClean="0"/>
              <a:t> </a:t>
            </a:r>
          </a:p>
          <a:p>
            <a:pPr>
              <a:defRPr/>
            </a:pPr>
            <a:r>
              <a:rPr lang="en-US" sz="2000" dirty="0" smtClean="0"/>
              <a:t>Africa Zone is using RMS for its RDRT deployment management system. </a:t>
            </a:r>
          </a:p>
          <a:p>
            <a:pPr>
              <a:defRPr/>
            </a:pPr>
            <a:r>
              <a:rPr lang="en-US" sz="2000" dirty="0" smtClean="0"/>
              <a:t>American Zone : Peruvian RC is in progress of implementing RMS.</a:t>
            </a:r>
          </a:p>
          <a:p>
            <a:pPr>
              <a:defRPr/>
            </a:pPr>
            <a:r>
              <a:rPr lang="en-US" sz="2000" dirty="0" smtClean="0"/>
              <a:t>MENA Zone have already nominate a focal point for RMS implementation within the zone.</a:t>
            </a:r>
          </a:p>
        </p:txBody>
      </p:sp>
    </p:spTree>
    <p:extLst>
      <p:ext uri="{BB962C8B-B14F-4D97-AF65-F5344CB8AC3E}">
        <p14:creationId xmlns:p14="http://schemas.microsoft.com/office/powerpoint/2010/main" val="15242587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Disaster Response Preparedness Capacity</a:t>
            </a:r>
            <a:endParaRPr lang="en-GB" sz="2400" dirty="0"/>
          </a:p>
        </p:txBody>
      </p:sp>
      <p:sp>
        <p:nvSpPr>
          <p:cNvPr id="3" name="Content Placeholder 2"/>
          <p:cNvSpPr>
            <a:spLocks noGrp="1"/>
          </p:cNvSpPr>
          <p:nvPr>
            <p:ph idx="1"/>
          </p:nvPr>
        </p:nvSpPr>
        <p:spPr/>
        <p:txBody>
          <a:bodyPr/>
          <a:lstStyle/>
          <a:p>
            <a:pPr marL="0" indent="0">
              <a:buNone/>
            </a:pPr>
            <a:r>
              <a:rPr lang="en-GB" sz="2400" dirty="0" smtClean="0">
                <a:latin typeface="+mn-lt"/>
              </a:rPr>
              <a:t>DM Coordinator in the Zone Office</a:t>
            </a:r>
          </a:p>
          <a:p>
            <a:endParaRPr lang="en-GB" sz="1000" dirty="0" smtClean="0">
              <a:latin typeface="+mn-lt"/>
            </a:endParaRPr>
          </a:p>
          <a:p>
            <a:r>
              <a:rPr lang="en-GB" sz="2400" dirty="0" smtClean="0">
                <a:latin typeface="+mn-lt"/>
              </a:rPr>
              <a:t>Contingency Planning</a:t>
            </a:r>
          </a:p>
          <a:p>
            <a:endParaRPr lang="en-GB" sz="1000" dirty="0" smtClean="0">
              <a:latin typeface="+mn-lt"/>
            </a:endParaRPr>
          </a:p>
          <a:p>
            <a:r>
              <a:rPr lang="en-GB" sz="2400" dirty="0" smtClean="0">
                <a:latin typeface="+mn-lt"/>
              </a:rPr>
              <a:t>Pre-disaster Meetings</a:t>
            </a:r>
          </a:p>
          <a:p>
            <a:endParaRPr lang="en-GB" sz="1000" dirty="0" smtClean="0">
              <a:latin typeface="+mn-lt"/>
            </a:endParaRPr>
          </a:p>
          <a:p>
            <a:r>
              <a:rPr lang="en-GB" sz="2400" dirty="0" smtClean="0">
                <a:latin typeface="+mn-lt"/>
              </a:rPr>
              <a:t>Roll-out of Principles and Rules and Movement Framework</a:t>
            </a:r>
          </a:p>
          <a:p>
            <a:endParaRPr lang="en-GB" sz="2000" dirty="0">
              <a:latin typeface="+mn-lt"/>
            </a:endParaRPr>
          </a:p>
          <a:p>
            <a:r>
              <a:rPr lang="en-GB" sz="2400" dirty="0">
                <a:latin typeface="+mn-lt"/>
              </a:rPr>
              <a:t>RDRT d</a:t>
            </a:r>
            <a:r>
              <a:rPr lang="en-GB" sz="2400" dirty="0" smtClean="0">
                <a:latin typeface="+mn-lt"/>
              </a:rPr>
              <a:t>evelopment </a:t>
            </a:r>
          </a:p>
          <a:p>
            <a:pPr marL="0" indent="0">
              <a:buNone/>
            </a:pPr>
            <a:r>
              <a:rPr lang="en-GB" sz="2400" dirty="0" smtClean="0">
                <a:latin typeface="+mn-lt"/>
              </a:rPr>
              <a:t>(as recommended in regional NS meeting Feb 2014)</a:t>
            </a:r>
            <a:endParaRPr lang="en-GB" sz="2400" dirty="0">
              <a:latin typeface="+mn-lt"/>
            </a:endParaRPr>
          </a:p>
          <a:p>
            <a:endParaRPr lang="en-GB" dirty="0"/>
          </a:p>
        </p:txBody>
      </p:sp>
    </p:spTree>
    <p:extLst>
      <p:ext uri="{BB962C8B-B14F-4D97-AF65-F5344CB8AC3E}">
        <p14:creationId xmlns:p14="http://schemas.microsoft.com/office/powerpoint/2010/main" val="41688862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200" dirty="0" smtClean="0">
                <a:ea typeface="+mn-ea"/>
              </a:rPr>
              <a:t>Regional Disaster Response Teams (RDRT)</a:t>
            </a:r>
            <a:endParaRPr lang="en-GB" sz="2200" dirty="0">
              <a:ea typeface="+mn-ea"/>
            </a:endParaRPr>
          </a:p>
        </p:txBody>
      </p:sp>
      <p:sp>
        <p:nvSpPr>
          <p:cNvPr id="3" name="Content Placeholder 2"/>
          <p:cNvSpPr>
            <a:spLocks noGrp="1"/>
          </p:cNvSpPr>
          <p:nvPr>
            <p:ph idx="1"/>
          </p:nvPr>
        </p:nvSpPr>
        <p:spPr>
          <a:xfrm>
            <a:off x="808383" y="1676400"/>
            <a:ext cx="7878417" cy="4191000"/>
          </a:xfrm>
        </p:spPr>
        <p:txBody>
          <a:bodyPr/>
          <a:lstStyle/>
          <a:p>
            <a:pPr marL="0" indent="0">
              <a:buNone/>
            </a:pPr>
            <a:r>
              <a:rPr lang="en-GB" dirty="0" smtClean="0"/>
              <a:t>RDRT is part of an ongoing discussion among NSs in the region that have ambition to strengthen regional cooperation. Some ideas…</a:t>
            </a:r>
          </a:p>
          <a:p>
            <a:pPr marL="0" indent="0">
              <a:buNone/>
            </a:pPr>
            <a:endParaRPr lang="en-GB" sz="1000" dirty="0" smtClean="0"/>
          </a:p>
          <a:p>
            <a:r>
              <a:rPr lang="en-GB" dirty="0" smtClean="0"/>
              <a:t>Common zone roster using RMS</a:t>
            </a:r>
          </a:p>
          <a:p>
            <a:r>
              <a:rPr lang="en-GB" dirty="0" smtClean="0"/>
              <a:t>Zone-wide induction and refresher training</a:t>
            </a:r>
          </a:p>
          <a:p>
            <a:r>
              <a:rPr lang="en-GB" dirty="0" smtClean="0"/>
              <a:t>Global minimum (common) mandate and induction training curriculum</a:t>
            </a:r>
          </a:p>
          <a:p>
            <a:r>
              <a:rPr lang="en-GB" dirty="0" smtClean="0"/>
              <a:t>Generic ToR defining scope of delivery and reporting lines</a:t>
            </a:r>
          </a:p>
          <a:p>
            <a:r>
              <a:rPr lang="en-GB" dirty="0" smtClean="0"/>
              <a:t>Surveys to technical level on appreciation of RDRT concept</a:t>
            </a:r>
          </a:p>
          <a:p>
            <a:r>
              <a:rPr lang="en-GB" dirty="0" smtClean="0"/>
              <a:t>Advocacy towards senior management and governance</a:t>
            </a:r>
          </a:p>
          <a:p>
            <a:endParaRPr lang="en-GB" dirty="0"/>
          </a:p>
          <a:p>
            <a:endParaRPr lang="en-GB" dirty="0"/>
          </a:p>
        </p:txBody>
      </p:sp>
    </p:spTree>
    <p:extLst>
      <p:ext uri="{BB962C8B-B14F-4D97-AF65-F5344CB8AC3E}">
        <p14:creationId xmlns:p14="http://schemas.microsoft.com/office/powerpoint/2010/main" val="3881075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i="0" dirty="0" smtClean="0">
                <a:solidFill>
                  <a:srgbClr val="002060"/>
                </a:solidFill>
                <a:latin typeface="Aharoni" panose="02010803020104030203" pitchFamily="2" charset="-79"/>
                <a:cs typeface="Aharoni" panose="02010803020104030203" pitchFamily="2" charset="-79"/>
              </a:rPr>
              <a:t>Thank you for your kind attention!</a:t>
            </a:r>
            <a:endParaRPr lang="en-GB" sz="3200" i="0" dirty="0">
              <a:solidFill>
                <a:srgbClr val="002060"/>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281354" y="1676400"/>
            <a:ext cx="8405446" cy="4191000"/>
          </a:xfrm>
        </p:spPr>
        <p:txBody>
          <a:bodyPr/>
          <a:lstStyle/>
          <a:p>
            <a:pPr marL="0" indent="0" algn="ctr">
              <a:buNone/>
            </a:pPr>
            <a:r>
              <a:rPr lang="en-GB" sz="3600" dirty="0" smtClean="0">
                <a:latin typeface="Old English Text MT" panose="03040902040508030806" pitchFamily="66" charset="0"/>
              </a:rPr>
              <a:t>For any questions, suggestions or complaints</a:t>
            </a:r>
            <a:r>
              <a:rPr lang="en-GB" sz="3200" dirty="0" smtClean="0">
                <a:latin typeface="Old English Text MT" panose="03040902040508030806" pitchFamily="66" charset="0"/>
              </a:rPr>
              <a:t>, </a:t>
            </a:r>
            <a:r>
              <a:rPr lang="en-GB" sz="3600" dirty="0" smtClean="0">
                <a:latin typeface="Old English Text MT" panose="03040902040508030806" pitchFamily="66" charset="0"/>
              </a:rPr>
              <a:t>please contact:</a:t>
            </a:r>
          </a:p>
          <a:p>
            <a:pPr marL="0" indent="0" algn="ctr">
              <a:buNone/>
            </a:pPr>
            <a:r>
              <a:rPr lang="en-GB" sz="3200" dirty="0"/>
              <a:t/>
            </a:r>
            <a:br>
              <a:rPr lang="en-GB" sz="3200" dirty="0"/>
            </a:br>
            <a:r>
              <a:rPr lang="en-GB" sz="3600" dirty="0" smtClean="0"/>
              <a:t>Nelson Castano, Head of DMU, APZ</a:t>
            </a:r>
          </a:p>
          <a:p>
            <a:pPr marL="0" indent="0" algn="ctr">
              <a:buNone/>
            </a:pPr>
            <a:r>
              <a:rPr lang="en-GB" sz="3600" dirty="0" smtClean="0"/>
              <a:t>Email: </a:t>
            </a:r>
            <a:r>
              <a:rPr lang="en-GB" sz="3600" dirty="0" smtClean="0">
                <a:hlinkClick r:id="rId3"/>
              </a:rPr>
              <a:t>nelson.castano@ifrc.org</a:t>
            </a:r>
            <a:endParaRPr lang="en-GB" sz="3600" dirty="0" smtClean="0"/>
          </a:p>
          <a:p>
            <a:pPr marL="0" indent="0" algn="ctr">
              <a:buNone/>
            </a:pPr>
            <a:r>
              <a:rPr lang="en-GB" sz="3600" dirty="0" smtClean="0"/>
              <a:t>Mobile: +6012-234-6591</a:t>
            </a:r>
            <a:endParaRPr lang="en-GB" sz="3600" dirty="0"/>
          </a:p>
        </p:txBody>
      </p:sp>
    </p:spTree>
    <p:extLst>
      <p:ext uri="{BB962C8B-B14F-4D97-AF65-F5344CB8AC3E}">
        <p14:creationId xmlns:p14="http://schemas.microsoft.com/office/powerpoint/2010/main" val="1101890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Line 33"/>
          <p:cNvSpPr>
            <a:spLocks noChangeShapeType="1"/>
          </p:cNvSpPr>
          <p:nvPr/>
        </p:nvSpPr>
        <p:spPr bwMode="auto">
          <a:xfrm rot="5400000" flipH="1" flipV="1">
            <a:off x="6639512" y="3102932"/>
            <a:ext cx="761520" cy="1"/>
          </a:xfrm>
          <a:prstGeom prst="line">
            <a:avLst/>
          </a:prstGeom>
          <a:noFill/>
          <a:ln w="6350">
            <a:solidFill>
              <a:schemeClr val="accent2">
                <a:lumMod val="50000"/>
              </a:schemeClr>
            </a:solidFill>
            <a:prstDash val="sysDot"/>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a-DK" sz="1000" b="0" i="0" u="none" strike="noStrike" kern="0" cap="none" spc="0" normalizeH="0" baseline="0" noProof="0">
              <a:ln>
                <a:noFill/>
              </a:ln>
              <a:solidFill>
                <a:srgbClr val="C00000"/>
              </a:solidFill>
              <a:effectLst/>
              <a:uLnTx/>
              <a:uFillTx/>
              <a:latin typeface="Arial" pitchFamily="34" charset="0"/>
            </a:endParaRPr>
          </a:p>
        </p:txBody>
      </p:sp>
      <p:sp>
        <p:nvSpPr>
          <p:cNvPr id="110" name="Line 33"/>
          <p:cNvSpPr>
            <a:spLocks noChangeShapeType="1"/>
          </p:cNvSpPr>
          <p:nvPr/>
        </p:nvSpPr>
        <p:spPr bwMode="auto">
          <a:xfrm rot="5400000">
            <a:off x="1174514" y="4544847"/>
            <a:ext cx="2110851" cy="0"/>
          </a:xfrm>
          <a:prstGeom prst="line">
            <a:avLst/>
          </a:prstGeom>
          <a:noFill/>
          <a:ln w="6350">
            <a:solidFill>
              <a:schemeClr val="accent2">
                <a:lumMod val="50000"/>
              </a:schemeClr>
            </a:solidFill>
            <a:prstDash val="sysDot"/>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a-DK" sz="1000" b="0" i="0" u="none" strike="noStrike" kern="0" cap="none" spc="0" normalizeH="0" baseline="0" noProof="0">
              <a:ln>
                <a:noFill/>
              </a:ln>
              <a:solidFill>
                <a:schemeClr val="accent2">
                  <a:lumMod val="50000"/>
                </a:schemeClr>
              </a:solidFill>
              <a:effectLst/>
              <a:uLnTx/>
              <a:uFillTx/>
              <a:latin typeface="Arial" pitchFamily="34" charset="0"/>
            </a:endParaRPr>
          </a:p>
        </p:txBody>
      </p:sp>
      <p:sp>
        <p:nvSpPr>
          <p:cNvPr id="94" name="Line 33"/>
          <p:cNvSpPr>
            <a:spLocks noChangeShapeType="1"/>
          </p:cNvSpPr>
          <p:nvPr/>
        </p:nvSpPr>
        <p:spPr bwMode="auto">
          <a:xfrm rot="5400000" flipV="1">
            <a:off x="97262" y="3644559"/>
            <a:ext cx="288032" cy="3"/>
          </a:xfrm>
          <a:prstGeom prst="line">
            <a:avLst/>
          </a:prstGeom>
          <a:noFill/>
          <a:ln w="6350">
            <a:solidFill>
              <a:schemeClr val="accent2">
                <a:lumMod val="50000"/>
              </a:schemeClr>
            </a:solidFill>
            <a:prstDash val="sysDot"/>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a-DK" sz="1000" b="0" i="0" u="none" strike="noStrike" kern="0" cap="none" spc="0" normalizeH="0" baseline="0" noProof="0">
              <a:ln>
                <a:noFill/>
              </a:ln>
              <a:solidFill>
                <a:schemeClr val="accent2">
                  <a:lumMod val="50000"/>
                </a:schemeClr>
              </a:solidFill>
              <a:effectLst/>
              <a:uLnTx/>
              <a:uFillTx/>
              <a:latin typeface="Arial" pitchFamily="34" charset="0"/>
            </a:endParaRPr>
          </a:p>
        </p:txBody>
      </p:sp>
      <p:cxnSp>
        <p:nvCxnSpPr>
          <p:cNvPr id="3" name="Straight Arrow Connector 2"/>
          <p:cNvCxnSpPr>
            <a:endCxn id="11269" idx="0"/>
          </p:cNvCxnSpPr>
          <p:nvPr/>
        </p:nvCxnSpPr>
        <p:spPr>
          <a:xfrm flipV="1">
            <a:off x="241275" y="3482541"/>
            <a:ext cx="6781502" cy="1"/>
          </a:xfrm>
          <a:prstGeom prst="straightConnector1">
            <a:avLst/>
          </a:prstGeom>
          <a:ln w="6350">
            <a:headEnd type="diamond" w="med" len="lg"/>
            <a:tailEnd type="triangle" w="med" len="lg"/>
          </a:ln>
        </p:spPr>
        <p:style>
          <a:lnRef idx="1">
            <a:schemeClr val="accent2"/>
          </a:lnRef>
          <a:fillRef idx="0">
            <a:schemeClr val="accent2"/>
          </a:fillRef>
          <a:effectRef idx="0">
            <a:schemeClr val="accent2"/>
          </a:effectRef>
          <a:fontRef idx="minor">
            <a:schemeClr val="tx1"/>
          </a:fontRef>
        </p:style>
      </p:cxnSp>
      <p:sp>
        <p:nvSpPr>
          <p:cNvPr id="11269" name="Isosceles Triangle 11268"/>
          <p:cNvSpPr/>
          <p:nvPr/>
        </p:nvSpPr>
        <p:spPr>
          <a:xfrm rot="16200000">
            <a:off x="6479273" y="2505310"/>
            <a:ext cx="3041471" cy="1954463"/>
          </a:xfrm>
          <a:prstGeom prst="triangle">
            <a:avLst/>
          </a:prstGeom>
          <a:solidFill>
            <a:schemeClr val="accent2">
              <a:lumMod val="60000"/>
              <a:lumOff val="40000"/>
              <a:alpha val="23000"/>
            </a:schemeClr>
          </a:solidFill>
          <a:ln w="635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0" name="Straight Arrow Connector 79"/>
          <p:cNvCxnSpPr>
            <a:stCxn id="11269" idx="0"/>
            <a:endCxn id="11269" idx="4"/>
          </p:cNvCxnSpPr>
          <p:nvPr/>
        </p:nvCxnSpPr>
        <p:spPr>
          <a:xfrm flipV="1">
            <a:off x="7022777" y="1961806"/>
            <a:ext cx="1954463" cy="1520735"/>
          </a:xfrm>
          <a:prstGeom prst="straightConnector1">
            <a:avLst/>
          </a:prstGeom>
          <a:ln w="6350">
            <a:prstDash val="dash"/>
            <a:headEnd w="med" len="lg"/>
            <a:tailEnd type="triangle" w="med" len="lg"/>
          </a:ln>
        </p:spPr>
        <p:style>
          <a:lnRef idx="1">
            <a:schemeClr val="accent2"/>
          </a:lnRef>
          <a:fillRef idx="0">
            <a:schemeClr val="accent2"/>
          </a:fillRef>
          <a:effectRef idx="0">
            <a:schemeClr val="accent2"/>
          </a:effectRef>
          <a:fontRef idx="minor">
            <a:schemeClr val="tx1"/>
          </a:fontRef>
        </p:style>
      </p:cxnSp>
      <p:cxnSp>
        <p:nvCxnSpPr>
          <p:cNvPr id="83" name="Straight Arrow Connector 82"/>
          <p:cNvCxnSpPr>
            <a:stCxn id="11269" idx="0"/>
            <a:endCxn id="11269" idx="2"/>
          </p:cNvCxnSpPr>
          <p:nvPr/>
        </p:nvCxnSpPr>
        <p:spPr>
          <a:xfrm>
            <a:off x="7022777" y="3482541"/>
            <a:ext cx="1954463" cy="1520736"/>
          </a:xfrm>
          <a:prstGeom prst="straightConnector1">
            <a:avLst/>
          </a:prstGeom>
          <a:ln w="6350">
            <a:prstDash val="dash"/>
            <a:headEnd w="med" len="lg"/>
            <a:tailEnd type="triangle" w="med" len="lg"/>
          </a:ln>
        </p:spPr>
        <p:style>
          <a:lnRef idx="1">
            <a:schemeClr val="accent2"/>
          </a:lnRef>
          <a:fillRef idx="0">
            <a:schemeClr val="accent2"/>
          </a:fillRef>
          <a:effectRef idx="0">
            <a:schemeClr val="accent2"/>
          </a:effectRef>
          <a:fontRef idx="minor">
            <a:schemeClr val="tx1"/>
          </a:fontRef>
        </p:style>
      </p:cxnSp>
      <p:cxnSp>
        <p:nvCxnSpPr>
          <p:cNvPr id="86" name="Straight Arrow Connector 85"/>
          <p:cNvCxnSpPr/>
          <p:nvPr/>
        </p:nvCxnSpPr>
        <p:spPr>
          <a:xfrm>
            <a:off x="7033024" y="3486608"/>
            <a:ext cx="1944216" cy="0"/>
          </a:xfrm>
          <a:prstGeom prst="straightConnector1">
            <a:avLst/>
          </a:prstGeom>
          <a:ln w="6350">
            <a:prstDash val="dash"/>
            <a:headEnd w="med" len="lg"/>
            <a:tailEnd type="triangle" w="med" len="lg"/>
          </a:ln>
        </p:spPr>
        <p:style>
          <a:lnRef idx="1">
            <a:schemeClr val="accent2"/>
          </a:lnRef>
          <a:fillRef idx="0">
            <a:schemeClr val="accent2"/>
          </a:fillRef>
          <a:effectRef idx="0">
            <a:schemeClr val="accent2"/>
          </a:effectRef>
          <a:fontRef idx="minor">
            <a:schemeClr val="tx1"/>
          </a:fontRef>
        </p:style>
      </p:cxnSp>
      <p:sp>
        <p:nvSpPr>
          <p:cNvPr id="101" name="Tekstboks 69"/>
          <p:cNvSpPr txBox="1"/>
          <p:nvPr/>
        </p:nvSpPr>
        <p:spPr>
          <a:xfrm>
            <a:off x="6192180" y="2143356"/>
            <a:ext cx="1656184" cy="769441"/>
          </a:xfrm>
          <a:prstGeom prst="rect">
            <a:avLst/>
          </a:prstGeom>
          <a:noFill/>
        </p:spPr>
        <p:txBody>
          <a:bodyPr wrap="square" rtlCol="0">
            <a:spAutoFit/>
          </a:bodyPr>
          <a:lstStyle/>
          <a:p>
            <a:pPr algn="ctr"/>
            <a:r>
              <a:rPr lang="da-DK" sz="1100" b="1" dirty="0" smtClean="0">
                <a:solidFill>
                  <a:srgbClr val="FF0000"/>
                </a:solidFill>
              </a:rPr>
              <a:t>October</a:t>
            </a:r>
            <a:br>
              <a:rPr lang="da-DK" sz="1100" b="1" dirty="0" smtClean="0">
                <a:solidFill>
                  <a:srgbClr val="FF0000"/>
                </a:solidFill>
              </a:rPr>
            </a:br>
            <a:r>
              <a:rPr lang="da-DK" sz="1100" dirty="0" smtClean="0">
                <a:solidFill>
                  <a:srgbClr val="0070C0"/>
                </a:solidFill>
              </a:rPr>
              <a:t>Beijing AP Regional Conference</a:t>
            </a:r>
            <a:r>
              <a:rPr lang="da-DK" sz="1100" b="1" dirty="0" smtClean="0">
                <a:solidFill>
                  <a:srgbClr val="0070C0"/>
                </a:solidFill>
              </a:rPr>
              <a:t/>
            </a:r>
            <a:br>
              <a:rPr lang="da-DK" sz="1100" b="1" dirty="0" smtClean="0">
                <a:solidFill>
                  <a:srgbClr val="0070C0"/>
                </a:solidFill>
              </a:rPr>
            </a:br>
            <a:endParaRPr lang="da-DK" sz="1100" b="1" dirty="0">
              <a:solidFill>
                <a:srgbClr val="0070C0"/>
              </a:solidFill>
            </a:endParaRPr>
          </a:p>
        </p:txBody>
      </p:sp>
      <p:sp>
        <p:nvSpPr>
          <p:cNvPr id="103" name="Tekstboks 69"/>
          <p:cNvSpPr txBox="1"/>
          <p:nvPr/>
        </p:nvSpPr>
        <p:spPr>
          <a:xfrm>
            <a:off x="140161" y="3764089"/>
            <a:ext cx="962505" cy="400110"/>
          </a:xfrm>
          <a:prstGeom prst="rect">
            <a:avLst/>
          </a:prstGeom>
          <a:noFill/>
        </p:spPr>
        <p:txBody>
          <a:bodyPr wrap="square" rtlCol="0">
            <a:spAutoFit/>
          </a:bodyPr>
          <a:lstStyle/>
          <a:p>
            <a:r>
              <a:rPr lang="da-DK" sz="1000" b="1" dirty="0" smtClean="0">
                <a:solidFill>
                  <a:schemeClr val="accent2">
                    <a:lumMod val="50000"/>
                  </a:schemeClr>
                </a:solidFill>
              </a:rPr>
              <a:t>2013</a:t>
            </a:r>
          </a:p>
          <a:p>
            <a:r>
              <a:rPr lang="da-DK" sz="1000" b="1" dirty="0" smtClean="0">
                <a:solidFill>
                  <a:schemeClr val="accent2">
                    <a:lumMod val="50000"/>
                  </a:schemeClr>
                </a:solidFill>
              </a:rPr>
              <a:t>December</a:t>
            </a:r>
            <a:endParaRPr lang="da-DK" sz="1000" b="1" dirty="0">
              <a:solidFill>
                <a:schemeClr val="accent2">
                  <a:lumMod val="50000"/>
                </a:schemeClr>
              </a:solidFill>
            </a:endParaRPr>
          </a:p>
        </p:txBody>
      </p:sp>
      <p:sp>
        <p:nvSpPr>
          <p:cNvPr id="104" name="Tekstboks 69"/>
          <p:cNvSpPr txBox="1"/>
          <p:nvPr/>
        </p:nvSpPr>
        <p:spPr>
          <a:xfrm>
            <a:off x="7409948" y="3020876"/>
            <a:ext cx="1567292" cy="954107"/>
          </a:xfrm>
          <a:prstGeom prst="rect">
            <a:avLst/>
          </a:prstGeom>
          <a:noFill/>
        </p:spPr>
        <p:txBody>
          <a:bodyPr wrap="square" rtlCol="0">
            <a:spAutoFit/>
          </a:bodyPr>
          <a:lstStyle/>
          <a:p>
            <a:pPr algn="ctr"/>
            <a:r>
              <a:rPr lang="da-DK" sz="1400" b="1" dirty="0" smtClean="0"/>
              <a:t>New ”DM/Resilience”Strategy</a:t>
            </a:r>
            <a:br>
              <a:rPr lang="da-DK" sz="1400" b="1" dirty="0" smtClean="0"/>
            </a:br>
            <a:r>
              <a:rPr lang="da-DK" sz="1400" b="1" dirty="0" smtClean="0"/>
              <a:t>2015/2018</a:t>
            </a:r>
            <a:endParaRPr lang="da-DK" sz="1400" b="1" dirty="0"/>
          </a:p>
        </p:txBody>
      </p:sp>
      <p:sp>
        <p:nvSpPr>
          <p:cNvPr id="116" name="Line 33"/>
          <p:cNvSpPr>
            <a:spLocks noChangeShapeType="1"/>
          </p:cNvSpPr>
          <p:nvPr/>
        </p:nvSpPr>
        <p:spPr bwMode="auto">
          <a:xfrm rot="5400000">
            <a:off x="3500240" y="4157761"/>
            <a:ext cx="1335133" cy="2"/>
          </a:xfrm>
          <a:prstGeom prst="line">
            <a:avLst/>
          </a:prstGeom>
          <a:noFill/>
          <a:ln w="6350">
            <a:solidFill>
              <a:schemeClr val="accent2">
                <a:lumMod val="50000"/>
              </a:schemeClr>
            </a:solidFill>
            <a:prstDash val="sysDot"/>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a-DK" sz="1000" b="0" i="0" u="none" strike="noStrike" kern="0" cap="none" spc="0" normalizeH="0" baseline="0" noProof="0">
              <a:ln>
                <a:noFill/>
              </a:ln>
              <a:solidFill>
                <a:schemeClr val="accent2">
                  <a:lumMod val="50000"/>
                </a:schemeClr>
              </a:solidFill>
              <a:effectLst/>
              <a:uLnTx/>
              <a:uFillTx/>
              <a:latin typeface="Arial" pitchFamily="34" charset="0"/>
            </a:endParaRPr>
          </a:p>
        </p:txBody>
      </p:sp>
      <p:sp>
        <p:nvSpPr>
          <p:cNvPr id="117" name="Line 33"/>
          <p:cNvSpPr>
            <a:spLocks noChangeShapeType="1"/>
          </p:cNvSpPr>
          <p:nvPr/>
        </p:nvSpPr>
        <p:spPr bwMode="auto">
          <a:xfrm rot="5400000" flipV="1">
            <a:off x="2667444" y="4348063"/>
            <a:ext cx="1717282" cy="2"/>
          </a:xfrm>
          <a:prstGeom prst="line">
            <a:avLst/>
          </a:prstGeom>
          <a:noFill/>
          <a:ln w="6350">
            <a:solidFill>
              <a:schemeClr val="accent2">
                <a:lumMod val="50000"/>
              </a:schemeClr>
            </a:solidFill>
            <a:prstDash val="sysDot"/>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a-DK" sz="1000" b="0" i="0" u="none" strike="noStrike" kern="0" cap="none" spc="0" normalizeH="0" baseline="0" noProof="0">
              <a:ln>
                <a:noFill/>
              </a:ln>
              <a:solidFill>
                <a:schemeClr val="accent2">
                  <a:lumMod val="50000"/>
                </a:schemeClr>
              </a:solidFill>
              <a:effectLst/>
              <a:uLnTx/>
              <a:uFillTx/>
              <a:latin typeface="Arial" pitchFamily="34" charset="0"/>
            </a:endParaRPr>
          </a:p>
        </p:txBody>
      </p:sp>
      <p:sp>
        <p:nvSpPr>
          <p:cNvPr id="118" name="Line 33"/>
          <p:cNvSpPr>
            <a:spLocks noChangeShapeType="1"/>
          </p:cNvSpPr>
          <p:nvPr/>
        </p:nvSpPr>
        <p:spPr bwMode="auto">
          <a:xfrm rot="5400000">
            <a:off x="1018585" y="4008259"/>
            <a:ext cx="1037670" cy="0"/>
          </a:xfrm>
          <a:prstGeom prst="line">
            <a:avLst/>
          </a:prstGeom>
          <a:noFill/>
          <a:ln w="6350">
            <a:solidFill>
              <a:schemeClr val="accent2">
                <a:lumMod val="50000"/>
              </a:schemeClr>
            </a:solidFill>
            <a:prstDash val="sysDot"/>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a-DK" sz="1000" b="0" i="0" u="none" strike="noStrike" kern="0" cap="none" spc="0" normalizeH="0" baseline="0" noProof="0">
              <a:ln>
                <a:noFill/>
              </a:ln>
              <a:solidFill>
                <a:schemeClr val="accent2">
                  <a:lumMod val="50000"/>
                </a:schemeClr>
              </a:solidFill>
              <a:effectLst/>
              <a:uLnTx/>
              <a:uFillTx/>
              <a:latin typeface="Arial" pitchFamily="34" charset="0"/>
            </a:endParaRPr>
          </a:p>
        </p:txBody>
      </p:sp>
      <p:sp>
        <p:nvSpPr>
          <p:cNvPr id="119" name="Line 33"/>
          <p:cNvSpPr>
            <a:spLocks noChangeShapeType="1"/>
          </p:cNvSpPr>
          <p:nvPr/>
        </p:nvSpPr>
        <p:spPr bwMode="auto">
          <a:xfrm rot="5400000">
            <a:off x="462843" y="3915927"/>
            <a:ext cx="853007" cy="0"/>
          </a:xfrm>
          <a:prstGeom prst="line">
            <a:avLst/>
          </a:prstGeom>
          <a:noFill/>
          <a:ln w="6350">
            <a:solidFill>
              <a:schemeClr val="accent2">
                <a:lumMod val="50000"/>
              </a:schemeClr>
            </a:solidFill>
            <a:prstDash val="sysDot"/>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a-DK" sz="1000" b="0" i="0" u="none" strike="noStrike" kern="0" cap="none" spc="0" normalizeH="0" baseline="0" noProof="0">
              <a:ln>
                <a:noFill/>
              </a:ln>
              <a:solidFill>
                <a:schemeClr val="accent2">
                  <a:lumMod val="50000"/>
                </a:schemeClr>
              </a:solidFill>
              <a:effectLst/>
              <a:uLnTx/>
              <a:uFillTx/>
              <a:latin typeface="Arial" pitchFamily="34" charset="0"/>
            </a:endParaRPr>
          </a:p>
        </p:txBody>
      </p:sp>
      <p:sp>
        <p:nvSpPr>
          <p:cNvPr id="122" name="Line 33"/>
          <p:cNvSpPr>
            <a:spLocks noChangeShapeType="1"/>
          </p:cNvSpPr>
          <p:nvPr/>
        </p:nvSpPr>
        <p:spPr bwMode="auto">
          <a:xfrm rot="5400000" flipV="1">
            <a:off x="5328496" y="4336831"/>
            <a:ext cx="1694294" cy="1"/>
          </a:xfrm>
          <a:prstGeom prst="line">
            <a:avLst/>
          </a:prstGeom>
          <a:noFill/>
          <a:ln w="6350">
            <a:solidFill>
              <a:schemeClr val="accent2">
                <a:lumMod val="50000"/>
              </a:schemeClr>
            </a:solidFill>
            <a:prstDash val="sysDot"/>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a-DK" sz="1000" b="0" i="0" u="none" strike="noStrike" kern="0" cap="none" spc="0" normalizeH="0" baseline="0" noProof="0">
              <a:ln>
                <a:noFill/>
              </a:ln>
              <a:solidFill>
                <a:schemeClr val="accent2">
                  <a:lumMod val="50000"/>
                </a:schemeClr>
              </a:solidFill>
              <a:effectLst/>
              <a:uLnTx/>
              <a:uFillTx/>
              <a:latin typeface="Arial" pitchFamily="34" charset="0"/>
            </a:endParaRPr>
          </a:p>
        </p:txBody>
      </p:sp>
      <p:sp>
        <p:nvSpPr>
          <p:cNvPr id="124" name="Tekstboks 69"/>
          <p:cNvSpPr txBox="1"/>
          <p:nvPr/>
        </p:nvSpPr>
        <p:spPr>
          <a:xfrm>
            <a:off x="784428" y="3197654"/>
            <a:ext cx="680983" cy="338554"/>
          </a:xfrm>
          <a:prstGeom prst="rect">
            <a:avLst/>
          </a:prstGeom>
          <a:noFill/>
        </p:spPr>
        <p:txBody>
          <a:bodyPr wrap="square" rtlCol="0">
            <a:spAutoFit/>
          </a:bodyPr>
          <a:lstStyle/>
          <a:p>
            <a:r>
              <a:rPr lang="da-DK" sz="800" b="1" dirty="0" smtClean="0">
                <a:solidFill>
                  <a:schemeClr val="accent2">
                    <a:lumMod val="50000"/>
                  </a:schemeClr>
                </a:solidFill>
              </a:rPr>
              <a:t>January </a:t>
            </a:r>
            <a:br>
              <a:rPr lang="da-DK" sz="800" b="1" dirty="0" smtClean="0">
                <a:solidFill>
                  <a:schemeClr val="accent2">
                    <a:lumMod val="50000"/>
                  </a:schemeClr>
                </a:solidFill>
              </a:rPr>
            </a:br>
            <a:r>
              <a:rPr lang="da-DK" sz="800" b="1" dirty="0" smtClean="0">
                <a:solidFill>
                  <a:schemeClr val="accent2">
                    <a:lumMod val="50000"/>
                  </a:schemeClr>
                </a:solidFill>
              </a:rPr>
              <a:t>2014</a:t>
            </a:r>
            <a:endParaRPr lang="da-DK" sz="800" b="1" dirty="0">
              <a:solidFill>
                <a:schemeClr val="accent2">
                  <a:lumMod val="50000"/>
                </a:schemeClr>
              </a:solidFill>
            </a:endParaRPr>
          </a:p>
        </p:txBody>
      </p:sp>
      <p:sp>
        <p:nvSpPr>
          <p:cNvPr id="128" name="Tekstboks 69"/>
          <p:cNvSpPr txBox="1"/>
          <p:nvPr/>
        </p:nvSpPr>
        <p:spPr>
          <a:xfrm>
            <a:off x="1516100" y="3320764"/>
            <a:ext cx="680983" cy="215444"/>
          </a:xfrm>
          <a:prstGeom prst="rect">
            <a:avLst/>
          </a:prstGeom>
          <a:noFill/>
        </p:spPr>
        <p:txBody>
          <a:bodyPr wrap="square" rtlCol="0">
            <a:spAutoFit/>
          </a:bodyPr>
          <a:lstStyle/>
          <a:p>
            <a:r>
              <a:rPr lang="da-DK" sz="800" b="1" dirty="0" smtClean="0">
                <a:solidFill>
                  <a:schemeClr val="accent2">
                    <a:lumMod val="50000"/>
                  </a:schemeClr>
                </a:solidFill>
              </a:rPr>
              <a:t>February</a:t>
            </a:r>
            <a:endParaRPr lang="da-DK" sz="800" b="1" dirty="0">
              <a:solidFill>
                <a:schemeClr val="accent2">
                  <a:lumMod val="50000"/>
                </a:schemeClr>
              </a:solidFill>
            </a:endParaRPr>
          </a:p>
        </p:txBody>
      </p:sp>
      <p:sp>
        <p:nvSpPr>
          <p:cNvPr id="129" name="Tekstboks 69"/>
          <p:cNvSpPr txBox="1"/>
          <p:nvPr/>
        </p:nvSpPr>
        <p:spPr>
          <a:xfrm>
            <a:off x="2322532" y="3295686"/>
            <a:ext cx="484508" cy="215444"/>
          </a:xfrm>
          <a:prstGeom prst="rect">
            <a:avLst/>
          </a:prstGeom>
          <a:noFill/>
        </p:spPr>
        <p:txBody>
          <a:bodyPr wrap="square" rtlCol="0">
            <a:spAutoFit/>
          </a:bodyPr>
          <a:lstStyle/>
          <a:p>
            <a:r>
              <a:rPr lang="da-DK" sz="800" b="1" dirty="0" smtClean="0">
                <a:solidFill>
                  <a:schemeClr val="accent2">
                    <a:lumMod val="50000"/>
                  </a:schemeClr>
                </a:solidFill>
              </a:rPr>
              <a:t>March</a:t>
            </a:r>
            <a:endParaRPr lang="da-DK" sz="800" b="1" dirty="0">
              <a:solidFill>
                <a:schemeClr val="accent2">
                  <a:lumMod val="50000"/>
                </a:schemeClr>
              </a:solidFill>
            </a:endParaRPr>
          </a:p>
        </p:txBody>
      </p:sp>
      <p:sp>
        <p:nvSpPr>
          <p:cNvPr id="130" name="Tekstboks 69"/>
          <p:cNvSpPr txBox="1"/>
          <p:nvPr/>
        </p:nvSpPr>
        <p:spPr>
          <a:xfrm>
            <a:off x="2948390" y="3291612"/>
            <a:ext cx="680983" cy="215444"/>
          </a:xfrm>
          <a:prstGeom prst="rect">
            <a:avLst/>
          </a:prstGeom>
          <a:noFill/>
        </p:spPr>
        <p:txBody>
          <a:bodyPr wrap="square" rtlCol="0">
            <a:spAutoFit/>
          </a:bodyPr>
          <a:lstStyle/>
          <a:p>
            <a:r>
              <a:rPr lang="da-DK" sz="800" b="1" dirty="0" smtClean="0">
                <a:solidFill>
                  <a:schemeClr val="accent2">
                    <a:lumMod val="50000"/>
                  </a:schemeClr>
                </a:solidFill>
              </a:rPr>
              <a:t>April</a:t>
            </a:r>
            <a:endParaRPr lang="da-DK" sz="800" b="1" dirty="0">
              <a:solidFill>
                <a:schemeClr val="accent2">
                  <a:lumMod val="50000"/>
                </a:schemeClr>
              </a:solidFill>
            </a:endParaRPr>
          </a:p>
        </p:txBody>
      </p:sp>
      <p:sp>
        <p:nvSpPr>
          <p:cNvPr id="131" name="Tekstboks 69"/>
          <p:cNvSpPr txBox="1"/>
          <p:nvPr/>
        </p:nvSpPr>
        <p:spPr>
          <a:xfrm>
            <a:off x="3629373" y="3304415"/>
            <a:ext cx="412498" cy="215444"/>
          </a:xfrm>
          <a:prstGeom prst="rect">
            <a:avLst/>
          </a:prstGeom>
          <a:noFill/>
        </p:spPr>
        <p:txBody>
          <a:bodyPr wrap="square" rtlCol="0">
            <a:spAutoFit/>
          </a:bodyPr>
          <a:lstStyle/>
          <a:p>
            <a:r>
              <a:rPr lang="da-DK" sz="800" b="1" dirty="0" smtClean="0">
                <a:solidFill>
                  <a:schemeClr val="accent2">
                    <a:lumMod val="50000"/>
                  </a:schemeClr>
                </a:solidFill>
              </a:rPr>
              <a:t>May</a:t>
            </a:r>
            <a:endParaRPr lang="da-DK" sz="800" b="1" dirty="0">
              <a:solidFill>
                <a:schemeClr val="accent2">
                  <a:lumMod val="50000"/>
                </a:schemeClr>
              </a:solidFill>
            </a:endParaRPr>
          </a:p>
        </p:txBody>
      </p:sp>
      <p:sp>
        <p:nvSpPr>
          <p:cNvPr id="132" name="Tekstboks 69"/>
          <p:cNvSpPr txBox="1"/>
          <p:nvPr/>
        </p:nvSpPr>
        <p:spPr>
          <a:xfrm>
            <a:off x="4262595" y="3304415"/>
            <a:ext cx="667111" cy="215444"/>
          </a:xfrm>
          <a:prstGeom prst="rect">
            <a:avLst/>
          </a:prstGeom>
          <a:noFill/>
        </p:spPr>
        <p:txBody>
          <a:bodyPr wrap="square" rtlCol="0">
            <a:spAutoFit/>
          </a:bodyPr>
          <a:lstStyle/>
          <a:p>
            <a:r>
              <a:rPr lang="da-DK" sz="800" b="1" dirty="0" smtClean="0">
                <a:solidFill>
                  <a:schemeClr val="accent2">
                    <a:lumMod val="50000"/>
                  </a:schemeClr>
                </a:solidFill>
              </a:rPr>
              <a:t>June</a:t>
            </a:r>
            <a:endParaRPr lang="da-DK" sz="800" b="1" dirty="0">
              <a:solidFill>
                <a:schemeClr val="accent2">
                  <a:lumMod val="50000"/>
                </a:schemeClr>
              </a:solidFill>
            </a:endParaRPr>
          </a:p>
        </p:txBody>
      </p:sp>
      <p:sp>
        <p:nvSpPr>
          <p:cNvPr id="133" name="Tekstboks 69"/>
          <p:cNvSpPr txBox="1"/>
          <p:nvPr/>
        </p:nvSpPr>
        <p:spPr>
          <a:xfrm>
            <a:off x="4929706" y="3320764"/>
            <a:ext cx="484507" cy="215444"/>
          </a:xfrm>
          <a:prstGeom prst="rect">
            <a:avLst/>
          </a:prstGeom>
          <a:noFill/>
        </p:spPr>
        <p:txBody>
          <a:bodyPr wrap="square" rtlCol="0">
            <a:spAutoFit/>
          </a:bodyPr>
          <a:lstStyle/>
          <a:p>
            <a:r>
              <a:rPr lang="da-DK" sz="800" b="1" dirty="0" smtClean="0">
                <a:solidFill>
                  <a:schemeClr val="accent2">
                    <a:lumMod val="50000"/>
                  </a:schemeClr>
                </a:solidFill>
              </a:rPr>
              <a:t>July</a:t>
            </a:r>
            <a:endParaRPr lang="da-DK" sz="800" b="1" dirty="0">
              <a:solidFill>
                <a:schemeClr val="accent2">
                  <a:lumMod val="50000"/>
                </a:schemeClr>
              </a:solidFill>
            </a:endParaRPr>
          </a:p>
        </p:txBody>
      </p:sp>
      <p:sp>
        <p:nvSpPr>
          <p:cNvPr id="134" name="Tekstboks 69"/>
          <p:cNvSpPr txBox="1"/>
          <p:nvPr/>
        </p:nvSpPr>
        <p:spPr>
          <a:xfrm>
            <a:off x="5557153" y="3304415"/>
            <a:ext cx="602294" cy="215444"/>
          </a:xfrm>
          <a:prstGeom prst="rect">
            <a:avLst/>
          </a:prstGeom>
          <a:noFill/>
        </p:spPr>
        <p:txBody>
          <a:bodyPr wrap="square" rtlCol="0">
            <a:spAutoFit/>
          </a:bodyPr>
          <a:lstStyle/>
          <a:p>
            <a:r>
              <a:rPr lang="da-DK" sz="800" b="1" dirty="0" smtClean="0">
                <a:solidFill>
                  <a:schemeClr val="accent2">
                    <a:lumMod val="50000"/>
                  </a:schemeClr>
                </a:solidFill>
              </a:rPr>
              <a:t>August</a:t>
            </a:r>
            <a:endParaRPr lang="da-DK" sz="800" b="1" dirty="0">
              <a:solidFill>
                <a:schemeClr val="accent2">
                  <a:lumMod val="50000"/>
                </a:schemeClr>
              </a:solidFill>
            </a:endParaRPr>
          </a:p>
        </p:txBody>
      </p:sp>
      <p:sp>
        <p:nvSpPr>
          <p:cNvPr id="135" name="Tekstboks 69"/>
          <p:cNvSpPr txBox="1"/>
          <p:nvPr/>
        </p:nvSpPr>
        <p:spPr>
          <a:xfrm>
            <a:off x="6075136" y="3320764"/>
            <a:ext cx="763910" cy="215444"/>
          </a:xfrm>
          <a:prstGeom prst="rect">
            <a:avLst/>
          </a:prstGeom>
          <a:noFill/>
        </p:spPr>
        <p:txBody>
          <a:bodyPr wrap="square" rtlCol="0">
            <a:spAutoFit/>
          </a:bodyPr>
          <a:lstStyle/>
          <a:p>
            <a:r>
              <a:rPr lang="da-DK" sz="800" b="1" dirty="0" smtClean="0">
                <a:solidFill>
                  <a:schemeClr val="accent2">
                    <a:lumMod val="50000"/>
                  </a:schemeClr>
                </a:solidFill>
              </a:rPr>
              <a:t>September</a:t>
            </a:r>
            <a:endParaRPr lang="da-DK" sz="800" b="1" dirty="0">
              <a:solidFill>
                <a:schemeClr val="accent2">
                  <a:lumMod val="50000"/>
                </a:schemeClr>
              </a:solidFill>
            </a:endParaRPr>
          </a:p>
        </p:txBody>
      </p:sp>
      <p:sp>
        <p:nvSpPr>
          <p:cNvPr id="11286" name="TextBox 11285"/>
          <p:cNvSpPr txBox="1"/>
          <p:nvPr/>
        </p:nvSpPr>
        <p:spPr>
          <a:xfrm>
            <a:off x="1537419" y="3798058"/>
            <a:ext cx="975141" cy="1015663"/>
          </a:xfrm>
          <a:prstGeom prst="rect">
            <a:avLst/>
          </a:prstGeom>
          <a:solidFill>
            <a:schemeClr val="accent2">
              <a:lumMod val="20000"/>
              <a:lumOff val="80000"/>
            </a:schemeClr>
          </a:solidFill>
          <a:ln w="6350">
            <a:solidFill>
              <a:schemeClr val="accent2">
                <a:lumMod val="40000"/>
                <a:lumOff val="60000"/>
              </a:schemeClr>
            </a:solidFill>
          </a:ln>
        </p:spPr>
        <p:txBody>
          <a:bodyPr wrap="square" rtlCol="0">
            <a:spAutoFit/>
          </a:bodyPr>
          <a:lstStyle/>
          <a:p>
            <a:r>
              <a:rPr lang="da-DK" sz="1200" b="1" dirty="0" smtClean="0">
                <a:solidFill>
                  <a:srgbClr val="FF0000"/>
                </a:solidFill>
              </a:rPr>
              <a:t>DM Reference Group Meeting in KL</a:t>
            </a:r>
            <a:endParaRPr lang="en-GB" sz="1200" b="1" dirty="0">
              <a:solidFill>
                <a:srgbClr val="FF0000"/>
              </a:solidFill>
            </a:endParaRPr>
          </a:p>
        </p:txBody>
      </p:sp>
      <p:sp>
        <p:nvSpPr>
          <p:cNvPr id="137" name="TextBox 136"/>
          <p:cNvSpPr txBox="1"/>
          <p:nvPr/>
        </p:nvSpPr>
        <p:spPr>
          <a:xfrm>
            <a:off x="670063" y="4185459"/>
            <a:ext cx="803399" cy="784830"/>
          </a:xfrm>
          <a:prstGeom prst="rect">
            <a:avLst/>
          </a:prstGeom>
          <a:solidFill>
            <a:schemeClr val="accent2">
              <a:lumMod val="20000"/>
              <a:lumOff val="80000"/>
            </a:schemeClr>
          </a:solidFill>
          <a:ln w="6350">
            <a:solidFill>
              <a:schemeClr val="accent2">
                <a:lumMod val="40000"/>
                <a:lumOff val="60000"/>
              </a:schemeClr>
            </a:solidFill>
          </a:ln>
        </p:spPr>
        <p:txBody>
          <a:bodyPr wrap="square" rtlCol="0">
            <a:spAutoFit/>
          </a:bodyPr>
          <a:lstStyle/>
          <a:p>
            <a:r>
              <a:rPr lang="da-DK" sz="900" dirty="0" smtClean="0">
                <a:solidFill>
                  <a:schemeClr val="accent2">
                    <a:lumMod val="50000"/>
                  </a:schemeClr>
                </a:solidFill>
              </a:rPr>
              <a:t>DM Reference Group Concept Note</a:t>
            </a:r>
            <a:endParaRPr lang="en-GB" sz="900" dirty="0"/>
          </a:p>
        </p:txBody>
      </p:sp>
      <p:sp>
        <p:nvSpPr>
          <p:cNvPr id="138" name="TextBox 137"/>
          <p:cNvSpPr txBox="1"/>
          <p:nvPr/>
        </p:nvSpPr>
        <p:spPr>
          <a:xfrm>
            <a:off x="2229939" y="2641267"/>
            <a:ext cx="669693" cy="784830"/>
          </a:xfrm>
          <a:prstGeom prst="rect">
            <a:avLst/>
          </a:prstGeom>
          <a:solidFill>
            <a:srgbClr val="FFC000"/>
          </a:solidFill>
          <a:ln w="6350">
            <a:solidFill>
              <a:schemeClr val="accent2">
                <a:lumMod val="40000"/>
                <a:lumOff val="60000"/>
              </a:schemeClr>
            </a:solidFill>
          </a:ln>
        </p:spPr>
        <p:txBody>
          <a:bodyPr wrap="square" rtlCol="0">
            <a:spAutoFit/>
          </a:bodyPr>
          <a:lstStyle/>
          <a:p>
            <a:r>
              <a:rPr lang="da-DK" sz="900" dirty="0" smtClean="0">
                <a:solidFill>
                  <a:schemeClr val="accent2">
                    <a:lumMod val="50000"/>
                  </a:schemeClr>
                </a:solidFill>
              </a:rPr>
              <a:t>Regional Cooperation </a:t>
            </a:r>
            <a:r>
              <a:rPr lang="da-DK" sz="900" dirty="0">
                <a:solidFill>
                  <a:schemeClr val="accent2">
                    <a:lumMod val="50000"/>
                  </a:schemeClr>
                </a:solidFill>
              </a:rPr>
              <a:t>.</a:t>
            </a:r>
            <a:endParaRPr lang="da-DK" sz="900" dirty="0" smtClean="0">
              <a:solidFill>
                <a:schemeClr val="accent2">
                  <a:lumMod val="50000"/>
                </a:schemeClr>
              </a:solidFill>
            </a:endParaRPr>
          </a:p>
          <a:p>
            <a:r>
              <a:rPr lang="da-DK" sz="900" dirty="0" smtClean="0">
                <a:solidFill>
                  <a:schemeClr val="accent2">
                    <a:lumMod val="50000"/>
                  </a:schemeClr>
                </a:solidFill>
              </a:rPr>
              <a:t>SEA Leaders</a:t>
            </a:r>
            <a:endParaRPr lang="en-GB" sz="900" dirty="0"/>
          </a:p>
        </p:txBody>
      </p:sp>
      <p:sp>
        <p:nvSpPr>
          <p:cNvPr id="139" name="Line 33"/>
          <p:cNvSpPr>
            <a:spLocks noChangeShapeType="1"/>
          </p:cNvSpPr>
          <p:nvPr/>
        </p:nvSpPr>
        <p:spPr bwMode="auto">
          <a:xfrm rot="5400000">
            <a:off x="2145700" y="4245379"/>
            <a:ext cx="1507863" cy="1"/>
          </a:xfrm>
          <a:prstGeom prst="line">
            <a:avLst/>
          </a:prstGeom>
          <a:noFill/>
          <a:ln w="6350">
            <a:solidFill>
              <a:schemeClr val="accent2">
                <a:lumMod val="50000"/>
              </a:schemeClr>
            </a:solidFill>
            <a:prstDash val="sysDot"/>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a-DK" sz="1000" b="0" i="0" u="none" strike="noStrike" kern="0" cap="none" spc="0" normalizeH="0" baseline="0" noProof="0">
              <a:ln>
                <a:noFill/>
              </a:ln>
              <a:solidFill>
                <a:schemeClr val="accent2">
                  <a:lumMod val="50000"/>
                </a:schemeClr>
              </a:solidFill>
              <a:effectLst/>
              <a:uLnTx/>
              <a:uFillTx/>
              <a:latin typeface="Arial" pitchFamily="34" charset="0"/>
            </a:endParaRPr>
          </a:p>
        </p:txBody>
      </p:sp>
      <p:sp>
        <p:nvSpPr>
          <p:cNvPr id="140" name="TextBox 139"/>
          <p:cNvSpPr txBox="1"/>
          <p:nvPr/>
        </p:nvSpPr>
        <p:spPr>
          <a:xfrm>
            <a:off x="2899632" y="3825644"/>
            <a:ext cx="935990" cy="800219"/>
          </a:xfrm>
          <a:prstGeom prst="rect">
            <a:avLst/>
          </a:prstGeom>
          <a:solidFill>
            <a:schemeClr val="accent2">
              <a:lumMod val="20000"/>
              <a:lumOff val="80000"/>
            </a:schemeClr>
          </a:solidFill>
          <a:ln w="6350">
            <a:solidFill>
              <a:schemeClr val="accent2">
                <a:lumMod val="40000"/>
                <a:lumOff val="60000"/>
              </a:schemeClr>
            </a:solidFill>
          </a:ln>
        </p:spPr>
        <p:txBody>
          <a:bodyPr wrap="square" rtlCol="0">
            <a:spAutoFit/>
          </a:bodyPr>
          <a:lstStyle/>
          <a:p>
            <a:r>
              <a:rPr lang="da-DK" sz="1100" b="1" dirty="0" smtClean="0">
                <a:solidFill>
                  <a:srgbClr val="FF0000"/>
                </a:solidFill>
              </a:rPr>
              <a:t>Civil Military </a:t>
            </a:r>
            <a:r>
              <a:rPr lang="da-DK" sz="1200" b="1" dirty="0" smtClean="0">
                <a:solidFill>
                  <a:srgbClr val="FF0000"/>
                </a:solidFill>
              </a:rPr>
              <a:t>Forum - KL</a:t>
            </a:r>
            <a:endParaRPr lang="en-GB" sz="1200" b="1" dirty="0">
              <a:solidFill>
                <a:srgbClr val="FF0000"/>
              </a:solidFill>
            </a:endParaRPr>
          </a:p>
        </p:txBody>
      </p:sp>
      <p:sp>
        <p:nvSpPr>
          <p:cNvPr id="141" name="TextBox 140"/>
          <p:cNvSpPr txBox="1"/>
          <p:nvPr/>
        </p:nvSpPr>
        <p:spPr>
          <a:xfrm>
            <a:off x="5026221" y="3866776"/>
            <a:ext cx="908696" cy="600164"/>
          </a:xfrm>
          <a:prstGeom prst="rect">
            <a:avLst/>
          </a:prstGeom>
          <a:solidFill>
            <a:schemeClr val="accent2">
              <a:lumMod val="20000"/>
              <a:lumOff val="80000"/>
            </a:schemeClr>
          </a:solidFill>
          <a:ln w="6350">
            <a:solidFill>
              <a:schemeClr val="accent2">
                <a:lumMod val="40000"/>
                <a:lumOff val="60000"/>
              </a:schemeClr>
            </a:solidFill>
          </a:ln>
        </p:spPr>
        <p:txBody>
          <a:bodyPr wrap="square" rtlCol="0">
            <a:spAutoFit/>
          </a:bodyPr>
          <a:lstStyle/>
          <a:p>
            <a:r>
              <a:rPr lang="da-DK" sz="1100" b="1" dirty="0" smtClean="0">
                <a:solidFill>
                  <a:srgbClr val="FF0000"/>
                </a:solidFill>
              </a:rPr>
              <a:t>Urban DM</a:t>
            </a:r>
          </a:p>
          <a:p>
            <a:r>
              <a:rPr lang="da-DK" sz="1100" b="1" dirty="0" smtClean="0">
                <a:solidFill>
                  <a:srgbClr val="FF0000"/>
                </a:solidFill>
              </a:rPr>
              <a:t>Workshop Maniia</a:t>
            </a:r>
            <a:endParaRPr lang="en-GB" sz="1100" b="1" dirty="0">
              <a:solidFill>
                <a:srgbClr val="FF0000"/>
              </a:solidFill>
            </a:endParaRPr>
          </a:p>
        </p:txBody>
      </p:sp>
      <p:sp>
        <p:nvSpPr>
          <p:cNvPr id="142" name="TextBox 141"/>
          <p:cNvSpPr txBox="1"/>
          <p:nvPr/>
        </p:nvSpPr>
        <p:spPr>
          <a:xfrm>
            <a:off x="4177192" y="3739063"/>
            <a:ext cx="680226" cy="553998"/>
          </a:xfrm>
          <a:prstGeom prst="rect">
            <a:avLst/>
          </a:prstGeom>
          <a:solidFill>
            <a:srgbClr val="FFFF00"/>
          </a:solidFill>
          <a:ln w="6350">
            <a:solidFill>
              <a:schemeClr val="accent2">
                <a:lumMod val="40000"/>
                <a:lumOff val="60000"/>
              </a:schemeClr>
            </a:solidFill>
          </a:ln>
        </p:spPr>
        <p:txBody>
          <a:bodyPr wrap="square" rtlCol="0">
            <a:spAutoFit/>
          </a:bodyPr>
          <a:lstStyle/>
          <a:p>
            <a:r>
              <a:rPr lang="da-DK" sz="1000" dirty="0" smtClean="0">
                <a:solidFill>
                  <a:schemeClr val="accent2">
                    <a:lumMod val="50000"/>
                  </a:schemeClr>
                </a:solidFill>
              </a:rPr>
              <a:t>6th AM CDRR</a:t>
            </a:r>
            <a:br>
              <a:rPr lang="da-DK" sz="1000" dirty="0" smtClean="0">
                <a:solidFill>
                  <a:schemeClr val="accent2">
                    <a:lumMod val="50000"/>
                  </a:schemeClr>
                </a:solidFill>
              </a:rPr>
            </a:br>
            <a:r>
              <a:rPr lang="da-DK" sz="1000" dirty="0" smtClean="0">
                <a:solidFill>
                  <a:schemeClr val="accent2">
                    <a:lumMod val="50000"/>
                  </a:schemeClr>
                </a:solidFill>
              </a:rPr>
              <a:t>Bangkok</a:t>
            </a:r>
          </a:p>
        </p:txBody>
      </p:sp>
      <p:sp>
        <p:nvSpPr>
          <p:cNvPr id="151" name="TextBox 150"/>
          <p:cNvSpPr txBox="1"/>
          <p:nvPr/>
        </p:nvSpPr>
        <p:spPr>
          <a:xfrm>
            <a:off x="2235106" y="4825329"/>
            <a:ext cx="842861" cy="615553"/>
          </a:xfrm>
          <a:prstGeom prst="rect">
            <a:avLst/>
          </a:prstGeom>
          <a:solidFill>
            <a:schemeClr val="tx2">
              <a:lumMod val="20000"/>
              <a:lumOff val="80000"/>
            </a:schemeClr>
          </a:solidFill>
          <a:ln w="6350">
            <a:solidFill>
              <a:schemeClr val="accent2">
                <a:lumMod val="40000"/>
                <a:lumOff val="60000"/>
              </a:schemeClr>
            </a:solidFill>
          </a:ln>
        </p:spPr>
        <p:txBody>
          <a:bodyPr wrap="square" rtlCol="0">
            <a:spAutoFit/>
          </a:bodyPr>
          <a:lstStyle/>
          <a:p>
            <a:r>
              <a:rPr lang="en-GB" sz="800" dirty="0" smtClean="0"/>
              <a:t>World Urban Forum </a:t>
            </a:r>
            <a:r>
              <a:rPr lang="en-GB" sz="800" dirty="0"/>
              <a:t> </a:t>
            </a:r>
            <a:r>
              <a:rPr lang="en-GB" sz="800" dirty="0" smtClean="0"/>
              <a:t>UN Habitat - </a:t>
            </a:r>
            <a:r>
              <a:rPr lang="en-GB" sz="1000" dirty="0" smtClean="0"/>
              <a:t>Colombia</a:t>
            </a:r>
            <a:endParaRPr lang="en-GB" sz="1000" dirty="0"/>
          </a:p>
        </p:txBody>
      </p:sp>
      <p:sp>
        <p:nvSpPr>
          <p:cNvPr id="152" name="TextBox 151"/>
          <p:cNvSpPr txBox="1"/>
          <p:nvPr/>
        </p:nvSpPr>
        <p:spPr>
          <a:xfrm>
            <a:off x="3526086" y="4402652"/>
            <a:ext cx="641722" cy="461665"/>
          </a:xfrm>
          <a:prstGeom prst="rect">
            <a:avLst/>
          </a:prstGeom>
          <a:solidFill>
            <a:srgbClr val="92D050"/>
          </a:solidFill>
          <a:ln w="6350">
            <a:solidFill>
              <a:schemeClr val="accent2">
                <a:lumMod val="40000"/>
                <a:lumOff val="60000"/>
              </a:schemeClr>
            </a:solidFill>
          </a:ln>
        </p:spPr>
        <p:txBody>
          <a:bodyPr wrap="square" rtlCol="0">
            <a:spAutoFit/>
          </a:bodyPr>
          <a:lstStyle/>
          <a:p>
            <a:r>
              <a:rPr lang="da-DK" sz="600" dirty="0" smtClean="0">
                <a:solidFill>
                  <a:schemeClr val="accent2">
                    <a:lumMod val="50000"/>
                  </a:schemeClr>
                </a:solidFill>
              </a:rPr>
              <a:t>IFRC Resilinece Forum -Colombia...</a:t>
            </a:r>
            <a:endParaRPr lang="en-GB" sz="600" dirty="0"/>
          </a:p>
        </p:txBody>
      </p:sp>
      <p:sp>
        <p:nvSpPr>
          <p:cNvPr id="153" name="TextBox 152"/>
          <p:cNvSpPr txBox="1"/>
          <p:nvPr/>
        </p:nvSpPr>
        <p:spPr>
          <a:xfrm>
            <a:off x="6140847" y="4577874"/>
            <a:ext cx="663404" cy="553998"/>
          </a:xfrm>
          <a:prstGeom prst="rect">
            <a:avLst/>
          </a:prstGeom>
          <a:solidFill>
            <a:schemeClr val="tx2">
              <a:lumMod val="20000"/>
              <a:lumOff val="80000"/>
            </a:schemeClr>
          </a:solidFill>
          <a:ln w="6350">
            <a:solidFill>
              <a:schemeClr val="accent2">
                <a:lumMod val="40000"/>
                <a:lumOff val="60000"/>
              </a:schemeClr>
            </a:solidFill>
          </a:ln>
        </p:spPr>
        <p:txBody>
          <a:bodyPr wrap="square" rtlCol="0">
            <a:spAutoFit/>
          </a:bodyPr>
          <a:lstStyle/>
          <a:p>
            <a:r>
              <a:rPr lang="da-DK" sz="1000" dirty="0" smtClean="0">
                <a:solidFill>
                  <a:schemeClr val="accent2">
                    <a:lumMod val="50000"/>
                  </a:schemeClr>
                </a:solidFill>
              </a:rPr>
              <a:t>3rd IC SIDS - Samoa</a:t>
            </a:r>
            <a:endParaRPr lang="en-GB" sz="1000" dirty="0"/>
          </a:p>
        </p:txBody>
      </p:sp>
      <p:sp>
        <p:nvSpPr>
          <p:cNvPr id="154" name="TextBox 153"/>
          <p:cNvSpPr txBox="1"/>
          <p:nvPr/>
        </p:nvSpPr>
        <p:spPr>
          <a:xfrm>
            <a:off x="501962" y="5949280"/>
            <a:ext cx="6764563" cy="492443"/>
          </a:xfrm>
          <a:prstGeom prst="rect">
            <a:avLst/>
          </a:prstGeom>
          <a:solidFill>
            <a:srgbClr val="B9BFC9"/>
          </a:solidFill>
          <a:ln w="6350">
            <a:solidFill>
              <a:schemeClr val="accent2">
                <a:lumMod val="40000"/>
                <a:lumOff val="60000"/>
              </a:schemeClr>
            </a:solidFill>
          </a:ln>
        </p:spPr>
        <p:txBody>
          <a:bodyPr wrap="square" numCol="2" rtlCol="0">
            <a:spAutoFit/>
          </a:bodyPr>
          <a:lstStyle/>
          <a:p>
            <a:pPr algn="ctr"/>
            <a:endParaRPr lang="da-DK" sz="1000" b="1" dirty="0" smtClean="0">
              <a:solidFill>
                <a:schemeClr val="accent2">
                  <a:lumMod val="50000"/>
                </a:schemeClr>
              </a:solidFill>
            </a:endParaRPr>
          </a:p>
          <a:p>
            <a:pPr algn="ctr"/>
            <a:endParaRPr lang="da-DK" sz="1000" dirty="0" smtClean="0">
              <a:solidFill>
                <a:schemeClr val="accent2">
                  <a:lumMod val="50000"/>
                </a:schemeClr>
              </a:solidFill>
            </a:endParaRPr>
          </a:p>
          <a:p>
            <a:endParaRPr lang="en-GB" sz="600" b="1" dirty="0"/>
          </a:p>
        </p:txBody>
      </p:sp>
      <p:sp>
        <p:nvSpPr>
          <p:cNvPr id="41" name="Line 33"/>
          <p:cNvSpPr>
            <a:spLocks noChangeShapeType="1"/>
          </p:cNvSpPr>
          <p:nvPr/>
        </p:nvSpPr>
        <p:spPr bwMode="auto">
          <a:xfrm rot="5400000" flipV="1">
            <a:off x="4397038" y="3940365"/>
            <a:ext cx="890815" cy="11175"/>
          </a:xfrm>
          <a:prstGeom prst="line">
            <a:avLst/>
          </a:prstGeom>
          <a:noFill/>
          <a:ln w="6350">
            <a:solidFill>
              <a:schemeClr val="accent2">
                <a:lumMod val="50000"/>
              </a:schemeClr>
            </a:solidFill>
            <a:prstDash val="sysDot"/>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a-DK" sz="1000" b="0" i="0" u="none" strike="noStrike" kern="0" cap="none" spc="0" normalizeH="0" baseline="0" noProof="0">
              <a:ln>
                <a:noFill/>
              </a:ln>
              <a:solidFill>
                <a:schemeClr val="accent2">
                  <a:lumMod val="50000"/>
                </a:schemeClr>
              </a:solidFill>
              <a:effectLst/>
              <a:uLnTx/>
              <a:uFillTx/>
              <a:latin typeface="Arial" pitchFamily="34" charset="0"/>
            </a:endParaRPr>
          </a:p>
        </p:txBody>
      </p:sp>
      <p:sp>
        <p:nvSpPr>
          <p:cNvPr id="42" name="Line 33"/>
          <p:cNvSpPr>
            <a:spLocks noChangeShapeType="1"/>
          </p:cNvSpPr>
          <p:nvPr/>
        </p:nvSpPr>
        <p:spPr bwMode="auto">
          <a:xfrm rot="5400000">
            <a:off x="5336125" y="3671016"/>
            <a:ext cx="343965" cy="0"/>
          </a:xfrm>
          <a:prstGeom prst="line">
            <a:avLst/>
          </a:prstGeom>
          <a:noFill/>
          <a:ln w="6350">
            <a:solidFill>
              <a:schemeClr val="accent2">
                <a:lumMod val="50000"/>
              </a:schemeClr>
            </a:solidFill>
            <a:prstDash val="sysDot"/>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a-DK" sz="1000" b="0" i="0" u="none" strike="noStrike" kern="0" cap="none" spc="0" normalizeH="0" baseline="0" noProof="0">
              <a:ln>
                <a:noFill/>
              </a:ln>
              <a:solidFill>
                <a:schemeClr val="accent2">
                  <a:lumMod val="50000"/>
                </a:schemeClr>
              </a:solidFill>
              <a:effectLst/>
              <a:uLnTx/>
              <a:uFillTx/>
              <a:latin typeface="Arial" pitchFamily="34" charset="0"/>
            </a:endParaRPr>
          </a:p>
        </p:txBody>
      </p:sp>
      <p:sp>
        <p:nvSpPr>
          <p:cNvPr id="43" name="Line 33"/>
          <p:cNvSpPr>
            <a:spLocks noChangeShapeType="1"/>
          </p:cNvSpPr>
          <p:nvPr/>
        </p:nvSpPr>
        <p:spPr bwMode="auto">
          <a:xfrm rot="5400000">
            <a:off x="5942169" y="4344624"/>
            <a:ext cx="1724162" cy="0"/>
          </a:xfrm>
          <a:prstGeom prst="line">
            <a:avLst/>
          </a:prstGeom>
          <a:noFill/>
          <a:ln w="6350">
            <a:solidFill>
              <a:schemeClr val="accent2">
                <a:lumMod val="50000"/>
              </a:schemeClr>
            </a:solidFill>
            <a:prstDash val="sysDot"/>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a-DK" sz="1000" b="0" i="0" u="none" strike="noStrike" kern="0" cap="none" spc="0" normalizeH="0" baseline="0" noProof="0">
              <a:ln>
                <a:noFill/>
              </a:ln>
              <a:solidFill>
                <a:schemeClr val="accent2">
                  <a:lumMod val="50000"/>
                </a:schemeClr>
              </a:solidFill>
              <a:effectLst/>
              <a:uLnTx/>
              <a:uFillTx/>
              <a:latin typeface="Arial" pitchFamily="34" charset="0"/>
            </a:endParaRPr>
          </a:p>
        </p:txBody>
      </p:sp>
      <p:sp>
        <p:nvSpPr>
          <p:cNvPr id="44" name="TextBox 43"/>
          <p:cNvSpPr txBox="1"/>
          <p:nvPr/>
        </p:nvSpPr>
        <p:spPr>
          <a:xfrm>
            <a:off x="6159447" y="3864266"/>
            <a:ext cx="802349" cy="507831"/>
          </a:xfrm>
          <a:prstGeom prst="rect">
            <a:avLst/>
          </a:prstGeom>
          <a:solidFill>
            <a:schemeClr val="accent2">
              <a:lumMod val="20000"/>
              <a:lumOff val="80000"/>
            </a:schemeClr>
          </a:solidFill>
          <a:ln w="6350">
            <a:solidFill>
              <a:schemeClr val="accent2">
                <a:lumMod val="40000"/>
                <a:lumOff val="60000"/>
              </a:schemeClr>
            </a:solidFill>
          </a:ln>
        </p:spPr>
        <p:txBody>
          <a:bodyPr wrap="square" rtlCol="0">
            <a:spAutoFit/>
          </a:bodyPr>
          <a:lstStyle/>
          <a:p>
            <a:r>
              <a:rPr lang="da-DK" sz="900" dirty="0" smtClean="0">
                <a:solidFill>
                  <a:schemeClr val="accent2">
                    <a:lumMod val="50000"/>
                  </a:schemeClr>
                </a:solidFill>
              </a:rPr>
              <a:t>DM and Innovation</a:t>
            </a:r>
          </a:p>
          <a:p>
            <a:r>
              <a:rPr lang="da-DK" sz="900" dirty="0" smtClean="0">
                <a:solidFill>
                  <a:schemeClr val="accent2">
                    <a:lumMod val="50000"/>
                  </a:schemeClr>
                </a:solidFill>
              </a:rPr>
              <a:t>Forum</a:t>
            </a:r>
            <a:endParaRPr lang="en-GB" sz="900" dirty="0"/>
          </a:p>
        </p:txBody>
      </p:sp>
      <p:sp>
        <p:nvSpPr>
          <p:cNvPr id="45" name="TextBox 44"/>
          <p:cNvSpPr txBox="1"/>
          <p:nvPr/>
        </p:nvSpPr>
        <p:spPr>
          <a:xfrm>
            <a:off x="501962" y="6451444"/>
            <a:ext cx="1340717" cy="184666"/>
          </a:xfrm>
          <a:prstGeom prst="rect">
            <a:avLst/>
          </a:prstGeom>
          <a:solidFill>
            <a:schemeClr val="accent2">
              <a:lumMod val="20000"/>
              <a:lumOff val="80000"/>
            </a:schemeClr>
          </a:solidFill>
          <a:ln w="6350">
            <a:solidFill>
              <a:schemeClr val="accent2">
                <a:lumMod val="40000"/>
                <a:lumOff val="60000"/>
              </a:schemeClr>
            </a:solidFill>
          </a:ln>
        </p:spPr>
        <p:txBody>
          <a:bodyPr wrap="square" rtlCol="0">
            <a:spAutoFit/>
          </a:bodyPr>
          <a:lstStyle/>
          <a:p>
            <a:r>
              <a:rPr lang="da-DK" sz="600" dirty="0" smtClean="0">
                <a:solidFill>
                  <a:schemeClr val="accent2">
                    <a:lumMod val="50000"/>
                  </a:schemeClr>
                </a:solidFill>
              </a:rPr>
              <a:t>Activity organized by DMU</a:t>
            </a:r>
            <a:endParaRPr lang="en-GB" sz="600" dirty="0"/>
          </a:p>
        </p:txBody>
      </p:sp>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8390" y="5888603"/>
            <a:ext cx="1420812"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Group 1"/>
          <p:cNvGrpSpPr/>
          <p:nvPr/>
        </p:nvGrpSpPr>
        <p:grpSpPr>
          <a:xfrm>
            <a:off x="1858846" y="6451444"/>
            <a:ext cx="5407679" cy="190463"/>
            <a:chOff x="-108230" y="6924714"/>
            <a:chExt cx="5407679" cy="190463"/>
          </a:xfrm>
        </p:grpSpPr>
        <p:sp>
          <p:nvSpPr>
            <p:cNvPr id="56" name="TextBox 55"/>
            <p:cNvSpPr txBox="1"/>
            <p:nvPr/>
          </p:nvSpPr>
          <p:spPr>
            <a:xfrm>
              <a:off x="-108230" y="6924714"/>
              <a:ext cx="1307431" cy="184666"/>
            </a:xfrm>
            <a:prstGeom prst="rect">
              <a:avLst/>
            </a:prstGeom>
            <a:solidFill>
              <a:srgbClr val="FFC000"/>
            </a:solidFill>
            <a:ln w="6350">
              <a:solidFill>
                <a:schemeClr val="accent2">
                  <a:lumMod val="40000"/>
                  <a:lumOff val="60000"/>
                </a:schemeClr>
              </a:solidFill>
            </a:ln>
          </p:spPr>
          <p:txBody>
            <a:bodyPr wrap="square" rtlCol="0">
              <a:spAutoFit/>
            </a:bodyPr>
            <a:lstStyle/>
            <a:p>
              <a:r>
                <a:rPr lang="da-DK" sz="600" dirty="0" smtClean="0">
                  <a:solidFill>
                    <a:schemeClr val="accent2">
                      <a:lumMod val="50000"/>
                    </a:schemeClr>
                  </a:solidFill>
                </a:rPr>
                <a:t>Activity Organized by SEA RD</a:t>
              </a:r>
            </a:p>
          </p:txBody>
        </p:sp>
        <p:sp>
          <p:nvSpPr>
            <p:cNvPr id="57" name="TextBox 56"/>
            <p:cNvSpPr txBox="1"/>
            <p:nvPr/>
          </p:nvSpPr>
          <p:spPr>
            <a:xfrm>
              <a:off x="1209512" y="6926546"/>
              <a:ext cx="1340717" cy="184666"/>
            </a:xfrm>
            <a:prstGeom prst="rect">
              <a:avLst/>
            </a:prstGeom>
            <a:solidFill>
              <a:srgbClr val="92D050"/>
            </a:solidFill>
            <a:ln w="6350">
              <a:solidFill>
                <a:schemeClr val="accent2">
                  <a:lumMod val="40000"/>
                  <a:lumOff val="60000"/>
                </a:schemeClr>
              </a:solidFill>
            </a:ln>
          </p:spPr>
          <p:txBody>
            <a:bodyPr wrap="square" rtlCol="0">
              <a:spAutoFit/>
            </a:bodyPr>
            <a:lstStyle/>
            <a:p>
              <a:r>
                <a:rPr lang="da-DK" sz="600" dirty="0" smtClean="0">
                  <a:solidFill>
                    <a:schemeClr val="accent2">
                      <a:lumMod val="50000"/>
                    </a:schemeClr>
                  </a:solidFill>
                </a:rPr>
                <a:t>Activity organized by IFRC/GVA</a:t>
              </a:r>
              <a:endParaRPr lang="en-GB" sz="600" dirty="0"/>
            </a:p>
          </p:txBody>
        </p:sp>
        <p:sp>
          <p:nvSpPr>
            <p:cNvPr id="58" name="TextBox 57"/>
            <p:cNvSpPr txBox="1"/>
            <p:nvPr/>
          </p:nvSpPr>
          <p:spPr>
            <a:xfrm>
              <a:off x="3967840" y="6930511"/>
              <a:ext cx="1331609" cy="184666"/>
            </a:xfrm>
            <a:prstGeom prst="rect">
              <a:avLst/>
            </a:prstGeom>
            <a:solidFill>
              <a:srgbClr val="FFFF00"/>
            </a:solidFill>
            <a:ln w="6350">
              <a:solidFill>
                <a:schemeClr val="accent2">
                  <a:lumMod val="40000"/>
                  <a:lumOff val="60000"/>
                </a:schemeClr>
              </a:solidFill>
            </a:ln>
          </p:spPr>
          <p:txBody>
            <a:bodyPr wrap="square" rtlCol="0">
              <a:spAutoFit/>
            </a:bodyPr>
            <a:lstStyle/>
            <a:p>
              <a:r>
                <a:rPr lang="da-DK" sz="600" dirty="0" smtClean="0">
                  <a:solidFill>
                    <a:schemeClr val="accent2">
                      <a:lumMod val="50000"/>
                    </a:schemeClr>
                  </a:solidFill>
                </a:rPr>
                <a:t>Activity IFRC is Co-Organizer.</a:t>
              </a:r>
            </a:p>
          </p:txBody>
        </p:sp>
        <p:sp>
          <p:nvSpPr>
            <p:cNvPr id="59" name="TextBox 58"/>
            <p:cNvSpPr txBox="1"/>
            <p:nvPr/>
          </p:nvSpPr>
          <p:spPr>
            <a:xfrm>
              <a:off x="2566191" y="6926546"/>
              <a:ext cx="1387889" cy="184666"/>
            </a:xfrm>
            <a:prstGeom prst="rect">
              <a:avLst/>
            </a:prstGeom>
            <a:solidFill>
              <a:schemeClr val="tx2">
                <a:lumMod val="20000"/>
                <a:lumOff val="80000"/>
              </a:schemeClr>
            </a:solidFill>
            <a:ln w="6350">
              <a:solidFill>
                <a:schemeClr val="accent2">
                  <a:lumMod val="40000"/>
                  <a:lumOff val="60000"/>
                </a:schemeClr>
              </a:solidFill>
            </a:ln>
          </p:spPr>
          <p:txBody>
            <a:bodyPr wrap="square" rtlCol="0">
              <a:spAutoFit/>
            </a:bodyPr>
            <a:lstStyle/>
            <a:p>
              <a:r>
                <a:rPr lang="en-GB" sz="600" dirty="0" smtClean="0"/>
                <a:t>Activity organized by UN System</a:t>
              </a:r>
              <a:endParaRPr lang="en-GB" sz="600" dirty="0"/>
            </a:p>
          </p:txBody>
        </p:sp>
      </p:grpSp>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4315" y="6019570"/>
            <a:ext cx="854075" cy="444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28346" y="6019570"/>
            <a:ext cx="933450" cy="437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83295" y="6019571"/>
            <a:ext cx="1085850" cy="414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 name="TextBox 59"/>
          <p:cNvSpPr txBox="1"/>
          <p:nvPr/>
        </p:nvSpPr>
        <p:spPr>
          <a:xfrm>
            <a:off x="2229939" y="5440882"/>
            <a:ext cx="842861" cy="584775"/>
          </a:xfrm>
          <a:prstGeom prst="rect">
            <a:avLst/>
          </a:prstGeom>
          <a:solidFill>
            <a:schemeClr val="tx2">
              <a:lumMod val="20000"/>
              <a:lumOff val="80000"/>
            </a:schemeClr>
          </a:solidFill>
          <a:ln w="6350">
            <a:solidFill>
              <a:schemeClr val="accent2">
                <a:lumMod val="40000"/>
                <a:lumOff val="60000"/>
              </a:schemeClr>
            </a:solidFill>
          </a:ln>
        </p:spPr>
        <p:txBody>
          <a:bodyPr wrap="square" rtlCol="0">
            <a:spAutoFit/>
          </a:bodyPr>
          <a:lstStyle/>
          <a:p>
            <a:r>
              <a:rPr lang="en-GB" sz="800" dirty="0" smtClean="0"/>
              <a:t>OCHA</a:t>
            </a:r>
          </a:p>
          <a:p>
            <a:r>
              <a:rPr lang="en-GB" sz="800" dirty="0" smtClean="0"/>
              <a:t>CM </a:t>
            </a:r>
            <a:r>
              <a:rPr lang="en-GB" sz="800" dirty="0" err="1" smtClean="0"/>
              <a:t>Coord</a:t>
            </a:r>
            <a:r>
              <a:rPr lang="en-GB" sz="800" dirty="0" smtClean="0"/>
              <a:t> Course Suva - Fiji</a:t>
            </a:r>
            <a:endParaRPr lang="en-GB" sz="800" dirty="0"/>
          </a:p>
        </p:txBody>
      </p:sp>
      <p:sp>
        <p:nvSpPr>
          <p:cNvPr id="62" name="TextBox 61"/>
          <p:cNvSpPr txBox="1"/>
          <p:nvPr/>
        </p:nvSpPr>
        <p:spPr>
          <a:xfrm>
            <a:off x="3525568" y="5018013"/>
            <a:ext cx="843634" cy="369332"/>
          </a:xfrm>
          <a:prstGeom prst="rect">
            <a:avLst/>
          </a:prstGeom>
          <a:solidFill>
            <a:schemeClr val="tx2">
              <a:lumMod val="20000"/>
              <a:lumOff val="80000"/>
            </a:schemeClr>
          </a:solidFill>
          <a:ln w="6350">
            <a:solidFill>
              <a:schemeClr val="accent2">
                <a:lumMod val="40000"/>
                <a:lumOff val="60000"/>
              </a:schemeClr>
            </a:solidFill>
          </a:ln>
        </p:spPr>
        <p:txBody>
          <a:bodyPr wrap="square" rtlCol="0">
            <a:spAutoFit/>
          </a:bodyPr>
          <a:lstStyle/>
          <a:p>
            <a:r>
              <a:rPr lang="en-GB" sz="600" dirty="0" smtClean="0"/>
              <a:t>OCHA</a:t>
            </a:r>
          </a:p>
          <a:p>
            <a:r>
              <a:rPr lang="en-GB" sz="600" dirty="0" smtClean="0"/>
              <a:t>CM </a:t>
            </a:r>
            <a:r>
              <a:rPr lang="en-GB" sz="600" dirty="0" err="1" smtClean="0"/>
              <a:t>Coord</a:t>
            </a:r>
            <a:r>
              <a:rPr lang="en-GB" sz="600" dirty="0" smtClean="0"/>
              <a:t> Course </a:t>
            </a:r>
          </a:p>
          <a:p>
            <a:r>
              <a:rPr lang="en-GB" sz="600" dirty="0" smtClean="0"/>
              <a:t>Asia TBD</a:t>
            </a:r>
            <a:endParaRPr lang="en-GB" sz="600" dirty="0"/>
          </a:p>
        </p:txBody>
      </p:sp>
      <p:sp>
        <p:nvSpPr>
          <p:cNvPr id="55" name="TextBox 64"/>
          <p:cNvSpPr txBox="1"/>
          <p:nvPr/>
        </p:nvSpPr>
        <p:spPr>
          <a:xfrm>
            <a:off x="6159447" y="5133105"/>
            <a:ext cx="860824" cy="784830"/>
          </a:xfrm>
          <a:prstGeom prst="rect">
            <a:avLst/>
          </a:prstGeom>
          <a:solidFill>
            <a:schemeClr val="accent2">
              <a:lumMod val="20000"/>
              <a:lumOff val="80000"/>
            </a:schemeClr>
          </a:solidFill>
          <a:ln w="6350">
            <a:solidFill>
              <a:schemeClr val="accent2">
                <a:lumMod val="40000"/>
                <a:lumOff val="60000"/>
              </a:schemeClr>
            </a:solidFill>
          </a:ln>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da-DK" sz="900" dirty="0" smtClean="0"/>
              <a:t>Second</a:t>
            </a:r>
          </a:p>
          <a:p>
            <a:r>
              <a:rPr lang="da-DK" sz="900" dirty="0" smtClean="0"/>
              <a:t>DM Reference Group Meeting</a:t>
            </a:r>
            <a:endParaRPr lang="en-GB" sz="900" dirty="0"/>
          </a:p>
        </p:txBody>
      </p:sp>
      <p:sp>
        <p:nvSpPr>
          <p:cNvPr id="61" name="TextBox 60"/>
          <p:cNvSpPr txBox="1"/>
          <p:nvPr/>
        </p:nvSpPr>
        <p:spPr>
          <a:xfrm>
            <a:off x="4173454" y="4122306"/>
            <a:ext cx="663404" cy="646331"/>
          </a:xfrm>
          <a:prstGeom prst="rect">
            <a:avLst/>
          </a:prstGeom>
          <a:solidFill>
            <a:schemeClr val="tx2">
              <a:lumMod val="20000"/>
              <a:lumOff val="80000"/>
            </a:schemeClr>
          </a:solidFill>
          <a:ln w="6350">
            <a:solidFill>
              <a:schemeClr val="accent2">
                <a:lumMod val="40000"/>
                <a:lumOff val="60000"/>
              </a:schemeClr>
            </a:solidFill>
          </a:ln>
        </p:spPr>
        <p:txBody>
          <a:bodyPr wrap="square" rtlCol="0">
            <a:spAutoFit/>
          </a:bodyPr>
          <a:lstStyle/>
          <a:p>
            <a:r>
              <a:rPr lang="da-DK" sz="900" dirty="0" smtClean="0">
                <a:solidFill>
                  <a:schemeClr val="accent2">
                    <a:lumMod val="50000"/>
                  </a:schemeClr>
                </a:solidFill>
              </a:rPr>
              <a:t>Regional DRR meeting Pacific-</a:t>
            </a:r>
            <a:endParaRPr lang="en-GB" sz="900" dirty="0"/>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9922" y="6025876"/>
            <a:ext cx="725489"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 name="TextBox 65"/>
          <p:cNvSpPr txBox="1"/>
          <p:nvPr/>
        </p:nvSpPr>
        <p:spPr>
          <a:xfrm>
            <a:off x="7664383" y="4722312"/>
            <a:ext cx="671249" cy="584775"/>
          </a:xfrm>
          <a:prstGeom prst="rect">
            <a:avLst/>
          </a:prstGeom>
          <a:solidFill>
            <a:schemeClr val="accent2">
              <a:lumMod val="20000"/>
              <a:lumOff val="80000"/>
            </a:schemeClr>
          </a:solidFill>
          <a:ln w="6350">
            <a:solidFill>
              <a:schemeClr val="accent2">
                <a:lumMod val="40000"/>
                <a:lumOff val="60000"/>
              </a:schemeClr>
            </a:solidFill>
          </a:ln>
        </p:spPr>
        <p:txBody>
          <a:bodyPr wrap="square" rtlCol="0">
            <a:spAutoFit/>
          </a:bodyPr>
          <a:lstStyle/>
          <a:p>
            <a:r>
              <a:rPr lang="da-DK" sz="800" dirty="0" smtClean="0">
                <a:solidFill>
                  <a:schemeClr val="accent2">
                    <a:lumMod val="50000"/>
                  </a:schemeClr>
                </a:solidFill>
              </a:rPr>
              <a:t>AP RDRT Field School</a:t>
            </a:r>
            <a:endParaRPr lang="da-DK" sz="800" dirty="0">
              <a:solidFill>
                <a:schemeClr val="accent2">
                  <a:lumMod val="50000"/>
                </a:schemeClr>
              </a:solidFill>
            </a:endParaRPr>
          </a:p>
          <a:p>
            <a:r>
              <a:rPr lang="da-DK" sz="800" dirty="0" smtClean="0">
                <a:solidFill>
                  <a:schemeClr val="accent2">
                    <a:lumMod val="50000"/>
                  </a:schemeClr>
                </a:solidFill>
              </a:rPr>
              <a:t>Iran - TBC</a:t>
            </a:r>
          </a:p>
        </p:txBody>
      </p:sp>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75951" y="6183401"/>
            <a:ext cx="676275"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883681" y="246185"/>
            <a:ext cx="4573410" cy="707886"/>
          </a:xfrm>
          <a:prstGeom prst="rect">
            <a:avLst/>
          </a:prstGeom>
        </p:spPr>
        <p:txBody>
          <a:bodyPr wrap="square">
            <a:spAutoFit/>
          </a:bodyPr>
          <a:lstStyle/>
          <a:p>
            <a:pPr algn="ctr"/>
            <a:r>
              <a:rPr lang="en-GB" sz="4000" dirty="0" smtClean="0">
                <a:latin typeface="Baskerville Old Face" panose="02020602080505020303" pitchFamily="18" charset="0"/>
              </a:rPr>
              <a:t>DM Agenda 2014</a:t>
            </a:r>
            <a:endParaRPr lang="en-GB" sz="4000" dirty="0">
              <a:latin typeface="Baskerville Old Face" panose="02020602080505020303" pitchFamily="18" charset="0"/>
            </a:endParaRPr>
          </a:p>
        </p:txBody>
      </p:sp>
    </p:spTree>
    <p:extLst>
      <p:ext uri="{BB962C8B-B14F-4D97-AF65-F5344CB8AC3E}">
        <p14:creationId xmlns:p14="http://schemas.microsoft.com/office/powerpoint/2010/main" val="721026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i="0" dirty="0" smtClean="0">
                <a:solidFill>
                  <a:srgbClr val="002060"/>
                </a:solidFill>
              </a:rPr>
              <a:t>The DM Reference Group </a:t>
            </a:r>
            <a:r>
              <a:rPr lang="en-GB" i="0" dirty="0">
                <a:solidFill>
                  <a:srgbClr val="002060"/>
                </a:solidFill>
              </a:rPr>
              <a:t/>
            </a:r>
            <a:br>
              <a:rPr lang="en-GB" i="0" dirty="0">
                <a:solidFill>
                  <a:srgbClr val="002060"/>
                </a:solidFill>
              </a:rPr>
            </a:br>
            <a:r>
              <a:rPr lang="en-GB" i="0" dirty="0" smtClean="0">
                <a:solidFill>
                  <a:srgbClr val="002060"/>
                </a:solidFill>
              </a:rPr>
              <a:t>Identified the following strategic priorities</a:t>
            </a:r>
          </a:p>
        </p:txBody>
      </p:sp>
      <p:sp>
        <p:nvSpPr>
          <p:cNvPr id="3" name="Content Placeholder 2"/>
          <p:cNvSpPr>
            <a:spLocks noGrp="1"/>
          </p:cNvSpPr>
          <p:nvPr>
            <p:ph idx="1"/>
          </p:nvPr>
        </p:nvSpPr>
        <p:spPr/>
        <p:txBody>
          <a:bodyPr/>
          <a:lstStyle/>
          <a:p>
            <a:r>
              <a:rPr lang="en-US" sz="2800" b="1" dirty="0" smtClean="0"/>
              <a:t>Civil </a:t>
            </a:r>
            <a:r>
              <a:rPr lang="en-US" sz="2800" b="1" dirty="0"/>
              <a:t>and Military </a:t>
            </a:r>
            <a:r>
              <a:rPr lang="en-US" sz="2800" b="1" dirty="0" smtClean="0"/>
              <a:t>Relations</a:t>
            </a:r>
          </a:p>
          <a:p>
            <a:endParaRPr lang="en-US" sz="1400" b="1" dirty="0" smtClean="0"/>
          </a:p>
          <a:p>
            <a:r>
              <a:rPr lang="en-US" sz="2800" b="1" dirty="0"/>
              <a:t>The 6</a:t>
            </a:r>
            <a:r>
              <a:rPr lang="en-US" sz="2800" b="1" baseline="30000" dirty="0"/>
              <a:t>th</a:t>
            </a:r>
            <a:r>
              <a:rPr lang="en-US" sz="2800" b="1" dirty="0"/>
              <a:t> Asia Ministerial Conference on DRR - Work with regional DRR and </a:t>
            </a:r>
            <a:r>
              <a:rPr lang="en-US" sz="2800" b="1" dirty="0" smtClean="0"/>
              <a:t>resilience</a:t>
            </a:r>
          </a:p>
          <a:p>
            <a:endParaRPr lang="en-US" sz="1400" b="1" dirty="0" smtClean="0"/>
          </a:p>
          <a:p>
            <a:r>
              <a:rPr lang="en-US" sz="2800" b="1" dirty="0" smtClean="0"/>
              <a:t>Urban Risks</a:t>
            </a:r>
          </a:p>
          <a:p>
            <a:endParaRPr lang="en-US" sz="1400" b="1" dirty="0" smtClean="0"/>
          </a:p>
          <a:p>
            <a:r>
              <a:rPr lang="en-US" sz="2800" b="1" dirty="0" smtClean="0"/>
              <a:t>Innovative </a:t>
            </a:r>
            <a:r>
              <a:rPr lang="en-US" sz="2800" b="1" dirty="0"/>
              <a:t>approaches to DM </a:t>
            </a:r>
            <a:endParaRPr lang="en-US" sz="2800" b="1" dirty="0" smtClean="0"/>
          </a:p>
          <a:p>
            <a:pPr marL="0" indent="0">
              <a:buNone/>
            </a:pPr>
            <a:r>
              <a:rPr lang="en-US" sz="2000" b="1" dirty="0" smtClean="0"/>
              <a:t>     (RMS, TERA system, Mega 5 and ODK)</a:t>
            </a:r>
            <a:endParaRPr lang="en-GB" sz="2000" dirty="0"/>
          </a:p>
          <a:p>
            <a:pPr marL="0" indent="0">
              <a:buNone/>
            </a:pPr>
            <a:endParaRPr lang="en-GB" dirty="0"/>
          </a:p>
          <a:p>
            <a:pPr marL="0" lvl="0" indent="0">
              <a:buNone/>
            </a:pPr>
            <a:endParaRPr lang="en-GB" dirty="0"/>
          </a:p>
          <a:p>
            <a:endParaRPr lang="en-GB" dirty="0"/>
          </a:p>
          <a:p>
            <a:endParaRPr lang="en-GB" dirty="0"/>
          </a:p>
          <a:p>
            <a:endParaRPr lang="en-GB" dirty="0"/>
          </a:p>
        </p:txBody>
      </p:sp>
    </p:spTree>
    <p:extLst>
      <p:ext uri="{BB962C8B-B14F-4D97-AF65-F5344CB8AC3E}">
        <p14:creationId xmlns:p14="http://schemas.microsoft.com/office/powerpoint/2010/main" val="1581565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algn="ctr" eaLnBrk="1" hangingPunct="1"/>
            <a:r>
              <a:rPr lang="en-GB" altLang="en-US" sz="3200" dirty="0" smtClean="0"/>
              <a:t>Civil Military Relations (CMR)</a:t>
            </a:r>
          </a:p>
        </p:txBody>
      </p:sp>
      <p:sp>
        <p:nvSpPr>
          <p:cNvPr id="3075" name="Rectangle 3"/>
          <p:cNvSpPr>
            <a:spLocks noGrp="1" noChangeArrowheads="1"/>
          </p:cNvSpPr>
          <p:nvPr>
            <p:ph idx="1"/>
          </p:nvPr>
        </p:nvSpPr>
        <p:spPr>
          <a:xfrm>
            <a:off x="250825" y="1854200"/>
            <a:ext cx="8750300" cy="4598988"/>
          </a:xfrm>
        </p:spPr>
        <p:txBody>
          <a:bodyPr/>
          <a:lstStyle/>
          <a:p>
            <a:pPr eaLnBrk="1" hangingPunct="1">
              <a:spcAft>
                <a:spcPct val="60000"/>
              </a:spcAft>
              <a:buFont typeface="Wingdings" pitchFamily="2" charset="2"/>
              <a:buChar char="Ø"/>
              <a:defRPr/>
            </a:pPr>
            <a:r>
              <a:rPr lang="en-GB" altLang="en-US" sz="2800" dirty="0" smtClean="0"/>
              <a:t>Civil Military Relations forum in KL in May 2014 with:</a:t>
            </a:r>
          </a:p>
          <a:p>
            <a:pPr>
              <a:defRPr/>
            </a:pPr>
            <a:r>
              <a:rPr lang="en-US" sz="2000" dirty="0"/>
              <a:t>16 National Societies from Asia Pacific </a:t>
            </a:r>
            <a:r>
              <a:rPr lang="en-US" sz="2000" dirty="0" smtClean="0"/>
              <a:t>Zone</a:t>
            </a:r>
            <a:r>
              <a:rPr lang="en-GB" sz="2000" dirty="0" smtClean="0"/>
              <a:t>, </a:t>
            </a:r>
            <a:r>
              <a:rPr lang="en-US" sz="2000" dirty="0" smtClean="0"/>
              <a:t>3 </a:t>
            </a:r>
            <a:r>
              <a:rPr lang="en-GB" sz="2000" dirty="0" smtClean="0"/>
              <a:t>PNS, 4 </a:t>
            </a:r>
            <a:r>
              <a:rPr lang="en-GB" sz="2000" dirty="0" err="1" smtClean="0"/>
              <a:t>HoRD</a:t>
            </a:r>
            <a:r>
              <a:rPr lang="en-GB" sz="2000" dirty="0"/>
              <a:t>,</a:t>
            </a:r>
            <a:r>
              <a:rPr lang="en-GB" sz="2000" dirty="0" smtClean="0"/>
              <a:t> 2 IFRC CMR FC, ICRC, </a:t>
            </a:r>
            <a:r>
              <a:rPr lang="en-US" sz="2000" dirty="0" smtClean="0"/>
              <a:t>Armed </a:t>
            </a:r>
            <a:r>
              <a:rPr lang="en-US" sz="2000" dirty="0"/>
              <a:t>forces (New Zealand, Royal Thai and </a:t>
            </a:r>
            <a:r>
              <a:rPr lang="en-US" sz="2000" dirty="0" smtClean="0"/>
              <a:t>Malaysian)</a:t>
            </a:r>
            <a:r>
              <a:rPr lang="en-GB" sz="2000" dirty="0" smtClean="0"/>
              <a:t>, </a:t>
            </a:r>
            <a:r>
              <a:rPr lang="en-US" sz="2000" dirty="0" smtClean="0"/>
              <a:t>OCHA</a:t>
            </a:r>
            <a:r>
              <a:rPr lang="en-US" sz="2000" dirty="0"/>
              <a:t>, the Australian Civil Military Centre and World Vision International</a:t>
            </a:r>
            <a:r>
              <a:rPr lang="en-US" sz="2000" dirty="0" smtClean="0"/>
              <a:t>.</a:t>
            </a:r>
          </a:p>
          <a:p>
            <a:pPr>
              <a:defRPr/>
            </a:pPr>
            <a:endParaRPr lang="en-GB" sz="1600" dirty="0" smtClean="0"/>
          </a:p>
          <a:p>
            <a:pPr eaLnBrk="1" hangingPunct="1">
              <a:spcAft>
                <a:spcPct val="60000"/>
              </a:spcAft>
              <a:buFont typeface="Wingdings" pitchFamily="2" charset="2"/>
              <a:buChar char="Ø"/>
              <a:defRPr/>
            </a:pPr>
            <a:r>
              <a:rPr lang="en-GB" altLang="en-US" sz="2400" dirty="0" smtClean="0"/>
              <a:t>Forum report includes road map recommendations of the National Societies</a:t>
            </a:r>
          </a:p>
          <a:p>
            <a:pPr eaLnBrk="1" hangingPunct="1">
              <a:spcAft>
                <a:spcPct val="60000"/>
              </a:spcAft>
              <a:buFont typeface="Wingdings" pitchFamily="2" charset="2"/>
              <a:buChar char="Ø"/>
              <a:defRPr/>
            </a:pPr>
            <a:r>
              <a:rPr lang="en-GB" altLang="en-US" sz="2400" dirty="0"/>
              <a:t>Workshop at the AP Regional conference in Beijing: </a:t>
            </a:r>
            <a:r>
              <a:rPr lang="en-GB" altLang="en-US" sz="2400" i="1" dirty="0"/>
              <a:t>Understand Civil Military Relations during Natural </a:t>
            </a:r>
            <a:r>
              <a:rPr lang="en-GB" altLang="en-US" sz="2400" i="1" dirty="0" smtClean="0"/>
              <a:t>Disasters</a:t>
            </a:r>
            <a:r>
              <a:rPr lang="en-GB" altLang="en-US" sz="2400" dirty="0" smtClean="0"/>
              <a:t> </a:t>
            </a:r>
            <a:endParaRPr lang="en-GB" altLang="en-US" sz="2400" dirty="0"/>
          </a:p>
          <a:p>
            <a:pPr eaLnBrk="1" hangingPunct="1">
              <a:spcAft>
                <a:spcPct val="60000"/>
              </a:spcAft>
              <a:buFont typeface="Wingdings" pitchFamily="2" charset="2"/>
              <a:buChar char="Ø"/>
              <a:defRPr/>
            </a:pPr>
            <a:endParaRPr lang="en-GB" altLang="en-US" sz="2800" dirty="0" smtClean="0"/>
          </a:p>
          <a:p>
            <a:pPr marL="0" indent="0" eaLnBrk="1" hangingPunct="1">
              <a:spcAft>
                <a:spcPct val="60000"/>
              </a:spcAft>
              <a:buNone/>
              <a:defRPr/>
            </a:pPr>
            <a:endParaRPr lang="en-GB" altLang="en-US" sz="3300" dirty="0" smtClean="0"/>
          </a:p>
          <a:p>
            <a:pPr marL="0" indent="0" eaLnBrk="1" hangingPunct="1">
              <a:spcAft>
                <a:spcPct val="60000"/>
              </a:spcAft>
              <a:buFont typeface="Wingdings" pitchFamily="2" charset="2"/>
              <a:buNone/>
              <a:defRPr/>
            </a:pPr>
            <a:endParaRPr lang="en-GB" altLang="en-US" sz="3300" dirty="0" smtClean="0"/>
          </a:p>
          <a:p>
            <a:pPr eaLnBrk="1" hangingPunct="1">
              <a:spcAft>
                <a:spcPct val="60000"/>
              </a:spcAft>
              <a:buFont typeface="Wingdings" pitchFamily="2" charset="2"/>
              <a:buChar char="Ø"/>
              <a:defRPr/>
            </a:pPr>
            <a:endParaRPr lang="en-GB" altLang="en-US" sz="3300" dirty="0" smtClean="0"/>
          </a:p>
          <a:p>
            <a:pPr eaLnBrk="1" hangingPunct="1">
              <a:spcAft>
                <a:spcPct val="60000"/>
              </a:spcAft>
              <a:buFont typeface="Wingdings" pitchFamily="2" charset="2"/>
              <a:buNone/>
              <a:defRPr/>
            </a:pPr>
            <a:r>
              <a:rPr lang="en-GB" altLang="en-US" sz="3300" dirty="0" smtClean="0"/>
              <a:t> </a:t>
            </a:r>
          </a:p>
          <a:p>
            <a:pPr eaLnBrk="1" hangingPunct="1">
              <a:spcAft>
                <a:spcPct val="60000"/>
              </a:spcAft>
              <a:buFont typeface="Wingdings" pitchFamily="2" charset="2"/>
              <a:buNone/>
              <a:defRPr/>
            </a:pPr>
            <a:endParaRPr lang="en-GB" altLang="en-US" sz="3300" dirty="0" smtClean="0"/>
          </a:p>
        </p:txBody>
      </p:sp>
    </p:spTree>
    <p:extLst>
      <p:ext uri="{BB962C8B-B14F-4D97-AF65-F5344CB8AC3E}">
        <p14:creationId xmlns:p14="http://schemas.microsoft.com/office/powerpoint/2010/main" val="4079364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1" name="Picture 8" descr="Storming the beach in early 2007."/>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0" y="3722688"/>
            <a:ext cx="4292600" cy="3135312"/>
          </a:xfrm>
          <a:noFill/>
        </p:spPr>
      </p:pic>
      <p:sp>
        <p:nvSpPr>
          <p:cNvPr id="24583" name="Rectangle 11"/>
          <p:cNvSpPr>
            <a:spLocks noChangeArrowheads="1"/>
          </p:cNvSpPr>
          <p:nvPr/>
        </p:nvSpPr>
        <p:spPr bwMode="auto">
          <a:xfrm>
            <a:off x="4494213" y="1537921"/>
            <a:ext cx="4513262" cy="464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44475" indent="-244475" eaLnBrk="0" hangingPunct="0">
              <a:spcBef>
                <a:spcPct val="20000"/>
              </a:spcBef>
              <a:buClr>
                <a:srgbClr val="FF0000"/>
              </a:buClr>
              <a:buFont typeface="Wingdings" pitchFamily="2" charset="2"/>
              <a:buChar char="§"/>
              <a:defRPr sz="2100">
                <a:solidFill>
                  <a:schemeClr val="tx1"/>
                </a:solidFill>
                <a:latin typeface="Arial Unicode MS" pitchFamily="34" charset="-128"/>
              </a:defRPr>
            </a:lvl1pPr>
            <a:lvl2pPr marL="742950" indent="-285750" eaLnBrk="0" hangingPunct="0">
              <a:spcBef>
                <a:spcPct val="20000"/>
              </a:spcBef>
              <a:buClr>
                <a:srgbClr val="FF0000"/>
              </a:buClr>
              <a:buFont typeface="Wingdings" pitchFamily="2" charset="2"/>
              <a:buChar char="§"/>
              <a:defRPr sz="1700">
                <a:solidFill>
                  <a:schemeClr val="tx1"/>
                </a:solidFill>
                <a:latin typeface="Arial Unicode MS" pitchFamily="34" charset="-128"/>
              </a:defRPr>
            </a:lvl2pPr>
            <a:lvl3pPr marL="1143000" indent="-228600" eaLnBrk="0" hangingPunct="0">
              <a:spcBef>
                <a:spcPct val="20000"/>
              </a:spcBef>
              <a:buClr>
                <a:srgbClr val="FF0000"/>
              </a:buClr>
              <a:buFont typeface="Wingdings" pitchFamily="2" charset="2"/>
              <a:buChar char="§"/>
              <a:defRPr sz="1600">
                <a:solidFill>
                  <a:schemeClr val="tx1"/>
                </a:solidFill>
                <a:latin typeface="Arial Unicode MS" pitchFamily="34" charset="-128"/>
              </a:defRPr>
            </a:lvl3pPr>
            <a:lvl4pPr marL="1600200" indent="-228600" eaLnBrk="0" hangingPunct="0">
              <a:spcBef>
                <a:spcPct val="20000"/>
              </a:spcBef>
              <a:buClr>
                <a:srgbClr val="FF0000"/>
              </a:buClr>
              <a:buFont typeface="Wingdings" pitchFamily="2" charset="2"/>
              <a:buChar char="§"/>
              <a:defRPr sz="2000">
                <a:solidFill>
                  <a:schemeClr val="tx1"/>
                </a:solidFill>
                <a:latin typeface="Arial Unicode MS" pitchFamily="34" charset="-128"/>
              </a:defRPr>
            </a:lvl4pPr>
            <a:lvl5pPr marL="2057400" indent="-228600" eaLnBrk="0" hangingPunct="0">
              <a:spcBef>
                <a:spcPct val="20000"/>
              </a:spcBef>
              <a:buClr>
                <a:srgbClr val="FF0000"/>
              </a:buClr>
              <a:buFont typeface="Wingdings" pitchFamily="2" charset="2"/>
              <a:buChar char="§"/>
              <a:defRPr sz="2000">
                <a:solidFill>
                  <a:schemeClr val="tx1"/>
                </a:solidFill>
                <a:latin typeface="Arial Unicode MS" pitchFamily="34" charset="-128"/>
              </a:defRPr>
            </a:lvl5pPr>
            <a:lvl6pPr marL="2514600" indent="-228600" eaLnBrk="0" fontAlgn="base" hangingPunct="0">
              <a:spcBef>
                <a:spcPct val="20000"/>
              </a:spcBef>
              <a:spcAft>
                <a:spcPct val="0"/>
              </a:spcAft>
              <a:buClr>
                <a:srgbClr val="FF0000"/>
              </a:buClr>
              <a:buFont typeface="Wingdings" pitchFamily="2" charset="2"/>
              <a:buChar char="§"/>
              <a:defRPr sz="2000">
                <a:solidFill>
                  <a:schemeClr val="tx1"/>
                </a:solidFill>
                <a:latin typeface="Arial Unicode MS" pitchFamily="34" charset="-128"/>
              </a:defRPr>
            </a:lvl6pPr>
            <a:lvl7pPr marL="2971800" indent="-228600" eaLnBrk="0" fontAlgn="base" hangingPunct="0">
              <a:spcBef>
                <a:spcPct val="20000"/>
              </a:spcBef>
              <a:spcAft>
                <a:spcPct val="0"/>
              </a:spcAft>
              <a:buClr>
                <a:srgbClr val="FF0000"/>
              </a:buClr>
              <a:buFont typeface="Wingdings" pitchFamily="2" charset="2"/>
              <a:buChar char="§"/>
              <a:defRPr sz="2000">
                <a:solidFill>
                  <a:schemeClr val="tx1"/>
                </a:solidFill>
                <a:latin typeface="Arial Unicode MS" pitchFamily="34" charset="-128"/>
              </a:defRPr>
            </a:lvl7pPr>
            <a:lvl8pPr marL="3429000" indent="-228600" eaLnBrk="0" fontAlgn="base" hangingPunct="0">
              <a:spcBef>
                <a:spcPct val="20000"/>
              </a:spcBef>
              <a:spcAft>
                <a:spcPct val="0"/>
              </a:spcAft>
              <a:buClr>
                <a:srgbClr val="FF0000"/>
              </a:buClr>
              <a:buFont typeface="Wingdings" pitchFamily="2" charset="2"/>
              <a:buChar char="§"/>
              <a:defRPr sz="2000">
                <a:solidFill>
                  <a:schemeClr val="tx1"/>
                </a:solidFill>
                <a:latin typeface="Arial Unicode MS" pitchFamily="34" charset="-128"/>
              </a:defRPr>
            </a:lvl8pPr>
            <a:lvl9pPr marL="3886200" indent="-228600" eaLnBrk="0" fontAlgn="base" hangingPunct="0">
              <a:spcBef>
                <a:spcPct val="20000"/>
              </a:spcBef>
              <a:spcAft>
                <a:spcPct val="0"/>
              </a:spcAft>
              <a:buClr>
                <a:srgbClr val="FF0000"/>
              </a:buClr>
              <a:buFont typeface="Wingdings" pitchFamily="2" charset="2"/>
              <a:buChar char="§"/>
              <a:defRPr sz="2000">
                <a:solidFill>
                  <a:schemeClr val="tx1"/>
                </a:solidFill>
                <a:latin typeface="Arial Unicode MS" pitchFamily="34" charset="-128"/>
              </a:defRPr>
            </a:lvl9pPr>
          </a:lstStyle>
          <a:p>
            <a:pPr eaLnBrk="1" hangingPunct="1">
              <a:spcBef>
                <a:spcPct val="0"/>
              </a:spcBef>
              <a:buFontTx/>
              <a:buNone/>
            </a:pPr>
            <a:endParaRPr lang="en-GB" altLang="en-US" dirty="0">
              <a:latin typeface="Arial" pitchFamily="34" charset="0"/>
            </a:endParaRPr>
          </a:p>
          <a:p>
            <a:pPr eaLnBrk="1" hangingPunct="1">
              <a:spcBef>
                <a:spcPct val="0"/>
              </a:spcBef>
              <a:buFontTx/>
              <a:buNone/>
            </a:pPr>
            <a:r>
              <a:rPr lang="en-GB" altLang="en-US" b="1" dirty="0">
                <a:latin typeface="Arial" pitchFamily="34" charset="0"/>
              </a:rPr>
              <a:t>Natural disaster</a:t>
            </a:r>
            <a:r>
              <a:rPr lang="en-GB" altLang="en-US" dirty="0">
                <a:latin typeface="Arial" pitchFamily="34" charset="0"/>
              </a:rPr>
              <a:t> (counterparts within the Movement: IFRC, </a:t>
            </a:r>
            <a:r>
              <a:rPr lang="en-GB" altLang="en-US" dirty="0" smtClean="0">
                <a:latin typeface="Arial" pitchFamily="34" charset="0"/>
              </a:rPr>
              <a:t>NS) </a:t>
            </a:r>
          </a:p>
          <a:p>
            <a:pPr eaLnBrk="1" hangingPunct="1">
              <a:spcBef>
                <a:spcPct val="0"/>
              </a:spcBef>
              <a:buFontTx/>
              <a:buNone/>
            </a:pPr>
            <a:r>
              <a:rPr lang="en-GB" altLang="en-US" sz="1600" dirty="0">
                <a:latin typeface="Arial" pitchFamily="34" charset="0"/>
              </a:rPr>
              <a:t> </a:t>
            </a:r>
            <a:r>
              <a:rPr lang="en-GB" altLang="en-US" sz="1600" dirty="0" smtClean="0">
                <a:latin typeface="Arial" pitchFamily="34" charset="0"/>
              </a:rPr>
              <a:t>    Nepal </a:t>
            </a:r>
            <a:r>
              <a:rPr lang="en-GB" altLang="en-US" sz="1600" dirty="0">
                <a:latin typeface="Arial" pitchFamily="34" charset="0"/>
              </a:rPr>
              <a:t>floods </a:t>
            </a:r>
          </a:p>
          <a:p>
            <a:pPr eaLnBrk="1" hangingPunct="1">
              <a:spcBef>
                <a:spcPct val="0"/>
              </a:spcBef>
              <a:buFontTx/>
              <a:buNone/>
            </a:pPr>
            <a:endParaRPr lang="en-GB" altLang="en-US" sz="1600" dirty="0">
              <a:latin typeface="Arial" pitchFamily="34" charset="0"/>
            </a:endParaRPr>
          </a:p>
          <a:p>
            <a:pPr eaLnBrk="1" hangingPunct="1">
              <a:spcBef>
                <a:spcPct val="0"/>
              </a:spcBef>
              <a:buFontTx/>
              <a:buNone/>
            </a:pPr>
            <a:r>
              <a:rPr lang="en-GB" altLang="en-US" b="1" dirty="0">
                <a:latin typeface="Arial" pitchFamily="34" charset="0"/>
              </a:rPr>
              <a:t>Complex emergency</a:t>
            </a:r>
            <a:r>
              <a:rPr lang="en-GB" altLang="en-US" dirty="0">
                <a:latin typeface="Arial" pitchFamily="34" charset="0"/>
              </a:rPr>
              <a:t> (counterparts within the Movement: ICRC, IFRC, NS)</a:t>
            </a:r>
          </a:p>
          <a:p>
            <a:pPr eaLnBrk="1" hangingPunct="1">
              <a:spcBef>
                <a:spcPct val="0"/>
              </a:spcBef>
              <a:buFontTx/>
              <a:buNone/>
            </a:pPr>
            <a:r>
              <a:rPr lang="en-GB" altLang="en-US" dirty="0">
                <a:latin typeface="Arial" pitchFamily="34" charset="0"/>
              </a:rPr>
              <a:t>- </a:t>
            </a:r>
            <a:r>
              <a:rPr lang="en-GB" altLang="en-US" sz="1600" dirty="0">
                <a:latin typeface="Arial" pitchFamily="34" charset="0"/>
              </a:rPr>
              <a:t>Haiti earthquake, Pakistan floods and Philippines typhoon</a:t>
            </a:r>
          </a:p>
          <a:p>
            <a:pPr eaLnBrk="1" hangingPunct="1">
              <a:spcBef>
                <a:spcPct val="0"/>
              </a:spcBef>
              <a:buFontTx/>
              <a:buNone/>
            </a:pPr>
            <a:endParaRPr lang="en-GB" altLang="en-US" dirty="0">
              <a:latin typeface="Arial" pitchFamily="34" charset="0"/>
            </a:endParaRPr>
          </a:p>
          <a:p>
            <a:pPr eaLnBrk="1" hangingPunct="1">
              <a:spcBef>
                <a:spcPct val="0"/>
              </a:spcBef>
              <a:buFontTx/>
              <a:buNone/>
            </a:pPr>
            <a:r>
              <a:rPr lang="en-GB" altLang="en-US" b="1" dirty="0">
                <a:latin typeface="Arial" pitchFamily="34" charset="0"/>
              </a:rPr>
              <a:t>Armed conflict</a:t>
            </a:r>
            <a:r>
              <a:rPr lang="en-GB" altLang="en-US" dirty="0">
                <a:latin typeface="Arial" pitchFamily="34" charset="0"/>
              </a:rPr>
              <a:t> (counterparts within the Movement: IFRC, ICRC, NS)</a:t>
            </a:r>
          </a:p>
          <a:p>
            <a:pPr eaLnBrk="1" hangingPunct="1">
              <a:spcBef>
                <a:spcPct val="0"/>
              </a:spcBef>
              <a:buFontTx/>
              <a:buNone/>
            </a:pPr>
            <a:r>
              <a:rPr lang="en-GB" altLang="en-US" dirty="0">
                <a:latin typeface="Arial" pitchFamily="34" charset="0"/>
              </a:rPr>
              <a:t>- </a:t>
            </a:r>
            <a:r>
              <a:rPr lang="en-GB" altLang="en-US" sz="1600" dirty="0">
                <a:latin typeface="Arial" pitchFamily="34" charset="0"/>
              </a:rPr>
              <a:t>Afghanistan floods</a:t>
            </a:r>
          </a:p>
        </p:txBody>
      </p:sp>
      <p:sp>
        <p:nvSpPr>
          <p:cNvPr id="24584" name="Content Placeholder 1"/>
          <p:cNvSpPr>
            <a:spLocks noGrp="1"/>
          </p:cNvSpPr>
          <p:nvPr>
            <p:ph sz="half" idx="1"/>
          </p:nvPr>
        </p:nvSpPr>
        <p:spPr>
          <a:xfrm>
            <a:off x="192639" y="1569451"/>
            <a:ext cx="3995047" cy="2035141"/>
          </a:xfrm>
        </p:spPr>
        <p:txBody>
          <a:bodyPr/>
          <a:lstStyle/>
          <a:p>
            <a:pPr marL="0" indent="0">
              <a:buFont typeface="Wingdings" pitchFamily="2" charset="2"/>
              <a:buNone/>
            </a:pPr>
            <a:r>
              <a:rPr lang="en-GB" altLang="en-US" sz="2000" dirty="0" smtClean="0"/>
              <a:t>Under certain circumstances, due to the scale and the complexity of disasters in country, involvement of military (and/or civil defence) forces in humanitarian operations becomes </a:t>
            </a:r>
            <a:r>
              <a:rPr lang="en-GB" altLang="en-US" sz="2000" b="1" u="sng" dirty="0" smtClean="0"/>
              <a:t>inevitable</a:t>
            </a:r>
            <a:r>
              <a:rPr lang="en-GB" altLang="en-US" sz="2000" dirty="0" smtClean="0"/>
              <a:t>.</a:t>
            </a:r>
          </a:p>
        </p:txBody>
      </p:sp>
      <p:sp>
        <p:nvSpPr>
          <p:cNvPr id="2" name="Title 1"/>
          <p:cNvSpPr>
            <a:spLocks noGrp="1"/>
          </p:cNvSpPr>
          <p:nvPr>
            <p:ph type="title"/>
          </p:nvPr>
        </p:nvSpPr>
        <p:spPr/>
        <p:txBody>
          <a:bodyPr/>
          <a:lstStyle/>
          <a:p>
            <a:r>
              <a:rPr lang="en-GB" dirty="0" smtClean="0"/>
              <a:t>   Scenarios with the military and IFRC</a:t>
            </a:r>
            <a:endParaRPr lang="en-GB" dirty="0"/>
          </a:p>
        </p:txBody>
      </p:sp>
    </p:spTree>
    <p:extLst>
      <p:ext uri="{BB962C8B-B14F-4D97-AF65-F5344CB8AC3E}">
        <p14:creationId xmlns:p14="http://schemas.microsoft.com/office/powerpoint/2010/main" val="184257852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eaLnBrk="1" hangingPunct="1"/>
            <a:r>
              <a:rPr lang="en-GB" altLang="en-US" dirty="0" smtClean="0"/>
              <a:t/>
            </a:r>
            <a:br>
              <a:rPr lang="en-GB" altLang="en-US" dirty="0" smtClean="0"/>
            </a:br>
            <a:r>
              <a:rPr lang="en-GB" altLang="en-US" sz="3200" dirty="0" smtClean="0"/>
              <a:t>Civil Military Relations</a:t>
            </a:r>
            <a:br>
              <a:rPr lang="en-GB" altLang="en-US" sz="3200" dirty="0" smtClean="0"/>
            </a:br>
            <a:r>
              <a:rPr lang="en-GB" altLang="en-US" sz="2800" dirty="0" smtClean="0"/>
              <a:t>Priorities to support National Societies</a:t>
            </a:r>
            <a:r>
              <a:rPr lang="en-GB" altLang="en-US" sz="3200" dirty="0" smtClean="0"/>
              <a:t/>
            </a:r>
            <a:br>
              <a:rPr lang="en-GB" altLang="en-US" sz="3200" dirty="0" smtClean="0"/>
            </a:br>
            <a:endParaRPr lang="en-GB" altLang="en-US" sz="3200" dirty="0" smtClean="0"/>
          </a:p>
        </p:txBody>
      </p:sp>
      <p:sp>
        <p:nvSpPr>
          <p:cNvPr id="3075" name="Rectangle 3"/>
          <p:cNvSpPr>
            <a:spLocks noGrp="1" noChangeArrowheads="1"/>
          </p:cNvSpPr>
          <p:nvPr>
            <p:ph idx="1"/>
          </p:nvPr>
        </p:nvSpPr>
        <p:spPr>
          <a:xfrm>
            <a:off x="250825" y="1854200"/>
            <a:ext cx="8750300" cy="4598988"/>
          </a:xfrm>
        </p:spPr>
        <p:txBody>
          <a:bodyPr/>
          <a:lstStyle/>
          <a:p>
            <a:pPr>
              <a:buFont typeface="Wingdings" panose="05000000000000000000" pitchFamily="2" charset="2"/>
              <a:buChar char="Ø"/>
            </a:pPr>
            <a:r>
              <a:rPr lang="en-US" altLang="en-US" sz="2400" b="1" dirty="0" smtClean="0">
                <a:latin typeface="+mn-lt"/>
              </a:rPr>
              <a:t>Ensure the promotion and operationalization of existing policy </a:t>
            </a:r>
            <a:r>
              <a:rPr lang="en-US" altLang="en-US" sz="2400" dirty="0" smtClean="0">
                <a:latin typeface="+mn-lt"/>
              </a:rPr>
              <a:t>on CMR within the RCRCM.</a:t>
            </a:r>
          </a:p>
          <a:p>
            <a:pPr>
              <a:buFont typeface="Wingdings" panose="05000000000000000000" pitchFamily="2" charset="2"/>
              <a:buChar char="Ø"/>
            </a:pPr>
            <a:endParaRPr lang="en-GB" altLang="en-US" sz="1000" dirty="0" smtClean="0">
              <a:latin typeface="+mn-lt"/>
            </a:endParaRPr>
          </a:p>
          <a:p>
            <a:pPr>
              <a:buFont typeface="Wingdings" panose="05000000000000000000" pitchFamily="2" charset="2"/>
              <a:buChar char="Ø"/>
            </a:pPr>
            <a:r>
              <a:rPr lang="en-US" altLang="en-US" sz="2400" b="1" dirty="0" smtClean="0">
                <a:latin typeface="+mn-lt"/>
              </a:rPr>
              <a:t>Promote understanding of the different operational contexts </a:t>
            </a:r>
            <a:r>
              <a:rPr lang="en-US" altLang="en-US" sz="2400" dirty="0" smtClean="0">
                <a:latin typeface="+mn-lt"/>
              </a:rPr>
              <a:t>in which NS work and how CMR features in their work.</a:t>
            </a:r>
          </a:p>
          <a:p>
            <a:pPr>
              <a:buFont typeface="Wingdings" panose="05000000000000000000" pitchFamily="2" charset="2"/>
              <a:buChar char="Ø"/>
            </a:pPr>
            <a:endParaRPr lang="en-GB" altLang="en-US" sz="900" dirty="0" smtClean="0">
              <a:latin typeface="+mn-lt"/>
            </a:endParaRPr>
          </a:p>
          <a:p>
            <a:pPr>
              <a:buFont typeface="Wingdings" panose="05000000000000000000" pitchFamily="2" charset="2"/>
              <a:buChar char="Ø"/>
            </a:pPr>
            <a:r>
              <a:rPr lang="en-US" altLang="en-US" sz="2400" b="1" dirty="0" smtClean="0">
                <a:latin typeface="+mn-lt"/>
              </a:rPr>
              <a:t>Pursue a common approach to CMR that is consistent with the Movement’s principles</a:t>
            </a:r>
            <a:r>
              <a:rPr lang="en-US" altLang="en-US" sz="2400" dirty="0" smtClean="0">
                <a:latin typeface="+mn-lt"/>
              </a:rPr>
              <a:t>.</a:t>
            </a:r>
          </a:p>
          <a:p>
            <a:pPr>
              <a:buFont typeface="Wingdings" panose="05000000000000000000" pitchFamily="2" charset="2"/>
              <a:buChar char="Ø"/>
            </a:pPr>
            <a:endParaRPr lang="en-GB" altLang="en-US" sz="900" dirty="0" smtClean="0">
              <a:latin typeface="+mn-lt"/>
            </a:endParaRPr>
          </a:p>
          <a:p>
            <a:pPr>
              <a:buFont typeface="Wingdings" panose="05000000000000000000" pitchFamily="2" charset="2"/>
              <a:buChar char="Ø"/>
            </a:pPr>
            <a:r>
              <a:rPr lang="en-US" altLang="en-US" sz="2400" b="1" dirty="0" smtClean="0">
                <a:latin typeface="+mn-lt"/>
              </a:rPr>
              <a:t>Engage with external partners </a:t>
            </a:r>
            <a:r>
              <a:rPr lang="en-US" altLang="en-US" sz="2400" dirty="0" smtClean="0">
                <a:latin typeface="+mn-lt"/>
              </a:rPr>
              <a:t>to maintain an open and ongoing constructive dialogue, including participation during simulations and exercises.</a:t>
            </a:r>
            <a:endParaRPr lang="en-GB" altLang="en-US" sz="2400" dirty="0" smtClean="0">
              <a:latin typeface="+mn-lt"/>
            </a:endParaRPr>
          </a:p>
          <a:p>
            <a:pPr eaLnBrk="1" hangingPunct="1">
              <a:spcAft>
                <a:spcPct val="60000"/>
              </a:spcAft>
              <a:buFont typeface="Wingdings" pitchFamily="2" charset="2"/>
              <a:buChar char="Ø"/>
            </a:pPr>
            <a:endParaRPr lang="en-GB" altLang="en-US" sz="3300" dirty="0" smtClean="0"/>
          </a:p>
          <a:p>
            <a:pPr eaLnBrk="1" hangingPunct="1">
              <a:spcAft>
                <a:spcPct val="60000"/>
              </a:spcAft>
              <a:buFont typeface="Wingdings" pitchFamily="2" charset="2"/>
              <a:buNone/>
            </a:pPr>
            <a:r>
              <a:rPr lang="en-GB" altLang="en-US" sz="3300" dirty="0" smtClean="0"/>
              <a:t> </a:t>
            </a:r>
          </a:p>
          <a:p>
            <a:pPr eaLnBrk="1" hangingPunct="1">
              <a:spcAft>
                <a:spcPct val="60000"/>
              </a:spcAft>
              <a:buFont typeface="Wingdings" pitchFamily="2" charset="2"/>
              <a:buNone/>
            </a:pPr>
            <a:endParaRPr lang="en-GB" altLang="en-US" sz="3300" dirty="0" smtClean="0"/>
          </a:p>
        </p:txBody>
      </p:sp>
    </p:spTree>
    <p:extLst>
      <p:ext uri="{BB962C8B-B14F-4D97-AF65-F5344CB8AC3E}">
        <p14:creationId xmlns:p14="http://schemas.microsoft.com/office/powerpoint/2010/main" val="2317650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3200" dirty="0" smtClean="0"/>
              <a:t>Urban DM Workshop Objective</a:t>
            </a:r>
            <a:endParaRPr lang="en-AU" sz="3200" dirty="0"/>
          </a:p>
        </p:txBody>
      </p:sp>
      <p:sp>
        <p:nvSpPr>
          <p:cNvPr id="3" name="Content Placeholder 2"/>
          <p:cNvSpPr>
            <a:spLocks noGrp="1"/>
          </p:cNvSpPr>
          <p:nvPr>
            <p:ph idx="1"/>
          </p:nvPr>
        </p:nvSpPr>
        <p:spPr/>
        <p:txBody>
          <a:bodyPr/>
          <a:lstStyle/>
          <a:p>
            <a:pPr marL="0" indent="0">
              <a:buNone/>
            </a:pPr>
            <a:endParaRPr lang="en-AU" sz="2800" b="1" i="1" dirty="0"/>
          </a:p>
          <a:p>
            <a:pPr marL="0" indent="0" algn="ctr">
              <a:buNone/>
            </a:pPr>
            <a:r>
              <a:rPr lang="en-AU" sz="2800" b="1" i="1" dirty="0" smtClean="0"/>
              <a:t>To </a:t>
            </a:r>
            <a:r>
              <a:rPr lang="en-AU" sz="2800" b="1" i="1" dirty="0"/>
              <a:t>address urban Disaster Management issues - with a </a:t>
            </a:r>
            <a:r>
              <a:rPr lang="en-AU" sz="2800" b="1" i="1" dirty="0" smtClean="0"/>
              <a:t>progressive, </a:t>
            </a:r>
            <a:r>
              <a:rPr lang="en-AU" sz="2800" b="1" i="1" dirty="0"/>
              <a:t>strategic and operational approach to </a:t>
            </a:r>
            <a:r>
              <a:rPr lang="en-AU" sz="2800" b="1" i="1" u="sng" dirty="0"/>
              <a:t>urban</a:t>
            </a:r>
            <a:r>
              <a:rPr lang="en-AU" sz="2800" b="1" i="1" dirty="0"/>
              <a:t> </a:t>
            </a:r>
            <a:r>
              <a:rPr lang="en-AU" sz="2800" b="1" i="1" u="sng" dirty="0"/>
              <a:t>preparedness</a:t>
            </a:r>
            <a:r>
              <a:rPr lang="en-AU" sz="2800" b="1" i="1" dirty="0"/>
              <a:t>, </a:t>
            </a:r>
            <a:r>
              <a:rPr lang="en-AU" sz="2800" b="1" i="1" u="sng" dirty="0"/>
              <a:t>response</a:t>
            </a:r>
            <a:r>
              <a:rPr lang="en-AU" sz="2800" b="1" i="1" dirty="0"/>
              <a:t> and </a:t>
            </a:r>
            <a:r>
              <a:rPr lang="en-AU" sz="2800" b="1" i="1" u="sng" dirty="0"/>
              <a:t>recovery</a:t>
            </a:r>
            <a:r>
              <a:rPr lang="en-AU" sz="2800" b="1" i="1" dirty="0" smtClean="0"/>
              <a:t>.</a:t>
            </a:r>
            <a:endParaRPr lang="en-AU" sz="2800" b="1" i="1" dirty="0"/>
          </a:p>
        </p:txBody>
      </p:sp>
    </p:spTree>
    <p:extLst>
      <p:ext uri="{BB962C8B-B14F-4D97-AF65-F5344CB8AC3E}">
        <p14:creationId xmlns:p14="http://schemas.microsoft.com/office/powerpoint/2010/main" val="2913740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Outcomes of the Urban DM Workshop</a:t>
            </a:r>
            <a:endParaRPr lang="en-GB" dirty="0"/>
          </a:p>
        </p:txBody>
      </p:sp>
      <p:sp>
        <p:nvSpPr>
          <p:cNvPr id="3" name="Content Placeholder 2"/>
          <p:cNvSpPr>
            <a:spLocks noGrp="1"/>
          </p:cNvSpPr>
          <p:nvPr>
            <p:ph idx="1"/>
          </p:nvPr>
        </p:nvSpPr>
        <p:spPr>
          <a:xfrm>
            <a:off x="580293" y="1570892"/>
            <a:ext cx="8106508" cy="4191000"/>
          </a:xfrm>
        </p:spPr>
        <p:txBody>
          <a:bodyPr/>
          <a:lstStyle/>
          <a:p>
            <a:r>
              <a:rPr lang="en-AU" sz="2800" i="1" dirty="0"/>
              <a:t>Increase knowledge on emerging urban Disaster Management issues &amp; sharing of National Societies good practice</a:t>
            </a:r>
            <a:r>
              <a:rPr lang="en-AU" sz="2800" i="1" dirty="0" smtClean="0"/>
              <a:t>.</a:t>
            </a:r>
          </a:p>
          <a:p>
            <a:endParaRPr lang="en-AU" sz="1000" i="1" dirty="0"/>
          </a:p>
          <a:p>
            <a:r>
              <a:rPr lang="en-AU" sz="2800" i="1" dirty="0" smtClean="0"/>
              <a:t>Provide </a:t>
            </a:r>
            <a:r>
              <a:rPr lang="en-AU" sz="2800" i="1" dirty="0"/>
              <a:t>ideas for the directions of future strategic work – including </a:t>
            </a:r>
            <a:r>
              <a:rPr lang="en-AU" sz="2800" i="1" dirty="0" smtClean="0"/>
              <a:t>a </a:t>
            </a:r>
            <a:r>
              <a:rPr lang="en-AU" sz="2800" i="1" dirty="0"/>
              <a:t>framework </a:t>
            </a:r>
            <a:r>
              <a:rPr lang="en-AU" sz="2800" i="1" dirty="0" smtClean="0"/>
              <a:t>for the Asia Pacific zone on </a:t>
            </a:r>
            <a:r>
              <a:rPr lang="en-AU" sz="2800" i="1" dirty="0"/>
              <a:t>urban </a:t>
            </a:r>
            <a:r>
              <a:rPr lang="en-AU" sz="2800" i="1" dirty="0" smtClean="0"/>
              <a:t>DM</a:t>
            </a:r>
            <a:r>
              <a:rPr lang="en-AU" sz="2800" i="1" dirty="0" smtClean="0"/>
              <a:t>.</a:t>
            </a:r>
            <a:r>
              <a:rPr lang="en-AU" sz="2800" i="1" dirty="0"/>
              <a:t> </a:t>
            </a:r>
            <a:endParaRPr lang="en-AU" sz="2800" i="1" dirty="0" smtClean="0"/>
          </a:p>
          <a:p>
            <a:endParaRPr lang="en-AU" sz="1000" i="1" dirty="0" smtClean="0"/>
          </a:p>
          <a:p>
            <a:r>
              <a:rPr lang="en-AU" sz="2800" i="1" dirty="0" smtClean="0"/>
              <a:t>Identify </a:t>
            </a:r>
            <a:r>
              <a:rPr lang="en-AU" sz="2800" i="1" dirty="0"/>
              <a:t>needs and opportunities for innovative approaches to urban Disaster Management</a:t>
            </a:r>
            <a:r>
              <a:rPr lang="en-AU" sz="2800" i="1" dirty="0" smtClean="0"/>
              <a:t>.</a:t>
            </a:r>
            <a:endParaRPr lang="en-AU" sz="2800" i="1" dirty="0"/>
          </a:p>
        </p:txBody>
      </p:sp>
    </p:spTree>
    <p:extLst>
      <p:ext uri="{BB962C8B-B14F-4D97-AF65-F5344CB8AC3E}">
        <p14:creationId xmlns:p14="http://schemas.microsoft.com/office/powerpoint/2010/main" val="2916068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Outcomes of the Urban DM </a:t>
            </a:r>
            <a:r>
              <a:rPr lang="en-GB" dirty="0" smtClean="0"/>
              <a:t>Workshop </a:t>
            </a:r>
            <a:r>
              <a:rPr lang="en-GB" sz="1400" dirty="0" smtClean="0"/>
              <a:t>(</a:t>
            </a:r>
            <a:r>
              <a:rPr lang="en-GB" sz="1400" dirty="0" err="1" smtClean="0"/>
              <a:t>contd</a:t>
            </a:r>
            <a:r>
              <a:rPr lang="en-GB" sz="1400" dirty="0"/>
              <a:t>)</a:t>
            </a:r>
            <a:endParaRPr lang="en-AU" sz="1400" i="0" dirty="0"/>
          </a:p>
        </p:txBody>
      </p:sp>
      <p:sp>
        <p:nvSpPr>
          <p:cNvPr id="3" name="Content Placeholder 2"/>
          <p:cNvSpPr>
            <a:spLocks noGrp="1"/>
          </p:cNvSpPr>
          <p:nvPr>
            <p:ph idx="1"/>
          </p:nvPr>
        </p:nvSpPr>
        <p:spPr>
          <a:xfrm>
            <a:off x="439615" y="1676400"/>
            <a:ext cx="8247185" cy="4191000"/>
          </a:xfrm>
        </p:spPr>
        <p:txBody>
          <a:bodyPr/>
          <a:lstStyle/>
          <a:p>
            <a:r>
              <a:rPr lang="en-AU" sz="2800" i="1" dirty="0" smtClean="0"/>
              <a:t>Provide </a:t>
            </a:r>
            <a:r>
              <a:rPr lang="en-AU" sz="2800" i="1" dirty="0"/>
              <a:t>Inputs to RCRC Asia Pacific </a:t>
            </a:r>
            <a:r>
              <a:rPr lang="en-AU" sz="2800" i="1" dirty="0" smtClean="0"/>
              <a:t>conference </a:t>
            </a:r>
            <a:r>
              <a:rPr lang="en-AU" sz="2800" i="1" dirty="0"/>
              <a:t>in Beijing, October 2014.</a:t>
            </a:r>
            <a:br>
              <a:rPr lang="en-AU" sz="2800" i="1" dirty="0"/>
            </a:br>
            <a:endParaRPr lang="en-GB" sz="2800" dirty="0"/>
          </a:p>
          <a:p>
            <a:pPr lvl="0"/>
            <a:r>
              <a:rPr lang="en-GB" sz="2800" i="1" dirty="0" smtClean="0"/>
              <a:t>Provide </a:t>
            </a:r>
            <a:r>
              <a:rPr lang="en-GB" sz="2800" i="1" dirty="0"/>
              <a:t>inputs to the IFRC Global Approach and Guidelines on urban Disaster Risk Reduction and urban Disaster </a:t>
            </a:r>
            <a:r>
              <a:rPr lang="en-GB" sz="2800" i="1" dirty="0" smtClean="0"/>
              <a:t>Management</a:t>
            </a:r>
          </a:p>
          <a:p>
            <a:pPr marL="0" lvl="0" indent="0">
              <a:buNone/>
            </a:pPr>
            <a:endParaRPr lang="en-GB" sz="2800" i="1" dirty="0"/>
          </a:p>
          <a:p>
            <a:pPr lvl="0"/>
            <a:r>
              <a:rPr lang="en-AU" sz="2800" i="1" dirty="0"/>
              <a:t>Provide informed discussion on operational tools and services within the RCRC.</a:t>
            </a:r>
          </a:p>
          <a:p>
            <a:endParaRPr lang="en-AU" dirty="0"/>
          </a:p>
        </p:txBody>
      </p:sp>
    </p:spTree>
    <p:extLst>
      <p:ext uri="{BB962C8B-B14F-4D97-AF65-F5344CB8AC3E}">
        <p14:creationId xmlns:p14="http://schemas.microsoft.com/office/powerpoint/2010/main" val="1393089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IFRC_2010 presentation-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8488C4"/>
            </a:gs>
            <a:gs pos="53000">
              <a:srgbClr val="D4DEFF"/>
            </a:gs>
            <a:gs pos="83000">
              <a:srgbClr val="D4DEFF"/>
            </a:gs>
            <a:gs pos="100000">
              <a:srgbClr val="96AB94"/>
            </a:gs>
          </a:gsLst>
          <a:lin ang="10800000" scaled="0"/>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spPr>
      <a:bodyPr anchor="ctr"/>
      <a:lstStyle>
        <a:defPPr algn="ctr">
          <a:defRPr sz="1200" dirty="0" smtClean="0"/>
        </a:defPPr>
      </a:lstStyle>
      <a:style>
        <a:lnRef idx="1">
          <a:schemeClr val="accent1"/>
        </a:lnRef>
        <a:fillRef idx="2">
          <a:schemeClr val="accent1"/>
        </a:fillRef>
        <a:effectRef idx="1">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10445</TotalTime>
  <Words>1722</Words>
  <Application>Microsoft Office PowerPoint</Application>
  <PresentationFormat>On-screen Show (4:3)</PresentationFormat>
  <Paragraphs>218</Paragraphs>
  <Slides>19</Slides>
  <Notes>10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IFRC_2010 presentation-EN</vt:lpstr>
      <vt:lpstr>SEA Regional Community Safety and Resilience Forum  Sept 2014</vt:lpstr>
      <vt:lpstr>PowerPoint Presentation</vt:lpstr>
      <vt:lpstr>The DM Reference Group  Identified the following strategic priorities</vt:lpstr>
      <vt:lpstr>Civil Military Relations (CMR)</vt:lpstr>
      <vt:lpstr>   Scenarios with the military and IFRC</vt:lpstr>
      <vt:lpstr> Civil Military Relations Priorities to support National Societies </vt:lpstr>
      <vt:lpstr>Urban DM Workshop Objective</vt:lpstr>
      <vt:lpstr>Outcomes of the Urban DM Workshop</vt:lpstr>
      <vt:lpstr>Outcomes of the Urban DM Workshop (contd)</vt:lpstr>
      <vt:lpstr>Urban DM Workshop  Themes and Key Messages</vt:lpstr>
      <vt:lpstr>Innovation Coordinator:  Ben Comms &amp; RMS</vt:lpstr>
      <vt:lpstr>Resource Management System  (RMS)</vt:lpstr>
      <vt:lpstr>                 Purpose of RMS</vt:lpstr>
      <vt:lpstr>Benefits of RMS</vt:lpstr>
      <vt:lpstr>PowerPoint Presentation</vt:lpstr>
      <vt:lpstr>RMS Current Status  and Way Forward</vt:lpstr>
      <vt:lpstr>Disaster Response Preparedness Capacity</vt:lpstr>
      <vt:lpstr>Regional Disaster Response Teams (RDRT)</vt:lpstr>
      <vt:lpstr>Thank you for your kind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Christine STRATER</cp:lastModifiedBy>
  <cp:revision>259</cp:revision>
  <cp:lastPrinted>2014-01-06T06:06:30Z</cp:lastPrinted>
  <dcterms:created xsi:type="dcterms:W3CDTF">2003-10-19T05:06:29Z</dcterms:created>
  <dcterms:modified xsi:type="dcterms:W3CDTF">2014-09-17T01:11:39Z</dcterms:modified>
</cp:coreProperties>
</file>