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62" r:id="rId6"/>
    <p:sldId id="264" r:id="rId7"/>
    <p:sldId id="267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36BBD-4F4F-4FC5-A7D7-24AB9B5B183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A13F1C-FC1A-4288-9439-4D34F4551FE8}">
      <dgm:prSet phldrT="[Text]"/>
      <dgm:spPr/>
      <dgm:t>
        <a:bodyPr/>
        <a:lstStyle/>
        <a:p>
          <a:r>
            <a: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Reflect on RDMU/CSRU </a:t>
          </a:r>
          <a:endParaRPr lang="en-US" dirty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9587C5C-A17D-467C-8C2B-44755B28C1D0}" type="parTrans" cxnId="{85281C96-B0A6-47C2-9A21-DC6CAAE4B5B9}">
      <dgm:prSet/>
      <dgm:spPr/>
      <dgm:t>
        <a:bodyPr/>
        <a:lstStyle/>
        <a:p>
          <a:endParaRPr lang="en-US"/>
        </a:p>
      </dgm:t>
    </dgm:pt>
    <dgm:pt modelId="{6B7E44F6-E995-4ABC-9CB0-4D1D52295E39}" type="sibTrans" cxnId="{85281C96-B0A6-47C2-9A21-DC6CAAE4B5B9}">
      <dgm:prSet/>
      <dgm:spPr/>
      <dgm:t>
        <a:bodyPr/>
        <a:lstStyle/>
        <a:p>
          <a:endParaRPr lang="en-US"/>
        </a:p>
      </dgm:t>
    </dgm:pt>
    <dgm:pt modelId="{8C5A981A-7619-439B-B50E-0AE8FBDA23E0}">
      <dgm:prSet phldrT="[Text]" custT="1"/>
      <dgm:spPr/>
      <dgm:t>
        <a:bodyPr/>
        <a:lstStyle/>
        <a:p>
          <a:r>
            <a: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Assess Impacts</a:t>
          </a:r>
          <a:endParaRPr lang="en-US" sz="3600" dirty="0"/>
        </a:p>
      </dgm:t>
    </dgm:pt>
    <dgm:pt modelId="{DA00688D-D8C8-403C-9E80-12D143362AC0}" type="parTrans" cxnId="{B919206C-B62C-4A5F-AFF6-471AC8CB8B26}">
      <dgm:prSet/>
      <dgm:spPr/>
      <dgm:t>
        <a:bodyPr/>
        <a:lstStyle/>
        <a:p>
          <a:endParaRPr lang="en-US"/>
        </a:p>
      </dgm:t>
    </dgm:pt>
    <dgm:pt modelId="{15C62100-060C-4E68-A2E8-27C36A0F0BCE}" type="sibTrans" cxnId="{B919206C-B62C-4A5F-AFF6-471AC8CB8B26}">
      <dgm:prSet/>
      <dgm:spPr/>
      <dgm:t>
        <a:bodyPr/>
        <a:lstStyle/>
        <a:p>
          <a:endParaRPr lang="en-US"/>
        </a:p>
      </dgm:t>
    </dgm:pt>
    <dgm:pt modelId="{69E54A1F-731D-44E0-AB29-041A54658317}">
      <dgm:prSet phldrT="[Text]" custT="1"/>
      <dgm:spPr/>
      <dgm:t>
        <a:bodyPr/>
        <a:lstStyle/>
        <a:p>
          <a:r>
            <a: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Draw  Conclusions </a:t>
          </a:r>
        </a:p>
      </dgm:t>
    </dgm:pt>
    <dgm:pt modelId="{9FE8384C-B1E3-41BE-BDF1-7A56E6EBAA56}" type="parTrans" cxnId="{2DC9399F-31DA-4F1F-BF79-6F57D4955330}">
      <dgm:prSet/>
      <dgm:spPr/>
      <dgm:t>
        <a:bodyPr/>
        <a:lstStyle/>
        <a:p>
          <a:endParaRPr lang="en-US"/>
        </a:p>
      </dgm:t>
    </dgm:pt>
    <dgm:pt modelId="{08CC37F7-84A8-444E-A841-12DEEC9E38A2}" type="sibTrans" cxnId="{2DC9399F-31DA-4F1F-BF79-6F57D4955330}">
      <dgm:prSet/>
      <dgm:spPr/>
      <dgm:t>
        <a:bodyPr/>
        <a:lstStyle/>
        <a:p>
          <a:endParaRPr lang="en-US"/>
        </a:p>
      </dgm:t>
    </dgm:pt>
    <dgm:pt modelId="{7D748D92-B094-44C8-9E16-C00EF4081151}">
      <dgm:prSet phldrT="[Text]" custT="1"/>
      <dgm:spPr/>
      <dgm:t>
        <a:bodyPr/>
        <a:lstStyle/>
        <a:p>
          <a:r>
            <a: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Recommend</a:t>
          </a:r>
        </a:p>
        <a:p>
          <a:r>
            <a: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Actions</a:t>
          </a:r>
        </a:p>
      </dgm:t>
    </dgm:pt>
    <dgm:pt modelId="{D9C738DB-D25D-4491-8A6A-47F893EF7770}" type="parTrans" cxnId="{A0F79D9F-2840-4FF4-A236-9703AE25D572}">
      <dgm:prSet/>
      <dgm:spPr/>
      <dgm:t>
        <a:bodyPr/>
        <a:lstStyle/>
        <a:p>
          <a:endParaRPr lang="en-US"/>
        </a:p>
      </dgm:t>
    </dgm:pt>
    <dgm:pt modelId="{23D5928B-9101-4F16-A654-F36BCE771DC3}" type="sibTrans" cxnId="{A0F79D9F-2840-4FF4-A236-9703AE25D572}">
      <dgm:prSet/>
      <dgm:spPr/>
      <dgm:t>
        <a:bodyPr/>
        <a:lstStyle/>
        <a:p>
          <a:endParaRPr lang="en-US"/>
        </a:p>
      </dgm:t>
    </dgm:pt>
    <dgm:pt modelId="{3309B24A-4422-4236-9528-F7687DAA0459}" type="pres">
      <dgm:prSet presAssocID="{29D36BBD-4F4F-4FC5-A7D7-24AB9B5B18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635D23-FCE9-4817-9727-D01199F79C31}" type="pres">
      <dgm:prSet presAssocID="{03A13F1C-FC1A-4288-9439-4D34F4551FE8}" presName="node" presStyleLbl="node1" presStyleIdx="0" presStyleCnt="4" custScaleY="112876" custLinFactNeighborX="2283" custLinFactNeighborY="-7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C673D-DA94-4BD7-AD73-2431AAAC7679}" type="pres">
      <dgm:prSet presAssocID="{6B7E44F6-E995-4ABC-9CB0-4D1D52295E39}" presName="sibTrans" presStyleCnt="0"/>
      <dgm:spPr/>
    </dgm:pt>
    <dgm:pt modelId="{A90228C3-6591-4313-9D7A-BE0380D6CEEB}" type="pres">
      <dgm:prSet presAssocID="{8C5A981A-7619-439B-B50E-0AE8FBDA23E0}" presName="node" presStyleLbl="node1" presStyleIdx="1" presStyleCnt="4" custScaleX="97480" custScaleY="112853" custLinFactNeighborX="-4827" custLinFactNeighborY="-8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CAB7D-6987-4B12-81B6-9E5691B9E0DE}" type="pres">
      <dgm:prSet presAssocID="{15C62100-060C-4E68-A2E8-27C36A0F0BCE}" presName="sibTrans" presStyleCnt="0"/>
      <dgm:spPr/>
    </dgm:pt>
    <dgm:pt modelId="{21DFCBEC-6861-488A-8A50-35933AA08032}" type="pres">
      <dgm:prSet presAssocID="{69E54A1F-731D-44E0-AB29-041A54658317}" presName="node" presStyleLbl="node1" presStyleIdx="2" presStyleCnt="4" custScaleX="102611" custScaleY="105269" custLinFactNeighborX="2284" custLinFactNeighborY="-16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14B98-26CB-4A3B-A666-49DC8ECD04DD}" type="pres">
      <dgm:prSet presAssocID="{08CC37F7-84A8-444E-A841-12DEEC9E38A2}" presName="sibTrans" presStyleCnt="0"/>
      <dgm:spPr/>
    </dgm:pt>
    <dgm:pt modelId="{9A7CB435-4B09-4516-98E2-99EBCCBC0CA3}" type="pres">
      <dgm:prSet presAssocID="{7D748D92-B094-44C8-9E16-C00EF4081151}" presName="node" presStyleLbl="node1" presStyleIdx="3" presStyleCnt="4" custScaleX="96136" custScaleY="107695" custLinFactNeighborX="-4893" custLinFactNeighborY="-17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3A0525-05E0-4563-A52B-D955655A6473}" type="presOf" srcId="{29D36BBD-4F4F-4FC5-A7D7-24AB9B5B183C}" destId="{3309B24A-4422-4236-9528-F7687DAA0459}" srcOrd="0" destOrd="0" presId="urn:microsoft.com/office/officeart/2005/8/layout/default#1"/>
    <dgm:cxn modelId="{85281C96-B0A6-47C2-9A21-DC6CAAE4B5B9}" srcId="{29D36BBD-4F4F-4FC5-A7D7-24AB9B5B183C}" destId="{03A13F1C-FC1A-4288-9439-4D34F4551FE8}" srcOrd="0" destOrd="0" parTransId="{49587C5C-A17D-467C-8C2B-44755B28C1D0}" sibTransId="{6B7E44F6-E995-4ABC-9CB0-4D1D52295E39}"/>
    <dgm:cxn modelId="{500A6EBE-7F90-4614-B145-9B6EE3CDFC24}" type="presOf" srcId="{69E54A1F-731D-44E0-AB29-041A54658317}" destId="{21DFCBEC-6861-488A-8A50-35933AA08032}" srcOrd="0" destOrd="0" presId="urn:microsoft.com/office/officeart/2005/8/layout/default#1"/>
    <dgm:cxn modelId="{2DC9399F-31DA-4F1F-BF79-6F57D4955330}" srcId="{29D36BBD-4F4F-4FC5-A7D7-24AB9B5B183C}" destId="{69E54A1F-731D-44E0-AB29-041A54658317}" srcOrd="2" destOrd="0" parTransId="{9FE8384C-B1E3-41BE-BDF1-7A56E6EBAA56}" sibTransId="{08CC37F7-84A8-444E-A841-12DEEC9E38A2}"/>
    <dgm:cxn modelId="{83312734-F827-4D05-B42E-530CD1AD3FF6}" type="presOf" srcId="{8C5A981A-7619-439B-B50E-0AE8FBDA23E0}" destId="{A90228C3-6591-4313-9D7A-BE0380D6CEEB}" srcOrd="0" destOrd="0" presId="urn:microsoft.com/office/officeart/2005/8/layout/default#1"/>
    <dgm:cxn modelId="{A0F79D9F-2840-4FF4-A236-9703AE25D572}" srcId="{29D36BBD-4F4F-4FC5-A7D7-24AB9B5B183C}" destId="{7D748D92-B094-44C8-9E16-C00EF4081151}" srcOrd="3" destOrd="0" parTransId="{D9C738DB-D25D-4491-8A6A-47F893EF7770}" sibTransId="{23D5928B-9101-4F16-A654-F36BCE771DC3}"/>
    <dgm:cxn modelId="{774EA3B9-867A-4B03-A3E9-381982EB67D8}" type="presOf" srcId="{03A13F1C-FC1A-4288-9439-4D34F4551FE8}" destId="{ED635D23-FCE9-4817-9727-D01199F79C31}" srcOrd="0" destOrd="0" presId="urn:microsoft.com/office/officeart/2005/8/layout/default#1"/>
    <dgm:cxn modelId="{B919206C-B62C-4A5F-AFF6-471AC8CB8B26}" srcId="{29D36BBD-4F4F-4FC5-A7D7-24AB9B5B183C}" destId="{8C5A981A-7619-439B-B50E-0AE8FBDA23E0}" srcOrd="1" destOrd="0" parTransId="{DA00688D-D8C8-403C-9E80-12D143362AC0}" sibTransId="{15C62100-060C-4E68-A2E8-27C36A0F0BCE}"/>
    <dgm:cxn modelId="{A7F77DD0-C96E-49CD-A7CE-0B509FFD79A6}" type="presOf" srcId="{7D748D92-B094-44C8-9E16-C00EF4081151}" destId="{9A7CB435-4B09-4516-98E2-99EBCCBC0CA3}" srcOrd="0" destOrd="0" presId="urn:microsoft.com/office/officeart/2005/8/layout/default#1"/>
    <dgm:cxn modelId="{8477148E-81D6-4A01-AD16-6FFDCA5E4226}" type="presParOf" srcId="{3309B24A-4422-4236-9528-F7687DAA0459}" destId="{ED635D23-FCE9-4817-9727-D01199F79C31}" srcOrd="0" destOrd="0" presId="urn:microsoft.com/office/officeart/2005/8/layout/default#1"/>
    <dgm:cxn modelId="{DB1B0242-4877-4D75-95AE-267EA159202F}" type="presParOf" srcId="{3309B24A-4422-4236-9528-F7687DAA0459}" destId="{231C673D-DA94-4BD7-AD73-2431AAAC7679}" srcOrd="1" destOrd="0" presId="urn:microsoft.com/office/officeart/2005/8/layout/default#1"/>
    <dgm:cxn modelId="{5F8A8C31-EC4B-4B47-94A9-6FE5D9C1708B}" type="presParOf" srcId="{3309B24A-4422-4236-9528-F7687DAA0459}" destId="{A90228C3-6591-4313-9D7A-BE0380D6CEEB}" srcOrd="2" destOrd="0" presId="urn:microsoft.com/office/officeart/2005/8/layout/default#1"/>
    <dgm:cxn modelId="{0EF9D652-80E3-42E0-A10D-08036F048189}" type="presParOf" srcId="{3309B24A-4422-4236-9528-F7687DAA0459}" destId="{886CAB7D-6987-4B12-81B6-9E5691B9E0DE}" srcOrd="3" destOrd="0" presId="urn:microsoft.com/office/officeart/2005/8/layout/default#1"/>
    <dgm:cxn modelId="{9AABC9CE-34B0-4C3A-89D1-3BEA19DEB2E8}" type="presParOf" srcId="{3309B24A-4422-4236-9528-F7687DAA0459}" destId="{21DFCBEC-6861-488A-8A50-35933AA08032}" srcOrd="4" destOrd="0" presId="urn:microsoft.com/office/officeart/2005/8/layout/default#1"/>
    <dgm:cxn modelId="{F5670D48-7653-4993-8492-A861F8C48724}" type="presParOf" srcId="{3309B24A-4422-4236-9528-F7687DAA0459}" destId="{CE814B98-26CB-4A3B-A666-49DC8ECD04DD}" srcOrd="5" destOrd="0" presId="urn:microsoft.com/office/officeart/2005/8/layout/default#1"/>
    <dgm:cxn modelId="{6DEC7F49-B0C1-477B-A8EB-7E1FFC6AB7CC}" type="presParOf" srcId="{3309B24A-4422-4236-9528-F7687DAA0459}" destId="{9A7CB435-4B09-4516-98E2-99EBCCBC0CA3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35D23-FCE9-4817-9727-D01199F79C31}">
      <dsp:nvSpPr>
        <dsp:cNvPr id="0" name=""/>
        <dsp:cNvSpPr/>
      </dsp:nvSpPr>
      <dsp:spPr>
        <a:xfrm>
          <a:off x="97196" y="60804"/>
          <a:ext cx="3321508" cy="2249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Reflect on RDMU/CSRU </a:t>
          </a:r>
          <a:endParaRPr lang="en-US" sz="3800" kern="1200" dirty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97196" y="60804"/>
        <a:ext cx="3321508" cy="2249511"/>
      </dsp:txXfrm>
    </dsp:sp>
    <dsp:sp modelId="{A90228C3-6591-4313-9D7A-BE0380D6CEEB}">
      <dsp:nvSpPr>
        <dsp:cNvPr id="0" name=""/>
        <dsp:cNvSpPr/>
      </dsp:nvSpPr>
      <dsp:spPr>
        <a:xfrm>
          <a:off x="3514697" y="35146"/>
          <a:ext cx="3237806" cy="224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Assess Impacts</a:t>
          </a:r>
          <a:endParaRPr lang="en-US" sz="3600" kern="1200" dirty="0"/>
        </a:p>
      </dsp:txBody>
      <dsp:txXfrm>
        <a:off x="3514697" y="35146"/>
        <a:ext cx="3237806" cy="2249053"/>
      </dsp:txXfrm>
    </dsp:sp>
    <dsp:sp modelId="{21DFCBEC-6861-488A-8A50-35933AA08032}">
      <dsp:nvSpPr>
        <dsp:cNvPr id="0" name=""/>
        <dsp:cNvSpPr/>
      </dsp:nvSpPr>
      <dsp:spPr>
        <a:xfrm>
          <a:off x="76188" y="2489571"/>
          <a:ext cx="3408233" cy="2097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Draw  Conclusions </a:t>
          </a:r>
        </a:p>
      </dsp:txBody>
      <dsp:txXfrm>
        <a:off x="76188" y="2489571"/>
        <a:ext cx="3408233" cy="2097911"/>
      </dsp:txXfrm>
    </dsp:sp>
    <dsp:sp modelId="{9A7CB435-4B09-4516-98E2-99EBCCBC0CA3}">
      <dsp:nvSpPr>
        <dsp:cNvPr id="0" name=""/>
        <dsp:cNvSpPr/>
      </dsp:nvSpPr>
      <dsp:spPr>
        <a:xfrm>
          <a:off x="3578187" y="2437537"/>
          <a:ext cx="3193165" cy="2146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Recommend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Actions</a:t>
          </a:r>
        </a:p>
      </dsp:txBody>
      <dsp:txXfrm>
        <a:off x="3578187" y="2437537"/>
        <a:ext cx="3193165" cy="2146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08E1-5B86-48A8-AB09-CC1BFBA1E37F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38FD1-BB62-4871-B176-F7732FB67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1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8FD1-BB62-4871-B176-F7732FB67D5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0"/>
            <a:ext cx="2047875" cy="6858000"/>
            <a:chOff x="0" y="0"/>
            <a:chExt cx="1290" cy="4320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ltGray">
            <a:xfrm>
              <a:off x="1050" y="0"/>
              <a:ext cx="240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ltGray">
            <a:xfrm>
              <a:off x="0" y="0"/>
              <a:ext cx="10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0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3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0902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2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0"/>
            <a:ext cx="2047875" cy="6858000"/>
            <a:chOff x="0" y="0"/>
            <a:chExt cx="1290" cy="4320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ltGray">
            <a:xfrm>
              <a:off x="1050" y="0"/>
              <a:ext cx="240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7" name="Picture 3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0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</a:defRPr>
            </a:lvl1pPr>
          </a:lstStyle>
          <a:p>
            <a:fld id="{816AFF8C-721C-407E-9EAB-B1FEB0AD54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05D63-240D-4BAA-ADD8-FBA02A6F7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371600" y="381000"/>
            <a:ext cx="7772400" cy="2514600"/>
          </a:xfrm>
        </p:spPr>
        <p:txBody>
          <a:bodyPr/>
          <a:lstStyle/>
          <a:p>
            <a:pPr algn="ctr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Strategic Review of Ex-RDMU and Current CSRU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Umesh Dhakal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676400" y="457201"/>
            <a:ext cx="6705600" cy="1523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Objective: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7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828800" y="1219200"/>
          <a:ext cx="6934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3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228600"/>
            <a:ext cx="7772400" cy="133638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143000"/>
            <a:ext cx="6553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Methodology</a:t>
            </a:r>
          </a:p>
          <a:p>
            <a:endParaRPr lang="en-US" sz="40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Desk Review</a:t>
            </a:r>
          </a:p>
          <a:p>
            <a:pPr marL="169863" indent="-169863">
              <a:buFont typeface="Wingdings" pitchFamily="2" charset="2"/>
              <a:buChar char="§"/>
            </a:pPr>
            <a:r>
              <a:rPr lang="en-US" sz="2800" dirty="0" smtClean="0"/>
              <a:t>Semi- structured interviews with key   stakeholders</a:t>
            </a:r>
          </a:p>
          <a:p>
            <a:pPr marL="169863" indent="-169863">
              <a:buFont typeface="Wingdings" pitchFamily="2" charset="2"/>
              <a:buChar char="§"/>
            </a:pPr>
            <a:r>
              <a:rPr lang="en-US" sz="2800" dirty="0" smtClean="0"/>
              <a:t>Verification of findings: comments from SEARD team; a few times. 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03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981200"/>
            <a:ext cx="7086600" cy="4114800"/>
          </a:xfrm>
        </p:spPr>
        <p:txBody>
          <a:bodyPr/>
          <a:lstStyle/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constraint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few direct interviews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workshop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Engagement strategy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7391400" cy="1143000"/>
          </a:xfrm>
        </p:spPr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76400"/>
            <a:ext cx="7391400" cy="4419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600" dirty="0" smtClean="0"/>
              <a:t>RDMU and CSRU 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Relevance: Good; both have context specific strengths . NS received  technical  supports.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Scope of work: RDMU had much narrower focus than CSRU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 addition:  Both had added value to  NS and to community at large. CSRU follows a comprehensive  approach. 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RDMU </a:t>
            </a:r>
            <a:r>
              <a:rPr 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established  foundation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CSRU  adding more bricks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CSRU’s contribution is  invaluable  in taking issue of community safety and resilience agenda forward and developing appropriate approaches 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17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7315200" cy="4114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Major milestones of CSRU: Significant.</a:t>
            </a:r>
          </a:p>
          <a:p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Regional Road map: Served as a basis for strategic and integrated planning.  </a:t>
            </a:r>
          </a:p>
          <a:p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Coordination : Within &amp; Outside  RCRC positioning through CSRU are positive.</a:t>
            </a:r>
          </a:p>
        </p:txBody>
      </p:sp>
    </p:spTree>
    <p:extLst>
      <p:ext uri="{BB962C8B-B14F-4D97-AF65-F5344CB8AC3E}">
        <p14:creationId xmlns:p14="http://schemas.microsoft.com/office/powerpoint/2010/main" val="21801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7239000" cy="4572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Opportunities: to scale up and deepen impacts at different levels.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Partnership : Opportunities exist, focus  more on attracting non- traditional partners.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Need for structural adjustment in the CSRU.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CSRU be focused more on strategic priorities.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01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and Recommendations.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7010400" cy="4114800"/>
          </a:xfrm>
        </p:spPr>
        <p:txBody>
          <a:bodyPr/>
          <a:lstStyle/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Co-ordination mechanism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Look opportunities for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increased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alignment 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Recognize diversity amongst NSs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Build up synergy with partner National Societies</a:t>
            </a:r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14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and Recommendations.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553200" cy="4495800"/>
          </a:xfrm>
        </p:spPr>
        <p:txBody>
          <a:bodyPr/>
          <a:lstStyle/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Positioning of NSs in country context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RCRC identity amongst myriad of organizations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Strategic direction; be focused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SEA NS capacities; need customized support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Knowledge Information Management (KIM)  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Relevance; need to be innovative </a:t>
            </a:r>
          </a:p>
          <a:p>
            <a:pPr>
              <a:buNone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3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ebrate design template">
  <a:themeElements>
    <a:clrScheme name="Office Theme 1">
      <a:dk1>
        <a:srgbClr val="4E0035"/>
      </a:dk1>
      <a:lt1>
        <a:srgbClr val="FFFFCC"/>
      </a:lt1>
      <a:dk2>
        <a:srgbClr val="990066"/>
      </a:dk2>
      <a:lt2>
        <a:srgbClr val="FFCC00"/>
      </a:lt2>
      <a:accent1>
        <a:srgbClr val="FF9900"/>
      </a:accent1>
      <a:accent2>
        <a:srgbClr val="660066"/>
      </a:accent2>
      <a:accent3>
        <a:srgbClr val="CAAAB8"/>
      </a:accent3>
      <a:accent4>
        <a:srgbClr val="DADAAE"/>
      </a:accent4>
      <a:accent5>
        <a:srgbClr val="FFCAAA"/>
      </a:accent5>
      <a:accent6>
        <a:srgbClr val="5C005C"/>
      </a:accent6>
      <a:hlink>
        <a:srgbClr val="FF99CC"/>
      </a:hlink>
      <a:folHlink>
        <a:srgbClr val="FF3399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4E0035"/>
        </a:dk1>
        <a:lt1>
          <a:srgbClr val="FFFFCC"/>
        </a:lt1>
        <a:dk2>
          <a:srgbClr val="990066"/>
        </a:dk2>
        <a:lt2>
          <a:srgbClr val="FFCC00"/>
        </a:lt2>
        <a:accent1>
          <a:srgbClr val="FF9900"/>
        </a:accent1>
        <a:accent2>
          <a:srgbClr val="660066"/>
        </a:accent2>
        <a:accent3>
          <a:srgbClr val="CAAAB8"/>
        </a:accent3>
        <a:accent4>
          <a:srgbClr val="DADAAE"/>
        </a:accent4>
        <a:accent5>
          <a:srgbClr val="FFCAAA"/>
        </a:accent5>
        <a:accent6>
          <a:srgbClr val="5C005C"/>
        </a:accent6>
        <a:hlink>
          <a:srgbClr val="FF99CC"/>
        </a:hlink>
        <a:folHlink>
          <a:srgbClr val="FF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60066"/>
        </a:dk1>
        <a:lt1>
          <a:srgbClr val="FFFFE6"/>
        </a:lt1>
        <a:dk2>
          <a:srgbClr val="CC0099"/>
        </a:dk2>
        <a:lt2>
          <a:srgbClr val="BFA6BC"/>
        </a:lt2>
        <a:accent1>
          <a:srgbClr val="FF9900"/>
        </a:accent1>
        <a:accent2>
          <a:srgbClr val="660066"/>
        </a:accent2>
        <a:accent3>
          <a:srgbClr val="FFFFF0"/>
        </a:accent3>
        <a:accent4>
          <a:srgbClr val="560056"/>
        </a:accent4>
        <a:accent5>
          <a:srgbClr val="FFCAAA"/>
        </a:accent5>
        <a:accent6>
          <a:srgbClr val="5C005C"/>
        </a:accent6>
        <a:hlink>
          <a:srgbClr val="FFCC00"/>
        </a:hlink>
        <a:folHlink>
          <a:srgbClr val="FF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EAEAEA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00"/>
        </a:lt1>
        <a:dk2>
          <a:srgbClr val="990066"/>
        </a:dk2>
        <a:lt2>
          <a:srgbClr val="4E0035"/>
        </a:lt2>
        <a:accent1>
          <a:srgbClr val="FF33CC"/>
        </a:accent1>
        <a:accent2>
          <a:srgbClr val="990099"/>
        </a:accent2>
        <a:accent3>
          <a:srgbClr val="FFE2AA"/>
        </a:accent3>
        <a:accent4>
          <a:srgbClr val="000000"/>
        </a:accent4>
        <a:accent5>
          <a:srgbClr val="FFADE2"/>
        </a:accent5>
        <a:accent6>
          <a:srgbClr val="8A008A"/>
        </a:accent6>
        <a:hlink>
          <a:srgbClr val="FF99CC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4E0035"/>
        </a:dk1>
        <a:lt1>
          <a:srgbClr val="FFFFCC"/>
        </a:lt1>
        <a:dk2>
          <a:srgbClr val="6600CC"/>
        </a:dk2>
        <a:lt2>
          <a:srgbClr val="FFCC00"/>
        </a:lt2>
        <a:accent1>
          <a:srgbClr val="CC9900"/>
        </a:accent1>
        <a:accent2>
          <a:srgbClr val="990099"/>
        </a:accent2>
        <a:accent3>
          <a:srgbClr val="B8AAE2"/>
        </a:accent3>
        <a:accent4>
          <a:srgbClr val="DADAAE"/>
        </a:accent4>
        <a:accent5>
          <a:srgbClr val="E2CAAA"/>
        </a:accent5>
        <a:accent6>
          <a:srgbClr val="8A008A"/>
        </a:accent6>
        <a:hlink>
          <a:srgbClr val="FF99CC"/>
        </a:hlink>
        <a:folHlink>
          <a:srgbClr val="99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4E0035"/>
        </a:dk1>
        <a:lt1>
          <a:srgbClr val="FFFFCC"/>
        </a:lt1>
        <a:dk2>
          <a:srgbClr val="996633"/>
        </a:dk2>
        <a:lt2>
          <a:srgbClr val="FFCC00"/>
        </a:lt2>
        <a:accent1>
          <a:srgbClr val="669900"/>
        </a:accent1>
        <a:accent2>
          <a:srgbClr val="990099"/>
        </a:accent2>
        <a:accent3>
          <a:srgbClr val="CAB8AD"/>
        </a:accent3>
        <a:accent4>
          <a:srgbClr val="DADAAE"/>
        </a:accent4>
        <a:accent5>
          <a:srgbClr val="B8CAAA"/>
        </a:accent5>
        <a:accent6>
          <a:srgbClr val="8A008A"/>
        </a:accent6>
        <a:hlink>
          <a:srgbClr val="FF99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4E0035"/>
        </a:dk1>
        <a:lt1>
          <a:srgbClr val="FFFFCC"/>
        </a:lt1>
        <a:dk2>
          <a:srgbClr val="336633"/>
        </a:dk2>
        <a:lt2>
          <a:srgbClr val="FFCC00"/>
        </a:lt2>
        <a:accent1>
          <a:srgbClr val="009900"/>
        </a:accent1>
        <a:accent2>
          <a:srgbClr val="990099"/>
        </a:accent2>
        <a:accent3>
          <a:srgbClr val="ADB8AD"/>
        </a:accent3>
        <a:accent4>
          <a:srgbClr val="DADAAE"/>
        </a:accent4>
        <a:accent5>
          <a:srgbClr val="AACAAA"/>
        </a:accent5>
        <a:accent6>
          <a:srgbClr val="8A008A"/>
        </a:accent6>
        <a:hlink>
          <a:srgbClr val="FF99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E0035"/>
        </a:dk1>
        <a:lt1>
          <a:srgbClr val="FFFFCC"/>
        </a:lt1>
        <a:dk2>
          <a:srgbClr val="0000CC"/>
        </a:dk2>
        <a:lt2>
          <a:srgbClr val="FFCC00"/>
        </a:lt2>
        <a:accent1>
          <a:srgbClr val="FF33CC"/>
        </a:accent1>
        <a:accent2>
          <a:srgbClr val="990099"/>
        </a:accent2>
        <a:accent3>
          <a:srgbClr val="AAAAE2"/>
        </a:accent3>
        <a:accent4>
          <a:srgbClr val="DADAAE"/>
        </a:accent4>
        <a:accent5>
          <a:srgbClr val="FFADE2"/>
        </a:accent5>
        <a:accent6>
          <a:srgbClr val="8A008A"/>
        </a:accent6>
        <a:hlink>
          <a:srgbClr val="FF99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Celebrate design template</Template>
  <TotalTime>543</TotalTime>
  <Words>274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Celebrate design template</vt:lpstr>
      <vt:lpstr>Strategic Review of Ex-RDMU and Current CSRU</vt:lpstr>
      <vt:lpstr>       Objective:    </vt:lpstr>
      <vt:lpstr>               </vt:lpstr>
      <vt:lpstr>Limitations</vt:lpstr>
      <vt:lpstr>Key Findings</vt:lpstr>
      <vt:lpstr>Key Findings</vt:lpstr>
      <vt:lpstr>Key Findings</vt:lpstr>
      <vt:lpstr>Conclusions and Recommendations.</vt:lpstr>
      <vt:lpstr>Conclusions and Recommendations.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Ex-RDMU and Current CSRU</dc:title>
  <dc:creator>Umesh Dhakal</dc:creator>
  <cp:lastModifiedBy>Umesh Dhakal</cp:lastModifiedBy>
  <cp:revision>24</cp:revision>
  <dcterms:created xsi:type="dcterms:W3CDTF">2014-09-09T08:24:18Z</dcterms:created>
  <dcterms:modified xsi:type="dcterms:W3CDTF">2014-09-15T11:58:14Z</dcterms:modified>
</cp:coreProperties>
</file>