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83" r:id="rId2"/>
    <p:sldId id="289" r:id="rId3"/>
    <p:sldId id="292" r:id="rId4"/>
    <p:sldId id="293" r:id="rId5"/>
    <p:sldId id="294" r:id="rId6"/>
    <p:sldId id="295" r:id="rId7"/>
    <p:sldId id="296" r:id="rId8"/>
    <p:sldId id="298" r:id="rId9"/>
    <p:sldId id="301" r:id="rId10"/>
    <p:sldId id="297" r:id="rId11"/>
    <p:sldId id="300" r:id="rId12"/>
    <p:sldId id="299" r:id="rId13"/>
    <p:sldId id="291" r:id="rId14"/>
    <p:sldId id="290" r:id="rId15"/>
  </p:sldIdLst>
  <p:sldSz cx="9144000" cy="6858000" type="screen4x3"/>
  <p:notesSz cx="6807200" cy="9939338"/>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58982"/>
    <a:srgbClr val="B4ACA6"/>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5" autoAdjust="0"/>
    <p:restoredTop sz="95190" autoAdjust="0"/>
  </p:normalViewPr>
  <p:slideViewPr>
    <p:cSldViewPr>
      <p:cViewPr varScale="1">
        <p:scale>
          <a:sx n="70" d="100"/>
          <a:sy n="70" d="100"/>
        </p:scale>
        <p:origin x="-142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CD17A2E-01AE-8744-8BF2-0E8BF9AF35EB}" type="datetimeFigureOut">
              <a:rPr lang="fr-FR" smtClean="0"/>
              <a:t>09/11/2015</a:t>
            </a:fld>
            <a:endParaRPr lang="fr-FR"/>
          </a:p>
        </p:txBody>
      </p:sp>
      <p:sp>
        <p:nvSpPr>
          <p:cNvPr id="4" name="Espace réservé du pied de page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0BEF196B-4847-304B-B661-79EE4B71ED2C}" type="slidenum">
              <a:rPr lang="fr-FR" smtClean="0"/>
              <a:t>‹#›</a:t>
            </a:fld>
            <a:endParaRPr lang="fr-FR"/>
          </a:p>
        </p:txBody>
      </p:sp>
    </p:spTree>
    <p:extLst>
      <p:ext uri="{BB962C8B-B14F-4D97-AF65-F5344CB8AC3E}">
        <p14:creationId xmlns:p14="http://schemas.microsoft.com/office/powerpoint/2010/main" val="2148939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D8715F2-118A-491C-BCB3-1CAA0AF9C622}" type="datetimeFigureOut">
              <a:rPr lang="en-US" smtClean="0"/>
              <a:t>11/9/2015</a:t>
            </a:fld>
            <a:endParaRPr lang="en-US"/>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5C12C84-A714-47AC-99C5-C2AA9876F36B}" type="slidenum">
              <a:rPr lang="en-US" smtClean="0"/>
              <a:t>‹#›</a:t>
            </a:fld>
            <a:endParaRPr lang="en-US"/>
          </a:p>
        </p:txBody>
      </p:sp>
    </p:spTree>
    <p:extLst>
      <p:ext uri="{BB962C8B-B14F-4D97-AF65-F5344CB8AC3E}">
        <p14:creationId xmlns:p14="http://schemas.microsoft.com/office/powerpoint/2010/main" val="152425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reventionweb.net/files/resolutions/N1514318.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C12C84-A714-47AC-99C5-C2AA9876F36B}" type="slidenum">
              <a:rPr lang="en-US" smtClean="0"/>
              <a:t>1</a:t>
            </a:fld>
            <a:endParaRPr lang="en-US"/>
          </a:p>
        </p:txBody>
      </p:sp>
    </p:spTree>
    <p:extLst>
      <p:ext uri="{BB962C8B-B14F-4D97-AF65-F5344CB8AC3E}">
        <p14:creationId xmlns:p14="http://schemas.microsoft.com/office/powerpoint/2010/main" val="574142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t>PA 3.Investing in Disaster Risk Reduction for Resilience</a:t>
            </a:r>
          </a:p>
          <a:p>
            <a:r>
              <a:rPr lang="th-TH" sz="1200" b="1" kern="1200" dirty="0" smtClean="0">
                <a:solidFill>
                  <a:schemeClr val="tx1"/>
                </a:solidFill>
                <a:effectLst/>
                <a:latin typeface="+mn-lt"/>
                <a:ea typeface="+mn-ea"/>
                <a:cs typeface="+mn-cs"/>
              </a:rPr>
              <a:t>ลงทุนในด้านการลดความเสี่ยงจากภัยพิบัติเพื่อให้พร้อมรับมือและฟื้นคืนกลับได้ในระยะเวลาที่รวดเร็วและมีประสิทธิภาพ</a:t>
            </a:r>
            <a:r>
              <a:rPr lang="th-TH" sz="1200" kern="1200" dirty="0" smtClean="0">
                <a:solidFill>
                  <a:schemeClr val="tx1"/>
                </a:solidFill>
                <a:effectLst/>
                <a:latin typeface="+mn-lt"/>
                <a:ea typeface="+mn-ea"/>
                <a:cs typeface="+mn-cs"/>
              </a:rPr>
              <a:t> หมายถึง การลงทุนของรัฐและเอกชนการป้องกันและลดความเสี่ยงจากภัยพิบัติโดยมาตรการเชิงโครงสร้าง และไม่ใช้เชิงโครงสร้างมีความสำคัญอย่างยิ่งต่อการพัฒนาเศรษฐกิจ สังคม สุขภาพ และวัฒนธรรมของบุคคล ชุมชน ประเทศ และสินทรัพย์ รวมทั้งสภาพแวดล้อมให้พร้อมรับมือและฟื้นคืนกลับได้โดยเร็วเมื่อเกิดภัยพิบัติ ทั้งนี้ การลงทุนดังกล่าวยังเป็นแรงขับเคลื่อนให้เกิดการพัฒนานวัตกรรม การเจริญเติบโก และการสร้างงานได้ ซึ่งมาตรการดังกล่าวนับได้ว่ามีความคุ้มค่าต่อการลงทุน และส่งผลให้การรักษาชีวิต ป้องกัน และลดความสูญเสียเกิดผลเป็นรูปธรรม อีกทั้งยังช่วยให้การบูรณะฟื้นฟูภายหลังเกิดภัยพิบัติมีประสิทธิภาพยิ่งขึ้นด้วย</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p>
          <a:p>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10</a:t>
            </a:fld>
            <a:endParaRPr lang="en-US"/>
          </a:p>
        </p:txBody>
      </p:sp>
    </p:spTree>
    <p:extLst>
      <p:ext uri="{BB962C8B-B14F-4D97-AF65-F5344CB8AC3E}">
        <p14:creationId xmlns:p14="http://schemas.microsoft.com/office/powerpoint/2010/main" val="1126460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t>PA 4.Enhancing disaster preparedness for effective response, and to “Build Back Better” in recovery, rehabilitation and reconstruction</a:t>
            </a:r>
          </a:p>
          <a:p>
            <a:pPr marL="0" marR="0" indent="0" algn="l" defTabSz="914400" rtl="0" eaLnBrk="1" fontAlgn="auto" latinLnBrk="0" hangingPunct="1">
              <a:lnSpc>
                <a:spcPct val="100000"/>
              </a:lnSpc>
              <a:spcBef>
                <a:spcPts val="0"/>
              </a:spcBef>
              <a:spcAft>
                <a:spcPts val="0"/>
              </a:spcAft>
              <a:buClrTx/>
              <a:buSzTx/>
              <a:buFontTx/>
              <a:buNone/>
              <a:tabLst/>
              <a:defRPr/>
            </a:pPr>
            <a:r>
              <a:rPr lang="th-TH" sz="1200" b="1" kern="1200" dirty="0" smtClean="0">
                <a:solidFill>
                  <a:schemeClr val="tx1"/>
                </a:solidFill>
                <a:effectLst/>
                <a:latin typeface="+mn-lt"/>
                <a:ea typeface="+mn-ea"/>
                <a:cs typeface="+mn-cs"/>
              </a:rPr>
              <a:t>พัฒนาศักยภาพในการเตรียมความพร้อมเผชิญเหตุภัยพิบัติที่มีประสิทธิภาพ ตลอดจนการฟื้นสภาพและซ่อมสร้างที่ดีกว่าเดิมในช่วงของการบูรณะฟื้นฟูภายหลังเหตุภัยพิบัติ</a:t>
            </a:r>
            <a:r>
              <a:rPr lang="th-TH" sz="1200" kern="1200" dirty="0" smtClean="0">
                <a:solidFill>
                  <a:schemeClr val="tx1"/>
                </a:solidFill>
                <a:effectLst/>
                <a:latin typeface="+mn-lt"/>
                <a:ea typeface="+mn-ea"/>
                <a:cs typeface="+mn-cs"/>
              </a:rPr>
              <a:t> หมายถึง ความเสี่ยงจากภัยพิบัติที่เพิ่มขึ้นอย่างต่อเนื่อง ซึ่งรวมถึงการที่ประชาชนและสินทรัพย์มีความล่อแหลมที่จะได้รับผลกระทบจากภัยพิบัติเพิ่มมากขึ้น ประกอบกับบทเรียนจากภัยพิบัติที่เกิดขึ้นในอดีต เป็นตัวบ่งชี้ถึงความจำเป็นที่จะต้องพัฒนาความพร้อมในการเผชิญเหตุภัยพิบัติ รับมือต่อสถานการณ์ภัยต่าง ๆ ที่อาจเกิดขึ้น ผนวกมาตรการลดความเสี่ยงจากภัยพิบัติในการเตรียมความพร้อมรับมือภัยพิบัติ ซึ่งการดำเนินการดังกล่าวจะช่วยพัฒนาศักยภาพให้พร้อมสำหรับการเผชิญเหตุ และการฟื้นฟูที่มีประสิทธิภาพ สิ่งสำคัญอีกประการ คือ การพัฒนาภาวะผู้นำในกลุ่มสตรีและผู้พิการให้มีส่วนร่วมในการผลักดันและส่งเสริมความเสมอภาคหญิงชาย และมาตรการในการเผชิญเหตุ บูรณะฟื้นฟูที่ทุกคนสามารถเข้าถึงได้ นอกจากนี้ ภัยพิบัติที่เกิดขึ้นได้แสดงให้เห็นว่า ในช่วงของการฟื้นฟูบูรณะที่มีการวางแผนล่วงหน้ามาแล้วนั้นถือเป็นโอกาสสำคัญที่จะทำการฟื้นสภาพและซ่อมสร้างให้ดีกว่าเดิม ด้วยการบูรณาการมาตรการลดความเสี่ยงจากภัยพิบัติไว้ในมาตรการการพัฒนา เพื่อทำให้ประเทศและชุมชนมีความสามารถในการรับมือและฟื้นคืนกลับได้โดยเร็วได้ทุกครั้งที่เกิดภัยพิบัติ  </a:t>
            </a: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11</a:t>
            </a:fld>
            <a:endParaRPr lang="en-US"/>
          </a:p>
        </p:txBody>
      </p:sp>
    </p:spTree>
    <p:extLst>
      <p:ext uri="{BB962C8B-B14F-4D97-AF65-F5344CB8AC3E}">
        <p14:creationId xmlns:p14="http://schemas.microsoft.com/office/powerpoint/2010/main" val="2039136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12</a:t>
            </a:fld>
            <a:endParaRPr lang="en-US"/>
          </a:p>
        </p:txBody>
      </p:sp>
    </p:spTree>
    <p:extLst>
      <p:ext uri="{BB962C8B-B14F-4D97-AF65-F5344CB8AC3E}">
        <p14:creationId xmlns:p14="http://schemas.microsoft.com/office/powerpoint/2010/main" val="2092799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C12C84-A714-47AC-99C5-C2AA9876F36B}" type="slidenum">
              <a:rPr lang="en-US" smtClean="0"/>
              <a:t>13</a:t>
            </a:fld>
            <a:endParaRPr lang="en-US"/>
          </a:p>
        </p:txBody>
      </p:sp>
    </p:spTree>
    <p:extLst>
      <p:ext uri="{BB962C8B-B14F-4D97-AF65-F5344CB8AC3E}">
        <p14:creationId xmlns:p14="http://schemas.microsoft.com/office/powerpoint/2010/main" val="4286507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C12C84-A714-47AC-99C5-C2AA9876F36B}" type="slidenum">
              <a:rPr lang="en-US" smtClean="0"/>
              <a:t>14</a:t>
            </a:fld>
            <a:endParaRPr lang="en-US"/>
          </a:p>
        </p:txBody>
      </p:sp>
    </p:spTree>
    <p:extLst>
      <p:ext uri="{BB962C8B-B14F-4D97-AF65-F5344CB8AC3E}">
        <p14:creationId xmlns:p14="http://schemas.microsoft.com/office/powerpoint/2010/main" val="45514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C12C84-A714-47AC-99C5-C2AA9876F36B}" type="slidenum">
              <a:rPr lang="en-US" smtClean="0"/>
              <a:t>2</a:t>
            </a:fld>
            <a:endParaRPr lang="en-US"/>
          </a:p>
        </p:txBody>
      </p:sp>
    </p:spTree>
    <p:extLst>
      <p:ext uri="{BB962C8B-B14F-4D97-AF65-F5344CB8AC3E}">
        <p14:creationId xmlns:p14="http://schemas.microsoft.com/office/powerpoint/2010/main" val="8655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h-T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h-TH"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was </a:t>
            </a:r>
            <a:r>
              <a:rPr lang="en-US" sz="1200" u="none" strike="noStrike" kern="1200" dirty="0" smtClean="0">
                <a:solidFill>
                  <a:schemeClr val="tx1"/>
                </a:solidFill>
                <a:effectLst/>
                <a:latin typeface="+mn-lt"/>
                <a:ea typeface="+mn-ea"/>
                <a:cs typeface="+mn-cs"/>
                <a:hlinkClick r:id="rId3"/>
              </a:rPr>
              <a:t>endorsed by the UN General Assembly</a:t>
            </a:r>
            <a:r>
              <a:rPr lang="th-TH" sz="1200" u="none" strike="noStrike"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following the 2015 Third UN World Conference on Disaster Risk Reduction (WCDRR).</a:t>
            </a:r>
          </a:p>
          <a:p>
            <a:pPr marL="0" marR="0" indent="0" algn="l" defTabSz="914400" rtl="0" eaLnBrk="1" fontAlgn="auto" latinLnBrk="0" hangingPunct="1">
              <a:lnSpc>
                <a:spcPct val="100000"/>
              </a:lnSpc>
              <a:spcBef>
                <a:spcPts val="0"/>
              </a:spcBef>
              <a:spcAft>
                <a:spcPts val="0"/>
              </a:spcAft>
              <a:buClrTx/>
              <a:buSzTx/>
              <a:buFontTx/>
              <a:buNone/>
              <a:tabLst/>
              <a:defRPr/>
            </a:pPr>
            <a:r>
              <a:rPr lang="th-TH" dirty="0" smtClean="0"/>
              <a:t>รับรองโดย สมัชชาใหญ่ ของ ยูเอ็น</a:t>
            </a:r>
            <a:r>
              <a:rPr lang="th-TH" baseline="0" dirty="0" smtClean="0"/>
              <a:t> ในการประชุมการลดความเสี่ยงระดับโลก เมื่อเดือน มีนาคม 2015</a:t>
            </a:r>
            <a:endParaRPr lang="th-T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h-TH"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h-TH"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Sendai Framework for Disaster Risk Reduction 2015-2030 (Sendai Framework) is the first major agreement of the post-2015 development agenda, with seven targets and four priorities for action</a:t>
            </a:r>
          </a:p>
          <a:p>
            <a:endParaRPr lang="th-TH" dirty="0" smtClean="0"/>
          </a:p>
          <a:p>
            <a:r>
              <a:rPr lang="en-US" dirty="0" smtClean="0"/>
              <a:t>Sendai Framework </a:t>
            </a:r>
            <a:r>
              <a:rPr lang="th-TH" dirty="0" smtClean="0"/>
              <a:t>กรอบการทำงานเกี่ยวกับการลดความเสี่ยงด้านภัยพิบัติ 2015-2030 (กรอบเซนได) เป็นข้อตกลงที่สำคัญ ของวาระการพัฒนาหลังปี 2015  ซึ่งมี เป้าหมาย 7 ประการ และการดำเนินงานที่มีหลักสำคัญอยู่</a:t>
            </a:r>
            <a:r>
              <a:rPr lang="th-TH" baseline="0" dirty="0" smtClean="0"/>
              <a:t> 4 ด้าน</a:t>
            </a:r>
          </a:p>
          <a:p>
            <a:endParaRPr lang="th-TH"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Sendai Framework is a 15-year, voluntary, non-binding agreement which recognizes that the State has the primary role to reduce disaster risk but that responsibility should be shared with other stakeholders including local government, the private sector and other stakeholders</a:t>
            </a:r>
            <a:endParaRPr lang="en-US" dirty="0" smtClean="0"/>
          </a:p>
          <a:p>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3</a:t>
            </a:fld>
            <a:endParaRPr lang="en-US"/>
          </a:p>
        </p:txBody>
      </p:sp>
    </p:spTree>
    <p:extLst>
      <p:ext uri="{BB962C8B-B14F-4D97-AF65-F5344CB8AC3E}">
        <p14:creationId xmlns:p14="http://schemas.microsoft.com/office/powerpoint/2010/main" val="1210918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The Seven Global Targets</a:t>
            </a:r>
          </a:p>
          <a:p>
            <a:r>
              <a:rPr lang="en-US" sz="1200" kern="1200" dirty="0" smtClean="0">
                <a:solidFill>
                  <a:schemeClr val="tx1"/>
                </a:solidFill>
                <a:effectLst/>
                <a:latin typeface="+mn-lt"/>
                <a:ea typeface="+mn-ea"/>
                <a:cs typeface="+mn-cs"/>
              </a:rPr>
              <a:t>(a) Substantially reduce global disaster mortality by 2030, aiming to lower average per 100,000 global mortality rate in the decade 2020-2030 compared to the period 2005-2015.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(b) Substantially reduce the number of affected people globally by 2030, aiming to lower average global figure per 100,000 in the decade 2020 -2030 compared to the period 2005-2015.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(c) Reduce direct disaster economic loss in relation to global gross domestic product (GDP) by 2030.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(d) Substantially reduce disaster damage to critical infrastructure and disruption of basic services, among them health and educational facilities, including through developing their resilience by 2030.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(e) Substantially increase the number of countries with national and local disaster risk reduction strategies by 2020.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(f) Substantially enhance international cooperation to developing countries through adequate and sustainable support to complement their national actions for implementation of this Framework by 2030.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(g) Substantially increase the availability of and access to multi-hazard early warning systems and disaster risk information and assessments to the people by 2030.</a:t>
            </a:r>
          </a:p>
          <a:p>
            <a:endParaRPr lang="en-US" dirty="0" smtClean="0"/>
          </a:p>
          <a:p>
            <a:pPr marL="456958" indent="-456958">
              <a:buFont typeface="Arial" pitchFamily="34" charset="0"/>
              <a:buChar char="•"/>
            </a:pPr>
            <a:r>
              <a:rPr lang="en-US" altLang="en-US" sz="1200" dirty="0" smtClean="0"/>
              <a:t>Focus on </a:t>
            </a:r>
            <a:r>
              <a:rPr lang="en-US" altLang="en-US" sz="1200" b="1" dirty="0" smtClean="0">
                <a:solidFill>
                  <a:schemeClr val="tx2">
                    <a:lumMod val="60000"/>
                    <a:lumOff val="40000"/>
                  </a:schemeClr>
                </a:solidFill>
                <a:latin typeface="Arial Black" panose="020B0A04020102020204" pitchFamily="34" charset="0"/>
              </a:rPr>
              <a:t>preventing</a:t>
            </a:r>
            <a:r>
              <a:rPr lang="en-US" altLang="en-US" sz="1200" dirty="0" smtClean="0">
                <a:solidFill>
                  <a:srgbClr val="C00000"/>
                </a:solidFill>
                <a:latin typeface="Arial Black" panose="020B0A04020102020204" pitchFamily="34" charset="0"/>
              </a:rPr>
              <a:t> </a:t>
            </a:r>
            <a:r>
              <a:rPr lang="en-US" altLang="en-US" sz="1200" dirty="0" smtClean="0"/>
              <a:t>new disaster </a:t>
            </a:r>
            <a:r>
              <a:rPr lang="en-US" altLang="en-US" sz="1200" b="1" dirty="0" smtClean="0">
                <a:solidFill>
                  <a:schemeClr val="tx2">
                    <a:lumMod val="60000"/>
                    <a:lumOff val="40000"/>
                  </a:schemeClr>
                </a:solidFill>
                <a:latin typeface="Arial Black" panose="020B0A04020102020204" pitchFamily="34" charset="0"/>
              </a:rPr>
              <a:t>risks</a:t>
            </a:r>
            <a:r>
              <a:rPr lang="en-US" altLang="en-US" sz="1200" dirty="0" smtClean="0">
                <a:solidFill>
                  <a:schemeClr val="tx2">
                    <a:lumMod val="60000"/>
                    <a:lumOff val="40000"/>
                  </a:schemeClr>
                </a:solidFill>
              </a:rPr>
              <a:t>, </a:t>
            </a:r>
            <a:r>
              <a:rPr lang="en-US" altLang="en-US" sz="1200" b="1" dirty="0" smtClean="0">
                <a:solidFill>
                  <a:schemeClr val="tx2">
                    <a:lumMod val="60000"/>
                    <a:lumOff val="40000"/>
                  </a:schemeClr>
                </a:solidFill>
                <a:latin typeface="Arial Black" panose="020B0A04020102020204" pitchFamily="34" charset="0"/>
              </a:rPr>
              <a:t>reducing</a:t>
            </a:r>
            <a:r>
              <a:rPr lang="en-US" altLang="en-US" sz="1200" dirty="0" smtClean="0">
                <a:solidFill>
                  <a:srgbClr val="C00000"/>
                </a:solidFill>
                <a:latin typeface="Arial Black" panose="020B0A04020102020204" pitchFamily="34" charset="0"/>
              </a:rPr>
              <a:t> </a:t>
            </a:r>
            <a:r>
              <a:rPr lang="en-US" altLang="en-US" sz="1200" dirty="0" smtClean="0"/>
              <a:t>existing disaster </a:t>
            </a:r>
            <a:r>
              <a:rPr lang="en-US" altLang="en-US" sz="1200" b="1" dirty="0" smtClean="0">
                <a:solidFill>
                  <a:schemeClr val="tx2">
                    <a:lumMod val="60000"/>
                    <a:lumOff val="40000"/>
                  </a:schemeClr>
                </a:solidFill>
                <a:latin typeface="Arial Black" panose="020B0A04020102020204" pitchFamily="34" charset="0"/>
              </a:rPr>
              <a:t>risks</a:t>
            </a:r>
            <a:r>
              <a:rPr lang="en-US" altLang="en-US" sz="1200" dirty="0" smtClean="0"/>
              <a:t> that also </a:t>
            </a:r>
            <a:r>
              <a:rPr lang="en-US" altLang="en-US" sz="1200" dirty="0" smtClean="0">
                <a:solidFill>
                  <a:schemeClr val="tx2">
                    <a:lumMod val="60000"/>
                    <a:lumOff val="40000"/>
                  </a:schemeClr>
                </a:solidFill>
                <a:latin typeface="Arial Black" panose="020B0A04020102020204" pitchFamily="34" charset="0"/>
              </a:rPr>
              <a:t>strengthen </a:t>
            </a:r>
            <a:r>
              <a:rPr lang="en-US" altLang="en-US" sz="1200" b="1" dirty="0" smtClean="0">
                <a:solidFill>
                  <a:schemeClr val="tx2">
                    <a:lumMod val="60000"/>
                    <a:lumOff val="40000"/>
                  </a:schemeClr>
                </a:solidFill>
                <a:latin typeface="Arial Black" panose="020B0A04020102020204" pitchFamily="34" charset="0"/>
              </a:rPr>
              <a:t>resilience</a:t>
            </a:r>
            <a:r>
              <a:rPr lang="en-US" altLang="en-US" sz="1200" dirty="0" smtClean="0">
                <a:solidFill>
                  <a:srgbClr val="C00000"/>
                </a:solidFill>
                <a:latin typeface="Arial Black" panose="020B0A04020102020204" pitchFamily="34" charset="0"/>
              </a:rPr>
              <a:t> </a:t>
            </a:r>
          </a:p>
          <a:p>
            <a:pPr eaLnBrk="1" hangingPunct="1"/>
            <a:endParaRPr lang="en-US" altLang="en-US" sz="1200" dirty="0" smtClean="0"/>
          </a:p>
          <a:p>
            <a:pPr marL="456958" indent="-456958">
              <a:buFont typeface="Arial" pitchFamily="34" charset="0"/>
              <a:buChar char="•"/>
            </a:pPr>
            <a:r>
              <a:rPr lang="en-US" altLang="en-US" sz="1200" dirty="0" smtClean="0"/>
              <a:t>Calls for various measures to </a:t>
            </a:r>
            <a:r>
              <a:rPr lang="en-US" altLang="en-US" sz="1200" b="1" dirty="0" smtClean="0">
                <a:solidFill>
                  <a:schemeClr val="tx2">
                    <a:lumMod val="60000"/>
                    <a:lumOff val="40000"/>
                  </a:schemeClr>
                </a:solidFill>
                <a:latin typeface="Arial Black" panose="020B0A04020102020204" pitchFamily="34" charset="0"/>
              </a:rPr>
              <a:t>prevent and reduce</a:t>
            </a:r>
            <a:r>
              <a:rPr lang="en-US" altLang="en-US" sz="1200" dirty="0" smtClean="0"/>
              <a:t> hazard </a:t>
            </a:r>
            <a:r>
              <a:rPr lang="en-US" altLang="en-US" sz="1200" b="1" dirty="0" smtClean="0">
                <a:solidFill>
                  <a:schemeClr val="tx2">
                    <a:lumMod val="60000"/>
                    <a:lumOff val="40000"/>
                  </a:schemeClr>
                </a:solidFill>
                <a:latin typeface="Arial Black" panose="020B0A04020102020204" pitchFamily="34" charset="0"/>
              </a:rPr>
              <a:t>exposure and vulnerability</a:t>
            </a:r>
            <a:r>
              <a:rPr lang="en-US" altLang="en-US" sz="1200" dirty="0" smtClean="0"/>
              <a:t>, increase preparedness and recovery</a:t>
            </a:r>
          </a:p>
          <a:p>
            <a:endParaRPr lang="en-US" altLang="en-US" sz="1200" dirty="0" smtClean="0"/>
          </a:p>
          <a:p>
            <a:pPr marL="456958" indent="-456958">
              <a:buFont typeface="Arial" pitchFamily="34" charset="0"/>
              <a:buChar char="•"/>
            </a:pPr>
            <a:r>
              <a:rPr lang="en-US" sz="1200" dirty="0" smtClean="0"/>
              <a:t>Calls for </a:t>
            </a:r>
            <a:r>
              <a:rPr lang="en-GB" sz="1200" b="1" dirty="0" smtClean="0">
                <a:solidFill>
                  <a:schemeClr val="tx2">
                    <a:lumMod val="60000"/>
                    <a:lumOff val="40000"/>
                  </a:schemeClr>
                </a:solidFill>
                <a:latin typeface="Arial Black" panose="020B0A04020102020204" pitchFamily="34" charset="0"/>
                <a:cs typeface="Arial" panose="020B0604020202020204" pitchFamily="34" charset="0"/>
              </a:rPr>
              <a:t>integrated</a:t>
            </a:r>
            <a:r>
              <a:rPr lang="en-GB" sz="1200" dirty="0" smtClean="0">
                <a:solidFill>
                  <a:srgbClr val="C00000"/>
                </a:solidFill>
                <a:latin typeface="Arial Black" panose="020B0A040201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and </a:t>
            </a:r>
            <a:r>
              <a:rPr lang="en-GB" sz="1200" b="1" dirty="0" smtClean="0">
                <a:solidFill>
                  <a:schemeClr val="tx2">
                    <a:lumMod val="60000"/>
                    <a:lumOff val="40000"/>
                  </a:schemeClr>
                </a:solidFill>
                <a:latin typeface="Arial Black" panose="020B0A04020102020204" pitchFamily="34" charset="0"/>
                <a:cs typeface="Arial" panose="020B0604020202020204" pitchFamily="34" charset="0"/>
              </a:rPr>
              <a:t>inclusive</a:t>
            </a:r>
            <a:r>
              <a:rPr lang="en-GB" sz="1200" dirty="0" smtClean="0">
                <a:solidFill>
                  <a:srgbClr val="C00000"/>
                </a:solidFill>
                <a:latin typeface="Arial Black" panose="020B0A040201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economic, structural, legal, social, health, cultural, educational, environmental, technological, political and institutional </a:t>
            </a:r>
            <a:r>
              <a:rPr lang="en-GB" sz="1200" dirty="0" smtClean="0">
                <a:solidFill>
                  <a:schemeClr val="tx2">
                    <a:lumMod val="60000"/>
                    <a:lumOff val="40000"/>
                  </a:schemeClr>
                </a:solidFill>
                <a:latin typeface="Arial Black" panose="020B0A04020102020204" pitchFamily="34" charset="0"/>
                <a:cs typeface="Arial" panose="020B0604020202020204" pitchFamily="34" charset="0"/>
              </a:rPr>
              <a:t>measures</a:t>
            </a:r>
          </a:p>
          <a:p>
            <a:endParaRPr lang="en-GB" sz="1200" dirty="0" smtClean="0">
              <a:latin typeface="Arial" panose="020B0604020202020204" pitchFamily="34" charset="0"/>
              <a:cs typeface="Arial" panose="020B0604020202020204" pitchFamily="34" charset="0"/>
            </a:endParaRPr>
          </a:p>
          <a:p>
            <a:pPr marL="456958" indent="-456958">
              <a:buFont typeface="Arial" pitchFamily="34" charset="0"/>
              <a:buChar char="•"/>
            </a:pPr>
            <a:r>
              <a:rPr lang="en-GB" sz="1200" dirty="0" smtClean="0">
                <a:latin typeface="Arial" panose="020B0604020202020204" pitchFamily="34" charset="0"/>
                <a:cs typeface="Arial" panose="020B0604020202020204" pitchFamily="34" charset="0"/>
              </a:rPr>
              <a:t>Calls for </a:t>
            </a:r>
            <a:r>
              <a:rPr lang="en-GB" sz="1200" dirty="0" smtClean="0">
                <a:solidFill>
                  <a:schemeClr val="tx2">
                    <a:lumMod val="60000"/>
                    <a:lumOff val="40000"/>
                  </a:schemeClr>
                </a:solidFill>
                <a:latin typeface="Arial Black" panose="020B0A04020102020204" pitchFamily="34" charset="0"/>
                <a:cs typeface="Arial" panose="020B0604020202020204" pitchFamily="34" charset="0"/>
              </a:rPr>
              <a:t>increase</a:t>
            </a:r>
            <a:r>
              <a:rPr lang="en-GB" sz="1200" dirty="0" smtClean="0">
                <a:solidFill>
                  <a:schemeClr val="tx2">
                    <a:lumMod val="60000"/>
                    <a:lumOff val="40000"/>
                  </a:schemeClr>
                </a:solidFill>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in preparedness for response and recovery</a:t>
            </a:r>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4</a:t>
            </a:fld>
            <a:endParaRPr lang="en-US"/>
          </a:p>
        </p:txBody>
      </p:sp>
    </p:spTree>
    <p:extLst>
      <p:ext uri="{BB962C8B-B14F-4D97-AF65-F5344CB8AC3E}">
        <p14:creationId xmlns:p14="http://schemas.microsoft.com/office/powerpoint/2010/main" val="3841775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5</a:t>
            </a:fld>
            <a:endParaRPr lang="en-US"/>
          </a:p>
        </p:txBody>
      </p:sp>
    </p:spTree>
    <p:extLst>
      <p:ext uri="{BB962C8B-B14F-4D97-AF65-F5344CB8AC3E}">
        <p14:creationId xmlns:p14="http://schemas.microsoft.com/office/powerpoint/2010/main" val="2424099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C12C84-A714-47AC-99C5-C2AA9876F36B}" type="slidenum">
              <a:rPr lang="en-US" smtClean="0"/>
              <a:t>6</a:t>
            </a:fld>
            <a:endParaRPr lang="en-US"/>
          </a:p>
        </p:txBody>
      </p:sp>
    </p:spTree>
    <p:extLst>
      <p:ext uri="{BB962C8B-B14F-4D97-AF65-F5344CB8AC3E}">
        <p14:creationId xmlns:p14="http://schemas.microsoft.com/office/powerpoint/2010/main" val="100623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C12C84-A714-47AC-99C5-C2AA9876F36B}" type="slidenum">
              <a:rPr lang="en-US" smtClean="0"/>
              <a:t>7</a:t>
            </a:fld>
            <a:endParaRPr lang="en-US"/>
          </a:p>
        </p:txBody>
      </p:sp>
    </p:spTree>
    <p:extLst>
      <p:ext uri="{BB962C8B-B14F-4D97-AF65-F5344CB8AC3E}">
        <p14:creationId xmlns:p14="http://schemas.microsoft.com/office/powerpoint/2010/main" val="3769589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PA 1.Understanding disaster risk</a:t>
            </a:r>
          </a:p>
          <a:p>
            <a:pPr marL="0" marR="0" indent="0" algn="l" defTabSz="914400" rtl="0" eaLnBrk="1" fontAlgn="auto" latinLnBrk="0" hangingPunct="1">
              <a:lnSpc>
                <a:spcPct val="100000"/>
              </a:lnSpc>
              <a:spcBef>
                <a:spcPts val="0"/>
              </a:spcBef>
              <a:spcAft>
                <a:spcPts val="0"/>
              </a:spcAft>
              <a:buClrTx/>
              <a:buSzTx/>
              <a:buFontTx/>
              <a:buNone/>
              <a:tabLst/>
              <a:defRPr/>
            </a:pPr>
            <a:r>
              <a:rPr lang="th-TH" sz="900" dirty="0" smtClean="0"/>
              <a:t>เข้าใจความเสี่ยงจากภัยพิบัติ หมายถึง นโยบายและมาตรการในการบริหารจัดการความเสี่ยงจากภัยพิบัติจะต้องจัดทำขึ้นจากฐานความเข้าใจเรื่องความเสี่ยงจากภัยพิบัติในทุกมิติของความเสี่ยง ประกอบด้วย ความเปราะบาง ศักยภาพ ความล่อแหลมของบุคคลและสินทรัพย์ ลักษณะของภัย และสภาพแวดล้อม ทั้งนี้ ความรู้ต่อความเสี่ยงภัยพิบัติดังกล่าวจะมีผลอย่างมากในการทำการประเมินความเสี่ยงจากภัยพิบัติก่อนเกิดภัยพิบัติ การป้องกันและลดผลกระทบจากภัยพิบัติ และในการพัฒนาและดำเนินมาตรการเตรียมความพร้อมและเผชิญเหตุภัยพิบัติให้เหมาะสมและมีประสิทธิภาพ </a:t>
            </a:r>
            <a:endParaRPr lang="en-US" sz="900" dirty="0" smtClean="0"/>
          </a:p>
          <a:p>
            <a:endParaRPr lang="en-US" sz="9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p>
          <a:p>
            <a:endParaRPr lang="en-US" sz="900" dirty="0" smtClean="0"/>
          </a:p>
          <a:p>
            <a:endParaRPr lang="en-US" sz="900" dirty="0" smtClean="0"/>
          </a:p>
          <a:p>
            <a:endParaRPr lang="en-US" sz="900" dirty="0"/>
          </a:p>
        </p:txBody>
      </p:sp>
      <p:sp>
        <p:nvSpPr>
          <p:cNvPr id="4" name="Slide Number Placeholder 3"/>
          <p:cNvSpPr>
            <a:spLocks noGrp="1"/>
          </p:cNvSpPr>
          <p:nvPr>
            <p:ph type="sldNum" sz="quarter" idx="10"/>
          </p:nvPr>
        </p:nvSpPr>
        <p:spPr/>
        <p:txBody>
          <a:bodyPr/>
          <a:lstStyle/>
          <a:p>
            <a:fld id="{15C12C84-A714-47AC-99C5-C2AA9876F36B}" type="slidenum">
              <a:rPr lang="en-US" smtClean="0"/>
              <a:t>8</a:t>
            </a:fld>
            <a:endParaRPr lang="en-US"/>
          </a:p>
        </p:txBody>
      </p:sp>
    </p:spTree>
    <p:extLst>
      <p:ext uri="{BB962C8B-B14F-4D97-AF65-F5344CB8AC3E}">
        <p14:creationId xmlns:p14="http://schemas.microsoft.com/office/powerpoint/2010/main" val="2939901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dirty="0" smtClean="0"/>
              <a:t>PA 2.Strengthening disaster risk governance to manage disaster risk</a:t>
            </a:r>
          </a:p>
          <a:p>
            <a:pPr marL="0" marR="0" indent="0" algn="l" defTabSz="914400" rtl="0" eaLnBrk="1" fontAlgn="auto" latinLnBrk="0" hangingPunct="1">
              <a:lnSpc>
                <a:spcPct val="100000"/>
              </a:lnSpc>
              <a:spcBef>
                <a:spcPts val="0"/>
              </a:spcBef>
              <a:spcAft>
                <a:spcPts val="0"/>
              </a:spcAft>
              <a:buClrTx/>
              <a:buSzTx/>
              <a:buFontTx/>
              <a:buNone/>
              <a:tabLst/>
              <a:defRPr/>
            </a:pPr>
            <a:r>
              <a:rPr lang="th-TH" sz="1200" b="1" kern="1200" dirty="0" smtClean="0">
                <a:solidFill>
                  <a:schemeClr val="tx1"/>
                </a:solidFill>
                <a:effectLst/>
                <a:latin typeface="+mn-lt"/>
                <a:ea typeface="+mn-ea"/>
                <a:cs typeface="+mn-cs"/>
              </a:rPr>
              <a:t>เสริมสร้างศักยภาพในการบริหารและจัดการความเสี่ยงจากภัยพิบัติ</a:t>
            </a:r>
            <a:r>
              <a:rPr lang="th-TH" sz="1200" kern="1200" dirty="0" smtClean="0">
                <a:solidFill>
                  <a:schemeClr val="tx1"/>
                </a:solidFill>
                <a:effectLst/>
                <a:latin typeface="+mn-lt"/>
                <a:ea typeface="+mn-ea"/>
                <a:cs typeface="+mn-cs"/>
              </a:rPr>
              <a:t> หมายถึง ศักยภาพในการบริหารและจัดการความเสี่ยงจากภัยพิบัติในระดับชาติ ภูมิภาค และโลก มีความสำคัญอย่างยิ่งยวดต่อการจัดการความเสี่ยงจากภัยพิบัติให้มีประสิทธิภาพและประสิทธิผล ดังนั้น จึงจำเป็นที่จะต้องมีการกำหนดวิสัยทัศน์ แผนงาน สมรรถนะที่ต้องการ แนวทางการปฏิบัติงาน และการประสานงานทั้งภายในและระหว่างภาคส่วนต่าง ๆ ให้ชัดเจน ตลอดจนต้องส่งเสริมให้กลุ่มผู้มีส่วนได้ส่วนเสียที่เกี่ยวข้องเข้ามามีส่วนร่วมด้วย การเสริมสร้างศักยภาพในการบริหารและจัดการความเสี่ยงจากภัยพิบัติเพื่อดำเนินมาตรการป้องกัน ลดผลกระทบ เตรียมความพร้อม เผชิญเหตุ ฟื้นฟู และบูรณะจึงมีความจำเป็นและส่งเสริมให้เกิดความร่วมมือและหุ้นส่วนระหว่างกลไกและองค์กรต่าง ๆ ในอันที่จะขับเคลื่อนเครื่องมือต่าง ๆ ที่เกี่ยวข้องกับการลดความเสี่ยงจากภัยพิบัติและการพัฒนาที่ยั่งยืน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5C12C84-A714-47AC-99C5-C2AA9876F36B}" type="slidenum">
              <a:rPr lang="en-US" smtClean="0"/>
              <a:t>9</a:t>
            </a:fld>
            <a:endParaRPr lang="en-US"/>
          </a:p>
        </p:txBody>
      </p:sp>
    </p:spTree>
    <p:extLst>
      <p:ext uri="{BB962C8B-B14F-4D97-AF65-F5344CB8AC3E}">
        <p14:creationId xmlns:p14="http://schemas.microsoft.com/office/powerpoint/2010/main" val="1966517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124744"/>
            <a:ext cx="8839200" cy="5616624"/>
          </a:xfrm>
          <a:prstGeom prst="rect">
            <a:avLst/>
          </a:prstGeom>
          <a:solidFill>
            <a:srgbClr val="95898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990600" y="2819400"/>
            <a:ext cx="7239000" cy="647591"/>
          </a:xfrm>
          <a:prstGeom prst="rect">
            <a:avLst/>
          </a:prstGeo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2135088"/>
          </a:xfrm>
          <a:prstGeom prst="rect">
            <a:avLst/>
          </a:prstGeo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9" name="Rectangle 8"/>
          <p:cNvSpPr/>
          <p:nvPr userDrawn="1"/>
        </p:nvSpPr>
        <p:spPr>
          <a:xfrm>
            <a:off x="152400" y="188640"/>
            <a:ext cx="8812088" cy="9361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 name="Image 9" descr="IFRC-Logo-RGB-Tagline-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6126" t="1905" b="-2"/>
          <a:stretch/>
        </p:blipFill>
        <p:spPr>
          <a:xfrm>
            <a:off x="222334" y="0"/>
            <a:ext cx="3845610" cy="107041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5" name="Straight Connector 4"/>
          <p:cNvCxnSpPr/>
          <p:nvPr/>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
        <p:nvSpPr>
          <p:cNvPr id="8" name="Text Placeholder 2"/>
          <p:cNvSpPr>
            <a:spLocks noGrp="1"/>
          </p:cNvSpPr>
          <p:nvPr>
            <p:ph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395536" y="2204864"/>
            <a:ext cx="3414464" cy="3960440"/>
          </a:xfrm>
          <a:prstGeom prst="rect">
            <a:avLst/>
          </a:prstGeom>
        </p:spPr>
        <p:txBody>
          <a:bodyPr rtlCol="0">
            <a:normAutofit/>
          </a:bodyPr>
          <a:lstStyle/>
          <a:p>
            <a:pPr lvl="0"/>
            <a:r>
              <a:rPr lang="en-US" noProof="0" smtClean="0"/>
              <a:t>Click icon to add chart</a:t>
            </a:r>
            <a:endParaRPr lang="en-GB" noProof="0" dirty="0"/>
          </a:p>
        </p:txBody>
      </p:sp>
      <p:sp>
        <p:nvSpPr>
          <p:cNvPr id="7" name="Text Placeholder 6"/>
          <p:cNvSpPr>
            <a:spLocks noGrp="1"/>
          </p:cNvSpPr>
          <p:nvPr>
            <p:ph type="body" sz="quarter" idx="11"/>
          </p:nvPr>
        </p:nvSpPr>
        <p:spPr>
          <a:xfrm>
            <a:off x="3959770" y="2204864"/>
            <a:ext cx="4724400" cy="39604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8"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828800" y="3468732"/>
            <a:ext cx="6858000" cy="2755776"/>
          </a:xfrm>
          <a:prstGeom prst="rect">
            <a:avLst/>
          </a:prstGeo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2204864"/>
            <a:ext cx="6858000" cy="1143000"/>
          </a:xfrm>
          <a:prstGeom prst="rect">
            <a:avLst/>
          </a:prstGeom>
        </p:spPr>
        <p:txBody>
          <a:bodyPr/>
          <a:lstStyle/>
          <a:p>
            <a:pPr lvl="0"/>
            <a:r>
              <a:rPr lang="en-US" smtClean="0"/>
              <a:t>Click to edit Master text styles</a:t>
            </a:r>
          </a:p>
        </p:txBody>
      </p:sp>
      <p:sp>
        <p:nvSpPr>
          <p:cNvPr id="7"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cxnSp>
        <p:nvCxnSpPr>
          <p:cNvPr id="12" name="Straight Connector 4"/>
          <p:cNvCxnSpPr/>
          <p:nvPr userDrawn="1"/>
        </p:nvCxnSpPr>
        <p:spPr>
          <a:xfrm>
            <a:off x="395536" y="2060848"/>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4"/>
          <p:cNvCxnSpPr/>
          <p:nvPr userDrawn="1"/>
        </p:nvCxnSpPr>
        <p:spPr>
          <a:xfrm>
            <a:off x="395536" y="908720"/>
            <a:ext cx="828092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7600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4431983"/>
            </a:xfrm>
            <a:prstGeom prst="rect">
              <a:avLst/>
            </a:prstGeom>
            <a:noFill/>
          </p:spPr>
          <p:txBody>
            <a:bodyPr lIns="0" tIns="0" rIns="0" bIns="0">
              <a:spAutoFit/>
            </a:bodyPr>
            <a:lstStyle/>
            <a:p>
              <a:pPr fontAlgn="auto">
                <a:spcBef>
                  <a:spcPts val="0"/>
                </a:spcBef>
                <a:spcAft>
                  <a:spcPts val="0"/>
                </a:spcAft>
                <a:defRPr/>
              </a:pPr>
              <a:r>
                <a:rPr lang="en-US" sz="1600" b="1" baseline="0" dirty="0">
                  <a:solidFill>
                    <a:schemeClr val="bg1"/>
                  </a:solidFill>
                  <a:latin typeface="Arial" pitchFamily="34" charset="0"/>
                  <a:cs typeface="Arial" pitchFamily="34" charset="0"/>
                </a:rPr>
                <a:t>FOR FURTHER INFORMATION ON XXXXXXXXX XXXXXXXX XXXXXXXXX XXXX, PLEASE CONTACT:</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IFRC XXXXXXXXXXXXX DEPARTMENT</a:t>
              </a:r>
            </a:p>
            <a:p>
              <a:pPr fontAlgn="auto">
                <a:spcBef>
                  <a:spcPts val="0"/>
                </a:spcBef>
                <a:spcAft>
                  <a:spcPts val="0"/>
                </a:spcAft>
                <a:defRPr/>
              </a:pPr>
              <a:r>
                <a:rPr lang="en-US" sz="1600" baseline="0" dirty="0">
                  <a:solidFill>
                    <a:schemeClr val="bg1"/>
                  </a:solidFill>
                  <a:latin typeface="Arial" pitchFamily="34" charset="0"/>
                  <a:cs typeface="Arial" pitchFamily="34" charset="0"/>
                </a:rPr>
                <a:t>NAME SURNAME, TITLE</a:t>
              </a:r>
              <a:br>
                <a:rPr lang="en-US" sz="1600"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TEL. : +41 022 730 XXXX</a:t>
              </a:r>
            </a:p>
            <a:p>
              <a:pPr fontAlgn="auto">
                <a:spcBef>
                  <a:spcPts val="0"/>
                </a:spcBef>
                <a:spcAft>
                  <a:spcPts val="0"/>
                </a:spcAft>
                <a:defRPr/>
              </a:pPr>
              <a:r>
                <a:rPr lang="en-US" sz="1600" b="1" baseline="0" dirty="0">
                  <a:solidFill>
                    <a:schemeClr val="bg1"/>
                  </a:solidFill>
                  <a:latin typeface="Arial" pitchFamily="34" charset="0"/>
                  <a:cs typeface="Arial" pitchFamily="34" charset="0"/>
                </a:rPr>
                <a:t>EMAIL: name.surname@ifrc.org</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THIS PRESENTATION IS PUBLISHED BY</a:t>
              </a:r>
            </a:p>
            <a:p>
              <a:pPr fontAlgn="auto">
                <a:spcBef>
                  <a:spcPts val="0"/>
                </a:spcBef>
                <a:spcAft>
                  <a:spcPts val="0"/>
                </a:spcAft>
                <a:defRPr/>
              </a:pPr>
              <a:r>
                <a:rPr lang="en-US" sz="1600" b="1" baseline="0" dirty="0">
                  <a:solidFill>
                    <a:schemeClr val="bg1"/>
                  </a:solidFill>
                  <a:latin typeface="Arial" pitchFamily="34" charset="0"/>
                  <a:cs typeface="Arial" pitchFamily="34" charset="0"/>
                </a:rPr>
                <a:t>INTERNATIONAL FEDERATION OF </a:t>
              </a:r>
              <a:br>
                <a:rPr lang="en-US" sz="1600" b="1" baseline="0" dirty="0">
                  <a:solidFill>
                    <a:schemeClr val="bg1"/>
                  </a:solidFill>
                  <a:latin typeface="Arial" pitchFamily="34" charset="0"/>
                  <a:cs typeface="Arial" pitchFamily="34" charset="0"/>
                </a:rPr>
              </a:br>
              <a:r>
                <a:rPr lang="en-US" sz="1600" b="1" baseline="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1600" b="1" baseline="0" dirty="0">
                  <a:solidFill>
                    <a:schemeClr val="bg1"/>
                  </a:solidFill>
                  <a:latin typeface="Arial" pitchFamily="34" charset="0"/>
                  <a:cs typeface="Arial" pitchFamily="34" charset="0"/>
                </a:rPr>
                <a:t>P.O. BOX </a:t>
              </a:r>
              <a:r>
                <a:rPr lang="en-US" sz="1600" b="1" baseline="0" dirty="0" smtClean="0">
                  <a:solidFill>
                    <a:schemeClr val="bg1"/>
                  </a:solidFill>
                  <a:latin typeface="Arial" pitchFamily="34" charset="0"/>
                  <a:cs typeface="Arial" pitchFamily="34" charset="0"/>
                </a:rPr>
                <a:t>303</a:t>
              </a: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CH-1211 GENEVA 19</a:t>
              </a:r>
            </a:p>
            <a:p>
              <a:pPr fontAlgn="auto">
                <a:spcBef>
                  <a:spcPts val="0"/>
                </a:spcBef>
                <a:spcAft>
                  <a:spcPts val="0"/>
                </a:spcAft>
                <a:defRPr/>
              </a:pPr>
              <a:r>
                <a:rPr lang="en-US" sz="1600" b="1" baseline="0" dirty="0">
                  <a:solidFill>
                    <a:schemeClr val="bg1"/>
                  </a:solidFill>
                  <a:latin typeface="Arial" pitchFamily="34" charset="0"/>
                  <a:cs typeface="Arial" pitchFamily="34" charset="0"/>
                </a:rPr>
                <a:t>SWITZERLAND</a:t>
              </a:r>
            </a:p>
            <a:p>
              <a:pPr fontAlgn="auto">
                <a:spcBef>
                  <a:spcPts val="0"/>
                </a:spcBef>
                <a:spcAft>
                  <a:spcPts val="0"/>
                </a:spcAft>
                <a:defRPr/>
              </a:pPr>
              <a:endParaRPr lang="en-US" sz="1600" b="1" baseline="0" dirty="0">
                <a:solidFill>
                  <a:schemeClr val="bg1"/>
                </a:solidFill>
                <a:latin typeface="Arial" pitchFamily="34" charset="0"/>
                <a:cs typeface="Arial" pitchFamily="34" charset="0"/>
              </a:endParaRPr>
            </a:p>
            <a:p>
              <a:pPr fontAlgn="auto">
                <a:spcBef>
                  <a:spcPts val="0"/>
                </a:spcBef>
                <a:spcAft>
                  <a:spcPts val="0"/>
                </a:spcAft>
                <a:defRPr/>
              </a:pPr>
              <a:r>
                <a:rPr lang="en-US" sz="1600" b="1" baseline="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1600" b="1" baseline="0" dirty="0">
                  <a:solidFill>
                    <a:schemeClr val="bg1"/>
                  </a:solidFill>
                  <a:latin typeface="Arial" pitchFamily="34" charset="0"/>
                  <a:cs typeface="Arial" pitchFamily="34" charset="0"/>
                </a:rPr>
                <a:t>FAX.: +41 22 733 03 95</a:t>
              </a:r>
              <a:endParaRPr lang="en-US" sz="1600" baseline="0" dirty="0">
                <a:solidFill>
                  <a:schemeClr val="bg1"/>
                </a:solidFill>
                <a:latin typeface="Arial" pitchFamily="34" charset="0"/>
                <a:cs typeface="Arial" pitchFamily="34" charset="0"/>
              </a:endParaRPr>
            </a:p>
          </p:txBody>
        </p:sp>
      </p:grpSp>
      <p:pic>
        <p:nvPicPr>
          <p:cNvPr id="11" name="Image 10" descr="IFRC-tagline-logo-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r="67805"/>
          <a:stretch/>
        </p:blipFill>
        <p:spPr>
          <a:xfrm>
            <a:off x="179512" y="5949280"/>
            <a:ext cx="2433619" cy="789432"/>
          </a:xfrm>
          <a:prstGeom prst="rect">
            <a:avLst/>
          </a:prstGeom>
        </p:spPr>
      </p:pic>
      <p:pic>
        <p:nvPicPr>
          <p:cNvPr id="12" name="Image 11" descr="IFRC-tagline-logo-EN.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46391"/>
          <a:stretch/>
        </p:blipFill>
        <p:spPr>
          <a:xfrm>
            <a:off x="5004048" y="5949280"/>
            <a:ext cx="4052320" cy="78943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Image 1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04048" y="260648"/>
            <a:ext cx="3737926" cy="553245"/>
          </a:xfrm>
          <a:prstGeom prst="rect">
            <a:avLst/>
          </a:prstGeom>
        </p:spPr>
      </p:pic>
      <p:sp>
        <p:nvSpPr>
          <p:cNvPr id="16" name="Title Placeholder 1"/>
          <p:cNvSpPr>
            <a:spLocks noGrp="1"/>
          </p:cNvSpPr>
          <p:nvPr>
            <p:ph type="title"/>
          </p:nvPr>
        </p:nvSpPr>
        <p:spPr bwMode="auto">
          <a:xfrm>
            <a:off x="395536" y="908720"/>
            <a:ext cx="828092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
        <p:nvSpPr>
          <p:cNvPr id="18" name="Text Placeholder 2"/>
          <p:cNvSpPr>
            <a:spLocks noGrp="1"/>
          </p:cNvSpPr>
          <p:nvPr>
            <p:ph type="body" idx="1"/>
          </p:nvPr>
        </p:nvSpPr>
        <p:spPr bwMode="auto">
          <a:xfrm>
            <a:off x="1828800" y="2234282"/>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21" name="TextBox 18"/>
          <p:cNvSpPr txBox="1"/>
          <p:nvPr/>
        </p:nvSpPr>
        <p:spPr bwMode="auto">
          <a:xfrm>
            <a:off x="395536" y="404664"/>
            <a:ext cx="3456384" cy="338554"/>
          </a:xfrm>
          <a:prstGeom prst="rect">
            <a:avLst/>
          </a:prstGeom>
          <a:noFill/>
        </p:spPr>
        <p:txBody>
          <a:bodyPr wrap="square" lIns="0" tIns="0" rIns="0" bIns="0">
            <a:spAutoFit/>
          </a:bodyPr>
          <a:lstStyle/>
          <a:p>
            <a:pPr algn="l" fontAlgn="auto">
              <a:spcBef>
                <a:spcPts val="0"/>
              </a:spcBef>
              <a:spcAft>
                <a:spcPts val="0"/>
              </a:spcAft>
              <a:defRPr/>
            </a:pPr>
            <a:r>
              <a:rPr lang="en-US" sz="1100" b="0" dirty="0" smtClean="0">
                <a:solidFill>
                  <a:schemeClr val="tx1"/>
                </a:solidFill>
                <a:latin typeface="Arial" pitchFamily="34" charset="0"/>
                <a:cs typeface="Arial" pitchFamily="34" charset="0"/>
              </a:rPr>
              <a:t>Sendai Framework</a:t>
            </a:r>
            <a:r>
              <a:rPr lang="en-US" sz="1100" b="0" baseline="0" dirty="0" smtClean="0">
                <a:solidFill>
                  <a:schemeClr val="tx1"/>
                </a:solidFill>
                <a:latin typeface="Arial" pitchFamily="34" charset="0"/>
                <a:cs typeface="Arial" pitchFamily="34" charset="0"/>
              </a:rPr>
              <a:t> for Disaster Risk Reduction</a:t>
            </a:r>
          </a:p>
          <a:p>
            <a:pPr algn="l" fontAlgn="auto">
              <a:spcBef>
                <a:spcPts val="0"/>
              </a:spcBef>
              <a:spcAft>
                <a:spcPts val="0"/>
              </a:spcAft>
              <a:defRPr/>
            </a:pPr>
            <a:r>
              <a:rPr lang="en-US" sz="1100" b="0" baseline="0" dirty="0" smtClean="0">
                <a:solidFill>
                  <a:schemeClr val="tx1"/>
                </a:solidFill>
                <a:latin typeface="Arial" pitchFamily="34" charset="0"/>
                <a:cs typeface="Arial" pitchFamily="34" charset="0"/>
              </a:rPr>
              <a:t> 2015-2030</a:t>
            </a:r>
            <a:endParaRPr lang="en-US" sz="1100" b="0" dirty="0">
              <a:solidFill>
                <a:schemeClr val="tx1"/>
              </a:solidFill>
              <a:latin typeface="Arial" pitchFamily="34" charset="0"/>
              <a:cs typeface="Arial" pitchFamily="34" charset="0"/>
            </a:endParaRPr>
          </a:p>
        </p:txBody>
      </p:sp>
      <p:cxnSp>
        <p:nvCxnSpPr>
          <p:cNvPr id="3" name="Connecteur droit 2"/>
          <p:cNvCxnSpPr/>
          <p:nvPr userDrawn="1"/>
        </p:nvCxnSpPr>
        <p:spPr>
          <a:xfrm>
            <a:off x="395536" y="332656"/>
            <a:ext cx="3456384" cy="0"/>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30" r:id="rId5"/>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899592" y="1628800"/>
            <a:ext cx="7239000" cy="647700"/>
          </a:xfrm>
        </p:spPr>
        <p:txBody>
          <a:bodyPr/>
          <a:lstStyle/>
          <a:p>
            <a:r>
              <a:rPr lang="en-US" sz="3200" dirty="0">
                <a:solidFill>
                  <a:schemeClr val="accent2">
                    <a:lumMod val="75000"/>
                  </a:schemeClr>
                </a:solidFill>
                <a:latin typeface="Arial" charset="0"/>
                <a:cs typeface="Arial" charset="0"/>
              </a:rPr>
              <a:t>Sendai Framework for </a:t>
            </a:r>
            <a:r>
              <a:rPr lang="en-US" sz="3200" dirty="0" smtClean="0">
                <a:solidFill>
                  <a:schemeClr val="accent2">
                    <a:lumMod val="75000"/>
                  </a:schemeClr>
                </a:solidFill>
                <a:latin typeface="Arial" charset="0"/>
                <a:cs typeface="Arial" charset="0"/>
              </a:rPr>
              <a:t/>
            </a:r>
            <a:br>
              <a:rPr lang="en-US" sz="3200" dirty="0" smtClean="0">
                <a:solidFill>
                  <a:schemeClr val="accent2">
                    <a:lumMod val="75000"/>
                  </a:schemeClr>
                </a:solidFill>
                <a:latin typeface="Arial" charset="0"/>
                <a:cs typeface="Arial" charset="0"/>
              </a:rPr>
            </a:br>
            <a:r>
              <a:rPr lang="en-US" sz="3200" dirty="0" smtClean="0">
                <a:solidFill>
                  <a:schemeClr val="accent2">
                    <a:lumMod val="75000"/>
                  </a:schemeClr>
                </a:solidFill>
                <a:latin typeface="Arial" charset="0"/>
                <a:cs typeface="Arial" charset="0"/>
              </a:rPr>
              <a:t>Disaster </a:t>
            </a:r>
            <a:r>
              <a:rPr lang="en-US" sz="3200" dirty="0">
                <a:solidFill>
                  <a:schemeClr val="accent2">
                    <a:lumMod val="75000"/>
                  </a:schemeClr>
                </a:solidFill>
                <a:latin typeface="Arial" charset="0"/>
                <a:cs typeface="Arial" charset="0"/>
              </a:rPr>
              <a:t>Risk Reduction </a:t>
            </a:r>
            <a:r>
              <a:rPr lang="en-US" sz="3200" dirty="0" smtClean="0">
                <a:solidFill>
                  <a:schemeClr val="accent2">
                    <a:lumMod val="75000"/>
                  </a:schemeClr>
                </a:solidFill>
                <a:latin typeface="Arial" charset="0"/>
                <a:cs typeface="Arial" charset="0"/>
              </a:rPr>
              <a:t> 2015-2030</a:t>
            </a:r>
            <a:r>
              <a:rPr lang="en-US" dirty="0" smtClean="0">
                <a:latin typeface="Arial" charset="0"/>
                <a:cs typeface="Arial" charset="0"/>
              </a:rPr>
              <a:t>, </a:t>
            </a:r>
            <a:endParaRPr lang="en-GB" dirty="0" smtClean="0">
              <a:latin typeface="Arial" charset="0"/>
              <a:cs typeface="Arial"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9750" y="2636912"/>
            <a:ext cx="4535130" cy="374904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Four Priorities for Action</a:t>
            </a:r>
          </a:p>
        </p:txBody>
      </p:sp>
      <p:sp>
        <p:nvSpPr>
          <p:cNvPr id="3" name="Content Placeholder 2"/>
          <p:cNvSpPr>
            <a:spLocks noGrp="1"/>
          </p:cNvSpPr>
          <p:nvPr>
            <p:ph idx="1"/>
          </p:nvPr>
        </p:nvSpPr>
        <p:spPr>
          <a:xfrm>
            <a:off x="539552" y="2234282"/>
            <a:ext cx="8147248" cy="4191000"/>
          </a:xfrm>
        </p:spPr>
        <p:txBody>
          <a:bodyPr/>
          <a:lstStyle/>
          <a:p>
            <a:r>
              <a:rPr lang="en-US" sz="2400" b="1" dirty="0"/>
              <a:t>PA 3.Investing in Disaster Risk Reduction for Resilience</a:t>
            </a:r>
          </a:p>
          <a:p>
            <a:pPr marL="0" indent="0">
              <a:buNone/>
            </a:pPr>
            <a:endParaRPr lang="en-US" sz="2000" dirty="0" smtClean="0"/>
          </a:p>
          <a:p>
            <a:pPr marL="0" indent="0">
              <a:buNone/>
            </a:pPr>
            <a:r>
              <a:rPr lang="en-US" sz="2400" i="1" dirty="0" smtClean="0"/>
              <a:t>Public </a:t>
            </a:r>
            <a:r>
              <a:rPr lang="en-US" sz="2400" i="1" dirty="0"/>
              <a:t>and private investment in disaster risk prevention and reduction through structural and non-structural measures are essential to enhance the economic, social, health and cultural resilience of persons, communities, countries and their assets, as well as the environment.</a:t>
            </a:r>
          </a:p>
          <a:p>
            <a:endParaRPr lang="en-US" sz="2400" i="1" dirty="0"/>
          </a:p>
        </p:txBody>
      </p:sp>
    </p:spTree>
    <p:extLst>
      <p:ext uri="{BB962C8B-B14F-4D97-AF65-F5344CB8AC3E}">
        <p14:creationId xmlns:p14="http://schemas.microsoft.com/office/powerpoint/2010/main" val="2226764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Four Priorities for Action</a:t>
            </a:r>
          </a:p>
        </p:txBody>
      </p:sp>
      <p:sp>
        <p:nvSpPr>
          <p:cNvPr id="3" name="Content Placeholder 2"/>
          <p:cNvSpPr>
            <a:spLocks noGrp="1"/>
          </p:cNvSpPr>
          <p:nvPr>
            <p:ph idx="1"/>
          </p:nvPr>
        </p:nvSpPr>
        <p:spPr>
          <a:xfrm>
            <a:off x="467544" y="2234282"/>
            <a:ext cx="8219256" cy="4191000"/>
          </a:xfrm>
        </p:spPr>
        <p:txBody>
          <a:bodyPr/>
          <a:lstStyle/>
          <a:p>
            <a:r>
              <a:rPr lang="en-US" sz="2400" b="1" dirty="0"/>
              <a:t>PA 4.Enhancing disaster preparedness for effective response, and to “Build Back Better” in recovery, rehabilitation and reconstruction</a:t>
            </a:r>
          </a:p>
          <a:p>
            <a:pPr marL="0" indent="0">
              <a:buNone/>
            </a:pPr>
            <a:r>
              <a:rPr lang="en-US" i="1" dirty="0"/>
              <a:t>The growth of disaster risk means there is a need to strengthen disaster preparedness for response, take action in anticipation of events, and ensure capacities are in place for effective response and recovery at all levels. The recovery, rehabilitation and reconstruction phase is a critical opportunity to build back better, including through integrating disaster risk reduction into development measures.</a:t>
            </a:r>
          </a:p>
          <a:p>
            <a:endParaRPr lang="en-US" dirty="0"/>
          </a:p>
          <a:p>
            <a:endParaRPr lang="en-US" dirty="0"/>
          </a:p>
        </p:txBody>
      </p:sp>
    </p:spTree>
    <p:extLst>
      <p:ext uri="{BB962C8B-B14F-4D97-AF65-F5344CB8AC3E}">
        <p14:creationId xmlns:p14="http://schemas.microsoft.com/office/powerpoint/2010/main" val="2165292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Key areas of  Sendai Framework for DRR</a:t>
            </a:r>
          </a:p>
        </p:txBody>
      </p:sp>
      <p:sp>
        <p:nvSpPr>
          <p:cNvPr id="3" name="Content Placeholder 2"/>
          <p:cNvSpPr>
            <a:spLocks noGrp="1"/>
          </p:cNvSpPr>
          <p:nvPr>
            <p:ph idx="1"/>
          </p:nvPr>
        </p:nvSpPr>
        <p:spPr>
          <a:xfrm>
            <a:off x="395536" y="2234282"/>
            <a:ext cx="8291264" cy="4435078"/>
          </a:xfrm>
        </p:spPr>
        <p:txBody>
          <a:bodyPr/>
          <a:lstStyle/>
          <a:p>
            <a:pPr>
              <a:spcBef>
                <a:spcPts val="1200"/>
              </a:spcBef>
            </a:pPr>
            <a:r>
              <a:rPr lang="en-US" sz="2400" dirty="0"/>
              <a:t>Focus on </a:t>
            </a:r>
            <a:r>
              <a:rPr lang="en-US" sz="2400" b="1" dirty="0">
                <a:solidFill>
                  <a:schemeClr val="accent1">
                    <a:lumMod val="75000"/>
                  </a:schemeClr>
                </a:solidFill>
                <a:latin typeface="Arial Black" panose="020B0A04020102020204" pitchFamily="34" charset="0"/>
              </a:rPr>
              <a:t>Prevention</a:t>
            </a:r>
            <a:r>
              <a:rPr lang="en-US" sz="2400" dirty="0"/>
              <a:t> of new risks</a:t>
            </a:r>
          </a:p>
          <a:p>
            <a:pPr>
              <a:spcBef>
                <a:spcPts val="1200"/>
              </a:spcBef>
            </a:pPr>
            <a:r>
              <a:rPr lang="en-US" sz="2400" dirty="0"/>
              <a:t>Importance of </a:t>
            </a:r>
            <a:r>
              <a:rPr lang="en-US" sz="2400" b="1" dirty="0">
                <a:solidFill>
                  <a:schemeClr val="accent1">
                    <a:lumMod val="75000"/>
                  </a:schemeClr>
                </a:solidFill>
                <a:latin typeface="Arial Black" panose="020B0A04020102020204" pitchFamily="34" charset="0"/>
              </a:rPr>
              <a:t>Health</a:t>
            </a:r>
          </a:p>
          <a:p>
            <a:pPr>
              <a:spcBef>
                <a:spcPts val="1200"/>
              </a:spcBef>
            </a:pPr>
            <a:r>
              <a:rPr lang="en-US" sz="2400" dirty="0"/>
              <a:t>Role of </a:t>
            </a:r>
            <a:r>
              <a:rPr lang="en-US" sz="2400" b="1" dirty="0">
                <a:solidFill>
                  <a:schemeClr val="accent1">
                    <a:lumMod val="75000"/>
                  </a:schemeClr>
                </a:solidFill>
                <a:latin typeface="Arial Black" panose="020B0A04020102020204" pitchFamily="34" charset="0"/>
              </a:rPr>
              <a:t>Women</a:t>
            </a:r>
            <a:r>
              <a:rPr lang="en-US" sz="2400" dirty="0"/>
              <a:t> and </a:t>
            </a:r>
            <a:r>
              <a:rPr lang="en-US" sz="2400" dirty="0">
                <a:solidFill>
                  <a:schemeClr val="accent1">
                    <a:lumMod val="75000"/>
                  </a:schemeClr>
                </a:solidFill>
                <a:latin typeface="Arial Black" panose="020B0A04020102020204" pitchFamily="34" charset="0"/>
              </a:rPr>
              <a:t>Human rights</a:t>
            </a:r>
          </a:p>
          <a:p>
            <a:pPr>
              <a:spcBef>
                <a:spcPts val="1200"/>
              </a:spcBef>
            </a:pPr>
            <a:r>
              <a:rPr lang="en-US" sz="2400" dirty="0"/>
              <a:t>Focus on </a:t>
            </a:r>
            <a:r>
              <a:rPr lang="en-US" sz="2400" b="1" dirty="0">
                <a:solidFill>
                  <a:schemeClr val="accent1">
                    <a:lumMod val="75000"/>
                  </a:schemeClr>
                </a:solidFill>
                <a:latin typeface="Arial Black" panose="020B0A04020102020204" pitchFamily="34" charset="0"/>
              </a:rPr>
              <a:t>local</a:t>
            </a:r>
            <a:r>
              <a:rPr lang="en-US" sz="2400" b="1" dirty="0"/>
              <a:t> </a:t>
            </a:r>
            <a:r>
              <a:rPr lang="en-US" sz="2400" dirty="0"/>
              <a:t>level and stakeholders</a:t>
            </a:r>
          </a:p>
          <a:p>
            <a:pPr>
              <a:spcBef>
                <a:spcPts val="1200"/>
              </a:spcBef>
            </a:pPr>
            <a:r>
              <a:rPr lang="en-US" sz="2400" dirty="0"/>
              <a:t>Focus on </a:t>
            </a:r>
            <a:r>
              <a:rPr lang="en-US" sz="2400" b="1" dirty="0">
                <a:solidFill>
                  <a:schemeClr val="accent1">
                    <a:lumMod val="75000"/>
                  </a:schemeClr>
                </a:solidFill>
                <a:latin typeface="Arial Black" panose="020B0A04020102020204" pitchFamily="34" charset="0"/>
              </a:rPr>
              <a:t>Stakeholders</a:t>
            </a:r>
            <a:r>
              <a:rPr lang="en-US" sz="2400" b="1" dirty="0"/>
              <a:t> </a:t>
            </a:r>
            <a:r>
              <a:rPr lang="en-US" sz="2400" dirty="0"/>
              <a:t>and </a:t>
            </a:r>
            <a:r>
              <a:rPr lang="en-US" sz="2400" b="1" dirty="0">
                <a:solidFill>
                  <a:schemeClr val="accent1">
                    <a:lumMod val="75000"/>
                  </a:schemeClr>
                </a:solidFill>
                <a:latin typeface="Arial Black" panose="020B0A04020102020204" pitchFamily="34" charset="0"/>
              </a:rPr>
              <a:t>inclusive</a:t>
            </a:r>
            <a:r>
              <a:rPr lang="en-US" sz="2400" dirty="0"/>
              <a:t> approach</a:t>
            </a:r>
          </a:p>
          <a:p>
            <a:pPr>
              <a:spcBef>
                <a:spcPts val="1200"/>
              </a:spcBef>
            </a:pPr>
            <a:r>
              <a:rPr lang="en-US" sz="2400" dirty="0"/>
              <a:t>Clear </a:t>
            </a:r>
            <a:r>
              <a:rPr lang="en-US" sz="2400" b="1" dirty="0">
                <a:solidFill>
                  <a:schemeClr val="accent1">
                    <a:lumMod val="75000"/>
                  </a:schemeClr>
                </a:solidFill>
                <a:latin typeface="Arial Black" panose="020B0A04020102020204" pitchFamily="34" charset="0"/>
              </a:rPr>
              <a:t>link</a:t>
            </a:r>
            <a:r>
              <a:rPr lang="en-US" sz="2400" dirty="0"/>
              <a:t> with financing for development, climate change and the post 2015-develoment agenda</a:t>
            </a:r>
          </a:p>
          <a:p>
            <a:pPr>
              <a:spcBef>
                <a:spcPts val="1200"/>
              </a:spcBef>
            </a:pPr>
            <a:r>
              <a:rPr lang="en-US" sz="2400" dirty="0"/>
              <a:t>Focus on recovery, rehabilitation and reconstruction  and </a:t>
            </a:r>
            <a:r>
              <a:rPr lang="en-US" sz="2400" b="1" dirty="0">
                <a:solidFill>
                  <a:schemeClr val="accent1">
                    <a:lumMod val="75000"/>
                  </a:schemeClr>
                </a:solidFill>
                <a:latin typeface="Arial Black" panose="020B0A04020102020204" pitchFamily="34" charset="0"/>
              </a:rPr>
              <a:t>DRR mainstreaming / Build Back Better</a:t>
            </a:r>
            <a:r>
              <a:rPr lang="en-US" sz="2400" b="1" dirty="0">
                <a:solidFill>
                  <a:schemeClr val="accent1">
                    <a:lumMod val="75000"/>
                  </a:schemeClr>
                </a:solidFill>
              </a:rPr>
              <a:t> </a:t>
            </a:r>
          </a:p>
          <a:p>
            <a:endParaRPr lang="en-US" dirty="0"/>
          </a:p>
        </p:txBody>
      </p:sp>
    </p:spTree>
    <p:extLst>
      <p:ext uri="{BB962C8B-B14F-4D97-AF65-F5344CB8AC3E}">
        <p14:creationId xmlns:p14="http://schemas.microsoft.com/office/powerpoint/2010/main" val="338322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07504" y="116632"/>
            <a:ext cx="8928992" cy="6624736"/>
          </a:xfrm>
          <a:prstGeom prst="rect">
            <a:avLst/>
          </a:prstGeom>
          <a:solidFill>
            <a:srgbClr val="B4ACA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noFill/>
            </a:endParaRPr>
          </a:p>
        </p:txBody>
      </p:sp>
      <p:sp>
        <p:nvSpPr>
          <p:cNvPr id="5" name="Rectangle 4"/>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fr-FR"/>
          </a:p>
        </p:txBody>
      </p:sp>
      <p:sp>
        <p:nvSpPr>
          <p:cNvPr id="6" name="Rectangle 5"/>
          <p:cNvSpPr>
            <a:spLocks noChangeArrowheads="1"/>
          </p:cNvSpPr>
          <p:nvPr/>
        </p:nvSpPr>
        <p:spPr bwMode="auto">
          <a:xfrm>
            <a:off x="1106488" y="1093788"/>
            <a:ext cx="20955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fr-FR"/>
          </a:p>
        </p:txBody>
      </p:sp>
      <p:sp>
        <p:nvSpPr>
          <p:cNvPr id="8" name="Rectangle 7"/>
          <p:cNvSpPr>
            <a:spLocks noChangeArrowheads="1"/>
          </p:cNvSpPr>
          <p:nvPr/>
        </p:nvSpPr>
        <p:spPr bwMode="auto">
          <a:xfrm>
            <a:off x="849313" y="1052513"/>
            <a:ext cx="7467600" cy="3598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r>
              <a:rPr lang="en-US" sz="3600" b="1" dirty="0">
                <a:solidFill>
                  <a:schemeClr val="bg1"/>
                </a:solidFill>
              </a:rPr>
              <a:t>Thank you</a:t>
            </a:r>
            <a:r>
              <a:rPr lang="en-US" sz="3600" dirty="0">
                <a:solidFill>
                  <a:schemeClr val="bg1"/>
                </a:solidFill>
                <a:latin typeface="45 Helvetica Light" charset="0"/>
              </a:rPr>
              <a:t> </a:t>
            </a:r>
            <a:endParaRPr lang="en-US" sz="3600" dirty="0" smtClean="0">
              <a:solidFill>
                <a:schemeClr val="bg1"/>
              </a:solidFill>
              <a:latin typeface="45 Helvetica Light" charset="0"/>
            </a:endParaRPr>
          </a:p>
          <a:p>
            <a:endParaRPr lang="fr-FR" sz="1200" dirty="0" smtClean="0">
              <a:solidFill>
                <a:srgbClr val="FFFFFF"/>
              </a:solidFill>
            </a:endParaRPr>
          </a:p>
          <a:p>
            <a:endParaRPr lang="fr-FR" sz="1200" dirty="0" smtClean="0">
              <a:solidFill>
                <a:srgbClr val="FFFFFF"/>
              </a:solidFill>
            </a:endParaRPr>
          </a:p>
          <a:p>
            <a:r>
              <a:rPr lang="fr-FR" sz="1200" dirty="0" smtClean="0">
                <a:solidFill>
                  <a:srgbClr val="FFFFFF"/>
                </a:solidFill>
              </a:rPr>
              <a:t>© </a:t>
            </a:r>
            <a:r>
              <a:rPr lang="fr-FR" sz="1200" dirty="0">
                <a:solidFill>
                  <a:srgbClr val="FFFFFF"/>
                </a:solidFill>
              </a:rPr>
              <a:t>International </a:t>
            </a:r>
            <a:r>
              <a:rPr lang="fr-FR" sz="1200" dirty="0" err="1">
                <a:solidFill>
                  <a:srgbClr val="FFFFFF"/>
                </a:solidFill>
              </a:rPr>
              <a:t>Federation</a:t>
            </a:r>
            <a:r>
              <a:rPr lang="fr-FR" sz="1200" dirty="0">
                <a:solidFill>
                  <a:srgbClr val="FFFFFF"/>
                </a:solidFill>
              </a:rPr>
              <a:t> of </a:t>
            </a:r>
            <a:r>
              <a:rPr lang="fr-FR" sz="1200" dirty="0" err="1">
                <a:solidFill>
                  <a:srgbClr val="FFFFFF"/>
                </a:solidFill>
              </a:rPr>
              <a:t>Red</a:t>
            </a:r>
            <a:r>
              <a:rPr lang="fr-FR" sz="1200" dirty="0">
                <a:solidFill>
                  <a:srgbClr val="FFFFFF"/>
                </a:solidFill>
              </a:rPr>
              <a:t> </a:t>
            </a:r>
            <a:r>
              <a:rPr lang="fr-FR" sz="1200" dirty="0" smtClean="0">
                <a:solidFill>
                  <a:srgbClr val="FFFFFF"/>
                </a:solidFill>
              </a:rPr>
              <a:t>Cross and </a:t>
            </a:r>
            <a:r>
              <a:rPr lang="fr-FR" sz="1200" dirty="0" err="1">
                <a:solidFill>
                  <a:srgbClr val="FFFFFF"/>
                </a:solidFill>
              </a:rPr>
              <a:t>Red</a:t>
            </a:r>
            <a:r>
              <a:rPr lang="fr-FR" sz="1200" dirty="0">
                <a:solidFill>
                  <a:srgbClr val="FFFFFF"/>
                </a:solidFill>
              </a:rPr>
              <a:t> Crescent </a:t>
            </a:r>
            <a:r>
              <a:rPr lang="fr-FR" sz="1200" dirty="0" err="1">
                <a:solidFill>
                  <a:srgbClr val="FFFFFF"/>
                </a:solidFill>
              </a:rPr>
              <a:t>Societies</a:t>
            </a:r>
            <a:r>
              <a:rPr lang="fr-FR" sz="1200" dirty="0">
                <a:solidFill>
                  <a:srgbClr val="FFFFFF"/>
                </a:solidFill>
              </a:rPr>
              <a:t>, Geneva, </a:t>
            </a:r>
            <a:r>
              <a:rPr lang="fr-FR" sz="1200" dirty="0" smtClean="0">
                <a:solidFill>
                  <a:srgbClr val="FFFFFF"/>
                </a:solidFill>
              </a:rPr>
              <a:t>2014. </a:t>
            </a:r>
          </a:p>
          <a:p>
            <a:endParaRPr lang="fr-CH" sz="1200" dirty="0" smtClean="0">
              <a:solidFill>
                <a:srgbClr val="FFFFFF"/>
              </a:solidFill>
            </a:endParaRPr>
          </a:p>
          <a:p>
            <a:r>
              <a:rPr lang="fr-CH" sz="1200" i="1" dirty="0" smtClean="0">
                <a:solidFill>
                  <a:srgbClr val="CF1C21"/>
                </a:solidFill>
              </a:rPr>
              <a:t>Add </a:t>
            </a:r>
            <a:r>
              <a:rPr lang="fr-CH" sz="1200" i="1" dirty="0">
                <a:solidFill>
                  <a:srgbClr val="CF1C21"/>
                </a:solidFill>
              </a:rPr>
              <a:t>any information to copyrighted materials here</a:t>
            </a:r>
            <a:r>
              <a:rPr lang="en-US" sz="1200" i="1" dirty="0">
                <a:solidFill>
                  <a:srgbClr val="CF1C21"/>
                </a:solidFill>
              </a:rPr>
              <a:t>. </a:t>
            </a:r>
            <a:endParaRPr lang="en-US" sz="1200" i="1" dirty="0" smtClean="0">
              <a:solidFill>
                <a:srgbClr val="CF1C21"/>
              </a:solidFill>
            </a:endParaRPr>
          </a:p>
          <a:p>
            <a:endParaRPr lang="fr-FR" sz="1200" dirty="0" smtClean="0">
              <a:solidFill>
                <a:srgbClr val="FFFFFF"/>
              </a:solidFill>
            </a:endParaRPr>
          </a:p>
          <a:p>
            <a:r>
              <a:rPr lang="fr-FR" sz="1200" dirty="0" err="1" smtClean="0">
                <a:solidFill>
                  <a:srgbClr val="FFFFFF"/>
                </a:solidFill>
              </a:rPr>
              <a:t>Any</a:t>
            </a:r>
            <a:r>
              <a:rPr lang="fr-FR" sz="1200" dirty="0" smtClean="0">
                <a:solidFill>
                  <a:srgbClr val="FFFFFF"/>
                </a:solidFill>
              </a:rPr>
              <a:t> </a:t>
            </a:r>
            <a:r>
              <a:rPr lang="fr-FR" sz="1200" dirty="0">
                <a:solidFill>
                  <a:srgbClr val="FFFFFF"/>
                </a:solidFill>
              </a:rPr>
              <a:t>part of </a:t>
            </a:r>
            <a:r>
              <a:rPr lang="fr-FR" sz="1200" dirty="0" err="1">
                <a:solidFill>
                  <a:srgbClr val="FFFFFF"/>
                </a:solidFill>
              </a:rPr>
              <a:t>this</a:t>
            </a:r>
            <a:r>
              <a:rPr lang="fr-FR" sz="1200" dirty="0">
                <a:solidFill>
                  <a:srgbClr val="FFFFFF"/>
                </a:solidFill>
              </a:rPr>
              <a:t> </a:t>
            </a:r>
            <a:r>
              <a:rPr lang="fr-FR" sz="1200" dirty="0" err="1" smtClean="0">
                <a:solidFill>
                  <a:srgbClr val="FFFFFF"/>
                </a:solidFill>
              </a:rPr>
              <a:t>presentation</a:t>
            </a:r>
            <a:r>
              <a:rPr lang="fr-FR" sz="1200" dirty="0" smtClean="0">
                <a:solidFill>
                  <a:srgbClr val="FFFFFF"/>
                </a:solidFill>
              </a:rPr>
              <a:t> </a:t>
            </a:r>
            <a:r>
              <a:rPr lang="fr-FR" sz="1200" dirty="0" err="1" smtClean="0">
                <a:solidFill>
                  <a:srgbClr val="FFFFFF"/>
                </a:solidFill>
              </a:rPr>
              <a:t>may</a:t>
            </a:r>
            <a:r>
              <a:rPr lang="fr-FR" sz="1200" dirty="0" smtClean="0">
                <a:solidFill>
                  <a:srgbClr val="FFFFFF"/>
                </a:solidFill>
              </a:rPr>
              <a:t> </a:t>
            </a:r>
            <a:r>
              <a:rPr lang="fr-FR" sz="1200" dirty="0" err="1">
                <a:solidFill>
                  <a:srgbClr val="FFFFFF"/>
                </a:solidFill>
              </a:rPr>
              <a:t>be</a:t>
            </a:r>
            <a:r>
              <a:rPr lang="fr-FR" sz="1200" dirty="0">
                <a:solidFill>
                  <a:srgbClr val="FFFFFF"/>
                </a:solidFill>
              </a:rPr>
              <a:t> </a:t>
            </a:r>
            <a:r>
              <a:rPr lang="fr-FR" sz="1200" dirty="0" err="1">
                <a:solidFill>
                  <a:srgbClr val="FFFFFF"/>
                </a:solidFill>
              </a:rPr>
              <a:t>cited</a:t>
            </a:r>
            <a:r>
              <a:rPr lang="fr-FR" sz="1200" dirty="0">
                <a:solidFill>
                  <a:srgbClr val="FFFFFF"/>
                </a:solidFill>
              </a:rPr>
              <a:t>, </a:t>
            </a:r>
            <a:r>
              <a:rPr lang="fr-FR" sz="1200" dirty="0" err="1">
                <a:solidFill>
                  <a:srgbClr val="FFFFFF"/>
                </a:solidFill>
              </a:rPr>
              <a:t>copied</a:t>
            </a:r>
            <a:r>
              <a:rPr lang="fr-FR" sz="1200" dirty="0" smtClean="0">
                <a:solidFill>
                  <a:srgbClr val="FFFFFF"/>
                </a:solidFill>
              </a:rPr>
              <a:t>, </a:t>
            </a:r>
            <a:r>
              <a:rPr lang="fr-FR" sz="1200" dirty="0" err="1" smtClean="0">
                <a:solidFill>
                  <a:srgbClr val="FFFFFF"/>
                </a:solidFill>
              </a:rPr>
              <a:t>translated</a:t>
            </a:r>
            <a:r>
              <a:rPr lang="fr-FR" sz="1200" dirty="0" smtClean="0">
                <a:solidFill>
                  <a:srgbClr val="FFFFFF"/>
                </a:solidFill>
              </a:rPr>
              <a:t> </a:t>
            </a:r>
            <a:r>
              <a:rPr lang="fr-FR" sz="1200" dirty="0" err="1">
                <a:solidFill>
                  <a:srgbClr val="FFFFFF"/>
                </a:solidFill>
              </a:rPr>
              <a:t>into</a:t>
            </a:r>
            <a:r>
              <a:rPr lang="fr-FR" sz="1200" dirty="0">
                <a:solidFill>
                  <a:srgbClr val="FFFFFF"/>
                </a:solidFill>
              </a:rPr>
              <a:t> </a:t>
            </a:r>
            <a:r>
              <a:rPr lang="fr-FR" sz="1200" dirty="0" err="1">
                <a:solidFill>
                  <a:srgbClr val="FFFFFF"/>
                </a:solidFill>
              </a:rPr>
              <a:t>other</a:t>
            </a:r>
            <a:r>
              <a:rPr lang="fr-FR" sz="1200" dirty="0">
                <a:solidFill>
                  <a:srgbClr val="FFFFFF"/>
                </a:solidFill>
              </a:rPr>
              <a:t> </a:t>
            </a:r>
            <a:r>
              <a:rPr lang="fr-FR" sz="1200" dirty="0" err="1">
                <a:solidFill>
                  <a:srgbClr val="FFFFFF"/>
                </a:solidFill>
              </a:rPr>
              <a:t>languages</a:t>
            </a:r>
            <a:r>
              <a:rPr lang="fr-FR" sz="1200" dirty="0">
                <a:solidFill>
                  <a:srgbClr val="FFFFFF"/>
                </a:solidFill>
              </a:rPr>
              <a:t> or </a:t>
            </a:r>
            <a:r>
              <a:rPr lang="fr-FR" sz="1200" dirty="0" err="1">
                <a:solidFill>
                  <a:srgbClr val="FFFFFF"/>
                </a:solidFill>
              </a:rPr>
              <a:t>adapted</a:t>
            </a:r>
            <a:r>
              <a:rPr lang="fr-FR" sz="1200" dirty="0">
                <a:solidFill>
                  <a:srgbClr val="FFFFFF"/>
                </a:solidFill>
              </a:rPr>
              <a:t> to </a:t>
            </a:r>
            <a:r>
              <a:rPr lang="fr-FR" sz="1200" dirty="0" err="1" smtClean="0">
                <a:solidFill>
                  <a:srgbClr val="FFFFFF"/>
                </a:solidFill>
              </a:rPr>
              <a:t>meet</a:t>
            </a:r>
            <a:r>
              <a:rPr lang="fr-FR" sz="1200" dirty="0">
                <a:solidFill>
                  <a:srgbClr val="FFFFFF"/>
                </a:solidFill>
              </a:rPr>
              <a:t> </a:t>
            </a:r>
            <a:r>
              <a:rPr lang="fr-FR" sz="1200" dirty="0" smtClean="0">
                <a:solidFill>
                  <a:srgbClr val="FFFFFF"/>
                </a:solidFill>
              </a:rPr>
              <a:t>local </a:t>
            </a:r>
            <a:r>
              <a:rPr lang="fr-FR" sz="1200" dirty="0" err="1">
                <a:solidFill>
                  <a:srgbClr val="FFFFFF"/>
                </a:solidFill>
              </a:rPr>
              <a:t>needs</a:t>
            </a:r>
            <a:r>
              <a:rPr lang="fr-FR" sz="1200" dirty="0">
                <a:solidFill>
                  <a:srgbClr val="FFFFFF"/>
                </a:solidFill>
              </a:rPr>
              <a:t> </a:t>
            </a:r>
            <a:r>
              <a:rPr lang="fr-FR" sz="1200" dirty="0" err="1">
                <a:solidFill>
                  <a:srgbClr val="FFFFFF"/>
                </a:solidFill>
              </a:rPr>
              <a:t>without</a:t>
            </a:r>
            <a:r>
              <a:rPr lang="fr-FR" sz="1200" dirty="0">
                <a:solidFill>
                  <a:srgbClr val="FFFFFF"/>
                </a:solidFill>
              </a:rPr>
              <a:t> </a:t>
            </a:r>
            <a:r>
              <a:rPr lang="fr-FR" sz="1200" dirty="0" err="1">
                <a:solidFill>
                  <a:srgbClr val="FFFFFF"/>
                </a:solidFill>
              </a:rPr>
              <a:t>prior</a:t>
            </a:r>
            <a:r>
              <a:rPr lang="fr-FR" sz="1200" dirty="0">
                <a:solidFill>
                  <a:srgbClr val="FFFFFF"/>
                </a:solidFill>
              </a:rPr>
              <a:t> permission </a:t>
            </a:r>
            <a:r>
              <a:rPr lang="fr-FR" sz="1200" dirty="0" err="1">
                <a:solidFill>
                  <a:srgbClr val="FFFFFF"/>
                </a:solidFill>
              </a:rPr>
              <a:t>from</a:t>
            </a:r>
            <a:r>
              <a:rPr lang="fr-FR" sz="1200" dirty="0">
                <a:solidFill>
                  <a:srgbClr val="FFFFFF"/>
                </a:solidFill>
              </a:rPr>
              <a:t> </a:t>
            </a:r>
            <a:r>
              <a:rPr lang="fr-FR" sz="1200" dirty="0" smtClean="0">
                <a:solidFill>
                  <a:srgbClr val="FFFFFF"/>
                </a:solidFill>
              </a:rPr>
              <a:t>the International </a:t>
            </a:r>
            <a:r>
              <a:rPr lang="fr-FR" sz="1200" dirty="0" err="1">
                <a:solidFill>
                  <a:srgbClr val="FFFFFF"/>
                </a:solidFill>
              </a:rPr>
              <a:t>Federation</a:t>
            </a:r>
            <a:r>
              <a:rPr lang="fr-FR" sz="1200" dirty="0">
                <a:solidFill>
                  <a:srgbClr val="FFFFFF"/>
                </a:solidFill>
              </a:rPr>
              <a:t> of </a:t>
            </a:r>
            <a:r>
              <a:rPr lang="fr-FR" sz="1200" dirty="0" err="1">
                <a:solidFill>
                  <a:srgbClr val="FFFFFF"/>
                </a:solidFill>
              </a:rPr>
              <a:t>Red</a:t>
            </a:r>
            <a:r>
              <a:rPr lang="fr-FR" sz="1200" dirty="0">
                <a:solidFill>
                  <a:srgbClr val="FFFFFF"/>
                </a:solidFill>
              </a:rPr>
              <a:t> Cross and </a:t>
            </a:r>
            <a:r>
              <a:rPr lang="fr-FR" sz="1200" dirty="0" err="1">
                <a:solidFill>
                  <a:srgbClr val="FFFFFF"/>
                </a:solidFill>
              </a:rPr>
              <a:t>Red</a:t>
            </a:r>
            <a:r>
              <a:rPr lang="fr-FR" sz="1200" dirty="0">
                <a:solidFill>
                  <a:srgbClr val="FFFFFF"/>
                </a:solidFill>
              </a:rPr>
              <a:t> </a:t>
            </a:r>
            <a:r>
              <a:rPr lang="fr-FR" sz="1200" dirty="0" smtClean="0">
                <a:solidFill>
                  <a:srgbClr val="FFFFFF"/>
                </a:solidFill>
              </a:rPr>
              <a:t>Crescent </a:t>
            </a:r>
            <a:r>
              <a:rPr lang="fr-FR" sz="1200" dirty="0" err="1" smtClean="0">
                <a:solidFill>
                  <a:srgbClr val="FFFFFF"/>
                </a:solidFill>
              </a:rPr>
              <a:t>Societies</a:t>
            </a:r>
            <a:r>
              <a:rPr lang="fr-FR" sz="1200" dirty="0">
                <a:solidFill>
                  <a:srgbClr val="FFFFFF"/>
                </a:solidFill>
              </a:rPr>
              <a:t>, </a:t>
            </a:r>
            <a:r>
              <a:rPr lang="fr-FR" sz="1200" dirty="0" err="1">
                <a:solidFill>
                  <a:srgbClr val="FFFFFF"/>
                </a:solidFill>
              </a:rPr>
              <a:t>provided</a:t>
            </a:r>
            <a:r>
              <a:rPr lang="fr-FR" sz="1200" dirty="0">
                <a:solidFill>
                  <a:srgbClr val="FFFFFF"/>
                </a:solidFill>
              </a:rPr>
              <a:t> </a:t>
            </a:r>
            <a:r>
              <a:rPr lang="fr-FR" sz="1200" dirty="0" err="1">
                <a:solidFill>
                  <a:srgbClr val="FFFFFF"/>
                </a:solidFill>
              </a:rPr>
              <a:t>that</a:t>
            </a:r>
            <a:r>
              <a:rPr lang="fr-FR" sz="1200" dirty="0">
                <a:solidFill>
                  <a:srgbClr val="FFFFFF"/>
                </a:solidFill>
              </a:rPr>
              <a:t> the source </a:t>
            </a:r>
            <a:r>
              <a:rPr lang="fr-FR" sz="1200" dirty="0" err="1">
                <a:solidFill>
                  <a:srgbClr val="FFFFFF"/>
                </a:solidFill>
              </a:rPr>
              <a:t>is</a:t>
            </a:r>
            <a:r>
              <a:rPr lang="fr-FR" sz="1200" dirty="0">
                <a:solidFill>
                  <a:srgbClr val="FFFFFF"/>
                </a:solidFill>
              </a:rPr>
              <a:t> </a:t>
            </a:r>
            <a:r>
              <a:rPr lang="fr-FR" sz="1200" dirty="0" err="1">
                <a:solidFill>
                  <a:srgbClr val="FFFFFF"/>
                </a:solidFill>
              </a:rPr>
              <a:t>clearly</a:t>
            </a:r>
            <a:r>
              <a:rPr lang="fr-FR" sz="1200" dirty="0">
                <a:solidFill>
                  <a:srgbClr val="FFFFFF"/>
                </a:solidFill>
              </a:rPr>
              <a:t> </a:t>
            </a:r>
            <a:r>
              <a:rPr lang="fr-FR" sz="1200" dirty="0" err="1" smtClean="0">
                <a:solidFill>
                  <a:srgbClr val="FFFFFF"/>
                </a:solidFill>
              </a:rPr>
              <a:t>stated</a:t>
            </a:r>
            <a:r>
              <a:rPr lang="fr-FR" sz="1200" dirty="0" smtClean="0">
                <a:solidFill>
                  <a:srgbClr val="FFFFFF"/>
                </a:solidFill>
              </a:rPr>
              <a:t>. </a:t>
            </a:r>
            <a:r>
              <a:rPr lang="fr-FR" sz="1200" dirty="0" err="1" smtClean="0">
                <a:solidFill>
                  <a:srgbClr val="FFFFFF"/>
                </a:solidFill>
              </a:rPr>
              <a:t>Requests</a:t>
            </a:r>
            <a:r>
              <a:rPr lang="fr-FR" sz="1200" dirty="0" smtClean="0">
                <a:solidFill>
                  <a:srgbClr val="FFFFFF"/>
                </a:solidFill>
              </a:rPr>
              <a:t> </a:t>
            </a:r>
            <a:r>
              <a:rPr lang="fr-FR" sz="1200" dirty="0">
                <a:solidFill>
                  <a:srgbClr val="FFFFFF"/>
                </a:solidFill>
              </a:rPr>
              <a:t>for commercial reproduction </a:t>
            </a:r>
            <a:r>
              <a:rPr lang="fr-FR" sz="1200" dirty="0" err="1">
                <a:solidFill>
                  <a:srgbClr val="FFFFFF"/>
                </a:solidFill>
              </a:rPr>
              <a:t>should</a:t>
            </a:r>
            <a:r>
              <a:rPr lang="fr-FR" sz="1200" dirty="0">
                <a:solidFill>
                  <a:srgbClr val="FFFFFF"/>
                </a:solidFill>
              </a:rPr>
              <a:t> </a:t>
            </a:r>
            <a:r>
              <a:rPr lang="fr-FR" sz="1200" dirty="0" err="1" smtClean="0">
                <a:solidFill>
                  <a:srgbClr val="FFFFFF"/>
                </a:solidFill>
              </a:rPr>
              <a:t>be</a:t>
            </a:r>
            <a:r>
              <a:rPr lang="fr-FR" sz="1200" dirty="0">
                <a:solidFill>
                  <a:srgbClr val="FFFFFF"/>
                </a:solidFill>
              </a:rPr>
              <a:t> </a:t>
            </a:r>
            <a:r>
              <a:rPr lang="fr-FR" sz="1200" dirty="0" err="1" smtClean="0">
                <a:solidFill>
                  <a:srgbClr val="FFFFFF"/>
                </a:solidFill>
              </a:rPr>
              <a:t>directed</a:t>
            </a:r>
            <a:r>
              <a:rPr lang="fr-FR" sz="1200" dirty="0" smtClean="0">
                <a:solidFill>
                  <a:srgbClr val="FFFFFF"/>
                </a:solidFill>
              </a:rPr>
              <a:t> </a:t>
            </a:r>
            <a:r>
              <a:rPr lang="fr-FR" sz="1200" dirty="0">
                <a:solidFill>
                  <a:srgbClr val="FFFFFF"/>
                </a:solidFill>
              </a:rPr>
              <a:t>to the IFRC </a:t>
            </a:r>
            <a:r>
              <a:rPr lang="fr-FR" sz="1200" dirty="0" err="1">
                <a:solidFill>
                  <a:srgbClr val="FFFFFF"/>
                </a:solidFill>
              </a:rPr>
              <a:t>Secretariat</a:t>
            </a:r>
            <a:r>
              <a:rPr lang="fr-FR" sz="1200" dirty="0">
                <a:solidFill>
                  <a:srgbClr val="FFFFFF"/>
                </a:solidFill>
              </a:rPr>
              <a:t> </a:t>
            </a:r>
            <a:r>
              <a:rPr lang="fr-FR" sz="1200" dirty="0" err="1">
                <a:solidFill>
                  <a:srgbClr val="FFFFFF"/>
                </a:solidFill>
              </a:rPr>
              <a:t>at</a:t>
            </a:r>
            <a:r>
              <a:rPr lang="fr-FR" sz="1200" dirty="0">
                <a:solidFill>
                  <a:srgbClr val="FFFFFF"/>
                </a:solidFill>
              </a:rPr>
              <a:t> </a:t>
            </a:r>
            <a:r>
              <a:rPr lang="fr-FR" sz="1200" dirty="0" err="1">
                <a:solidFill>
                  <a:srgbClr val="FFFFFF"/>
                </a:solidFill>
              </a:rPr>
              <a:t>secretariat@ifrc.org</a:t>
            </a:r>
            <a:endParaRPr lang="fr-FR" sz="1200" dirty="0">
              <a:solidFill>
                <a:srgbClr val="FFFFFF"/>
              </a:solidFill>
            </a:endParaRPr>
          </a:p>
          <a:p>
            <a:endParaRPr lang="fr-FR" sz="1200" dirty="0" smtClean="0">
              <a:solidFill>
                <a:srgbClr val="FFFFFF"/>
              </a:solidFill>
            </a:endParaRPr>
          </a:p>
          <a:p>
            <a:r>
              <a:rPr lang="fr-FR" sz="1200" dirty="0" smtClean="0">
                <a:solidFill>
                  <a:srgbClr val="FFFFFF"/>
                </a:solidFill>
              </a:rPr>
              <a:t>All </a:t>
            </a:r>
            <a:r>
              <a:rPr lang="fr-FR" sz="1200" dirty="0">
                <a:solidFill>
                  <a:srgbClr val="FFFFFF"/>
                </a:solidFill>
              </a:rPr>
              <a:t>photos </a:t>
            </a:r>
            <a:r>
              <a:rPr lang="fr-FR" sz="1200" dirty="0" err="1">
                <a:solidFill>
                  <a:srgbClr val="FFFFFF"/>
                </a:solidFill>
              </a:rPr>
              <a:t>used</a:t>
            </a:r>
            <a:r>
              <a:rPr lang="fr-FR" sz="1200" dirty="0">
                <a:solidFill>
                  <a:srgbClr val="FFFFFF"/>
                </a:solidFill>
              </a:rPr>
              <a:t> in </a:t>
            </a:r>
            <a:r>
              <a:rPr lang="fr-FR" sz="1200" dirty="0" err="1">
                <a:solidFill>
                  <a:srgbClr val="FFFFFF"/>
                </a:solidFill>
              </a:rPr>
              <a:t>this</a:t>
            </a:r>
            <a:r>
              <a:rPr lang="fr-FR" sz="1200" dirty="0">
                <a:solidFill>
                  <a:srgbClr val="FFFFFF"/>
                </a:solidFill>
              </a:rPr>
              <a:t> </a:t>
            </a:r>
            <a:r>
              <a:rPr lang="fr-FR" sz="1200" dirty="0" err="1" smtClean="0">
                <a:solidFill>
                  <a:srgbClr val="FFFFFF"/>
                </a:solidFill>
              </a:rPr>
              <a:t>presentation</a:t>
            </a:r>
            <a:r>
              <a:rPr lang="fr-FR" sz="1200" dirty="0" smtClean="0">
                <a:solidFill>
                  <a:srgbClr val="FFFFFF"/>
                </a:solidFill>
              </a:rPr>
              <a:t> are </a:t>
            </a:r>
            <a:r>
              <a:rPr lang="fr-FR" sz="1200" dirty="0">
                <a:solidFill>
                  <a:srgbClr val="FFFFFF"/>
                </a:solidFill>
              </a:rPr>
              <a:t>copyright of </a:t>
            </a:r>
            <a:r>
              <a:rPr lang="fr-FR" sz="1200" dirty="0" smtClean="0">
                <a:solidFill>
                  <a:srgbClr val="FFFFFF"/>
                </a:solidFill>
              </a:rPr>
              <a:t>the IFRC </a:t>
            </a:r>
            <a:r>
              <a:rPr lang="fr-FR" sz="1200" dirty="0" err="1">
                <a:solidFill>
                  <a:srgbClr val="FFFFFF"/>
                </a:solidFill>
              </a:rPr>
              <a:t>unless</a:t>
            </a:r>
            <a:r>
              <a:rPr lang="fr-FR" sz="1200" dirty="0">
                <a:solidFill>
                  <a:srgbClr val="FFFFFF"/>
                </a:solidFill>
              </a:rPr>
              <a:t> </a:t>
            </a:r>
            <a:r>
              <a:rPr lang="fr-FR" sz="1200" dirty="0" err="1">
                <a:solidFill>
                  <a:srgbClr val="FFFFFF"/>
                </a:solidFill>
              </a:rPr>
              <a:t>otherwise</a:t>
            </a:r>
            <a:r>
              <a:rPr lang="fr-FR" sz="1200" dirty="0">
                <a:solidFill>
                  <a:srgbClr val="FFFFFF"/>
                </a:solidFill>
              </a:rPr>
              <a:t> </a:t>
            </a:r>
            <a:r>
              <a:rPr lang="fr-FR" sz="1200" dirty="0" err="1">
                <a:solidFill>
                  <a:srgbClr val="FFFFFF"/>
                </a:solidFill>
              </a:rPr>
              <a:t>indicated</a:t>
            </a:r>
            <a:r>
              <a:rPr lang="fr-FR" sz="1200" dirty="0">
                <a:solidFill>
                  <a:srgbClr val="FFFFFF"/>
                </a:solidFill>
              </a:rPr>
              <a:t>.</a:t>
            </a:r>
            <a:endParaRPr lang="en-US" sz="1200" baseline="0" dirty="0">
              <a:solidFill>
                <a:srgbClr val="FFFFFF"/>
              </a:solidFill>
            </a:endParaRPr>
          </a:p>
          <a:p>
            <a:pPr algn="l" defTabSz="762000" eaLnBrk="1" hangingPunct="1"/>
            <a:endParaRPr lang="en-US" sz="1200" baseline="0" dirty="0">
              <a:solidFill>
                <a:srgbClr val="FFFFFF"/>
              </a:solidFill>
              <a:latin typeface="Arial" charset="0"/>
            </a:endParaRPr>
          </a:p>
          <a:p>
            <a:pPr algn="l" defTabSz="762000" eaLnBrk="1" hangingPunct="1"/>
            <a:r>
              <a:rPr lang="en-US" sz="1200" baseline="0" dirty="0">
                <a:solidFill>
                  <a:srgbClr val="FFFFFF"/>
                </a:solidFill>
                <a:latin typeface="Arial" charset="0"/>
              </a:rPr>
              <a:t>This </a:t>
            </a:r>
            <a:r>
              <a:rPr lang="en-US" sz="1200" baseline="0" dirty="0" smtClean="0">
                <a:solidFill>
                  <a:srgbClr val="FFFFFF"/>
                </a:solidFill>
                <a:latin typeface="Arial" charset="0"/>
              </a:rPr>
              <a:t>presentation was written and developed </a:t>
            </a:r>
            <a:r>
              <a:rPr lang="en-US" sz="1200" baseline="0" dirty="0">
                <a:solidFill>
                  <a:srgbClr val="FFFFFF"/>
                </a:solidFill>
                <a:latin typeface="Arial" charset="0"/>
              </a:rPr>
              <a:t>by </a:t>
            </a:r>
            <a:r>
              <a:rPr lang="en-US" sz="1200" i="1" baseline="0" dirty="0" smtClean="0">
                <a:solidFill>
                  <a:srgbClr val="CF1C21"/>
                </a:solidFill>
                <a:latin typeface="Arial" charset="0"/>
              </a:rPr>
              <a:t>(Name</a:t>
            </a:r>
            <a:r>
              <a:rPr lang="en-US" sz="1200" i="1" dirty="0" smtClean="0">
                <a:solidFill>
                  <a:srgbClr val="CF1C21"/>
                </a:solidFill>
                <a:latin typeface="Arial" charset="0"/>
              </a:rPr>
              <a:t> and Surname) </a:t>
            </a:r>
            <a:r>
              <a:rPr lang="en-US" sz="1200" baseline="0" dirty="0" smtClean="0">
                <a:solidFill>
                  <a:srgbClr val="FFFFFF"/>
                </a:solidFill>
                <a:latin typeface="Arial" charset="0"/>
              </a:rPr>
              <a:t>and </a:t>
            </a:r>
            <a:r>
              <a:rPr lang="en-US" sz="1200" baseline="0" dirty="0">
                <a:solidFill>
                  <a:srgbClr val="FFFFFF"/>
                </a:solidFill>
                <a:latin typeface="Arial" charset="0"/>
              </a:rPr>
              <a:t>produced in </a:t>
            </a:r>
            <a:r>
              <a:rPr lang="en-US" sz="1200" i="1" baseline="0" dirty="0" smtClean="0">
                <a:solidFill>
                  <a:srgbClr val="CF1C21"/>
                </a:solidFill>
                <a:latin typeface="Arial" charset="0"/>
              </a:rPr>
              <a:t>(month </a:t>
            </a:r>
            <a:r>
              <a:rPr lang="en-US" sz="1200" i="1" dirty="0">
                <a:solidFill>
                  <a:srgbClr val="CF1C21"/>
                </a:solidFill>
              </a:rPr>
              <a:t>y</a:t>
            </a:r>
            <a:r>
              <a:rPr lang="en-US" sz="1200" i="1" baseline="0" dirty="0" smtClean="0">
                <a:solidFill>
                  <a:srgbClr val="CF1C21"/>
                </a:solidFill>
                <a:latin typeface="Arial" charset="0"/>
              </a:rPr>
              <a:t>ear)</a:t>
            </a:r>
            <a:r>
              <a:rPr lang="en-US" sz="1200" baseline="0" dirty="0" smtClean="0">
                <a:solidFill>
                  <a:srgbClr val="FFFFFF"/>
                </a:solidFill>
                <a:latin typeface="Arial" charset="0"/>
              </a:rPr>
              <a:t>.</a:t>
            </a:r>
            <a:endParaRPr lang="en-US" sz="1200" baseline="0" dirty="0">
              <a:solidFill>
                <a:srgbClr val="FFFFFF"/>
              </a:solidFill>
              <a:latin typeface="Arial" charset="0"/>
            </a:endParaRPr>
          </a:p>
          <a:p>
            <a:pPr algn="l" defTabSz="762000" eaLnBrk="1" hangingPunct="1"/>
            <a:endParaRPr lang="en-US" sz="1200" baseline="0" dirty="0">
              <a:solidFill>
                <a:srgbClr val="FFFFFF"/>
              </a:solidFill>
              <a:latin typeface="Arial" charset="0"/>
            </a:endParaRPr>
          </a:p>
          <a:p>
            <a:pPr algn="l" defTabSz="762000" eaLnBrk="1" hangingPunct="1"/>
            <a:r>
              <a:rPr lang="en-US" sz="1200" baseline="0" dirty="0">
                <a:solidFill>
                  <a:srgbClr val="FFFFFF"/>
                </a:solidFill>
                <a:latin typeface="Arial" charset="0"/>
              </a:rPr>
              <a:t>This </a:t>
            </a:r>
            <a:r>
              <a:rPr lang="en-US" sz="1200" baseline="0" dirty="0" smtClean="0">
                <a:solidFill>
                  <a:srgbClr val="FFFFFF"/>
                </a:solidFill>
                <a:latin typeface="Arial" charset="0"/>
              </a:rPr>
              <a:t>presentation</a:t>
            </a:r>
            <a:r>
              <a:rPr lang="en-US" sz="1200" dirty="0" smtClean="0">
                <a:solidFill>
                  <a:srgbClr val="FFFFFF"/>
                </a:solidFill>
                <a:latin typeface="Arial" charset="0"/>
              </a:rPr>
              <a:t> and relevant resources are available on </a:t>
            </a:r>
            <a:r>
              <a:rPr lang="en-US" sz="1200" dirty="0" err="1" smtClean="0">
                <a:solidFill>
                  <a:srgbClr val="FFFFFF"/>
                </a:solidFill>
                <a:latin typeface="Arial" charset="0"/>
              </a:rPr>
              <a:t>FedNet</a:t>
            </a:r>
            <a:r>
              <a:rPr lang="en-US" sz="1200" dirty="0" smtClean="0">
                <a:solidFill>
                  <a:srgbClr val="FFFFFF"/>
                </a:solidFill>
                <a:latin typeface="Arial" charset="0"/>
              </a:rPr>
              <a:t> at </a:t>
            </a:r>
            <a:r>
              <a:rPr lang="en-US" sz="1200" b="1" baseline="0" dirty="0" err="1" smtClean="0">
                <a:solidFill>
                  <a:srgbClr val="FFFFFF"/>
                </a:solidFill>
                <a:latin typeface="Arial" charset="0"/>
              </a:rPr>
              <a:t>fednet.ifrc.org</a:t>
            </a:r>
            <a:endParaRPr lang="en-US" sz="1200" baseline="0" dirty="0">
              <a:solidFill>
                <a:srgbClr val="FFFFFF"/>
              </a:solidFill>
              <a:latin typeface="Arial" charset="0"/>
            </a:endParaRPr>
          </a:p>
        </p:txBody>
      </p:sp>
    </p:spTree>
    <p:extLst>
      <p:ext uri="{BB962C8B-B14F-4D97-AF65-F5344CB8AC3E}">
        <p14:creationId xmlns:p14="http://schemas.microsoft.com/office/powerpoint/2010/main" val="398669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5536" y="907132"/>
            <a:ext cx="8291264" cy="1153716"/>
          </a:xfrm>
          <a:solidFill>
            <a:schemeClr val="accent2">
              <a:lumMod val="20000"/>
              <a:lumOff val="80000"/>
            </a:schemeClr>
          </a:solidFill>
        </p:spPr>
        <p:txBody>
          <a:bodyPr/>
          <a:lstStyle/>
          <a:p>
            <a:r>
              <a:rPr lang="en-US" sz="2000" cap="all" dirty="0" smtClean="0"/>
              <a:t/>
            </a:r>
            <a:br>
              <a:rPr lang="en-US" sz="2000" cap="all" dirty="0" smtClean="0"/>
            </a:br>
            <a:r>
              <a:rPr lang="en-US" sz="2000" cap="all" dirty="0" smtClean="0"/>
              <a:t>MAKING </a:t>
            </a:r>
            <a:r>
              <a:rPr lang="en-US" sz="2000" cap="all" dirty="0"/>
              <a:t>THE DIFFERENCE FOR POVERTY, HEALTH AND RESILIENCE</a:t>
            </a:r>
            <a:r>
              <a:rPr lang="en-US" dirty="0"/>
              <a:t/>
            </a:r>
            <a:br>
              <a:rPr lang="en-US" dirty="0"/>
            </a:br>
            <a:endParaRPr lang="en-GB" dirty="0" smtClean="0">
              <a:latin typeface="Arial" charset="0"/>
              <a:cs typeface="Arial" charset="0"/>
            </a:endParaRPr>
          </a:p>
        </p:txBody>
      </p:sp>
      <p:pic>
        <p:nvPicPr>
          <p:cNvPr id="2" name="Content Placeholder 1"/>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4499991" y="2398791"/>
            <a:ext cx="3580310" cy="2011680"/>
          </a:xfr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3648" y="2382279"/>
            <a:ext cx="3100877" cy="2011680"/>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77217" y="4365103"/>
            <a:ext cx="4375318" cy="21945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The Sendai Framework for Disaster Risk Reduction 2015-2030</a:t>
            </a:r>
          </a:p>
        </p:txBody>
      </p:sp>
      <p:sp>
        <p:nvSpPr>
          <p:cNvPr id="3" name="Content Placeholder 2"/>
          <p:cNvSpPr>
            <a:spLocks noGrp="1"/>
          </p:cNvSpPr>
          <p:nvPr>
            <p:ph idx="1"/>
          </p:nvPr>
        </p:nvSpPr>
        <p:spPr>
          <a:xfrm>
            <a:off x="755576" y="2636912"/>
            <a:ext cx="7560840" cy="2706886"/>
          </a:xfr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a:lstStyle/>
          <a:p>
            <a:pPr marL="0" indent="0">
              <a:buNone/>
            </a:pPr>
            <a:r>
              <a:rPr lang="en-GB" sz="2800" dirty="0">
                <a:solidFill>
                  <a:schemeClr val="tx1"/>
                </a:solidFill>
                <a:latin typeface="Arial" panose="020B0604020202020204" pitchFamily="34" charset="0"/>
                <a:cs typeface="Arial" panose="020B0604020202020204" pitchFamily="34" charset="0"/>
              </a:rPr>
              <a:t>The substantial reduction of disaster risk and losses in lives, livelihoods and health and in the economic, physical, social, cultural and environmental assets of persons, businesses, communities and countries”</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080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sz="2800" dirty="0"/>
              <a:t>The Seven Global Targets</a:t>
            </a:r>
            <a:br>
              <a:rPr lang="en-US" sz="2800" dirty="0"/>
            </a:b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99592" y="2204864"/>
            <a:ext cx="7344816" cy="4480560"/>
          </a:xfrm>
        </p:spPr>
      </p:pic>
    </p:spTree>
    <p:extLst>
      <p:ext uri="{BB962C8B-B14F-4D97-AF65-F5344CB8AC3E}">
        <p14:creationId xmlns:p14="http://schemas.microsoft.com/office/powerpoint/2010/main" val="339591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sz="2400" dirty="0"/>
              <a:t>The Seven Global Targets</a:t>
            </a:r>
            <a:br>
              <a:rPr lang="en-US" sz="2400" dirty="0"/>
            </a:br>
            <a:endParaRPr lang="en-US" dirty="0"/>
          </a:p>
        </p:txBody>
      </p:sp>
      <p:sp>
        <p:nvSpPr>
          <p:cNvPr id="3" name="Content Placeholder 2"/>
          <p:cNvSpPr>
            <a:spLocks noGrp="1"/>
          </p:cNvSpPr>
          <p:nvPr>
            <p:ph idx="1"/>
          </p:nvPr>
        </p:nvSpPr>
        <p:spPr>
          <a:xfrm>
            <a:off x="467544" y="2060848"/>
            <a:ext cx="8219256" cy="4364434"/>
          </a:xfrm>
        </p:spPr>
        <p:txBody>
          <a:bodyPr/>
          <a:lstStyle/>
          <a:p>
            <a:pPr marL="0" indent="0">
              <a:buNone/>
            </a:pPr>
            <a:r>
              <a:rPr lang="en-US" sz="2400" dirty="0"/>
              <a:t>(a) Substantially reduce global disaster mortality by 2030, aiming to lower average per 100,000 global mortality rate in the decade 2020-2030 compared to the period 2005-2015. </a:t>
            </a:r>
            <a:br>
              <a:rPr lang="en-US" sz="2400" dirty="0"/>
            </a:br>
            <a:r>
              <a:rPr lang="en-US" sz="2400" dirty="0"/>
              <a:t>(b) Substantially reduce the number of affected people globally by 2030, aiming to lower average global figure per 100,000 in the decade 2020 -2030 compared to the period 2005-2015. </a:t>
            </a:r>
            <a:br>
              <a:rPr lang="en-US" sz="2400" dirty="0"/>
            </a:br>
            <a:r>
              <a:rPr lang="en-US" sz="2400" dirty="0"/>
              <a:t>(c) Reduce direct disaster economic loss in relation to global gross domestic product (GDP) by 2030. </a:t>
            </a:r>
            <a:br>
              <a:rPr lang="en-US" sz="2400" dirty="0"/>
            </a:br>
            <a:r>
              <a:rPr lang="en-US" sz="2400" dirty="0"/>
              <a:t>(d) Substantially reduce disaster damage to critical infrastructure and disruption of basic services, among them health and educational facilities, including through developing their resilience by 2030. </a:t>
            </a:r>
            <a:br>
              <a:rPr lang="en-US" sz="2400" dirty="0"/>
            </a:br>
            <a:endParaRPr lang="en-US" sz="2400" dirty="0"/>
          </a:p>
        </p:txBody>
      </p:sp>
    </p:spTree>
    <p:extLst>
      <p:ext uri="{BB962C8B-B14F-4D97-AF65-F5344CB8AC3E}">
        <p14:creationId xmlns:p14="http://schemas.microsoft.com/office/powerpoint/2010/main" val="259642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sz="2800" dirty="0"/>
              <a:t>The Seven Global Targets</a:t>
            </a:r>
            <a:br>
              <a:rPr lang="en-US" sz="2800" dirty="0"/>
            </a:br>
            <a:endParaRPr lang="en-US" dirty="0"/>
          </a:p>
        </p:txBody>
      </p:sp>
      <p:sp>
        <p:nvSpPr>
          <p:cNvPr id="3" name="Content Placeholder 2"/>
          <p:cNvSpPr>
            <a:spLocks noGrp="1"/>
          </p:cNvSpPr>
          <p:nvPr>
            <p:ph idx="1"/>
          </p:nvPr>
        </p:nvSpPr>
        <p:spPr>
          <a:xfrm>
            <a:off x="467544" y="2234282"/>
            <a:ext cx="8219256" cy="4191000"/>
          </a:xfrm>
        </p:spPr>
        <p:txBody>
          <a:bodyPr/>
          <a:lstStyle/>
          <a:p>
            <a:r>
              <a:rPr lang="en-US" sz="2400" dirty="0" smtClean="0"/>
              <a:t>(e</a:t>
            </a:r>
            <a:r>
              <a:rPr lang="en-US" sz="2400" dirty="0"/>
              <a:t>) Substantially increase the number of countries with national and local disaster risk reduction strategies by 2020. </a:t>
            </a:r>
            <a:br>
              <a:rPr lang="en-US" sz="2400" dirty="0"/>
            </a:br>
            <a:r>
              <a:rPr lang="en-US" sz="2400" dirty="0"/>
              <a:t>(f) Substantially enhance international cooperation to developing countries through adequate and sustainable support to complement their national actions for implementation of this Framework by 2030. </a:t>
            </a:r>
            <a:br>
              <a:rPr lang="en-US" sz="2400" dirty="0"/>
            </a:br>
            <a:r>
              <a:rPr lang="en-US" sz="2400" dirty="0"/>
              <a:t>(g) Substantially increase the availability of and access to multi-hazard early warning systems and disaster risk information and assessments to the people by 2030.</a:t>
            </a:r>
          </a:p>
          <a:p>
            <a:endParaRPr lang="en-US" dirty="0"/>
          </a:p>
        </p:txBody>
      </p:sp>
    </p:spTree>
    <p:extLst>
      <p:ext uri="{BB962C8B-B14F-4D97-AF65-F5344CB8AC3E}">
        <p14:creationId xmlns:p14="http://schemas.microsoft.com/office/powerpoint/2010/main" val="2179593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smtClean="0"/>
              <a:t>Four Priorities for Action</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03647" y="2060848"/>
            <a:ext cx="6380137" cy="4754880"/>
          </a:xfrm>
        </p:spPr>
      </p:pic>
    </p:spTree>
    <p:extLst>
      <p:ext uri="{BB962C8B-B14F-4D97-AF65-F5344CB8AC3E}">
        <p14:creationId xmlns:p14="http://schemas.microsoft.com/office/powerpoint/2010/main" val="390191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Four Priorities for Action</a:t>
            </a:r>
          </a:p>
        </p:txBody>
      </p:sp>
      <p:sp>
        <p:nvSpPr>
          <p:cNvPr id="3" name="Content Placeholder 2"/>
          <p:cNvSpPr>
            <a:spLocks noGrp="1"/>
          </p:cNvSpPr>
          <p:nvPr>
            <p:ph idx="1"/>
          </p:nvPr>
        </p:nvSpPr>
        <p:spPr>
          <a:xfrm>
            <a:off x="683568" y="2234282"/>
            <a:ext cx="8003232" cy="4191000"/>
          </a:xfrm>
        </p:spPr>
        <p:txBody>
          <a:bodyPr/>
          <a:lstStyle/>
          <a:p>
            <a:r>
              <a:rPr lang="en-US" sz="2400" b="1" dirty="0"/>
              <a:t>PA 1.Understanding disaster </a:t>
            </a:r>
            <a:r>
              <a:rPr lang="en-US" sz="2400" b="1" dirty="0" smtClean="0"/>
              <a:t>risk</a:t>
            </a:r>
          </a:p>
          <a:p>
            <a:endParaRPr lang="en-US" sz="2400" b="1" dirty="0" smtClean="0"/>
          </a:p>
          <a:p>
            <a:pPr marL="0" indent="0">
              <a:buNone/>
            </a:pPr>
            <a:r>
              <a:rPr lang="en-US" sz="2400" i="1" dirty="0"/>
              <a:t>Disaster risk management should be based on an understanding of disaster risk in all its dimensions of vulnerability, capacity, exposure of persons and assets, hazard characteristics and the environment. Such knowledge can be used for risk assessment, prevention, mitigation, preparedness and response.</a:t>
            </a:r>
            <a:endParaRPr lang="en-US" sz="2400" i="1" dirty="0" smtClean="0"/>
          </a:p>
          <a:p>
            <a:endParaRPr lang="en-US" sz="2400" b="1" dirty="0"/>
          </a:p>
          <a:p>
            <a:pPr marL="0" indent="0">
              <a:buNone/>
            </a:pPr>
            <a:endParaRPr lang="en-US" sz="2400" dirty="0"/>
          </a:p>
        </p:txBody>
      </p:sp>
    </p:spTree>
    <p:extLst>
      <p:ext uri="{BB962C8B-B14F-4D97-AF65-F5344CB8AC3E}">
        <p14:creationId xmlns:p14="http://schemas.microsoft.com/office/powerpoint/2010/main" val="307550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en-US" dirty="0"/>
              <a:t>Four Priorities for Action</a:t>
            </a:r>
          </a:p>
        </p:txBody>
      </p:sp>
      <p:sp>
        <p:nvSpPr>
          <p:cNvPr id="3" name="Content Placeholder 2"/>
          <p:cNvSpPr>
            <a:spLocks noGrp="1"/>
          </p:cNvSpPr>
          <p:nvPr>
            <p:ph idx="1"/>
          </p:nvPr>
        </p:nvSpPr>
        <p:spPr>
          <a:xfrm>
            <a:off x="323528" y="2234282"/>
            <a:ext cx="8363272" cy="4191000"/>
          </a:xfrm>
        </p:spPr>
        <p:txBody>
          <a:bodyPr/>
          <a:lstStyle/>
          <a:p>
            <a:r>
              <a:rPr lang="en-US" sz="2400" b="1" dirty="0"/>
              <a:t>PA 2.Strengthening disaster risk governance to manage disaster risk</a:t>
            </a:r>
          </a:p>
          <a:p>
            <a:endParaRPr lang="en-US" dirty="0" smtClean="0"/>
          </a:p>
          <a:p>
            <a:pPr marL="0" indent="0">
              <a:buNone/>
            </a:pPr>
            <a:r>
              <a:rPr lang="en-US" i="1" dirty="0"/>
              <a:t>Disaster risk governance at the national, regional and global levels is very important for prevention, mitigation, preparedness, response, recovery, and rehabilitation. It fosters collaboration and partnership.</a:t>
            </a:r>
          </a:p>
        </p:txBody>
      </p:sp>
    </p:spTree>
    <p:extLst>
      <p:ext uri="{BB962C8B-B14F-4D97-AF65-F5344CB8AC3E}">
        <p14:creationId xmlns:p14="http://schemas.microsoft.com/office/powerpoint/2010/main" val="524851693"/>
      </p:ext>
    </p:extLst>
  </p:cSld>
  <p:clrMapOvr>
    <a:masterClrMapping/>
  </p:clrMapOvr>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IFRC_2011 presentation-EN</Template>
  <TotalTime>865</TotalTime>
  <Words>1318</Words>
  <Application>Microsoft Office PowerPoint</Application>
  <PresentationFormat>On-screen Show (4:3)</PresentationFormat>
  <Paragraphs>93</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IFRC_2011 presentation-EN</vt:lpstr>
      <vt:lpstr>Sendai Framework for  Disaster Risk Reduction  2015-2030, </vt:lpstr>
      <vt:lpstr> MAKING THE DIFFERENCE FOR POVERTY, HEALTH AND RESILIENCE </vt:lpstr>
      <vt:lpstr>The Sendai Framework for Disaster Risk Reduction 2015-2030</vt:lpstr>
      <vt:lpstr>The Seven Global Targets </vt:lpstr>
      <vt:lpstr>The Seven Global Targets </vt:lpstr>
      <vt:lpstr>The Seven Global Targets </vt:lpstr>
      <vt:lpstr>Four Priorities for Action</vt:lpstr>
      <vt:lpstr>Four Priorities for Action</vt:lpstr>
      <vt:lpstr>Four Priorities for Action</vt:lpstr>
      <vt:lpstr>Four Priorities for Action</vt:lpstr>
      <vt:lpstr>Four Priorities for Action</vt:lpstr>
      <vt:lpstr>Key areas of  Sendai Framework for DRR</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Customer</dc:creator>
  <cp:lastModifiedBy>Angeline Tandiono</cp:lastModifiedBy>
  <cp:revision>42</cp:revision>
  <cp:lastPrinted>2014-09-11T14:32:53Z</cp:lastPrinted>
  <dcterms:created xsi:type="dcterms:W3CDTF">2012-03-29T08:37:58Z</dcterms:created>
  <dcterms:modified xsi:type="dcterms:W3CDTF">2015-11-09T07:00:41Z</dcterms:modified>
</cp:coreProperties>
</file>