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notesMasterIdLst>
    <p:notesMasterId r:id="rId14"/>
  </p:notesMasterIdLst>
  <p:sldIdLst>
    <p:sldId id="256" r:id="rId2"/>
    <p:sldId id="257" r:id="rId3"/>
    <p:sldId id="296" r:id="rId4"/>
    <p:sldId id="293" r:id="rId5"/>
    <p:sldId id="297" r:id="rId6"/>
    <p:sldId id="304" r:id="rId7"/>
    <p:sldId id="301" r:id="rId8"/>
    <p:sldId id="299" r:id="rId9"/>
    <p:sldId id="298" r:id="rId10"/>
    <p:sldId id="302" r:id="rId11"/>
    <p:sldId id="300" r:id="rId12"/>
    <p:sldId id="30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81" d="100"/>
          <a:sy n="81" d="100"/>
        </p:scale>
        <p:origin x="-96" y="-7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03149-D396-4DDB-96EF-AF11E0750527}" type="datetimeFigureOut">
              <a:rPr lang="en-US" smtClean="0"/>
              <a:t>25/4/15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7C32BE-FFB7-48EC-AD4F-A8E2A981BB4A}" type="slidenum">
              <a:rPr lang="en-US" smtClean="0"/>
              <a:t>‹#›</a:t>
            </a:fld>
            <a:endParaRPr lang="en-US"/>
          </a:p>
        </p:txBody>
      </p:sp>
    </p:spTree>
    <p:extLst>
      <p:ext uri="{BB962C8B-B14F-4D97-AF65-F5344CB8AC3E}">
        <p14:creationId xmlns:p14="http://schemas.microsoft.com/office/powerpoint/2010/main" val="399516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463F8445-B549-41BE-9762-B0524EA88057}" type="datetime1">
              <a:rPr lang="en-US" smtClean="0"/>
              <a:t>25/4/15</a:t>
            </a:fld>
            <a:endParaRPr lang="en-US" dirty="0"/>
          </a:p>
        </p:txBody>
      </p:sp>
      <p:sp>
        <p:nvSpPr>
          <p:cNvPr id="5" name="Footer Placeholder 4"/>
          <p:cNvSpPr>
            <a:spLocks noGrp="1"/>
          </p:cNvSpPr>
          <p:nvPr>
            <p:ph type="ftr" sz="quarter" idx="11"/>
          </p:nvPr>
        </p:nvSpPr>
        <p:spPr/>
        <p:txBody>
          <a:bodyPr/>
          <a:lstStyle/>
          <a:p>
            <a:r>
              <a:rPr lang="en-US" smtClean="0"/>
              <a:t>Presented by: Mohammad zaidi</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1923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E9029F57-A913-4742-B378-A00572D343D9}" type="datetime1">
              <a:rPr lang="en-US" smtClean="0"/>
              <a:t>25/4/15</a:t>
            </a:fld>
            <a:endParaRPr lang="en-US" dirty="0"/>
          </a:p>
        </p:txBody>
      </p:sp>
      <p:sp>
        <p:nvSpPr>
          <p:cNvPr id="5" name="Footer Placeholder 4"/>
          <p:cNvSpPr>
            <a:spLocks noGrp="1"/>
          </p:cNvSpPr>
          <p:nvPr>
            <p:ph type="ftr" sz="quarter" idx="11"/>
          </p:nvPr>
        </p:nvSpPr>
        <p:spPr/>
        <p:txBody>
          <a:bodyPr/>
          <a:lstStyle/>
          <a:p>
            <a:r>
              <a:rPr lang="en-US" smtClean="0"/>
              <a:t>Presented by: Mohammad zaidi</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16510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F7FBEF18-644F-42F2-8986-CE6E0AAABC39}" type="datetime1">
              <a:rPr lang="en-US" smtClean="0"/>
              <a:t>25/4/15</a:t>
            </a:fld>
            <a:endParaRPr lang="en-US" dirty="0"/>
          </a:p>
        </p:txBody>
      </p:sp>
      <p:sp>
        <p:nvSpPr>
          <p:cNvPr id="5" name="Footer Placeholder 4"/>
          <p:cNvSpPr>
            <a:spLocks noGrp="1"/>
          </p:cNvSpPr>
          <p:nvPr>
            <p:ph type="ftr" sz="quarter" idx="11"/>
          </p:nvPr>
        </p:nvSpPr>
        <p:spPr/>
        <p:txBody>
          <a:bodyPr/>
          <a:lstStyle/>
          <a:p>
            <a:r>
              <a:rPr lang="en-US" smtClean="0"/>
              <a:t>Presented by: Mohammad zaidi</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9242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490FE8A-AADB-4A8F-9DC6-14FF7145DA8F}" type="datetime1">
              <a:rPr lang="en-US" smtClean="0"/>
              <a:t>25/4/15</a:t>
            </a:fld>
            <a:endParaRPr lang="en-US" dirty="0"/>
          </a:p>
        </p:txBody>
      </p:sp>
      <p:sp>
        <p:nvSpPr>
          <p:cNvPr id="5" name="Footer Placeholder 4"/>
          <p:cNvSpPr>
            <a:spLocks noGrp="1"/>
          </p:cNvSpPr>
          <p:nvPr>
            <p:ph type="ftr" sz="quarter" idx="11"/>
          </p:nvPr>
        </p:nvSpPr>
        <p:spPr/>
        <p:txBody>
          <a:bodyPr/>
          <a:lstStyle/>
          <a:p>
            <a:r>
              <a:rPr lang="en-US" smtClean="0"/>
              <a:t>Presented by: Mohammad zaidi</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23517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DA30A0-9A85-4657-8912-1459F4522128}" type="datetime1">
              <a:rPr lang="en-US" smtClean="0"/>
              <a:t>25/4/15</a:t>
            </a:fld>
            <a:endParaRPr lang="en-US" dirty="0"/>
          </a:p>
        </p:txBody>
      </p:sp>
      <p:sp>
        <p:nvSpPr>
          <p:cNvPr id="5" name="Footer Placeholder 4"/>
          <p:cNvSpPr>
            <a:spLocks noGrp="1"/>
          </p:cNvSpPr>
          <p:nvPr>
            <p:ph type="ftr" sz="quarter" idx="11"/>
          </p:nvPr>
        </p:nvSpPr>
        <p:spPr/>
        <p:txBody>
          <a:bodyPr/>
          <a:lstStyle/>
          <a:p>
            <a:r>
              <a:rPr lang="en-US" smtClean="0"/>
              <a:t>Presented by: Mohammad zaidi</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22748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67D5F8EB-FCA6-4257-BCCF-EBF0E2C80C82}" type="datetime1">
              <a:rPr lang="en-US" smtClean="0"/>
              <a:t>25/4/15</a:t>
            </a:fld>
            <a:endParaRPr lang="en-US" dirty="0"/>
          </a:p>
        </p:txBody>
      </p:sp>
      <p:sp>
        <p:nvSpPr>
          <p:cNvPr id="6" name="Footer Placeholder 5"/>
          <p:cNvSpPr>
            <a:spLocks noGrp="1"/>
          </p:cNvSpPr>
          <p:nvPr>
            <p:ph type="ftr" sz="quarter" idx="11"/>
          </p:nvPr>
        </p:nvSpPr>
        <p:spPr/>
        <p:txBody>
          <a:bodyPr/>
          <a:lstStyle/>
          <a:p>
            <a:r>
              <a:rPr lang="en-US" smtClean="0"/>
              <a:t>Presented by: Mohammad zaidi</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137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36E9C90B-750A-4C0D-8454-782281736D9F}" type="datetime1">
              <a:rPr lang="en-US" smtClean="0"/>
              <a:t>25/4/15</a:t>
            </a:fld>
            <a:endParaRPr lang="en-US" dirty="0"/>
          </a:p>
        </p:txBody>
      </p:sp>
      <p:sp>
        <p:nvSpPr>
          <p:cNvPr id="8" name="Footer Placeholder 7"/>
          <p:cNvSpPr>
            <a:spLocks noGrp="1"/>
          </p:cNvSpPr>
          <p:nvPr>
            <p:ph type="ftr" sz="quarter" idx="11"/>
          </p:nvPr>
        </p:nvSpPr>
        <p:spPr/>
        <p:txBody>
          <a:bodyPr/>
          <a:lstStyle/>
          <a:p>
            <a:r>
              <a:rPr lang="en-US" smtClean="0"/>
              <a:t>Presented by: Mohammad zaidi</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59713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19FCC763-8B2C-47DC-B2E0-370EA4EE68F7}" type="datetime1">
              <a:rPr lang="en-US" smtClean="0"/>
              <a:t>25/4/15</a:t>
            </a:fld>
            <a:endParaRPr lang="en-US" dirty="0"/>
          </a:p>
        </p:txBody>
      </p:sp>
      <p:sp>
        <p:nvSpPr>
          <p:cNvPr id="4" name="Footer Placeholder 3"/>
          <p:cNvSpPr>
            <a:spLocks noGrp="1"/>
          </p:cNvSpPr>
          <p:nvPr>
            <p:ph type="ftr" sz="quarter" idx="11"/>
          </p:nvPr>
        </p:nvSpPr>
        <p:spPr/>
        <p:txBody>
          <a:bodyPr/>
          <a:lstStyle/>
          <a:p>
            <a:r>
              <a:rPr lang="en-US" smtClean="0"/>
              <a:t>Presented by: Mohammad zaidi</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0861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D3CAA-0B4E-494D-9E97-981EA2B304FB}" type="datetime1">
              <a:rPr lang="en-US" smtClean="0"/>
              <a:t>25/4/15</a:t>
            </a:fld>
            <a:endParaRPr lang="en-US" dirty="0"/>
          </a:p>
        </p:txBody>
      </p:sp>
      <p:sp>
        <p:nvSpPr>
          <p:cNvPr id="3" name="Footer Placeholder 2"/>
          <p:cNvSpPr>
            <a:spLocks noGrp="1"/>
          </p:cNvSpPr>
          <p:nvPr>
            <p:ph type="ftr" sz="quarter" idx="11"/>
          </p:nvPr>
        </p:nvSpPr>
        <p:spPr/>
        <p:txBody>
          <a:bodyPr/>
          <a:lstStyle/>
          <a:p>
            <a:r>
              <a:rPr lang="en-US" smtClean="0"/>
              <a:t>Presented by: Mohammad zaidi</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45948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07D67-1037-41D5-A128-58486BA4905D}" type="datetime1">
              <a:rPr lang="en-US" smtClean="0"/>
              <a:t>25/4/15</a:t>
            </a:fld>
            <a:endParaRPr lang="en-US" dirty="0"/>
          </a:p>
        </p:txBody>
      </p:sp>
      <p:sp>
        <p:nvSpPr>
          <p:cNvPr id="6" name="Footer Placeholder 5"/>
          <p:cNvSpPr>
            <a:spLocks noGrp="1"/>
          </p:cNvSpPr>
          <p:nvPr>
            <p:ph type="ftr" sz="quarter" idx="11"/>
          </p:nvPr>
        </p:nvSpPr>
        <p:spPr/>
        <p:txBody>
          <a:bodyPr/>
          <a:lstStyle/>
          <a:p>
            <a:r>
              <a:rPr lang="en-US" smtClean="0"/>
              <a:t>Presented by: Mohammad zaidi</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131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A9E57-6F9E-4C4F-B0D1-3061E07FBE1C}" type="datetime1">
              <a:rPr lang="en-US" smtClean="0"/>
              <a:t>25/4/15</a:t>
            </a:fld>
            <a:endParaRPr lang="en-US" dirty="0"/>
          </a:p>
        </p:txBody>
      </p:sp>
      <p:sp>
        <p:nvSpPr>
          <p:cNvPr id="6" name="Footer Placeholder 5"/>
          <p:cNvSpPr>
            <a:spLocks noGrp="1"/>
          </p:cNvSpPr>
          <p:nvPr>
            <p:ph type="ftr" sz="quarter" idx="11"/>
          </p:nvPr>
        </p:nvSpPr>
        <p:spPr/>
        <p:txBody>
          <a:bodyPr/>
          <a:lstStyle/>
          <a:p>
            <a:r>
              <a:rPr lang="en-US" smtClean="0"/>
              <a:t>Presented by: Mohammad zaidi</a:t>
            </a:r>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5471907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D94F0-F774-481B-9B82-78F43AED2990}" type="datetime1">
              <a:rPr lang="en-US" smtClean="0"/>
              <a:t>25/4/15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Presented by: Mohammad zaidi</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116958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emf"/><Relationship Id="rId10"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654" y="4547797"/>
            <a:ext cx="9144000" cy="1655762"/>
          </a:xfrm>
        </p:spPr>
        <p:txBody>
          <a:bodyPr>
            <a:normAutofit fontScale="40000" lnSpcReduction="20000"/>
          </a:bodyPr>
          <a:lstStyle/>
          <a:p>
            <a:r>
              <a:rPr lang="en-US" sz="4400" dirty="0" smtClean="0"/>
              <a:t>Red Cross Red Crescent</a:t>
            </a:r>
          </a:p>
          <a:p>
            <a:r>
              <a:rPr lang="en-US" sz="4400" dirty="0" smtClean="0"/>
              <a:t>South East Asia Youth Network (SEAYN)</a:t>
            </a:r>
          </a:p>
          <a:p>
            <a:r>
              <a:rPr lang="en-US" sz="4400" dirty="0" smtClean="0"/>
              <a:t>By: Mohammad Zaidi</a:t>
            </a:r>
          </a:p>
          <a:p>
            <a:r>
              <a:rPr lang="en-US" sz="4400" dirty="0" smtClean="0"/>
              <a:t>Co-Chair SEAYN</a:t>
            </a:r>
          </a:p>
          <a:p>
            <a:r>
              <a:rPr lang="en-US" sz="4400" dirty="0" smtClean="0"/>
              <a:t>Youth Volunteer at Singapore Red Cross Society</a:t>
            </a:r>
          </a:p>
          <a:p>
            <a:endParaRPr lang="en-SG" sz="4400" dirty="0"/>
          </a:p>
        </p:txBody>
      </p:sp>
      <p:sp>
        <p:nvSpPr>
          <p:cNvPr id="5" name="Slide Number Placeholder 4"/>
          <p:cNvSpPr>
            <a:spLocks noGrp="1"/>
          </p:cNvSpPr>
          <p:nvPr>
            <p:ph type="sldNum" sz="quarter" idx="12"/>
          </p:nvPr>
        </p:nvSpPr>
        <p:spPr/>
        <p:txBody>
          <a:bodyPr/>
          <a:lstStyle/>
          <a:p>
            <a:fld id="{4FAB73BC-B049-4115-A692-8D63A059BFB8}" type="slidenum">
              <a:rPr lang="en-US" smtClean="0"/>
              <a:t>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5149" y="799912"/>
            <a:ext cx="5432625" cy="5432625"/>
          </a:xfrm>
          <a:prstGeom prst="rect">
            <a:avLst/>
          </a:prstGeom>
        </p:spPr>
      </p:pic>
      <p:pic>
        <p:nvPicPr>
          <p:cNvPr id="2" name="Picture 1" descr="1534767_10151953399293031_216647639_o (2).jpg"/>
          <p:cNvPicPr>
            <a:picLocks noChangeAspect="1"/>
          </p:cNvPicPr>
          <p:nvPr/>
        </p:nvPicPr>
        <p:blipFill rotWithShape="1">
          <a:blip r:embed="rId3">
            <a:extLst>
              <a:ext uri="{28A0092B-C50C-407E-A947-70E740481C1C}">
                <a14:useLocalDpi xmlns:a14="http://schemas.microsoft.com/office/drawing/2010/main" val="0"/>
              </a:ext>
            </a:extLst>
          </a:blip>
          <a:srcRect l="42003" t="15547" r="23408" b="27065"/>
          <a:stretch/>
        </p:blipFill>
        <p:spPr>
          <a:xfrm>
            <a:off x="1834385" y="608335"/>
            <a:ext cx="3292487" cy="3640917"/>
          </a:xfrm>
          <a:prstGeom prst="rect">
            <a:avLst/>
          </a:prstGeom>
        </p:spPr>
      </p:pic>
    </p:spTree>
    <p:extLst>
      <p:ext uri="{BB962C8B-B14F-4D97-AF65-F5344CB8AC3E}">
        <p14:creationId xmlns:p14="http://schemas.microsoft.com/office/powerpoint/2010/main" val="181321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200" y="0"/>
            <a:ext cx="2336800" cy="2336800"/>
          </a:xfrm>
          <a:prstGeom prst="rect">
            <a:avLst/>
          </a:prstGeom>
        </p:spPr>
      </p:pic>
      <p:sp>
        <p:nvSpPr>
          <p:cNvPr id="2" name="Title 1"/>
          <p:cNvSpPr>
            <a:spLocks noGrp="1"/>
          </p:cNvSpPr>
          <p:nvPr>
            <p:ph type="title"/>
          </p:nvPr>
        </p:nvSpPr>
        <p:spPr>
          <a:xfrm>
            <a:off x="838200" y="365125"/>
            <a:ext cx="9042400" cy="1325563"/>
          </a:xfrm>
        </p:spPr>
        <p:txBody>
          <a:bodyPr>
            <a:normAutofit/>
          </a:bodyPr>
          <a:lstStyle/>
          <a:p>
            <a:pPr marL="457200" indent="-457200"/>
            <a:r>
              <a:rPr lang="en-US" dirty="0"/>
              <a:t>5</a:t>
            </a:r>
            <a:r>
              <a:rPr lang="en-US" dirty="0" smtClean="0"/>
              <a:t>. Youth </a:t>
            </a:r>
            <a:r>
              <a:rPr lang="en-US" dirty="0"/>
              <a:t>Voice</a:t>
            </a:r>
            <a:r>
              <a:rPr lang="en-US" dirty="0" smtClean="0"/>
              <a:t>-RC </a:t>
            </a:r>
            <a:r>
              <a:rPr lang="en-US" dirty="0"/>
              <a:t>Youth Statements inclusion in DRR framework</a:t>
            </a:r>
          </a:p>
        </p:txBody>
      </p:sp>
      <p:sp>
        <p:nvSpPr>
          <p:cNvPr id="3" name="Content Placeholder 2"/>
          <p:cNvSpPr>
            <a:spLocks noGrp="1"/>
          </p:cNvSpPr>
          <p:nvPr>
            <p:ph idx="1"/>
          </p:nvPr>
        </p:nvSpPr>
        <p:spPr>
          <a:xfrm>
            <a:off x="838200" y="1889125"/>
            <a:ext cx="10363200" cy="4351338"/>
          </a:xfrm>
        </p:spPr>
        <p:txBody>
          <a:bodyPr>
            <a:normAutofit fontScale="77500" lnSpcReduction="20000"/>
          </a:bodyPr>
          <a:lstStyle/>
          <a:p>
            <a:pPr lvl="0"/>
            <a:r>
              <a:rPr lang="en-US" dirty="0"/>
              <a:t>As young people, we need to practice our leadership, have access to information, and be engaged at all levels of the National Society’s work. </a:t>
            </a:r>
            <a:r>
              <a:rPr lang="en-US" b="1" dirty="0"/>
              <a:t>Youth engagement in the DRR must go beyond the implementation of activities; otherwise the potential of youth is untapped</a:t>
            </a:r>
            <a:r>
              <a:rPr lang="en-US" b="1" dirty="0" smtClean="0"/>
              <a:t>.</a:t>
            </a:r>
            <a:endParaRPr lang="en-SG" dirty="0"/>
          </a:p>
          <a:p>
            <a:pPr lvl="0"/>
            <a:r>
              <a:rPr lang="en-US" dirty="0"/>
              <a:t>As young people, we connect with our peers easily and can therefore become effective advocates for the RCRC approaches in the DRR on the global and regional level while banking on existing or facilitating new partnerships with the Youth-led </a:t>
            </a:r>
            <a:r>
              <a:rPr lang="en-US" dirty="0" err="1"/>
              <a:t>organisations</a:t>
            </a:r>
            <a:r>
              <a:rPr lang="en-US" dirty="0"/>
              <a:t>, governments, and other RCRC partners. </a:t>
            </a:r>
            <a:r>
              <a:rPr lang="en-US" b="1" dirty="0"/>
              <a:t>We are the best advocates for the DRR education in schools and university curricula</a:t>
            </a:r>
            <a:r>
              <a:rPr lang="en-US" b="1" dirty="0" smtClean="0"/>
              <a:t>!</a:t>
            </a:r>
            <a:endParaRPr lang="en-SG" dirty="0"/>
          </a:p>
          <a:p>
            <a:pPr lvl="0"/>
            <a:r>
              <a:rPr lang="en-US" dirty="0"/>
              <a:t>As young people, we see the world interconnected and </a:t>
            </a:r>
            <a:r>
              <a:rPr lang="en-US" b="1" dirty="0"/>
              <a:t>youth engagement in technical areas such as DRR need to be </a:t>
            </a:r>
            <a:r>
              <a:rPr lang="en-US" b="1" dirty="0" err="1"/>
              <a:t>recognised</a:t>
            </a:r>
            <a:r>
              <a:rPr lang="en-US" b="1" dirty="0"/>
              <a:t> as a cross-cutting phenomenon</a:t>
            </a:r>
            <a:r>
              <a:rPr lang="en-US" dirty="0"/>
              <a:t>. You as the National Societies and the IFRC respected senior leaders can request the existing structures to amend their approaches and </a:t>
            </a:r>
            <a:r>
              <a:rPr lang="en-US" dirty="0" err="1"/>
              <a:t>recognise</a:t>
            </a:r>
            <a:r>
              <a:rPr lang="en-US" dirty="0"/>
              <a:t> young people as partners in creating a better world. </a:t>
            </a:r>
            <a:r>
              <a:rPr lang="en-US" b="1" dirty="0"/>
              <a:t>Together, we can change the culture of working in technical youth/health/DRR/governance silos. Real life is complex and our technical experts have to think holistically.</a:t>
            </a:r>
            <a:endParaRPr lang="en-SG" dirty="0"/>
          </a:p>
          <a:p>
            <a:endParaRPr lang="en-US" dirty="0"/>
          </a:p>
          <a:p>
            <a:pPr lvl="1"/>
            <a:endParaRPr lang="en-US" dirty="0" smtClean="0"/>
          </a:p>
          <a:p>
            <a:endParaRPr lang="en-US" dirty="0"/>
          </a:p>
          <a:p>
            <a:endParaRPr lang="en-US" dirty="0"/>
          </a:p>
          <a:p>
            <a:pPr marL="457200" indent="-457200">
              <a:buFont typeface="+mj-lt"/>
              <a:buAutoNum type="arabicPeriod"/>
            </a:pPr>
            <a:endParaRPr lang="en-SG" dirty="0" smtClean="0"/>
          </a:p>
        </p:txBody>
      </p:sp>
      <p:sp>
        <p:nvSpPr>
          <p:cNvPr id="4" name="Footer Placeholder 3"/>
          <p:cNvSpPr>
            <a:spLocks noGrp="1"/>
          </p:cNvSpPr>
          <p:nvPr>
            <p:ph type="ftr" sz="quarter" idx="11"/>
          </p:nvPr>
        </p:nvSpPr>
        <p:spPr/>
        <p:txBody>
          <a:bodyPr/>
          <a:lstStyle/>
          <a:p>
            <a:r>
              <a:rPr lang="en-US" smtClean="0"/>
              <a:t>Presented by: Mohammad zaidi</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11744054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42400" cy="1325563"/>
          </a:xfrm>
        </p:spPr>
        <p:txBody>
          <a:bodyPr>
            <a:normAutofit/>
          </a:bodyPr>
          <a:lstStyle/>
          <a:p>
            <a:pPr marL="457200" indent="-457200"/>
            <a:r>
              <a:rPr lang="en-US" dirty="0"/>
              <a:t>6</a:t>
            </a:r>
            <a:r>
              <a:rPr lang="en-US" dirty="0" smtClean="0"/>
              <a:t>. </a:t>
            </a:r>
            <a:r>
              <a:rPr lang="en-US" dirty="0"/>
              <a:t>Conclusion </a:t>
            </a:r>
            <a:r>
              <a:rPr lang="en-US" dirty="0" smtClean="0"/>
              <a:t/>
            </a:r>
            <a:br>
              <a:rPr lang="en-US" dirty="0" smtClean="0"/>
            </a:br>
            <a:endParaRPr lang="en-US" dirty="0"/>
          </a:p>
        </p:txBody>
      </p:sp>
      <p:sp>
        <p:nvSpPr>
          <p:cNvPr id="3" name="Content Placeholder 2"/>
          <p:cNvSpPr>
            <a:spLocks noGrp="1"/>
          </p:cNvSpPr>
          <p:nvPr>
            <p:ph idx="1"/>
          </p:nvPr>
        </p:nvSpPr>
        <p:spPr>
          <a:xfrm>
            <a:off x="838200" y="4127500"/>
            <a:ext cx="10515600" cy="2049462"/>
          </a:xfrm>
        </p:spPr>
        <p:txBody>
          <a:bodyPr>
            <a:normAutofit/>
          </a:bodyPr>
          <a:lstStyle/>
          <a:p>
            <a:pPr marL="0" indent="0" algn="ctr">
              <a:buNone/>
            </a:pPr>
            <a:r>
              <a:rPr lang="en-US" i="1" dirty="0" smtClean="0"/>
              <a:t>With children, adolescents, and young people meaningfully engaged as leaders, volunteers, and beneficiaries, the South East Asia Youths can do more, do better and reach further.</a:t>
            </a:r>
            <a:endParaRPr lang="en-US" dirty="0"/>
          </a:p>
          <a:p>
            <a:pPr marL="457200" indent="-457200">
              <a:buFont typeface="+mj-lt"/>
              <a:buAutoNum type="arabicPeriod"/>
            </a:pPr>
            <a:endParaRPr lang="en-SG" dirty="0" smtClean="0"/>
          </a:p>
        </p:txBody>
      </p:sp>
      <p:sp>
        <p:nvSpPr>
          <p:cNvPr id="4" name="Footer Placeholder 3"/>
          <p:cNvSpPr>
            <a:spLocks noGrp="1"/>
          </p:cNvSpPr>
          <p:nvPr>
            <p:ph type="ftr" sz="quarter" idx="11"/>
          </p:nvPr>
        </p:nvSpPr>
        <p:spPr/>
        <p:txBody>
          <a:bodyPr/>
          <a:lstStyle/>
          <a:p>
            <a:r>
              <a:rPr lang="en-US" smtClean="0"/>
              <a:t>Presented by: Mohammad zaidi</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200" y="0"/>
            <a:ext cx="2336800" cy="2336800"/>
          </a:xfrm>
          <a:prstGeom prst="rect">
            <a:avLst/>
          </a:prstGeom>
        </p:spPr>
      </p:pic>
      <p:pic>
        <p:nvPicPr>
          <p:cNvPr id="7" name="Picture 6"/>
          <p:cNvPicPr>
            <a:picLocks noChangeAspect="1"/>
          </p:cNvPicPr>
          <p:nvPr/>
        </p:nvPicPr>
        <p:blipFill>
          <a:blip r:embed="rId3"/>
          <a:stretch>
            <a:fillRect/>
          </a:stretch>
        </p:blipFill>
        <p:spPr>
          <a:xfrm>
            <a:off x="508000" y="1282700"/>
            <a:ext cx="9283700" cy="2641600"/>
          </a:xfrm>
          <a:prstGeom prst="rect">
            <a:avLst/>
          </a:prstGeom>
        </p:spPr>
      </p:pic>
    </p:spTree>
    <p:extLst>
      <p:ext uri="{BB962C8B-B14F-4D97-AF65-F5344CB8AC3E}">
        <p14:creationId xmlns:p14="http://schemas.microsoft.com/office/powerpoint/2010/main" val="677511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965652" y="4123816"/>
            <a:ext cx="2226348" cy="642876"/>
          </a:xfrm>
        </p:spPr>
        <p:txBody>
          <a:bodyPr/>
          <a:lstStyle/>
          <a:p>
            <a:pPr marL="0" indent="0">
              <a:buNone/>
            </a:pPr>
            <a:r>
              <a:rPr lang="en-US" dirty="0" smtClean="0"/>
              <a:t>Thank You!</a:t>
            </a:r>
            <a:endParaRPr lang="en-US" dirty="0"/>
          </a:p>
        </p:txBody>
      </p:sp>
      <p:sp>
        <p:nvSpPr>
          <p:cNvPr id="4" name="Footer Placeholder 3"/>
          <p:cNvSpPr>
            <a:spLocks noGrp="1"/>
          </p:cNvSpPr>
          <p:nvPr>
            <p:ph type="ftr" sz="quarter" idx="11"/>
          </p:nvPr>
        </p:nvSpPr>
        <p:spPr/>
        <p:txBody>
          <a:bodyPr/>
          <a:lstStyle/>
          <a:p>
            <a:r>
              <a:rPr lang="en-US" smtClean="0"/>
              <a:t>Presented by: Mohammad zaidi</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12</a:t>
            </a:fld>
            <a:endParaRPr lang="en-US" dirty="0"/>
          </a:p>
        </p:txBody>
      </p:sp>
      <p:pic>
        <p:nvPicPr>
          <p:cNvPr id="6" name="Picture 4"/>
          <p:cNvPicPr>
            <a:picLocks noChangeAspect="1" noChangeArrowheads="1"/>
          </p:cNvPicPr>
          <p:nvPr/>
        </p:nvPicPr>
        <p:blipFill>
          <a:blip r:embed="rId2" cstate="print"/>
          <a:srcRect/>
          <a:stretch>
            <a:fillRect/>
          </a:stretch>
        </p:blipFill>
        <p:spPr bwMode="auto">
          <a:xfrm>
            <a:off x="0" y="0"/>
            <a:ext cx="9067800" cy="6800850"/>
          </a:xfrm>
          <a:prstGeom prst="rect">
            <a:avLst/>
          </a:prstGeom>
          <a:ln w="88900" cap="sq" cmpd="thickThin">
            <a:solidFill>
              <a:srgbClr val="000000"/>
            </a:solidFill>
            <a:prstDash val="solid"/>
            <a:miter lim="800000"/>
          </a:ln>
          <a:effectLst>
            <a:innerShdw blurRad="76200">
              <a:srgbClr val="000000"/>
            </a:innerShdw>
          </a:effectLst>
        </p:spPr>
      </p:pic>
      <p:sp>
        <p:nvSpPr>
          <p:cNvPr id="7" name="Title 8"/>
          <p:cNvSpPr txBox="1">
            <a:spLocks/>
          </p:cNvSpPr>
          <p:nvPr/>
        </p:nvSpPr>
        <p:spPr>
          <a:xfrm rot="20704794">
            <a:off x="807130" y="5404605"/>
            <a:ext cx="9067800" cy="930377"/>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smtClean="0"/>
              <a:t>Let’s reach Further!</a:t>
            </a:r>
            <a:endParaRPr lang="en-US" sz="4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5200" y="0"/>
            <a:ext cx="2336800" cy="2336800"/>
          </a:xfrm>
          <a:prstGeom prst="rect">
            <a:avLst/>
          </a:prstGeom>
        </p:spPr>
      </p:pic>
    </p:spTree>
    <p:extLst>
      <p:ext uri="{BB962C8B-B14F-4D97-AF65-F5344CB8AC3E}">
        <p14:creationId xmlns:p14="http://schemas.microsoft.com/office/powerpoint/2010/main" val="356533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Outline</a:t>
            </a:r>
            <a:endParaRPr lang="en-SG" dirty="0"/>
          </a:p>
        </p:txBody>
      </p:sp>
      <p:sp>
        <p:nvSpPr>
          <p:cNvPr id="3" name="Content Placeholder 2"/>
          <p:cNvSpPr>
            <a:spLocks noGrp="1"/>
          </p:cNvSpPr>
          <p:nvPr>
            <p:ph idx="1"/>
          </p:nvPr>
        </p:nvSpPr>
        <p:spPr/>
        <p:txBody>
          <a:bodyPr/>
          <a:lstStyle/>
          <a:p>
            <a:pPr marL="457200" indent="-457200">
              <a:buFont typeface="+mj-lt"/>
              <a:buAutoNum type="arabicPeriod"/>
            </a:pPr>
            <a:r>
              <a:rPr lang="en-US" dirty="0"/>
              <a:t>SEA </a:t>
            </a:r>
            <a:r>
              <a:rPr lang="en-US" dirty="0" smtClean="0"/>
              <a:t>Youths and Volunteers </a:t>
            </a:r>
            <a:endParaRPr lang="en-SG" dirty="0"/>
          </a:p>
          <a:p>
            <a:pPr marL="457200" indent="-457200">
              <a:buFont typeface="+mj-lt"/>
              <a:buAutoNum type="arabicPeriod"/>
            </a:pPr>
            <a:r>
              <a:rPr lang="en-US" dirty="0" smtClean="0"/>
              <a:t>Youth </a:t>
            </a:r>
            <a:r>
              <a:rPr lang="en-US" dirty="0"/>
              <a:t>role from Junior to Youth in </a:t>
            </a:r>
            <a:r>
              <a:rPr lang="en-US" dirty="0" smtClean="0"/>
              <a:t>RC</a:t>
            </a:r>
          </a:p>
          <a:p>
            <a:pPr marL="457200" indent="-457200">
              <a:buFont typeface="+mj-lt"/>
              <a:buAutoNum type="arabicPeriod"/>
            </a:pPr>
            <a:r>
              <a:rPr lang="en-US" dirty="0" smtClean="0"/>
              <a:t>Regional </a:t>
            </a:r>
            <a:r>
              <a:rPr lang="en-US" dirty="0"/>
              <a:t>Youth activities- SEAYN </a:t>
            </a:r>
            <a:r>
              <a:rPr lang="en-US" dirty="0" smtClean="0"/>
              <a:t>functions</a:t>
            </a:r>
          </a:p>
          <a:p>
            <a:pPr marL="457200" indent="-457200">
              <a:buFont typeface="+mj-lt"/>
              <a:buAutoNum type="arabicPeriod"/>
            </a:pPr>
            <a:r>
              <a:rPr lang="en-US" dirty="0" smtClean="0"/>
              <a:t>Interesting actions - </a:t>
            </a:r>
            <a:r>
              <a:rPr lang="en-US" dirty="0"/>
              <a:t>Youth </a:t>
            </a:r>
            <a:r>
              <a:rPr lang="en-US" dirty="0" smtClean="0"/>
              <a:t>Empowerment</a:t>
            </a:r>
          </a:p>
          <a:p>
            <a:pPr marL="457200" indent="-457200">
              <a:buFont typeface="+mj-lt"/>
              <a:buAutoNum type="arabicPeriod"/>
            </a:pPr>
            <a:r>
              <a:rPr lang="en-US" dirty="0" smtClean="0"/>
              <a:t>Youth </a:t>
            </a:r>
            <a:r>
              <a:rPr lang="en-US" dirty="0"/>
              <a:t>Voice-in WCDRR, AMCDRR, RC Youth Statements inclusion in DRR </a:t>
            </a:r>
            <a:r>
              <a:rPr lang="en-US" dirty="0" smtClean="0"/>
              <a:t>framework</a:t>
            </a:r>
          </a:p>
          <a:p>
            <a:pPr marL="457200" indent="-457200">
              <a:buFont typeface="+mj-lt"/>
              <a:buAutoNum type="arabicPeriod"/>
            </a:pPr>
            <a:r>
              <a:rPr lang="en-US" dirty="0" smtClean="0"/>
              <a:t>Conclusion </a:t>
            </a:r>
            <a:r>
              <a:rPr lang="en-US" dirty="0"/>
              <a:t>with a Video “Youth on the move”</a:t>
            </a:r>
          </a:p>
          <a:p>
            <a:pPr marL="457200" indent="-457200">
              <a:buFont typeface="+mj-lt"/>
              <a:buAutoNum type="arabicPeriod"/>
            </a:pPr>
            <a:endParaRPr lang="en-SG" dirty="0" smtClean="0"/>
          </a:p>
        </p:txBody>
      </p:sp>
      <p:sp>
        <p:nvSpPr>
          <p:cNvPr id="4" name="Footer Placeholder 3"/>
          <p:cNvSpPr>
            <a:spLocks noGrp="1"/>
          </p:cNvSpPr>
          <p:nvPr>
            <p:ph type="ftr" sz="quarter" idx="11"/>
          </p:nvPr>
        </p:nvSpPr>
        <p:spPr/>
        <p:txBody>
          <a:bodyPr/>
          <a:lstStyle/>
          <a:p>
            <a:r>
              <a:rPr lang="en-US" dirty="0" smtClean="0"/>
              <a:t>Presented by: Mohammad Zaidi</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200" y="0"/>
            <a:ext cx="2336800" cy="2336800"/>
          </a:xfrm>
          <a:prstGeom prst="rect">
            <a:avLst/>
          </a:prstGeom>
        </p:spPr>
      </p:pic>
    </p:spTree>
    <p:extLst>
      <p:ext uri="{BB962C8B-B14F-4D97-AF65-F5344CB8AC3E}">
        <p14:creationId xmlns:p14="http://schemas.microsoft.com/office/powerpoint/2010/main" val="15036568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r>
              <a:rPr lang="en-US" dirty="0" smtClean="0"/>
              <a:t>1. SEA </a:t>
            </a:r>
            <a:r>
              <a:rPr lang="en-US" dirty="0"/>
              <a:t>Youths and Volunteers </a:t>
            </a:r>
            <a:endParaRPr lang="en-SG" dirty="0"/>
          </a:p>
        </p:txBody>
      </p:sp>
      <p:sp>
        <p:nvSpPr>
          <p:cNvPr id="3" name="Content Placeholder 2"/>
          <p:cNvSpPr>
            <a:spLocks noGrp="1"/>
          </p:cNvSpPr>
          <p:nvPr>
            <p:ph idx="1"/>
          </p:nvPr>
        </p:nvSpPr>
        <p:spPr>
          <a:xfrm>
            <a:off x="838200" y="4394199"/>
            <a:ext cx="10515600" cy="1782763"/>
          </a:xfrm>
        </p:spPr>
        <p:txBody>
          <a:bodyPr>
            <a:normAutofit fontScale="92500"/>
          </a:bodyPr>
          <a:lstStyle/>
          <a:p>
            <a:r>
              <a:rPr lang="en-US" dirty="0" smtClean="0"/>
              <a:t>Approximately </a:t>
            </a:r>
            <a:r>
              <a:rPr lang="en-US" dirty="0"/>
              <a:t>630 million </a:t>
            </a:r>
            <a:r>
              <a:rPr lang="en-US" dirty="0" smtClean="0"/>
              <a:t>people</a:t>
            </a:r>
          </a:p>
          <a:p>
            <a:r>
              <a:rPr lang="en-US" dirty="0" smtClean="0"/>
              <a:t>282 </a:t>
            </a:r>
            <a:r>
              <a:rPr lang="en-US" dirty="0"/>
              <a:t>million are children and youths under the age of 25 </a:t>
            </a:r>
            <a:r>
              <a:rPr lang="en-US" dirty="0" smtClean="0"/>
              <a:t>years</a:t>
            </a:r>
          </a:p>
          <a:p>
            <a:pPr lvl="1"/>
            <a:r>
              <a:rPr lang="en-US" dirty="0" smtClean="0"/>
              <a:t>Around </a:t>
            </a:r>
            <a:r>
              <a:rPr lang="en-US" dirty="0"/>
              <a:t>45 per </a:t>
            </a:r>
            <a:r>
              <a:rPr lang="en-US" dirty="0" smtClean="0"/>
              <a:t>cent</a:t>
            </a:r>
            <a:endParaRPr lang="en-US" dirty="0"/>
          </a:p>
          <a:p>
            <a:r>
              <a:rPr lang="en-US" dirty="0" smtClean="0"/>
              <a:t>50 </a:t>
            </a:r>
            <a:r>
              <a:rPr lang="en-US" dirty="0"/>
              <a:t>per cent of them are Red Cross Red Crescent (RCRC) youth </a:t>
            </a:r>
            <a:r>
              <a:rPr lang="en-US" dirty="0" smtClean="0"/>
              <a:t>volunteers</a:t>
            </a:r>
            <a:endParaRPr lang="en-US" dirty="0"/>
          </a:p>
          <a:p>
            <a:pPr marL="457200" indent="-457200">
              <a:buFont typeface="+mj-lt"/>
              <a:buAutoNum type="arabicPeriod"/>
            </a:pPr>
            <a:endParaRPr lang="en-SG" dirty="0" smtClean="0"/>
          </a:p>
        </p:txBody>
      </p:sp>
      <p:sp>
        <p:nvSpPr>
          <p:cNvPr id="4" name="Footer Placeholder 3"/>
          <p:cNvSpPr>
            <a:spLocks noGrp="1"/>
          </p:cNvSpPr>
          <p:nvPr>
            <p:ph type="ftr" sz="quarter" idx="11"/>
          </p:nvPr>
        </p:nvSpPr>
        <p:spPr/>
        <p:txBody>
          <a:bodyPr/>
          <a:lstStyle/>
          <a:p>
            <a:r>
              <a:rPr lang="en-US" dirty="0" smtClean="0"/>
              <a:t>Presented by: Mohammad Zaidi</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200" y="0"/>
            <a:ext cx="2336800" cy="2336800"/>
          </a:xfrm>
          <a:prstGeom prst="rect">
            <a:avLst/>
          </a:prstGeom>
        </p:spPr>
      </p:pic>
      <p:pic>
        <p:nvPicPr>
          <p:cNvPr id="7" name="Picture 2"/>
          <p:cNvPicPr>
            <a:picLocks noChangeAspect="1" noChangeArrowheads="1"/>
          </p:cNvPicPr>
          <p:nvPr/>
        </p:nvPicPr>
        <p:blipFill rotWithShape="1">
          <a:blip r:embed="rId3" cstate="print"/>
          <a:srcRect b="27698"/>
          <a:stretch/>
        </p:blipFill>
        <p:spPr bwMode="auto">
          <a:xfrm>
            <a:off x="2540001" y="1405607"/>
            <a:ext cx="6146800" cy="2950494"/>
          </a:xfrm>
          <a:prstGeom prst="rect">
            <a:avLst/>
          </a:prstGeom>
          <a:noFill/>
          <a:ln w="9525">
            <a:noFill/>
            <a:miter lim="800000"/>
            <a:headEnd/>
            <a:tailEnd/>
          </a:ln>
        </p:spPr>
      </p:pic>
    </p:spTree>
    <p:extLst>
      <p:ext uri="{BB962C8B-B14F-4D97-AF65-F5344CB8AC3E}">
        <p14:creationId xmlns:p14="http://schemas.microsoft.com/office/powerpoint/2010/main" val="19163374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r>
              <a:rPr lang="en-US" dirty="0" smtClean="0"/>
              <a:t>2. Youth </a:t>
            </a:r>
            <a:r>
              <a:rPr lang="en-US" dirty="0"/>
              <a:t>role from Junior to Youth in RC</a:t>
            </a:r>
          </a:p>
        </p:txBody>
      </p:sp>
      <p:sp>
        <p:nvSpPr>
          <p:cNvPr id="3" name="Content Placeholder 2"/>
          <p:cNvSpPr>
            <a:spLocks noGrp="1"/>
          </p:cNvSpPr>
          <p:nvPr>
            <p:ph idx="1"/>
          </p:nvPr>
        </p:nvSpPr>
        <p:spPr>
          <a:xfrm>
            <a:off x="446241" y="1762905"/>
            <a:ext cx="10515600" cy="4351338"/>
          </a:xfrm>
        </p:spPr>
        <p:txBody>
          <a:bodyPr>
            <a:normAutofit/>
          </a:bodyPr>
          <a:lstStyle/>
          <a:p>
            <a:pPr marL="0" indent="0">
              <a:buNone/>
            </a:pPr>
            <a:r>
              <a:rPr lang="en-US" b="1" u="sng" dirty="0" smtClean="0"/>
              <a:t>Singapore Red Cross Youth</a:t>
            </a:r>
            <a:endParaRPr lang="en-US" b="1" u="sng" dirty="0"/>
          </a:p>
          <a:p>
            <a:pPr marL="0" indent="0">
              <a:buNone/>
            </a:pPr>
            <a:r>
              <a:rPr lang="en-US" dirty="0" smtClean="0"/>
              <a:t>Youth </a:t>
            </a:r>
            <a:r>
              <a:rPr lang="en-US" dirty="0"/>
              <a:t>activities in Junior and Senior in </a:t>
            </a:r>
            <a:r>
              <a:rPr lang="en-US" dirty="0" err="1"/>
              <a:t>programmes</a:t>
            </a:r>
            <a:endParaRPr lang="en-US" dirty="0"/>
          </a:p>
          <a:p>
            <a:pPr marL="0" indent="0">
              <a:buNone/>
            </a:pPr>
            <a:endParaRPr lang="en-US" dirty="0"/>
          </a:p>
          <a:p>
            <a:endParaRPr lang="en-US" dirty="0"/>
          </a:p>
          <a:p>
            <a:endParaRPr lang="en-US" dirty="0"/>
          </a:p>
          <a:p>
            <a:pPr marL="457200" indent="-457200">
              <a:buFont typeface="+mj-lt"/>
              <a:buAutoNum type="arabicPeriod"/>
            </a:pPr>
            <a:endParaRPr lang="en-SG" dirty="0" smtClean="0"/>
          </a:p>
        </p:txBody>
      </p:sp>
      <p:sp>
        <p:nvSpPr>
          <p:cNvPr id="4" name="Footer Placeholder 3"/>
          <p:cNvSpPr>
            <a:spLocks noGrp="1"/>
          </p:cNvSpPr>
          <p:nvPr>
            <p:ph type="ftr" sz="quarter" idx="11"/>
          </p:nvPr>
        </p:nvSpPr>
        <p:spPr/>
        <p:txBody>
          <a:bodyPr/>
          <a:lstStyle/>
          <a:p>
            <a:r>
              <a:rPr lang="en-US" smtClean="0"/>
              <a:t>Presented by: Mohammad zaidi</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200" y="0"/>
            <a:ext cx="2336800" cy="2336800"/>
          </a:xfrm>
          <a:prstGeom prst="rect">
            <a:avLst/>
          </a:prstGeom>
        </p:spPr>
      </p:pic>
      <p:pic>
        <p:nvPicPr>
          <p:cNvPr id="7" name="Picture 6"/>
          <p:cNvPicPr>
            <a:picLocks noChangeAspect="1"/>
          </p:cNvPicPr>
          <p:nvPr/>
        </p:nvPicPr>
        <p:blipFill>
          <a:blip r:embed="rId3"/>
          <a:stretch>
            <a:fillRect/>
          </a:stretch>
        </p:blipFill>
        <p:spPr>
          <a:xfrm>
            <a:off x="762000" y="2921000"/>
            <a:ext cx="2706270" cy="3035300"/>
          </a:xfrm>
          <a:prstGeom prst="rect">
            <a:avLst/>
          </a:prstGeom>
        </p:spPr>
      </p:pic>
      <p:pic>
        <p:nvPicPr>
          <p:cNvPr id="8" name="Picture 7"/>
          <p:cNvPicPr>
            <a:picLocks noChangeAspect="1"/>
          </p:cNvPicPr>
          <p:nvPr/>
        </p:nvPicPr>
        <p:blipFill>
          <a:blip r:embed="rId4"/>
          <a:stretch>
            <a:fillRect/>
          </a:stretch>
        </p:blipFill>
        <p:spPr>
          <a:xfrm>
            <a:off x="3771901" y="2908300"/>
            <a:ext cx="1977674" cy="3035300"/>
          </a:xfrm>
          <a:prstGeom prst="rect">
            <a:avLst/>
          </a:prstGeom>
        </p:spPr>
      </p:pic>
      <p:pic>
        <p:nvPicPr>
          <p:cNvPr id="9" name="Picture 8"/>
          <p:cNvPicPr>
            <a:picLocks noChangeAspect="1"/>
          </p:cNvPicPr>
          <p:nvPr/>
        </p:nvPicPr>
        <p:blipFill>
          <a:blip r:embed="rId5"/>
          <a:stretch>
            <a:fillRect/>
          </a:stretch>
        </p:blipFill>
        <p:spPr>
          <a:xfrm>
            <a:off x="6007100" y="4508500"/>
            <a:ext cx="2578156" cy="1562100"/>
          </a:xfrm>
          <a:prstGeom prst="rect">
            <a:avLst/>
          </a:prstGeom>
        </p:spPr>
      </p:pic>
      <p:pic>
        <p:nvPicPr>
          <p:cNvPr id="10" name="Picture 9"/>
          <p:cNvPicPr>
            <a:picLocks noChangeAspect="1"/>
          </p:cNvPicPr>
          <p:nvPr/>
        </p:nvPicPr>
        <p:blipFill>
          <a:blip r:embed="rId6"/>
          <a:stretch>
            <a:fillRect/>
          </a:stretch>
        </p:blipFill>
        <p:spPr>
          <a:xfrm>
            <a:off x="6057900" y="2870200"/>
            <a:ext cx="2191578" cy="1600200"/>
          </a:xfrm>
          <a:prstGeom prst="rect">
            <a:avLst/>
          </a:prstGeom>
        </p:spPr>
      </p:pic>
      <p:pic>
        <p:nvPicPr>
          <p:cNvPr id="11" name="Picture 10"/>
          <p:cNvPicPr>
            <a:picLocks noChangeAspect="1"/>
          </p:cNvPicPr>
          <p:nvPr/>
        </p:nvPicPr>
        <p:blipFill>
          <a:blip r:embed="rId7"/>
          <a:stretch>
            <a:fillRect/>
          </a:stretch>
        </p:blipFill>
        <p:spPr>
          <a:xfrm>
            <a:off x="8817998" y="4419600"/>
            <a:ext cx="1333500" cy="1536700"/>
          </a:xfrm>
          <a:prstGeom prst="rect">
            <a:avLst/>
          </a:prstGeom>
        </p:spPr>
      </p:pic>
      <p:pic>
        <p:nvPicPr>
          <p:cNvPr id="13" name="Picture 12"/>
          <p:cNvPicPr>
            <a:picLocks noChangeAspect="1"/>
          </p:cNvPicPr>
          <p:nvPr/>
        </p:nvPicPr>
        <p:blipFill>
          <a:blip r:embed="rId8"/>
          <a:stretch>
            <a:fillRect/>
          </a:stretch>
        </p:blipFill>
        <p:spPr>
          <a:xfrm>
            <a:off x="8470900" y="2908300"/>
            <a:ext cx="1652708" cy="977900"/>
          </a:xfrm>
          <a:prstGeom prst="rect">
            <a:avLst/>
          </a:prstGeom>
        </p:spPr>
      </p:pic>
      <p:pic>
        <p:nvPicPr>
          <p:cNvPr id="14" name="Picture 13"/>
          <p:cNvPicPr>
            <a:picLocks noChangeAspect="1"/>
          </p:cNvPicPr>
          <p:nvPr/>
        </p:nvPicPr>
        <p:blipFill>
          <a:blip r:embed="rId9"/>
          <a:stretch>
            <a:fillRect/>
          </a:stretch>
        </p:blipFill>
        <p:spPr>
          <a:xfrm>
            <a:off x="10307533" y="3175000"/>
            <a:ext cx="1643167" cy="2260600"/>
          </a:xfrm>
          <a:prstGeom prst="rect">
            <a:avLst/>
          </a:prstGeom>
        </p:spPr>
      </p:pic>
      <p:pic>
        <p:nvPicPr>
          <p:cNvPr id="15" name="Picture 4" descr="http://upload.wikimedia.org/wikipedia/en/9/93/Singapore_Red_Cross_Youth_Logo.png"/>
          <p:cNvPicPr>
            <a:picLocks noChangeAspect="1" noChangeArrowheads="1"/>
          </p:cNvPicPr>
          <p:nvPr/>
        </p:nvPicPr>
        <p:blipFill>
          <a:blip r:embed="rId10" cstate="print"/>
          <a:srcRect/>
          <a:stretch>
            <a:fillRect/>
          </a:stretch>
        </p:blipFill>
        <p:spPr bwMode="auto">
          <a:xfrm>
            <a:off x="8174872" y="1630712"/>
            <a:ext cx="1962351" cy="1134484"/>
          </a:xfrm>
          <a:prstGeom prst="rect">
            <a:avLst/>
          </a:prstGeom>
          <a:noFill/>
        </p:spPr>
      </p:pic>
    </p:spTree>
    <p:extLst>
      <p:ext uri="{BB962C8B-B14F-4D97-AF65-F5344CB8AC3E}">
        <p14:creationId xmlns:p14="http://schemas.microsoft.com/office/powerpoint/2010/main" val="327248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42400" cy="1325563"/>
          </a:xfrm>
        </p:spPr>
        <p:txBody>
          <a:bodyPr/>
          <a:lstStyle/>
          <a:p>
            <a:pPr marL="457200" indent="-457200"/>
            <a:r>
              <a:rPr lang="en-US" dirty="0" smtClean="0"/>
              <a:t>3. Regional </a:t>
            </a:r>
            <a:r>
              <a:rPr lang="en-US" dirty="0"/>
              <a:t>Youth </a:t>
            </a:r>
            <a:r>
              <a:rPr lang="en-US" dirty="0" smtClean="0"/>
              <a:t>activities</a:t>
            </a:r>
            <a:br>
              <a:rPr lang="en-US" dirty="0" smtClean="0"/>
            </a:br>
            <a:r>
              <a:rPr lang="en-US" dirty="0" smtClean="0"/>
              <a:t>- </a:t>
            </a:r>
            <a:r>
              <a:rPr lang="en-US" dirty="0"/>
              <a:t>SEAYN functions</a:t>
            </a:r>
          </a:p>
        </p:txBody>
      </p:sp>
      <p:sp>
        <p:nvSpPr>
          <p:cNvPr id="3" name="Content Placeholder 2"/>
          <p:cNvSpPr>
            <a:spLocks noGrp="1"/>
          </p:cNvSpPr>
          <p:nvPr>
            <p:ph idx="1"/>
          </p:nvPr>
        </p:nvSpPr>
        <p:spPr>
          <a:xfrm>
            <a:off x="838200" y="4703973"/>
            <a:ext cx="10515600" cy="1520029"/>
          </a:xfrm>
        </p:spPr>
        <p:txBody>
          <a:bodyPr>
            <a:normAutofit fontScale="62500" lnSpcReduction="20000"/>
          </a:bodyPr>
          <a:lstStyle/>
          <a:p>
            <a:pPr marL="0" indent="0">
              <a:buNone/>
            </a:pPr>
            <a:endParaRPr lang="en-US" dirty="0"/>
          </a:p>
          <a:p>
            <a:r>
              <a:rPr lang="en-SG" b="1" dirty="0"/>
              <a:t>Coordination Team</a:t>
            </a:r>
          </a:p>
          <a:p>
            <a:pPr lvl="1"/>
            <a:r>
              <a:rPr lang="en-US" dirty="0"/>
              <a:t>Indonesia (PMI), Lao (LRC), Philippines(PRC),  3 youth leaders (APYN SEA)</a:t>
            </a:r>
            <a:endParaRPr lang="en-SG" dirty="0"/>
          </a:p>
          <a:p>
            <a:r>
              <a:rPr lang="en-SG" b="1" dirty="0"/>
              <a:t>2 months</a:t>
            </a:r>
            <a:r>
              <a:rPr lang="en-SG" dirty="0"/>
              <a:t> basis online meeting </a:t>
            </a:r>
          </a:p>
          <a:p>
            <a:r>
              <a:rPr lang="en-SG" b="1" dirty="0"/>
              <a:t>Activity updates:</a:t>
            </a:r>
            <a:r>
              <a:rPr lang="en-SG" dirty="0"/>
              <a:t> According to each team’s preparations</a:t>
            </a:r>
          </a:p>
          <a:p>
            <a:endParaRPr lang="en-US" dirty="0"/>
          </a:p>
          <a:p>
            <a:pPr marL="457200" indent="-457200">
              <a:buFont typeface="+mj-lt"/>
              <a:buAutoNum type="arabicPeriod"/>
            </a:pPr>
            <a:endParaRPr lang="en-SG" dirty="0" smtClean="0"/>
          </a:p>
        </p:txBody>
      </p:sp>
      <p:sp>
        <p:nvSpPr>
          <p:cNvPr id="4" name="Footer Placeholder 3"/>
          <p:cNvSpPr>
            <a:spLocks noGrp="1"/>
          </p:cNvSpPr>
          <p:nvPr>
            <p:ph type="ftr" sz="quarter" idx="11"/>
          </p:nvPr>
        </p:nvSpPr>
        <p:spPr/>
        <p:txBody>
          <a:bodyPr/>
          <a:lstStyle/>
          <a:p>
            <a:r>
              <a:rPr lang="en-US" smtClean="0"/>
              <a:t>Presented by: Mohammad zaidi</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200" y="0"/>
            <a:ext cx="2336800" cy="2336800"/>
          </a:xfrm>
          <a:prstGeom prst="rect">
            <a:avLst/>
          </a:prstGeom>
        </p:spPr>
      </p:pic>
      <p:pic>
        <p:nvPicPr>
          <p:cNvPr id="7" name="Picture 6" descr="10974185_869044049804543_2542985993939868070_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994" y="1771830"/>
            <a:ext cx="8058753" cy="3104621"/>
          </a:xfrm>
          <a:prstGeom prst="rect">
            <a:avLst/>
          </a:prstGeom>
        </p:spPr>
      </p:pic>
    </p:spTree>
    <p:extLst>
      <p:ext uri="{BB962C8B-B14F-4D97-AF65-F5344CB8AC3E}">
        <p14:creationId xmlns:p14="http://schemas.microsoft.com/office/powerpoint/2010/main" val="21608900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42400" cy="1325563"/>
          </a:xfrm>
        </p:spPr>
        <p:txBody>
          <a:bodyPr/>
          <a:lstStyle/>
          <a:p>
            <a:pPr marL="457200" indent="-457200"/>
            <a:r>
              <a:rPr lang="en-US" dirty="0" smtClean="0"/>
              <a:t>3. Regional </a:t>
            </a:r>
            <a:r>
              <a:rPr lang="en-US" dirty="0"/>
              <a:t>Youth </a:t>
            </a:r>
            <a:r>
              <a:rPr lang="en-US" dirty="0" smtClean="0"/>
              <a:t>activities</a:t>
            </a:r>
            <a:br>
              <a:rPr lang="en-US" dirty="0" smtClean="0"/>
            </a:br>
            <a:r>
              <a:rPr lang="en-US" dirty="0" smtClean="0"/>
              <a:t>- </a:t>
            </a:r>
            <a:r>
              <a:rPr lang="en-US" dirty="0"/>
              <a:t>SEAYN functions</a:t>
            </a:r>
          </a:p>
        </p:txBody>
      </p:sp>
      <p:sp>
        <p:nvSpPr>
          <p:cNvPr id="4" name="Footer Placeholder 3"/>
          <p:cNvSpPr>
            <a:spLocks noGrp="1"/>
          </p:cNvSpPr>
          <p:nvPr>
            <p:ph type="ftr" sz="quarter" idx="11"/>
          </p:nvPr>
        </p:nvSpPr>
        <p:spPr/>
        <p:txBody>
          <a:bodyPr/>
          <a:lstStyle/>
          <a:p>
            <a:r>
              <a:rPr lang="en-US" smtClean="0"/>
              <a:t>Presented by: Mohammad zaidi</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200" y="0"/>
            <a:ext cx="2336800" cy="2336800"/>
          </a:xfrm>
          <a:prstGeom prst="rect">
            <a:avLst/>
          </a:prstGeom>
        </p:spPr>
      </p:pic>
      <p:graphicFrame>
        <p:nvGraphicFramePr>
          <p:cNvPr id="9" name="Content Placeholder 4"/>
          <p:cNvGraphicFramePr>
            <a:graphicFrameLocks noGrp="1"/>
          </p:cNvGraphicFramePr>
          <p:nvPr>
            <p:ph idx="1"/>
            <p:extLst>
              <p:ext uri="{D42A27DB-BD31-4B8C-83A1-F6EECF244321}">
                <p14:modId xmlns:p14="http://schemas.microsoft.com/office/powerpoint/2010/main" val="1326353727"/>
              </p:ext>
            </p:extLst>
          </p:nvPr>
        </p:nvGraphicFramePr>
        <p:xfrm>
          <a:off x="1379622" y="1770507"/>
          <a:ext cx="9176084" cy="4552477"/>
        </p:xfrm>
        <a:graphic>
          <a:graphicData uri="http://schemas.openxmlformats.org/drawingml/2006/table">
            <a:tbl>
              <a:tblPr firstRow="1" firstCol="1" bandRow="1">
                <a:tableStyleId>{5C22544A-7EE6-4342-B048-85BDC9FD1C3A}</a:tableStyleId>
              </a:tblPr>
              <a:tblGrid>
                <a:gridCol w="498915"/>
                <a:gridCol w="4675970"/>
                <a:gridCol w="2133973"/>
                <a:gridCol w="1867226"/>
              </a:tblGrid>
              <a:tr h="569059">
                <a:tc>
                  <a:txBody>
                    <a:bodyPr/>
                    <a:lstStyle/>
                    <a:p>
                      <a:pPr>
                        <a:spcAft>
                          <a:spcPts val="0"/>
                        </a:spcAft>
                      </a:pPr>
                      <a:r>
                        <a:rPr lang="en-GB" sz="1800" dirty="0">
                          <a:effectLst/>
                        </a:rPr>
                        <a:t>No</a:t>
                      </a:r>
                      <a:endParaRPr lang="en-SG" sz="1800" dirty="0">
                        <a:effectLst/>
                        <a:latin typeface="Times New Roman" panose="02020603050405020304" pitchFamily="18" charset="0"/>
                        <a:ea typeface="Malgun Gothic" panose="020B0503020000020004" pitchFamily="34" charset="-127"/>
                      </a:endParaRPr>
                    </a:p>
                  </a:txBody>
                  <a:tcPr marL="106699" marR="106699" marT="0" marB="0"/>
                </a:tc>
                <a:tc>
                  <a:txBody>
                    <a:bodyPr/>
                    <a:lstStyle/>
                    <a:p>
                      <a:pPr>
                        <a:spcAft>
                          <a:spcPts val="0"/>
                        </a:spcAft>
                      </a:pPr>
                      <a:r>
                        <a:rPr lang="en-GB" sz="1800">
                          <a:effectLst/>
                        </a:rPr>
                        <a:t>4 Key Actions</a:t>
                      </a:r>
                      <a:endParaRPr lang="en-SG" sz="1800">
                        <a:effectLst/>
                        <a:latin typeface="Times New Roman" panose="02020603050405020304" pitchFamily="18" charset="0"/>
                        <a:ea typeface="Malgun Gothic" panose="020B0503020000020004" pitchFamily="34" charset="-127"/>
                      </a:endParaRPr>
                    </a:p>
                  </a:txBody>
                  <a:tcPr marL="106699" marR="106699" marT="0" marB="0"/>
                </a:tc>
                <a:tc>
                  <a:txBody>
                    <a:bodyPr/>
                    <a:lstStyle/>
                    <a:p>
                      <a:pPr>
                        <a:spcAft>
                          <a:spcPts val="0"/>
                        </a:spcAft>
                      </a:pPr>
                      <a:r>
                        <a:rPr lang="en-GB" sz="1800" dirty="0">
                          <a:effectLst/>
                        </a:rPr>
                        <a:t>Hosting</a:t>
                      </a:r>
                      <a:endParaRPr lang="en-SG" sz="1800" dirty="0">
                        <a:effectLst/>
                      </a:endParaRPr>
                    </a:p>
                    <a:p>
                      <a:pPr>
                        <a:spcAft>
                          <a:spcPts val="0"/>
                        </a:spcAft>
                      </a:pPr>
                      <a:r>
                        <a:rPr lang="en-GB" sz="1800" dirty="0">
                          <a:effectLst/>
                        </a:rPr>
                        <a:t>National Society</a:t>
                      </a:r>
                      <a:endParaRPr lang="en-SG" sz="1800" dirty="0">
                        <a:effectLst/>
                        <a:latin typeface="Times New Roman" panose="02020603050405020304" pitchFamily="18" charset="0"/>
                        <a:ea typeface="Malgun Gothic" panose="020B0503020000020004" pitchFamily="34" charset="-127"/>
                      </a:endParaRPr>
                    </a:p>
                  </a:txBody>
                  <a:tcPr marL="106699" marR="106699" marT="0" marB="0"/>
                </a:tc>
                <a:tc>
                  <a:txBody>
                    <a:bodyPr/>
                    <a:lstStyle/>
                    <a:p>
                      <a:pPr>
                        <a:spcAft>
                          <a:spcPts val="0"/>
                        </a:spcAft>
                      </a:pPr>
                      <a:r>
                        <a:rPr lang="en-GB" sz="1800">
                          <a:effectLst/>
                        </a:rPr>
                        <a:t>CT responsible</a:t>
                      </a:r>
                      <a:endParaRPr lang="en-SG" sz="1800">
                        <a:effectLst/>
                        <a:latin typeface="Times New Roman" panose="02020603050405020304" pitchFamily="18" charset="0"/>
                        <a:ea typeface="Malgun Gothic" panose="020B0503020000020004" pitchFamily="34" charset="-127"/>
                      </a:endParaRPr>
                    </a:p>
                  </a:txBody>
                  <a:tcPr marL="106699" marR="106699" marT="0" marB="0"/>
                </a:tc>
              </a:tr>
              <a:tr h="1138119">
                <a:tc>
                  <a:txBody>
                    <a:bodyPr/>
                    <a:lstStyle/>
                    <a:p>
                      <a:pPr>
                        <a:spcAft>
                          <a:spcPts val="0"/>
                        </a:spcAft>
                      </a:pPr>
                      <a:r>
                        <a:rPr lang="en-GB" sz="1800">
                          <a:effectLst/>
                        </a:rPr>
                        <a:t>1</a:t>
                      </a:r>
                      <a:endParaRPr lang="en-SG" sz="1800">
                        <a:effectLst/>
                        <a:latin typeface="Times New Roman" panose="02020603050405020304" pitchFamily="18" charset="0"/>
                        <a:ea typeface="Malgun Gothic" panose="020B0503020000020004" pitchFamily="34" charset="-127"/>
                      </a:endParaRPr>
                    </a:p>
                  </a:txBody>
                  <a:tcPr marL="106699" marR="106699" marT="0" marB="0"/>
                </a:tc>
                <a:tc>
                  <a:txBody>
                    <a:bodyPr/>
                    <a:lstStyle/>
                    <a:p>
                      <a:pPr>
                        <a:spcAft>
                          <a:spcPts val="0"/>
                        </a:spcAft>
                      </a:pPr>
                      <a:r>
                        <a:rPr lang="en-GB" sz="1800">
                          <a:effectLst/>
                        </a:rPr>
                        <a:t>Youth </a:t>
                      </a:r>
                      <a:r>
                        <a:rPr lang="en-GB" sz="1800" u="sng">
                          <a:effectLst/>
                        </a:rPr>
                        <a:t>champion on social media</a:t>
                      </a:r>
                      <a:r>
                        <a:rPr lang="en-GB" sz="1800">
                          <a:effectLst/>
                        </a:rPr>
                        <a:t> including IT initiative and advocate about SEAYN activities and best practices through webpage</a:t>
                      </a:r>
                      <a:endParaRPr lang="en-SG" sz="1800">
                        <a:effectLst/>
                      </a:endParaRPr>
                    </a:p>
                    <a:p>
                      <a:pPr>
                        <a:spcAft>
                          <a:spcPts val="0"/>
                        </a:spcAft>
                      </a:pPr>
                      <a:r>
                        <a:rPr lang="en-GB" sz="1800" u="sng">
                          <a:effectLst/>
                        </a:rPr>
                        <a:t>Newsletter, E newsletter </a:t>
                      </a:r>
                      <a:endParaRPr lang="en-SG" sz="1800">
                        <a:effectLst/>
                        <a:latin typeface="Times New Roman" panose="02020603050405020304" pitchFamily="18" charset="0"/>
                        <a:ea typeface="Malgun Gothic" panose="020B0503020000020004" pitchFamily="34" charset="-127"/>
                      </a:endParaRPr>
                    </a:p>
                  </a:txBody>
                  <a:tcPr marL="106699" marR="106699" marT="0" marB="0"/>
                </a:tc>
                <a:tc>
                  <a:txBody>
                    <a:bodyPr/>
                    <a:lstStyle/>
                    <a:p>
                      <a:pPr>
                        <a:spcAft>
                          <a:spcPts val="0"/>
                        </a:spcAft>
                      </a:pPr>
                      <a:r>
                        <a:rPr lang="en-GB" sz="1800">
                          <a:effectLst/>
                        </a:rPr>
                        <a:t>SEAYN</a:t>
                      </a:r>
                      <a:endParaRPr lang="en-SG" sz="1800">
                        <a:effectLst/>
                        <a:latin typeface="Times New Roman" panose="02020603050405020304" pitchFamily="18" charset="0"/>
                        <a:ea typeface="Malgun Gothic" panose="020B0503020000020004" pitchFamily="34" charset="-127"/>
                      </a:endParaRPr>
                    </a:p>
                  </a:txBody>
                  <a:tcPr marL="106699" marR="106699" marT="0" marB="0"/>
                </a:tc>
                <a:tc>
                  <a:txBody>
                    <a:bodyPr/>
                    <a:lstStyle/>
                    <a:p>
                      <a:pPr>
                        <a:spcAft>
                          <a:spcPts val="0"/>
                        </a:spcAft>
                      </a:pPr>
                      <a:r>
                        <a:rPr lang="en-GB" sz="1800" dirty="0">
                          <a:effectLst/>
                        </a:rPr>
                        <a:t>APYN SEA</a:t>
                      </a:r>
                      <a:endParaRPr lang="en-SG" sz="1800" dirty="0">
                        <a:effectLst/>
                        <a:latin typeface="Times New Roman" panose="02020603050405020304" pitchFamily="18" charset="0"/>
                        <a:ea typeface="Malgun Gothic" panose="020B0503020000020004" pitchFamily="34" charset="-127"/>
                      </a:endParaRPr>
                    </a:p>
                  </a:txBody>
                  <a:tcPr marL="106699" marR="106699" marT="0" marB="0"/>
                </a:tc>
              </a:tr>
              <a:tr h="853590">
                <a:tc>
                  <a:txBody>
                    <a:bodyPr/>
                    <a:lstStyle/>
                    <a:p>
                      <a:pPr>
                        <a:spcAft>
                          <a:spcPts val="0"/>
                        </a:spcAft>
                      </a:pPr>
                      <a:r>
                        <a:rPr lang="en-GB" sz="1800">
                          <a:effectLst/>
                        </a:rPr>
                        <a:t>2</a:t>
                      </a:r>
                      <a:endParaRPr lang="en-SG" sz="1800">
                        <a:effectLst/>
                        <a:latin typeface="Times New Roman" panose="02020603050405020304" pitchFamily="18" charset="0"/>
                        <a:ea typeface="Malgun Gothic" panose="020B0503020000020004" pitchFamily="34" charset="-127"/>
                      </a:endParaRPr>
                    </a:p>
                  </a:txBody>
                  <a:tcPr marL="106699" marR="106699" marT="0" marB="0"/>
                </a:tc>
                <a:tc>
                  <a:txBody>
                    <a:bodyPr/>
                    <a:lstStyle/>
                    <a:p>
                      <a:pPr>
                        <a:spcAft>
                          <a:spcPts val="0"/>
                        </a:spcAft>
                      </a:pPr>
                      <a:r>
                        <a:rPr lang="en-GB" sz="1800" dirty="0">
                          <a:effectLst/>
                        </a:rPr>
                        <a:t>Healthy </a:t>
                      </a:r>
                      <a:r>
                        <a:rPr lang="en-GB" sz="1800" u="sng" dirty="0">
                          <a:effectLst/>
                        </a:rPr>
                        <a:t>school safety programme</a:t>
                      </a:r>
                      <a:r>
                        <a:rPr lang="en-GB" sz="1800" dirty="0">
                          <a:effectLst/>
                        </a:rPr>
                        <a:t>, initiated and strengthened </a:t>
                      </a:r>
                      <a:endParaRPr lang="en-SG" sz="1800" dirty="0">
                        <a:effectLst/>
                      </a:endParaRPr>
                    </a:p>
                    <a:p>
                      <a:pPr>
                        <a:spcAft>
                          <a:spcPts val="0"/>
                        </a:spcAft>
                      </a:pPr>
                      <a:r>
                        <a:rPr lang="en-US" sz="1800" dirty="0">
                          <a:effectLst/>
                        </a:rPr>
                        <a:t> </a:t>
                      </a:r>
                      <a:endParaRPr lang="en-SG" sz="1800" dirty="0">
                        <a:effectLst/>
                        <a:latin typeface="Times New Roman" panose="02020603050405020304" pitchFamily="18" charset="0"/>
                        <a:ea typeface="Malgun Gothic" panose="020B0503020000020004" pitchFamily="34" charset="-127"/>
                      </a:endParaRPr>
                    </a:p>
                  </a:txBody>
                  <a:tcPr marL="106699" marR="106699" marT="0" marB="0"/>
                </a:tc>
                <a:tc>
                  <a:txBody>
                    <a:bodyPr/>
                    <a:lstStyle/>
                    <a:p>
                      <a:pPr>
                        <a:spcAft>
                          <a:spcPts val="0"/>
                        </a:spcAft>
                      </a:pPr>
                      <a:r>
                        <a:rPr lang="en-GB" sz="1800">
                          <a:effectLst/>
                        </a:rPr>
                        <a:t>PMI, PRC, CVTL</a:t>
                      </a:r>
                      <a:endParaRPr lang="en-SG" sz="1800">
                        <a:effectLst/>
                        <a:latin typeface="Times New Roman" panose="02020603050405020304" pitchFamily="18" charset="0"/>
                        <a:ea typeface="Malgun Gothic" panose="020B0503020000020004" pitchFamily="34" charset="-127"/>
                      </a:endParaRPr>
                    </a:p>
                  </a:txBody>
                  <a:tcPr marL="106699" marR="106699" marT="0" marB="0"/>
                </a:tc>
                <a:tc>
                  <a:txBody>
                    <a:bodyPr/>
                    <a:lstStyle/>
                    <a:p>
                      <a:pPr>
                        <a:spcAft>
                          <a:spcPts val="0"/>
                        </a:spcAft>
                      </a:pPr>
                      <a:r>
                        <a:rPr lang="en-GB" sz="1800">
                          <a:effectLst/>
                        </a:rPr>
                        <a:t>PMI</a:t>
                      </a:r>
                      <a:endParaRPr lang="en-SG" sz="1800">
                        <a:effectLst/>
                        <a:latin typeface="Times New Roman" panose="02020603050405020304" pitchFamily="18" charset="0"/>
                        <a:ea typeface="Malgun Gothic" panose="020B0503020000020004" pitchFamily="34" charset="-127"/>
                      </a:endParaRPr>
                    </a:p>
                  </a:txBody>
                  <a:tcPr marL="106699" marR="106699" marT="0" marB="0"/>
                </a:tc>
              </a:tr>
              <a:tr h="853590">
                <a:tc>
                  <a:txBody>
                    <a:bodyPr/>
                    <a:lstStyle/>
                    <a:p>
                      <a:pPr>
                        <a:spcAft>
                          <a:spcPts val="0"/>
                        </a:spcAft>
                      </a:pPr>
                      <a:r>
                        <a:rPr lang="en-GB" sz="1800">
                          <a:effectLst/>
                        </a:rPr>
                        <a:t>3</a:t>
                      </a:r>
                      <a:endParaRPr lang="en-SG" sz="1800">
                        <a:effectLst/>
                        <a:latin typeface="Times New Roman" panose="02020603050405020304" pitchFamily="18" charset="0"/>
                        <a:ea typeface="Malgun Gothic" panose="020B0503020000020004" pitchFamily="34" charset="-127"/>
                      </a:endParaRPr>
                    </a:p>
                  </a:txBody>
                  <a:tcPr marL="106699" marR="106699" marT="0" marB="0"/>
                </a:tc>
                <a:tc>
                  <a:txBody>
                    <a:bodyPr/>
                    <a:lstStyle/>
                    <a:p>
                      <a:pPr>
                        <a:spcAft>
                          <a:spcPts val="0"/>
                        </a:spcAft>
                      </a:pPr>
                      <a:r>
                        <a:rPr lang="en-GB" sz="1800" dirty="0">
                          <a:effectLst/>
                        </a:rPr>
                        <a:t>Youth Empowerment Project </a:t>
                      </a:r>
                      <a:r>
                        <a:rPr lang="en-GB" sz="1800" u="sng" dirty="0">
                          <a:effectLst/>
                        </a:rPr>
                        <a:t>(YABC)</a:t>
                      </a:r>
                      <a:r>
                        <a:rPr lang="en-GB" sz="1800" dirty="0">
                          <a:effectLst/>
                        </a:rPr>
                        <a:t> initiatives and implementation </a:t>
                      </a:r>
                      <a:endParaRPr lang="en-SG" sz="1800" dirty="0">
                        <a:effectLst/>
                      </a:endParaRPr>
                    </a:p>
                    <a:p>
                      <a:pPr>
                        <a:spcAft>
                          <a:spcPts val="0"/>
                        </a:spcAft>
                      </a:pPr>
                      <a:r>
                        <a:rPr lang="en-US" sz="1800" dirty="0">
                          <a:effectLst/>
                        </a:rPr>
                        <a:t> </a:t>
                      </a:r>
                      <a:endParaRPr lang="en-SG" sz="1800" dirty="0">
                        <a:effectLst/>
                        <a:latin typeface="Times New Roman" panose="02020603050405020304" pitchFamily="18" charset="0"/>
                        <a:ea typeface="Malgun Gothic" panose="020B0503020000020004" pitchFamily="34" charset="-127"/>
                      </a:endParaRPr>
                    </a:p>
                  </a:txBody>
                  <a:tcPr marL="106699" marR="106699" marT="0" marB="0"/>
                </a:tc>
                <a:tc>
                  <a:txBody>
                    <a:bodyPr/>
                    <a:lstStyle/>
                    <a:p>
                      <a:pPr>
                        <a:spcAft>
                          <a:spcPts val="0"/>
                        </a:spcAft>
                      </a:pPr>
                      <a:r>
                        <a:rPr lang="en-GB" sz="1800">
                          <a:effectLst/>
                        </a:rPr>
                        <a:t>CRC, SRC, Myanmar RC</a:t>
                      </a:r>
                      <a:endParaRPr lang="en-SG" sz="1800">
                        <a:effectLst/>
                        <a:latin typeface="Times New Roman" panose="02020603050405020304" pitchFamily="18" charset="0"/>
                        <a:ea typeface="Malgun Gothic" panose="020B0503020000020004" pitchFamily="34" charset="-127"/>
                      </a:endParaRPr>
                    </a:p>
                  </a:txBody>
                  <a:tcPr marL="106699" marR="106699" marT="0" marB="0"/>
                </a:tc>
                <a:tc>
                  <a:txBody>
                    <a:bodyPr/>
                    <a:lstStyle/>
                    <a:p>
                      <a:pPr>
                        <a:spcAft>
                          <a:spcPts val="0"/>
                        </a:spcAft>
                      </a:pPr>
                      <a:r>
                        <a:rPr lang="en-GB" sz="1800">
                          <a:effectLst/>
                        </a:rPr>
                        <a:t>PRC</a:t>
                      </a:r>
                      <a:endParaRPr lang="en-SG" sz="1800">
                        <a:effectLst/>
                        <a:latin typeface="Times New Roman" panose="02020603050405020304" pitchFamily="18" charset="0"/>
                        <a:ea typeface="Malgun Gothic" panose="020B0503020000020004" pitchFamily="34" charset="-127"/>
                      </a:endParaRPr>
                    </a:p>
                  </a:txBody>
                  <a:tcPr marL="106699" marR="106699" marT="0" marB="0"/>
                </a:tc>
              </a:tr>
              <a:tr h="1138119">
                <a:tc>
                  <a:txBody>
                    <a:bodyPr/>
                    <a:lstStyle/>
                    <a:p>
                      <a:pPr>
                        <a:spcAft>
                          <a:spcPts val="0"/>
                        </a:spcAft>
                      </a:pPr>
                      <a:r>
                        <a:rPr lang="en-GB" sz="1800">
                          <a:effectLst/>
                        </a:rPr>
                        <a:t>4</a:t>
                      </a:r>
                      <a:endParaRPr lang="en-SG" sz="1800">
                        <a:effectLst/>
                        <a:latin typeface="Times New Roman" panose="02020603050405020304" pitchFamily="18" charset="0"/>
                        <a:ea typeface="Malgun Gothic" panose="020B0503020000020004" pitchFamily="34" charset="-127"/>
                      </a:endParaRPr>
                    </a:p>
                  </a:txBody>
                  <a:tcPr marL="106699" marR="106699" marT="0" marB="0"/>
                </a:tc>
                <a:tc>
                  <a:txBody>
                    <a:bodyPr/>
                    <a:lstStyle/>
                    <a:p>
                      <a:pPr>
                        <a:spcAft>
                          <a:spcPts val="0"/>
                        </a:spcAft>
                      </a:pPr>
                      <a:r>
                        <a:rPr lang="en-GB" sz="1800" u="sng" dirty="0">
                          <a:effectLst/>
                        </a:rPr>
                        <a:t>Peer support</a:t>
                      </a:r>
                      <a:r>
                        <a:rPr lang="en-GB" sz="1800" dirty="0">
                          <a:effectLst/>
                        </a:rPr>
                        <a:t> and youth exchange facilitation through events, conferences, networking, English communication skill training </a:t>
                      </a:r>
                      <a:endParaRPr lang="en-SG" sz="1800" dirty="0">
                        <a:effectLst/>
                      </a:endParaRPr>
                    </a:p>
                    <a:p>
                      <a:pPr>
                        <a:spcAft>
                          <a:spcPts val="0"/>
                        </a:spcAft>
                      </a:pPr>
                      <a:r>
                        <a:rPr lang="en-US" sz="1800" u="sng" dirty="0">
                          <a:effectLst/>
                        </a:rPr>
                        <a:t>National Network Establishment</a:t>
                      </a:r>
                      <a:endParaRPr lang="en-SG" sz="1800" dirty="0">
                        <a:effectLst/>
                        <a:latin typeface="Times New Roman" panose="02020603050405020304" pitchFamily="18" charset="0"/>
                        <a:ea typeface="Malgun Gothic" panose="020B0503020000020004" pitchFamily="34" charset="-127"/>
                      </a:endParaRPr>
                    </a:p>
                  </a:txBody>
                  <a:tcPr marL="106699" marR="106699" marT="0" marB="0"/>
                </a:tc>
                <a:tc>
                  <a:txBody>
                    <a:bodyPr/>
                    <a:lstStyle/>
                    <a:p>
                      <a:pPr>
                        <a:spcAft>
                          <a:spcPts val="0"/>
                        </a:spcAft>
                      </a:pPr>
                      <a:r>
                        <a:rPr lang="en-GB" sz="1800" dirty="0">
                          <a:effectLst/>
                        </a:rPr>
                        <a:t>SRC, LRC, CRC, Myanmar, CVTL, TRC</a:t>
                      </a:r>
                      <a:endParaRPr lang="en-SG" sz="1800" dirty="0">
                        <a:effectLst/>
                        <a:latin typeface="Times New Roman" panose="02020603050405020304" pitchFamily="18" charset="0"/>
                        <a:ea typeface="Malgun Gothic" panose="020B0503020000020004" pitchFamily="34" charset="-127"/>
                      </a:endParaRPr>
                    </a:p>
                  </a:txBody>
                  <a:tcPr marL="106699" marR="106699" marT="0" marB="0"/>
                </a:tc>
                <a:tc>
                  <a:txBody>
                    <a:bodyPr/>
                    <a:lstStyle/>
                    <a:p>
                      <a:pPr>
                        <a:spcAft>
                          <a:spcPts val="0"/>
                        </a:spcAft>
                      </a:pPr>
                      <a:r>
                        <a:rPr lang="en-GB" sz="1800" dirty="0">
                          <a:effectLst/>
                        </a:rPr>
                        <a:t>LRC</a:t>
                      </a:r>
                      <a:endParaRPr lang="en-SG" sz="1800" dirty="0">
                        <a:effectLst/>
                        <a:latin typeface="Times New Roman" panose="02020603050405020304" pitchFamily="18" charset="0"/>
                        <a:ea typeface="Malgun Gothic" panose="020B0503020000020004" pitchFamily="34" charset="-127"/>
                      </a:endParaRPr>
                    </a:p>
                  </a:txBody>
                  <a:tcPr marL="106699" marR="106699" marT="0" marB="0"/>
                </a:tc>
              </a:tr>
            </a:tbl>
          </a:graphicData>
        </a:graphic>
      </p:graphicFrame>
    </p:spTree>
    <p:extLst>
      <p:ext uri="{BB962C8B-B14F-4D97-AF65-F5344CB8AC3E}">
        <p14:creationId xmlns:p14="http://schemas.microsoft.com/office/powerpoint/2010/main" val="32891813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42400" cy="1325563"/>
          </a:xfrm>
        </p:spPr>
        <p:txBody>
          <a:bodyPr/>
          <a:lstStyle/>
          <a:p>
            <a:pPr marL="457200" indent="-457200"/>
            <a:r>
              <a:rPr lang="en-US" dirty="0" smtClean="0"/>
              <a:t>3. Regional </a:t>
            </a:r>
            <a:r>
              <a:rPr lang="en-US" dirty="0"/>
              <a:t>Youth </a:t>
            </a:r>
            <a:r>
              <a:rPr lang="en-US" dirty="0" smtClean="0"/>
              <a:t>activities</a:t>
            </a:r>
            <a:br>
              <a:rPr lang="en-US" dirty="0" smtClean="0"/>
            </a:br>
            <a:r>
              <a:rPr lang="en-US" dirty="0" smtClean="0"/>
              <a:t>- </a:t>
            </a:r>
            <a:r>
              <a:rPr lang="en-US" dirty="0"/>
              <a:t>SEAYN functions</a:t>
            </a:r>
          </a:p>
        </p:txBody>
      </p:sp>
      <p:sp>
        <p:nvSpPr>
          <p:cNvPr id="3" name="Content Placeholder 2"/>
          <p:cNvSpPr>
            <a:spLocks noGrp="1"/>
          </p:cNvSpPr>
          <p:nvPr>
            <p:ph idx="1"/>
          </p:nvPr>
        </p:nvSpPr>
        <p:spPr/>
        <p:txBody>
          <a:bodyPr>
            <a:normAutofit/>
          </a:bodyPr>
          <a:lstStyle/>
          <a:p>
            <a:pPr marL="0" indent="0">
              <a:buNone/>
            </a:pPr>
            <a:endParaRPr lang="en-US" dirty="0"/>
          </a:p>
          <a:p>
            <a:endParaRPr lang="en-US" dirty="0" smtClean="0"/>
          </a:p>
          <a:p>
            <a:endParaRPr lang="en-US" dirty="0"/>
          </a:p>
          <a:p>
            <a:endParaRPr lang="en-US" dirty="0" smtClean="0"/>
          </a:p>
          <a:p>
            <a:endParaRPr lang="en-US" dirty="0"/>
          </a:p>
          <a:p>
            <a:r>
              <a:rPr lang="en-US" dirty="0" smtClean="0"/>
              <a:t>Every 4 months newsletter</a:t>
            </a:r>
          </a:p>
          <a:p>
            <a:r>
              <a:rPr lang="en-US" dirty="0" smtClean="0"/>
              <a:t>Facebook social media</a:t>
            </a:r>
            <a:endParaRPr lang="en-US" dirty="0"/>
          </a:p>
          <a:p>
            <a:r>
              <a:rPr lang="en-US" dirty="0" smtClean="0"/>
              <a:t>AP </a:t>
            </a:r>
            <a:r>
              <a:rPr lang="en-US" dirty="0"/>
              <a:t>zone youth activities – APYN connection</a:t>
            </a:r>
          </a:p>
          <a:p>
            <a:endParaRPr lang="en-US" dirty="0"/>
          </a:p>
          <a:p>
            <a:endParaRPr lang="en-US" dirty="0"/>
          </a:p>
          <a:p>
            <a:pPr marL="457200" indent="-457200">
              <a:buFont typeface="+mj-lt"/>
              <a:buAutoNum type="arabicPeriod"/>
            </a:pPr>
            <a:endParaRPr lang="en-SG" dirty="0" smtClean="0"/>
          </a:p>
        </p:txBody>
      </p:sp>
      <p:sp>
        <p:nvSpPr>
          <p:cNvPr id="4" name="Footer Placeholder 3"/>
          <p:cNvSpPr>
            <a:spLocks noGrp="1"/>
          </p:cNvSpPr>
          <p:nvPr>
            <p:ph type="ftr" sz="quarter" idx="11"/>
          </p:nvPr>
        </p:nvSpPr>
        <p:spPr/>
        <p:txBody>
          <a:bodyPr/>
          <a:lstStyle/>
          <a:p>
            <a:r>
              <a:rPr lang="en-US" smtClean="0"/>
              <a:t>Presented by: Mohammad zaidi</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200" y="0"/>
            <a:ext cx="2336800" cy="2336800"/>
          </a:xfrm>
          <a:prstGeom prst="rect">
            <a:avLst/>
          </a:prstGeom>
        </p:spPr>
      </p:pic>
      <p:pic>
        <p:nvPicPr>
          <p:cNvPr id="10" name="Picture 9" descr="Screenshot 2015-04-24 10.44.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637" y="1787510"/>
            <a:ext cx="3189801" cy="2257907"/>
          </a:xfrm>
          <a:prstGeom prst="rect">
            <a:avLst/>
          </a:prstGeom>
        </p:spPr>
      </p:pic>
      <p:pic>
        <p:nvPicPr>
          <p:cNvPr id="11" name="Picture 10" descr="Screenshot 2015-04-24 10.46.3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874" y="1709109"/>
            <a:ext cx="2667235" cy="3712710"/>
          </a:xfrm>
          <a:prstGeom prst="rect">
            <a:avLst/>
          </a:prstGeom>
        </p:spPr>
      </p:pic>
      <p:pic>
        <p:nvPicPr>
          <p:cNvPr id="12" name="Picture 11" descr="Screenshot 2015-04-24 10.46.5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9359" y="2257907"/>
            <a:ext cx="2736203" cy="3847458"/>
          </a:xfrm>
          <a:prstGeom prst="rect">
            <a:avLst/>
          </a:prstGeom>
        </p:spPr>
      </p:pic>
    </p:spTree>
    <p:extLst>
      <p:ext uri="{BB962C8B-B14F-4D97-AF65-F5344CB8AC3E}">
        <p14:creationId xmlns:p14="http://schemas.microsoft.com/office/powerpoint/2010/main" val="36729183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42400" cy="1325563"/>
          </a:xfrm>
        </p:spPr>
        <p:txBody>
          <a:bodyPr/>
          <a:lstStyle/>
          <a:p>
            <a:pPr marL="457200" indent="-457200"/>
            <a:r>
              <a:rPr lang="en-US" dirty="0"/>
              <a:t>4</a:t>
            </a:r>
            <a:r>
              <a:rPr lang="en-US" dirty="0" smtClean="0"/>
              <a:t>. </a:t>
            </a:r>
            <a:r>
              <a:rPr lang="en-US" dirty="0"/>
              <a:t>Interesting actions - Youth Empowerment</a:t>
            </a:r>
          </a:p>
        </p:txBody>
      </p:sp>
      <p:sp>
        <p:nvSpPr>
          <p:cNvPr id="3" name="Content Placeholder 2"/>
          <p:cNvSpPr>
            <a:spLocks noGrp="1"/>
          </p:cNvSpPr>
          <p:nvPr>
            <p:ph idx="1"/>
          </p:nvPr>
        </p:nvSpPr>
        <p:spPr/>
        <p:txBody>
          <a:bodyPr>
            <a:normAutofit fontScale="85000" lnSpcReduction="20000"/>
          </a:bodyPr>
          <a:lstStyle/>
          <a:p>
            <a:r>
              <a:rPr lang="en-US" dirty="0" smtClean="0"/>
              <a:t>Youth as Agent of </a:t>
            </a:r>
            <a:br>
              <a:rPr lang="en-US" dirty="0" smtClean="0"/>
            </a:br>
            <a:r>
              <a:rPr lang="en-US" dirty="0" smtClean="0"/>
              <a:t>Behavioral Change </a:t>
            </a:r>
            <a:br>
              <a:rPr lang="en-US" dirty="0" smtClean="0"/>
            </a:br>
            <a:r>
              <a:rPr lang="en-US" dirty="0" smtClean="0"/>
              <a:t>(YABC) </a:t>
            </a:r>
          </a:p>
          <a:p>
            <a:pPr lvl="1"/>
            <a:r>
              <a:rPr lang="en-US" dirty="0" smtClean="0"/>
              <a:t>Understanding oneself</a:t>
            </a:r>
          </a:p>
          <a:p>
            <a:pPr lvl="1"/>
            <a:r>
              <a:rPr lang="en-US" dirty="0" smtClean="0"/>
              <a:t>Internalizing Values</a:t>
            </a:r>
          </a:p>
          <a:p>
            <a:pPr lvl="1"/>
            <a:r>
              <a:rPr lang="en-US" dirty="0" smtClean="0"/>
              <a:t>Taking Actions </a:t>
            </a:r>
          </a:p>
          <a:p>
            <a:pPr lvl="1"/>
            <a:r>
              <a:rPr lang="en-US" dirty="0" smtClean="0"/>
              <a:t>Creating</a:t>
            </a:r>
            <a:r>
              <a:rPr lang="en-US" dirty="0"/>
              <a:t> </a:t>
            </a:r>
            <a:r>
              <a:rPr lang="en-US" dirty="0" smtClean="0"/>
              <a:t>the positive change </a:t>
            </a:r>
            <a:br>
              <a:rPr lang="en-US" dirty="0" smtClean="0"/>
            </a:br>
            <a:r>
              <a:rPr lang="en-US" dirty="0" smtClean="0"/>
              <a:t>in their community </a:t>
            </a:r>
          </a:p>
          <a:p>
            <a:endParaRPr lang="en-US" dirty="0"/>
          </a:p>
          <a:p>
            <a:endParaRPr lang="en-US" dirty="0" smtClean="0"/>
          </a:p>
          <a:p>
            <a:pPr marL="0" indent="0">
              <a:buNone/>
            </a:pPr>
            <a:endParaRPr lang="en-US" dirty="0"/>
          </a:p>
          <a:p>
            <a:r>
              <a:rPr lang="en-US" dirty="0" smtClean="0"/>
              <a:t>Integration </a:t>
            </a:r>
            <a:r>
              <a:rPr lang="en-US" dirty="0"/>
              <a:t>into DRR, Health, School based </a:t>
            </a:r>
            <a:r>
              <a:rPr lang="en-US" dirty="0" err="1"/>
              <a:t>programme</a:t>
            </a:r>
            <a:r>
              <a:rPr lang="en-US" dirty="0"/>
              <a:t> and Youth development activities (Cambodia-2014, Singapore-2014, Myanmar-2015)</a:t>
            </a:r>
          </a:p>
          <a:p>
            <a:endParaRPr lang="en-US" dirty="0"/>
          </a:p>
          <a:p>
            <a:endParaRPr lang="en-US" dirty="0"/>
          </a:p>
          <a:p>
            <a:pPr marL="457200" indent="-457200">
              <a:buFont typeface="+mj-lt"/>
              <a:buAutoNum type="arabicPeriod"/>
            </a:pPr>
            <a:endParaRPr lang="en-SG" dirty="0" smtClean="0"/>
          </a:p>
        </p:txBody>
      </p:sp>
      <p:sp>
        <p:nvSpPr>
          <p:cNvPr id="4" name="Footer Placeholder 3"/>
          <p:cNvSpPr>
            <a:spLocks noGrp="1"/>
          </p:cNvSpPr>
          <p:nvPr>
            <p:ph type="ftr" sz="quarter" idx="11"/>
          </p:nvPr>
        </p:nvSpPr>
        <p:spPr/>
        <p:txBody>
          <a:bodyPr/>
          <a:lstStyle/>
          <a:p>
            <a:r>
              <a:rPr lang="en-US" smtClean="0"/>
              <a:t>Presented by: Mohammad zaidi</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200" y="0"/>
            <a:ext cx="2336800" cy="2336800"/>
          </a:xfrm>
          <a:prstGeom prst="rect">
            <a:avLst/>
          </a:prstGeom>
        </p:spPr>
      </p:pic>
      <p:pic>
        <p:nvPicPr>
          <p:cNvPr id="7" name="Picture 6"/>
          <p:cNvPicPr>
            <a:picLocks noChangeAspect="1"/>
          </p:cNvPicPr>
          <p:nvPr/>
        </p:nvPicPr>
        <p:blipFill>
          <a:blip r:embed="rId3"/>
          <a:stretch>
            <a:fillRect/>
          </a:stretch>
        </p:blipFill>
        <p:spPr>
          <a:xfrm>
            <a:off x="4838700" y="1816100"/>
            <a:ext cx="5176534" cy="3124200"/>
          </a:xfrm>
          <a:prstGeom prst="rect">
            <a:avLst/>
          </a:prstGeom>
        </p:spPr>
      </p:pic>
    </p:spTree>
    <p:extLst>
      <p:ext uri="{BB962C8B-B14F-4D97-AF65-F5344CB8AC3E}">
        <p14:creationId xmlns:p14="http://schemas.microsoft.com/office/powerpoint/2010/main" val="7075434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42400" cy="1325563"/>
          </a:xfrm>
        </p:spPr>
        <p:txBody>
          <a:bodyPr>
            <a:normAutofit fontScale="90000"/>
          </a:bodyPr>
          <a:lstStyle/>
          <a:p>
            <a:pPr marL="457200" indent="-457200"/>
            <a:r>
              <a:rPr lang="en-US" dirty="0"/>
              <a:t>5</a:t>
            </a:r>
            <a:r>
              <a:rPr lang="en-US" dirty="0" smtClean="0"/>
              <a:t>. Youth </a:t>
            </a:r>
            <a:r>
              <a:rPr lang="en-US" dirty="0"/>
              <a:t>Voice-in WCDRR, AMCDRR, RC Youth Statements inclusion in DRR framework</a:t>
            </a:r>
          </a:p>
        </p:txBody>
      </p:sp>
      <p:sp>
        <p:nvSpPr>
          <p:cNvPr id="3" name="Content Placeholder 2"/>
          <p:cNvSpPr>
            <a:spLocks noGrp="1"/>
          </p:cNvSpPr>
          <p:nvPr>
            <p:ph idx="1"/>
          </p:nvPr>
        </p:nvSpPr>
        <p:spPr>
          <a:xfrm>
            <a:off x="838200" y="1825625"/>
            <a:ext cx="7137400" cy="4351338"/>
          </a:xfrm>
        </p:spPr>
        <p:txBody>
          <a:bodyPr>
            <a:normAutofit/>
          </a:bodyPr>
          <a:lstStyle/>
          <a:p>
            <a:r>
              <a:rPr lang="en-US" dirty="0" smtClean="0"/>
              <a:t>SEA </a:t>
            </a:r>
            <a:r>
              <a:rPr lang="en-US" dirty="0"/>
              <a:t>RC youths delegates joining </a:t>
            </a:r>
            <a:r>
              <a:rPr lang="en-US" dirty="0" smtClean="0"/>
              <a:t>in: </a:t>
            </a:r>
          </a:p>
          <a:p>
            <a:pPr lvl="1"/>
            <a:r>
              <a:rPr lang="en-US" dirty="0" smtClean="0"/>
              <a:t>6</a:t>
            </a:r>
            <a:r>
              <a:rPr lang="en-US" baseline="30000" dirty="0" smtClean="0"/>
              <a:t>th</a:t>
            </a:r>
            <a:r>
              <a:rPr lang="en-US" dirty="0" smtClean="0"/>
              <a:t> Asian </a:t>
            </a:r>
            <a:r>
              <a:rPr lang="en-US" dirty="0"/>
              <a:t>Ministerial Conference on Disaster Risk Reduction </a:t>
            </a:r>
            <a:endParaRPr lang="en-US" dirty="0" smtClean="0"/>
          </a:p>
          <a:p>
            <a:pPr lvl="2"/>
            <a:r>
              <a:rPr lang="en-US" dirty="0"/>
              <a:t>22 to 26 June </a:t>
            </a:r>
            <a:r>
              <a:rPr lang="en-US" dirty="0" smtClean="0"/>
              <a:t>2014, Bangkok, Thailand</a:t>
            </a:r>
          </a:p>
          <a:p>
            <a:pPr lvl="2"/>
            <a:r>
              <a:rPr lang="en-US" dirty="0"/>
              <a:t>15 Thai RC youth volunteers and 2 Nepal </a:t>
            </a:r>
            <a:r>
              <a:rPr lang="en-US" dirty="0" smtClean="0"/>
              <a:t>RC participated </a:t>
            </a:r>
          </a:p>
          <a:p>
            <a:pPr lvl="1"/>
            <a:r>
              <a:rPr lang="en-US" dirty="0" smtClean="0"/>
              <a:t>3</a:t>
            </a:r>
            <a:r>
              <a:rPr lang="en-US" baseline="30000" dirty="0" smtClean="0"/>
              <a:t>rd</a:t>
            </a:r>
            <a:r>
              <a:rPr lang="en-US" dirty="0" smtClean="0"/>
              <a:t> World </a:t>
            </a:r>
            <a:r>
              <a:rPr lang="en-US" dirty="0"/>
              <a:t>Conference on Disaster Risk </a:t>
            </a:r>
            <a:r>
              <a:rPr lang="en-US" dirty="0" smtClean="0"/>
              <a:t>Reduction</a:t>
            </a:r>
          </a:p>
          <a:p>
            <a:pPr lvl="2"/>
            <a:r>
              <a:rPr lang="en-US" dirty="0" smtClean="0"/>
              <a:t>11 Youth delegates from 9 national societies</a:t>
            </a:r>
          </a:p>
          <a:p>
            <a:pPr marL="0" indent="0">
              <a:buNone/>
            </a:pPr>
            <a:endParaRPr lang="en-US" dirty="0" smtClean="0"/>
          </a:p>
          <a:p>
            <a:endParaRPr lang="en-US" dirty="0"/>
          </a:p>
          <a:p>
            <a:pPr lvl="1"/>
            <a:endParaRPr lang="en-US" dirty="0" smtClean="0"/>
          </a:p>
          <a:p>
            <a:endParaRPr lang="en-US" dirty="0"/>
          </a:p>
          <a:p>
            <a:endParaRPr lang="en-US" dirty="0"/>
          </a:p>
          <a:p>
            <a:pPr marL="457200" indent="-457200">
              <a:buFont typeface="+mj-lt"/>
              <a:buAutoNum type="arabicPeriod"/>
            </a:pPr>
            <a:endParaRPr lang="en-SG" dirty="0" smtClean="0"/>
          </a:p>
        </p:txBody>
      </p:sp>
      <p:sp>
        <p:nvSpPr>
          <p:cNvPr id="4" name="Footer Placeholder 3"/>
          <p:cNvSpPr>
            <a:spLocks noGrp="1"/>
          </p:cNvSpPr>
          <p:nvPr>
            <p:ph type="ftr" sz="quarter" idx="11"/>
          </p:nvPr>
        </p:nvSpPr>
        <p:spPr/>
        <p:txBody>
          <a:bodyPr/>
          <a:lstStyle/>
          <a:p>
            <a:r>
              <a:rPr lang="en-US" smtClean="0"/>
              <a:t>Presented by: Mohammad zaidi</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200" y="0"/>
            <a:ext cx="2336800" cy="2336800"/>
          </a:xfrm>
          <a:prstGeom prst="rect">
            <a:avLst/>
          </a:prstGeom>
        </p:spPr>
      </p:pic>
      <p:pic>
        <p:nvPicPr>
          <p:cNvPr id="7" name="Picture 6" descr="D:\ho file\photos\TRC youth pictures\10505586_712520415479588_5952780654371489604_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6437" y="2370138"/>
            <a:ext cx="3514725" cy="3514725"/>
          </a:xfrm>
          <a:prstGeom prst="rect">
            <a:avLst/>
          </a:prstGeom>
          <a:noFill/>
          <a:ln>
            <a:noFill/>
          </a:ln>
        </p:spPr>
      </p:pic>
      <p:sp>
        <p:nvSpPr>
          <p:cNvPr id="8" name="Text Box 1"/>
          <p:cNvSpPr txBox="1">
            <a:spLocks noChangeArrowheads="1"/>
          </p:cNvSpPr>
          <p:nvPr/>
        </p:nvSpPr>
        <p:spPr bwMode="auto">
          <a:xfrm>
            <a:off x="8365172" y="5904865"/>
            <a:ext cx="3509328" cy="5467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228600" algn="just">
              <a:spcAft>
                <a:spcPts val="0"/>
              </a:spcAft>
            </a:pPr>
            <a:r>
              <a:rPr lang="en-US" sz="900" b="0" i="1" dirty="0">
                <a:solidFill>
                  <a:srgbClr val="1F497D"/>
                </a:solidFill>
                <a:effectLst/>
                <a:latin typeface="Arial Narrow"/>
                <a:ea typeface="맑은 고딕"/>
                <a:cs typeface="Arial"/>
              </a:rPr>
              <a:t>The Thai Red Cross Youth Volunteer reading out Children and Youth Statement on behalf of Stakeholders’ Group in the Final Plenary session during the 6th AMCDRR</a:t>
            </a:r>
            <a:endParaRPr lang="en-SG" sz="900" b="1" dirty="0">
              <a:effectLst/>
              <a:latin typeface="Calibri"/>
              <a:ea typeface="맑은 고딕"/>
              <a:cs typeface="Arial"/>
            </a:endParaRPr>
          </a:p>
        </p:txBody>
      </p:sp>
    </p:spTree>
    <p:extLst>
      <p:ext uri="{BB962C8B-B14F-4D97-AF65-F5344CB8AC3E}">
        <p14:creationId xmlns:p14="http://schemas.microsoft.com/office/powerpoint/2010/main" val="31279180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696464"/>
      </a:dk2>
      <a:lt2>
        <a:srgbClr val="E9E5DC"/>
      </a:lt2>
      <a:accent1>
        <a:srgbClr val="FF0000"/>
      </a:accent1>
      <a:accent2>
        <a:srgbClr val="EF1111"/>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1126</TotalTime>
  <Words>739</Words>
  <Application>Microsoft Macintosh PowerPoint</Application>
  <PresentationFormat>Custom</PresentationFormat>
  <Paragraphs>121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Outline</vt:lpstr>
      <vt:lpstr>1. SEA Youths and Volunteers </vt:lpstr>
      <vt:lpstr>2. Youth role from Junior to Youth in RC</vt:lpstr>
      <vt:lpstr>3. Regional Youth activities - SEAYN functions</vt:lpstr>
      <vt:lpstr>3. Regional Youth activities - SEAYN functions</vt:lpstr>
      <vt:lpstr>3. Regional Youth activities - SEAYN functions</vt:lpstr>
      <vt:lpstr>4. Interesting actions - Youth Empowerment</vt:lpstr>
      <vt:lpstr>5. Youth Voice-in WCDRR, AMCDRR, RC Youth Statements inclusion in DRR framework</vt:lpstr>
      <vt:lpstr>5. Youth Voice-RC Youth Statements inclusion in DRR framework</vt:lpstr>
      <vt:lpstr>6. Conclusion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SEAYN Briefing of Action Plan implementation</dc:title>
  <dc:creator>Mohammad Zaidi Ariffin</dc:creator>
  <cp:lastModifiedBy>Mohammad Zaidi</cp:lastModifiedBy>
  <cp:revision>41</cp:revision>
  <dcterms:created xsi:type="dcterms:W3CDTF">2015-02-05T05:03:46Z</dcterms:created>
  <dcterms:modified xsi:type="dcterms:W3CDTF">2015-04-24T22:07:25Z</dcterms:modified>
</cp:coreProperties>
</file>