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pptx" ContentType="application/vnd.openxmlformats-officedocument.presentationml.presentation"/>
  <Override PartName="/docProps/custom.xml" ContentType="application/vnd.openxmlformats-officedocument.custom-properties+xml"/>
  <Override PartName="/ppt/notesSlides/notesSlide8.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3" r:id="rId5"/>
    <p:sldId id="328" r:id="rId6"/>
    <p:sldId id="357" r:id="rId7"/>
    <p:sldId id="362" r:id="rId8"/>
    <p:sldId id="364" r:id="rId9"/>
    <p:sldId id="363" r:id="rId10"/>
    <p:sldId id="352" r:id="rId11"/>
    <p:sldId id="360" r:id="rId12"/>
    <p:sldId id="361" r:id="rId13"/>
    <p:sldId id="366" r:id="rId14"/>
    <p:sldId id="353" r:id="rId15"/>
    <p:sldId id="367" r:id="rId16"/>
    <p:sldId id="306"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E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722" autoAdjust="0"/>
    <p:restoredTop sz="91684" autoAdjust="0"/>
  </p:normalViewPr>
  <p:slideViewPr>
    <p:cSldViewPr>
      <p:cViewPr>
        <p:scale>
          <a:sx n="70" d="100"/>
          <a:sy n="70" d="100"/>
        </p:scale>
        <p:origin x="-888"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AC349-2712-4E3E-A7C7-4E08F91CE0C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C0D8AD3-82E4-4226-8B37-E3EA64FC864E}">
      <dgm:prSet phldrT="[Text]" custT="1"/>
      <dgm:spPr/>
      <dgm:t>
        <a:bodyPr/>
        <a:lstStyle/>
        <a:p>
          <a:pPr algn="r"/>
          <a:r>
            <a:rPr lang="en-US" sz="3600" b="1" dirty="0" smtClean="0">
              <a:latin typeface="Arial Narrow" pitchFamily="34" charset="0"/>
            </a:rPr>
            <a:t>  </a:t>
          </a:r>
        </a:p>
        <a:p>
          <a:pPr algn="r"/>
          <a:endParaRPr lang="en-US" sz="3600" b="1" dirty="0">
            <a:latin typeface="Arial Narrow" pitchFamily="34" charset="0"/>
          </a:endParaRPr>
        </a:p>
      </dgm:t>
    </dgm:pt>
    <dgm:pt modelId="{3B9CAD89-7607-4486-9870-90858792F6BB}" type="parTrans" cxnId="{B71A7922-7DD5-4CC6-A809-D97389D75EF2}">
      <dgm:prSet/>
      <dgm:spPr/>
      <dgm:t>
        <a:bodyPr/>
        <a:lstStyle/>
        <a:p>
          <a:endParaRPr lang="en-US"/>
        </a:p>
      </dgm:t>
    </dgm:pt>
    <dgm:pt modelId="{382F4A73-73AA-471B-ADE9-6976073F2ACB}" type="sibTrans" cxnId="{B71A7922-7DD5-4CC6-A809-D97389D75EF2}">
      <dgm:prSet/>
      <dgm:spPr/>
      <dgm:t>
        <a:bodyPr/>
        <a:lstStyle/>
        <a:p>
          <a:endParaRPr lang="en-US"/>
        </a:p>
      </dgm:t>
    </dgm:pt>
    <dgm:pt modelId="{4340C307-AB01-4E99-8765-79AC33EF5C15}" type="pres">
      <dgm:prSet presAssocID="{ED4AC349-2712-4E3E-A7C7-4E08F91CE0C8}" presName="linear" presStyleCnt="0">
        <dgm:presLayoutVars>
          <dgm:dir/>
          <dgm:resizeHandles val="exact"/>
        </dgm:presLayoutVars>
      </dgm:prSet>
      <dgm:spPr/>
      <dgm:t>
        <a:bodyPr/>
        <a:lstStyle/>
        <a:p>
          <a:endParaRPr lang="en-US"/>
        </a:p>
      </dgm:t>
    </dgm:pt>
    <dgm:pt modelId="{A4AAC502-5FCF-4286-8343-5AA63D34D806}" type="pres">
      <dgm:prSet presAssocID="{1C0D8AD3-82E4-4226-8B37-E3EA64FC864E}" presName="comp" presStyleCnt="0"/>
      <dgm:spPr/>
    </dgm:pt>
    <dgm:pt modelId="{8A6E7C96-5A84-4CAC-B10C-806834235DF8}" type="pres">
      <dgm:prSet presAssocID="{1C0D8AD3-82E4-4226-8B37-E3EA64FC864E}" presName="box" presStyleLbl="node1" presStyleIdx="0" presStyleCnt="1" custScaleX="91901" custScaleY="113294"/>
      <dgm:spPr/>
      <dgm:t>
        <a:bodyPr/>
        <a:lstStyle/>
        <a:p>
          <a:endParaRPr lang="en-US"/>
        </a:p>
      </dgm:t>
    </dgm:pt>
    <dgm:pt modelId="{A4BB0133-FC43-4F90-B78A-B87D3EAA33E0}" type="pres">
      <dgm:prSet presAssocID="{1C0D8AD3-82E4-4226-8B37-E3EA64FC864E}" presName="img" presStyleLbl="fgImgPlace1" presStyleIdx="0" presStyleCnt="1" custScaleX="228997" custScaleY="141618" custLinFactNeighborX="25628" custLinFactNeighborY="132"/>
      <dgm:spPr>
        <a:blipFill rotWithShape="0">
          <a:blip xmlns:r="http://schemas.openxmlformats.org/officeDocument/2006/relationships" r:embed="rId1"/>
          <a:stretch>
            <a:fillRect/>
          </a:stretch>
        </a:blipFill>
      </dgm:spPr>
    </dgm:pt>
    <dgm:pt modelId="{DC1EC1AC-632B-4929-B896-5989BD9B0DFE}" type="pres">
      <dgm:prSet presAssocID="{1C0D8AD3-82E4-4226-8B37-E3EA64FC864E}" presName="text" presStyleLbl="node1" presStyleIdx="0" presStyleCnt="1">
        <dgm:presLayoutVars>
          <dgm:bulletEnabled val="1"/>
        </dgm:presLayoutVars>
      </dgm:prSet>
      <dgm:spPr/>
      <dgm:t>
        <a:bodyPr/>
        <a:lstStyle/>
        <a:p>
          <a:endParaRPr lang="en-US"/>
        </a:p>
      </dgm:t>
    </dgm:pt>
  </dgm:ptLst>
  <dgm:cxnLst>
    <dgm:cxn modelId="{FCDA8F24-5CAA-4A2F-A008-2578A229208B}" type="presOf" srcId="{1C0D8AD3-82E4-4226-8B37-E3EA64FC864E}" destId="{DC1EC1AC-632B-4929-B896-5989BD9B0DFE}" srcOrd="1" destOrd="0" presId="urn:microsoft.com/office/officeart/2005/8/layout/vList4"/>
    <dgm:cxn modelId="{B71A7922-7DD5-4CC6-A809-D97389D75EF2}" srcId="{ED4AC349-2712-4E3E-A7C7-4E08F91CE0C8}" destId="{1C0D8AD3-82E4-4226-8B37-E3EA64FC864E}" srcOrd="0" destOrd="0" parTransId="{3B9CAD89-7607-4486-9870-90858792F6BB}" sibTransId="{382F4A73-73AA-471B-ADE9-6976073F2ACB}"/>
    <dgm:cxn modelId="{796320CB-06EA-4A6E-81BD-C7398F810346}" type="presOf" srcId="{ED4AC349-2712-4E3E-A7C7-4E08F91CE0C8}" destId="{4340C307-AB01-4E99-8765-79AC33EF5C15}" srcOrd="0" destOrd="0" presId="urn:microsoft.com/office/officeart/2005/8/layout/vList4"/>
    <dgm:cxn modelId="{2A62A248-8D83-4E9F-8D8A-A8DF8894C401}" type="presOf" srcId="{1C0D8AD3-82E4-4226-8B37-E3EA64FC864E}" destId="{8A6E7C96-5A84-4CAC-B10C-806834235DF8}" srcOrd="0" destOrd="0" presId="urn:microsoft.com/office/officeart/2005/8/layout/vList4"/>
    <dgm:cxn modelId="{5F075904-D7A9-46ED-9094-82ECE7FDB504}" type="presParOf" srcId="{4340C307-AB01-4E99-8765-79AC33EF5C15}" destId="{A4AAC502-5FCF-4286-8343-5AA63D34D806}" srcOrd="0" destOrd="0" presId="urn:microsoft.com/office/officeart/2005/8/layout/vList4"/>
    <dgm:cxn modelId="{6F3FF105-78FF-4BE3-B6B0-8B55D3A3C379}" type="presParOf" srcId="{A4AAC502-5FCF-4286-8343-5AA63D34D806}" destId="{8A6E7C96-5A84-4CAC-B10C-806834235DF8}" srcOrd="0" destOrd="0" presId="urn:microsoft.com/office/officeart/2005/8/layout/vList4"/>
    <dgm:cxn modelId="{15E7721F-C9D9-4F4C-8C69-D45EF4E16A2C}" type="presParOf" srcId="{A4AAC502-5FCF-4286-8343-5AA63D34D806}" destId="{A4BB0133-FC43-4F90-B78A-B87D3EAA33E0}" srcOrd="1" destOrd="0" presId="urn:microsoft.com/office/officeart/2005/8/layout/vList4"/>
    <dgm:cxn modelId="{73FD8D13-EB0A-40BB-B667-EA40B6EABECF}" type="presParOf" srcId="{A4AAC502-5FCF-4286-8343-5AA63D34D806}" destId="{DC1EC1AC-632B-4929-B896-5989BD9B0DF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E7C96-5A84-4CAC-B10C-806834235DF8}">
      <dsp:nvSpPr>
        <dsp:cNvPr id="0" name=""/>
        <dsp:cNvSpPr/>
      </dsp:nvSpPr>
      <dsp:spPr>
        <a:xfrm>
          <a:off x="878249" y="9"/>
          <a:ext cx="8238454" cy="5539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sz="3600" b="1" kern="1200" dirty="0" smtClean="0">
              <a:latin typeface="Arial Narrow" pitchFamily="34" charset="0"/>
            </a:rPr>
            <a:t>  </a:t>
          </a:r>
        </a:p>
        <a:p>
          <a:pPr lvl="0" algn="r" defTabSz="1600200">
            <a:lnSpc>
              <a:spcPct val="90000"/>
            </a:lnSpc>
            <a:spcBef>
              <a:spcPct val="0"/>
            </a:spcBef>
            <a:spcAft>
              <a:spcPct val="35000"/>
            </a:spcAft>
          </a:pPr>
          <a:endParaRPr lang="en-US" sz="3600" b="1" kern="1200" dirty="0">
            <a:latin typeface="Arial Narrow" pitchFamily="34" charset="0"/>
          </a:endParaRPr>
        </a:p>
      </dsp:txBody>
      <dsp:txXfrm>
        <a:off x="2975284" y="9"/>
        <a:ext cx="6141418" cy="5539444"/>
      </dsp:txXfrm>
    </dsp:sp>
    <dsp:sp modelId="{A4BB0133-FC43-4F90-B78A-B87D3EAA33E0}">
      <dsp:nvSpPr>
        <dsp:cNvPr id="0" name=""/>
        <dsp:cNvSpPr/>
      </dsp:nvSpPr>
      <dsp:spPr>
        <a:xfrm>
          <a:off x="307268" y="5152"/>
          <a:ext cx="4105681" cy="553946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058CF0-843C-4C7E-99F2-993CCF1D2155}" type="datetimeFigureOut">
              <a:rPr lang="en-US" smtClean="0"/>
              <a:pPr/>
              <a:t>9/17/2014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1103E2-2D1B-468C-95C9-9A990E0E3BD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036299-1787-42D7-B7E6-ACDAE5208834}" type="datetimeFigureOut">
              <a:rPr lang="en-US" smtClean="0"/>
              <a:pPr/>
              <a:t>9/17/2014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170554-FC47-498E-BE66-A54FF6C3B0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8600" indent="-228600">
              <a:buAutoNum type="arabicPeriod"/>
            </a:pPr>
            <a:r>
              <a:rPr lang="en-GB" dirty="0" smtClean="0"/>
              <a:t>All encompassing – suggested as an</a:t>
            </a:r>
            <a:r>
              <a:rPr lang="en-GB" baseline="0" dirty="0" smtClean="0"/>
              <a:t> </a:t>
            </a:r>
            <a:r>
              <a:rPr lang="en-GB" dirty="0" smtClean="0"/>
              <a:t>explicit approach.</a:t>
            </a:r>
          </a:p>
          <a:p>
            <a:pPr marL="228600" indent="-228600">
              <a:buAutoNum type="arabicPeriod"/>
            </a:pPr>
            <a:r>
              <a:rPr lang="en-GB" dirty="0" smtClean="0"/>
              <a:t>Re-framing that people are at the centre of our work and recognizing that we engage at the community level for reasons of scale and practicality. Communities are made up of people and our</a:t>
            </a:r>
            <a:r>
              <a:rPr lang="en-GB" baseline="0" dirty="0" smtClean="0"/>
              <a:t> approach should include that all individuals with communities, particularly the most vulnerable, have access to our services, programmes, etc.-</a:t>
            </a:r>
          </a:p>
          <a:p>
            <a:pPr marL="228600" indent="-228600">
              <a:buAutoNum type="arabicPeriod"/>
            </a:pPr>
            <a:r>
              <a:rPr lang="en-GB" baseline="0" dirty="0" smtClean="0"/>
              <a:t>Resilience at different levels</a:t>
            </a:r>
          </a:p>
          <a:p>
            <a:pPr lvl="0" fontAlgn="base"/>
            <a:r>
              <a:rPr lang="en-GB" sz="1200" b="1" kern="1200" dirty="0" smtClean="0">
                <a:solidFill>
                  <a:schemeClr val="tx1"/>
                </a:solidFill>
                <a:effectLst/>
                <a:latin typeface="+mn-lt"/>
                <a:ea typeface="+mn-ea"/>
                <a:cs typeface="+mn-cs"/>
              </a:rPr>
              <a:t>Individual level</a:t>
            </a:r>
            <a:r>
              <a:rPr lang="en-GB" sz="1200" kern="1200" dirty="0" smtClean="0">
                <a:solidFill>
                  <a:schemeClr val="tx1"/>
                </a:solidFill>
                <a:effectLst/>
                <a:latin typeface="+mn-lt"/>
                <a:ea typeface="+mn-ea"/>
                <a:cs typeface="+mn-cs"/>
              </a:rPr>
              <a:t>: a resilient individual is healthy, has the knowledge, skills, competencies and mind-set to adapt to new situations and improve his or her life, and those of her or his family, friends and community. A resilient person is </a:t>
            </a:r>
            <a:r>
              <a:rPr lang="en-GB" sz="1200" i="1" kern="1200" dirty="0" smtClean="0">
                <a:solidFill>
                  <a:schemeClr val="tx1"/>
                </a:solidFill>
                <a:effectLst/>
                <a:latin typeface="+mn-lt"/>
                <a:ea typeface="+mn-ea"/>
                <a:cs typeface="+mn-cs"/>
              </a:rPr>
              <a:t>empowered</a:t>
            </a:r>
            <a:r>
              <a:rPr lang="en-GB" sz="1200" kern="1200" dirty="0" smtClean="0">
                <a:solidFill>
                  <a:schemeClr val="tx1"/>
                </a:solidFill>
                <a:effectLst/>
                <a:latin typeface="+mn-lt"/>
                <a:ea typeface="+mn-ea"/>
                <a:cs typeface="+mn-cs"/>
              </a:rPr>
              <a:t>.</a:t>
            </a:r>
          </a:p>
          <a:p>
            <a:pPr lvl="0" fontAlgn="base"/>
            <a:r>
              <a:rPr lang="en-GB" sz="1200" b="1" kern="1200" dirty="0" smtClean="0">
                <a:solidFill>
                  <a:schemeClr val="tx1"/>
                </a:solidFill>
                <a:effectLst/>
                <a:latin typeface="+mn-lt"/>
                <a:ea typeface="+mn-ea"/>
                <a:cs typeface="+mn-cs"/>
              </a:rPr>
              <a:t>Family – Household level</a:t>
            </a:r>
            <a:r>
              <a:rPr lang="en-GB" sz="1200" kern="1200" dirty="0" smtClean="0">
                <a:solidFill>
                  <a:schemeClr val="tx1"/>
                </a:solidFill>
                <a:effectLst/>
                <a:latin typeface="+mn-lt"/>
                <a:ea typeface="+mn-ea"/>
                <a:cs typeface="+mn-cs"/>
              </a:rPr>
              <a:t>: a resilient household has members who are resilient - starting with the household head and other adults (see individual level). A household is resilient when it generates regular resources from diversified or sustainable sources, not just for basic needs but to allow for a better future - and to allow time for engagement within the broader community, e.g. volunteering for the RCRC.</a:t>
            </a:r>
          </a:p>
          <a:p>
            <a:pPr lvl="0" fontAlgn="base"/>
            <a:r>
              <a:rPr lang="en-GB" sz="1200" b="1" kern="1200" dirty="0" smtClean="0">
                <a:solidFill>
                  <a:schemeClr val="tx1"/>
                </a:solidFill>
                <a:effectLst/>
                <a:latin typeface="+mn-lt"/>
                <a:ea typeface="+mn-ea"/>
                <a:cs typeface="+mn-cs"/>
              </a:rPr>
              <a:t>Community level</a:t>
            </a:r>
            <a:r>
              <a:rPr lang="en-GB" sz="1200" kern="1200" dirty="0" smtClean="0">
                <a:solidFill>
                  <a:schemeClr val="tx1"/>
                </a:solidFill>
                <a:effectLst/>
                <a:latin typeface="+mn-lt"/>
                <a:ea typeface="+mn-ea"/>
                <a:cs typeface="+mn-cs"/>
              </a:rPr>
              <a:t> – Resilience at community level is more complex with the sum of resilient individuals not sufficient to say that it is a resilient community. Rather, if the community is seen as a system, then it is resilient only when it contributes to the resilience of all its members - individuals and households.</a:t>
            </a:r>
          </a:p>
          <a:p>
            <a:pPr lvl="0" fontAlgn="base"/>
            <a:r>
              <a:rPr lang="en-GB" sz="1200" b="1" kern="1200" dirty="0" smtClean="0">
                <a:solidFill>
                  <a:schemeClr val="tx1"/>
                </a:solidFill>
                <a:effectLst/>
                <a:latin typeface="+mn-lt"/>
                <a:ea typeface="+mn-ea"/>
                <a:cs typeface="+mn-cs"/>
              </a:rPr>
              <a:t>Local Government</a:t>
            </a:r>
            <a:r>
              <a:rPr lang="en-GB" sz="1200" kern="1200" dirty="0" smtClean="0">
                <a:solidFill>
                  <a:schemeClr val="tx1"/>
                </a:solidFill>
                <a:effectLst/>
                <a:latin typeface="+mn-lt"/>
                <a:ea typeface="+mn-ea"/>
                <a:cs typeface="+mn-cs"/>
              </a:rPr>
              <a:t>, and local governance, can either strengthen or weaken resilience at the individual, household and community levels, as it is responsible for infrastructure development, maintenance, many social services, and applying the rule of the law, including environmental regulations. In many cities for example, municipal officers exercise more power and influence than informal community leaders.</a:t>
            </a:r>
          </a:p>
          <a:p>
            <a:pPr lvl="0" fontAlgn="base"/>
            <a:r>
              <a:rPr lang="en-GB" sz="1200" b="1" kern="1200" dirty="0" smtClean="0">
                <a:solidFill>
                  <a:schemeClr val="tx1"/>
                </a:solidFill>
                <a:effectLst/>
                <a:latin typeface="+mn-lt"/>
                <a:ea typeface="+mn-ea"/>
                <a:cs typeface="+mn-cs"/>
              </a:rPr>
              <a:t>National level</a:t>
            </a:r>
            <a:r>
              <a:rPr lang="en-GB" sz="1200" kern="1200" dirty="0" smtClean="0">
                <a:solidFill>
                  <a:schemeClr val="tx1"/>
                </a:solidFill>
                <a:effectLst/>
                <a:latin typeface="+mn-lt"/>
                <a:ea typeface="+mn-ea"/>
                <a:cs typeface="+mn-cs"/>
              </a:rPr>
              <a:t> - Resilience at this level deals with policy, social protection systems, infrastructure, laws and governance issues. It can play a pivotal role in creating an enabling environment at the local level. </a:t>
            </a:r>
          </a:p>
          <a:p>
            <a:pPr lvl="0" fontAlgn="base"/>
            <a:r>
              <a:rPr lang="en-GB" sz="1200" b="1" kern="1200" dirty="0" smtClean="0">
                <a:solidFill>
                  <a:schemeClr val="tx1"/>
                </a:solidFill>
                <a:effectLst/>
                <a:latin typeface="+mn-lt"/>
                <a:ea typeface="+mn-ea"/>
                <a:cs typeface="+mn-cs"/>
              </a:rPr>
              <a:t>Organisations, like National Societies</a:t>
            </a:r>
            <a:r>
              <a:rPr lang="en-GB" sz="1200" kern="1200" dirty="0" smtClean="0">
                <a:solidFill>
                  <a:schemeClr val="tx1"/>
                </a:solidFill>
                <a:effectLst/>
                <a:latin typeface="+mn-lt"/>
                <a:ea typeface="+mn-ea"/>
                <a:cs typeface="+mn-cs"/>
              </a:rPr>
              <a:t>, including their branches and volunteers, are an integral part of the systems that strengthen resilience at all levels. National Societies’ assets include their volunteers, resources, auxiliary status to local and national authorities, reputation, credibility and connection to the global RCRC Movement and the Movement’s humanitarian culture enshrined by the Fundamental Principles. The degree to which National Societies impact resilience strengthening will depend on how well they mobilise and manage these unique assets.</a:t>
            </a:r>
          </a:p>
          <a:p>
            <a:pPr lvl="0" fontAlgn="base"/>
            <a:r>
              <a:rPr lang="en-GB" sz="1200" b="1" kern="1200" dirty="0" smtClean="0">
                <a:solidFill>
                  <a:schemeClr val="tx1"/>
                </a:solidFill>
                <a:effectLst/>
                <a:latin typeface="+mn-lt"/>
                <a:ea typeface="+mn-ea"/>
                <a:cs typeface="+mn-cs"/>
              </a:rPr>
              <a:t>Regional and Global levels</a:t>
            </a:r>
            <a:r>
              <a:rPr lang="en-GB" sz="1200" kern="1200" dirty="0" smtClean="0">
                <a:solidFill>
                  <a:schemeClr val="tx1"/>
                </a:solidFill>
                <a:effectLst/>
                <a:latin typeface="+mn-lt"/>
                <a:ea typeface="+mn-ea"/>
                <a:cs typeface="+mn-cs"/>
              </a:rPr>
              <a:t> impact resilience at all the other levels: the broadly felt impacts of conflicts, mass migration, economic recession, pandemics, pollution and climate change provide examples of this inter-connectedness and how it can negatively impact at the other levels. New information technologies and globalisation can also impact resilience.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a:t>
            </a:r>
            <a:endParaRPr lang="en-GB" baseline="0" dirty="0" smtClean="0"/>
          </a:p>
          <a:p>
            <a:pPr marL="0" indent="0">
              <a:buNone/>
            </a:pPr>
            <a:r>
              <a:rPr lang="en-GB" b="1" baseline="0" dirty="0" smtClean="0"/>
              <a:t>Resilience as a process </a:t>
            </a:r>
            <a:r>
              <a:rPr lang="en-GB" baseline="0" dirty="0" smtClean="0"/>
              <a:t>– i.e. it is a way to address underlying vulnerabilities. Resilience as a goal – the definition works here “</a:t>
            </a:r>
            <a:r>
              <a:rPr lang="en-GB" sz="1200" b="0" i="0" kern="1200" dirty="0" smtClean="0">
                <a:solidFill>
                  <a:schemeClr val="tx1"/>
                </a:solidFill>
                <a:effectLst/>
                <a:latin typeface="+mn-lt"/>
                <a:ea typeface="+mn-ea"/>
                <a:cs typeface="+mn-cs"/>
              </a:rPr>
              <a:t>the ability of individuals, communities, organizations or countries exposed to disasters and crises and underlying vulnerabilities to anticipate, reduce the impact of, cope with and recover from the effects of adversity without compromising their long-term prospects.”</a:t>
            </a:r>
          </a:p>
          <a:p>
            <a:pPr marL="0" indent="0">
              <a:buNone/>
            </a:pPr>
            <a:r>
              <a:rPr lang="en-GB" sz="1200" b="0" i="0" kern="1200" dirty="0" smtClean="0">
                <a:solidFill>
                  <a:schemeClr val="tx1"/>
                </a:solidFill>
                <a:effectLst/>
                <a:latin typeface="+mn-lt"/>
                <a:ea typeface="+mn-ea"/>
                <a:cs typeface="+mn-cs"/>
              </a:rPr>
              <a:t>4. Commonly used determinants drawn from academic environment as</a:t>
            </a:r>
            <a:r>
              <a:rPr lang="en-GB" sz="1200" b="0" i="0" kern="1200" baseline="0" dirty="0" smtClean="0">
                <a:solidFill>
                  <a:schemeClr val="tx1"/>
                </a:solidFill>
                <a:effectLst/>
                <a:latin typeface="+mn-lt"/>
                <a:ea typeface="+mn-ea"/>
                <a:cs typeface="+mn-cs"/>
              </a:rPr>
              <a:t> a means of understanding and analysing context.</a:t>
            </a:r>
          </a:p>
          <a:p>
            <a:pPr marL="0" indent="0">
              <a:buNone/>
            </a:pPr>
            <a:r>
              <a:rPr lang="en-GB" sz="1200" b="0" i="0" kern="1200" baseline="0" dirty="0" smtClean="0">
                <a:solidFill>
                  <a:schemeClr val="tx1"/>
                </a:solidFill>
                <a:effectLst/>
                <a:latin typeface="+mn-lt"/>
                <a:ea typeface="+mn-ea"/>
                <a:cs typeface="+mn-cs"/>
              </a:rPr>
              <a:t>5. RCRC makes important contributions to </a:t>
            </a:r>
            <a:r>
              <a:rPr lang="en-GB" sz="1200" b="1" i="0" kern="1200" baseline="0" dirty="0" smtClean="0">
                <a:solidFill>
                  <a:schemeClr val="tx1"/>
                </a:solidFill>
                <a:effectLst/>
                <a:latin typeface="+mn-lt"/>
                <a:ea typeface="+mn-ea"/>
                <a:cs typeface="+mn-cs"/>
              </a:rPr>
              <a:t>strengthening resilience</a:t>
            </a:r>
            <a:r>
              <a:rPr lang="en-GB" sz="1200" b="0" i="0" kern="1200" baseline="0" dirty="0" smtClean="0">
                <a:solidFill>
                  <a:schemeClr val="tx1"/>
                </a:solidFill>
                <a:effectLst/>
                <a:latin typeface="+mn-lt"/>
                <a:ea typeface="+mn-ea"/>
                <a:cs typeface="+mn-cs"/>
              </a:rPr>
              <a:t> – but individuals and their communities </a:t>
            </a:r>
            <a:r>
              <a:rPr lang="en-GB" sz="1200" b="1" i="0" kern="1200" baseline="0" dirty="0" smtClean="0">
                <a:solidFill>
                  <a:schemeClr val="tx1"/>
                </a:solidFill>
                <a:effectLst/>
                <a:latin typeface="+mn-lt"/>
                <a:ea typeface="+mn-ea"/>
                <a:cs typeface="+mn-cs"/>
              </a:rPr>
              <a:t>build resilience and there are many other actors (governments, NGOs, civil society, etc.) </a:t>
            </a:r>
            <a:r>
              <a:rPr lang="en-GB" sz="1200" b="0" i="0" kern="1200" baseline="0" dirty="0" smtClean="0">
                <a:solidFill>
                  <a:schemeClr val="tx1"/>
                </a:solidFill>
                <a:effectLst/>
                <a:latin typeface="+mn-lt"/>
                <a:ea typeface="+mn-ea"/>
                <a:cs typeface="+mn-cs"/>
              </a:rPr>
              <a:t>all who make real contributions and have valid roles and with whom </a:t>
            </a:r>
            <a:r>
              <a:rPr lang="en-GB" sz="1200" b="1" i="0" kern="1200" baseline="0" dirty="0" smtClean="0">
                <a:solidFill>
                  <a:schemeClr val="tx1"/>
                </a:solidFill>
                <a:effectLst/>
                <a:latin typeface="+mn-lt"/>
                <a:ea typeface="+mn-ea"/>
                <a:cs typeface="+mn-cs"/>
              </a:rPr>
              <a:t>partnering </a:t>
            </a:r>
            <a:r>
              <a:rPr lang="en-GB" sz="1200" b="0" i="0" kern="1200" baseline="0" dirty="0" smtClean="0">
                <a:solidFill>
                  <a:schemeClr val="tx1"/>
                </a:solidFill>
                <a:effectLst/>
                <a:latin typeface="+mn-lt"/>
                <a:ea typeface="+mn-ea"/>
                <a:cs typeface="+mn-cs"/>
              </a:rPr>
              <a:t>is a real opportunity. </a:t>
            </a:r>
            <a:endParaRPr lang="en-GB" b="0" i="0" dirty="0"/>
          </a:p>
        </p:txBody>
      </p:sp>
      <p:sp>
        <p:nvSpPr>
          <p:cNvPr id="4" name="Slide Number Placeholder 3"/>
          <p:cNvSpPr>
            <a:spLocks noGrp="1"/>
          </p:cNvSpPr>
          <p:nvPr>
            <p:ph type="sldNum" sz="quarter" idx="10"/>
          </p:nvPr>
        </p:nvSpPr>
        <p:spPr/>
        <p:txBody>
          <a:bodyPr/>
          <a:lstStyle/>
          <a:p>
            <a:fld id="{4453A287-F90E-44BF-9B15-745F46BD3210}" type="slidenum">
              <a:rPr lang="en-GB" smtClean="0"/>
              <a:pPr/>
              <a:t>3</a:t>
            </a:fld>
            <a:endParaRPr lang="en-GB"/>
          </a:p>
        </p:txBody>
      </p:sp>
    </p:spTree>
    <p:extLst>
      <p:ext uri="{BB962C8B-B14F-4D97-AF65-F5344CB8AC3E}">
        <p14:creationId xmlns:p14="http://schemas.microsoft.com/office/powerpoint/2010/main" xmlns="" val="37853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altLang="ko-KR" dirty="0" smtClean="0"/>
              <a:t>Wide consultation within the Secretariat and with zones and National Societies</a:t>
            </a:r>
          </a:p>
          <a:p>
            <a:pPr marL="171450" indent="-171450">
              <a:buFont typeface="Wingdings" pitchFamily="2" charset="2"/>
              <a:buChar char="§"/>
            </a:pPr>
            <a:r>
              <a:rPr lang="en-US" altLang="ko-KR" dirty="0" smtClean="0"/>
              <a:t>Zero draft FCR was circulated to National Societies in Aug for comments</a:t>
            </a:r>
          </a:p>
          <a:p>
            <a:pPr marL="171450" indent="-171450">
              <a:buFont typeface="Wingdings" pitchFamily="2" charset="2"/>
              <a:buChar char="§"/>
            </a:pPr>
            <a:r>
              <a:rPr lang="en-US" altLang="ko-KR" dirty="0" smtClean="0"/>
              <a:t>Draft 1 has been developed based on the feedback received from five regional consultation workshops.</a:t>
            </a:r>
          </a:p>
          <a:p>
            <a:pPr marL="171450" indent="-171450">
              <a:buFont typeface="Wingdings" pitchFamily="2" charset="2"/>
              <a:buChar char="§"/>
            </a:pPr>
            <a:r>
              <a:rPr lang="en-US" altLang="ko-KR" dirty="0" smtClean="0"/>
              <a:t>The feedback from this workshop session and from National Societies will inform the revision and development of draft 2</a:t>
            </a:r>
          </a:p>
          <a:p>
            <a:pPr marL="171450" indent="-171450">
              <a:buFont typeface="Wingdings" pitchFamily="2" charset="2"/>
              <a:buChar char="§"/>
            </a:pPr>
            <a:r>
              <a:rPr lang="en-US" altLang="ko-KR" dirty="0" smtClean="0"/>
              <a:t>Final discussion and approval of the framework due in Colombia in May 2014</a:t>
            </a:r>
          </a:p>
        </p:txBody>
      </p:sp>
      <p:sp>
        <p:nvSpPr>
          <p:cNvPr id="4" name="Slide Number Placeholder 3"/>
          <p:cNvSpPr>
            <a:spLocks noGrp="1"/>
          </p:cNvSpPr>
          <p:nvPr>
            <p:ph type="sldNum" sz="quarter" idx="10"/>
          </p:nvPr>
        </p:nvSpPr>
        <p:spPr/>
        <p:txBody>
          <a:bodyPr/>
          <a:lstStyle/>
          <a:p>
            <a:fld id="{4253EEF0-FDFF-4E5F-A5AA-48555E99F172}" type="slidenum">
              <a:rPr lang="ko-KR" altLang="en-US" smtClean="0"/>
              <a:pPr/>
              <a:t>4</a:t>
            </a:fld>
            <a:endParaRPr lang="ko-KR" altLang="en-US"/>
          </a:p>
        </p:txBody>
      </p:sp>
    </p:spTree>
    <p:extLst>
      <p:ext uri="{BB962C8B-B14F-4D97-AF65-F5344CB8AC3E}">
        <p14:creationId xmlns:p14="http://schemas.microsoft.com/office/powerpoint/2010/main" xmlns="" val="364954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t>Feedback from the 5 regional consultations has</a:t>
            </a:r>
            <a:r>
              <a:rPr lang="en-US" altLang="ko-KR" baseline="0" dirty="0" smtClean="0"/>
              <a:t> informed the development of the Draft 1. Key changes are as follows:</a:t>
            </a:r>
            <a:endParaRPr lang="en-US" altLang="ko-KR" dirty="0" smtClean="0"/>
          </a:p>
          <a:p>
            <a:r>
              <a:rPr lang="en-US" altLang="ko-KR" dirty="0" smtClean="0"/>
              <a:t>•</a:t>
            </a:r>
            <a:r>
              <a:rPr lang="en-US" altLang="ko-KR" baseline="0" dirty="0" smtClean="0"/>
              <a:t> </a:t>
            </a:r>
            <a:r>
              <a:rPr lang="en-US" altLang="ko-KR" dirty="0" smtClean="0"/>
              <a:t>Explicit recognition of the potential for community resilience to act as a bridge between humanitarian action and development </a:t>
            </a:r>
          </a:p>
          <a:p>
            <a:r>
              <a:rPr lang="en-US" altLang="ko-KR" dirty="0" smtClean="0"/>
              <a:t>•</a:t>
            </a:r>
            <a:r>
              <a:rPr lang="en-US" altLang="ko-KR" baseline="0" dirty="0" smtClean="0"/>
              <a:t> </a:t>
            </a:r>
            <a:r>
              <a:rPr lang="en-US" altLang="ko-KR" dirty="0" smtClean="0"/>
              <a:t>Better articulation of the phrase “being available to everyone, everywhere, always”. Strategy 2020 recognizes that the RCRC is ”… widely perceived as a ‘public good’ – available to everyone, everywhere, to prevent and reduce human suffering”. The Draft ‘1’ FCR provides guidance on how this should be achieved. </a:t>
            </a:r>
          </a:p>
          <a:p>
            <a:r>
              <a:rPr lang="en-US" altLang="ko-KR" dirty="0" smtClean="0"/>
              <a:t>•</a:t>
            </a:r>
            <a:r>
              <a:rPr lang="en-US" altLang="ko-KR" baseline="0" dirty="0" smtClean="0"/>
              <a:t> </a:t>
            </a:r>
            <a:r>
              <a:rPr lang="en-US" altLang="ko-KR" dirty="0" smtClean="0"/>
              <a:t>Clear definition of a community and the complexity and uniqueness of each community.  </a:t>
            </a:r>
          </a:p>
          <a:p>
            <a:r>
              <a:rPr lang="en-US" altLang="ko-KR" dirty="0" smtClean="0"/>
              <a:t>•</a:t>
            </a:r>
            <a:r>
              <a:rPr lang="en-US" altLang="ko-KR" baseline="0" dirty="0" smtClean="0"/>
              <a:t> </a:t>
            </a:r>
            <a:r>
              <a:rPr lang="en-US" altLang="ko-KR" dirty="0" smtClean="0"/>
              <a:t>Elaboration of the need for the RCRC to engage with other actors at the local and national level and the linkages between RCRC community resilience programming and the international agenda, e.g. HFA and MDGs.</a:t>
            </a:r>
          </a:p>
          <a:p>
            <a:r>
              <a:rPr lang="en-US" altLang="ko-KR" dirty="0" smtClean="0"/>
              <a:t>•</a:t>
            </a:r>
            <a:r>
              <a:rPr lang="en-US" altLang="ko-KR" baseline="0" dirty="0" smtClean="0"/>
              <a:t> </a:t>
            </a:r>
            <a:r>
              <a:rPr lang="en-US" altLang="ko-KR" dirty="0" smtClean="0"/>
              <a:t>Inclusion of more practical guidance and tools.</a:t>
            </a:r>
          </a:p>
          <a:p>
            <a:r>
              <a:rPr lang="en-US" altLang="ko-KR" dirty="0" smtClean="0"/>
              <a:t>•</a:t>
            </a:r>
            <a:r>
              <a:rPr lang="en-US" altLang="ko-KR" baseline="0" dirty="0" smtClean="0"/>
              <a:t> </a:t>
            </a:r>
            <a:r>
              <a:rPr lang="en-US" altLang="ko-KR" dirty="0" smtClean="0"/>
              <a:t>Replace the key determinants with the key characteristics of a safe and resilient community as a means to </a:t>
            </a:r>
            <a:r>
              <a:rPr lang="en-US" altLang="ko-KR" dirty="0" err="1" smtClean="0"/>
              <a:t>analyse</a:t>
            </a:r>
            <a:r>
              <a:rPr lang="en-US" altLang="ko-KR" dirty="0" smtClean="0"/>
              <a:t> and understand community resilience.</a:t>
            </a:r>
          </a:p>
        </p:txBody>
      </p:sp>
      <p:sp>
        <p:nvSpPr>
          <p:cNvPr id="4" name="Slide Number Placeholder 3"/>
          <p:cNvSpPr>
            <a:spLocks noGrp="1"/>
          </p:cNvSpPr>
          <p:nvPr>
            <p:ph type="sldNum" sz="quarter" idx="10"/>
          </p:nvPr>
        </p:nvSpPr>
        <p:spPr/>
        <p:txBody>
          <a:bodyPr/>
          <a:lstStyle/>
          <a:p>
            <a:fld id="{4253EEF0-FDFF-4E5F-A5AA-48555E99F172}" type="slidenum">
              <a:rPr lang="ko-KR" altLang="en-US" smtClean="0"/>
              <a:pPr/>
              <a:t>5</a:t>
            </a:fld>
            <a:endParaRPr lang="ko-KR" altLang="en-US"/>
          </a:p>
        </p:txBody>
      </p:sp>
    </p:spTree>
    <p:extLst>
      <p:ext uri="{BB962C8B-B14F-4D97-AF65-F5344CB8AC3E}">
        <p14:creationId xmlns:p14="http://schemas.microsoft.com/office/powerpoint/2010/main" xmlns="" val="364954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ko-KR" b="0" dirty="0" smtClean="0"/>
              <a:t>As compared with the 2008 Framework for Community Safety and Resilience, the zero-draft has included new elements.</a:t>
            </a:r>
          </a:p>
          <a:p>
            <a:pPr marL="0" indent="0">
              <a:buNone/>
            </a:pPr>
            <a:r>
              <a:rPr lang="en-US" altLang="ko-KR" b="0" dirty="0" smtClean="0"/>
              <a:t>The zero-draft:</a:t>
            </a:r>
          </a:p>
          <a:p>
            <a:pPr marL="0" indent="0">
              <a:buNone/>
            </a:pPr>
            <a:r>
              <a:rPr lang="en-US" altLang="ko-KR" b="0" dirty="0" smtClean="0"/>
              <a:t>•</a:t>
            </a:r>
            <a:r>
              <a:rPr lang="en-US" altLang="ko-KR" b="0" baseline="0" dirty="0" smtClean="0"/>
              <a:t> P</a:t>
            </a:r>
            <a:r>
              <a:rPr lang="en-US" altLang="ko-KR" b="0" dirty="0" smtClean="0"/>
              <a:t>rovides the policy and operational guidance on “what” we do and “how” we do it.</a:t>
            </a:r>
          </a:p>
          <a:p>
            <a:pPr marL="0" indent="0">
              <a:buNone/>
            </a:pPr>
            <a:r>
              <a:rPr lang="en-US" altLang="ko-KR" b="0" dirty="0" smtClean="0"/>
              <a:t>• Has included the IFRC’s own definition of resilience: “the ability of individuals, communities, organizations, or countries exposed to disasters and crises and underlying vulnerabilities to anticipate, reduce the impact of, cope with and recover from, the effects of adversity without compromising their long-term prospects”.</a:t>
            </a:r>
          </a:p>
          <a:p>
            <a:pPr marL="0" indent="0">
              <a:buNone/>
            </a:pPr>
            <a:r>
              <a:rPr lang="en-US" altLang="ko-KR" b="0" dirty="0" smtClean="0"/>
              <a:t>•</a:t>
            </a:r>
            <a:r>
              <a:rPr lang="en-US" altLang="ko-KR" b="0" baseline="0" dirty="0" smtClean="0"/>
              <a:t> H</a:t>
            </a:r>
            <a:r>
              <a:rPr lang="en-US" altLang="ko-KR" b="0" dirty="0" smtClean="0"/>
              <a:t>as clarified how we should organize ourselves to strengthen community resilience:</a:t>
            </a:r>
          </a:p>
          <a:p>
            <a:pPr marL="628650" lvl="1" indent="-171450">
              <a:buFont typeface="Wingdings" pitchFamily="2" charset="2"/>
              <a:buChar char="ü"/>
            </a:pPr>
            <a:r>
              <a:rPr lang="en-US" altLang="ko-KR" b="0" dirty="0" smtClean="0"/>
              <a:t>adopting risk-informed, holistic approaches to addressing underlying vulnerabilities; </a:t>
            </a:r>
          </a:p>
          <a:p>
            <a:pPr marL="628650" lvl="1" indent="-171450">
              <a:buFont typeface="Wingdings" pitchFamily="2" charset="2"/>
              <a:buChar char="ü"/>
            </a:pPr>
            <a:r>
              <a:rPr lang="en-US" altLang="ko-KR" b="0" dirty="0" smtClean="0"/>
              <a:t>taking a people </a:t>
            </a:r>
            <a:r>
              <a:rPr lang="en-US" altLang="ko-KR" b="0" dirty="0" err="1" smtClean="0"/>
              <a:t>centred</a:t>
            </a:r>
            <a:r>
              <a:rPr lang="en-US" altLang="ko-KR" b="0" dirty="0" smtClean="0"/>
              <a:t> approach and working to empower people and communities; </a:t>
            </a:r>
          </a:p>
          <a:p>
            <a:pPr marL="628650" lvl="1" indent="-171450">
              <a:buFont typeface="Wingdings" pitchFamily="2" charset="2"/>
              <a:buChar char="ü"/>
            </a:pPr>
            <a:r>
              <a:rPr lang="en-US" altLang="ko-KR" b="0" dirty="0" smtClean="0"/>
              <a:t>being available to everyone, everywhere. </a:t>
            </a:r>
          </a:p>
          <a:p>
            <a:pPr marL="0" indent="0">
              <a:buNone/>
            </a:pPr>
            <a:r>
              <a:rPr lang="en-US" altLang="ko-KR" b="0" dirty="0" smtClean="0"/>
              <a:t>The nature of communities’ underlying vulnerabilities is dynamic and complex as they are influenced by human, natural and physical assets as well as social, political and economic structures and processes. These factors are inter-connected and influence each other, therefore it is important to consider and understand them holistically and to select interventions that are most relevant to the community. </a:t>
            </a:r>
          </a:p>
          <a:p>
            <a:pPr marL="0" indent="0">
              <a:buNone/>
            </a:pPr>
            <a:endParaRPr lang="en-US" altLang="ko-KR" b="0" dirty="0" smtClean="0"/>
          </a:p>
          <a:p>
            <a:pPr marL="0" indent="0">
              <a:buNone/>
            </a:pPr>
            <a:r>
              <a:rPr lang="en-US" altLang="ko-KR" b="0" dirty="0" smtClean="0"/>
              <a:t>Strengthening community resilience is a process for the community and owned by itself. Therefore, key to strengthen community resilience is to empower people and communities through a people-</a:t>
            </a:r>
            <a:r>
              <a:rPr lang="en-US" altLang="ko-KR" b="0" dirty="0" err="1" smtClean="0"/>
              <a:t>centred</a:t>
            </a:r>
            <a:r>
              <a:rPr lang="en-US" altLang="ko-KR" b="0" dirty="0" smtClean="0"/>
              <a:t> approach. </a:t>
            </a:r>
          </a:p>
          <a:p>
            <a:pPr marL="0" indent="0">
              <a:buNone/>
            </a:pPr>
            <a:endParaRPr lang="en-US" altLang="ko-KR" b="0" dirty="0" smtClean="0"/>
          </a:p>
          <a:p>
            <a:pPr marL="0" indent="0">
              <a:buNone/>
            </a:pPr>
            <a:r>
              <a:rPr lang="en-US" altLang="ko-KR" b="0" dirty="0" smtClean="0"/>
              <a:t>Our strength lies in our global network of National Societies with branches and millions of volunteers. Our auxiliary role, our presence in communities; our community-based knowledge and expertise; our capacity and readiness to support those in need – all these place us in an advantageous position to strengthen community resilience.</a:t>
            </a:r>
          </a:p>
          <a:p>
            <a:pPr marL="0" indent="0">
              <a:buNone/>
            </a:pPr>
            <a:endParaRPr lang="en-US" altLang="ko-KR" b="0" dirty="0" smtClean="0"/>
          </a:p>
          <a:p>
            <a:pPr marL="0" indent="0">
              <a:buNone/>
            </a:pPr>
            <a:r>
              <a:rPr lang="en-US" altLang="ko-KR" b="0" dirty="0" smtClean="0"/>
              <a:t>•</a:t>
            </a:r>
            <a:r>
              <a:rPr lang="en-US" altLang="ko-KR" b="0" baseline="0" dirty="0" smtClean="0"/>
              <a:t> H</a:t>
            </a:r>
            <a:r>
              <a:rPr lang="en-US" altLang="ko-KR" b="0" dirty="0" smtClean="0"/>
              <a:t>as highlighted the key issues to be taken into account in community resilience programming:</a:t>
            </a:r>
          </a:p>
          <a:p>
            <a:pPr marL="628650" lvl="1" indent="-171450">
              <a:buFont typeface="Wingdings" pitchFamily="2" charset="2"/>
              <a:buChar char="ü"/>
            </a:pPr>
            <a:r>
              <a:rPr lang="en-US" altLang="ko-KR" b="0" dirty="0" smtClean="0"/>
              <a:t>reflecting the local context  of each community in the nature and extent of our engagement; </a:t>
            </a:r>
          </a:p>
          <a:p>
            <a:pPr marL="628650" lvl="1" indent="-171450">
              <a:buFont typeface="Wingdings" pitchFamily="2" charset="2"/>
              <a:buChar char="ü"/>
            </a:pPr>
            <a:r>
              <a:rPr lang="en-US" altLang="ko-KR" b="0" dirty="0" smtClean="0"/>
              <a:t>taking the systems approach, considering the existing systems operating within the community and the community’s connection and interaction with other systems; </a:t>
            </a:r>
          </a:p>
          <a:p>
            <a:pPr marL="628650" lvl="1" indent="-171450">
              <a:buFont typeface="Wingdings" pitchFamily="2" charset="2"/>
              <a:buChar char="ü"/>
            </a:pPr>
            <a:r>
              <a:rPr lang="en-US" altLang="ko-KR" b="0" dirty="0" smtClean="0"/>
              <a:t>adopting community-specific interventions, allowing flexible approaches to cope with evolving circumstances.</a:t>
            </a:r>
          </a:p>
          <a:p>
            <a:pPr marL="0" indent="0">
              <a:buNone/>
            </a:pPr>
            <a:r>
              <a:rPr lang="en-US" altLang="ko-KR" b="0" dirty="0" smtClean="0"/>
              <a:t>The nature and extent of our engagement with each community depends on its specific context (underlying vulnerabilities and capacities), as well as the existing systems within the community and its connection and interaction with other systems. It is a complex and on-going process which requires the engagement of all stakeholders, comprehensive analysis, long-term planning and integrated approaches. As each community is dynamic, it is necessary to adopt flexible approaches to support resilience strengthening over time. However adapted to the specific context these approaches have a number of consistent management components involving RCRC </a:t>
            </a:r>
            <a:r>
              <a:rPr lang="en-US" altLang="ko-KR" b="0" dirty="0" err="1" smtClean="0"/>
              <a:t>programmes</a:t>
            </a:r>
            <a:r>
              <a:rPr lang="en-US" altLang="ko-KR" b="0" dirty="0" smtClean="0"/>
              <a:t>, volunteers and National Societies.</a:t>
            </a:r>
          </a:p>
        </p:txBody>
      </p:sp>
      <p:sp>
        <p:nvSpPr>
          <p:cNvPr id="4" name="Slide Number Placeholder 3"/>
          <p:cNvSpPr>
            <a:spLocks noGrp="1"/>
          </p:cNvSpPr>
          <p:nvPr>
            <p:ph type="sldNum" sz="quarter" idx="10"/>
          </p:nvPr>
        </p:nvSpPr>
        <p:spPr/>
        <p:txBody>
          <a:bodyPr/>
          <a:lstStyle/>
          <a:p>
            <a:fld id="{4253EEF0-FDFF-4E5F-A5AA-48555E99F172}" type="slidenum">
              <a:rPr lang="ko-KR" altLang="en-US" smtClean="0"/>
              <a:pPr/>
              <a:t>6</a:t>
            </a:fld>
            <a:endParaRPr lang="ko-KR" altLang="en-US"/>
          </a:p>
        </p:txBody>
      </p:sp>
    </p:spTree>
    <p:extLst>
      <p:ext uri="{BB962C8B-B14F-4D97-AF65-F5344CB8AC3E}">
        <p14:creationId xmlns:p14="http://schemas.microsoft.com/office/powerpoint/2010/main" xmlns="" val="364954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rtl="0">
              <a:buFont typeface="Arial" pitchFamily="34" charset="0"/>
              <a:buChar char="•"/>
            </a:pPr>
            <a:r>
              <a:rPr lang="en-US" altLang="ko-KR" sz="1200" kern="1200" dirty="0" smtClean="0">
                <a:solidFill>
                  <a:schemeClr val="tx1"/>
                </a:solidFill>
                <a:effectLst/>
                <a:latin typeface="+mn-lt"/>
                <a:ea typeface="+mn-ea"/>
                <a:cs typeface="+mn-cs"/>
              </a:rPr>
              <a:t>PURPOSE OF THE POSITION PAPER</a:t>
            </a:r>
          </a:p>
          <a:p>
            <a:pPr marL="171450" lvl="0" indent="-171450" rtl="0">
              <a:buFont typeface="Arial" pitchFamily="34" charset="0"/>
              <a:buNone/>
            </a:pPr>
            <a:endParaRPr lang="en-US" altLang="ko-KR" sz="1200" kern="1200" dirty="0" smtClean="0">
              <a:solidFill>
                <a:schemeClr val="tx1"/>
              </a:solidFill>
              <a:effectLst/>
              <a:latin typeface="+mn-lt"/>
              <a:ea typeface="+mn-ea"/>
              <a:cs typeface="+mn-cs"/>
            </a:endParaRPr>
          </a:p>
          <a:p>
            <a:pPr marL="171450" lvl="0" indent="-171450" rtl="0">
              <a:buFont typeface="Arial" pitchFamily="34" charset="0"/>
              <a:buChar char="•"/>
            </a:pPr>
            <a:r>
              <a:rPr lang="en-US" altLang="ko-KR" sz="1200" kern="1200" dirty="0" smtClean="0">
                <a:solidFill>
                  <a:schemeClr val="tx1"/>
                </a:solidFill>
                <a:effectLst/>
                <a:latin typeface="+mn-lt"/>
                <a:ea typeface="+mn-ea"/>
                <a:cs typeface="+mn-cs"/>
              </a:rPr>
              <a:t>Communications piece that articulates the IFRC position on resilience and how we deliver it,</a:t>
            </a:r>
            <a:endParaRPr lang="ko-KR" altLang="ko-KR" sz="1200" kern="1200" dirty="0" smtClean="0">
              <a:solidFill>
                <a:schemeClr val="tx1"/>
              </a:solidFill>
              <a:effectLst/>
              <a:latin typeface="+mn-lt"/>
              <a:ea typeface="+mn-ea"/>
              <a:cs typeface="+mn-cs"/>
            </a:endParaRPr>
          </a:p>
          <a:p>
            <a:pPr marL="171450" lvl="0" indent="-171450">
              <a:buFont typeface="Arial" pitchFamily="34" charset="0"/>
              <a:buChar char="•"/>
            </a:pPr>
            <a:r>
              <a:rPr lang="en-US" altLang="ko-KR" sz="1200" kern="1200" dirty="0" smtClean="0">
                <a:solidFill>
                  <a:schemeClr val="tx1"/>
                </a:solidFill>
                <a:effectLst/>
                <a:latin typeface="+mn-lt"/>
                <a:ea typeface="+mn-ea"/>
                <a:cs typeface="+mn-cs"/>
              </a:rPr>
              <a:t>Document that advocates for the most vulnerable and articulates how, through strengthening community resilience, the IFRC makes a positive contribution to the circumstances of the most vulnerable,</a:t>
            </a:r>
            <a:endParaRPr lang="ko-KR" altLang="ko-KR" sz="1200" kern="1200" dirty="0" smtClean="0">
              <a:solidFill>
                <a:schemeClr val="tx1"/>
              </a:solidFill>
              <a:effectLst/>
              <a:latin typeface="+mn-lt"/>
              <a:ea typeface="+mn-ea"/>
              <a:cs typeface="+mn-cs"/>
            </a:endParaRPr>
          </a:p>
          <a:p>
            <a:pPr marL="171450" lvl="0" indent="-171450">
              <a:buFont typeface="Arial" pitchFamily="34" charset="0"/>
              <a:buChar char="•"/>
            </a:pPr>
            <a:r>
              <a:rPr lang="en-US" altLang="ko-KR" sz="1200" kern="1200" dirty="0" smtClean="0">
                <a:solidFill>
                  <a:schemeClr val="tx1"/>
                </a:solidFill>
                <a:effectLst/>
                <a:latin typeface="+mn-lt"/>
                <a:ea typeface="+mn-ea"/>
                <a:cs typeface="+mn-cs"/>
              </a:rPr>
              <a:t>Document that helps us all talk with one voice on resilience – providing consistency in our engagement with global and national supporters and actors whilst recognizing the unique context of each community we work with.</a:t>
            </a:r>
            <a:endParaRPr lang="ko-KR" altLang="ko-K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170554-FC47-498E-BE66-A54FF6C3B0D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fontAlgn="base">
              <a:lnSpc>
                <a:spcPct val="115000"/>
              </a:lnSpc>
              <a:spcAft>
                <a:spcPts val="0"/>
              </a:spcAft>
              <a:buFont typeface="Wingdings" pitchFamily="2" charset="2"/>
              <a:buChar char="§"/>
            </a:pPr>
            <a:r>
              <a:rPr lang="en-GB" altLang="ko-KR" sz="1200" dirty="0" smtClean="0">
                <a:solidFill>
                  <a:srgbClr val="000000"/>
                </a:solidFill>
                <a:effectLst/>
                <a:latin typeface="Times New Roman"/>
                <a:ea typeface="Times New Roman"/>
                <a:cs typeface="Symbol"/>
              </a:rPr>
              <a:t>Good advocacy paper for our key partners:</a:t>
            </a:r>
            <a:endParaRPr lang="ko-KR" altLang="ko-KR" sz="1100" dirty="0" smtClean="0">
              <a:effectLst/>
              <a:latin typeface="+mn-lt"/>
              <a:ea typeface="Malgun Gothic"/>
              <a:cs typeface="Symbo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Present IFRC’s definition of resilience</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Describes RCRC perspectives on resilience: levels, process, how to strengthen resilience, characteristics of resilient communities</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Explains RCRC contribution to community resilience with case studies/evidence and photos</a:t>
            </a:r>
            <a:endParaRPr lang="ko-KR" altLang="ko-KR" sz="1100" dirty="0" smtClean="0">
              <a:effectLst/>
              <a:latin typeface="+mn-lt"/>
              <a:ea typeface="Malgun Gothic"/>
              <a:cs typeface="Arial"/>
            </a:endParaRPr>
          </a:p>
          <a:p>
            <a:pPr marL="171450" lvl="0" indent="-171450" fontAlgn="base">
              <a:lnSpc>
                <a:spcPct val="115000"/>
              </a:lnSpc>
              <a:spcAft>
                <a:spcPts val="0"/>
              </a:spcAft>
              <a:buFont typeface="Wingdings" pitchFamily="2" charset="2"/>
              <a:buChar char="§"/>
            </a:pPr>
            <a:r>
              <a:rPr lang="en-GB" altLang="ko-KR" sz="1200" dirty="0" smtClean="0">
                <a:solidFill>
                  <a:srgbClr val="000000"/>
                </a:solidFill>
                <a:effectLst/>
                <a:latin typeface="Times New Roman"/>
                <a:ea typeface="Times New Roman"/>
                <a:cs typeface="Symbol"/>
              </a:rPr>
              <a:t>Limitations:</a:t>
            </a:r>
            <a:endParaRPr lang="ko-KR" altLang="ko-KR" sz="1100" dirty="0" smtClean="0">
              <a:effectLst/>
              <a:latin typeface="+mn-lt"/>
              <a:ea typeface="Malgun Gothic"/>
              <a:cs typeface="Symbo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Lack of consultation with National Societies and zones</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Not aligned with the Framework for Community Safety and Resilience</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Unclear target audiences</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No key messages to target audiences</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Limited selection of good case studies/examples from different sectors and regions</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No statistics of our contribution to community resilience</a:t>
            </a:r>
            <a:endParaRPr lang="ko-KR" altLang="ko-KR" sz="1100" dirty="0" smtClean="0">
              <a:effectLst/>
              <a:latin typeface="+mn-lt"/>
              <a:ea typeface="Malgun Gothic"/>
              <a:cs typeface="Arial"/>
            </a:endParaRPr>
          </a:p>
          <a:p>
            <a:pPr marL="800100" lvl="1" indent="-342900" fontAlgn="base">
              <a:lnSpc>
                <a:spcPct val="115000"/>
              </a:lnSpc>
              <a:spcAft>
                <a:spcPts val="0"/>
              </a:spcAft>
              <a:buFont typeface="Wingdings"/>
              <a:buChar char=""/>
            </a:pPr>
            <a:r>
              <a:rPr lang="en-GB" altLang="ko-KR" sz="1200" dirty="0" smtClean="0">
                <a:solidFill>
                  <a:srgbClr val="000000"/>
                </a:solidFill>
                <a:effectLst/>
                <a:latin typeface="Times New Roman"/>
                <a:ea typeface="Times New Roman"/>
                <a:cs typeface="Arial"/>
              </a:rPr>
              <a:t>No link with reference materials</a:t>
            </a:r>
            <a:endParaRPr lang="ko-KR" altLang="ko-KR" sz="1100" dirty="0" smtClean="0">
              <a:effectLst/>
              <a:latin typeface="+mn-lt"/>
              <a:ea typeface="Malgun Gothic"/>
              <a:cs typeface="Arial"/>
            </a:endParaRPr>
          </a:p>
        </p:txBody>
      </p:sp>
      <p:sp>
        <p:nvSpPr>
          <p:cNvPr id="4" name="Slide Number Placeholder 3"/>
          <p:cNvSpPr>
            <a:spLocks noGrp="1"/>
          </p:cNvSpPr>
          <p:nvPr>
            <p:ph type="sldNum" sz="quarter" idx="10"/>
          </p:nvPr>
        </p:nvSpPr>
        <p:spPr/>
        <p:txBody>
          <a:bodyPr/>
          <a:lstStyle/>
          <a:p>
            <a:fld id="{4253EEF0-FDFF-4E5F-A5AA-48555E99F172}" type="slidenum">
              <a:rPr lang="ko-KR" altLang="en-US" smtClean="0"/>
              <a:pPr/>
              <a:t>8</a:t>
            </a:fld>
            <a:endParaRPr lang="ko-KR" altLang="en-US"/>
          </a:p>
        </p:txBody>
      </p:sp>
    </p:spTree>
    <p:extLst>
      <p:ext uri="{BB962C8B-B14F-4D97-AF65-F5344CB8AC3E}">
        <p14:creationId xmlns:p14="http://schemas.microsoft.com/office/powerpoint/2010/main" xmlns="" val="364954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0" fontAlgn="base">
              <a:lnSpc>
                <a:spcPct val="115000"/>
              </a:lnSpc>
              <a:spcAft>
                <a:spcPts val="0"/>
              </a:spcAft>
            </a:pPr>
            <a:endParaRPr lang="en-GB" altLang="ko-K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53EEF0-FDFF-4E5F-A5AA-48555E99F172}" type="slidenum">
              <a:rPr lang="ko-KR" altLang="en-US" smtClean="0"/>
              <a:pPr/>
              <a:t>9</a:t>
            </a:fld>
            <a:endParaRPr lang="ko-KR" altLang="en-US"/>
          </a:p>
        </p:txBody>
      </p:sp>
    </p:spTree>
    <p:extLst>
      <p:ext uri="{BB962C8B-B14F-4D97-AF65-F5344CB8AC3E}">
        <p14:creationId xmlns:p14="http://schemas.microsoft.com/office/powerpoint/2010/main" xmlns="" val="364954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xfrm>
            <a:off x="1165225" y="1239838"/>
            <a:ext cx="4467225" cy="3351212"/>
          </a:xfrm>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Consultations started in  March 2013, 89 events up to the Global Platform </a:t>
            </a:r>
          </a:p>
        </p:txBody>
      </p:sp>
      <p:sp>
        <p:nvSpPr>
          <p:cNvPr id="86020" name="Espace réservé du numéro de diapositive 3"/>
          <p:cNvSpPr>
            <a:spLocks noGrp="1"/>
          </p:cNvSpPr>
          <p:nvPr>
            <p:ph type="sldNum" sz="quarter" idx="5"/>
          </p:nvPr>
        </p:nvSpPr>
        <p:spPr bwMode="auto">
          <a:noFill/>
          <a:ln>
            <a:miter lim="800000"/>
            <a:headEnd/>
            <a:tailEnd/>
          </a:ln>
        </p:spPr>
        <p:txBody>
          <a:bodyPr/>
          <a:lstStyle/>
          <a:p>
            <a:fld id="{183C4F11-31DC-4A65-89C5-DB8DBC7F77B8}" type="slidenum">
              <a:rPr lang="fr-FR" altLang="en-US" smtClean="0">
                <a:solidFill>
                  <a:srgbClr val="000000"/>
                </a:solidFill>
                <a:ea typeface="ＭＳ Ｐゴシック" pitchFamily="34" charset="-128"/>
                <a:cs typeface="Arial" charset="0"/>
              </a:rPr>
              <a:pPr/>
              <a:t>10</a:t>
            </a:fld>
            <a:endParaRPr lang="fr-FR" altLang="en-US" smtClean="0">
              <a:solidFill>
                <a:srgbClr val="000000"/>
              </a:solidFill>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Disaster</a:t>
              </a:r>
              <a:r>
                <a:rPr lang="en-US" sz="1000" b="1" baseline="0" dirty="0" smtClean="0">
                  <a:solidFill>
                    <a:schemeClr val="bg1"/>
                  </a:solidFill>
                  <a:latin typeface="Arial" pitchFamily="34" charset="0"/>
                  <a:cs typeface="Arial" pitchFamily="34" charset="0"/>
                </a:rPr>
                <a:t> Management</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8584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8" name="Group 14"/>
          <p:cNvGrpSpPr>
            <a:grpSpLocks/>
          </p:cNvGrpSpPr>
          <p:nvPr/>
        </p:nvGrpSpPr>
        <p:grpSpPr bwMode="auto">
          <a:xfrm>
            <a:off x="152400" y="5943600"/>
            <a:ext cx="8839200" cy="787400"/>
            <a:chOff x="152400" y="5918015"/>
            <a:chExt cx="8839200" cy="787585"/>
          </a:xfrm>
        </p:grpSpPr>
        <p:sp>
          <p:nvSpPr>
            <p:cNvPr id="8" name="Rectangle 7"/>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9" name="TextBox 8"/>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3" name="Picture 14" descr="IFRC_logo_EN.gif"/>
            <p:cNvPicPr>
              <a:picLocks noChangeAspect="1"/>
            </p:cNvPicPr>
            <p:nvPr/>
          </p:nvPicPr>
          <p:blipFill>
            <a:blip r:embed="rId6" cstate="print"/>
            <a:srcRect/>
            <a:stretch>
              <a:fillRect/>
            </a:stretch>
          </p:blipFill>
          <p:spPr bwMode="auto">
            <a:xfrm>
              <a:off x="5613869" y="6172201"/>
              <a:ext cx="3225331" cy="304800"/>
            </a:xfrm>
            <a:prstGeom prst="rect">
              <a:avLst/>
            </a:prstGeom>
            <a:noFill/>
            <a:ln w="9525">
              <a:noFill/>
              <a:miter lim="800000"/>
              <a:headEnd/>
              <a:tailEnd/>
            </a:ln>
          </p:spPr>
        </p:pic>
      </p:grpSp>
      <p:cxnSp>
        <p:nvCxnSpPr>
          <p:cNvPr id="11" name="Straight Connector 10"/>
          <p:cNvCxnSpPr/>
          <p:nvPr/>
        </p:nvCxnSpPr>
        <p:spPr>
          <a:xfrm>
            <a:off x="461963" y="269875"/>
            <a:ext cx="8207375"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963" y="1411288"/>
            <a:ext cx="8207375"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68288" indent="-268288" algn="l" rtl="0" eaLnBrk="1" fontAlgn="base" hangingPunct="1">
        <a:spcBef>
          <a:spcPct val="20000"/>
        </a:spcBef>
        <a:spcAft>
          <a:spcPct val="0"/>
        </a:spcAft>
        <a:buClr>
          <a:srgbClr val="C00000"/>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538163" indent="-269875"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806450" indent="-268288" algn="l" rtl="0" eaLnBrk="1" fontAlgn="base" hangingPunct="1">
        <a:spcBef>
          <a:spcPct val="20000"/>
        </a:spcBef>
        <a:spcAft>
          <a:spcPct val="0"/>
        </a:spcAft>
        <a:buClr>
          <a:srgbClr val="C00000"/>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nelson.castano@ifrc.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619672" y="2852936"/>
            <a:ext cx="7239000" cy="647700"/>
          </a:xfrm>
        </p:spPr>
        <p:txBody>
          <a:bodyPr/>
          <a:lstStyle/>
          <a:p>
            <a:r>
              <a:rPr lang="en-GB" sz="3200" dirty="0" smtClean="0">
                <a:latin typeface="Arial" charset="0"/>
                <a:cs typeface="Arial" charset="0"/>
              </a:rPr>
              <a:t>IFRC Road to Resilience</a:t>
            </a:r>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Global/AP Zone Update </a:t>
            </a:r>
          </a:p>
        </p:txBody>
      </p:sp>
      <p:grpSp>
        <p:nvGrpSpPr>
          <p:cNvPr id="7" name="Group 11"/>
          <p:cNvGrpSpPr>
            <a:grpSpLocks/>
          </p:cNvGrpSpPr>
          <p:nvPr/>
        </p:nvGrpSpPr>
        <p:grpSpPr bwMode="auto">
          <a:xfrm>
            <a:off x="339725" y="339725"/>
            <a:ext cx="1260475" cy="1260475"/>
            <a:chOff x="228600" y="228600"/>
            <a:chExt cx="1260000" cy="1260000"/>
          </a:xfrm>
        </p:grpSpPr>
        <p:sp>
          <p:nvSpPr>
            <p:cNvPr id="8" name="Oval 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84390" y="797381"/>
              <a:ext cx="1144157" cy="153830"/>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Resilience</a:t>
              </a:r>
              <a:endParaRPr lang="en-US" sz="1000" b="1" dirty="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osihn\Downloads\9731029824_5d5fe56ffc_k.jpg"/>
          <p:cNvPicPr>
            <a:picLocks noChangeAspect="1" noChangeArrowheads="1"/>
          </p:cNvPicPr>
          <p:nvPr/>
        </p:nvPicPr>
        <p:blipFill>
          <a:blip r:embed="rId3" cstate="print"/>
          <a:srcRect/>
          <a:stretch>
            <a:fillRect/>
          </a:stretch>
        </p:blipFill>
        <p:spPr bwMode="auto">
          <a:xfrm>
            <a:off x="-32580" y="-17278"/>
            <a:ext cx="9176580" cy="6875278"/>
          </a:xfrm>
          <a:prstGeom prst="rect">
            <a:avLst/>
          </a:prstGeom>
          <a:noFill/>
          <a:ln w="9525">
            <a:noFill/>
            <a:miter lim="800000"/>
            <a:headEnd/>
            <a:tailEnd/>
          </a:ln>
        </p:spPr>
      </p:pic>
      <p:sp>
        <p:nvSpPr>
          <p:cNvPr id="59395" name="Rectangle 3"/>
          <p:cNvSpPr>
            <a:spLocks noChangeArrowheads="1"/>
          </p:cNvSpPr>
          <p:nvPr/>
        </p:nvSpPr>
        <p:spPr bwMode="auto">
          <a:xfrm>
            <a:off x="8191048" y="64794"/>
            <a:ext cx="952952" cy="429075"/>
          </a:xfrm>
          <a:prstGeom prst="rect">
            <a:avLst/>
          </a:prstGeom>
          <a:noFill/>
          <a:ln w="9525">
            <a:noFill/>
            <a:miter lim="800000"/>
            <a:headEnd/>
            <a:tailEnd/>
          </a:ln>
        </p:spPr>
        <p:txBody>
          <a:bodyPr lIns="79895" tIns="39948" rIns="79895" bIns="39948">
            <a:spAutoFit/>
          </a:bodyPr>
          <a:lstStyle/>
          <a:p>
            <a:pPr algn="r" defTabSz="455003" eaLnBrk="0" hangingPunct="0"/>
            <a:r>
              <a:rPr lang="es-CR" altLang="en-US" sz="2200" dirty="0">
                <a:solidFill>
                  <a:srgbClr val="FFFFFF"/>
                </a:solidFill>
                <a:latin typeface="Times New Roman" pitchFamily="18" charset="0"/>
                <a:ea typeface="ＭＳ Ｐゴシック" pitchFamily="34" charset="-128"/>
              </a:rPr>
              <a:t>I</a:t>
            </a:r>
            <a:endParaRPr lang="en-GB" altLang="en-US" sz="2200" dirty="0">
              <a:solidFill>
                <a:srgbClr val="FFFFFF"/>
              </a:solidFill>
              <a:latin typeface="Times New Roman" pitchFamily="18" charset="0"/>
              <a:ea typeface="ＭＳ Ｐゴシック" pitchFamily="34" charset="-128"/>
            </a:endParaRPr>
          </a:p>
        </p:txBody>
      </p:sp>
      <p:sp>
        <p:nvSpPr>
          <p:cNvPr id="4" name="TextBox 3"/>
          <p:cNvSpPr txBox="1"/>
          <p:nvPr/>
        </p:nvSpPr>
        <p:spPr>
          <a:xfrm>
            <a:off x="4427984" y="0"/>
            <a:ext cx="4716016" cy="2554545"/>
          </a:xfrm>
          <a:prstGeom prst="rect">
            <a:avLst/>
          </a:prstGeom>
          <a:noFill/>
        </p:spPr>
        <p:txBody>
          <a:bodyPr wrap="square" rtlCol="0">
            <a:spAutoFit/>
          </a:bodyPr>
          <a:lstStyle/>
          <a:p>
            <a:r>
              <a:rPr lang="en-US" sz="3200" b="1" dirty="0" smtClean="0"/>
              <a:t>6</a:t>
            </a:r>
            <a:r>
              <a:rPr lang="en-US" sz="3200" b="1" baseline="30000" dirty="0" smtClean="0"/>
              <a:t>th</a:t>
            </a:r>
            <a:r>
              <a:rPr lang="en-US" sz="3200" b="1" dirty="0" smtClean="0"/>
              <a:t> Asian Ministerial Conference on Disaster Risk Reduction (AMCDRR), Bangkok, July 2014</a:t>
            </a:r>
            <a:endParaRPr lang="en-US" sz="3200" b="1" dirty="0"/>
          </a:p>
        </p:txBody>
      </p:sp>
      <p:sp>
        <p:nvSpPr>
          <p:cNvPr id="5" name="Oval 4"/>
          <p:cNvSpPr/>
          <p:nvPr/>
        </p:nvSpPr>
        <p:spPr>
          <a:xfrm>
            <a:off x="3851920" y="4509120"/>
            <a:ext cx="2376264"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0152" y="260648"/>
            <a:ext cx="3024336" cy="954107"/>
          </a:xfrm>
          <a:prstGeom prst="rect">
            <a:avLst/>
          </a:prstGeom>
          <a:noFill/>
        </p:spPr>
        <p:txBody>
          <a:bodyPr wrap="square" rtlCol="0">
            <a:spAutoFit/>
          </a:bodyPr>
          <a:lstStyle/>
          <a:p>
            <a:r>
              <a:rPr lang="en-US" sz="2800" dirty="0" smtClean="0"/>
              <a:t>RCRC Statement of Commitments</a:t>
            </a:r>
            <a:endParaRPr lang="en-US" sz="2800" dirty="0"/>
          </a:p>
        </p:txBody>
      </p:sp>
      <p:pic>
        <p:nvPicPr>
          <p:cNvPr id="1026" name="Picture 2" descr="C:\Documents and Settings\indira.kulenovic.IFRC\Desktop\Committments.bmp"/>
          <p:cNvPicPr>
            <a:picLocks noChangeAspect="1" noChangeArrowheads="1"/>
          </p:cNvPicPr>
          <p:nvPr/>
        </p:nvPicPr>
        <p:blipFill>
          <a:blip r:embed="rId2" cstate="print"/>
          <a:srcRect/>
          <a:stretch>
            <a:fillRect/>
          </a:stretch>
        </p:blipFill>
        <p:spPr bwMode="auto">
          <a:xfrm>
            <a:off x="0" y="0"/>
            <a:ext cx="5904506" cy="5877272"/>
          </a:xfrm>
          <a:prstGeom prst="rect">
            <a:avLst/>
          </a:prstGeom>
          <a:noFill/>
        </p:spPr>
      </p:pic>
      <p:sp>
        <p:nvSpPr>
          <p:cNvPr id="7" name="TextBox 6"/>
          <p:cNvSpPr txBox="1"/>
          <p:nvPr/>
        </p:nvSpPr>
        <p:spPr>
          <a:xfrm>
            <a:off x="5724128" y="1700808"/>
            <a:ext cx="3240360" cy="2585323"/>
          </a:xfrm>
          <a:prstGeom prst="rect">
            <a:avLst/>
          </a:prstGeom>
          <a:noFill/>
        </p:spPr>
        <p:txBody>
          <a:bodyPr wrap="square" rtlCol="0">
            <a:spAutoFit/>
          </a:bodyPr>
          <a:lstStyle/>
          <a:p>
            <a:r>
              <a:rPr lang="en-US" b="1" dirty="0" smtClean="0"/>
              <a:t>Focus on:</a:t>
            </a:r>
          </a:p>
          <a:p>
            <a:endParaRPr lang="en-US" dirty="0" smtClean="0"/>
          </a:p>
          <a:p>
            <a:pPr>
              <a:buFontTx/>
              <a:buChar char="-"/>
            </a:pPr>
            <a:r>
              <a:rPr lang="en-US" dirty="0" smtClean="0"/>
              <a:t>Community Resilience</a:t>
            </a:r>
          </a:p>
          <a:p>
            <a:endParaRPr lang="en-US" dirty="0" smtClean="0"/>
          </a:p>
          <a:p>
            <a:r>
              <a:rPr lang="en-US" dirty="0" smtClean="0"/>
              <a:t>- Private Public Partnerships</a:t>
            </a:r>
          </a:p>
          <a:p>
            <a:endParaRPr lang="en-US" dirty="0" smtClean="0"/>
          </a:p>
          <a:p>
            <a:r>
              <a:rPr lang="en-US" dirty="0" smtClean="0"/>
              <a:t>- Improving Public Investments in DRR and sustainable development</a:t>
            </a:r>
            <a:endParaRPr lang="en-US" dirty="0"/>
          </a:p>
        </p:txBody>
      </p:sp>
      <p:pic>
        <p:nvPicPr>
          <p:cNvPr id="1030" name="Picture 6" descr="C:\Documents and Settings\indira.kulenovic.IFRC\Desktop\wcdrr-logo-desktop-v3.0.png"/>
          <p:cNvPicPr>
            <a:picLocks noChangeAspect="1" noChangeArrowheads="1"/>
          </p:cNvPicPr>
          <p:nvPr/>
        </p:nvPicPr>
        <p:blipFill>
          <a:blip r:embed="rId3" cstate="print"/>
          <a:srcRect/>
          <a:stretch>
            <a:fillRect/>
          </a:stretch>
        </p:blipFill>
        <p:spPr bwMode="auto">
          <a:xfrm>
            <a:off x="5724129" y="4293096"/>
            <a:ext cx="3419872" cy="16447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404816"/>
          <a:ext cx="9144000" cy="6453184"/>
        </p:xfrm>
        <a:graphic>
          <a:graphicData uri="http://schemas.openxmlformats.org/presentationml/2006/ole">
            <p:oleObj spid="_x0000_s28674" name="Presentation" r:id="rId3" imgW="4570532" imgH="3427618" progId="PowerPoint.Show.12">
              <p:embed/>
            </p:oleObj>
          </a:graphicData>
        </a:graphic>
      </p:graphicFrame>
      <p:sp>
        <p:nvSpPr>
          <p:cNvPr id="6" name="Rectangle 5"/>
          <p:cNvSpPr/>
          <p:nvPr/>
        </p:nvSpPr>
        <p:spPr>
          <a:xfrm>
            <a:off x="0" y="5877272"/>
            <a:ext cx="9144000"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5736" y="5733256"/>
            <a:ext cx="5034840" cy="1323439"/>
          </a:xfrm>
          <a:prstGeom prst="rect">
            <a:avLst/>
          </a:prstGeom>
          <a:noFill/>
        </p:spPr>
        <p:txBody>
          <a:bodyPr wrap="squar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628800"/>
            <a:ext cx="4608512" cy="3539430"/>
          </a:xfrm>
          <a:prstGeom prst="rect">
            <a:avLst/>
          </a:prstGeom>
          <a:noFill/>
        </p:spPr>
        <p:txBody>
          <a:bodyPr wrap="square" rtlCol="0">
            <a:spAutoFit/>
          </a:bodyPr>
          <a:lstStyle/>
          <a:p>
            <a:r>
              <a:rPr lang="en-US" sz="3200" dirty="0" smtClean="0"/>
              <a:t>Please contact:</a:t>
            </a:r>
          </a:p>
          <a:p>
            <a:endParaRPr lang="en-US" sz="3200" dirty="0" smtClean="0"/>
          </a:p>
          <a:p>
            <a:r>
              <a:rPr lang="en-US" sz="3200" b="1" dirty="0" smtClean="0"/>
              <a:t>Nelson </a:t>
            </a:r>
            <a:r>
              <a:rPr lang="en-US" sz="3200" b="1" dirty="0" err="1" smtClean="0"/>
              <a:t>Castano</a:t>
            </a:r>
            <a:r>
              <a:rPr lang="en-US" sz="3200" dirty="0" smtClean="0"/>
              <a:t>, Head of DM Unit in AP Zone Office</a:t>
            </a:r>
          </a:p>
          <a:p>
            <a:r>
              <a:rPr lang="en-US" sz="3200" dirty="0" smtClean="0">
                <a:hlinkClick r:id="rId2"/>
              </a:rPr>
              <a:t>nelson.castano@ifrc.org</a:t>
            </a:r>
            <a:endParaRPr lang="en-US" sz="3200" dirty="0" smtClean="0"/>
          </a:p>
          <a:p>
            <a:r>
              <a:rPr lang="en-US" sz="3200" dirty="0" smtClean="0"/>
              <a:t>Mob: +60 12 234 6591</a:t>
            </a:r>
            <a:endParaRPr lang="en-US" sz="3200" dirty="0"/>
          </a:p>
        </p:txBody>
      </p:sp>
      <p:pic>
        <p:nvPicPr>
          <p:cNvPr id="2051" name="Picture 3" descr="C:\Documents and Settings\indira.kulenovic.IFRC\Desktop\1379971_10151786732832961_865929964_n.jpg"/>
          <p:cNvPicPr>
            <a:picLocks noChangeAspect="1" noChangeArrowheads="1"/>
          </p:cNvPicPr>
          <p:nvPr/>
        </p:nvPicPr>
        <p:blipFill>
          <a:blip r:embed="rId3" cstate="print"/>
          <a:srcRect/>
          <a:stretch>
            <a:fillRect/>
          </a:stretch>
        </p:blipFill>
        <p:spPr bwMode="auto">
          <a:xfrm>
            <a:off x="5796136" y="1484784"/>
            <a:ext cx="2481336" cy="4311947"/>
          </a:xfrm>
          <a:prstGeom prst="rect">
            <a:avLst/>
          </a:prstGeom>
          <a:noFill/>
        </p:spPr>
      </p:pic>
      <p:sp>
        <p:nvSpPr>
          <p:cNvPr id="6" name="TextBox 5"/>
          <p:cNvSpPr txBox="1"/>
          <p:nvPr/>
        </p:nvSpPr>
        <p:spPr>
          <a:xfrm>
            <a:off x="755576" y="404664"/>
            <a:ext cx="6624736" cy="1015663"/>
          </a:xfrm>
          <a:prstGeom prst="rect">
            <a:avLst/>
          </a:prstGeom>
          <a:noFill/>
        </p:spPr>
        <p:txBody>
          <a:bodyPr wrap="square" rtlCol="0">
            <a:spAutoFit/>
          </a:bodyPr>
          <a:lstStyle/>
          <a:p>
            <a:pPr algn="ctr"/>
            <a:r>
              <a:rPr lang="en-US" sz="6000" b="1" dirty="0" smtClean="0"/>
              <a:t>Q &amp; A</a:t>
            </a:r>
            <a:endParaRPr lang="en-US" sz="6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260648"/>
          <a:ext cx="89644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99992" y="2348880"/>
            <a:ext cx="4248472" cy="1754326"/>
          </a:xfrm>
          <a:prstGeom prst="rect">
            <a:avLst/>
          </a:prstGeom>
          <a:noFill/>
        </p:spPr>
        <p:txBody>
          <a:bodyPr wrap="square" rtlCol="0">
            <a:spAutoFit/>
          </a:bodyPr>
          <a:lstStyle/>
          <a:p>
            <a:pPr lvl="0" algn="ctr"/>
            <a:r>
              <a:rPr lang="en-US" sz="3600" b="1" dirty="0" smtClean="0">
                <a:solidFill>
                  <a:schemeClr val="bg1"/>
                </a:solidFill>
                <a:latin typeface="Arial Narrow" pitchFamily="34" charset="0"/>
              </a:rPr>
              <a:t>Global Community Safety and     </a:t>
            </a:r>
          </a:p>
          <a:p>
            <a:pPr lvl="0" algn="ctr"/>
            <a:r>
              <a:rPr lang="en-US" sz="3600" b="1" dirty="0" smtClean="0">
                <a:solidFill>
                  <a:schemeClr val="bg1"/>
                </a:solidFill>
                <a:latin typeface="Arial Narrow" pitchFamily="34" charset="0"/>
              </a:rPr>
              <a:t>Resilience Framework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620687"/>
            <a:ext cx="7067128" cy="648073"/>
          </a:xfrm>
          <a:prstGeom prst="rect">
            <a:avLst/>
          </a:prstGeom>
        </p:spPr>
        <p:txBody>
          <a:bodyPr/>
          <a:lstStyle/>
          <a:p>
            <a:pPr lvl="0">
              <a:defRPr/>
            </a:pPr>
            <a:endParaRPr kumimoji="0" lang="es-ES_tradnl" sz="3200" b="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1475656" y="1844824"/>
            <a:ext cx="6624736" cy="3096344"/>
          </a:xfrm>
          <a:prstGeom prst="rect">
            <a:avLst/>
          </a:prstGeom>
        </p:spPr>
        <p:txBody>
          <a:bodyPr/>
          <a:lstStyle/>
          <a:p>
            <a:pPr lvl="1" indent="-457200">
              <a:spcBef>
                <a:spcPct val="20000"/>
              </a:spcBef>
              <a:buSzPct val="80000"/>
              <a:buAutoNum type="arabicPeriod"/>
            </a:pPr>
            <a:endParaRPr kumimoji="0" lang="es-ES_tradnl"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sp>
        <p:nvSpPr>
          <p:cNvPr id="8" name="TextBox 7"/>
          <p:cNvSpPr txBox="1"/>
          <p:nvPr/>
        </p:nvSpPr>
        <p:spPr bwMode="auto">
          <a:xfrm>
            <a:off x="393700" y="736600"/>
            <a:ext cx="1144588" cy="307777"/>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PSD Offsite</a:t>
            </a: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15 Oct 2012</a:t>
            </a:r>
            <a:endParaRPr lang="en-US" sz="1000" b="1" dirty="0">
              <a:solidFill>
                <a:schemeClr val="bg1"/>
              </a:solidFill>
              <a:latin typeface="Arial" pitchFamily="34" charset="0"/>
              <a:cs typeface="Arial" pitchFamily="34" charset="0"/>
            </a:endParaRPr>
          </a:p>
        </p:txBody>
      </p:sp>
      <p:sp>
        <p:nvSpPr>
          <p:cNvPr id="9" name="Content Placeholder 2"/>
          <p:cNvSpPr txBox="1">
            <a:spLocks/>
          </p:cNvSpPr>
          <p:nvPr/>
        </p:nvSpPr>
        <p:spPr>
          <a:xfrm>
            <a:off x="539552" y="1784866"/>
            <a:ext cx="8280920" cy="3732366"/>
          </a:xfrm>
          <a:prstGeom prst="rect">
            <a:avLst/>
          </a:prstGeom>
        </p:spPr>
        <p:txBody>
          <a:bodyPr/>
          <a:lstStyle/>
          <a:p>
            <a:pPr>
              <a:buClr>
                <a:srgbClr val="C00000"/>
              </a:buClr>
            </a:pPr>
            <a:r>
              <a:rPr lang="en-GB" sz="2200" dirty="0" smtClean="0">
                <a:latin typeface="Arial" pitchFamily="34" charset="0"/>
                <a:cs typeface="Arial" pitchFamily="34" charset="0"/>
              </a:rPr>
              <a:t>Expected characteristics: </a:t>
            </a:r>
          </a:p>
          <a:p>
            <a:pPr>
              <a:buClr>
                <a:srgbClr val="C00000"/>
              </a:buClr>
            </a:pPr>
            <a:endParaRPr lang="en-GB" sz="2200" dirty="0" smtClean="0">
              <a:latin typeface="Arial" pitchFamily="34" charset="0"/>
              <a:cs typeface="Arial" pitchFamily="34" charset="0"/>
            </a:endParaRPr>
          </a:p>
          <a:p>
            <a:pPr marL="457200" indent="-457200">
              <a:spcAft>
                <a:spcPts val="1200"/>
              </a:spcAft>
              <a:buClr>
                <a:srgbClr val="C00000"/>
              </a:buClr>
              <a:buFont typeface="+mj-lt"/>
              <a:buAutoNum type="arabicPeriod"/>
            </a:pPr>
            <a:r>
              <a:rPr lang="en-GB" sz="2200" dirty="0" smtClean="0">
                <a:latin typeface="Arial" pitchFamily="34" charset="0"/>
                <a:cs typeface="Arial" pitchFamily="34" charset="0"/>
              </a:rPr>
              <a:t>All encompassing, sector-inclusive, multi-disciplinary</a:t>
            </a:r>
          </a:p>
          <a:p>
            <a:pPr marL="457200" indent="-457200">
              <a:spcAft>
                <a:spcPts val="1200"/>
              </a:spcAft>
              <a:buClr>
                <a:srgbClr val="C00000"/>
              </a:buClr>
              <a:buFont typeface="+mj-lt"/>
              <a:buAutoNum type="arabicPeriod"/>
            </a:pPr>
            <a:r>
              <a:rPr lang="en-GB" sz="2200" dirty="0" smtClean="0">
                <a:latin typeface="Arial" pitchFamily="34" charset="0"/>
                <a:cs typeface="Arial" pitchFamily="34" charset="0"/>
              </a:rPr>
              <a:t>Focused on people and community empowerment</a:t>
            </a:r>
          </a:p>
          <a:p>
            <a:pPr marL="457200" indent="-457200">
              <a:spcAft>
                <a:spcPts val="1200"/>
              </a:spcAft>
              <a:buClr>
                <a:srgbClr val="C00000"/>
              </a:buClr>
              <a:buFont typeface="+mj-lt"/>
              <a:buAutoNum type="arabicPeriod"/>
            </a:pPr>
            <a:r>
              <a:rPr lang="en-GB" sz="2200" dirty="0" smtClean="0">
                <a:latin typeface="Arial" pitchFamily="34" charset="0"/>
                <a:cs typeface="Arial" pitchFamily="34" charset="0"/>
              </a:rPr>
              <a:t>Systems approach to strengthen resilience at different levels, with community resilience as a process and (long term) goal</a:t>
            </a:r>
          </a:p>
          <a:p>
            <a:pPr marL="457200" indent="-457200">
              <a:spcAft>
                <a:spcPts val="1200"/>
              </a:spcAft>
              <a:buClr>
                <a:srgbClr val="C00000"/>
              </a:buClr>
              <a:buFont typeface="+mj-lt"/>
              <a:buAutoNum type="arabicPeriod"/>
            </a:pPr>
            <a:r>
              <a:rPr lang="en-GB" sz="2200" dirty="0" smtClean="0">
                <a:latin typeface="Arial" pitchFamily="34" charset="0"/>
                <a:cs typeface="Arial" pitchFamily="34" charset="0"/>
              </a:rPr>
              <a:t>Determinants as a means of analysing context, identifying vulnerabilities and risk factors and targeted interventions</a:t>
            </a:r>
          </a:p>
          <a:p>
            <a:pPr marL="457200" indent="-457200">
              <a:spcAft>
                <a:spcPts val="1200"/>
              </a:spcAft>
              <a:buClr>
                <a:srgbClr val="C00000"/>
              </a:buClr>
              <a:buFont typeface="+mj-lt"/>
              <a:buAutoNum type="arabicPeriod"/>
            </a:pPr>
            <a:r>
              <a:rPr lang="en-GB" sz="2200" dirty="0" smtClean="0">
                <a:latin typeface="Arial" pitchFamily="34" charset="0"/>
                <a:cs typeface="Arial" pitchFamily="34" charset="0"/>
              </a:rPr>
              <a:t>Recognizes the extent of our contribution and the role/contributions of many other actors. </a:t>
            </a:r>
            <a:endParaRPr lang="en-GB" sz="2200" dirty="0">
              <a:latin typeface="Arial" pitchFamily="34" charset="0"/>
              <a:cs typeface="Arial" pitchFamily="34" charset="0"/>
            </a:endParaRPr>
          </a:p>
        </p:txBody>
      </p:sp>
      <p:sp>
        <p:nvSpPr>
          <p:cNvPr id="13" name="TextBox 12"/>
          <p:cNvSpPr txBox="1"/>
          <p:nvPr/>
        </p:nvSpPr>
        <p:spPr bwMode="auto">
          <a:xfrm>
            <a:off x="395536" y="836712"/>
            <a:ext cx="1144588" cy="307777"/>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The Roadmap to Resilience</a:t>
            </a:r>
            <a:endParaRPr lang="en-US" sz="1000" b="1" dirty="0">
              <a:solidFill>
                <a:schemeClr val="bg1"/>
              </a:solidFill>
              <a:latin typeface="Arial" pitchFamily="34" charset="0"/>
              <a:cs typeface="Arial" pitchFamily="34" charset="0"/>
            </a:endParaRPr>
          </a:p>
        </p:txBody>
      </p:sp>
      <p:sp>
        <p:nvSpPr>
          <p:cNvPr id="18" name="Title 5"/>
          <p:cNvSpPr>
            <a:spLocks noGrp="1"/>
          </p:cNvSpPr>
          <p:nvPr>
            <p:ph type="title"/>
          </p:nvPr>
        </p:nvSpPr>
        <p:spPr/>
        <p:txBody>
          <a:bodyPr/>
          <a:lstStyle/>
          <a:p>
            <a:r>
              <a:rPr lang="en-GB" sz="2800" i="0" dirty="0" smtClean="0"/>
              <a:t>The </a:t>
            </a:r>
            <a:r>
              <a:rPr lang="en-GB" sz="2800" i="0" dirty="0" smtClean="0">
                <a:solidFill>
                  <a:schemeClr val="accent2"/>
                </a:solidFill>
              </a:rPr>
              <a:t>Framework for Community Resilience</a:t>
            </a:r>
            <a:endParaRPr lang="en-GB" sz="2800" i="0" dirty="0">
              <a:solidFill>
                <a:schemeClr val="accent2"/>
              </a:solidFill>
            </a:endParaRPr>
          </a:p>
        </p:txBody>
      </p:sp>
      <p:sp>
        <p:nvSpPr>
          <p:cNvPr id="15" name="TextBox 14"/>
          <p:cNvSpPr txBox="1"/>
          <p:nvPr/>
        </p:nvSpPr>
        <p:spPr>
          <a:xfrm>
            <a:off x="8676456" y="5517232"/>
            <a:ext cx="288032" cy="369332"/>
          </a:xfrm>
          <a:prstGeom prst="rect">
            <a:avLst/>
          </a:prstGeom>
          <a:noFill/>
        </p:spPr>
        <p:txBody>
          <a:bodyPr wrap="square" rtlCol="0">
            <a:spAutoFit/>
          </a:bodyPr>
          <a:lstStyle/>
          <a:p>
            <a:fld id="{50FD5C92-B185-4659-93F4-03AC70732CF6}" type="slidenum">
              <a:rPr lang="en-US" smtClean="0"/>
              <a:pPr/>
              <a:t>3</a:t>
            </a:fld>
            <a:endParaRPr lang="en-US" dirty="0"/>
          </a:p>
        </p:txBody>
      </p:sp>
    </p:spTree>
    <p:extLst>
      <p:ext uri="{BB962C8B-B14F-4D97-AF65-F5344CB8AC3E}">
        <p14:creationId xmlns:p14="http://schemas.microsoft.com/office/powerpoint/2010/main" xmlns="" val="2178758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84784"/>
            <a:ext cx="8568952" cy="4278094"/>
          </a:xfrm>
          <a:prstGeom prst="rect">
            <a:avLst/>
          </a:prstGeom>
        </p:spPr>
        <p:txBody>
          <a:bodyPr wrap="square">
            <a:spAutoFit/>
          </a:bodyPr>
          <a:lstStyle/>
          <a:p>
            <a:pPr marL="285750" indent="-285750">
              <a:spcAft>
                <a:spcPts val="600"/>
              </a:spcAft>
              <a:buFont typeface="Wingdings" pitchFamily="2" charset="2"/>
              <a:buChar char="§"/>
            </a:pPr>
            <a:r>
              <a:rPr lang="en-US" altLang="ko-KR" sz="2200" dirty="0" smtClean="0"/>
              <a:t>Wide </a:t>
            </a:r>
            <a:r>
              <a:rPr lang="en-US" altLang="ko-KR" sz="2200" dirty="0"/>
              <a:t>consultation within the Secretariat and with zones and National Societies</a:t>
            </a:r>
          </a:p>
          <a:p>
            <a:pPr marL="285750" indent="-285750">
              <a:spcAft>
                <a:spcPts val="600"/>
              </a:spcAft>
              <a:buFont typeface="Wingdings" pitchFamily="2" charset="2"/>
              <a:buChar char="§"/>
            </a:pPr>
            <a:r>
              <a:rPr lang="en-US" altLang="ko-KR" sz="2200" dirty="0"/>
              <a:t>Zero draft </a:t>
            </a:r>
            <a:r>
              <a:rPr lang="en-US" altLang="ko-KR" sz="2200" dirty="0" smtClean="0"/>
              <a:t>circulated </a:t>
            </a:r>
            <a:r>
              <a:rPr lang="en-US" altLang="ko-KR" sz="2200" dirty="0"/>
              <a:t>to </a:t>
            </a:r>
            <a:r>
              <a:rPr lang="en-US" altLang="ko-KR" sz="2200" dirty="0" smtClean="0"/>
              <a:t>all in Aug 2013 </a:t>
            </a:r>
            <a:r>
              <a:rPr lang="en-US" altLang="ko-KR" sz="2200" dirty="0"/>
              <a:t>for comments</a:t>
            </a:r>
          </a:p>
          <a:p>
            <a:pPr marL="285750" indent="-285750">
              <a:spcAft>
                <a:spcPts val="600"/>
              </a:spcAft>
              <a:buFont typeface="Wingdings" pitchFamily="2" charset="2"/>
              <a:buChar char="§"/>
            </a:pPr>
            <a:r>
              <a:rPr lang="en-US" altLang="ko-KR" sz="2200" dirty="0"/>
              <a:t>Five consultation workshops in Geneva, Amman, KL, Nairobi, Panama,</a:t>
            </a:r>
          </a:p>
          <a:p>
            <a:pPr marL="285750" indent="-285750">
              <a:spcAft>
                <a:spcPts val="600"/>
              </a:spcAft>
              <a:buFont typeface="Wingdings" pitchFamily="2" charset="2"/>
              <a:buChar char="§"/>
            </a:pPr>
            <a:r>
              <a:rPr lang="en-US" altLang="ko-KR" sz="2200" dirty="0"/>
              <a:t>Broad consultation through multiple channels (</a:t>
            </a:r>
            <a:r>
              <a:rPr lang="en-US" altLang="ko-KR" sz="2200" dirty="0" err="1"/>
              <a:t>eg</a:t>
            </a:r>
            <a:r>
              <a:rPr lang="en-US" altLang="ko-KR" sz="2200" dirty="0"/>
              <a:t>. virtual, online, survey, written submissions)</a:t>
            </a:r>
          </a:p>
          <a:p>
            <a:pPr marL="285750" indent="-285750">
              <a:spcAft>
                <a:spcPts val="600"/>
              </a:spcAft>
              <a:buFont typeface="Wingdings" pitchFamily="2" charset="2"/>
              <a:buChar char="§"/>
            </a:pPr>
            <a:r>
              <a:rPr lang="en-US" altLang="ko-KR" sz="2200" dirty="0"/>
              <a:t>Feedback informed the Draft 1 in </a:t>
            </a:r>
            <a:r>
              <a:rPr lang="en-US" altLang="ko-KR" sz="2200" dirty="0" smtClean="0"/>
              <a:t>Oct 2013</a:t>
            </a:r>
            <a:endParaRPr lang="en-US" altLang="ko-KR" sz="2200" dirty="0"/>
          </a:p>
          <a:p>
            <a:pPr marL="285750" indent="-285750">
              <a:spcAft>
                <a:spcPts val="600"/>
              </a:spcAft>
              <a:buFont typeface="Wingdings" pitchFamily="2" charset="2"/>
              <a:buChar char="§"/>
            </a:pPr>
            <a:r>
              <a:rPr lang="en-US" altLang="ko-KR" sz="2200" dirty="0"/>
              <a:t>Draft 2 </a:t>
            </a:r>
            <a:r>
              <a:rPr lang="en-US" altLang="ko-KR" sz="2200" dirty="0" smtClean="0"/>
              <a:t>circulated </a:t>
            </a:r>
            <a:r>
              <a:rPr lang="en-US" altLang="ko-KR" sz="2200" dirty="0"/>
              <a:t>for consultation  early in 2014</a:t>
            </a:r>
          </a:p>
          <a:p>
            <a:pPr marL="285750" indent="-285750">
              <a:spcAft>
                <a:spcPts val="600"/>
              </a:spcAft>
              <a:buFont typeface="Wingdings" pitchFamily="2" charset="2"/>
              <a:buChar char="§"/>
            </a:pPr>
            <a:r>
              <a:rPr lang="en-US" altLang="ko-KR" sz="2200" dirty="0"/>
              <a:t>Final </a:t>
            </a:r>
            <a:r>
              <a:rPr lang="en-US" altLang="ko-KR" sz="2200" dirty="0" smtClean="0"/>
              <a:t>presentation </a:t>
            </a:r>
            <a:r>
              <a:rPr lang="en-US" altLang="ko-KR" sz="2200" dirty="0"/>
              <a:t>in </a:t>
            </a:r>
            <a:r>
              <a:rPr lang="en-US" altLang="ko-KR" sz="2200" dirty="0" smtClean="0"/>
              <a:t>Cali – Colombia during Resilience Forum Meeting – Nov 2014</a:t>
            </a:r>
            <a:endParaRPr lang="en-US" altLang="ko-KR" sz="2200" dirty="0"/>
          </a:p>
        </p:txBody>
      </p:sp>
      <p:sp>
        <p:nvSpPr>
          <p:cNvPr id="6" name="Title 1"/>
          <p:cNvSpPr txBox="1">
            <a:spLocks/>
          </p:cNvSpPr>
          <p:nvPr/>
        </p:nvSpPr>
        <p:spPr>
          <a:xfrm>
            <a:off x="683568" y="476672"/>
            <a:ext cx="7779415" cy="729134"/>
          </a:xfrm>
          <a:prstGeom prst="rect">
            <a:avLst/>
          </a:prstGeom>
          <a:ln>
            <a:noFill/>
          </a:ln>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3200" i="0" dirty="0" smtClean="0"/>
              <a:t>Process Applied</a:t>
            </a:r>
            <a:endParaRPr lang="en-GB" sz="3200" i="0" dirty="0"/>
          </a:p>
        </p:txBody>
      </p:sp>
    </p:spTree>
    <p:extLst>
      <p:ext uri="{BB962C8B-B14F-4D97-AF65-F5344CB8AC3E}">
        <p14:creationId xmlns:p14="http://schemas.microsoft.com/office/powerpoint/2010/main" xmlns="" val="329521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772816"/>
            <a:ext cx="8784976" cy="3908762"/>
          </a:xfrm>
          <a:prstGeom prst="rect">
            <a:avLst/>
          </a:prstGeom>
        </p:spPr>
        <p:txBody>
          <a:bodyPr wrap="square">
            <a:spAutoFit/>
          </a:bodyPr>
          <a:lstStyle/>
          <a:p>
            <a:pPr marL="285750" indent="-285750">
              <a:spcAft>
                <a:spcPts val="1200"/>
              </a:spcAft>
              <a:buFont typeface="Wingdings" pitchFamily="2" charset="2"/>
              <a:buChar char="§"/>
            </a:pPr>
            <a:r>
              <a:rPr lang="en-US" altLang="ko-KR" sz="2200" dirty="0" smtClean="0"/>
              <a:t>Describe </a:t>
            </a:r>
            <a:r>
              <a:rPr lang="en-US" altLang="ko-KR" sz="2200" dirty="0"/>
              <a:t>community resilience as a bridge between humanitarian action and development </a:t>
            </a:r>
          </a:p>
          <a:p>
            <a:pPr marL="285750" indent="-285750">
              <a:spcAft>
                <a:spcPts val="1200"/>
              </a:spcAft>
              <a:buFont typeface="Wingdings" pitchFamily="2" charset="2"/>
              <a:buChar char="§"/>
            </a:pPr>
            <a:r>
              <a:rPr lang="en-US" altLang="ko-KR" sz="2200" dirty="0"/>
              <a:t>Better articulation of the phrase “being available to everyone, everywhere, always”. </a:t>
            </a:r>
          </a:p>
          <a:p>
            <a:pPr marL="285750" indent="-285750">
              <a:spcAft>
                <a:spcPts val="1200"/>
              </a:spcAft>
              <a:buFont typeface="Wingdings" pitchFamily="2" charset="2"/>
              <a:buChar char="§"/>
            </a:pPr>
            <a:r>
              <a:rPr lang="en-US" altLang="ko-KR" sz="2200" dirty="0"/>
              <a:t>Clear definition of a community and its complexity and uniqueness . </a:t>
            </a:r>
          </a:p>
          <a:p>
            <a:pPr marL="285750" indent="-285750">
              <a:spcAft>
                <a:spcPts val="1200"/>
              </a:spcAft>
              <a:buFont typeface="Wingdings" pitchFamily="2" charset="2"/>
              <a:buChar char="§"/>
            </a:pPr>
            <a:r>
              <a:rPr lang="en-US" altLang="ko-KR" sz="2200" dirty="0"/>
              <a:t>RCRC engagement with other actors and linkages with HFA and MDGs.</a:t>
            </a:r>
          </a:p>
          <a:p>
            <a:pPr marL="285750" indent="-285750">
              <a:spcAft>
                <a:spcPts val="1200"/>
              </a:spcAft>
              <a:buFont typeface="Wingdings" pitchFamily="2" charset="2"/>
              <a:buChar char="§"/>
            </a:pPr>
            <a:r>
              <a:rPr lang="en-US" altLang="ko-KR" sz="2200" dirty="0"/>
              <a:t>Inclusion of more practical guidance and tools.</a:t>
            </a:r>
          </a:p>
          <a:p>
            <a:pPr marL="285750" indent="-285750">
              <a:spcAft>
                <a:spcPts val="1200"/>
              </a:spcAft>
              <a:buFont typeface="Wingdings" pitchFamily="2" charset="2"/>
              <a:buChar char="§"/>
            </a:pPr>
            <a:r>
              <a:rPr lang="en-US" altLang="ko-KR" sz="2200" dirty="0"/>
              <a:t>Replace the determinants with </a:t>
            </a:r>
            <a:r>
              <a:rPr lang="en-US" altLang="ko-KR" sz="2200" dirty="0" smtClean="0"/>
              <a:t>characteristics</a:t>
            </a:r>
            <a:endParaRPr lang="en-US" altLang="ko-KR" sz="2200" dirty="0"/>
          </a:p>
        </p:txBody>
      </p:sp>
      <p:sp>
        <p:nvSpPr>
          <p:cNvPr id="6" name="Title 1"/>
          <p:cNvSpPr txBox="1">
            <a:spLocks/>
          </p:cNvSpPr>
          <p:nvPr/>
        </p:nvSpPr>
        <p:spPr>
          <a:xfrm>
            <a:off x="683568" y="476672"/>
            <a:ext cx="7779415" cy="729134"/>
          </a:xfrm>
          <a:prstGeom prst="rect">
            <a:avLst/>
          </a:prstGeom>
          <a:ln>
            <a:noFill/>
          </a:ln>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US" altLang="ko-KR" sz="3200" i="0" dirty="0"/>
              <a:t>Key changes in Draft 1 </a:t>
            </a:r>
            <a:endParaRPr lang="en-GB" sz="3200" i="0" dirty="0"/>
          </a:p>
        </p:txBody>
      </p:sp>
    </p:spTree>
    <p:extLst>
      <p:ext uri="{BB962C8B-B14F-4D97-AF65-F5344CB8AC3E}">
        <p14:creationId xmlns:p14="http://schemas.microsoft.com/office/powerpoint/2010/main" xmlns="" val="2757695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2132856"/>
            <a:ext cx="7992887" cy="3139321"/>
          </a:xfrm>
          <a:prstGeom prst="rect">
            <a:avLst/>
          </a:prstGeom>
        </p:spPr>
        <p:txBody>
          <a:bodyPr wrap="square">
            <a:spAutoFit/>
          </a:bodyPr>
          <a:lstStyle/>
          <a:p>
            <a:pPr marL="285750" indent="-285750">
              <a:spcAft>
                <a:spcPts val="1200"/>
              </a:spcAft>
              <a:buFont typeface="Wingdings" pitchFamily="2" charset="2"/>
              <a:buChar char="§"/>
            </a:pPr>
            <a:r>
              <a:rPr lang="en-US" altLang="ko-KR" sz="2400" dirty="0" smtClean="0"/>
              <a:t>Policy </a:t>
            </a:r>
            <a:r>
              <a:rPr lang="en-US" altLang="ko-KR" sz="2400" dirty="0"/>
              <a:t>and operational guidance on “what” we do and “how” we do it.</a:t>
            </a:r>
          </a:p>
          <a:p>
            <a:pPr marL="285750" indent="-285750">
              <a:spcAft>
                <a:spcPts val="1200"/>
              </a:spcAft>
              <a:buFont typeface="Wingdings" pitchFamily="2" charset="2"/>
              <a:buChar char="§"/>
            </a:pPr>
            <a:r>
              <a:rPr lang="en-US" altLang="ko-KR" sz="2400" dirty="0"/>
              <a:t>IFRC’s own definition of resilience</a:t>
            </a:r>
          </a:p>
          <a:p>
            <a:pPr marL="285750" indent="-285750">
              <a:spcAft>
                <a:spcPts val="1200"/>
              </a:spcAft>
              <a:buFont typeface="Wingdings" pitchFamily="2" charset="2"/>
              <a:buChar char="§"/>
            </a:pPr>
            <a:r>
              <a:rPr lang="en-US" altLang="ko-KR" sz="2400" dirty="0"/>
              <a:t>Clarified RCRC approach to strengthening community resilience</a:t>
            </a:r>
          </a:p>
          <a:p>
            <a:pPr marL="285750" indent="-285750">
              <a:spcAft>
                <a:spcPts val="1200"/>
              </a:spcAft>
              <a:buFont typeface="Wingdings" pitchFamily="2" charset="2"/>
              <a:buChar char="§"/>
            </a:pPr>
            <a:r>
              <a:rPr lang="en-US" altLang="ko-KR" sz="2400" dirty="0"/>
              <a:t>Highlighted the key issues to be taken into account in community resilience </a:t>
            </a:r>
            <a:r>
              <a:rPr lang="en-US" altLang="ko-KR" sz="2400" dirty="0" smtClean="0"/>
              <a:t>programming</a:t>
            </a:r>
            <a:endParaRPr lang="en-US" altLang="ko-KR" sz="2400" dirty="0"/>
          </a:p>
        </p:txBody>
      </p:sp>
      <p:sp>
        <p:nvSpPr>
          <p:cNvPr id="6" name="Title 1"/>
          <p:cNvSpPr txBox="1">
            <a:spLocks/>
          </p:cNvSpPr>
          <p:nvPr/>
        </p:nvSpPr>
        <p:spPr>
          <a:xfrm>
            <a:off x="467544" y="548680"/>
            <a:ext cx="8208912" cy="729134"/>
          </a:xfrm>
          <a:prstGeom prst="rect">
            <a:avLst/>
          </a:prstGeom>
          <a:ln>
            <a:noFill/>
          </a:ln>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3200" i="0" dirty="0"/>
              <a:t>New elements in </a:t>
            </a:r>
            <a:r>
              <a:rPr lang="en-GB" sz="3200" i="0" dirty="0" smtClean="0"/>
              <a:t>the revised Framework</a:t>
            </a:r>
            <a:endParaRPr lang="en-GB" sz="3200" i="0" dirty="0"/>
          </a:p>
        </p:txBody>
      </p:sp>
    </p:spTree>
    <p:extLst>
      <p:ext uri="{BB962C8B-B14F-4D97-AF65-F5344CB8AC3E}">
        <p14:creationId xmlns:p14="http://schemas.microsoft.com/office/powerpoint/2010/main" xmlns="" val="413808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60649"/>
            <a:ext cx="9144000" cy="5544616"/>
            <a:chOff x="0" y="3060925"/>
            <a:chExt cx="8424936" cy="2482623"/>
          </a:xfrm>
        </p:grpSpPr>
        <p:sp>
          <p:nvSpPr>
            <p:cNvPr id="3" name="Rounded Rectangle 2"/>
            <p:cNvSpPr/>
            <p:nvPr/>
          </p:nvSpPr>
          <p:spPr>
            <a:xfrm>
              <a:off x="0" y="3060925"/>
              <a:ext cx="8424936" cy="248262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3349977" y="3060925"/>
              <a:ext cx="5074957" cy="2482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3200" b="1" kern="1200" dirty="0" smtClean="0">
                  <a:latin typeface="Arial Narrow" pitchFamily="34" charset="0"/>
                </a:rPr>
                <a:t>POSITION PAPER</a:t>
              </a:r>
            </a:p>
            <a:p>
              <a:pPr lvl="0" algn="ctr" defTabSz="977900">
                <a:lnSpc>
                  <a:spcPct val="90000"/>
                </a:lnSpc>
                <a:spcBef>
                  <a:spcPct val="0"/>
                </a:spcBef>
                <a:spcAft>
                  <a:spcPct val="35000"/>
                </a:spcAft>
              </a:pPr>
              <a:r>
                <a:rPr lang="en-US" sz="3200" b="1" kern="1200" dirty="0" smtClean="0">
                  <a:latin typeface="Arial Narrow" pitchFamily="34" charset="0"/>
                </a:rPr>
                <a:t>The Road to Resilience – Bridging relief and development for a more sustainable future. </a:t>
              </a:r>
              <a:endParaRPr lang="en-US" sz="2400" b="0" kern="1200" dirty="0">
                <a:latin typeface="Arial Narrow" pitchFamily="34" charset="0"/>
              </a:endParaRPr>
            </a:p>
          </p:txBody>
        </p:sp>
      </p:grpSp>
      <p:sp>
        <p:nvSpPr>
          <p:cNvPr id="5" name="Rounded Rectangle 4"/>
          <p:cNvSpPr/>
          <p:nvPr/>
        </p:nvSpPr>
        <p:spPr>
          <a:xfrm>
            <a:off x="179512" y="404664"/>
            <a:ext cx="3384376" cy="5256584"/>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556792"/>
            <a:ext cx="8208912" cy="4401911"/>
          </a:xfrm>
          <a:prstGeom prst="rect">
            <a:avLst/>
          </a:prstGeom>
        </p:spPr>
        <p:txBody>
          <a:bodyPr wrap="square">
            <a:spAutoFit/>
          </a:bodyPr>
          <a:lstStyle/>
          <a:p>
            <a:pPr marL="285750" indent="-285750">
              <a:spcAft>
                <a:spcPts val="600"/>
              </a:spcAft>
              <a:buFont typeface="Wingdings" pitchFamily="2" charset="2"/>
              <a:buChar char="§"/>
            </a:pPr>
            <a:r>
              <a:rPr lang="en-GB" altLang="ko-KR" sz="2000" dirty="0" smtClean="0">
                <a:latin typeface="Arial" pitchFamily="34" charset="0"/>
                <a:cs typeface="Arial" pitchFamily="34" charset="0"/>
              </a:rPr>
              <a:t>While it is recognized as a very good </a:t>
            </a:r>
            <a:r>
              <a:rPr lang="en-GB" altLang="ko-KR" sz="2000" dirty="0">
                <a:latin typeface="Arial" pitchFamily="34" charset="0"/>
                <a:cs typeface="Arial" pitchFamily="34" charset="0"/>
              </a:rPr>
              <a:t>advocacy </a:t>
            </a:r>
            <a:r>
              <a:rPr lang="en-GB" altLang="ko-KR" sz="2000" dirty="0" smtClean="0">
                <a:latin typeface="Arial" pitchFamily="34" charset="0"/>
                <a:cs typeface="Arial" pitchFamily="34" charset="0"/>
              </a:rPr>
              <a:t>paper there </a:t>
            </a:r>
            <a:r>
              <a:rPr lang="en-GB" altLang="ko-KR" sz="2000" dirty="0">
                <a:latin typeface="Arial" pitchFamily="34" charset="0"/>
                <a:cs typeface="Arial" pitchFamily="34" charset="0"/>
              </a:rPr>
              <a:t>are limitations </a:t>
            </a:r>
            <a:r>
              <a:rPr lang="en-GB" altLang="ko-KR" sz="2000" dirty="0" smtClean="0">
                <a:latin typeface="Arial" pitchFamily="34" charset="0"/>
                <a:cs typeface="Arial" pitchFamily="34" charset="0"/>
              </a:rPr>
              <a:t>that need to be addressed:</a:t>
            </a:r>
            <a:endParaRPr lang="en-GB" altLang="ko-KR" sz="2000" dirty="0">
              <a:latin typeface="Arial" pitchFamily="34" charset="0"/>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a:solidFill>
                  <a:srgbClr val="000000"/>
                </a:solidFill>
                <a:latin typeface="Arial" pitchFamily="34" charset="0"/>
                <a:ea typeface="Times New Roman"/>
                <a:cs typeface="Arial" pitchFamily="34" charset="0"/>
              </a:rPr>
              <a:t>Lack of consultation with National Societies</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a:solidFill>
                  <a:srgbClr val="000000"/>
                </a:solidFill>
                <a:latin typeface="Arial" pitchFamily="34" charset="0"/>
                <a:ea typeface="Times New Roman"/>
                <a:cs typeface="Arial" pitchFamily="34" charset="0"/>
              </a:rPr>
              <a:t>Not aligned with the Framework for Community Safety and Resilience</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a:solidFill>
                  <a:srgbClr val="000000"/>
                </a:solidFill>
                <a:latin typeface="Arial" pitchFamily="34" charset="0"/>
                <a:ea typeface="Times New Roman"/>
                <a:cs typeface="Arial" pitchFamily="34" charset="0"/>
              </a:rPr>
              <a:t>Unclear target audiences</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smtClean="0">
                <a:solidFill>
                  <a:srgbClr val="000000"/>
                </a:solidFill>
                <a:latin typeface="Arial" pitchFamily="34" charset="0"/>
                <a:ea typeface="Times New Roman"/>
                <a:cs typeface="Arial" pitchFamily="34" charset="0"/>
              </a:rPr>
              <a:t>No key </a:t>
            </a:r>
            <a:r>
              <a:rPr lang="en-GB" altLang="ko-KR" sz="2000" dirty="0">
                <a:solidFill>
                  <a:srgbClr val="000000"/>
                </a:solidFill>
                <a:latin typeface="Arial" pitchFamily="34" charset="0"/>
                <a:ea typeface="Times New Roman"/>
                <a:cs typeface="Arial" pitchFamily="34" charset="0"/>
              </a:rPr>
              <a:t>messages to target audiences</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smtClean="0">
                <a:solidFill>
                  <a:srgbClr val="000000"/>
                </a:solidFill>
                <a:latin typeface="Arial" pitchFamily="34" charset="0"/>
                <a:ea typeface="Times New Roman"/>
                <a:cs typeface="Arial" pitchFamily="34" charset="0"/>
              </a:rPr>
              <a:t>Limited selection </a:t>
            </a:r>
            <a:r>
              <a:rPr lang="en-GB" altLang="ko-KR" sz="2000" dirty="0">
                <a:solidFill>
                  <a:srgbClr val="000000"/>
                </a:solidFill>
                <a:latin typeface="Arial" pitchFamily="34" charset="0"/>
                <a:ea typeface="Times New Roman"/>
                <a:cs typeface="Arial" pitchFamily="34" charset="0"/>
              </a:rPr>
              <a:t>of good case studies/examples from different sectors and regions</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a:solidFill>
                  <a:srgbClr val="000000"/>
                </a:solidFill>
                <a:latin typeface="Arial" pitchFamily="34" charset="0"/>
                <a:ea typeface="Times New Roman"/>
                <a:cs typeface="Arial" pitchFamily="34" charset="0"/>
              </a:rPr>
              <a:t>No statistics of our contribution to community resilience</a:t>
            </a:r>
            <a:endParaRPr lang="ko-KR" altLang="ko-KR" sz="2000" dirty="0">
              <a:solidFill>
                <a:prstClr val="black"/>
              </a:solidFill>
              <a:latin typeface="Arial" pitchFamily="34" charset="0"/>
              <a:ea typeface="Malgun Gothic"/>
              <a:cs typeface="Arial" pitchFamily="34" charset="0"/>
            </a:endParaRPr>
          </a:p>
          <a:p>
            <a:pPr marL="800100" lvl="1" indent="-342900">
              <a:lnSpc>
                <a:spcPct val="115000"/>
              </a:lnSpc>
              <a:spcBef>
                <a:spcPts val="0"/>
              </a:spcBef>
              <a:spcAft>
                <a:spcPts val="600"/>
              </a:spcAft>
              <a:buClrTx/>
              <a:buSzTx/>
              <a:buFont typeface="Wingdings"/>
              <a:buChar char=""/>
            </a:pPr>
            <a:r>
              <a:rPr lang="en-GB" altLang="ko-KR" sz="2000" dirty="0">
                <a:solidFill>
                  <a:srgbClr val="000000"/>
                </a:solidFill>
                <a:latin typeface="Arial" pitchFamily="34" charset="0"/>
                <a:ea typeface="Times New Roman"/>
                <a:cs typeface="Arial" pitchFamily="34" charset="0"/>
              </a:rPr>
              <a:t>No link with reference </a:t>
            </a:r>
            <a:r>
              <a:rPr lang="en-GB" altLang="ko-KR" sz="2000" dirty="0" smtClean="0">
                <a:solidFill>
                  <a:srgbClr val="000000"/>
                </a:solidFill>
                <a:latin typeface="Arial" pitchFamily="34" charset="0"/>
                <a:ea typeface="Times New Roman"/>
                <a:cs typeface="Arial" pitchFamily="34" charset="0"/>
              </a:rPr>
              <a:t>materials</a:t>
            </a:r>
            <a:endParaRPr lang="ko-KR" altLang="ko-KR" sz="2000" dirty="0">
              <a:solidFill>
                <a:prstClr val="black"/>
              </a:solidFill>
              <a:latin typeface="Arial" pitchFamily="34" charset="0"/>
              <a:ea typeface="Malgun Gothic"/>
              <a:cs typeface="Arial" pitchFamily="34" charset="0"/>
            </a:endParaRPr>
          </a:p>
        </p:txBody>
      </p:sp>
      <p:sp>
        <p:nvSpPr>
          <p:cNvPr id="6" name="Title 1"/>
          <p:cNvSpPr txBox="1">
            <a:spLocks/>
          </p:cNvSpPr>
          <p:nvPr/>
        </p:nvSpPr>
        <p:spPr>
          <a:xfrm>
            <a:off x="755576" y="260648"/>
            <a:ext cx="7779415" cy="1080120"/>
          </a:xfrm>
          <a:prstGeom prst="rect">
            <a:avLst/>
          </a:prstGeom>
          <a:ln>
            <a:noFill/>
          </a:ln>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sz="3200" i="0" dirty="0" smtClean="0"/>
              <a:t>Challenges with the current version of Position Paper</a:t>
            </a:r>
            <a:endParaRPr lang="en-GB" sz="3200" i="0" dirty="0"/>
          </a:p>
        </p:txBody>
      </p:sp>
    </p:spTree>
    <p:extLst>
      <p:ext uri="{BB962C8B-B14F-4D97-AF65-F5344CB8AC3E}">
        <p14:creationId xmlns:p14="http://schemas.microsoft.com/office/powerpoint/2010/main" xmlns="" val="275769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12776"/>
            <a:ext cx="8784976" cy="4339650"/>
          </a:xfrm>
          <a:prstGeom prst="rect">
            <a:avLst/>
          </a:prstGeom>
        </p:spPr>
        <p:txBody>
          <a:bodyPr wrap="square">
            <a:spAutoFit/>
          </a:bodyPr>
          <a:lstStyle/>
          <a:p>
            <a:pPr marL="450850" lvl="2" indent="-355600">
              <a:lnSpc>
                <a:spcPct val="115000"/>
              </a:lnSpc>
              <a:spcBef>
                <a:spcPts val="0"/>
              </a:spcBef>
              <a:spcAft>
                <a:spcPts val="0"/>
              </a:spcAft>
              <a:buClrTx/>
              <a:buSzTx/>
              <a:buFont typeface="Symbol"/>
              <a:buChar char=""/>
            </a:pPr>
            <a:r>
              <a:rPr lang="en-GB" altLang="ko-KR" sz="2000" dirty="0" smtClean="0">
                <a:solidFill>
                  <a:srgbClr val="000000"/>
                </a:solidFill>
                <a:latin typeface="Arial" pitchFamily="34" charset="0"/>
                <a:ea typeface="Times New Roman"/>
                <a:cs typeface="Arial" pitchFamily="34" charset="0"/>
              </a:rPr>
              <a:t>Align </a:t>
            </a:r>
            <a:r>
              <a:rPr lang="en-GB" altLang="ko-KR" sz="2000" dirty="0">
                <a:solidFill>
                  <a:srgbClr val="000000"/>
                </a:solidFill>
                <a:latin typeface="Arial" pitchFamily="34" charset="0"/>
                <a:ea typeface="Times New Roman"/>
                <a:cs typeface="Arial" pitchFamily="34" charset="0"/>
              </a:rPr>
              <a:t>with the </a:t>
            </a:r>
            <a:r>
              <a:rPr lang="en-GB" altLang="ko-KR" sz="2000" dirty="0" smtClean="0">
                <a:solidFill>
                  <a:srgbClr val="000000"/>
                </a:solidFill>
                <a:latin typeface="Arial" pitchFamily="34" charset="0"/>
                <a:ea typeface="Times New Roman"/>
                <a:cs typeface="Arial" pitchFamily="34" charset="0"/>
              </a:rPr>
              <a:t>Framework for Community Resilience</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Clarify right target audiences and their expectations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Visualize resilient communities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Include a hyperlink to reference documents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Use innovative technology to convey key messages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Choose right success stories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Statistics </a:t>
            </a:r>
            <a:r>
              <a:rPr lang="en-GB" altLang="ko-KR" sz="2000" dirty="0" smtClean="0">
                <a:solidFill>
                  <a:srgbClr val="000000"/>
                </a:solidFill>
                <a:latin typeface="Arial" pitchFamily="34" charset="0"/>
                <a:ea typeface="Times New Roman"/>
                <a:cs typeface="Arial" pitchFamily="34" charset="0"/>
              </a:rPr>
              <a:t>and evidence of </a:t>
            </a:r>
            <a:r>
              <a:rPr lang="en-GB" altLang="ko-KR" sz="2000" dirty="0">
                <a:solidFill>
                  <a:srgbClr val="000000"/>
                </a:solidFill>
                <a:latin typeface="Arial" pitchFamily="34" charset="0"/>
                <a:ea typeface="Times New Roman"/>
                <a:cs typeface="Arial" pitchFamily="34" charset="0"/>
              </a:rPr>
              <a:t>RCRC contribution to community resilience</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Simple language and definition</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Specify resilience approaches at different levels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Examples of characteristics of resilient communities</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NS capacity building as part of community resilience</a:t>
            </a:r>
            <a:endParaRPr lang="ko-KR" altLang="ko-KR" sz="2000" dirty="0">
              <a:solidFill>
                <a:prstClr val="black"/>
              </a:solidFill>
              <a:latin typeface="Arial" pitchFamily="34" charset="0"/>
              <a:ea typeface="Malgun Gothic"/>
              <a:cs typeface="Arial" pitchFamily="34" charset="0"/>
            </a:endParaRPr>
          </a:p>
          <a:p>
            <a:pPr marL="450850" lvl="2" indent="-355600">
              <a:lnSpc>
                <a:spcPct val="115000"/>
              </a:lnSpc>
              <a:spcBef>
                <a:spcPts val="0"/>
              </a:spcBef>
              <a:spcAft>
                <a:spcPts val="0"/>
              </a:spcAft>
              <a:buClrTx/>
              <a:buSzTx/>
              <a:buFont typeface="Symbol"/>
              <a:buChar char=""/>
            </a:pPr>
            <a:r>
              <a:rPr lang="en-GB" altLang="ko-KR" sz="2000" dirty="0">
                <a:solidFill>
                  <a:srgbClr val="000000"/>
                </a:solidFill>
                <a:latin typeface="Arial" pitchFamily="34" charset="0"/>
                <a:ea typeface="Times New Roman"/>
                <a:cs typeface="Arial" pitchFamily="34" charset="0"/>
              </a:rPr>
              <a:t>Linkage with HFA2 and post-2015 development </a:t>
            </a:r>
            <a:r>
              <a:rPr lang="en-GB" altLang="ko-KR" sz="2000" dirty="0" smtClean="0">
                <a:solidFill>
                  <a:srgbClr val="000000"/>
                </a:solidFill>
                <a:latin typeface="Arial" pitchFamily="34" charset="0"/>
                <a:ea typeface="Times New Roman"/>
                <a:cs typeface="Arial" pitchFamily="34" charset="0"/>
              </a:rPr>
              <a:t>agenda</a:t>
            </a:r>
            <a:endParaRPr lang="en-GB" altLang="ko-KR" sz="2000" dirty="0">
              <a:solidFill>
                <a:prstClr val="black"/>
              </a:solidFill>
              <a:latin typeface="Arial" pitchFamily="34" charset="0"/>
              <a:cs typeface="Arial" pitchFamily="34" charset="0"/>
            </a:endParaRPr>
          </a:p>
        </p:txBody>
      </p:sp>
      <p:sp>
        <p:nvSpPr>
          <p:cNvPr id="6" name="Title 1"/>
          <p:cNvSpPr txBox="1">
            <a:spLocks/>
          </p:cNvSpPr>
          <p:nvPr/>
        </p:nvSpPr>
        <p:spPr>
          <a:xfrm>
            <a:off x="683568" y="476672"/>
            <a:ext cx="7779415" cy="720080"/>
          </a:xfrm>
          <a:prstGeom prst="rect">
            <a:avLst/>
          </a:prstGeom>
          <a:ln>
            <a:noFill/>
          </a:ln>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a:r>
              <a:rPr lang="en-GB" altLang="ko-KR" sz="3200" i="0" dirty="0">
                <a:solidFill>
                  <a:srgbClr val="000000"/>
                </a:solidFill>
                <a:ea typeface="Times New Roman"/>
              </a:rPr>
              <a:t>Issues </a:t>
            </a:r>
            <a:r>
              <a:rPr lang="en-GB" altLang="ko-KR" sz="3200" i="0" dirty="0" smtClean="0">
                <a:solidFill>
                  <a:srgbClr val="000000"/>
                </a:solidFill>
                <a:ea typeface="Times New Roman"/>
              </a:rPr>
              <a:t>for consideration/improvements </a:t>
            </a:r>
            <a:endParaRPr lang="en-GB" sz="3200" i="0" dirty="0"/>
          </a:p>
        </p:txBody>
      </p:sp>
    </p:spTree>
    <p:extLst>
      <p:ext uri="{BB962C8B-B14F-4D97-AF65-F5344CB8AC3E}">
        <p14:creationId xmlns:p14="http://schemas.microsoft.com/office/powerpoint/2010/main" xmlns="" val="148887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45385E8BF6B4392F4EEAE75671FC8" ma:contentTypeVersion="0" ma:contentTypeDescription="Create a new document." ma:contentTypeScope="" ma:versionID="494a33df66c68683303933b96eea24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7B175-B1C7-4E4D-9DAF-F9935FD004E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9D6826-513D-438A-A54D-84E6A18D15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A2E231-35A9-4D75-8E78-810AA15F4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IFRC_2011 presentation-EN basic</Template>
  <TotalTime>5617</TotalTime>
  <Words>2091</Words>
  <Application>Microsoft Office PowerPoint</Application>
  <PresentationFormat>On-screen Show (4:3)</PresentationFormat>
  <Paragraphs>149</Paragraphs>
  <Slides>13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IFRC_2011 presentation-EN basic</vt:lpstr>
      <vt:lpstr>Presentation</vt:lpstr>
      <vt:lpstr>IFRC Road to Resilience  Global/AP Zone Update </vt:lpstr>
      <vt:lpstr>Slide 2</vt:lpstr>
      <vt:lpstr>The Framework for Community Resilience</vt:lpstr>
      <vt:lpstr>Slide 4</vt:lpstr>
      <vt:lpstr>Slide 5</vt:lpstr>
      <vt:lpstr>Slide 6</vt:lpstr>
      <vt:lpstr>Slide 7</vt:lpstr>
      <vt:lpstr>Slide 8</vt:lpstr>
      <vt:lpstr>Slide 9</vt:lpstr>
      <vt:lpstr>Slide 10</vt:lpstr>
      <vt:lpstr>Slide 11</vt:lpstr>
      <vt:lpstr>Slide 12</vt:lpstr>
      <vt:lpstr>Slide 13</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Ramallah</dc:title>
  <dc:creator>Indira Kulenovic</dc:creator>
  <cp:lastModifiedBy>indira.kulenovic</cp:lastModifiedBy>
  <cp:revision>113</cp:revision>
  <dcterms:created xsi:type="dcterms:W3CDTF">2011-12-07T14:47:39Z</dcterms:created>
  <dcterms:modified xsi:type="dcterms:W3CDTF">2014-09-17T01:55:20Z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0x01010076745385E8BF6B4392F4EEAE75671FC8</vt:lpwstr>
  </property>
</Properties>
</file>