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73" r:id="rId2"/>
    <p:sldId id="414" r:id="rId3"/>
    <p:sldId id="356" r:id="rId4"/>
    <p:sldId id="416" r:id="rId5"/>
    <p:sldId id="407" r:id="rId6"/>
    <p:sldId id="412" r:id="rId7"/>
    <p:sldId id="379" r:id="rId8"/>
    <p:sldId id="399" r:id="rId9"/>
    <p:sldId id="415" r:id="rId10"/>
  </p:sldIdLst>
  <p:sldSz cx="9144000" cy="6858000" type="screen4x3"/>
  <p:notesSz cx="6669088" cy="9926638"/>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82" autoAdjust="0"/>
    <p:restoredTop sz="87633" autoAdjust="0"/>
  </p:normalViewPr>
  <p:slideViewPr>
    <p:cSldViewPr>
      <p:cViewPr varScale="1">
        <p:scale>
          <a:sx n="64" d="100"/>
          <a:sy n="64" d="100"/>
        </p:scale>
        <p:origin x="-714" y="-102"/>
      </p:cViewPr>
      <p:guideLst>
        <p:guide orient="horz" pos="2160"/>
        <p:guide pos="2880"/>
      </p:guideLst>
    </p:cSldViewPr>
  </p:slideViewPr>
  <p:notesTextViewPr>
    <p:cViewPr>
      <p:scale>
        <a:sx n="100" d="100"/>
        <a:sy n="100" d="100"/>
      </p:scale>
      <p:origin x="0" y="0"/>
    </p:cViewPr>
  </p:notesTextViewPr>
  <p:notesViewPr>
    <p:cSldViewPr>
      <p:cViewPr varScale="1">
        <p:scale>
          <a:sx n="111" d="100"/>
          <a:sy n="111" d="100"/>
        </p:scale>
        <p:origin x="-1446" y="-96"/>
      </p:cViewPr>
      <p:guideLst>
        <p:guide orient="horz" pos="3127"/>
        <p:guide pos="210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889938" cy="49633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777609" y="0"/>
            <a:ext cx="2889938" cy="496333"/>
          </a:xfrm>
          <a:prstGeom prst="rect">
            <a:avLst/>
          </a:prstGeom>
        </p:spPr>
        <p:txBody>
          <a:bodyPr vert="horz" lIns="91440" tIns="45720" rIns="91440" bIns="45720" rtlCol="0"/>
          <a:lstStyle>
            <a:lvl1pPr algn="r">
              <a:defRPr sz="1200"/>
            </a:lvl1pPr>
          </a:lstStyle>
          <a:p>
            <a:fld id="{58058CF0-843C-4C7E-99F2-993CCF1D2155}" type="datetimeFigureOut">
              <a:rPr lang="en-US" smtClean="0"/>
              <a:pPr/>
              <a:t>4/17/2015</a:t>
            </a:fld>
            <a:endParaRPr lang="en-US"/>
          </a:p>
        </p:txBody>
      </p:sp>
      <p:sp>
        <p:nvSpPr>
          <p:cNvPr id="4" name="Footer Placeholder 3"/>
          <p:cNvSpPr>
            <a:spLocks noGrp="1"/>
          </p:cNvSpPr>
          <p:nvPr>
            <p:ph type="ftr" sz="quarter" idx="2"/>
          </p:nvPr>
        </p:nvSpPr>
        <p:spPr>
          <a:xfrm>
            <a:off x="1" y="9428582"/>
            <a:ext cx="2889938" cy="49633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777609" y="9428582"/>
            <a:ext cx="2889938" cy="496333"/>
          </a:xfrm>
          <a:prstGeom prst="rect">
            <a:avLst/>
          </a:prstGeom>
        </p:spPr>
        <p:txBody>
          <a:bodyPr vert="horz" lIns="91440" tIns="45720" rIns="91440" bIns="45720" rtlCol="0" anchor="b"/>
          <a:lstStyle>
            <a:lvl1pPr algn="r">
              <a:defRPr sz="1200"/>
            </a:lvl1pPr>
          </a:lstStyle>
          <a:p>
            <a:fld id="{2D1103E2-2D1B-468C-95C9-9A990E0E3BD5}" type="slidenum">
              <a:rPr lang="en-US" smtClean="0"/>
              <a:pPr/>
              <a:t>‹#›</a:t>
            </a:fld>
            <a:endParaRPr lang="en-US"/>
          </a:p>
        </p:txBody>
      </p:sp>
    </p:spTree>
    <p:extLst>
      <p:ext uri="{BB962C8B-B14F-4D97-AF65-F5344CB8AC3E}">
        <p14:creationId xmlns:p14="http://schemas.microsoft.com/office/powerpoint/2010/main" val="37799625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889938" cy="49633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777609" y="0"/>
            <a:ext cx="2889938" cy="496333"/>
          </a:xfrm>
          <a:prstGeom prst="rect">
            <a:avLst/>
          </a:prstGeom>
        </p:spPr>
        <p:txBody>
          <a:bodyPr vert="horz" lIns="91440" tIns="45720" rIns="91440" bIns="45720" rtlCol="0"/>
          <a:lstStyle>
            <a:lvl1pPr algn="r">
              <a:defRPr sz="1200"/>
            </a:lvl1pPr>
          </a:lstStyle>
          <a:p>
            <a:fld id="{EE036299-1787-42D7-B7E6-ACDAE5208834}" type="datetimeFigureOut">
              <a:rPr lang="en-US" smtClean="0"/>
              <a:pPr/>
              <a:t>4/17/2015</a:t>
            </a:fld>
            <a:endParaRPr lang="en-US"/>
          </a:p>
        </p:txBody>
      </p:sp>
      <p:sp>
        <p:nvSpPr>
          <p:cNvPr id="4" name="Slide Image Placeholder 3"/>
          <p:cNvSpPr>
            <a:spLocks noGrp="1" noRot="1" noChangeAspect="1"/>
          </p:cNvSpPr>
          <p:nvPr>
            <p:ph type="sldImg" idx="2"/>
          </p:nvPr>
        </p:nvSpPr>
        <p:spPr>
          <a:xfrm>
            <a:off x="854075" y="744538"/>
            <a:ext cx="4960938"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66909" y="4715152"/>
            <a:ext cx="5335270" cy="446698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9428582"/>
            <a:ext cx="2889938" cy="49633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777609" y="9428582"/>
            <a:ext cx="2889938" cy="496333"/>
          </a:xfrm>
          <a:prstGeom prst="rect">
            <a:avLst/>
          </a:prstGeom>
        </p:spPr>
        <p:txBody>
          <a:bodyPr vert="horz" lIns="91440" tIns="45720" rIns="91440" bIns="45720" rtlCol="0" anchor="b"/>
          <a:lstStyle>
            <a:lvl1pPr algn="r">
              <a:defRPr sz="1200"/>
            </a:lvl1pPr>
          </a:lstStyle>
          <a:p>
            <a:fld id="{5F170554-FC47-498E-BE66-A54FF6C3B0D9}" type="slidenum">
              <a:rPr lang="en-US" smtClean="0"/>
              <a:pPr/>
              <a:t>‹#›</a:t>
            </a:fld>
            <a:endParaRPr lang="en-US"/>
          </a:p>
        </p:txBody>
      </p:sp>
    </p:spTree>
    <p:extLst>
      <p:ext uri="{BB962C8B-B14F-4D97-AF65-F5344CB8AC3E}">
        <p14:creationId xmlns:p14="http://schemas.microsoft.com/office/powerpoint/2010/main" val="2390227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5F170554-FC47-498E-BE66-A54FF6C3B0D9}"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F170554-FC47-498E-BE66-A54FF6C3B0D9}" type="slidenum">
              <a:rPr lang="en-US" smtClean="0"/>
              <a:pPr/>
              <a:t>2</a:t>
            </a:fld>
            <a:endParaRPr lang="en-US"/>
          </a:p>
        </p:txBody>
      </p:sp>
    </p:spTree>
    <p:extLst>
      <p:ext uri="{BB962C8B-B14F-4D97-AF65-F5344CB8AC3E}">
        <p14:creationId xmlns:p14="http://schemas.microsoft.com/office/powerpoint/2010/main" val="21489766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The revision process concluded with a</a:t>
            </a:r>
            <a:r>
              <a:rPr lang="en-US" sz="1200" kern="1200" dirty="0" smtClean="0">
                <a:solidFill>
                  <a:schemeClr val="tx1"/>
                </a:solidFill>
                <a:effectLst/>
                <a:latin typeface="+mn-lt"/>
                <a:ea typeface="+mn-ea"/>
                <a:cs typeface="+mn-cs"/>
              </a:rPr>
              <a:t> high level of National Society engagement. More than 250 representatives from 118 National Societies participated in regional consultation meetings in 2012. A total of 68 written contributions were received from 41 National Societies between January 2013 and September 2013. In total more than 1,200 comments were received to the three drafts shared with National Societies.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endParaRPr lang="en-GB" sz="400" dirty="0" smtClean="0">
              <a:solidFill>
                <a:srgbClr val="FF0000"/>
              </a:solidFill>
            </a:endParaRPr>
          </a:p>
          <a:p>
            <a:r>
              <a:rPr lang="en-GB" sz="1200" dirty="0" smtClean="0"/>
              <a:t>Large scale disasters in high income countries – preparedness to receive assistance</a:t>
            </a:r>
          </a:p>
          <a:p>
            <a:endParaRPr lang="en-GB" sz="400" dirty="0" smtClean="0"/>
          </a:p>
          <a:p>
            <a:r>
              <a:rPr lang="en-GB" sz="1200" dirty="0" smtClean="0"/>
              <a:t>Demonstrating quality, accountability and value for money – NS capacity, certification</a:t>
            </a:r>
          </a:p>
          <a:p>
            <a:pPr marL="0" indent="0">
              <a:buNone/>
            </a:pPr>
            <a:endParaRPr lang="en-GB" sz="1200" dirty="0" smtClean="0">
              <a:solidFill>
                <a:srgbClr val="FF0000"/>
              </a:solidFill>
            </a:endParaRPr>
          </a:p>
          <a:p>
            <a:r>
              <a:rPr lang="en-GB" sz="1200" dirty="0" smtClean="0"/>
              <a:t>Partnerships with public authorities and external actors – prioritising the red channel</a:t>
            </a:r>
            <a:endParaRPr lang="en-GB" sz="1200" dirty="0" smtClean="0">
              <a:solidFill>
                <a:srgbClr val="FF0000"/>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kern="1200" dirty="0" smtClean="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5F170554-FC47-498E-BE66-A54FF6C3B0D9}"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The revision process concluded with a</a:t>
            </a:r>
            <a:r>
              <a:rPr lang="en-US" sz="1200" kern="1200" dirty="0" smtClean="0">
                <a:solidFill>
                  <a:schemeClr val="tx1"/>
                </a:solidFill>
                <a:effectLst/>
                <a:latin typeface="+mn-lt"/>
                <a:ea typeface="+mn-ea"/>
                <a:cs typeface="+mn-cs"/>
              </a:rPr>
              <a:t> high level of National Society engagement. More than 250 representatives from 118 National Societies participated in regional consultation meetings in 2012. A total of 68 written contributions were received from 41 National Societies between January 2013 and September 2013. In total more than 1,200 comments were received to the three drafts shared with National Societies.</a:t>
            </a:r>
          </a:p>
          <a:p>
            <a:endParaRPr lang="en-GB" dirty="0"/>
          </a:p>
        </p:txBody>
      </p:sp>
      <p:sp>
        <p:nvSpPr>
          <p:cNvPr id="4" name="Slide Number Placeholder 3"/>
          <p:cNvSpPr>
            <a:spLocks noGrp="1"/>
          </p:cNvSpPr>
          <p:nvPr>
            <p:ph type="sldNum" sz="quarter" idx="10"/>
          </p:nvPr>
        </p:nvSpPr>
        <p:spPr/>
        <p:txBody>
          <a:bodyPr/>
          <a:lstStyle/>
          <a:p>
            <a:fld id="{5F170554-FC47-498E-BE66-A54FF6C3B0D9}"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F170554-FC47-498E-BE66-A54FF6C3B0D9}" type="slidenum">
              <a:rPr lang="en-US" smtClean="0"/>
              <a:pPr/>
              <a:t>5</a:t>
            </a:fld>
            <a:endParaRPr lang="en-US"/>
          </a:p>
        </p:txBody>
      </p:sp>
    </p:spTree>
    <p:extLst>
      <p:ext uri="{BB962C8B-B14F-4D97-AF65-F5344CB8AC3E}">
        <p14:creationId xmlns:p14="http://schemas.microsoft.com/office/powerpoint/2010/main" val="27217911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5F170554-FC47-498E-BE66-A54FF6C3B0D9}"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en-GB" sz="1600" b="1" dirty="0" smtClean="0"/>
              <a:t>Consists of 10 Principles as well as more detailed Rules. Connection between the Principles and Rules -- Abiding by the Rules will help to uphold the Principles.</a:t>
            </a:r>
          </a:p>
          <a:p>
            <a:endParaRPr lang="en-GB" dirty="0"/>
          </a:p>
        </p:txBody>
      </p:sp>
      <p:sp>
        <p:nvSpPr>
          <p:cNvPr id="4" name="Slide Number Placeholder 3"/>
          <p:cNvSpPr>
            <a:spLocks noGrp="1"/>
          </p:cNvSpPr>
          <p:nvPr>
            <p:ph type="sldNum" sz="quarter" idx="10"/>
          </p:nvPr>
        </p:nvSpPr>
        <p:spPr/>
        <p:txBody>
          <a:bodyPr/>
          <a:lstStyle/>
          <a:p>
            <a:fld id="{5F170554-FC47-498E-BE66-A54FF6C3B0D9}"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5F170554-FC47-498E-BE66-A54FF6C3B0D9}" type="slidenum">
              <a:rPr lang="en-US" smtClean="0"/>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F170554-FC47-498E-BE66-A54FF6C3B0D9}" type="slidenum">
              <a:rPr lang="en-US" smtClean="0"/>
              <a:pPr/>
              <a:t>9</a:t>
            </a:fld>
            <a:endParaRPr lang="en-US"/>
          </a:p>
        </p:txBody>
      </p:sp>
    </p:spTree>
    <p:extLst>
      <p:ext uri="{BB962C8B-B14F-4D97-AF65-F5344CB8AC3E}">
        <p14:creationId xmlns:p14="http://schemas.microsoft.com/office/powerpoint/2010/main" val="22802853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cSld name="Cover without photo">
    <p:spTree>
      <p:nvGrpSpPr>
        <p:cNvPr id="1" name=""/>
        <p:cNvGrpSpPr/>
        <p:nvPr/>
      </p:nvGrpSpPr>
      <p:grpSpPr>
        <a:xfrm>
          <a:off x="0" y="0"/>
          <a:ext cx="0" cy="0"/>
          <a:chOff x="0" y="0"/>
          <a:chExt cx="0" cy="0"/>
        </a:xfrm>
      </p:grpSpPr>
      <p:sp>
        <p:nvSpPr>
          <p:cNvPr id="4" name="Rectangle 3"/>
          <p:cNvSpPr/>
          <p:nvPr/>
        </p:nvSpPr>
        <p:spPr>
          <a:xfrm>
            <a:off x="152400" y="152400"/>
            <a:ext cx="8839200" cy="5753100"/>
          </a:xfrm>
          <a:prstGeom prst="rect">
            <a:avLst/>
          </a:prstGeom>
          <a:solidFill>
            <a:srgbClr val="66584E">
              <a:alpha val="80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5" name="Group 11"/>
          <p:cNvGrpSpPr>
            <a:grpSpLocks/>
          </p:cNvGrpSpPr>
          <p:nvPr/>
        </p:nvGrpSpPr>
        <p:grpSpPr bwMode="auto">
          <a:xfrm>
            <a:off x="339725" y="339725"/>
            <a:ext cx="1260475" cy="1260475"/>
            <a:chOff x="228600" y="228600"/>
            <a:chExt cx="1260000" cy="1260000"/>
          </a:xfrm>
        </p:grpSpPr>
        <p:sp>
          <p:nvSpPr>
            <p:cNvPr id="6" name="Oval 5"/>
            <p:cNvSpPr/>
            <p:nvPr/>
          </p:nvSpPr>
          <p:spPr>
            <a:xfrm>
              <a:off x="228600" y="228600"/>
              <a:ext cx="1260000" cy="1260000"/>
            </a:xfrm>
            <a:prstGeom prst="ellipse">
              <a:avLst/>
            </a:prstGeom>
            <a:solidFill>
              <a:srgbClr val="CF1C21"/>
            </a:solidFill>
            <a:ln w="31750">
              <a:solidFill>
                <a:schemeClr val="bg1"/>
              </a:solidFill>
              <a:round/>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TextBox 6"/>
            <p:cNvSpPr txBox="1"/>
            <p:nvPr/>
          </p:nvSpPr>
          <p:spPr>
            <a:xfrm>
              <a:off x="282555" y="625325"/>
              <a:ext cx="1144157" cy="615321"/>
            </a:xfrm>
            <a:prstGeom prst="rect">
              <a:avLst/>
            </a:prstGeom>
            <a:noFill/>
          </p:spPr>
          <p:txBody>
            <a:bodyPr lIns="0" tIns="0" rIns="0" bIns="0">
              <a:spAutoFit/>
            </a:bodyPr>
            <a:lstStyle/>
            <a:p>
              <a:pPr algn="ctr" fontAlgn="auto">
                <a:spcBef>
                  <a:spcPts val="0"/>
                </a:spcBef>
                <a:spcAft>
                  <a:spcPts val="0"/>
                </a:spcAft>
                <a:defRPr/>
              </a:pPr>
              <a:r>
                <a:rPr lang="en-US" sz="1000" b="1" dirty="0" smtClean="0">
                  <a:solidFill>
                    <a:schemeClr val="bg1"/>
                  </a:solidFill>
                  <a:latin typeface="Arial" pitchFamily="34" charset="0"/>
                  <a:cs typeface="Arial" pitchFamily="34" charset="0"/>
                </a:rPr>
                <a:t>Principles</a:t>
              </a:r>
              <a:r>
                <a:rPr lang="en-US" sz="1000" b="1" baseline="0" dirty="0" smtClean="0">
                  <a:solidFill>
                    <a:schemeClr val="bg1"/>
                  </a:solidFill>
                  <a:latin typeface="Arial" pitchFamily="34" charset="0"/>
                  <a:cs typeface="Arial" pitchFamily="34" charset="0"/>
                </a:rPr>
                <a:t> and Rules for RCRC Humanitarian Assistance</a:t>
              </a:r>
              <a:endParaRPr lang="en-US" sz="1000" b="1" dirty="0">
                <a:solidFill>
                  <a:schemeClr val="bg1"/>
                </a:solidFill>
                <a:latin typeface="Arial" pitchFamily="34" charset="0"/>
                <a:cs typeface="Arial" pitchFamily="34" charset="0"/>
              </a:endParaRPr>
            </a:p>
          </p:txBody>
        </p:sp>
      </p:grpSp>
      <p:sp>
        <p:nvSpPr>
          <p:cNvPr id="2" name="Title 1"/>
          <p:cNvSpPr>
            <a:spLocks noGrp="1"/>
          </p:cNvSpPr>
          <p:nvPr>
            <p:ph type="ctrTitle"/>
          </p:nvPr>
        </p:nvSpPr>
        <p:spPr>
          <a:xfrm>
            <a:off x="990600" y="2819400"/>
            <a:ext cx="7239000" cy="647591"/>
          </a:xfrm>
        </p:spPr>
        <p:txBody>
          <a:bodyPr/>
          <a:lstStyle>
            <a:lvl1pPr algn="r">
              <a:defRPr b="1">
                <a:solidFill>
                  <a:schemeClr val="bg1"/>
                </a:solidFill>
              </a:defRPr>
            </a:lvl1pPr>
          </a:lstStyle>
          <a:p>
            <a:r>
              <a:rPr lang="en-US" smtClean="0"/>
              <a:t>Click to edit Master title style</a:t>
            </a:r>
            <a:endParaRPr lang="en-GB" dirty="0"/>
          </a:p>
        </p:txBody>
      </p:sp>
      <p:sp>
        <p:nvSpPr>
          <p:cNvPr id="3" name="Subtitle 2"/>
          <p:cNvSpPr>
            <a:spLocks noGrp="1"/>
          </p:cNvSpPr>
          <p:nvPr>
            <p:ph type="subTitle" idx="1"/>
          </p:nvPr>
        </p:nvSpPr>
        <p:spPr>
          <a:xfrm>
            <a:off x="990600" y="3886200"/>
            <a:ext cx="7239000" cy="1752600"/>
          </a:xfrm>
        </p:spPr>
        <p:txBody>
          <a:bodyPr>
            <a:normAutofit/>
          </a:bodyPr>
          <a:lstStyle>
            <a:lvl1pPr marL="0" indent="0" algn="r">
              <a:buNone/>
              <a:defRPr sz="2400" b="1">
                <a:solidFill>
                  <a:srgbClr val="541818"/>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Text Placeholder 2"/>
          <p:cNvSpPr>
            <a:spLocks noGrp="1"/>
          </p:cNvSpPr>
          <p:nvPr>
            <p:ph type="body" idx="1"/>
          </p:nvPr>
        </p:nvSpPr>
        <p:spPr bwMode="auto">
          <a:xfrm>
            <a:off x="457200" y="1600200"/>
            <a:ext cx="8229600" cy="42052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grpSp>
        <p:nvGrpSpPr>
          <p:cNvPr id="1028" name="Group 14"/>
          <p:cNvGrpSpPr>
            <a:grpSpLocks/>
          </p:cNvGrpSpPr>
          <p:nvPr/>
        </p:nvGrpSpPr>
        <p:grpSpPr bwMode="auto">
          <a:xfrm>
            <a:off x="152400" y="5943600"/>
            <a:ext cx="8839200" cy="787400"/>
            <a:chOff x="152400" y="5918015"/>
            <a:chExt cx="8839200" cy="787585"/>
          </a:xfrm>
        </p:grpSpPr>
        <p:sp>
          <p:nvSpPr>
            <p:cNvPr id="8" name="Rectangle 7"/>
            <p:cNvSpPr/>
            <p:nvPr/>
          </p:nvSpPr>
          <p:spPr bwMode="auto">
            <a:xfrm>
              <a:off x="152400" y="5918015"/>
              <a:ext cx="8839200" cy="787585"/>
            </a:xfrm>
            <a:prstGeom prst="rect">
              <a:avLst/>
            </a:prstGeom>
            <a:solidFill>
              <a:srgbClr val="DB0000"/>
            </a:solidFill>
            <a:ln w="9525" cap="flat" cmpd="sng" algn="ctr">
              <a:solidFill>
                <a:schemeClr val="bg1"/>
              </a:solidFill>
              <a:prstDash val="solid"/>
              <a:round/>
              <a:headEnd type="none" w="med" len="med"/>
              <a:tailEnd type="none" w="med" len="med"/>
            </a:ln>
            <a:effectLst/>
          </p:spPr>
          <p:txBody>
            <a:bodyPr/>
            <a:lstStyle/>
            <a:p>
              <a:pPr marL="342900" indent="-342900" fontAlgn="auto">
                <a:spcBef>
                  <a:spcPct val="20000"/>
                </a:spcBef>
                <a:spcAft>
                  <a:spcPts val="0"/>
                </a:spcAft>
                <a:buFontTx/>
                <a:buChar char="•"/>
                <a:defRPr/>
              </a:pPr>
              <a:endParaRPr lang="en-US" sz="3200"/>
            </a:p>
          </p:txBody>
        </p:sp>
        <p:sp>
          <p:nvSpPr>
            <p:cNvPr id="9" name="TextBox 8"/>
            <p:cNvSpPr txBox="1"/>
            <p:nvPr/>
          </p:nvSpPr>
          <p:spPr bwMode="auto">
            <a:xfrm>
              <a:off x="304800" y="6106972"/>
              <a:ext cx="3124200" cy="369974"/>
            </a:xfrm>
            <a:prstGeom prst="rect">
              <a:avLst/>
            </a:prstGeom>
            <a:noFill/>
          </p:spPr>
          <p:txBody>
            <a:bodyPr lIns="0" tIns="0" rIns="0" bIns="0">
              <a:spAutoFit/>
            </a:bodyPr>
            <a:lstStyle/>
            <a:p>
              <a:pPr fontAlgn="auto">
                <a:spcBef>
                  <a:spcPts val="0"/>
                </a:spcBef>
                <a:spcAft>
                  <a:spcPts val="0"/>
                </a:spcAft>
                <a:defRPr/>
              </a:pPr>
              <a:r>
                <a:rPr lang="en-US" sz="1200" b="1">
                  <a:solidFill>
                    <a:srgbClr val="551C15"/>
                  </a:solidFill>
                  <a:latin typeface="Arial Rounded MT Bold" pitchFamily="-110" charset="0"/>
                  <a:ea typeface="Arial Rounded MT Bold" pitchFamily="-110" charset="0"/>
                  <a:cs typeface="Arial Rounded MT Bold" pitchFamily="-110" charset="0"/>
                </a:rPr>
                <a:t>www.ifrc.org</a:t>
              </a:r>
            </a:p>
            <a:p>
              <a:pPr fontAlgn="auto">
                <a:spcBef>
                  <a:spcPts val="0"/>
                </a:spcBef>
                <a:spcAft>
                  <a:spcPts val="0"/>
                </a:spcAft>
                <a:defRPr/>
              </a:pPr>
              <a:r>
                <a:rPr lang="en-US" sz="1200" b="1">
                  <a:solidFill>
                    <a:schemeClr val="bg1"/>
                  </a:solidFill>
                  <a:latin typeface="Arial Rounded MT Bold" pitchFamily="-110" charset="0"/>
                  <a:ea typeface="Arial Rounded MT Bold" pitchFamily="-110" charset="0"/>
                  <a:cs typeface="Arial Rounded MT Bold" pitchFamily="-110" charset="0"/>
                </a:rPr>
                <a:t>Saving lives, changing minds.</a:t>
              </a:r>
              <a:endParaRPr lang="en-US" sz="1200">
                <a:solidFill>
                  <a:schemeClr val="bg1"/>
                </a:solidFill>
                <a:latin typeface="Arial Rounded MT Bold" pitchFamily="-110" charset="0"/>
                <a:ea typeface="Arial Rounded MT Bold" pitchFamily="-110" charset="0"/>
                <a:cs typeface="Arial Rounded MT Bold" pitchFamily="-110" charset="0"/>
              </a:endParaRPr>
            </a:p>
          </p:txBody>
        </p:sp>
        <p:pic>
          <p:nvPicPr>
            <p:cNvPr id="1033" name="Picture 14" descr="IFRC_logo_EN.gif"/>
            <p:cNvPicPr>
              <a:picLocks noChangeAspect="1"/>
            </p:cNvPicPr>
            <p:nvPr/>
          </p:nvPicPr>
          <p:blipFill>
            <a:blip r:embed="rId4" cstate="print"/>
            <a:srcRect/>
            <a:stretch>
              <a:fillRect/>
            </a:stretch>
          </p:blipFill>
          <p:spPr bwMode="auto">
            <a:xfrm>
              <a:off x="5613869" y="6172201"/>
              <a:ext cx="3225331" cy="304800"/>
            </a:xfrm>
            <a:prstGeom prst="rect">
              <a:avLst/>
            </a:prstGeom>
            <a:noFill/>
            <a:ln w="9525">
              <a:noFill/>
              <a:miter lim="800000"/>
              <a:headEnd/>
              <a:tailEnd/>
            </a:ln>
          </p:spPr>
        </p:pic>
      </p:grpSp>
      <p:cxnSp>
        <p:nvCxnSpPr>
          <p:cNvPr id="11" name="Straight Connector 10"/>
          <p:cNvCxnSpPr/>
          <p:nvPr/>
        </p:nvCxnSpPr>
        <p:spPr>
          <a:xfrm>
            <a:off x="461963" y="269875"/>
            <a:ext cx="8207375"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461963" y="1411288"/>
            <a:ext cx="8207375"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l" rtl="0" eaLnBrk="1" fontAlgn="base" hangingPunct="1">
        <a:spcBef>
          <a:spcPct val="0"/>
        </a:spcBef>
        <a:spcAft>
          <a:spcPct val="0"/>
        </a:spcAft>
        <a:defRPr sz="2600" b="1" i="1" kern="1200">
          <a:solidFill>
            <a:schemeClr val="tx1"/>
          </a:solidFill>
          <a:latin typeface="Arial" pitchFamily="34" charset="0"/>
          <a:ea typeface="+mj-ea"/>
          <a:cs typeface="Arial" pitchFamily="34" charset="0"/>
        </a:defRPr>
      </a:lvl1pPr>
      <a:lvl2pPr algn="l" rtl="0" eaLnBrk="1" fontAlgn="base" hangingPunct="1">
        <a:spcBef>
          <a:spcPct val="0"/>
        </a:spcBef>
        <a:spcAft>
          <a:spcPct val="0"/>
        </a:spcAft>
        <a:defRPr sz="2600" b="1" i="1">
          <a:solidFill>
            <a:schemeClr val="tx1"/>
          </a:solidFill>
          <a:latin typeface="Arial" pitchFamily="34" charset="0"/>
          <a:cs typeface="Arial" pitchFamily="34" charset="0"/>
        </a:defRPr>
      </a:lvl2pPr>
      <a:lvl3pPr algn="l" rtl="0" eaLnBrk="1" fontAlgn="base" hangingPunct="1">
        <a:spcBef>
          <a:spcPct val="0"/>
        </a:spcBef>
        <a:spcAft>
          <a:spcPct val="0"/>
        </a:spcAft>
        <a:defRPr sz="2600" b="1" i="1">
          <a:solidFill>
            <a:schemeClr val="tx1"/>
          </a:solidFill>
          <a:latin typeface="Arial" pitchFamily="34" charset="0"/>
          <a:cs typeface="Arial" pitchFamily="34" charset="0"/>
        </a:defRPr>
      </a:lvl3pPr>
      <a:lvl4pPr algn="l" rtl="0" eaLnBrk="1" fontAlgn="base" hangingPunct="1">
        <a:spcBef>
          <a:spcPct val="0"/>
        </a:spcBef>
        <a:spcAft>
          <a:spcPct val="0"/>
        </a:spcAft>
        <a:defRPr sz="2600" b="1" i="1">
          <a:solidFill>
            <a:schemeClr val="tx1"/>
          </a:solidFill>
          <a:latin typeface="Arial" pitchFamily="34" charset="0"/>
          <a:cs typeface="Arial" pitchFamily="34" charset="0"/>
        </a:defRPr>
      </a:lvl4pPr>
      <a:lvl5pPr algn="l" rtl="0" eaLnBrk="1" fontAlgn="base" hangingPunct="1">
        <a:spcBef>
          <a:spcPct val="0"/>
        </a:spcBef>
        <a:spcAft>
          <a:spcPct val="0"/>
        </a:spcAft>
        <a:defRPr sz="2600" b="1" i="1">
          <a:solidFill>
            <a:schemeClr val="tx1"/>
          </a:solidFill>
          <a:latin typeface="Arial" pitchFamily="34" charset="0"/>
          <a:cs typeface="Arial" pitchFamily="34" charset="0"/>
        </a:defRPr>
      </a:lvl5pPr>
      <a:lvl6pPr marL="457200" algn="l" rtl="0" eaLnBrk="1" fontAlgn="base" hangingPunct="1">
        <a:spcBef>
          <a:spcPct val="0"/>
        </a:spcBef>
        <a:spcAft>
          <a:spcPct val="0"/>
        </a:spcAft>
        <a:defRPr sz="2600" b="1" i="1">
          <a:solidFill>
            <a:schemeClr val="tx1"/>
          </a:solidFill>
          <a:latin typeface="Arial" pitchFamily="34" charset="0"/>
          <a:cs typeface="Arial" pitchFamily="34" charset="0"/>
        </a:defRPr>
      </a:lvl6pPr>
      <a:lvl7pPr marL="914400" algn="l" rtl="0" eaLnBrk="1" fontAlgn="base" hangingPunct="1">
        <a:spcBef>
          <a:spcPct val="0"/>
        </a:spcBef>
        <a:spcAft>
          <a:spcPct val="0"/>
        </a:spcAft>
        <a:defRPr sz="2600" b="1" i="1">
          <a:solidFill>
            <a:schemeClr val="tx1"/>
          </a:solidFill>
          <a:latin typeface="Arial" pitchFamily="34" charset="0"/>
          <a:cs typeface="Arial" pitchFamily="34" charset="0"/>
        </a:defRPr>
      </a:lvl7pPr>
      <a:lvl8pPr marL="1371600" algn="l" rtl="0" eaLnBrk="1" fontAlgn="base" hangingPunct="1">
        <a:spcBef>
          <a:spcPct val="0"/>
        </a:spcBef>
        <a:spcAft>
          <a:spcPct val="0"/>
        </a:spcAft>
        <a:defRPr sz="2600" b="1" i="1">
          <a:solidFill>
            <a:schemeClr val="tx1"/>
          </a:solidFill>
          <a:latin typeface="Arial" pitchFamily="34" charset="0"/>
          <a:cs typeface="Arial" pitchFamily="34" charset="0"/>
        </a:defRPr>
      </a:lvl8pPr>
      <a:lvl9pPr marL="1828800" algn="l" rtl="0" eaLnBrk="1" fontAlgn="base" hangingPunct="1">
        <a:spcBef>
          <a:spcPct val="0"/>
        </a:spcBef>
        <a:spcAft>
          <a:spcPct val="0"/>
        </a:spcAft>
        <a:defRPr sz="2600" b="1" i="1">
          <a:solidFill>
            <a:schemeClr val="tx1"/>
          </a:solidFill>
          <a:latin typeface="Arial" pitchFamily="34" charset="0"/>
          <a:cs typeface="Arial" pitchFamily="34" charset="0"/>
        </a:defRPr>
      </a:lvl9pPr>
    </p:titleStyle>
    <p:bodyStyle>
      <a:lvl1pPr marL="268288" indent="-268288" algn="l" rtl="0" eaLnBrk="1" fontAlgn="base" hangingPunct="1">
        <a:spcBef>
          <a:spcPct val="20000"/>
        </a:spcBef>
        <a:spcAft>
          <a:spcPct val="0"/>
        </a:spcAft>
        <a:buClr>
          <a:srgbClr val="C00000"/>
        </a:buClr>
        <a:buSzPct val="80000"/>
        <a:buFont typeface="Wingdings" pitchFamily="2" charset="2"/>
        <a:buChar char="§"/>
        <a:defRPr sz="2200" kern="1200">
          <a:solidFill>
            <a:schemeClr val="tx1"/>
          </a:solidFill>
          <a:latin typeface="Arial" pitchFamily="34" charset="0"/>
          <a:ea typeface="+mn-ea"/>
          <a:cs typeface="Arial" pitchFamily="34" charset="0"/>
        </a:defRPr>
      </a:lvl1pPr>
      <a:lvl2pPr marL="538163" indent="-269875" algn="l" rtl="0" eaLnBrk="1" fontAlgn="base" hangingPunct="1">
        <a:spcBef>
          <a:spcPct val="20000"/>
        </a:spcBef>
        <a:spcAft>
          <a:spcPct val="0"/>
        </a:spcAft>
        <a:buClr>
          <a:srgbClr val="C00000"/>
        </a:buClr>
        <a:buSzPct val="80000"/>
        <a:buFont typeface="Wingdings" pitchFamily="2" charset="2"/>
        <a:buChar char="§"/>
        <a:defRPr sz="2000" kern="1200">
          <a:solidFill>
            <a:schemeClr val="tx1"/>
          </a:solidFill>
          <a:latin typeface="Arial" pitchFamily="34" charset="0"/>
          <a:ea typeface="+mn-ea"/>
          <a:cs typeface="Arial" pitchFamily="34" charset="0"/>
        </a:defRPr>
      </a:lvl2pPr>
      <a:lvl3pPr marL="806450" indent="-268288" algn="l" rtl="0" eaLnBrk="1" fontAlgn="base" hangingPunct="1">
        <a:spcBef>
          <a:spcPct val="20000"/>
        </a:spcBef>
        <a:spcAft>
          <a:spcPct val="0"/>
        </a:spcAft>
        <a:buClr>
          <a:srgbClr val="C00000"/>
        </a:buClr>
        <a:buSzPct val="80000"/>
        <a:buFont typeface="Wingdings" pitchFamily="2" charset="2"/>
        <a:buChar char="§"/>
        <a:defRPr sz="2000" kern="1200">
          <a:solidFill>
            <a:schemeClr val="tx1"/>
          </a:solidFill>
          <a:latin typeface="Arial" pitchFamily="34" charset="0"/>
          <a:ea typeface="+mn-ea"/>
          <a:cs typeface="Arial" pitchFamily="34" charset="0"/>
        </a:defRPr>
      </a:lvl3pPr>
      <a:lvl4pPr marL="806450" indent="-268288" algn="l" rtl="0" eaLnBrk="1" fontAlgn="base" hangingPunct="1">
        <a:spcBef>
          <a:spcPct val="20000"/>
        </a:spcBef>
        <a:spcAft>
          <a:spcPct val="0"/>
        </a:spcAft>
        <a:buClr>
          <a:srgbClr val="C00000"/>
        </a:buClr>
        <a:buSzPct val="80000"/>
        <a:buFont typeface="Wingdings" pitchFamily="2" charset="2"/>
        <a:buChar char="§"/>
        <a:defRPr sz="2000" kern="1200">
          <a:solidFill>
            <a:schemeClr val="tx1"/>
          </a:solidFill>
          <a:latin typeface="Arial" pitchFamily="34" charset="0"/>
          <a:ea typeface="+mn-ea"/>
          <a:cs typeface="Arial" pitchFamily="34" charset="0"/>
        </a:defRPr>
      </a:lvl4pPr>
      <a:lvl5pPr marL="806450" indent="-268288" algn="l" rtl="0" eaLnBrk="1" fontAlgn="base" hangingPunct="1">
        <a:spcBef>
          <a:spcPct val="20000"/>
        </a:spcBef>
        <a:spcAft>
          <a:spcPct val="0"/>
        </a:spcAft>
        <a:buClr>
          <a:srgbClr val="C00000"/>
        </a:buClr>
        <a:buSzPct val="80000"/>
        <a:buFont typeface="Wingdings" pitchFamily="2" charset="2"/>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ctrTitle"/>
          </p:nvPr>
        </p:nvSpPr>
        <p:spPr>
          <a:xfrm>
            <a:off x="755576" y="2276872"/>
            <a:ext cx="7776864" cy="1800200"/>
          </a:xfrm>
        </p:spPr>
        <p:txBody>
          <a:bodyPr/>
          <a:lstStyle/>
          <a:p>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Principles and Rules </a:t>
            </a:r>
            <a:br>
              <a:rPr lang="en-US" dirty="0" smtClean="0"/>
            </a:br>
            <a:r>
              <a:rPr lang="en-US" dirty="0" smtClean="0"/>
              <a:t>for Red Cross and Red Crescent Humanitarian Assistance</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endParaRPr lang="en-GB" dirty="0" smtClean="0">
              <a:latin typeface="Arial" charset="0"/>
              <a:cs typeface="Arial" charset="0"/>
            </a:endParaRPr>
          </a:p>
        </p:txBody>
      </p:sp>
      <p:sp>
        <p:nvSpPr>
          <p:cNvPr id="10243" name="Subtitle 2"/>
          <p:cNvSpPr>
            <a:spLocks noGrp="1"/>
          </p:cNvSpPr>
          <p:nvPr>
            <p:ph type="subTitle" idx="1"/>
          </p:nvPr>
        </p:nvSpPr>
        <p:spPr>
          <a:xfrm>
            <a:off x="611560" y="3886200"/>
            <a:ext cx="7618040" cy="1752600"/>
          </a:xfrm>
        </p:spPr>
        <p:txBody>
          <a:bodyPr>
            <a:normAutofit/>
          </a:bodyPr>
          <a:lstStyle/>
          <a:p>
            <a:endParaRPr lang="en-GB" sz="2200" dirty="0" smtClean="0">
              <a:latin typeface="Arial" charset="0"/>
              <a:cs typeface="Arial" charset="0"/>
            </a:endParaRPr>
          </a:p>
          <a:p>
            <a:endParaRPr lang="en-GB" sz="2200" dirty="0" smtClean="0">
              <a:latin typeface="Arial" charset="0"/>
              <a:cs typeface="Arial" charset="0"/>
            </a:endParaRPr>
          </a:p>
        </p:txBody>
      </p:sp>
      <p:grpSp>
        <p:nvGrpSpPr>
          <p:cNvPr id="7" name="Group 11"/>
          <p:cNvGrpSpPr>
            <a:grpSpLocks/>
          </p:cNvGrpSpPr>
          <p:nvPr/>
        </p:nvGrpSpPr>
        <p:grpSpPr bwMode="auto">
          <a:xfrm>
            <a:off x="339725" y="339725"/>
            <a:ext cx="1260475" cy="1260475"/>
            <a:chOff x="228600" y="228600"/>
            <a:chExt cx="1260000" cy="1260000"/>
          </a:xfrm>
        </p:grpSpPr>
        <p:sp>
          <p:nvSpPr>
            <p:cNvPr id="8" name="Oval 7"/>
            <p:cNvSpPr/>
            <p:nvPr/>
          </p:nvSpPr>
          <p:spPr>
            <a:xfrm>
              <a:off x="228600" y="228600"/>
              <a:ext cx="1260000" cy="1260000"/>
            </a:xfrm>
            <a:prstGeom prst="ellipse">
              <a:avLst/>
            </a:prstGeom>
            <a:solidFill>
              <a:srgbClr val="CF1C21"/>
            </a:solidFill>
            <a:ln w="31750">
              <a:solidFill>
                <a:schemeClr val="bg1"/>
              </a:solidFill>
              <a:round/>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9" name="TextBox 8"/>
            <p:cNvSpPr txBox="1"/>
            <p:nvPr/>
          </p:nvSpPr>
          <p:spPr>
            <a:xfrm>
              <a:off x="284390" y="541964"/>
              <a:ext cx="1144157" cy="769151"/>
            </a:xfrm>
            <a:prstGeom prst="rect">
              <a:avLst/>
            </a:prstGeom>
            <a:noFill/>
          </p:spPr>
          <p:txBody>
            <a:bodyPr lIns="0" tIns="0" rIns="0" bIns="0">
              <a:spAutoFit/>
            </a:bodyPr>
            <a:lstStyle/>
            <a:p>
              <a:pPr algn="ctr" fontAlgn="auto">
                <a:spcBef>
                  <a:spcPts val="0"/>
                </a:spcBef>
                <a:spcAft>
                  <a:spcPts val="0"/>
                </a:spcAft>
                <a:defRPr/>
              </a:pPr>
              <a:r>
                <a:rPr lang="en-US" sz="1000" b="1" dirty="0" smtClean="0">
                  <a:solidFill>
                    <a:schemeClr val="bg1"/>
                  </a:solidFill>
                  <a:latin typeface="Arial" pitchFamily="34" charset="0"/>
                  <a:cs typeface="Arial" pitchFamily="34" charset="0"/>
                </a:rPr>
                <a:t>Principles </a:t>
              </a:r>
            </a:p>
            <a:p>
              <a:pPr algn="ctr" fontAlgn="auto">
                <a:spcBef>
                  <a:spcPts val="0"/>
                </a:spcBef>
                <a:spcAft>
                  <a:spcPts val="0"/>
                </a:spcAft>
                <a:defRPr/>
              </a:pPr>
              <a:r>
                <a:rPr lang="en-US" sz="1000" b="1" dirty="0" smtClean="0">
                  <a:solidFill>
                    <a:schemeClr val="bg1"/>
                  </a:solidFill>
                  <a:latin typeface="Arial" pitchFamily="34" charset="0"/>
                  <a:cs typeface="Arial" pitchFamily="34" charset="0"/>
                </a:rPr>
                <a:t>and Rules </a:t>
              </a:r>
            </a:p>
            <a:p>
              <a:pPr algn="ctr" fontAlgn="auto">
                <a:spcBef>
                  <a:spcPts val="0"/>
                </a:spcBef>
                <a:spcAft>
                  <a:spcPts val="0"/>
                </a:spcAft>
                <a:defRPr/>
              </a:pPr>
              <a:r>
                <a:rPr lang="en-US" sz="1000" b="1" dirty="0" smtClean="0">
                  <a:solidFill>
                    <a:schemeClr val="bg1"/>
                  </a:solidFill>
                  <a:latin typeface="Arial" pitchFamily="34" charset="0"/>
                  <a:cs typeface="Arial" pitchFamily="34" charset="0"/>
                </a:rPr>
                <a:t>for RCRC </a:t>
              </a:r>
            </a:p>
            <a:p>
              <a:pPr algn="ctr" fontAlgn="auto">
                <a:spcBef>
                  <a:spcPts val="0"/>
                </a:spcBef>
                <a:spcAft>
                  <a:spcPts val="0"/>
                </a:spcAft>
                <a:defRPr/>
              </a:pPr>
              <a:r>
                <a:rPr lang="en-US" sz="1000" b="1" dirty="0" smtClean="0">
                  <a:solidFill>
                    <a:schemeClr val="bg1"/>
                  </a:solidFill>
                  <a:latin typeface="Arial" pitchFamily="34" charset="0"/>
                  <a:cs typeface="Arial" pitchFamily="34" charset="0"/>
                </a:rPr>
                <a:t>Humanitarian Assistance</a:t>
              </a:r>
              <a:endParaRPr lang="en-US" sz="1000" b="1" dirty="0">
                <a:solidFill>
                  <a:schemeClr val="bg1"/>
                </a:solidFill>
                <a:latin typeface="Arial" pitchFamily="34" charset="0"/>
                <a:cs typeface="Arial" pitchFamily="34" charset="0"/>
              </a:endParaRPr>
            </a:p>
          </p:txBody>
        </p:sp>
      </p:gr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Principles and Rules:</a:t>
            </a:r>
            <a:br>
              <a:rPr lang="en-GB" dirty="0"/>
            </a:br>
            <a:r>
              <a:rPr lang="en-GB" dirty="0">
                <a:solidFill>
                  <a:schemeClr val="tx2">
                    <a:lumMod val="60000"/>
                    <a:lumOff val="40000"/>
                  </a:schemeClr>
                </a:solidFill>
              </a:rPr>
              <a:t>What </a:t>
            </a:r>
            <a:r>
              <a:rPr lang="en-GB" dirty="0" smtClean="0">
                <a:solidFill>
                  <a:schemeClr val="tx2">
                    <a:lumMod val="60000"/>
                    <a:lumOff val="40000"/>
                  </a:schemeClr>
                </a:solidFill>
              </a:rPr>
              <a:t>are the Principles and Rules?</a:t>
            </a:r>
            <a:endParaRPr lang="en-GB" dirty="0"/>
          </a:p>
        </p:txBody>
      </p:sp>
      <p:sp>
        <p:nvSpPr>
          <p:cNvPr id="3" name="Content Placeholder 2"/>
          <p:cNvSpPr>
            <a:spLocks noGrp="1"/>
          </p:cNvSpPr>
          <p:nvPr>
            <p:ph idx="1"/>
          </p:nvPr>
        </p:nvSpPr>
        <p:spPr>
          <a:xfrm>
            <a:off x="395536" y="1484784"/>
            <a:ext cx="6048672" cy="4320704"/>
          </a:xfrm>
        </p:spPr>
        <p:txBody>
          <a:bodyPr/>
          <a:lstStyle/>
          <a:p>
            <a:r>
              <a:rPr lang="en-GB" sz="1800" dirty="0"/>
              <a:t>The</a:t>
            </a:r>
            <a:r>
              <a:rPr lang="en-GB" sz="1800" i="1" dirty="0"/>
              <a:t> Principles and Rules for Red Cross and Red Crescent Humanitarian Assistance </a:t>
            </a:r>
            <a:r>
              <a:rPr lang="en-GB" sz="1800" dirty="0"/>
              <a:t>govern National Societies and their International Federation in international humanitarian assistance (excluding armed conflict, internal strife and their direct results</a:t>
            </a:r>
            <a:r>
              <a:rPr lang="en-GB" sz="1800" dirty="0" smtClean="0"/>
              <a:t>).</a:t>
            </a:r>
          </a:p>
          <a:p>
            <a:endParaRPr lang="en-GB" sz="1800" dirty="0"/>
          </a:p>
          <a:p>
            <a:r>
              <a:rPr lang="en-GB" sz="1800" dirty="0"/>
              <a:t>According to the Statutes of the Movement as well as the Constitution of the Federation, disaster response has to be conducted in line with </a:t>
            </a:r>
            <a:r>
              <a:rPr lang="en-GB" sz="1800" dirty="0" smtClean="0"/>
              <a:t>the </a:t>
            </a:r>
            <a:r>
              <a:rPr lang="en-GB" sz="1800" i="1" dirty="0" smtClean="0"/>
              <a:t>Principles </a:t>
            </a:r>
            <a:r>
              <a:rPr lang="en-GB" sz="1800" i="1" dirty="0"/>
              <a:t>and Rules</a:t>
            </a:r>
            <a:r>
              <a:rPr lang="en-GB" sz="1800" dirty="0" smtClean="0"/>
              <a:t>.</a:t>
            </a:r>
          </a:p>
          <a:p>
            <a:endParaRPr lang="en-GB" sz="1800" dirty="0" smtClean="0"/>
          </a:p>
          <a:p>
            <a:r>
              <a:rPr lang="en-GB" sz="1800" dirty="0"/>
              <a:t>They aim at strengthening Federation-wide coordination in humanitarian assistance</a:t>
            </a:r>
            <a:r>
              <a:rPr lang="en-GB" sz="1800" b="1" dirty="0"/>
              <a:t> </a:t>
            </a:r>
            <a:r>
              <a:rPr lang="en-GB" sz="1800" dirty="0"/>
              <a:t>and establishes procedures for prepara­tion for, and c</a:t>
            </a:r>
            <a:r>
              <a:rPr lang="en-GB" sz="1800" dirty="0" smtClean="0"/>
              <a:t>ooperation in </a:t>
            </a:r>
            <a:r>
              <a:rPr lang="en-GB" sz="1800" dirty="0"/>
              <a:t>international disaster relief operations.</a:t>
            </a:r>
          </a:p>
          <a:p>
            <a:endParaRPr lang="en-GB" sz="2000" dirty="0"/>
          </a:p>
          <a:p>
            <a:endParaRPr lang="en-GB"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092280" y="1628800"/>
            <a:ext cx="1671589" cy="2361506"/>
          </a:xfrm>
          <a:prstGeom prst="rect">
            <a:avLst/>
          </a:prstGeom>
        </p:spPr>
      </p:pic>
      <p:pic>
        <p:nvPicPr>
          <p:cNvPr id="5" name="Picture 2" descr="T:\Disaster And Crisis Mgmt Dept\DM Policy\Principles and Rules Revision\Phase 6 DRAFT 4 FINAL DRAFT General Assembly\Layout version\snapshot from PDF.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317985" y="4077072"/>
            <a:ext cx="2661907" cy="17281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16334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Principles and Rules revision: </a:t>
            </a:r>
            <a:br>
              <a:rPr lang="en-US" sz="2800" dirty="0" smtClean="0"/>
            </a:br>
            <a:r>
              <a:rPr lang="en-US" sz="2800" dirty="0" smtClean="0">
                <a:solidFill>
                  <a:schemeClr val="tx2">
                    <a:lumMod val="60000"/>
                    <a:lumOff val="40000"/>
                  </a:schemeClr>
                </a:solidFill>
              </a:rPr>
              <a:t>History</a:t>
            </a:r>
            <a:endParaRPr lang="en-GB" sz="2800" dirty="0">
              <a:solidFill>
                <a:schemeClr val="tx2">
                  <a:lumMod val="60000"/>
                  <a:lumOff val="40000"/>
                </a:schemeClr>
              </a:solidFill>
            </a:endParaRPr>
          </a:p>
        </p:txBody>
      </p:sp>
      <p:sp>
        <p:nvSpPr>
          <p:cNvPr id="6" name="Content Placeholder 5"/>
          <p:cNvSpPr>
            <a:spLocks noGrp="1"/>
          </p:cNvSpPr>
          <p:nvPr>
            <p:ph idx="1"/>
          </p:nvPr>
        </p:nvSpPr>
        <p:spPr>
          <a:xfrm>
            <a:off x="323528" y="1484784"/>
            <a:ext cx="8496944" cy="4536504"/>
          </a:xfrm>
        </p:spPr>
        <p:txBody>
          <a:bodyPr/>
          <a:lstStyle/>
          <a:p>
            <a:pPr marL="266700" lvl="2" indent="-266700"/>
            <a:r>
              <a:rPr lang="en-US" sz="1800" b="1" dirty="0" smtClean="0">
                <a:solidFill>
                  <a:srgbClr val="FF0000"/>
                </a:solidFill>
              </a:rPr>
              <a:t>1954</a:t>
            </a:r>
            <a:r>
              <a:rPr lang="en-US" sz="1800" dirty="0" smtClean="0"/>
              <a:t>  – first developed </a:t>
            </a:r>
          </a:p>
          <a:p>
            <a:pPr marL="266700" lvl="2" indent="-266700">
              <a:spcBef>
                <a:spcPts val="0"/>
              </a:spcBef>
              <a:buNone/>
            </a:pPr>
            <a:endParaRPr lang="en-US" sz="1100" dirty="0" smtClean="0"/>
          </a:p>
          <a:p>
            <a:pPr marL="266700" lvl="2" indent="-266700"/>
            <a:r>
              <a:rPr lang="en-US" sz="1800" b="1" dirty="0" smtClean="0">
                <a:solidFill>
                  <a:srgbClr val="FF0000"/>
                </a:solidFill>
              </a:rPr>
              <a:t>1969  </a:t>
            </a:r>
            <a:r>
              <a:rPr lang="en-US" sz="1800" dirty="0" smtClean="0"/>
              <a:t>– adopted by the IC:</a:t>
            </a:r>
            <a:r>
              <a:rPr lang="en-US" sz="1800" dirty="0" smtClean="0">
                <a:latin typeface="Arial" pitchFamily="34" charset="0"/>
                <a:cs typeface="Arial" pitchFamily="34" charset="0"/>
              </a:rPr>
              <a:t> Amended in 1973, 1977, 1981, 1986, 1995 (noted)</a:t>
            </a:r>
          </a:p>
          <a:p>
            <a:pPr marL="266700" lvl="2" indent="-266700">
              <a:spcBef>
                <a:spcPts val="0"/>
              </a:spcBef>
            </a:pPr>
            <a:endParaRPr lang="en-US" sz="1100" dirty="0" smtClean="0"/>
          </a:p>
          <a:p>
            <a:r>
              <a:rPr lang="en-GB" sz="1800" b="1" dirty="0" smtClean="0">
                <a:solidFill>
                  <a:srgbClr val="FF0000"/>
                </a:solidFill>
              </a:rPr>
              <a:t>2007</a:t>
            </a:r>
            <a:r>
              <a:rPr lang="en-GB" sz="1800" dirty="0" smtClean="0"/>
              <a:t>  </a:t>
            </a:r>
            <a:r>
              <a:rPr lang="en-US" sz="1800" dirty="0" smtClean="0"/>
              <a:t>–</a:t>
            </a:r>
            <a:r>
              <a:rPr lang="en-GB" sz="1800" dirty="0" smtClean="0"/>
              <a:t> the Governing Board decision to review the P&amp;R </a:t>
            </a:r>
          </a:p>
          <a:p>
            <a:pPr>
              <a:spcBef>
                <a:spcPts val="0"/>
              </a:spcBef>
              <a:buNone/>
            </a:pPr>
            <a:endParaRPr lang="en-US" sz="1100" dirty="0" smtClean="0"/>
          </a:p>
          <a:p>
            <a:pPr marL="266700" lvl="2" indent="-266700"/>
            <a:r>
              <a:rPr lang="en-GB" sz="1800" b="1" dirty="0" smtClean="0">
                <a:solidFill>
                  <a:srgbClr val="FF0000"/>
                </a:solidFill>
              </a:rPr>
              <a:t>2008-2009</a:t>
            </a:r>
            <a:r>
              <a:rPr lang="en-GB" sz="1800" dirty="0" smtClean="0"/>
              <a:t>  </a:t>
            </a:r>
            <a:r>
              <a:rPr lang="en-US" sz="1800" dirty="0" smtClean="0"/>
              <a:t>–</a:t>
            </a:r>
            <a:r>
              <a:rPr lang="en-GB" sz="1800" dirty="0" smtClean="0"/>
              <a:t> Review and Consultation process (revised draft submitted to GB)</a:t>
            </a:r>
          </a:p>
          <a:p>
            <a:pPr>
              <a:spcBef>
                <a:spcPts val="0"/>
              </a:spcBef>
              <a:buNone/>
            </a:pPr>
            <a:endParaRPr lang="en-US" sz="1100" dirty="0" smtClean="0"/>
          </a:p>
          <a:p>
            <a:pPr marL="266700" lvl="2" indent="-266700"/>
            <a:r>
              <a:rPr lang="en-GB" sz="1800" b="1" dirty="0" smtClean="0">
                <a:solidFill>
                  <a:srgbClr val="FF0000"/>
                </a:solidFill>
              </a:rPr>
              <a:t>2012-2013  </a:t>
            </a:r>
            <a:r>
              <a:rPr lang="en-US" sz="1800" dirty="0" smtClean="0"/>
              <a:t>–</a:t>
            </a:r>
            <a:r>
              <a:rPr lang="en-GB" sz="1800" dirty="0" smtClean="0"/>
              <a:t> Review and Consultation process</a:t>
            </a:r>
          </a:p>
          <a:p>
            <a:pPr marL="266700" lvl="2" indent="-266700"/>
            <a:endParaRPr lang="en-GB" sz="800" dirty="0" smtClean="0"/>
          </a:p>
          <a:p>
            <a:pPr marL="717550" lvl="1"/>
            <a:r>
              <a:rPr lang="en-GB" sz="1600" dirty="0" smtClean="0"/>
              <a:t>9 Zone/Regional National Society consultation meetings between April - December 2012 reached over 250 leaders and DM practitioners from 118 NS </a:t>
            </a:r>
          </a:p>
          <a:p>
            <a:pPr marL="717550" lvl="1"/>
            <a:r>
              <a:rPr lang="en-US" sz="1600" dirty="0" smtClean="0"/>
              <a:t>Expert groups: DMWG, ICG, NS Legal Advisers, </a:t>
            </a:r>
            <a:r>
              <a:rPr lang="en-US" sz="1600" dirty="0" err="1" smtClean="0"/>
              <a:t>Audit&amp;Risk</a:t>
            </a:r>
            <a:r>
              <a:rPr lang="en-US" sz="1600" dirty="0" smtClean="0"/>
              <a:t> Committee</a:t>
            </a:r>
          </a:p>
          <a:p>
            <a:pPr marL="717550" lvl="1"/>
            <a:r>
              <a:rPr lang="en-US" sz="1600" dirty="0" smtClean="0"/>
              <a:t>IFRC Geneva Secretariat, GSMT, ICRC, IFRC DM Coordinators </a:t>
            </a:r>
          </a:p>
          <a:p>
            <a:pPr marL="717550" lvl="1"/>
            <a:r>
              <a:rPr lang="en-US" sz="1600" dirty="0" smtClean="0"/>
              <a:t>Governance: DCMAB oversight role since 2010; Members acted as resource persons/co-facilitators in NS consultations</a:t>
            </a:r>
          </a:p>
          <a:p>
            <a:pPr marL="717550" lvl="1"/>
            <a:endParaRPr lang="en-US" sz="1600" dirty="0" smtClean="0"/>
          </a:p>
          <a:p>
            <a:pPr>
              <a:buNone/>
            </a:pPr>
            <a:endParaRPr lang="en-GB" sz="1600" b="1" dirty="0" smtClean="0"/>
          </a:p>
          <a:p>
            <a:pPr marL="1079500" lvl="5" indent="-365125">
              <a:buFont typeface="Wingdings" pitchFamily="2" charset="2"/>
              <a:buChar char="Ø"/>
            </a:pPr>
            <a:endParaRPr lang="en-US" sz="16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3"/>
          <p:cNvSpPr>
            <a:spLocks noGrp="1"/>
          </p:cNvSpPr>
          <p:nvPr>
            <p:ph type="title"/>
          </p:nvPr>
        </p:nvSpPr>
        <p:spPr/>
        <p:txBody>
          <a:bodyPr/>
          <a:lstStyle/>
          <a:p>
            <a:r>
              <a:rPr lang="en-US" sz="2400" dirty="0"/>
              <a:t>Principles and Rules revision process: </a:t>
            </a:r>
            <a:br>
              <a:rPr lang="en-US" sz="2400" dirty="0"/>
            </a:br>
            <a:r>
              <a:rPr lang="en-US" sz="2400" dirty="0">
                <a:solidFill>
                  <a:schemeClr val="tx2">
                    <a:lumMod val="60000"/>
                    <a:lumOff val="40000"/>
                  </a:schemeClr>
                </a:solidFill>
              </a:rPr>
              <a:t>Timeline for 2013 and 2015</a:t>
            </a:r>
            <a:endParaRPr lang="en-GB" dirty="0" smtClean="0">
              <a:latin typeface="Arial" charset="0"/>
              <a:cs typeface="Arial" charset="0"/>
            </a:endParaRPr>
          </a:p>
        </p:txBody>
      </p:sp>
      <p:grpSp>
        <p:nvGrpSpPr>
          <p:cNvPr id="20" name="Group 19"/>
          <p:cNvGrpSpPr/>
          <p:nvPr/>
        </p:nvGrpSpPr>
        <p:grpSpPr>
          <a:xfrm>
            <a:off x="166889" y="1643498"/>
            <a:ext cx="8977111" cy="3954586"/>
            <a:chOff x="359024" y="1955764"/>
            <a:chExt cx="8784976" cy="3561468"/>
          </a:xfrm>
        </p:grpSpPr>
        <p:grpSp>
          <p:nvGrpSpPr>
            <p:cNvPr id="2" name="Group 40"/>
            <p:cNvGrpSpPr/>
            <p:nvPr/>
          </p:nvGrpSpPr>
          <p:grpSpPr>
            <a:xfrm>
              <a:off x="359024" y="1955764"/>
              <a:ext cx="7172106" cy="3561468"/>
              <a:chOff x="251520" y="1796818"/>
              <a:chExt cx="8435281" cy="3957186"/>
            </a:xfrm>
          </p:grpSpPr>
          <p:sp>
            <p:nvSpPr>
              <p:cNvPr id="8" name="Rectangle 12"/>
              <p:cNvSpPr>
                <a:spLocks noChangeArrowheads="1"/>
              </p:cNvSpPr>
              <p:nvPr/>
            </p:nvSpPr>
            <p:spPr bwMode="auto">
              <a:xfrm>
                <a:off x="3512694" y="1796818"/>
                <a:ext cx="931593" cy="1440160"/>
              </a:xfrm>
              <a:prstGeom prst="rect">
                <a:avLst/>
              </a:prstGeom>
              <a:noFill/>
              <a:ln w="9525">
                <a:noFill/>
                <a:miter lim="800000"/>
                <a:headEnd/>
                <a:tailEnd/>
              </a:ln>
            </p:spPr>
            <p:txBody>
              <a:bodyPr lIns="74066" tIns="37033" rIns="74066" bIns="37033" anchor="ctr"/>
              <a:lstStyle/>
              <a:p>
                <a:pPr algn="ctr"/>
                <a:r>
                  <a:rPr lang="en-GB" sz="1100" b="1" dirty="0" smtClean="0">
                    <a:solidFill>
                      <a:srgbClr val="000000"/>
                    </a:solidFill>
                    <a:latin typeface="+mn-lt"/>
                    <a:cs typeface="Times New Roman" pitchFamily="18" charset="0"/>
                  </a:rPr>
                  <a:t>Draft 1</a:t>
                </a:r>
                <a:r>
                  <a:rPr lang="en-GB" sz="1100" dirty="0" smtClean="0">
                    <a:solidFill>
                      <a:srgbClr val="000000"/>
                    </a:solidFill>
                    <a:latin typeface="+mn-lt"/>
                    <a:cs typeface="Times New Roman" pitchFamily="18" charset="0"/>
                  </a:rPr>
                  <a:t> </a:t>
                </a:r>
              </a:p>
              <a:p>
                <a:pPr algn="ctr"/>
                <a:r>
                  <a:rPr lang="en-GB" sz="1100" dirty="0" smtClean="0">
                    <a:solidFill>
                      <a:srgbClr val="000000"/>
                    </a:solidFill>
                    <a:latin typeface="+mn-lt"/>
                    <a:cs typeface="Times New Roman" pitchFamily="18" charset="0"/>
                  </a:rPr>
                  <a:t>NS feedback on the revised P&amp;R</a:t>
                </a:r>
                <a:endParaRPr lang="en-GB" sz="1100" dirty="0">
                  <a:latin typeface="+mn-lt"/>
                </a:endParaRPr>
              </a:p>
            </p:txBody>
          </p:sp>
          <p:grpSp>
            <p:nvGrpSpPr>
              <p:cNvPr id="3" name="Group 39"/>
              <p:cNvGrpSpPr/>
              <p:nvPr/>
            </p:nvGrpSpPr>
            <p:grpSpPr>
              <a:xfrm>
                <a:off x="251520" y="2113948"/>
                <a:ext cx="8435281" cy="3640056"/>
                <a:chOff x="251520" y="2113948"/>
                <a:chExt cx="8435281" cy="3640056"/>
              </a:xfrm>
            </p:grpSpPr>
            <p:sp>
              <p:nvSpPr>
                <p:cNvPr id="9" name="Rectangle 11"/>
                <p:cNvSpPr>
                  <a:spLocks noChangeArrowheads="1"/>
                </p:cNvSpPr>
                <p:nvPr/>
              </p:nvSpPr>
              <p:spPr bwMode="auto">
                <a:xfrm>
                  <a:off x="2284087" y="3637023"/>
                  <a:ext cx="2032567" cy="496116"/>
                </a:xfrm>
                <a:prstGeom prst="rect">
                  <a:avLst/>
                </a:prstGeom>
                <a:solidFill>
                  <a:srgbClr val="EAEAEA"/>
                </a:solidFill>
                <a:ln w="9525">
                  <a:solidFill>
                    <a:srgbClr val="000000"/>
                  </a:solidFill>
                  <a:miter lim="800000"/>
                  <a:headEnd/>
                  <a:tailEnd/>
                </a:ln>
              </p:spPr>
              <p:txBody>
                <a:bodyPr anchor="ctr"/>
                <a:lstStyle/>
                <a:p>
                  <a:endParaRPr lang="en-US"/>
                </a:p>
              </p:txBody>
            </p:sp>
            <p:sp>
              <p:nvSpPr>
                <p:cNvPr id="10" name="Rectangle 10"/>
                <p:cNvSpPr>
                  <a:spLocks noChangeArrowheads="1"/>
                </p:cNvSpPr>
                <p:nvPr/>
              </p:nvSpPr>
              <p:spPr bwMode="auto">
                <a:xfrm>
                  <a:off x="251520" y="3637023"/>
                  <a:ext cx="2032567" cy="496116"/>
                </a:xfrm>
                <a:prstGeom prst="rect">
                  <a:avLst/>
                </a:prstGeom>
                <a:solidFill>
                  <a:srgbClr val="339966"/>
                </a:solidFill>
                <a:ln w="9525">
                  <a:solidFill>
                    <a:srgbClr val="000000"/>
                  </a:solidFill>
                  <a:miter lim="800000"/>
                  <a:headEnd/>
                  <a:tailEnd/>
                </a:ln>
              </p:spPr>
              <p:txBody>
                <a:bodyPr anchor="ctr"/>
                <a:lstStyle/>
                <a:p>
                  <a:endParaRPr lang="en-US"/>
                </a:p>
              </p:txBody>
            </p:sp>
            <p:sp>
              <p:nvSpPr>
                <p:cNvPr id="11" name="Rectangle 9"/>
                <p:cNvSpPr>
                  <a:spLocks noChangeArrowheads="1"/>
                </p:cNvSpPr>
                <p:nvPr/>
              </p:nvSpPr>
              <p:spPr bwMode="auto">
                <a:xfrm>
                  <a:off x="524671" y="4359262"/>
                  <a:ext cx="1553679" cy="1394742"/>
                </a:xfrm>
                <a:prstGeom prst="rect">
                  <a:avLst/>
                </a:prstGeom>
                <a:noFill/>
                <a:ln w="9525">
                  <a:noFill/>
                  <a:miter lim="800000"/>
                  <a:headEnd/>
                  <a:tailEnd/>
                </a:ln>
              </p:spPr>
              <p:txBody>
                <a:bodyPr lIns="74066" tIns="37033" rIns="74066" bIns="37033"/>
                <a:lstStyle/>
                <a:p>
                  <a:pPr algn="ctr"/>
                  <a:endParaRPr lang="en-GB" sz="1600" dirty="0"/>
                </a:p>
              </p:txBody>
            </p:sp>
            <p:sp>
              <p:nvSpPr>
                <p:cNvPr id="12" name="Rectangle 8"/>
                <p:cNvSpPr>
                  <a:spLocks noChangeArrowheads="1"/>
                </p:cNvSpPr>
                <p:nvPr/>
              </p:nvSpPr>
              <p:spPr bwMode="auto">
                <a:xfrm>
                  <a:off x="578409" y="4613128"/>
                  <a:ext cx="1409859" cy="864098"/>
                </a:xfrm>
                <a:prstGeom prst="rect">
                  <a:avLst/>
                </a:prstGeom>
                <a:noFill/>
                <a:ln w="9525">
                  <a:noFill/>
                  <a:miter lim="800000"/>
                  <a:headEnd/>
                  <a:tailEnd/>
                </a:ln>
              </p:spPr>
              <p:txBody>
                <a:bodyPr lIns="74066" tIns="37033" rIns="74066" bIns="37033"/>
                <a:lstStyle/>
                <a:p>
                  <a:pPr algn="ctr"/>
                  <a:r>
                    <a:rPr lang="en-GB" sz="1100" dirty="0" smtClean="0">
                      <a:solidFill>
                        <a:srgbClr val="000000"/>
                      </a:solidFill>
                      <a:latin typeface="+mn-lt"/>
                      <a:cs typeface="Times New Roman" pitchFamily="18" charset="0"/>
                    </a:rPr>
                    <a:t>Consultation process</a:t>
                  </a:r>
                </a:p>
                <a:p>
                  <a:pPr algn="ctr"/>
                  <a:r>
                    <a:rPr lang="en-GB" sz="1100" dirty="0" smtClean="0">
                      <a:solidFill>
                        <a:srgbClr val="000000"/>
                      </a:solidFill>
                      <a:latin typeface="+mn-lt"/>
                      <a:cs typeface="Times New Roman" pitchFamily="18" charset="0"/>
                    </a:rPr>
                    <a:t>developed</a:t>
                  </a:r>
                  <a:endParaRPr lang="en-GB" sz="1100" dirty="0">
                    <a:latin typeface="+mn-lt"/>
                  </a:endParaRPr>
                </a:p>
              </p:txBody>
            </p:sp>
            <p:sp>
              <p:nvSpPr>
                <p:cNvPr id="13" name="Rectangle 7"/>
                <p:cNvSpPr>
                  <a:spLocks noChangeArrowheads="1"/>
                </p:cNvSpPr>
                <p:nvPr/>
              </p:nvSpPr>
              <p:spPr bwMode="auto">
                <a:xfrm>
                  <a:off x="887295" y="2356880"/>
                  <a:ext cx="1580477" cy="856530"/>
                </a:xfrm>
                <a:prstGeom prst="rect">
                  <a:avLst/>
                </a:prstGeom>
                <a:noFill/>
                <a:ln w="9525">
                  <a:noFill/>
                  <a:miter lim="800000"/>
                  <a:headEnd/>
                  <a:tailEnd/>
                </a:ln>
              </p:spPr>
              <p:txBody>
                <a:bodyPr lIns="74066" tIns="37033" rIns="74066" bIns="37033"/>
                <a:lstStyle/>
                <a:p>
                  <a:pPr algn="ctr"/>
                  <a:r>
                    <a:rPr lang="en-US" sz="1100" dirty="0" smtClean="0">
                      <a:latin typeface="+mn-lt"/>
                    </a:rPr>
                    <a:t>Adoption of the consultation process by GB</a:t>
                  </a:r>
                  <a:endParaRPr lang="en-US" sz="1100" dirty="0">
                    <a:latin typeface="+mn-lt"/>
                  </a:endParaRPr>
                </a:p>
              </p:txBody>
            </p:sp>
            <p:sp>
              <p:nvSpPr>
                <p:cNvPr id="15" name="Text Box 3"/>
                <p:cNvSpPr txBox="1">
                  <a:spLocks noChangeArrowheads="1"/>
                </p:cNvSpPr>
                <p:nvPr/>
              </p:nvSpPr>
              <p:spPr bwMode="auto">
                <a:xfrm>
                  <a:off x="2072959" y="4597129"/>
                  <a:ext cx="2286638" cy="812892"/>
                </a:xfrm>
                <a:prstGeom prst="rect">
                  <a:avLst/>
                </a:prstGeom>
                <a:noFill/>
                <a:ln w="9525">
                  <a:noFill/>
                  <a:miter lim="800000"/>
                  <a:headEnd/>
                  <a:tailEnd/>
                </a:ln>
              </p:spPr>
              <p:txBody>
                <a:bodyPr lIns="74066" tIns="37033" rIns="74066" bIns="37033"/>
                <a:lstStyle/>
                <a:p>
                  <a:pPr algn="ctr"/>
                  <a:r>
                    <a:rPr lang="fr-CH" sz="1100" dirty="0" smtClean="0">
                      <a:solidFill>
                        <a:srgbClr val="000000"/>
                      </a:solidFill>
                      <a:latin typeface="+mn-lt"/>
                      <a:cs typeface="Times New Roman" pitchFamily="18" charset="0"/>
                    </a:rPr>
                    <a:t>NS consultation meetings </a:t>
                  </a:r>
                </a:p>
                <a:p>
                  <a:pPr algn="ctr"/>
                  <a:r>
                    <a:rPr lang="fr-CH" sz="1100" dirty="0" smtClean="0">
                      <a:solidFill>
                        <a:srgbClr val="000000"/>
                      </a:solidFill>
                      <a:latin typeface="+mn-lt"/>
                      <a:cs typeface="Times New Roman" pitchFamily="18" charset="0"/>
                    </a:rPr>
                    <a:t>in the Zones and expert consultations</a:t>
                  </a:r>
                  <a:endParaRPr lang="en-US" sz="1100" dirty="0">
                    <a:latin typeface="+mn-lt"/>
                  </a:endParaRPr>
                </a:p>
              </p:txBody>
            </p:sp>
            <p:sp>
              <p:nvSpPr>
                <p:cNvPr id="16" name="Rectangle 2"/>
                <p:cNvSpPr>
                  <a:spLocks noChangeArrowheads="1"/>
                </p:cNvSpPr>
                <p:nvPr/>
              </p:nvSpPr>
              <p:spPr bwMode="auto">
                <a:xfrm>
                  <a:off x="4952428" y="2116853"/>
                  <a:ext cx="889845" cy="1034357"/>
                </a:xfrm>
                <a:prstGeom prst="rect">
                  <a:avLst/>
                </a:prstGeom>
                <a:noFill/>
                <a:ln w="9525">
                  <a:noFill/>
                  <a:miter lim="800000"/>
                  <a:headEnd/>
                  <a:tailEnd/>
                </a:ln>
              </p:spPr>
              <p:txBody>
                <a:bodyPr lIns="74066" tIns="37033" rIns="74066" bIns="37033"/>
                <a:lstStyle/>
                <a:p>
                  <a:pPr algn="ctr"/>
                  <a:r>
                    <a:rPr lang="en-US" sz="1100" dirty="0" smtClean="0">
                      <a:solidFill>
                        <a:srgbClr val="000000"/>
                      </a:solidFill>
                      <a:latin typeface="+mn-lt"/>
                      <a:cs typeface="Times New Roman" pitchFamily="18" charset="0"/>
                    </a:rPr>
                    <a:t>GB approves the revised P&amp;R</a:t>
                  </a:r>
                </a:p>
                <a:p>
                  <a:pPr algn="ctr"/>
                  <a:endParaRPr lang="en-US" sz="1400" dirty="0"/>
                </a:p>
              </p:txBody>
            </p:sp>
            <p:sp>
              <p:nvSpPr>
                <p:cNvPr id="18" name="Text Box 14"/>
                <p:cNvSpPr txBox="1">
                  <a:spLocks noChangeArrowheads="1"/>
                </p:cNvSpPr>
                <p:nvPr/>
              </p:nvSpPr>
              <p:spPr bwMode="auto">
                <a:xfrm>
                  <a:off x="251520" y="3637023"/>
                  <a:ext cx="1049621" cy="421231"/>
                </a:xfrm>
                <a:prstGeom prst="rect">
                  <a:avLst/>
                </a:prstGeom>
                <a:noFill/>
                <a:ln w="9525">
                  <a:noFill/>
                  <a:miter lim="800000"/>
                  <a:headEnd/>
                  <a:tailEnd/>
                </a:ln>
              </p:spPr>
              <p:txBody>
                <a:bodyPr lIns="74066" tIns="37033" rIns="74066" bIns="37033"/>
                <a:lstStyle/>
                <a:p>
                  <a:r>
                    <a:rPr lang="sv-SE" sz="2000" b="1" dirty="0" smtClean="0">
                      <a:solidFill>
                        <a:schemeClr val="bg1"/>
                      </a:solidFill>
                      <a:cs typeface="Times New Roman" pitchFamily="18" charset="0"/>
                    </a:rPr>
                    <a:t>2011</a:t>
                  </a:r>
                  <a:endParaRPr lang="sv-SE" sz="2000" dirty="0">
                    <a:solidFill>
                      <a:schemeClr val="bg1"/>
                    </a:solidFill>
                  </a:endParaRPr>
                </a:p>
              </p:txBody>
            </p:sp>
            <p:sp>
              <p:nvSpPr>
                <p:cNvPr id="19" name="Rectangle 10"/>
                <p:cNvSpPr>
                  <a:spLocks noChangeArrowheads="1"/>
                </p:cNvSpPr>
                <p:nvPr/>
              </p:nvSpPr>
              <p:spPr bwMode="auto">
                <a:xfrm>
                  <a:off x="4316654" y="3637023"/>
                  <a:ext cx="2032567" cy="496116"/>
                </a:xfrm>
                <a:prstGeom prst="rect">
                  <a:avLst/>
                </a:prstGeom>
                <a:solidFill>
                  <a:srgbClr val="339966"/>
                </a:solidFill>
                <a:ln w="9525">
                  <a:solidFill>
                    <a:srgbClr val="000000"/>
                  </a:solidFill>
                  <a:miter lim="800000"/>
                  <a:headEnd/>
                  <a:tailEnd/>
                </a:ln>
              </p:spPr>
              <p:txBody>
                <a:bodyPr anchor="ctr"/>
                <a:lstStyle/>
                <a:p>
                  <a:endParaRPr lang="en-US"/>
                </a:p>
              </p:txBody>
            </p:sp>
            <p:sp>
              <p:nvSpPr>
                <p:cNvPr id="17" name="Rectangle 2"/>
                <p:cNvSpPr>
                  <a:spLocks noChangeArrowheads="1"/>
                </p:cNvSpPr>
                <p:nvPr/>
              </p:nvSpPr>
              <p:spPr bwMode="auto">
                <a:xfrm>
                  <a:off x="5714641" y="2436889"/>
                  <a:ext cx="1100974" cy="1034356"/>
                </a:xfrm>
                <a:prstGeom prst="rect">
                  <a:avLst/>
                </a:prstGeom>
                <a:noFill/>
                <a:ln w="9525">
                  <a:noFill/>
                  <a:miter lim="800000"/>
                  <a:headEnd/>
                  <a:tailEnd/>
                </a:ln>
              </p:spPr>
              <p:txBody>
                <a:bodyPr lIns="74066" tIns="37033" rIns="74066" bIns="37033"/>
                <a:lstStyle/>
                <a:p>
                  <a:pPr algn="ctr"/>
                  <a:r>
                    <a:rPr lang="en-US" sz="1100" dirty="0" smtClean="0">
                      <a:solidFill>
                        <a:srgbClr val="000000"/>
                      </a:solidFill>
                      <a:latin typeface="+mn-lt"/>
                      <a:cs typeface="Times New Roman" pitchFamily="18" charset="0"/>
                    </a:rPr>
                    <a:t>GA adopts the revised P&amp;R</a:t>
                  </a:r>
                </a:p>
                <a:p>
                  <a:pPr algn="ctr"/>
                  <a:endParaRPr lang="en-US" sz="1400" dirty="0"/>
                </a:p>
              </p:txBody>
            </p:sp>
            <p:cxnSp>
              <p:nvCxnSpPr>
                <p:cNvPr id="21" name="Straight Arrow Connector 20"/>
                <p:cNvCxnSpPr/>
                <p:nvPr/>
              </p:nvCxnSpPr>
              <p:spPr>
                <a:xfrm rot="5400000">
                  <a:off x="1602071" y="3340199"/>
                  <a:ext cx="432839" cy="79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rot="5400000">
                  <a:off x="3804019" y="3372992"/>
                  <a:ext cx="432839" cy="79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6" name="Rectangle 2"/>
                <p:cNvSpPr>
                  <a:spLocks noChangeArrowheads="1"/>
                </p:cNvSpPr>
                <p:nvPr/>
              </p:nvSpPr>
              <p:spPr bwMode="auto">
                <a:xfrm>
                  <a:off x="4570725" y="4597129"/>
                  <a:ext cx="1100974" cy="1034356"/>
                </a:xfrm>
                <a:prstGeom prst="rect">
                  <a:avLst/>
                </a:prstGeom>
                <a:noFill/>
                <a:ln w="9525">
                  <a:noFill/>
                  <a:miter lim="800000"/>
                  <a:headEnd/>
                  <a:tailEnd/>
                </a:ln>
              </p:spPr>
              <p:txBody>
                <a:bodyPr lIns="74066" tIns="37033" rIns="74066" bIns="37033"/>
                <a:lstStyle/>
                <a:p>
                  <a:pPr algn="ctr"/>
                  <a:r>
                    <a:rPr lang="en-US" sz="1100" b="1" dirty="0" smtClean="0">
                      <a:solidFill>
                        <a:srgbClr val="000000"/>
                      </a:solidFill>
                      <a:latin typeface="+mn-lt"/>
                      <a:cs typeface="Times New Roman" pitchFamily="18" charset="0"/>
                    </a:rPr>
                    <a:t>Final Draft </a:t>
                  </a:r>
                </a:p>
                <a:p>
                  <a:pPr algn="ctr"/>
                  <a:r>
                    <a:rPr lang="en-US" sz="1100" dirty="0" smtClean="0">
                      <a:solidFill>
                        <a:srgbClr val="000000"/>
                      </a:solidFill>
                      <a:latin typeface="+mn-lt"/>
                      <a:cs typeface="Times New Roman" pitchFamily="18" charset="0"/>
                    </a:rPr>
                    <a:t>of the revised P&amp;R</a:t>
                  </a:r>
                </a:p>
                <a:p>
                  <a:pPr algn="ctr"/>
                  <a:endParaRPr lang="en-US" sz="1400" dirty="0"/>
                </a:p>
              </p:txBody>
            </p:sp>
            <p:cxnSp>
              <p:nvCxnSpPr>
                <p:cNvPr id="27" name="Straight Arrow Connector 26"/>
                <p:cNvCxnSpPr/>
                <p:nvPr/>
              </p:nvCxnSpPr>
              <p:spPr>
                <a:xfrm rot="5400000">
                  <a:off x="5116913" y="3372993"/>
                  <a:ext cx="432839" cy="79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nvGrpSpPr>
                <p:cNvPr id="4" name="Group 38"/>
                <p:cNvGrpSpPr/>
                <p:nvPr/>
              </p:nvGrpSpPr>
              <p:grpSpPr>
                <a:xfrm>
                  <a:off x="457201" y="2113948"/>
                  <a:ext cx="8229600" cy="3193084"/>
                  <a:chOff x="457201" y="2113948"/>
                  <a:chExt cx="8229600" cy="3193084"/>
                </a:xfrm>
              </p:grpSpPr>
              <p:sp>
                <p:nvSpPr>
                  <p:cNvPr id="5" name="AutoShape 15"/>
                  <p:cNvSpPr>
                    <a:spLocks noChangeAspect="1" noChangeArrowheads="1" noTextEdit="1"/>
                  </p:cNvSpPr>
                  <p:nvPr/>
                </p:nvSpPr>
                <p:spPr bwMode="auto">
                  <a:xfrm>
                    <a:off x="457201" y="2117378"/>
                    <a:ext cx="8229600" cy="3189654"/>
                  </a:xfrm>
                  <a:prstGeom prst="rect">
                    <a:avLst/>
                  </a:prstGeom>
                  <a:noFill/>
                  <a:ln w="9525">
                    <a:noFill/>
                    <a:miter lim="800000"/>
                    <a:headEnd/>
                    <a:tailEnd/>
                  </a:ln>
                </p:spPr>
                <p:txBody>
                  <a:bodyPr/>
                  <a:lstStyle/>
                  <a:p>
                    <a:endParaRPr lang="en-GB"/>
                  </a:p>
                </p:txBody>
              </p:sp>
              <p:sp>
                <p:nvSpPr>
                  <p:cNvPr id="34" name="TextBox 33"/>
                  <p:cNvSpPr txBox="1"/>
                  <p:nvPr/>
                </p:nvSpPr>
                <p:spPr>
                  <a:xfrm>
                    <a:off x="4231964" y="2113948"/>
                    <a:ext cx="889845" cy="1043021"/>
                  </a:xfrm>
                  <a:prstGeom prst="rect">
                    <a:avLst/>
                  </a:prstGeom>
                  <a:noFill/>
                </p:spPr>
                <p:txBody>
                  <a:bodyPr wrap="square" rtlCol="0">
                    <a:spAutoFit/>
                  </a:bodyPr>
                  <a:lstStyle/>
                  <a:p>
                    <a:pPr algn="ctr"/>
                    <a:r>
                      <a:rPr lang="en-US" sz="1100" b="1" dirty="0" smtClean="0">
                        <a:latin typeface="+mn-lt"/>
                      </a:rPr>
                      <a:t>Draft 2</a:t>
                    </a:r>
                    <a:r>
                      <a:rPr lang="en-US" sz="1100" dirty="0" smtClean="0">
                        <a:latin typeface="+mn-lt"/>
                      </a:rPr>
                      <a:t> </a:t>
                    </a:r>
                  </a:p>
                  <a:p>
                    <a:pPr algn="ctr"/>
                    <a:r>
                      <a:rPr lang="en-US" sz="1100" dirty="0" smtClean="0">
                        <a:latin typeface="+mn-lt"/>
                      </a:rPr>
                      <a:t>to DCMAB and GSMT</a:t>
                    </a:r>
                    <a:endParaRPr lang="en-US" sz="1100" dirty="0">
                      <a:latin typeface="+mn-lt"/>
                    </a:endParaRPr>
                  </a:p>
                </p:txBody>
              </p:sp>
              <p:sp>
                <p:nvSpPr>
                  <p:cNvPr id="38" name="TextBox 37"/>
                  <p:cNvSpPr txBox="1"/>
                  <p:nvPr/>
                </p:nvSpPr>
                <p:spPr>
                  <a:xfrm>
                    <a:off x="2496410" y="2276871"/>
                    <a:ext cx="1100974" cy="854934"/>
                  </a:xfrm>
                  <a:prstGeom prst="rect">
                    <a:avLst/>
                  </a:prstGeom>
                  <a:noFill/>
                </p:spPr>
                <p:txBody>
                  <a:bodyPr wrap="square" rtlCol="0">
                    <a:spAutoFit/>
                  </a:bodyPr>
                  <a:lstStyle/>
                  <a:p>
                    <a:pPr algn="ctr"/>
                    <a:r>
                      <a:rPr lang="en-US" sz="1100" dirty="0" smtClean="0">
                        <a:latin typeface="+mn-lt"/>
                      </a:rPr>
                      <a:t>Update to GB on consultation progress</a:t>
                    </a:r>
                    <a:endParaRPr lang="en-US" sz="1100" dirty="0">
                      <a:latin typeface="+mn-lt"/>
                    </a:endParaRPr>
                  </a:p>
                </p:txBody>
              </p:sp>
            </p:grpSp>
            <p:sp>
              <p:nvSpPr>
                <p:cNvPr id="6" name="Text Box 14"/>
                <p:cNvSpPr txBox="1">
                  <a:spLocks noChangeArrowheads="1"/>
                </p:cNvSpPr>
                <p:nvPr/>
              </p:nvSpPr>
              <p:spPr bwMode="auto">
                <a:xfrm>
                  <a:off x="2284087" y="3637023"/>
                  <a:ext cx="905379" cy="421231"/>
                </a:xfrm>
                <a:prstGeom prst="rect">
                  <a:avLst/>
                </a:prstGeom>
                <a:noFill/>
                <a:ln w="9525">
                  <a:noFill/>
                  <a:miter lim="800000"/>
                  <a:headEnd/>
                  <a:tailEnd/>
                </a:ln>
              </p:spPr>
              <p:txBody>
                <a:bodyPr lIns="74066" tIns="37033" rIns="74066" bIns="37033"/>
                <a:lstStyle/>
                <a:p>
                  <a:r>
                    <a:rPr lang="sv-SE" sz="2000" b="1" dirty="0" smtClean="0">
                      <a:solidFill>
                        <a:srgbClr val="339966"/>
                      </a:solidFill>
                      <a:cs typeface="Times New Roman" pitchFamily="18" charset="0"/>
                    </a:rPr>
                    <a:t>2012</a:t>
                  </a:r>
                  <a:endParaRPr lang="sv-SE" sz="2000" b="1" dirty="0">
                    <a:solidFill>
                      <a:srgbClr val="339966"/>
                    </a:solidFill>
                    <a:cs typeface="Times New Roman" pitchFamily="18" charset="0"/>
                  </a:endParaRPr>
                </a:p>
              </p:txBody>
            </p:sp>
            <p:sp>
              <p:nvSpPr>
                <p:cNvPr id="7" name="Text Box 13"/>
                <p:cNvSpPr txBox="1">
                  <a:spLocks noChangeArrowheads="1"/>
                </p:cNvSpPr>
                <p:nvPr/>
              </p:nvSpPr>
              <p:spPr bwMode="auto">
                <a:xfrm>
                  <a:off x="4316654" y="3637023"/>
                  <a:ext cx="1014583" cy="421231"/>
                </a:xfrm>
                <a:prstGeom prst="rect">
                  <a:avLst/>
                </a:prstGeom>
                <a:noFill/>
                <a:ln w="9525">
                  <a:noFill/>
                  <a:miter lim="800000"/>
                  <a:headEnd/>
                  <a:tailEnd/>
                </a:ln>
              </p:spPr>
              <p:txBody>
                <a:bodyPr lIns="74066" tIns="37033" rIns="74066" bIns="37033"/>
                <a:lstStyle/>
                <a:p>
                  <a:r>
                    <a:rPr lang="sv-SE" sz="2000" b="1" dirty="0" smtClean="0">
                      <a:solidFill>
                        <a:schemeClr val="bg1"/>
                      </a:solidFill>
                      <a:cs typeface="Times New Roman" pitchFamily="18" charset="0"/>
                    </a:rPr>
                    <a:t>2013</a:t>
                  </a:r>
                  <a:endParaRPr lang="sv-SE" sz="2000" b="1" dirty="0">
                    <a:solidFill>
                      <a:schemeClr val="bg1"/>
                    </a:solidFill>
                    <a:cs typeface="Times New Roman" pitchFamily="18" charset="0"/>
                  </a:endParaRPr>
                </a:p>
              </p:txBody>
            </p:sp>
          </p:grpSp>
        </p:grpSp>
        <p:sp>
          <p:nvSpPr>
            <p:cNvPr id="54" name="Rectangle 2"/>
            <p:cNvSpPr>
              <a:spLocks noChangeArrowheads="1"/>
            </p:cNvSpPr>
            <p:nvPr/>
          </p:nvSpPr>
          <p:spPr bwMode="auto">
            <a:xfrm>
              <a:off x="8059149" y="2708920"/>
              <a:ext cx="1084851" cy="504056"/>
            </a:xfrm>
            <a:prstGeom prst="rect">
              <a:avLst/>
            </a:prstGeom>
            <a:noFill/>
            <a:ln w="9525">
              <a:noFill/>
              <a:miter lim="800000"/>
              <a:headEnd/>
              <a:tailEnd/>
            </a:ln>
          </p:spPr>
          <p:txBody>
            <a:bodyPr lIns="74066" tIns="37033" rIns="74066" bIns="37033"/>
            <a:lstStyle/>
            <a:p>
              <a:pPr algn="ctr"/>
              <a:r>
                <a:rPr lang="en-US" sz="1100" dirty="0" smtClean="0">
                  <a:solidFill>
                    <a:srgbClr val="000000"/>
                  </a:solidFill>
                  <a:latin typeface="+mn-lt"/>
                  <a:cs typeface="Times New Roman" pitchFamily="18" charset="0"/>
                </a:rPr>
                <a:t>the revised P&amp;R to the IC</a:t>
              </a:r>
            </a:p>
            <a:p>
              <a:pPr algn="ctr"/>
              <a:endParaRPr lang="en-US" sz="1100" dirty="0"/>
            </a:p>
          </p:txBody>
        </p:sp>
        <p:grpSp>
          <p:nvGrpSpPr>
            <p:cNvPr id="14" name="Group 48"/>
            <p:cNvGrpSpPr/>
            <p:nvPr/>
          </p:nvGrpSpPr>
          <p:grpSpPr>
            <a:xfrm>
              <a:off x="1259632" y="3179900"/>
              <a:ext cx="7632848" cy="1584176"/>
              <a:chOff x="1259632" y="3429000"/>
              <a:chExt cx="7632848" cy="1584176"/>
            </a:xfrm>
          </p:grpSpPr>
          <p:sp>
            <p:nvSpPr>
              <p:cNvPr id="42" name="Rectangle 11"/>
              <p:cNvSpPr>
                <a:spLocks noChangeArrowheads="1"/>
              </p:cNvSpPr>
              <p:nvPr/>
            </p:nvSpPr>
            <p:spPr bwMode="auto">
              <a:xfrm>
                <a:off x="5436096" y="3861048"/>
                <a:ext cx="1728192" cy="446504"/>
              </a:xfrm>
              <a:prstGeom prst="rect">
                <a:avLst/>
              </a:prstGeom>
              <a:solidFill>
                <a:srgbClr val="EAEAEA"/>
              </a:solidFill>
              <a:ln w="9525">
                <a:solidFill>
                  <a:srgbClr val="000000"/>
                </a:solidFill>
                <a:miter lim="800000"/>
                <a:headEnd/>
                <a:tailEnd/>
              </a:ln>
            </p:spPr>
            <p:txBody>
              <a:bodyPr anchor="ctr"/>
              <a:lstStyle/>
              <a:p>
                <a:endParaRPr lang="en-US"/>
              </a:p>
            </p:txBody>
          </p:sp>
          <p:sp>
            <p:nvSpPr>
              <p:cNvPr id="43" name="Rectangle 10"/>
              <p:cNvSpPr>
                <a:spLocks noChangeArrowheads="1"/>
              </p:cNvSpPr>
              <p:nvPr/>
            </p:nvSpPr>
            <p:spPr bwMode="auto">
              <a:xfrm>
                <a:off x="7164288" y="3861048"/>
                <a:ext cx="1728192" cy="446504"/>
              </a:xfrm>
              <a:prstGeom prst="rect">
                <a:avLst/>
              </a:prstGeom>
              <a:solidFill>
                <a:srgbClr val="339966"/>
              </a:solidFill>
              <a:ln w="9525">
                <a:solidFill>
                  <a:srgbClr val="000000"/>
                </a:solidFill>
                <a:miter lim="800000"/>
                <a:headEnd/>
                <a:tailEnd/>
              </a:ln>
            </p:spPr>
            <p:txBody>
              <a:bodyPr anchor="ctr"/>
              <a:lstStyle/>
              <a:p>
                <a:endParaRPr lang="en-US"/>
              </a:p>
            </p:txBody>
          </p:sp>
          <p:sp>
            <p:nvSpPr>
              <p:cNvPr id="44" name="Text Box 13"/>
              <p:cNvSpPr txBox="1">
                <a:spLocks noChangeArrowheads="1"/>
              </p:cNvSpPr>
              <p:nvPr/>
            </p:nvSpPr>
            <p:spPr bwMode="auto">
              <a:xfrm>
                <a:off x="5543600" y="3861048"/>
                <a:ext cx="862650" cy="379108"/>
              </a:xfrm>
              <a:prstGeom prst="rect">
                <a:avLst/>
              </a:prstGeom>
              <a:noFill/>
              <a:ln w="9525">
                <a:noFill/>
                <a:miter lim="800000"/>
                <a:headEnd/>
                <a:tailEnd/>
              </a:ln>
            </p:spPr>
            <p:txBody>
              <a:bodyPr lIns="74066" tIns="37033" rIns="74066" bIns="37033"/>
              <a:lstStyle/>
              <a:p>
                <a:r>
                  <a:rPr lang="sv-SE" sz="2000" b="1" dirty="0" smtClean="0">
                    <a:solidFill>
                      <a:srgbClr val="339966"/>
                    </a:solidFill>
                    <a:cs typeface="Times New Roman" pitchFamily="18" charset="0"/>
                  </a:rPr>
                  <a:t>2014</a:t>
                </a:r>
                <a:endParaRPr lang="sv-SE" sz="2000" b="1" dirty="0">
                  <a:solidFill>
                    <a:srgbClr val="339966"/>
                  </a:solidFill>
                  <a:cs typeface="Times New Roman" pitchFamily="18" charset="0"/>
                </a:endParaRPr>
              </a:p>
            </p:txBody>
          </p:sp>
          <p:sp>
            <p:nvSpPr>
              <p:cNvPr id="45" name="Text Box 13"/>
              <p:cNvSpPr txBox="1">
                <a:spLocks noChangeArrowheads="1"/>
              </p:cNvSpPr>
              <p:nvPr/>
            </p:nvSpPr>
            <p:spPr bwMode="auto">
              <a:xfrm>
                <a:off x="7271792" y="3861048"/>
                <a:ext cx="862650" cy="379108"/>
              </a:xfrm>
              <a:prstGeom prst="rect">
                <a:avLst/>
              </a:prstGeom>
              <a:noFill/>
              <a:ln w="9525">
                <a:noFill/>
                <a:miter lim="800000"/>
                <a:headEnd/>
                <a:tailEnd/>
              </a:ln>
            </p:spPr>
            <p:txBody>
              <a:bodyPr lIns="74066" tIns="37033" rIns="74066" bIns="37033"/>
              <a:lstStyle/>
              <a:p>
                <a:r>
                  <a:rPr lang="sv-SE" sz="2000" b="1" dirty="0" smtClean="0">
                    <a:solidFill>
                      <a:schemeClr val="bg1"/>
                    </a:solidFill>
                    <a:cs typeface="Times New Roman" pitchFamily="18" charset="0"/>
                  </a:rPr>
                  <a:t>2015</a:t>
                </a:r>
                <a:endParaRPr lang="sv-SE" sz="2000" b="1" dirty="0">
                  <a:solidFill>
                    <a:schemeClr val="bg1"/>
                  </a:solidFill>
                  <a:cs typeface="Times New Roman" pitchFamily="18" charset="0"/>
                </a:endParaRPr>
              </a:p>
            </p:txBody>
          </p:sp>
          <p:cxnSp>
            <p:nvCxnSpPr>
              <p:cNvPr id="46" name="Straight Arrow Connector 45"/>
              <p:cNvCxnSpPr/>
              <p:nvPr/>
            </p:nvCxnSpPr>
            <p:spPr>
              <a:xfrm flipV="1">
                <a:off x="1259632" y="4329100"/>
                <a:ext cx="0" cy="324036"/>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p:nvPr/>
            </p:nvCxnSpPr>
            <p:spPr>
              <a:xfrm flipV="1">
                <a:off x="2987824" y="4365104"/>
                <a:ext cx="288032" cy="288032"/>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p:nvPr/>
            </p:nvCxnSpPr>
            <p:spPr>
              <a:xfrm flipV="1">
                <a:off x="2699792" y="4329100"/>
                <a:ext cx="0" cy="324036"/>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p:nvPr/>
            </p:nvCxnSpPr>
            <p:spPr>
              <a:xfrm flipV="1">
                <a:off x="4463480" y="4329100"/>
                <a:ext cx="0" cy="324036"/>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2" name="Text Box 3"/>
              <p:cNvSpPr txBox="1">
                <a:spLocks noChangeArrowheads="1"/>
              </p:cNvSpPr>
              <p:nvPr/>
            </p:nvSpPr>
            <p:spPr bwMode="auto">
              <a:xfrm>
                <a:off x="4644008" y="4725144"/>
                <a:ext cx="3096344" cy="288032"/>
              </a:xfrm>
              <a:prstGeom prst="rect">
                <a:avLst/>
              </a:prstGeom>
              <a:noFill/>
              <a:ln w="9525">
                <a:noFill/>
                <a:miter lim="800000"/>
                <a:headEnd/>
                <a:tailEnd/>
              </a:ln>
            </p:spPr>
            <p:txBody>
              <a:bodyPr lIns="74066" tIns="37033" rIns="74066" bIns="37033"/>
              <a:lstStyle/>
              <a:p>
                <a:pPr algn="ctr"/>
                <a:r>
                  <a:rPr lang="fr-CH" sz="1100" i="1" dirty="0" smtClean="0">
                    <a:solidFill>
                      <a:srgbClr val="000000"/>
                    </a:solidFill>
                    <a:latin typeface="+mn-lt"/>
                    <a:cs typeface="Times New Roman" pitchFamily="18" charset="0"/>
                  </a:rPr>
                  <a:t>Engagement </a:t>
                </a:r>
                <a:r>
                  <a:rPr lang="fr-CH" sz="1100" i="1" dirty="0" err="1" smtClean="0">
                    <a:solidFill>
                      <a:srgbClr val="000000"/>
                    </a:solidFill>
                    <a:latin typeface="+mn-lt"/>
                    <a:cs typeface="Times New Roman" pitchFamily="18" charset="0"/>
                  </a:rPr>
                  <a:t>with</a:t>
                </a:r>
                <a:r>
                  <a:rPr lang="fr-CH" sz="1100" i="1" dirty="0" smtClean="0">
                    <a:solidFill>
                      <a:srgbClr val="000000"/>
                    </a:solidFill>
                    <a:latin typeface="+mn-lt"/>
                    <a:cs typeface="Times New Roman" pitchFamily="18" charset="0"/>
                  </a:rPr>
                  <a:t> the </a:t>
                </a:r>
                <a:r>
                  <a:rPr lang="fr-CH" sz="1100" i="1" dirty="0" err="1" smtClean="0">
                    <a:solidFill>
                      <a:srgbClr val="000000"/>
                    </a:solidFill>
                    <a:latin typeface="+mn-lt"/>
                    <a:cs typeface="Times New Roman" pitchFamily="18" charset="0"/>
                  </a:rPr>
                  <a:t>Governments</a:t>
                </a:r>
                <a:endParaRPr lang="en-US" sz="1100" i="1" dirty="0">
                  <a:latin typeface="+mn-lt"/>
                </a:endParaRPr>
              </a:p>
            </p:txBody>
          </p:sp>
          <p:cxnSp>
            <p:nvCxnSpPr>
              <p:cNvPr id="55" name="Straight Arrow Connector 54"/>
              <p:cNvCxnSpPr/>
              <p:nvPr/>
            </p:nvCxnSpPr>
            <p:spPr>
              <a:xfrm flipV="1">
                <a:off x="7415808" y="4437112"/>
                <a:ext cx="576064" cy="288032"/>
              </a:xfrm>
              <a:prstGeom prst="straightConnector1">
                <a:avLst/>
              </a:prstGeom>
              <a:ln w="19050">
                <a:solidFill>
                  <a:schemeClr val="tx1"/>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59" name="Straight Arrow Connector 58"/>
              <p:cNvCxnSpPr/>
              <p:nvPr/>
            </p:nvCxnSpPr>
            <p:spPr>
              <a:xfrm rot="5400000">
                <a:off x="3836991" y="3623441"/>
                <a:ext cx="389555" cy="674"/>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0" name="Straight Arrow Connector 59"/>
              <p:cNvCxnSpPr/>
              <p:nvPr/>
            </p:nvCxnSpPr>
            <p:spPr>
              <a:xfrm rot="5400000">
                <a:off x="8516837" y="3623441"/>
                <a:ext cx="389555" cy="674"/>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3" name="Straight Arrow Connector 62"/>
              <p:cNvCxnSpPr/>
              <p:nvPr/>
            </p:nvCxnSpPr>
            <p:spPr>
              <a:xfrm rot="5400000">
                <a:off x="5133135" y="3623441"/>
                <a:ext cx="389555" cy="674"/>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4" name="Straight Arrow Connector 93"/>
              <p:cNvCxnSpPr/>
              <p:nvPr/>
            </p:nvCxnSpPr>
            <p:spPr>
              <a:xfrm flipV="1">
                <a:off x="6263680" y="4365104"/>
                <a:ext cx="0" cy="324036"/>
              </a:xfrm>
              <a:prstGeom prst="straightConnector1">
                <a:avLst/>
              </a:prstGeom>
              <a:ln w="19050">
                <a:solidFill>
                  <a:schemeClr val="tx1"/>
                </a:solidFill>
                <a:prstDash val="sysDot"/>
                <a:tailEnd type="arrow"/>
              </a:ln>
            </p:spPr>
            <p:style>
              <a:lnRef idx="1">
                <a:schemeClr val="accent1"/>
              </a:lnRef>
              <a:fillRef idx="0">
                <a:schemeClr val="accent1"/>
              </a:fillRef>
              <a:effectRef idx="0">
                <a:schemeClr val="accent1"/>
              </a:effectRef>
              <a:fontRef idx="minor">
                <a:schemeClr val="tx1"/>
              </a:fontRef>
            </p:style>
          </p:cxnSp>
        </p:grpSp>
        <p:cxnSp>
          <p:nvCxnSpPr>
            <p:cNvPr id="61" name="Straight Arrow Connector 60"/>
            <p:cNvCxnSpPr/>
            <p:nvPr/>
          </p:nvCxnSpPr>
          <p:spPr>
            <a:xfrm rot="5400000">
              <a:off x="2721375" y="3374340"/>
              <a:ext cx="389555" cy="674"/>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5540230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Revised Principles and Rules:</a:t>
            </a:r>
            <a:br>
              <a:rPr lang="en-GB" dirty="0" smtClean="0"/>
            </a:br>
            <a:r>
              <a:rPr lang="en-GB" dirty="0" smtClean="0">
                <a:solidFill>
                  <a:schemeClr val="tx2">
                    <a:lumMod val="60000"/>
                    <a:lumOff val="40000"/>
                  </a:schemeClr>
                </a:solidFill>
              </a:rPr>
              <a:t>What is new? (compared to the 1995 version)</a:t>
            </a:r>
            <a:endParaRPr lang="en-GB" dirty="0">
              <a:solidFill>
                <a:schemeClr val="tx2">
                  <a:lumMod val="60000"/>
                  <a:lumOff val="40000"/>
                </a:schemeClr>
              </a:solidFill>
            </a:endParaRPr>
          </a:p>
        </p:txBody>
      </p:sp>
      <p:sp>
        <p:nvSpPr>
          <p:cNvPr id="3" name="Content Placeholder 2"/>
          <p:cNvSpPr>
            <a:spLocks noGrp="1"/>
          </p:cNvSpPr>
          <p:nvPr>
            <p:ph idx="1"/>
          </p:nvPr>
        </p:nvSpPr>
        <p:spPr/>
        <p:txBody>
          <a:bodyPr/>
          <a:lstStyle/>
          <a:p>
            <a:pPr marL="361950" indent="-361950">
              <a:spcBef>
                <a:spcPts val="0"/>
              </a:spcBef>
              <a:buFont typeface="Wingdings" pitchFamily="2" charset="2"/>
              <a:buChar char="Ø"/>
            </a:pPr>
            <a:r>
              <a:rPr lang="en-US" sz="1600" dirty="0"/>
              <a:t>Change of title and scope: Principles and Rules for RCRC </a:t>
            </a:r>
            <a:r>
              <a:rPr lang="en-US" sz="1600" b="1" dirty="0"/>
              <a:t>Humanitarian Assistance</a:t>
            </a:r>
          </a:p>
          <a:p>
            <a:pPr lvl="2">
              <a:spcBef>
                <a:spcPts val="0"/>
              </a:spcBef>
            </a:pPr>
            <a:r>
              <a:rPr lang="en-GB" sz="1600" dirty="0"/>
              <a:t>Humanitarian assistance instead of disaster relief, clearer scope covering response preparedness, relief and recovery</a:t>
            </a:r>
          </a:p>
          <a:p>
            <a:pPr marL="538162" lvl="2" indent="0">
              <a:spcBef>
                <a:spcPts val="0"/>
              </a:spcBef>
              <a:buNone/>
            </a:pPr>
            <a:endParaRPr lang="en-US" sz="1600" dirty="0"/>
          </a:p>
          <a:p>
            <a:pPr marL="361950" lvl="0" indent="-361950">
              <a:spcBef>
                <a:spcPts val="0"/>
              </a:spcBef>
              <a:buFont typeface="Wingdings" pitchFamily="2" charset="2"/>
              <a:buChar char="Ø"/>
            </a:pPr>
            <a:r>
              <a:rPr lang="en-GB" sz="1600" dirty="0"/>
              <a:t>Changed perspective with </a:t>
            </a:r>
            <a:r>
              <a:rPr lang="en-GB" sz="1600" b="1" dirty="0"/>
              <a:t>focus on the NS role </a:t>
            </a:r>
            <a:r>
              <a:rPr lang="en-GB" sz="1600" dirty="0"/>
              <a:t>in its own country and the reciprocity of relationships between NS providing and receiving assistance</a:t>
            </a:r>
            <a:endParaRPr lang="en-GB" sz="1600" b="1" dirty="0"/>
          </a:p>
          <a:p>
            <a:pPr marL="361950" indent="-361950">
              <a:spcBef>
                <a:spcPts val="0"/>
              </a:spcBef>
              <a:buFont typeface="Wingdings" pitchFamily="2" charset="2"/>
              <a:buChar char="Ø"/>
            </a:pPr>
            <a:endParaRPr lang="en-GB" sz="1600" dirty="0"/>
          </a:p>
          <a:p>
            <a:pPr marL="361950" indent="-361950">
              <a:spcBef>
                <a:spcPts val="0"/>
              </a:spcBef>
              <a:buFont typeface="Wingdings" pitchFamily="2" charset="2"/>
              <a:buChar char="Ø"/>
            </a:pPr>
            <a:r>
              <a:rPr lang="en-GB" sz="1600" dirty="0"/>
              <a:t>Increased emphasis on </a:t>
            </a:r>
            <a:r>
              <a:rPr lang="en-GB" sz="1600" b="1" dirty="0"/>
              <a:t>principled humanitarian assistance </a:t>
            </a:r>
            <a:r>
              <a:rPr lang="en-GB" sz="1600" dirty="0"/>
              <a:t>and </a:t>
            </a:r>
            <a:r>
              <a:rPr lang="en-GB" sz="1600" b="1" dirty="0"/>
              <a:t>Quality and Accountability </a:t>
            </a:r>
            <a:r>
              <a:rPr lang="en-GB" sz="1600" dirty="0"/>
              <a:t>– beyond finances, to respond to industry standards </a:t>
            </a:r>
          </a:p>
          <a:p>
            <a:pPr marL="361950" indent="-361950">
              <a:spcBef>
                <a:spcPts val="0"/>
              </a:spcBef>
              <a:buFont typeface="Wingdings" pitchFamily="2" charset="2"/>
              <a:buChar char="Ø"/>
            </a:pPr>
            <a:endParaRPr lang="en-GB" sz="1600" dirty="0"/>
          </a:p>
          <a:p>
            <a:pPr marL="361950" lvl="0" indent="-361950">
              <a:spcBef>
                <a:spcPts val="0"/>
              </a:spcBef>
              <a:buFont typeface="Wingdings" pitchFamily="2" charset="2"/>
              <a:buChar char="Ø"/>
            </a:pPr>
            <a:r>
              <a:rPr lang="en-GB" sz="1600" dirty="0"/>
              <a:t>Recognition of increased </a:t>
            </a:r>
            <a:r>
              <a:rPr lang="en-GB" sz="1600" b="1" dirty="0"/>
              <a:t>partnership</a:t>
            </a:r>
            <a:r>
              <a:rPr lang="en-GB" sz="1600" dirty="0"/>
              <a:t>s with other National Societies and external actors. New</a:t>
            </a:r>
            <a:r>
              <a:rPr lang="en-US" sz="1600" dirty="0"/>
              <a:t> rules for relations with </a:t>
            </a:r>
            <a:r>
              <a:rPr lang="en-US" sz="1600" b="1" dirty="0"/>
              <a:t>external</a:t>
            </a:r>
            <a:r>
              <a:rPr lang="en-US" sz="1600" dirty="0"/>
              <a:t> </a:t>
            </a:r>
            <a:r>
              <a:rPr lang="en-US" sz="1600" dirty="0" smtClean="0"/>
              <a:t>actors.</a:t>
            </a:r>
          </a:p>
          <a:p>
            <a:pPr marL="361950" lvl="0" indent="-361950">
              <a:spcBef>
                <a:spcPts val="0"/>
              </a:spcBef>
              <a:buFont typeface="Wingdings" pitchFamily="2" charset="2"/>
              <a:buChar char="Ø"/>
            </a:pPr>
            <a:endParaRPr lang="en-US" sz="1600" dirty="0"/>
          </a:p>
          <a:p>
            <a:pPr marL="361950" indent="-361950">
              <a:spcBef>
                <a:spcPts val="0"/>
              </a:spcBef>
              <a:buFont typeface="Wingdings" pitchFamily="2" charset="2"/>
              <a:buChar char="Ø"/>
            </a:pPr>
            <a:r>
              <a:rPr lang="en-GB" sz="1600" b="1" dirty="0"/>
              <a:t>Emerging operating </a:t>
            </a:r>
            <a:r>
              <a:rPr lang="en-GB" sz="1600" b="1" dirty="0" smtClean="0"/>
              <a:t>modalities:</a:t>
            </a:r>
            <a:r>
              <a:rPr lang="en-GB" sz="1600" dirty="0"/>
              <a:t> n</a:t>
            </a:r>
            <a:r>
              <a:rPr lang="en-GB" sz="1600" dirty="0" smtClean="0"/>
              <a:t>ew </a:t>
            </a:r>
            <a:r>
              <a:rPr lang="en-GB" sz="1600" dirty="0"/>
              <a:t>rules for working multilaterally, bilaterally, in consortia and for prioritising the “red channel” </a:t>
            </a:r>
          </a:p>
          <a:p>
            <a:pPr marL="361950" indent="-361950">
              <a:spcBef>
                <a:spcPts val="0"/>
              </a:spcBef>
              <a:buFont typeface="Wingdings" pitchFamily="2" charset="2"/>
              <a:buChar char="Ø"/>
            </a:pPr>
            <a:endParaRPr lang="en-US" sz="1600" dirty="0"/>
          </a:p>
          <a:p>
            <a:pPr marL="361950" indent="-361950">
              <a:spcBef>
                <a:spcPts val="0"/>
              </a:spcBef>
              <a:buFont typeface="Wingdings" pitchFamily="2" charset="2"/>
              <a:buChar char="Ø"/>
            </a:pPr>
            <a:r>
              <a:rPr lang="en-US" sz="1600" dirty="0"/>
              <a:t>New section on </a:t>
            </a:r>
            <a:r>
              <a:rPr lang="en-US" sz="1600" b="1" dirty="0"/>
              <a:t>Relief to Recovery </a:t>
            </a:r>
          </a:p>
          <a:p>
            <a:pPr marL="0" indent="0">
              <a:buNone/>
            </a:pPr>
            <a:endParaRPr lang="en-GB" dirty="0"/>
          </a:p>
        </p:txBody>
      </p:sp>
    </p:spTree>
    <p:extLst>
      <p:ext uri="{BB962C8B-B14F-4D97-AF65-F5344CB8AC3E}">
        <p14:creationId xmlns:p14="http://schemas.microsoft.com/office/powerpoint/2010/main" val="10851329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
            </a:r>
            <a:br>
              <a:rPr lang="en-US" sz="2800" dirty="0" smtClean="0"/>
            </a:br>
            <a:r>
              <a:rPr lang="en-US" sz="2800" dirty="0" smtClean="0"/>
              <a:t>Revised Principles and Rules: </a:t>
            </a:r>
            <a:br>
              <a:rPr lang="en-US" sz="2800" dirty="0" smtClean="0"/>
            </a:br>
            <a:r>
              <a:rPr lang="en-US" sz="2800" dirty="0" smtClean="0">
                <a:solidFill>
                  <a:schemeClr val="tx2">
                    <a:lumMod val="60000"/>
                    <a:lumOff val="40000"/>
                  </a:schemeClr>
                </a:solidFill>
              </a:rPr>
              <a:t>Status today</a:t>
            </a:r>
            <a:r>
              <a:rPr lang="en-US" sz="2800" dirty="0" smtClean="0"/>
              <a:t/>
            </a:r>
            <a:br>
              <a:rPr lang="en-US" sz="2800" dirty="0" smtClean="0"/>
            </a:br>
            <a:endParaRPr lang="en-GB" sz="2800" dirty="0"/>
          </a:p>
        </p:txBody>
      </p:sp>
      <p:sp>
        <p:nvSpPr>
          <p:cNvPr id="6" name="Content Placeholder 5"/>
          <p:cNvSpPr>
            <a:spLocks noGrp="1"/>
          </p:cNvSpPr>
          <p:nvPr>
            <p:ph idx="1"/>
          </p:nvPr>
        </p:nvSpPr>
        <p:spPr>
          <a:xfrm>
            <a:off x="323528" y="1484784"/>
            <a:ext cx="8496944" cy="4536504"/>
          </a:xfrm>
        </p:spPr>
        <p:txBody>
          <a:bodyPr/>
          <a:lstStyle/>
          <a:p>
            <a:r>
              <a:rPr lang="en-GB" sz="2000" dirty="0" smtClean="0"/>
              <a:t>The revised </a:t>
            </a:r>
            <a:r>
              <a:rPr lang="en-GB" sz="2000" dirty="0"/>
              <a:t>Principles and Rules were endorsed by the </a:t>
            </a:r>
            <a:r>
              <a:rPr lang="en-GB" sz="2000" dirty="0" smtClean="0"/>
              <a:t>General Assembly </a:t>
            </a:r>
            <a:r>
              <a:rPr lang="en-GB" sz="2000" dirty="0"/>
              <a:t>in 2013.</a:t>
            </a:r>
          </a:p>
          <a:p>
            <a:pPr marL="0" indent="0">
              <a:buNone/>
            </a:pPr>
            <a:endParaRPr lang="en-GB" sz="900" dirty="0"/>
          </a:p>
          <a:p>
            <a:r>
              <a:rPr lang="en-GB" sz="2000" dirty="0"/>
              <a:t>They are applicable to National Societies and the International Federation with immediate effect</a:t>
            </a:r>
            <a:r>
              <a:rPr lang="en-GB" sz="2000" dirty="0" smtClean="0"/>
              <a:t>. </a:t>
            </a:r>
            <a:endParaRPr lang="en-GB" sz="2000" dirty="0"/>
          </a:p>
          <a:p>
            <a:pPr marL="0" indent="0">
              <a:buNone/>
            </a:pPr>
            <a:endParaRPr lang="en-GB" sz="800" dirty="0"/>
          </a:p>
          <a:p>
            <a:r>
              <a:rPr lang="en-GB" sz="2000" dirty="0"/>
              <a:t>For the purpose of relations with Governments, the 1995 version remains in force until replaced by a decision of the International Conference in </a:t>
            </a:r>
            <a:r>
              <a:rPr lang="en-GB" sz="2000" dirty="0" smtClean="0"/>
              <a:t>2015</a:t>
            </a:r>
          </a:p>
          <a:p>
            <a:r>
              <a:rPr lang="en-GB" sz="2000" dirty="0" smtClean="0"/>
              <a:t>Dissemination and adherence emphasised</a:t>
            </a:r>
          </a:p>
          <a:p>
            <a:pPr marL="0" indent="0">
              <a:buNone/>
            </a:pPr>
            <a:endParaRPr lang="en-GB" sz="1800" dirty="0" smtClean="0"/>
          </a:p>
          <a:p>
            <a:pPr marL="0" lvl="2" indent="0">
              <a:buNone/>
            </a:pPr>
            <a:endParaRPr lang="en-US" sz="1600" b="1" dirty="0" smtClean="0"/>
          </a:p>
        </p:txBody>
      </p:sp>
    </p:spTree>
    <p:extLst>
      <p:ext uri="{BB962C8B-B14F-4D97-AF65-F5344CB8AC3E}">
        <p14:creationId xmlns:p14="http://schemas.microsoft.com/office/powerpoint/2010/main" val="12727869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2800" dirty="0" smtClean="0"/>
              <a:t>Revised Principles and Rules:</a:t>
            </a:r>
            <a:r>
              <a:rPr lang="en-US" sz="2800" dirty="0" smtClean="0">
                <a:solidFill>
                  <a:schemeClr val="tx2">
                    <a:lumMod val="60000"/>
                    <a:lumOff val="40000"/>
                  </a:schemeClr>
                </a:solidFill>
              </a:rPr>
              <a:t/>
            </a:r>
            <a:br>
              <a:rPr lang="en-US" sz="2800" dirty="0" smtClean="0">
                <a:solidFill>
                  <a:schemeClr val="tx2">
                    <a:lumMod val="60000"/>
                    <a:lumOff val="40000"/>
                  </a:schemeClr>
                </a:solidFill>
              </a:rPr>
            </a:br>
            <a:r>
              <a:rPr lang="en-US" sz="2800" dirty="0" smtClean="0">
                <a:solidFill>
                  <a:schemeClr val="tx2">
                    <a:lumMod val="60000"/>
                    <a:lumOff val="40000"/>
                  </a:schemeClr>
                </a:solidFill>
              </a:rPr>
              <a:t>Structure of the Document</a:t>
            </a:r>
            <a:endParaRPr lang="en-GB" sz="2800" dirty="0">
              <a:solidFill>
                <a:schemeClr val="tx2">
                  <a:lumMod val="60000"/>
                  <a:lumOff val="40000"/>
                </a:schemeClr>
              </a:solidFill>
            </a:endParaRPr>
          </a:p>
        </p:txBody>
      </p:sp>
      <p:sp>
        <p:nvSpPr>
          <p:cNvPr id="5" name="Content Placeholder 4"/>
          <p:cNvSpPr>
            <a:spLocks noGrp="1"/>
          </p:cNvSpPr>
          <p:nvPr>
            <p:ph idx="1"/>
          </p:nvPr>
        </p:nvSpPr>
        <p:spPr>
          <a:xfrm>
            <a:off x="457200" y="1671984"/>
            <a:ext cx="8229600" cy="4205288"/>
          </a:xfrm>
        </p:spPr>
        <p:txBody>
          <a:bodyPr/>
          <a:lstStyle/>
          <a:p>
            <a:pPr>
              <a:spcBef>
                <a:spcPts val="0"/>
              </a:spcBef>
              <a:buNone/>
            </a:pPr>
            <a:r>
              <a:rPr lang="en-US" sz="1500" dirty="0" smtClean="0"/>
              <a:t>1.  </a:t>
            </a:r>
            <a:r>
              <a:rPr lang="en-US" sz="1500" b="1" dirty="0" smtClean="0">
                <a:solidFill>
                  <a:srgbClr val="C00000"/>
                </a:solidFill>
              </a:rPr>
              <a:t>National Societies </a:t>
            </a:r>
            <a:r>
              <a:rPr lang="en-US" sz="1500" b="1" dirty="0" smtClean="0"/>
              <a:t>receiving international </a:t>
            </a:r>
          </a:p>
          <a:p>
            <a:pPr>
              <a:spcBef>
                <a:spcPts val="0"/>
              </a:spcBef>
              <a:buNone/>
            </a:pPr>
            <a:r>
              <a:rPr lang="en-US" sz="1500" b="1" dirty="0" smtClean="0"/>
              <a:t>	humanitarian assistance</a:t>
            </a:r>
          </a:p>
          <a:p>
            <a:pPr marL="628650" indent="0">
              <a:spcBef>
                <a:spcPts val="0"/>
              </a:spcBef>
              <a:buNone/>
            </a:pPr>
            <a:r>
              <a:rPr lang="en-US" sz="1400" dirty="0" smtClean="0"/>
              <a:t>A) Preparedness</a:t>
            </a:r>
          </a:p>
          <a:p>
            <a:pPr marL="628650" indent="0">
              <a:spcBef>
                <a:spcPts val="0"/>
              </a:spcBef>
              <a:buNone/>
            </a:pPr>
            <a:r>
              <a:rPr lang="en-US" sz="1400" dirty="0" smtClean="0"/>
              <a:t>B) Request for assistance</a:t>
            </a:r>
          </a:p>
          <a:p>
            <a:pPr marL="628650" indent="0">
              <a:spcBef>
                <a:spcPts val="0"/>
              </a:spcBef>
              <a:buNone/>
            </a:pPr>
            <a:r>
              <a:rPr lang="en-US" sz="1400" dirty="0" smtClean="0"/>
              <a:t>C) Coordinated and Principled Response</a:t>
            </a:r>
          </a:p>
          <a:p>
            <a:pPr>
              <a:spcBef>
                <a:spcPts val="0"/>
              </a:spcBef>
              <a:buNone/>
            </a:pPr>
            <a:endParaRPr lang="en-US" sz="800" dirty="0" smtClean="0"/>
          </a:p>
          <a:p>
            <a:pPr>
              <a:spcBef>
                <a:spcPts val="0"/>
              </a:spcBef>
              <a:buNone/>
            </a:pPr>
            <a:r>
              <a:rPr lang="en-US" sz="1500" dirty="0" smtClean="0"/>
              <a:t>3.  </a:t>
            </a:r>
            <a:r>
              <a:rPr lang="en-US" sz="1500" b="1" dirty="0">
                <a:solidFill>
                  <a:srgbClr val="C00000"/>
                </a:solidFill>
              </a:rPr>
              <a:t>The</a:t>
            </a:r>
            <a:r>
              <a:rPr lang="en-US" sz="1500" dirty="0" smtClean="0"/>
              <a:t> </a:t>
            </a:r>
            <a:r>
              <a:rPr lang="en-US" sz="1500" b="1" dirty="0" smtClean="0">
                <a:solidFill>
                  <a:srgbClr val="C00000"/>
                </a:solidFill>
              </a:rPr>
              <a:t>International Federation </a:t>
            </a:r>
          </a:p>
          <a:p>
            <a:pPr marL="630238" indent="-1588">
              <a:spcBef>
                <a:spcPts val="0"/>
              </a:spcBef>
              <a:buNone/>
            </a:pPr>
            <a:r>
              <a:rPr lang="en-US" sz="1400" dirty="0" smtClean="0"/>
              <a:t>A) Preparedness</a:t>
            </a:r>
          </a:p>
          <a:p>
            <a:pPr marL="630238" indent="-1588">
              <a:spcBef>
                <a:spcPts val="0"/>
              </a:spcBef>
              <a:buNone/>
            </a:pPr>
            <a:r>
              <a:rPr lang="en-US" sz="1400" dirty="0" smtClean="0"/>
              <a:t>B) Responding to requests </a:t>
            </a:r>
          </a:p>
          <a:p>
            <a:pPr marL="630238" indent="-1588">
              <a:spcBef>
                <a:spcPts val="0"/>
              </a:spcBef>
              <a:buNone/>
            </a:pPr>
            <a:r>
              <a:rPr lang="en-US" sz="1400" dirty="0" smtClean="0"/>
              <a:t>C) Coordinated and principled response</a:t>
            </a:r>
          </a:p>
          <a:p>
            <a:pPr marL="1588" indent="-1588">
              <a:buNone/>
            </a:pPr>
            <a:endParaRPr lang="en-US" sz="800" dirty="0" smtClean="0"/>
          </a:p>
          <a:p>
            <a:pPr>
              <a:spcBef>
                <a:spcPts val="0"/>
              </a:spcBef>
              <a:buNone/>
            </a:pPr>
            <a:r>
              <a:rPr lang="en-US" sz="1500" dirty="0"/>
              <a:t>4.  </a:t>
            </a:r>
            <a:r>
              <a:rPr lang="en-US" sz="1500" b="1" dirty="0"/>
              <a:t>Relief to Recovery</a:t>
            </a:r>
          </a:p>
          <a:p>
            <a:pPr marL="1588" indent="-1588">
              <a:buNone/>
            </a:pPr>
            <a:endParaRPr lang="en-US" sz="800" dirty="0"/>
          </a:p>
          <a:p>
            <a:pPr>
              <a:spcBef>
                <a:spcPts val="0"/>
              </a:spcBef>
              <a:buNone/>
            </a:pPr>
            <a:r>
              <a:rPr lang="en-US" sz="1500" dirty="0" smtClean="0"/>
              <a:t>5</a:t>
            </a:r>
            <a:r>
              <a:rPr lang="en-US" sz="1500" dirty="0"/>
              <a:t>. </a:t>
            </a:r>
            <a:r>
              <a:rPr lang="en-US" sz="1500" dirty="0" smtClean="0"/>
              <a:t>	</a:t>
            </a:r>
            <a:r>
              <a:rPr lang="en-US" sz="1500" b="1" dirty="0" smtClean="0"/>
              <a:t>Quality </a:t>
            </a:r>
            <a:r>
              <a:rPr lang="en-US" sz="1500" b="1" dirty="0"/>
              <a:t>and Accountability</a:t>
            </a:r>
          </a:p>
          <a:p>
            <a:pPr marL="1588" indent="-1588">
              <a:buNone/>
            </a:pPr>
            <a:endParaRPr lang="en-US" sz="800" dirty="0" smtClean="0"/>
          </a:p>
        </p:txBody>
      </p:sp>
      <p:sp>
        <p:nvSpPr>
          <p:cNvPr id="9" name="Content Placeholder 4"/>
          <p:cNvSpPr txBox="1">
            <a:spLocks/>
          </p:cNvSpPr>
          <p:nvPr/>
        </p:nvSpPr>
        <p:spPr bwMode="auto">
          <a:xfrm>
            <a:off x="4788024" y="1700584"/>
            <a:ext cx="4355976" cy="43927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268288" indent="-268288">
              <a:spcBef>
                <a:spcPts val="0"/>
              </a:spcBef>
              <a:buClr>
                <a:srgbClr val="C00000"/>
              </a:buClr>
              <a:buSzPct val="80000"/>
            </a:pPr>
            <a:r>
              <a:rPr lang="en-US" sz="1500" dirty="0" smtClean="0"/>
              <a:t>2</a:t>
            </a:r>
            <a:r>
              <a:rPr lang="en-US" sz="1500" dirty="0">
                <a:latin typeface="Arial" pitchFamily="34" charset="0"/>
                <a:cs typeface="Arial" pitchFamily="34" charset="0"/>
              </a:rPr>
              <a:t>.  </a:t>
            </a:r>
            <a:r>
              <a:rPr lang="en-US" sz="1500" b="1" dirty="0">
                <a:solidFill>
                  <a:srgbClr val="C00000"/>
                </a:solidFill>
                <a:latin typeface="Arial" pitchFamily="34" charset="0"/>
                <a:cs typeface="Arial" pitchFamily="34" charset="0"/>
              </a:rPr>
              <a:t>National Societies </a:t>
            </a:r>
            <a:r>
              <a:rPr lang="en-US" sz="1500" b="1" dirty="0">
                <a:latin typeface="Arial" pitchFamily="34" charset="0"/>
                <a:cs typeface="Arial" pitchFamily="34" charset="0"/>
              </a:rPr>
              <a:t>providing international    humanitarian assistance</a:t>
            </a:r>
          </a:p>
          <a:p>
            <a:pPr marL="630238" indent="-1588">
              <a:spcBef>
                <a:spcPts val="0"/>
              </a:spcBef>
              <a:buNone/>
            </a:pPr>
            <a:r>
              <a:rPr lang="en-US" sz="1400" dirty="0" smtClean="0"/>
              <a:t>A) Preparedness</a:t>
            </a:r>
          </a:p>
          <a:p>
            <a:pPr marL="630238" indent="-1588">
              <a:spcBef>
                <a:spcPts val="0"/>
              </a:spcBef>
              <a:buNone/>
            </a:pPr>
            <a:r>
              <a:rPr lang="en-US" sz="1400" dirty="0" smtClean="0"/>
              <a:t>B) Responding to requests</a:t>
            </a:r>
          </a:p>
          <a:p>
            <a:pPr marL="630238" indent="-1588">
              <a:spcBef>
                <a:spcPts val="0"/>
              </a:spcBef>
              <a:buNone/>
            </a:pPr>
            <a:r>
              <a:rPr lang="en-US" sz="1400" dirty="0" smtClean="0"/>
              <a:t>C) Coordinated and Principled Response</a:t>
            </a:r>
            <a:endParaRPr lang="en-US" sz="1000" dirty="0" smtClean="0"/>
          </a:p>
          <a:p>
            <a:pPr marL="268288" indent="-268288">
              <a:spcBef>
                <a:spcPts val="0"/>
              </a:spcBef>
              <a:buClr>
                <a:srgbClr val="C00000"/>
              </a:buClr>
              <a:buSzPct val="80000"/>
            </a:pPr>
            <a:endParaRPr lang="en-US" sz="1500" dirty="0" smtClean="0"/>
          </a:p>
          <a:p>
            <a:pPr marL="268288" indent="-268288">
              <a:spcBef>
                <a:spcPts val="0"/>
              </a:spcBef>
              <a:buClr>
                <a:srgbClr val="C00000"/>
              </a:buClr>
              <a:buSzPct val="80000"/>
            </a:pPr>
            <a:r>
              <a:rPr lang="en-US" sz="1500" dirty="0" smtClean="0"/>
              <a:t>6. 	</a:t>
            </a:r>
            <a:r>
              <a:rPr lang="en-US" sz="1500" b="1" dirty="0" smtClean="0"/>
              <a:t>Relations with Public Authorities</a:t>
            </a:r>
          </a:p>
          <a:p>
            <a:pPr marL="269875" indent="-1588">
              <a:spcBef>
                <a:spcPts val="0"/>
              </a:spcBef>
              <a:buClr>
                <a:srgbClr val="C00000"/>
              </a:buClr>
              <a:buSzPct val="80000"/>
            </a:pPr>
            <a:r>
              <a:rPr lang="en-US" sz="1400" dirty="0" smtClean="0"/>
              <a:t>Public Authorities and Civil </a:t>
            </a:r>
            <a:r>
              <a:rPr lang="en-US" sz="1400" dirty="0"/>
              <a:t>P</a:t>
            </a:r>
            <a:r>
              <a:rPr lang="en-US" sz="1400" dirty="0" smtClean="0"/>
              <a:t>rotection</a:t>
            </a:r>
          </a:p>
          <a:p>
            <a:pPr marL="269875" indent="-1588">
              <a:spcBef>
                <a:spcPts val="0"/>
              </a:spcBef>
              <a:buClr>
                <a:srgbClr val="C00000"/>
              </a:buClr>
              <a:buSzPct val="80000"/>
            </a:pPr>
            <a:r>
              <a:rPr lang="en-US" sz="1400" dirty="0" smtClean="0"/>
              <a:t>Civil Military Coordination</a:t>
            </a:r>
          </a:p>
          <a:p>
            <a:pPr marL="269875" indent="-1588">
              <a:spcBef>
                <a:spcPts val="0"/>
              </a:spcBef>
              <a:buClr>
                <a:srgbClr val="C00000"/>
              </a:buClr>
              <a:buSzPct val="80000"/>
            </a:pPr>
            <a:endParaRPr lang="en-US" sz="1400" dirty="0" smtClean="0"/>
          </a:p>
          <a:p>
            <a:pPr marL="1588" indent="-1588">
              <a:spcBef>
                <a:spcPts val="0"/>
              </a:spcBef>
              <a:buClr>
                <a:srgbClr val="C00000"/>
              </a:buClr>
              <a:buSzPct val="80000"/>
            </a:pPr>
            <a:r>
              <a:rPr lang="en-US" sz="1500" dirty="0" smtClean="0"/>
              <a:t>7.  </a:t>
            </a:r>
            <a:r>
              <a:rPr lang="en-US" sz="1500" b="1" dirty="0"/>
              <a:t>Relations with External Actors</a:t>
            </a:r>
          </a:p>
          <a:p>
            <a:pPr marL="1588" indent="-1588">
              <a:spcBef>
                <a:spcPts val="0"/>
              </a:spcBef>
              <a:buClr>
                <a:srgbClr val="C00000"/>
              </a:buClr>
              <a:buSzPct val="80000"/>
            </a:pPr>
            <a:r>
              <a:rPr lang="en-US" sz="1500" dirty="0" smtClean="0"/>
              <a:t>	            	    </a:t>
            </a:r>
          </a:p>
          <a:p>
            <a:pPr marL="1588" indent="-1588">
              <a:spcBef>
                <a:spcPts val="0"/>
              </a:spcBef>
              <a:buClr>
                <a:srgbClr val="C00000"/>
              </a:buClr>
              <a:buSzPct val="80000"/>
            </a:pPr>
            <a:endParaRPr lang="en-US" sz="1500" dirty="0" smtClean="0"/>
          </a:p>
          <a:p>
            <a:pPr marL="1588" indent="-1588">
              <a:spcBef>
                <a:spcPts val="0"/>
              </a:spcBef>
              <a:buClr>
                <a:srgbClr val="C00000"/>
              </a:buClr>
              <a:buSzPct val="80000"/>
            </a:pPr>
            <a:endParaRPr lang="en-US" sz="1500" dirty="0" smtClean="0"/>
          </a:p>
          <a:p>
            <a:pPr marL="1588" indent="-1588">
              <a:spcBef>
                <a:spcPts val="0"/>
              </a:spcBef>
              <a:buClr>
                <a:srgbClr val="C00000"/>
              </a:buClr>
              <a:buSzPct val="80000"/>
            </a:pPr>
            <a:endParaRPr lang="en-US" sz="1500" dirty="0" smtClean="0"/>
          </a:p>
          <a:p>
            <a:pPr marL="1588" indent="-1588">
              <a:spcBef>
                <a:spcPts val="0"/>
              </a:spcBef>
              <a:buClr>
                <a:srgbClr val="C00000"/>
              </a:buClr>
              <a:buSzPct val="80000"/>
              <a:tabLst>
                <a:tab pos="268288" algn="l"/>
              </a:tabLst>
            </a:pPr>
            <a:r>
              <a:rPr lang="en-US" sz="1500" dirty="0" smtClean="0"/>
              <a:t>8. 	</a:t>
            </a:r>
            <a:r>
              <a:rPr lang="en-US" sz="1500" b="1" dirty="0" smtClean="0">
                <a:solidFill>
                  <a:srgbClr val="FF0000"/>
                </a:solidFill>
              </a:rPr>
              <a:t>Final </a:t>
            </a:r>
            <a:r>
              <a:rPr lang="en-US" sz="1500" b="1" dirty="0">
                <a:solidFill>
                  <a:srgbClr val="FF0000"/>
                </a:solidFill>
              </a:rPr>
              <a:t>Provisions</a:t>
            </a:r>
          </a:p>
          <a:p>
            <a:pPr marL="1588" indent="-1588">
              <a:spcBef>
                <a:spcPts val="0"/>
              </a:spcBef>
              <a:buClr>
                <a:srgbClr val="C00000"/>
              </a:buClr>
              <a:buSzPct val="80000"/>
              <a:tabLst>
                <a:tab pos="268288" algn="l"/>
              </a:tabLst>
            </a:pPr>
            <a:r>
              <a:rPr lang="en-US" sz="1500" dirty="0" smtClean="0"/>
              <a:t>		Annex </a:t>
            </a:r>
            <a:r>
              <a:rPr lang="en-US" sz="1500" smtClean="0"/>
              <a:t>A        </a:t>
            </a:r>
            <a:endParaRPr kumimoji="0" lang="en-GB" sz="1450" b="1" i="0" u="none" strike="noStrike" kern="1200" cap="none" spc="0" normalizeH="0" baseline="0" noProof="0" dirty="0">
              <a:ln>
                <a:noFill/>
              </a:ln>
              <a:solidFill>
                <a:schemeClr val="tx1"/>
              </a:solidFill>
              <a:effectLst/>
              <a:uLnTx/>
              <a:uFillTx/>
              <a:latin typeface="Arial" pitchFamily="34" charset="0"/>
              <a:ea typeface="+mn-ea"/>
              <a:cs typeface="Arial" pitchFamily="34" charset="0"/>
            </a:endParaRPr>
          </a:p>
        </p:txBody>
      </p:sp>
      <p:sp>
        <p:nvSpPr>
          <p:cNvPr id="7" name="Rounded Rectangle 6"/>
          <p:cNvSpPr/>
          <p:nvPr/>
        </p:nvSpPr>
        <p:spPr>
          <a:xfrm>
            <a:off x="251520" y="1700808"/>
            <a:ext cx="8784976" cy="1175332"/>
          </a:xfrm>
          <a:prstGeom prst="roundRect">
            <a:avLst/>
          </a:prstGeom>
          <a:solidFill>
            <a:srgbClr val="FF0000">
              <a:alpha val="9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Rounded Rectangle 7"/>
          <p:cNvSpPr/>
          <p:nvPr/>
        </p:nvSpPr>
        <p:spPr>
          <a:xfrm>
            <a:off x="1979712" y="1412776"/>
            <a:ext cx="1224136" cy="288032"/>
          </a:xfrm>
          <a:prstGeom prst="roundRect">
            <a:avLst/>
          </a:prstGeom>
          <a:solidFill>
            <a:srgbClr val="FFFF00">
              <a:alpha val="35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500" dirty="0" smtClean="0">
                <a:solidFill>
                  <a:srgbClr val="C00000"/>
                </a:solidFill>
                <a:latin typeface="Arial" pitchFamily="34" charset="0"/>
                <a:cs typeface="Arial" pitchFamily="34" charset="0"/>
              </a:rPr>
              <a:t>Principles</a:t>
            </a:r>
          </a:p>
        </p:txBody>
      </p:sp>
      <p:sp>
        <p:nvSpPr>
          <p:cNvPr id="17" name="Rounded Rectangle 16"/>
          <p:cNvSpPr/>
          <p:nvPr/>
        </p:nvSpPr>
        <p:spPr>
          <a:xfrm>
            <a:off x="251520" y="2924944"/>
            <a:ext cx="4320480" cy="93610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aphicFrame>
        <p:nvGraphicFramePr>
          <p:cNvPr id="2" name="Table 1"/>
          <p:cNvGraphicFramePr>
            <a:graphicFrameLocks noGrp="1"/>
          </p:cNvGraphicFramePr>
          <p:nvPr>
            <p:extLst>
              <p:ext uri="{D42A27DB-BD31-4B8C-83A1-F6EECF244321}">
                <p14:modId xmlns:p14="http://schemas.microsoft.com/office/powerpoint/2010/main" val="1441251675"/>
              </p:ext>
            </p:extLst>
          </p:nvPr>
        </p:nvGraphicFramePr>
        <p:xfrm>
          <a:off x="5076056" y="4149080"/>
          <a:ext cx="3960440" cy="1158240"/>
        </p:xfrm>
        <a:graphic>
          <a:graphicData uri="http://schemas.openxmlformats.org/drawingml/2006/table">
            <a:tbl>
              <a:tblPr firstRow="1" bandRow="1">
                <a:tableStyleId>{2D5ABB26-0587-4C30-8999-92F81FD0307C}</a:tableStyleId>
              </a:tblPr>
              <a:tblGrid>
                <a:gridCol w="3960440"/>
              </a:tblGrid>
              <a:tr h="728856">
                <a:tc>
                  <a:txBody>
                    <a:bodyPr/>
                    <a:lstStyle/>
                    <a:p>
                      <a:pPr marL="92075" indent="-92075"/>
                      <a:r>
                        <a:rPr lang="en-GB" sz="1400" dirty="0" smtClean="0">
                          <a:latin typeface="Arial" pitchFamily="34" charset="0"/>
                          <a:cs typeface="Arial" pitchFamily="34" charset="0"/>
                        </a:rPr>
                        <a:t>Humanitarian agencies and other organisations</a:t>
                      </a:r>
                    </a:p>
                    <a:p>
                      <a:pPr marL="92075" marR="0" indent="-92075" algn="l" defTabSz="914400" rtl="0" eaLnBrk="1" fontAlgn="auto" latinLnBrk="0" hangingPunct="1">
                        <a:lnSpc>
                          <a:spcPct val="100000"/>
                        </a:lnSpc>
                        <a:spcBef>
                          <a:spcPts val="0"/>
                        </a:spcBef>
                        <a:spcAft>
                          <a:spcPts val="0"/>
                        </a:spcAft>
                        <a:buClrTx/>
                        <a:buSzTx/>
                        <a:buFontTx/>
                        <a:buNone/>
                        <a:tabLst/>
                        <a:defRPr/>
                      </a:pPr>
                      <a:r>
                        <a:rPr lang="en-GB" sz="1400" dirty="0" smtClean="0">
                          <a:latin typeface="Arial" pitchFamily="34" charset="0"/>
                          <a:cs typeface="Arial" pitchFamily="34" charset="0"/>
                        </a:rPr>
                        <a:t>Private Sector</a:t>
                      </a:r>
                    </a:p>
                    <a:p>
                      <a:pPr marL="92075" marR="0" indent="-92075" algn="l" defTabSz="914400" rtl="0" eaLnBrk="1" fontAlgn="auto" latinLnBrk="0" hangingPunct="1">
                        <a:lnSpc>
                          <a:spcPct val="100000"/>
                        </a:lnSpc>
                        <a:spcBef>
                          <a:spcPts val="0"/>
                        </a:spcBef>
                        <a:spcAft>
                          <a:spcPts val="0"/>
                        </a:spcAft>
                        <a:buClrTx/>
                        <a:buSzTx/>
                        <a:buFontTx/>
                        <a:buNone/>
                        <a:tabLst/>
                        <a:defRPr/>
                      </a:pPr>
                      <a:r>
                        <a:rPr lang="en-GB" sz="1400" dirty="0" smtClean="0">
                          <a:latin typeface="Arial" pitchFamily="34" charset="0"/>
                          <a:cs typeface="Arial" pitchFamily="34" charset="0"/>
                        </a:rPr>
                        <a:t>Media and Communications</a:t>
                      </a:r>
                    </a:p>
                    <a:p>
                      <a:pPr marL="92075" marR="0" indent="-92075" algn="l" defTabSz="914400" rtl="0" eaLnBrk="1" fontAlgn="auto" latinLnBrk="0" hangingPunct="1">
                        <a:lnSpc>
                          <a:spcPct val="100000"/>
                        </a:lnSpc>
                        <a:spcBef>
                          <a:spcPts val="0"/>
                        </a:spcBef>
                        <a:spcAft>
                          <a:spcPts val="0"/>
                        </a:spcAft>
                        <a:buClrTx/>
                        <a:buSzTx/>
                        <a:buFontTx/>
                        <a:buNone/>
                        <a:tabLst/>
                        <a:defRPr/>
                      </a:pPr>
                      <a:endParaRPr lang="en-GB" sz="1400" dirty="0" smtClean="0">
                        <a:latin typeface="Arial" pitchFamily="34" charset="0"/>
                        <a:cs typeface="Arial" pitchFamily="34" charset="0"/>
                      </a:endParaRPr>
                    </a:p>
                    <a:p>
                      <a:pPr marL="92075" indent="-92075"/>
                      <a:endParaRPr lang="en-GB" sz="1400" dirty="0">
                        <a:latin typeface="Arial" pitchFamily="34" charset="0"/>
                        <a:cs typeface="Arial" pitchFamily="34" charset="0"/>
                      </a:endParaRPr>
                    </a:p>
                  </a:txBody>
                  <a:tcPr/>
                </a:tc>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76639666"/>
              </p:ext>
            </p:extLst>
          </p:nvPr>
        </p:nvGraphicFramePr>
        <p:xfrm>
          <a:off x="467544" y="4509120"/>
          <a:ext cx="4299585" cy="1472184"/>
        </p:xfrm>
        <a:graphic>
          <a:graphicData uri="http://schemas.openxmlformats.org/drawingml/2006/table">
            <a:tbl>
              <a:tblPr firstRow="1" firstCol="1" bandRow="1">
                <a:tableStyleId>{2D5ABB26-0587-4C30-8999-92F81FD0307C}</a:tableStyleId>
              </a:tblPr>
              <a:tblGrid>
                <a:gridCol w="4299585"/>
              </a:tblGrid>
              <a:tr h="242447">
                <a:tc>
                  <a:txBody>
                    <a:bodyPr/>
                    <a:lstStyle/>
                    <a:p>
                      <a:pPr marL="268288" indent="0">
                        <a:lnSpc>
                          <a:spcPct val="115000"/>
                        </a:lnSpc>
                        <a:spcAft>
                          <a:spcPts val="0"/>
                        </a:spcAft>
                      </a:pPr>
                      <a:r>
                        <a:rPr lang="en-US" sz="1400" b="0" dirty="0" smtClean="0">
                          <a:effectLst/>
                          <a:latin typeface="Arial" pitchFamily="34" charset="0"/>
                          <a:cs typeface="Arial" pitchFamily="34" charset="0"/>
                        </a:rPr>
                        <a:t>Standards</a:t>
                      </a:r>
                    </a:p>
                    <a:p>
                      <a:pPr marL="268288" marR="0" indent="0" algn="l" defTabSz="914400" rtl="0" eaLnBrk="1" fontAlgn="auto" latinLnBrk="0" hangingPunct="1">
                        <a:lnSpc>
                          <a:spcPct val="115000"/>
                        </a:lnSpc>
                        <a:spcBef>
                          <a:spcPts val="0"/>
                        </a:spcBef>
                        <a:spcAft>
                          <a:spcPts val="0"/>
                        </a:spcAft>
                        <a:buClrTx/>
                        <a:buSzTx/>
                        <a:buFontTx/>
                        <a:buNone/>
                        <a:tabLst/>
                        <a:defRPr/>
                      </a:pPr>
                      <a:r>
                        <a:rPr lang="en-US" sz="1400" b="0" dirty="0" smtClean="0">
                          <a:effectLst/>
                          <a:latin typeface="Arial" pitchFamily="34" charset="0"/>
                          <a:cs typeface="Arial" pitchFamily="34" charset="0"/>
                        </a:rPr>
                        <a:t>Beneficiary</a:t>
                      </a:r>
                      <a:r>
                        <a:rPr lang="en-US" sz="1400" b="0" baseline="0" dirty="0" smtClean="0">
                          <a:effectLst/>
                          <a:latin typeface="Arial" pitchFamily="34" charset="0"/>
                          <a:cs typeface="Arial" pitchFamily="34" charset="0"/>
                        </a:rPr>
                        <a:t> </a:t>
                      </a:r>
                      <a:r>
                        <a:rPr lang="en-US" sz="1400" b="0" dirty="0" smtClean="0">
                          <a:effectLst/>
                          <a:latin typeface="Arial" pitchFamily="34" charset="0"/>
                          <a:cs typeface="Arial" pitchFamily="34" charset="0"/>
                        </a:rPr>
                        <a:t>engagement</a:t>
                      </a:r>
                    </a:p>
                    <a:p>
                      <a:pPr marL="268288" marR="0" indent="0" algn="l" defTabSz="914400" rtl="0" eaLnBrk="1" fontAlgn="auto" latinLnBrk="0" hangingPunct="1">
                        <a:lnSpc>
                          <a:spcPct val="115000"/>
                        </a:lnSpc>
                        <a:spcBef>
                          <a:spcPts val="0"/>
                        </a:spcBef>
                        <a:spcAft>
                          <a:spcPts val="0"/>
                        </a:spcAft>
                        <a:buClrTx/>
                        <a:buSzTx/>
                        <a:buFontTx/>
                        <a:buNone/>
                        <a:tabLst/>
                        <a:defRPr/>
                      </a:pPr>
                      <a:r>
                        <a:rPr lang="en-US" sz="1400" b="0" dirty="0" smtClean="0">
                          <a:effectLst/>
                          <a:latin typeface="Arial" pitchFamily="34" charset="0"/>
                          <a:cs typeface="Arial" pitchFamily="34" charset="0"/>
                        </a:rPr>
                        <a:t>Planning, monitoring and evaluation</a:t>
                      </a:r>
                    </a:p>
                    <a:p>
                      <a:pPr marL="268288" marR="0" indent="0" algn="l" defTabSz="914400" rtl="0" eaLnBrk="1" fontAlgn="auto" latinLnBrk="0" hangingPunct="1">
                        <a:lnSpc>
                          <a:spcPct val="115000"/>
                        </a:lnSpc>
                        <a:spcBef>
                          <a:spcPts val="0"/>
                        </a:spcBef>
                        <a:spcAft>
                          <a:spcPts val="0"/>
                        </a:spcAft>
                        <a:buClrTx/>
                        <a:buSzTx/>
                        <a:buFontTx/>
                        <a:buNone/>
                        <a:tabLst/>
                        <a:defRPr/>
                      </a:pPr>
                      <a:r>
                        <a:rPr lang="en-US" sz="1400" b="0" dirty="0" smtClean="0">
                          <a:effectLst/>
                          <a:latin typeface="Arial" pitchFamily="34" charset="0"/>
                          <a:cs typeface="Arial" pitchFamily="34" charset="0"/>
                        </a:rPr>
                        <a:t>Staff and volunteer management</a:t>
                      </a:r>
                      <a:endParaRPr lang="en-GB" sz="1400" b="0" dirty="0" smtClean="0">
                        <a:effectLst/>
                        <a:latin typeface="Arial" pitchFamily="34" charset="0"/>
                        <a:ea typeface="Calibri"/>
                        <a:cs typeface="Arial" pitchFamily="34" charset="0"/>
                      </a:endParaRPr>
                    </a:p>
                    <a:p>
                      <a:pPr marL="268288" marR="0" indent="0" algn="l" defTabSz="914400" rtl="0" eaLnBrk="1" fontAlgn="auto" latinLnBrk="0" hangingPunct="1">
                        <a:lnSpc>
                          <a:spcPct val="115000"/>
                        </a:lnSpc>
                        <a:spcBef>
                          <a:spcPts val="0"/>
                        </a:spcBef>
                        <a:spcAft>
                          <a:spcPts val="0"/>
                        </a:spcAft>
                        <a:buClrTx/>
                        <a:buSzTx/>
                        <a:buFontTx/>
                        <a:buNone/>
                        <a:tabLst/>
                        <a:defRPr/>
                      </a:pPr>
                      <a:r>
                        <a:rPr lang="en-US" sz="1400" b="0" dirty="0" smtClean="0">
                          <a:effectLst/>
                          <a:latin typeface="Arial" pitchFamily="34" charset="0"/>
                          <a:cs typeface="Arial" pitchFamily="34" charset="0"/>
                        </a:rPr>
                        <a:t>Resource management</a:t>
                      </a:r>
                    </a:p>
                    <a:p>
                      <a:pPr marL="268288" marR="0" indent="0" algn="l" defTabSz="914400" rtl="0" eaLnBrk="1" fontAlgn="auto" latinLnBrk="0" hangingPunct="1">
                        <a:lnSpc>
                          <a:spcPct val="115000"/>
                        </a:lnSpc>
                        <a:spcBef>
                          <a:spcPts val="0"/>
                        </a:spcBef>
                        <a:spcAft>
                          <a:spcPts val="0"/>
                        </a:spcAft>
                        <a:buClrTx/>
                        <a:buSzTx/>
                        <a:buFontTx/>
                        <a:buNone/>
                        <a:tabLst/>
                        <a:defRPr/>
                      </a:pPr>
                      <a:r>
                        <a:rPr lang="en-US" sz="1400" b="0" dirty="0" smtClean="0">
                          <a:effectLst/>
                          <a:latin typeface="Arial" pitchFamily="34" charset="0"/>
                          <a:cs typeface="Arial" pitchFamily="34" charset="0"/>
                        </a:rPr>
                        <a:t>Risk management and audit</a:t>
                      </a:r>
                      <a:endParaRPr lang="en-GB" sz="1400" b="0" dirty="0" smtClean="0">
                        <a:effectLst/>
                        <a:latin typeface="Arial" pitchFamily="34" charset="0"/>
                        <a:ea typeface="Calibri"/>
                        <a:cs typeface="Arial" pitchFamily="34" charset="0"/>
                      </a:endParaRPr>
                    </a:p>
                  </a:txBody>
                  <a:tcPr marL="68580" marR="68580" marT="0" marB="0"/>
                </a:tc>
              </a:tr>
            </a:tbl>
          </a:graphicData>
        </a:graphic>
      </p:graphicFrame>
      <p:sp>
        <p:nvSpPr>
          <p:cNvPr id="6" name="Rounded Rectangle 5"/>
          <p:cNvSpPr/>
          <p:nvPr/>
        </p:nvSpPr>
        <p:spPr>
          <a:xfrm>
            <a:off x="251520" y="3933056"/>
            <a:ext cx="4320480" cy="288032"/>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2" name="Rounded Rectangle 11"/>
          <p:cNvSpPr/>
          <p:nvPr/>
        </p:nvSpPr>
        <p:spPr>
          <a:xfrm>
            <a:off x="251520" y="4293096"/>
            <a:ext cx="4320480" cy="1656184"/>
          </a:xfrm>
          <a:prstGeom prst="roundRect">
            <a:avLst/>
          </a:prstGeom>
          <a:solidFill>
            <a:schemeClr val="accent6">
              <a:lumMod val="75000"/>
              <a:alpha val="3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3" name="Rounded Rectangle 12"/>
          <p:cNvSpPr/>
          <p:nvPr/>
        </p:nvSpPr>
        <p:spPr>
          <a:xfrm>
            <a:off x="4671895" y="2924944"/>
            <a:ext cx="4364601" cy="2016224"/>
          </a:xfrm>
          <a:prstGeom prst="roundRect">
            <a:avLst/>
          </a:prstGeom>
          <a:solidFill>
            <a:schemeClr val="accent1">
              <a:lumMod val="75000"/>
              <a:alpha val="3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4" name="Rectangle 13"/>
          <p:cNvSpPr/>
          <p:nvPr/>
        </p:nvSpPr>
        <p:spPr>
          <a:xfrm>
            <a:off x="611560" y="1377643"/>
            <a:ext cx="1063112" cy="323165"/>
          </a:xfrm>
          <a:prstGeom prst="rect">
            <a:avLst/>
          </a:prstGeom>
        </p:spPr>
        <p:txBody>
          <a:bodyPr wrap="none">
            <a:spAutoFit/>
          </a:bodyPr>
          <a:lstStyle/>
          <a:p>
            <a:r>
              <a:rPr lang="en-US" sz="1500" dirty="0" smtClean="0">
                <a:solidFill>
                  <a:prstClr val="black"/>
                </a:solidFill>
                <a:latin typeface="Arial" pitchFamily="34" charset="0"/>
                <a:cs typeface="Arial" pitchFamily="34" charset="0"/>
              </a:rPr>
              <a:t> Preamble</a:t>
            </a:r>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74638"/>
            <a:ext cx="8640960" cy="1143000"/>
          </a:xfrm>
        </p:spPr>
        <p:txBody>
          <a:bodyPr/>
          <a:lstStyle/>
          <a:p>
            <a:r>
              <a:rPr lang="en-US" sz="2800" dirty="0" smtClean="0"/>
              <a:t>Revised Principles and Rules: </a:t>
            </a:r>
            <a:br>
              <a:rPr lang="en-US" sz="2800" dirty="0" smtClean="0"/>
            </a:br>
            <a:r>
              <a:rPr lang="en-US" sz="2800" dirty="0" smtClean="0">
                <a:solidFill>
                  <a:schemeClr val="tx2">
                    <a:lumMod val="60000"/>
                    <a:lumOff val="40000"/>
                  </a:schemeClr>
                </a:solidFill>
              </a:rPr>
              <a:t>Examples of new ambitions / </a:t>
            </a:r>
            <a:r>
              <a:rPr lang="en-US" sz="2800" dirty="0" err="1" smtClean="0">
                <a:solidFill>
                  <a:schemeClr val="tx2">
                    <a:lumMod val="60000"/>
                    <a:lumOff val="40000"/>
                  </a:schemeClr>
                </a:solidFill>
              </a:rPr>
              <a:t>modernised</a:t>
            </a:r>
            <a:r>
              <a:rPr lang="en-US" sz="2800" dirty="0" smtClean="0">
                <a:solidFill>
                  <a:schemeClr val="tx2">
                    <a:lumMod val="60000"/>
                    <a:lumOff val="40000"/>
                  </a:schemeClr>
                </a:solidFill>
              </a:rPr>
              <a:t> content </a:t>
            </a:r>
            <a:r>
              <a:rPr lang="en-US" sz="2800" dirty="0" smtClean="0">
                <a:solidFill>
                  <a:schemeClr val="tx2"/>
                </a:solidFill>
              </a:rPr>
              <a:t>  </a:t>
            </a:r>
            <a:endParaRPr lang="en-US" dirty="0"/>
          </a:p>
        </p:txBody>
      </p:sp>
      <p:sp>
        <p:nvSpPr>
          <p:cNvPr id="3" name="Content Placeholder 2"/>
          <p:cNvSpPr>
            <a:spLocks noGrp="1"/>
          </p:cNvSpPr>
          <p:nvPr>
            <p:ph idx="1"/>
          </p:nvPr>
        </p:nvSpPr>
        <p:spPr>
          <a:xfrm>
            <a:off x="395536" y="1556792"/>
            <a:ext cx="8352928" cy="4104456"/>
          </a:xfrm>
        </p:spPr>
        <p:txBody>
          <a:bodyPr/>
          <a:lstStyle/>
          <a:p>
            <a:pPr>
              <a:spcBef>
                <a:spcPts val="0"/>
              </a:spcBef>
              <a:buNone/>
            </a:pPr>
            <a:r>
              <a:rPr lang="en-GB" sz="1800" dirty="0" smtClean="0"/>
              <a:t>Examples of new ambitions and revisions included in the revised document:</a:t>
            </a:r>
          </a:p>
          <a:p>
            <a:pPr>
              <a:spcBef>
                <a:spcPts val="0"/>
              </a:spcBef>
              <a:buNone/>
            </a:pPr>
            <a:endParaRPr lang="en-GB" sz="1800" dirty="0" smtClean="0"/>
          </a:p>
          <a:p>
            <a:pPr lvl="0">
              <a:spcBef>
                <a:spcPts val="0"/>
              </a:spcBef>
            </a:pPr>
            <a:r>
              <a:rPr lang="en-GB" sz="1800" b="1" dirty="0" smtClean="0"/>
              <a:t>Pre-disaster requests for assistance:</a:t>
            </a:r>
            <a:r>
              <a:rPr lang="en-GB" sz="1800" dirty="0" smtClean="0"/>
              <a:t> </a:t>
            </a:r>
          </a:p>
          <a:p>
            <a:pPr lvl="0">
              <a:spcBef>
                <a:spcPts val="0"/>
              </a:spcBef>
              <a:buNone/>
            </a:pPr>
            <a:r>
              <a:rPr lang="en-GB" sz="1800" dirty="0" smtClean="0"/>
              <a:t>	National Societies may ask the International Federation to provide international assistance prior to a disaster on the basis of reliable scientific forecasts and early warning information. (1.7.)</a:t>
            </a:r>
          </a:p>
          <a:p>
            <a:pPr lvl="0">
              <a:spcBef>
                <a:spcPts val="0"/>
              </a:spcBef>
              <a:buNone/>
            </a:pPr>
            <a:endParaRPr lang="en-GB" sz="1800" dirty="0"/>
          </a:p>
          <a:p>
            <a:pPr>
              <a:spcBef>
                <a:spcPts val="0"/>
              </a:spcBef>
            </a:pPr>
            <a:endParaRPr lang="en-US" sz="1800" dirty="0" smtClean="0"/>
          </a:p>
          <a:p>
            <a:pPr>
              <a:spcBef>
                <a:spcPts val="0"/>
              </a:spcBef>
            </a:pPr>
            <a:r>
              <a:rPr lang="en-US" sz="1800" b="1" dirty="0" smtClean="0"/>
              <a:t>Civil military coordination</a:t>
            </a:r>
            <a:r>
              <a:rPr lang="en-US" sz="1800" dirty="0" smtClean="0"/>
              <a:t>:</a:t>
            </a:r>
          </a:p>
          <a:p>
            <a:pPr>
              <a:spcBef>
                <a:spcPts val="0"/>
              </a:spcBef>
              <a:buNone/>
            </a:pPr>
            <a:r>
              <a:rPr lang="en-US" sz="1800" dirty="0" smtClean="0"/>
              <a:t>	Any </a:t>
            </a:r>
            <a:r>
              <a:rPr lang="en-US" sz="1800" dirty="0"/>
              <a:t>interaction with military forces must respect the Fundamental Principles and consider impact on the security of beneficiaries or other Movement components; Use of military assets as a last resort (6.3.-6.6.)</a:t>
            </a:r>
            <a:endParaRPr lang="en-GB" sz="1800" dirty="0"/>
          </a:p>
          <a:p>
            <a:pPr lvl="0">
              <a:spcBef>
                <a:spcPts val="0"/>
              </a:spcBef>
              <a:buNone/>
            </a:pPr>
            <a:r>
              <a:rPr lang="en-GB" sz="1600" dirty="0" smtClean="0">
                <a:solidFill>
                  <a:srgbClr val="FF0000"/>
                </a:solidFill>
              </a:rPr>
              <a:t>	</a:t>
            </a:r>
            <a:r>
              <a:rPr lang="en-GB" sz="1600" dirty="0" smtClean="0"/>
              <a:t>(with reference to existing Movement guidance</a:t>
            </a:r>
            <a:r>
              <a:rPr lang="en-GB" sz="1600" dirty="0" smtClean="0">
                <a:solidFill>
                  <a:srgbClr val="FF0000"/>
                </a:solidFill>
              </a:rPr>
              <a:t>)</a:t>
            </a:r>
          </a:p>
          <a:p>
            <a:pPr lvl="0">
              <a:spcBef>
                <a:spcPts val="0"/>
              </a:spcBef>
            </a:pPr>
            <a:endParaRPr lang="en-GB" sz="800" dirty="0" smtClean="0">
              <a:solidFill>
                <a:srgbClr val="FF0000"/>
              </a:solidFill>
            </a:endParaRPr>
          </a:p>
          <a:p>
            <a:pPr lvl="0">
              <a:spcBef>
                <a:spcPts val="0"/>
              </a:spcBef>
            </a:pPr>
            <a:endParaRPr lang="en-GB" sz="800" dirty="0" smtClean="0">
              <a:solidFill>
                <a:srgbClr val="FF000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Revised Principles and Rules:</a:t>
            </a:r>
            <a:br>
              <a:rPr lang="en-GB" dirty="0" smtClean="0"/>
            </a:br>
            <a:r>
              <a:rPr lang="en-GB" dirty="0" smtClean="0">
                <a:solidFill>
                  <a:schemeClr val="tx2">
                    <a:lumMod val="60000"/>
                    <a:lumOff val="40000"/>
                  </a:schemeClr>
                </a:solidFill>
              </a:rPr>
              <a:t>Towards the International Conference</a:t>
            </a:r>
            <a:endParaRPr lang="en-GB" dirty="0">
              <a:solidFill>
                <a:schemeClr val="tx2">
                  <a:lumMod val="60000"/>
                  <a:lumOff val="40000"/>
                </a:schemeClr>
              </a:solidFill>
            </a:endParaRPr>
          </a:p>
        </p:txBody>
      </p:sp>
      <p:sp>
        <p:nvSpPr>
          <p:cNvPr id="3" name="Content Placeholder 2"/>
          <p:cNvSpPr>
            <a:spLocks noGrp="1"/>
          </p:cNvSpPr>
          <p:nvPr>
            <p:ph idx="1"/>
          </p:nvPr>
        </p:nvSpPr>
        <p:spPr>
          <a:xfrm>
            <a:off x="251520" y="1556792"/>
            <a:ext cx="8686800" cy="4205288"/>
          </a:xfrm>
        </p:spPr>
        <p:txBody>
          <a:bodyPr/>
          <a:lstStyle/>
          <a:p>
            <a:pPr marL="0" indent="0">
              <a:buNone/>
            </a:pPr>
            <a:r>
              <a:rPr lang="en-GB" sz="1800" dirty="0"/>
              <a:t>The P&amp;R has been adopted by the International Conference (in 1995 noted) and thus it has been useful high-level document for National Societies (and the IFRC):</a:t>
            </a:r>
          </a:p>
          <a:p>
            <a:pPr lvl="0"/>
            <a:r>
              <a:rPr lang="en-GB" sz="1800" dirty="0"/>
              <a:t>to clarify to governments how the IFRC works in international disaster response and what are the National Society responsibilities, including in preparing for disasters. </a:t>
            </a:r>
          </a:p>
          <a:p>
            <a:pPr lvl="0"/>
            <a:r>
              <a:rPr lang="en-GB" sz="1800" dirty="0"/>
              <a:t>to strengthen the auxiliary role of National Societies.</a:t>
            </a:r>
          </a:p>
          <a:p>
            <a:pPr lvl="0"/>
            <a:r>
              <a:rPr lang="en-GB" sz="1800" dirty="0"/>
              <a:t>to contribute to increased state acceptance and support for RCRC humanitarian action (i.e. respect for humanitarian principles and principled humanitarian action, increased/improved humanitarian space, access and resources.)</a:t>
            </a:r>
          </a:p>
          <a:p>
            <a:pPr lvl="0"/>
            <a:r>
              <a:rPr lang="en-GB" sz="1800" dirty="0"/>
              <a:t>to assist in emphasising the unique role of RCRC, separating RCRC from the other (I)NGOs and humanitarian actors.</a:t>
            </a:r>
          </a:p>
          <a:p>
            <a:pPr lvl="0"/>
            <a:r>
              <a:rPr lang="en-GB" sz="1800" dirty="0"/>
              <a:t>to promote the use of IDRL guidelines and legal facilities related to receiving and managing international assistance from other components of the Movement.</a:t>
            </a:r>
          </a:p>
          <a:p>
            <a:endParaRPr lang="en-GB" dirty="0"/>
          </a:p>
        </p:txBody>
      </p:sp>
    </p:spTree>
    <p:extLst>
      <p:ext uri="{BB962C8B-B14F-4D97-AF65-F5344CB8AC3E}">
        <p14:creationId xmlns:p14="http://schemas.microsoft.com/office/powerpoint/2010/main" val="3150288504"/>
      </p:ext>
    </p:extLst>
  </p:cSld>
  <p:clrMapOvr>
    <a:masterClrMapping/>
  </p:clrMapOvr>
  <p:timing>
    <p:tnLst>
      <p:par>
        <p:cTn id="1" dur="indefinite" restart="never" nodeType="tmRoot"/>
      </p:par>
    </p:tnLst>
  </p:timing>
</p:sld>
</file>

<file path=ppt/theme/theme1.xml><?xml version="1.0" encoding="utf-8"?>
<a:theme xmlns:a="http://schemas.openxmlformats.org/drawingml/2006/main" name="Resilience_presentation_ Advisory Bodies March 201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Resilience_presentation_ Advisory Bodies March 2012</Template>
  <TotalTime>8657</TotalTime>
  <Words>805</Words>
  <Application>Microsoft Office PowerPoint</Application>
  <PresentationFormat>On-screen Show (4:3)</PresentationFormat>
  <Paragraphs>147</Paragraphs>
  <Slides>9</Slides>
  <Notes>9</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Resilience_presentation_ Advisory Bodies March 2012</vt:lpstr>
      <vt:lpstr>    Principles and Rules  for Red Cross and Red Crescent Humanitarian Assistance       </vt:lpstr>
      <vt:lpstr>Principles and Rules: What are the Principles and Rules?</vt:lpstr>
      <vt:lpstr>Principles and Rules revision:  History</vt:lpstr>
      <vt:lpstr>Principles and Rules revision process:  Timeline for 2013 and 2015</vt:lpstr>
      <vt:lpstr>Revised Principles and Rules: What is new? (compared to the 1995 version)</vt:lpstr>
      <vt:lpstr> Revised Principles and Rules:  Status today </vt:lpstr>
      <vt:lpstr>Revised Principles and Rules: Structure of the Document</vt:lpstr>
      <vt:lpstr>Revised Principles and Rules:  Examples of new ambitions / modernised content   </vt:lpstr>
      <vt:lpstr>Revised Principles and Rules: Towards the International Conference</vt:lpstr>
    </vt:vector>
  </TitlesOfParts>
  <Company>IFRC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Consultation and Revision process of the Principles and Rules for Disaster Relief</dc:title>
  <dc:creator>Paula</dc:creator>
  <cp:lastModifiedBy>user</cp:lastModifiedBy>
  <cp:revision>172</cp:revision>
  <dcterms:created xsi:type="dcterms:W3CDTF">2012-04-19T09:06:55Z</dcterms:created>
  <dcterms:modified xsi:type="dcterms:W3CDTF">2015-04-17T00:42:31Z</dcterms:modified>
</cp:coreProperties>
</file>