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3"/>
  </p:notesMasterIdLst>
  <p:sldIdLst>
    <p:sldId id="256" r:id="rId2"/>
    <p:sldId id="257" r:id="rId3"/>
    <p:sldId id="258" r:id="rId4"/>
    <p:sldId id="259" r:id="rId5"/>
    <p:sldId id="260" r:id="rId6"/>
    <p:sldId id="261" r:id="rId7"/>
    <p:sldId id="262" r:id="rId8"/>
    <p:sldId id="263" r:id="rId9"/>
    <p:sldId id="266" r:id="rId10"/>
    <p:sldId id="267"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08" autoAdjust="0"/>
  </p:normalViewPr>
  <p:slideViewPr>
    <p:cSldViewPr>
      <p:cViewPr varScale="1">
        <p:scale>
          <a:sx n="61" d="100"/>
          <a:sy n="61" d="100"/>
        </p:scale>
        <p:origin x="-16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FDCAF2-E4BF-4880-9B17-F9321BBD215A}" type="datetimeFigureOut">
              <a:rPr lang="en-US" smtClean="0"/>
              <a:pPr/>
              <a:t>11/26/2015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7FB693-DD23-4C41-BFAF-F15817B27474}" type="slidenum">
              <a:rPr lang="en-US" smtClean="0"/>
              <a:pPr/>
              <a:t>‹#›</a:t>
            </a:fld>
            <a:endParaRPr lang="en-US"/>
          </a:p>
        </p:txBody>
      </p:sp>
    </p:spTree>
    <p:extLst>
      <p:ext uri="{BB962C8B-B14F-4D97-AF65-F5344CB8AC3E}">
        <p14:creationId xmlns:p14="http://schemas.microsoft.com/office/powerpoint/2010/main" val="1165316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show you the background</a:t>
            </a:r>
            <a:r>
              <a:rPr lang="en-US" baseline="0" dirty="0" smtClean="0"/>
              <a:t> of the social media role in Thailand. </a:t>
            </a:r>
          </a:p>
          <a:p>
            <a:endParaRPr lang="en-US" baseline="0" dirty="0" smtClean="0"/>
          </a:p>
          <a:p>
            <a:r>
              <a:rPr lang="en-US" baseline="0" dirty="0" smtClean="0"/>
              <a:t>For Thai Red Cross, We have started using social media in 2010 (two thousand ten) for PR news, activity and project of Thai Red Cross. </a:t>
            </a:r>
          </a:p>
          <a:p>
            <a:endParaRPr lang="en-US" baseline="0" dirty="0" smtClean="0"/>
          </a:p>
          <a:p>
            <a:r>
              <a:rPr lang="en-US" baseline="0" dirty="0" smtClean="0"/>
              <a:t>At the beginning ,  We used it in the form of one way communication.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A7FB693-DD23-4C41-BFAF-F15817B27474}" type="slidenum">
              <a:rPr lang="en-US" smtClean="0"/>
              <a:pPr/>
              <a:t>2</a:t>
            </a:fld>
            <a:endParaRPr lang="en-US"/>
          </a:p>
        </p:txBody>
      </p:sp>
    </p:spTree>
    <p:extLst>
      <p:ext uri="{BB962C8B-B14F-4D97-AF65-F5344CB8AC3E}">
        <p14:creationId xmlns:p14="http://schemas.microsoft.com/office/powerpoint/2010/main" val="513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We introduced Thai Red Cross</a:t>
            </a:r>
            <a:r>
              <a:rPr lang="en-US" b="0" baseline="0" dirty="0" smtClean="0"/>
              <a:t> to them, told them what we do and how to contact Thai Red Cross by social media.  So, the fundraising for tsunami in Japan was sent directly form Thai Red Cross to Japanese Red Cross. </a:t>
            </a:r>
            <a:r>
              <a:rPr lang="en-US" b="0" dirty="0" smtClean="0"/>
              <a:t> Thai Red Cross’s social</a:t>
            </a:r>
            <a:r>
              <a:rPr lang="en-US" b="0" baseline="0" dirty="0" smtClean="0"/>
              <a:t> media became popular after that.   </a:t>
            </a:r>
            <a:endParaRPr lang="en-US" dirty="0" smtClean="0"/>
          </a:p>
          <a:p>
            <a:endParaRPr lang="en-US" dirty="0"/>
          </a:p>
        </p:txBody>
      </p:sp>
      <p:sp>
        <p:nvSpPr>
          <p:cNvPr id="4" name="Slide Number Placeholder 3"/>
          <p:cNvSpPr>
            <a:spLocks noGrp="1"/>
          </p:cNvSpPr>
          <p:nvPr>
            <p:ph type="sldNum" sz="quarter" idx="10"/>
          </p:nvPr>
        </p:nvSpPr>
        <p:spPr/>
        <p:txBody>
          <a:bodyPr/>
          <a:lstStyle/>
          <a:p>
            <a:fld id="{FA7FB693-DD23-4C41-BFAF-F15817B27474}" type="slidenum">
              <a:rPr lang="en-US" smtClean="0"/>
              <a:pPr/>
              <a:t>3</a:t>
            </a:fld>
            <a:endParaRPr lang="en-US"/>
          </a:p>
        </p:txBody>
      </p:sp>
    </p:spTree>
    <p:extLst>
      <p:ext uri="{BB962C8B-B14F-4D97-AF65-F5344CB8AC3E}">
        <p14:creationId xmlns:p14="http://schemas.microsoft.com/office/powerpoint/2010/main" val="166298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FB693-DD23-4C41-BFAF-F15817B27474}" type="slidenum">
              <a:rPr lang="en-US" smtClean="0"/>
              <a:pPr/>
              <a:t>4</a:t>
            </a:fld>
            <a:endParaRPr lang="en-US"/>
          </a:p>
        </p:txBody>
      </p:sp>
    </p:spTree>
    <p:extLst>
      <p:ext uri="{BB962C8B-B14F-4D97-AF65-F5344CB8AC3E}">
        <p14:creationId xmlns:p14="http://schemas.microsoft.com/office/powerpoint/2010/main" val="3486101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FB693-DD23-4C41-BFAF-F15817B27474}" type="slidenum">
              <a:rPr lang="en-US" smtClean="0"/>
              <a:pPr/>
              <a:t>7</a:t>
            </a:fld>
            <a:endParaRPr lang="en-US"/>
          </a:p>
        </p:txBody>
      </p:sp>
    </p:spTree>
    <p:extLst>
      <p:ext uri="{BB962C8B-B14F-4D97-AF65-F5344CB8AC3E}">
        <p14:creationId xmlns:p14="http://schemas.microsoft.com/office/powerpoint/2010/main" val="370138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FB693-DD23-4C41-BFAF-F15817B27474}" type="slidenum">
              <a:rPr lang="en-US" smtClean="0"/>
              <a:pPr/>
              <a:t>8</a:t>
            </a:fld>
            <a:endParaRPr lang="en-US"/>
          </a:p>
        </p:txBody>
      </p:sp>
    </p:spTree>
    <p:extLst>
      <p:ext uri="{BB962C8B-B14F-4D97-AF65-F5344CB8AC3E}">
        <p14:creationId xmlns:p14="http://schemas.microsoft.com/office/powerpoint/2010/main" val="2783892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1B1839B-EA8B-4311-A538-13FCCB627A2C}" type="datetimeFigureOut">
              <a:rPr lang="en-US" smtClean="0"/>
              <a:pPr/>
              <a:t>11/26/2015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2D3AB56-42A6-4D49-ADBE-4C990C2074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B1839B-EA8B-4311-A538-13FCCB627A2C}" type="datetimeFigureOut">
              <a:rPr lang="en-US" smtClean="0"/>
              <a:pPr/>
              <a:t>11/26/2015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D3AB56-42A6-4D49-ADBE-4C990C2074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B1839B-EA8B-4311-A538-13FCCB627A2C}" type="datetimeFigureOut">
              <a:rPr lang="en-US" smtClean="0"/>
              <a:pPr/>
              <a:t>11/26/2015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D3AB56-42A6-4D49-ADBE-4C990C2074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B1839B-EA8B-4311-A538-13FCCB627A2C}" type="datetimeFigureOut">
              <a:rPr lang="en-US" smtClean="0"/>
              <a:pPr/>
              <a:t>11/26/2015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D3AB56-42A6-4D49-ADBE-4C990C2074E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1B1839B-EA8B-4311-A538-13FCCB627A2C}" type="datetimeFigureOut">
              <a:rPr lang="en-US" smtClean="0"/>
              <a:pPr/>
              <a:t>11/26/2015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D3AB56-42A6-4D49-ADBE-4C990C2074E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1B1839B-EA8B-4311-A538-13FCCB627A2C}" type="datetimeFigureOut">
              <a:rPr lang="en-US" smtClean="0"/>
              <a:pPr/>
              <a:t>11/26/2015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D3AB56-42A6-4D49-ADBE-4C990C2074E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1B1839B-EA8B-4311-A538-13FCCB627A2C}" type="datetimeFigureOut">
              <a:rPr lang="en-US" smtClean="0"/>
              <a:pPr/>
              <a:t>11/26/2015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2D3AB56-42A6-4D49-ADBE-4C990C2074E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1B1839B-EA8B-4311-A538-13FCCB627A2C}" type="datetimeFigureOut">
              <a:rPr lang="en-US" smtClean="0"/>
              <a:pPr/>
              <a:t>11/26/2015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2D3AB56-42A6-4D49-ADBE-4C990C2074E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1B1839B-EA8B-4311-A538-13FCCB627A2C}" type="datetimeFigureOut">
              <a:rPr lang="en-US" smtClean="0"/>
              <a:pPr/>
              <a:t>11/26/2015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2D3AB56-42A6-4D49-ADBE-4C990C2074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1B1839B-EA8B-4311-A538-13FCCB627A2C}" type="datetimeFigureOut">
              <a:rPr lang="en-US" smtClean="0"/>
              <a:pPr/>
              <a:t>11/26/2015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D3AB56-42A6-4D49-ADBE-4C990C2074E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1B1839B-EA8B-4311-A538-13FCCB627A2C}" type="datetimeFigureOut">
              <a:rPr lang="en-US" smtClean="0"/>
              <a:pPr/>
              <a:t>11/26/2015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2D3AB56-42A6-4D49-ADBE-4C990C2074E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1B1839B-EA8B-4311-A538-13FCCB627A2C}" type="datetimeFigureOut">
              <a:rPr lang="en-US" smtClean="0"/>
              <a:pPr/>
              <a:t>11/26/2015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2D3AB56-42A6-4D49-ADBE-4C990C2074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8.gif"/><Relationship Id="rId4" Type="http://schemas.openxmlformats.org/officeDocument/2006/relationships/image" Target="../media/image5.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facebook.com/nbctrc/photos/a.509126809198417.1073742299.260541607390273/782615241849571/?type=3" TargetMode="External"/><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facebook.com/ThaiRedCross/posts/1051314398235556" TargetMode="External"/><Relationship Id="rId4" Type="http://schemas.openxmlformats.org/officeDocument/2006/relationships/hyperlink" Target="https://www.facebook.com/media/set/?set=a.1073725409327788.1073741994.104937049539967&amp;type=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unicef/?fref=t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SOCIAL MEDIA </a:t>
            </a:r>
            <a:endParaRPr lang="en-US" dirty="0"/>
          </a:p>
        </p:txBody>
      </p:sp>
      <p:sp>
        <p:nvSpPr>
          <p:cNvPr id="3" name="Subtitle 2"/>
          <p:cNvSpPr>
            <a:spLocks noGrp="1"/>
          </p:cNvSpPr>
          <p:nvPr>
            <p:ph type="subTitle" idx="1"/>
          </p:nvPr>
        </p:nvSpPr>
        <p:spPr/>
        <p:txBody>
          <a:bodyPr/>
          <a:lstStyle/>
          <a:p>
            <a:r>
              <a:rPr lang="en-US" dirty="0" smtClean="0"/>
              <a:t>The Thai Red Cross </a:t>
            </a:r>
            <a:r>
              <a:rPr lang="en-US" dirty="0"/>
              <a:t>S</a:t>
            </a:r>
            <a:r>
              <a:rPr lang="en-US" dirty="0" smtClean="0"/>
              <a:t>ociety</a:t>
            </a:r>
            <a:endParaRPr lang="en-US" dirty="0"/>
          </a:p>
        </p:txBody>
      </p:sp>
    </p:spTree>
    <p:extLst>
      <p:ext uri="{BB962C8B-B14F-4D97-AF65-F5344CB8AC3E}">
        <p14:creationId xmlns:p14="http://schemas.microsoft.com/office/powerpoint/2010/main" val="4267449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763000" cy="830997"/>
          </a:xfrm>
          <a:prstGeom prst="rect">
            <a:avLst/>
          </a:prstGeom>
          <a:noFill/>
        </p:spPr>
        <p:txBody>
          <a:bodyPr wrap="square" rtlCol="0">
            <a:spAutoFit/>
          </a:bodyPr>
          <a:lstStyle/>
          <a:p>
            <a:r>
              <a:rPr lang="en-US" sz="2400" b="1" dirty="0" smtClean="0">
                <a:solidFill>
                  <a:schemeClr val="tx2"/>
                </a:solidFill>
                <a:latin typeface="Arial" panose="020B0604020202020204" pitchFamily="34" charset="0"/>
                <a:ea typeface="+mj-ea"/>
                <a:cs typeface="Arial" panose="020B0604020202020204" pitchFamily="34" charset="0"/>
              </a:rPr>
              <a:t>3. Choose a Facebook page for an </a:t>
            </a:r>
            <a:r>
              <a:rPr lang="en-US" sz="2400" b="1" dirty="0" err="1" smtClean="0">
                <a:solidFill>
                  <a:schemeClr val="tx2"/>
                </a:solidFill>
                <a:latin typeface="Arial" panose="020B0604020202020204" pitchFamily="34" charset="0"/>
                <a:ea typeface="+mj-ea"/>
                <a:cs typeface="Arial" panose="020B0604020202020204" pitchFamily="34" charset="0"/>
              </a:rPr>
              <a:t>organisation</a:t>
            </a:r>
            <a:r>
              <a:rPr lang="en-US" sz="2400" b="1" dirty="0" smtClean="0">
                <a:solidFill>
                  <a:schemeClr val="tx2"/>
                </a:solidFill>
                <a:latin typeface="Arial" panose="020B0604020202020204" pitchFamily="34" charset="0"/>
                <a:ea typeface="+mj-ea"/>
                <a:cs typeface="Arial" panose="020B0604020202020204" pitchFamily="34" charset="0"/>
              </a:rPr>
              <a:t>, brand, celebrity or news outlet that you like. </a:t>
            </a:r>
            <a:endParaRPr lang="en-US" sz="2400" b="1" dirty="0">
              <a:solidFill>
                <a:schemeClr val="tx2"/>
              </a:solidFill>
              <a:latin typeface="Arial" panose="020B0604020202020204" pitchFamily="34" charset="0"/>
              <a:ea typeface="+mj-ea"/>
              <a:cs typeface="Arial" panose="020B0604020202020204" pitchFamily="34" charset="0"/>
            </a:endParaRPr>
          </a:p>
        </p:txBody>
      </p:sp>
      <p:sp>
        <p:nvSpPr>
          <p:cNvPr id="5" name="Rectangle 4"/>
          <p:cNvSpPr/>
          <p:nvPr/>
        </p:nvSpPr>
        <p:spPr>
          <a:xfrm>
            <a:off x="552773" y="3462278"/>
            <a:ext cx="8382000" cy="3416320"/>
          </a:xfrm>
          <a:prstGeom prst="rect">
            <a:avLst/>
          </a:prstGeom>
        </p:spPr>
        <p:txBody>
          <a:bodyPr wrap="square">
            <a:spAutoFit/>
          </a:bodyPr>
          <a:lstStyle/>
          <a:p>
            <a:r>
              <a:rPr lang="en-US" dirty="0">
                <a:latin typeface="Arial" panose="020B0604020202020204" pitchFamily="34" charset="0"/>
                <a:cs typeface="Arial" panose="020B0604020202020204" pitchFamily="34" charset="0"/>
              </a:rPr>
              <a:t>•Who or what is the </a:t>
            </a:r>
            <a:r>
              <a:rPr lang="en-US" dirty="0" smtClean="0">
                <a:latin typeface="Arial" panose="020B0604020202020204" pitchFamily="34" charset="0"/>
                <a:cs typeface="Arial" panose="020B0604020202020204" pitchFamily="34" charset="0"/>
              </a:rPr>
              <a:t>title </a:t>
            </a:r>
            <a:r>
              <a:rPr lang="en-US" dirty="0">
                <a:latin typeface="Arial" panose="020B0604020202020204" pitchFamily="34" charset="0"/>
                <a:cs typeface="Arial" panose="020B0604020202020204" pitchFamily="34" charset="0"/>
              </a:rPr>
              <a:t>of the account? </a:t>
            </a:r>
            <a:r>
              <a:rPr lang="en-US" dirty="0" smtClean="0">
                <a:solidFill>
                  <a:srgbClr val="FF0000"/>
                </a:solidFill>
                <a:latin typeface="Arial" panose="020B0604020202020204" pitchFamily="34" charset="0"/>
                <a:cs typeface="Arial" panose="020B0604020202020204" pitchFamily="34" charset="0"/>
              </a:rPr>
              <a:t>MSF south </a:t>
            </a:r>
            <a:r>
              <a:rPr lang="en-US" dirty="0" err="1" smtClean="0">
                <a:solidFill>
                  <a:srgbClr val="FF0000"/>
                </a:solidFill>
                <a:latin typeface="Arial" panose="020B0604020202020204" pitchFamily="34" charset="0"/>
                <a:cs typeface="Arial" panose="020B0604020202020204" pitchFamily="34" charset="0"/>
              </a:rPr>
              <a:t>affrica</a:t>
            </a:r>
            <a:endParaRPr lang="en-US" dirty="0">
              <a:solidFill>
                <a:srgbClr val="FF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many followers do they have? </a:t>
            </a:r>
            <a:r>
              <a:rPr lang="en-US" dirty="0" smtClean="0">
                <a:solidFill>
                  <a:srgbClr val="FF0000"/>
                </a:solidFill>
                <a:latin typeface="Arial" panose="020B0604020202020204" pitchFamily="34" charset="0"/>
                <a:cs typeface="Arial" panose="020B0604020202020204" pitchFamily="34" charset="0"/>
              </a:rPr>
              <a:t>79 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often do they post? </a:t>
            </a:r>
            <a:r>
              <a:rPr lang="en-US" dirty="0" smtClean="0">
                <a:latin typeface="Arial" panose="020B0604020202020204" pitchFamily="34" charset="0"/>
                <a:cs typeface="Arial" panose="020B0604020202020204" pitchFamily="34" charset="0"/>
              </a:rPr>
              <a:t> </a:t>
            </a:r>
            <a:r>
              <a:rPr lang="en-US" dirty="0" smtClean="0">
                <a:solidFill>
                  <a:srgbClr val="FF0000"/>
                </a:solidFill>
                <a:latin typeface="Arial" panose="020B0604020202020204" pitchFamily="34" charset="0"/>
                <a:cs typeface="Arial" panose="020B0604020202020204" pitchFamily="34" charset="0"/>
              </a:rPr>
              <a:t>Daily</a:t>
            </a:r>
            <a:endParaRPr lang="en-US" dirty="0">
              <a:solidFill>
                <a:srgbClr val="FF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 many people comment on their posts or Share their posts? Do they respond to comments</a:t>
            </a:r>
            <a:r>
              <a:rPr lang="en-US" dirty="0" smtClean="0">
                <a:latin typeface="Arial" panose="020B0604020202020204" pitchFamily="34" charset="0"/>
                <a:cs typeface="Arial" panose="020B0604020202020204" pitchFamily="34" charset="0"/>
              </a:rPr>
              <a:t>? </a:t>
            </a:r>
            <a:r>
              <a:rPr lang="en-US" dirty="0" smtClean="0">
                <a:solidFill>
                  <a:srgbClr val="FF0000"/>
                </a:solidFill>
                <a:latin typeface="Arial" panose="020B0604020202020204" pitchFamily="34" charset="0"/>
                <a:cs typeface="Arial" panose="020B0604020202020204" pitchFamily="34" charset="0"/>
              </a:rPr>
              <a:t>Depend on the situation </a:t>
            </a:r>
            <a:endParaRPr lang="en-US" dirty="0">
              <a:solidFill>
                <a:srgbClr val="FF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do they well? What do you like about </a:t>
            </a:r>
            <a:r>
              <a:rPr lang="en-US" dirty="0">
                <a:solidFill>
                  <a:srgbClr val="FF0000"/>
                </a:solidFill>
                <a:latin typeface="Arial" panose="020B0604020202020204" pitchFamily="34" charset="0"/>
                <a:cs typeface="Arial" panose="020B0604020202020204" pitchFamily="34" charset="0"/>
              </a:rPr>
              <a:t>their page</a:t>
            </a:r>
            <a:r>
              <a:rPr lang="en-US" dirty="0" smtClean="0">
                <a:solidFill>
                  <a:srgbClr val="FF0000"/>
                </a:solidFill>
                <a:latin typeface="Arial" panose="020B0604020202020204" pitchFamily="34" charset="0"/>
                <a:cs typeface="Arial" panose="020B0604020202020204" pitchFamily="34" charset="0"/>
              </a:rPr>
              <a:t>? The pictures and contents are touching in positive presentation </a:t>
            </a:r>
          </a:p>
          <a:p>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Do you think they could do </a:t>
            </a:r>
            <a:r>
              <a:rPr lang="en-US" dirty="0" smtClean="0">
                <a:latin typeface="Arial" panose="020B0604020202020204" pitchFamily="34" charset="0"/>
                <a:cs typeface="Arial" panose="020B0604020202020204" pitchFamily="34" charset="0"/>
              </a:rPr>
              <a:t>better? </a:t>
            </a:r>
            <a:r>
              <a:rPr lang="en-US" dirty="0" smtClean="0">
                <a:solidFill>
                  <a:srgbClr val="FF0000"/>
                </a:solidFill>
                <a:latin typeface="Arial" panose="020B0604020202020204" pitchFamily="34" charset="0"/>
                <a:cs typeface="Arial" panose="020B0604020202020204" pitchFamily="34" charset="0"/>
              </a:rPr>
              <a:t>They could present how budget donate have done for what program are successful</a:t>
            </a:r>
            <a:endParaRPr lang="en-US" dirty="0">
              <a:solidFill>
                <a:srgbClr val="FF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do you think they are trying to achieve with their Facebook page</a:t>
            </a:r>
            <a:r>
              <a:rPr lang="en-US" dirty="0" smtClean="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Raising </a:t>
            </a:r>
            <a:r>
              <a:rPr lang="en-US" dirty="0" smtClean="0">
                <a:solidFill>
                  <a:srgbClr val="FF0000"/>
                </a:solidFill>
                <a:latin typeface="Arial" panose="020B0604020202020204" pitchFamily="34" charset="0"/>
                <a:cs typeface="Arial" panose="020B0604020202020204" pitchFamily="34" charset="0"/>
              </a:rPr>
              <a:t>awareness and money. PR </a:t>
            </a:r>
            <a:r>
              <a:rPr lang="en-US" smtClean="0">
                <a:solidFill>
                  <a:srgbClr val="FF0000"/>
                </a:solidFill>
                <a:latin typeface="Arial" panose="020B0604020202020204" pitchFamily="34" charset="0"/>
                <a:cs typeface="Arial" panose="020B0604020202020204" pitchFamily="34" charset="0"/>
              </a:rPr>
              <a:t>their activities.</a:t>
            </a:r>
            <a:r>
              <a:rPr lang="en-US"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solidFill>
                  <a:srgbClr val="FF0000"/>
                </a:solidFill>
                <a:latin typeface="Arial" panose="020B0604020202020204" pitchFamily="34" charset="0"/>
                <a:cs typeface="Arial" panose="020B0604020202020204" pitchFamily="34" charset="0"/>
              </a:rPr>
              <a:t>             </a:t>
            </a:r>
          </a:p>
        </p:txBody>
      </p:sp>
      <p:sp>
        <p:nvSpPr>
          <p:cNvPr id="6" name="Rectangle 5"/>
          <p:cNvSpPr/>
          <p:nvPr/>
        </p:nvSpPr>
        <p:spPr>
          <a:xfrm>
            <a:off x="1905000" y="1078468"/>
            <a:ext cx="5943600" cy="369332"/>
          </a:xfrm>
          <a:prstGeom prst="rect">
            <a:avLst/>
          </a:prstGeom>
        </p:spPr>
        <p:txBody>
          <a:bodyPr wrap="square">
            <a:spAutoFit/>
          </a:bodyPr>
          <a:lstStyle/>
          <a:p>
            <a:r>
              <a:rPr lang="en-US" dirty="0">
                <a:solidFill>
                  <a:srgbClr val="0070C0"/>
                </a:solidFill>
                <a:latin typeface="Arial" panose="020B0604020202020204" pitchFamily="34" charset="0"/>
                <a:cs typeface="Arial" panose="020B0604020202020204" pitchFamily="34" charset="0"/>
              </a:rPr>
              <a:t>https://www.facebook.com/MSFsouthafrica/</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35" t="17268" r="22455" b="36652"/>
          <a:stretch/>
        </p:blipFill>
        <p:spPr bwMode="auto">
          <a:xfrm>
            <a:off x="1917915" y="1447800"/>
            <a:ext cx="5082798" cy="1991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62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No specially social media staff</a:t>
            </a:r>
            <a:r>
              <a:rPr lang="th-TH" dirty="0" smtClean="0"/>
              <a:t> </a:t>
            </a:r>
            <a:r>
              <a:rPr lang="en-US" dirty="0" smtClean="0"/>
              <a:t> and limited staff.</a:t>
            </a:r>
          </a:p>
          <a:p>
            <a:r>
              <a:rPr lang="en-US" dirty="0" smtClean="0"/>
              <a:t>No social media </a:t>
            </a:r>
            <a:r>
              <a:rPr lang="en-US" dirty="0" smtClean="0"/>
              <a:t>policy and social media guideline</a:t>
            </a:r>
          </a:p>
          <a:p>
            <a:r>
              <a:rPr lang="en-US" dirty="0" smtClean="0"/>
              <a:t>No social media response team to manage critical comments  </a:t>
            </a:r>
            <a:endParaRPr lang="en-US" dirty="0" smtClean="0"/>
          </a:p>
          <a:p>
            <a:r>
              <a:rPr lang="en-US" dirty="0" smtClean="0"/>
              <a:t>Sensitive issue related to the royal family</a:t>
            </a:r>
          </a:p>
          <a:p>
            <a:r>
              <a:rPr lang="en-US" dirty="0" smtClean="0"/>
              <a:t>Management for effective media, Complication with plenty theme from internal bureau. </a:t>
            </a:r>
          </a:p>
          <a:p>
            <a:pPr marL="109728" indent="0">
              <a:buNone/>
            </a:pPr>
            <a:r>
              <a:rPr lang="en-US" dirty="0" smtClean="0"/>
              <a:t> </a:t>
            </a:r>
            <a:endParaRPr lang="en-US" dirty="0"/>
          </a:p>
        </p:txBody>
      </p:sp>
      <p:sp>
        <p:nvSpPr>
          <p:cNvPr id="3" name="Title 2"/>
          <p:cNvSpPr>
            <a:spLocks noGrp="1"/>
          </p:cNvSpPr>
          <p:nvPr>
            <p:ph type="title"/>
          </p:nvPr>
        </p:nvSpPr>
        <p:spPr>
          <a:xfrm>
            <a:off x="381000" y="304800"/>
            <a:ext cx="8229600" cy="1143000"/>
          </a:xfrm>
        </p:spPr>
        <p:txBody>
          <a:bodyPr/>
          <a:lstStyle/>
          <a:p>
            <a:r>
              <a:rPr lang="en-US" dirty="0" smtClean="0">
                <a:solidFill>
                  <a:schemeClr val="tx1"/>
                </a:solidFill>
                <a:effectLst/>
                <a:latin typeface="Arial" panose="020B0604020202020204" pitchFamily="34" charset="0"/>
                <a:cs typeface="Arial" panose="020B0604020202020204" pitchFamily="34" charset="0"/>
              </a:rPr>
              <a:t>Challenge</a:t>
            </a:r>
            <a:endParaRPr lang="en-US"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0919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2960" y="36576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background</a:t>
            </a:r>
            <a:endParaRPr lang="en-US" sz="3600"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685800" y="1253028"/>
            <a:ext cx="8168640" cy="4157172"/>
          </a:xfrm>
          <a:prstGeom prst="rect">
            <a:avLst/>
          </a:prstGeom>
          <a:noFill/>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2400" b="0" dirty="0" smtClean="0">
                <a:latin typeface="Arial" panose="020B0604020202020204" pitchFamily="34" charset="0"/>
                <a:cs typeface="Arial" panose="020B0604020202020204" pitchFamily="34" charset="0"/>
              </a:rPr>
              <a:t>Start  &gt;&gt; 2010 </a:t>
            </a:r>
          </a:p>
          <a:p>
            <a:r>
              <a:rPr lang="en-US" sz="2400" b="0" dirty="0" smtClean="0">
                <a:latin typeface="Arial" panose="020B0604020202020204" pitchFamily="34" charset="0"/>
                <a:cs typeface="Arial" panose="020B0604020202020204" pitchFamily="34" charset="0"/>
              </a:rPr>
              <a:t>	for …. PR  news, activities, projects of TRCS   </a:t>
            </a:r>
          </a:p>
          <a:p>
            <a:r>
              <a:rPr lang="en-US" sz="2400" b="0" dirty="0">
                <a:latin typeface="Arial" panose="020B0604020202020204" pitchFamily="34" charset="0"/>
                <a:cs typeface="Arial" panose="020B0604020202020204" pitchFamily="34" charset="0"/>
              </a:rPr>
              <a:t> </a:t>
            </a:r>
            <a:r>
              <a:rPr lang="en-US" sz="2400" b="0" dirty="0" smtClean="0">
                <a:latin typeface="Arial" panose="020B0604020202020204" pitchFamily="34" charset="0"/>
                <a:cs typeface="Arial" panose="020B0604020202020204" pitchFamily="34" charset="0"/>
              </a:rPr>
              <a:t>   &gt;&gt; One way communication &lt;&lt; </a:t>
            </a:r>
          </a:p>
          <a:p>
            <a:endParaRPr lang="en-US" sz="2400" b="0" dirty="0" smtClean="0">
              <a:latin typeface="Arial" panose="020B0604020202020204" pitchFamily="34" charset="0"/>
              <a:cs typeface="Arial" panose="020B0604020202020204" pitchFamily="34" charset="0"/>
            </a:endParaRPr>
          </a:p>
          <a:p>
            <a:r>
              <a:rPr lang="en-US" sz="2400" b="0" dirty="0" smtClean="0">
                <a:latin typeface="Arial" panose="020B0604020202020204" pitchFamily="34" charset="0"/>
                <a:cs typeface="Arial" panose="020B0604020202020204" pitchFamily="34" charset="0"/>
              </a:rPr>
              <a:t> </a:t>
            </a:r>
          </a:p>
          <a:p>
            <a:endParaRPr lang="en-US" sz="2400" b="0" dirty="0" smtClean="0">
              <a:latin typeface="Arial" panose="020B0604020202020204" pitchFamily="34" charset="0"/>
              <a:cs typeface="Arial" panose="020B0604020202020204" pitchFamily="34" charset="0"/>
            </a:endParaRPr>
          </a:p>
          <a:p>
            <a:r>
              <a:rPr lang="en-US" sz="2400" b="0" dirty="0" smtClean="0">
                <a:latin typeface="Arial" panose="020B0604020202020204" pitchFamily="34" charset="0"/>
                <a:cs typeface="Arial" panose="020B0604020202020204" pitchFamily="34" charset="0"/>
              </a:rPr>
              <a:t> </a:t>
            </a:r>
            <a:endParaRPr lang="en-US" sz="2400" b="0" dirty="0">
              <a:latin typeface="Arial" panose="020B0604020202020204" pitchFamily="34" charset="0"/>
              <a:cs typeface="Arial" panose="020B0604020202020204" pitchFamily="34" charset="0"/>
            </a:endParaRPr>
          </a:p>
        </p:txBody>
      </p:sp>
      <p:pic>
        <p:nvPicPr>
          <p:cNvPr id="1027" name="Picture 3" descr="C:\Users\IRonan\Desktop\fb 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1087" y="3189287"/>
            <a:ext cx="1839913" cy="1839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IRonan\Desktop\tw ic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6086" y="3113086"/>
            <a:ext cx="2068514" cy="206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81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33400"/>
            <a:ext cx="3048000"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Then….</a:t>
            </a:r>
            <a:endParaRPr lang="en-US" sz="2800" b="1" dirty="0">
              <a:latin typeface="Arial" panose="020B0604020202020204" pitchFamily="34" charset="0"/>
              <a:cs typeface="Arial" panose="020B0604020202020204" pitchFamily="34" charset="0"/>
            </a:endParaRPr>
          </a:p>
        </p:txBody>
      </p:sp>
      <p:sp>
        <p:nvSpPr>
          <p:cNvPr id="6" name="Oval 5"/>
          <p:cNvSpPr/>
          <p:nvPr/>
        </p:nvSpPr>
        <p:spPr>
          <a:xfrm>
            <a:off x="533400" y="1266825"/>
            <a:ext cx="1905000" cy="1828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3400" y="1724025"/>
            <a:ext cx="1905000" cy="70788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Tsunami</a:t>
            </a:r>
          </a:p>
          <a:p>
            <a:pPr algn="ctr"/>
            <a:r>
              <a:rPr lang="en-US" sz="2000" b="1" dirty="0" smtClean="0">
                <a:latin typeface="Arial" panose="020B0604020202020204" pitchFamily="34" charset="0"/>
                <a:cs typeface="Arial" panose="020B0604020202020204" pitchFamily="34" charset="0"/>
              </a:rPr>
              <a:t> in Japan </a:t>
            </a:r>
            <a:endParaRPr lang="en-US" sz="2000" b="1" dirty="0">
              <a:latin typeface="Arial" panose="020B0604020202020204" pitchFamily="34" charset="0"/>
              <a:cs typeface="Arial" panose="020B0604020202020204" pitchFamily="34" charset="0"/>
            </a:endParaRPr>
          </a:p>
        </p:txBody>
      </p:sp>
      <p:pic>
        <p:nvPicPr>
          <p:cNvPr id="2051" name="Picture 3" descr="C:\Users\IRonan\AppData\Local\Microsoft\Windows\INetCache\IE\81VWZ8WP\138391967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058" y="4186111"/>
            <a:ext cx="1559742" cy="14241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IRonan\AppData\Local\Microsoft\Windows\INetCache\IE\JYG9PKR3\wave-153432_640[1].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752600" y="2155984"/>
            <a:ext cx="1066800" cy="9301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IRonan\AppData\Local\Microsoft\Windows\INetCache\IE\JYG9PKR3\wave-153432_640[1].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447800" y="2409825"/>
            <a:ext cx="762000" cy="6643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IRonan\AppData\Local\Microsoft\Windows\INetCache\IE\JYG9PKR3\wave-153432_640[1].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143000" y="2611040"/>
            <a:ext cx="555796" cy="484585"/>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rot="17780011">
            <a:off x="6174213" y="3405622"/>
            <a:ext cx="1712465" cy="297990"/>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114800" y="5610225"/>
            <a:ext cx="2819400" cy="70788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Thai volunteer</a:t>
            </a:r>
          </a:p>
          <a:p>
            <a:r>
              <a:rPr lang="en-US" sz="2000" b="1" dirty="0" smtClean="0">
                <a:latin typeface="Arial" panose="020B0604020202020204" pitchFamily="34" charset="0"/>
                <a:cs typeface="Arial" panose="020B0604020202020204" pitchFamily="34" charset="0"/>
              </a:rPr>
              <a:t>Tweet for fund raising </a:t>
            </a:r>
            <a:endParaRPr lang="en-US" sz="2000" b="1" dirty="0">
              <a:latin typeface="Arial" panose="020B0604020202020204" pitchFamily="34" charset="0"/>
              <a:cs typeface="Arial" panose="020B0604020202020204" pitchFamily="34" charset="0"/>
            </a:endParaRPr>
          </a:p>
        </p:txBody>
      </p:sp>
      <p:pic>
        <p:nvPicPr>
          <p:cNvPr id="2053" name="Picture 5" descr="C:\Users\IRonan\Desktop\200px-กาชาดไทย.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24600" y="838200"/>
            <a:ext cx="1905000" cy="1571625"/>
          </a:xfrm>
          <a:prstGeom prst="rect">
            <a:avLst/>
          </a:prstGeom>
          <a:noFill/>
          <a:extLst>
            <a:ext uri="{909E8E84-426E-40DD-AFC4-6F175D3DCCD1}">
              <a14:hiddenFill xmlns:a14="http://schemas.microsoft.com/office/drawing/2010/main">
                <a:solidFill>
                  <a:srgbClr val="FFFFFF"/>
                </a:solidFill>
              </a14:hiddenFill>
            </a:ext>
          </a:extLst>
        </p:spPr>
      </p:pic>
      <p:sp>
        <p:nvSpPr>
          <p:cNvPr id="23" name="Right Arrow 22"/>
          <p:cNvSpPr/>
          <p:nvPr/>
        </p:nvSpPr>
        <p:spPr>
          <a:xfrm rot="12802883">
            <a:off x="2650089" y="3876809"/>
            <a:ext cx="1792473" cy="313804"/>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rot="1148053">
            <a:off x="6687729" y="3150394"/>
            <a:ext cx="856071" cy="63103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7054428">
            <a:off x="5466116" y="3168669"/>
            <a:ext cx="1575640" cy="2862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3189944">
            <a:off x="4237785" y="3310748"/>
            <a:ext cx="1665740" cy="27375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3189944">
            <a:off x="3850075" y="3292549"/>
            <a:ext cx="1665740" cy="27375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12296" y="2077968"/>
            <a:ext cx="1676400" cy="707886"/>
          </a:xfrm>
          <a:prstGeom prst="rect">
            <a:avLst/>
          </a:prstGeom>
          <a:solidFill>
            <a:schemeClr val="bg1"/>
          </a:solidFill>
          <a:ln>
            <a:solidFill>
              <a:srgbClr val="FF0000"/>
            </a:solidFill>
          </a:ln>
        </p:spPr>
        <p:txBody>
          <a:bodyPr wrap="square" rtlCol="0">
            <a:spAutoFit/>
          </a:bodyPr>
          <a:lstStyle/>
          <a:p>
            <a:pPr algn="ctr"/>
            <a:r>
              <a:rPr lang="en-US" sz="2000" b="1" dirty="0" smtClean="0"/>
              <a:t>Japanese</a:t>
            </a:r>
          </a:p>
          <a:p>
            <a:pPr algn="ctr"/>
            <a:r>
              <a:rPr lang="en-US" sz="2000" b="1" dirty="0" smtClean="0"/>
              <a:t> Red Cross</a:t>
            </a:r>
            <a:endParaRPr lang="en-US" sz="2000" b="1" dirty="0"/>
          </a:p>
        </p:txBody>
      </p:sp>
    </p:spTree>
    <p:extLst>
      <p:ext uri="{BB962C8B-B14F-4D97-AF65-F5344CB8AC3E}">
        <p14:creationId xmlns:p14="http://schemas.microsoft.com/office/powerpoint/2010/main" val="190778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5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10" grpId="0" animBg="1"/>
      <p:bldP spid="17" grpId="0"/>
      <p:bldP spid="23" grpId="0" animBg="1"/>
      <p:bldP spid="19" grpId="0" animBg="1"/>
      <p:bldP spid="25" grpId="0" animBg="1"/>
      <p:bldP spid="26" grpId="0" animBg="1"/>
      <p:bldP spid="27"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2960" y="365760"/>
            <a:ext cx="7520940" cy="548640"/>
          </a:xfrm>
        </p:spPr>
        <p:txBody>
          <a:bodyPr>
            <a:noAutofit/>
          </a:bodyPr>
          <a:lstStyle/>
          <a:p>
            <a:r>
              <a:rPr lang="en-US" sz="3600" cap="all" dirty="0">
                <a:solidFill>
                  <a:schemeClr val="tx1"/>
                </a:solidFill>
                <a:latin typeface="Arial" panose="020B0604020202020204" pitchFamily="34" charset="0"/>
                <a:cs typeface="Arial" panose="020B0604020202020204" pitchFamily="34" charset="0"/>
              </a:rPr>
              <a:t>Social media Rating </a:t>
            </a:r>
          </a:p>
        </p:txBody>
      </p:sp>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36" t="16550" r="31900" b="37224"/>
          <a:stretch/>
        </p:blipFill>
        <p:spPr bwMode="auto">
          <a:xfrm>
            <a:off x="5029200" y="1127394"/>
            <a:ext cx="3962400" cy="1692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descr="C:\Users\IRonan\Desktop\fb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589" y="1435389"/>
            <a:ext cx="794879" cy="79487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1" name="Picture 4" descr="C:\Users\IRonan\Desktop\tw ici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368" t="6881" r="7210" b="7209"/>
          <a:stretch/>
        </p:blipFill>
        <p:spPr bwMode="auto">
          <a:xfrm>
            <a:off x="749589" y="3467794"/>
            <a:ext cx="794880" cy="79940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76400" y="1447800"/>
            <a:ext cx="5334000"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 Thai Red Cross Society </a:t>
            </a:r>
          </a:p>
          <a:p>
            <a:r>
              <a:rPr lang="en-US" sz="2000" dirty="0" smtClean="0">
                <a:latin typeface="Arial" panose="020B0604020202020204" pitchFamily="34" charset="0"/>
                <a:cs typeface="Arial" panose="020B0604020202020204" pitchFamily="34" charset="0"/>
              </a:rPr>
              <a:t>PAGE LIKE &gt; 190 K. </a:t>
            </a:r>
            <a:endParaRPr lang="en-US" sz="2000" dirty="0">
              <a:latin typeface="Arial" panose="020B0604020202020204" pitchFamily="34" charset="0"/>
              <a:cs typeface="Arial" panose="020B0604020202020204" pitchFamily="34" charset="0"/>
            </a:endParaRPr>
          </a:p>
        </p:txBody>
      </p:sp>
      <p:sp>
        <p:nvSpPr>
          <p:cNvPr id="13" name="TextBox 12"/>
          <p:cNvSpPr txBox="1"/>
          <p:nvPr/>
        </p:nvSpPr>
        <p:spPr>
          <a:xfrm>
            <a:off x="1676400" y="3505200"/>
            <a:ext cx="533400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ThaiRedCross</a:t>
            </a:r>
            <a:r>
              <a:rPr lang="en-US" sz="2000" dirty="0" smtClean="0">
                <a:latin typeface="Arial" panose="020B0604020202020204" pitchFamily="34" charset="0"/>
                <a:cs typeface="Arial" panose="020B0604020202020204" pitchFamily="34" charset="0"/>
              </a:rPr>
              <a:t> </a:t>
            </a:r>
          </a:p>
          <a:p>
            <a:r>
              <a:rPr lang="en-US" sz="2000" dirty="0" smtClean="0">
                <a:latin typeface="Arial" panose="020B0604020202020204" pitchFamily="34" charset="0"/>
                <a:cs typeface="Arial" panose="020B0604020202020204" pitchFamily="34" charset="0"/>
              </a:rPr>
              <a:t>Follower 36.9 K. </a:t>
            </a:r>
            <a:endParaRPr lang="en-US" sz="2000" dirty="0">
              <a:latin typeface="Arial" panose="020B0604020202020204" pitchFamily="34" charset="0"/>
              <a:cs typeface="Arial" panose="020B0604020202020204" pitchFamily="34" charset="0"/>
            </a:endParaRPr>
          </a:p>
        </p:txBody>
      </p:sp>
      <p:pic>
        <p:nvPicPr>
          <p:cNvPr id="3077" name="Picture 5" descr="C:\Users\IRonan\Downloads\12270507_1065960816770719_1930454140_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442" b="13934"/>
          <a:stretch/>
        </p:blipFill>
        <p:spPr bwMode="auto">
          <a:xfrm>
            <a:off x="4524978" y="3124200"/>
            <a:ext cx="2104422" cy="30968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IRonan\Desktop\ig ic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328" y="4496128"/>
            <a:ext cx="837872" cy="83787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76400" y="4550242"/>
            <a:ext cx="5334000" cy="707886"/>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thairedcross</a:t>
            </a:r>
            <a:r>
              <a:rPr lang="en-US" sz="2000" dirty="0" smtClean="0">
                <a:latin typeface="Arial" panose="020B0604020202020204" pitchFamily="34" charset="0"/>
                <a:cs typeface="Arial" panose="020B0604020202020204" pitchFamily="34" charset="0"/>
              </a:rPr>
              <a:t> </a:t>
            </a:r>
          </a:p>
          <a:p>
            <a:r>
              <a:rPr lang="en-US" sz="2000" dirty="0" smtClean="0">
                <a:latin typeface="Arial" panose="020B0604020202020204" pitchFamily="34" charset="0"/>
                <a:cs typeface="Arial" panose="020B0604020202020204" pitchFamily="34" charset="0"/>
              </a:rPr>
              <a:t>Follower &gt; 270 </a:t>
            </a:r>
            <a:r>
              <a:rPr lang="en-US" sz="2000" dirty="0" err="1" smtClean="0">
                <a:latin typeface="Arial" panose="020B0604020202020204" pitchFamily="34" charset="0"/>
                <a:cs typeface="Arial" panose="020B0604020202020204" pitchFamily="34" charset="0"/>
              </a:rPr>
              <a:t>pax</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pic>
        <p:nvPicPr>
          <p:cNvPr id="3079" name="Picture 7" descr="C:\Users\IRonan\AppData\Local\Microsoft\Windows\INetCache\IE\AIO0WD63\New_icon_shiny_badge.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0" y="426752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IRonan\Downloads\12270526_1065963726770428_547068802_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269"/>
          <a:stretch/>
        </p:blipFill>
        <p:spPr bwMode="auto">
          <a:xfrm>
            <a:off x="6828823" y="2996947"/>
            <a:ext cx="2085548" cy="36302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IRonan\Desktop\fb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121" y="2405521"/>
            <a:ext cx="794879" cy="79487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0" name="Picture 7" descr="C:\Users\IRonan\AppData\Local\Microsoft\Windows\INetCache\IE\AIO0WD63\New_icon_shiny_badge.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0" y="1994953"/>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600200" y="2449017"/>
            <a:ext cx="5334000"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Thai Red Cross Reporters </a:t>
            </a:r>
          </a:p>
          <a:p>
            <a:r>
              <a:rPr lang="en-US" sz="2000" dirty="0" smtClean="0">
                <a:latin typeface="Arial" panose="020B0604020202020204" pitchFamily="34" charset="0"/>
                <a:cs typeface="Arial" panose="020B0604020202020204" pitchFamily="34" charset="0"/>
              </a:rPr>
              <a:t>PAGE LIKE &gt; 700 </a:t>
            </a:r>
            <a:r>
              <a:rPr lang="en-US" sz="2000" dirty="0" err="1" smtClean="0">
                <a:latin typeface="Arial" panose="020B0604020202020204" pitchFamily="34" charset="0"/>
                <a:cs typeface="Arial" panose="020B0604020202020204" pitchFamily="34" charset="0"/>
              </a:rPr>
              <a:t>pax</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128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22960" y="365760"/>
            <a:ext cx="7520940" cy="548640"/>
          </a:xfrm>
        </p:spPr>
        <p:txBody>
          <a:bodyPr>
            <a:noAutofit/>
          </a:bodyPr>
          <a:lstStyle/>
          <a:p>
            <a:r>
              <a:rPr lang="en-US" sz="3600" cap="all" dirty="0">
                <a:solidFill>
                  <a:schemeClr val="tx1"/>
                </a:solidFill>
                <a:latin typeface="Arial" panose="020B0604020202020204" pitchFamily="34" charset="0"/>
                <a:cs typeface="Arial" panose="020B0604020202020204" pitchFamily="34" charset="0"/>
              </a:rPr>
              <a:t>mission</a:t>
            </a:r>
          </a:p>
        </p:txBody>
      </p:sp>
      <p:sp>
        <p:nvSpPr>
          <p:cNvPr id="7" name="Content Placeholder 2"/>
          <p:cNvSpPr>
            <a:spLocks noGrp="1"/>
          </p:cNvSpPr>
          <p:nvPr>
            <p:ph idx="1"/>
          </p:nvPr>
        </p:nvSpPr>
        <p:spPr>
          <a:xfrm>
            <a:off x="533400" y="1143000"/>
            <a:ext cx="8001000" cy="4309572"/>
          </a:xfrm>
        </p:spPr>
        <p:txBody>
          <a:bodyPr>
            <a:noAutofit/>
          </a:bodyPr>
          <a:lstStyle/>
          <a:p>
            <a:r>
              <a:rPr lang="en-US" sz="1800" b="0" dirty="0">
                <a:latin typeface="Arial" panose="020B0604020202020204" pitchFamily="34" charset="0"/>
                <a:cs typeface="Arial" panose="020B0604020202020204" pitchFamily="34" charset="0"/>
              </a:rPr>
              <a:t>Mission in normal situation</a:t>
            </a:r>
          </a:p>
          <a:p>
            <a:pPr>
              <a:buFontTx/>
              <a:buChar char="-"/>
            </a:pPr>
            <a:r>
              <a:rPr lang="en-US" sz="1800" b="0" dirty="0">
                <a:latin typeface="Arial" panose="020B0604020202020204" pitchFamily="34" charset="0"/>
                <a:cs typeface="Arial" panose="020B0604020202020204" pitchFamily="34" charset="0"/>
              </a:rPr>
              <a:t>PR for blood </a:t>
            </a:r>
            <a:r>
              <a:rPr lang="en-US" sz="1800" b="0" dirty="0" smtClean="0">
                <a:latin typeface="Arial" panose="020B0604020202020204" pitchFamily="34" charset="0"/>
                <a:cs typeface="Arial" panose="020B0604020202020204" pitchFamily="34" charset="0"/>
              </a:rPr>
              <a:t>donation, eyes donation, organs </a:t>
            </a:r>
            <a:r>
              <a:rPr lang="en-US" sz="1800" b="0" dirty="0">
                <a:latin typeface="Arial" panose="020B0604020202020204" pitchFamily="34" charset="0"/>
                <a:cs typeface="Arial" panose="020B0604020202020204" pitchFamily="34" charset="0"/>
              </a:rPr>
              <a:t>donation</a:t>
            </a:r>
          </a:p>
          <a:p>
            <a:pPr>
              <a:buFontTx/>
              <a:buChar char="-"/>
            </a:pPr>
            <a:r>
              <a:rPr lang="en-US" sz="1800" b="0" dirty="0">
                <a:latin typeface="Arial" panose="020B0604020202020204" pitchFamily="34" charset="0"/>
                <a:cs typeface="Arial" panose="020B0604020202020204" pitchFamily="34" charset="0"/>
              </a:rPr>
              <a:t>PR the activity of </a:t>
            </a:r>
            <a:r>
              <a:rPr lang="en-US" sz="1800" b="0" dirty="0" smtClean="0">
                <a:latin typeface="Arial" panose="020B0604020202020204" pitchFamily="34" charset="0"/>
                <a:cs typeface="Arial" panose="020B0604020202020204" pitchFamily="34" charset="0"/>
              </a:rPr>
              <a:t>Thai Red </a:t>
            </a:r>
            <a:r>
              <a:rPr lang="en-US" sz="1800" b="0" dirty="0">
                <a:latin typeface="Arial" panose="020B0604020202020204" pitchFamily="34" charset="0"/>
                <a:cs typeface="Arial" panose="020B0604020202020204" pitchFamily="34" charset="0"/>
              </a:rPr>
              <a:t>Cross </a:t>
            </a:r>
            <a:r>
              <a:rPr lang="en-US" sz="1800" dirty="0" smtClean="0">
                <a:latin typeface="Arial" panose="020B0604020202020204" pitchFamily="34" charset="0"/>
                <a:cs typeface="Arial" panose="020B0604020202020204" pitchFamily="34" charset="0"/>
              </a:rPr>
              <a:t>/ IFRC / ICRC</a:t>
            </a:r>
            <a:endParaRPr lang="en-US" sz="1800" b="0" dirty="0" smtClean="0">
              <a:latin typeface="Arial" panose="020B0604020202020204" pitchFamily="34" charset="0"/>
              <a:cs typeface="Arial" panose="020B0604020202020204" pitchFamily="34" charset="0"/>
            </a:endParaRPr>
          </a:p>
          <a:p>
            <a:pPr>
              <a:buFontTx/>
              <a:buChar char="-"/>
            </a:pPr>
            <a:r>
              <a:rPr lang="en-US" sz="1800" b="0" dirty="0" smtClean="0">
                <a:latin typeface="Arial" panose="020B0604020202020204" pitchFamily="34" charset="0"/>
                <a:cs typeface="Arial" panose="020B0604020202020204" pitchFamily="34" charset="0"/>
              </a:rPr>
              <a:t>To give </a:t>
            </a:r>
            <a:r>
              <a:rPr lang="en-US" sz="1800" b="0" dirty="0">
                <a:latin typeface="Arial" panose="020B0604020202020204" pitchFamily="34" charset="0"/>
                <a:cs typeface="Arial" panose="020B0604020202020204" pitchFamily="34" charset="0"/>
              </a:rPr>
              <a:t>healthcare </a:t>
            </a:r>
            <a:r>
              <a:rPr lang="en-US" sz="1800" b="0" dirty="0" smtClean="0">
                <a:latin typeface="Arial" panose="020B0604020202020204" pitchFamily="34" charset="0"/>
                <a:cs typeface="Arial" panose="020B0604020202020204" pitchFamily="34" charset="0"/>
              </a:rPr>
              <a:t>service information </a:t>
            </a:r>
            <a:r>
              <a:rPr lang="en-US" sz="1800" b="0" dirty="0">
                <a:latin typeface="Arial" panose="020B0604020202020204" pitchFamily="34" charset="0"/>
                <a:cs typeface="Arial" panose="020B0604020202020204" pitchFamily="34" charset="0"/>
              </a:rPr>
              <a:t>of King </a:t>
            </a:r>
            <a:r>
              <a:rPr lang="en-US" sz="1800" b="0" dirty="0" err="1">
                <a:latin typeface="Arial" panose="020B0604020202020204" pitchFamily="34" charset="0"/>
                <a:cs typeface="Arial" panose="020B0604020202020204" pitchFamily="34" charset="0"/>
              </a:rPr>
              <a:t>Chulalongkorn</a:t>
            </a:r>
            <a:r>
              <a:rPr lang="en-US" sz="1800" b="0" dirty="0">
                <a:latin typeface="Arial" panose="020B0604020202020204" pitchFamily="34" charset="0"/>
                <a:cs typeface="Arial" panose="020B0604020202020204" pitchFamily="34" charset="0"/>
              </a:rPr>
              <a:t> Memorial Hospital and Queen </a:t>
            </a:r>
            <a:r>
              <a:rPr lang="en-US" sz="1800" b="0" dirty="0" err="1">
                <a:latin typeface="Arial" panose="020B0604020202020204" pitchFamily="34" charset="0"/>
                <a:cs typeface="Arial" panose="020B0604020202020204" pitchFamily="34" charset="0"/>
              </a:rPr>
              <a:t>Savang</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Vadhana</a:t>
            </a:r>
            <a:r>
              <a:rPr lang="en-US" sz="1800" b="0" dirty="0">
                <a:latin typeface="Arial" panose="020B0604020202020204" pitchFamily="34" charset="0"/>
                <a:cs typeface="Arial" panose="020B0604020202020204" pitchFamily="34" charset="0"/>
              </a:rPr>
              <a:t> Memorial Hospital </a:t>
            </a:r>
          </a:p>
          <a:p>
            <a:endParaRPr lang="en-US" sz="1800" dirty="0" smtClean="0">
              <a:latin typeface="Arial" panose="020B0604020202020204" pitchFamily="34" charset="0"/>
              <a:cs typeface="Arial" panose="020B0604020202020204" pitchFamily="34" charset="0"/>
            </a:endParaRPr>
          </a:p>
          <a:p>
            <a:r>
              <a:rPr lang="en-US" sz="1800" b="0" dirty="0" smtClean="0">
                <a:latin typeface="Arial" panose="020B0604020202020204" pitchFamily="34" charset="0"/>
                <a:cs typeface="Arial" panose="020B0604020202020204" pitchFamily="34" charset="0"/>
              </a:rPr>
              <a:t>Mission in emergency situation</a:t>
            </a:r>
          </a:p>
          <a:p>
            <a:pPr>
              <a:buFontTx/>
              <a:buChar char="-"/>
            </a:pPr>
            <a:r>
              <a:rPr lang="en-US" sz="1800" b="0" dirty="0" smtClean="0">
                <a:latin typeface="Arial" panose="020B0604020202020204" pitchFamily="34" charset="0"/>
                <a:cs typeface="Arial" panose="020B0604020202020204" pitchFamily="34" charset="0"/>
              </a:rPr>
              <a:t>To be a channel for people who need help from TRCS</a:t>
            </a:r>
          </a:p>
          <a:p>
            <a:pPr>
              <a:buFontTx/>
              <a:buChar char="-"/>
            </a:pPr>
            <a:r>
              <a:rPr lang="en-US" sz="1800" b="0" dirty="0" smtClean="0">
                <a:latin typeface="Arial" panose="020B0604020202020204" pitchFamily="34" charset="0"/>
                <a:cs typeface="Arial" panose="020B0604020202020204" pitchFamily="34" charset="0"/>
              </a:rPr>
              <a:t>To follow the situation from other website, Facebook, Twitter</a:t>
            </a:r>
          </a:p>
          <a:p>
            <a:pPr>
              <a:buFontTx/>
              <a:buChar char="-"/>
            </a:pPr>
            <a:r>
              <a:rPr lang="en-US" sz="1800" b="0" dirty="0" smtClean="0">
                <a:latin typeface="Arial" panose="020B0604020202020204" pitchFamily="34" charset="0"/>
                <a:cs typeface="Arial" panose="020B0604020202020204" pitchFamily="34" charset="0"/>
              </a:rPr>
              <a:t>To request for cooperation from volunteers </a:t>
            </a:r>
          </a:p>
          <a:p>
            <a:pPr>
              <a:buFontTx/>
              <a:buChar char="-"/>
            </a:pPr>
            <a:r>
              <a:rPr lang="en-US" sz="1800" b="0" dirty="0" smtClean="0">
                <a:latin typeface="Arial" panose="020B0604020202020204" pitchFamily="34" charset="0"/>
                <a:cs typeface="Arial" panose="020B0604020202020204" pitchFamily="34" charset="0"/>
              </a:rPr>
              <a:t>To raise the money and basic necessities  </a:t>
            </a:r>
          </a:p>
          <a:p>
            <a:pPr>
              <a:buFontTx/>
              <a:buChar char="-"/>
            </a:pPr>
            <a:r>
              <a:rPr lang="en-US" sz="1800" b="0" dirty="0" smtClean="0">
                <a:latin typeface="Arial" panose="020B0604020202020204" pitchFamily="34" charset="0"/>
                <a:cs typeface="Arial" panose="020B0604020202020204" pitchFamily="34" charset="0"/>
              </a:rPr>
              <a:t>To announce the helping point by co-op with Relief and Community Health Bureau  </a:t>
            </a:r>
          </a:p>
          <a:p>
            <a:pPr>
              <a:buFontTx/>
              <a:buChar char="-"/>
            </a:pPr>
            <a:endParaRPr lang="en-US" sz="1800" b="0" dirty="0" smtClean="0">
              <a:latin typeface="Arial" panose="020B0604020202020204" pitchFamily="34" charset="0"/>
              <a:cs typeface="Arial" panose="020B0604020202020204" pitchFamily="34" charset="0"/>
            </a:endParaRPr>
          </a:p>
          <a:p>
            <a:pPr>
              <a:buFontTx/>
              <a:buChar char="-"/>
            </a:pPr>
            <a:endParaRPr lang="en-US" sz="1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854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981200"/>
            <a:ext cx="8991600" cy="1143000"/>
          </a:xfrm>
        </p:spPr>
        <p:txBody>
          <a:bodyPr>
            <a:noAutofit/>
          </a:bodyPr>
          <a:lstStyle/>
          <a:p>
            <a:r>
              <a:rPr lang="en-US" sz="4000" spc="-300" dirty="0" smtClean="0">
                <a:effectLst/>
                <a:latin typeface="Arial" panose="020B0604020202020204" pitchFamily="34" charset="0"/>
                <a:cs typeface="Arial" panose="020B0604020202020204" pitchFamily="34" charset="0"/>
              </a:rPr>
              <a:t>SOCIAL MEDIA LEARNING EXCHANGE</a:t>
            </a:r>
            <a:br>
              <a:rPr lang="en-US" sz="4000" spc="-300" dirty="0" smtClean="0">
                <a:effectLst/>
                <a:latin typeface="Arial" panose="020B0604020202020204" pitchFamily="34" charset="0"/>
                <a:cs typeface="Arial" panose="020B0604020202020204" pitchFamily="34" charset="0"/>
              </a:rPr>
            </a:br>
            <a:r>
              <a:rPr lang="en-US" sz="4000" dirty="0" smtClean="0">
                <a:effectLst/>
                <a:latin typeface="Arial" panose="020B0604020202020204" pitchFamily="34" charset="0"/>
                <a:cs typeface="Arial" panose="020B0604020202020204" pitchFamily="34" charset="0"/>
              </a:rPr>
              <a:t>24-26 NOVEMBER, JAKARTA</a:t>
            </a:r>
            <a:endParaRPr lang="en-US" sz="4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1247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25963"/>
          </a:xfrm>
        </p:spPr>
        <p:txBody>
          <a:bodyPr>
            <a:normAutofit/>
          </a:bodyPr>
          <a:lstStyle/>
          <a:p>
            <a:r>
              <a:rPr lang="en-US" sz="2200" dirty="0">
                <a:latin typeface="Arial" panose="020B0604020202020204" pitchFamily="34" charset="0"/>
                <a:cs typeface="Arial" panose="020B0604020202020204" pitchFamily="34" charset="0"/>
              </a:rPr>
              <a:t>The idea </a:t>
            </a:r>
            <a:r>
              <a:rPr lang="en-US" sz="2200" dirty="0" smtClean="0">
                <a:latin typeface="Arial" panose="020B0604020202020204" pitchFamily="34" charset="0"/>
                <a:cs typeface="Arial" panose="020B0604020202020204" pitchFamily="34" charset="0"/>
              </a:rPr>
              <a:t>of social </a:t>
            </a:r>
            <a:r>
              <a:rPr lang="en-US" sz="2200" dirty="0">
                <a:latin typeface="Arial" panose="020B0604020202020204" pitchFamily="34" charset="0"/>
                <a:cs typeface="Arial" panose="020B0604020202020204" pitchFamily="34" charset="0"/>
              </a:rPr>
              <a:t>media </a:t>
            </a:r>
            <a:r>
              <a:rPr lang="en-US" sz="2200" dirty="0" smtClean="0">
                <a:latin typeface="Arial" panose="020B0604020202020204" pitchFamily="34" charset="0"/>
                <a:cs typeface="Arial" panose="020B0604020202020204" pitchFamily="34" charset="0"/>
              </a:rPr>
              <a:t>campaign</a:t>
            </a:r>
          </a:p>
          <a:p>
            <a:r>
              <a:rPr lang="en-US" sz="2200" dirty="0">
                <a:latin typeface="Arial" panose="020B0604020202020204" pitchFamily="34" charset="0"/>
                <a:cs typeface="Arial" panose="020B0604020202020204" pitchFamily="34" charset="0"/>
              </a:rPr>
              <a:t>Community engagement</a:t>
            </a:r>
          </a:p>
          <a:p>
            <a:r>
              <a:rPr lang="en-US" sz="2200" dirty="0">
                <a:latin typeface="Arial" panose="020B0604020202020204" pitchFamily="34" charset="0"/>
                <a:cs typeface="Arial" panose="020B0604020202020204" pitchFamily="34" charset="0"/>
              </a:rPr>
              <a:t>Social Media </a:t>
            </a:r>
            <a:r>
              <a:rPr lang="en-US" sz="2200" dirty="0" smtClean="0">
                <a:latin typeface="Arial" panose="020B0604020202020204" pitchFamily="34" charset="0"/>
                <a:cs typeface="Arial" panose="020B0604020202020204" pitchFamily="34" charset="0"/>
              </a:rPr>
              <a:t>strategy </a:t>
            </a:r>
          </a:p>
          <a:p>
            <a:r>
              <a:rPr lang="en-US" sz="2200" dirty="0" smtClean="0">
                <a:latin typeface="Arial" panose="020B0604020202020204" pitchFamily="34" charset="0"/>
                <a:cs typeface="Arial" panose="020B0604020202020204" pitchFamily="34" charset="0"/>
              </a:rPr>
              <a:t>How to use social media as a tool in disaster management/ disaster risk reduction from NSs experiences</a:t>
            </a:r>
          </a:p>
          <a:p>
            <a:pPr>
              <a:buNone/>
            </a:pPr>
            <a:endParaRPr lang="en-US" sz="22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04800" y="304800"/>
            <a:ext cx="8229600" cy="1143000"/>
          </a:xfrm>
        </p:spPr>
        <p:txBody>
          <a:bodyPr>
            <a:noAutofit/>
          </a:bodyPr>
          <a:lstStyle/>
          <a:p>
            <a:r>
              <a:rPr lang="en-US" sz="2400" dirty="0" smtClean="0">
                <a:effectLst/>
                <a:latin typeface="Arial" panose="020B0604020202020204" pitchFamily="34" charset="0"/>
                <a:cs typeface="Arial" panose="020B0604020202020204" pitchFamily="34" charset="0"/>
              </a:rPr>
              <a:t>1. A </a:t>
            </a:r>
            <a:r>
              <a:rPr lang="en-US" sz="2400" dirty="0">
                <a:effectLst/>
                <a:latin typeface="Arial" panose="020B0604020202020204" pitchFamily="34" charset="0"/>
                <a:cs typeface="Arial" panose="020B0604020202020204" pitchFamily="34" charset="0"/>
              </a:rPr>
              <a:t>list of 3 specific things that you hope to learn from your colleagues during the Exchange.</a:t>
            </a:r>
          </a:p>
        </p:txBody>
      </p:sp>
    </p:spTree>
    <p:extLst>
      <p:ext uri="{BB962C8B-B14F-4D97-AF65-F5344CB8AC3E}">
        <p14:creationId xmlns:p14="http://schemas.microsoft.com/office/powerpoint/2010/main" val="4075071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7772400" cy="685800"/>
          </a:xfrm>
        </p:spPr>
        <p:txBody>
          <a:bodyPr>
            <a:noAutofit/>
          </a:bodyPr>
          <a:lstStyle/>
          <a:p>
            <a:r>
              <a:rPr lang="en-US" sz="2400" dirty="0">
                <a:effectLst/>
                <a:latin typeface="Arial" panose="020B0604020202020204" pitchFamily="34" charset="0"/>
                <a:cs typeface="Arial" panose="020B0604020202020204" pitchFamily="34" charset="0"/>
              </a:rPr>
              <a:t>2. </a:t>
            </a:r>
            <a:r>
              <a:rPr lang="en-US" sz="2400" dirty="0" smtClean="0">
                <a:effectLst/>
                <a:latin typeface="Arial" panose="020B0604020202020204" pitchFamily="34" charset="0"/>
                <a:cs typeface="Arial" panose="020B0604020202020204" pitchFamily="34" charset="0"/>
              </a:rPr>
              <a:t>Review  </a:t>
            </a:r>
            <a:r>
              <a:rPr lang="en-US" sz="2400" dirty="0">
                <a:effectLst/>
                <a:latin typeface="Arial" panose="020B0604020202020204" pitchFamily="34" charset="0"/>
                <a:cs typeface="Arial" panose="020B0604020202020204" pitchFamily="34" charset="0"/>
              </a:rPr>
              <a:t>National Society’s Facebook page. </a:t>
            </a:r>
          </a:p>
        </p:txBody>
      </p:sp>
      <p:sp>
        <p:nvSpPr>
          <p:cNvPr id="6" name="TextBox 5"/>
          <p:cNvSpPr txBox="1"/>
          <p:nvPr/>
        </p:nvSpPr>
        <p:spPr>
          <a:xfrm>
            <a:off x="3135445" y="6027003"/>
            <a:ext cx="2856579" cy="830997"/>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hlinkClick r:id="rId3"/>
              </a:rPr>
              <a:t>https://www.facebook.com/nbctrc/photos/a.509126809198417.1073742299.260541607390273/782615241849571/?type=3</a:t>
            </a:r>
            <a:endParaRPr lang="en-US" sz="1600" dirty="0">
              <a:latin typeface="Arial" panose="020B0604020202020204" pitchFamily="34" charset="0"/>
              <a:cs typeface="Arial" panose="020B0604020202020204" pitchFamily="34" charset="0"/>
            </a:endParaRPr>
          </a:p>
        </p:txBody>
      </p:sp>
      <p:sp>
        <p:nvSpPr>
          <p:cNvPr id="7" name="TextBox 6"/>
          <p:cNvSpPr txBox="1"/>
          <p:nvPr/>
        </p:nvSpPr>
        <p:spPr>
          <a:xfrm>
            <a:off x="293555" y="6110927"/>
            <a:ext cx="2754445" cy="646331"/>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hlinkClick r:id="rId4"/>
              </a:rPr>
              <a:t>https://www.facebook.com/media/set/?set=a.1073725409327788.1073741994.104937049539967&amp;type=3</a:t>
            </a:r>
            <a:endParaRPr lang="en-US" sz="1200" dirty="0">
              <a:latin typeface="Arial" panose="020B0604020202020204" pitchFamily="34" charset="0"/>
              <a:cs typeface="Arial" panose="020B0604020202020204" pitchFamily="34" charset="0"/>
            </a:endParaRPr>
          </a:p>
        </p:txBody>
      </p:sp>
      <p:sp>
        <p:nvSpPr>
          <p:cNvPr id="8" name="Rectangle 7"/>
          <p:cNvSpPr/>
          <p:nvPr/>
        </p:nvSpPr>
        <p:spPr>
          <a:xfrm>
            <a:off x="6019800" y="6160814"/>
            <a:ext cx="2895600"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hlinkClick r:id="rId5"/>
              </a:rPr>
              <a:t>https://www.facebook.com/ThaiRedCross/posts/1051314398235556</a:t>
            </a:r>
            <a:endParaRPr lang="en-US" sz="1200" dirty="0">
              <a:latin typeface="Arial" panose="020B0604020202020204" pitchFamily="34" charset="0"/>
              <a:cs typeface="Arial" panose="020B0604020202020204" pitchFamily="34" charset="0"/>
            </a:endParaRPr>
          </a:p>
        </p:txBody>
      </p:sp>
      <p:pic>
        <p:nvPicPr>
          <p:cNvPr id="11" name="Picture 10"/>
          <p:cNvPicPr/>
          <p:nvPr/>
        </p:nvPicPr>
        <p:blipFill rotWithShape="1">
          <a:blip r:embed="rId6" cstate="print">
            <a:extLst>
              <a:ext uri="{28A0092B-C50C-407E-A947-70E740481C1C}">
                <a14:useLocalDpi xmlns:a14="http://schemas.microsoft.com/office/drawing/2010/main" val="0"/>
              </a:ext>
            </a:extLst>
          </a:blip>
          <a:srcRect l="1314" t="6235" r="44411" b="6235"/>
          <a:stretch/>
        </p:blipFill>
        <p:spPr bwMode="auto">
          <a:xfrm>
            <a:off x="3219450" y="1828800"/>
            <a:ext cx="2772574" cy="419100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7" cstate="print">
            <a:extLst>
              <a:ext uri="{28A0092B-C50C-407E-A947-70E740481C1C}">
                <a14:useLocalDpi xmlns:a14="http://schemas.microsoft.com/office/drawing/2010/main" val="0"/>
              </a:ext>
            </a:extLst>
          </a:blip>
          <a:srcRect l="2456" t="6855" r="44538" b="6855"/>
          <a:stretch/>
        </p:blipFill>
        <p:spPr bwMode="auto">
          <a:xfrm>
            <a:off x="6058820" y="1872972"/>
            <a:ext cx="2856580" cy="4277662"/>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8" cstate="print">
            <a:extLst>
              <a:ext uri="{28A0092B-C50C-407E-A947-70E740481C1C}">
                <a14:useLocalDpi xmlns:a14="http://schemas.microsoft.com/office/drawing/2010/main" val="0"/>
              </a:ext>
            </a:extLst>
          </a:blip>
          <a:srcRect l="1169" t="6945" r="43737" b="6287"/>
          <a:stretch/>
        </p:blipFill>
        <p:spPr bwMode="auto">
          <a:xfrm>
            <a:off x="217356" y="1828800"/>
            <a:ext cx="2906844" cy="4247585"/>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304800" y="609600"/>
            <a:ext cx="8763000" cy="1415772"/>
          </a:xfrm>
          <a:prstGeom prst="rect">
            <a:avLst/>
          </a:prstGeom>
        </p:spPr>
        <p:txBody>
          <a:bodyPr wrap="square">
            <a:spAutoFit/>
          </a:bodyPr>
          <a:lstStyle/>
          <a:p>
            <a:endParaRPr lang="th-TH" dirty="0" smtClean="0"/>
          </a:p>
          <a:p>
            <a:r>
              <a:rPr lang="en-US" sz="1600" dirty="0" smtClean="0">
                <a:latin typeface="Arial" panose="020B0604020202020204" pitchFamily="34" charset="0"/>
                <a:cs typeface="Arial" panose="020B0604020202020204" pitchFamily="34" charset="0"/>
              </a:rPr>
              <a:t>1. Princess </a:t>
            </a:r>
            <a:r>
              <a:rPr lang="en-US" sz="1600" dirty="0" err="1" smtClean="0">
                <a:latin typeface="Arial" panose="020B0604020202020204" pitchFamily="34" charset="0"/>
                <a:cs typeface="Arial" panose="020B0604020202020204" pitchFamily="34" charset="0"/>
              </a:rPr>
              <a:t>Sirindhorn</a:t>
            </a:r>
            <a:r>
              <a:rPr lang="en-US" sz="1600" dirty="0" smtClean="0">
                <a:latin typeface="Arial" panose="020B0604020202020204" pitchFamily="34" charset="0"/>
                <a:cs typeface="Arial" panose="020B0604020202020204" pitchFamily="34" charset="0"/>
              </a:rPr>
              <a:t> present robes to monks at the end of Buddhist Lent at </a:t>
            </a:r>
            <a:r>
              <a:rPr lang="en-US" sz="1600" dirty="0" err="1" smtClean="0">
                <a:latin typeface="Arial" panose="020B0604020202020204" pitchFamily="34" charset="0"/>
                <a:cs typeface="Arial" panose="020B0604020202020204" pitchFamily="34" charset="0"/>
              </a:rPr>
              <a:t>Sisaket</a:t>
            </a:r>
            <a:r>
              <a:rPr lang="en-US" sz="1600" dirty="0" smtClean="0">
                <a:latin typeface="Arial" panose="020B0604020202020204" pitchFamily="34" charset="0"/>
                <a:cs typeface="Arial" panose="020B0604020202020204" pitchFamily="34" charset="0"/>
              </a:rPr>
              <a:t> province</a:t>
            </a:r>
          </a:p>
          <a:p>
            <a:r>
              <a:rPr lang="en-US" sz="1600" dirty="0" smtClean="0">
                <a:latin typeface="Arial" panose="020B0604020202020204" pitchFamily="34" charset="0"/>
                <a:cs typeface="Arial" panose="020B0604020202020204" pitchFamily="34" charset="0"/>
              </a:rPr>
              <a:t>2. National Blood Center invites people to donate blood continuously</a:t>
            </a:r>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 Relief and Public Health Bureau help people who are in trouble </a:t>
            </a:r>
            <a:r>
              <a:rPr lang="en-US" sz="1600" dirty="0" smtClean="0">
                <a:latin typeface="Arial" panose="020B0604020202020204" pitchFamily="34" charset="0"/>
                <a:cs typeface="Arial" panose="020B0604020202020204" pitchFamily="34" charset="0"/>
              </a:rPr>
              <a:t>with house </a:t>
            </a:r>
            <a:r>
              <a:rPr lang="en-US" sz="1600" dirty="0">
                <a:latin typeface="Arial" panose="020B0604020202020204" pitchFamily="34" charset="0"/>
                <a:cs typeface="Arial" panose="020B0604020202020204" pitchFamily="34" charset="0"/>
              </a:rPr>
              <a:t>fire</a:t>
            </a:r>
            <a:r>
              <a:rPr lang="en-US" dirty="0"/>
              <a:t>. </a:t>
            </a:r>
          </a:p>
          <a:p>
            <a:r>
              <a:rPr lang="en-US" dirty="0"/>
              <a:t> </a:t>
            </a:r>
          </a:p>
        </p:txBody>
      </p:sp>
    </p:spTree>
    <p:extLst>
      <p:ext uri="{BB962C8B-B14F-4D97-AF65-F5344CB8AC3E}">
        <p14:creationId xmlns:p14="http://schemas.microsoft.com/office/powerpoint/2010/main" val="3447098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763000" cy="830997"/>
          </a:xfrm>
          <a:prstGeom prst="rect">
            <a:avLst/>
          </a:prstGeom>
          <a:noFill/>
        </p:spPr>
        <p:txBody>
          <a:bodyPr wrap="square" rtlCol="0">
            <a:spAutoFit/>
          </a:bodyPr>
          <a:lstStyle/>
          <a:p>
            <a:r>
              <a:rPr lang="en-US" sz="2400" b="1" dirty="0" smtClean="0">
                <a:solidFill>
                  <a:schemeClr val="tx2"/>
                </a:solidFill>
                <a:latin typeface="Arial" panose="020B0604020202020204" pitchFamily="34" charset="0"/>
                <a:ea typeface="+mj-ea"/>
                <a:cs typeface="Arial" panose="020B0604020202020204" pitchFamily="34" charset="0"/>
              </a:rPr>
              <a:t>3. Choose a Facebook page for an </a:t>
            </a:r>
            <a:r>
              <a:rPr lang="en-US" sz="2400" b="1" dirty="0" err="1" smtClean="0">
                <a:solidFill>
                  <a:schemeClr val="tx2"/>
                </a:solidFill>
                <a:latin typeface="Arial" panose="020B0604020202020204" pitchFamily="34" charset="0"/>
                <a:ea typeface="+mj-ea"/>
                <a:cs typeface="Arial" panose="020B0604020202020204" pitchFamily="34" charset="0"/>
              </a:rPr>
              <a:t>organisation</a:t>
            </a:r>
            <a:r>
              <a:rPr lang="en-US" sz="2400" b="1" dirty="0" smtClean="0">
                <a:solidFill>
                  <a:schemeClr val="tx2"/>
                </a:solidFill>
                <a:latin typeface="Arial" panose="020B0604020202020204" pitchFamily="34" charset="0"/>
                <a:ea typeface="+mj-ea"/>
                <a:cs typeface="Arial" panose="020B0604020202020204" pitchFamily="34" charset="0"/>
              </a:rPr>
              <a:t>, brand, celebrity or news outlet that you like. </a:t>
            </a:r>
            <a:endParaRPr lang="en-US" sz="2400" b="1" dirty="0">
              <a:solidFill>
                <a:schemeClr val="tx2"/>
              </a:solidFill>
              <a:latin typeface="Arial" panose="020B0604020202020204" pitchFamily="34" charset="0"/>
              <a:ea typeface="+mj-ea"/>
              <a:cs typeface="Arial" panose="020B0604020202020204" pitchFamily="34" charset="0"/>
            </a:endParaRPr>
          </a:p>
        </p:txBody>
      </p:sp>
      <p:sp>
        <p:nvSpPr>
          <p:cNvPr id="5" name="Rectangle 4"/>
          <p:cNvSpPr/>
          <p:nvPr/>
        </p:nvSpPr>
        <p:spPr>
          <a:xfrm>
            <a:off x="685800" y="3429000"/>
            <a:ext cx="8382000" cy="3250121"/>
          </a:xfrm>
          <a:prstGeom prst="rect">
            <a:avLst/>
          </a:prstGeom>
        </p:spPr>
        <p:txBody>
          <a:bodyPr wrap="square">
            <a:spAutoFit/>
          </a:bodyPr>
          <a:lstStyle/>
          <a:p>
            <a:r>
              <a:rPr lang="en-US" dirty="0">
                <a:latin typeface="Arial" panose="020B0604020202020204" pitchFamily="34" charset="0"/>
                <a:cs typeface="Arial" panose="020B0604020202020204" pitchFamily="34" charset="0"/>
              </a:rPr>
              <a:t>•Who or what is the </a:t>
            </a:r>
            <a:r>
              <a:rPr lang="en-US" dirty="0" smtClean="0">
                <a:latin typeface="Arial" panose="020B0604020202020204" pitchFamily="34" charset="0"/>
                <a:cs typeface="Arial" panose="020B0604020202020204" pitchFamily="34" charset="0"/>
              </a:rPr>
              <a:t>title </a:t>
            </a:r>
            <a:r>
              <a:rPr lang="en-US" dirty="0">
                <a:latin typeface="Arial" panose="020B0604020202020204" pitchFamily="34" charset="0"/>
                <a:cs typeface="Arial" panose="020B0604020202020204" pitchFamily="34" charset="0"/>
              </a:rPr>
              <a:t>of the account? </a:t>
            </a:r>
            <a:r>
              <a:rPr lang="en-US" dirty="0" smtClean="0">
                <a:solidFill>
                  <a:srgbClr val="FF0000"/>
                </a:solidFill>
                <a:latin typeface="Arial" panose="020B0604020202020204" pitchFamily="34" charset="0"/>
                <a:cs typeface="Arial" panose="020B0604020202020204" pitchFamily="34" charset="0"/>
              </a:rPr>
              <a:t>UNICE</a:t>
            </a:r>
            <a:r>
              <a:rPr lang="en-US" dirty="0">
                <a:solidFill>
                  <a:srgbClr val="FF0000"/>
                </a:solidFill>
                <a:latin typeface="Arial" panose="020B0604020202020204" pitchFamily="34" charset="0"/>
                <a:cs typeface="Arial" panose="020B0604020202020204" pitchFamily="34" charset="0"/>
              </a:rPr>
              <a:t>F</a:t>
            </a:r>
            <a:endParaRPr lang="en-US" dirty="0">
              <a:solidFill>
                <a:srgbClr val="FF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many followers do they have? </a:t>
            </a:r>
            <a:r>
              <a:rPr lang="en-US" dirty="0" smtClean="0">
                <a:solidFill>
                  <a:srgbClr val="FF0000"/>
                </a:solidFill>
                <a:latin typeface="Arial" panose="020B0604020202020204" pitchFamily="34" charset="0"/>
                <a:cs typeface="Arial" panose="020B0604020202020204" pitchFamily="34" charset="0"/>
              </a:rPr>
              <a:t>5.5 M.</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often do they post? </a:t>
            </a:r>
            <a:r>
              <a:rPr lang="en-US" dirty="0" smtClean="0">
                <a:latin typeface="Arial" panose="020B0604020202020204" pitchFamily="34" charset="0"/>
                <a:cs typeface="Arial" panose="020B0604020202020204" pitchFamily="34" charset="0"/>
              </a:rPr>
              <a:t> </a:t>
            </a:r>
            <a:r>
              <a:rPr lang="en-US" dirty="0" smtClean="0">
                <a:solidFill>
                  <a:srgbClr val="FF0000"/>
                </a:solidFill>
                <a:latin typeface="Arial" panose="020B0604020202020204" pitchFamily="34" charset="0"/>
                <a:cs typeface="Arial" panose="020B0604020202020204" pitchFamily="34" charset="0"/>
              </a:rPr>
              <a:t>Daily</a:t>
            </a:r>
            <a:endParaRPr lang="en-US" dirty="0">
              <a:solidFill>
                <a:srgbClr val="FF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 many people comment on their posts or Share their posts? Do they respond to comments</a:t>
            </a:r>
            <a:r>
              <a:rPr lang="en-US" dirty="0" smtClean="0">
                <a:latin typeface="Arial" panose="020B0604020202020204" pitchFamily="34" charset="0"/>
                <a:cs typeface="Arial" panose="020B0604020202020204" pitchFamily="34" charset="0"/>
              </a:rPr>
              <a:t>? </a:t>
            </a:r>
            <a:r>
              <a:rPr lang="en-US" dirty="0" smtClean="0">
                <a:solidFill>
                  <a:srgbClr val="FF0000"/>
                </a:solidFill>
                <a:latin typeface="Arial" panose="020B0604020202020204" pitchFamily="34" charset="0"/>
                <a:cs typeface="Arial" panose="020B0604020202020204" pitchFamily="34" charset="0"/>
              </a:rPr>
              <a:t>Many people comment and share. They answer every comments.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do they well? What do you like about their page</a:t>
            </a:r>
            <a:r>
              <a:rPr lang="en-US" dirty="0" smtClean="0">
                <a:latin typeface="Arial" panose="020B0604020202020204" pitchFamily="34" charset="0"/>
                <a:cs typeface="Arial" panose="020B0604020202020204" pitchFamily="34" charset="0"/>
              </a:rPr>
              <a:t>? </a:t>
            </a:r>
            <a:r>
              <a:rPr lang="en-US" dirty="0" smtClean="0">
                <a:solidFill>
                  <a:srgbClr val="FF0000"/>
                </a:solidFill>
                <a:latin typeface="Arial" panose="020B0604020202020204" pitchFamily="34" charset="0"/>
                <a:cs typeface="Arial" panose="020B0604020202020204" pitchFamily="34" charset="0"/>
              </a:rPr>
              <a:t>Nice picture &amp; copy writer, interesting campaign, world class celebrities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 you think they could do </a:t>
            </a:r>
            <a:r>
              <a:rPr lang="en-US" dirty="0" smtClean="0">
                <a:latin typeface="Arial" panose="020B0604020202020204" pitchFamily="34" charset="0"/>
                <a:cs typeface="Arial" panose="020B0604020202020204" pitchFamily="34" charset="0"/>
              </a:rPr>
              <a:t>better? </a:t>
            </a:r>
            <a:r>
              <a:rPr lang="en-US" dirty="0" smtClean="0">
                <a:solidFill>
                  <a:srgbClr val="FF0000"/>
                </a:solidFill>
                <a:latin typeface="Arial" panose="020B0604020202020204" pitchFamily="34" charset="0"/>
                <a:cs typeface="Arial" panose="020B0604020202020204" pitchFamily="34" charset="0"/>
              </a:rPr>
              <a:t>YES</a:t>
            </a:r>
            <a:endParaRPr lang="en-US" dirty="0">
              <a:solidFill>
                <a:srgbClr val="FF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do you think they are trying to achieve with their Facebook page? </a:t>
            </a:r>
            <a:endParaRPr lang="en-US" dirty="0" smtClean="0">
              <a:latin typeface="Arial" panose="020B0604020202020204" pitchFamily="34" charset="0"/>
              <a:cs typeface="Arial" panose="020B0604020202020204" pitchFamily="34" charset="0"/>
            </a:endParaRPr>
          </a:p>
          <a:p>
            <a:r>
              <a:rPr lang="en-US" dirty="0" smtClean="0">
                <a:solidFill>
                  <a:srgbClr val="FF0000"/>
                </a:solidFill>
                <a:latin typeface="Arial" panose="020B0604020202020204" pitchFamily="34" charset="0"/>
                <a:cs typeface="Arial" panose="020B0604020202020204" pitchFamily="34" charset="0"/>
              </a:rPr>
              <a:t>             Raising awareness about underprivileged children</a:t>
            </a:r>
            <a:r>
              <a:rPr lang="th-TH" dirty="0" smtClean="0">
                <a:solidFill>
                  <a:srgbClr val="FF0000"/>
                </a:solidFill>
                <a:latin typeface="Arial" panose="020B0604020202020204" pitchFamily="34" charset="0"/>
                <a:cs typeface="Arial" panose="020B0604020202020204" pitchFamily="34" charset="0"/>
              </a:rPr>
              <a:t> </a:t>
            </a:r>
            <a:r>
              <a:rPr lang="en-US" dirty="0" smtClean="0">
                <a:solidFill>
                  <a:srgbClr val="FF0000"/>
                </a:solidFill>
                <a:latin typeface="Arial" panose="020B0604020202020204" pitchFamily="34" charset="0"/>
                <a:cs typeface="Arial" panose="020B0604020202020204" pitchFamily="34" charset="0"/>
              </a:rPr>
              <a:t>and  raising money to                           </a:t>
            </a:r>
          </a:p>
          <a:p>
            <a:r>
              <a:rPr lang="en-US" dirty="0">
                <a:solidFill>
                  <a:srgbClr val="FF0000"/>
                </a:solidFill>
                <a:latin typeface="Arial" panose="020B0604020202020204" pitchFamily="34" charset="0"/>
                <a:cs typeface="Arial" panose="020B0604020202020204" pitchFamily="34" charset="0"/>
              </a:rPr>
              <a:t> </a:t>
            </a:r>
            <a:r>
              <a:rPr lang="en-US" dirty="0" smtClean="0">
                <a:solidFill>
                  <a:srgbClr val="FF0000"/>
                </a:solidFill>
                <a:latin typeface="Arial" panose="020B0604020202020204" pitchFamily="34" charset="0"/>
                <a:cs typeface="Arial" panose="020B0604020202020204" pitchFamily="34" charset="0"/>
              </a:rPr>
              <a:t>                             support their campaign </a:t>
            </a:r>
            <a:endParaRPr lang="en-US" dirty="0">
              <a:solidFill>
                <a:srgbClr val="FF0000"/>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420" t="17707" r="22108" b="31511"/>
          <a:stretch/>
        </p:blipFill>
        <p:spPr bwMode="auto">
          <a:xfrm>
            <a:off x="1981200" y="1447800"/>
            <a:ext cx="5334000" cy="197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905000" y="1078468"/>
            <a:ext cx="5943600" cy="369332"/>
          </a:xfrm>
          <a:prstGeom prst="rect">
            <a:avLst/>
          </a:prstGeom>
        </p:spPr>
        <p:txBody>
          <a:bodyPr wrap="square">
            <a:spAutoFit/>
          </a:bodyPr>
          <a:lstStyle/>
          <a:p>
            <a:r>
              <a:rPr lang="en-US" dirty="0" smtClean="0">
                <a:solidFill>
                  <a:srgbClr val="0070C0"/>
                </a:solidFill>
                <a:latin typeface="Arial" panose="020B0604020202020204" pitchFamily="34" charset="0"/>
                <a:cs typeface="Arial" panose="020B0604020202020204" pitchFamily="34" charset="0"/>
                <a:hlinkClick r:id="rId3"/>
              </a:rPr>
              <a:t>https://www.facebook.com/unicef/?fref=ts</a:t>
            </a:r>
            <a:endParaRPr lang="en-US"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628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727</TotalTime>
  <Words>742</Words>
  <Application>Microsoft Office PowerPoint</Application>
  <PresentationFormat>On-screen Show (4:3)</PresentationFormat>
  <Paragraphs>92</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 SOCIAL MEDIA </vt:lpstr>
      <vt:lpstr>PowerPoint Presentation</vt:lpstr>
      <vt:lpstr>PowerPoint Presentation</vt:lpstr>
      <vt:lpstr>Social media Rating </vt:lpstr>
      <vt:lpstr>mission</vt:lpstr>
      <vt:lpstr>SOCIAL MEDIA LEARNING EXCHANGE 24-26 NOVEMBER, JAKARTA</vt:lpstr>
      <vt:lpstr>1. A list of 3 specific things that you hope to learn from your colleagues during the Exchange.</vt:lpstr>
      <vt:lpstr>2. Review  National Society’s Facebook page. </vt:lpstr>
      <vt:lpstr>PowerPoint Presentation</vt:lpstr>
      <vt:lpstr>PowerPoint Presentation</vt:lpstr>
      <vt:lpstr>Challenge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dc:title>
  <dc:creator>IRonan</dc:creator>
  <cp:lastModifiedBy>IRonan</cp:lastModifiedBy>
  <cp:revision>37</cp:revision>
  <dcterms:created xsi:type="dcterms:W3CDTF">2015-11-22T09:16:46Z</dcterms:created>
  <dcterms:modified xsi:type="dcterms:W3CDTF">2015-11-26T09:56:51Z</dcterms:modified>
</cp:coreProperties>
</file>