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61" r:id="rId4"/>
    <p:sldId id="262" r:id="rId5"/>
    <p:sldId id="268" r:id="rId6"/>
    <p:sldId id="273" r:id="rId7"/>
    <p:sldId id="269" r:id="rId8"/>
    <p:sldId id="270" r:id="rId9"/>
    <p:sldId id="264" r:id="rId10"/>
    <p:sldId id="265" r:id="rId11"/>
    <p:sldId id="266" r:id="rId12"/>
    <p:sldId id="271" r:id="rId13"/>
    <p:sldId id="272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8A242-98CF-46C6-94A8-0AE5C09BB4BF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2CEDE-20FF-400C-9396-232F30CAE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8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8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42B042-603B-4A96-9D2A-69CC36E7F70D}" type="slidenum">
              <a:rPr lang="en-GB" smtClean="0"/>
              <a:pPr/>
              <a:t>12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8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8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42B042-603B-4A96-9D2A-69CC36E7F70D}" type="slidenum">
              <a:rPr lang="en-GB" smtClean="0"/>
              <a:pPr/>
              <a:t>13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8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8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42B042-603B-4A96-9D2A-69CC36E7F70D}" type="slidenum">
              <a:rPr lang="en-GB" smtClean="0"/>
              <a:pPr/>
              <a:t>14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362200"/>
            <a:ext cx="8229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F0000"/>
          </a:solidFill>
        </p:spPr>
        <p:txBody>
          <a:bodyPr anchor="ctr">
            <a:normAutofit/>
          </a:bodyPr>
          <a:lstStyle/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-Win---Researcher" pitchFamily="34" charset="0"/>
                <a:ea typeface="+mj-ea"/>
                <a:cs typeface="+mj-cs"/>
              </a:rPr>
              <a:t>            </a:t>
            </a:r>
            <a:r>
              <a:rPr lang="en-US" dirty="0" err="1">
                <a:solidFill>
                  <a:schemeClr val="bg1"/>
                </a:solidFill>
                <a:latin typeface="-Win---Researcher" pitchFamily="34" charset="0"/>
                <a:ea typeface="+mj-ea"/>
                <a:cs typeface="+mj-cs"/>
              </a:rPr>
              <a:t>jrefrmEdkifiHMuufajceDtoif</a:t>
            </a:r>
            <a:r>
              <a:rPr lang="en-US" dirty="0">
                <a:solidFill>
                  <a:schemeClr val="bg1"/>
                </a:solidFill>
                <a:latin typeface="-Win---Researcher" pitchFamily="34" charset="0"/>
                <a:ea typeface="+mj-ea"/>
                <a:cs typeface="+mj-cs"/>
              </a:rPr>
              <a:t>;</a:t>
            </a:r>
          </a:p>
        </p:txBody>
      </p:sp>
      <p:pic>
        <p:nvPicPr>
          <p:cNvPr id="1032" name="Content Placeholder 7" descr="MRCS Round Circle Logo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" y="73025"/>
            <a:ext cx="6858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066800"/>
            <a:ext cx="7772400" cy="1143000"/>
          </a:xfrm>
        </p:spPr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 smtClean="0">
                <a:solidFill>
                  <a:srgbClr val="FF0000"/>
                </a:solidFill>
              </a:rPr>
              <a:t>Myanmar Red </a:t>
            </a:r>
            <a:r>
              <a:rPr lang="en-US" sz="4000" b="1" dirty="0" smtClean="0">
                <a:solidFill>
                  <a:srgbClr val="FF0000"/>
                </a:solidFill>
              </a:rPr>
              <a:t>C</a:t>
            </a:r>
            <a:r>
              <a:rPr lang="en-US" sz="4000" b="1" dirty="0" smtClean="0">
                <a:solidFill>
                  <a:srgbClr val="FF0000"/>
                </a:solidFill>
              </a:rPr>
              <a:t>ross Society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971800"/>
            <a:ext cx="6400800" cy="1752600"/>
          </a:xfrm>
        </p:spPr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Regional Resilience Workshop</a:t>
            </a:r>
          </a:p>
          <a:p>
            <a:r>
              <a:rPr lang="en-US" b="1" i="1" dirty="0" smtClean="0">
                <a:solidFill>
                  <a:schemeClr val="tx1"/>
                </a:solidFill>
              </a:rPr>
              <a:t>Country </a:t>
            </a:r>
            <a:r>
              <a:rPr lang="en-US" b="1" i="1" dirty="0" smtClean="0">
                <a:solidFill>
                  <a:schemeClr val="tx1"/>
                </a:solidFill>
              </a:rPr>
              <a:t>Advocacy and Humanitarian Diplomacy Planning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 </a:t>
            </a:r>
            <a:endParaRPr lang="en-US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8201"/>
            <a:ext cx="9144000" cy="6858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Needs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752600"/>
            <a:ext cx="8686800" cy="4419600"/>
          </a:xfrm>
        </p:spPr>
        <p:txBody>
          <a:bodyPr/>
          <a:lstStyle/>
          <a:p>
            <a:pPr marL="465138" indent="-465138"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Budget for producing materials.</a:t>
            </a:r>
          </a:p>
          <a:p>
            <a:pPr marL="465138" indent="-465138"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Social Media technical support</a:t>
            </a:r>
          </a:p>
          <a:p>
            <a:pPr marL="465138" indent="-465138"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Partnership</a:t>
            </a:r>
          </a:p>
        </p:txBody>
      </p:sp>
      <p:pic>
        <p:nvPicPr>
          <p:cNvPr id="4" name="Content Placeholder 4" descr="DSC010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7200" y="3886200"/>
            <a:ext cx="4038600" cy="207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5" name="Content Placeholder 4" descr="DSC010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886200"/>
            <a:ext cx="4038600" cy="2070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4" descr="DSC010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1828800"/>
            <a:ext cx="29718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8201"/>
            <a:ext cx="9144000" cy="6858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Challenges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447800"/>
            <a:ext cx="8686800" cy="5105400"/>
          </a:xfrm>
        </p:spPr>
        <p:txBody>
          <a:bodyPr/>
          <a:lstStyle/>
          <a:p>
            <a:pPr marL="465138" indent="-465138"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Time constraints of government</a:t>
            </a:r>
          </a:p>
          <a:p>
            <a:pPr marL="465138" indent="-465138"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Different views of political </a:t>
            </a:r>
            <a:r>
              <a:rPr lang="en-US" sz="2800" dirty="0" smtClean="0">
                <a:solidFill>
                  <a:schemeClr val="tx1"/>
                </a:solidFill>
              </a:rPr>
              <a:t>parties (</a:t>
            </a:r>
            <a:r>
              <a:rPr lang="en-US" sz="2800" i="1" dirty="0" smtClean="0">
                <a:solidFill>
                  <a:srgbClr val="002060"/>
                </a:solidFill>
              </a:rPr>
              <a:t>in Parliament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465138" indent="-465138"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Different capacities of RC </a:t>
            </a:r>
            <a:r>
              <a:rPr lang="en-US" sz="2800" dirty="0" smtClean="0">
                <a:solidFill>
                  <a:schemeClr val="tx1"/>
                </a:solidFill>
              </a:rPr>
              <a:t>branches can reflect Red Cross image for </a:t>
            </a:r>
            <a:r>
              <a:rPr lang="en-US" sz="2800" dirty="0" smtClean="0">
                <a:solidFill>
                  <a:schemeClr val="tx1"/>
                </a:solidFill>
              </a:rPr>
              <a:t>government and </a:t>
            </a:r>
            <a:r>
              <a:rPr lang="en-US" sz="2800" dirty="0" smtClean="0">
                <a:solidFill>
                  <a:schemeClr val="tx1"/>
                </a:solidFill>
              </a:rPr>
              <a:t>parliament. 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465138" indent="-465138"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Small mistake of single Volunteer on </a:t>
            </a:r>
            <a:r>
              <a:rPr lang="en-US" sz="2800" dirty="0" smtClean="0">
                <a:solidFill>
                  <a:schemeClr val="tx1"/>
                </a:solidFill>
              </a:rPr>
              <a:t>fundamental </a:t>
            </a:r>
            <a:r>
              <a:rPr lang="en-US" sz="2800" dirty="0" smtClean="0">
                <a:solidFill>
                  <a:schemeClr val="tx1"/>
                </a:solidFill>
              </a:rPr>
              <a:t>principle </a:t>
            </a:r>
            <a:r>
              <a:rPr lang="en-US" sz="2800" dirty="0" smtClean="0">
                <a:solidFill>
                  <a:schemeClr val="tx1"/>
                </a:solidFill>
              </a:rPr>
              <a:t>and </a:t>
            </a:r>
            <a:r>
              <a:rPr lang="en-US" sz="2800" dirty="0" smtClean="0">
                <a:solidFill>
                  <a:schemeClr val="tx1"/>
                </a:solidFill>
              </a:rPr>
              <a:t>misuse of emblem </a:t>
            </a:r>
            <a:r>
              <a:rPr lang="en-US" sz="2800" dirty="0" smtClean="0">
                <a:solidFill>
                  <a:schemeClr val="tx1"/>
                </a:solidFill>
              </a:rPr>
              <a:t>by anybody </a:t>
            </a:r>
            <a:r>
              <a:rPr lang="en-US" sz="2800" dirty="0" smtClean="0">
                <a:solidFill>
                  <a:schemeClr val="tx1"/>
                </a:solidFill>
              </a:rPr>
              <a:t>(</a:t>
            </a:r>
            <a:r>
              <a:rPr lang="en-US" sz="2800" dirty="0" smtClean="0">
                <a:solidFill>
                  <a:schemeClr val="tx1"/>
                </a:solidFill>
              </a:rPr>
              <a:t>inside or outside movement) </a:t>
            </a:r>
            <a:r>
              <a:rPr lang="en-US" sz="2800" dirty="0" smtClean="0">
                <a:solidFill>
                  <a:schemeClr val="tx1"/>
                </a:solidFill>
              </a:rPr>
              <a:t>can </a:t>
            </a:r>
            <a:r>
              <a:rPr lang="en-US" sz="2800" dirty="0" smtClean="0">
                <a:solidFill>
                  <a:schemeClr val="tx1"/>
                </a:solidFill>
              </a:rPr>
              <a:t>create </a:t>
            </a:r>
            <a:r>
              <a:rPr lang="en-US" sz="2800" dirty="0" smtClean="0">
                <a:solidFill>
                  <a:schemeClr val="tx1"/>
                </a:solidFill>
              </a:rPr>
              <a:t>big misunderstanding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marL="465138" indent="-465138"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Perception that RC </a:t>
            </a:r>
            <a:r>
              <a:rPr lang="en-US" sz="2800" dirty="0" smtClean="0">
                <a:solidFill>
                  <a:schemeClr val="tx1"/>
                </a:solidFill>
              </a:rPr>
              <a:t>is only  First Aid.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465138" indent="-465138"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Incorrect use of social </a:t>
            </a:r>
            <a:r>
              <a:rPr lang="en-US" sz="2800" dirty="0" smtClean="0">
                <a:solidFill>
                  <a:schemeClr val="tx1"/>
                </a:solidFill>
              </a:rPr>
              <a:t>media-(</a:t>
            </a:r>
            <a:r>
              <a:rPr lang="en-US" sz="2800" i="1" dirty="0" smtClean="0">
                <a:solidFill>
                  <a:srgbClr val="002060"/>
                </a:solidFill>
              </a:rPr>
              <a:t>negative </a:t>
            </a:r>
            <a:r>
              <a:rPr lang="en-US" sz="2800" i="1" dirty="0" smtClean="0">
                <a:solidFill>
                  <a:srgbClr val="002060"/>
                </a:solidFill>
              </a:rPr>
              <a:t>impact on RC image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</a:p>
          <a:p>
            <a:pPr marL="465138" indent="-465138" algn="just">
              <a:buFont typeface="Wingdings" pitchFamily="2" charset="2"/>
              <a:buChar char="§"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1F6C4E9-F6C8-4C5C-B010-2D7B03396B2D}" type="datetime1">
              <a:rPr lang="en-US" smtClean="0"/>
              <a:pPr/>
              <a:t>2/4/2015</a:t>
            </a:fld>
            <a:endParaRPr lang="en-US" smtClean="0"/>
          </a:p>
        </p:txBody>
      </p:sp>
      <p:sp>
        <p:nvSpPr>
          <p:cNvPr id="217090" name="Rectangle 2"/>
          <p:cNvSpPr>
            <a:spLocks noRot="1" noChangeArrowheads="1"/>
          </p:cNvSpPr>
          <p:nvPr/>
        </p:nvSpPr>
        <p:spPr bwMode="auto">
          <a:xfrm>
            <a:off x="304800" y="914400"/>
            <a:ext cx="851058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>
              <a:defRPr/>
            </a:pP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Objectives-</a:t>
            </a:r>
          </a:p>
          <a:p>
            <a:pPr>
              <a:defRPr/>
            </a:pPr>
            <a:r>
              <a:rPr lang="en-US" sz="3200" dirty="0" smtClean="0"/>
              <a:t>2. Increase knowledge and understanding of Red Cross in the community in order to strengthen Red Cross branches to ensure sustainability of Red Cross activities in supporting needs of vulnerable people.</a:t>
            </a:r>
          </a:p>
          <a:p>
            <a:pPr>
              <a:defRPr/>
            </a:pPr>
            <a:r>
              <a:rPr lang="en-US" sz="3200" dirty="0" smtClean="0"/>
              <a:t>3. Increase partnership with private sector in order to enhance mutually supporting.</a:t>
            </a:r>
          </a:p>
          <a:p>
            <a:pPr>
              <a:defRPr/>
            </a:pPr>
            <a:r>
              <a:rPr lang="en-US" sz="3200" dirty="0" smtClean="0"/>
              <a:t>(</a:t>
            </a:r>
            <a:r>
              <a:rPr lang="en-US" sz="3200" dirty="0" err="1" smtClean="0"/>
              <a:t>eg</a:t>
            </a:r>
            <a:r>
              <a:rPr lang="en-US" sz="3200" dirty="0" smtClean="0"/>
              <a:t>. </a:t>
            </a:r>
            <a:r>
              <a:rPr lang="en-US" sz="3200" i="1" dirty="0" smtClean="0">
                <a:solidFill>
                  <a:srgbClr val="002060"/>
                </a:solidFill>
              </a:rPr>
              <a:t>Financial support or donations from private sector and in-return for staff training, safety measures- factories, airline, business..) </a:t>
            </a:r>
          </a:p>
          <a:p>
            <a:pPr>
              <a:defRPr/>
            </a:pPr>
            <a:endParaRPr lang="en-US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70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70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SC_0231.JPG"/>
          <p:cNvPicPr>
            <a:picLocks noChangeAspect="1"/>
          </p:cNvPicPr>
          <p:nvPr/>
        </p:nvPicPr>
        <p:blipFill>
          <a:blip r:embed="rId3" cstate="print"/>
          <a:srcRect l="3792" t="4642" r="9283"/>
          <a:stretch>
            <a:fillRect/>
          </a:stretch>
        </p:blipFill>
        <p:spPr>
          <a:xfrm>
            <a:off x="1331640" y="1484784"/>
            <a:ext cx="6696743" cy="48976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53603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1F6C4E9-F6C8-4C5C-B010-2D7B03396B2D}" type="datetime1">
              <a:rPr lang="en-US" smtClean="0"/>
              <a:pPr/>
              <a:t>2/4/2015</a:t>
            </a:fld>
            <a:endParaRPr lang="en-US" smtClean="0"/>
          </a:p>
        </p:txBody>
      </p:sp>
      <p:sp>
        <p:nvSpPr>
          <p:cNvPr id="217090" name="Rectangle 2"/>
          <p:cNvSpPr>
            <a:spLocks noRot="1" noChangeArrowheads="1"/>
          </p:cNvSpPr>
          <p:nvPr/>
        </p:nvSpPr>
        <p:spPr bwMode="auto">
          <a:xfrm>
            <a:off x="381000" y="1143000"/>
            <a:ext cx="85105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Thank for your kind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70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70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1F6C4E9-F6C8-4C5C-B010-2D7B03396B2D}" type="datetime1">
              <a:rPr lang="en-US" smtClean="0"/>
              <a:pPr/>
              <a:t>2/4/2015</a:t>
            </a:fld>
            <a:endParaRPr lang="en-US" smtClean="0"/>
          </a:p>
        </p:txBody>
      </p:sp>
      <p:sp>
        <p:nvSpPr>
          <p:cNvPr id="217090" name="Rectangle 2"/>
          <p:cNvSpPr>
            <a:spLocks noRot="1" noChangeArrowheads="1"/>
          </p:cNvSpPr>
          <p:nvPr/>
        </p:nvSpPr>
        <p:spPr bwMode="auto">
          <a:xfrm>
            <a:off x="304800" y="2819400"/>
            <a:ext cx="85105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Question and answer!</a:t>
            </a:r>
            <a:endParaRPr lang="en-US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70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70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000"/>
            <a:ext cx="9144000" cy="990599"/>
          </a:xfrm>
        </p:spPr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FF0000"/>
                </a:solidFill>
              </a:rPr>
              <a:t>Objective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514600"/>
            <a:ext cx="8229600" cy="2667000"/>
          </a:xfrm>
        </p:spPr>
        <p:txBody>
          <a:bodyPr/>
          <a:lstStyle/>
          <a:p>
            <a:pPr algn="just"/>
            <a:r>
              <a:rPr lang="en-US" b="1" i="1" dirty="0" smtClean="0">
                <a:solidFill>
                  <a:schemeClr val="tx1"/>
                </a:solidFill>
              </a:rPr>
              <a:t>1. Secure </a:t>
            </a:r>
            <a:r>
              <a:rPr lang="en-US" b="1" i="1" dirty="0" smtClean="0">
                <a:solidFill>
                  <a:schemeClr val="tx1"/>
                </a:solidFill>
              </a:rPr>
              <a:t>more support from government and State &amp; </a:t>
            </a:r>
            <a:r>
              <a:rPr lang="en-US" b="1" i="1" dirty="0" smtClean="0">
                <a:solidFill>
                  <a:schemeClr val="tx1"/>
                </a:solidFill>
              </a:rPr>
              <a:t>Regional </a:t>
            </a:r>
            <a:r>
              <a:rPr lang="en-US" b="1" i="1" dirty="0" smtClean="0">
                <a:solidFill>
                  <a:schemeClr val="tx1"/>
                </a:solidFill>
              </a:rPr>
              <a:t>Parliament for RC activities that will </a:t>
            </a:r>
            <a:r>
              <a:rPr lang="en-US" b="1" i="1" dirty="0" smtClean="0">
                <a:solidFill>
                  <a:schemeClr val="tx1"/>
                </a:solidFill>
              </a:rPr>
              <a:t>therefore </a:t>
            </a:r>
            <a:r>
              <a:rPr lang="en-US" b="1" i="1" dirty="0" smtClean="0">
                <a:solidFill>
                  <a:schemeClr val="tx1"/>
                </a:solidFill>
              </a:rPr>
              <a:t>support vulnerable people.</a:t>
            </a:r>
            <a:endParaRPr lang="en-US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8201"/>
            <a:ext cx="9144000" cy="6858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Audience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752600"/>
            <a:ext cx="8686800" cy="685800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Government and State &amp; Region Parliament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IMG_17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02200" y="3505200"/>
            <a:ext cx="4089400" cy="3067050"/>
          </a:xfrm>
          <a:prstGeom prst="rect">
            <a:avLst/>
          </a:prstGeom>
        </p:spPr>
      </p:pic>
      <p:pic>
        <p:nvPicPr>
          <p:cNvPr id="5" name="Picture 4" descr="IMG_17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362200"/>
            <a:ext cx="43688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8201"/>
            <a:ext cx="9144000" cy="6858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Evidence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9144000" cy="1676400"/>
          </a:xfrm>
        </p:spPr>
        <p:txBody>
          <a:bodyPr/>
          <a:lstStyle/>
          <a:p>
            <a:pPr marL="465138" indent="-465138"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Range of RC services and activities (not only First Aid)</a:t>
            </a:r>
          </a:p>
          <a:p>
            <a:pPr marL="465138" indent="-465138"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Consistency of the RC (always there)</a:t>
            </a:r>
          </a:p>
          <a:p>
            <a:pPr marL="465138" indent="-465138"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Red Cross 7 Fundamental Principles &amp; Unique roll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9" descr="IMG_5072.jpg"/>
          <p:cNvPicPr>
            <a:picLocks noChangeAspect="1"/>
          </p:cNvPicPr>
          <p:nvPr/>
        </p:nvPicPr>
        <p:blipFill>
          <a:blip r:embed="rId2" cstate="print"/>
          <a:srcRect r="5714"/>
          <a:stretch>
            <a:fillRect/>
          </a:stretch>
        </p:blipFill>
        <p:spPr bwMode="auto">
          <a:xfrm>
            <a:off x="304800" y="3810000"/>
            <a:ext cx="444137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GHWD campaig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3505200"/>
            <a:ext cx="39624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8201"/>
            <a:ext cx="9144000" cy="6858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Evidence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Picture 10" descr="For GA (13).JPG"/>
          <p:cNvPicPr>
            <a:picLocks noChangeAspect="1"/>
          </p:cNvPicPr>
          <p:nvPr/>
        </p:nvPicPr>
        <p:blipFill>
          <a:blip r:embed="rId2" cstate="print"/>
          <a:srcRect t="8333" b="10714"/>
          <a:stretch>
            <a:fillRect/>
          </a:stretch>
        </p:blipFill>
        <p:spPr bwMode="auto">
          <a:xfrm>
            <a:off x="4724400" y="4191000"/>
            <a:ext cx="4267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ENVYdv4\YGN Off\June Activities\from Desktop\103___05\IMG_22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3886200" cy="25908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13" name="Picture 3" descr="G:\Giri\Giri Photo\DSC_05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572000" y="1676400"/>
            <a:ext cx="4724400" cy="22959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Picture 8" descr="D:\HOD Backup\SCM Files\Commuication Photo Gallery\Shelter\Kyauk  Moe\IMG_7151.jpg"/>
          <p:cNvPicPr>
            <a:picLocks noChangeAspect="1" noChangeArrowheads="1"/>
          </p:cNvPicPr>
          <p:nvPr/>
        </p:nvPicPr>
        <p:blipFill>
          <a:blip r:embed="rId5" cstate="print">
            <a:lum bright="-12000" contrast="10000"/>
          </a:blip>
          <a:srcRect/>
          <a:stretch>
            <a:fillRect/>
          </a:stretch>
        </p:blipFill>
        <p:spPr bwMode="auto">
          <a:xfrm>
            <a:off x="152400" y="4114800"/>
            <a:ext cx="41148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8201"/>
            <a:ext cx="9144000" cy="6858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Channels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524000"/>
            <a:ext cx="8915400" cy="990600"/>
          </a:xfrm>
        </p:spPr>
        <p:txBody>
          <a:bodyPr/>
          <a:lstStyle/>
          <a:p>
            <a:pPr marL="465138" indent="-465138"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Public awareness campaign on the FPs and role of RC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743200"/>
            <a:ext cx="441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AHL_48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590800"/>
            <a:ext cx="41148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8201"/>
            <a:ext cx="9144000" cy="6858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Channels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524000"/>
            <a:ext cx="8915400" cy="1143000"/>
          </a:xfrm>
        </p:spPr>
        <p:txBody>
          <a:bodyPr/>
          <a:lstStyle/>
          <a:p>
            <a:pPr marL="465138" indent="-465138"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Targeted parliamentary sessions to share key message campaign &amp; successes.</a:t>
            </a:r>
          </a:p>
        </p:txBody>
      </p:sp>
      <p:pic>
        <p:nvPicPr>
          <p:cNvPr id="6" name="Picture 5" descr="IMG_1757.JPG"/>
          <p:cNvPicPr>
            <a:picLocks noChangeAspect="1"/>
          </p:cNvPicPr>
          <p:nvPr/>
        </p:nvPicPr>
        <p:blipFill>
          <a:blip r:embed="rId2" cstate="print"/>
          <a:srcRect t="27536"/>
          <a:stretch>
            <a:fillRect/>
          </a:stretch>
        </p:blipFill>
        <p:spPr>
          <a:xfrm>
            <a:off x="1219200" y="2743200"/>
            <a:ext cx="70104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8201"/>
            <a:ext cx="9144000" cy="6858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Channels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524000"/>
            <a:ext cx="8915400" cy="1905000"/>
          </a:xfrm>
        </p:spPr>
        <p:txBody>
          <a:bodyPr/>
          <a:lstStyle/>
          <a:p>
            <a:pPr marL="465138" indent="-465138"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Taking community voice to the parliament (Video, in person)</a:t>
            </a:r>
          </a:p>
          <a:p>
            <a:pPr marL="465138" indent="-465138"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Red Cross </a:t>
            </a:r>
            <a:r>
              <a:rPr lang="en-US" dirty="0" smtClean="0">
                <a:solidFill>
                  <a:schemeClr val="tx1"/>
                </a:solidFill>
              </a:rPr>
              <a:t>News </a:t>
            </a:r>
            <a:r>
              <a:rPr lang="en-US" dirty="0" smtClean="0">
                <a:solidFill>
                  <a:schemeClr val="tx1"/>
                </a:solidFill>
              </a:rPr>
              <a:t>Journals </a:t>
            </a:r>
          </a:p>
        </p:txBody>
      </p:sp>
      <p:pic>
        <p:nvPicPr>
          <p:cNvPr id="4" name="Picture 3" descr="DSC_0094.JPG"/>
          <p:cNvPicPr>
            <a:picLocks noChangeAspect="1"/>
          </p:cNvPicPr>
          <p:nvPr/>
        </p:nvPicPr>
        <p:blipFill>
          <a:blip r:embed="rId2" cstate="print"/>
          <a:srcRect r="7937"/>
          <a:stretch>
            <a:fillRect/>
          </a:stretch>
        </p:blipFill>
        <p:spPr>
          <a:xfrm>
            <a:off x="76200" y="3276600"/>
            <a:ext cx="4419600" cy="3200400"/>
          </a:xfrm>
          <a:prstGeom prst="rect">
            <a:avLst/>
          </a:prstGeom>
        </p:spPr>
      </p:pic>
      <p:pic>
        <p:nvPicPr>
          <p:cNvPr id="6" name="Picture 5" descr="DSC_0477.JPG"/>
          <p:cNvPicPr>
            <a:picLocks noChangeAspect="1"/>
          </p:cNvPicPr>
          <p:nvPr/>
        </p:nvPicPr>
        <p:blipFill>
          <a:blip r:embed="rId3" cstate="print"/>
          <a:srcRect l="15054" t="15339" r="6674"/>
          <a:stretch>
            <a:fillRect/>
          </a:stretch>
        </p:blipFill>
        <p:spPr>
          <a:xfrm>
            <a:off x="4648200" y="3276600"/>
            <a:ext cx="4419600" cy="3186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8201"/>
            <a:ext cx="9144000" cy="6858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Opportunities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752600"/>
            <a:ext cx="8686800" cy="4419600"/>
          </a:xfrm>
        </p:spPr>
        <p:txBody>
          <a:bodyPr/>
          <a:lstStyle/>
          <a:p>
            <a:pPr marL="465138" indent="-465138"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Government, State &amp; Region </a:t>
            </a:r>
            <a:r>
              <a:rPr lang="en-US" dirty="0" smtClean="0">
                <a:solidFill>
                  <a:schemeClr val="tx1"/>
                </a:solidFill>
              </a:rPr>
              <a:t>Parliament aware on Red Cross requirement of internal support</a:t>
            </a:r>
            <a:endParaRPr lang="en-US" dirty="0" smtClean="0">
              <a:solidFill>
                <a:schemeClr val="tx1"/>
              </a:solidFill>
            </a:endParaRPr>
          </a:p>
          <a:p>
            <a:pPr marL="465138" indent="-465138"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Improve auxiliary role of RC to Government.</a:t>
            </a:r>
          </a:p>
          <a:p>
            <a:pPr marL="465138" indent="-465138"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Access to government.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SK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SSKS</Template>
  <TotalTime>137</TotalTime>
  <Words>309</Words>
  <Application>Microsoft Office PowerPoint</Application>
  <PresentationFormat>On-screen Show (4:3)</PresentationFormat>
  <Paragraphs>47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SSKS</vt:lpstr>
      <vt:lpstr> Myanmar Red Cross Society   </vt:lpstr>
      <vt:lpstr> Objective</vt:lpstr>
      <vt:lpstr>Audience</vt:lpstr>
      <vt:lpstr>Evidence</vt:lpstr>
      <vt:lpstr>Evidence</vt:lpstr>
      <vt:lpstr>Channels</vt:lpstr>
      <vt:lpstr>Channels</vt:lpstr>
      <vt:lpstr>Channels</vt:lpstr>
      <vt:lpstr>Opportunities</vt:lpstr>
      <vt:lpstr>Needs</vt:lpstr>
      <vt:lpstr>Challenges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Deputy Director</dc:creator>
  <cp:lastModifiedBy>lenovo</cp:lastModifiedBy>
  <cp:revision>6</cp:revision>
  <dcterms:created xsi:type="dcterms:W3CDTF">2006-08-16T00:00:00Z</dcterms:created>
  <dcterms:modified xsi:type="dcterms:W3CDTF">2015-02-04T14:40:33Z</dcterms:modified>
</cp:coreProperties>
</file>