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57" r:id="rId4"/>
    <p:sldId id="258" r:id="rId5"/>
    <p:sldId id="269" r:id="rId6"/>
    <p:sldId id="265" r:id="rId7"/>
    <p:sldId id="271" r:id="rId8"/>
    <p:sldId id="279" r:id="rId9"/>
    <p:sldId id="277" r:id="rId10"/>
    <p:sldId id="274" r:id="rId11"/>
    <p:sldId id="281" r:id="rId12"/>
    <p:sldId id="263" r:id="rId13"/>
    <p:sldId id="259" r:id="rId14"/>
    <p:sldId id="262" r:id="rId15"/>
    <p:sldId id="272"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9642" autoAdjust="0"/>
  </p:normalViewPr>
  <p:slideViewPr>
    <p:cSldViewPr>
      <p:cViewPr>
        <p:scale>
          <a:sx n="75" d="100"/>
          <a:sy n="75" d="100"/>
        </p:scale>
        <p:origin x="350" y="326"/>
      </p:cViewPr>
      <p:guideLst>
        <p:guide orient="horz" pos="2160"/>
        <p:guide pos="2880"/>
      </p:guideLst>
    </p:cSldViewPr>
  </p:slideViewPr>
  <p:outlineViewPr>
    <p:cViewPr>
      <p:scale>
        <a:sx n="33" d="100"/>
        <a:sy n="33" d="100"/>
      </p:scale>
      <p:origin x="0" y="10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B46F2-8D53-404D-981D-B2105A271834}" type="datetimeFigureOut">
              <a:rPr lang="en-US" smtClean="0"/>
              <a:pPr/>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B3AA7-F3AA-4BE6-9293-A9AF4D9D2FDB}" type="slidenum">
              <a:rPr lang="en-US" smtClean="0"/>
              <a:pPr/>
              <a:t>‹#›</a:t>
            </a:fld>
            <a:endParaRPr lang="en-US"/>
          </a:p>
        </p:txBody>
      </p:sp>
    </p:spTree>
    <p:extLst>
      <p:ext uri="{BB962C8B-B14F-4D97-AF65-F5344CB8AC3E}">
        <p14:creationId xmlns:p14="http://schemas.microsoft.com/office/powerpoint/2010/main" val="392746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8B3AA7-F3AA-4BE6-9293-A9AF4D9D2FDB}"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Lao Red Cross decided to select 40 villages in the 3 districts(5 each) because these 3 districts are at high risk of malaria prevalence identified by district and provincial authorities. </a:t>
            </a:r>
          </a:p>
          <a:p>
            <a:pPr lvl="0"/>
            <a:r>
              <a:rPr lang="en-GB" dirty="0" smtClean="0"/>
              <a:t>Coordination at all levels, concerned parties is very necessary to start in the beginning to get effective implementation of activity; and sustainability</a:t>
            </a:r>
            <a:endParaRPr lang="en-US" dirty="0" smtClean="0"/>
          </a:p>
          <a:p>
            <a:pPr lvl="0"/>
            <a:r>
              <a:rPr lang="en-GB" dirty="0" smtClean="0"/>
              <a:t>Village authorities must be strong in encouraging and organizing the community people to do the activities given. </a:t>
            </a:r>
            <a:endParaRPr lang="en-US" dirty="0" smtClean="0"/>
          </a:p>
          <a:p>
            <a:pPr lvl="0"/>
            <a:r>
              <a:rPr lang="en-GB" dirty="0" smtClean="0"/>
              <a:t>The training curriculum is still limited. It should be more improved by adding the manual on ECV focussing on malaria and dengue fever. Training length should be increased from 3 days to 5 days.  </a:t>
            </a:r>
            <a:endParaRPr lang="en-US" dirty="0" smtClean="0"/>
          </a:p>
          <a:p>
            <a:pPr lvl="0"/>
            <a:r>
              <a:rPr lang="en-GB" dirty="0" smtClean="0"/>
              <a:t>Household visit is very necessary and important as it helps villagers to be able to receive enough health message and also help monitoring team  know how and what  to help them. </a:t>
            </a:r>
            <a:endParaRPr lang="en-US" dirty="0" smtClean="0"/>
          </a:p>
          <a:p>
            <a:pPr>
              <a:buNone/>
            </a:pPr>
            <a:r>
              <a:rPr lang="en-US" dirty="0" smtClean="0"/>
              <a:t>________________</a:t>
            </a:r>
          </a:p>
          <a:p>
            <a:endParaRPr lang="en-US" dirty="0" smtClean="0"/>
          </a:p>
          <a:p>
            <a:pPr>
              <a:buNone/>
            </a:pPr>
            <a:r>
              <a:rPr lang="en-GB" dirty="0" smtClean="0"/>
              <a:t> </a:t>
            </a:r>
            <a:endParaRPr lang="en-US" dirty="0" smtClean="0"/>
          </a:p>
          <a:p>
            <a:pPr lvl="0"/>
            <a:r>
              <a:rPr lang="en-GB" dirty="0" smtClean="0"/>
              <a:t>Conducting these health activities in primary school is also the way to send health message to their families not only for the pupils in schools.  </a:t>
            </a:r>
            <a:endParaRPr lang="en-US" dirty="0" smtClean="0"/>
          </a:p>
          <a:p>
            <a:pPr lvl="0"/>
            <a:r>
              <a:rPr lang="en-GB" dirty="0" smtClean="0"/>
              <a:t>Project life time is too short, that is not enough time for making behaviour change in community people. Its appropriate length should be at least 1-2 years. </a:t>
            </a:r>
            <a:endParaRPr lang="en-US" dirty="0" smtClean="0"/>
          </a:p>
          <a:p>
            <a:pPr lvl="0"/>
            <a:r>
              <a:rPr lang="en-GB" dirty="0" smtClean="0"/>
              <a:t>Reporting from all levels must be on time or faster in order to address the problem of the delay of money transfer from IFRC. </a:t>
            </a:r>
            <a:endParaRPr lang="en-US" dirty="0" smtClean="0"/>
          </a:p>
          <a:p>
            <a:pPr lvl="0"/>
            <a:r>
              <a:rPr lang="en-GB" dirty="0" smtClean="0"/>
              <a:t>Monitoring visit needs concerned party to go together in particular health authority</a:t>
            </a:r>
            <a:endParaRPr lang="en-US" dirty="0" smtClean="0"/>
          </a:p>
          <a:p>
            <a:pPr lvl="0"/>
            <a:r>
              <a:rPr lang="en-GB" dirty="0" smtClean="0"/>
              <a:t>As project was implemented in local ethnic areas where most of people speak their old language. So, project staff in particular at district level should know their local ethnic language for more effective communication so that the target beneficiaries can receive enough health message. </a:t>
            </a:r>
            <a:endParaRPr lang="en-US" dirty="0" smtClean="0"/>
          </a:p>
          <a:p>
            <a:r>
              <a:rPr lang="en-GB" dirty="0" smtClean="0"/>
              <a:t>As many villages in other district in each province are malaria and dengue fever-stricken areas. Project should continue its implementation in the new areas.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F8B3AA7-F3AA-4BE6-9293-A9AF4D9D2FD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8120D2-EBC3-4963-8FE4-FA0CFAB32AF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120D2-EBC3-4963-8FE4-FA0CFAB32AF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120D2-EBC3-4963-8FE4-FA0CFAB32AF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8120D2-EBC3-4963-8FE4-FA0CFAB32AF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120D2-EBC3-4963-8FE4-FA0CFAB32AFA}"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8120D2-EBC3-4963-8FE4-FA0CFAB32AF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8120D2-EBC3-4963-8FE4-FA0CFAB32AFA}" type="datetimeFigureOut">
              <a:rPr lang="en-US" smtClean="0"/>
              <a:pPr/>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8120D2-EBC3-4963-8FE4-FA0CFAB32AFA}"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120D2-EBC3-4963-8FE4-FA0CFAB32AFA}"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120D2-EBC3-4963-8FE4-FA0CFAB32AF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120D2-EBC3-4963-8FE4-FA0CFAB32AFA}"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CB42D-77FE-4FB6-9C46-F08A9D551C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120D2-EBC3-4963-8FE4-FA0CFAB32AFA}" type="datetimeFigureOut">
              <a:rPr lang="en-US" smtClean="0"/>
              <a:pPr/>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CB42D-77FE-4FB6-9C46-F08A9D551C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828800"/>
            <a:ext cx="7772400" cy="2438400"/>
          </a:xfrm>
        </p:spPr>
        <p:txBody>
          <a:bodyPr>
            <a:normAutofit fontScale="9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Lao Red Cross</a:t>
            </a:r>
            <a:br>
              <a:rPr lang="en-US" dirty="0" smtClean="0">
                <a:latin typeface="Arial" pitchFamily="34" charset="0"/>
                <a:cs typeface="Arial" pitchFamily="34" charset="0"/>
              </a:rPr>
            </a:br>
            <a:r>
              <a:rPr lang="en-US" dirty="0" smtClean="0">
                <a:latin typeface="Arial" pitchFamily="34" charset="0"/>
                <a:cs typeface="Arial" pitchFamily="34" charset="0"/>
              </a:rPr>
              <a:t>Malaria Prevention  Project</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3" name="Subtitle 2"/>
          <p:cNvSpPr>
            <a:spLocks noGrp="1"/>
          </p:cNvSpPr>
          <p:nvPr>
            <p:ph type="subTitle" idx="1"/>
          </p:nvPr>
        </p:nvSpPr>
        <p:spPr>
          <a:xfrm>
            <a:off x="1295400" y="5562600"/>
            <a:ext cx="6400800" cy="1066800"/>
          </a:xfrm>
        </p:spPr>
        <p:txBody>
          <a:bodyPr>
            <a:normAutofit/>
          </a:bodyPr>
          <a:lstStyle/>
          <a:p>
            <a:r>
              <a:rPr lang="en-US" sz="1600" dirty="0" smtClean="0">
                <a:solidFill>
                  <a:schemeClr val="tx1"/>
                </a:solidFill>
              </a:rPr>
              <a:t>Presented by : </a:t>
            </a:r>
            <a:r>
              <a:rPr lang="en-US" sz="1600" dirty="0" err="1" smtClean="0">
                <a:solidFill>
                  <a:schemeClr val="tx1"/>
                </a:solidFill>
              </a:rPr>
              <a:t>Bounma</a:t>
            </a:r>
            <a:r>
              <a:rPr lang="en-US" sz="1600" dirty="0" smtClean="0">
                <a:solidFill>
                  <a:schemeClr val="tx1"/>
                </a:solidFill>
              </a:rPr>
              <a:t> XAYASOUK</a:t>
            </a:r>
          </a:p>
          <a:p>
            <a:r>
              <a:rPr lang="en-US" sz="1600" dirty="0" smtClean="0">
                <a:solidFill>
                  <a:schemeClr val="tx1"/>
                </a:solidFill>
              </a:rPr>
              <a:t>Head of Health Promotion Department,</a:t>
            </a:r>
          </a:p>
          <a:p>
            <a:r>
              <a:rPr lang="en-US" sz="1600" dirty="0" smtClean="0">
                <a:solidFill>
                  <a:schemeClr val="tx1"/>
                </a:solidFill>
              </a:rPr>
              <a:t> Lao Red Cross</a:t>
            </a:r>
          </a:p>
          <a:p>
            <a:endParaRPr lang="en-US" dirty="0">
              <a:solidFill>
                <a:schemeClr val="tx1"/>
              </a:solidFill>
            </a:endParaRPr>
          </a:p>
          <a:p>
            <a:endParaRPr lang="en-US" dirty="0">
              <a:solidFill>
                <a:schemeClr val="tx1"/>
              </a:solidFill>
            </a:endParaRPr>
          </a:p>
        </p:txBody>
      </p:sp>
      <p:pic>
        <p:nvPicPr>
          <p:cNvPr id="17410" name="Picture 2" descr="laoredcross-logo-circle"/>
          <p:cNvPicPr>
            <a:picLocks noChangeAspect="1" noChangeArrowheads="1"/>
          </p:cNvPicPr>
          <p:nvPr/>
        </p:nvPicPr>
        <p:blipFill>
          <a:blip r:embed="rId2"/>
          <a:srcRect/>
          <a:stretch>
            <a:fillRect/>
          </a:stretch>
        </p:blipFill>
        <p:spPr bwMode="auto">
          <a:xfrm>
            <a:off x="3962400" y="762000"/>
            <a:ext cx="1219200" cy="1219200"/>
          </a:xfrm>
          <a:prstGeom prst="rect">
            <a:avLst/>
          </a:prstGeom>
          <a:noFill/>
        </p:spPr>
      </p:pic>
      <p:sp>
        <p:nvSpPr>
          <p:cNvPr id="5" name="TextBox 4"/>
          <p:cNvSpPr txBox="1"/>
          <p:nvPr/>
        </p:nvSpPr>
        <p:spPr>
          <a:xfrm>
            <a:off x="914400" y="4343400"/>
            <a:ext cx="7620000" cy="923330"/>
          </a:xfrm>
          <a:prstGeom prst="rect">
            <a:avLst/>
          </a:prstGeom>
          <a:noFill/>
        </p:spPr>
        <p:txBody>
          <a:bodyPr wrap="square" rtlCol="0">
            <a:spAutoFit/>
          </a:bodyPr>
          <a:lstStyle/>
          <a:p>
            <a:pPr algn="ctr"/>
            <a:r>
              <a:rPr lang="en-US" dirty="0" smtClean="0">
                <a:latin typeface="Arial" pitchFamily="34" charset="0"/>
                <a:cs typeface="Arial" pitchFamily="34" charset="0"/>
              </a:rPr>
              <a:t>Regional Community Safety and Resilience Forum </a:t>
            </a:r>
          </a:p>
          <a:p>
            <a:pPr algn="ctr"/>
            <a:r>
              <a:rPr lang="en-US" dirty="0" smtClean="0">
                <a:latin typeface="Arial" pitchFamily="34" charset="0"/>
                <a:cs typeface="Arial" pitchFamily="34" charset="0"/>
              </a:rPr>
              <a:t>4-6 August 2015, Jakarta, Indonesia</a:t>
            </a:r>
            <a:br>
              <a:rPr lang="en-US" dirty="0" smtClean="0">
                <a:latin typeface="Arial" pitchFamily="34" charset="0"/>
                <a:cs typeface="Arial" pitchFamily="34" charset="0"/>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 </a:t>
            </a:r>
            <a:endParaRPr lang="en-US" dirty="0"/>
          </a:p>
        </p:txBody>
      </p:sp>
      <p:pic>
        <p:nvPicPr>
          <p:cNvPr id="12" name="Content Placeholder 11" descr="D:\Malaria Champasak &amp; Sekong\Photos\DSC00689.JPG"/>
          <p:cNvPicPr>
            <a:picLocks noGrp="1"/>
          </p:cNvPicPr>
          <p:nvPr>
            <p:ph sz="half" idx="1"/>
          </p:nvPr>
        </p:nvPicPr>
        <p:blipFill>
          <a:blip r:embed="rId2" cstate="print"/>
          <a:srcRect/>
          <a:stretch>
            <a:fillRect/>
          </a:stretch>
        </p:blipFill>
        <p:spPr bwMode="auto">
          <a:xfrm>
            <a:off x="4800600" y="609600"/>
            <a:ext cx="3810000" cy="2438400"/>
          </a:xfrm>
          <a:prstGeom prst="rect">
            <a:avLst/>
          </a:prstGeom>
          <a:noFill/>
          <a:ln w="9525">
            <a:noFill/>
            <a:miter lim="800000"/>
            <a:headEnd/>
            <a:tailEnd/>
          </a:ln>
        </p:spPr>
      </p:pic>
      <p:pic>
        <p:nvPicPr>
          <p:cNvPr id="14" name="Content Placeholder 4" descr="D:\Malaria Champasak &amp; Sekong\Photos\DSC00775.JPG"/>
          <p:cNvPicPr>
            <a:picLocks/>
          </p:cNvPicPr>
          <p:nvPr/>
        </p:nvPicPr>
        <p:blipFill>
          <a:blip r:embed="rId3" cstate="print"/>
          <a:srcRect/>
          <a:stretch>
            <a:fillRect/>
          </a:stretch>
        </p:blipFill>
        <p:spPr bwMode="auto">
          <a:xfrm>
            <a:off x="381000" y="609600"/>
            <a:ext cx="3581400" cy="2514600"/>
          </a:xfrm>
          <a:prstGeom prst="rect">
            <a:avLst/>
          </a:prstGeom>
          <a:noFill/>
          <a:ln w="9525">
            <a:noFill/>
            <a:miter lim="800000"/>
            <a:headEnd/>
            <a:tailEnd/>
          </a:ln>
        </p:spPr>
      </p:pic>
      <p:sp>
        <p:nvSpPr>
          <p:cNvPr id="19" name="Rectangle 18"/>
          <p:cNvSpPr/>
          <p:nvPr/>
        </p:nvSpPr>
        <p:spPr>
          <a:xfrm>
            <a:off x="0" y="3200400"/>
            <a:ext cx="4191000" cy="523220"/>
          </a:xfrm>
          <a:prstGeom prst="rect">
            <a:avLst/>
          </a:prstGeom>
        </p:spPr>
        <p:txBody>
          <a:bodyPr wrap="square">
            <a:spAutoFit/>
          </a:bodyPr>
          <a:lstStyle/>
          <a:p>
            <a:pPr lvl="0" algn="ctr" fontAlgn="base">
              <a:spcBef>
                <a:spcPct val="0"/>
              </a:spcBef>
              <a:spcAft>
                <a:spcPct val="0"/>
              </a:spcAft>
            </a:pPr>
            <a:r>
              <a:rPr lang="en-US" sz="1400" dirty="0" smtClean="0">
                <a:solidFill>
                  <a:prstClr val="black"/>
                </a:solidFill>
                <a:latin typeface="Phetsarath OT" pitchFamily="2" charset="0"/>
                <a:ea typeface="Calibri" pitchFamily="34" charset="0"/>
                <a:cs typeface="Phetsarath OT" pitchFamily="2" charset="0"/>
              </a:rPr>
              <a:t>Red Cross officer is explaining how to destroy mosquito breeding ground</a:t>
            </a:r>
            <a:r>
              <a:rPr lang="en-US" sz="800" dirty="0" smtClean="0">
                <a:solidFill>
                  <a:prstClr val="black"/>
                </a:solidFill>
                <a:latin typeface="Phetsarath OT" pitchFamily="2" charset="0"/>
                <a:ea typeface="Calibri" pitchFamily="34" charset="0"/>
                <a:cs typeface="Phetsarath OT" pitchFamily="2" charset="0"/>
              </a:rPr>
              <a:t>.</a:t>
            </a:r>
            <a:endParaRPr lang="en-US" dirty="0" smtClean="0">
              <a:solidFill>
                <a:prstClr val="black"/>
              </a:solidFill>
              <a:latin typeface="Arial" pitchFamily="34" charset="0"/>
              <a:cs typeface="Arial" pitchFamily="34" charset="0"/>
            </a:endParaRPr>
          </a:p>
        </p:txBody>
      </p:sp>
      <p:sp>
        <p:nvSpPr>
          <p:cNvPr id="4100" name="Rectangle 4"/>
          <p:cNvSpPr>
            <a:spLocks noChangeArrowheads="1"/>
          </p:cNvSpPr>
          <p:nvPr/>
        </p:nvSpPr>
        <p:spPr bwMode="auto">
          <a:xfrm>
            <a:off x="4648200" y="3124200"/>
            <a:ext cx="3962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Teacher is leading school children to sing a malaria prevention song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rot="10800000" flipV="1">
            <a:off x="0" y="6096000"/>
            <a:ext cx="4191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school children and student conducted cleaning campaign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Content Placeholder 7" descr="D:\Malaria Champasak &amp; Sekong\Photos\DSC00744.JPG"/>
          <p:cNvPicPr>
            <a:picLocks/>
          </p:cNvPicPr>
          <p:nvPr/>
        </p:nvPicPr>
        <p:blipFill>
          <a:blip r:embed="rId4" cstate="print"/>
          <a:srcRect/>
          <a:stretch>
            <a:fillRect/>
          </a:stretch>
        </p:blipFill>
        <p:spPr bwMode="auto">
          <a:xfrm>
            <a:off x="4800600" y="3733800"/>
            <a:ext cx="3810000" cy="2362200"/>
          </a:xfrm>
          <a:prstGeom prst="rect">
            <a:avLst/>
          </a:prstGeom>
          <a:noFill/>
          <a:ln w="9525">
            <a:noFill/>
            <a:miter lim="800000"/>
            <a:headEnd/>
            <a:tailEnd/>
          </a:ln>
        </p:spPr>
      </p:pic>
      <p:sp>
        <p:nvSpPr>
          <p:cNvPr id="11" name="Rectangle 10"/>
          <p:cNvSpPr/>
          <p:nvPr/>
        </p:nvSpPr>
        <p:spPr>
          <a:xfrm>
            <a:off x="4724400" y="6096000"/>
            <a:ext cx="3886200" cy="523220"/>
          </a:xfrm>
          <a:prstGeom prst="rect">
            <a:avLst/>
          </a:prstGeom>
        </p:spPr>
        <p:txBody>
          <a:bodyPr wrap="square">
            <a:spAutoFit/>
          </a:bodyPr>
          <a:lstStyle/>
          <a:p>
            <a:pPr algn="ctr"/>
            <a:r>
              <a:rPr lang="en-US" sz="1400" dirty="0" smtClean="0"/>
              <a:t>Teacher is explaining school schedule for project activities</a:t>
            </a:r>
            <a:endParaRPr lang="en-US" sz="1400" dirty="0"/>
          </a:p>
        </p:txBody>
      </p:sp>
      <p:sp>
        <p:nvSpPr>
          <p:cNvPr id="15" name="Content Placeholder 14"/>
          <p:cNvSpPr>
            <a:spLocks noGrp="1"/>
          </p:cNvSpPr>
          <p:nvPr>
            <p:ph sz="half" idx="2"/>
          </p:nvPr>
        </p:nvSpPr>
        <p:spPr>
          <a:xfrm>
            <a:off x="4648200" y="3657600"/>
            <a:ext cx="4038600" cy="2468563"/>
          </a:xfrm>
        </p:spPr>
        <p:txBody>
          <a:bodyPr/>
          <a:lstStyle/>
          <a:p>
            <a:endParaRPr lang="en-US" dirty="0"/>
          </a:p>
        </p:txBody>
      </p:sp>
      <p:pic>
        <p:nvPicPr>
          <p:cNvPr id="5122" name="Picture 2" descr="D:\Malaria Champasak &amp; Sekong\Photos\DSC00696.JPG"/>
          <p:cNvPicPr>
            <a:picLocks noChangeAspect="1" noChangeArrowheads="1"/>
          </p:cNvPicPr>
          <p:nvPr/>
        </p:nvPicPr>
        <p:blipFill>
          <a:blip r:embed="rId5"/>
          <a:srcRect/>
          <a:stretch>
            <a:fillRect/>
          </a:stretch>
        </p:blipFill>
        <p:spPr bwMode="auto">
          <a:xfrm>
            <a:off x="381000" y="3810001"/>
            <a:ext cx="3657600" cy="228599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08038"/>
          </a:xfrm>
        </p:spPr>
        <p:txBody>
          <a:bodyPr>
            <a:normAutofit/>
          </a:bodyPr>
          <a:lstStyle/>
          <a:p>
            <a:r>
              <a:rPr lang="en-US" sz="2000" dirty="0" smtClean="0"/>
              <a:t>Lesson learned workshop</a:t>
            </a:r>
            <a:endParaRPr lang="en-US" sz="2000" dirty="0"/>
          </a:p>
        </p:txBody>
      </p:sp>
      <p:pic>
        <p:nvPicPr>
          <p:cNvPr id="4098" name="Picture 2" descr="D:\Malaria Champasak &amp; Sekong\2014\Lesson learn workshop in Champassak\DSC00370.JPG"/>
          <p:cNvPicPr>
            <a:picLocks noGrp="1" noChangeAspect="1" noChangeArrowheads="1"/>
          </p:cNvPicPr>
          <p:nvPr>
            <p:ph sz="half" idx="1"/>
          </p:nvPr>
        </p:nvPicPr>
        <p:blipFill>
          <a:blip r:embed="rId2" cstate="print"/>
          <a:srcRect/>
          <a:stretch>
            <a:fillRect/>
          </a:stretch>
        </p:blipFill>
        <p:spPr bwMode="auto">
          <a:xfrm>
            <a:off x="4648200" y="914400"/>
            <a:ext cx="4343400" cy="2819400"/>
          </a:xfrm>
          <a:prstGeom prst="rect">
            <a:avLst/>
          </a:prstGeom>
          <a:noFill/>
        </p:spPr>
      </p:pic>
      <p:pic>
        <p:nvPicPr>
          <p:cNvPr id="4099" name="Picture 3" descr="D:\Malaria Champasak &amp; Sekong\2014\Lesson learn workshop in Champassak\DSC00374.JPG"/>
          <p:cNvPicPr>
            <a:picLocks noGrp="1" noChangeAspect="1" noChangeArrowheads="1"/>
          </p:cNvPicPr>
          <p:nvPr>
            <p:ph sz="half" idx="2"/>
          </p:nvPr>
        </p:nvPicPr>
        <p:blipFill>
          <a:blip r:embed="rId3" cstate="print"/>
          <a:srcRect/>
          <a:stretch>
            <a:fillRect/>
          </a:stretch>
        </p:blipFill>
        <p:spPr bwMode="auto">
          <a:xfrm>
            <a:off x="4648200" y="3886200"/>
            <a:ext cx="4267200" cy="2667000"/>
          </a:xfrm>
          <a:prstGeom prst="rect">
            <a:avLst/>
          </a:prstGeom>
          <a:noFill/>
        </p:spPr>
      </p:pic>
      <p:pic>
        <p:nvPicPr>
          <p:cNvPr id="4100" name="Picture 4" descr="D:\Malaria Champasak &amp; Sekong\2014\Lesson learn workshop in Champassak\DSC00373.JPG"/>
          <p:cNvPicPr>
            <a:picLocks noChangeAspect="1" noChangeArrowheads="1"/>
          </p:cNvPicPr>
          <p:nvPr/>
        </p:nvPicPr>
        <p:blipFill>
          <a:blip r:embed="rId4" cstate="print"/>
          <a:srcRect/>
          <a:stretch>
            <a:fillRect/>
          </a:stretch>
        </p:blipFill>
        <p:spPr bwMode="auto">
          <a:xfrm>
            <a:off x="152400" y="914400"/>
            <a:ext cx="4265613" cy="2819400"/>
          </a:xfrm>
          <a:prstGeom prst="rect">
            <a:avLst/>
          </a:prstGeom>
          <a:noFill/>
        </p:spPr>
      </p:pic>
      <p:pic>
        <p:nvPicPr>
          <p:cNvPr id="4101" name="Picture 5" descr="D:\Malaria Champasak &amp; Sekong\2014\Lesson learn workshop in Champassak\DSC00370.JPG"/>
          <p:cNvPicPr>
            <a:picLocks noChangeAspect="1" noChangeArrowheads="1"/>
          </p:cNvPicPr>
          <p:nvPr/>
        </p:nvPicPr>
        <p:blipFill>
          <a:blip r:embed="rId5" cstate="print"/>
          <a:srcRect/>
          <a:stretch>
            <a:fillRect/>
          </a:stretch>
        </p:blipFill>
        <p:spPr bwMode="auto">
          <a:xfrm>
            <a:off x="152400" y="3962400"/>
            <a:ext cx="4267200" cy="251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a:bodyPr>
          <a:lstStyle/>
          <a:p>
            <a:pPr lvl="0"/>
            <a:r>
              <a:rPr lang="en-GB" dirty="0"/>
              <a:t>Communication </a:t>
            </a:r>
            <a:r>
              <a:rPr lang="en-GB" dirty="0" smtClean="0"/>
              <a:t>problems: local languages</a:t>
            </a:r>
            <a:endParaRPr lang="en-US" dirty="0"/>
          </a:p>
          <a:p>
            <a:pPr lvl="0"/>
            <a:r>
              <a:rPr lang="en-GB" dirty="0" smtClean="0"/>
              <a:t>Appropriate timing: access, farming season,...</a:t>
            </a:r>
          </a:p>
          <a:p>
            <a:pPr lvl="0"/>
            <a:r>
              <a:rPr lang="en-GB" dirty="0" smtClean="0"/>
              <a:t>The limited time, discontinuous </a:t>
            </a:r>
          </a:p>
          <a:p>
            <a:pPr lvl="0"/>
            <a:r>
              <a:rPr lang="en-GB" dirty="0" smtClean="0"/>
              <a:t>Limited budget</a:t>
            </a:r>
          </a:p>
          <a:p>
            <a:pPr lvl="0"/>
            <a:r>
              <a:rPr lang="en-GB" dirty="0" smtClean="0"/>
              <a:t>Capacity of human resource.</a:t>
            </a:r>
          </a:p>
          <a:p>
            <a:pPr lvl="0"/>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 </a:t>
            </a:r>
            <a:endParaRPr lang="en-US" dirty="0"/>
          </a:p>
        </p:txBody>
      </p:sp>
      <p:sp>
        <p:nvSpPr>
          <p:cNvPr id="3" name="Content Placeholder 2"/>
          <p:cNvSpPr>
            <a:spLocks noGrp="1"/>
          </p:cNvSpPr>
          <p:nvPr>
            <p:ph idx="1"/>
          </p:nvPr>
        </p:nvSpPr>
        <p:spPr>
          <a:xfrm>
            <a:off x="533400" y="1295400"/>
            <a:ext cx="8229600" cy="5562600"/>
          </a:xfrm>
        </p:spPr>
        <p:txBody>
          <a:bodyPr>
            <a:normAutofit fontScale="92500" lnSpcReduction="20000"/>
          </a:bodyPr>
          <a:lstStyle/>
          <a:p>
            <a:r>
              <a:rPr lang="en-US" dirty="0" smtClean="0"/>
              <a:t>High </a:t>
            </a:r>
            <a:r>
              <a:rPr lang="en-US" dirty="0"/>
              <a:t>risk of malaria </a:t>
            </a:r>
            <a:r>
              <a:rPr lang="en-US" dirty="0" smtClean="0"/>
              <a:t>prevalence was decided/ </a:t>
            </a:r>
            <a:r>
              <a:rPr lang="en-US" dirty="0"/>
              <a:t>identified by district and provincial authorities. </a:t>
            </a:r>
            <a:endParaRPr lang="en-US" dirty="0" smtClean="0"/>
          </a:p>
          <a:p>
            <a:pPr lvl="0"/>
            <a:r>
              <a:rPr lang="en-GB" dirty="0" smtClean="0"/>
              <a:t>More understanding to stakeholders to </a:t>
            </a:r>
            <a:r>
              <a:rPr lang="en-GB" dirty="0"/>
              <a:t>all </a:t>
            </a:r>
            <a:r>
              <a:rPr lang="en-GB" dirty="0" smtClean="0"/>
              <a:t>levels</a:t>
            </a:r>
            <a:endParaRPr lang="en-US" dirty="0" smtClean="0"/>
          </a:p>
          <a:p>
            <a:pPr lvl="0"/>
            <a:r>
              <a:rPr lang="en-GB" dirty="0" smtClean="0"/>
              <a:t>Need stronger village authority ownership. </a:t>
            </a:r>
            <a:endParaRPr lang="en-US" dirty="0"/>
          </a:p>
          <a:p>
            <a:pPr lvl="0"/>
            <a:r>
              <a:rPr lang="en-GB" dirty="0" smtClean="0"/>
              <a:t>Project period should be extended</a:t>
            </a:r>
          </a:p>
          <a:p>
            <a:pPr lvl="0"/>
            <a:r>
              <a:rPr lang="en-GB" dirty="0" smtClean="0"/>
              <a:t>The project should be implemented before raining season(Q2)</a:t>
            </a:r>
          </a:p>
          <a:p>
            <a:pPr lvl="0"/>
            <a:r>
              <a:rPr lang="en-GB" dirty="0" smtClean="0"/>
              <a:t>The training curriculum limited/ need to improve on ECV (malaria, dengue fever,...), Training should be more increased schedule at least 5days.</a:t>
            </a:r>
            <a:endParaRPr lang="en-US" dirty="0" smtClean="0"/>
          </a:p>
          <a:p>
            <a:pPr lvl="0"/>
            <a:r>
              <a:rPr lang="en-GB" dirty="0" smtClean="0"/>
              <a:t>Increasing of household visit</a:t>
            </a:r>
          </a:p>
          <a:p>
            <a:pPr lvl="0"/>
            <a:r>
              <a:rPr lang="en-GB" dirty="0" smtClean="0"/>
              <a:t>More communities – schools integration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idx="1"/>
          </p:nvPr>
        </p:nvSpPr>
        <p:spPr/>
        <p:txBody>
          <a:bodyPr/>
          <a:lstStyle/>
          <a:p>
            <a:r>
              <a:rPr lang="en-US" dirty="0" smtClean="0"/>
              <a:t>Continue/develop the project of LRC</a:t>
            </a:r>
          </a:p>
          <a:p>
            <a:r>
              <a:rPr lang="en-US" dirty="0" smtClean="0"/>
              <a:t>Enhance and integrate to other activities of LRC: emergency cases, DRR, Climate Change…</a:t>
            </a:r>
          </a:p>
          <a:p>
            <a:r>
              <a:rPr lang="en-US" dirty="0" smtClean="0"/>
              <a:t>Expanding to new targets.</a:t>
            </a:r>
          </a:p>
          <a:p>
            <a:r>
              <a:rPr lang="en-US" dirty="0" smtClean="0"/>
              <a:t>Collaboration to organizations involved Malaria &amp; Dengue fever</a:t>
            </a:r>
          </a:p>
          <a:p>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22" name="Picture 2" descr="C:\Users\user\Desktop\Question-mark.jpg"/>
          <p:cNvPicPr>
            <a:picLocks noChangeAspect="1" noChangeArrowheads="1"/>
          </p:cNvPicPr>
          <p:nvPr/>
        </p:nvPicPr>
        <p:blipFill>
          <a:blip r:embed="rId2"/>
          <a:srcRect/>
          <a:stretch>
            <a:fillRect/>
          </a:stretch>
        </p:blipFill>
        <p:spPr bwMode="auto">
          <a:xfrm>
            <a:off x="1905000" y="533400"/>
            <a:ext cx="5181600" cy="517174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Malaria Champasak &amp; Sekong\Photos\DSC00687.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1219200" y="1447800"/>
            <a:ext cx="7239000" cy="1569660"/>
          </a:xfrm>
          <a:prstGeom prst="rect">
            <a:avLst/>
          </a:prstGeom>
          <a:noFill/>
        </p:spPr>
        <p:txBody>
          <a:bodyPr wrap="square" rtlCol="0">
            <a:spAutoFit/>
          </a:bodyPr>
          <a:lstStyle/>
          <a:p>
            <a:r>
              <a:rPr lang="en-US" sz="9600" b="1" dirty="0" smtClean="0">
                <a:solidFill>
                  <a:srgbClr val="FFFF00"/>
                </a:solidFill>
                <a:latin typeface="Arial" pitchFamily="34" charset="0"/>
                <a:cs typeface="Arial" pitchFamily="34" charset="0"/>
              </a:rPr>
              <a:t>Thank you </a:t>
            </a:r>
            <a:endParaRPr lang="en-US" sz="9600" b="1" dirty="0">
              <a:solidFill>
                <a:srgbClr val="FFFF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ground </a:t>
            </a:r>
            <a:endParaRPr lang="en-US" dirty="0"/>
          </a:p>
        </p:txBody>
      </p:sp>
      <p:sp>
        <p:nvSpPr>
          <p:cNvPr id="3" name="Content Placeholder 2"/>
          <p:cNvSpPr>
            <a:spLocks noGrp="1"/>
          </p:cNvSpPr>
          <p:nvPr>
            <p:ph idx="1"/>
          </p:nvPr>
        </p:nvSpPr>
        <p:spPr/>
        <p:txBody>
          <a:bodyPr/>
          <a:lstStyle/>
          <a:p>
            <a:r>
              <a:rPr lang="en-US" dirty="0" smtClean="0"/>
              <a:t>National Strategy for Malaria Control and Prevention 2011-2015 of the </a:t>
            </a:r>
            <a:r>
              <a:rPr lang="en-US" dirty="0" err="1" smtClean="0"/>
              <a:t>MoH</a:t>
            </a:r>
            <a:r>
              <a:rPr lang="en-US" dirty="0" smtClean="0"/>
              <a:t>, Laos</a:t>
            </a:r>
          </a:p>
          <a:p>
            <a:r>
              <a:rPr lang="en-US" dirty="0" smtClean="0"/>
              <a:t>Project initiative year 2013-2014(Jul-Dec annually)</a:t>
            </a:r>
          </a:p>
          <a:p>
            <a:r>
              <a:rPr lang="en-US" dirty="0" smtClean="0"/>
              <a:t>Target: 2 risk provinces(03 districts/20 villages)</a:t>
            </a:r>
          </a:p>
          <a:p>
            <a:r>
              <a:rPr lang="en-US" dirty="0" smtClean="0"/>
              <a:t>Funded by IFRC</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Objective</a:t>
            </a:r>
            <a:endParaRPr lang="en-US" dirty="0"/>
          </a:p>
        </p:txBody>
      </p:sp>
      <p:sp>
        <p:nvSpPr>
          <p:cNvPr id="3" name="Content Placeholder 2"/>
          <p:cNvSpPr>
            <a:spLocks noGrp="1"/>
          </p:cNvSpPr>
          <p:nvPr>
            <p:ph idx="1"/>
          </p:nvPr>
        </p:nvSpPr>
        <p:spPr/>
        <p:txBody>
          <a:bodyPr/>
          <a:lstStyle/>
          <a:p>
            <a:r>
              <a:rPr lang="en-US" dirty="0"/>
              <a:t>To improve the health and well-being of people living in remote communities </a:t>
            </a:r>
            <a:r>
              <a:rPr lang="en-US" dirty="0" smtClean="0"/>
              <a:t>in </a:t>
            </a:r>
            <a:r>
              <a:rPr lang="en-US" dirty="0"/>
              <a:t>Lao PDR. </a:t>
            </a:r>
          </a:p>
          <a:p>
            <a:r>
              <a:rPr lang="en-US" dirty="0" smtClean="0"/>
              <a:t>Knowledge </a:t>
            </a:r>
            <a:r>
              <a:rPr lang="en-US" dirty="0"/>
              <a:t>of villagers of </a:t>
            </a:r>
            <a:r>
              <a:rPr lang="en-US" dirty="0" smtClean="0"/>
              <a:t>20 </a:t>
            </a:r>
            <a:r>
              <a:rPr lang="en-US" dirty="0"/>
              <a:t>villages of </a:t>
            </a:r>
            <a:r>
              <a:rPr lang="en-US" dirty="0" smtClean="0"/>
              <a:t>3 </a:t>
            </a:r>
            <a:r>
              <a:rPr lang="en-US" dirty="0"/>
              <a:t>districts in </a:t>
            </a:r>
            <a:r>
              <a:rPr lang="en-US" dirty="0" err="1" smtClean="0"/>
              <a:t>Champassak</a:t>
            </a:r>
            <a:r>
              <a:rPr lang="en-US" dirty="0" smtClean="0"/>
              <a:t> </a:t>
            </a:r>
            <a:r>
              <a:rPr lang="en-US" dirty="0"/>
              <a:t>and </a:t>
            </a:r>
            <a:r>
              <a:rPr lang="en-US" dirty="0" err="1"/>
              <a:t>Sekong</a:t>
            </a:r>
            <a:r>
              <a:rPr lang="en-US" dirty="0"/>
              <a:t> </a:t>
            </a:r>
            <a:r>
              <a:rPr lang="en-US" dirty="0" smtClean="0"/>
              <a:t>provinces on </a:t>
            </a:r>
            <a:r>
              <a:rPr lang="en-US" dirty="0"/>
              <a:t>malaria prevention and good hygiene practice increased and  behavior </a:t>
            </a:r>
            <a:r>
              <a:rPr lang="en-US" dirty="0" smtClean="0"/>
              <a:t>dramatically  changed</a:t>
            </a:r>
            <a:r>
              <a:rPr lang="en-US"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sp>
        <p:nvSpPr>
          <p:cNvPr id="3" name="Content Placeholder 2"/>
          <p:cNvSpPr>
            <a:spLocks noGrp="1"/>
          </p:cNvSpPr>
          <p:nvPr>
            <p:ph idx="1"/>
          </p:nvPr>
        </p:nvSpPr>
        <p:spPr>
          <a:xfrm>
            <a:off x="6096000" y="1447800"/>
            <a:ext cx="2590800" cy="4267200"/>
          </a:xfrm>
        </p:spPr>
        <p:txBody>
          <a:bodyPr>
            <a:normAutofit/>
          </a:bodyPr>
          <a:lstStyle/>
          <a:p>
            <a:r>
              <a:rPr lang="en-US" sz="2800" dirty="0" smtClean="0"/>
              <a:t>12,069 Beneficiaries in 20 villages,  3 districts,      2 provinces.</a:t>
            </a:r>
            <a:r>
              <a:rPr lang="en-US" sz="2800" b="1" dirty="0" smtClean="0"/>
              <a:t> </a:t>
            </a:r>
          </a:p>
          <a:p>
            <a:endParaRPr lang="en-US" sz="2800" dirty="0"/>
          </a:p>
          <a:p>
            <a:endParaRPr lang="en-US" sz="2800" dirty="0"/>
          </a:p>
        </p:txBody>
      </p:sp>
      <p:pic>
        <p:nvPicPr>
          <p:cNvPr id="4" name="Picture 3" descr="D:\ມອບອຸປະກອນ2014\SAM_494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371600"/>
            <a:ext cx="57912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609600"/>
            <a:ext cx="3657600" cy="4525963"/>
          </a:xfrm>
        </p:spPr>
        <p:txBody>
          <a:bodyPr>
            <a:normAutofit fontScale="92500" lnSpcReduction="10000"/>
          </a:bodyPr>
          <a:lstStyle/>
          <a:p>
            <a:r>
              <a:rPr lang="en-US" dirty="0" smtClean="0"/>
              <a:t>40 VHVs, 20 primary school teachers, 20 village heads trained in malaria prevention and good hygiene practice and transfer their knowledge to communities. </a:t>
            </a:r>
          </a:p>
          <a:p>
            <a:endParaRPr lang="en-US" dirty="0"/>
          </a:p>
        </p:txBody>
      </p:sp>
      <p:pic>
        <p:nvPicPr>
          <p:cNvPr id="1026" name="Picture 2" descr="04-Oct-14 5-56-05 PM"/>
          <p:cNvPicPr>
            <a:picLocks noChangeAspect="1" noChangeArrowheads="1"/>
          </p:cNvPicPr>
          <p:nvPr/>
        </p:nvPicPr>
        <p:blipFill>
          <a:blip r:embed="rId2"/>
          <a:srcRect/>
          <a:stretch>
            <a:fillRect/>
          </a:stretch>
        </p:blipFill>
        <p:spPr bwMode="auto">
          <a:xfrm>
            <a:off x="762000" y="533400"/>
            <a:ext cx="4330254" cy="2895600"/>
          </a:xfrm>
          <a:prstGeom prst="rect">
            <a:avLst/>
          </a:prstGeom>
          <a:ln>
            <a:noFill/>
          </a:ln>
          <a:effectLst>
            <a:softEdge rad="112500"/>
          </a:effectLst>
        </p:spPr>
      </p:pic>
      <p:pic>
        <p:nvPicPr>
          <p:cNvPr id="1027" name="Picture 3" descr="04-Oct-14 5-54-45 PM"/>
          <p:cNvPicPr>
            <a:picLocks noChangeAspect="1" noChangeArrowheads="1"/>
          </p:cNvPicPr>
          <p:nvPr/>
        </p:nvPicPr>
        <p:blipFill>
          <a:blip r:embed="rId3"/>
          <a:srcRect/>
          <a:stretch>
            <a:fillRect/>
          </a:stretch>
        </p:blipFill>
        <p:spPr bwMode="auto">
          <a:xfrm>
            <a:off x="762000" y="3581400"/>
            <a:ext cx="4299722" cy="27432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533400"/>
            <a:ext cx="3810000" cy="5791200"/>
          </a:xfrm>
        </p:spPr>
        <p:txBody>
          <a:bodyPr>
            <a:normAutofit fontScale="70000" lnSpcReduction="20000"/>
          </a:bodyPr>
          <a:lstStyle/>
          <a:p>
            <a:pPr lvl="0"/>
            <a:r>
              <a:rPr lang="en-GB" sz="4000" dirty="0"/>
              <a:t>IECs were provided</a:t>
            </a:r>
            <a:r>
              <a:rPr lang="en-GB" dirty="0"/>
              <a:t>: </a:t>
            </a:r>
            <a:endParaRPr lang="en-GB" dirty="0" smtClean="0"/>
          </a:p>
          <a:p>
            <a:pPr lvl="0">
              <a:buNone/>
            </a:pPr>
            <a:endParaRPr lang="en-US" dirty="0" smtClean="0"/>
          </a:p>
          <a:p>
            <a:pPr lvl="0">
              <a:buFont typeface="Courier New" pitchFamily="49" charset="0"/>
              <a:buChar char="o"/>
            </a:pPr>
            <a:r>
              <a:rPr lang="en-GB" dirty="0" smtClean="0"/>
              <a:t>200 T-shirts,</a:t>
            </a:r>
          </a:p>
          <a:p>
            <a:pPr lvl="0">
              <a:buFont typeface="Courier New" pitchFamily="49" charset="0"/>
              <a:buChar char="o"/>
            </a:pPr>
            <a:r>
              <a:rPr lang="en-GB" dirty="0" smtClean="0"/>
              <a:t>200 </a:t>
            </a:r>
            <a:r>
              <a:rPr lang="en-GB" dirty="0"/>
              <a:t>posters with slogan:  “ Practice of 3 hygienic principles make disease far away </a:t>
            </a:r>
            <a:r>
              <a:rPr lang="en-GB" dirty="0" smtClean="0"/>
              <a:t>from”</a:t>
            </a:r>
            <a:r>
              <a:rPr lang="en-US" dirty="0" smtClean="0"/>
              <a:t>, </a:t>
            </a:r>
            <a:r>
              <a:rPr lang="en-GB" dirty="0" smtClean="0"/>
              <a:t>250 </a:t>
            </a:r>
            <a:r>
              <a:rPr lang="en-GB" dirty="0"/>
              <a:t>posters with slogan for dengue fever </a:t>
            </a:r>
            <a:r>
              <a:rPr lang="en-GB" dirty="0" smtClean="0"/>
              <a:t>prevent</a:t>
            </a:r>
          </a:p>
          <a:p>
            <a:pPr lvl="0">
              <a:buFont typeface="Courier New" pitchFamily="49" charset="0"/>
              <a:buChar char="o"/>
              <a:defRPr/>
            </a:pPr>
            <a:r>
              <a:rPr lang="lo-LA" dirty="0" smtClean="0"/>
              <a:t>​</a:t>
            </a:r>
            <a:r>
              <a:rPr lang="en-GB" dirty="0" smtClean="0"/>
              <a:t>5,000 leaflets with message “</a:t>
            </a:r>
            <a:r>
              <a:rPr lang="lo-LA" dirty="0" smtClean="0"/>
              <a:t>​</a:t>
            </a:r>
            <a:r>
              <a:rPr lang="en-GB" dirty="0" smtClean="0"/>
              <a:t> Pay attention to destroying mosquito breeding ground in side and around your house”</a:t>
            </a:r>
            <a:r>
              <a:rPr lang="lo-LA" dirty="0" smtClean="0"/>
              <a:t>  ( </a:t>
            </a:r>
            <a:r>
              <a:rPr lang="en-GB" dirty="0" smtClean="0"/>
              <a:t>A4 size)</a:t>
            </a:r>
            <a:r>
              <a:rPr lang="lo-LA" dirty="0" smtClean="0"/>
              <a:t> ​</a:t>
            </a:r>
            <a:r>
              <a:rPr lang="en-GB" dirty="0" smtClean="0"/>
              <a:t>. </a:t>
            </a:r>
            <a:endParaRPr lang="en-US" dirty="0" smtClean="0"/>
          </a:p>
          <a:p>
            <a:pPr lvl="0">
              <a:buFont typeface="Courier New" pitchFamily="49" charset="0"/>
              <a:buChar char="o"/>
              <a:defRPr/>
            </a:pPr>
            <a:r>
              <a:rPr lang="en-GB" dirty="0" smtClean="0"/>
              <a:t>400 stickers with message “Thank you for killing mosquitoes and larva”.</a:t>
            </a:r>
            <a:endParaRPr lang="en-US" dirty="0" smtClean="0"/>
          </a:p>
          <a:p>
            <a:pPr lvl="0">
              <a:buFont typeface="Courier New" pitchFamily="49" charset="0"/>
              <a:buChar char="o"/>
            </a:pPr>
            <a:endParaRPr lang="en-GB" dirty="0" smtClean="0"/>
          </a:p>
          <a:p>
            <a:pPr lvl="0">
              <a:buFont typeface="Courier New" pitchFamily="49" charset="0"/>
              <a:buChar char="o"/>
            </a:pPr>
            <a:endParaRPr lang="en-US" dirty="0" smtClean="0"/>
          </a:p>
          <a:p>
            <a:pPr lvl="0">
              <a:buFont typeface="Courier New" pitchFamily="49" charset="0"/>
              <a:buChar char="o"/>
            </a:pPr>
            <a:endParaRPr lang="en-US" dirty="0"/>
          </a:p>
        </p:txBody>
      </p:sp>
      <p:pic>
        <p:nvPicPr>
          <p:cNvPr id="4" name="Picture 3" descr="D:\ມອບອຸປະກອນ2014\SAM_5068.JPG"/>
          <p:cNvPicPr/>
          <p:nvPr/>
        </p:nvPicPr>
        <p:blipFill>
          <a:blip r:embed="rId2" cstate="email">
            <a:extLst>
              <a:ext uri="{28A0092B-C50C-407E-A947-70E740481C1C}">
                <a14:useLocalDpi xmlns:a14="http://schemas.microsoft.com/office/drawing/2010/main"/>
              </a:ext>
            </a:extLst>
          </a:blip>
          <a:srcRect t="11995" b="4394"/>
          <a:stretch>
            <a:fillRect/>
          </a:stretch>
        </p:blipFill>
        <p:spPr bwMode="auto">
          <a:xfrm>
            <a:off x="152400" y="457200"/>
            <a:ext cx="4648200" cy="533400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09600"/>
            <a:ext cx="3886200" cy="2743200"/>
          </a:xfrm>
        </p:spPr>
        <p:txBody>
          <a:bodyPr>
            <a:normAutofit fontScale="70000" lnSpcReduction="20000"/>
          </a:bodyPr>
          <a:lstStyle/>
          <a:p>
            <a:pPr lvl="0"/>
            <a:r>
              <a:rPr lang="en-GB" dirty="0" smtClean="0"/>
              <a:t>Community Cleaning Campaigns are conducted in collaboration with village and school community.</a:t>
            </a:r>
          </a:p>
          <a:p>
            <a:r>
              <a:rPr lang="en-US" dirty="0" smtClean="0"/>
              <a:t>Households aware, practice malaria prevention technique, clean community surrounding areas, bed nets increasing. </a:t>
            </a:r>
          </a:p>
          <a:p>
            <a:pPr lvl="0"/>
            <a:endParaRPr lang="en-US" dirty="0"/>
          </a:p>
        </p:txBody>
      </p:sp>
      <p:pic>
        <p:nvPicPr>
          <p:cNvPr id="5" name="Picture 4" descr="D:\ມອບອຸປະກອນ2014\SAM_5034.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609600"/>
            <a:ext cx="3962400" cy="2590800"/>
          </a:xfrm>
          <a:prstGeom prst="rect">
            <a:avLst/>
          </a:prstGeom>
          <a:noFill/>
          <a:ln w="9525">
            <a:noFill/>
            <a:miter lim="800000"/>
            <a:headEnd/>
            <a:tailEnd/>
          </a:ln>
        </p:spPr>
      </p:pic>
      <p:pic>
        <p:nvPicPr>
          <p:cNvPr id="6" name="Content Placeholder 11" descr="D:\Malaria Champasak &amp; Sekong\Photos\DSC00650.JPG"/>
          <p:cNvPicPr>
            <a:picLocks/>
          </p:cNvPicPr>
          <p:nvPr/>
        </p:nvPicPr>
        <p:blipFill>
          <a:blip r:embed="rId3" cstate="print"/>
          <a:srcRect/>
          <a:stretch>
            <a:fillRect/>
          </a:stretch>
        </p:blipFill>
        <p:spPr bwMode="auto">
          <a:xfrm>
            <a:off x="457200" y="3429000"/>
            <a:ext cx="3962400" cy="2895600"/>
          </a:xfrm>
          <a:prstGeom prst="rect">
            <a:avLst/>
          </a:prstGeom>
          <a:noFill/>
          <a:ln w="9525">
            <a:noFill/>
            <a:miter lim="800000"/>
            <a:headEnd/>
            <a:tailEnd/>
          </a:ln>
        </p:spPr>
      </p:pic>
      <p:pic>
        <p:nvPicPr>
          <p:cNvPr id="7" name="Content Placeholder 4" descr="D:\ມອບອຸປະກອນ2014\SAM_5120.JP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505200"/>
            <a:ext cx="3810000" cy="2819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639762"/>
          </a:xfrm>
        </p:spPr>
        <p:txBody>
          <a:bodyPr>
            <a:normAutofit/>
          </a:bodyPr>
          <a:lstStyle/>
          <a:p>
            <a:r>
              <a:rPr lang="en-US" sz="3200" b="1" dirty="0" smtClean="0"/>
              <a:t>Activities</a:t>
            </a:r>
            <a:endParaRPr lang="en-US" sz="3200" b="1" dirty="0"/>
          </a:p>
        </p:txBody>
      </p:sp>
      <p:sp>
        <p:nvSpPr>
          <p:cNvPr id="10" name="Text Placeholder 9"/>
          <p:cNvSpPr>
            <a:spLocks noGrp="1"/>
          </p:cNvSpPr>
          <p:nvPr>
            <p:ph type="body" idx="1"/>
          </p:nvPr>
        </p:nvSpPr>
        <p:spPr>
          <a:xfrm>
            <a:off x="0" y="2819400"/>
            <a:ext cx="4343400" cy="639762"/>
          </a:xfrm>
        </p:spPr>
        <p:txBody>
          <a:bodyPr>
            <a:normAutofit fontScale="32500" lnSpcReduction="20000"/>
          </a:bodyPr>
          <a:lstStyle/>
          <a:p>
            <a:endParaRPr lang="en-US" b="0" dirty="0" smtClean="0"/>
          </a:p>
          <a:p>
            <a:pPr algn="ctr"/>
            <a:r>
              <a:rPr lang="en-US" sz="4400" b="0" dirty="0" smtClean="0"/>
              <a:t>Meeting with District deputy-governor of </a:t>
            </a:r>
            <a:r>
              <a:rPr lang="en-US" sz="4400" b="0" dirty="0" err="1" smtClean="0"/>
              <a:t>Kaleum</a:t>
            </a:r>
            <a:r>
              <a:rPr lang="en-US" sz="4400" b="0" dirty="0" smtClean="0"/>
              <a:t> district</a:t>
            </a:r>
          </a:p>
          <a:p>
            <a:pPr algn="ctr"/>
            <a:endParaRPr lang="en-US" dirty="0"/>
          </a:p>
        </p:txBody>
      </p:sp>
      <p:pic>
        <p:nvPicPr>
          <p:cNvPr id="7" name="Content Placeholder 6" descr="D:\Malaria Champasak &amp; Sekong\Photos\DSC00544.JPG"/>
          <p:cNvPicPr>
            <a:picLocks noGrp="1"/>
          </p:cNvPicPr>
          <p:nvPr>
            <p:ph sz="half" idx="2"/>
          </p:nvPr>
        </p:nvPicPr>
        <p:blipFill>
          <a:blip r:embed="rId2" cstate="print"/>
          <a:stretch>
            <a:fillRect/>
          </a:stretch>
        </p:blipFill>
        <p:spPr bwMode="auto">
          <a:xfrm>
            <a:off x="304800" y="685800"/>
            <a:ext cx="3657600" cy="2362200"/>
          </a:xfrm>
          <a:prstGeom prst="rect">
            <a:avLst/>
          </a:prstGeom>
          <a:noFill/>
          <a:ln w="9525">
            <a:noFill/>
            <a:miter lim="800000"/>
            <a:headEnd/>
            <a:tailEnd/>
          </a:ln>
        </p:spPr>
      </p:pic>
      <p:sp>
        <p:nvSpPr>
          <p:cNvPr id="11" name="Text Placeholder 10"/>
          <p:cNvSpPr>
            <a:spLocks noGrp="1"/>
          </p:cNvSpPr>
          <p:nvPr>
            <p:ph type="body" sz="quarter" idx="3"/>
          </p:nvPr>
        </p:nvSpPr>
        <p:spPr>
          <a:xfrm>
            <a:off x="4572000" y="3048000"/>
            <a:ext cx="4038600" cy="762000"/>
          </a:xfrm>
        </p:spPr>
        <p:txBody>
          <a:bodyPr>
            <a:normAutofit fontScale="55000" lnSpcReduction="20000"/>
          </a:bodyPr>
          <a:lstStyle/>
          <a:p>
            <a:endParaRPr lang="en-US" sz="1500" b="0" dirty="0" smtClean="0"/>
          </a:p>
          <a:p>
            <a:endParaRPr lang="en-US" sz="1500" b="0" dirty="0" smtClean="0"/>
          </a:p>
          <a:p>
            <a:pPr algn="ctr"/>
            <a:r>
              <a:rPr lang="en-US" sz="2500" b="0" dirty="0" smtClean="0"/>
              <a:t>Meeting with District health committee of </a:t>
            </a:r>
            <a:r>
              <a:rPr lang="en-US" sz="2500" b="0" dirty="0" err="1" smtClean="0"/>
              <a:t>Pathoumphone</a:t>
            </a:r>
            <a:r>
              <a:rPr lang="en-US" sz="2500" b="0" dirty="0" smtClean="0"/>
              <a:t> district</a:t>
            </a:r>
          </a:p>
          <a:p>
            <a:endParaRPr lang="en-US" dirty="0"/>
          </a:p>
        </p:txBody>
      </p:sp>
      <p:pic>
        <p:nvPicPr>
          <p:cNvPr id="8" name="Content Placeholder 7" descr="D:\Malaria Champasak &amp; Sekong\Photos\DSC00633.JPG"/>
          <p:cNvPicPr>
            <a:picLocks noGrp="1"/>
          </p:cNvPicPr>
          <p:nvPr>
            <p:ph sz="quarter" idx="4"/>
          </p:nvPr>
        </p:nvPicPr>
        <p:blipFill>
          <a:blip r:embed="rId3" cstate="print"/>
          <a:stretch>
            <a:fillRect/>
          </a:stretch>
        </p:blipFill>
        <p:spPr bwMode="auto">
          <a:xfrm>
            <a:off x="4800601" y="685800"/>
            <a:ext cx="3657600" cy="2438400"/>
          </a:xfrm>
          <a:prstGeom prst="rect">
            <a:avLst/>
          </a:prstGeom>
          <a:noFill/>
          <a:ln w="9525">
            <a:noFill/>
            <a:miter lim="800000"/>
            <a:headEnd/>
            <a:tailEnd/>
          </a:ln>
        </p:spPr>
      </p:pic>
      <p:sp>
        <p:nvSpPr>
          <p:cNvPr id="15" name="Rectangle 14"/>
          <p:cNvSpPr/>
          <p:nvPr/>
        </p:nvSpPr>
        <p:spPr>
          <a:xfrm>
            <a:off x="0" y="6211669"/>
            <a:ext cx="4572000" cy="307777"/>
          </a:xfrm>
          <a:prstGeom prst="rect">
            <a:avLst/>
          </a:prstGeom>
        </p:spPr>
        <p:txBody>
          <a:bodyPr>
            <a:spAutoFit/>
          </a:bodyPr>
          <a:lstStyle/>
          <a:p>
            <a:pPr lvl="0" algn="ctr" fontAlgn="base">
              <a:spcBef>
                <a:spcPct val="0"/>
              </a:spcBef>
              <a:spcAft>
                <a:spcPct val="0"/>
              </a:spcAft>
            </a:pPr>
            <a:r>
              <a:rPr lang="en-US" sz="1400" dirty="0" smtClean="0">
                <a:latin typeface="Phetsarath OT" pitchFamily="2" charset="0"/>
                <a:ea typeface="Calibri" pitchFamily="34" charset="0"/>
                <a:cs typeface="Phetsarath OT" pitchFamily="2" charset="0"/>
              </a:rPr>
              <a:t>Advocacy workshop in </a:t>
            </a:r>
            <a:r>
              <a:rPr lang="en-US" sz="1400" dirty="0" err="1" smtClean="0">
                <a:latin typeface="Phetsarath OT" pitchFamily="2" charset="0"/>
                <a:ea typeface="Calibri" pitchFamily="34" charset="0"/>
                <a:cs typeface="Phetsarath OT" pitchFamily="2" charset="0"/>
              </a:rPr>
              <a:t>Pathoumphone</a:t>
            </a:r>
            <a:r>
              <a:rPr lang="en-US" sz="1400" dirty="0" smtClean="0">
                <a:latin typeface="Phetsarath OT" pitchFamily="2" charset="0"/>
                <a:ea typeface="Calibri" pitchFamily="34" charset="0"/>
                <a:cs typeface="Phetsarath OT" pitchFamily="2" charset="0"/>
              </a:rPr>
              <a:t> District</a:t>
            </a:r>
            <a:endParaRPr lang="en-US" sz="1400" dirty="0" smtClean="0">
              <a:latin typeface="Arial" pitchFamily="34" charset="0"/>
              <a:cs typeface="Arial" pitchFamily="34" charset="0"/>
            </a:endParaRPr>
          </a:p>
        </p:txBody>
      </p:sp>
      <p:pic>
        <p:nvPicPr>
          <p:cNvPr id="1026" name="Picture 2" descr="04-Oct-14 5-50-52 PM"/>
          <p:cNvPicPr>
            <a:picLocks noChangeAspect="1" noChangeArrowheads="1"/>
          </p:cNvPicPr>
          <p:nvPr/>
        </p:nvPicPr>
        <p:blipFill>
          <a:blip r:embed="rId4"/>
          <a:srcRect/>
          <a:stretch>
            <a:fillRect/>
          </a:stretch>
        </p:blipFill>
        <p:spPr bwMode="auto">
          <a:xfrm>
            <a:off x="304800" y="3733800"/>
            <a:ext cx="3733800" cy="2438400"/>
          </a:xfrm>
          <a:prstGeom prst="rect">
            <a:avLst/>
          </a:prstGeom>
          <a:noFill/>
          <a:ln w="9525">
            <a:noFill/>
            <a:miter lim="800000"/>
            <a:headEnd/>
            <a:tailEnd/>
          </a:ln>
        </p:spPr>
      </p:pic>
      <p:pic>
        <p:nvPicPr>
          <p:cNvPr id="1027" name="Picture 3" descr="04-Oct-14 5-46-32 PM"/>
          <p:cNvPicPr>
            <a:picLocks noChangeAspect="1" noChangeArrowheads="1"/>
          </p:cNvPicPr>
          <p:nvPr/>
        </p:nvPicPr>
        <p:blipFill>
          <a:blip r:embed="rId5"/>
          <a:srcRect/>
          <a:stretch>
            <a:fillRect/>
          </a:stretch>
        </p:blipFill>
        <p:spPr bwMode="auto">
          <a:xfrm>
            <a:off x="4800600" y="3733800"/>
            <a:ext cx="3733800" cy="24403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639762"/>
          </a:xfrm>
        </p:spPr>
        <p:txBody>
          <a:bodyPr>
            <a:normAutofit/>
          </a:bodyPr>
          <a:lstStyle/>
          <a:p>
            <a:r>
              <a:rPr lang="en-US" sz="3200" b="1" dirty="0" smtClean="0"/>
              <a:t>Activities</a:t>
            </a:r>
            <a:endParaRPr lang="en-US" sz="3200" b="1" dirty="0"/>
          </a:p>
        </p:txBody>
      </p:sp>
      <p:sp>
        <p:nvSpPr>
          <p:cNvPr id="10" name="Text Placeholder 9"/>
          <p:cNvSpPr>
            <a:spLocks noGrp="1"/>
          </p:cNvSpPr>
          <p:nvPr>
            <p:ph type="body" idx="1"/>
          </p:nvPr>
        </p:nvSpPr>
        <p:spPr>
          <a:xfrm>
            <a:off x="152400" y="6218238"/>
            <a:ext cx="4343400" cy="639762"/>
          </a:xfrm>
        </p:spPr>
        <p:txBody>
          <a:bodyPr>
            <a:normAutofit fontScale="92500" lnSpcReduction="20000"/>
          </a:bodyPr>
          <a:lstStyle/>
          <a:p>
            <a:endParaRPr lang="en-US" b="0" dirty="0" smtClean="0"/>
          </a:p>
          <a:p>
            <a:pPr algn="ctr"/>
            <a:r>
              <a:rPr lang="en-US" sz="1800" b="0" dirty="0" smtClean="0"/>
              <a:t>VHV, teacher, head man  training</a:t>
            </a:r>
          </a:p>
          <a:p>
            <a:pPr algn="ctr"/>
            <a:endParaRPr lang="en-US" dirty="0"/>
          </a:p>
        </p:txBody>
      </p:sp>
      <p:sp>
        <p:nvSpPr>
          <p:cNvPr id="11" name="Text Placeholder 10"/>
          <p:cNvSpPr>
            <a:spLocks noGrp="1"/>
          </p:cNvSpPr>
          <p:nvPr>
            <p:ph type="body" sz="quarter" idx="3"/>
          </p:nvPr>
        </p:nvSpPr>
        <p:spPr>
          <a:xfrm>
            <a:off x="4495800" y="6096000"/>
            <a:ext cx="4038600" cy="762000"/>
          </a:xfrm>
        </p:spPr>
        <p:txBody>
          <a:bodyPr>
            <a:normAutofit/>
          </a:bodyPr>
          <a:lstStyle/>
          <a:p>
            <a:endParaRPr lang="en-US" sz="1500" b="0" dirty="0" smtClean="0"/>
          </a:p>
          <a:p>
            <a:endParaRPr lang="en-US" sz="1500" b="0" dirty="0" smtClean="0"/>
          </a:p>
          <a:p>
            <a:endParaRPr lang="en-US" dirty="0"/>
          </a:p>
        </p:txBody>
      </p:sp>
      <p:pic>
        <p:nvPicPr>
          <p:cNvPr id="12" name="Picture 11" descr="D:\Malaria Champasak &amp; Sekong\Photos\DSC00581.JPG"/>
          <p:cNvPicPr/>
          <p:nvPr/>
        </p:nvPicPr>
        <p:blipFill>
          <a:blip r:embed="rId2" cstate="print"/>
          <a:srcRect/>
          <a:stretch>
            <a:fillRect/>
          </a:stretch>
        </p:blipFill>
        <p:spPr bwMode="auto">
          <a:xfrm>
            <a:off x="457200" y="609600"/>
            <a:ext cx="3733800" cy="2514600"/>
          </a:xfrm>
          <a:prstGeom prst="rect">
            <a:avLst/>
          </a:prstGeom>
          <a:noFill/>
          <a:ln w="9525">
            <a:noFill/>
            <a:miter lim="800000"/>
            <a:headEnd/>
            <a:tailEnd/>
          </a:ln>
        </p:spPr>
      </p:pic>
      <p:pic>
        <p:nvPicPr>
          <p:cNvPr id="13" name="Content Placeholder 4" descr="D:\Malaria Champasak &amp; Sekong\Photos\DSC00805.JPG"/>
          <p:cNvPicPr>
            <a:picLocks/>
          </p:cNvPicPr>
          <p:nvPr/>
        </p:nvPicPr>
        <p:blipFill>
          <a:blip r:embed="rId3" cstate="print"/>
          <a:stretch>
            <a:fillRect/>
          </a:stretch>
        </p:blipFill>
        <p:spPr bwMode="auto">
          <a:xfrm>
            <a:off x="4724400" y="609600"/>
            <a:ext cx="3733800" cy="2514600"/>
          </a:xfrm>
          <a:prstGeom prst="rect">
            <a:avLst/>
          </a:prstGeom>
          <a:noFill/>
          <a:ln w="9525">
            <a:noFill/>
            <a:miter lim="800000"/>
            <a:headEnd/>
            <a:tailEnd/>
          </a:ln>
        </p:spPr>
      </p:pic>
      <p:sp>
        <p:nvSpPr>
          <p:cNvPr id="14" name="Rectangle 3"/>
          <p:cNvSpPr>
            <a:spLocks noChangeArrowheads="1"/>
          </p:cNvSpPr>
          <p:nvPr/>
        </p:nvSpPr>
        <p:spPr bwMode="auto">
          <a:xfrm>
            <a:off x="4572000" y="3124200"/>
            <a:ext cx="4343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Meeting with </a:t>
            </a:r>
            <a:r>
              <a:rPr kumimoji="0" lang="en-US" sz="1400" b="0" i="0" u="none" strike="noStrike" cap="none" normalizeH="0" baseline="0" dirty="0" err="1" smtClean="0">
                <a:ln>
                  <a:noFill/>
                </a:ln>
                <a:solidFill>
                  <a:schemeClr val="tx1"/>
                </a:solidFill>
                <a:effectLst/>
                <a:latin typeface="Phetsarath OT" pitchFamily="2" charset="0"/>
                <a:ea typeface="Calibri" pitchFamily="34" charset="0"/>
                <a:cs typeface="Phetsarath OT" pitchFamily="2" charset="0"/>
              </a:rPr>
              <a:t>Phalai</a:t>
            </a: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 village </a:t>
            </a:r>
            <a:r>
              <a:rPr kumimoji="0" lang="en-US" sz="1400" b="0" i="0" u="none" strike="noStrike" cap="none" normalizeH="0" baseline="0" dirty="0" err="1" smtClean="0">
                <a:ln>
                  <a:noFill/>
                </a:ln>
                <a:solidFill>
                  <a:schemeClr val="tx1"/>
                </a:solidFill>
                <a:effectLst/>
                <a:latin typeface="Phetsarath OT" pitchFamily="2" charset="0"/>
                <a:ea typeface="Calibri" pitchFamily="34" charset="0"/>
                <a:cs typeface="Phetsarath OT" pitchFamily="2" charset="0"/>
              </a:rPr>
              <a:t>communitee</a:t>
            </a: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Phetsarath OT" pitchFamily="2" charset="0"/>
                <a:ea typeface="Calibri" pitchFamily="34" charset="0"/>
                <a:cs typeface="Phetsarath OT" pitchFamily="2" charset="0"/>
              </a:rPr>
              <a:t>Pathoumphone</a:t>
            </a:r>
            <a:r>
              <a:rPr kumimoji="0" lang="en-US" sz="1400" b="0" i="0" u="none" strike="noStrike" cap="none" normalizeH="0" baseline="0" dirty="0" smtClean="0">
                <a:ln>
                  <a:noFill/>
                </a:ln>
                <a:solidFill>
                  <a:schemeClr val="tx1"/>
                </a:solidFill>
                <a:effectLst/>
                <a:latin typeface="Phetsarath OT" pitchFamily="2" charset="0"/>
                <a:ea typeface="Calibri" pitchFamily="34" charset="0"/>
                <a:cs typeface="Phetsarath OT" pitchFamily="2" charset="0"/>
              </a:rPr>
              <a:t> District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0" y="3276600"/>
            <a:ext cx="4572000" cy="307777"/>
          </a:xfrm>
          <a:prstGeom prst="rect">
            <a:avLst/>
          </a:prstGeom>
        </p:spPr>
        <p:txBody>
          <a:bodyPr>
            <a:spAutoFit/>
          </a:bodyPr>
          <a:lstStyle/>
          <a:p>
            <a:pPr lvl="0" algn="ctr" fontAlgn="base">
              <a:spcBef>
                <a:spcPct val="0"/>
              </a:spcBef>
              <a:spcAft>
                <a:spcPct val="0"/>
              </a:spcAft>
            </a:pPr>
            <a:r>
              <a:rPr lang="en-US" sz="1400" dirty="0" smtClean="0">
                <a:latin typeface="Phetsarath OT" pitchFamily="2" charset="0"/>
                <a:ea typeface="Calibri" pitchFamily="34" charset="0"/>
                <a:cs typeface="Phetsarath OT" pitchFamily="2" charset="0"/>
              </a:rPr>
              <a:t>Meeting with </a:t>
            </a:r>
            <a:r>
              <a:rPr lang="en-US" sz="1400" dirty="0" err="1" smtClean="0">
                <a:latin typeface="Phetsarath OT" pitchFamily="2" charset="0"/>
                <a:ea typeface="Calibri" pitchFamily="34" charset="0"/>
                <a:cs typeface="Phetsarath OT" pitchFamily="2" charset="0"/>
              </a:rPr>
              <a:t>Lakai</a:t>
            </a:r>
            <a:r>
              <a:rPr lang="en-US" sz="1400" dirty="0" smtClean="0">
                <a:latin typeface="Phetsarath OT" pitchFamily="2" charset="0"/>
                <a:ea typeface="Calibri" pitchFamily="34" charset="0"/>
                <a:cs typeface="Phetsarath OT" pitchFamily="2" charset="0"/>
              </a:rPr>
              <a:t> village </a:t>
            </a:r>
            <a:r>
              <a:rPr lang="en-US" sz="1400" dirty="0" err="1" smtClean="0">
                <a:latin typeface="Phetsarath OT" pitchFamily="2" charset="0"/>
                <a:ea typeface="Calibri" pitchFamily="34" charset="0"/>
                <a:cs typeface="Phetsarath OT" pitchFamily="2" charset="0"/>
              </a:rPr>
              <a:t>communitee</a:t>
            </a:r>
            <a:r>
              <a:rPr lang="en-US" sz="1400" dirty="0" smtClean="0">
                <a:latin typeface="Phetsarath OT" pitchFamily="2" charset="0"/>
                <a:ea typeface="Calibri" pitchFamily="34" charset="0"/>
                <a:cs typeface="Phetsarath OT" pitchFamily="2" charset="0"/>
              </a:rPr>
              <a:t>, </a:t>
            </a:r>
            <a:r>
              <a:rPr lang="en-US" sz="1400" dirty="0" err="1" smtClean="0">
                <a:latin typeface="Phetsarath OT" pitchFamily="2" charset="0"/>
                <a:ea typeface="Calibri" pitchFamily="34" charset="0"/>
                <a:cs typeface="Phetsarath OT" pitchFamily="2" charset="0"/>
              </a:rPr>
              <a:t>Kaleum</a:t>
            </a:r>
            <a:r>
              <a:rPr lang="en-US" sz="1400" dirty="0" smtClean="0">
                <a:latin typeface="Phetsarath OT" pitchFamily="2" charset="0"/>
                <a:ea typeface="Calibri" pitchFamily="34" charset="0"/>
                <a:cs typeface="Phetsarath OT" pitchFamily="2" charset="0"/>
              </a:rPr>
              <a:t> District</a:t>
            </a:r>
            <a:endParaRPr lang="en-US" sz="1400" dirty="0" smtClean="0">
              <a:latin typeface="Arial" pitchFamily="34" charset="0"/>
              <a:cs typeface="Arial" pitchFamily="34" charset="0"/>
            </a:endParaRPr>
          </a:p>
        </p:txBody>
      </p:sp>
      <p:pic>
        <p:nvPicPr>
          <p:cNvPr id="18" name="Picture 4" descr="D:\Malaria Champasak &amp; Sekong\2014\ຈາກ ພຸດທະລົມ\Malaria\รูบ\IMAG0106.JPG"/>
          <p:cNvPicPr>
            <a:picLocks noGrp="1" noChangeAspect="1" noChangeArrowheads="1"/>
          </p:cNvPicPr>
          <p:nvPr>
            <p:ph sz="half" idx="2"/>
          </p:nvPr>
        </p:nvPicPr>
        <p:blipFill>
          <a:blip r:embed="rId4" cstate="print"/>
          <a:srcRect/>
          <a:stretch>
            <a:fillRect/>
          </a:stretch>
        </p:blipFill>
        <p:spPr bwMode="auto">
          <a:xfrm>
            <a:off x="457200" y="3733800"/>
            <a:ext cx="3733800" cy="2514600"/>
          </a:xfrm>
          <a:prstGeom prst="rect">
            <a:avLst/>
          </a:prstGeom>
          <a:noFill/>
        </p:spPr>
      </p:pic>
      <p:pic>
        <p:nvPicPr>
          <p:cNvPr id="19" name="Content Placeholder 5" descr="D:\Malaria Champasak &amp; Sekong\Photos\DSC00765.JPG"/>
          <p:cNvPicPr>
            <a:picLocks noGrp="1"/>
          </p:cNvPicPr>
          <p:nvPr>
            <p:ph sz="quarter" idx="4"/>
          </p:nvPr>
        </p:nvPicPr>
        <p:blipFill>
          <a:blip r:embed="rId5" cstate="print"/>
          <a:srcRect/>
          <a:stretch>
            <a:fillRect/>
          </a:stretch>
        </p:blipFill>
        <p:spPr bwMode="auto">
          <a:xfrm>
            <a:off x="4800600" y="3733800"/>
            <a:ext cx="3733800" cy="2514600"/>
          </a:xfrm>
          <a:prstGeom prst="rect">
            <a:avLst/>
          </a:prstGeom>
          <a:noFill/>
          <a:ln w="9525">
            <a:noFill/>
            <a:miter lim="800000"/>
            <a:headEnd/>
            <a:tailEnd/>
          </a:ln>
        </p:spPr>
      </p:pic>
      <p:sp>
        <p:nvSpPr>
          <p:cNvPr id="20" name="Rectangle 19"/>
          <p:cNvSpPr/>
          <p:nvPr/>
        </p:nvSpPr>
        <p:spPr>
          <a:xfrm>
            <a:off x="4572000" y="6211669"/>
            <a:ext cx="4114800" cy="523220"/>
          </a:xfrm>
          <a:prstGeom prst="rect">
            <a:avLst/>
          </a:prstGeom>
        </p:spPr>
        <p:txBody>
          <a:bodyPr wrap="square">
            <a:spAutoFit/>
          </a:bodyPr>
          <a:lstStyle/>
          <a:p>
            <a:pPr lvl="0" algn="ctr" fontAlgn="base">
              <a:spcBef>
                <a:spcPct val="0"/>
              </a:spcBef>
              <a:spcAft>
                <a:spcPct val="0"/>
              </a:spcAft>
            </a:pPr>
            <a:r>
              <a:rPr lang="en-US" sz="1400" dirty="0" smtClean="0">
                <a:latin typeface="Phetsarath OT" pitchFamily="2" charset="0"/>
                <a:ea typeface="Calibri" pitchFamily="34" charset="0"/>
                <a:cs typeface="Phetsarath OT" pitchFamily="2" charset="0"/>
              </a:rPr>
              <a:t>District Red Cross  is introducing  IEC materials to volunteer.</a:t>
            </a:r>
            <a:endParaRPr lang="en-US" sz="14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TotalTime>
  <Words>634</Words>
  <Application>Microsoft Office PowerPoint</Application>
  <PresentationFormat>On-screen Show (4:3)</PresentationFormat>
  <Paragraphs>84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Lao Red Cross Malaria Prevention  Project </vt:lpstr>
      <vt:lpstr>Back ground </vt:lpstr>
      <vt:lpstr> Objective</vt:lpstr>
      <vt:lpstr>Achievements</vt:lpstr>
      <vt:lpstr>PowerPoint Presentation</vt:lpstr>
      <vt:lpstr>PowerPoint Presentation</vt:lpstr>
      <vt:lpstr>PowerPoint Presentation</vt:lpstr>
      <vt:lpstr>Activities</vt:lpstr>
      <vt:lpstr>Activities</vt:lpstr>
      <vt:lpstr> </vt:lpstr>
      <vt:lpstr>Lesson learned workshop</vt:lpstr>
      <vt:lpstr>Challenges</vt:lpstr>
      <vt:lpstr>Lesson Learned </vt:lpstr>
      <vt:lpstr>Way forward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 Red Cross Malaria Prevention Project</dc:title>
  <dc:creator>user</dc:creator>
  <cp:lastModifiedBy>Pornsak Khortwong</cp:lastModifiedBy>
  <cp:revision>66</cp:revision>
  <dcterms:created xsi:type="dcterms:W3CDTF">2015-07-29T16:42:01Z</dcterms:created>
  <dcterms:modified xsi:type="dcterms:W3CDTF">2015-08-05T02:09:22Z</dcterms:modified>
</cp:coreProperties>
</file>