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8" r:id="rId6"/>
    <p:sldId id="269" r:id="rId7"/>
    <p:sldId id="280" r:id="rId8"/>
    <p:sldId id="282" r:id="rId9"/>
    <p:sldId id="281" r:id="rId10"/>
    <p:sldId id="279" r:id="rId11"/>
    <p:sldId id="270" r:id="rId12"/>
    <p:sldId id="271" r:id="rId13"/>
    <p:sldId id="272" r:id="rId14"/>
    <p:sldId id="273" r:id="rId15"/>
    <p:sldId id="274" r:id="rId16"/>
    <p:sldId id="276" r:id="rId17"/>
    <p:sldId id="262" r:id="rId18"/>
    <p:sldId id="275" r:id="rId19"/>
    <p:sldId id="277" r:id="rId20"/>
    <p:sldId id="278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73FD7-FCCC-4899-B3D9-9AB2FE1C738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B57F8-B2C5-463C-A13E-59F67B5C45D9}">
      <dgm:prSet phldrT="[Text]"/>
      <dgm:spPr>
        <a:solidFill>
          <a:srgbClr val="EB4B03"/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Elements of School Safety</a:t>
          </a:r>
          <a:endParaRPr lang="en-US" dirty="0">
            <a:solidFill>
              <a:srgbClr val="C00000"/>
            </a:solidFill>
          </a:endParaRPr>
        </a:p>
      </dgm:t>
    </dgm:pt>
    <dgm:pt modelId="{A8F3D31E-96A2-44EB-9117-E802CF961616}" type="parTrans" cxnId="{5B478C18-8903-4A4B-A7B2-C83F22A20AFC}">
      <dgm:prSet/>
      <dgm:spPr/>
      <dgm:t>
        <a:bodyPr/>
        <a:lstStyle/>
        <a:p>
          <a:endParaRPr lang="en-US"/>
        </a:p>
      </dgm:t>
    </dgm:pt>
    <dgm:pt modelId="{A53AD837-C8E2-48D3-B830-501F97EFEAC4}" type="sibTrans" cxnId="{5B478C18-8903-4A4B-A7B2-C83F22A20AFC}">
      <dgm:prSet/>
      <dgm:spPr/>
      <dgm:t>
        <a:bodyPr/>
        <a:lstStyle/>
        <a:p>
          <a:endParaRPr lang="en-US"/>
        </a:p>
      </dgm:t>
    </dgm:pt>
    <dgm:pt modelId="{1787B477-8ABE-47A8-A1B8-DF5FEE2839B9}">
      <dgm:prSet phldrT="[Text]"/>
      <dgm:spPr>
        <a:solidFill>
          <a:srgbClr val="FE6E2E"/>
        </a:solidFill>
      </dgm:spPr>
      <dgm:t>
        <a:bodyPr/>
        <a:lstStyle/>
        <a:p>
          <a:r>
            <a:rPr lang="en-US" dirty="0" smtClean="0"/>
            <a:t>Structural Safety</a:t>
          </a:r>
          <a:endParaRPr lang="en-US" dirty="0"/>
        </a:p>
      </dgm:t>
    </dgm:pt>
    <dgm:pt modelId="{B7A17F63-11B6-4B66-9D09-EC7F79FC06AA}" type="parTrans" cxnId="{FB77F10E-DD84-4786-8BCE-5D2604346A92}">
      <dgm:prSet/>
      <dgm:spPr/>
      <dgm:t>
        <a:bodyPr/>
        <a:lstStyle/>
        <a:p>
          <a:endParaRPr lang="en-US"/>
        </a:p>
      </dgm:t>
    </dgm:pt>
    <dgm:pt modelId="{30D181EE-104E-4A7F-ABB1-54D347AE9DAC}" type="sibTrans" cxnId="{FB77F10E-DD84-4786-8BCE-5D2604346A92}">
      <dgm:prSet/>
      <dgm:spPr/>
      <dgm:t>
        <a:bodyPr/>
        <a:lstStyle/>
        <a:p>
          <a:endParaRPr lang="en-US"/>
        </a:p>
      </dgm:t>
    </dgm:pt>
    <dgm:pt modelId="{DD76E624-6CEC-4329-A9CE-1C280C521453}">
      <dgm:prSet phldrT="[Text]"/>
      <dgm:spPr>
        <a:solidFill>
          <a:srgbClr val="FE6E2E"/>
        </a:solidFill>
      </dgm:spPr>
      <dgm:t>
        <a:bodyPr/>
        <a:lstStyle/>
        <a:p>
          <a:r>
            <a:rPr lang="en-US" dirty="0" smtClean="0"/>
            <a:t>Non-Structural Safety</a:t>
          </a:r>
          <a:endParaRPr lang="en-US" dirty="0"/>
        </a:p>
      </dgm:t>
    </dgm:pt>
    <dgm:pt modelId="{C5BBFB64-4599-4B64-B2A2-B474574CE434}" type="parTrans" cxnId="{E3CA7CD3-D319-47A5-BC4C-83FA776306BC}">
      <dgm:prSet/>
      <dgm:spPr/>
      <dgm:t>
        <a:bodyPr/>
        <a:lstStyle/>
        <a:p>
          <a:endParaRPr lang="en-US"/>
        </a:p>
      </dgm:t>
    </dgm:pt>
    <dgm:pt modelId="{73B314D6-0BE5-4169-9D6A-D7DE35C5E37A}" type="sibTrans" cxnId="{E3CA7CD3-D319-47A5-BC4C-83FA776306BC}">
      <dgm:prSet/>
      <dgm:spPr/>
      <dgm:t>
        <a:bodyPr/>
        <a:lstStyle/>
        <a:p>
          <a:endParaRPr lang="en-US"/>
        </a:p>
      </dgm:t>
    </dgm:pt>
    <dgm:pt modelId="{9CA0FA09-6A91-401C-99C1-6D365BB8A40D}">
      <dgm:prSet phldrT="[Text]"/>
      <dgm:spPr>
        <a:solidFill>
          <a:srgbClr val="FE6E2E"/>
        </a:solidFill>
      </dgm:spPr>
      <dgm:t>
        <a:bodyPr/>
        <a:lstStyle/>
        <a:p>
          <a:r>
            <a:rPr lang="en-US" dirty="0" smtClean="0"/>
            <a:t>Education &amp; Awareness</a:t>
          </a:r>
          <a:endParaRPr lang="en-US" dirty="0"/>
        </a:p>
      </dgm:t>
    </dgm:pt>
    <dgm:pt modelId="{DE5D848F-193E-4DEA-9D8B-779DC2F697B9}" type="parTrans" cxnId="{0F35E028-45D9-4753-A674-318586C487C3}">
      <dgm:prSet/>
      <dgm:spPr/>
      <dgm:t>
        <a:bodyPr/>
        <a:lstStyle/>
        <a:p>
          <a:endParaRPr lang="en-US"/>
        </a:p>
      </dgm:t>
    </dgm:pt>
    <dgm:pt modelId="{CAF6260D-0D55-4076-A0D0-EFA03EECC869}" type="sibTrans" cxnId="{0F35E028-45D9-4753-A674-318586C487C3}">
      <dgm:prSet/>
      <dgm:spPr/>
      <dgm:t>
        <a:bodyPr/>
        <a:lstStyle/>
        <a:p>
          <a:endParaRPr lang="en-US"/>
        </a:p>
      </dgm:t>
    </dgm:pt>
    <dgm:pt modelId="{CA27D491-BE5C-49C4-9D18-9A833B9E0339}" type="pres">
      <dgm:prSet presAssocID="{EB073FD7-FCCC-4899-B3D9-9AB2FE1C73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6CEAC-7A09-418C-AAB9-8F572181080D}" type="pres">
      <dgm:prSet presAssocID="{41CB57F8-B2C5-463C-A13E-59F67B5C45D9}" presName="roof" presStyleLbl="dkBgShp" presStyleIdx="0" presStyleCnt="2"/>
      <dgm:spPr/>
      <dgm:t>
        <a:bodyPr/>
        <a:lstStyle/>
        <a:p>
          <a:endParaRPr lang="en-US"/>
        </a:p>
      </dgm:t>
    </dgm:pt>
    <dgm:pt modelId="{03D61B80-17B1-4FBE-9C22-57305739497F}" type="pres">
      <dgm:prSet presAssocID="{41CB57F8-B2C5-463C-A13E-59F67B5C45D9}" presName="pillars" presStyleCnt="0"/>
      <dgm:spPr/>
    </dgm:pt>
    <dgm:pt modelId="{4617346C-1337-422D-B82E-BE4C725DA7BB}" type="pres">
      <dgm:prSet presAssocID="{41CB57F8-B2C5-463C-A13E-59F67B5C45D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9FF41-C4E9-4A69-A751-D8EED882B9E8}" type="pres">
      <dgm:prSet presAssocID="{DD76E624-6CEC-4329-A9CE-1C280C52145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50D8B-A5F5-4A72-9F93-9D1D83050A6C}" type="pres">
      <dgm:prSet presAssocID="{9CA0FA09-6A91-401C-99C1-6D365BB8A40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90A1D-CFC5-45B9-AE06-1B7881C4D8C6}" type="pres">
      <dgm:prSet presAssocID="{41CB57F8-B2C5-463C-A13E-59F67B5C45D9}" presName="base" presStyleLbl="dkBgShp" presStyleIdx="1" presStyleCnt="2"/>
      <dgm:spPr>
        <a:solidFill>
          <a:srgbClr val="FE6E2E"/>
        </a:solidFill>
      </dgm:spPr>
    </dgm:pt>
  </dgm:ptLst>
  <dgm:cxnLst>
    <dgm:cxn modelId="{0810C20B-4917-416C-9D34-DEE6D4719CC4}" type="presOf" srcId="{9CA0FA09-6A91-401C-99C1-6D365BB8A40D}" destId="{F3550D8B-A5F5-4A72-9F93-9D1D83050A6C}" srcOrd="0" destOrd="0" presId="urn:microsoft.com/office/officeart/2005/8/layout/hList3"/>
    <dgm:cxn modelId="{C8E409D5-E96C-4687-B654-29942DD7402E}" type="presOf" srcId="{EB073FD7-FCCC-4899-B3D9-9AB2FE1C738B}" destId="{CA27D491-BE5C-49C4-9D18-9A833B9E0339}" srcOrd="0" destOrd="0" presId="urn:microsoft.com/office/officeart/2005/8/layout/hList3"/>
    <dgm:cxn modelId="{35373739-D788-4391-9879-DE159DF546CC}" type="presOf" srcId="{41CB57F8-B2C5-463C-A13E-59F67B5C45D9}" destId="{2FC6CEAC-7A09-418C-AAB9-8F572181080D}" srcOrd="0" destOrd="0" presId="urn:microsoft.com/office/officeart/2005/8/layout/hList3"/>
    <dgm:cxn modelId="{E94D0BD7-2FF8-4CF2-927A-DA8D406FB542}" type="presOf" srcId="{DD76E624-6CEC-4329-A9CE-1C280C521453}" destId="{EF29FF41-C4E9-4A69-A751-D8EED882B9E8}" srcOrd="0" destOrd="0" presId="urn:microsoft.com/office/officeart/2005/8/layout/hList3"/>
    <dgm:cxn modelId="{E3CA7CD3-D319-47A5-BC4C-83FA776306BC}" srcId="{41CB57F8-B2C5-463C-A13E-59F67B5C45D9}" destId="{DD76E624-6CEC-4329-A9CE-1C280C521453}" srcOrd="1" destOrd="0" parTransId="{C5BBFB64-4599-4B64-B2A2-B474574CE434}" sibTransId="{73B314D6-0BE5-4169-9D6A-D7DE35C5E37A}"/>
    <dgm:cxn modelId="{FB77F10E-DD84-4786-8BCE-5D2604346A92}" srcId="{41CB57F8-B2C5-463C-A13E-59F67B5C45D9}" destId="{1787B477-8ABE-47A8-A1B8-DF5FEE2839B9}" srcOrd="0" destOrd="0" parTransId="{B7A17F63-11B6-4B66-9D09-EC7F79FC06AA}" sibTransId="{30D181EE-104E-4A7F-ABB1-54D347AE9DAC}"/>
    <dgm:cxn modelId="{5B478C18-8903-4A4B-A7B2-C83F22A20AFC}" srcId="{EB073FD7-FCCC-4899-B3D9-9AB2FE1C738B}" destId="{41CB57F8-B2C5-463C-A13E-59F67B5C45D9}" srcOrd="0" destOrd="0" parTransId="{A8F3D31E-96A2-44EB-9117-E802CF961616}" sibTransId="{A53AD837-C8E2-48D3-B830-501F97EFEAC4}"/>
    <dgm:cxn modelId="{0F35E028-45D9-4753-A674-318586C487C3}" srcId="{41CB57F8-B2C5-463C-A13E-59F67B5C45D9}" destId="{9CA0FA09-6A91-401C-99C1-6D365BB8A40D}" srcOrd="2" destOrd="0" parTransId="{DE5D848F-193E-4DEA-9D8B-779DC2F697B9}" sibTransId="{CAF6260D-0D55-4076-A0D0-EFA03EECC869}"/>
    <dgm:cxn modelId="{D2B63188-46BB-4BA4-BA6C-1C7D85439B6A}" type="presOf" srcId="{1787B477-8ABE-47A8-A1B8-DF5FEE2839B9}" destId="{4617346C-1337-422D-B82E-BE4C725DA7BB}" srcOrd="0" destOrd="0" presId="urn:microsoft.com/office/officeart/2005/8/layout/hList3"/>
    <dgm:cxn modelId="{1B6A6EBE-2595-4EC2-9A39-5460252D10FA}" type="presParOf" srcId="{CA27D491-BE5C-49C4-9D18-9A833B9E0339}" destId="{2FC6CEAC-7A09-418C-AAB9-8F572181080D}" srcOrd="0" destOrd="0" presId="urn:microsoft.com/office/officeart/2005/8/layout/hList3"/>
    <dgm:cxn modelId="{CE928FEB-9084-40D1-8EC5-FD0481FDD314}" type="presParOf" srcId="{CA27D491-BE5C-49C4-9D18-9A833B9E0339}" destId="{03D61B80-17B1-4FBE-9C22-57305739497F}" srcOrd="1" destOrd="0" presId="urn:microsoft.com/office/officeart/2005/8/layout/hList3"/>
    <dgm:cxn modelId="{4A2262A5-7C3C-44B2-B2E3-74007A920407}" type="presParOf" srcId="{03D61B80-17B1-4FBE-9C22-57305739497F}" destId="{4617346C-1337-422D-B82E-BE4C725DA7BB}" srcOrd="0" destOrd="0" presId="urn:microsoft.com/office/officeart/2005/8/layout/hList3"/>
    <dgm:cxn modelId="{0EB7E95E-2B9E-4591-B2FA-B9F9586C5DE0}" type="presParOf" srcId="{03D61B80-17B1-4FBE-9C22-57305739497F}" destId="{EF29FF41-C4E9-4A69-A751-D8EED882B9E8}" srcOrd="1" destOrd="0" presId="urn:microsoft.com/office/officeart/2005/8/layout/hList3"/>
    <dgm:cxn modelId="{60F6FD76-8D3D-43D0-B200-1D28F3CE3266}" type="presParOf" srcId="{03D61B80-17B1-4FBE-9C22-57305739497F}" destId="{F3550D8B-A5F5-4A72-9F93-9D1D83050A6C}" srcOrd="2" destOrd="0" presId="urn:microsoft.com/office/officeart/2005/8/layout/hList3"/>
    <dgm:cxn modelId="{A239C17C-D7AB-4293-AB43-CB2D74536D1A}" type="presParOf" srcId="{CA27D491-BE5C-49C4-9D18-9A833B9E0339}" destId="{61390A1D-CFC5-45B9-AE06-1B7881C4D8C6}" srcOrd="2" destOrd="0" presId="urn:microsoft.com/office/officeart/2005/8/layout/hList3"/>
  </dgm:cxnLst>
  <dgm:bg>
    <a:solidFill>
      <a:srgbClr val="FE6E2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6CEAC-7A09-418C-AAB9-8F572181080D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rgbClr val="EB4B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C00000"/>
              </a:solidFill>
            </a:rPr>
            <a:t>Elements of School Safety</a:t>
          </a:r>
          <a:endParaRPr lang="en-US" sz="6500" kern="1200" dirty="0">
            <a:solidFill>
              <a:srgbClr val="C00000"/>
            </a:solidFill>
          </a:endParaRPr>
        </a:p>
      </dsp:txBody>
      <dsp:txXfrm>
        <a:off x="0" y="0"/>
        <a:ext cx="9144000" cy="2057400"/>
      </dsp:txXfrm>
    </dsp:sp>
    <dsp:sp modelId="{4617346C-1337-422D-B82E-BE4C725DA7BB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rgbClr val="FE6E2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Structural Safety</a:t>
          </a:r>
          <a:endParaRPr lang="en-US" sz="4800" kern="1200" dirty="0"/>
        </a:p>
      </dsp:txBody>
      <dsp:txXfrm>
        <a:off x="4464" y="2057400"/>
        <a:ext cx="3045023" cy="4320540"/>
      </dsp:txXfrm>
    </dsp:sp>
    <dsp:sp modelId="{EF29FF41-C4E9-4A69-A751-D8EED882B9E8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rgbClr val="FE6E2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Non-Structural Safety</a:t>
          </a:r>
          <a:endParaRPr lang="en-US" sz="4800" kern="1200" dirty="0"/>
        </a:p>
      </dsp:txBody>
      <dsp:txXfrm>
        <a:off x="3049488" y="2057400"/>
        <a:ext cx="3045023" cy="4320540"/>
      </dsp:txXfrm>
    </dsp:sp>
    <dsp:sp modelId="{F3550D8B-A5F5-4A72-9F93-9D1D83050A6C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rgbClr val="FE6E2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Education &amp; Awareness</a:t>
          </a:r>
          <a:endParaRPr lang="en-US" sz="4800" kern="1200" dirty="0"/>
        </a:p>
      </dsp:txBody>
      <dsp:txXfrm>
        <a:off x="6094511" y="2057400"/>
        <a:ext cx="3045023" cy="4320540"/>
      </dsp:txXfrm>
    </dsp:sp>
    <dsp:sp modelId="{61390A1D-CFC5-45B9-AE06-1B7881C4D8C6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rgbClr val="FE6E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29DA0-C255-46CB-90FA-F867955992AC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FA7B1-7A72-4F1D-9A25-2C52B0671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29400"/>
            <a:ext cx="9144000" cy="276999"/>
          </a:xfrm>
          <a:prstGeom prst="rect">
            <a:avLst/>
          </a:prstGeom>
          <a:solidFill>
            <a:srgbClr val="FB6E05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Developing a RCRC model for School based Disaster Risk Reduction                                                              Manu Gupta,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SEEDS</a:t>
            </a:r>
            <a:endParaRPr kumimoji="0" lang="en-US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2" descr="C:\Users\rahman\Desktop\SEEDS LOGO ne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816975" y="6400800"/>
            <a:ext cx="327025" cy="487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9400"/>
            <a:ext cx="9144000" cy="276999"/>
          </a:xfrm>
          <a:prstGeom prst="rect">
            <a:avLst/>
          </a:prstGeom>
          <a:solidFill>
            <a:srgbClr val="FB6E05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Developing a RCRC model for School based Disaster Risk Reduction                                                              Manu Gupta,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SEEDS</a:t>
            </a:r>
            <a:endParaRPr kumimoji="0" lang="en-US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Picture 2" descr="C:\Users\rahman\Desktop\SEEDS LOGO ne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816975" y="6400800"/>
            <a:ext cx="327025" cy="487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8846BA-C09A-484C-B265-F7EA454A5CC5}" type="datetimeFigureOut">
              <a:rPr lang="en-US" smtClean="0"/>
              <a:pPr/>
              <a:t>26/01/15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3915D3-F10F-48F6-A779-6316FA0C4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file://localhost/Volumes/RAHMAN/Final%20PPT/Construction%20of%20The%20Pyramids.mp4" TargetMode="External"/><Relationship Id="rId2" Type="http://schemas.openxmlformats.org/officeDocument/2006/relationships/video" Target="file://localhost/Volumes/RAHMAN/Final%20PPT/Construction%20of%20The%20Pyramids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Components of SBDRR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Elements to be covered under school safety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Preparedness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Awareness, training and capacity building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Collaboration with external agency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Exposure to underlying causes</a:t>
            </a:r>
          </a:p>
          <a:p>
            <a:pPr marL="457200" indent="-457200"/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Baseline Survey and Assessment</a:t>
            </a:r>
            <a:endParaRPr lang="en-US" dirty="0"/>
          </a:p>
        </p:txBody>
      </p:sp>
      <p:pic>
        <p:nvPicPr>
          <p:cNvPr id="5122" name="Picture 2" descr="C:\Users\rahman\Desktop\Training\B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" y="741495"/>
            <a:ext cx="5348288" cy="3559043"/>
          </a:xfrm>
          <a:prstGeom prst="rect">
            <a:avLst/>
          </a:prstGeom>
          <a:noFill/>
        </p:spPr>
      </p:pic>
      <p:pic>
        <p:nvPicPr>
          <p:cNvPr id="5123" name="Picture 3" descr="C:\Users\rahman\Desktop\Training\BL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2907" y="3231671"/>
            <a:ext cx="5334893" cy="3550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 Disaster Management Committee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rahman\Desktop\Training\S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43226"/>
            <a:ext cx="8153400" cy="611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Children Club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DSC04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599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61" y="167640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Orientation Sessions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HVCRA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rahman\Desktop\Training\vietnam-children-map-haz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rahman\Desktop\Training\poster_Viet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HVCRA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43400" y="914400"/>
            <a:ext cx="4494907" cy="3352800"/>
            <a:chOff x="0" y="-1"/>
            <a:chExt cx="9320213" cy="6738939"/>
          </a:xfrm>
        </p:grpSpPr>
        <p:pic>
          <p:nvPicPr>
            <p:cNvPr id="12292" name="Picture 2" descr="image2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497964"/>
              <a:ext cx="4540999" cy="324097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2293" name="Picture 3" descr="image2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"/>
              <a:ext cx="4481445" cy="324097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2294" name="Picture 4" descr="image25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3879" y="-1"/>
              <a:ext cx="4481446" cy="324097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2295" name="Picture 5" descr="image26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23879" y="3497964"/>
              <a:ext cx="4496334" cy="324097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Structural and Non-structural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Hazards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 descr="C:\Users\rahman\Desktop\Training\retrofitt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5800"/>
            <a:ext cx="3429000" cy="4572000"/>
          </a:xfrm>
          <a:prstGeom prst="rect">
            <a:avLst/>
          </a:prstGeom>
          <a:noFill/>
        </p:spPr>
      </p:pic>
      <p:pic>
        <p:nvPicPr>
          <p:cNvPr id="9220" name="Picture 4" descr="C:\Users\rahman\Desktop\Training\school assessme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34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 Forces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E:\Projects\Project 2011-2012\Sanyo\New phase\DAV Drill_12102011\DSC_005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019982" y="1705783"/>
            <a:ext cx="6172200" cy="4132235"/>
          </a:xfrm>
          <a:prstGeom prst="rect">
            <a:avLst/>
          </a:prstGeom>
          <a:noFill/>
        </p:spPr>
      </p:pic>
      <p:pic>
        <p:nvPicPr>
          <p:cNvPr id="11266" name="Picture 2" descr="C:\Users\rahman\Desktop\Training\T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85800"/>
            <a:ext cx="5029200" cy="334670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 l="1463" b="14099"/>
          <a:stretch>
            <a:fillRect/>
          </a:stretch>
        </p:blipFill>
        <p:spPr bwMode="auto">
          <a:xfrm>
            <a:off x="4572000" y="3730892"/>
            <a:ext cx="4267200" cy="312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 Disaster Management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915401" cy="61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struction of The Pyramids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rahman\Desktop\Training\evacuation 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470400" cy="3352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Evacuation and Mock Drill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E:\Projects\Project 2011-2012-2013\Leh\SCHOOL SAFETYPIC\Druk Padma Karpo\IMG_19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3600" y="685800"/>
            <a:ext cx="4470400" cy="3352800"/>
          </a:xfrm>
          <a:prstGeom prst="rect">
            <a:avLst/>
          </a:prstGeom>
          <a:noFill/>
        </p:spPr>
      </p:pic>
      <p:pic>
        <p:nvPicPr>
          <p:cNvPr id="9" name="Picture 2" descr="DSC02487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t="9778"/>
          <a:stretch>
            <a:fillRect/>
          </a:stretch>
        </p:blipFill>
        <p:spPr bwMode="auto">
          <a:xfrm>
            <a:off x="-1" y="3810001"/>
            <a:ext cx="455717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Projects\Project 2011-2012-2013\Leh\SCHOOL SAFETYPIC\Druk Padma Karpo\IMG_19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6470"/>
            <a:ext cx="4495800" cy="335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ahman\Desktop\Training\EI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371600"/>
            <a:ext cx="5105400" cy="3829050"/>
          </a:xfrm>
          <a:prstGeom prst="rect">
            <a:avLst/>
          </a:prstGeom>
          <a:noFill/>
        </p:spPr>
      </p:pic>
      <p:pic>
        <p:nvPicPr>
          <p:cNvPr id="1027" name="Picture 3" descr="C:\Users\rahman\Desktop\Training\Advocacy_myanm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56000" cy="2667000"/>
          </a:xfrm>
          <a:prstGeom prst="rect">
            <a:avLst/>
          </a:prstGeom>
          <a:noFill/>
        </p:spPr>
      </p:pic>
      <p:pic>
        <p:nvPicPr>
          <p:cNvPr id="1028" name="Picture 4" descr="C:\Users\rahman\Desktop\Training\curricul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I learnt from this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09800"/>
            <a:ext cx="8229600" cy="2590800"/>
          </a:xfrm>
        </p:spPr>
        <p:txBody>
          <a:bodyPr/>
          <a:lstStyle/>
          <a:p>
            <a:r>
              <a:rPr lang="en-US" dirty="0" smtClean="0"/>
              <a:t>Foundation or the base</a:t>
            </a:r>
          </a:p>
          <a:p>
            <a:r>
              <a:rPr lang="en-US" dirty="0" smtClean="0"/>
              <a:t>Team Work</a:t>
            </a:r>
          </a:p>
          <a:p>
            <a:r>
              <a:rPr lang="en-US" dirty="0" smtClean="0"/>
              <a:t>Diligent and efficient Planning</a:t>
            </a:r>
          </a:p>
          <a:p>
            <a:r>
              <a:rPr lang="en-US" dirty="0" smtClean="0"/>
              <a:t>Adding star leading to bench mark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 us brain storm on SBDRR Activities!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8229600" cy="1676400"/>
          </a:xfrm>
        </p:spPr>
        <p:txBody>
          <a:bodyPr/>
          <a:lstStyle/>
          <a:p>
            <a:r>
              <a:rPr lang="en-US" dirty="0" smtClean="0"/>
              <a:t>On-site Activities – Within School Campus</a:t>
            </a:r>
          </a:p>
          <a:p>
            <a:r>
              <a:rPr lang="en-US" dirty="0" smtClean="0"/>
              <a:t>Off –site Activities – As an outreach plan or Joint planning</a:t>
            </a:r>
          </a:p>
          <a:p>
            <a:r>
              <a:rPr lang="en-US" dirty="0" smtClean="0"/>
              <a:t>Their Expected Outcome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Based Disaster Risk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ahman\Desktop\Training\l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080" y="1371600"/>
            <a:ext cx="7663720" cy="509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hman\Desktop\Training\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007787" cy="2667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3810000" y="0"/>
            <a:ext cx="4038600" cy="1066800"/>
          </a:xfrm>
          <a:prstGeom prst="wedgeEllipseCallout">
            <a:avLst>
              <a:gd name="adj1" fmla="val -46668"/>
              <a:gd name="adj2" fmla="val 68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It concerns us………we should be part of it.</a:t>
            </a:r>
            <a:endParaRPr lang="en-US" sz="2000" dirty="0"/>
          </a:p>
        </p:txBody>
      </p:sp>
      <p:pic>
        <p:nvPicPr>
          <p:cNvPr id="4100" name="Picture 4" descr="C:\Users\rahman\Desktop\Training\we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2819400"/>
            <a:ext cx="2619375" cy="1743075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4953000" y="1600200"/>
            <a:ext cx="2819400" cy="1447800"/>
          </a:xfrm>
          <a:prstGeom prst="wedgeEllipseCallout">
            <a:avLst>
              <a:gd name="adj1" fmla="val 42551"/>
              <a:gd name="adj2" fmla="val 654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Too much! I can’t hold it</a:t>
            </a:r>
            <a:endParaRPr lang="en-US" sz="2000" dirty="0"/>
          </a:p>
        </p:txBody>
      </p:sp>
      <p:pic>
        <p:nvPicPr>
          <p:cNvPr id="4101" name="Picture 5" descr="C:\Users\rahman\Desktop\inclus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75821">
            <a:off x="102769" y="3951217"/>
            <a:ext cx="3657600" cy="1247775"/>
          </a:xfrm>
          <a:prstGeom prst="rect">
            <a:avLst/>
          </a:prstGeom>
          <a:noFill/>
        </p:spPr>
      </p:pic>
      <p:pic>
        <p:nvPicPr>
          <p:cNvPr id="4102" name="Picture 6" descr="C:\Users\rahman\Desktop\Training\weighing sc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581400"/>
            <a:ext cx="2831987" cy="2819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3048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itchFamily="66" charset="0"/>
              </a:rPr>
              <a:t>Don’t you prefer to be simple?</a:t>
            </a:r>
            <a:endParaRPr lang="en-US" sz="40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543800" cy="639762"/>
          </a:xfrm>
        </p:spPr>
        <p:txBody>
          <a:bodyPr/>
          <a:lstStyle/>
          <a:p>
            <a:r>
              <a:rPr lang="en-US" sz="3000" b="1" dirty="0" smtClean="0">
                <a:solidFill>
                  <a:srgbClr val="993300"/>
                </a:solidFill>
              </a:rPr>
              <a:t>School Safety Approach</a:t>
            </a:r>
            <a:endParaRPr lang="en-US" sz="3000" b="1" dirty="0">
              <a:solidFill>
                <a:srgbClr val="993300"/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 rot="7348627">
            <a:off x="1871737" y="1245628"/>
            <a:ext cx="5867341" cy="5309435"/>
            <a:chOff x="1621925" y="1739199"/>
            <a:chExt cx="5867341" cy="4464400"/>
          </a:xfrm>
        </p:grpSpPr>
        <p:grpSp>
          <p:nvGrpSpPr>
            <p:cNvPr id="4" name="Group 3"/>
            <p:cNvGrpSpPr/>
            <p:nvPr/>
          </p:nvGrpSpPr>
          <p:grpSpPr>
            <a:xfrm rot="20157488">
              <a:off x="1905000" y="2882199"/>
              <a:ext cx="2194560" cy="2118360"/>
              <a:chOff x="1780031" y="1755648"/>
              <a:chExt cx="2194560" cy="2194560"/>
            </a:xfrm>
            <a:solidFill>
              <a:srgbClr val="993300"/>
            </a:solidFill>
            <a:scene3d>
              <a:camera prst="orthographicFront"/>
              <a:lightRig rig="flat" dir="t"/>
            </a:scene3d>
          </p:grpSpPr>
          <p:sp>
            <p:nvSpPr>
              <p:cNvPr id="5" name=" 3"/>
              <p:cNvSpPr/>
              <p:nvPr/>
            </p:nvSpPr>
            <p:spPr>
              <a:xfrm>
                <a:off x="1780031" y="1755648"/>
                <a:ext cx="2194560" cy="2194560"/>
              </a:xfrm>
              <a:prstGeom prst="gear6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 4"/>
              <p:cNvSpPr/>
              <p:nvPr/>
            </p:nvSpPr>
            <p:spPr>
              <a:xfrm rot="16486375">
                <a:off x="2312921" y="2330275"/>
                <a:ext cx="1128780" cy="104530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Learn</a:t>
                </a:r>
                <a:endParaRPr lang="en-IN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759528">
              <a:off x="4114800" y="1739199"/>
              <a:ext cx="2150220" cy="2150220"/>
              <a:chOff x="3009209" y="241625"/>
              <a:chExt cx="2150220" cy="2150220"/>
            </a:xfrm>
            <a:solidFill>
              <a:srgbClr val="FFEDB3"/>
            </a:solidFill>
            <a:scene3d>
              <a:camera prst="orthographicFront"/>
              <a:lightRig rig="flat" dir="t"/>
            </a:scene3d>
          </p:grpSpPr>
          <p:sp>
            <p:nvSpPr>
              <p:cNvPr id="8" name=" 3"/>
              <p:cNvSpPr/>
              <p:nvPr/>
            </p:nvSpPr>
            <p:spPr>
              <a:xfrm rot="20700000">
                <a:off x="3009209" y="241625"/>
                <a:ext cx="2150220" cy="2150220"/>
              </a:xfrm>
              <a:prstGeom prst="gear6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 4"/>
              <p:cNvSpPr/>
              <p:nvPr/>
            </p:nvSpPr>
            <p:spPr>
              <a:xfrm rot="11687379">
                <a:off x="3537813" y="827605"/>
                <a:ext cx="1070379" cy="97190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Reflect</a:t>
                </a:r>
                <a:endParaRPr lang="en-IN" sz="20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20462559">
              <a:off x="4274982" y="3880581"/>
              <a:ext cx="2150220" cy="2150220"/>
              <a:chOff x="3009209" y="241625"/>
              <a:chExt cx="2150220" cy="2150220"/>
            </a:xfrm>
            <a:solidFill>
              <a:srgbClr val="FFC000"/>
            </a:solidFill>
            <a:scene3d>
              <a:camera prst="orthographicFront"/>
              <a:lightRig rig="flat" dir="t"/>
            </a:scene3d>
          </p:grpSpPr>
          <p:sp>
            <p:nvSpPr>
              <p:cNvPr id="11" name=" 3"/>
              <p:cNvSpPr/>
              <p:nvPr/>
            </p:nvSpPr>
            <p:spPr>
              <a:xfrm rot="20700000">
                <a:off x="3009209" y="241625"/>
                <a:ext cx="2150220" cy="2150220"/>
              </a:xfrm>
              <a:prstGeom prst="gear6">
                <a:avLst/>
              </a:prstGeom>
              <a:grpFill/>
              <a:ln>
                <a:noFill/>
              </a:ln>
              <a:sp3d prstMaterial="dkEdge">
                <a:bevelT w="8200" h="381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 4"/>
              <p:cNvSpPr/>
              <p:nvPr/>
            </p:nvSpPr>
            <p:spPr>
              <a:xfrm rot="13392636">
                <a:off x="3380200" y="718343"/>
                <a:ext cx="1290216" cy="900543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Empower</a:t>
                </a:r>
                <a:endParaRPr lang="en-IN" sz="2000" kern="1200" dirty="0"/>
              </a:p>
            </p:txBody>
          </p:sp>
        </p:grpSp>
        <p:sp>
          <p:nvSpPr>
            <p:cNvPr id="15" name="Curved Down Arrow 14"/>
            <p:cNvSpPr/>
            <p:nvPr/>
          </p:nvSpPr>
          <p:spPr bwMode="auto">
            <a:xfrm rot="19446066">
              <a:off x="1621925" y="1741709"/>
              <a:ext cx="2166350" cy="1035789"/>
            </a:xfrm>
            <a:prstGeom prst="curvedDownArrow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urved Down Arrow 15"/>
            <p:cNvSpPr/>
            <p:nvPr/>
          </p:nvSpPr>
          <p:spPr bwMode="auto">
            <a:xfrm rot="6065813">
              <a:off x="6041466" y="3188320"/>
              <a:ext cx="1905000" cy="990600"/>
            </a:xfrm>
            <a:prstGeom prst="curvedDownArrow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Curved Down Arrow 16"/>
            <p:cNvSpPr/>
            <p:nvPr/>
          </p:nvSpPr>
          <p:spPr bwMode="auto">
            <a:xfrm rot="11561642">
              <a:off x="2219158" y="5212999"/>
              <a:ext cx="1905000" cy="990600"/>
            </a:xfrm>
            <a:prstGeom prst="curvedDownArrow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28509" cy="1011287"/>
          </a:xfrm>
        </p:spPr>
        <p:txBody>
          <a:bodyPr lIns="64291" tIns="32146" rIns="64291" bIns="32146"/>
          <a:lstStyle/>
          <a:p>
            <a:pPr defTabSz="410751">
              <a:lnSpc>
                <a:spcPct val="90000"/>
              </a:lnSpc>
            </a:pPr>
            <a:r>
              <a:rPr lang="en-US" sz="4500" b="1" dirty="0" smtClean="0">
                <a:solidFill>
                  <a:srgbClr val="606060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APPROACH</a:t>
            </a:r>
            <a:endParaRPr lang="en-US" b="1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066800"/>
            <a:ext cx="9144000" cy="4622528"/>
          </a:xfrm>
        </p:spPr>
        <p:txBody>
          <a:bodyPr lIns="64291" tIns="32146" rIns="64291" bIns="32146"/>
          <a:lstStyle/>
          <a:p>
            <a:pPr marL="294669" indent="-294669" defTabSz="410751">
              <a:spcBef>
                <a:spcPts val="2953"/>
              </a:spcBef>
              <a:buSzPct val="30000"/>
              <a:buBlip>
                <a:blip r:embed="rId2"/>
              </a:buBlip>
            </a:pPr>
            <a:endParaRPr lang="en-US" sz="2500" dirty="0" smtClean="0">
              <a:solidFill>
                <a:srgbClr val="60606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2189" y="1219200"/>
            <a:ext cx="1339453" cy="1011287"/>
            <a:chOff x="0" y="-1"/>
            <a:chExt cx="1905000" cy="1436689"/>
          </a:xfrm>
        </p:grpSpPr>
        <p:sp>
          <p:nvSpPr>
            <p:cNvPr id="11293" name="AutoShape 4" descr="paint_tile_2x.png"/>
            <p:cNvSpPr>
              <a:spLocks/>
            </p:cNvSpPr>
            <p:nvPr/>
          </p:nvSpPr>
          <p:spPr bwMode="auto">
            <a:xfrm>
              <a:off x="0" y="-1"/>
              <a:ext cx="1905000" cy="1436689"/>
            </a:xfrm>
            <a:custGeom>
              <a:avLst/>
              <a:gdLst>
                <a:gd name="T0" fmla="*/ 952500 w 21600"/>
                <a:gd name="T1" fmla="*/ 718345 h 21600"/>
                <a:gd name="T2" fmla="*/ 952500 w 21600"/>
                <a:gd name="T3" fmla="*/ 718345 h 21600"/>
                <a:gd name="T4" fmla="*/ 952500 w 21600"/>
                <a:gd name="T5" fmla="*/ 718345 h 21600"/>
                <a:gd name="T6" fmla="*/ 952500 w 21600"/>
                <a:gd name="T7" fmla="*/ 7183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12293" name="AutoShape 5"/>
            <p:cNvSpPr>
              <a:spLocks/>
            </p:cNvSpPr>
            <p:nvPr/>
          </p:nvSpPr>
          <p:spPr bwMode="auto">
            <a:xfrm>
              <a:off x="0" y="445594"/>
              <a:ext cx="1905000" cy="545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>
                <a:defRPr/>
              </a:pPr>
              <a:r>
                <a:rPr lang="en-US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LEARN</a:t>
              </a:r>
              <a:endParaRPr lang="en-US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46662" y="1219200"/>
            <a:ext cx="1339453" cy="1011287"/>
            <a:chOff x="0" y="-1"/>
            <a:chExt cx="1905000" cy="1436689"/>
          </a:xfrm>
        </p:grpSpPr>
        <p:sp>
          <p:nvSpPr>
            <p:cNvPr id="12295" name="AutoShape 7" descr="paint_tile_2x.png"/>
            <p:cNvSpPr>
              <a:spLocks/>
            </p:cNvSpPr>
            <p:nvPr/>
          </p:nvSpPr>
          <p:spPr bwMode="auto">
            <a:xfrm>
              <a:off x="0" y="-1"/>
              <a:ext cx="1905000" cy="14366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59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12296" name="AutoShape 8"/>
            <p:cNvSpPr>
              <a:spLocks/>
            </p:cNvSpPr>
            <p:nvPr/>
          </p:nvSpPr>
          <p:spPr bwMode="auto">
            <a:xfrm>
              <a:off x="0" y="445594"/>
              <a:ext cx="1905000" cy="545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>
                <a:defRPr/>
              </a:pPr>
              <a:r>
                <a:rPr lang="en-US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REFLECT</a:t>
              </a:r>
              <a:endParaRPr lang="en-US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72250" y="1219200"/>
            <a:ext cx="1339453" cy="1011287"/>
            <a:chOff x="0" y="-1"/>
            <a:chExt cx="1905000" cy="1436689"/>
          </a:xfrm>
        </p:grpSpPr>
        <p:sp>
          <p:nvSpPr>
            <p:cNvPr id="12298" name="AutoShape 10" descr="paint_tile_2x.png"/>
            <p:cNvSpPr>
              <a:spLocks/>
            </p:cNvSpPr>
            <p:nvPr/>
          </p:nvSpPr>
          <p:spPr bwMode="auto">
            <a:xfrm>
              <a:off x="0" y="-1"/>
              <a:ext cx="1905000" cy="14366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59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12299" name="AutoShape 11"/>
            <p:cNvSpPr>
              <a:spLocks/>
            </p:cNvSpPr>
            <p:nvPr/>
          </p:nvSpPr>
          <p:spPr bwMode="auto">
            <a:xfrm>
              <a:off x="0" y="445594"/>
              <a:ext cx="1905000" cy="545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EMPOWER</a:t>
              </a:r>
              <a:endParaRPr lang="en-US" sz="1600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55898" y="2514600"/>
            <a:ext cx="1301502" cy="2514600"/>
            <a:chOff x="0" y="0"/>
            <a:chExt cx="1851025" cy="3116263"/>
          </a:xfrm>
        </p:grpSpPr>
        <p:sp>
          <p:nvSpPr>
            <p:cNvPr id="12301" name="AutoShape 13" descr="paint_tile_2x.png"/>
            <p:cNvSpPr>
              <a:spLocks/>
            </p:cNvSpPr>
            <p:nvPr/>
          </p:nvSpPr>
          <p:spPr bwMode="auto">
            <a:xfrm>
              <a:off x="0" y="0"/>
              <a:ext cx="1851025" cy="3116263"/>
            </a:xfrm>
            <a:prstGeom prst="roundRect">
              <a:avLst>
                <a:gd name="adj" fmla="val 1028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02" name="AutoShape 14"/>
            <p:cNvSpPr>
              <a:spLocks/>
            </p:cNvSpPr>
            <p:nvPr/>
          </p:nvSpPr>
          <p:spPr bwMode="auto">
            <a:xfrm>
              <a:off x="55563" y="439738"/>
              <a:ext cx="1739900" cy="22367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Students deepen their awareness about hazards and risks </a:t>
              </a:r>
            </a:p>
            <a:p>
              <a:pPr algn="l">
                <a:defRPr/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Case Studies m Movies , Workshops</a:t>
              </a:r>
              <a:endParaRPr lang="en-US" sz="2800" dirty="0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62000" y="5257800"/>
            <a:ext cx="1339453" cy="865584"/>
            <a:chOff x="0" y="0"/>
            <a:chExt cx="1905000" cy="1905000"/>
          </a:xfrm>
        </p:grpSpPr>
        <p:sp>
          <p:nvSpPr>
            <p:cNvPr id="11285" name="AutoShape 16" descr="paint_tile_2x.png"/>
            <p:cNvSpPr>
              <a:spLocks/>
            </p:cNvSpPr>
            <p:nvPr/>
          </p:nvSpPr>
          <p:spPr bwMode="auto">
            <a:xfrm>
              <a:off x="0" y="0"/>
              <a:ext cx="1905000" cy="1905000"/>
            </a:xfrm>
            <a:custGeom>
              <a:avLst/>
              <a:gdLst>
                <a:gd name="T0" fmla="*/ 952500 w 21600"/>
                <a:gd name="T1" fmla="*/ 952500 h 21600"/>
                <a:gd name="T2" fmla="*/ 952500 w 21600"/>
                <a:gd name="T3" fmla="*/ 952500 h 21600"/>
                <a:gd name="T4" fmla="*/ 952500 w 21600"/>
                <a:gd name="T5" fmla="*/ 952500 h 21600"/>
                <a:gd name="T6" fmla="*/ 952500 w 21600"/>
                <a:gd name="T7" fmla="*/ 9525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12305" name="AutoShape 17"/>
            <p:cNvSpPr>
              <a:spLocks/>
            </p:cNvSpPr>
            <p:nvPr/>
          </p:nvSpPr>
          <p:spPr bwMode="auto">
            <a:xfrm>
              <a:off x="0" y="679450"/>
              <a:ext cx="1905000" cy="546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>
                <a:defRPr/>
              </a:pPr>
              <a:r>
                <a:rPr lang="en-US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Awareness</a:t>
              </a:r>
              <a:endParaRPr lang="en-US" dirty="0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665637" y="2514600"/>
            <a:ext cx="1302619" cy="2514600"/>
            <a:chOff x="0" y="0"/>
            <a:chExt cx="1852613" cy="3116263"/>
          </a:xfrm>
        </p:grpSpPr>
        <p:sp>
          <p:nvSpPr>
            <p:cNvPr id="12307" name="AutoShape 19" descr="paint_tile_2x.png"/>
            <p:cNvSpPr>
              <a:spLocks/>
            </p:cNvSpPr>
            <p:nvPr/>
          </p:nvSpPr>
          <p:spPr bwMode="auto">
            <a:xfrm>
              <a:off x="0" y="0"/>
              <a:ext cx="1852613" cy="3116263"/>
            </a:xfrm>
            <a:prstGeom prst="roundRect">
              <a:avLst>
                <a:gd name="adj" fmla="val 1028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59999"/>
                </a:srgbClr>
              </a:outerShdw>
            </a:effectLst>
          </p:spPr>
          <p:txBody>
            <a:bodyPr lIns="0" tIns="0" rIns="0" bIns="0" anchor="ctr"/>
            <a:lstStyle/>
            <a:p>
              <a:pPr algn="l">
                <a:defRPr/>
              </a:pPr>
              <a:endParaRPr lang="en-US" sz="2800" dirty="0">
                <a:solidFill>
                  <a:srgbClr val="606060"/>
                </a:solidFill>
              </a:endParaRPr>
            </a:p>
          </p:txBody>
        </p:sp>
        <p:sp>
          <p:nvSpPr>
            <p:cNvPr id="12308" name="AutoShape 20"/>
            <p:cNvSpPr>
              <a:spLocks/>
            </p:cNvSpPr>
            <p:nvPr/>
          </p:nvSpPr>
          <p:spPr bwMode="auto">
            <a:xfrm>
              <a:off x="55563" y="39688"/>
              <a:ext cx="1741487" cy="3036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Factors leading to human casualties in disasters</a:t>
              </a:r>
            </a:p>
            <a:p>
              <a:pPr algn="l">
                <a:defRPr/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Recognize practices which leads to cause of disasters</a:t>
              </a:r>
            </a:p>
            <a:p>
              <a:pPr algn="l">
                <a:defRPr/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Talk</a:t>
              </a:r>
              <a:endParaRPr lang="en-US" sz="2800" dirty="0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657600" y="5257801"/>
            <a:ext cx="1339453" cy="838200"/>
            <a:chOff x="0" y="0"/>
            <a:chExt cx="1905000" cy="1905000"/>
          </a:xfrm>
        </p:grpSpPr>
        <p:sp>
          <p:nvSpPr>
            <p:cNvPr id="12310" name="AutoShape 22" descr="paint_tile_2x.png"/>
            <p:cNvSpPr>
              <a:spLocks/>
            </p:cNvSpPr>
            <p:nvPr/>
          </p:nvSpPr>
          <p:spPr bwMode="auto">
            <a:xfrm>
              <a:off x="0" y="0"/>
              <a:ext cx="1905000" cy="1905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59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12311" name="AutoShape 23"/>
            <p:cNvSpPr>
              <a:spLocks/>
            </p:cNvSpPr>
            <p:nvPr/>
          </p:nvSpPr>
          <p:spPr bwMode="auto">
            <a:xfrm>
              <a:off x="0" y="679450"/>
              <a:ext cx="1905000" cy="546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>
                <a:defRPr/>
              </a:pPr>
              <a:r>
                <a:rPr lang="en-US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Adaptation   </a:t>
              </a:r>
              <a:endParaRPr lang="en-US" dirty="0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590109" y="2362200"/>
            <a:ext cx="1302619" cy="2819399"/>
            <a:chOff x="0" y="0"/>
            <a:chExt cx="1852613" cy="3302001"/>
          </a:xfrm>
        </p:grpSpPr>
        <p:sp>
          <p:nvSpPr>
            <p:cNvPr id="12313" name="AutoShape 25" descr="paint_tile_2x.png"/>
            <p:cNvSpPr>
              <a:spLocks/>
            </p:cNvSpPr>
            <p:nvPr/>
          </p:nvSpPr>
          <p:spPr bwMode="auto">
            <a:xfrm>
              <a:off x="0" y="92075"/>
              <a:ext cx="1852613" cy="3116263"/>
            </a:xfrm>
            <a:prstGeom prst="roundRect">
              <a:avLst>
                <a:gd name="adj" fmla="val 1028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59999"/>
                </a:srgbClr>
              </a:outerShdw>
            </a:effectLst>
          </p:spPr>
          <p:txBody>
            <a:bodyPr lIns="0" tIns="0" rIns="0" bIns="0" anchor="ctr"/>
            <a:lstStyle/>
            <a:p>
              <a:pPr algn="l">
                <a:defRPr/>
              </a:pPr>
              <a:endParaRPr lang="en-US" sz="2800" dirty="0">
                <a:solidFill>
                  <a:srgbClr val="606060"/>
                </a:solidFill>
              </a:endParaRPr>
            </a:p>
          </p:txBody>
        </p:sp>
        <p:sp>
          <p:nvSpPr>
            <p:cNvPr id="12314" name="AutoShape 26"/>
            <p:cNvSpPr>
              <a:spLocks/>
            </p:cNvSpPr>
            <p:nvPr/>
          </p:nvSpPr>
          <p:spPr bwMode="auto">
            <a:xfrm>
              <a:off x="55563" y="0"/>
              <a:ext cx="1741487" cy="33020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Small and Definitive actions</a:t>
              </a:r>
            </a:p>
            <a:p>
              <a:pPr>
                <a:defRPr/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School Disaster Management Plans</a:t>
              </a:r>
            </a:p>
            <a:p>
              <a:pPr>
                <a:defRPr/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Mock </a:t>
              </a: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Drills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Short Class room exercises</a:t>
              </a:r>
              <a:endParaRPr lang="en-US" sz="28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553200" y="5257801"/>
            <a:ext cx="1339453" cy="838200"/>
            <a:chOff x="0" y="0"/>
            <a:chExt cx="1905000" cy="1905000"/>
          </a:xfrm>
        </p:grpSpPr>
        <p:sp>
          <p:nvSpPr>
            <p:cNvPr id="12316" name="AutoShape 28" descr="paint_tile_2x.png"/>
            <p:cNvSpPr>
              <a:spLocks/>
            </p:cNvSpPr>
            <p:nvPr/>
          </p:nvSpPr>
          <p:spPr bwMode="auto">
            <a:xfrm>
              <a:off x="0" y="0"/>
              <a:ext cx="1905000" cy="1905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59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12317" name="AutoShape 29"/>
            <p:cNvSpPr>
              <a:spLocks/>
            </p:cNvSpPr>
            <p:nvPr/>
          </p:nvSpPr>
          <p:spPr bwMode="auto">
            <a:xfrm>
              <a:off x="0" y="679450"/>
              <a:ext cx="1905000" cy="546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/>
            <a:lstStyle/>
            <a:p>
              <a:pPr>
                <a:defRPr/>
              </a:pPr>
              <a:r>
                <a:rPr lang="en-US" sz="2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Actions  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469</TotalTime>
  <Words>212</Words>
  <Application>Microsoft Macintosh PowerPoint</Application>
  <PresentationFormat>On-screen Show (4:3)</PresentationFormat>
  <Paragraphs>63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Key Components of SBDRR</vt:lpstr>
      <vt:lpstr>PowerPoint Presentation</vt:lpstr>
      <vt:lpstr>Lesson I learnt from this video</vt:lpstr>
      <vt:lpstr>Let us brain storm on SBDRR Activities!</vt:lpstr>
      <vt:lpstr>School Based Disaster Risk Reduction</vt:lpstr>
      <vt:lpstr>PowerPoint Presentation</vt:lpstr>
      <vt:lpstr>School Safety Approach</vt:lpstr>
      <vt:lpstr>APPROACH</vt:lpstr>
      <vt:lpstr>PowerPoint Presentation</vt:lpstr>
      <vt:lpstr>Elements to be covered under school safety</vt:lpstr>
      <vt:lpstr>Baseline Survey and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Components of SBDRR</dc:title>
  <dc:creator>rahman</dc:creator>
  <cp:lastModifiedBy>manu</cp:lastModifiedBy>
  <cp:revision>44</cp:revision>
  <dcterms:created xsi:type="dcterms:W3CDTF">2015-01-22T10:00:45Z</dcterms:created>
  <dcterms:modified xsi:type="dcterms:W3CDTF">2015-01-26T01:16:47Z</dcterms:modified>
</cp:coreProperties>
</file>