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3" r:id="rId2"/>
    <p:sldId id="303" r:id="rId3"/>
    <p:sldId id="289" r:id="rId4"/>
    <p:sldId id="306" r:id="rId5"/>
    <p:sldId id="304" r:id="rId6"/>
    <p:sldId id="305" r:id="rId7"/>
    <p:sldId id="292" r:id="rId8"/>
    <p:sldId id="302" r:id="rId9"/>
    <p:sldId id="294" r:id="rId10"/>
    <p:sldId id="293" r:id="rId11"/>
    <p:sldId id="299" r:id="rId12"/>
    <p:sldId id="296" r:id="rId13"/>
    <p:sldId id="301"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0066FF"/>
    <a:srgbClr val="B4ACA6"/>
    <a:srgbClr val="958982"/>
    <a:srgbClr val="541818"/>
    <a:srgbClr val="CF1C21"/>
    <a:srgbClr val="8B4907"/>
    <a:srgbClr val="5C4F46"/>
    <a:srgbClr val="66584E"/>
    <a:srgbClr val="E8C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85435" autoAdjust="0"/>
  </p:normalViewPr>
  <p:slideViewPr>
    <p:cSldViewPr>
      <p:cViewPr varScale="1">
        <p:scale>
          <a:sx n="62" d="100"/>
          <a:sy n="62" d="100"/>
        </p:scale>
        <p:origin x="-1632" y="-90"/>
      </p:cViewPr>
      <p:guideLst>
        <p:guide orient="horz" pos="2160"/>
        <p:guide pos="2880"/>
      </p:guideLst>
    </p:cSldViewPr>
  </p:slideViewPr>
  <p:notesTextViewPr>
    <p:cViewPr>
      <p:scale>
        <a:sx n="100" d="100"/>
        <a:sy n="100" d="100"/>
      </p:scale>
      <p:origin x="0" y="396"/>
    </p:cViewPr>
  </p:notesTextViewPr>
  <p:notesViewPr>
    <p:cSldViewPr>
      <p:cViewPr varScale="1">
        <p:scale>
          <a:sx n="74" d="100"/>
          <a:sy n="74" d="100"/>
        </p:scale>
        <p:origin x="-31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05/08/2015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0D366-F45E-49DD-B239-CC58A90A6422}" type="datetimeFigureOut">
              <a:rPr lang="en-GB" smtClean="0"/>
              <a:t>05/08/2015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BA0EE-EB0F-4120-9C60-FC69E553851F}" type="slidenum">
              <a:rPr lang="en-GB" smtClean="0"/>
              <a:t>‹#›</a:t>
            </a:fld>
            <a:endParaRPr lang="en-GB"/>
          </a:p>
        </p:txBody>
      </p:sp>
    </p:spTree>
    <p:extLst>
      <p:ext uri="{BB962C8B-B14F-4D97-AF65-F5344CB8AC3E}">
        <p14:creationId xmlns:p14="http://schemas.microsoft.com/office/powerpoint/2010/main" val="295747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I</a:t>
            </a:r>
            <a:r>
              <a:rPr lang="en-GB" baseline="0" dirty="0" smtClean="0"/>
              <a:t> will be presenting about South-East Asia RCRC societies online library.</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1</a:t>
            </a:fld>
            <a:endParaRPr lang="en-GB"/>
          </a:p>
        </p:txBody>
      </p:sp>
    </p:spTree>
    <p:extLst>
      <p:ext uri="{BB962C8B-B14F-4D97-AF65-F5344CB8AC3E}">
        <p14:creationId xmlns:p14="http://schemas.microsoft.com/office/powerpoint/2010/main" val="351743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Comments</a:t>
            </a:r>
            <a:r>
              <a:rPr lang="en-GB" baseline="0" dirty="0" smtClean="0"/>
              <a:t> and suggestions?</a:t>
            </a:r>
          </a:p>
          <a:p>
            <a:r>
              <a:rPr lang="en-GB" baseline="0" dirty="0" smtClean="0"/>
              <a:t>Will be distributing the online library snapshot and the gender toolkit brief that is hosted on online library</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13</a:t>
            </a:fld>
            <a:endParaRPr lang="en-GB"/>
          </a:p>
        </p:txBody>
      </p:sp>
    </p:spTree>
    <p:extLst>
      <p:ext uri="{BB962C8B-B14F-4D97-AF65-F5344CB8AC3E}">
        <p14:creationId xmlns:p14="http://schemas.microsoft.com/office/powerpoint/2010/main" val="141295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presentation, I will talk about 5 things… first, I will walk you through the online library, then second, what the online library is, including its objectives), third, what online library is not, fourth, I will share briefly the NS Survey finding results on the subject of online library, and fifth, how NS can contribute to OL.</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2</a:t>
            </a:fld>
            <a:endParaRPr lang="en-GB"/>
          </a:p>
        </p:txBody>
      </p:sp>
    </p:spTree>
    <p:extLst>
      <p:ext uri="{BB962C8B-B14F-4D97-AF65-F5344CB8AC3E}">
        <p14:creationId xmlns:p14="http://schemas.microsoft.com/office/powerpoint/2010/main" val="348954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Site</a:t>
            </a:r>
          </a:p>
          <a:p>
            <a:r>
              <a:rPr lang="en-GB" dirty="0" smtClean="0"/>
              <a:t>Snapshot</a:t>
            </a:r>
            <a:r>
              <a:rPr lang="en-GB" baseline="0" dirty="0" smtClean="0"/>
              <a:t> is available on IFRC booth.</a:t>
            </a:r>
            <a:endParaRPr lang="en-GB" dirty="0" smtClean="0"/>
          </a:p>
        </p:txBody>
      </p:sp>
      <p:sp>
        <p:nvSpPr>
          <p:cNvPr id="4" name="Slide Number Placeholder 3"/>
          <p:cNvSpPr>
            <a:spLocks noGrp="1"/>
          </p:cNvSpPr>
          <p:nvPr>
            <p:ph type="sldNum" sz="quarter" idx="10"/>
          </p:nvPr>
        </p:nvSpPr>
        <p:spPr/>
        <p:txBody>
          <a:bodyPr/>
          <a:lstStyle/>
          <a:p>
            <a:fld id="{B3FBA0EE-EB0F-4120-9C60-FC69E553851F}" type="slidenum">
              <a:rPr lang="en-GB" smtClean="0"/>
              <a:t>3</a:t>
            </a:fld>
            <a:endParaRPr lang="en-GB"/>
          </a:p>
        </p:txBody>
      </p:sp>
    </p:spTree>
    <p:extLst>
      <p:ext uri="{BB962C8B-B14F-4D97-AF65-F5344CB8AC3E}">
        <p14:creationId xmlns:p14="http://schemas.microsoft.com/office/powerpoint/2010/main" val="319423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4</a:t>
            </a:fld>
            <a:endParaRPr lang="en-GB"/>
          </a:p>
        </p:txBody>
      </p:sp>
    </p:spTree>
    <p:extLst>
      <p:ext uri="{BB962C8B-B14F-4D97-AF65-F5344CB8AC3E}">
        <p14:creationId xmlns:p14="http://schemas.microsoft.com/office/powerpoint/2010/main" val="215114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 was the online</a:t>
            </a:r>
            <a:r>
              <a:rPr lang="en-GB" baseline="0" dirty="0" smtClean="0"/>
              <a:t> library, which we encourage you to visit if you haven’t done so. It is your resources, a collection of tools, manuals guides, reports, and lessons learnt, coming not only from the IFRC, but most importantly, from you, the SEA National Societies, and other partners (ASEAN). Open to the public, everyone has access to it.</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7</a:t>
            </a:fld>
            <a:endParaRPr lang="en-GB"/>
          </a:p>
        </p:txBody>
      </p:sp>
    </p:spTree>
    <p:extLst>
      <p:ext uri="{BB962C8B-B14F-4D97-AF65-F5344CB8AC3E}">
        <p14:creationId xmlns:p14="http://schemas.microsoft.com/office/powerpoint/2010/main" val="227476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platform. Yesterday, during</a:t>
            </a:r>
            <a:r>
              <a:rPr lang="en-GB" baseline="0" dirty="0" smtClean="0"/>
              <a:t> the whole plenary sessions, </a:t>
            </a:r>
            <a:r>
              <a:rPr lang="en-GB" dirty="0" smtClean="0"/>
              <a:t>I made an observation, on how</a:t>
            </a:r>
            <a:r>
              <a:rPr lang="en-GB" baseline="0" dirty="0" smtClean="0"/>
              <a:t> often the terms “peer-to-peer learning” or “peer-to-peer sharing” were mentioned. I stopped counting when it reached 10. These terms were constantly mentioned in the whole sessions. This highlights the strong expressed need of the NS to share with each other, this demonstrates the strong intention of the NS to learn from each other. And we believe that online library could provide a platform to facilitate this.</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8</a:t>
            </a:fld>
            <a:endParaRPr lang="en-GB"/>
          </a:p>
        </p:txBody>
      </p:sp>
    </p:spTree>
    <p:extLst>
      <p:ext uri="{BB962C8B-B14F-4D97-AF65-F5344CB8AC3E}">
        <p14:creationId xmlns:p14="http://schemas.microsoft.com/office/powerpoint/2010/main" val="125704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several instances I have been asked if the online library would compete with the </a:t>
            </a:r>
            <a:r>
              <a:rPr lang="en-GB" baseline="0" dirty="0" err="1" smtClean="0"/>
              <a:t>fednet</a:t>
            </a:r>
            <a:r>
              <a:rPr lang="en-GB" baseline="0" dirty="0" smtClean="0"/>
              <a:t> or ifrc.org, and I need to clarify that the online library is Not to substitute </a:t>
            </a:r>
            <a:r>
              <a:rPr lang="en-GB" baseline="0" dirty="0" err="1" smtClean="0"/>
              <a:t>ifrc</a:t>
            </a:r>
            <a:r>
              <a:rPr lang="en-GB" baseline="0" dirty="0" smtClean="0"/>
              <a:t> websites, and not for confidential information.</a:t>
            </a:r>
          </a:p>
          <a:p>
            <a:endParaRPr lang="en-GB" baseline="0" dirty="0" smtClean="0"/>
          </a:p>
          <a:p>
            <a:r>
              <a:rPr lang="en-GB" baseline="0" dirty="0" smtClean="0"/>
              <a:t>To elaborate on this, here is a simple comparison between </a:t>
            </a:r>
            <a:r>
              <a:rPr lang="en-GB" baseline="0" dirty="0" err="1" smtClean="0"/>
              <a:t>ifrc</a:t>
            </a:r>
            <a:r>
              <a:rPr lang="en-GB" baseline="0" dirty="0" smtClean="0"/>
              <a:t> websites and online library.</a:t>
            </a:r>
          </a:p>
          <a:p>
            <a:endParaRPr lang="en-GB" baseline="0" dirty="0" smtClean="0"/>
          </a:p>
          <a:p>
            <a:r>
              <a:rPr lang="en-GB" baseline="0" dirty="0" smtClean="0"/>
              <a:t>Therefore, OL is not to substitute </a:t>
            </a:r>
            <a:r>
              <a:rPr lang="en-GB" baseline="0" dirty="0" err="1" smtClean="0"/>
              <a:t>fednet</a:t>
            </a:r>
            <a:r>
              <a:rPr lang="en-GB" baseline="0" dirty="0" smtClean="0"/>
              <a:t> and it is used a platform for regionalized and contextualized tools of, for the National Societies and partners.</a:t>
            </a:r>
          </a:p>
          <a:p>
            <a:r>
              <a:rPr lang="en-GB" baseline="0" dirty="0" smtClean="0"/>
              <a:t>Docs: CSR meetings and presentations, G&amp;D toolkit brief, IEC materials, NS materials.</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9</a:t>
            </a:fld>
            <a:endParaRPr lang="en-GB"/>
          </a:p>
        </p:txBody>
      </p:sp>
    </p:spTree>
    <p:extLst>
      <p:ext uri="{BB962C8B-B14F-4D97-AF65-F5344CB8AC3E}">
        <p14:creationId xmlns:p14="http://schemas.microsoft.com/office/powerpoint/2010/main" val="204510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its relevance to the peer-to-peer sharing and learning agenda, we realize that many of you have probably not heard of or accessed the OL, as the survey findings results indicated.</a:t>
            </a:r>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10</a:t>
            </a:fld>
            <a:endParaRPr lang="en-GB"/>
          </a:p>
        </p:txBody>
      </p:sp>
    </p:spTree>
    <p:extLst>
      <p:ext uri="{BB962C8B-B14F-4D97-AF65-F5344CB8AC3E}">
        <p14:creationId xmlns:p14="http://schemas.microsoft.com/office/powerpoint/2010/main" val="333652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FBA0EE-EB0F-4120-9C60-FC69E553851F}" type="slidenum">
              <a:rPr lang="en-GB" smtClean="0"/>
              <a:t>11</a:t>
            </a:fld>
            <a:endParaRPr lang="en-GB"/>
          </a:p>
        </p:txBody>
      </p:sp>
    </p:spTree>
    <p:extLst>
      <p:ext uri="{BB962C8B-B14F-4D97-AF65-F5344CB8AC3E}">
        <p14:creationId xmlns:p14="http://schemas.microsoft.com/office/powerpoint/2010/main" val="105155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1691680" y="1556792"/>
            <a:ext cx="698477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1691680" y="404664"/>
            <a:ext cx="698477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1691680" y="404664"/>
            <a:ext cx="698477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691680" y="1700808"/>
            <a:ext cx="699512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1700808"/>
            <a:ext cx="3414464" cy="4464496"/>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1700808"/>
            <a:ext cx="4724400" cy="44644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4"/>
          <p:cNvCxnSpPr/>
          <p:nvPr userDrawn="1"/>
        </p:nvCxnSpPr>
        <p:spPr>
          <a:xfrm>
            <a:off x="1763688" y="1556792"/>
            <a:ext cx="691276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1763688" y="404664"/>
            <a:ext cx="691276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1763688" y="413792"/>
            <a:ext cx="69127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763688" y="2852936"/>
            <a:ext cx="6923112" cy="3096344"/>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763688" y="1628800"/>
            <a:ext cx="6923112" cy="1143000"/>
          </a:xfrm>
          <a:prstGeom prst="rect">
            <a:avLst/>
          </a:prstGeom>
        </p:spPr>
        <p:txBody>
          <a:bodyPr/>
          <a:lstStyle/>
          <a:p>
            <a:pPr lvl="0"/>
            <a:r>
              <a:rPr lang="en-US" dirty="0" smtClean="0"/>
              <a:t>Click to edit Master text styles</a:t>
            </a:r>
          </a:p>
        </p:txBody>
      </p:sp>
      <p:sp>
        <p:nvSpPr>
          <p:cNvPr id="7" name="Title Placeholder 1"/>
          <p:cNvSpPr>
            <a:spLocks noGrp="1"/>
          </p:cNvSpPr>
          <p:nvPr>
            <p:ph type="title"/>
          </p:nvPr>
        </p:nvSpPr>
        <p:spPr bwMode="auto">
          <a:xfrm>
            <a:off x="1763688" y="332656"/>
            <a:ext cx="69127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1763688" y="1484784"/>
            <a:ext cx="691276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1763688" y="332656"/>
            <a:ext cx="691276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538" y="6188123"/>
            <a:ext cx="3737926" cy="553245"/>
          </a:xfrm>
          <a:prstGeom prst="rect">
            <a:avLst/>
          </a:prstGeom>
        </p:spPr>
      </p:pic>
      <p:sp>
        <p:nvSpPr>
          <p:cNvPr id="16" name="Title Placeholder 1"/>
          <p:cNvSpPr>
            <a:spLocks noGrp="1"/>
          </p:cNvSpPr>
          <p:nvPr>
            <p:ph type="title"/>
          </p:nvPr>
        </p:nvSpPr>
        <p:spPr bwMode="auto">
          <a:xfrm>
            <a:off x="1763688" y="330298"/>
            <a:ext cx="69127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763688" y="1628800"/>
            <a:ext cx="6923112"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7" name="Oval 6"/>
          <p:cNvSpPr/>
          <p:nvPr userDrawn="1"/>
        </p:nvSpPr>
        <p:spPr bwMode="auto">
          <a:xfrm>
            <a:off x="361389" y="296317"/>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userDrawn="1"/>
        </p:nvSpPr>
        <p:spPr bwMode="auto">
          <a:xfrm>
            <a:off x="406964" y="786190"/>
            <a:ext cx="1144588" cy="338554"/>
          </a:xfrm>
          <a:prstGeom prst="rect">
            <a:avLst/>
          </a:prstGeom>
          <a:noFill/>
        </p:spPr>
        <p:txBody>
          <a:bodyPr lIns="0" tIns="0" rIns="0" bIns="0">
            <a:spAutoFit/>
          </a:bodyPr>
          <a:lstStyle/>
          <a:p>
            <a:pPr algn="ctr" fontAlgn="auto">
              <a:spcBef>
                <a:spcPts val="0"/>
              </a:spcBef>
              <a:spcAft>
                <a:spcPts val="0"/>
              </a:spcAft>
              <a:defRPr/>
            </a:pPr>
            <a:r>
              <a:rPr lang="en-US" sz="1100" b="1" dirty="0" smtClean="0">
                <a:solidFill>
                  <a:schemeClr val="bg1"/>
                </a:solidFill>
                <a:latin typeface="Arial" pitchFamily="34" charset="0"/>
                <a:cs typeface="Arial" pitchFamily="34" charset="0"/>
              </a:rPr>
              <a:t>SEA RCRC Online Library</a:t>
            </a:r>
            <a:endParaRPr lang="en-US" sz="1100" b="1" dirty="0">
              <a:solidFill>
                <a:schemeClr val="bg1"/>
              </a:solidFill>
              <a:latin typeface="Arial" pitchFamily="34" charset="0"/>
              <a:cs typeface="Arial" pitchFamily="34" charset="0"/>
            </a:endParaRPr>
          </a:p>
        </p:txBody>
      </p:sp>
      <p:pic>
        <p:nvPicPr>
          <p:cNvPr id="9" name="Image 10" descr="IFRC-tagline-logo-EN.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67805" b="18243"/>
          <a:stretch/>
        </p:blipFill>
        <p:spPr>
          <a:xfrm>
            <a:off x="35496" y="6165304"/>
            <a:ext cx="2433619" cy="645416"/>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angeline.tandiono@ifr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site/drrtoolsinsout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site/drrtoolsinsoutheastasia/regional-csr-forum/how-we-get-to-resilie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ites.google.com/site/drrtoolsinsoutheastasia/disaster-risk-reduction/community-based-disaster-risk-reduction-cbdr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ites.google.com/site/drrtoolsinsoutheastasia/gender-and-diversi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547664" y="3323456"/>
            <a:ext cx="6681936" cy="753616"/>
          </a:xfrm>
        </p:spPr>
        <p:txBody>
          <a:bodyPr/>
          <a:lstStyle/>
          <a:p>
            <a:r>
              <a:rPr lang="en-GB" dirty="0" smtClean="0">
                <a:latin typeface="Arial" charset="0"/>
                <a:cs typeface="Arial" charset="0"/>
              </a:rPr>
              <a:t>South-East Asia RCRC societies </a:t>
            </a:r>
            <a:br>
              <a:rPr lang="en-GB" dirty="0" smtClean="0">
                <a:latin typeface="Arial" charset="0"/>
                <a:cs typeface="Arial" charset="0"/>
              </a:rPr>
            </a:br>
            <a:r>
              <a:rPr lang="en-GB" dirty="0" smtClean="0">
                <a:latin typeface="Arial" charset="0"/>
                <a:cs typeface="Arial" charset="0"/>
              </a:rPr>
              <a:t>ONLINE LIBRARY</a:t>
            </a:r>
          </a:p>
        </p:txBody>
      </p:sp>
      <p:sp>
        <p:nvSpPr>
          <p:cNvPr id="10243" name="Subtitle 2"/>
          <p:cNvSpPr>
            <a:spLocks noGrp="1"/>
          </p:cNvSpPr>
          <p:nvPr>
            <p:ph type="subTitle" idx="1"/>
          </p:nvPr>
        </p:nvSpPr>
        <p:spPr>
          <a:xfrm>
            <a:off x="990600" y="4869160"/>
            <a:ext cx="7239000" cy="1152128"/>
          </a:xfrm>
        </p:spPr>
        <p:txBody>
          <a:bodyPr>
            <a:normAutofit/>
          </a:bodyPr>
          <a:lstStyle/>
          <a:p>
            <a:r>
              <a:rPr lang="en-GB" sz="1600" dirty="0" smtClean="0">
                <a:latin typeface="Arial" charset="0"/>
                <a:cs typeface="Arial" charset="0"/>
              </a:rPr>
              <a:t>Angeline </a:t>
            </a:r>
            <a:r>
              <a:rPr lang="en-GB" sz="1600" dirty="0" err="1" smtClean="0">
                <a:latin typeface="Arial" charset="0"/>
                <a:cs typeface="Arial" charset="0"/>
              </a:rPr>
              <a:t>Tandiono</a:t>
            </a:r>
            <a:endParaRPr lang="en-GB" sz="1600" dirty="0" smtClean="0">
              <a:latin typeface="Arial" charset="0"/>
              <a:cs typeface="Arial" charset="0"/>
            </a:endParaRPr>
          </a:p>
          <a:p>
            <a:r>
              <a:rPr lang="en-GB" sz="1600" dirty="0" smtClean="0">
                <a:latin typeface="Arial" charset="0"/>
                <a:cs typeface="Arial" charset="0"/>
              </a:rPr>
              <a:t>Knowledge and Information Management Officer</a:t>
            </a:r>
          </a:p>
          <a:p>
            <a:r>
              <a:rPr lang="en-GB" sz="1600" dirty="0" smtClean="0">
                <a:latin typeface="Arial" charset="0"/>
                <a:cs typeface="Arial" charset="0"/>
              </a:rPr>
              <a:t>IFRC South-East Asia Regional Delegation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findings</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856" y="2924944"/>
            <a:ext cx="518127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3270463"/>
            <a:ext cx="3168352" cy="2246769"/>
          </a:xfrm>
          <a:prstGeom prst="rect">
            <a:avLst/>
          </a:prstGeom>
          <a:noFill/>
        </p:spPr>
        <p:txBody>
          <a:bodyPr wrap="square" rtlCol="0">
            <a:spAutoFit/>
          </a:bodyPr>
          <a:lstStyle/>
          <a:p>
            <a:pPr marL="285750" indent="-285750">
              <a:buFont typeface="Wingdings" panose="05000000000000000000" pitchFamily="2" charset="2"/>
              <a:buChar char="§"/>
            </a:pPr>
            <a:r>
              <a:rPr lang="en-GB" sz="2800" dirty="0">
                <a:solidFill>
                  <a:srgbClr val="C00000"/>
                </a:solidFill>
              </a:rPr>
              <a:t>4</a:t>
            </a:r>
            <a:r>
              <a:rPr lang="en-GB" sz="2800" dirty="0" smtClean="0">
                <a:solidFill>
                  <a:srgbClr val="C00000"/>
                </a:solidFill>
              </a:rPr>
              <a:t> National Societies </a:t>
            </a:r>
            <a:r>
              <a:rPr lang="en-GB" sz="2800" dirty="0" smtClean="0"/>
              <a:t>are benefited from the online library.</a:t>
            </a:r>
          </a:p>
          <a:p>
            <a:endParaRPr lang="en-GB" sz="2800" dirty="0"/>
          </a:p>
        </p:txBody>
      </p:sp>
      <p:sp>
        <p:nvSpPr>
          <p:cNvPr id="6" name="TextBox 5"/>
          <p:cNvSpPr txBox="1"/>
          <p:nvPr/>
        </p:nvSpPr>
        <p:spPr>
          <a:xfrm>
            <a:off x="1403648" y="1478394"/>
            <a:ext cx="7488832" cy="1446550"/>
          </a:xfrm>
          <a:prstGeom prst="rect">
            <a:avLst/>
          </a:prstGeom>
          <a:solidFill>
            <a:schemeClr val="bg1">
              <a:lumMod val="95000"/>
            </a:schemeClr>
          </a:solidFill>
        </p:spPr>
        <p:txBody>
          <a:bodyPr wrap="square" rtlCol="0">
            <a:spAutoFit/>
          </a:bodyPr>
          <a:lstStyle/>
          <a:p>
            <a:r>
              <a:rPr lang="en-GB" sz="2200" dirty="0"/>
              <a:t>“</a:t>
            </a:r>
            <a:r>
              <a:rPr lang="en-GB" sz="2200" i="1" dirty="0"/>
              <a:t>Many National Societies do not really know about this [online library], should promote among National Societies to use it more often</a:t>
            </a:r>
            <a:r>
              <a:rPr lang="en-GB" sz="2200" dirty="0"/>
              <a:t>.” Survey Findings – Quotes from National Society</a:t>
            </a:r>
            <a:r>
              <a:rPr lang="en-GB" sz="2200" dirty="0" smtClean="0"/>
              <a:t>.</a:t>
            </a:r>
            <a:endParaRPr lang="en-GB" sz="22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56592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714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findings</a:t>
            </a:r>
            <a:endParaRPr lang="en-GB" dirty="0"/>
          </a:p>
        </p:txBody>
      </p:sp>
      <p:sp>
        <p:nvSpPr>
          <p:cNvPr id="3" name="Content Placeholder 2"/>
          <p:cNvSpPr>
            <a:spLocks noGrp="1"/>
          </p:cNvSpPr>
          <p:nvPr>
            <p:ph idx="1"/>
          </p:nvPr>
        </p:nvSpPr>
        <p:spPr/>
        <p:txBody>
          <a:bodyPr/>
          <a:lstStyle/>
          <a:p>
            <a:r>
              <a:rPr lang="en-GB" dirty="0" smtClean="0"/>
              <a:t>2 National Societies suggested to include more guides or resources from each National Society in the region</a:t>
            </a:r>
          </a:p>
          <a:p>
            <a:r>
              <a:rPr lang="en-GB" dirty="0" smtClean="0"/>
              <a:t>2 National Societies suggested to have a chat service in the library</a:t>
            </a:r>
          </a:p>
          <a:p>
            <a:r>
              <a:rPr lang="en-GB" dirty="0" smtClean="0"/>
              <a:t>2 National Societies suggested to disseminate more information about the library</a:t>
            </a:r>
          </a:p>
          <a:p>
            <a:endParaRPr lang="en-GB" dirty="0"/>
          </a:p>
          <a:p>
            <a:pPr marL="0" indent="0">
              <a:buNone/>
            </a:pPr>
            <a:endParaRPr lang="en-GB" sz="1600" dirty="0" smtClean="0"/>
          </a:p>
          <a:p>
            <a:pPr marL="0" indent="0">
              <a:buNone/>
            </a:pPr>
            <a:r>
              <a:rPr lang="en-GB" dirty="0"/>
              <a:t>W</a:t>
            </a:r>
            <a:r>
              <a:rPr lang="en-GB" dirty="0" smtClean="0"/>
              <a:t>e will be working toward achieving all the above. </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69976"/>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88" y="4581128"/>
            <a:ext cx="12961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41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National Societies can contribute</a:t>
            </a:r>
            <a:endParaRPr lang="en-GB" dirty="0"/>
          </a:p>
        </p:txBody>
      </p:sp>
      <p:sp>
        <p:nvSpPr>
          <p:cNvPr id="3" name="Content Placeholder 2"/>
          <p:cNvSpPr>
            <a:spLocks noGrp="1"/>
          </p:cNvSpPr>
          <p:nvPr>
            <p:ph idx="1"/>
          </p:nvPr>
        </p:nvSpPr>
        <p:spPr/>
        <p:txBody>
          <a:bodyPr/>
          <a:lstStyle/>
          <a:p>
            <a:pPr lvl="0"/>
            <a:r>
              <a:rPr lang="en-GB" dirty="0" smtClean="0"/>
              <a:t>Share </a:t>
            </a:r>
            <a:r>
              <a:rPr lang="en-GB" sz="2800" dirty="0">
                <a:solidFill>
                  <a:srgbClr val="C00000"/>
                </a:solidFill>
              </a:rPr>
              <a:t>feedback</a:t>
            </a:r>
            <a:r>
              <a:rPr lang="en-GB" sz="2800" dirty="0"/>
              <a:t> </a:t>
            </a:r>
            <a:r>
              <a:rPr lang="en-GB" dirty="0"/>
              <a:t>on the structure and features of the library, or </a:t>
            </a:r>
          </a:p>
          <a:p>
            <a:pPr lvl="0"/>
            <a:r>
              <a:rPr lang="en-GB" dirty="0"/>
              <a:t>Send </a:t>
            </a:r>
            <a:r>
              <a:rPr lang="en-GB" sz="2800" dirty="0">
                <a:solidFill>
                  <a:srgbClr val="C00000"/>
                </a:solidFill>
              </a:rPr>
              <a:t>resources</a:t>
            </a:r>
            <a:r>
              <a:rPr lang="en-GB" sz="2800" dirty="0"/>
              <a:t> </a:t>
            </a:r>
            <a:r>
              <a:rPr lang="en-GB" dirty="0"/>
              <a:t>in English or in local languages along with a short description of the resources </a:t>
            </a:r>
          </a:p>
          <a:p>
            <a:pPr marL="0" indent="0">
              <a:buNone/>
            </a:pPr>
            <a:endParaRPr lang="en-GB" dirty="0" smtClean="0"/>
          </a:p>
          <a:p>
            <a:pPr marL="0" indent="0">
              <a:buNone/>
            </a:pPr>
            <a:r>
              <a:rPr lang="en-GB" dirty="0" smtClean="0"/>
              <a:t>To </a:t>
            </a:r>
            <a:r>
              <a:rPr lang="en-GB" dirty="0"/>
              <a:t>IFRC South-East Asia Regional Delegation, by emailing to: </a:t>
            </a:r>
            <a:r>
              <a:rPr lang="en-GB" i="1" dirty="0" smtClean="0">
                <a:hlinkClick r:id="rId2"/>
              </a:rPr>
              <a:t>angeline.tandiono@ifrc.org</a:t>
            </a:r>
            <a:r>
              <a:rPr lang="en-GB" i="1" dirty="0" smtClean="0"/>
              <a:t> </a:t>
            </a:r>
            <a:endParaRPr lang="en-GB"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26" y="2132856"/>
            <a:ext cx="109103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60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3817"/>
            <a:ext cx="9144000" cy="5251567"/>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67544" y="332656"/>
            <a:ext cx="6336704" cy="923330"/>
          </a:xfrm>
          <a:prstGeom prst="rect">
            <a:avLst/>
          </a:prstGeom>
          <a:solidFill>
            <a:srgbClr val="C00000"/>
          </a:solidFill>
        </p:spPr>
        <p:txBody>
          <a:bodyPr wrap="square" rtlCol="0">
            <a:spAutoFit/>
          </a:bodyPr>
          <a:lstStyle/>
          <a:p>
            <a:r>
              <a:rPr lang="en-GB" sz="5400" dirty="0" smtClean="0">
                <a:solidFill>
                  <a:schemeClr val="bg1"/>
                </a:solidFill>
              </a:rPr>
              <a:t>Thank you</a:t>
            </a:r>
            <a:endParaRPr lang="en-GB" sz="5400" dirty="0">
              <a:solidFill>
                <a:schemeClr val="bg1"/>
              </a:solidFill>
            </a:endParaRPr>
          </a:p>
        </p:txBody>
      </p:sp>
      <p:sp>
        <p:nvSpPr>
          <p:cNvPr id="6" name="TextBox 5"/>
          <p:cNvSpPr txBox="1"/>
          <p:nvPr/>
        </p:nvSpPr>
        <p:spPr>
          <a:xfrm>
            <a:off x="6300192" y="1259468"/>
            <a:ext cx="2808312" cy="369332"/>
          </a:xfrm>
          <a:prstGeom prst="rect">
            <a:avLst/>
          </a:prstGeom>
          <a:solidFill>
            <a:srgbClr val="C00000"/>
          </a:solidFill>
          <a:ln>
            <a:noFill/>
          </a:ln>
        </p:spPr>
        <p:txBody>
          <a:bodyPr wrap="square" rtlCol="0">
            <a:spAutoFit/>
          </a:bodyPr>
          <a:lstStyle/>
          <a:p>
            <a:r>
              <a:rPr lang="en-GB" i="1" dirty="0">
                <a:solidFill>
                  <a:schemeClr val="bg1"/>
                </a:solidFill>
                <a:latin typeface="+mn-lt"/>
              </a:rPr>
              <a:t>a</a:t>
            </a:r>
            <a:r>
              <a:rPr lang="en-GB" i="1" dirty="0" smtClean="0">
                <a:solidFill>
                  <a:schemeClr val="bg1"/>
                </a:solidFill>
                <a:latin typeface="+mn-lt"/>
              </a:rPr>
              <a:t>ngeline.tandiono@ifrc.org</a:t>
            </a:r>
            <a:endParaRPr lang="en-GB" i="1" dirty="0">
              <a:solidFill>
                <a:schemeClr val="bg1"/>
              </a:solidFill>
              <a:latin typeface="+mn-lt"/>
            </a:endParaRPr>
          </a:p>
        </p:txBody>
      </p:sp>
    </p:spTree>
    <p:extLst>
      <p:ext uri="{BB962C8B-B14F-4D97-AF65-F5344CB8AC3E}">
        <p14:creationId xmlns:p14="http://schemas.microsoft.com/office/powerpoint/2010/main" val="3022293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this presentation</a:t>
            </a:r>
            <a:endParaRPr lang="en-GB" dirty="0"/>
          </a:p>
        </p:txBody>
      </p:sp>
      <p:sp>
        <p:nvSpPr>
          <p:cNvPr id="3" name="Content Placeholder 2"/>
          <p:cNvSpPr>
            <a:spLocks noGrp="1"/>
          </p:cNvSpPr>
          <p:nvPr>
            <p:ph idx="1"/>
          </p:nvPr>
        </p:nvSpPr>
        <p:spPr/>
        <p:txBody>
          <a:bodyPr/>
          <a:lstStyle/>
          <a:p>
            <a:r>
              <a:rPr lang="en-GB" dirty="0"/>
              <a:t>A quick tour</a:t>
            </a:r>
          </a:p>
          <a:p>
            <a:r>
              <a:rPr lang="en-GB" dirty="0" smtClean="0"/>
              <a:t>What online library is (what, who, where, objectives)</a:t>
            </a:r>
          </a:p>
          <a:p>
            <a:r>
              <a:rPr lang="en-GB" dirty="0" smtClean="0"/>
              <a:t>What online library is NOT</a:t>
            </a:r>
          </a:p>
          <a:p>
            <a:r>
              <a:rPr lang="en-GB" dirty="0" smtClean="0"/>
              <a:t>National Society Survey Findings Results on Online Library</a:t>
            </a:r>
          </a:p>
          <a:p>
            <a:r>
              <a:rPr lang="en-GB" dirty="0" smtClean="0"/>
              <a:t>How National Societies can contribute</a:t>
            </a:r>
          </a:p>
          <a:p>
            <a:endParaRPr lang="en-GB" dirty="0" smtClean="0"/>
          </a:p>
          <a:p>
            <a:endParaRPr lang="en-GB" dirty="0"/>
          </a:p>
        </p:txBody>
      </p:sp>
      <p:pic>
        <p:nvPicPr>
          <p:cNvPr id="7175" name="Picture 7" descr="https://cdn2.iconfinder.com/data/icons/navigation-location-outline/512/route_pin_gps_locate_location_map_marker_navigate_navigation_plan_road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64" y="1849759"/>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86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91680" y="404664"/>
            <a:ext cx="6995120" cy="1153716"/>
          </a:xfrm>
        </p:spPr>
        <p:txBody>
          <a:bodyPr/>
          <a:lstStyle/>
          <a:p>
            <a:r>
              <a:rPr lang="en-GB" dirty="0" smtClean="0">
                <a:latin typeface="Arial" charset="0"/>
                <a:cs typeface="Arial" charset="0"/>
              </a:rPr>
              <a:t>Online Library at </a:t>
            </a:r>
            <a:r>
              <a:rPr lang="en-GB" sz="2400" u="sng" dirty="0">
                <a:solidFill>
                  <a:srgbClr val="0000FF"/>
                </a:solidFill>
                <a:hlinkClick r:id="rId3"/>
              </a:rPr>
              <a:t>https://</a:t>
            </a:r>
            <a:r>
              <a:rPr lang="en-GB" sz="2400" u="sng" dirty="0" smtClean="0">
                <a:solidFill>
                  <a:srgbClr val="0000FF"/>
                </a:solidFill>
                <a:hlinkClick r:id="rId3"/>
              </a:rPr>
              <a:t>sites.google.com/site/drrtoolsinsouth</a:t>
            </a:r>
            <a:r>
              <a:rPr lang="en-GB" sz="2400" u="sng" dirty="0" smtClean="0">
                <a:solidFill>
                  <a:srgbClr val="0000FF"/>
                </a:solidFill>
              </a:rPr>
              <a:t> </a:t>
            </a:r>
            <a:r>
              <a:rPr lang="en-GB" sz="2400" u="sng" dirty="0" err="1" smtClean="0">
                <a:solidFill>
                  <a:srgbClr val="0000FF"/>
                </a:solidFill>
              </a:rPr>
              <a:t>eastasia</a:t>
            </a:r>
            <a:r>
              <a:rPr lang="en-GB" sz="2400" u="sng" dirty="0" smtClean="0">
                <a:solidFill>
                  <a:srgbClr val="0000FF"/>
                </a:solidFill>
              </a:rPr>
              <a:t>/regional-</a:t>
            </a:r>
            <a:r>
              <a:rPr lang="en-GB" sz="2400" u="sng" dirty="0" err="1" smtClean="0">
                <a:solidFill>
                  <a:srgbClr val="0000FF"/>
                </a:solidFill>
              </a:rPr>
              <a:t>csr</a:t>
            </a:r>
            <a:r>
              <a:rPr lang="en-GB" sz="2400" u="sng" dirty="0" smtClean="0">
                <a:solidFill>
                  <a:srgbClr val="0000FF"/>
                </a:solidFill>
              </a:rPr>
              <a:t>-forum</a:t>
            </a:r>
            <a:endParaRPr lang="en-GB" sz="2400" u="sng" dirty="0" smtClean="0">
              <a:solidFill>
                <a:srgbClr val="0000FF"/>
              </a:solidFill>
              <a:latin typeface="Arial" charset="0"/>
              <a:cs typeface="Arial" charset="0"/>
            </a:endParaRPr>
          </a:p>
        </p:txBody>
      </p:sp>
      <p:pic>
        <p:nvPicPr>
          <p:cNvPr id="1026" name="Picture 2"/>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104979" y="1772816"/>
            <a:ext cx="9003525" cy="4464496"/>
          </a:xfrm>
          <a:prstGeom prst="rect">
            <a:avLst/>
          </a:prstGeom>
          <a:noFill/>
          <a:ln w="9525">
            <a:solidFill>
              <a:srgbClr val="958982"/>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tour of the Online Library</a:t>
            </a:r>
          </a:p>
        </p:txBody>
      </p:sp>
      <p:pic>
        <p:nvPicPr>
          <p:cNvPr id="3075" name="Picture 3" descr="D:\Users\angeline.tandiono\Desktop\Pics\Online library snapshot.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496" y="1628800"/>
            <a:ext cx="9027357" cy="51845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5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quick tour of the Online Library</a:t>
            </a:r>
            <a:endParaRPr lang="en-GB" dirty="0"/>
          </a:p>
        </p:txBody>
      </p:sp>
      <p:pic>
        <p:nvPicPr>
          <p:cNvPr id="1026"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546" y="1686538"/>
            <a:ext cx="9018958" cy="433475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39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tour of the Online Library</a:t>
            </a:r>
          </a:p>
        </p:txBody>
      </p:sp>
      <p:pic>
        <p:nvPicPr>
          <p:cNvPr id="2050"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425" y="1556792"/>
            <a:ext cx="8941071" cy="4752528"/>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86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online library is</a:t>
            </a:r>
            <a:endParaRPr lang="en-GB" dirty="0"/>
          </a:p>
        </p:txBody>
      </p:sp>
      <p:sp>
        <p:nvSpPr>
          <p:cNvPr id="3" name="Content Placeholder 2"/>
          <p:cNvSpPr>
            <a:spLocks noGrp="1"/>
          </p:cNvSpPr>
          <p:nvPr>
            <p:ph idx="1"/>
          </p:nvPr>
        </p:nvSpPr>
        <p:spPr>
          <a:xfrm>
            <a:off x="1691680" y="2060848"/>
            <a:ext cx="7452320" cy="3888432"/>
          </a:xfrm>
        </p:spPr>
        <p:txBody>
          <a:bodyPr/>
          <a:lstStyle/>
          <a:p>
            <a:r>
              <a:rPr lang="en-GB" dirty="0" smtClean="0"/>
              <a:t>A collection of resources: tools, manuals, guides, reports and lessons learnt</a:t>
            </a:r>
          </a:p>
          <a:p>
            <a:r>
              <a:rPr lang="en-GB" dirty="0" smtClean="0"/>
              <a:t>From South-East Asian National Societies, IFRC and other partners</a:t>
            </a:r>
          </a:p>
          <a:p>
            <a:r>
              <a:rPr lang="en-GB" dirty="0" smtClean="0"/>
              <a:t>Consisting more than 116 pages</a:t>
            </a:r>
          </a:p>
          <a:p>
            <a:r>
              <a:rPr lang="en-GB" dirty="0" smtClean="0"/>
              <a:t>Consisting more than 1126 documents (manuals, guides, case studies, lessons learnt, reports, </a:t>
            </a:r>
            <a:r>
              <a:rPr lang="en-GB" dirty="0" err="1" smtClean="0"/>
              <a:t>etc</a:t>
            </a:r>
            <a:r>
              <a:rPr lang="en-GB" dirty="0" smtClean="0"/>
              <a:t>)</a:t>
            </a:r>
          </a:p>
          <a:p>
            <a:r>
              <a:rPr lang="en-GB" dirty="0" smtClean="0"/>
              <a:t>Contextualized information on South-East Asian region</a:t>
            </a:r>
          </a:p>
          <a:p>
            <a:r>
              <a:rPr lang="en-GB" dirty="0" smtClean="0"/>
              <a:t>Open to the public</a:t>
            </a:r>
          </a:p>
          <a:p>
            <a:r>
              <a:rPr lang="en-GB" dirty="0" smtClean="0"/>
              <a:t>Has steadily increasing users (301 users in June)</a:t>
            </a:r>
          </a:p>
          <a:p>
            <a:r>
              <a:rPr lang="en-GB" dirty="0" smtClean="0"/>
              <a:t>A constant work in progress</a:t>
            </a:r>
            <a:endParaRPr lang="en-GB" dirty="0"/>
          </a:p>
        </p:txBody>
      </p:sp>
      <p:sp>
        <p:nvSpPr>
          <p:cNvPr id="4" name="TextBox 3"/>
          <p:cNvSpPr txBox="1"/>
          <p:nvPr/>
        </p:nvSpPr>
        <p:spPr>
          <a:xfrm>
            <a:off x="1691680" y="1556792"/>
            <a:ext cx="4086375" cy="584775"/>
          </a:xfrm>
          <a:prstGeom prst="rect">
            <a:avLst/>
          </a:prstGeom>
          <a:noFill/>
        </p:spPr>
        <p:txBody>
          <a:bodyPr wrap="none" rtlCol="0">
            <a:spAutoFit/>
          </a:bodyPr>
          <a:lstStyle/>
          <a:p>
            <a:r>
              <a:rPr lang="en-GB" sz="3200" dirty="0" smtClean="0">
                <a:solidFill>
                  <a:srgbClr val="C00000"/>
                </a:solidFill>
              </a:rPr>
              <a:t>YOUR RESOURCES</a:t>
            </a:r>
            <a:endParaRPr lang="en-GB" sz="3200"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94061"/>
            <a:ext cx="1165473" cy="153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1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Online Library</a:t>
            </a:r>
            <a:endParaRPr lang="en-GB" dirty="0"/>
          </a:p>
        </p:txBody>
      </p:sp>
      <p:sp>
        <p:nvSpPr>
          <p:cNvPr id="3" name="Content Placeholder 2"/>
          <p:cNvSpPr>
            <a:spLocks noGrp="1"/>
          </p:cNvSpPr>
          <p:nvPr>
            <p:ph idx="1"/>
          </p:nvPr>
        </p:nvSpPr>
        <p:spPr>
          <a:xfrm>
            <a:off x="1537320" y="1700808"/>
            <a:ext cx="7283152" cy="3528392"/>
          </a:xfrm>
        </p:spPr>
        <p:txBody>
          <a:bodyPr/>
          <a:lstStyle/>
          <a:p>
            <a:pPr marL="0" indent="0">
              <a:buNone/>
            </a:pPr>
            <a:r>
              <a:rPr lang="en-GB" dirty="0" smtClean="0"/>
              <a:t>The online library is a </a:t>
            </a:r>
            <a:r>
              <a:rPr lang="en-GB" dirty="0"/>
              <a:t>knowledge and information </a:t>
            </a:r>
            <a:r>
              <a:rPr lang="en-GB" dirty="0" smtClean="0"/>
              <a:t> management </a:t>
            </a:r>
            <a:r>
              <a:rPr lang="en-GB" dirty="0"/>
              <a:t>initiative of the IFRC South-East Asia Regional </a:t>
            </a:r>
            <a:r>
              <a:rPr lang="en-GB" dirty="0" smtClean="0"/>
              <a:t>Delegation: </a:t>
            </a:r>
            <a:endParaRPr lang="en-GB" dirty="0"/>
          </a:p>
          <a:p>
            <a:pPr lvl="0"/>
            <a:r>
              <a:rPr lang="en-GB" dirty="0"/>
              <a:t>To encourage and facilitate </a:t>
            </a:r>
            <a:r>
              <a:rPr lang="en-GB" sz="2800" dirty="0">
                <a:solidFill>
                  <a:srgbClr val="C00000"/>
                </a:solidFill>
              </a:rPr>
              <a:t>peer-to-peer learning </a:t>
            </a:r>
            <a:r>
              <a:rPr lang="en-GB" dirty="0"/>
              <a:t>of the National Societies in the region,</a:t>
            </a:r>
          </a:p>
          <a:p>
            <a:pPr lvl="0"/>
            <a:r>
              <a:rPr lang="en-GB" dirty="0"/>
              <a:t>To retain </a:t>
            </a:r>
            <a:r>
              <a:rPr lang="en-GB" sz="2800" dirty="0">
                <a:solidFill>
                  <a:srgbClr val="C00000"/>
                </a:solidFill>
              </a:rPr>
              <a:t>institutional memory</a:t>
            </a:r>
          </a:p>
          <a:p>
            <a:pPr lvl="0"/>
            <a:r>
              <a:rPr lang="en-GB" dirty="0"/>
              <a:t>To </a:t>
            </a:r>
            <a:r>
              <a:rPr lang="en-GB" sz="2800" dirty="0" smtClean="0">
                <a:solidFill>
                  <a:srgbClr val="C00000"/>
                </a:solidFill>
              </a:rPr>
              <a:t>share </a:t>
            </a:r>
            <a:r>
              <a:rPr lang="en-GB" sz="2800" dirty="0">
                <a:solidFill>
                  <a:srgbClr val="C00000"/>
                </a:solidFill>
              </a:rPr>
              <a:t>information and knowledge </a:t>
            </a:r>
            <a:r>
              <a:rPr lang="en-GB" dirty="0"/>
              <a:t>in order to optimize collaboration among the National Societies, national and regional authorities.</a:t>
            </a:r>
          </a:p>
          <a:p>
            <a:pPr marL="0" indent="0">
              <a:buNone/>
            </a:pPr>
            <a:endParaRPr lang="en-GB" dirty="0"/>
          </a:p>
        </p:txBody>
      </p:sp>
      <p:sp>
        <p:nvSpPr>
          <p:cNvPr id="4" name="AutoShape 2" descr="Hasil gambar untuk objectiv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1853952"/>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5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Online Library is NOT</a:t>
            </a:r>
            <a:endParaRPr lang="en-GB" dirty="0"/>
          </a:p>
        </p:txBody>
      </p:sp>
      <p:sp>
        <p:nvSpPr>
          <p:cNvPr id="4" name="Oval 3"/>
          <p:cNvSpPr/>
          <p:nvPr/>
        </p:nvSpPr>
        <p:spPr>
          <a:xfrm>
            <a:off x="323528" y="2204864"/>
            <a:ext cx="3672408" cy="3600400"/>
          </a:xfrm>
          <a:prstGeom prst="ellipse">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339752" y="2204864"/>
            <a:ext cx="3672408" cy="3600400"/>
          </a:xfrm>
          <a:prstGeom prst="ellipse">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3212975"/>
            <a:ext cx="2088232" cy="369332"/>
          </a:xfrm>
          <a:prstGeom prst="rect">
            <a:avLst/>
          </a:prstGeom>
          <a:noFill/>
        </p:spPr>
        <p:txBody>
          <a:bodyPr wrap="square" rtlCol="0">
            <a:spAutoFit/>
          </a:bodyPr>
          <a:lstStyle/>
          <a:p>
            <a:r>
              <a:rPr lang="en-GB" dirty="0" smtClean="0">
                <a:solidFill>
                  <a:schemeClr val="bg1"/>
                </a:solidFill>
              </a:rPr>
              <a:t>Global resources </a:t>
            </a:r>
            <a:endParaRPr lang="en-GB" dirty="0">
              <a:solidFill>
                <a:schemeClr val="bg1"/>
              </a:solidFill>
            </a:endParaRPr>
          </a:p>
        </p:txBody>
      </p:sp>
      <p:sp>
        <p:nvSpPr>
          <p:cNvPr id="8" name="TextBox 7"/>
          <p:cNvSpPr txBox="1"/>
          <p:nvPr/>
        </p:nvSpPr>
        <p:spPr>
          <a:xfrm>
            <a:off x="467544" y="3734707"/>
            <a:ext cx="1872208" cy="369332"/>
          </a:xfrm>
          <a:prstGeom prst="rect">
            <a:avLst/>
          </a:prstGeom>
          <a:noFill/>
        </p:spPr>
        <p:txBody>
          <a:bodyPr wrap="square" rtlCol="0">
            <a:spAutoFit/>
          </a:bodyPr>
          <a:lstStyle/>
          <a:p>
            <a:r>
              <a:rPr lang="en-GB" dirty="0" smtClean="0">
                <a:solidFill>
                  <a:schemeClr val="bg1"/>
                </a:solidFill>
              </a:rPr>
              <a:t>Global events</a:t>
            </a:r>
            <a:endParaRPr lang="en-GB" dirty="0">
              <a:solidFill>
                <a:schemeClr val="bg1"/>
              </a:solidFill>
            </a:endParaRPr>
          </a:p>
        </p:txBody>
      </p:sp>
      <p:sp>
        <p:nvSpPr>
          <p:cNvPr id="9" name="TextBox 8"/>
          <p:cNvSpPr txBox="1"/>
          <p:nvPr/>
        </p:nvSpPr>
        <p:spPr>
          <a:xfrm>
            <a:off x="3707904" y="3068960"/>
            <a:ext cx="2160240" cy="369332"/>
          </a:xfrm>
          <a:prstGeom prst="rect">
            <a:avLst/>
          </a:prstGeom>
          <a:noFill/>
        </p:spPr>
        <p:txBody>
          <a:bodyPr wrap="square" rtlCol="0">
            <a:spAutoFit/>
          </a:bodyPr>
          <a:lstStyle/>
          <a:p>
            <a:r>
              <a:rPr lang="en-GB" dirty="0" smtClean="0">
                <a:solidFill>
                  <a:schemeClr val="bg1"/>
                </a:solidFill>
              </a:rPr>
              <a:t>Regional resources</a:t>
            </a:r>
            <a:endParaRPr lang="en-GB" dirty="0">
              <a:solidFill>
                <a:schemeClr val="bg1"/>
              </a:solidFill>
            </a:endParaRPr>
          </a:p>
        </p:txBody>
      </p:sp>
      <p:sp>
        <p:nvSpPr>
          <p:cNvPr id="10" name="TextBox 9"/>
          <p:cNvSpPr txBox="1"/>
          <p:nvPr/>
        </p:nvSpPr>
        <p:spPr>
          <a:xfrm>
            <a:off x="2411760" y="3382151"/>
            <a:ext cx="1492736" cy="369332"/>
          </a:xfrm>
          <a:prstGeom prst="rect">
            <a:avLst/>
          </a:prstGeom>
          <a:noFill/>
        </p:spPr>
        <p:txBody>
          <a:bodyPr wrap="square" rtlCol="0">
            <a:spAutoFit/>
          </a:bodyPr>
          <a:lstStyle/>
          <a:p>
            <a:r>
              <a:rPr lang="en-GB" b="1" dirty="0" smtClean="0">
                <a:solidFill>
                  <a:schemeClr val="bg1"/>
                </a:solidFill>
              </a:rPr>
              <a:t>Resources</a:t>
            </a:r>
            <a:endParaRPr lang="en-GB" b="1" dirty="0">
              <a:solidFill>
                <a:schemeClr val="bg1"/>
              </a:solidFill>
            </a:endParaRPr>
          </a:p>
        </p:txBody>
      </p:sp>
      <p:sp>
        <p:nvSpPr>
          <p:cNvPr id="12" name="TextBox 11"/>
          <p:cNvSpPr txBox="1"/>
          <p:nvPr/>
        </p:nvSpPr>
        <p:spPr>
          <a:xfrm>
            <a:off x="3995936" y="3429000"/>
            <a:ext cx="1944216" cy="369332"/>
          </a:xfrm>
          <a:prstGeom prst="rect">
            <a:avLst/>
          </a:prstGeom>
          <a:noFill/>
        </p:spPr>
        <p:txBody>
          <a:bodyPr wrap="square" rtlCol="0">
            <a:spAutoFit/>
          </a:bodyPr>
          <a:lstStyle/>
          <a:p>
            <a:r>
              <a:rPr lang="en-GB" dirty="0" smtClean="0">
                <a:solidFill>
                  <a:schemeClr val="bg1"/>
                </a:solidFill>
              </a:rPr>
              <a:t>Regional events</a:t>
            </a:r>
            <a:endParaRPr lang="en-GB" dirty="0">
              <a:solidFill>
                <a:schemeClr val="bg1"/>
              </a:solidFill>
            </a:endParaRPr>
          </a:p>
        </p:txBody>
      </p:sp>
      <p:sp>
        <p:nvSpPr>
          <p:cNvPr id="13" name="TextBox 12"/>
          <p:cNvSpPr txBox="1"/>
          <p:nvPr/>
        </p:nvSpPr>
        <p:spPr>
          <a:xfrm>
            <a:off x="899592" y="2348880"/>
            <a:ext cx="1944216" cy="646331"/>
          </a:xfrm>
          <a:prstGeom prst="rect">
            <a:avLst/>
          </a:prstGeom>
          <a:noFill/>
        </p:spPr>
        <p:txBody>
          <a:bodyPr wrap="square" rtlCol="0">
            <a:spAutoFit/>
          </a:bodyPr>
          <a:lstStyle/>
          <a:p>
            <a:pPr algn="r"/>
            <a:r>
              <a:rPr lang="en-GB" dirty="0" smtClean="0"/>
              <a:t>IFRC websites including </a:t>
            </a:r>
            <a:r>
              <a:rPr lang="en-GB" dirty="0" err="1" smtClean="0"/>
              <a:t>FedNet</a:t>
            </a:r>
            <a:endParaRPr lang="en-GB" dirty="0"/>
          </a:p>
        </p:txBody>
      </p:sp>
      <p:sp>
        <p:nvSpPr>
          <p:cNvPr id="14" name="TextBox 13"/>
          <p:cNvSpPr txBox="1"/>
          <p:nvPr/>
        </p:nvSpPr>
        <p:spPr>
          <a:xfrm>
            <a:off x="3347864" y="2381280"/>
            <a:ext cx="1944216" cy="400110"/>
          </a:xfrm>
          <a:prstGeom prst="rect">
            <a:avLst/>
          </a:prstGeom>
          <a:noFill/>
        </p:spPr>
        <p:txBody>
          <a:bodyPr wrap="square" rtlCol="0">
            <a:spAutoFit/>
          </a:bodyPr>
          <a:lstStyle/>
          <a:p>
            <a:r>
              <a:rPr lang="en-GB" sz="2000" dirty="0" smtClean="0"/>
              <a:t>Online library</a:t>
            </a:r>
            <a:endParaRPr lang="en-GB" sz="2000" dirty="0"/>
          </a:p>
        </p:txBody>
      </p:sp>
      <p:sp>
        <p:nvSpPr>
          <p:cNvPr id="15" name="TextBox 14"/>
          <p:cNvSpPr txBox="1"/>
          <p:nvPr/>
        </p:nvSpPr>
        <p:spPr>
          <a:xfrm>
            <a:off x="3995936" y="3923764"/>
            <a:ext cx="1944216" cy="369332"/>
          </a:xfrm>
          <a:prstGeom prst="rect">
            <a:avLst/>
          </a:prstGeom>
          <a:noFill/>
        </p:spPr>
        <p:txBody>
          <a:bodyPr wrap="square" rtlCol="0">
            <a:spAutoFit/>
          </a:bodyPr>
          <a:lstStyle/>
          <a:p>
            <a:r>
              <a:rPr lang="en-GB" dirty="0" smtClean="0">
                <a:solidFill>
                  <a:schemeClr val="bg1"/>
                </a:solidFill>
              </a:rPr>
              <a:t>CSR meetings</a:t>
            </a:r>
            <a:endParaRPr lang="en-GB" dirty="0">
              <a:solidFill>
                <a:schemeClr val="bg1"/>
              </a:solidFill>
            </a:endParaRPr>
          </a:p>
        </p:txBody>
      </p:sp>
      <p:sp>
        <p:nvSpPr>
          <p:cNvPr id="7" name="TextBox 6"/>
          <p:cNvSpPr txBox="1"/>
          <p:nvPr/>
        </p:nvSpPr>
        <p:spPr>
          <a:xfrm>
            <a:off x="6012160" y="2224023"/>
            <a:ext cx="3131840" cy="2923877"/>
          </a:xfrm>
          <a:prstGeom prst="rect">
            <a:avLst/>
          </a:prstGeom>
          <a:noFill/>
        </p:spPr>
        <p:txBody>
          <a:bodyPr wrap="square" rtlCol="0">
            <a:spAutoFit/>
          </a:bodyPr>
          <a:lstStyle/>
          <a:p>
            <a:r>
              <a:rPr lang="en-GB" sz="2400" b="1" i="1" dirty="0" smtClean="0"/>
              <a:t>Online Library is:</a:t>
            </a:r>
          </a:p>
          <a:p>
            <a:endParaRPr lang="en-GB" sz="2000" dirty="0" smtClean="0"/>
          </a:p>
          <a:p>
            <a:pPr marL="285750" indent="-285750">
              <a:buFont typeface="Wingdings" panose="05000000000000000000" pitchFamily="2" charset="2"/>
              <a:buChar char="§"/>
            </a:pPr>
            <a:r>
              <a:rPr lang="en-GB" sz="2000" dirty="0" smtClean="0">
                <a:solidFill>
                  <a:srgbClr val="C00000"/>
                </a:solidFill>
              </a:rPr>
              <a:t>NOT a substitute </a:t>
            </a:r>
            <a:r>
              <a:rPr lang="en-GB" sz="2000" dirty="0">
                <a:solidFill>
                  <a:srgbClr val="C00000"/>
                </a:solidFill>
              </a:rPr>
              <a:t>of IFRC websites (ifrc.org and </a:t>
            </a:r>
            <a:r>
              <a:rPr lang="en-GB" sz="2000" dirty="0" err="1">
                <a:solidFill>
                  <a:srgbClr val="C00000"/>
                </a:solidFill>
              </a:rPr>
              <a:t>FedNet</a:t>
            </a:r>
            <a:r>
              <a:rPr lang="en-GB" sz="2000" dirty="0" smtClean="0">
                <a:solidFill>
                  <a:srgbClr val="C00000"/>
                </a:solidFill>
              </a:rPr>
              <a:t>)</a:t>
            </a:r>
          </a:p>
          <a:p>
            <a:endParaRPr lang="en-GB" sz="2000" dirty="0" smtClean="0">
              <a:solidFill>
                <a:srgbClr val="C00000"/>
              </a:solidFill>
            </a:endParaRPr>
          </a:p>
          <a:p>
            <a:pPr marL="285750" indent="-285750">
              <a:buFont typeface="Wingdings" panose="05000000000000000000" pitchFamily="2" charset="2"/>
              <a:buChar char="§"/>
            </a:pPr>
            <a:r>
              <a:rPr lang="en-GB" sz="2000" dirty="0" smtClean="0">
                <a:solidFill>
                  <a:srgbClr val="C00000"/>
                </a:solidFill>
              </a:rPr>
              <a:t>NOT for </a:t>
            </a:r>
            <a:r>
              <a:rPr lang="en-GB" sz="2000" dirty="0">
                <a:solidFill>
                  <a:srgbClr val="C00000"/>
                </a:solidFill>
              </a:rPr>
              <a:t>confidential information/documents</a:t>
            </a:r>
          </a:p>
          <a:p>
            <a:endParaRPr lang="en-GB" sz="2000" dirty="0" smtClean="0">
              <a:solidFill>
                <a:srgbClr val="C00000"/>
              </a:solidFill>
            </a:endParaRPr>
          </a:p>
        </p:txBody>
      </p:sp>
      <p:sp>
        <p:nvSpPr>
          <p:cNvPr id="16" name="TextBox 15"/>
          <p:cNvSpPr txBox="1"/>
          <p:nvPr/>
        </p:nvSpPr>
        <p:spPr>
          <a:xfrm>
            <a:off x="539552" y="4221088"/>
            <a:ext cx="1872208" cy="369332"/>
          </a:xfrm>
          <a:prstGeom prst="rect">
            <a:avLst/>
          </a:prstGeom>
          <a:noFill/>
        </p:spPr>
        <p:txBody>
          <a:bodyPr wrap="square" rtlCol="0">
            <a:spAutoFit/>
          </a:bodyPr>
          <a:lstStyle/>
          <a:p>
            <a:r>
              <a:rPr lang="en-GB" dirty="0" smtClean="0">
                <a:solidFill>
                  <a:schemeClr val="bg1"/>
                </a:solidFill>
              </a:rPr>
              <a:t>Global reports</a:t>
            </a:r>
            <a:endParaRPr lang="en-GB" dirty="0">
              <a:solidFill>
                <a:schemeClr val="bg1"/>
              </a:solidFill>
            </a:endParaRPr>
          </a:p>
        </p:txBody>
      </p:sp>
      <p:sp>
        <p:nvSpPr>
          <p:cNvPr id="17" name="TextBox 16"/>
          <p:cNvSpPr txBox="1"/>
          <p:nvPr/>
        </p:nvSpPr>
        <p:spPr>
          <a:xfrm>
            <a:off x="3779912" y="4355812"/>
            <a:ext cx="2160240" cy="369332"/>
          </a:xfrm>
          <a:prstGeom prst="rect">
            <a:avLst/>
          </a:prstGeom>
          <a:noFill/>
        </p:spPr>
        <p:txBody>
          <a:bodyPr wrap="square" rtlCol="0">
            <a:spAutoFit/>
          </a:bodyPr>
          <a:lstStyle/>
          <a:p>
            <a:r>
              <a:rPr lang="en-GB" dirty="0" smtClean="0">
                <a:solidFill>
                  <a:schemeClr val="bg1"/>
                </a:solidFill>
              </a:rPr>
              <a:t>Regional partners</a:t>
            </a:r>
            <a:endParaRPr lang="en-GB" dirty="0">
              <a:solidFill>
                <a:schemeClr val="bg1"/>
              </a:solidFill>
            </a:endParaRPr>
          </a:p>
        </p:txBody>
      </p:sp>
      <p:sp>
        <p:nvSpPr>
          <p:cNvPr id="18" name="TextBox 17"/>
          <p:cNvSpPr txBox="1"/>
          <p:nvPr/>
        </p:nvSpPr>
        <p:spPr>
          <a:xfrm>
            <a:off x="323528" y="5795972"/>
            <a:ext cx="5400600" cy="338554"/>
          </a:xfrm>
          <a:prstGeom prst="rect">
            <a:avLst/>
          </a:prstGeom>
          <a:noFill/>
        </p:spPr>
        <p:txBody>
          <a:bodyPr wrap="square" rtlCol="0">
            <a:spAutoFit/>
          </a:bodyPr>
          <a:lstStyle/>
          <a:p>
            <a:r>
              <a:rPr lang="en-GB" sz="1600" dirty="0" smtClean="0">
                <a:solidFill>
                  <a:schemeClr val="accent2">
                    <a:lumMod val="50000"/>
                  </a:schemeClr>
                </a:solidFill>
              </a:rPr>
              <a:t>Resources refer to tools, manuals, guides, reports, etc.</a:t>
            </a:r>
            <a:endParaRPr lang="en-GB" sz="1600" dirty="0">
              <a:solidFill>
                <a:schemeClr val="accent2">
                  <a:lumMod val="50000"/>
                </a:schemeClr>
              </a:solidFill>
            </a:endParaRPr>
          </a:p>
        </p:txBody>
      </p:sp>
      <p:sp>
        <p:nvSpPr>
          <p:cNvPr id="19" name="TextBox 18"/>
          <p:cNvSpPr txBox="1"/>
          <p:nvPr/>
        </p:nvSpPr>
        <p:spPr>
          <a:xfrm>
            <a:off x="3707904" y="4798893"/>
            <a:ext cx="2160240" cy="646331"/>
          </a:xfrm>
          <a:prstGeom prst="rect">
            <a:avLst/>
          </a:prstGeom>
          <a:noFill/>
        </p:spPr>
        <p:txBody>
          <a:bodyPr wrap="square" rtlCol="0">
            <a:spAutoFit/>
          </a:bodyPr>
          <a:lstStyle/>
          <a:p>
            <a:r>
              <a:rPr lang="en-GB" dirty="0" smtClean="0">
                <a:solidFill>
                  <a:schemeClr val="bg1"/>
                </a:solidFill>
              </a:rPr>
              <a:t>National Societies resources</a:t>
            </a:r>
            <a:endParaRPr lang="en-GB" dirty="0">
              <a:solidFill>
                <a:schemeClr val="bg1"/>
              </a:solidFill>
            </a:endParaRPr>
          </a:p>
        </p:txBody>
      </p:sp>
    </p:spTree>
    <p:extLst>
      <p:ext uri="{BB962C8B-B14F-4D97-AF65-F5344CB8AC3E}">
        <p14:creationId xmlns:p14="http://schemas.microsoft.com/office/powerpoint/2010/main" val="1012899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6522</TotalTime>
  <Words>862</Words>
  <Application>Microsoft Office PowerPoint</Application>
  <PresentationFormat>On-screen Show (4:3)</PresentationFormat>
  <Paragraphs>89</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IFRC_2011 presentation-EN</vt:lpstr>
      <vt:lpstr>South-East Asia RCRC societies  ONLINE LIBRARY</vt:lpstr>
      <vt:lpstr>Outline of this presentation</vt:lpstr>
      <vt:lpstr>Online Library at https://sites.google.com/site/drrtoolsinsouth eastasia/regional-csr-forum</vt:lpstr>
      <vt:lpstr>A quick tour of the Online Library</vt:lpstr>
      <vt:lpstr>A quick tour of the Online Library</vt:lpstr>
      <vt:lpstr>A quick tour of the Online Library</vt:lpstr>
      <vt:lpstr>What online library is</vt:lpstr>
      <vt:lpstr>Objectives of the Online Library</vt:lpstr>
      <vt:lpstr>What the Online Library is NOT</vt:lpstr>
      <vt:lpstr>Survey findings</vt:lpstr>
      <vt:lpstr>Survey findings</vt:lpstr>
      <vt:lpstr>How National Societies can contribute</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Angeline Tandiono</cp:lastModifiedBy>
  <cp:revision>70</cp:revision>
  <cp:lastPrinted>2014-09-11T14:32:53Z</cp:lastPrinted>
  <dcterms:created xsi:type="dcterms:W3CDTF">2012-03-29T08:37:58Z</dcterms:created>
  <dcterms:modified xsi:type="dcterms:W3CDTF">2015-08-05T06:22:49Z</dcterms:modified>
</cp:coreProperties>
</file>