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5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7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3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0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3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7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0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6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0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327C-D284-42E9-B8EA-08B6FCC47D7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EEE9-99F2-496D-A895-008F2815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13086"/>
          <a:stretch>
            <a:fillRect/>
          </a:stretch>
        </p:blipFill>
        <p:spPr bwMode="auto">
          <a:xfrm>
            <a:off x="-23433" y="0"/>
            <a:ext cx="9179169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736" y="3978930"/>
            <a:ext cx="45544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GB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Times New Roman" pitchFamily="18" charset="0"/>
              <a:cs typeface="Arial" pitchFamily="34" charset="0"/>
            </a:endParaRPr>
          </a:p>
          <a:p>
            <a:r>
              <a:rPr lang="en-GB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IFRC </a:t>
            </a:r>
            <a:r>
              <a:rPr lang="en-GB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emergency response </a:t>
            </a:r>
            <a:r>
              <a:rPr lang="en-GB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mechanisms, tools </a:t>
            </a:r>
            <a:r>
              <a:rPr lang="en-GB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and </a:t>
            </a:r>
            <a:r>
              <a:rPr lang="en-GB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services</a:t>
            </a:r>
            <a:endParaRPr lang="en-IE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 Data\gauhar.anwar\Desktop\GA Docs\Pending\p-NGA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63" y="1260433"/>
            <a:ext cx="248376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7" y="332656"/>
            <a:ext cx="5617141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0738"/>
            <a:r>
              <a:rPr lang="en-GB" altLang="en-US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ERU</a:t>
            </a:r>
            <a:endParaRPr lang="en-US" alt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47431" y="1450015"/>
            <a:ext cx="3168161" cy="42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>
            <a:lvl1pPr marL="342900" indent="-342900" defTabSz="8207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73050" indent="-273050" defTabSz="8207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sz="1700" dirty="0">
                <a:cs typeface="Arial" pitchFamily="34" charset="0"/>
              </a:rPr>
              <a:t>Referral hospital</a:t>
            </a:r>
          </a:p>
          <a:p>
            <a:pPr lvl="2"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sz="1700" dirty="0">
                <a:cs typeface="Arial" pitchFamily="34" charset="0"/>
              </a:rPr>
              <a:t>Basic Health Care</a:t>
            </a:r>
          </a:p>
          <a:p>
            <a:pPr lvl="2"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sz="1700" dirty="0">
                <a:cs typeface="Arial" pitchFamily="34" charset="0"/>
              </a:rPr>
              <a:t>Water treatment</a:t>
            </a:r>
          </a:p>
          <a:p>
            <a:pPr lvl="2"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sz="1700" dirty="0">
                <a:cs typeface="Arial" pitchFamily="34" charset="0"/>
              </a:rPr>
              <a:t>Water supply line</a:t>
            </a:r>
          </a:p>
          <a:p>
            <a:pPr lvl="2"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sz="1700" dirty="0">
                <a:cs typeface="Arial" pitchFamily="34" charset="0"/>
              </a:rPr>
              <a:t>Water distribution &amp; trucking</a:t>
            </a:r>
          </a:p>
          <a:p>
            <a:pPr lvl="2"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sz="1700" dirty="0">
                <a:cs typeface="Arial" pitchFamily="34" charset="0"/>
              </a:rPr>
              <a:t>Specialised water</a:t>
            </a:r>
          </a:p>
          <a:p>
            <a:pPr lvl="2" algn="just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sz="1700" dirty="0">
                <a:cs typeface="Arial" pitchFamily="34" charset="0"/>
              </a:rPr>
              <a:t>Mass sanitation</a:t>
            </a:r>
          </a:p>
          <a:p>
            <a:pPr lvl="2" algn="just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sz="1700" dirty="0">
                <a:cs typeface="Arial" pitchFamily="34" charset="0"/>
              </a:rPr>
              <a:t>Telecommunication</a:t>
            </a:r>
            <a:endParaRPr lang="en-US" altLang="en-US" sz="1700" dirty="0">
              <a:cs typeface="Arial" pitchFamily="34" charset="0"/>
            </a:endParaRPr>
          </a:p>
          <a:p>
            <a:pPr lvl="2" algn="just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US" altLang="en-US" sz="1700" dirty="0">
                <a:cs typeface="Arial" pitchFamily="34" charset="0"/>
              </a:rPr>
              <a:t>Relief </a:t>
            </a:r>
            <a:r>
              <a:rPr lang="en-US" altLang="en-US" sz="1700" dirty="0" smtClean="0">
                <a:cs typeface="Arial" pitchFamily="34" charset="0"/>
              </a:rPr>
              <a:t>distribution</a:t>
            </a:r>
          </a:p>
          <a:p>
            <a:pPr lvl="2" algn="just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US" altLang="en-US" sz="1700" dirty="0" smtClean="0">
                <a:cs typeface="Arial" pitchFamily="34" charset="0"/>
              </a:rPr>
              <a:t>Base camp</a:t>
            </a:r>
            <a:endParaRPr lang="en-GB" altLang="en-US" sz="1700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940669" y="1412875"/>
            <a:ext cx="2735874" cy="4770438"/>
          </a:xfrm>
          <a:prstGeom prst="rect">
            <a:avLst/>
          </a:prstGeom>
          <a:solidFill>
            <a:srgbClr val="FF00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600" dirty="0"/>
              <a:t>The Referral Hospital has inpatient capacity of 120 - 150 beds and essential services for 250,000 people</a:t>
            </a:r>
          </a:p>
          <a:p>
            <a:pPr>
              <a:buFont typeface="Arial" pitchFamily="34" charset="0"/>
              <a:buChar char="•"/>
              <a:defRPr/>
            </a:pPr>
            <a:endParaRPr lang="en-GB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/>
              <a:t>Health Care provides curative and preventive healthcare for up to 30,000 people</a:t>
            </a:r>
          </a:p>
          <a:p>
            <a:pPr>
              <a:buFont typeface="Arial" pitchFamily="34" charset="0"/>
              <a:buChar char="•"/>
              <a:defRPr/>
            </a:pPr>
            <a:endParaRPr lang="en-GB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/>
              <a:t>WatSan treatment gives access to 225,000 litre/day for a population of 15,000 people</a:t>
            </a:r>
          </a:p>
          <a:p>
            <a:pPr>
              <a:buFont typeface="Arial" pitchFamily="34" charset="0"/>
              <a:buChar char="•"/>
              <a:defRPr/>
            </a:pPr>
            <a:endParaRPr lang="en-GB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/>
              <a:t>Water distribution 75,000 litres a day with 9 different distribution points</a:t>
            </a:r>
          </a:p>
          <a:p>
            <a:pPr>
              <a:buFont typeface="Arial" pitchFamily="34" charset="0"/>
              <a:buChar char="•"/>
              <a:defRPr/>
            </a:pPr>
            <a:endParaRPr lang="en-GB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/>
              <a:t>Basic sanitation facilities for up to 20,000 beneficiaries</a:t>
            </a:r>
          </a:p>
        </p:txBody>
      </p:sp>
    </p:spTree>
    <p:extLst>
      <p:ext uri="{BB962C8B-B14F-4D97-AF65-F5344CB8AC3E}">
        <p14:creationId xmlns:p14="http://schemas.microsoft.com/office/powerpoint/2010/main" val="2750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404664"/>
            <a:ext cx="828092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0738"/>
            <a:r>
              <a:rPr lang="en-US" altLang="en-US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Mobilization</a:t>
            </a:r>
            <a:endParaRPr lang="en-US" alt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077200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20738">
              <a:lnSpc>
                <a:spcPct val="140000"/>
              </a:lnSpc>
              <a:buClr>
                <a:srgbClr val="FF0000"/>
              </a:buClr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3 Logistics hubs (Panama, Dubai and Kuala Lumpur) and Vehicle Fleet</a:t>
            </a:r>
            <a:b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Base in Dubai</a:t>
            </a:r>
          </a:p>
          <a:p>
            <a:pPr algn="just" defTabSz="820738">
              <a:lnSpc>
                <a:spcPct val="140000"/>
              </a:lnSpc>
              <a:buClr>
                <a:srgbClr val="FF0000"/>
              </a:buClr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Framework agreements, national, regional, international</a:t>
            </a:r>
          </a:p>
          <a:p>
            <a:pPr algn="just" defTabSz="820738">
              <a:lnSpc>
                <a:spcPct val="140000"/>
              </a:lnSpc>
              <a:buClr>
                <a:srgbClr val="FF0000"/>
              </a:buClr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Standardized relief stocks</a:t>
            </a:r>
          </a:p>
          <a:p>
            <a:pPr algn="just" defTabSz="820738">
              <a:lnSpc>
                <a:spcPct val="140000"/>
              </a:lnSpc>
              <a:buClr>
                <a:srgbClr val="FF0000"/>
              </a:buClr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Standardized, donor accepted procurement procedures</a:t>
            </a:r>
          </a:p>
          <a:p>
            <a:pPr algn="just" defTabSz="820738">
              <a:lnSpc>
                <a:spcPct val="140000"/>
              </a:lnSpc>
              <a:buClr>
                <a:srgbClr val="FF0000"/>
              </a:buClr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Centralized procurement and dispatch of goods</a:t>
            </a:r>
          </a:p>
          <a:p>
            <a:pPr algn="just" defTabSz="820738">
              <a:lnSpc>
                <a:spcPct val="140000"/>
              </a:lnSpc>
              <a:buClr>
                <a:srgbClr val="FF0000"/>
              </a:buClr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Standardized systems warehousing, procurement, fleet management,</a:t>
            </a:r>
            <a:b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donor reporting, etc.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User Data\gauhar.anwar\Desktop\GA Docs\Pending\p-TUR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25144"/>
            <a:ext cx="459051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82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404664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Red Cross</a:t>
            </a:r>
            <a:r>
              <a:rPr lang="fr-CH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GB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Red Crescent Movement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27784" y="2090738"/>
            <a:ext cx="6061075" cy="4311650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475" indent="-244475">
              <a:buClr>
                <a:srgbClr val="E00034"/>
              </a:buClr>
            </a:pPr>
            <a:r>
              <a:rPr lang="en-GB" altLang="en-US" sz="2400" dirty="0" smtClean="0"/>
              <a:t>National Red Cross and Red Crescent Societies</a:t>
            </a:r>
            <a:r>
              <a:rPr lang="fr-CH" altLang="en-US" sz="2400" dirty="0" smtClean="0"/>
              <a:t> </a:t>
            </a:r>
            <a:r>
              <a:rPr lang="en-GB" altLang="en-US" sz="2400" dirty="0" smtClean="0"/>
              <a:t>“National Societies”</a:t>
            </a:r>
          </a:p>
          <a:p>
            <a:pPr marL="244475" indent="-244475">
              <a:buClr>
                <a:srgbClr val="E00034"/>
              </a:buClr>
            </a:pPr>
            <a:endParaRPr lang="en-GB" altLang="en-US" sz="2400" dirty="0" smtClean="0"/>
          </a:p>
          <a:p>
            <a:pPr marL="244475" indent="-244475">
              <a:buClr>
                <a:srgbClr val="E00034"/>
              </a:buClr>
            </a:pPr>
            <a:r>
              <a:rPr lang="en-GB" altLang="en-US" sz="2400" dirty="0" smtClean="0"/>
              <a:t>International Federation of Red Cross </a:t>
            </a:r>
            <a:r>
              <a:rPr lang="fr-CH" altLang="en-US" sz="2400" dirty="0" smtClean="0"/>
              <a:t/>
            </a:r>
            <a:br>
              <a:rPr lang="fr-CH" altLang="en-US" sz="2400" dirty="0" smtClean="0"/>
            </a:br>
            <a:r>
              <a:rPr lang="en-GB" altLang="en-US" sz="2400" dirty="0" smtClean="0"/>
              <a:t>and Red Crescent Societies </a:t>
            </a:r>
            <a:r>
              <a:rPr lang="fr-CH" altLang="en-US" sz="2400" dirty="0" smtClean="0"/>
              <a:t/>
            </a:r>
            <a:br>
              <a:rPr lang="fr-CH" altLang="en-US" sz="2400" dirty="0" smtClean="0"/>
            </a:br>
            <a:r>
              <a:rPr lang="en-GB" altLang="en-US" sz="2400" dirty="0" smtClean="0"/>
              <a:t>“International Federation”</a:t>
            </a:r>
          </a:p>
          <a:p>
            <a:pPr marL="244475" indent="-244475">
              <a:buClr>
                <a:srgbClr val="E00034"/>
              </a:buClr>
            </a:pPr>
            <a:endParaRPr lang="en-GB" altLang="en-US" sz="2400" dirty="0" smtClean="0"/>
          </a:p>
          <a:p>
            <a:pPr marL="244475" indent="-244475">
              <a:buClr>
                <a:srgbClr val="E00034"/>
              </a:buClr>
            </a:pPr>
            <a:r>
              <a:rPr lang="en-GB" altLang="en-US" sz="2400" dirty="0" smtClean="0"/>
              <a:t>International Committee of the Red Cross</a:t>
            </a:r>
            <a:r>
              <a:rPr lang="fr-CH" altLang="en-US" sz="2400" dirty="0" smtClean="0"/>
              <a:t/>
            </a:r>
            <a:br>
              <a:rPr lang="fr-CH" altLang="en-US" sz="2400" dirty="0" smtClean="0"/>
            </a:br>
            <a:r>
              <a:rPr lang="en-GB" altLang="en-US" sz="2400" dirty="0" smtClean="0"/>
              <a:t>“ICRC”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2090738"/>
            <a:ext cx="1406302" cy="95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3204" y="4833939"/>
          <a:ext cx="1081537" cy="105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rawing" r:id="rId4" imgW="1245600" imgH="1245600" progId="FLW3Drawing">
                  <p:embed/>
                </p:oleObj>
              </mc:Choice>
              <mc:Fallback>
                <p:oleObj name="Drawing" r:id="rId4" imgW="1245600" imgH="12456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204" y="4833939"/>
                        <a:ext cx="1081537" cy="1057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FEDemblem_p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188" y="3500438"/>
            <a:ext cx="1524000" cy="89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4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160240" y="260648"/>
            <a:ext cx="4572000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 local to global</a:t>
            </a:r>
            <a:endParaRPr lang="en-GB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User Data\gauhar.anwar\Desktop\GA Docs\Pending\p-PAK1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6690" y="4221088"/>
            <a:ext cx="3784480" cy="242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User Data\gauhar.anwar\Desktop\GA Docs\Pending\p-MDG0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65313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115616" y="849486"/>
            <a:ext cx="6768752" cy="92333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GB" altLang="en-US" dirty="0" smtClean="0"/>
              <a:t>IFRC work is to support National Society (NS) members who are auxiliary to their Governments in the field of disaster, crisis and conflict response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3872" y="1988840"/>
            <a:ext cx="6750496" cy="6463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GB" altLang="en-US" dirty="0" smtClean="0"/>
              <a:t>The work from local to global is optimising resources at each level as the scale or complexity of the disaster requires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3872" y="2815768"/>
            <a:ext cx="6750496" cy="120032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GB" altLang="en-US" dirty="0" smtClean="0"/>
              <a:t>The engagement follows agreed principles and rules where IFRC coordinates international support from other National Societies and provide assistance with global and regional tools.</a:t>
            </a:r>
          </a:p>
          <a:p>
            <a:pPr algn="just"/>
            <a:r>
              <a:rPr lang="en-GB" altLang="en-US" dirty="0" smtClean="0"/>
              <a:t>The IFRC also has the task to coordinate with other actors at all levels</a:t>
            </a:r>
          </a:p>
        </p:txBody>
      </p:sp>
    </p:spTree>
    <p:extLst>
      <p:ext uri="{BB962C8B-B14F-4D97-AF65-F5344CB8AC3E}">
        <p14:creationId xmlns:p14="http://schemas.microsoft.com/office/powerpoint/2010/main" val="2750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250133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6131" y="333127"/>
            <a:ext cx="4509885" cy="8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IFRC Global Disaster Response Tools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1785292"/>
            <a:ext cx="1994389" cy="2363788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endParaRPr lang="en-GB" sz="700" b="1" dirty="0"/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People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NDRT</a:t>
            </a: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RDRT</a:t>
            </a: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HEOps</a:t>
            </a: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FACT</a:t>
            </a: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FERST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1772816"/>
            <a:ext cx="2061796" cy="14401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endParaRPr lang="en-GB" sz="700" b="1" dirty="0"/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Funding</a:t>
            </a: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DREF</a:t>
            </a: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EA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AutoShape 6"/>
          <p:cNvCxnSpPr>
            <a:cxnSpLocks noChangeShapeType="1"/>
            <a:stCxn id="10" idx="0"/>
            <a:endCxn id="5" idx="0"/>
          </p:cNvCxnSpPr>
          <p:nvPr/>
        </p:nvCxnSpPr>
        <p:spPr bwMode="auto">
          <a:xfrm rot="5400000" flipH="1" flipV="1">
            <a:off x="4386761" y="556680"/>
            <a:ext cx="12700" cy="2432273"/>
          </a:xfrm>
          <a:prstGeom prst="curvedConnector3">
            <a:avLst>
              <a:gd name="adj1" fmla="val 1800000"/>
            </a:avLst>
          </a:prstGeom>
          <a:noFill/>
          <a:ln w="63500">
            <a:noFill/>
            <a:round/>
            <a:headEnd/>
            <a:tailEnd type="triangle" w="med" len="med"/>
          </a:ln>
          <a:effectLst/>
        </p:spPr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76256" y="1772816"/>
            <a:ext cx="1994389" cy="1512168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endParaRPr lang="en-GB" sz="700" b="1" dirty="0"/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Information Management</a:t>
            </a: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DMIS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1769136" cy="93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339752" y="1772816"/>
            <a:ext cx="1661746" cy="2088232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  <a:buFont typeface="Monotype Sorts" pitchFamily="2" charset="2"/>
              <a:buNone/>
            </a:pPr>
            <a:endParaRPr lang="en-GB" sz="700" b="1" dirty="0"/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Equipment</a:t>
            </a: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And People</a:t>
            </a: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</a:pP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160338" indent="-160338" algn="ctr" defTabSz="396875" eaLnBrk="0" hangingPunct="0">
              <a:lnSpc>
                <a:spcPct val="70000"/>
              </a:lnSpc>
              <a:spcBef>
                <a:spcPct val="50000"/>
              </a:spcBef>
              <a:buClr>
                <a:srgbClr val="808080"/>
              </a:buClr>
              <a:buSzPct val="50000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ERU’s	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869160"/>
            <a:ext cx="17497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3400" y="3429000"/>
            <a:ext cx="180898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293096"/>
            <a:ext cx="2159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293096"/>
            <a:ext cx="12192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LogoERU18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5085184"/>
            <a:ext cx="1455936" cy="7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9632" y="332656"/>
            <a:ext cx="5472607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  <a:r>
              <a:rPr lang="fr-CH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fr-CH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&amp; </a:t>
            </a:r>
            <a:r>
              <a:rPr lang="fr-CH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fr-CH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en-US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340768"/>
            <a:ext cx="1368152" cy="234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1800" dirty="0" smtClean="0"/>
          </a:p>
          <a:p>
            <a:endParaRPr lang="en-US" altLang="en-US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12032" y="1372162"/>
            <a:ext cx="6976392" cy="500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8900" indent="-88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5438" indent="-71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576263" indent="-74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7954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18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6463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035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607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17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000" b="1" dirty="0">
                <a:solidFill>
                  <a:srgbClr val="FF0000"/>
                </a:solidFill>
              </a:rPr>
              <a:t>CASH:	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	</a:t>
            </a:r>
            <a:r>
              <a:rPr lang="en-GB" altLang="en-US" sz="2000" b="1" kern="0" dirty="0" smtClean="0"/>
              <a:t>Cash </a:t>
            </a:r>
            <a:r>
              <a:rPr lang="en-GB" altLang="en-US" sz="2000" b="1" kern="0" dirty="0"/>
              <a:t>programming in emergencies</a:t>
            </a:r>
          </a:p>
          <a:p>
            <a:pPr marL="0" indent="0" eaLnBrk="1" hangingPunct="1">
              <a:buNone/>
            </a:pPr>
            <a:r>
              <a:rPr lang="en-GB" altLang="en-US" sz="2000" b="1" dirty="0" smtClean="0">
                <a:solidFill>
                  <a:srgbClr val="FF0000"/>
                </a:solidFill>
              </a:rPr>
              <a:t>DMIS:		</a:t>
            </a:r>
            <a:r>
              <a:rPr lang="en-GB" altLang="en-US" sz="2000" b="1" kern="0" dirty="0" smtClean="0"/>
              <a:t>Disaster Management Information System </a:t>
            </a:r>
          </a:p>
          <a:p>
            <a:pPr marL="0" indent="0" eaLnBrk="1" hangingPunct="1">
              <a:buNone/>
            </a:pPr>
            <a:r>
              <a:rPr lang="en-GB" altLang="en-US" sz="2000" b="1" dirty="0" smtClean="0">
                <a:solidFill>
                  <a:srgbClr val="FF0000"/>
                </a:solidFill>
              </a:rPr>
              <a:t>DREF:  		</a:t>
            </a:r>
            <a:r>
              <a:rPr lang="en-GB" altLang="en-US" sz="2000" b="1" kern="0" dirty="0" smtClean="0"/>
              <a:t>Disaster Relief Emergency Fund</a:t>
            </a:r>
          </a:p>
          <a:p>
            <a:pPr marL="0" indent="0" eaLnBrk="1" hangingPunct="1">
              <a:buNone/>
            </a:pPr>
            <a:r>
              <a:rPr lang="en-GB" altLang="en-US" sz="2000" b="1" dirty="0" smtClean="0">
                <a:solidFill>
                  <a:srgbClr val="FF0000"/>
                </a:solidFill>
              </a:rPr>
              <a:t>EA:         		</a:t>
            </a:r>
            <a:r>
              <a:rPr lang="en-GB" altLang="en-US" sz="2000" b="1" kern="0" dirty="0" smtClean="0"/>
              <a:t>Emergency </a:t>
            </a:r>
            <a:r>
              <a:rPr lang="en-GB" altLang="en-US" sz="2000" b="1" kern="0" dirty="0"/>
              <a:t>Appeal (marketing)</a:t>
            </a:r>
          </a:p>
          <a:p>
            <a:pPr marL="0" indent="0" eaLnBrk="1" hangingPunct="1">
              <a:buNone/>
            </a:pPr>
            <a:r>
              <a:rPr lang="en-GB" altLang="en-US" sz="2000" b="1" dirty="0" err="1" smtClean="0">
                <a:solidFill>
                  <a:srgbClr val="FF0000"/>
                </a:solidFill>
              </a:rPr>
              <a:t>EPoA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: 		</a:t>
            </a:r>
            <a:r>
              <a:rPr lang="en-GB" altLang="en-US" sz="2000" b="1" kern="0" dirty="0" smtClean="0"/>
              <a:t>Emergency Plan of Action</a:t>
            </a:r>
          </a:p>
          <a:p>
            <a:pPr marL="0" indent="0" eaLnBrk="1" hangingPunct="1">
              <a:buNone/>
            </a:pPr>
            <a:r>
              <a:rPr lang="en-GB" altLang="en-US" sz="2000" b="1" dirty="0">
                <a:solidFill>
                  <a:srgbClr val="FF0000"/>
                </a:solidFill>
              </a:rPr>
              <a:t>ERU:	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	</a:t>
            </a:r>
            <a:r>
              <a:rPr lang="en-GB" altLang="en-US" sz="2000" b="1" kern="0" dirty="0" smtClean="0"/>
              <a:t>Emergency </a:t>
            </a:r>
            <a:r>
              <a:rPr lang="en-GB" altLang="en-US" sz="2000" b="1" kern="0" dirty="0"/>
              <a:t>Response Unit </a:t>
            </a:r>
          </a:p>
          <a:p>
            <a:pPr marL="0" indent="0" eaLnBrk="1" hangingPunct="1">
              <a:buNone/>
            </a:pPr>
            <a:r>
              <a:rPr lang="en-GB" altLang="en-US" sz="2000" b="1" dirty="0" smtClean="0">
                <a:solidFill>
                  <a:srgbClr val="FF0000"/>
                </a:solidFill>
              </a:rPr>
              <a:t>FACT:    		</a:t>
            </a:r>
            <a:r>
              <a:rPr lang="en-GB" altLang="en-US" sz="2000" b="1" kern="0" dirty="0" smtClean="0"/>
              <a:t>Field Assessment Coordination Team</a:t>
            </a:r>
          </a:p>
          <a:p>
            <a:pPr marL="0" indent="0" eaLnBrk="1" hangingPunct="1">
              <a:buNone/>
            </a:pPr>
            <a:r>
              <a:rPr lang="en-GB" altLang="en-US" sz="2000" b="1" dirty="0" err="1">
                <a:solidFill>
                  <a:srgbClr val="FF0000"/>
                </a:solidFill>
              </a:rPr>
              <a:t>HEOps</a:t>
            </a:r>
            <a:r>
              <a:rPr lang="en-GB" altLang="en-US" sz="2000" b="1" dirty="0">
                <a:solidFill>
                  <a:srgbClr val="FF0000"/>
                </a:solidFill>
              </a:rPr>
              <a:t>: </a:t>
            </a:r>
            <a:r>
              <a:rPr lang="en-GB" altLang="en-US" sz="1800" b="1" dirty="0">
                <a:solidFill>
                  <a:srgbClr val="FF0000"/>
                </a:solidFill>
              </a:rPr>
              <a:t>	</a:t>
            </a:r>
            <a:r>
              <a:rPr lang="en-GB" altLang="en-US" sz="1800" b="1" dirty="0" smtClean="0">
                <a:solidFill>
                  <a:srgbClr val="FF0000"/>
                </a:solidFill>
              </a:rPr>
              <a:t>	</a:t>
            </a:r>
            <a:r>
              <a:rPr lang="en-GB" altLang="en-US" sz="2000" b="1" kern="0" dirty="0" smtClean="0"/>
              <a:t>Head </a:t>
            </a:r>
            <a:r>
              <a:rPr lang="en-GB" altLang="en-US" sz="2000" b="1" kern="0" dirty="0"/>
              <a:t>of Emergency </a:t>
            </a:r>
            <a:r>
              <a:rPr lang="en-GB" altLang="en-US" sz="2000" b="1" kern="0" dirty="0" smtClean="0"/>
              <a:t>Operations</a:t>
            </a:r>
          </a:p>
          <a:p>
            <a:pPr marL="0" indent="0" eaLnBrk="1" hangingPunct="1">
              <a:buNone/>
            </a:pPr>
            <a:r>
              <a:rPr lang="en-GB" altLang="en-US" sz="2000" b="1" dirty="0">
                <a:solidFill>
                  <a:srgbClr val="FF0000"/>
                </a:solidFill>
              </a:rPr>
              <a:t>IM:		</a:t>
            </a:r>
            <a:r>
              <a:rPr lang="en-GB" altLang="en-US" sz="2000" b="1" kern="0" dirty="0"/>
              <a:t>Information Management</a:t>
            </a:r>
          </a:p>
          <a:p>
            <a:pPr marL="0" indent="0" eaLnBrk="1" hangingPunct="1">
              <a:buNone/>
            </a:pPr>
            <a:r>
              <a:rPr lang="en-GB" altLang="en-US" sz="2000" b="1" dirty="0" smtClean="0">
                <a:solidFill>
                  <a:srgbClr val="FF0000"/>
                </a:solidFill>
              </a:rPr>
              <a:t>RDRT</a:t>
            </a:r>
            <a:r>
              <a:rPr lang="en-GB" altLang="en-US" sz="2000" b="1" dirty="0">
                <a:solidFill>
                  <a:srgbClr val="FF0000"/>
                </a:solidFill>
              </a:rPr>
              <a:t>:</a:t>
            </a:r>
            <a:r>
              <a:rPr lang="en-GB" altLang="en-US" sz="1800" b="1" dirty="0">
                <a:solidFill>
                  <a:srgbClr val="FF0000"/>
                </a:solidFill>
              </a:rPr>
              <a:t>	</a:t>
            </a:r>
            <a:r>
              <a:rPr lang="en-GB" altLang="en-US" sz="1800" b="1" dirty="0" smtClean="0">
                <a:solidFill>
                  <a:srgbClr val="FF0000"/>
                </a:solidFill>
              </a:rPr>
              <a:t>	</a:t>
            </a:r>
            <a:r>
              <a:rPr lang="en-GB" altLang="en-US" sz="2000" b="1" kern="0" dirty="0" smtClean="0"/>
              <a:t>Regional </a:t>
            </a:r>
            <a:r>
              <a:rPr lang="en-GB" altLang="en-US" sz="2000" b="1" kern="0" dirty="0"/>
              <a:t>Disaster Response Team </a:t>
            </a:r>
            <a:endParaRPr lang="en-GB" altLang="en-US" sz="2000" b="1" kern="0" dirty="0" smtClean="0"/>
          </a:p>
          <a:p>
            <a:pPr marL="0" indent="0" eaLnBrk="1" hangingPunct="1">
              <a:buNone/>
            </a:pPr>
            <a:r>
              <a:rPr lang="en-GB" altLang="en-US" sz="2000" b="1" dirty="0" smtClean="0">
                <a:solidFill>
                  <a:srgbClr val="FF0000"/>
                </a:solidFill>
              </a:rPr>
              <a:t>RECOVERY</a:t>
            </a:r>
            <a:r>
              <a:rPr lang="en-GB" altLang="en-US" sz="2000" b="1" dirty="0">
                <a:solidFill>
                  <a:srgbClr val="FF0000"/>
                </a:solidFill>
              </a:rPr>
              <a:t>: </a:t>
            </a:r>
            <a:r>
              <a:rPr lang="en-GB" altLang="en-US" sz="1800" b="1" dirty="0" smtClean="0">
                <a:solidFill>
                  <a:srgbClr val="FF0000"/>
                </a:solidFill>
              </a:rPr>
              <a:t>	</a:t>
            </a:r>
            <a:r>
              <a:rPr lang="en-GB" altLang="en-US" sz="2000" b="1" kern="0" dirty="0" smtClean="0"/>
              <a:t>Recovery </a:t>
            </a:r>
            <a:r>
              <a:rPr lang="en-GB" altLang="en-US" sz="2000" b="1" kern="0" dirty="0"/>
              <a:t>assessment and </a:t>
            </a:r>
            <a:r>
              <a:rPr lang="en-GB" altLang="en-US" sz="2000" b="1" kern="0" dirty="0" smtClean="0"/>
              <a:t>planning</a:t>
            </a:r>
            <a:br>
              <a:rPr lang="en-GB" altLang="en-US" sz="2000" b="1" kern="0" dirty="0" smtClean="0"/>
            </a:br>
            <a:r>
              <a:rPr lang="en-GB" altLang="en-US" sz="2000" b="1" kern="0" dirty="0" smtClean="0"/>
              <a:t>		including </a:t>
            </a:r>
            <a:r>
              <a:rPr lang="en-GB" altLang="en-US" sz="2000" b="1" kern="0" dirty="0"/>
              <a:t>household economic security (</a:t>
            </a:r>
            <a:r>
              <a:rPr lang="en-GB" altLang="en-US" sz="2000" b="1" kern="0" dirty="0">
                <a:solidFill>
                  <a:srgbClr val="FF0000"/>
                </a:solidFill>
              </a:rPr>
              <a:t>HES</a:t>
            </a:r>
            <a:r>
              <a:rPr lang="en-GB" altLang="en-US" sz="2000" b="1" kern="0" dirty="0" smtClean="0"/>
              <a:t>)</a:t>
            </a:r>
          </a:p>
          <a:p>
            <a:pPr marL="0" indent="0" eaLnBrk="1" hangingPunct="1">
              <a:buNone/>
            </a:pPr>
            <a:r>
              <a:rPr lang="en-GB" altLang="en-US" sz="2000" b="1" dirty="0">
                <a:solidFill>
                  <a:srgbClr val="FF0000"/>
                </a:solidFill>
              </a:rPr>
              <a:t>RFL:		</a:t>
            </a:r>
            <a:r>
              <a:rPr lang="en-GB" altLang="en-US" sz="2000" b="1" kern="0" dirty="0"/>
              <a:t>Restoring family links</a:t>
            </a:r>
          </a:p>
          <a:p>
            <a:pPr marL="0" indent="0" eaLnBrk="1" hangingPunct="1">
              <a:buNone/>
            </a:pPr>
            <a:endParaRPr lang="en-GB" altLang="en-US" sz="2000" b="1" kern="0" dirty="0"/>
          </a:p>
          <a:p>
            <a:pPr marL="0" indent="0" eaLnBrk="1" hangingPunct="1">
              <a:buNone/>
            </a:pPr>
            <a:r>
              <a:rPr lang="en-GB" altLang="en-US" sz="2000" b="1" kern="0" dirty="0" smtClean="0"/>
              <a:t/>
            </a:r>
            <a:br>
              <a:rPr lang="en-GB" altLang="en-US" sz="2000" b="1" kern="0" dirty="0" smtClean="0"/>
            </a:br>
            <a:r>
              <a:rPr lang="en-GB" altLang="en-US" sz="2000" b="1" kern="0" dirty="0" smtClean="0"/>
              <a:t> </a:t>
            </a:r>
            <a:endParaRPr lang="en-GB" altLang="en-US" sz="1800" b="1" kern="0" dirty="0"/>
          </a:p>
          <a:p>
            <a:pPr marL="0" indent="0" eaLnBrk="1" hangingPunct="1">
              <a:buNone/>
            </a:pPr>
            <a:endParaRPr lang="en-GB" altLang="en-US" sz="1800" b="1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GB" altLang="en-US" sz="1800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GB" altLang="en-US" sz="1800" kern="0" dirty="0" smtClean="0"/>
          </a:p>
          <a:p>
            <a:pPr eaLnBrk="1" hangingPunct="1"/>
            <a:endParaRPr lang="en-US" altLang="en-US" sz="2400" kern="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380312" y="1777426"/>
            <a:ext cx="172819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1000" b="1" dirty="0" smtClean="0">
              <a:solidFill>
                <a:srgbClr val="FF0000"/>
              </a:solidFill>
            </a:endParaRPr>
          </a:p>
          <a:p>
            <a:endParaRPr lang="en-GB" altLang="en-US" sz="1800" dirty="0" smtClean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549176"/>
            <a:ext cx="8064896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  <a:r>
              <a:rPr lang="fr-CH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Relief Emergency </a:t>
            </a:r>
            <a:r>
              <a:rPr lang="fr-CH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fr-CH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(DREF)</a:t>
            </a:r>
            <a:br>
              <a:rPr lang="fr-CH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556792"/>
            <a:ext cx="6768752" cy="83099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altLang="en-US" sz="2400" dirty="0" smtClean="0"/>
              <a:t>Federation’s main mechanism for accessing immediate emergency funding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2804735"/>
            <a:ext cx="6768752" cy="120032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altLang="en-US" sz="2400" dirty="0" smtClean="0"/>
              <a:t>Non-earmarked funds used for start up of response in large scale disasters (loans) where Emergency Appeal (EA) is launched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5616" y="4470211"/>
            <a:ext cx="6768752" cy="83099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altLang="en-US" sz="2400" dirty="0" smtClean="0"/>
              <a:t>Funding of small-scale disasters and preparedness for imminent disasters  (grants) or DREF Operations</a:t>
            </a:r>
            <a:r>
              <a:rPr lang="en-GB" altLang="en-US" sz="2400" b="1" dirty="0" smtClean="0"/>
              <a:t>	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0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326678"/>
            <a:ext cx="7848872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en-US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Field Assessment and Coordination Team (FACT)</a:t>
            </a:r>
            <a:endParaRPr lang="en-US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3931" y="1340768"/>
            <a:ext cx="8042031" cy="446472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international level response tool for the Red Cross / Red Crescent in disaster relief – 42 missions since 2000</a:t>
            </a: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ownership by Federation Secretariat and 100 national Red Cross and Red Crescent Societies globally</a:t>
            </a: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people from NS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 </a:t>
            </a: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Secretariat and ICRC with range of skills have followed 2-week FACT training</a:t>
            </a: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national Red Cross/Crescent Societies in their auxiliary role in national disaster response</a:t>
            </a: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Complementary to RDRT and ERU systems</a:t>
            </a: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coordination (IASC clusters, PNS,                                              donors), assessment analysis and </a:t>
            </a:r>
            <a:r>
              <a:rPr lang="en-GB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804248" y="4509120"/>
            <a:ext cx="2126273" cy="2308324"/>
          </a:xfrm>
          <a:prstGeom prst="rect">
            <a:avLst/>
          </a:prstGeom>
          <a:solidFill>
            <a:srgbClr val="FF00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Members are alerted via SMS and Emails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Goal is to assemble a team within 2 hours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Deploy the team within 12-24 hours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deployment time of 2-6 weeks</a:t>
            </a:r>
          </a:p>
        </p:txBody>
      </p:sp>
    </p:spTree>
    <p:extLst>
      <p:ext uri="{BB962C8B-B14F-4D97-AF65-F5344CB8AC3E}">
        <p14:creationId xmlns:p14="http://schemas.microsoft.com/office/powerpoint/2010/main" val="2750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7992888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Disaster Response Teams (RDRT)</a:t>
            </a:r>
            <a:endParaRPr lang="en-GB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340768"/>
            <a:ext cx="7697665" cy="43116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disaster response support system, managed by the zones</a:t>
            </a:r>
            <a:b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Staffed by members of national RC/RC Societies, many being volunteers</a:t>
            </a:r>
            <a:b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trained using standard curriculum to assess and respond, coordinate with FACT and ERU, international humanitarian community</a:t>
            </a:r>
            <a:b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in 6-24 hours for 2-8 weeks</a:t>
            </a:r>
            <a:b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Asia Pacific 275 members, predominantly in South Asia and South East Asia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05 Spa RC Airport Lo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896" y="4581128"/>
            <a:ext cx="2805329" cy="202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3106" y="327025"/>
            <a:ext cx="4678974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20738" eaLnBrk="1" hangingPunct="1">
              <a:defRPr/>
            </a:pPr>
            <a:r>
              <a:rPr lang="en-GB" sz="2400" b="1" i="1" dirty="0">
                <a:solidFill>
                  <a:srgbClr val="000000"/>
                </a:solidFill>
                <a:ea typeface="+mj-ea"/>
                <a:cs typeface="Arial" pitchFamily="34" charset="0"/>
              </a:rPr>
              <a:t>Emergency Response Units (ERU)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7989" y="1125539"/>
            <a:ext cx="5250473" cy="54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marL="273050" indent="-273050" defTabSz="8207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dirty="0">
                <a:cs typeface="Arial" pitchFamily="34" charset="0"/>
              </a:rPr>
              <a:t>Standardized modular system of equipment and pre-trained teams of National Society technical specialists</a:t>
            </a: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endParaRPr lang="en-GB" altLang="en-US" dirty="0">
              <a:cs typeface="Arial" pitchFamily="34" charset="0"/>
            </a:endParaRP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dirty="0">
                <a:cs typeface="Arial" pitchFamily="34" charset="0"/>
              </a:rPr>
              <a:t>Provide specific support or direct services when local facilities are either destroyed, overwhelmed by needs or do not exist</a:t>
            </a: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endParaRPr lang="en-GB" altLang="en-US" dirty="0">
              <a:cs typeface="Arial" pitchFamily="34" charset="0"/>
            </a:endParaRP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GB" altLang="en-US" dirty="0">
                <a:cs typeface="Arial" pitchFamily="34" charset="0"/>
              </a:rPr>
              <a:t>Deployment in 24</a:t>
            </a:r>
            <a:r>
              <a:rPr lang="en-US" altLang="en-US" dirty="0">
                <a:cs typeface="Arial" pitchFamily="34" charset="0"/>
              </a:rPr>
              <a:t>-72</a:t>
            </a:r>
            <a:r>
              <a:rPr lang="en-GB" altLang="en-US" dirty="0">
                <a:cs typeface="Arial" pitchFamily="34" charset="0"/>
              </a:rPr>
              <a:t> hours for </a:t>
            </a:r>
            <a:r>
              <a:rPr lang="en-US" altLang="en-US" dirty="0">
                <a:cs typeface="Arial" pitchFamily="34" charset="0"/>
              </a:rPr>
              <a:t>1-4</a:t>
            </a:r>
            <a:r>
              <a:rPr lang="en-GB" altLang="en-US" dirty="0">
                <a:cs typeface="Arial" pitchFamily="34" charset="0"/>
              </a:rPr>
              <a:t> </a:t>
            </a:r>
            <a:r>
              <a:rPr lang="en-US" altLang="en-US" dirty="0">
                <a:cs typeface="Arial" pitchFamily="34" charset="0"/>
              </a:rPr>
              <a:t>month</a:t>
            </a:r>
            <a:r>
              <a:rPr lang="en-GB" altLang="en-US" dirty="0">
                <a:cs typeface="Arial" pitchFamily="34" charset="0"/>
              </a:rPr>
              <a:t>s</a:t>
            </a:r>
            <a:r>
              <a:rPr lang="en-US" altLang="en-US" dirty="0">
                <a:cs typeface="Arial" pitchFamily="34" charset="0"/>
              </a:rPr>
              <a:t>, self-sufficient for 1 month</a:t>
            </a: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endParaRPr lang="en-US" altLang="en-US" dirty="0">
              <a:cs typeface="Arial" pitchFamily="34" charset="0"/>
            </a:endParaRP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US" altLang="en-US" dirty="0">
                <a:cs typeface="Arial" pitchFamily="34" charset="0"/>
              </a:rPr>
              <a:t>After operation, hand over to National Society trained counterparts</a:t>
            </a:r>
            <a:endParaRPr lang="en-GB" altLang="en-US" dirty="0">
              <a:cs typeface="Arial" pitchFamily="34" charset="0"/>
            </a:endParaRPr>
          </a:p>
        </p:txBody>
      </p:sp>
      <p:pic>
        <p:nvPicPr>
          <p:cNvPr id="4" name="Content Placeholder 5" descr="05 Pak Musbd father &amp; son NorX 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084" y="1519367"/>
            <a:ext cx="2940357" cy="442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512</Words>
  <Application>Microsoft Office PowerPoint</Application>
  <PresentationFormat>On-screen Show (4:3)</PresentationFormat>
  <Paragraphs>112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Leif JONSSON</dc:creator>
  <cp:lastModifiedBy>Leif JONSSON</cp:lastModifiedBy>
  <cp:revision>11</cp:revision>
  <dcterms:created xsi:type="dcterms:W3CDTF">2015-04-15T00:45:42Z</dcterms:created>
  <dcterms:modified xsi:type="dcterms:W3CDTF">2015-04-15T02:37:54Z</dcterms:modified>
</cp:coreProperties>
</file>