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9" r:id="rId21"/>
    <p:sldId id="282"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1" autoAdjust="0"/>
  </p:normalViewPr>
  <p:slideViewPr>
    <p:cSldViewPr>
      <p:cViewPr varScale="1">
        <p:scale>
          <a:sx n="63" d="100"/>
          <a:sy n="63" d="100"/>
        </p:scale>
        <p:origin x="-159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DB8A0-801A-4C37-85F3-9CB65C8B327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A39A248-3C02-43B7-895F-AD67DF756C65}">
      <dgm:prSet phldrT="[Text]"/>
      <dgm:spPr/>
      <dgm:t>
        <a:bodyPr/>
        <a:lstStyle/>
        <a:p>
          <a:r>
            <a:rPr lang="en-US" dirty="0" smtClean="0"/>
            <a:t>1</a:t>
          </a:r>
          <a:endParaRPr lang="en-US" dirty="0"/>
        </a:p>
      </dgm:t>
    </dgm:pt>
    <dgm:pt modelId="{64FB7FD1-0F62-4206-8628-41E7572C5B56}" type="parTrans" cxnId="{BF00AC55-E7C8-4DD8-9843-689EB4576627}">
      <dgm:prSet/>
      <dgm:spPr/>
      <dgm:t>
        <a:bodyPr/>
        <a:lstStyle/>
        <a:p>
          <a:endParaRPr lang="en-US"/>
        </a:p>
      </dgm:t>
    </dgm:pt>
    <dgm:pt modelId="{E20A3845-2979-4F79-B30C-FA8264D7D2E4}" type="sibTrans" cxnId="{BF00AC55-E7C8-4DD8-9843-689EB4576627}">
      <dgm:prSet/>
      <dgm:spPr/>
      <dgm:t>
        <a:bodyPr/>
        <a:lstStyle/>
        <a:p>
          <a:endParaRPr lang="en-US"/>
        </a:p>
      </dgm:t>
    </dgm:pt>
    <dgm:pt modelId="{B512060C-A413-4CEF-91BD-5083673437F2}">
      <dgm:prSet phldrT="[Text]"/>
      <dgm:spPr/>
      <dgm:t>
        <a:bodyPr/>
        <a:lstStyle/>
        <a:p>
          <a:r>
            <a:rPr lang="en-US" dirty="0" smtClean="0"/>
            <a:t>Systematic incorporation of gender and diversity in programs, services and tools</a:t>
          </a:r>
          <a:endParaRPr lang="en-US" dirty="0"/>
        </a:p>
      </dgm:t>
    </dgm:pt>
    <dgm:pt modelId="{B56076A9-E90D-4141-8AE0-50551505AF18}" type="parTrans" cxnId="{5F5C14A7-B22E-412D-946F-1D785C2CF0AC}">
      <dgm:prSet/>
      <dgm:spPr/>
      <dgm:t>
        <a:bodyPr/>
        <a:lstStyle/>
        <a:p>
          <a:endParaRPr lang="en-US"/>
        </a:p>
      </dgm:t>
    </dgm:pt>
    <dgm:pt modelId="{F196BBFF-063F-47AD-BA7C-623EE3A1CCC1}" type="sibTrans" cxnId="{5F5C14A7-B22E-412D-946F-1D785C2CF0AC}">
      <dgm:prSet/>
      <dgm:spPr/>
      <dgm:t>
        <a:bodyPr/>
        <a:lstStyle/>
        <a:p>
          <a:endParaRPr lang="en-US"/>
        </a:p>
      </dgm:t>
    </dgm:pt>
    <dgm:pt modelId="{CCDFEF1E-BE7F-4B03-B312-580B0ED30F3F}">
      <dgm:prSet phldrT="[Text]"/>
      <dgm:spPr/>
      <dgm:t>
        <a:bodyPr/>
        <a:lstStyle/>
        <a:p>
          <a:r>
            <a:rPr lang="en-US" dirty="0" smtClean="0"/>
            <a:t>2</a:t>
          </a:r>
          <a:endParaRPr lang="en-US" dirty="0"/>
        </a:p>
      </dgm:t>
    </dgm:pt>
    <dgm:pt modelId="{621D7807-A999-4358-A7F7-17D24A937D6F}" type="parTrans" cxnId="{582BE9EB-390C-4228-8179-A664BA418A04}">
      <dgm:prSet/>
      <dgm:spPr/>
      <dgm:t>
        <a:bodyPr/>
        <a:lstStyle/>
        <a:p>
          <a:endParaRPr lang="en-US"/>
        </a:p>
      </dgm:t>
    </dgm:pt>
    <dgm:pt modelId="{49B3A55D-F338-454D-93BF-F2D194D37744}" type="sibTrans" cxnId="{582BE9EB-390C-4228-8179-A664BA418A04}">
      <dgm:prSet/>
      <dgm:spPr/>
      <dgm:t>
        <a:bodyPr/>
        <a:lstStyle/>
        <a:p>
          <a:endParaRPr lang="en-US"/>
        </a:p>
      </dgm:t>
    </dgm:pt>
    <dgm:pt modelId="{6C1E6CA4-8DB6-4B00-88BB-E38F0E410F9F}">
      <dgm:prSet phldrT="[Text]"/>
      <dgm:spPr/>
      <dgm:t>
        <a:bodyPr/>
        <a:lstStyle/>
        <a:p>
          <a:r>
            <a:rPr lang="en-US" dirty="0" smtClean="0"/>
            <a:t>Improved gender and diversity composition</a:t>
          </a:r>
          <a:endParaRPr lang="en-US" dirty="0"/>
        </a:p>
      </dgm:t>
    </dgm:pt>
    <dgm:pt modelId="{5769C20E-DAF0-4A48-ADB5-788F87F56215}" type="parTrans" cxnId="{5518F207-613B-4EC2-9F35-B02F0CB97AD8}">
      <dgm:prSet/>
      <dgm:spPr/>
      <dgm:t>
        <a:bodyPr/>
        <a:lstStyle/>
        <a:p>
          <a:endParaRPr lang="en-US"/>
        </a:p>
      </dgm:t>
    </dgm:pt>
    <dgm:pt modelId="{9B285AA1-7282-41B7-AB96-AC37CEF3FFA3}" type="sibTrans" cxnId="{5518F207-613B-4EC2-9F35-B02F0CB97AD8}">
      <dgm:prSet/>
      <dgm:spPr/>
      <dgm:t>
        <a:bodyPr/>
        <a:lstStyle/>
        <a:p>
          <a:endParaRPr lang="en-US"/>
        </a:p>
      </dgm:t>
    </dgm:pt>
    <dgm:pt modelId="{A2CEA3DF-8EA6-4EED-8D1E-E479845E39F4}">
      <dgm:prSet phldrT="[Text]"/>
      <dgm:spPr/>
      <dgm:t>
        <a:bodyPr/>
        <a:lstStyle/>
        <a:p>
          <a:r>
            <a:rPr lang="en-US" dirty="0" smtClean="0"/>
            <a:t>3</a:t>
          </a:r>
          <a:endParaRPr lang="en-US" dirty="0"/>
        </a:p>
      </dgm:t>
    </dgm:pt>
    <dgm:pt modelId="{7A132E46-1EF3-4A3B-89B9-DC490D58741B}" type="parTrans" cxnId="{C87FAE13-6619-410B-80EA-BA01BB0AA791}">
      <dgm:prSet/>
      <dgm:spPr/>
      <dgm:t>
        <a:bodyPr/>
        <a:lstStyle/>
        <a:p>
          <a:endParaRPr lang="en-US"/>
        </a:p>
      </dgm:t>
    </dgm:pt>
    <dgm:pt modelId="{3B1570C9-05E7-4D4E-80C5-C012C6D2B580}" type="sibTrans" cxnId="{C87FAE13-6619-410B-80EA-BA01BB0AA791}">
      <dgm:prSet/>
      <dgm:spPr/>
      <dgm:t>
        <a:bodyPr/>
        <a:lstStyle/>
        <a:p>
          <a:endParaRPr lang="en-US"/>
        </a:p>
      </dgm:t>
    </dgm:pt>
    <dgm:pt modelId="{722197A9-AFF6-4E94-A518-C2442E5BD5F6}">
      <dgm:prSet phldrT="[Text]"/>
      <dgm:spPr/>
      <dgm:t>
        <a:bodyPr/>
        <a:lstStyle/>
        <a:p>
          <a:r>
            <a:rPr lang="en-US" dirty="0" smtClean="0"/>
            <a:t>Active promotion of fundamental principles</a:t>
          </a:r>
          <a:endParaRPr lang="en-US" dirty="0"/>
        </a:p>
      </dgm:t>
    </dgm:pt>
    <dgm:pt modelId="{866F40FD-48B7-451B-9F38-0DD7AA339324}" type="parTrans" cxnId="{9591B876-EC5A-463B-8270-23EC00092E53}">
      <dgm:prSet/>
      <dgm:spPr/>
      <dgm:t>
        <a:bodyPr/>
        <a:lstStyle/>
        <a:p>
          <a:endParaRPr lang="en-US"/>
        </a:p>
      </dgm:t>
    </dgm:pt>
    <dgm:pt modelId="{5BEF1C72-0549-4B76-8644-E1753F570AA8}" type="sibTrans" cxnId="{9591B876-EC5A-463B-8270-23EC00092E53}">
      <dgm:prSet/>
      <dgm:spPr/>
      <dgm:t>
        <a:bodyPr/>
        <a:lstStyle/>
        <a:p>
          <a:endParaRPr lang="en-US"/>
        </a:p>
      </dgm:t>
    </dgm:pt>
    <dgm:pt modelId="{F832E126-2FB3-429F-9C69-34CDBB13688A}" type="pres">
      <dgm:prSet presAssocID="{A40DB8A0-801A-4C37-85F3-9CB65C8B3271}" presName="linearFlow" presStyleCnt="0">
        <dgm:presLayoutVars>
          <dgm:dir/>
          <dgm:animLvl val="lvl"/>
          <dgm:resizeHandles val="exact"/>
        </dgm:presLayoutVars>
      </dgm:prSet>
      <dgm:spPr/>
      <dgm:t>
        <a:bodyPr/>
        <a:lstStyle/>
        <a:p>
          <a:endParaRPr lang="en-US"/>
        </a:p>
      </dgm:t>
    </dgm:pt>
    <dgm:pt modelId="{52EDFE5F-6911-4D34-AC03-77C98FC2B742}" type="pres">
      <dgm:prSet presAssocID="{0A39A248-3C02-43B7-895F-AD67DF756C65}" presName="composite" presStyleCnt="0"/>
      <dgm:spPr/>
    </dgm:pt>
    <dgm:pt modelId="{E3EBAD50-4C6E-42C8-BEBA-906F51AF79F6}" type="pres">
      <dgm:prSet presAssocID="{0A39A248-3C02-43B7-895F-AD67DF756C65}" presName="parentText" presStyleLbl="alignNode1" presStyleIdx="0" presStyleCnt="3">
        <dgm:presLayoutVars>
          <dgm:chMax val="1"/>
          <dgm:bulletEnabled val="1"/>
        </dgm:presLayoutVars>
      </dgm:prSet>
      <dgm:spPr/>
      <dgm:t>
        <a:bodyPr/>
        <a:lstStyle/>
        <a:p>
          <a:endParaRPr lang="en-US"/>
        </a:p>
      </dgm:t>
    </dgm:pt>
    <dgm:pt modelId="{DD8251BC-7930-4551-81A3-EC7CD751869B}" type="pres">
      <dgm:prSet presAssocID="{0A39A248-3C02-43B7-895F-AD67DF756C65}" presName="descendantText" presStyleLbl="alignAcc1" presStyleIdx="0" presStyleCnt="3">
        <dgm:presLayoutVars>
          <dgm:bulletEnabled val="1"/>
        </dgm:presLayoutVars>
      </dgm:prSet>
      <dgm:spPr/>
      <dgm:t>
        <a:bodyPr/>
        <a:lstStyle/>
        <a:p>
          <a:endParaRPr lang="en-US"/>
        </a:p>
      </dgm:t>
    </dgm:pt>
    <dgm:pt modelId="{1C8DCB51-AE38-4464-9B78-6221FBE2E5ED}" type="pres">
      <dgm:prSet presAssocID="{E20A3845-2979-4F79-B30C-FA8264D7D2E4}" presName="sp" presStyleCnt="0"/>
      <dgm:spPr/>
    </dgm:pt>
    <dgm:pt modelId="{BB6E33E4-C187-4973-9430-544A89A63035}" type="pres">
      <dgm:prSet presAssocID="{CCDFEF1E-BE7F-4B03-B312-580B0ED30F3F}" presName="composite" presStyleCnt="0"/>
      <dgm:spPr/>
    </dgm:pt>
    <dgm:pt modelId="{37DEFB7C-CC5C-4D5A-9454-BF9AFAD071FA}" type="pres">
      <dgm:prSet presAssocID="{CCDFEF1E-BE7F-4B03-B312-580B0ED30F3F}" presName="parentText" presStyleLbl="alignNode1" presStyleIdx="1" presStyleCnt="3">
        <dgm:presLayoutVars>
          <dgm:chMax val="1"/>
          <dgm:bulletEnabled val="1"/>
        </dgm:presLayoutVars>
      </dgm:prSet>
      <dgm:spPr/>
      <dgm:t>
        <a:bodyPr/>
        <a:lstStyle/>
        <a:p>
          <a:endParaRPr lang="en-US"/>
        </a:p>
      </dgm:t>
    </dgm:pt>
    <dgm:pt modelId="{4F1D2506-6CEE-4866-A7E3-F020BFFD0904}" type="pres">
      <dgm:prSet presAssocID="{CCDFEF1E-BE7F-4B03-B312-580B0ED30F3F}" presName="descendantText" presStyleLbl="alignAcc1" presStyleIdx="1" presStyleCnt="3">
        <dgm:presLayoutVars>
          <dgm:bulletEnabled val="1"/>
        </dgm:presLayoutVars>
      </dgm:prSet>
      <dgm:spPr/>
      <dgm:t>
        <a:bodyPr/>
        <a:lstStyle/>
        <a:p>
          <a:endParaRPr lang="en-US"/>
        </a:p>
      </dgm:t>
    </dgm:pt>
    <dgm:pt modelId="{9B6C8F40-FD45-4AEE-85EF-E238940D39AC}" type="pres">
      <dgm:prSet presAssocID="{49B3A55D-F338-454D-93BF-F2D194D37744}" presName="sp" presStyleCnt="0"/>
      <dgm:spPr/>
    </dgm:pt>
    <dgm:pt modelId="{B4F7B2A4-C7DC-4AA6-829D-1C9A8FD54C26}" type="pres">
      <dgm:prSet presAssocID="{A2CEA3DF-8EA6-4EED-8D1E-E479845E39F4}" presName="composite" presStyleCnt="0"/>
      <dgm:spPr/>
    </dgm:pt>
    <dgm:pt modelId="{7061E455-4420-4865-AD89-7AAB0AAFBE8F}" type="pres">
      <dgm:prSet presAssocID="{A2CEA3DF-8EA6-4EED-8D1E-E479845E39F4}" presName="parentText" presStyleLbl="alignNode1" presStyleIdx="2" presStyleCnt="3">
        <dgm:presLayoutVars>
          <dgm:chMax val="1"/>
          <dgm:bulletEnabled val="1"/>
        </dgm:presLayoutVars>
      </dgm:prSet>
      <dgm:spPr/>
      <dgm:t>
        <a:bodyPr/>
        <a:lstStyle/>
        <a:p>
          <a:endParaRPr lang="en-US"/>
        </a:p>
      </dgm:t>
    </dgm:pt>
    <dgm:pt modelId="{5850EE88-D660-4CA0-8E79-D2FD0138C21E}" type="pres">
      <dgm:prSet presAssocID="{A2CEA3DF-8EA6-4EED-8D1E-E479845E39F4}" presName="descendantText" presStyleLbl="alignAcc1" presStyleIdx="2" presStyleCnt="3" custLinFactNeighborX="-957" custLinFactNeighborY="1274">
        <dgm:presLayoutVars>
          <dgm:bulletEnabled val="1"/>
        </dgm:presLayoutVars>
      </dgm:prSet>
      <dgm:spPr/>
      <dgm:t>
        <a:bodyPr/>
        <a:lstStyle/>
        <a:p>
          <a:endParaRPr lang="en-US"/>
        </a:p>
      </dgm:t>
    </dgm:pt>
  </dgm:ptLst>
  <dgm:cxnLst>
    <dgm:cxn modelId="{F97F33BB-B03C-486F-AB95-2D9AF4C6A8EB}" type="presOf" srcId="{722197A9-AFF6-4E94-A518-C2442E5BD5F6}" destId="{5850EE88-D660-4CA0-8E79-D2FD0138C21E}" srcOrd="0" destOrd="0" presId="urn:microsoft.com/office/officeart/2005/8/layout/chevron2"/>
    <dgm:cxn modelId="{9591B876-EC5A-463B-8270-23EC00092E53}" srcId="{A2CEA3DF-8EA6-4EED-8D1E-E479845E39F4}" destId="{722197A9-AFF6-4E94-A518-C2442E5BD5F6}" srcOrd="0" destOrd="0" parTransId="{866F40FD-48B7-451B-9F38-0DD7AA339324}" sibTransId="{5BEF1C72-0549-4B76-8644-E1753F570AA8}"/>
    <dgm:cxn modelId="{582BE9EB-390C-4228-8179-A664BA418A04}" srcId="{A40DB8A0-801A-4C37-85F3-9CB65C8B3271}" destId="{CCDFEF1E-BE7F-4B03-B312-580B0ED30F3F}" srcOrd="1" destOrd="0" parTransId="{621D7807-A999-4358-A7F7-17D24A937D6F}" sibTransId="{49B3A55D-F338-454D-93BF-F2D194D37744}"/>
    <dgm:cxn modelId="{BF00AC55-E7C8-4DD8-9843-689EB4576627}" srcId="{A40DB8A0-801A-4C37-85F3-9CB65C8B3271}" destId="{0A39A248-3C02-43B7-895F-AD67DF756C65}" srcOrd="0" destOrd="0" parTransId="{64FB7FD1-0F62-4206-8628-41E7572C5B56}" sibTransId="{E20A3845-2979-4F79-B30C-FA8264D7D2E4}"/>
    <dgm:cxn modelId="{EB7D7657-99C9-4275-919F-1AADDCE2AA95}" type="presOf" srcId="{A40DB8A0-801A-4C37-85F3-9CB65C8B3271}" destId="{F832E126-2FB3-429F-9C69-34CDBB13688A}" srcOrd="0" destOrd="0" presId="urn:microsoft.com/office/officeart/2005/8/layout/chevron2"/>
    <dgm:cxn modelId="{8DA569EC-E2F4-4460-8784-9FC2322C680C}" type="presOf" srcId="{6C1E6CA4-8DB6-4B00-88BB-E38F0E410F9F}" destId="{4F1D2506-6CEE-4866-A7E3-F020BFFD0904}" srcOrd="0" destOrd="0" presId="urn:microsoft.com/office/officeart/2005/8/layout/chevron2"/>
    <dgm:cxn modelId="{928057C5-D574-4DD8-B2F1-1F721C7E3ACF}" type="presOf" srcId="{0A39A248-3C02-43B7-895F-AD67DF756C65}" destId="{E3EBAD50-4C6E-42C8-BEBA-906F51AF79F6}" srcOrd="0" destOrd="0" presId="urn:microsoft.com/office/officeart/2005/8/layout/chevron2"/>
    <dgm:cxn modelId="{5518F207-613B-4EC2-9F35-B02F0CB97AD8}" srcId="{CCDFEF1E-BE7F-4B03-B312-580B0ED30F3F}" destId="{6C1E6CA4-8DB6-4B00-88BB-E38F0E410F9F}" srcOrd="0" destOrd="0" parTransId="{5769C20E-DAF0-4A48-ADB5-788F87F56215}" sibTransId="{9B285AA1-7282-41B7-AB96-AC37CEF3FFA3}"/>
    <dgm:cxn modelId="{5F5C14A7-B22E-412D-946F-1D785C2CF0AC}" srcId="{0A39A248-3C02-43B7-895F-AD67DF756C65}" destId="{B512060C-A413-4CEF-91BD-5083673437F2}" srcOrd="0" destOrd="0" parTransId="{B56076A9-E90D-4141-8AE0-50551505AF18}" sibTransId="{F196BBFF-063F-47AD-BA7C-623EE3A1CCC1}"/>
    <dgm:cxn modelId="{D018A359-5106-45BA-84E4-A6EB8F354BE6}" type="presOf" srcId="{A2CEA3DF-8EA6-4EED-8D1E-E479845E39F4}" destId="{7061E455-4420-4865-AD89-7AAB0AAFBE8F}" srcOrd="0" destOrd="0" presId="urn:microsoft.com/office/officeart/2005/8/layout/chevron2"/>
    <dgm:cxn modelId="{A3E49239-ECAA-4CBB-B745-B1FA9C771810}" type="presOf" srcId="{B512060C-A413-4CEF-91BD-5083673437F2}" destId="{DD8251BC-7930-4551-81A3-EC7CD751869B}" srcOrd="0" destOrd="0" presId="urn:microsoft.com/office/officeart/2005/8/layout/chevron2"/>
    <dgm:cxn modelId="{4D048C89-C3B9-4BAF-8DC3-B6D0AB2D77E6}" type="presOf" srcId="{CCDFEF1E-BE7F-4B03-B312-580B0ED30F3F}" destId="{37DEFB7C-CC5C-4D5A-9454-BF9AFAD071FA}" srcOrd="0" destOrd="0" presId="urn:microsoft.com/office/officeart/2005/8/layout/chevron2"/>
    <dgm:cxn modelId="{C87FAE13-6619-410B-80EA-BA01BB0AA791}" srcId="{A40DB8A0-801A-4C37-85F3-9CB65C8B3271}" destId="{A2CEA3DF-8EA6-4EED-8D1E-E479845E39F4}" srcOrd="2" destOrd="0" parTransId="{7A132E46-1EF3-4A3B-89B9-DC490D58741B}" sibTransId="{3B1570C9-05E7-4D4E-80C5-C012C6D2B580}"/>
    <dgm:cxn modelId="{D25DEB86-B8EB-4A08-9567-19503C0793E6}" type="presParOf" srcId="{F832E126-2FB3-429F-9C69-34CDBB13688A}" destId="{52EDFE5F-6911-4D34-AC03-77C98FC2B742}" srcOrd="0" destOrd="0" presId="urn:microsoft.com/office/officeart/2005/8/layout/chevron2"/>
    <dgm:cxn modelId="{6D3DF047-7123-44FD-A2C6-DA649D0176E7}" type="presParOf" srcId="{52EDFE5F-6911-4D34-AC03-77C98FC2B742}" destId="{E3EBAD50-4C6E-42C8-BEBA-906F51AF79F6}" srcOrd="0" destOrd="0" presId="urn:microsoft.com/office/officeart/2005/8/layout/chevron2"/>
    <dgm:cxn modelId="{3EC7B101-F78B-4479-9605-6425839A9E8F}" type="presParOf" srcId="{52EDFE5F-6911-4D34-AC03-77C98FC2B742}" destId="{DD8251BC-7930-4551-81A3-EC7CD751869B}" srcOrd="1" destOrd="0" presId="urn:microsoft.com/office/officeart/2005/8/layout/chevron2"/>
    <dgm:cxn modelId="{A8DE8AEE-E648-49A9-9CF0-602A11EC272C}" type="presParOf" srcId="{F832E126-2FB3-429F-9C69-34CDBB13688A}" destId="{1C8DCB51-AE38-4464-9B78-6221FBE2E5ED}" srcOrd="1" destOrd="0" presId="urn:microsoft.com/office/officeart/2005/8/layout/chevron2"/>
    <dgm:cxn modelId="{2C95EC20-7036-4876-8939-665C56827270}" type="presParOf" srcId="{F832E126-2FB3-429F-9C69-34CDBB13688A}" destId="{BB6E33E4-C187-4973-9430-544A89A63035}" srcOrd="2" destOrd="0" presId="urn:microsoft.com/office/officeart/2005/8/layout/chevron2"/>
    <dgm:cxn modelId="{47B19370-E227-4825-8444-9123A0674115}" type="presParOf" srcId="{BB6E33E4-C187-4973-9430-544A89A63035}" destId="{37DEFB7C-CC5C-4D5A-9454-BF9AFAD071FA}" srcOrd="0" destOrd="0" presId="urn:microsoft.com/office/officeart/2005/8/layout/chevron2"/>
    <dgm:cxn modelId="{8ED45C65-3AFA-4B7B-AC4D-AA8895C94D4F}" type="presParOf" srcId="{BB6E33E4-C187-4973-9430-544A89A63035}" destId="{4F1D2506-6CEE-4866-A7E3-F020BFFD0904}" srcOrd="1" destOrd="0" presId="urn:microsoft.com/office/officeart/2005/8/layout/chevron2"/>
    <dgm:cxn modelId="{615175F0-308E-4293-B80D-97775C1DCA8D}" type="presParOf" srcId="{F832E126-2FB3-429F-9C69-34CDBB13688A}" destId="{9B6C8F40-FD45-4AEE-85EF-E238940D39AC}" srcOrd="3" destOrd="0" presId="urn:microsoft.com/office/officeart/2005/8/layout/chevron2"/>
    <dgm:cxn modelId="{5427778F-AE53-413C-9264-2DE8E9382A5A}" type="presParOf" srcId="{F832E126-2FB3-429F-9C69-34CDBB13688A}" destId="{B4F7B2A4-C7DC-4AA6-829D-1C9A8FD54C26}" srcOrd="4" destOrd="0" presId="urn:microsoft.com/office/officeart/2005/8/layout/chevron2"/>
    <dgm:cxn modelId="{A09C0908-6A86-47EC-A474-930D0A7CE348}" type="presParOf" srcId="{B4F7B2A4-C7DC-4AA6-829D-1C9A8FD54C26}" destId="{7061E455-4420-4865-AD89-7AAB0AAFBE8F}" srcOrd="0" destOrd="0" presId="urn:microsoft.com/office/officeart/2005/8/layout/chevron2"/>
    <dgm:cxn modelId="{5B68C04D-C532-4C04-8AA9-0E00B18E7A1E}" type="presParOf" srcId="{B4F7B2A4-C7DC-4AA6-829D-1C9A8FD54C26}" destId="{5850EE88-D660-4CA0-8E79-D2FD0138C21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0E679D-5969-49B8-B1FC-CFB7818147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8085C1-DF13-4B9D-8DE5-43C00EFAA6C5}">
      <dgm:prSet phldrT="[Text]"/>
      <dgm:spPr>
        <a:solidFill>
          <a:schemeClr val="accent4">
            <a:lumMod val="20000"/>
            <a:lumOff val="80000"/>
          </a:schemeClr>
        </a:solidFill>
      </dgm:spPr>
      <dgm:t>
        <a:bodyPr/>
        <a:lstStyle/>
        <a:p>
          <a:r>
            <a:rPr lang="en-US" dirty="0" smtClean="0">
              <a:solidFill>
                <a:schemeClr val="tx1"/>
              </a:solidFill>
            </a:rPr>
            <a:t>Increase research and systematic collection and analysis of sex-disaggregated data</a:t>
          </a:r>
          <a:endParaRPr lang="en-US" dirty="0">
            <a:solidFill>
              <a:schemeClr val="tx1"/>
            </a:solidFill>
          </a:endParaRPr>
        </a:p>
      </dgm:t>
    </dgm:pt>
    <dgm:pt modelId="{37CAF2A3-57E1-477B-AA62-414CE08121C4}" type="parTrans" cxnId="{0762FC3B-CBB3-4860-B373-AE4416D871E2}">
      <dgm:prSet/>
      <dgm:spPr/>
      <dgm:t>
        <a:bodyPr/>
        <a:lstStyle/>
        <a:p>
          <a:endParaRPr lang="en-US"/>
        </a:p>
      </dgm:t>
    </dgm:pt>
    <dgm:pt modelId="{A29FD2B1-FE50-470E-8A2E-2DBE456ED3E3}" type="sibTrans" cxnId="{0762FC3B-CBB3-4860-B373-AE4416D871E2}">
      <dgm:prSet/>
      <dgm:spPr/>
      <dgm:t>
        <a:bodyPr/>
        <a:lstStyle/>
        <a:p>
          <a:endParaRPr lang="en-US"/>
        </a:p>
      </dgm:t>
    </dgm:pt>
    <dgm:pt modelId="{A33257FB-8695-4209-B157-4A4B1DB87B6B}">
      <dgm:prSet phldrT="[Text]"/>
      <dgm:spPr>
        <a:solidFill>
          <a:schemeClr val="accent4">
            <a:lumMod val="20000"/>
            <a:lumOff val="80000"/>
          </a:schemeClr>
        </a:solidFill>
      </dgm:spPr>
      <dgm:t>
        <a:bodyPr/>
        <a:lstStyle/>
        <a:p>
          <a:r>
            <a:rPr lang="en-US" dirty="0" smtClean="0">
              <a:solidFill>
                <a:schemeClr val="tx1"/>
              </a:solidFill>
            </a:rPr>
            <a:t>Promote women’s capacity and support their participation and leadership in disaster management</a:t>
          </a:r>
          <a:endParaRPr lang="en-US" dirty="0">
            <a:solidFill>
              <a:schemeClr val="tx1"/>
            </a:solidFill>
          </a:endParaRPr>
        </a:p>
      </dgm:t>
    </dgm:pt>
    <dgm:pt modelId="{A2B7DDF1-6C18-4516-9EBA-9F82A2085F9E}" type="parTrans" cxnId="{6F3159C0-4E67-414A-AFFD-D1143FED78EA}">
      <dgm:prSet/>
      <dgm:spPr/>
      <dgm:t>
        <a:bodyPr/>
        <a:lstStyle/>
        <a:p>
          <a:endParaRPr lang="en-US"/>
        </a:p>
      </dgm:t>
    </dgm:pt>
    <dgm:pt modelId="{B59E0E9C-9781-416E-870B-165BDD7FBD2C}" type="sibTrans" cxnId="{6F3159C0-4E67-414A-AFFD-D1143FED78EA}">
      <dgm:prSet/>
      <dgm:spPr/>
      <dgm:t>
        <a:bodyPr/>
        <a:lstStyle/>
        <a:p>
          <a:endParaRPr lang="en-US"/>
        </a:p>
      </dgm:t>
    </dgm:pt>
    <dgm:pt modelId="{8A0A2CCE-2D12-4477-8C40-16A67F971426}">
      <dgm:prSet phldrT="[Text]"/>
      <dgm:spPr>
        <a:solidFill>
          <a:schemeClr val="accent4">
            <a:lumMod val="20000"/>
            <a:lumOff val="80000"/>
          </a:schemeClr>
        </a:solidFill>
      </dgm:spPr>
      <dgm:t>
        <a:bodyPr/>
        <a:lstStyle/>
        <a:p>
          <a:r>
            <a:rPr lang="en-GB" dirty="0" smtClean="0">
              <a:solidFill>
                <a:schemeClr val="tx1"/>
              </a:solidFill>
            </a:rPr>
            <a:t>Ensure full and equal participation of women, men and marginalised groups at all stages </a:t>
          </a:r>
          <a:endParaRPr lang="en-US" dirty="0">
            <a:solidFill>
              <a:schemeClr val="tx1"/>
            </a:solidFill>
          </a:endParaRPr>
        </a:p>
      </dgm:t>
    </dgm:pt>
    <dgm:pt modelId="{A9FF9D45-5CD3-4CC3-A242-F164DBBFE78B}" type="parTrans" cxnId="{EF9B1DCF-ADB9-4EA6-981D-B3631A02415E}">
      <dgm:prSet/>
      <dgm:spPr/>
      <dgm:t>
        <a:bodyPr/>
        <a:lstStyle/>
        <a:p>
          <a:endParaRPr lang="en-US"/>
        </a:p>
      </dgm:t>
    </dgm:pt>
    <dgm:pt modelId="{EA159B3E-9AE2-4532-A139-044FC20FEA00}" type="sibTrans" cxnId="{EF9B1DCF-ADB9-4EA6-981D-B3631A02415E}">
      <dgm:prSet/>
      <dgm:spPr/>
      <dgm:t>
        <a:bodyPr/>
        <a:lstStyle/>
        <a:p>
          <a:endParaRPr lang="en-US"/>
        </a:p>
      </dgm:t>
    </dgm:pt>
    <dgm:pt modelId="{036C28B6-BA0F-46E1-9498-1E2B18125636}">
      <dgm:prSet/>
      <dgm:spPr>
        <a:solidFill>
          <a:schemeClr val="accent4">
            <a:lumMod val="20000"/>
            <a:lumOff val="80000"/>
          </a:schemeClr>
        </a:solidFill>
      </dgm:spPr>
      <dgm:t>
        <a:bodyPr/>
        <a:lstStyle/>
        <a:p>
          <a:r>
            <a:rPr lang="en-GB" dirty="0" smtClean="0">
              <a:solidFill>
                <a:schemeClr val="tx1"/>
              </a:solidFill>
              <a:effectLst/>
              <a:latin typeface="+mn-lt"/>
              <a:ea typeface="+mn-ea"/>
              <a:cs typeface="+mn-cs"/>
            </a:rPr>
            <a:t>Review current policies, strategies, tools and programmes</a:t>
          </a:r>
          <a:endParaRPr lang="en-US" u="none" dirty="0" smtClean="0">
            <a:solidFill>
              <a:schemeClr val="tx1"/>
            </a:solidFill>
            <a:effectLst/>
            <a:latin typeface="+mn-lt"/>
            <a:ea typeface="+mn-ea"/>
            <a:cs typeface="+mn-cs"/>
          </a:endParaRPr>
        </a:p>
      </dgm:t>
    </dgm:pt>
    <dgm:pt modelId="{431F99F2-EAD5-4E67-A1C9-73EA0DDB1FA3}" type="parTrans" cxnId="{4BF430CB-CA4C-4464-806A-0E3104085569}">
      <dgm:prSet/>
      <dgm:spPr/>
      <dgm:t>
        <a:bodyPr/>
        <a:lstStyle/>
        <a:p>
          <a:endParaRPr lang="en-US"/>
        </a:p>
      </dgm:t>
    </dgm:pt>
    <dgm:pt modelId="{EBDC36BF-087E-4667-B68B-6E9329879861}" type="sibTrans" cxnId="{4BF430CB-CA4C-4464-806A-0E3104085569}">
      <dgm:prSet/>
      <dgm:spPr/>
      <dgm:t>
        <a:bodyPr/>
        <a:lstStyle/>
        <a:p>
          <a:endParaRPr lang="en-US"/>
        </a:p>
      </dgm:t>
    </dgm:pt>
    <dgm:pt modelId="{0D642EF3-B2F6-4E5F-9489-52F69AC14303}" type="pres">
      <dgm:prSet presAssocID="{A20E679D-5969-49B8-B1FC-CFB7818147E3}" presName="diagram" presStyleCnt="0">
        <dgm:presLayoutVars>
          <dgm:dir/>
          <dgm:resizeHandles val="exact"/>
        </dgm:presLayoutVars>
      </dgm:prSet>
      <dgm:spPr/>
      <dgm:t>
        <a:bodyPr/>
        <a:lstStyle/>
        <a:p>
          <a:endParaRPr lang="en-US"/>
        </a:p>
      </dgm:t>
    </dgm:pt>
    <dgm:pt modelId="{E6FC035C-109D-4CEE-9ECE-2207C9EC5136}" type="pres">
      <dgm:prSet presAssocID="{C98085C1-DF13-4B9D-8DE5-43C00EFAA6C5}" presName="node" presStyleLbl="node1" presStyleIdx="0" presStyleCnt="4" custLinFactY="13755" custLinFactNeighborX="7409" custLinFactNeighborY="100000">
        <dgm:presLayoutVars>
          <dgm:bulletEnabled val="1"/>
        </dgm:presLayoutVars>
      </dgm:prSet>
      <dgm:spPr/>
      <dgm:t>
        <a:bodyPr/>
        <a:lstStyle/>
        <a:p>
          <a:endParaRPr lang="en-US"/>
        </a:p>
      </dgm:t>
    </dgm:pt>
    <dgm:pt modelId="{F13B0744-E10A-4C57-A48C-9813D6F9D470}" type="pres">
      <dgm:prSet presAssocID="{A29FD2B1-FE50-470E-8A2E-2DBE456ED3E3}" presName="sibTrans" presStyleCnt="0"/>
      <dgm:spPr/>
    </dgm:pt>
    <dgm:pt modelId="{69F292BC-2A51-4888-9177-E405C53F9609}" type="pres">
      <dgm:prSet presAssocID="{A33257FB-8695-4209-B157-4A4B1DB87B6B}" presName="node" presStyleLbl="node1" presStyleIdx="1" presStyleCnt="4" custLinFactY="9689" custLinFactNeighborX="2319" custLinFactNeighborY="100000">
        <dgm:presLayoutVars>
          <dgm:bulletEnabled val="1"/>
        </dgm:presLayoutVars>
      </dgm:prSet>
      <dgm:spPr/>
      <dgm:t>
        <a:bodyPr/>
        <a:lstStyle/>
        <a:p>
          <a:endParaRPr lang="en-US"/>
        </a:p>
      </dgm:t>
    </dgm:pt>
    <dgm:pt modelId="{CE79A928-86A7-4406-93D7-66C96659C24A}" type="pres">
      <dgm:prSet presAssocID="{B59E0E9C-9781-416E-870B-165BDD7FBD2C}" presName="sibTrans" presStyleCnt="0"/>
      <dgm:spPr/>
    </dgm:pt>
    <dgm:pt modelId="{C22ACA4B-5D5C-4F8B-84F3-B7D732183B3F}" type="pres">
      <dgm:prSet presAssocID="{8A0A2CCE-2D12-4477-8C40-16A67F971426}" presName="node" presStyleLbl="node1" presStyleIdx="2" presStyleCnt="4" custLinFactY="-12702" custLinFactNeighborX="4969" custLinFactNeighborY="-100000">
        <dgm:presLayoutVars>
          <dgm:bulletEnabled val="1"/>
        </dgm:presLayoutVars>
      </dgm:prSet>
      <dgm:spPr/>
      <dgm:t>
        <a:bodyPr/>
        <a:lstStyle/>
        <a:p>
          <a:endParaRPr lang="en-US"/>
        </a:p>
      </dgm:t>
    </dgm:pt>
    <dgm:pt modelId="{63526732-F9FB-4A62-B22C-49754ADF668A}" type="pres">
      <dgm:prSet presAssocID="{EA159B3E-9AE2-4532-A139-044FC20FEA00}" presName="sibTrans" presStyleCnt="0"/>
      <dgm:spPr/>
    </dgm:pt>
    <dgm:pt modelId="{BAA0CD69-9BB5-4B59-8AFB-7302DA76EA6C}" type="pres">
      <dgm:prSet presAssocID="{036C28B6-BA0F-46E1-9498-1E2B18125636}" presName="node" presStyleLbl="node1" presStyleIdx="3" presStyleCnt="4" custLinFactY="-12702" custLinFactNeighborX="2319" custLinFactNeighborY="-100000">
        <dgm:presLayoutVars>
          <dgm:bulletEnabled val="1"/>
        </dgm:presLayoutVars>
      </dgm:prSet>
      <dgm:spPr/>
      <dgm:t>
        <a:bodyPr/>
        <a:lstStyle/>
        <a:p>
          <a:endParaRPr lang="en-US"/>
        </a:p>
      </dgm:t>
    </dgm:pt>
  </dgm:ptLst>
  <dgm:cxnLst>
    <dgm:cxn modelId="{AF151B2A-F950-41C3-A96C-AD35AD29DAF9}" type="presOf" srcId="{A33257FB-8695-4209-B157-4A4B1DB87B6B}" destId="{69F292BC-2A51-4888-9177-E405C53F9609}" srcOrd="0" destOrd="0" presId="urn:microsoft.com/office/officeart/2005/8/layout/default"/>
    <dgm:cxn modelId="{0762FC3B-CBB3-4860-B373-AE4416D871E2}" srcId="{A20E679D-5969-49B8-B1FC-CFB7818147E3}" destId="{C98085C1-DF13-4B9D-8DE5-43C00EFAA6C5}" srcOrd="0" destOrd="0" parTransId="{37CAF2A3-57E1-477B-AA62-414CE08121C4}" sibTransId="{A29FD2B1-FE50-470E-8A2E-2DBE456ED3E3}"/>
    <dgm:cxn modelId="{EF9B1DCF-ADB9-4EA6-981D-B3631A02415E}" srcId="{A20E679D-5969-49B8-B1FC-CFB7818147E3}" destId="{8A0A2CCE-2D12-4477-8C40-16A67F971426}" srcOrd="2" destOrd="0" parTransId="{A9FF9D45-5CD3-4CC3-A242-F164DBBFE78B}" sibTransId="{EA159B3E-9AE2-4532-A139-044FC20FEA00}"/>
    <dgm:cxn modelId="{858EE7EB-9BF7-4FFC-8173-12E5FD05DB31}" type="presOf" srcId="{036C28B6-BA0F-46E1-9498-1E2B18125636}" destId="{BAA0CD69-9BB5-4B59-8AFB-7302DA76EA6C}" srcOrd="0" destOrd="0" presId="urn:microsoft.com/office/officeart/2005/8/layout/default"/>
    <dgm:cxn modelId="{AEEE02E0-65A3-407C-AC06-2A64B45AC783}" type="presOf" srcId="{8A0A2CCE-2D12-4477-8C40-16A67F971426}" destId="{C22ACA4B-5D5C-4F8B-84F3-B7D732183B3F}" srcOrd="0" destOrd="0" presId="urn:microsoft.com/office/officeart/2005/8/layout/default"/>
    <dgm:cxn modelId="{6F3159C0-4E67-414A-AFFD-D1143FED78EA}" srcId="{A20E679D-5969-49B8-B1FC-CFB7818147E3}" destId="{A33257FB-8695-4209-B157-4A4B1DB87B6B}" srcOrd="1" destOrd="0" parTransId="{A2B7DDF1-6C18-4516-9EBA-9F82A2085F9E}" sibTransId="{B59E0E9C-9781-416E-870B-165BDD7FBD2C}"/>
    <dgm:cxn modelId="{16041AC9-13C4-495A-BA7C-F957A8DBB866}" type="presOf" srcId="{A20E679D-5969-49B8-B1FC-CFB7818147E3}" destId="{0D642EF3-B2F6-4E5F-9489-52F69AC14303}" srcOrd="0" destOrd="0" presId="urn:microsoft.com/office/officeart/2005/8/layout/default"/>
    <dgm:cxn modelId="{4BF430CB-CA4C-4464-806A-0E3104085569}" srcId="{A20E679D-5969-49B8-B1FC-CFB7818147E3}" destId="{036C28B6-BA0F-46E1-9498-1E2B18125636}" srcOrd="3" destOrd="0" parTransId="{431F99F2-EAD5-4E67-A1C9-73EA0DDB1FA3}" sibTransId="{EBDC36BF-087E-4667-B68B-6E9329879861}"/>
    <dgm:cxn modelId="{0EC38C41-1973-4B02-BEDB-2D22CD6A044B}" type="presOf" srcId="{C98085C1-DF13-4B9D-8DE5-43C00EFAA6C5}" destId="{E6FC035C-109D-4CEE-9ECE-2207C9EC5136}" srcOrd="0" destOrd="0" presId="urn:microsoft.com/office/officeart/2005/8/layout/default"/>
    <dgm:cxn modelId="{4993F2FD-BE39-48F5-8CE0-6D328B6C1BF2}" type="presParOf" srcId="{0D642EF3-B2F6-4E5F-9489-52F69AC14303}" destId="{E6FC035C-109D-4CEE-9ECE-2207C9EC5136}" srcOrd="0" destOrd="0" presId="urn:microsoft.com/office/officeart/2005/8/layout/default"/>
    <dgm:cxn modelId="{DE303E65-B6F9-4DD3-A021-74E2F2B572FB}" type="presParOf" srcId="{0D642EF3-B2F6-4E5F-9489-52F69AC14303}" destId="{F13B0744-E10A-4C57-A48C-9813D6F9D470}" srcOrd="1" destOrd="0" presId="urn:microsoft.com/office/officeart/2005/8/layout/default"/>
    <dgm:cxn modelId="{6E4107FF-29CC-47AC-A922-DA19683AEF50}" type="presParOf" srcId="{0D642EF3-B2F6-4E5F-9489-52F69AC14303}" destId="{69F292BC-2A51-4888-9177-E405C53F9609}" srcOrd="2" destOrd="0" presId="urn:microsoft.com/office/officeart/2005/8/layout/default"/>
    <dgm:cxn modelId="{DBBD2004-A060-4A33-B054-F639B20605C8}" type="presParOf" srcId="{0D642EF3-B2F6-4E5F-9489-52F69AC14303}" destId="{CE79A928-86A7-4406-93D7-66C96659C24A}" srcOrd="3" destOrd="0" presId="urn:microsoft.com/office/officeart/2005/8/layout/default"/>
    <dgm:cxn modelId="{38D671B2-3973-44DB-9CB9-C4A3118D0D4C}" type="presParOf" srcId="{0D642EF3-B2F6-4E5F-9489-52F69AC14303}" destId="{C22ACA4B-5D5C-4F8B-84F3-B7D732183B3F}" srcOrd="4" destOrd="0" presId="urn:microsoft.com/office/officeart/2005/8/layout/default"/>
    <dgm:cxn modelId="{89B35124-BB16-44E6-B72F-B57815A4F534}" type="presParOf" srcId="{0D642EF3-B2F6-4E5F-9489-52F69AC14303}" destId="{63526732-F9FB-4A62-B22C-49754ADF668A}" srcOrd="5" destOrd="0" presId="urn:microsoft.com/office/officeart/2005/8/layout/default"/>
    <dgm:cxn modelId="{5106C195-5755-4767-A89E-0A35E42CDC9C}" type="presParOf" srcId="{0D642EF3-B2F6-4E5F-9489-52F69AC14303}" destId="{BAA0CD69-9BB5-4B59-8AFB-7302DA76EA6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BAD50-4C6E-42C8-BEBA-906F51AF79F6}">
      <dsp:nvSpPr>
        <dsp:cNvPr id="0" name=""/>
        <dsp:cNvSpPr/>
      </dsp:nvSpPr>
      <dsp:spPr>
        <a:xfrm rot="5400000">
          <a:off x="-213759" y="215693"/>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1</a:t>
          </a:r>
          <a:endParaRPr lang="en-US" sz="2800" kern="1200" dirty="0"/>
        </a:p>
      </dsp:txBody>
      <dsp:txXfrm rot="-5400000">
        <a:off x="1" y="500706"/>
        <a:ext cx="997546" cy="427520"/>
      </dsp:txXfrm>
    </dsp:sp>
    <dsp:sp modelId="{DD8251BC-7930-4551-81A3-EC7CD751869B}">
      <dsp:nvSpPr>
        <dsp:cNvPr id="0" name=""/>
        <dsp:cNvSpPr/>
      </dsp:nvSpPr>
      <dsp:spPr>
        <a:xfrm rot="5400000">
          <a:off x="2855026" y="-1855546"/>
          <a:ext cx="926293" cy="46412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Systematic incorporation of gender and diversity in programs, services and tools</a:t>
          </a:r>
          <a:endParaRPr lang="en-US" sz="2000" kern="1200" dirty="0"/>
        </a:p>
      </dsp:txBody>
      <dsp:txXfrm rot="-5400000">
        <a:off x="997546" y="47152"/>
        <a:ext cx="4596035" cy="835857"/>
      </dsp:txXfrm>
    </dsp:sp>
    <dsp:sp modelId="{37DEFB7C-CC5C-4D5A-9454-BF9AFAD071FA}">
      <dsp:nvSpPr>
        <dsp:cNvPr id="0" name=""/>
        <dsp:cNvSpPr/>
      </dsp:nvSpPr>
      <dsp:spPr>
        <a:xfrm rot="5400000">
          <a:off x="-213759" y="1444326"/>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2</a:t>
          </a:r>
          <a:endParaRPr lang="en-US" sz="2800" kern="1200" dirty="0"/>
        </a:p>
      </dsp:txBody>
      <dsp:txXfrm rot="-5400000">
        <a:off x="1" y="1729339"/>
        <a:ext cx="997546" cy="427520"/>
      </dsp:txXfrm>
    </dsp:sp>
    <dsp:sp modelId="{4F1D2506-6CEE-4866-A7E3-F020BFFD0904}">
      <dsp:nvSpPr>
        <dsp:cNvPr id="0" name=""/>
        <dsp:cNvSpPr/>
      </dsp:nvSpPr>
      <dsp:spPr>
        <a:xfrm rot="5400000">
          <a:off x="2855026" y="-626913"/>
          <a:ext cx="926293" cy="46412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Improved gender and diversity composition</a:t>
          </a:r>
          <a:endParaRPr lang="en-US" sz="2000" kern="1200" dirty="0"/>
        </a:p>
      </dsp:txBody>
      <dsp:txXfrm rot="-5400000">
        <a:off x="997546" y="1275785"/>
        <a:ext cx="4596035" cy="835857"/>
      </dsp:txXfrm>
    </dsp:sp>
    <dsp:sp modelId="{7061E455-4420-4865-AD89-7AAB0AAFBE8F}">
      <dsp:nvSpPr>
        <dsp:cNvPr id="0" name=""/>
        <dsp:cNvSpPr/>
      </dsp:nvSpPr>
      <dsp:spPr>
        <a:xfrm rot="5400000">
          <a:off x="-213759" y="2672959"/>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3</a:t>
          </a:r>
          <a:endParaRPr lang="en-US" sz="2800" kern="1200" dirty="0"/>
        </a:p>
      </dsp:txBody>
      <dsp:txXfrm rot="-5400000">
        <a:off x="1" y="2957972"/>
        <a:ext cx="997546" cy="427520"/>
      </dsp:txXfrm>
    </dsp:sp>
    <dsp:sp modelId="{5850EE88-D660-4CA0-8E79-D2FD0138C21E}">
      <dsp:nvSpPr>
        <dsp:cNvPr id="0" name=""/>
        <dsp:cNvSpPr/>
      </dsp:nvSpPr>
      <dsp:spPr>
        <a:xfrm rot="5400000">
          <a:off x="2810609" y="613520"/>
          <a:ext cx="926293" cy="46412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Active promotion of fundamental principles</a:t>
          </a:r>
          <a:endParaRPr lang="en-US" sz="2000" kern="1200" dirty="0"/>
        </a:p>
      </dsp:txBody>
      <dsp:txXfrm rot="-5400000">
        <a:off x="953129" y="2516218"/>
        <a:ext cx="4596035" cy="835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C035C-109D-4CEE-9ECE-2207C9EC5136}">
      <dsp:nvSpPr>
        <dsp:cNvPr id="0" name=""/>
        <dsp:cNvSpPr/>
      </dsp:nvSpPr>
      <dsp:spPr>
        <a:xfrm>
          <a:off x="533406" y="2133598"/>
          <a:ext cx="3123232" cy="1873939"/>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Increase research and systematic collection and analysis of sex-disaggregated data</a:t>
          </a:r>
          <a:endParaRPr lang="en-US" sz="2400" kern="1200" dirty="0">
            <a:solidFill>
              <a:schemeClr val="tx1"/>
            </a:solidFill>
          </a:endParaRPr>
        </a:p>
      </dsp:txBody>
      <dsp:txXfrm>
        <a:off x="533406" y="2133598"/>
        <a:ext cx="3123232" cy="1873939"/>
      </dsp:txXfrm>
    </dsp:sp>
    <dsp:sp modelId="{69F292BC-2A51-4888-9177-E405C53F9609}">
      <dsp:nvSpPr>
        <dsp:cNvPr id="0" name=""/>
        <dsp:cNvSpPr/>
      </dsp:nvSpPr>
      <dsp:spPr>
        <a:xfrm>
          <a:off x="3809989" y="2057404"/>
          <a:ext cx="3123232" cy="1873939"/>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Promote women’s capacity and support their participation and leadership in disaster management</a:t>
          </a:r>
          <a:endParaRPr lang="en-US" sz="2400" kern="1200" dirty="0">
            <a:solidFill>
              <a:schemeClr val="tx1"/>
            </a:solidFill>
          </a:endParaRPr>
        </a:p>
      </dsp:txBody>
      <dsp:txXfrm>
        <a:off x="3809989" y="2057404"/>
        <a:ext cx="3123232" cy="1873939"/>
      </dsp:txXfrm>
    </dsp:sp>
    <dsp:sp modelId="{C22ACA4B-5D5C-4F8B-84F3-B7D732183B3F}">
      <dsp:nvSpPr>
        <dsp:cNvPr id="0" name=""/>
        <dsp:cNvSpPr/>
      </dsp:nvSpPr>
      <dsp:spPr>
        <a:xfrm>
          <a:off x="457199" y="76194"/>
          <a:ext cx="3123232" cy="1873939"/>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Ensure full and equal participation of women, men and marginalised groups at all stages </a:t>
          </a:r>
          <a:endParaRPr lang="en-US" sz="2400" kern="1200" dirty="0">
            <a:solidFill>
              <a:schemeClr val="tx1"/>
            </a:solidFill>
          </a:endParaRPr>
        </a:p>
      </dsp:txBody>
      <dsp:txXfrm>
        <a:off x="457199" y="76194"/>
        <a:ext cx="3123232" cy="1873939"/>
      </dsp:txXfrm>
    </dsp:sp>
    <dsp:sp modelId="{BAA0CD69-9BB5-4B59-8AFB-7302DA76EA6C}">
      <dsp:nvSpPr>
        <dsp:cNvPr id="0" name=""/>
        <dsp:cNvSpPr/>
      </dsp:nvSpPr>
      <dsp:spPr>
        <a:xfrm>
          <a:off x="3809989" y="76194"/>
          <a:ext cx="3123232" cy="1873939"/>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effectLst/>
              <a:latin typeface="+mn-lt"/>
              <a:ea typeface="+mn-ea"/>
              <a:cs typeface="+mn-cs"/>
            </a:rPr>
            <a:t>Review current policies, strategies, tools and programmes</a:t>
          </a:r>
          <a:endParaRPr lang="en-US" sz="2400" u="none" kern="1200" dirty="0" smtClean="0">
            <a:solidFill>
              <a:schemeClr val="tx1"/>
            </a:solidFill>
            <a:effectLst/>
            <a:latin typeface="+mn-lt"/>
            <a:ea typeface="+mn-ea"/>
            <a:cs typeface="+mn-cs"/>
          </a:endParaRPr>
        </a:p>
      </dsp:txBody>
      <dsp:txXfrm>
        <a:off x="3809989" y="76194"/>
        <a:ext cx="3123232" cy="18739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1B25E-FF05-4AE4-AFAE-C14D5EA57A9E}" type="datetimeFigureOut">
              <a:rPr lang="en-US" smtClean="0"/>
              <a:t>4/26/2015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363D4-107C-42EC-B63C-CAA84C773354}" type="slidenum">
              <a:rPr lang="en-US" smtClean="0"/>
              <a:t>‹#›</a:t>
            </a:fld>
            <a:endParaRPr lang="en-US"/>
          </a:p>
        </p:txBody>
      </p:sp>
    </p:spTree>
    <p:extLst>
      <p:ext uri="{BB962C8B-B14F-4D97-AF65-F5344CB8AC3E}">
        <p14:creationId xmlns:p14="http://schemas.microsoft.com/office/powerpoint/2010/main" val="91004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88179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IFRC applies</a:t>
            </a:r>
            <a:r>
              <a:rPr lang="en-US" baseline="0" dirty="0" smtClean="0"/>
              <a:t> gender and diversity approaches to all of the work it does</a:t>
            </a:r>
          </a:p>
          <a:p>
            <a:endParaRPr lang="en-US" baseline="0" dirty="0" smtClean="0"/>
          </a:p>
          <a:p>
            <a:r>
              <a:rPr lang="en-US" baseline="0" dirty="0" smtClean="0"/>
              <a:t>In disaster management, gender and diversity needs and capacities are addressed from DRR and resilience, to response and recovery. By doing this IFRC’s support will not only benefit the groups IFRC is assisting, but it will benefit the community as a whole. Reducing overall community vulnerability and increasing community resilience. Addressing gender and diversity will have overall positive developmental outcomes as well as ensuring that they are better prepared for and to respond to future disasters. </a:t>
            </a:r>
          </a:p>
          <a:p>
            <a:endParaRPr lang="en-US" baseline="0" dirty="0" smtClean="0"/>
          </a:p>
          <a:p>
            <a:r>
              <a:rPr lang="en-US" baseline="0" dirty="0" smtClean="0"/>
              <a:t>The IFRC has developed a handbook on gender-sensitive approaches for disaster management</a:t>
            </a:r>
          </a:p>
          <a:p>
            <a:endParaRPr lang="en-US" baseline="0" dirty="0" smtClean="0"/>
          </a:p>
          <a:p>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9424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key </a:t>
            </a:r>
            <a:r>
              <a:rPr lang="en-US" dirty="0" smtClean="0"/>
              <a:t>risk factors relating </a:t>
            </a:r>
            <a:r>
              <a:rPr lang="en-US" dirty="0" smtClean="0"/>
              <a:t>to peoples</a:t>
            </a:r>
            <a:r>
              <a:rPr lang="en-US" baseline="0" dirty="0" smtClean="0"/>
              <a:t> level of disaster risk and resilience and ensuring that they are prepared include:</a:t>
            </a:r>
          </a:p>
          <a:p>
            <a:endParaRPr lang="en-US" dirty="0" smtClean="0"/>
          </a:p>
          <a:p>
            <a:pPr marL="228600" indent="-228600">
              <a:buAutoNum type="arabicParenR"/>
            </a:pPr>
            <a:r>
              <a:rPr lang="en-US" dirty="0" smtClean="0"/>
              <a:t>Access to information. From a gendered perspective this relates to women and girls systematically having less opportunity</a:t>
            </a:r>
            <a:r>
              <a:rPr lang="en-US" baseline="0" dirty="0" smtClean="0"/>
              <a:t> for or access to education. Therefore many more women are illiterate and this put them in a vulnerable position with regards to accessing information regarding disaster preparedness systems or early warning. Also EWS are less likely to be designed to target women and ways in which women can best receive information</a:t>
            </a:r>
          </a:p>
          <a:p>
            <a:pPr lvl="0"/>
            <a:endParaRPr lang="en-US" sz="2400" dirty="0" smtClean="0"/>
          </a:p>
          <a:p>
            <a:r>
              <a:rPr lang="en-US" sz="2400" i="1" dirty="0" smtClean="0"/>
              <a:t>The death toll from the Bangladesh Cyclone (1991)was 5x higher for women than men. Part of the reason was that early warning information about the cyclone and the floods was transmitted by men to men in public spaces, rarely reaching women directly</a:t>
            </a:r>
            <a:r>
              <a:rPr lang="en-US" sz="2400" dirty="0" smtClean="0"/>
              <a:t> </a:t>
            </a:r>
          </a:p>
          <a:p>
            <a:endParaRPr lang="en-US" sz="2400" dirty="0" smtClean="0"/>
          </a:p>
          <a:p>
            <a:r>
              <a:rPr lang="en-US" sz="2400" dirty="0" smtClean="0"/>
              <a:t>With regards to different social groups, migrants</a:t>
            </a:r>
            <a:r>
              <a:rPr lang="en-US" sz="2400" baseline="0" dirty="0" smtClean="0"/>
              <a:t> – particularly those who are undocumented live outside of the systems designed to protect communities from disasters. As such they may be intentionally or unintentionally excluded from DRR/</a:t>
            </a:r>
            <a:r>
              <a:rPr lang="en-US" sz="2400" baseline="0" dirty="0" err="1" smtClean="0"/>
              <a:t>prepardness</a:t>
            </a:r>
            <a:r>
              <a:rPr lang="en-US" sz="2400" baseline="0" dirty="0" smtClean="0"/>
              <a:t> </a:t>
            </a:r>
            <a:r>
              <a:rPr lang="en-US" sz="2400" baseline="0" dirty="0" err="1" smtClean="0"/>
              <a:t>programmes</a:t>
            </a:r>
            <a:r>
              <a:rPr lang="en-US" sz="2400" baseline="0" dirty="0" smtClean="0"/>
              <a:t>. Another important </a:t>
            </a:r>
            <a:r>
              <a:rPr lang="en-US" sz="2400" baseline="0" dirty="0" err="1" smtClean="0"/>
              <a:t>roup</a:t>
            </a:r>
            <a:r>
              <a:rPr lang="en-US" sz="2400" baseline="0" dirty="0" smtClean="0"/>
              <a:t> of people are those with disabilities or impairments. They will have a different perception on the environment around them an may have to access information differently e.g. hearing, sight or mental or physical impairments. </a:t>
            </a:r>
          </a:p>
          <a:p>
            <a:endParaRPr lang="en-US" sz="2400" baseline="0" dirty="0" smtClean="0"/>
          </a:p>
          <a:p>
            <a:r>
              <a:rPr lang="en-US" sz="2400" baseline="0" dirty="0" smtClean="0"/>
              <a:t>It is important that when designing or planning DRR activities and </a:t>
            </a:r>
            <a:r>
              <a:rPr lang="en-US" sz="2400" baseline="0" dirty="0" err="1" smtClean="0"/>
              <a:t>prepardness</a:t>
            </a:r>
            <a:r>
              <a:rPr lang="en-US" sz="2400" baseline="0" dirty="0" smtClean="0"/>
              <a:t> </a:t>
            </a:r>
            <a:r>
              <a:rPr lang="en-US" sz="2400" baseline="0" dirty="0" err="1" smtClean="0"/>
              <a:t>programmes</a:t>
            </a:r>
            <a:r>
              <a:rPr lang="en-US" sz="2400" baseline="0" dirty="0" smtClean="0"/>
              <a:t> that all groups within a population are represented. </a:t>
            </a:r>
          </a:p>
          <a:p>
            <a:endParaRPr lang="en-US" sz="2400" dirty="0" smtClean="0"/>
          </a:p>
          <a:p>
            <a:pPr lvl="0"/>
            <a:r>
              <a:rPr lang="en-GB" sz="2400" dirty="0" smtClean="0"/>
              <a:t>2) A second risk factor from a gender perspective is that because of their gender, girls </a:t>
            </a:r>
            <a:r>
              <a:rPr lang="en-GB" sz="2400" dirty="0" smtClean="0"/>
              <a:t>and boys are not always afforded the same opportunities to learn skills such as swimming and climbing. </a:t>
            </a:r>
            <a:r>
              <a:rPr lang="en-GB" sz="2400" dirty="0" smtClean="0"/>
              <a:t>Many </a:t>
            </a:r>
            <a:r>
              <a:rPr lang="en-GB" sz="2400" dirty="0" smtClean="0"/>
              <a:t>women and girls </a:t>
            </a:r>
            <a:r>
              <a:rPr lang="en-GB" sz="2400" dirty="0" smtClean="0"/>
              <a:t>will</a:t>
            </a:r>
            <a:r>
              <a:rPr lang="en-GB" sz="2400" baseline="0" dirty="0" smtClean="0"/>
              <a:t> not have the opportunities to engage in </a:t>
            </a:r>
            <a:r>
              <a:rPr lang="en-GB" sz="2400" dirty="0" smtClean="0"/>
              <a:t>these activities which could turn out to be lifesaving skills. </a:t>
            </a:r>
            <a:endParaRPr lang="en-GB" sz="2400" dirty="0" smtClean="0"/>
          </a:p>
          <a:p>
            <a:pPr lvl="0"/>
            <a:endParaRPr lang="en-GB" sz="2400" dirty="0" smtClean="0"/>
          </a:p>
          <a:p>
            <a:pPr lvl="0"/>
            <a:r>
              <a:rPr lang="en-US" sz="2400" dirty="0" smtClean="0"/>
              <a:t>3) Societies </a:t>
            </a:r>
            <a:r>
              <a:rPr lang="en-US" sz="2400" dirty="0" smtClean="0"/>
              <a:t>expectations</a:t>
            </a:r>
            <a:r>
              <a:rPr lang="en-US" sz="2400" baseline="0" dirty="0" smtClean="0"/>
              <a:t>, for example:</a:t>
            </a:r>
            <a:endParaRPr lang="en-US" sz="2400" dirty="0" smtClean="0"/>
          </a:p>
          <a:p>
            <a:pPr lvl="1"/>
            <a:r>
              <a:rPr lang="en-GB" dirty="0" smtClean="0"/>
              <a:t>Women being less able to leave the house without being accompanied by a male relative which, in sudden onset disasters, means women are unable respond to early warning information and evacuate their home immediately. (risk = building collapse or not saving elderly relatives</a:t>
            </a:r>
            <a:r>
              <a:rPr lang="en-GB" baseline="0" dirty="0" smtClean="0"/>
              <a:t> and children)</a:t>
            </a:r>
            <a:endParaRPr lang="en-US" dirty="0" smtClean="0"/>
          </a:p>
          <a:p>
            <a:pPr lvl="1"/>
            <a:endParaRPr lang="en-GB" dirty="0" smtClean="0"/>
          </a:p>
          <a:p>
            <a:pPr lvl="1"/>
            <a:r>
              <a:rPr lang="en-US" sz="1200" dirty="0" smtClean="0"/>
              <a:t>M</a:t>
            </a:r>
            <a:r>
              <a:rPr lang="en-GB" sz="1200" dirty="0" smtClean="0"/>
              <a:t>en and male characteristics often mean</a:t>
            </a:r>
            <a:r>
              <a:rPr lang="en-GB" sz="1200" baseline="0" dirty="0" smtClean="0"/>
              <a:t> </a:t>
            </a:r>
            <a:r>
              <a:rPr lang="en-GB" sz="1200" dirty="0" smtClean="0"/>
              <a:t>men are expected to take, and do take, more risks in the aftermath of disasters, which impacts their survival and safety. They are often less</a:t>
            </a:r>
            <a:r>
              <a:rPr lang="en-GB" sz="1200" baseline="0" dirty="0" smtClean="0"/>
              <a:t> likely to seek help if they suffer from post traumatic stress for example after a disaster </a:t>
            </a:r>
            <a:endParaRPr lang="en-GB" sz="1200" dirty="0" smtClean="0"/>
          </a:p>
          <a:p>
            <a:pPr marL="0" indent="0">
              <a:buNone/>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8804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kern="1200" dirty="0" smtClean="0">
                <a:solidFill>
                  <a:schemeClr val="tx1"/>
                </a:solidFill>
                <a:effectLst/>
                <a:latin typeface="+mn-lt"/>
                <a:ea typeface="+mn-ea"/>
                <a:cs typeface="+mn-cs"/>
              </a:rPr>
              <a:t>In response and relief efforts</a:t>
            </a:r>
            <a:r>
              <a:rPr lang="en-GB" sz="1200" kern="1200" baseline="0" dirty="0" smtClean="0">
                <a:solidFill>
                  <a:schemeClr val="tx1"/>
                </a:solidFill>
                <a:effectLst/>
                <a:latin typeface="+mn-lt"/>
                <a:ea typeface="+mn-ea"/>
                <a:cs typeface="+mn-cs"/>
              </a:rPr>
              <a:t> there are many factors that can make individuals and groups vulnerable due to their gender or group to which they belong. </a:t>
            </a:r>
          </a:p>
          <a:p>
            <a:pPr lvl="0" rtl="0"/>
            <a:endParaRPr lang="en-GB" sz="1200" kern="1200" baseline="0" dirty="0" smtClean="0">
              <a:solidFill>
                <a:schemeClr val="tx1"/>
              </a:solidFill>
              <a:effectLst/>
              <a:latin typeface="+mn-lt"/>
              <a:ea typeface="+mn-ea"/>
              <a:cs typeface="+mn-cs"/>
            </a:endParaRPr>
          </a:p>
          <a:p>
            <a:pPr marL="228600" lvl="0" indent="-228600" rtl="0">
              <a:buAutoNum type="arabicParenR"/>
            </a:pPr>
            <a:endParaRPr lang="en-US" sz="1200" kern="1200" dirty="0" smtClean="0">
              <a:solidFill>
                <a:schemeClr val="tx1"/>
              </a:solidFill>
              <a:effectLst/>
              <a:latin typeface="+mn-lt"/>
              <a:ea typeface="+mn-ea"/>
              <a:cs typeface="+mn-cs"/>
            </a:endParaRPr>
          </a:p>
          <a:p>
            <a:pPr marL="228600" lvl="0" indent="-228600">
              <a:buAutoNum type="arabicParenR"/>
            </a:pPr>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distribution of relief items </a:t>
            </a:r>
            <a:r>
              <a:rPr lang="en-GB" sz="1200" kern="1200" dirty="0" smtClean="0">
                <a:solidFill>
                  <a:schemeClr val="tx1"/>
                </a:solidFill>
                <a:effectLst/>
                <a:latin typeface="+mn-lt"/>
                <a:ea typeface="+mn-ea"/>
                <a:cs typeface="+mn-cs"/>
              </a:rPr>
              <a:t>can inadvertently place certain groups in more vulnerable</a:t>
            </a:r>
            <a:r>
              <a:rPr lang="en-GB" sz="1200" kern="1200" baseline="0" dirty="0" smtClean="0">
                <a:solidFill>
                  <a:schemeClr val="tx1"/>
                </a:solidFill>
                <a:effectLst/>
                <a:latin typeface="+mn-lt"/>
                <a:ea typeface="+mn-ea"/>
                <a:cs typeface="+mn-cs"/>
              </a:rPr>
              <a:t> positions making the impact of the disaster even greater.</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t>
            </a:r>
            <a:r>
              <a:rPr lang="en-US" sz="1200" kern="1200" baseline="0" dirty="0" smtClean="0">
                <a:solidFill>
                  <a:schemeClr val="tx1"/>
                </a:solidFill>
                <a:effectLst/>
                <a:latin typeface="+mn-lt"/>
                <a:ea typeface="+mn-ea"/>
                <a:cs typeface="+mn-cs"/>
              </a:rPr>
              <a:t> example of this is through</a:t>
            </a:r>
            <a:r>
              <a:rPr lang="en-US" sz="1200" dirty="0" smtClean="0"/>
              <a:t> </a:t>
            </a:r>
            <a:r>
              <a:rPr lang="en-US" sz="1200" dirty="0" smtClean="0"/>
              <a:t>beneficiary registration </a:t>
            </a:r>
            <a:r>
              <a:rPr lang="en-US" sz="1200" dirty="0" smtClean="0"/>
              <a:t>for relief distribution. Cases whereby beneficiaries are registered with the make HH or by</a:t>
            </a:r>
            <a:r>
              <a:rPr lang="en-US" sz="1200" baseline="0" dirty="0" smtClean="0"/>
              <a:t> home owners. However this can exclude groups such as FHH, widows and people who do not own property such as nomadic groups or migrants. </a:t>
            </a:r>
          </a:p>
          <a:p>
            <a:pPr marL="228600" lvl="0" indent="-228600">
              <a:buAutoNum type="arabicParen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2)</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In terms of livelihoods development: </a:t>
            </a:r>
            <a:r>
              <a:rPr lang="en-GB" sz="1200" b="0" kern="1200" dirty="0" smtClean="0">
                <a:solidFill>
                  <a:schemeClr val="tx1"/>
                </a:solidFill>
                <a:effectLst/>
                <a:latin typeface="+mn-lt"/>
                <a:ea typeface="+mn-ea"/>
                <a:cs typeface="+mn-cs"/>
              </a:rPr>
              <a:t>Women usually have less control or ownership over assets and financial resources such as savings, loads or access to credit. Land is usually owned by </a:t>
            </a:r>
            <a:r>
              <a:rPr lang="en-GB" sz="1200" kern="1200" dirty="0" smtClean="0">
                <a:solidFill>
                  <a:schemeClr val="tx1"/>
                </a:solidFill>
                <a:effectLst/>
                <a:latin typeface="+mn-lt"/>
                <a:ea typeface="+mn-ea"/>
                <a:cs typeface="+mn-cs"/>
              </a:rPr>
              <a:t>the male head of the household and land rights may not be passed to the women if </a:t>
            </a:r>
            <a:r>
              <a:rPr lang="en-GB" sz="1200" kern="1200" dirty="0" smtClean="0">
                <a:solidFill>
                  <a:schemeClr val="tx1"/>
                </a:solidFill>
                <a:effectLst/>
                <a:latin typeface="+mn-lt"/>
                <a:ea typeface="+mn-ea"/>
                <a:cs typeface="+mn-cs"/>
              </a:rPr>
              <a:t>she is widowed after a disaster. This</a:t>
            </a:r>
            <a:r>
              <a:rPr lang="en-GB" sz="1200" kern="1200" baseline="0" dirty="0" smtClean="0">
                <a:solidFill>
                  <a:schemeClr val="tx1"/>
                </a:solidFill>
                <a:effectLst/>
                <a:latin typeface="+mn-lt"/>
                <a:ea typeface="+mn-ea"/>
                <a:cs typeface="+mn-cs"/>
              </a:rPr>
              <a:t> places her in a vulnerable situation especially if she has a family to look after.  </a:t>
            </a:r>
            <a:r>
              <a:rPr lang="en-GB" sz="1200" kern="1200" dirty="0" smtClean="0">
                <a:solidFill>
                  <a:schemeClr val="tx1"/>
                </a:solidFill>
                <a:effectLst/>
                <a:latin typeface="+mn-lt"/>
                <a:ea typeface="+mn-ea"/>
                <a:cs typeface="+mn-cs"/>
              </a:rPr>
              <a:t>It is important </a:t>
            </a:r>
            <a:r>
              <a:rPr lang="en-GB" sz="1200" kern="1200" dirty="0" smtClean="0">
                <a:solidFill>
                  <a:schemeClr val="tx1"/>
                </a:solidFill>
                <a:effectLst/>
                <a:latin typeface="+mn-lt"/>
                <a:ea typeface="+mn-ea"/>
                <a:cs typeface="+mn-cs"/>
              </a:rPr>
              <a:t>that</a:t>
            </a:r>
            <a:r>
              <a:rPr lang="en-GB" sz="1200" kern="1200" baseline="0" dirty="0" smtClean="0">
                <a:solidFill>
                  <a:schemeClr val="tx1"/>
                </a:solidFill>
                <a:effectLst/>
                <a:latin typeface="+mn-lt"/>
                <a:ea typeface="+mn-ea"/>
                <a:cs typeface="+mn-cs"/>
              </a:rPr>
              <a:t> all groups in a community</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included into cash for work programmes, are given a fare</a:t>
            </a:r>
            <a:r>
              <a:rPr lang="en-GB" sz="1200" kern="1200" baseline="0" dirty="0" smtClean="0">
                <a:solidFill>
                  <a:schemeClr val="tx1"/>
                </a:solidFill>
                <a:effectLst/>
                <a:latin typeface="+mn-lt"/>
                <a:ea typeface="+mn-ea"/>
                <a:cs typeface="+mn-cs"/>
              </a:rPr>
              <a:t> and equal wage to men and that flexible working hours are identifies if the </a:t>
            </a:r>
            <a:r>
              <a:rPr lang="en-GB" sz="1200" kern="1200" baseline="0" dirty="0" smtClean="0">
                <a:solidFill>
                  <a:schemeClr val="tx1"/>
                </a:solidFill>
                <a:effectLst/>
                <a:latin typeface="+mn-lt"/>
                <a:ea typeface="+mn-ea"/>
                <a:cs typeface="+mn-cs"/>
              </a:rPr>
              <a:t>women, and single male HH who also have </a:t>
            </a:r>
            <a:r>
              <a:rPr lang="en-GB" sz="1200" kern="1200" baseline="0" dirty="0" smtClean="0">
                <a:solidFill>
                  <a:schemeClr val="tx1"/>
                </a:solidFill>
                <a:effectLst/>
                <a:latin typeface="+mn-lt"/>
                <a:ea typeface="+mn-ea"/>
                <a:cs typeface="+mn-cs"/>
              </a:rPr>
              <a:t>to take care of household responsibilities. </a:t>
            </a: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3)</a:t>
            </a:r>
            <a:endParaRPr lang="en-US" dirty="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7216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Violence </a:t>
            </a:r>
            <a:r>
              <a:rPr lang="en-GB" sz="1200" kern="1200" dirty="0" smtClean="0">
                <a:solidFill>
                  <a:schemeClr val="tx1"/>
                </a:solidFill>
                <a:effectLst/>
                <a:latin typeface="+mn-lt"/>
                <a:ea typeface="+mn-ea"/>
                <a:cs typeface="+mn-cs"/>
              </a:rPr>
              <a:t>must also be recognised as a cross cutting issue throughout DRR and DM activities. Violence can affect women, men, boys and girls, however women and girls and men who do not conform to society’s concepts of masculinity are usually more at risk of violence as a result of their gender (gender-based violence). Gender inequality is the root cause of vulnerabilities to violence.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Following a disaster, sexual, physical and gender-based violence</a:t>
            </a:r>
            <a:r>
              <a:rPr lang="en-GB" sz="1200" u="sng" kern="1200" dirty="0" smtClean="0">
                <a:solidFill>
                  <a:schemeClr val="tx1"/>
                </a:solidFill>
                <a:effectLst/>
                <a:latin typeface="+mn-lt"/>
                <a:ea typeface="+mn-ea"/>
                <a:cs typeface="+mn-cs"/>
              </a:rPr>
              <a:t> (GBV)</a:t>
            </a:r>
            <a:r>
              <a:rPr lang="en-GB" sz="1200" kern="1200" dirty="0" smtClean="0">
                <a:solidFill>
                  <a:schemeClr val="tx1"/>
                </a:solidFill>
                <a:effectLst/>
                <a:latin typeface="+mn-lt"/>
                <a:ea typeface="+mn-ea"/>
                <a:cs typeface="+mn-cs"/>
              </a:rPr>
              <a:t> is known to increase, </a:t>
            </a:r>
            <a:endParaRPr lang="en-US"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times of disaster</a:t>
            </a:r>
            <a:r>
              <a:rPr lang="en-GB" sz="1200" u="sng"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social structures that do exist can break down and therefore people lo</a:t>
            </a:r>
            <a:r>
              <a:rPr lang="en-GB" sz="1200" strike="sngStrike" kern="1200" dirty="0" smtClean="0">
                <a:solidFill>
                  <a:schemeClr val="tx1"/>
                </a:solidFill>
                <a:effectLst/>
                <a:latin typeface="+mn-lt"/>
                <a:ea typeface="+mn-ea"/>
                <a:cs typeface="+mn-cs"/>
              </a:rPr>
              <a:t>o</a:t>
            </a:r>
            <a:r>
              <a:rPr lang="en-GB" sz="1200" kern="1200" dirty="0" smtClean="0">
                <a:solidFill>
                  <a:schemeClr val="tx1"/>
                </a:solidFill>
                <a:effectLst/>
                <a:latin typeface="+mn-lt"/>
                <a:ea typeface="+mn-ea"/>
                <a:cs typeface="+mn-cs"/>
              </a:rPr>
              <a:t>se valuable protective networks that could have kept them safe.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Disruption to people’s social environments following disasters can also lead to increased stress within families/communities and, as a result, there can be an increased risk of violence including GBV and domestic violence. In addition</a:t>
            </a:r>
            <a:r>
              <a:rPr lang="en-GB" sz="1200" u="sng"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there can be increased rates of alcoholism and alcohol-related violence is frequent in disaster-affected areas.</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In the after math of a disaster refugee and IDP camps are </a:t>
            </a:r>
            <a:r>
              <a:rPr lang="en-GB" sz="1200" kern="1200" dirty="0" smtClean="0">
                <a:solidFill>
                  <a:schemeClr val="tx1"/>
                </a:solidFill>
                <a:effectLst/>
                <a:latin typeface="+mn-lt"/>
                <a:ea typeface="+mn-ea"/>
                <a:cs typeface="+mn-cs"/>
              </a:rPr>
              <a:t>established very quickly to respond to need.</a:t>
            </a:r>
            <a:r>
              <a:rPr lang="en-GB" sz="1200" kern="1200" baseline="0" dirty="0" smtClean="0">
                <a:solidFill>
                  <a:schemeClr val="tx1"/>
                </a:solidFill>
                <a:effectLst/>
                <a:latin typeface="+mn-lt"/>
                <a:ea typeface="+mn-ea"/>
                <a:cs typeface="+mn-cs"/>
              </a:rPr>
              <a:t> However if</a:t>
            </a:r>
            <a:r>
              <a:rPr lang="en-GB" sz="1200" kern="1200" dirty="0" smtClean="0">
                <a:solidFill>
                  <a:schemeClr val="tx1"/>
                </a:solidFill>
                <a:effectLst/>
                <a:latin typeface="+mn-lt"/>
                <a:ea typeface="+mn-ea"/>
                <a:cs typeface="+mn-cs"/>
              </a:rPr>
              <a:t> women and men are not involved</a:t>
            </a:r>
            <a:r>
              <a:rPr lang="en-GB" sz="1200" kern="1200" baseline="0" dirty="0" smtClean="0">
                <a:solidFill>
                  <a:schemeClr val="tx1"/>
                </a:solidFill>
                <a:effectLst/>
                <a:latin typeface="+mn-lt"/>
                <a:ea typeface="+mn-ea"/>
                <a:cs typeface="+mn-cs"/>
              </a:rPr>
              <a:t> in the planning processes this can have increased security risks – particularly for women and girls. </a:t>
            </a:r>
            <a:r>
              <a:rPr lang="en-GB" sz="1200" kern="1200" dirty="0" smtClean="0">
                <a:solidFill>
                  <a:schemeClr val="tx1"/>
                </a:solidFill>
                <a:effectLst/>
                <a:latin typeface="+mn-lt"/>
                <a:ea typeface="+mn-ea"/>
                <a:cs typeface="+mn-cs"/>
              </a:rPr>
              <a:t>Poor lighting and lack of security (e.g. locks on latrine doors) at water and sanitation facilities can increase </a:t>
            </a:r>
            <a:r>
              <a:rPr lang="en-GB" sz="1200" u="sng"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risk of violence,</a:t>
            </a:r>
            <a:r>
              <a:rPr lang="en-GB" sz="1200" kern="1200" baseline="0" dirty="0" smtClean="0">
                <a:solidFill>
                  <a:schemeClr val="tx1"/>
                </a:solidFill>
                <a:effectLst/>
                <a:latin typeface="+mn-lt"/>
                <a:ea typeface="+mn-ea"/>
                <a:cs typeface="+mn-cs"/>
              </a:rPr>
              <a:t> particularly against women and girls with often n</a:t>
            </a:r>
            <a:r>
              <a:rPr lang="en-GB" sz="1200" kern="1200" dirty="0" smtClean="0">
                <a:solidFill>
                  <a:schemeClr val="tx1"/>
                </a:solidFill>
                <a:effectLst/>
                <a:latin typeface="+mn-lt"/>
                <a:ea typeface="+mn-ea"/>
                <a:cs typeface="+mn-cs"/>
              </a:rPr>
              <a:t>o accountability</a:t>
            </a:r>
            <a:r>
              <a:rPr lang="en-GB" sz="1200" kern="1200" baseline="0" dirty="0" smtClean="0">
                <a:solidFill>
                  <a:schemeClr val="tx1"/>
                </a:solidFill>
                <a:effectLst/>
                <a:latin typeface="+mn-lt"/>
                <a:ea typeface="+mn-ea"/>
                <a:cs typeface="+mn-cs"/>
              </a:rPr>
              <a:t> for perpetrators.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r>
              <a:rPr lang="en-US" dirty="0" smtClean="0"/>
              <a:t>IFRC works on</a:t>
            </a:r>
            <a:r>
              <a:rPr lang="en-US" baseline="0" dirty="0" smtClean="0"/>
              <a:t> mainstreaming violence prevention and reduction through its work – particularly with regards to its work on gender and diversity as well as One of the key ways it does this is through its youth networks and harnessing the capacity of youths to be agents of behavior change. Which you will learn a bit more about in the next session. </a:t>
            </a:r>
            <a:endParaRPr lang="en-US" dirty="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73170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the 2004 Indian Ocean tsunami women accounted for 60-75 per cent of the total number of people killed.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the tsunami PMI committed to mainstreaming gender throughout its operations </a:t>
            </a:r>
            <a:r>
              <a:rPr lang="en-US" sz="1200" b="0" i="0"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with the </a:t>
            </a:r>
            <a:r>
              <a:rPr lang="en-US" sz="1200" b="0" i="0" u="none" strike="noStrike" kern="1200" baseline="0" dirty="0" smtClean="0">
                <a:solidFill>
                  <a:schemeClr val="tx1"/>
                </a:solidFill>
                <a:latin typeface="+mn-lt"/>
                <a:ea typeface="+mn-ea"/>
                <a:cs typeface="+mn-cs"/>
              </a:rPr>
              <a:t>American </a:t>
            </a:r>
            <a:r>
              <a:rPr lang="en-US" sz="1200" b="0" i="0" u="none" strike="noStrike" kern="1200" baseline="0" dirty="0" smtClean="0">
                <a:solidFill>
                  <a:schemeClr val="tx1"/>
                </a:solidFill>
                <a:latin typeface="+mn-lt"/>
                <a:ea typeface="+mn-ea"/>
                <a:cs typeface="+mn-cs"/>
              </a:rPr>
              <a:t>red cross </a:t>
            </a:r>
            <a:r>
              <a:rPr lang="en-US" sz="1200" b="0" i="0" u="none" strike="noStrike" kern="1200" baseline="0" dirty="0" smtClean="0">
                <a:solidFill>
                  <a:schemeClr val="tx1"/>
                </a:solidFill>
                <a:latin typeface="+mn-lt"/>
                <a:ea typeface="+mn-ea"/>
                <a:cs typeface="+mn-cs"/>
              </a:rPr>
              <a:t>developed an integrated CBDRR project  </a:t>
            </a:r>
            <a:r>
              <a:rPr lang="en-US" sz="1200" b="0" i="0" u="none" strike="noStrike" kern="1200" baseline="0" dirty="0" smtClean="0">
                <a:solidFill>
                  <a:schemeClr val="tx1"/>
                </a:solidFill>
                <a:latin typeface="+mn-lt"/>
                <a:ea typeface="+mn-ea"/>
                <a:cs typeface="+mn-cs"/>
              </a:rPr>
              <a:t>build the preparedness and response of communities.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part of this project they conducted </a:t>
            </a:r>
            <a:r>
              <a:rPr lang="en-US" sz="1200" b="0" i="0" u="none" strike="noStrike" kern="1200" baseline="0" dirty="0" smtClean="0">
                <a:solidFill>
                  <a:schemeClr val="tx1"/>
                </a:solidFill>
                <a:latin typeface="+mn-lt"/>
                <a:ea typeface="+mn-ea"/>
                <a:cs typeface="+mn-cs"/>
              </a:rPr>
              <a:t>VCAs: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Ensured 1 male and one female </a:t>
            </a:r>
            <a:r>
              <a:rPr lang="en-US" sz="1200" b="0" i="0" u="none" strike="noStrike" kern="1200" baseline="0" dirty="0" smtClean="0">
                <a:solidFill>
                  <a:schemeClr val="tx1"/>
                </a:solidFill>
                <a:latin typeface="+mn-lt"/>
                <a:ea typeface="+mn-ea"/>
                <a:cs typeface="+mn-cs"/>
              </a:rPr>
              <a:t>facilitator.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Conducted a gender analysis – looking at social and environmental management, economic issues.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They used the results from the VCA to influence their action planning.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During disaster mitigation planning, several communities proposed constructing a stairway as part of an evacuation route to a hill they had identified as a safe location in case of a flood or tsunami. After consulting with women during the gender review, the stairway was re-designed to include a handrail and to reduce the height of the steps in order to facilitate its use by women holding babies, the elderly, children and the disabled.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gender sensitive approaches contributed to the overall increased community safety. Made sure the project to addressed the needs and concerns of male and female community members and made them more accessible and user-friendly for women and children than they would otherwise have been </a:t>
            </a:r>
            <a:endParaRPr lang="en-US" dirty="0"/>
          </a:p>
        </p:txBody>
      </p:sp>
      <p:sp>
        <p:nvSpPr>
          <p:cNvPr id="4" name="Slide Number Placeholder 3"/>
          <p:cNvSpPr>
            <a:spLocks noGrp="1"/>
          </p:cNvSpPr>
          <p:nvPr>
            <p:ph type="sldNum" sz="quarter" idx="10"/>
          </p:nvPr>
        </p:nvSpPr>
        <p:spPr/>
        <p:txBody>
          <a:bodyPr/>
          <a:lstStyle/>
          <a:p>
            <a:fld id="{B1510A8B-CCD1-4077-9BB7-CC411FB21D8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7794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majority of the cyclone’s victims were women – with an average of 61% but with a much higher proportion</a:t>
            </a:r>
            <a:r>
              <a:rPr lang="en-US" baseline="0" dirty="0" smtClean="0"/>
              <a:t> in some villages. </a:t>
            </a:r>
          </a:p>
          <a:p>
            <a:endParaRPr lang="en-US" dirty="0" smtClean="0"/>
          </a:p>
          <a:p>
            <a:r>
              <a:rPr lang="en-US" dirty="0" smtClean="0"/>
              <a:t>The MRCS with support from the IFRC responded immediately as</a:t>
            </a:r>
            <a:r>
              <a:rPr lang="en-US" baseline="0" dirty="0" smtClean="0"/>
              <a:t> well as helping communities transition from relief to recovery stages. </a:t>
            </a:r>
          </a:p>
          <a:p>
            <a:endParaRPr lang="en-US" baseline="0" dirty="0" smtClean="0"/>
          </a:p>
          <a:p>
            <a:r>
              <a:rPr lang="en-US" baseline="0" dirty="0" smtClean="0"/>
              <a:t>They developed a recovery </a:t>
            </a:r>
            <a:r>
              <a:rPr lang="en-US" baseline="0" dirty="0" err="1" smtClean="0"/>
              <a:t>programme</a:t>
            </a:r>
            <a:r>
              <a:rPr lang="en-US" baseline="0" dirty="0" smtClean="0"/>
              <a:t> that would also build the capacity of communities for future disasters. One of the key areas of this </a:t>
            </a:r>
            <a:r>
              <a:rPr lang="en-US" baseline="0" dirty="0" err="1" smtClean="0"/>
              <a:t>programme</a:t>
            </a:r>
            <a:r>
              <a:rPr lang="en-US" baseline="0" dirty="0" smtClean="0"/>
              <a:t> was a Cash for Work </a:t>
            </a:r>
            <a:r>
              <a:rPr lang="en-US" baseline="0" dirty="0" err="1" smtClean="0"/>
              <a:t>programme</a:t>
            </a:r>
            <a:r>
              <a:rPr lang="en-US" baseline="0" dirty="0" smtClean="0"/>
              <a:t>.  Which aimed to mainstream gender throughout. </a:t>
            </a:r>
          </a:p>
          <a:p>
            <a:endParaRPr lang="en-US" baseline="0" dirty="0" smtClean="0"/>
          </a:p>
          <a:p>
            <a:r>
              <a:rPr lang="en-US" baseline="0" dirty="0" smtClean="0"/>
              <a:t>Needs </a:t>
            </a:r>
            <a:r>
              <a:rPr lang="en-US" baseline="0" dirty="0" smtClean="0"/>
              <a:t>assessment: The team conducting the needs assessment </a:t>
            </a:r>
            <a:r>
              <a:rPr lang="en-US" baseline="0" dirty="0" smtClean="0"/>
              <a:t>with both men and women team.</a:t>
            </a:r>
          </a:p>
          <a:p>
            <a:r>
              <a:rPr lang="en-US" baseline="0" dirty="0" smtClean="0"/>
              <a:t>Women </a:t>
            </a:r>
            <a:r>
              <a:rPr lang="en-US" baseline="0" dirty="0" smtClean="0"/>
              <a:t>in the community were encouraged to participate in the assessment which comprised FGD, and </a:t>
            </a:r>
            <a:r>
              <a:rPr lang="en-US" baseline="0" dirty="0" smtClean="0"/>
              <a:t>interviews - This </a:t>
            </a:r>
            <a:r>
              <a:rPr lang="en-US" baseline="0" dirty="0" smtClean="0"/>
              <a:t>allowed them to find out </a:t>
            </a:r>
            <a:r>
              <a:rPr lang="en-US" baseline="0" dirty="0" smtClean="0"/>
              <a:t>that a particularly vulnerable group were </a:t>
            </a:r>
            <a:r>
              <a:rPr lang="en-US" baseline="0" dirty="0" smtClean="0"/>
              <a:t>landless female </a:t>
            </a:r>
            <a:r>
              <a:rPr lang="en-US" baseline="0" dirty="0" smtClean="0"/>
              <a:t>laborers </a:t>
            </a:r>
            <a:r>
              <a:rPr lang="en-US" baseline="0" dirty="0" smtClean="0"/>
              <a:t>had difficulty finding employment </a:t>
            </a:r>
            <a:r>
              <a:rPr lang="en-US" baseline="0" dirty="0" smtClean="0"/>
              <a:t>post-disaster</a:t>
            </a:r>
            <a:endParaRPr lang="en-US" baseline="0" dirty="0" smtClean="0"/>
          </a:p>
          <a:p>
            <a:endParaRPr lang="en-US" baseline="0" dirty="0" smtClean="0"/>
          </a:p>
          <a:p>
            <a:r>
              <a:rPr lang="en-US" baseline="0" dirty="0" smtClean="0"/>
              <a:t>When they began the project: </a:t>
            </a:r>
          </a:p>
          <a:p>
            <a:endParaRPr lang="en-US" baseline="0" dirty="0" smtClean="0"/>
          </a:p>
          <a:p>
            <a:r>
              <a:rPr lang="en-US" baseline="0" dirty="0" smtClean="0"/>
              <a:t>Beneficiary selection was 33% female</a:t>
            </a:r>
          </a:p>
          <a:p>
            <a:r>
              <a:rPr lang="en-US" baseline="0" dirty="0" smtClean="0"/>
              <a:t>Inclusion of activities that women could take part in </a:t>
            </a:r>
            <a:endParaRPr lang="en-US" baseline="0" dirty="0" smtClean="0"/>
          </a:p>
          <a:p>
            <a:r>
              <a:rPr lang="en-US" dirty="0" smtClean="0"/>
              <a:t>Equal wage payment for</a:t>
            </a:r>
            <a:r>
              <a:rPr lang="en-US" baseline="0" dirty="0" smtClean="0"/>
              <a:t> both men and women</a:t>
            </a:r>
          </a:p>
          <a:p>
            <a:r>
              <a:rPr lang="en-US" baseline="0" dirty="0" smtClean="0"/>
              <a:t>Wages were paid to the actual </a:t>
            </a:r>
            <a:r>
              <a:rPr lang="en-US" baseline="0" dirty="0" smtClean="0"/>
              <a:t>beneficiaries </a:t>
            </a:r>
            <a:r>
              <a:rPr lang="en-US" baseline="0" dirty="0" smtClean="0"/>
              <a:t>rather than family </a:t>
            </a:r>
            <a:r>
              <a:rPr lang="en-US" baseline="0" dirty="0" smtClean="0"/>
              <a:t>members </a:t>
            </a:r>
            <a:r>
              <a:rPr lang="en-US" baseline="0" dirty="0" smtClean="0"/>
              <a:t>– so women received money directly </a:t>
            </a:r>
          </a:p>
          <a:p>
            <a:endParaRPr lang="en-US" baseline="0" dirty="0" smtClean="0"/>
          </a:p>
          <a:p>
            <a:r>
              <a:rPr lang="en-US" baseline="0" dirty="0" smtClean="0"/>
              <a:t>They also ensured inclusion of people with disabilities, the elderly, single headed male and female households (including widows)</a:t>
            </a:r>
          </a:p>
          <a:p>
            <a:endParaRPr lang="en-US" baseline="0" dirty="0" smtClean="0"/>
          </a:p>
          <a:p>
            <a:r>
              <a:rPr lang="en-US" baseline="0" dirty="0" smtClean="0"/>
              <a:t>One of the most significant findings came just before implementation, in the final preparations, </a:t>
            </a:r>
            <a:r>
              <a:rPr lang="en-US" baseline="0" dirty="0" smtClean="0"/>
              <a:t>it became clear that FFH </a:t>
            </a:r>
            <a:r>
              <a:rPr lang="en-US" baseline="0" dirty="0" smtClean="0"/>
              <a:t>especially those </a:t>
            </a:r>
            <a:r>
              <a:rPr lang="en-US" baseline="0" dirty="0" smtClean="0"/>
              <a:t>with large families found it hard to balance work and family responsibilities. As a result of this MRSC set up </a:t>
            </a:r>
            <a:r>
              <a:rPr lang="en-US" baseline="0" dirty="0" smtClean="0"/>
              <a:t>facilitates </a:t>
            </a:r>
            <a:r>
              <a:rPr lang="en-US" baseline="0" dirty="0" smtClean="0"/>
              <a:t>so that women could </a:t>
            </a:r>
            <a:r>
              <a:rPr lang="en-US" baseline="0" dirty="0" smtClean="0"/>
              <a:t>bring </a:t>
            </a:r>
            <a:r>
              <a:rPr lang="en-US" baseline="0" dirty="0" smtClean="0"/>
              <a:t>their children to work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project has been very useful for women like me. It has given us hope that we can recover form the disaster” – Women participant in cash-for-work </a:t>
            </a:r>
            <a:r>
              <a:rPr lang="en-US" b="1" dirty="0" err="1" smtClean="0"/>
              <a:t>programme</a:t>
            </a:r>
            <a:endParaRPr lang="en-US" b="1" dirty="0" smtClean="0"/>
          </a:p>
          <a:p>
            <a:endParaRPr lang="en-US" dirty="0"/>
          </a:p>
        </p:txBody>
      </p:sp>
      <p:sp>
        <p:nvSpPr>
          <p:cNvPr id="4" name="Slide Number Placeholder 3"/>
          <p:cNvSpPr>
            <a:spLocks noGrp="1"/>
          </p:cNvSpPr>
          <p:nvPr>
            <p:ph type="sldNum" sz="quarter" idx="10"/>
          </p:nvPr>
        </p:nvSpPr>
        <p:spPr/>
        <p:txBody>
          <a:bodyPr/>
          <a:lstStyle/>
          <a:p>
            <a:fld id="{2301DC8B-3450-4282-8D1B-C1D347A299F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9749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Harness</a:t>
            </a:r>
            <a:r>
              <a:rPr lang="en-US" sz="1200" kern="1200" baseline="0" dirty="0" smtClean="0">
                <a:solidFill>
                  <a:schemeClr val="tx1"/>
                </a:solidFill>
                <a:effectLst/>
                <a:latin typeface="+mn-lt"/>
                <a:ea typeface="+mn-ea"/>
                <a:cs typeface="+mn-cs"/>
              </a:rPr>
              <a:t> the capacities of men and women and social groups within a population and ensure their equal and full participation </a:t>
            </a:r>
            <a:r>
              <a:rPr lang="en-GB" sz="1200" kern="1200" dirty="0" smtClean="0">
                <a:solidFill>
                  <a:schemeClr val="tx1"/>
                </a:solidFill>
                <a:effectLst/>
                <a:latin typeface="+mn-lt"/>
                <a:ea typeface="+mn-ea"/>
                <a:cs typeface="+mn-cs"/>
              </a:rPr>
              <a:t>at </a:t>
            </a:r>
            <a:r>
              <a:rPr lang="en-GB" sz="1200" kern="1200" dirty="0" smtClean="0">
                <a:solidFill>
                  <a:schemeClr val="tx1"/>
                </a:solidFill>
                <a:effectLst/>
                <a:latin typeface="+mn-lt"/>
                <a:ea typeface="+mn-ea"/>
                <a:cs typeface="+mn-cs"/>
              </a:rPr>
              <a:t>all stages of the </a:t>
            </a:r>
            <a:r>
              <a:rPr lang="en-GB" sz="1200" kern="1200" dirty="0" smtClean="0">
                <a:solidFill>
                  <a:schemeClr val="tx1"/>
                </a:solidFill>
                <a:effectLst/>
                <a:latin typeface="+mn-lt"/>
                <a:ea typeface="+mn-ea"/>
                <a:cs typeface="+mn-cs"/>
              </a:rPr>
              <a:t>DM - DRR, relief and recovery</a:t>
            </a:r>
            <a:r>
              <a:rPr lang="en-GB" sz="1200" kern="1200" baseline="0" dirty="0" smtClean="0">
                <a:solidFill>
                  <a:schemeClr val="tx1"/>
                </a:solidFill>
                <a:effectLst/>
                <a:latin typeface="+mn-lt"/>
                <a:ea typeface="+mn-ea"/>
                <a:cs typeface="+mn-cs"/>
              </a:rPr>
              <a:t> and in all stages of the </a:t>
            </a:r>
            <a:r>
              <a:rPr lang="en-GB" sz="1200" kern="1200" dirty="0" smtClean="0">
                <a:solidFill>
                  <a:schemeClr val="tx1"/>
                </a:solidFill>
                <a:effectLst/>
                <a:latin typeface="+mn-lt"/>
                <a:ea typeface="+mn-ea"/>
                <a:cs typeface="+mn-cs"/>
              </a:rPr>
              <a:t>programme </a:t>
            </a:r>
            <a:r>
              <a:rPr lang="en-GB" sz="1200" kern="1200" dirty="0" smtClean="0">
                <a:solidFill>
                  <a:schemeClr val="tx1"/>
                </a:solidFill>
                <a:effectLst/>
                <a:latin typeface="+mn-lt"/>
                <a:ea typeface="+mn-ea"/>
                <a:cs typeface="+mn-cs"/>
              </a:rPr>
              <a:t>cycle from planning, </a:t>
            </a:r>
            <a:r>
              <a:rPr lang="en-GB" sz="1200" kern="1200" dirty="0" smtClean="0">
                <a:solidFill>
                  <a:schemeClr val="tx1"/>
                </a:solidFill>
                <a:effectLst/>
                <a:latin typeface="+mn-lt"/>
                <a:ea typeface="+mn-ea"/>
                <a:cs typeface="+mn-cs"/>
              </a:rPr>
              <a:t>implementation, monitoring</a:t>
            </a:r>
            <a:r>
              <a:rPr lang="en-GB" sz="1200" kern="1200" dirty="0" smtClean="0">
                <a:solidFill>
                  <a:schemeClr val="tx1"/>
                </a:solidFill>
                <a:effectLst/>
                <a:latin typeface="+mn-lt"/>
                <a:ea typeface="+mn-ea"/>
                <a:cs typeface="+mn-cs"/>
              </a:rPr>
              <a:t>, evaluation and </a:t>
            </a:r>
            <a:r>
              <a:rPr lang="en-GB" sz="1200" kern="1200" dirty="0" smtClean="0">
                <a:solidFill>
                  <a:schemeClr val="tx1"/>
                </a:solidFill>
                <a:effectLst/>
                <a:latin typeface="+mn-lt"/>
                <a:ea typeface="+mn-ea"/>
                <a:cs typeface="+mn-cs"/>
              </a:rPr>
              <a:t>reporting. </a:t>
            </a:r>
            <a:r>
              <a:rPr lang="en-GB" sz="1200" kern="1200" dirty="0" smtClean="0">
                <a:solidFill>
                  <a:schemeClr val="tx1"/>
                </a:solidFill>
                <a:effectLst/>
                <a:latin typeface="+mn-lt"/>
                <a:ea typeface="+mn-ea"/>
                <a:cs typeface="+mn-cs"/>
              </a:rPr>
              <a:t>Ensure that it is not seen as an ‘add-on’. </a:t>
            </a:r>
          </a:p>
          <a:p>
            <a:pPr lvl="0"/>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Review current policies, strategies, tools and programmes and find ways to mainstream gender</a:t>
            </a:r>
            <a:r>
              <a:rPr lang="en-GB" sz="1200" u="sng" kern="1200" dirty="0" smtClean="0">
                <a:solidFill>
                  <a:schemeClr val="tx1"/>
                </a:solidFill>
                <a:effectLst/>
                <a:latin typeface="+mn-lt"/>
                <a:ea typeface="+mn-ea"/>
                <a:cs typeface="+mn-cs"/>
              </a:rPr>
              <a:t>, </a:t>
            </a:r>
            <a:r>
              <a:rPr lang="en-GB" sz="1200" u="none" kern="1200" dirty="0" smtClean="0">
                <a:solidFill>
                  <a:schemeClr val="tx1"/>
                </a:solidFill>
                <a:effectLst/>
                <a:latin typeface="+mn-lt"/>
                <a:ea typeface="+mn-ea"/>
                <a:cs typeface="+mn-cs"/>
              </a:rPr>
              <a:t>diversity and gender-based violence prevention and response</a:t>
            </a:r>
          </a:p>
          <a:p>
            <a:pPr lvl="0"/>
            <a:endParaRPr lang="en-US"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Ensure the systematic collection and use of sex</a:t>
            </a:r>
            <a:r>
              <a:rPr lang="en-GB" sz="1200" u="sng"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and age</a:t>
            </a:r>
            <a:r>
              <a:rPr lang="en-GB" sz="1200" u="sng" kern="1200" dirty="0" smtClean="0">
                <a:solidFill>
                  <a:schemeClr val="tx1"/>
                </a:solidFill>
                <a:effectLst/>
                <a:latin typeface="+mn-lt"/>
                <a:ea typeface="+mn-ea"/>
                <a:cs typeface="+mn-cs"/>
              </a:rPr>
              <a:t>-</a:t>
            </a:r>
            <a:r>
              <a:rPr lang="en-GB" sz="1200" strike="sngStrike"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disaggregated data in all DRR and DM programmes. Collect qualitative and quantitative data to allow for rigorous monitoring and evaluation and more in depth understanding of gender </a:t>
            </a:r>
            <a:r>
              <a:rPr lang="en-GB" sz="1200" u="sng" kern="1200" dirty="0" smtClean="0">
                <a:solidFill>
                  <a:schemeClr val="tx1"/>
                </a:solidFill>
                <a:effectLst/>
                <a:latin typeface="+mn-lt"/>
                <a:ea typeface="+mn-ea"/>
                <a:cs typeface="+mn-cs"/>
              </a:rPr>
              <a:t>and diversity </a:t>
            </a:r>
            <a:r>
              <a:rPr lang="en-GB" sz="1200" kern="1200" dirty="0" smtClean="0">
                <a:solidFill>
                  <a:schemeClr val="tx1"/>
                </a:solidFill>
                <a:effectLst/>
                <a:latin typeface="+mn-lt"/>
                <a:ea typeface="+mn-ea"/>
                <a:cs typeface="+mn-cs"/>
              </a:rPr>
              <a:t>impacts  </a:t>
            </a:r>
            <a:endParaRPr lang="en-US"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Harness the capacity of women and support and promote their capacity to be leaders in their communities of DRR and DM </a:t>
            </a:r>
            <a:endParaRPr lang="en-US"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510A8B-CCD1-4077-9BB7-CC411FB21D8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59879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some key issues leading to </a:t>
            </a:r>
            <a:r>
              <a:rPr lang="en-US" dirty="0" smtClean="0"/>
              <a:t>vulnerability </a:t>
            </a:r>
            <a:r>
              <a:rPr lang="en-US" dirty="0" smtClean="0"/>
              <a:t>as highlighted in the group discussions from the Case</a:t>
            </a:r>
            <a:r>
              <a:rPr lang="en-US" baseline="0" dirty="0" smtClean="0"/>
              <a:t> Study.</a:t>
            </a:r>
          </a:p>
          <a:p>
            <a:endParaRPr lang="en-US" baseline="0" dirty="0" smtClean="0"/>
          </a:p>
          <a:p>
            <a:r>
              <a:rPr lang="en-US" baseline="0" dirty="0" smtClean="0"/>
              <a:t>It is important that we look, not only at the infrastructure and physical vulnerabilities that exist but understand and be aware of the people we are working with and how their differences can cause vulnerabilities and how this can interact with the physical world. </a:t>
            </a:r>
            <a:endParaRPr lang="en-US" dirty="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223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key to remember is that women, girls and social</a:t>
            </a:r>
            <a:r>
              <a:rPr lang="en-US" baseline="0" dirty="0" smtClean="0"/>
              <a:t> groups that are marginalized and therefore more vulnerable have a lot to contribute and have specific capacities and strengths that can enhance overall community resilience and response to disasters.</a:t>
            </a:r>
          </a:p>
          <a:p>
            <a:endParaRPr lang="en-US" baseline="0" dirty="0" smtClean="0"/>
          </a:p>
          <a:p>
            <a:r>
              <a:rPr lang="en-US" baseline="0" dirty="0" smtClean="0"/>
              <a:t>We needs to always work in a participatory way with women, men and all groups within society to empower them to be agents of change. </a:t>
            </a:r>
          </a:p>
          <a:p>
            <a:endParaRPr lang="en-US" baseline="0" dirty="0" smtClean="0"/>
          </a:p>
          <a:p>
            <a:endParaRPr lang="en-US" baseline="0" dirty="0" smtClean="0"/>
          </a:p>
          <a:p>
            <a:endParaRPr lang="en-US" baseline="0" dirty="0" smtClean="0"/>
          </a:p>
          <a:p>
            <a:r>
              <a:rPr lang="en-US" baseline="0" dirty="0" smtClean="0"/>
              <a:t>Quote: </a:t>
            </a:r>
            <a:endParaRPr lang="en-US" sz="2000" b="1" i="1" dirty="0" smtClean="0">
              <a:solidFill>
                <a:srgbClr val="FF0000"/>
              </a:solidFill>
              <a:latin typeface="Arial" panose="020B0604020202020204" pitchFamily="34" charset="0"/>
              <a:cs typeface="Arial" panose="020B0604020202020204" pitchFamily="34" charset="0"/>
            </a:endParaRPr>
          </a:p>
          <a:p>
            <a:endParaRPr lang="en-US" i="1" dirty="0" smtClean="0"/>
          </a:p>
          <a:p>
            <a:endParaRPr lang="en-US" i="1" dirty="0" smtClean="0"/>
          </a:p>
          <a:p>
            <a:r>
              <a:rPr lang="en-US" b="1" dirty="0" smtClean="0"/>
              <a:t>IFRC Strategic Framework on Gender and Diversity Issues</a:t>
            </a:r>
          </a:p>
          <a:p>
            <a:r>
              <a:rPr lang="en-US" b="1" dirty="0" smtClean="0"/>
              <a:t>2013- 2020</a:t>
            </a:r>
            <a:endParaRPr lang="en-US" dirty="0" smtClean="0"/>
          </a:p>
          <a:p>
            <a:endParaRPr lang="en-US" dirty="0"/>
          </a:p>
        </p:txBody>
      </p:sp>
      <p:sp>
        <p:nvSpPr>
          <p:cNvPr id="4" name="Slide Number Placeholder 3"/>
          <p:cNvSpPr>
            <a:spLocks noGrp="1"/>
          </p:cNvSpPr>
          <p:nvPr>
            <p:ph type="sldNum" sz="quarter" idx="10"/>
          </p:nvPr>
        </p:nvSpPr>
        <p:spPr/>
        <p:txBody>
          <a:bodyPr/>
          <a:lstStyle/>
          <a:p>
            <a:fld id="{37B363D4-107C-42EC-B63C-CAA84C773354}" type="slidenum">
              <a:rPr lang="en-US" smtClean="0"/>
              <a:t>21</a:t>
            </a:fld>
            <a:endParaRPr lang="en-US"/>
          </a:p>
        </p:txBody>
      </p:sp>
    </p:spTree>
    <p:extLst>
      <p:ext uri="{BB962C8B-B14F-4D97-AF65-F5344CB8AC3E}">
        <p14:creationId xmlns:p14="http://schemas.microsoft.com/office/powerpoint/2010/main" val="350974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and introduction</a:t>
            </a:r>
          </a:p>
          <a:p>
            <a:endParaRPr lang="en-US" dirty="0" smtClean="0"/>
          </a:p>
          <a:p>
            <a:r>
              <a:rPr lang="en-US" dirty="0" smtClean="0"/>
              <a:t>Introduction of participants</a:t>
            </a:r>
          </a:p>
          <a:p>
            <a:endParaRPr lang="en-US" dirty="0" smtClean="0"/>
          </a:p>
          <a:p>
            <a:r>
              <a:rPr lang="en-US" dirty="0" smtClean="0"/>
              <a:t>Objectives for the</a:t>
            </a:r>
            <a:r>
              <a:rPr lang="en-US" baseline="0" dirty="0" smtClean="0"/>
              <a:t>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Increase understanding of key concepts such</a:t>
            </a:r>
            <a:r>
              <a:rPr lang="en-US" baseline="0" dirty="0" smtClean="0"/>
              <a:t> as gender, diversity and vulnerability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these concepts can be applied practically to gender-sensitive DRR and DM in preparedness planning, relief and response, and recovery and reconstruction.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Introduction to the IFRC approach to gender and diversity and into the strategies and frameworks that guide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Roles play: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 aspects of diversity and understand how this links with vulnerability through practical</a:t>
            </a:r>
            <a:r>
              <a:rPr lang="en-US" baseline="0" dirty="0" smtClean="0"/>
              <a:t> examples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Reflect on your own country’s policies and strategies that address gender and diversity</a:t>
            </a:r>
            <a:r>
              <a:rPr lang="en-US" baseline="0" dirty="0"/>
              <a:t> </a:t>
            </a:r>
            <a:r>
              <a:rPr lang="en-US" baseline="0" dirty="0" smtClean="0"/>
              <a:t>and how this could be improved reflecting on how we can improve vulnerabilities through humanitarian aid.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5942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Arial" panose="020B0604020202020204" pitchFamily="34" charset="0"/>
                <a:ea typeface="+mn-ea"/>
                <a:cs typeface="Arial" panose="020B0604020202020204" pitchFamily="34" charset="0"/>
              </a:rPr>
              <a:t>Where as a person’s sex refers to the biological differences between men and women gender…..</a:t>
            </a: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a:p>
            <a:r>
              <a:rPr lang="en-US" sz="1200" b="1" dirty="0" smtClean="0">
                <a:solidFill>
                  <a:prstClr val="black"/>
                </a:solidFill>
                <a:latin typeface="Arial" panose="020B0604020202020204" pitchFamily="34" charset="0"/>
                <a:cs typeface="Arial" panose="020B0604020202020204" pitchFamily="34" charset="0"/>
              </a:rPr>
              <a:t>Gender: </a:t>
            </a:r>
            <a:r>
              <a:rPr lang="en-US" sz="1200" dirty="0" smtClean="0">
                <a:solidFill>
                  <a:prstClr val="black"/>
                </a:solidFill>
                <a:latin typeface="Arial" panose="020B0604020202020204" pitchFamily="34" charset="0"/>
                <a:cs typeface="Arial" panose="020B0604020202020204" pitchFamily="34" charset="0"/>
              </a:rPr>
              <a:t>refers to the </a:t>
            </a:r>
            <a:r>
              <a:rPr lang="en-US" sz="1200" b="1" dirty="0" smtClean="0">
                <a:solidFill>
                  <a:prstClr val="black"/>
                </a:solidFill>
                <a:latin typeface="Arial" panose="020B0604020202020204" pitchFamily="34" charset="0"/>
                <a:cs typeface="Arial" panose="020B0604020202020204" pitchFamily="34" charset="0"/>
              </a:rPr>
              <a:t>social differences </a:t>
            </a:r>
            <a:r>
              <a:rPr lang="en-US" sz="1200" dirty="0" smtClean="0">
                <a:solidFill>
                  <a:prstClr val="black"/>
                </a:solidFill>
                <a:latin typeface="Arial" panose="020B0604020202020204" pitchFamily="34" charset="0"/>
                <a:cs typeface="Arial" panose="020B0604020202020204" pitchFamily="34" charset="0"/>
              </a:rPr>
              <a:t>between men and women and relate to the attitudes, behaviors, roles and expectations  placed on men and women as a result of being male or female</a:t>
            </a:r>
          </a:p>
          <a:p>
            <a:endParaRPr lang="en-US" sz="1200" dirty="0" smtClean="0">
              <a:solidFill>
                <a:prstClr val="black"/>
              </a:solidFill>
              <a:latin typeface="Arial" panose="020B0604020202020204" pitchFamily="34" charset="0"/>
              <a:cs typeface="Arial" panose="020B0604020202020204" pitchFamily="34" charset="0"/>
            </a:endParaRPr>
          </a:p>
          <a:p>
            <a:endParaRPr lang="en-US" sz="1200" dirty="0" smtClean="0">
              <a:solidFill>
                <a:prstClr val="black"/>
              </a:solidFill>
              <a:latin typeface="Arial" panose="020B0604020202020204" pitchFamily="34" charset="0"/>
              <a:cs typeface="Arial" panose="020B0604020202020204" pitchFamily="34" charset="0"/>
            </a:endParaRPr>
          </a:p>
          <a:p>
            <a:r>
              <a:rPr lang="en-US" sz="1200" b="1" dirty="0" smtClean="0">
                <a:solidFill>
                  <a:prstClr val="black"/>
                </a:solidFill>
                <a:latin typeface="Arial" panose="020B0604020202020204" pitchFamily="34" charset="0"/>
                <a:cs typeface="Arial" panose="020B0604020202020204" pitchFamily="34" charset="0"/>
              </a:rPr>
              <a:t>Diversity: </a:t>
            </a:r>
            <a:r>
              <a:rPr lang="en-US" sz="1200" dirty="0" smtClean="0">
                <a:solidFill>
                  <a:prstClr val="black"/>
                </a:solidFill>
                <a:latin typeface="Arial" panose="020B0604020202020204" pitchFamily="34" charset="0"/>
                <a:cs typeface="Arial" panose="020B0604020202020204" pitchFamily="34" charset="0"/>
              </a:rPr>
              <a:t>refers to the </a:t>
            </a:r>
            <a:r>
              <a:rPr lang="en-US" sz="1200" b="1" dirty="0" smtClean="0">
                <a:solidFill>
                  <a:prstClr val="black"/>
                </a:solidFill>
                <a:latin typeface="Arial" panose="020B0604020202020204" pitchFamily="34" charset="0"/>
                <a:cs typeface="Arial" panose="020B0604020202020204" pitchFamily="34" charset="0"/>
              </a:rPr>
              <a:t>differences between people. </a:t>
            </a:r>
            <a:r>
              <a:rPr lang="en-US" sz="1200" dirty="0" smtClean="0">
                <a:solidFill>
                  <a:prstClr val="black"/>
                </a:solidFill>
                <a:latin typeface="Arial" panose="020B0604020202020204" pitchFamily="34" charset="0"/>
                <a:cs typeface="Arial" panose="020B0604020202020204" pitchFamily="34" charset="0"/>
              </a:rPr>
              <a:t>These differences can be physical or social and can include: gender, sexual orientation, age, disability, HIV status, socio-economic status, religion, nationality and ethnic origin</a:t>
            </a:r>
          </a:p>
          <a:p>
            <a:endParaRPr lang="en-US" sz="1200" dirty="0" smtClean="0">
              <a:solidFill>
                <a:prstClr val="black"/>
              </a:solidFill>
              <a:latin typeface="Arial" panose="020B0604020202020204" pitchFamily="34" charset="0"/>
              <a:cs typeface="Arial" panose="020B0604020202020204" pitchFamily="34" charset="0"/>
            </a:endParaRP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a:p>
            <a:r>
              <a:rPr lang="en-US" sz="1200" b="0" i="0" kern="1200" baseline="0" dirty="0" smtClean="0">
                <a:solidFill>
                  <a:schemeClr val="tx1"/>
                </a:solidFill>
                <a:latin typeface="Arial" panose="020B0604020202020204" pitchFamily="34" charset="0"/>
                <a:ea typeface="+mn-ea"/>
                <a:cs typeface="Arial" panose="020B0604020202020204" pitchFamily="34" charset="0"/>
              </a:rPr>
              <a:t>The are many interactions between gender and different aspects of diversity and these can further exacerbate a person’s vulnerabilities depending on the culture or the situation. E.g. being a women who is also HIV positive and from an ethnic minority group. </a:t>
            </a: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C2F12-DBD7-4EC5-AA3D-D91E884E8293}" type="slidenum">
              <a:rPr lang="en-GB" smtClean="0">
                <a:solidFill>
                  <a:prstClr val="black"/>
                </a:solidFill>
              </a:rPr>
              <a:pPr/>
              <a:t>3</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by what you understand by a persons gender? (have a white board if possible)</a:t>
            </a:r>
          </a:p>
          <a:p>
            <a:endParaRPr lang="en-US" baseline="0" dirty="0" smtClean="0"/>
          </a:p>
          <a:p>
            <a:r>
              <a:rPr lang="en-US" baseline="0" dirty="0" smtClean="0"/>
              <a:t>What characteristics do you think of when you know someone is male or female?</a:t>
            </a:r>
            <a:endParaRPr lang="en-US" dirty="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7043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Arial" panose="020B0604020202020204" pitchFamily="34" charset="0"/>
                <a:ea typeface="+mn-ea"/>
                <a:cs typeface="Arial" panose="020B0604020202020204" pitchFamily="34" charset="0"/>
              </a:rPr>
              <a:t>These characteristics and expectations</a:t>
            </a:r>
            <a:r>
              <a:rPr lang="en-US" sz="1200" b="0" i="0" kern="1200" baseline="0" dirty="0" smtClean="0">
                <a:solidFill>
                  <a:schemeClr val="tx1"/>
                </a:solidFill>
                <a:latin typeface="Arial" panose="020B0604020202020204" pitchFamily="34" charset="0"/>
                <a:ea typeface="+mn-ea"/>
                <a:cs typeface="Arial" panose="020B0604020202020204" pitchFamily="34" charset="0"/>
              </a:rPr>
              <a:t> that are</a:t>
            </a:r>
            <a:r>
              <a:rPr lang="en-US" sz="1200" b="0" i="0" kern="1200" dirty="0" smtClean="0">
                <a:solidFill>
                  <a:schemeClr val="tx1"/>
                </a:solidFill>
                <a:latin typeface="Arial" panose="020B0604020202020204" pitchFamily="34" charset="0"/>
                <a:ea typeface="+mn-ea"/>
                <a:cs typeface="Arial" panose="020B0604020202020204" pitchFamily="34" charset="0"/>
              </a:rPr>
              <a:t> put on people</a:t>
            </a:r>
            <a:r>
              <a:rPr lang="en-US" sz="1200" b="0" i="0" kern="1200" baseline="0" dirty="0" smtClean="0">
                <a:solidFill>
                  <a:schemeClr val="tx1"/>
                </a:solidFill>
                <a:latin typeface="Arial" panose="020B0604020202020204" pitchFamily="34" charset="0"/>
                <a:ea typeface="+mn-ea"/>
                <a:cs typeface="Arial" panose="020B0604020202020204" pitchFamily="34" charset="0"/>
              </a:rPr>
              <a:t> lead to vulnerabilities which can cause people to be marginalized within society. </a:t>
            </a:r>
          </a:p>
          <a:p>
            <a:endParaRPr lang="en-US" sz="1200" b="0" i="0"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Vulnerabilities can be physical, social, economic, or environmental</a:t>
            </a:r>
            <a:r>
              <a:rPr lang="en-US" sz="1200" kern="1200" baseline="0" dirty="0" smtClean="0">
                <a:solidFill>
                  <a:schemeClr val="tx1"/>
                </a:solidFill>
                <a:effectLst/>
                <a:latin typeface="+mn-lt"/>
                <a:ea typeface="+mn-ea"/>
                <a:cs typeface="+mn-cs"/>
              </a:rPr>
              <a:t> and in times of disasters these vulnerabilities can be even more prevalent.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Put </a:t>
            </a:r>
            <a:r>
              <a:rPr lang="en-US" sz="1200" kern="1200" baseline="0" smtClean="0">
                <a:solidFill>
                  <a:schemeClr val="tx1"/>
                </a:solidFill>
                <a:effectLst/>
                <a:latin typeface="+mn-lt"/>
                <a:ea typeface="+mn-ea"/>
                <a:cs typeface="+mn-cs"/>
              </a:rPr>
              <a:t>overlapping circles</a:t>
            </a:r>
            <a:endParaRPr lang="en-US" dirty="0"/>
          </a:p>
        </p:txBody>
      </p:sp>
      <p:sp>
        <p:nvSpPr>
          <p:cNvPr id="4" name="Slide Number Placeholder 3"/>
          <p:cNvSpPr>
            <a:spLocks noGrp="1"/>
          </p:cNvSpPr>
          <p:nvPr>
            <p:ph type="sldNum" sz="quarter" idx="10"/>
          </p:nvPr>
        </p:nvSpPr>
        <p:spPr/>
        <p:txBody>
          <a:bodyPr/>
          <a:lstStyle/>
          <a:p>
            <a:fld id="{2301DC8B-3450-4282-8D1B-C1D347A299F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3410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how gender</a:t>
            </a:r>
            <a:r>
              <a:rPr lang="en-US" baseline="0" dirty="0" smtClean="0"/>
              <a:t> or a group of people are vulnerable to a disaster…</a:t>
            </a:r>
          </a:p>
          <a:p>
            <a:endParaRPr lang="en-US" sz="1200" baseline="0" dirty="0" smtClean="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Women, girls and boys  14 times more likely to die during a disaster than are men</a:t>
            </a:r>
          </a:p>
          <a:p>
            <a:pPr algn="ctr"/>
            <a:endParaRPr lang="en-GB" sz="1200" dirty="0" smtClean="0">
              <a:solidFill>
                <a:prstClr val="black"/>
              </a:solidFill>
              <a:latin typeface="Arial" panose="020B0604020202020204" pitchFamily="34" charset="0"/>
              <a:cs typeface="Arial" panose="020B0604020202020204" pitchFamily="34" charset="0"/>
            </a:endParaRPr>
          </a:p>
          <a:p>
            <a:pPr algn="ctr"/>
            <a:r>
              <a:rPr lang="en-US" sz="1200" dirty="0" smtClean="0">
                <a:solidFill>
                  <a:prstClr val="black"/>
                </a:solidFill>
                <a:latin typeface="Arial" panose="020B0604020202020204" pitchFamily="34" charset="0"/>
                <a:cs typeface="Arial" panose="020B0604020202020204" pitchFamily="34" charset="0"/>
              </a:rPr>
              <a:t>More than 70% of those that died in the 2004  Asia Tsunami were women. </a:t>
            </a:r>
            <a:br>
              <a:rPr lang="en-US" sz="1200" dirty="0" smtClean="0">
                <a:solidFill>
                  <a:prstClr val="black"/>
                </a:solidFill>
                <a:latin typeface="Arial" panose="020B0604020202020204" pitchFamily="34" charset="0"/>
                <a:cs typeface="Arial" panose="020B0604020202020204" pitchFamily="34" charset="0"/>
              </a:rPr>
            </a:br>
            <a:endParaRPr lang="en-GB" sz="1200" dirty="0" smtClean="0">
              <a:solidFill>
                <a:prstClr val="black"/>
              </a:solidFill>
              <a:latin typeface="Arial" panose="020B0604020202020204" pitchFamily="34" charset="0"/>
              <a:cs typeface="Arial" panose="020B0604020202020204" pitchFamily="34" charset="0"/>
            </a:endParaRPr>
          </a:p>
          <a:p>
            <a:pPr algn="ctr"/>
            <a:r>
              <a:rPr lang="en-GB" sz="1200" dirty="0" smtClean="0">
                <a:solidFill>
                  <a:prstClr val="black"/>
                </a:solidFill>
                <a:latin typeface="Arial" panose="020B0604020202020204" pitchFamily="34" charset="0"/>
                <a:cs typeface="Arial" panose="020B0604020202020204" pitchFamily="34" charset="0"/>
              </a:rPr>
              <a:t>In three of the affected areas</a:t>
            </a:r>
            <a:r>
              <a:rPr lang="en-GB" sz="1200" dirty="0" smtClean="0">
                <a:solidFill>
                  <a:srgbClr val="FF0000"/>
                </a:solidFill>
                <a:latin typeface="Arial" panose="020B0604020202020204" pitchFamily="34" charset="0"/>
                <a:cs typeface="Arial" panose="020B0604020202020204" pitchFamily="34" charset="0"/>
              </a:rPr>
              <a:t> </a:t>
            </a:r>
            <a:r>
              <a:rPr lang="en-GB" sz="1200" dirty="0" smtClean="0">
                <a:solidFill>
                  <a:prstClr val="black"/>
                </a:solidFill>
                <a:latin typeface="Arial" panose="020B0604020202020204" pitchFamily="34" charset="0"/>
                <a:cs typeface="Arial" panose="020B0604020202020204" pitchFamily="34" charset="0"/>
              </a:rPr>
              <a:t>of the 2011 Japan earthquake/ tsunami, 65% of casualties were over the age of 60 </a:t>
            </a:r>
          </a:p>
          <a:p>
            <a:pPr algn="ctr"/>
            <a:endParaRPr lang="en-GB" sz="1200" dirty="0" smtClean="0">
              <a:solidFill>
                <a:prstClr val="black"/>
              </a:solidFill>
              <a:latin typeface="Arial" panose="020B0604020202020204" pitchFamily="34" charset="0"/>
              <a:cs typeface="Arial" panose="020B0604020202020204" pitchFamily="34" charset="0"/>
            </a:endParaRPr>
          </a:p>
          <a:p>
            <a:pPr algn="ctr"/>
            <a:r>
              <a:rPr lang="en-GB" sz="1200" dirty="0" smtClean="0">
                <a:solidFill>
                  <a:prstClr val="black"/>
                </a:solidFill>
                <a:latin typeface="Arial" panose="020B0604020202020204" pitchFamily="34" charset="0"/>
                <a:cs typeface="Arial" panose="020B0604020202020204" pitchFamily="34" charset="0"/>
              </a:rPr>
              <a:t>After the tsunami in Aceh, Indonesia, 21.2% of victims were young children</a:t>
            </a:r>
          </a:p>
          <a:p>
            <a:endParaRPr lang="en-US" baseline="0" dirty="0" smtClean="0"/>
          </a:p>
          <a:p>
            <a:r>
              <a:rPr lang="en-US" baseline="0" dirty="0" smtClean="0"/>
              <a:t>Put in a chart</a:t>
            </a:r>
          </a:p>
          <a:p>
            <a:endParaRPr lang="en-US" dirty="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523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image</a:t>
            </a:r>
          </a:p>
          <a:p>
            <a:endParaRPr lang="en-US" dirty="0" smtClean="0"/>
          </a:p>
          <a:p>
            <a:r>
              <a:rPr lang="en-US" dirty="0" smtClean="0"/>
              <a:t>The IFRC ensure that gender</a:t>
            </a:r>
            <a:r>
              <a:rPr lang="en-US" baseline="0" dirty="0" smtClean="0"/>
              <a:t> and diversity is fundamental to all of its </a:t>
            </a:r>
            <a:r>
              <a:rPr lang="en-US" baseline="0" dirty="0" err="1" smtClean="0"/>
              <a:t>programmes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9091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IFRC’s gender and diversity work is rooted in its humanitarian mandate to prevent and alleviate human suffering without discrimination and to protect human dignity.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Red Cross Red Crescent recognizes that women and men have different capacities, strengths, needs and vulnerabilities, which can impact resilience to disasters and crises.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principle of impartiality -</a:t>
            </a:r>
            <a:r>
              <a:rPr lang="en-US" dirty="0" smtClean="0"/>
              <a:t> endeavors to relieve the suffering of individuals, being </a:t>
            </a:r>
          </a:p>
          <a:p>
            <a:pPr marL="0" indent="0" algn="ctr">
              <a:spcAft>
                <a:spcPts val="300"/>
              </a:spcAft>
              <a:buNone/>
            </a:pPr>
            <a:r>
              <a:rPr lang="en-US" dirty="0" smtClean="0"/>
              <a:t>guided solely by their needs, and to give priority to the most </a:t>
            </a:r>
          </a:p>
          <a:p>
            <a:pPr marL="0" indent="0" algn="ctr">
              <a:spcAft>
                <a:spcPts val="300"/>
              </a:spcAft>
              <a:buNone/>
            </a:pPr>
            <a:r>
              <a:rPr lang="en-US" dirty="0" smtClean="0"/>
              <a:t>urgent cases of distress</a:t>
            </a:r>
            <a:r>
              <a:rPr lang="en-US" sz="1200" kern="1200" dirty="0" smtClean="0">
                <a:solidFill>
                  <a:schemeClr val="tx1"/>
                </a:solidFill>
                <a:effectLst/>
                <a:latin typeface="+mn-lt"/>
                <a:ea typeface="+mn-ea"/>
                <a:cs typeface="+mn-cs"/>
              </a:rPr>
              <a:t> ensures</a:t>
            </a:r>
            <a:r>
              <a:rPr lang="en-US" sz="1200" kern="1200" baseline="0" dirty="0" smtClean="0">
                <a:solidFill>
                  <a:schemeClr val="tx1"/>
                </a:solidFill>
                <a:effectLst/>
                <a:latin typeface="+mn-lt"/>
                <a:ea typeface="+mn-ea"/>
                <a:cs typeface="+mn-cs"/>
              </a:rPr>
              <a:t> that all people will be helped equally in a humanitarian situation as well as recognizing that we cannot address everyone needs in exactly the same way without </a:t>
            </a:r>
            <a:r>
              <a:rPr lang="en-US" sz="1200" kern="1200" dirty="0" smtClean="0">
                <a:solidFill>
                  <a:schemeClr val="tx1"/>
                </a:solidFill>
                <a:effectLst/>
                <a:latin typeface="+mn-lt"/>
                <a:ea typeface="+mn-ea"/>
                <a:cs typeface="+mn-cs"/>
              </a:rPr>
              <a:t>accounting how much they are suffering or how urgent their needs are – both these level of suffering</a:t>
            </a:r>
            <a:r>
              <a:rPr lang="en-US" sz="1200" kern="1200" baseline="0" dirty="0" smtClean="0">
                <a:solidFill>
                  <a:schemeClr val="tx1"/>
                </a:solidFill>
                <a:effectLst/>
                <a:latin typeface="+mn-lt"/>
                <a:ea typeface="+mn-ea"/>
                <a:cs typeface="+mn-cs"/>
              </a:rPr>
              <a:t> and urgency of need can be impacted by their vulnerability.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6659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US" dirty="0" smtClean="0"/>
              <a:t>IFRC Strategic Framework on Gender and Diversity issues (2013-2020)</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This </a:t>
            </a:r>
            <a:r>
              <a:rPr lang="en-GB" sz="1200" kern="1200" baseline="0" dirty="0" err="1" smtClean="0">
                <a:solidFill>
                  <a:schemeClr val="tx1"/>
                </a:solidFill>
                <a:effectLst/>
                <a:latin typeface="+mn-lt"/>
                <a:ea typeface="+mn-ea"/>
                <a:cs typeface="+mn-cs"/>
              </a:rPr>
              <a:t>pr</a:t>
            </a:r>
            <a:r>
              <a:rPr lang="en-US" sz="1200" kern="1200" dirty="0" err="1" smtClean="0">
                <a:solidFill>
                  <a:schemeClr val="tx1"/>
                </a:solidFill>
                <a:effectLst/>
                <a:latin typeface="+mn-lt"/>
                <a:ea typeface="+mn-ea"/>
                <a:cs typeface="+mn-cs"/>
              </a:rPr>
              <a:t>ovides</a:t>
            </a:r>
            <a:r>
              <a:rPr lang="en-US" sz="1200" kern="1200" dirty="0" smtClean="0">
                <a:solidFill>
                  <a:schemeClr val="tx1"/>
                </a:solidFill>
                <a:effectLst/>
                <a:latin typeface="+mn-lt"/>
                <a:ea typeface="+mn-ea"/>
                <a:cs typeface="+mn-cs"/>
              </a:rPr>
              <a:t> strategic direction to the IFRC and its member National Societies by encouraging and promoting gender equality and respect for diversity.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Strategy is i</a:t>
            </a:r>
            <a:r>
              <a:rPr lang="en-US" dirty="0" smtClean="0"/>
              <a:t>n line with </a:t>
            </a:r>
            <a:r>
              <a:rPr lang="en-US" b="1" dirty="0" smtClean="0"/>
              <a:t>Strategy 2020 </a:t>
            </a:r>
            <a:r>
              <a:rPr lang="en-US" dirty="0" smtClean="0"/>
              <a:t>and the </a:t>
            </a:r>
            <a:r>
              <a:rPr lang="en-US" b="1" dirty="0" smtClean="0"/>
              <a:t>IFRC’s principles and values</a:t>
            </a:r>
            <a:r>
              <a:rPr lang="en-US" dirty="0" smtClean="0"/>
              <a:t>.</a:t>
            </a:r>
            <a:r>
              <a:rPr lang="en-US" b="1" dirty="0" smtClean="0"/>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three key</a:t>
            </a:r>
            <a:r>
              <a:rPr lang="en-US" sz="1200" kern="1200" baseline="0" dirty="0" smtClean="0">
                <a:solidFill>
                  <a:schemeClr val="tx1"/>
                </a:solidFill>
                <a:effectLst/>
                <a:latin typeface="+mn-lt"/>
                <a:ea typeface="+mn-ea"/>
                <a:cs typeface="+mn-cs"/>
              </a:rPr>
              <a:t> outcomes outlined in this strategy:</a:t>
            </a:r>
          </a:p>
          <a:p>
            <a:endParaRPr lang="en-US" sz="1200" kern="1200" baseline="0" dirty="0" smtClean="0">
              <a:solidFill>
                <a:schemeClr val="tx1"/>
              </a:solidFill>
              <a:effectLst/>
              <a:latin typeface="+mn-lt"/>
              <a:ea typeface="+mn-ea"/>
              <a:cs typeface="+mn-cs"/>
            </a:endParaRPr>
          </a:p>
          <a:p>
            <a:r>
              <a:rPr lang="en-US" dirty="0" smtClean="0"/>
              <a:t>Outcome 1: Systematic incorporation of gender and diversity in all </a:t>
            </a:r>
            <a:r>
              <a:rPr lang="en-US" dirty="0" err="1" smtClean="0"/>
              <a:t>programmes</a:t>
            </a:r>
            <a:r>
              <a:rPr lang="en-US" dirty="0" smtClean="0"/>
              <a:t>, services and tools throughout the whole</a:t>
            </a:r>
            <a:r>
              <a:rPr lang="en-US" baseline="0" dirty="0" smtClean="0"/>
              <a:t> project</a:t>
            </a:r>
            <a:r>
              <a:rPr lang="en-US" dirty="0" smtClean="0"/>
              <a:t> management cycle - from assessment to planning, monitoring, evaluation and reporting. </a:t>
            </a:r>
          </a:p>
          <a:p>
            <a:endParaRPr lang="en-US" dirty="0" smtClean="0"/>
          </a:p>
          <a:p>
            <a:r>
              <a:rPr lang="en-US" dirty="0" smtClean="0"/>
              <a:t>Outcome 2: Improved gender and diversity composition at all levels e.g. governance, management, staff and volunteers. </a:t>
            </a:r>
          </a:p>
          <a:p>
            <a:endParaRPr lang="en-US" dirty="0" smtClean="0"/>
          </a:p>
          <a:p>
            <a:r>
              <a:rPr lang="en-US" dirty="0" smtClean="0"/>
              <a:t>Outcome 3: Reduced gender- and diversity-based inequality, discrimination and violence through the active promotion of fundamental principles and humanitarian values.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867AF-A368-4952-B00A-582BBC93FB5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9866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0" y="381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1"/>
          <p:cNvGrpSpPr>
            <a:grpSpLocks/>
          </p:cNvGrpSpPr>
          <p:nvPr userDrawn="1"/>
        </p:nvGrpSpPr>
        <p:grpSpPr bwMode="auto">
          <a:xfrm>
            <a:off x="304800" y="304800"/>
            <a:ext cx="1260475" cy="1260475"/>
            <a:chOff x="193688" y="193688"/>
            <a:chExt cx="1260000" cy="1260000"/>
          </a:xfrm>
        </p:grpSpPr>
        <p:sp>
          <p:nvSpPr>
            <p:cNvPr id="6" name="Oval 5"/>
            <p:cNvSpPr/>
            <p:nvPr userDrawn="1"/>
          </p:nvSpPr>
          <p:spPr>
            <a:xfrm>
              <a:off x="193688" y="193688"/>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TextBox 6"/>
            <p:cNvSpPr txBox="1"/>
            <p:nvPr userDrawn="1"/>
          </p:nvSpPr>
          <p:spPr>
            <a:xfrm>
              <a:off x="253943" y="66985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
        <p:nvSpPr>
          <p:cNvPr id="2" name="Title 1"/>
          <p:cNvSpPr>
            <a:spLocks noGrp="1"/>
          </p:cNvSpPr>
          <p:nvPr>
            <p:ph type="ctrTitle" hasCustomPrompt="1"/>
          </p:nvPr>
        </p:nvSpPr>
        <p:spPr>
          <a:xfrm>
            <a:off x="685800" y="2667000"/>
            <a:ext cx="7543800" cy="647591"/>
          </a:xfrm>
        </p:spPr>
        <p:txBody>
          <a:bodyPr/>
          <a:lstStyle>
            <a:lvl1pPr algn="r">
              <a:defRPr b="1" baseline="0">
                <a:solidFill>
                  <a:schemeClr val="bg1"/>
                </a:solidFill>
              </a:defRPr>
            </a:lvl1pPr>
          </a:lstStyle>
          <a:p>
            <a:r>
              <a:rPr lang="en-US" dirty="0" smtClean="0"/>
              <a:t>Addressing Gender and Diversity Equality within Community Safety and</a:t>
            </a:r>
            <a:endParaRPr lang="en-GB" dirty="0"/>
          </a:p>
        </p:txBody>
      </p:sp>
      <p:sp>
        <p:nvSpPr>
          <p:cNvPr id="3" name="Subtitle 2"/>
          <p:cNvSpPr>
            <a:spLocks noGrp="1"/>
          </p:cNvSpPr>
          <p:nvPr>
            <p:ph type="subTitle" idx="1" hasCustomPrompt="1"/>
          </p:nvPr>
        </p:nvSpPr>
        <p:spPr>
          <a:xfrm>
            <a:off x="990600" y="37338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IFRC Southeast Asia Regional Delegation</a:t>
            </a:r>
          </a:p>
          <a:p>
            <a:r>
              <a:rPr lang="en-GB" dirty="0" smtClean="0"/>
              <a:t>2014</a:t>
            </a:r>
            <a:endParaRPr lang="en-GB" dirty="0"/>
          </a:p>
        </p:txBody>
      </p:sp>
    </p:spTree>
    <p:extLst>
      <p:ext uri="{BB962C8B-B14F-4D97-AF65-F5344CB8AC3E}">
        <p14:creationId xmlns:p14="http://schemas.microsoft.com/office/powerpoint/2010/main" val="2938444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8" name="Group 11"/>
          <p:cNvGrpSpPr>
            <a:grpSpLocks/>
          </p:cNvGrpSpPr>
          <p:nvPr userDrawn="1"/>
        </p:nvGrpSpPr>
        <p:grpSpPr bwMode="auto">
          <a:xfrm>
            <a:off x="323528" y="476672"/>
            <a:ext cx="1260475" cy="1260475"/>
            <a:chOff x="60067" y="213153"/>
            <a:chExt cx="1260000" cy="1260000"/>
          </a:xfrm>
        </p:grpSpPr>
        <p:sp>
          <p:nvSpPr>
            <p:cNvPr id="9" name="Oval 8"/>
            <p:cNvSpPr/>
            <p:nvPr/>
          </p:nvSpPr>
          <p:spPr>
            <a:xfrm>
              <a:off x="60067" y="213153"/>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TextBox 9"/>
            <p:cNvSpPr txBox="1"/>
            <p:nvPr/>
          </p:nvSpPr>
          <p:spPr>
            <a:xfrm>
              <a:off x="132048" y="656346"/>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2015025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514965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769939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13032844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5256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576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p:nvSpPr>
          <p:spPr>
            <a:xfrm>
              <a:off x="533400" y="498475"/>
              <a:ext cx="4724400" cy="3693319"/>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a:t>
              </a:r>
            </a:p>
            <a:p>
              <a:pPr>
                <a:defRPr/>
              </a:pPr>
              <a:r>
                <a:rPr lang="en-US" sz="2000" b="1" baseline="30000" dirty="0">
                  <a:solidFill>
                    <a:srgbClr val="E8C7B0"/>
                  </a:solidFill>
                  <a:latin typeface="Arial" pitchFamily="34" charset="0"/>
                  <a:cs typeface="Arial" pitchFamily="34" charset="0"/>
                </a:rPr>
                <a:t>PLEASE CONTACT:</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IFRC GENDER ADVISOR, MENA ZONE</a:t>
              </a:r>
            </a:p>
            <a:p>
              <a:pPr>
                <a:defRPr/>
              </a:pPr>
              <a:r>
                <a:rPr lang="en-US" sz="2000" baseline="30000" dirty="0">
                  <a:solidFill>
                    <a:prstClr val="white"/>
                  </a:solidFill>
                  <a:latin typeface="Arial" pitchFamily="34" charset="0"/>
                  <a:cs typeface="Arial" pitchFamily="34" charset="0"/>
                </a:rPr>
                <a:t>JESSICA CADESKY</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+961 71 802 484</a:t>
              </a:r>
            </a:p>
            <a:p>
              <a:pPr>
                <a:defRPr/>
              </a:pPr>
              <a:r>
                <a:rPr lang="en-US" sz="2000" b="1" baseline="30000" dirty="0">
                  <a:solidFill>
                    <a:prstClr val="white"/>
                  </a:solidFill>
                  <a:latin typeface="Arial" pitchFamily="34" charset="0"/>
                  <a:cs typeface="Arial" pitchFamily="34" charset="0"/>
                </a:rPr>
                <a:t>EMAIL: jessica.cadesky@ifrc.org</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13086301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6758239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07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151895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7127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extLst>
      <p:ext uri="{BB962C8B-B14F-4D97-AF65-F5344CB8AC3E}">
        <p14:creationId xmlns:p14="http://schemas.microsoft.com/office/powerpoint/2010/main" val="25388377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23068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193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TextBox 4"/>
            <p:cNvSpPr txBox="1"/>
            <p:nvPr userDrawn="1"/>
          </p:nvSpPr>
          <p:spPr>
            <a:xfrm>
              <a:off x="533400" y="498475"/>
              <a:ext cx="4724400" cy="3795911"/>
            </a:xfrm>
            <a:prstGeom prst="rect">
              <a:avLst/>
            </a:prstGeom>
            <a:noFill/>
          </p:spPr>
          <p:txBody>
            <a:bodyPr lIns="0" tIns="0" rIns="0" bIns="0">
              <a:spAutoFit/>
            </a:bodyPr>
            <a:lstStyle/>
            <a:p>
              <a:pPr>
                <a:defRPr/>
              </a:pPr>
              <a:r>
                <a:rPr lang="en-US" sz="2000" b="1" baseline="30000" dirty="0">
                  <a:solidFill>
                    <a:srgbClr val="E8C7B0"/>
                  </a:solidFill>
                  <a:latin typeface="Arial" pitchFamily="34" charset="0"/>
                  <a:cs typeface="Arial" pitchFamily="34" charset="0"/>
                </a:rPr>
                <a:t>FOR FURTHER INFORMATION ON GENDER, PLEASE CONTACT:</a:t>
              </a:r>
            </a:p>
            <a:p>
              <a:pPr>
                <a:defRPr/>
              </a:pPr>
              <a:endParaRPr lang="en-US" sz="2000" b="1" baseline="30000" dirty="0">
                <a:solidFill>
                  <a:srgbClr val="E8C7B0"/>
                </a:solidFill>
                <a:latin typeface="Arial" pitchFamily="34" charset="0"/>
                <a:cs typeface="Arial" pitchFamily="34" charset="0"/>
              </a:endParaRPr>
            </a:p>
            <a:p>
              <a:pPr>
                <a:defRPr/>
              </a:pPr>
              <a:r>
                <a:rPr lang="en-US" sz="2000" baseline="30000" dirty="0">
                  <a:solidFill>
                    <a:prstClr val="white"/>
                  </a:solidFill>
                  <a:latin typeface="Arial" pitchFamily="34" charset="0"/>
                  <a:cs typeface="Arial" pitchFamily="34" charset="0"/>
                </a:rPr>
                <a:t>Matt McMahon, REGIONAL</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GENDER and</a:t>
              </a:r>
              <a:r>
                <a:rPr lang="en-US" sz="2000" dirty="0">
                  <a:solidFill>
                    <a:prstClr val="white"/>
                  </a:solidFill>
                  <a:latin typeface="Arial" pitchFamily="34" charset="0"/>
                  <a:cs typeface="Arial" pitchFamily="34" charset="0"/>
                </a:rPr>
                <a:t> </a:t>
              </a:r>
              <a:r>
                <a:rPr lang="en-US" sz="2000" baseline="30000" dirty="0">
                  <a:solidFill>
                    <a:prstClr val="white"/>
                  </a:solidFill>
                  <a:latin typeface="Arial" pitchFamily="34" charset="0"/>
                  <a:cs typeface="Arial" pitchFamily="34" charset="0"/>
                </a:rPr>
                <a:t> DIVERSITY FOCAL PERSON, IFRC Southeast Asia Regional Delegation</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+66(0) 2661</a:t>
              </a:r>
              <a:r>
                <a:rPr lang="en-US" sz="2000" b="1" dirty="0">
                  <a:solidFill>
                    <a:prstClr val="white"/>
                  </a:solidFill>
                  <a:latin typeface="Arial" pitchFamily="34" charset="0"/>
                  <a:cs typeface="Arial" pitchFamily="34" charset="0"/>
                </a:rPr>
                <a:t> </a:t>
              </a:r>
              <a:r>
                <a:rPr lang="en-US" sz="2000" b="1" baseline="30000" dirty="0">
                  <a:solidFill>
                    <a:prstClr val="white"/>
                  </a:solidFill>
                  <a:latin typeface="Arial" pitchFamily="34" charset="0"/>
                  <a:cs typeface="Arial" pitchFamily="34" charset="0"/>
                </a:rPr>
                <a:t>8201 ext 104</a:t>
              </a:r>
              <a:r>
                <a:rPr lang="en-US" sz="2000" b="1" dirty="0">
                  <a:solidFill>
                    <a:prstClr val="white"/>
                  </a:solidFill>
                  <a:latin typeface="Arial" pitchFamily="34" charset="0"/>
                  <a:cs typeface="Arial" pitchFamily="34" charset="0"/>
                </a:rPr>
                <a:t> </a:t>
              </a: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EMAIL: matthew.mcmahon@ifrc.org</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srgbClr val="E8C7B0"/>
                  </a:solidFill>
                  <a:latin typeface="Arial" pitchFamily="34" charset="0"/>
                  <a:cs typeface="Arial" pitchFamily="34" charset="0"/>
                </a:rPr>
                <a:t>THIS PRESENTATION IS PUBLISHED BY</a:t>
              </a:r>
            </a:p>
            <a:p>
              <a:pPr>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a:defRPr/>
              </a:pPr>
              <a:r>
                <a:rPr lang="en-US" sz="2000" b="1" baseline="30000" dirty="0">
                  <a:solidFill>
                    <a:prstClr val="white"/>
                  </a:solidFill>
                  <a:latin typeface="Arial" pitchFamily="34" charset="0"/>
                  <a:cs typeface="Arial" pitchFamily="34" charset="0"/>
                </a:rPr>
                <a:t>P.O. BOX 372</a:t>
              </a:r>
            </a:p>
            <a:p>
              <a:pPr>
                <a:defRPr/>
              </a:pPr>
              <a:r>
                <a:rPr lang="en-US" sz="2000" b="1" baseline="30000" dirty="0">
                  <a:solidFill>
                    <a:prstClr val="white"/>
                  </a:solidFill>
                  <a:latin typeface="Arial" pitchFamily="34" charset="0"/>
                  <a:cs typeface="Arial" pitchFamily="34" charset="0"/>
                </a:rPr>
                <a:t>CH-1211 GENEVA 19</a:t>
              </a:r>
            </a:p>
            <a:p>
              <a:pPr>
                <a:defRPr/>
              </a:pPr>
              <a:r>
                <a:rPr lang="en-US" sz="2000" b="1" baseline="30000" dirty="0">
                  <a:solidFill>
                    <a:prstClr val="white"/>
                  </a:solidFill>
                  <a:latin typeface="Arial" pitchFamily="34" charset="0"/>
                  <a:cs typeface="Arial" pitchFamily="34" charset="0"/>
                </a:rPr>
                <a:t>SWITZERLAND</a:t>
              </a:r>
            </a:p>
            <a:p>
              <a:pPr>
                <a:defRPr/>
              </a:pPr>
              <a:endParaRPr lang="en-US" sz="2000" b="1" baseline="30000" dirty="0">
                <a:solidFill>
                  <a:prstClr val="white"/>
                </a:solidFill>
                <a:latin typeface="Arial" pitchFamily="34" charset="0"/>
                <a:cs typeface="Arial" pitchFamily="34" charset="0"/>
              </a:endParaRPr>
            </a:p>
            <a:p>
              <a:pPr>
                <a:defRPr/>
              </a:pPr>
              <a:r>
                <a:rPr lang="en-US" sz="2000" b="1" baseline="30000" dirty="0">
                  <a:solidFill>
                    <a:prstClr val="white"/>
                  </a:solidFill>
                  <a:latin typeface="Arial" pitchFamily="34" charset="0"/>
                  <a:cs typeface="Arial" pitchFamily="34" charset="0"/>
                </a:rPr>
                <a:t>TEL.: +41 22 730 42 22</a:t>
              </a:r>
            </a:p>
            <a:p>
              <a:pPr>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7104323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693227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2901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1" cstate="print"/>
            <a:srcRect/>
            <a:stretch>
              <a:fillRect/>
            </a:stretch>
          </p:blipFill>
          <p:spPr bwMode="auto">
            <a:xfrm>
              <a:off x="5638800" y="6146669"/>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userDrawn="1"/>
          </p:nvSpPr>
          <p:spPr>
            <a:xfrm>
              <a:off x="392447" y="704768"/>
              <a:ext cx="932305" cy="307661"/>
            </a:xfrm>
            <a:prstGeom prst="rect">
              <a:avLst/>
            </a:prstGeom>
            <a:noFill/>
          </p:spPr>
          <p:txBody>
            <a:bodyPr wrap="square" lIns="0" tIns="0" rIns="0" bIns="0">
              <a:spAutoFit/>
            </a:bodyPr>
            <a:lstStyle/>
            <a:p>
              <a:pPr algn="ctr">
                <a:defRPr/>
              </a:pPr>
              <a:r>
                <a:rPr lang="en-US" sz="1000" b="1" dirty="0">
                  <a:solidFill>
                    <a:prstClr val="white"/>
                  </a:solidFill>
                  <a:latin typeface="Arial" pitchFamily="34" charset="0"/>
                  <a:cs typeface="Arial" pitchFamily="34" charset="0"/>
                </a:rPr>
                <a:t> Gender and Diversity</a:t>
              </a:r>
            </a:p>
          </p:txBody>
        </p:sp>
      </p:grpSp>
      <p:sp>
        <p:nvSpPr>
          <p:cNvPr id="37890" name="AutoShape 2"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
        <p:nvSpPr>
          <p:cNvPr id="37892" name="AutoShape 4"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1219200"/>
            <a:ext cx="1905000" cy="190500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prstClr val="black"/>
              </a:solidFill>
              <a:latin typeface="Arial" charset="0"/>
              <a:cs typeface="Arial" charset="0"/>
            </a:endParaRPr>
          </a:p>
        </p:txBody>
      </p:sp>
    </p:spTree>
    <p:extLst>
      <p:ext uri="{BB962C8B-B14F-4D97-AF65-F5344CB8AC3E}">
        <p14:creationId xmlns:p14="http://schemas.microsoft.com/office/powerpoint/2010/main" val="3561039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a:spcBef>
                  <a:spcPct val="20000"/>
                </a:spcBef>
                <a:buFontTx/>
                <a:buChar char="•"/>
                <a:defRPr/>
              </a:pPr>
              <a:endParaRPr lang="en-US" sz="3200" dirty="0">
                <a:solidFill>
                  <a:prstClr val="black"/>
                </a:solidFill>
                <a:latin typeface="Arial" charset="0"/>
                <a:cs typeface="Arial" charset="0"/>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404664"/>
            <a:ext cx="1260475" cy="1260475"/>
            <a:chOff x="212409" y="293515"/>
            <a:chExt cx="1260000" cy="1260000"/>
          </a:xfrm>
        </p:grpSpPr>
        <p:sp>
          <p:nvSpPr>
            <p:cNvPr id="18" name="Oval 17"/>
            <p:cNvSpPr/>
            <p:nvPr/>
          </p:nvSpPr>
          <p:spPr>
            <a:xfrm>
              <a:off x="212409" y="293515"/>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p:nvSpPr>
          <p:spPr>
            <a:xfrm>
              <a:off x="305292" y="779155"/>
              <a:ext cx="1144157" cy="307661"/>
            </a:xfrm>
            <a:prstGeom prst="rect">
              <a:avLst/>
            </a:prstGeom>
            <a:noFill/>
          </p:spPr>
          <p:txBody>
            <a:bodyPr lIns="0" tIns="0" rIns="0" bIns="0">
              <a:spAutoFit/>
            </a:bodyPr>
            <a:lstStyle/>
            <a:p>
              <a:pPr algn="ctr">
                <a:defRPr/>
              </a:pPr>
              <a:r>
                <a:rPr lang="en-US" sz="1000" b="1" dirty="0">
                  <a:solidFill>
                    <a:prstClr val="white"/>
                  </a:solidFill>
                  <a:latin typeface="Arial" pitchFamily="34" charset="0"/>
                  <a:cs typeface="Arial" pitchFamily="34" charset="0"/>
                </a:rPr>
                <a:t>Gender and Diversity</a:t>
              </a:r>
            </a:p>
          </p:txBody>
        </p:sp>
      </p:grpSp>
    </p:spTree>
    <p:extLst>
      <p:ext uri="{BB962C8B-B14F-4D97-AF65-F5344CB8AC3E}">
        <p14:creationId xmlns:p14="http://schemas.microsoft.com/office/powerpoint/2010/main" val="30315524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67000"/>
            <a:ext cx="7543800" cy="647591"/>
          </a:xfrm>
        </p:spPr>
        <p:txBody>
          <a:bodyPr/>
          <a:lstStyle/>
          <a:p>
            <a:r>
              <a:rPr lang="en-US" dirty="0" smtClean="0"/>
              <a:t>Gender and Diversity in Disaster Management</a:t>
            </a:r>
            <a:endParaRPr lang="en-GB" dirty="0"/>
          </a:p>
        </p:txBody>
      </p:sp>
      <p:sp>
        <p:nvSpPr>
          <p:cNvPr id="5" name="Subtitle 4"/>
          <p:cNvSpPr>
            <a:spLocks noGrp="1"/>
          </p:cNvSpPr>
          <p:nvPr>
            <p:ph type="subTitle" idx="1"/>
          </p:nvPr>
        </p:nvSpPr>
        <p:spPr/>
        <p:txBody>
          <a:bodyPr/>
          <a:lstStyle/>
          <a:p>
            <a:r>
              <a:rPr lang="en-GB" dirty="0" smtClean="0"/>
              <a:t>RCRC Induction Session</a:t>
            </a:r>
          </a:p>
          <a:p>
            <a:r>
              <a:rPr lang="en-GB" dirty="0" smtClean="0"/>
              <a:t>AHA Centre Executive (ACE) Programme</a:t>
            </a:r>
          </a:p>
          <a:p>
            <a:r>
              <a:rPr lang="en-GB" dirty="0" smtClean="0"/>
              <a:t>27-29 April 2015</a:t>
            </a:r>
            <a:endParaRPr lang="en-GB" dirty="0"/>
          </a:p>
        </p:txBody>
      </p:sp>
    </p:spTree>
    <p:extLst>
      <p:ext uri="{BB962C8B-B14F-4D97-AF65-F5344CB8AC3E}">
        <p14:creationId xmlns:p14="http://schemas.microsoft.com/office/powerpoint/2010/main" val="714702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774"/>
          <a:stretch/>
        </p:blipFill>
        <p:spPr bwMode="auto">
          <a:xfrm>
            <a:off x="3124200" y="1595613"/>
            <a:ext cx="5334000" cy="432227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828800" y="350838"/>
            <a:ext cx="6858000" cy="1143000"/>
          </a:xfrm>
        </p:spPr>
        <p:txBody>
          <a:bodyPr/>
          <a:lstStyle/>
          <a:p>
            <a:r>
              <a:rPr lang="en-US" dirty="0" smtClean="0"/>
              <a:t>Disaster Management Cycle</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2410235" cy="310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33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15137"/>
            <a:ext cx="5715000" cy="3810000"/>
          </a:xfrm>
          <a:prstGeom prst="rect">
            <a:avLst/>
          </a:prstGeom>
        </p:spPr>
      </p:pic>
      <p:sp>
        <p:nvSpPr>
          <p:cNvPr id="2" name="Title 1"/>
          <p:cNvSpPr>
            <a:spLocks noGrp="1"/>
          </p:cNvSpPr>
          <p:nvPr>
            <p:ph type="title"/>
          </p:nvPr>
        </p:nvSpPr>
        <p:spPr/>
        <p:txBody>
          <a:bodyPr/>
          <a:lstStyle/>
          <a:p>
            <a:r>
              <a:rPr lang="en-US" dirty="0" smtClean="0"/>
              <a:t>Gender- and diversity- sensitive risk reduction and resilience</a:t>
            </a:r>
            <a:endParaRPr lang="en-US" dirty="0"/>
          </a:p>
        </p:txBody>
      </p:sp>
      <p:sp>
        <p:nvSpPr>
          <p:cNvPr id="7" name="TextBox 6"/>
          <p:cNvSpPr txBox="1"/>
          <p:nvPr/>
        </p:nvSpPr>
        <p:spPr>
          <a:xfrm>
            <a:off x="6172200" y="1815137"/>
            <a:ext cx="2590800" cy="3816429"/>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Risk Factors:</a:t>
            </a:r>
          </a:p>
          <a:p>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Access to information</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Social expectations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Opportunities for skill development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27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diversity- sensitive response and recovery</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46577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1828800"/>
            <a:ext cx="2971800" cy="2677656"/>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Key issues:</a:t>
            </a:r>
          </a:p>
          <a:p>
            <a:endParaRPr lang="en-US" dirty="0" smtClean="0"/>
          </a:p>
          <a:p>
            <a:endParaRPr lang="en-US" dirty="0"/>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Relief distribution</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Livelihoods development </a:t>
            </a:r>
          </a:p>
        </p:txBody>
      </p:sp>
    </p:spTree>
    <p:extLst>
      <p:ext uri="{BB962C8B-B14F-4D97-AF65-F5344CB8AC3E}">
        <p14:creationId xmlns:p14="http://schemas.microsoft.com/office/powerpoint/2010/main" val="418699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GBV following a disaster</a:t>
            </a:r>
            <a:endParaRPr lang="en-US" dirty="0"/>
          </a:p>
        </p:txBody>
      </p:sp>
      <p:sp>
        <p:nvSpPr>
          <p:cNvPr id="3" name="Content Placeholder 2"/>
          <p:cNvSpPr>
            <a:spLocks noGrp="1"/>
          </p:cNvSpPr>
          <p:nvPr>
            <p:ph idx="1"/>
          </p:nvPr>
        </p:nvSpPr>
        <p:spPr>
          <a:xfrm>
            <a:off x="335756" y="2057400"/>
            <a:ext cx="5531644" cy="3810000"/>
          </a:xfrm>
        </p:spPr>
        <p:txBody>
          <a:bodyPr/>
          <a:lstStyle/>
          <a:p>
            <a:r>
              <a:rPr lang="en-US" dirty="0" smtClean="0"/>
              <a:t>Break down in social structures leads to reduced protection</a:t>
            </a:r>
          </a:p>
          <a:p>
            <a:endParaRPr lang="en-US" dirty="0" smtClean="0"/>
          </a:p>
          <a:p>
            <a:r>
              <a:rPr lang="en-GB" dirty="0" smtClean="0"/>
              <a:t>Increased </a:t>
            </a:r>
            <a:r>
              <a:rPr lang="en-GB" dirty="0" smtClean="0"/>
              <a:t>stress and increased rates of alcoholism</a:t>
            </a:r>
          </a:p>
          <a:p>
            <a:endParaRPr lang="en-GB" dirty="0"/>
          </a:p>
          <a:p>
            <a:r>
              <a:rPr lang="en-GB" dirty="0" smtClean="0"/>
              <a:t>IDP and refugee camp environments </a:t>
            </a:r>
            <a:endParaRPr lang="en-GB" dirty="0" smtClean="0"/>
          </a:p>
          <a:p>
            <a:endParaRPr lang="en-GB" dirty="0" smtClean="0"/>
          </a:p>
          <a:p>
            <a:endParaRPr lang="en-GB"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76400"/>
            <a:ext cx="2652713" cy="374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281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Indonesia – CBDRR after Tsunami</a:t>
            </a:r>
            <a:endParaRPr lang="en-US" dirty="0"/>
          </a:p>
        </p:txBody>
      </p:sp>
      <p:sp>
        <p:nvSpPr>
          <p:cNvPr id="7" name="TextBox 6"/>
          <p:cNvSpPr txBox="1"/>
          <p:nvPr/>
        </p:nvSpPr>
        <p:spPr>
          <a:xfrm>
            <a:off x="520700" y="1689556"/>
            <a:ext cx="8382000" cy="430887"/>
          </a:xfrm>
          <a:prstGeom prst="rect">
            <a:avLst/>
          </a:prstGeom>
          <a:noFill/>
        </p:spPr>
        <p:txBody>
          <a:bodyPr wrap="square" rtlCol="0">
            <a:spAutoFit/>
          </a:bodyPr>
          <a:lstStyle/>
          <a:p>
            <a:pPr algn="ctr"/>
            <a:r>
              <a:rPr lang="en-US" sz="2200" b="1" dirty="0">
                <a:solidFill>
                  <a:prstClr val="black"/>
                </a:solidFill>
                <a:latin typeface="Arial" panose="020B0604020202020204" pitchFamily="34" charset="0"/>
                <a:cs typeface="Arial" panose="020B0604020202020204" pitchFamily="34" charset="0"/>
              </a:rPr>
              <a:t>Indian </a:t>
            </a:r>
            <a:r>
              <a:rPr lang="en-US" sz="2200" b="1" dirty="0">
                <a:solidFill>
                  <a:prstClr val="black"/>
                </a:solidFill>
                <a:latin typeface="Arial" panose="020B0604020202020204" pitchFamily="34" charset="0"/>
                <a:cs typeface="Arial" panose="020B0604020202020204" pitchFamily="34" charset="0"/>
              </a:rPr>
              <a:t>Ocean </a:t>
            </a:r>
            <a:r>
              <a:rPr lang="en-US" sz="2200" b="1" dirty="0" smtClean="0">
                <a:solidFill>
                  <a:prstClr val="black"/>
                </a:solidFill>
                <a:latin typeface="Arial" panose="020B0604020202020204" pitchFamily="34" charset="0"/>
                <a:cs typeface="Arial" panose="020B0604020202020204" pitchFamily="34" charset="0"/>
              </a:rPr>
              <a:t>Tsunami</a:t>
            </a:r>
            <a:r>
              <a:rPr lang="en-US" sz="2200" b="1" dirty="0">
                <a:solidFill>
                  <a:prstClr val="black"/>
                </a:solidFill>
                <a:latin typeface="Arial" panose="020B0604020202020204" pitchFamily="34" charset="0"/>
                <a:cs typeface="Arial" panose="020B0604020202020204" pitchFamily="34" charset="0"/>
              </a:rPr>
              <a:t>, 2004, 60-75% of fatalities were women</a:t>
            </a:r>
            <a:endParaRPr lang="en-US" sz="2200" b="1" dirty="0">
              <a:solidFill>
                <a:prstClr val="black"/>
              </a:solidFill>
              <a:latin typeface="Arial" panose="020B0604020202020204" pitchFamily="34" charset="0"/>
              <a:cs typeface="Arial" panose="020B0604020202020204" pitchFamily="34" charset="0"/>
            </a:endParaRPr>
          </a:p>
        </p:txBody>
      </p:sp>
      <p:sp>
        <p:nvSpPr>
          <p:cNvPr id="11" name="TextBox 10"/>
          <p:cNvSpPr txBox="1"/>
          <p:nvPr/>
        </p:nvSpPr>
        <p:spPr>
          <a:xfrm>
            <a:off x="580417" y="2206079"/>
            <a:ext cx="8135566"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Integrated CBDRR project</a:t>
            </a:r>
          </a:p>
          <a:p>
            <a:pPr marL="342900" indent="-342900">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Mainstreamed gender </a:t>
            </a:r>
            <a:r>
              <a:rPr lang="en-US" sz="2200" dirty="0" smtClean="0">
                <a:solidFill>
                  <a:prstClr val="black"/>
                </a:solidFill>
                <a:latin typeface="Arial" panose="020B0604020202020204" pitchFamily="34" charset="0"/>
                <a:cs typeface="Arial" panose="020B0604020202020204" pitchFamily="34" charset="0"/>
              </a:rPr>
              <a:t>throughout operations</a:t>
            </a:r>
            <a:endParaRPr lang="en-US" sz="2200" dirty="0">
              <a:solidFill>
                <a:prstClr val="black"/>
              </a:solidFill>
              <a:latin typeface="Arial" panose="020B0604020202020204" pitchFamily="34" charset="0"/>
              <a:cs typeface="Arial" panose="020B0604020202020204" pitchFamily="34" charset="0"/>
            </a:endParaRPr>
          </a:p>
          <a:p>
            <a:endParaRPr lang="en-US" sz="2200" dirty="0">
              <a:solidFill>
                <a:prstClr val="black"/>
              </a:solidFill>
              <a:latin typeface="Arial" panose="020B0604020202020204" pitchFamily="34" charset="0"/>
              <a:cs typeface="Arial" panose="020B0604020202020204" pitchFamily="34" charset="0"/>
            </a:endParaRPr>
          </a:p>
          <a:p>
            <a:r>
              <a:rPr lang="en-US" sz="2200" dirty="0">
                <a:solidFill>
                  <a:prstClr val="black"/>
                </a:solidFill>
                <a:latin typeface="Arial" panose="020B0604020202020204" pitchFamily="34" charset="0"/>
                <a:cs typeface="Arial" panose="020B0604020202020204" pitchFamily="34" charset="0"/>
              </a:rPr>
              <a:t>Vulnerability and capacity analysis for disaster mitigation planning:</a:t>
            </a:r>
          </a:p>
          <a:p>
            <a:pPr marL="342900" indent="-342900">
              <a:buFont typeface="Wingdings" panose="05000000000000000000" pitchFamily="2" charset="2"/>
              <a:buChar char="ü"/>
            </a:pPr>
            <a:r>
              <a:rPr lang="en-US" sz="2200" dirty="0">
                <a:solidFill>
                  <a:prstClr val="black"/>
                </a:solidFill>
                <a:latin typeface="Arial" panose="020B0604020202020204" pitchFamily="34" charset="0"/>
                <a:cs typeface="Arial" panose="020B0604020202020204" pitchFamily="34" charset="0"/>
              </a:rPr>
              <a:t>Equal male and female facilitators</a:t>
            </a:r>
          </a:p>
          <a:p>
            <a:pPr marL="342900" indent="-342900">
              <a:buFont typeface="Wingdings" panose="05000000000000000000" pitchFamily="2" charset="2"/>
              <a:buChar char="ü"/>
            </a:pPr>
            <a:r>
              <a:rPr lang="en-US" sz="2200" dirty="0">
                <a:solidFill>
                  <a:prstClr val="black"/>
                </a:solidFill>
                <a:latin typeface="Arial" panose="020B0604020202020204" pitchFamily="34" charset="0"/>
                <a:cs typeface="Arial" panose="020B0604020202020204" pitchFamily="34" charset="0"/>
              </a:rPr>
              <a:t>Gender analysis (social, environmental, economic)</a:t>
            </a:r>
          </a:p>
          <a:p>
            <a:pPr marL="342900" indent="-342900">
              <a:buFont typeface="Arial" panose="020B0604020202020204" pitchFamily="34" charset="0"/>
              <a:buChar char="•"/>
            </a:pPr>
            <a:endParaRPr lang="en-US" sz="2200"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393700" y="4800600"/>
            <a:ext cx="8509000" cy="1107996"/>
          </a:xfrm>
          <a:prstGeom prst="rect">
            <a:avLst/>
          </a:prstGeom>
          <a:solidFill>
            <a:schemeClr val="accent2">
              <a:lumMod val="20000"/>
              <a:lumOff val="80000"/>
            </a:schemeClr>
          </a:solidFill>
        </p:spPr>
        <p:txBody>
          <a:bodyPr wrap="square" rtlCol="0">
            <a:spAutoFit/>
          </a:bodyPr>
          <a:lstStyle/>
          <a:p>
            <a:pPr algn="ctr"/>
            <a:r>
              <a:rPr lang="en-US" sz="2200" b="1" dirty="0" smtClean="0">
                <a:solidFill>
                  <a:prstClr val="black"/>
                </a:solidFill>
                <a:latin typeface="Arial" panose="020B0604020202020204" pitchFamily="34" charset="0"/>
                <a:cs typeface="Arial" panose="020B0604020202020204" pitchFamily="34" charset="0"/>
              </a:rPr>
              <a:t>Outcome: </a:t>
            </a:r>
            <a:r>
              <a:rPr lang="en-US" sz="2200" dirty="0" smtClean="0">
                <a:solidFill>
                  <a:prstClr val="black"/>
                </a:solidFill>
                <a:latin typeface="Arial" panose="020B0604020202020204" pitchFamily="34" charset="0"/>
                <a:cs typeface="Arial" panose="020B0604020202020204" pitchFamily="34" charset="0"/>
              </a:rPr>
              <a:t>Evacuation </a:t>
            </a:r>
            <a:r>
              <a:rPr lang="en-US" sz="2200" dirty="0">
                <a:solidFill>
                  <a:prstClr val="black"/>
                </a:solidFill>
                <a:latin typeface="Arial" panose="020B0604020202020204" pitchFamily="34" charset="0"/>
                <a:cs typeface="Arial" panose="020B0604020202020204" pitchFamily="34" charset="0"/>
              </a:rPr>
              <a:t>routes were safer for women, children, the elderly and the </a:t>
            </a:r>
            <a:r>
              <a:rPr lang="en-US" sz="2200" dirty="0" smtClean="0">
                <a:solidFill>
                  <a:prstClr val="black"/>
                </a:solidFill>
                <a:latin typeface="Arial" panose="020B0604020202020204" pitchFamily="34" charset="0"/>
                <a:cs typeface="Arial" panose="020B0604020202020204" pitchFamily="34" charset="0"/>
              </a:rPr>
              <a:t>disabled increasing overall community safety and resilience</a:t>
            </a:r>
            <a:endParaRPr lang="en-US"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929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Myanmar – Recovery after Cyclone </a:t>
            </a:r>
            <a:r>
              <a:rPr lang="en-US" dirty="0" err="1" smtClean="0"/>
              <a:t>Nargis</a:t>
            </a:r>
            <a:endParaRPr lang="en-US" dirty="0"/>
          </a:p>
        </p:txBody>
      </p:sp>
      <p:sp>
        <p:nvSpPr>
          <p:cNvPr id="3" name="Content Placeholder 2"/>
          <p:cNvSpPr>
            <a:spLocks noGrp="1"/>
          </p:cNvSpPr>
          <p:nvPr>
            <p:ph idx="1"/>
          </p:nvPr>
        </p:nvSpPr>
        <p:spPr>
          <a:xfrm>
            <a:off x="228600" y="4800600"/>
            <a:ext cx="8686800" cy="1143000"/>
          </a:xfrm>
          <a:solidFill>
            <a:schemeClr val="accent1">
              <a:lumMod val="20000"/>
              <a:lumOff val="80000"/>
            </a:schemeClr>
          </a:solidFill>
        </p:spPr>
        <p:txBody>
          <a:bodyPr/>
          <a:lstStyle/>
          <a:p>
            <a:pPr marL="0" indent="0" algn="ctr">
              <a:buNone/>
            </a:pPr>
            <a:r>
              <a:rPr lang="en-US" b="1" dirty="0" smtClean="0"/>
              <a:t>Outcome</a:t>
            </a:r>
            <a:r>
              <a:rPr lang="en-US" dirty="0" smtClean="0"/>
              <a:t>: Gender-sensitive needs assessment highlighted the  need for child-care facilities ensuring economic development without discrimination </a:t>
            </a:r>
            <a:endParaRPr lang="en-US" dirty="0"/>
          </a:p>
          <a:p>
            <a:endParaRPr lang="en-US" dirty="0"/>
          </a:p>
        </p:txBody>
      </p:sp>
      <p:sp>
        <p:nvSpPr>
          <p:cNvPr id="4" name="TextBox 3"/>
          <p:cNvSpPr txBox="1"/>
          <p:nvPr/>
        </p:nvSpPr>
        <p:spPr>
          <a:xfrm>
            <a:off x="1295400" y="1614616"/>
            <a:ext cx="7239000" cy="4031873"/>
          </a:xfrm>
          <a:prstGeom prst="rect">
            <a:avLst/>
          </a:prstGeom>
          <a:noFill/>
        </p:spPr>
        <p:txBody>
          <a:bodyPr wrap="square" rtlCol="0">
            <a:spAutoFit/>
          </a:bodyPr>
          <a:lstStyle/>
          <a:p>
            <a:r>
              <a:rPr lang="en-US" sz="2200" b="1" dirty="0">
                <a:solidFill>
                  <a:prstClr val="black"/>
                </a:solidFill>
                <a:latin typeface="Arial" panose="020B0604020202020204" pitchFamily="34" charset="0"/>
                <a:cs typeface="Arial" panose="020B0604020202020204" pitchFamily="34" charset="0"/>
              </a:rPr>
              <a:t>Cyclone = 61% of victims were women</a:t>
            </a:r>
          </a:p>
          <a:p>
            <a:endParaRPr lang="en-US" sz="2200" dirty="0">
              <a:solidFill>
                <a:prstClr val="black"/>
              </a:solidFill>
              <a:latin typeface="Arial" panose="020B0604020202020204" pitchFamily="34" charset="0"/>
              <a:cs typeface="Arial" panose="020B0604020202020204" pitchFamily="34" charset="0"/>
            </a:endParaRPr>
          </a:p>
          <a:p>
            <a:r>
              <a:rPr lang="en-US" sz="2200" dirty="0">
                <a:solidFill>
                  <a:prstClr val="black"/>
                </a:solidFill>
                <a:latin typeface="Arial" panose="020B0604020202020204" pitchFamily="34" charset="0"/>
                <a:cs typeface="Arial" panose="020B0604020202020204" pitchFamily="34" charset="0"/>
              </a:rPr>
              <a:t>Gender sensitive early recovery </a:t>
            </a:r>
            <a:r>
              <a:rPr lang="en-US" sz="2200" dirty="0" err="1">
                <a:solidFill>
                  <a:prstClr val="black"/>
                </a:solidFill>
                <a:latin typeface="Arial" panose="020B0604020202020204" pitchFamily="34" charset="0"/>
                <a:cs typeface="Arial" panose="020B0604020202020204" pitchFamily="34" charset="0"/>
              </a:rPr>
              <a:t>programme</a:t>
            </a:r>
            <a:endParaRPr lang="en-US" sz="22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200" dirty="0">
                <a:solidFill>
                  <a:prstClr val="black"/>
                </a:solidFill>
                <a:latin typeface="Arial" panose="020B0604020202020204" pitchFamily="34" charset="0"/>
                <a:cs typeface="Arial" panose="020B0604020202020204" pitchFamily="34" charset="0"/>
              </a:rPr>
              <a:t>Needs assessment </a:t>
            </a:r>
            <a:r>
              <a:rPr lang="en-US" sz="2200" dirty="0" smtClean="0">
                <a:solidFill>
                  <a:prstClr val="black"/>
                </a:solidFill>
                <a:latin typeface="Arial" panose="020B0604020202020204" pitchFamily="34" charset="0"/>
                <a:cs typeface="Arial" panose="020B0604020202020204" pitchFamily="34" charset="0"/>
              </a:rPr>
              <a:t>teams</a:t>
            </a:r>
          </a:p>
          <a:p>
            <a:pPr marL="342900" indent="-342900">
              <a:buFont typeface="Wingdings" panose="05000000000000000000" pitchFamily="2" charset="2"/>
              <a:buChar char="ü"/>
            </a:pPr>
            <a:r>
              <a:rPr lang="en-US" sz="2200" dirty="0" smtClean="0">
                <a:solidFill>
                  <a:prstClr val="black"/>
                </a:solidFill>
                <a:latin typeface="Arial" panose="020B0604020202020204" pitchFamily="34" charset="0"/>
                <a:cs typeface="Arial" panose="020B0604020202020204" pitchFamily="34" charset="0"/>
              </a:rPr>
              <a:t>Participation of women in FGDs</a:t>
            </a:r>
            <a:endParaRPr lang="en-US" sz="22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200" dirty="0">
                <a:solidFill>
                  <a:prstClr val="black"/>
                </a:solidFill>
                <a:latin typeface="Arial" panose="020B0604020202020204" pitchFamily="34" charset="0"/>
                <a:cs typeface="Arial" panose="020B0604020202020204" pitchFamily="34" charset="0"/>
              </a:rPr>
              <a:t>Beneficiary </a:t>
            </a:r>
            <a:r>
              <a:rPr lang="en-US" sz="2200" dirty="0" smtClean="0">
                <a:solidFill>
                  <a:prstClr val="black"/>
                </a:solidFill>
                <a:latin typeface="Arial" panose="020B0604020202020204" pitchFamily="34" charset="0"/>
                <a:cs typeface="Arial" panose="020B0604020202020204" pitchFamily="34" charset="0"/>
              </a:rPr>
              <a:t>selection – 33% female</a:t>
            </a:r>
            <a:endParaRPr lang="en-US" sz="22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200" dirty="0">
                <a:solidFill>
                  <a:prstClr val="black"/>
                </a:solidFill>
                <a:latin typeface="Arial" panose="020B0604020202020204" pitchFamily="34" charset="0"/>
                <a:cs typeface="Arial" panose="020B0604020202020204" pitchFamily="34" charset="0"/>
              </a:rPr>
              <a:t>Inclusion of people with disabilities, the </a:t>
            </a:r>
            <a:r>
              <a:rPr lang="en-US" sz="2200" dirty="0" smtClean="0">
                <a:solidFill>
                  <a:prstClr val="black"/>
                </a:solidFill>
                <a:latin typeface="Arial" panose="020B0604020202020204" pitchFamily="34" charset="0"/>
                <a:cs typeface="Arial" panose="020B0604020202020204" pitchFamily="34" charset="0"/>
              </a:rPr>
              <a:t>elderly</a:t>
            </a:r>
            <a:r>
              <a:rPr lang="en-US" sz="2200" dirty="0">
                <a:solidFill>
                  <a:prstClr val="black"/>
                </a:solidFill>
                <a:latin typeface="Arial" panose="020B0604020202020204" pitchFamily="34" charset="0"/>
                <a:cs typeface="Arial" panose="020B0604020202020204" pitchFamily="34" charset="0"/>
              </a:rPr>
              <a:t>, FHH, </a:t>
            </a:r>
            <a:r>
              <a:rPr lang="en-US" sz="2200" dirty="0" smtClean="0">
                <a:solidFill>
                  <a:prstClr val="black"/>
                </a:solidFill>
                <a:latin typeface="Arial" panose="020B0604020202020204" pitchFamily="34" charset="0"/>
                <a:cs typeface="Arial" panose="020B0604020202020204" pitchFamily="34" charset="0"/>
              </a:rPr>
              <a:t>widows, landless </a:t>
            </a:r>
            <a:r>
              <a:rPr lang="en-US" sz="2200" dirty="0" err="1" smtClean="0">
                <a:solidFill>
                  <a:prstClr val="black"/>
                </a:solidFill>
                <a:latin typeface="Arial" panose="020B0604020202020204" pitchFamily="34" charset="0"/>
                <a:cs typeface="Arial" panose="020B0604020202020204" pitchFamily="34" charset="0"/>
              </a:rPr>
              <a:t>labourers</a:t>
            </a:r>
            <a:r>
              <a:rPr lang="en-US" sz="2200" dirty="0" smtClean="0">
                <a:solidFill>
                  <a:prstClr val="black"/>
                </a:solidFill>
                <a:latin typeface="Arial" panose="020B0604020202020204" pitchFamily="34" charset="0"/>
                <a:cs typeface="Arial" panose="020B0604020202020204" pitchFamily="34" charset="0"/>
              </a:rPr>
              <a:t>, MHH</a:t>
            </a:r>
            <a:endParaRPr lang="en-US" sz="22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200" dirty="0">
                <a:solidFill>
                  <a:prstClr val="black"/>
                </a:solidFill>
                <a:latin typeface="Arial" panose="020B0604020202020204" pitchFamily="34" charset="0"/>
                <a:cs typeface="Arial" panose="020B0604020202020204" pitchFamily="34" charset="0"/>
              </a:rPr>
              <a:t>Equal wage</a:t>
            </a:r>
          </a:p>
          <a:p>
            <a:endParaRPr lang="en-US" sz="2200" dirty="0">
              <a:solidFill>
                <a:prstClr val="black"/>
              </a:solidFill>
              <a:latin typeface="Arial" panose="020B0604020202020204" pitchFamily="34" charset="0"/>
              <a:cs typeface="Arial" panose="020B0604020202020204" pitchFamily="34" charset="0"/>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935771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next?</a:t>
            </a:r>
            <a:endParaRPr lang="en-US" dirty="0"/>
          </a:p>
        </p:txBody>
      </p:sp>
      <p:graphicFrame>
        <p:nvGraphicFramePr>
          <p:cNvPr id="4" name="Diagram 3"/>
          <p:cNvGraphicFramePr/>
          <p:nvPr>
            <p:extLst>
              <p:ext uri="{D42A27DB-BD31-4B8C-83A1-F6EECF244321}">
                <p14:modId xmlns:p14="http://schemas.microsoft.com/office/powerpoint/2010/main" val="2637184038"/>
              </p:ext>
            </p:extLst>
          </p:nvPr>
        </p:nvGraphicFramePr>
        <p:xfrm>
          <a:off x="838200" y="16764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981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524000" y="2438400"/>
            <a:ext cx="3276600" cy="2514600"/>
          </a:xfrm>
        </p:spPr>
        <p:txBody>
          <a:bodyPr/>
          <a:lstStyle/>
          <a:p>
            <a:endParaRPr lang="en-US" dirty="0"/>
          </a:p>
          <a:p>
            <a:pPr algn="ctr"/>
            <a:endParaRPr lang="en-US" dirty="0" smtClean="0"/>
          </a:p>
          <a:p>
            <a:pPr marL="0" indent="0" algn="ctr">
              <a:buNone/>
            </a:pPr>
            <a:r>
              <a:rPr lang="en-US" sz="3000" b="1" dirty="0"/>
              <a:t>A</a:t>
            </a:r>
            <a:r>
              <a:rPr lang="en-US" sz="3000" b="1" dirty="0" smtClean="0"/>
              <a:t>ny questions?</a:t>
            </a:r>
            <a:endParaRPr lang="en-US" sz="3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67000"/>
            <a:ext cx="17621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859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t>
            </a:r>
            <a:r>
              <a:rPr lang="en-US" dirty="0" smtClean="0"/>
              <a:t>role play activity</a:t>
            </a:r>
            <a:endParaRPr lang="en-US" dirty="0"/>
          </a:p>
        </p:txBody>
      </p:sp>
      <p:sp>
        <p:nvSpPr>
          <p:cNvPr id="4" name="Content Placeholder 3"/>
          <p:cNvSpPr>
            <a:spLocks noGrp="1"/>
          </p:cNvSpPr>
          <p:nvPr>
            <p:ph idx="1"/>
          </p:nvPr>
        </p:nvSpPr>
        <p:spPr>
          <a:xfrm>
            <a:off x="685800" y="2819400"/>
            <a:ext cx="8001000" cy="3048000"/>
          </a:xfrm>
        </p:spPr>
        <p:txBody>
          <a:bodyPr/>
          <a:lstStyle/>
          <a:p>
            <a:pPr marL="0" indent="0" algn="ctr">
              <a:buNone/>
            </a:pPr>
            <a:r>
              <a:rPr lang="en-US" sz="3500" b="1" dirty="0" err="1" smtClean="0"/>
              <a:t>Landia</a:t>
            </a:r>
            <a:r>
              <a:rPr lang="en-US" sz="3500" b="1" dirty="0" smtClean="0"/>
              <a:t> Case Study</a:t>
            </a:r>
            <a:endParaRPr lang="en-US" sz="3500" b="1" dirty="0"/>
          </a:p>
        </p:txBody>
      </p:sp>
    </p:spTree>
    <p:extLst>
      <p:ext uri="{BB962C8B-B14F-4D97-AF65-F5344CB8AC3E}">
        <p14:creationId xmlns:p14="http://schemas.microsoft.com/office/powerpoint/2010/main" val="4104424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issues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1229212"/>
              </p:ext>
            </p:extLst>
          </p:nvPr>
        </p:nvGraphicFramePr>
        <p:xfrm>
          <a:off x="304800" y="381000"/>
          <a:ext cx="8077200" cy="5577840"/>
        </p:xfrm>
        <a:graphic>
          <a:graphicData uri="http://schemas.openxmlformats.org/drawingml/2006/table">
            <a:tbl>
              <a:tblPr firstRow="1" bandRow="1">
                <a:tableStyleId>{5C22544A-7EE6-4342-B048-85BDC9FD1C3A}</a:tableStyleId>
              </a:tblPr>
              <a:tblGrid>
                <a:gridCol w="4038600"/>
                <a:gridCol w="4038600"/>
              </a:tblGrid>
              <a:tr h="347980">
                <a:tc>
                  <a:txBody>
                    <a:bodyPr/>
                    <a:lstStyle/>
                    <a:p>
                      <a:r>
                        <a:rPr lang="en-US" dirty="0" smtClean="0"/>
                        <a:t>Situation</a:t>
                      </a:r>
                      <a:endParaRPr lang="en-US" dirty="0"/>
                    </a:p>
                  </a:txBody>
                  <a:tcPr/>
                </a:tc>
                <a:tc>
                  <a:txBody>
                    <a:bodyPr/>
                    <a:lstStyle/>
                    <a:p>
                      <a:r>
                        <a:rPr lang="en-US" dirty="0" smtClean="0"/>
                        <a:t>Groups and</a:t>
                      </a:r>
                      <a:r>
                        <a:rPr lang="en-US" baseline="0" dirty="0" smtClean="0"/>
                        <a:t> individuals</a:t>
                      </a:r>
                      <a:endParaRPr lang="en-US" dirty="0"/>
                    </a:p>
                  </a:txBody>
                  <a:tcPr/>
                </a:tc>
              </a:tr>
              <a:tr h="347980">
                <a:tc>
                  <a:txBody>
                    <a:bodyPr/>
                    <a:lstStyle/>
                    <a:p>
                      <a:r>
                        <a:rPr lang="en-US" dirty="0" smtClean="0"/>
                        <a:t>Land locked country</a:t>
                      </a:r>
                      <a:endParaRPr lang="en-US" dirty="0"/>
                    </a:p>
                  </a:txBody>
                  <a:tcPr/>
                </a:tc>
                <a:tc>
                  <a:txBody>
                    <a:bodyPr/>
                    <a:lstStyle/>
                    <a:p>
                      <a:r>
                        <a:rPr lang="en-US" dirty="0" smtClean="0"/>
                        <a:t>Ethnic</a:t>
                      </a:r>
                      <a:r>
                        <a:rPr lang="en-US" baseline="0" dirty="0" smtClean="0"/>
                        <a:t> and cultural hierarchy</a:t>
                      </a:r>
                      <a:endParaRPr lang="en-US" dirty="0"/>
                    </a:p>
                  </a:txBody>
                  <a:tcPr/>
                </a:tc>
              </a:tr>
              <a:tr h="347980">
                <a:tc>
                  <a:txBody>
                    <a:bodyPr/>
                    <a:lstStyle/>
                    <a:p>
                      <a:r>
                        <a:rPr lang="en-US" dirty="0" smtClean="0"/>
                        <a:t>Limited basic services and poor road infrastructure</a:t>
                      </a:r>
                      <a:endParaRPr lang="en-US" dirty="0"/>
                    </a:p>
                  </a:txBody>
                  <a:tcPr/>
                </a:tc>
                <a:tc>
                  <a:txBody>
                    <a:bodyPr/>
                    <a:lstStyle/>
                    <a:p>
                      <a:r>
                        <a:rPr lang="en-US" dirty="0" smtClean="0"/>
                        <a:t>People born with disabilities</a:t>
                      </a:r>
                      <a:r>
                        <a:rPr lang="en-US" baseline="0" dirty="0" smtClean="0"/>
                        <a:t> – often suspected of witchcraft</a:t>
                      </a:r>
                      <a:endParaRPr lang="en-US" dirty="0"/>
                    </a:p>
                  </a:txBody>
                  <a:tcPr/>
                </a:tc>
              </a:tr>
              <a:tr h="347980">
                <a:tc>
                  <a:txBody>
                    <a:bodyPr/>
                    <a:lstStyle/>
                    <a:p>
                      <a:r>
                        <a:rPr lang="en-US" dirty="0" smtClean="0"/>
                        <a:t>Recent</a:t>
                      </a:r>
                      <a:r>
                        <a:rPr lang="en-US" baseline="0" dirty="0" smtClean="0"/>
                        <a:t> earthquake</a:t>
                      </a:r>
                      <a:endParaRPr lang="en-US" dirty="0"/>
                    </a:p>
                  </a:txBody>
                  <a:tcPr/>
                </a:tc>
                <a:tc>
                  <a:txBody>
                    <a:bodyPr/>
                    <a:lstStyle/>
                    <a:p>
                      <a:r>
                        <a:rPr lang="en-US" dirty="0" smtClean="0"/>
                        <a:t>Urban</a:t>
                      </a:r>
                      <a:r>
                        <a:rPr lang="en-US" baseline="0" dirty="0" smtClean="0"/>
                        <a:t> superiority over rural</a:t>
                      </a:r>
                      <a:endParaRPr lang="en-US" dirty="0"/>
                    </a:p>
                  </a:txBody>
                  <a:tcPr/>
                </a:tc>
              </a:tr>
              <a:tr h="347980">
                <a:tc>
                  <a:txBody>
                    <a:bodyPr/>
                    <a:lstStyle/>
                    <a:p>
                      <a:r>
                        <a:rPr lang="en-US" dirty="0" smtClean="0"/>
                        <a:t>Drought</a:t>
                      </a:r>
                      <a:r>
                        <a:rPr lang="en-US" baseline="0" dirty="0" smtClean="0"/>
                        <a:t> causing f</a:t>
                      </a:r>
                      <a:r>
                        <a:rPr lang="en-US" dirty="0" smtClean="0"/>
                        <a:t>ood insecurity (agriculture) </a:t>
                      </a:r>
                    </a:p>
                  </a:txBody>
                  <a:tcPr/>
                </a:tc>
                <a:tc>
                  <a:txBody>
                    <a:bodyPr/>
                    <a:lstStyle/>
                    <a:p>
                      <a:r>
                        <a:rPr lang="en-US" dirty="0" smtClean="0"/>
                        <a:t>Gender disparities- women less powerful, less decision</a:t>
                      </a:r>
                      <a:r>
                        <a:rPr lang="en-US" baseline="0" dirty="0" smtClean="0"/>
                        <a:t> making ability (public &amp; private spheres)</a:t>
                      </a:r>
                      <a:endParaRPr lang="en-US" dirty="0"/>
                    </a:p>
                  </a:txBody>
                  <a:tcPr/>
                </a:tc>
              </a:tr>
              <a:tr h="347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IDPs and IDP settlements = competition</a:t>
                      </a:r>
                      <a:r>
                        <a:rPr lang="en-US" baseline="0" dirty="0" smtClean="0"/>
                        <a:t> for resources</a:t>
                      </a:r>
                      <a:endParaRPr lang="en-US" dirty="0" smtClean="0"/>
                    </a:p>
                  </a:txBody>
                  <a:tcPr/>
                </a:tc>
                <a:tc>
                  <a:txBody>
                    <a:bodyPr/>
                    <a:lstStyle/>
                    <a:p>
                      <a:r>
                        <a:rPr lang="en-US" dirty="0" smtClean="0"/>
                        <a:t>Children – responsibilities</a:t>
                      </a:r>
                      <a:r>
                        <a:rPr lang="en-US" baseline="0" dirty="0" smtClean="0"/>
                        <a:t> but low education</a:t>
                      </a:r>
                      <a:endParaRPr lang="en-US" dirty="0"/>
                    </a:p>
                  </a:txBody>
                  <a:tcPr/>
                </a:tc>
              </a:tr>
              <a:tr h="347980">
                <a:tc>
                  <a:txBody>
                    <a:bodyPr/>
                    <a:lstStyle/>
                    <a:p>
                      <a:r>
                        <a:rPr lang="en-US" dirty="0" smtClean="0"/>
                        <a:t>Lack of latrines or water points in the informal settlements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Majority</a:t>
                      </a:r>
                      <a:r>
                        <a:rPr lang="en-US" baseline="0" dirty="0" smtClean="0"/>
                        <a:t> of IDP families are female-headed</a:t>
                      </a:r>
                      <a:endParaRPr lang="en-US" dirty="0" smtClean="0"/>
                    </a:p>
                  </a:txBody>
                  <a:tcPr/>
                </a:tc>
              </a:tr>
              <a:tr h="347980">
                <a:tc>
                  <a:txBody>
                    <a:bodyPr/>
                    <a:lstStyle/>
                    <a:p>
                      <a:endParaRPr lang="en-US" dirty="0"/>
                    </a:p>
                  </a:txBody>
                  <a:tcPr/>
                </a:tc>
                <a:tc>
                  <a:txBody>
                    <a:bodyPr/>
                    <a:lstStyle/>
                    <a:p>
                      <a:r>
                        <a:rPr lang="en-US" dirty="0" smtClean="0"/>
                        <a:t>Elderly:</a:t>
                      </a:r>
                      <a:r>
                        <a:rPr lang="en-US" baseline="0" dirty="0" smtClean="0"/>
                        <a:t> </a:t>
                      </a:r>
                      <a:r>
                        <a:rPr lang="en-US" dirty="0" smtClean="0"/>
                        <a:t>women – low status/</a:t>
                      </a:r>
                      <a:r>
                        <a:rPr lang="en-US" baseline="0" dirty="0" smtClean="0"/>
                        <a:t> men – high status</a:t>
                      </a:r>
                      <a:endParaRPr lang="en-US" dirty="0"/>
                    </a:p>
                  </a:txBody>
                  <a:tcPr/>
                </a:tc>
              </a:tr>
              <a:tr h="347980">
                <a:tc>
                  <a:txBody>
                    <a:bodyPr/>
                    <a:lstStyle/>
                    <a:p>
                      <a:endParaRPr lang="en-US"/>
                    </a:p>
                  </a:txBody>
                  <a:tcPr/>
                </a:tc>
                <a:tc>
                  <a:txBody>
                    <a:bodyPr/>
                    <a:lstStyle/>
                    <a:p>
                      <a:r>
                        <a:rPr lang="en-US" dirty="0" smtClean="0"/>
                        <a:t>Violence and social exclusion to LGBTI</a:t>
                      </a:r>
                      <a:endParaRPr lang="en-US" dirty="0"/>
                    </a:p>
                  </a:txBody>
                  <a:tcPr/>
                </a:tc>
              </a:tr>
              <a:tr h="347980">
                <a:tc>
                  <a:txBody>
                    <a:bodyPr/>
                    <a:lstStyle/>
                    <a:p>
                      <a:endParaRPr lang="en-US"/>
                    </a:p>
                  </a:txBody>
                  <a:tcPr/>
                </a:tc>
                <a:tc>
                  <a:txBody>
                    <a:bodyPr/>
                    <a:lstStyle/>
                    <a:p>
                      <a:r>
                        <a:rPr lang="en-US" dirty="0" smtClean="0"/>
                        <a:t>Risk of violence/</a:t>
                      </a:r>
                      <a:r>
                        <a:rPr lang="en-US" dirty="0" err="1" smtClean="0"/>
                        <a:t>harressment</a:t>
                      </a:r>
                      <a:r>
                        <a:rPr lang="en-US" baseline="0" dirty="0" smtClean="0"/>
                        <a:t> travel for water</a:t>
                      </a:r>
                      <a:endParaRPr lang="en-US" dirty="0"/>
                    </a:p>
                  </a:txBody>
                  <a:tcPr/>
                </a:tc>
              </a:tr>
            </a:tbl>
          </a:graphicData>
        </a:graphic>
      </p:graphicFrame>
    </p:spTree>
    <p:extLst>
      <p:ext uri="{BB962C8B-B14F-4D97-AF65-F5344CB8AC3E}">
        <p14:creationId xmlns:p14="http://schemas.microsoft.com/office/powerpoint/2010/main" val="711951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session objectives</a:t>
            </a:r>
            <a:endParaRPr lang="en-US" dirty="0"/>
          </a:p>
        </p:txBody>
      </p:sp>
      <p:sp>
        <p:nvSpPr>
          <p:cNvPr id="4" name="Content Placeholder 3"/>
          <p:cNvSpPr>
            <a:spLocks noGrp="1"/>
          </p:cNvSpPr>
          <p:nvPr>
            <p:ph idx="1"/>
          </p:nvPr>
        </p:nvSpPr>
        <p:spPr>
          <a:xfrm>
            <a:off x="1066800" y="1600200"/>
            <a:ext cx="7620000" cy="4191000"/>
          </a:xfrm>
        </p:spPr>
        <p:txBody>
          <a:bodyPr/>
          <a:lstStyle/>
          <a:p>
            <a:pPr marL="0" indent="0">
              <a:buNone/>
            </a:pPr>
            <a:r>
              <a:rPr lang="en-US" b="1" dirty="0" smtClean="0"/>
              <a:t>Presentation</a:t>
            </a:r>
          </a:p>
          <a:p>
            <a:pPr>
              <a:buFont typeface="Arial" panose="020B0604020202020204" pitchFamily="34" charset="0"/>
              <a:buChar char="•"/>
            </a:pPr>
            <a:r>
              <a:rPr lang="en-US" dirty="0" smtClean="0"/>
              <a:t>Understanding of key concepts</a:t>
            </a:r>
          </a:p>
          <a:p>
            <a:pPr>
              <a:buFont typeface="Arial" panose="020B0604020202020204" pitchFamily="34" charset="0"/>
              <a:buChar char="•"/>
            </a:pPr>
            <a:r>
              <a:rPr lang="en-US" dirty="0"/>
              <a:t>IFRC’s approach to gender and diversity</a:t>
            </a:r>
          </a:p>
          <a:p>
            <a:pPr>
              <a:buFont typeface="Arial" panose="020B0604020202020204" pitchFamily="34" charset="0"/>
              <a:buChar char="•"/>
            </a:pPr>
            <a:r>
              <a:rPr lang="en-US" dirty="0" smtClean="0"/>
              <a:t>Key issues and good practice</a:t>
            </a:r>
          </a:p>
          <a:p>
            <a:pPr marL="0" indent="0">
              <a:buNone/>
            </a:pPr>
            <a:endParaRPr lang="en-US" dirty="0" smtClean="0"/>
          </a:p>
          <a:p>
            <a:pPr marL="0" indent="0">
              <a:buNone/>
            </a:pPr>
            <a:r>
              <a:rPr lang="en-US" b="1" dirty="0" smtClean="0"/>
              <a:t>Role </a:t>
            </a:r>
            <a:r>
              <a:rPr lang="en-US" b="1" dirty="0" smtClean="0"/>
              <a:t>play &amp; group exercise</a:t>
            </a:r>
            <a:endParaRPr lang="en-US" b="1" dirty="0" smtClean="0"/>
          </a:p>
          <a:p>
            <a:r>
              <a:rPr lang="en-US" dirty="0" smtClean="0"/>
              <a:t>Identify aspects of gender and diversity</a:t>
            </a:r>
          </a:p>
          <a:p>
            <a:r>
              <a:rPr lang="en-US" dirty="0" smtClean="0"/>
              <a:t>Reflect on your own countries </a:t>
            </a:r>
            <a:r>
              <a:rPr lang="en-US" dirty="0" err="1" smtClean="0"/>
              <a:t>programmes</a:t>
            </a:r>
            <a:r>
              <a:rPr lang="en-US" dirty="0" smtClean="0"/>
              <a:t> and strategies</a:t>
            </a:r>
            <a:endParaRPr lang="en-US" dirty="0" smtClean="0"/>
          </a:p>
          <a:p>
            <a:r>
              <a:rPr lang="en-US" dirty="0" smtClean="0"/>
              <a:t>Discuss the importance </a:t>
            </a:r>
            <a:r>
              <a:rPr lang="en-US" dirty="0" smtClean="0"/>
              <a:t>of gender and </a:t>
            </a:r>
            <a:r>
              <a:rPr lang="en-US" dirty="0" smtClean="0"/>
              <a:t>diversity and how to </a:t>
            </a:r>
            <a:r>
              <a:rPr lang="en-US" dirty="0" smtClean="0"/>
              <a:t>further</a:t>
            </a:r>
            <a:r>
              <a:rPr lang="en-US" dirty="0" smtClean="0"/>
              <a:t> mainstream approached into DM</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66881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GB" dirty="0" smtClean="0"/>
              <a:t>In </a:t>
            </a:r>
            <a:r>
              <a:rPr lang="en-GB" dirty="0"/>
              <a:t>what ways do </a:t>
            </a:r>
            <a:r>
              <a:rPr lang="en-GB" dirty="0" smtClean="0"/>
              <a:t>you currently address </a:t>
            </a:r>
            <a:r>
              <a:rPr lang="en-GB" dirty="0"/>
              <a:t>gender and </a:t>
            </a:r>
            <a:r>
              <a:rPr lang="en-GB" dirty="0" smtClean="0"/>
              <a:t>diversity in your disaster management programming or strategies? </a:t>
            </a:r>
          </a:p>
          <a:p>
            <a:pPr marL="457200" lvl="0" indent="-457200">
              <a:buFont typeface="+mj-lt"/>
              <a:buAutoNum type="arabicPeriod"/>
            </a:pPr>
            <a:endParaRPr lang="en-GB" dirty="0" smtClean="0"/>
          </a:p>
          <a:p>
            <a:pPr marL="457200" lvl="0" indent="-457200">
              <a:buFont typeface="+mj-lt"/>
              <a:buAutoNum type="arabicPeriod"/>
            </a:pPr>
            <a:r>
              <a:rPr lang="en-GB" dirty="0" smtClean="0"/>
              <a:t>What </a:t>
            </a:r>
            <a:r>
              <a:rPr lang="en-GB" dirty="0"/>
              <a:t>are the challenges in implementing a gender and diversity-sensitive </a:t>
            </a:r>
            <a:r>
              <a:rPr lang="en-GB" dirty="0" smtClean="0"/>
              <a:t>approach (perceived or experienced)?</a:t>
            </a:r>
          </a:p>
          <a:p>
            <a:pPr marL="457200" lvl="0" indent="-457200">
              <a:buFont typeface="+mj-lt"/>
              <a:buAutoNum type="arabicPeriod"/>
            </a:pPr>
            <a:endParaRPr lang="en-US" dirty="0"/>
          </a:p>
          <a:p>
            <a:pPr marL="457200" lvl="0" indent="-457200">
              <a:buFont typeface="+mj-lt"/>
              <a:buAutoNum type="arabicPeriod"/>
            </a:pPr>
            <a:r>
              <a:rPr lang="en-GB" dirty="0" smtClean="0"/>
              <a:t>What ways do you think you can further mainstream gender </a:t>
            </a:r>
            <a:r>
              <a:rPr lang="en-GB" dirty="0"/>
              <a:t>and diversity within </a:t>
            </a:r>
            <a:r>
              <a:rPr lang="en-GB" dirty="0" smtClean="0"/>
              <a:t>your disaster </a:t>
            </a:r>
            <a:r>
              <a:rPr lang="en-GB" dirty="0"/>
              <a:t>management </a:t>
            </a:r>
            <a:r>
              <a:rPr lang="en-GB" dirty="0" smtClean="0"/>
              <a:t>programming? </a:t>
            </a:r>
            <a:endParaRPr lang="en-US" dirty="0"/>
          </a:p>
          <a:p>
            <a:endParaRPr lang="en-US" dirty="0"/>
          </a:p>
        </p:txBody>
      </p:sp>
    </p:spTree>
    <p:extLst>
      <p:ext uri="{BB962C8B-B14F-4D97-AF65-F5344CB8AC3E}">
        <p14:creationId xmlns:p14="http://schemas.microsoft.com/office/powerpoint/2010/main" val="321924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
        <p:nvSpPr>
          <p:cNvPr id="4" name="TextBox 3"/>
          <p:cNvSpPr txBox="1"/>
          <p:nvPr/>
        </p:nvSpPr>
        <p:spPr>
          <a:xfrm>
            <a:off x="1371600" y="1905000"/>
            <a:ext cx="6781800" cy="2862322"/>
          </a:xfrm>
          <a:prstGeom prst="rect">
            <a:avLst/>
          </a:prstGeom>
          <a:noFill/>
        </p:spPr>
        <p:txBody>
          <a:bodyPr wrap="square" rtlCol="0">
            <a:spAutoFit/>
          </a:bodyPr>
          <a:lstStyle/>
          <a:p>
            <a:pPr algn="ctr"/>
            <a:endParaRPr lang="en-US" sz="3000" b="1" i="1" dirty="0" smtClean="0">
              <a:solidFill>
                <a:srgbClr val="FF0000"/>
              </a:solidFill>
              <a:latin typeface="Arial" panose="020B0604020202020204" pitchFamily="34" charset="0"/>
              <a:cs typeface="Arial" panose="020B0604020202020204" pitchFamily="34" charset="0"/>
            </a:endParaRPr>
          </a:p>
          <a:p>
            <a:pPr algn="ctr"/>
            <a:r>
              <a:rPr lang="en-US" sz="3000" b="1" i="1" dirty="0" smtClean="0">
                <a:solidFill>
                  <a:srgbClr val="FF0000"/>
                </a:solidFill>
                <a:latin typeface="Arial" panose="020B0604020202020204" pitchFamily="34" charset="0"/>
                <a:cs typeface="Arial" panose="020B0604020202020204" pitchFamily="34" charset="0"/>
              </a:rPr>
              <a:t>“...</a:t>
            </a:r>
            <a:r>
              <a:rPr lang="en-US" sz="3000" b="1" i="1" dirty="0">
                <a:solidFill>
                  <a:srgbClr val="FF0000"/>
                </a:solidFill>
                <a:latin typeface="Arial" panose="020B0604020202020204" pitchFamily="34" charset="0"/>
                <a:cs typeface="Arial" panose="020B0604020202020204" pitchFamily="34" charset="0"/>
              </a:rPr>
              <a:t>when gender equality is actively promoted, </a:t>
            </a:r>
            <a:r>
              <a:rPr lang="en-US" sz="3000" b="1" i="1" dirty="0" smtClean="0">
                <a:solidFill>
                  <a:srgbClr val="FF0000"/>
                </a:solidFill>
                <a:latin typeface="Arial" panose="020B0604020202020204" pitchFamily="34" charset="0"/>
                <a:cs typeface="Arial" panose="020B0604020202020204" pitchFamily="34" charset="0"/>
              </a:rPr>
              <a:t>it can positively transform </a:t>
            </a:r>
            <a:r>
              <a:rPr lang="en-US" sz="3000" b="1" i="1" dirty="0">
                <a:solidFill>
                  <a:srgbClr val="FF0000"/>
                </a:solidFill>
                <a:latin typeface="Arial" panose="020B0604020202020204" pitchFamily="34" charset="0"/>
                <a:cs typeface="Arial" panose="020B0604020202020204" pitchFamily="34" charset="0"/>
              </a:rPr>
              <a:t>and enhance individual</a:t>
            </a:r>
          </a:p>
          <a:p>
            <a:pPr algn="ctr"/>
            <a:r>
              <a:rPr lang="en-US" sz="3000" b="1" i="1" dirty="0">
                <a:solidFill>
                  <a:srgbClr val="FF0000"/>
                </a:solidFill>
                <a:latin typeface="Arial" panose="020B0604020202020204" pitchFamily="34" charset="0"/>
                <a:cs typeface="Arial" panose="020B0604020202020204" pitchFamily="34" charset="0"/>
              </a:rPr>
              <a:t>lives as well as societies as a whole</a:t>
            </a:r>
            <a:r>
              <a:rPr lang="en-US" sz="3000" b="1" i="1" dirty="0" smtClean="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05072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i="0" dirty="0" smtClean="0"/>
              <a:t>Introduction to gender and diversity </a:t>
            </a:r>
            <a:endParaRPr lang="en-US" sz="3000" i="0" dirty="0"/>
          </a:p>
        </p:txBody>
      </p:sp>
      <p:sp>
        <p:nvSpPr>
          <p:cNvPr id="3" name="TextBox 2"/>
          <p:cNvSpPr txBox="1"/>
          <p:nvPr/>
        </p:nvSpPr>
        <p:spPr>
          <a:xfrm>
            <a:off x="762000" y="1905000"/>
            <a:ext cx="7772400" cy="3877985"/>
          </a:xfrm>
          <a:prstGeom prst="rect">
            <a:avLst/>
          </a:prstGeom>
          <a:noFill/>
        </p:spPr>
        <p:txBody>
          <a:bodyPr wrap="square" rtlCol="0">
            <a:spAutoFit/>
          </a:bodyPr>
          <a:lstStyle/>
          <a:p>
            <a:r>
              <a:rPr lang="en-US" sz="2200" b="1" dirty="0" smtClean="0">
                <a:solidFill>
                  <a:prstClr val="black"/>
                </a:solidFill>
                <a:latin typeface="Arial" panose="020B0604020202020204" pitchFamily="34" charset="0"/>
                <a:cs typeface="Arial" panose="020B0604020202020204" pitchFamily="34" charset="0"/>
              </a:rPr>
              <a:t>Sex:</a:t>
            </a:r>
            <a:r>
              <a:rPr lang="en-US" sz="2200" dirty="0" smtClean="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refers to the </a:t>
            </a:r>
            <a:r>
              <a:rPr lang="en-US" sz="2200" b="1" dirty="0">
                <a:solidFill>
                  <a:srgbClr val="FF0000"/>
                </a:solidFill>
                <a:latin typeface="Arial" panose="020B0604020202020204" pitchFamily="34" charset="0"/>
                <a:cs typeface="Arial" panose="020B0604020202020204" pitchFamily="34" charset="0"/>
              </a:rPr>
              <a:t>biological differences </a:t>
            </a:r>
            <a:r>
              <a:rPr lang="en-US" sz="2200" dirty="0">
                <a:solidFill>
                  <a:prstClr val="black"/>
                </a:solidFill>
                <a:latin typeface="Arial" panose="020B0604020202020204" pitchFamily="34" charset="0"/>
                <a:cs typeface="Arial" panose="020B0604020202020204" pitchFamily="34" charset="0"/>
              </a:rPr>
              <a:t>between men and women</a:t>
            </a:r>
          </a:p>
          <a:p>
            <a:endParaRPr lang="en-US" sz="2200" b="1" dirty="0">
              <a:solidFill>
                <a:prstClr val="black"/>
              </a:solidFill>
              <a:latin typeface="Arial" panose="020B0604020202020204" pitchFamily="34" charset="0"/>
              <a:cs typeface="Arial" panose="020B0604020202020204" pitchFamily="34" charset="0"/>
            </a:endParaRPr>
          </a:p>
          <a:p>
            <a:r>
              <a:rPr lang="en-US" sz="2200" b="1" dirty="0">
                <a:solidFill>
                  <a:prstClr val="black"/>
                </a:solidFill>
                <a:latin typeface="Arial" panose="020B0604020202020204" pitchFamily="34" charset="0"/>
                <a:cs typeface="Arial" panose="020B0604020202020204" pitchFamily="34" charset="0"/>
              </a:rPr>
              <a:t>Gender</a:t>
            </a:r>
            <a:r>
              <a:rPr lang="en-US" sz="2200" b="1"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refers to the </a:t>
            </a:r>
            <a:r>
              <a:rPr lang="en-US" sz="2200" b="1" dirty="0">
                <a:solidFill>
                  <a:srgbClr val="FF0000"/>
                </a:solidFill>
                <a:latin typeface="Arial" panose="020B0604020202020204" pitchFamily="34" charset="0"/>
                <a:cs typeface="Arial" panose="020B0604020202020204" pitchFamily="34" charset="0"/>
              </a:rPr>
              <a:t>social differences </a:t>
            </a:r>
            <a:r>
              <a:rPr lang="en-US" sz="2200" dirty="0">
                <a:solidFill>
                  <a:prstClr val="black"/>
                </a:solidFill>
                <a:latin typeface="Arial" panose="020B0604020202020204" pitchFamily="34" charset="0"/>
                <a:cs typeface="Arial" panose="020B0604020202020204" pitchFamily="34" charset="0"/>
              </a:rPr>
              <a:t>between men and </a:t>
            </a:r>
            <a:r>
              <a:rPr lang="en-US" sz="2200" dirty="0">
                <a:solidFill>
                  <a:prstClr val="black"/>
                </a:solidFill>
                <a:latin typeface="Arial" panose="020B0604020202020204" pitchFamily="34" charset="0"/>
                <a:cs typeface="Arial" panose="020B0604020202020204" pitchFamily="34" charset="0"/>
              </a:rPr>
              <a:t>women</a:t>
            </a:r>
            <a:endParaRPr lang="en-US" sz="2200" dirty="0">
              <a:solidFill>
                <a:prstClr val="black"/>
              </a:solidFill>
              <a:latin typeface="Arial" panose="020B0604020202020204" pitchFamily="34" charset="0"/>
              <a:cs typeface="Arial" panose="020B0604020202020204" pitchFamily="34" charset="0"/>
            </a:endParaRPr>
          </a:p>
          <a:p>
            <a:endParaRPr lang="en-US" sz="2200" dirty="0">
              <a:solidFill>
                <a:prstClr val="black"/>
              </a:solidFill>
              <a:latin typeface="Arial" panose="020B0604020202020204" pitchFamily="34" charset="0"/>
              <a:cs typeface="Arial" panose="020B0604020202020204" pitchFamily="34" charset="0"/>
            </a:endParaRPr>
          </a:p>
          <a:p>
            <a:r>
              <a:rPr lang="en-US" sz="2200" b="1" dirty="0">
                <a:solidFill>
                  <a:prstClr val="black"/>
                </a:solidFill>
                <a:latin typeface="Arial" panose="020B0604020202020204" pitchFamily="34" charset="0"/>
                <a:cs typeface="Arial" panose="020B0604020202020204" pitchFamily="34" charset="0"/>
              </a:rPr>
              <a:t>Diversity: </a:t>
            </a:r>
            <a:r>
              <a:rPr lang="en-US" sz="2200" dirty="0">
                <a:solidFill>
                  <a:prstClr val="black"/>
                </a:solidFill>
                <a:latin typeface="Arial" panose="020B0604020202020204" pitchFamily="34" charset="0"/>
                <a:cs typeface="Arial" panose="020B0604020202020204" pitchFamily="34" charset="0"/>
              </a:rPr>
              <a:t>refers to the </a:t>
            </a:r>
            <a:r>
              <a:rPr lang="en-US" sz="2200" b="1" dirty="0">
                <a:solidFill>
                  <a:srgbClr val="FF0000"/>
                </a:solidFill>
                <a:latin typeface="Arial" panose="020B0604020202020204" pitchFamily="34" charset="0"/>
                <a:cs typeface="Arial" panose="020B0604020202020204" pitchFamily="34" charset="0"/>
              </a:rPr>
              <a:t>differences between people</a:t>
            </a:r>
            <a:r>
              <a:rPr lang="en-US" sz="2200" b="1" dirty="0">
                <a:solidFill>
                  <a:prstClr val="black"/>
                </a:solidFill>
                <a:latin typeface="Arial" panose="020B0604020202020204" pitchFamily="34" charset="0"/>
                <a:cs typeface="Arial" panose="020B0604020202020204" pitchFamily="34" charset="0"/>
              </a:rPr>
              <a:t>. </a:t>
            </a:r>
            <a:endParaRPr lang="en-US" sz="2200" b="1" dirty="0">
              <a:solidFill>
                <a:prstClr val="black"/>
              </a:solidFill>
              <a:latin typeface="Arial" panose="020B0604020202020204" pitchFamily="34" charset="0"/>
              <a:cs typeface="Arial" panose="020B0604020202020204" pitchFamily="34" charset="0"/>
            </a:endParaRPr>
          </a:p>
          <a:p>
            <a:endParaRPr lang="en-US" sz="2200" b="1" dirty="0">
              <a:solidFill>
                <a:prstClr val="black"/>
              </a:solidFill>
              <a:latin typeface="Arial" panose="020B0604020202020204" pitchFamily="34" charset="0"/>
              <a:cs typeface="Arial" panose="020B0604020202020204" pitchFamily="34" charset="0"/>
            </a:endParaRPr>
          </a:p>
          <a:p>
            <a:r>
              <a:rPr lang="en-US" sz="2200" dirty="0" smtClean="0">
                <a:solidFill>
                  <a:prstClr val="black"/>
                </a:solidFill>
                <a:latin typeface="Arial" panose="020B0604020202020204" pitchFamily="34" charset="0"/>
                <a:cs typeface="Arial" panose="020B0604020202020204" pitchFamily="34" charset="0"/>
              </a:rPr>
              <a:t>sexual orientation, age</a:t>
            </a:r>
            <a:r>
              <a:rPr lang="en-US" sz="2200" dirty="0">
                <a:solidFill>
                  <a:prstClr val="black"/>
                </a:solidFill>
                <a:latin typeface="Arial" panose="020B0604020202020204" pitchFamily="34" charset="0"/>
                <a:cs typeface="Arial" panose="020B0604020202020204" pitchFamily="34" charset="0"/>
              </a:rPr>
              <a:t>, disability, HIV status, socio-economic status, religion, nationality and ethnic origin</a:t>
            </a:r>
          </a:p>
          <a:p>
            <a:endParaRPr lang="en-US"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055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133600"/>
            <a:ext cx="6858000" cy="2667000"/>
          </a:xfrm>
        </p:spPr>
        <p:txBody>
          <a:bodyPr/>
          <a:lstStyle/>
          <a:p>
            <a:pPr marL="0" indent="0" algn="ctr">
              <a:buNone/>
            </a:pPr>
            <a:r>
              <a:rPr lang="en-US" sz="4000" dirty="0" smtClean="0"/>
              <a:t>What characteristics do you think most describe men and women?</a:t>
            </a:r>
            <a:endParaRPr lang="en-US" sz="4000" dirty="0"/>
          </a:p>
        </p:txBody>
      </p:sp>
      <p:sp>
        <p:nvSpPr>
          <p:cNvPr id="4" name="TextBox 3"/>
          <p:cNvSpPr txBox="1"/>
          <p:nvPr/>
        </p:nvSpPr>
        <p:spPr>
          <a:xfrm>
            <a:off x="1905000" y="422100"/>
            <a:ext cx="6629400" cy="1292662"/>
          </a:xfrm>
          <a:prstGeom prst="rect">
            <a:avLst/>
          </a:prstGeom>
          <a:noFill/>
        </p:spPr>
        <p:txBody>
          <a:bodyPr wrap="square" rtlCol="0">
            <a:spAutoFit/>
          </a:bodyPr>
          <a:lstStyle/>
          <a:p>
            <a:endParaRPr lang="en-US" sz="2600" b="1" i="1" dirty="0">
              <a:solidFill>
                <a:prstClr val="black"/>
              </a:solidFill>
              <a:latin typeface="Arial" panose="020B0604020202020204" pitchFamily="34" charset="0"/>
              <a:cs typeface="Arial" panose="020B0604020202020204" pitchFamily="34" charset="0"/>
            </a:endParaRPr>
          </a:p>
          <a:p>
            <a:endParaRPr lang="en-US" sz="2600" b="1" i="1" dirty="0">
              <a:solidFill>
                <a:prstClr val="black"/>
              </a:solidFill>
              <a:latin typeface="Arial" panose="020B0604020202020204" pitchFamily="34" charset="0"/>
              <a:cs typeface="Arial" panose="020B0604020202020204" pitchFamily="34" charset="0"/>
            </a:endParaRPr>
          </a:p>
          <a:p>
            <a:endParaRPr lang="en-US" sz="2600" b="1"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434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gender stereotypes</a:t>
            </a:r>
            <a:endParaRPr lang="en-US" dirty="0"/>
          </a:p>
        </p:txBody>
      </p:sp>
      <p:sp>
        <p:nvSpPr>
          <p:cNvPr id="3" name="Content Placeholder 2"/>
          <p:cNvSpPr>
            <a:spLocks noGrp="1"/>
          </p:cNvSpPr>
          <p:nvPr>
            <p:ph idx="1"/>
          </p:nvPr>
        </p:nvSpPr>
        <p:spPr>
          <a:xfrm>
            <a:off x="4531979" y="3749898"/>
            <a:ext cx="1825998" cy="900282"/>
          </a:xfrm>
        </p:spPr>
        <p:txBody>
          <a:bodyPr/>
          <a:lstStyle/>
          <a:p>
            <a:pPr marL="0" indent="0">
              <a:buNone/>
            </a:pPr>
            <a:r>
              <a:rPr lang="en-US" sz="2800" dirty="0" smtClean="0"/>
              <a:t>weak</a:t>
            </a:r>
          </a:p>
          <a:p>
            <a:pPr marL="0" indent="0">
              <a:buNone/>
            </a:pPr>
            <a:endParaRPr lang="en-US" sz="2800" dirty="0"/>
          </a:p>
          <a:p>
            <a:pPr marL="0" indent="0">
              <a:buNone/>
            </a:pPr>
            <a:endParaRPr lang="en-US" sz="2800" dirty="0" smtClean="0"/>
          </a:p>
        </p:txBody>
      </p:sp>
      <p:sp>
        <p:nvSpPr>
          <p:cNvPr id="5" name="TextBox 4"/>
          <p:cNvSpPr txBox="1"/>
          <p:nvPr/>
        </p:nvSpPr>
        <p:spPr>
          <a:xfrm>
            <a:off x="3390902" y="1729770"/>
            <a:ext cx="1720993"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strong</a:t>
            </a:r>
          </a:p>
        </p:txBody>
      </p:sp>
      <p:sp>
        <p:nvSpPr>
          <p:cNvPr id="6" name="TextBox 5"/>
          <p:cNvSpPr txBox="1"/>
          <p:nvPr/>
        </p:nvSpPr>
        <p:spPr>
          <a:xfrm>
            <a:off x="2203869" y="4025985"/>
            <a:ext cx="2637552"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nurturing</a:t>
            </a:r>
          </a:p>
        </p:txBody>
      </p:sp>
      <p:sp>
        <p:nvSpPr>
          <p:cNvPr id="7" name="TextBox 6"/>
          <p:cNvSpPr txBox="1"/>
          <p:nvPr/>
        </p:nvSpPr>
        <p:spPr>
          <a:xfrm>
            <a:off x="466324" y="3299430"/>
            <a:ext cx="2705182"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aggressive</a:t>
            </a:r>
          </a:p>
        </p:txBody>
      </p:sp>
      <p:sp>
        <p:nvSpPr>
          <p:cNvPr id="8" name="TextBox 7"/>
          <p:cNvSpPr txBox="1"/>
          <p:nvPr/>
        </p:nvSpPr>
        <p:spPr>
          <a:xfrm>
            <a:off x="3522645" y="2776210"/>
            <a:ext cx="2299405"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emotional</a:t>
            </a:r>
          </a:p>
        </p:txBody>
      </p:sp>
      <p:sp>
        <p:nvSpPr>
          <p:cNvPr id="9" name="TextBox 8"/>
          <p:cNvSpPr txBox="1"/>
          <p:nvPr/>
        </p:nvSpPr>
        <p:spPr>
          <a:xfrm>
            <a:off x="527469" y="4816698"/>
            <a:ext cx="2637552"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risk-takers</a:t>
            </a:r>
          </a:p>
        </p:txBody>
      </p:sp>
      <p:sp>
        <p:nvSpPr>
          <p:cNvPr id="10" name="TextBox 9"/>
          <p:cNvSpPr txBox="1"/>
          <p:nvPr/>
        </p:nvSpPr>
        <p:spPr>
          <a:xfrm>
            <a:off x="6421065" y="3037820"/>
            <a:ext cx="2840441"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well-</a:t>
            </a:r>
            <a:r>
              <a:rPr lang="en-US" sz="2800" dirty="0" err="1">
                <a:solidFill>
                  <a:prstClr val="black"/>
                </a:solidFill>
                <a:latin typeface="Arial" panose="020B0604020202020204" pitchFamily="34" charset="0"/>
                <a:cs typeface="Arial" panose="020B0604020202020204" pitchFamily="34" charset="0"/>
              </a:rPr>
              <a:t>organised</a:t>
            </a:r>
            <a:endParaRPr lang="en-US" sz="2800"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6400283" y="4485619"/>
            <a:ext cx="2286518"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good leaders</a:t>
            </a:r>
          </a:p>
        </p:txBody>
      </p:sp>
      <p:sp>
        <p:nvSpPr>
          <p:cNvPr id="14" name="TextBox 13"/>
          <p:cNvSpPr txBox="1"/>
          <p:nvPr/>
        </p:nvSpPr>
        <p:spPr>
          <a:xfrm>
            <a:off x="3502641" y="5035118"/>
            <a:ext cx="3246219"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multi-tasking</a:t>
            </a:r>
          </a:p>
        </p:txBody>
      </p:sp>
      <p:sp>
        <p:nvSpPr>
          <p:cNvPr id="16" name="TextBox 15"/>
          <p:cNvSpPr txBox="1"/>
          <p:nvPr/>
        </p:nvSpPr>
        <p:spPr>
          <a:xfrm>
            <a:off x="6151972" y="1608177"/>
            <a:ext cx="2514047"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good listeners</a:t>
            </a:r>
          </a:p>
        </p:txBody>
      </p:sp>
      <p:sp>
        <p:nvSpPr>
          <p:cNvPr id="4" name="TextBox 3"/>
          <p:cNvSpPr txBox="1"/>
          <p:nvPr/>
        </p:nvSpPr>
        <p:spPr>
          <a:xfrm>
            <a:off x="527469" y="1991380"/>
            <a:ext cx="2816841"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b</a:t>
            </a:r>
            <a:r>
              <a:rPr lang="en-US" sz="2800" dirty="0">
                <a:solidFill>
                  <a:prstClr val="black"/>
                </a:solidFill>
                <a:latin typeface="Arial" panose="020B0604020202020204" pitchFamily="34" charset="0"/>
                <a:cs typeface="Arial" panose="020B0604020202020204" pitchFamily="34" charset="0"/>
              </a:rPr>
              <a:t>readwinner</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86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Vulnerabilities of gender and diversity in disasters</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p:txBody>
      </p:sp>
      <p:sp>
        <p:nvSpPr>
          <p:cNvPr id="4" name="Rectangle 3"/>
          <p:cNvSpPr/>
          <p:nvPr/>
        </p:nvSpPr>
        <p:spPr>
          <a:xfrm>
            <a:off x="838200" y="1905000"/>
            <a:ext cx="7772400" cy="3785652"/>
          </a:xfrm>
          <a:prstGeom prst="rect">
            <a:avLst/>
          </a:prstGeom>
        </p:spPr>
        <p:txBody>
          <a:bodyPr wrap="square">
            <a:spAutoFit/>
          </a:bodyPr>
          <a:lstStyle/>
          <a:p>
            <a:pPr algn="ctr"/>
            <a:r>
              <a:rPr lang="en-US" sz="2000" b="1" dirty="0">
                <a:solidFill>
                  <a:prstClr val="black"/>
                </a:solidFill>
                <a:latin typeface="Arial" panose="020B0604020202020204" pitchFamily="34" charset="0"/>
                <a:cs typeface="Arial" panose="020B0604020202020204" pitchFamily="34" charset="0"/>
              </a:rPr>
              <a:t>Women, girls and boys </a:t>
            </a:r>
            <a:r>
              <a:rPr lang="en-US" sz="2000" b="1" dirty="0">
                <a:solidFill>
                  <a:prstClr val="black"/>
                </a:solidFill>
                <a:latin typeface="Arial" panose="020B0604020202020204" pitchFamily="34" charset="0"/>
                <a:cs typeface="Arial" panose="020B0604020202020204" pitchFamily="34" charset="0"/>
              </a:rPr>
              <a:t>are 14 times more likely to die during a disaster than are men</a:t>
            </a:r>
          </a:p>
          <a:p>
            <a:endParaRPr lang="en-US" sz="2000" dirty="0">
              <a:solidFill>
                <a:prstClr val="black"/>
              </a:solidFill>
              <a:latin typeface="Arial" panose="020B0604020202020204" pitchFamily="34" charset="0"/>
              <a:cs typeface="Arial" panose="020B0604020202020204" pitchFamily="34" charset="0"/>
            </a:endParaRPr>
          </a:p>
          <a:p>
            <a:r>
              <a:rPr lang="en-US" sz="2000" dirty="0">
                <a:solidFill>
                  <a:prstClr val="black"/>
                </a:solidFill>
                <a:latin typeface="Arial" panose="020B0604020202020204" pitchFamily="34" charset="0"/>
                <a:cs typeface="Arial" panose="020B0604020202020204" pitchFamily="34" charset="0"/>
              </a:rPr>
              <a:t>Asia Tsunami</a:t>
            </a:r>
            <a:r>
              <a:rPr lang="en-US" sz="2000" dirty="0">
                <a:solidFill>
                  <a:prstClr val="black"/>
                </a:solidFill>
                <a:latin typeface="Arial" panose="020B0604020202020204" pitchFamily="34" charset="0"/>
                <a:cs typeface="Arial" panose="020B0604020202020204" pitchFamily="34" charset="0"/>
              </a:rPr>
              <a:t>, 2004 </a:t>
            </a:r>
            <a:r>
              <a:rPr lang="en-US" sz="2000" dirty="0">
                <a:solidFill>
                  <a:prstClr val="black"/>
                </a:solidFill>
                <a:latin typeface="Arial" panose="020B0604020202020204" pitchFamily="34" charset="0"/>
                <a:cs typeface="Arial" panose="020B0604020202020204" pitchFamily="34" charset="0"/>
              </a:rPr>
              <a:t>			+70</a:t>
            </a:r>
            <a:r>
              <a:rPr lang="en-US" sz="2000"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fatalities women</a:t>
            </a:r>
            <a:r>
              <a:rPr lang="en-US" sz="2000" dirty="0">
                <a:solidFill>
                  <a:prstClr val="black"/>
                </a:solidFill>
                <a:latin typeface="Arial" panose="020B0604020202020204" pitchFamily="34" charset="0"/>
                <a:cs typeface="Arial" panose="020B0604020202020204" pitchFamily="34" charset="0"/>
              </a:rPr>
              <a:t>. </a:t>
            </a:r>
            <a:br>
              <a:rPr lang="en-US"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a:p>
            <a:r>
              <a:rPr lang="en-GB" sz="2000" dirty="0">
                <a:solidFill>
                  <a:prstClr val="black"/>
                </a:solidFill>
                <a:latin typeface="Arial" panose="020B0604020202020204" pitchFamily="34" charset="0"/>
                <a:cs typeface="Arial" panose="020B0604020202020204" pitchFamily="34" charset="0"/>
              </a:rPr>
              <a:t>Japan earthquake			 65% of casualties were </a:t>
            </a:r>
            <a:endParaRPr lang="en-GB" sz="2000" dirty="0">
              <a:solidFill>
                <a:prstClr val="black"/>
              </a:solidFill>
              <a:latin typeface="Arial" panose="020B0604020202020204" pitchFamily="34" charset="0"/>
              <a:cs typeface="Arial" panose="020B0604020202020204" pitchFamily="34" charset="0"/>
            </a:endParaRPr>
          </a:p>
          <a:p>
            <a:r>
              <a:rPr lang="en-GB" sz="2000" dirty="0">
                <a:solidFill>
                  <a:prstClr val="black"/>
                </a:solidFill>
                <a:latin typeface="Arial" panose="020B0604020202020204" pitchFamily="34" charset="0"/>
                <a:cs typeface="Arial" panose="020B0604020202020204" pitchFamily="34" charset="0"/>
              </a:rPr>
              <a:t>/tsunami</a:t>
            </a:r>
            <a:r>
              <a:rPr lang="en-GB"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2011 </a:t>
            </a:r>
            <a:r>
              <a:rPr lang="en-GB" sz="2000" dirty="0">
                <a:solidFill>
                  <a:prstClr val="black"/>
                </a:solidFill>
                <a:latin typeface="Arial" panose="020B0604020202020204" pitchFamily="34" charset="0"/>
                <a:cs typeface="Arial" panose="020B0604020202020204" pitchFamily="34" charset="0"/>
              </a:rPr>
              <a:t>				 60+ </a:t>
            </a:r>
          </a:p>
          <a:p>
            <a:r>
              <a:rPr lang="en-GB" sz="2000" dirty="0">
                <a:solidFill>
                  <a:prstClr val="black"/>
                </a:solidFill>
                <a:latin typeface="Arial" panose="020B0604020202020204" pitchFamily="34" charset="0"/>
                <a:cs typeface="Arial" panose="020B0604020202020204" pitchFamily="34" charset="0"/>
              </a:rPr>
              <a:t>			 				</a:t>
            </a:r>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a:p>
            <a:r>
              <a:rPr lang="en-GB" sz="2000" dirty="0">
                <a:solidFill>
                  <a:prstClr val="black"/>
                </a:solidFill>
                <a:latin typeface="Arial" panose="020B0604020202020204" pitchFamily="34" charset="0"/>
                <a:cs typeface="Arial" panose="020B0604020202020204" pitchFamily="34" charset="0"/>
              </a:rPr>
              <a:t>Indonesia</a:t>
            </a:r>
            <a:r>
              <a:rPr lang="en-GB"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tsunami			 </a:t>
            </a:r>
            <a:r>
              <a:rPr lang="en-GB" sz="2000" dirty="0" smtClean="0">
                <a:solidFill>
                  <a:prstClr val="black"/>
                </a:solidFill>
                <a:latin typeface="Arial" panose="020B0604020202020204" pitchFamily="34" charset="0"/>
                <a:cs typeface="Arial" panose="020B0604020202020204" pitchFamily="34" charset="0"/>
              </a:rPr>
              <a:t>One fifth of </a:t>
            </a:r>
            <a:r>
              <a:rPr lang="en-GB" sz="2000" dirty="0">
                <a:solidFill>
                  <a:prstClr val="black"/>
                </a:solidFill>
                <a:latin typeface="Arial" panose="020B0604020202020204" pitchFamily="34" charset="0"/>
                <a:cs typeface="Arial" panose="020B0604020202020204" pitchFamily="34" charset="0"/>
              </a:rPr>
              <a:t>victims were </a:t>
            </a:r>
            <a:r>
              <a:rPr lang="en-GB" sz="2000" dirty="0">
                <a:solidFill>
                  <a:prstClr val="black"/>
                </a:solidFill>
                <a:latin typeface="Arial" panose="020B0604020202020204" pitchFamily="34" charset="0"/>
                <a:cs typeface="Arial" panose="020B0604020202020204" pitchFamily="34" charset="0"/>
              </a:rPr>
              <a:t>					</a:t>
            </a:r>
            <a:r>
              <a:rPr lang="en-GB" sz="2000" dirty="0" smtClean="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young children</a:t>
            </a:r>
            <a:endParaRPr lang="en-GB" sz="2000" dirty="0">
              <a:solidFill>
                <a:prstClr val="black"/>
              </a:solidFill>
              <a:latin typeface="Arial" panose="020B0604020202020204" pitchFamily="34" charset="0"/>
              <a:cs typeface="Arial" panose="020B0604020202020204" pitchFamily="34" charset="0"/>
            </a:endParaRPr>
          </a:p>
        </p:txBody>
      </p:sp>
      <p:sp>
        <p:nvSpPr>
          <p:cNvPr id="5" name="Right Arrow 4"/>
          <p:cNvSpPr/>
          <p:nvPr/>
        </p:nvSpPr>
        <p:spPr>
          <a:xfrm>
            <a:off x="3505200" y="28194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3480881" y="3892685"/>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a:off x="3480881" y="49530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51964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6858000" cy="4191000"/>
          </a:xfrm>
        </p:spPr>
        <p:txBody>
          <a:bodyPr/>
          <a:lstStyle/>
          <a:p>
            <a:pPr marL="0" indent="0" algn="ctr">
              <a:buNone/>
            </a:pPr>
            <a:endParaRPr lang="en-US" sz="3000" dirty="0" smtClean="0"/>
          </a:p>
          <a:p>
            <a:pPr marL="0" indent="0" algn="ctr">
              <a:buNone/>
            </a:pPr>
            <a:endParaRPr lang="en-US" sz="3000" dirty="0"/>
          </a:p>
          <a:p>
            <a:pPr marL="0" indent="0" algn="ctr">
              <a:buNone/>
            </a:pPr>
            <a:r>
              <a:rPr lang="en-US" sz="3500" b="1" dirty="0" smtClean="0"/>
              <a:t>IFRC’s approach to gender and diversity</a:t>
            </a:r>
          </a:p>
          <a:p>
            <a:pPr marL="0" indent="0" algn="ctr">
              <a:buNone/>
            </a:pPr>
            <a:endParaRPr lang="en-US" sz="3000" dirty="0"/>
          </a:p>
        </p:txBody>
      </p:sp>
    </p:spTree>
    <p:extLst>
      <p:ext uri="{BB962C8B-B14F-4D97-AF65-F5344CB8AC3E}">
        <p14:creationId xmlns:p14="http://schemas.microsoft.com/office/powerpoint/2010/main" val="268535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143000"/>
          </a:xfrm>
        </p:spPr>
        <p:txBody>
          <a:bodyPr/>
          <a:lstStyle/>
          <a:p>
            <a:r>
              <a:rPr lang="en-US" dirty="0" smtClean="0"/>
              <a:t>Fundamental Principle of Impartiality</a:t>
            </a:r>
            <a:endParaRPr lang="en-US" dirty="0"/>
          </a:p>
        </p:txBody>
      </p:sp>
      <p:sp>
        <p:nvSpPr>
          <p:cNvPr id="3" name="Content Placeholder 2"/>
          <p:cNvSpPr>
            <a:spLocks noGrp="1"/>
          </p:cNvSpPr>
          <p:nvPr>
            <p:ph idx="1"/>
          </p:nvPr>
        </p:nvSpPr>
        <p:spPr>
          <a:xfrm>
            <a:off x="685800" y="1981200"/>
            <a:ext cx="7772400" cy="3810000"/>
          </a:xfrm>
        </p:spPr>
        <p:txBody>
          <a:bodyPr/>
          <a:lstStyle/>
          <a:p>
            <a:pPr marL="0" indent="0" algn="ctr">
              <a:spcAft>
                <a:spcPts val="300"/>
              </a:spcAft>
              <a:buNone/>
            </a:pPr>
            <a:r>
              <a:rPr lang="en-US" dirty="0" smtClean="0"/>
              <a:t>The </a:t>
            </a:r>
            <a:r>
              <a:rPr lang="en-US" dirty="0"/>
              <a:t>RCRC Movement makes </a:t>
            </a:r>
            <a:r>
              <a:rPr lang="en-US" b="1" dirty="0"/>
              <a:t>no discrimination </a:t>
            </a:r>
            <a:r>
              <a:rPr lang="en-US" dirty="0"/>
              <a:t>as </a:t>
            </a:r>
            <a:r>
              <a:rPr lang="en-US" dirty="0" smtClean="0"/>
              <a:t>to:</a:t>
            </a:r>
          </a:p>
          <a:p>
            <a:pPr marL="0" indent="0" algn="ctr">
              <a:spcAft>
                <a:spcPts val="300"/>
              </a:spcAft>
              <a:buNone/>
            </a:pPr>
            <a:r>
              <a:rPr lang="en-US" dirty="0" smtClean="0"/>
              <a:t> </a:t>
            </a:r>
          </a:p>
          <a:p>
            <a:pPr marL="0" indent="0" algn="ctr">
              <a:spcAft>
                <a:spcPts val="300"/>
              </a:spcAft>
              <a:buNone/>
            </a:pPr>
            <a:r>
              <a:rPr lang="en-US" dirty="0" smtClean="0"/>
              <a:t>Nationality</a:t>
            </a:r>
            <a:endParaRPr lang="en-US" dirty="0"/>
          </a:p>
          <a:p>
            <a:pPr marL="0" indent="0" algn="ctr">
              <a:spcAft>
                <a:spcPts val="300"/>
              </a:spcAft>
              <a:buNone/>
            </a:pPr>
            <a:r>
              <a:rPr lang="en-US" dirty="0" smtClean="0"/>
              <a:t>Race</a:t>
            </a:r>
          </a:p>
          <a:p>
            <a:pPr marL="0" indent="0" algn="ctr">
              <a:spcAft>
                <a:spcPts val="300"/>
              </a:spcAft>
              <a:buNone/>
            </a:pPr>
            <a:r>
              <a:rPr lang="en-US" dirty="0"/>
              <a:t>R</a:t>
            </a:r>
            <a:r>
              <a:rPr lang="en-US" dirty="0" smtClean="0"/>
              <a:t>eligious </a:t>
            </a:r>
            <a:r>
              <a:rPr lang="en-US" dirty="0" smtClean="0"/>
              <a:t>beliefs</a:t>
            </a:r>
          </a:p>
          <a:p>
            <a:pPr marL="0" indent="0" algn="ctr">
              <a:spcAft>
                <a:spcPts val="300"/>
              </a:spcAft>
              <a:buNone/>
            </a:pPr>
            <a:r>
              <a:rPr lang="en-US" dirty="0" smtClean="0"/>
              <a:t> </a:t>
            </a:r>
            <a:r>
              <a:rPr lang="en-US" dirty="0" smtClean="0"/>
              <a:t>Class</a:t>
            </a:r>
            <a:endParaRPr lang="en-US" dirty="0" smtClean="0"/>
          </a:p>
          <a:p>
            <a:pPr marL="0" indent="0" algn="ctr">
              <a:spcAft>
                <a:spcPts val="300"/>
              </a:spcAft>
              <a:buNone/>
            </a:pPr>
            <a:r>
              <a:rPr lang="en-US" dirty="0" smtClean="0"/>
              <a:t>Political </a:t>
            </a:r>
            <a:r>
              <a:rPr lang="en-US" dirty="0"/>
              <a:t>opinions. </a:t>
            </a:r>
            <a:endParaRPr lang="en-US" dirty="0" smtClean="0"/>
          </a:p>
          <a:p>
            <a:pPr marL="0" indent="0" algn="ctr">
              <a:spcAft>
                <a:spcPts val="300"/>
              </a:spcAft>
              <a:buNone/>
            </a:pPr>
            <a:endParaRPr lang="en-US" dirty="0"/>
          </a:p>
        </p:txBody>
      </p:sp>
    </p:spTree>
    <p:extLst>
      <p:ext uri="{BB962C8B-B14F-4D97-AF65-F5344CB8AC3E}">
        <p14:creationId xmlns:p14="http://schemas.microsoft.com/office/powerpoint/2010/main" val="3904186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 Strategic Framework on Gender and Diversity issues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276806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048544141"/>
              </p:ext>
            </p:extLst>
          </p:nvPr>
        </p:nvGraphicFramePr>
        <p:xfrm>
          <a:off x="3200400" y="1752600"/>
          <a:ext cx="56388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78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FRC_2011 presentation-E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3272</Words>
  <Application>Microsoft Office PowerPoint</Application>
  <PresentationFormat>On-screen Show (4:3)</PresentationFormat>
  <Paragraphs>332</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1_Office Theme</vt:lpstr>
      <vt:lpstr>IFRC_2011 presentation-EN</vt:lpstr>
      <vt:lpstr>Gender and Diversity in Disaster Management</vt:lpstr>
      <vt:lpstr>Welcome and session objectives</vt:lpstr>
      <vt:lpstr>Introduction to gender and diversity </vt:lpstr>
      <vt:lpstr>PowerPoint Presentation</vt:lpstr>
      <vt:lpstr>Examples of gender stereotypes</vt:lpstr>
      <vt:lpstr>Vulnerabilities of gender and diversity in disasters</vt:lpstr>
      <vt:lpstr>PowerPoint Presentation</vt:lpstr>
      <vt:lpstr>Fundamental Principle of Impartiality</vt:lpstr>
      <vt:lpstr>IFRC Strategic Framework on Gender and Diversity issues</vt:lpstr>
      <vt:lpstr>Disaster Management Cycle</vt:lpstr>
      <vt:lpstr>Gender- and diversity- sensitive risk reduction and resilience</vt:lpstr>
      <vt:lpstr>Gender- and diversity- sensitive response and recovery</vt:lpstr>
      <vt:lpstr>GBV following a disaster</vt:lpstr>
      <vt:lpstr>Indonesia – CBDRR after Tsunami</vt:lpstr>
      <vt:lpstr>Myanmar – Recovery after Cyclone Nargis</vt:lpstr>
      <vt:lpstr>What can we do next?</vt:lpstr>
      <vt:lpstr>Thank you!</vt:lpstr>
      <vt:lpstr>Group role play activity</vt:lpstr>
      <vt:lpstr>Key issues</vt:lpstr>
      <vt:lpstr>Group activity</vt:lpstr>
      <vt:lpstr>Thank you!</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Diversity in Disaster Management</dc:title>
  <dc:creator>Christina Haneef</dc:creator>
  <cp:lastModifiedBy>Christina Haneef</cp:lastModifiedBy>
  <cp:revision>19</cp:revision>
  <dcterms:created xsi:type="dcterms:W3CDTF">2015-04-26T07:29:38Z</dcterms:created>
  <dcterms:modified xsi:type="dcterms:W3CDTF">2015-04-26T08:57:22Z</dcterms:modified>
</cp:coreProperties>
</file>