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3" r:id="rId2"/>
    <p:sldId id="287" r:id="rId3"/>
    <p:sldId id="288" r:id="rId4"/>
    <p:sldId id="289" r:id="rId5"/>
    <p:sldId id="291" r:id="rId6"/>
    <p:sldId id="292" r:id="rId7"/>
    <p:sldId id="293" r:id="rId8"/>
    <p:sldId id="269" r:id="rId9"/>
    <p:sldId id="264" r:id="rId10"/>
    <p:sldId id="259" r:id="rId11"/>
    <p:sldId id="258" r:id="rId12"/>
    <p:sldId id="260" r:id="rId13"/>
    <p:sldId id="262" r:id="rId14"/>
    <p:sldId id="266" r:id="rId15"/>
    <p:sldId id="271" r:id="rId16"/>
    <p:sldId id="272" r:id="rId17"/>
    <p:sldId id="274" r:id="rId18"/>
    <p:sldId id="275" r:id="rId19"/>
    <p:sldId id="276" r:id="rId20"/>
    <p:sldId id="286" r:id="rId21"/>
    <p:sldId id="277" r:id="rId22"/>
    <p:sldId id="278" r:id="rId23"/>
    <p:sldId id="279" r:id="rId24"/>
    <p:sldId id="280" r:id="rId25"/>
    <p:sldId id="281" r:id="rId26"/>
    <p:sldId id="282" r:id="rId27"/>
    <p:sldId id="283" r:id="rId28"/>
    <p:sldId id="284" r:id="rId29"/>
    <p:sldId id="285" r:id="rId30"/>
    <p:sldId id="25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FFFF00"/>
    <a:srgbClr val="7F7F7F"/>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47" autoAdjust="0"/>
  </p:normalViewPr>
  <p:slideViewPr>
    <p:cSldViewPr snapToObjects="1">
      <p:cViewPr>
        <p:scale>
          <a:sx n="60" d="100"/>
          <a:sy n="60" d="100"/>
        </p:scale>
        <p:origin x="-22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plotArea>
      <c:layout/>
      <c:barChart>
        <c:barDir val="bar"/>
        <c:grouping val="clustered"/>
        <c:ser>
          <c:idx val="0"/>
          <c:order val="0"/>
          <c:tx>
            <c:strRef>
              <c:f>Sheet1!$B$1</c:f>
              <c:strCache>
                <c:ptCount val="1"/>
                <c:pt idx="0">
                  <c:v>Structure</c:v>
                </c:pt>
              </c:strCache>
            </c:strRef>
          </c:tx>
          <c:spPr>
            <a:solidFill>
              <a:schemeClr val="tx1"/>
            </a:solidFill>
          </c:spPr>
          <c:cat>
            <c:strRef>
              <c:f>Sheet1!$A$2:$A$5</c:f>
              <c:strCache>
                <c:ptCount val="4"/>
                <c:pt idx="0">
                  <c:v>laos</c:v>
                </c:pt>
                <c:pt idx="1">
                  <c:v>Indonesia</c:v>
                </c:pt>
                <c:pt idx="2">
                  <c:v>Thailand</c:v>
                </c:pt>
                <c:pt idx="3">
                  <c:v>Myanmar</c:v>
                </c:pt>
              </c:strCache>
            </c:strRef>
          </c:cat>
          <c:val>
            <c:numRef>
              <c:f>Sheet1!$B$2:$B$5</c:f>
              <c:numCache>
                <c:formatCode>General</c:formatCode>
                <c:ptCount val="4"/>
                <c:pt idx="0">
                  <c:v>4.22</c:v>
                </c:pt>
                <c:pt idx="1">
                  <c:v>3.8899999999999997</c:v>
                </c:pt>
                <c:pt idx="2">
                  <c:v>4.33</c:v>
                </c:pt>
                <c:pt idx="3">
                  <c:v>3.44</c:v>
                </c:pt>
              </c:numCache>
            </c:numRef>
          </c:val>
        </c:ser>
        <c:ser>
          <c:idx val="1"/>
          <c:order val="1"/>
          <c:tx>
            <c:strRef>
              <c:f>Sheet1!$C$1</c:f>
              <c:strCache>
                <c:ptCount val="1"/>
                <c:pt idx="0">
                  <c:v>Non-Structure</c:v>
                </c:pt>
              </c:strCache>
            </c:strRef>
          </c:tx>
          <c:cat>
            <c:strRef>
              <c:f>Sheet1!$A$2:$A$5</c:f>
              <c:strCache>
                <c:ptCount val="4"/>
                <c:pt idx="0">
                  <c:v>laos</c:v>
                </c:pt>
                <c:pt idx="1">
                  <c:v>Indonesia</c:v>
                </c:pt>
                <c:pt idx="2">
                  <c:v>Thailand</c:v>
                </c:pt>
                <c:pt idx="3">
                  <c:v>Myanmar</c:v>
                </c:pt>
              </c:strCache>
            </c:strRef>
          </c:cat>
          <c:val>
            <c:numRef>
              <c:f>Sheet1!$C$2:$C$5</c:f>
              <c:numCache>
                <c:formatCode>General</c:formatCode>
                <c:ptCount val="4"/>
                <c:pt idx="0">
                  <c:v>4.25</c:v>
                </c:pt>
                <c:pt idx="1">
                  <c:v>4</c:v>
                </c:pt>
                <c:pt idx="2">
                  <c:v>3</c:v>
                </c:pt>
                <c:pt idx="3">
                  <c:v>3.25</c:v>
                </c:pt>
              </c:numCache>
            </c:numRef>
          </c:val>
        </c:ser>
        <c:ser>
          <c:idx val="2"/>
          <c:order val="2"/>
          <c:tx>
            <c:strRef>
              <c:f>Sheet1!$D$1</c:f>
              <c:strCache>
                <c:ptCount val="1"/>
                <c:pt idx="0">
                  <c:v>Planning</c:v>
                </c:pt>
              </c:strCache>
            </c:strRef>
          </c:tx>
          <c:spPr>
            <a:solidFill>
              <a:schemeClr val="accent6">
                <a:lumMod val="60000"/>
                <a:lumOff val="40000"/>
              </a:schemeClr>
            </a:solidFill>
          </c:spPr>
          <c:cat>
            <c:strRef>
              <c:f>Sheet1!$A$2:$A$5</c:f>
              <c:strCache>
                <c:ptCount val="4"/>
                <c:pt idx="0">
                  <c:v>laos</c:v>
                </c:pt>
                <c:pt idx="1">
                  <c:v>Indonesia</c:v>
                </c:pt>
                <c:pt idx="2">
                  <c:v>Thailand</c:v>
                </c:pt>
                <c:pt idx="3">
                  <c:v>Myanmar</c:v>
                </c:pt>
              </c:strCache>
            </c:strRef>
          </c:cat>
          <c:val>
            <c:numRef>
              <c:f>Sheet1!$D$2:$D$5</c:f>
              <c:numCache>
                <c:formatCode>General</c:formatCode>
                <c:ptCount val="4"/>
                <c:pt idx="0">
                  <c:v>4.88</c:v>
                </c:pt>
                <c:pt idx="1">
                  <c:v>2.38</c:v>
                </c:pt>
                <c:pt idx="2">
                  <c:v>4.5</c:v>
                </c:pt>
                <c:pt idx="3">
                  <c:v>4.75</c:v>
                </c:pt>
              </c:numCache>
            </c:numRef>
          </c:val>
        </c:ser>
        <c:ser>
          <c:idx val="3"/>
          <c:order val="3"/>
          <c:tx>
            <c:strRef>
              <c:f>Sheet1!$E$1</c:f>
              <c:strCache>
                <c:ptCount val="1"/>
                <c:pt idx="0">
                  <c:v>Training &amp; Capacity Building</c:v>
                </c:pt>
              </c:strCache>
            </c:strRef>
          </c:tx>
          <c:spPr>
            <a:solidFill>
              <a:srgbClr val="007434"/>
            </a:solidFill>
          </c:spPr>
          <c:cat>
            <c:strRef>
              <c:f>Sheet1!$A$2:$A$5</c:f>
              <c:strCache>
                <c:ptCount val="4"/>
                <c:pt idx="0">
                  <c:v>laos</c:v>
                </c:pt>
                <c:pt idx="1">
                  <c:v>Indonesia</c:v>
                </c:pt>
                <c:pt idx="2">
                  <c:v>Thailand</c:v>
                </c:pt>
                <c:pt idx="3">
                  <c:v>Myanmar</c:v>
                </c:pt>
              </c:strCache>
            </c:strRef>
          </c:cat>
          <c:val>
            <c:numRef>
              <c:f>Sheet1!$E$2:$E$5</c:f>
              <c:numCache>
                <c:formatCode>General</c:formatCode>
                <c:ptCount val="4"/>
                <c:pt idx="0">
                  <c:v>4.8</c:v>
                </c:pt>
                <c:pt idx="1">
                  <c:v>2.4</c:v>
                </c:pt>
                <c:pt idx="2">
                  <c:v>3.8</c:v>
                </c:pt>
                <c:pt idx="3">
                  <c:v>4.4000000000000004</c:v>
                </c:pt>
              </c:numCache>
            </c:numRef>
          </c:val>
        </c:ser>
        <c:ser>
          <c:idx val="4"/>
          <c:order val="4"/>
          <c:tx>
            <c:strRef>
              <c:f>Sheet1!$F$1</c:f>
              <c:strCache>
                <c:ptCount val="1"/>
                <c:pt idx="0">
                  <c:v>Awareness</c:v>
                </c:pt>
              </c:strCache>
            </c:strRef>
          </c:tx>
          <c:spPr>
            <a:solidFill>
              <a:schemeClr val="bg1">
                <a:lumMod val="65000"/>
              </a:schemeClr>
            </a:solidFill>
          </c:spPr>
          <c:cat>
            <c:strRef>
              <c:f>Sheet1!$A$2:$A$5</c:f>
              <c:strCache>
                <c:ptCount val="4"/>
                <c:pt idx="0">
                  <c:v>laos</c:v>
                </c:pt>
                <c:pt idx="1">
                  <c:v>Indonesia</c:v>
                </c:pt>
                <c:pt idx="2">
                  <c:v>Thailand</c:v>
                </c:pt>
                <c:pt idx="3">
                  <c:v>Myanmar</c:v>
                </c:pt>
              </c:strCache>
            </c:strRef>
          </c:cat>
          <c:val>
            <c:numRef>
              <c:f>Sheet1!$F$2:$F$5</c:f>
              <c:numCache>
                <c:formatCode>General</c:formatCode>
                <c:ptCount val="4"/>
                <c:pt idx="0">
                  <c:v>4</c:v>
                </c:pt>
                <c:pt idx="1">
                  <c:v>2.5</c:v>
                </c:pt>
                <c:pt idx="2">
                  <c:v>2</c:v>
                </c:pt>
                <c:pt idx="3">
                  <c:v>4.5</c:v>
                </c:pt>
              </c:numCache>
            </c:numRef>
          </c:val>
        </c:ser>
        <c:ser>
          <c:idx val="5"/>
          <c:order val="5"/>
          <c:tx>
            <c:strRef>
              <c:f>Sheet1!$G$1</c:f>
              <c:strCache>
                <c:ptCount val="1"/>
                <c:pt idx="0">
                  <c:v>Participation</c:v>
                </c:pt>
              </c:strCache>
            </c:strRef>
          </c:tx>
          <c:cat>
            <c:strRef>
              <c:f>Sheet1!$A$2:$A$5</c:f>
              <c:strCache>
                <c:ptCount val="4"/>
                <c:pt idx="0">
                  <c:v>laos</c:v>
                </c:pt>
                <c:pt idx="1">
                  <c:v>Indonesia</c:v>
                </c:pt>
                <c:pt idx="2">
                  <c:v>Thailand</c:v>
                </c:pt>
                <c:pt idx="3">
                  <c:v>Myanmar</c:v>
                </c:pt>
              </c:strCache>
            </c:strRef>
          </c:cat>
          <c:val>
            <c:numRef>
              <c:f>Sheet1!$G$2:$G$5</c:f>
              <c:numCache>
                <c:formatCode>General</c:formatCode>
                <c:ptCount val="4"/>
                <c:pt idx="0">
                  <c:v>3</c:v>
                </c:pt>
                <c:pt idx="1">
                  <c:v>3</c:v>
                </c:pt>
                <c:pt idx="2">
                  <c:v>3.86</c:v>
                </c:pt>
                <c:pt idx="3">
                  <c:v>4.29</c:v>
                </c:pt>
              </c:numCache>
            </c:numRef>
          </c:val>
        </c:ser>
        <c:ser>
          <c:idx val="6"/>
          <c:order val="6"/>
          <c:tx>
            <c:strRef>
              <c:f>Sheet1!$H$1</c:f>
              <c:strCache>
                <c:ptCount val="1"/>
                <c:pt idx="0">
                  <c:v>Integration</c:v>
                </c:pt>
              </c:strCache>
            </c:strRef>
          </c:tx>
          <c:spPr>
            <a:solidFill>
              <a:schemeClr val="accent1">
                <a:lumMod val="75000"/>
              </a:schemeClr>
            </a:solidFill>
          </c:spPr>
          <c:cat>
            <c:strRef>
              <c:f>Sheet1!$A$2:$A$5</c:f>
              <c:strCache>
                <c:ptCount val="4"/>
                <c:pt idx="0">
                  <c:v>laos</c:v>
                </c:pt>
                <c:pt idx="1">
                  <c:v>Indonesia</c:v>
                </c:pt>
                <c:pt idx="2">
                  <c:v>Thailand</c:v>
                </c:pt>
                <c:pt idx="3">
                  <c:v>Myanmar</c:v>
                </c:pt>
              </c:strCache>
            </c:strRef>
          </c:cat>
          <c:val>
            <c:numRef>
              <c:f>Sheet1!$H$2:$H$5</c:f>
              <c:numCache>
                <c:formatCode>General</c:formatCode>
                <c:ptCount val="4"/>
                <c:pt idx="0">
                  <c:v>3.8</c:v>
                </c:pt>
                <c:pt idx="1">
                  <c:v>3.4</c:v>
                </c:pt>
                <c:pt idx="2">
                  <c:v>4.5999999999999996</c:v>
                </c:pt>
                <c:pt idx="3">
                  <c:v>3.2</c:v>
                </c:pt>
              </c:numCache>
            </c:numRef>
          </c:val>
        </c:ser>
        <c:ser>
          <c:idx val="7"/>
          <c:order val="7"/>
          <c:tx>
            <c:strRef>
              <c:f>Sheet1!$I$1</c:f>
              <c:strCache>
                <c:ptCount val="1"/>
                <c:pt idx="0">
                  <c:v>Inclusion</c:v>
                </c:pt>
              </c:strCache>
            </c:strRef>
          </c:tx>
          <c:cat>
            <c:strRef>
              <c:f>Sheet1!$A$2:$A$5</c:f>
              <c:strCache>
                <c:ptCount val="4"/>
                <c:pt idx="0">
                  <c:v>laos</c:v>
                </c:pt>
                <c:pt idx="1">
                  <c:v>Indonesia</c:v>
                </c:pt>
                <c:pt idx="2">
                  <c:v>Thailand</c:v>
                </c:pt>
                <c:pt idx="3">
                  <c:v>Myanmar</c:v>
                </c:pt>
              </c:strCache>
            </c:strRef>
          </c:cat>
          <c:val>
            <c:numRef>
              <c:f>Sheet1!$I$2:$I$5</c:f>
              <c:numCache>
                <c:formatCode>General</c:formatCode>
                <c:ptCount val="4"/>
                <c:pt idx="0">
                  <c:v>5</c:v>
                </c:pt>
                <c:pt idx="1">
                  <c:v>4</c:v>
                </c:pt>
                <c:pt idx="2">
                  <c:v>4.5</c:v>
                </c:pt>
                <c:pt idx="3">
                  <c:v>3.25</c:v>
                </c:pt>
              </c:numCache>
            </c:numRef>
          </c:val>
        </c:ser>
        <c:ser>
          <c:idx val="8"/>
          <c:order val="8"/>
          <c:tx>
            <c:strRef>
              <c:f>Sheet1!$J$1</c:f>
              <c:strCache>
                <c:ptCount val="1"/>
                <c:pt idx="0">
                  <c:v>Eductaion-Curriculum</c:v>
                </c:pt>
              </c:strCache>
            </c:strRef>
          </c:tx>
          <c:cat>
            <c:strRef>
              <c:f>Sheet1!$A$2:$A$5</c:f>
              <c:strCache>
                <c:ptCount val="4"/>
                <c:pt idx="0">
                  <c:v>laos</c:v>
                </c:pt>
                <c:pt idx="1">
                  <c:v>Indonesia</c:v>
                </c:pt>
                <c:pt idx="2">
                  <c:v>Thailand</c:v>
                </c:pt>
                <c:pt idx="3">
                  <c:v>Myanmar</c:v>
                </c:pt>
              </c:strCache>
            </c:strRef>
          </c:cat>
          <c:val>
            <c:numRef>
              <c:f>Sheet1!$J$2:$J$5</c:f>
              <c:numCache>
                <c:formatCode>General</c:formatCode>
                <c:ptCount val="4"/>
                <c:pt idx="0">
                  <c:v>5</c:v>
                </c:pt>
                <c:pt idx="1">
                  <c:v>2</c:v>
                </c:pt>
                <c:pt idx="2">
                  <c:v>3.67</c:v>
                </c:pt>
                <c:pt idx="3">
                  <c:v>3.3299999999999987</c:v>
                </c:pt>
              </c:numCache>
            </c:numRef>
          </c:val>
        </c:ser>
        <c:ser>
          <c:idx val="9"/>
          <c:order val="9"/>
          <c:tx>
            <c:strRef>
              <c:f>Sheet1!$K$1</c:f>
              <c:strCache>
                <c:ptCount val="1"/>
                <c:pt idx="0">
                  <c:v>External linkages</c:v>
                </c:pt>
              </c:strCache>
            </c:strRef>
          </c:tx>
          <c:cat>
            <c:strRef>
              <c:f>Sheet1!$A$2:$A$5</c:f>
              <c:strCache>
                <c:ptCount val="4"/>
                <c:pt idx="0">
                  <c:v>laos</c:v>
                </c:pt>
                <c:pt idx="1">
                  <c:v>Indonesia</c:v>
                </c:pt>
                <c:pt idx="2">
                  <c:v>Thailand</c:v>
                </c:pt>
                <c:pt idx="3">
                  <c:v>Myanmar</c:v>
                </c:pt>
              </c:strCache>
            </c:strRef>
          </c:cat>
          <c:val>
            <c:numRef>
              <c:f>Sheet1!$K$2:$K$5</c:f>
              <c:numCache>
                <c:formatCode>General</c:formatCode>
                <c:ptCount val="4"/>
                <c:pt idx="0">
                  <c:v>5</c:v>
                </c:pt>
                <c:pt idx="1">
                  <c:v>3.25</c:v>
                </c:pt>
                <c:pt idx="2">
                  <c:v>4</c:v>
                </c:pt>
                <c:pt idx="3">
                  <c:v>2.75</c:v>
                </c:pt>
              </c:numCache>
            </c:numRef>
          </c:val>
        </c:ser>
        <c:ser>
          <c:idx val="10"/>
          <c:order val="10"/>
          <c:tx>
            <c:strRef>
              <c:f>Sheet1!$L$1</c:f>
              <c:strCache>
                <c:ptCount val="1"/>
                <c:pt idx="0">
                  <c:v>Degree of Risk</c:v>
                </c:pt>
              </c:strCache>
            </c:strRef>
          </c:tx>
          <c:cat>
            <c:strRef>
              <c:f>Sheet1!$A$2:$A$5</c:f>
              <c:strCache>
                <c:ptCount val="4"/>
                <c:pt idx="0">
                  <c:v>laos</c:v>
                </c:pt>
                <c:pt idx="1">
                  <c:v>Indonesia</c:v>
                </c:pt>
                <c:pt idx="2">
                  <c:v>Thailand</c:v>
                </c:pt>
                <c:pt idx="3">
                  <c:v>Myanmar</c:v>
                </c:pt>
              </c:strCache>
            </c:strRef>
          </c:cat>
          <c:val>
            <c:numRef>
              <c:f>Sheet1!$L$2:$L$5</c:f>
              <c:numCache>
                <c:formatCode>General</c:formatCode>
                <c:ptCount val="4"/>
                <c:pt idx="0">
                  <c:v>4.5</c:v>
                </c:pt>
                <c:pt idx="1">
                  <c:v>3.8299999999999987</c:v>
                </c:pt>
                <c:pt idx="2">
                  <c:v>4.33</c:v>
                </c:pt>
                <c:pt idx="3">
                  <c:v>4.5</c:v>
                </c:pt>
              </c:numCache>
            </c:numRef>
          </c:val>
        </c:ser>
        <c:ser>
          <c:idx val="11"/>
          <c:order val="11"/>
          <c:tx>
            <c:strRef>
              <c:f>Sheet1!$M$1</c:f>
              <c:strCache>
                <c:ptCount val="1"/>
                <c:pt idx="0">
                  <c:v>Underlying Causes (Stress)</c:v>
                </c:pt>
              </c:strCache>
            </c:strRef>
          </c:tx>
          <c:cat>
            <c:strRef>
              <c:f>Sheet1!$A$2:$A$5</c:f>
              <c:strCache>
                <c:ptCount val="4"/>
                <c:pt idx="0">
                  <c:v>laos</c:v>
                </c:pt>
                <c:pt idx="1">
                  <c:v>Indonesia</c:v>
                </c:pt>
                <c:pt idx="2">
                  <c:v>Thailand</c:v>
                </c:pt>
                <c:pt idx="3">
                  <c:v>Myanmar</c:v>
                </c:pt>
              </c:strCache>
            </c:strRef>
          </c:cat>
          <c:val>
            <c:numRef>
              <c:f>Sheet1!$M$2:$M$5</c:f>
              <c:numCache>
                <c:formatCode>General</c:formatCode>
                <c:ptCount val="4"/>
                <c:pt idx="0">
                  <c:v>5</c:v>
                </c:pt>
                <c:pt idx="1">
                  <c:v>5</c:v>
                </c:pt>
                <c:pt idx="2">
                  <c:v>5</c:v>
                </c:pt>
                <c:pt idx="3">
                  <c:v>3</c:v>
                </c:pt>
              </c:numCache>
            </c:numRef>
          </c:val>
        </c:ser>
        <c:ser>
          <c:idx val="12"/>
          <c:order val="12"/>
          <c:tx>
            <c:strRef>
              <c:f>Sheet1!$N$1</c:f>
              <c:strCache>
                <c:ptCount val="1"/>
                <c:pt idx="0">
                  <c:v>Finance (Budget)</c:v>
                </c:pt>
              </c:strCache>
            </c:strRef>
          </c:tx>
          <c:cat>
            <c:strRef>
              <c:f>Sheet1!$A$2:$A$5</c:f>
              <c:strCache>
                <c:ptCount val="4"/>
                <c:pt idx="0">
                  <c:v>laos</c:v>
                </c:pt>
                <c:pt idx="1">
                  <c:v>Indonesia</c:v>
                </c:pt>
                <c:pt idx="2">
                  <c:v>Thailand</c:v>
                </c:pt>
                <c:pt idx="3">
                  <c:v>Myanmar</c:v>
                </c:pt>
              </c:strCache>
            </c:strRef>
          </c:cat>
          <c:val>
            <c:numRef>
              <c:f>Sheet1!$N$2:$N$5</c:f>
              <c:numCache>
                <c:formatCode>General</c:formatCode>
                <c:ptCount val="4"/>
                <c:pt idx="0">
                  <c:v>5</c:v>
                </c:pt>
                <c:pt idx="1">
                  <c:v>3.5</c:v>
                </c:pt>
                <c:pt idx="2">
                  <c:v>3</c:v>
                </c:pt>
                <c:pt idx="3">
                  <c:v>4.75</c:v>
                </c:pt>
              </c:numCache>
            </c:numRef>
          </c:val>
        </c:ser>
        <c:ser>
          <c:idx val="13"/>
          <c:order val="13"/>
          <c:tx>
            <c:strRef>
              <c:f>Sheet1!$O$1</c:f>
              <c:strCache>
                <c:ptCount val="1"/>
                <c:pt idx="0">
                  <c:v>Resources</c:v>
                </c:pt>
              </c:strCache>
            </c:strRef>
          </c:tx>
          <c:spPr>
            <a:solidFill>
              <a:srgbClr val="FFFF00"/>
            </a:solidFill>
          </c:spPr>
          <c:cat>
            <c:strRef>
              <c:f>Sheet1!$A$2:$A$5</c:f>
              <c:strCache>
                <c:ptCount val="4"/>
                <c:pt idx="0">
                  <c:v>laos</c:v>
                </c:pt>
                <c:pt idx="1">
                  <c:v>Indonesia</c:v>
                </c:pt>
                <c:pt idx="2">
                  <c:v>Thailand</c:v>
                </c:pt>
                <c:pt idx="3">
                  <c:v>Myanmar</c:v>
                </c:pt>
              </c:strCache>
            </c:strRef>
          </c:cat>
          <c:val>
            <c:numRef>
              <c:f>Sheet1!$O$2:$O$5</c:f>
              <c:numCache>
                <c:formatCode>General</c:formatCode>
                <c:ptCount val="4"/>
                <c:pt idx="0">
                  <c:v>3.3299999999999987</c:v>
                </c:pt>
                <c:pt idx="1">
                  <c:v>3</c:v>
                </c:pt>
                <c:pt idx="2">
                  <c:v>3.67</c:v>
                </c:pt>
                <c:pt idx="3">
                  <c:v>3</c:v>
                </c:pt>
              </c:numCache>
            </c:numRef>
          </c:val>
        </c:ser>
        <c:ser>
          <c:idx val="14"/>
          <c:order val="14"/>
          <c:tx>
            <c:strRef>
              <c:f>Sheet1!$P$1</c:f>
              <c:strCache>
                <c:ptCount val="1"/>
                <c:pt idx="0">
                  <c:v>Advocacy/Netwrok</c:v>
                </c:pt>
              </c:strCache>
            </c:strRef>
          </c:tx>
          <c:cat>
            <c:strRef>
              <c:f>Sheet1!$A$2:$A$5</c:f>
              <c:strCache>
                <c:ptCount val="4"/>
                <c:pt idx="0">
                  <c:v>laos</c:v>
                </c:pt>
                <c:pt idx="1">
                  <c:v>Indonesia</c:v>
                </c:pt>
                <c:pt idx="2">
                  <c:v>Thailand</c:v>
                </c:pt>
                <c:pt idx="3">
                  <c:v>Myanmar</c:v>
                </c:pt>
              </c:strCache>
            </c:strRef>
          </c:cat>
          <c:val>
            <c:numRef>
              <c:f>Sheet1!$P$2:$P$5</c:f>
              <c:numCache>
                <c:formatCode>General</c:formatCode>
                <c:ptCount val="4"/>
                <c:pt idx="0">
                  <c:v>4.33</c:v>
                </c:pt>
                <c:pt idx="1">
                  <c:v>2.56</c:v>
                </c:pt>
                <c:pt idx="2">
                  <c:v>4.67</c:v>
                </c:pt>
                <c:pt idx="3">
                  <c:v>3</c:v>
                </c:pt>
              </c:numCache>
            </c:numRef>
          </c:val>
        </c:ser>
        <c:axId val="100053760"/>
        <c:axId val="100055296"/>
      </c:barChart>
      <c:catAx>
        <c:axId val="100053760"/>
        <c:scaling>
          <c:orientation val="minMax"/>
        </c:scaling>
        <c:axPos val="l"/>
        <c:tickLblPos val="nextTo"/>
        <c:crossAx val="100055296"/>
        <c:crosses val="autoZero"/>
        <c:auto val="1"/>
        <c:lblAlgn val="ctr"/>
        <c:lblOffset val="100"/>
      </c:catAx>
      <c:valAx>
        <c:axId val="100055296"/>
        <c:scaling>
          <c:orientation val="minMax"/>
        </c:scaling>
        <c:axPos val="b"/>
        <c:majorGridlines/>
        <c:numFmt formatCode="General" sourceLinked="1"/>
        <c:tickLblPos val="nextTo"/>
        <c:crossAx val="100053760"/>
        <c:crosses val="autoZero"/>
        <c:crossBetween val="between"/>
      </c:valAx>
    </c:plotArea>
    <c:legend>
      <c:legendPos val="r"/>
      <c:layout>
        <c:manualLayout>
          <c:xMode val="edge"/>
          <c:yMode val="edge"/>
          <c:x val="0.73896992563429575"/>
          <c:y val="1.3191342251710405E-3"/>
          <c:w val="0.25871522309711276"/>
          <c:h val="0.91678345580818965"/>
        </c:manualLayout>
      </c:layout>
      <c:spPr>
        <a:solidFill>
          <a:schemeClr val="lt1"/>
        </a:solidFill>
        <a:ln w="25400" cap="flat" cmpd="sng" algn="ctr">
          <a:solidFill>
            <a:schemeClr val="dk1"/>
          </a:solidFill>
          <a:prstDash val="solid"/>
        </a:ln>
        <a:effectLst/>
      </c:spPr>
    </c:legend>
    <c:plotVisOnly val="1"/>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7584E-2248-43B4-952A-19D8AEB755B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23C3970-F07B-4AA8-B7E5-F1AB9CEBBFA8}">
      <dgm:prSet phldrT="[Text]" custT="1"/>
      <dgm:spPr/>
      <dgm:t>
        <a:bodyPr/>
        <a:lstStyle/>
        <a:p>
          <a:pPr algn="ctr"/>
          <a:endParaRPr lang="en-US" sz="2200" b="1" dirty="0" smtClean="0">
            <a:solidFill>
              <a:srgbClr val="FFC000"/>
            </a:solidFill>
          </a:endParaRPr>
        </a:p>
        <a:p>
          <a:pPr algn="ctr"/>
          <a:r>
            <a:rPr lang="en-US" sz="2200" b="1" dirty="0" smtClean="0">
              <a:solidFill>
                <a:srgbClr val="FFC000"/>
              </a:solidFill>
            </a:rPr>
            <a:t>Level of Preparedness</a:t>
          </a:r>
        </a:p>
        <a:p>
          <a:pPr algn="ctr"/>
          <a:endParaRPr lang="en-US" sz="2200" b="1" dirty="0" smtClean="0">
            <a:solidFill>
              <a:srgbClr val="FFC000"/>
            </a:solidFill>
          </a:endParaRPr>
        </a:p>
        <a:p>
          <a:pPr algn="l"/>
          <a:r>
            <a:rPr lang="en-US" sz="1600" b="1" dirty="0" smtClean="0">
              <a:solidFill>
                <a:schemeClr val="bg1"/>
              </a:solidFill>
            </a:rPr>
            <a:t> - Structure</a:t>
          </a:r>
        </a:p>
        <a:p>
          <a:pPr algn="l"/>
          <a:r>
            <a:rPr lang="en-US" sz="1600" b="1" dirty="0" smtClean="0">
              <a:solidFill>
                <a:schemeClr val="bg1"/>
              </a:solidFill>
            </a:rPr>
            <a:t>- Non Structure</a:t>
          </a:r>
        </a:p>
        <a:p>
          <a:pPr algn="l"/>
          <a:r>
            <a:rPr lang="en-US" sz="1600" b="1" dirty="0" smtClean="0">
              <a:solidFill>
                <a:schemeClr val="bg1"/>
              </a:solidFill>
            </a:rPr>
            <a:t>- Planning</a:t>
          </a:r>
        </a:p>
        <a:p>
          <a:pPr algn="l"/>
          <a:r>
            <a:rPr lang="en-US" sz="1600" b="1" dirty="0" smtClean="0">
              <a:solidFill>
                <a:schemeClr val="bg1"/>
              </a:solidFill>
            </a:rPr>
            <a:t>- Integration</a:t>
          </a:r>
        </a:p>
        <a:p>
          <a:pPr algn="l"/>
          <a:r>
            <a:rPr lang="en-US" sz="1600" b="1" dirty="0" smtClean="0">
              <a:solidFill>
                <a:schemeClr val="bg1"/>
              </a:solidFill>
            </a:rPr>
            <a:t>- Inclusion</a:t>
          </a:r>
        </a:p>
        <a:p>
          <a:pPr algn="l"/>
          <a:r>
            <a:rPr lang="en-US" sz="1600" b="1" dirty="0" smtClean="0">
              <a:solidFill>
                <a:schemeClr val="bg1"/>
              </a:solidFill>
            </a:rPr>
            <a:t>- Resources</a:t>
          </a:r>
          <a:endParaRPr lang="en-US" sz="1600" b="1" dirty="0">
            <a:solidFill>
              <a:schemeClr val="bg1"/>
            </a:solidFill>
          </a:endParaRPr>
        </a:p>
      </dgm:t>
    </dgm:pt>
    <dgm:pt modelId="{2012CD6D-AA27-4DA9-90B2-9043EF3EC596}" type="parTrans" cxnId="{FC71B190-AB34-4A8B-B2F9-56DE4062DFA5}">
      <dgm:prSet/>
      <dgm:spPr/>
      <dgm:t>
        <a:bodyPr/>
        <a:lstStyle/>
        <a:p>
          <a:endParaRPr lang="en-US"/>
        </a:p>
      </dgm:t>
    </dgm:pt>
    <dgm:pt modelId="{BE18A7A0-D890-49A8-996A-8F47D4EF8F1F}" type="sibTrans" cxnId="{FC71B190-AB34-4A8B-B2F9-56DE4062DFA5}">
      <dgm:prSet/>
      <dgm:spPr/>
      <dgm:t>
        <a:bodyPr/>
        <a:lstStyle/>
        <a:p>
          <a:endParaRPr lang="en-US"/>
        </a:p>
      </dgm:t>
    </dgm:pt>
    <dgm:pt modelId="{5B45B6BD-8DEC-4426-A37B-AB298187E79F}">
      <dgm:prSet phldrT="[Text]" custT="1"/>
      <dgm:spPr/>
      <dgm:t>
        <a:bodyPr/>
        <a:lstStyle/>
        <a:p>
          <a:pPr algn="ctr"/>
          <a:r>
            <a:rPr lang="en-US" sz="2000" b="1" dirty="0" smtClean="0">
              <a:solidFill>
                <a:srgbClr val="FFC000"/>
              </a:solidFill>
            </a:rPr>
            <a:t>Level of Awareness, Training and Capacity Building</a:t>
          </a:r>
        </a:p>
        <a:p>
          <a:pPr algn="ctr"/>
          <a:endParaRPr lang="en-US" sz="2000" b="1" dirty="0" smtClean="0">
            <a:solidFill>
              <a:srgbClr val="FFC000"/>
            </a:solidFill>
          </a:endParaRPr>
        </a:p>
        <a:p>
          <a:pPr algn="l"/>
          <a:r>
            <a:rPr lang="en-US" sz="1600" b="1" dirty="0" smtClean="0">
              <a:solidFill>
                <a:schemeClr val="bg1"/>
              </a:solidFill>
            </a:rPr>
            <a:t>- Training &amp; capacity building</a:t>
          </a:r>
        </a:p>
        <a:p>
          <a:pPr algn="l"/>
          <a:r>
            <a:rPr lang="en-US" sz="1600" b="1" dirty="0" smtClean="0">
              <a:solidFill>
                <a:schemeClr val="bg1"/>
              </a:solidFill>
            </a:rPr>
            <a:t>- Awareness</a:t>
          </a:r>
        </a:p>
        <a:p>
          <a:pPr algn="l"/>
          <a:r>
            <a:rPr lang="en-US" sz="1600" b="1" dirty="0" smtClean="0">
              <a:solidFill>
                <a:schemeClr val="bg1"/>
              </a:solidFill>
            </a:rPr>
            <a:t>- Participation</a:t>
          </a:r>
        </a:p>
        <a:p>
          <a:pPr algn="l"/>
          <a:r>
            <a:rPr lang="en-US" sz="1600" b="1" dirty="0" smtClean="0">
              <a:solidFill>
                <a:schemeClr val="bg1"/>
              </a:solidFill>
            </a:rPr>
            <a:t>- Education-   curriculum</a:t>
          </a:r>
        </a:p>
      </dgm:t>
    </dgm:pt>
    <dgm:pt modelId="{AED7F15D-AC93-4612-AC15-775F5BC2DF4A}" type="parTrans" cxnId="{AEB0456F-7A10-46B4-87B8-5DC7749605F2}">
      <dgm:prSet/>
      <dgm:spPr/>
      <dgm:t>
        <a:bodyPr/>
        <a:lstStyle/>
        <a:p>
          <a:endParaRPr lang="en-US"/>
        </a:p>
      </dgm:t>
    </dgm:pt>
    <dgm:pt modelId="{245BF7EA-30D4-4E30-A552-DF34BDA80A78}" type="sibTrans" cxnId="{AEB0456F-7A10-46B4-87B8-5DC7749605F2}">
      <dgm:prSet/>
      <dgm:spPr/>
      <dgm:t>
        <a:bodyPr/>
        <a:lstStyle/>
        <a:p>
          <a:endParaRPr lang="en-US"/>
        </a:p>
      </dgm:t>
    </dgm:pt>
    <dgm:pt modelId="{AAAF6A96-7448-469E-9C8E-1F59640E68D9}">
      <dgm:prSet phldrT="[Text]" custT="1"/>
      <dgm:spPr/>
      <dgm:t>
        <a:bodyPr/>
        <a:lstStyle/>
        <a:p>
          <a:pPr algn="ctr"/>
          <a:endParaRPr lang="en-US" sz="2200" b="1" dirty="0" smtClean="0">
            <a:solidFill>
              <a:srgbClr val="FFC000"/>
            </a:solidFill>
          </a:endParaRPr>
        </a:p>
        <a:p>
          <a:pPr algn="ctr"/>
          <a:r>
            <a:rPr lang="en-US" sz="2200" b="1" dirty="0" smtClean="0">
              <a:solidFill>
                <a:srgbClr val="FFC000"/>
              </a:solidFill>
            </a:rPr>
            <a:t>Degree of Risk</a:t>
          </a:r>
        </a:p>
        <a:p>
          <a:pPr algn="l"/>
          <a:endParaRPr lang="en-US" sz="1600" b="1" dirty="0" smtClean="0">
            <a:solidFill>
              <a:schemeClr val="bg1"/>
            </a:solidFill>
          </a:endParaRPr>
        </a:p>
        <a:p>
          <a:pPr algn="l"/>
          <a:endParaRPr lang="en-US" sz="1600" b="1" dirty="0" smtClean="0">
            <a:solidFill>
              <a:schemeClr val="bg1"/>
            </a:solidFill>
          </a:endParaRPr>
        </a:p>
        <a:p>
          <a:pPr algn="l"/>
          <a:r>
            <a:rPr lang="en-US" sz="1600" b="1" dirty="0" smtClean="0">
              <a:solidFill>
                <a:schemeClr val="bg1"/>
              </a:solidFill>
            </a:rPr>
            <a:t>- Losses / expected losses</a:t>
          </a:r>
        </a:p>
        <a:p>
          <a:pPr algn="l"/>
          <a:r>
            <a:rPr lang="en-US" sz="1600" b="1" dirty="0" smtClean="0">
              <a:solidFill>
                <a:schemeClr val="bg1"/>
              </a:solidFill>
            </a:rPr>
            <a:t>- Stresses influencing children a large</a:t>
          </a:r>
        </a:p>
        <a:p>
          <a:pPr algn="l"/>
          <a:r>
            <a:rPr lang="en-US" sz="1600" b="1" dirty="0" smtClean="0">
              <a:solidFill>
                <a:schemeClr val="bg1"/>
              </a:solidFill>
            </a:rPr>
            <a:t>- Frequency of disaster</a:t>
          </a:r>
        </a:p>
        <a:p>
          <a:pPr algn="l"/>
          <a:r>
            <a:rPr lang="en-US" sz="1600" b="1" dirty="0" smtClean="0">
              <a:solidFill>
                <a:schemeClr val="bg1"/>
              </a:solidFill>
            </a:rPr>
            <a:t>- Severity of disaster</a:t>
          </a:r>
        </a:p>
      </dgm:t>
    </dgm:pt>
    <dgm:pt modelId="{29FCB982-7A49-462F-B544-3153EC78596C}" type="parTrans" cxnId="{E8A9D045-4BA6-4227-8AA0-30267D828ABD}">
      <dgm:prSet/>
      <dgm:spPr/>
      <dgm:t>
        <a:bodyPr/>
        <a:lstStyle/>
        <a:p>
          <a:endParaRPr lang="en-US"/>
        </a:p>
      </dgm:t>
    </dgm:pt>
    <dgm:pt modelId="{BA360B2F-50C7-4380-A95F-C567B1E18819}" type="sibTrans" cxnId="{E8A9D045-4BA6-4227-8AA0-30267D828ABD}">
      <dgm:prSet/>
      <dgm:spPr/>
      <dgm:t>
        <a:bodyPr/>
        <a:lstStyle/>
        <a:p>
          <a:endParaRPr lang="en-US"/>
        </a:p>
      </dgm:t>
    </dgm:pt>
    <dgm:pt modelId="{2A9A5B77-DDAC-425C-B973-1CD7751AC23C}">
      <dgm:prSet custT="1"/>
      <dgm:spPr/>
      <dgm:t>
        <a:bodyPr/>
        <a:lstStyle/>
        <a:p>
          <a:pPr algn="ctr"/>
          <a:r>
            <a:rPr lang="en-US" sz="2200" b="1" dirty="0" smtClean="0">
              <a:solidFill>
                <a:srgbClr val="FFC000"/>
              </a:solidFill>
            </a:rPr>
            <a:t>Exposure to Underlying Causes</a:t>
          </a:r>
        </a:p>
        <a:p>
          <a:pPr algn="l"/>
          <a:r>
            <a:rPr lang="en-US" sz="1400" b="1" dirty="0" smtClean="0">
              <a:solidFill>
                <a:schemeClr val="bg1"/>
              </a:solidFill>
            </a:rPr>
            <a:t>- Access to basic services</a:t>
          </a:r>
        </a:p>
        <a:p>
          <a:pPr algn="l"/>
          <a:r>
            <a:rPr lang="en-US" sz="1400" b="1" dirty="0" smtClean="0">
              <a:solidFill>
                <a:schemeClr val="bg1"/>
              </a:solidFill>
            </a:rPr>
            <a:t>- </a:t>
          </a:r>
          <a:r>
            <a:rPr lang="en-US" sz="1400" b="1" dirty="0" err="1" smtClean="0">
              <a:solidFill>
                <a:schemeClr val="bg1"/>
              </a:solidFill>
            </a:rPr>
            <a:t>WaSH</a:t>
          </a:r>
          <a:endParaRPr lang="en-US" sz="1400" b="1" dirty="0" smtClean="0">
            <a:solidFill>
              <a:schemeClr val="bg1"/>
            </a:solidFill>
          </a:endParaRPr>
        </a:p>
        <a:p>
          <a:pPr algn="l"/>
          <a:r>
            <a:rPr lang="en-US" sz="1400" b="1" dirty="0" smtClean="0">
              <a:solidFill>
                <a:schemeClr val="bg1"/>
              </a:solidFill>
            </a:rPr>
            <a:t>- Health and Nutrition</a:t>
          </a:r>
        </a:p>
        <a:p>
          <a:pPr algn="l"/>
          <a:r>
            <a:rPr lang="en-US" sz="1400" b="1" dirty="0" smtClean="0">
              <a:solidFill>
                <a:schemeClr val="bg1"/>
              </a:solidFill>
            </a:rPr>
            <a:t>- Quality Education</a:t>
          </a:r>
        </a:p>
        <a:p>
          <a:pPr algn="l"/>
          <a:r>
            <a:rPr lang="en-US" sz="1400" b="1" dirty="0" smtClean="0">
              <a:solidFill>
                <a:schemeClr val="bg1"/>
              </a:solidFill>
            </a:rPr>
            <a:t>- Solid waste management</a:t>
          </a:r>
        </a:p>
        <a:p>
          <a:pPr algn="l"/>
          <a:r>
            <a:rPr lang="en-US" sz="1400" b="1" dirty="0" smtClean="0">
              <a:solidFill>
                <a:schemeClr val="bg1"/>
              </a:solidFill>
            </a:rPr>
            <a:t>- Livelihood</a:t>
          </a:r>
        </a:p>
        <a:p>
          <a:pPr algn="l"/>
          <a:r>
            <a:rPr lang="en-US" sz="1400" b="1" dirty="0" smtClean="0">
              <a:solidFill>
                <a:schemeClr val="bg1"/>
              </a:solidFill>
            </a:rPr>
            <a:t>- Other contextual factors</a:t>
          </a:r>
        </a:p>
      </dgm:t>
    </dgm:pt>
    <dgm:pt modelId="{75B8C7E0-5FB9-4145-AF6B-3163C8578966}" type="parTrans" cxnId="{130B30DF-5115-4DF7-8D49-A28A5A05875A}">
      <dgm:prSet/>
      <dgm:spPr/>
      <dgm:t>
        <a:bodyPr/>
        <a:lstStyle/>
        <a:p>
          <a:endParaRPr lang="en-US"/>
        </a:p>
      </dgm:t>
    </dgm:pt>
    <dgm:pt modelId="{B1E93B9C-04FE-423C-A0B9-89E18BE861FD}" type="sibTrans" cxnId="{130B30DF-5115-4DF7-8D49-A28A5A05875A}">
      <dgm:prSet/>
      <dgm:spPr/>
      <dgm:t>
        <a:bodyPr/>
        <a:lstStyle/>
        <a:p>
          <a:endParaRPr lang="en-US"/>
        </a:p>
      </dgm:t>
    </dgm:pt>
    <dgm:pt modelId="{F9E8619A-C060-480B-89CE-898B2AEF6AAC}">
      <dgm:prSet custT="1"/>
      <dgm:spPr/>
      <dgm:t>
        <a:bodyPr/>
        <a:lstStyle/>
        <a:p>
          <a:pPr algn="ctr"/>
          <a:endParaRPr lang="en-US" sz="2200" b="1" dirty="0" smtClean="0">
            <a:solidFill>
              <a:srgbClr val="FFC000"/>
            </a:solidFill>
          </a:endParaRPr>
        </a:p>
        <a:p>
          <a:pPr algn="ctr"/>
          <a:r>
            <a:rPr lang="en-US" sz="2000" b="1" dirty="0" smtClean="0">
              <a:solidFill>
                <a:srgbClr val="FFC000"/>
              </a:solidFill>
            </a:rPr>
            <a:t>Collaboration with Emergency support agencies</a:t>
          </a:r>
        </a:p>
        <a:p>
          <a:pPr algn="l"/>
          <a:endParaRPr lang="en-US" sz="1600" b="1" dirty="0" smtClean="0">
            <a:solidFill>
              <a:schemeClr val="bg1"/>
            </a:solidFill>
          </a:endParaRPr>
        </a:p>
        <a:p>
          <a:pPr algn="l"/>
          <a:r>
            <a:rPr lang="en-US" sz="1600" b="1" dirty="0" smtClean="0">
              <a:solidFill>
                <a:schemeClr val="bg1"/>
              </a:solidFill>
            </a:rPr>
            <a:t>- External Linkages</a:t>
          </a:r>
        </a:p>
        <a:p>
          <a:pPr algn="l"/>
          <a:r>
            <a:rPr lang="en-US" sz="1600" b="1" dirty="0" smtClean="0">
              <a:solidFill>
                <a:schemeClr val="bg1"/>
              </a:solidFill>
            </a:rPr>
            <a:t>- Financial Support</a:t>
          </a:r>
        </a:p>
        <a:p>
          <a:pPr algn="l"/>
          <a:r>
            <a:rPr lang="en-US" sz="1600" b="1" dirty="0" smtClean="0">
              <a:solidFill>
                <a:schemeClr val="bg1"/>
              </a:solidFill>
            </a:rPr>
            <a:t>- Advocacy and Network</a:t>
          </a:r>
        </a:p>
        <a:p>
          <a:pPr algn="l"/>
          <a:endParaRPr lang="en-US" sz="1600" b="1" dirty="0" smtClean="0">
            <a:solidFill>
              <a:schemeClr val="bg1"/>
            </a:solidFill>
          </a:endParaRPr>
        </a:p>
        <a:p>
          <a:pPr algn="l"/>
          <a:endParaRPr lang="en-US" sz="1600" b="1" dirty="0" smtClean="0">
            <a:solidFill>
              <a:schemeClr val="bg1"/>
            </a:solidFill>
          </a:endParaRPr>
        </a:p>
      </dgm:t>
    </dgm:pt>
    <dgm:pt modelId="{A48334EB-4B52-4A09-A5D5-477F426B5666}" type="parTrans" cxnId="{597C2ABD-B3A8-4A48-B1D3-9329A0278E8F}">
      <dgm:prSet/>
      <dgm:spPr/>
      <dgm:t>
        <a:bodyPr/>
        <a:lstStyle/>
        <a:p>
          <a:endParaRPr lang="en-US"/>
        </a:p>
      </dgm:t>
    </dgm:pt>
    <dgm:pt modelId="{43D2F1FD-EE49-40F5-BB1A-A7B8AF0F0EE4}" type="sibTrans" cxnId="{597C2ABD-B3A8-4A48-B1D3-9329A0278E8F}">
      <dgm:prSet/>
      <dgm:spPr/>
      <dgm:t>
        <a:bodyPr/>
        <a:lstStyle/>
        <a:p>
          <a:endParaRPr lang="en-US"/>
        </a:p>
      </dgm:t>
    </dgm:pt>
    <dgm:pt modelId="{6EAC1140-4B70-4F70-AD66-B72A85C7CDEF}" type="pres">
      <dgm:prSet presAssocID="{A577584E-2248-43B4-952A-19D8AEB755B2}" presName="Name0" presStyleCnt="0">
        <dgm:presLayoutVars>
          <dgm:dir/>
          <dgm:resizeHandles val="exact"/>
        </dgm:presLayoutVars>
      </dgm:prSet>
      <dgm:spPr/>
      <dgm:t>
        <a:bodyPr/>
        <a:lstStyle/>
        <a:p>
          <a:endParaRPr lang="en-US"/>
        </a:p>
      </dgm:t>
    </dgm:pt>
    <dgm:pt modelId="{659489A8-8335-4465-A536-64DB1058B3FC}" type="pres">
      <dgm:prSet presAssocID="{823C3970-F07B-4AA8-B7E5-F1AB9CEBBFA8}" presName="node" presStyleLbl="node1" presStyleIdx="0" presStyleCnt="5" custLinFactNeighborX="-3800" custLinFactNeighborY="0">
        <dgm:presLayoutVars>
          <dgm:bulletEnabled val="1"/>
        </dgm:presLayoutVars>
      </dgm:prSet>
      <dgm:spPr/>
      <dgm:t>
        <a:bodyPr/>
        <a:lstStyle/>
        <a:p>
          <a:endParaRPr lang="en-US"/>
        </a:p>
      </dgm:t>
    </dgm:pt>
    <dgm:pt modelId="{1B7FFD95-9772-4078-8990-60E85599D140}" type="pres">
      <dgm:prSet presAssocID="{BE18A7A0-D890-49A8-996A-8F47D4EF8F1F}" presName="sibTrans" presStyleCnt="0"/>
      <dgm:spPr/>
    </dgm:pt>
    <dgm:pt modelId="{BD8BD059-3F0A-443D-9842-A2B232B96ACC}" type="pres">
      <dgm:prSet presAssocID="{5B45B6BD-8DEC-4426-A37B-AB298187E79F}" presName="node" presStyleLbl="node1" presStyleIdx="1" presStyleCnt="5">
        <dgm:presLayoutVars>
          <dgm:bulletEnabled val="1"/>
        </dgm:presLayoutVars>
      </dgm:prSet>
      <dgm:spPr/>
      <dgm:t>
        <a:bodyPr/>
        <a:lstStyle/>
        <a:p>
          <a:endParaRPr lang="en-US"/>
        </a:p>
      </dgm:t>
    </dgm:pt>
    <dgm:pt modelId="{68D0E153-5C53-4EF0-83F8-C6AC4CC05BB6}" type="pres">
      <dgm:prSet presAssocID="{245BF7EA-30D4-4E30-A552-DF34BDA80A78}" presName="sibTrans" presStyleCnt="0"/>
      <dgm:spPr/>
    </dgm:pt>
    <dgm:pt modelId="{7DD01743-4014-4231-92AF-AB50F8E332CE}" type="pres">
      <dgm:prSet presAssocID="{F9E8619A-C060-480B-89CE-898B2AEF6AAC}" presName="node" presStyleLbl="node1" presStyleIdx="2" presStyleCnt="5">
        <dgm:presLayoutVars>
          <dgm:bulletEnabled val="1"/>
        </dgm:presLayoutVars>
      </dgm:prSet>
      <dgm:spPr/>
      <dgm:t>
        <a:bodyPr/>
        <a:lstStyle/>
        <a:p>
          <a:endParaRPr lang="en-US"/>
        </a:p>
      </dgm:t>
    </dgm:pt>
    <dgm:pt modelId="{B78B5CED-67E1-434B-99D3-A48A18B947B8}" type="pres">
      <dgm:prSet presAssocID="{43D2F1FD-EE49-40F5-BB1A-A7B8AF0F0EE4}" presName="sibTrans" presStyleCnt="0"/>
      <dgm:spPr/>
    </dgm:pt>
    <dgm:pt modelId="{35795467-02C0-4479-9BBF-106219CE72DA}" type="pres">
      <dgm:prSet presAssocID="{2A9A5B77-DDAC-425C-B973-1CD7751AC23C}" presName="node" presStyleLbl="node1" presStyleIdx="3" presStyleCnt="5" custLinFactNeighborX="-48181" custLinFactNeighborY="0">
        <dgm:presLayoutVars>
          <dgm:bulletEnabled val="1"/>
        </dgm:presLayoutVars>
      </dgm:prSet>
      <dgm:spPr/>
      <dgm:t>
        <a:bodyPr/>
        <a:lstStyle/>
        <a:p>
          <a:endParaRPr lang="en-US"/>
        </a:p>
      </dgm:t>
    </dgm:pt>
    <dgm:pt modelId="{A4BE69CC-DDCC-48CC-985B-38EF22A1F2BC}" type="pres">
      <dgm:prSet presAssocID="{B1E93B9C-04FE-423C-A0B9-89E18BE861FD}" presName="sibTrans" presStyleCnt="0"/>
      <dgm:spPr/>
    </dgm:pt>
    <dgm:pt modelId="{248C116F-783C-4AEB-B4A4-B19FDAC1D841}" type="pres">
      <dgm:prSet presAssocID="{AAAF6A96-7448-469E-9C8E-1F59640E68D9}" presName="node" presStyleLbl="node1" presStyleIdx="4" presStyleCnt="5">
        <dgm:presLayoutVars>
          <dgm:bulletEnabled val="1"/>
        </dgm:presLayoutVars>
      </dgm:prSet>
      <dgm:spPr/>
      <dgm:t>
        <a:bodyPr/>
        <a:lstStyle/>
        <a:p>
          <a:endParaRPr lang="en-US"/>
        </a:p>
      </dgm:t>
    </dgm:pt>
  </dgm:ptLst>
  <dgm:cxnLst>
    <dgm:cxn modelId="{FC71B190-AB34-4A8B-B2F9-56DE4062DFA5}" srcId="{A577584E-2248-43B4-952A-19D8AEB755B2}" destId="{823C3970-F07B-4AA8-B7E5-F1AB9CEBBFA8}" srcOrd="0" destOrd="0" parTransId="{2012CD6D-AA27-4DA9-90B2-9043EF3EC596}" sibTransId="{BE18A7A0-D890-49A8-996A-8F47D4EF8F1F}"/>
    <dgm:cxn modelId="{27B16FCF-9CE4-4B32-B716-8B1D7BAC695C}" type="presOf" srcId="{AAAF6A96-7448-469E-9C8E-1F59640E68D9}" destId="{248C116F-783C-4AEB-B4A4-B19FDAC1D841}" srcOrd="0" destOrd="0" presId="urn:microsoft.com/office/officeart/2005/8/layout/hList6"/>
    <dgm:cxn modelId="{5BA2492A-5800-4D8A-8936-40041C87DB03}" type="presOf" srcId="{F9E8619A-C060-480B-89CE-898B2AEF6AAC}" destId="{7DD01743-4014-4231-92AF-AB50F8E332CE}" srcOrd="0" destOrd="0" presId="urn:microsoft.com/office/officeart/2005/8/layout/hList6"/>
    <dgm:cxn modelId="{130B30DF-5115-4DF7-8D49-A28A5A05875A}" srcId="{A577584E-2248-43B4-952A-19D8AEB755B2}" destId="{2A9A5B77-DDAC-425C-B973-1CD7751AC23C}" srcOrd="3" destOrd="0" parTransId="{75B8C7E0-5FB9-4145-AF6B-3163C8578966}" sibTransId="{B1E93B9C-04FE-423C-A0B9-89E18BE861FD}"/>
    <dgm:cxn modelId="{E8A9D045-4BA6-4227-8AA0-30267D828ABD}" srcId="{A577584E-2248-43B4-952A-19D8AEB755B2}" destId="{AAAF6A96-7448-469E-9C8E-1F59640E68D9}" srcOrd="4" destOrd="0" parTransId="{29FCB982-7A49-462F-B544-3153EC78596C}" sibTransId="{BA360B2F-50C7-4380-A95F-C567B1E18819}"/>
    <dgm:cxn modelId="{597C2ABD-B3A8-4A48-B1D3-9329A0278E8F}" srcId="{A577584E-2248-43B4-952A-19D8AEB755B2}" destId="{F9E8619A-C060-480B-89CE-898B2AEF6AAC}" srcOrd="2" destOrd="0" parTransId="{A48334EB-4B52-4A09-A5D5-477F426B5666}" sibTransId="{43D2F1FD-EE49-40F5-BB1A-A7B8AF0F0EE4}"/>
    <dgm:cxn modelId="{79598608-2136-4A01-8DD7-014383444F1D}" type="presOf" srcId="{5B45B6BD-8DEC-4426-A37B-AB298187E79F}" destId="{BD8BD059-3F0A-443D-9842-A2B232B96ACC}" srcOrd="0" destOrd="0" presId="urn:microsoft.com/office/officeart/2005/8/layout/hList6"/>
    <dgm:cxn modelId="{2749D808-D914-4483-85FB-C8D63B0047B9}" type="presOf" srcId="{A577584E-2248-43B4-952A-19D8AEB755B2}" destId="{6EAC1140-4B70-4F70-AD66-B72A85C7CDEF}" srcOrd="0" destOrd="0" presId="urn:microsoft.com/office/officeart/2005/8/layout/hList6"/>
    <dgm:cxn modelId="{AEB0456F-7A10-46B4-87B8-5DC7749605F2}" srcId="{A577584E-2248-43B4-952A-19D8AEB755B2}" destId="{5B45B6BD-8DEC-4426-A37B-AB298187E79F}" srcOrd="1" destOrd="0" parTransId="{AED7F15D-AC93-4612-AC15-775F5BC2DF4A}" sibTransId="{245BF7EA-30D4-4E30-A552-DF34BDA80A78}"/>
    <dgm:cxn modelId="{8E313AC4-D347-45BA-A615-B47797A8B248}" type="presOf" srcId="{2A9A5B77-DDAC-425C-B973-1CD7751AC23C}" destId="{35795467-02C0-4479-9BBF-106219CE72DA}" srcOrd="0" destOrd="0" presId="urn:microsoft.com/office/officeart/2005/8/layout/hList6"/>
    <dgm:cxn modelId="{D42DCCCC-6C1A-43FE-A83B-8D042A71E330}" type="presOf" srcId="{823C3970-F07B-4AA8-B7E5-F1AB9CEBBFA8}" destId="{659489A8-8335-4465-A536-64DB1058B3FC}" srcOrd="0" destOrd="0" presId="urn:microsoft.com/office/officeart/2005/8/layout/hList6"/>
    <dgm:cxn modelId="{D5C8B71D-43CD-436B-8A46-5B773EE3D14A}" type="presParOf" srcId="{6EAC1140-4B70-4F70-AD66-B72A85C7CDEF}" destId="{659489A8-8335-4465-A536-64DB1058B3FC}" srcOrd="0" destOrd="0" presId="urn:microsoft.com/office/officeart/2005/8/layout/hList6"/>
    <dgm:cxn modelId="{08310E04-CBF6-4781-B0AA-E46021536AD6}" type="presParOf" srcId="{6EAC1140-4B70-4F70-AD66-B72A85C7CDEF}" destId="{1B7FFD95-9772-4078-8990-60E85599D140}" srcOrd="1" destOrd="0" presId="urn:microsoft.com/office/officeart/2005/8/layout/hList6"/>
    <dgm:cxn modelId="{92DBBCDF-300C-4D16-9242-7587FD79CCA0}" type="presParOf" srcId="{6EAC1140-4B70-4F70-AD66-B72A85C7CDEF}" destId="{BD8BD059-3F0A-443D-9842-A2B232B96ACC}" srcOrd="2" destOrd="0" presId="urn:microsoft.com/office/officeart/2005/8/layout/hList6"/>
    <dgm:cxn modelId="{D20DEE57-E911-4237-8008-3E96C37F6557}" type="presParOf" srcId="{6EAC1140-4B70-4F70-AD66-B72A85C7CDEF}" destId="{68D0E153-5C53-4EF0-83F8-C6AC4CC05BB6}" srcOrd="3" destOrd="0" presId="urn:microsoft.com/office/officeart/2005/8/layout/hList6"/>
    <dgm:cxn modelId="{3CB7E25B-D42C-4225-8316-CAFC105B6C3D}" type="presParOf" srcId="{6EAC1140-4B70-4F70-AD66-B72A85C7CDEF}" destId="{7DD01743-4014-4231-92AF-AB50F8E332CE}" srcOrd="4" destOrd="0" presId="urn:microsoft.com/office/officeart/2005/8/layout/hList6"/>
    <dgm:cxn modelId="{AD5E492E-AB57-42AA-9AB2-E361033D32D2}" type="presParOf" srcId="{6EAC1140-4B70-4F70-AD66-B72A85C7CDEF}" destId="{B78B5CED-67E1-434B-99D3-A48A18B947B8}" srcOrd="5" destOrd="0" presId="urn:microsoft.com/office/officeart/2005/8/layout/hList6"/>
    <dgm:cxn modelId="{7D76A8A7-D1AA-4CB5-87B8-340AD4C20A52}" type="presParOf" srcId="{6EAC1140-4B70-4F70-AD66-B72A85C7CDEF}" destId="{35795467-02C0-4479-9BBF-106219CE72DA}" srcOrd="6" destOrd="0" presId="urn:microsoft.com/office/officeart/2005/8/layout/hList6"/>
    <dgm:cxn modelId="{429FD6F6-7CE1-4C15-B8A8-C9488CCE96E7}" type="presParOf" srcId="{6EAC1140-4B70-4F70-AD66-B72A85C7CDEF}" destId="{A4BE69CC-DDCC-48CC-985B-38EF22A1F2BC}" srcOrd="7" destOrd="0" presId="urn:microsoft.com/office/officeart/2005/8/layout/hList6"/>
    <dgm:cxn modelId="{2CCA7128-390D-420C-A577-262A3EFB173D}" type="presParOf" srcId="{6EAC1140-4B70-4F70-AD66-B72A85C7CDEF}" destId="{248C116F-783C-4AEB-B4A4-B19FDAC1D841}" srcOrd="8" destOrd="0" presId="urn:microsoft.com/office/officeart/2005/8/layout/h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8589B4-3037-4AD6-BC9C-2BA346962B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2B3442-D3DC-4FBB-8FE4-573D9542E7CA}">
      <dgm:prSet phldrT="[Text]"/>
      <dgm:spPr/>
      <dgm:t>
        <a:bodyPr/>
        <a:lstStyle/>
        <a:p>
          <a:r>
            <a:rPr lang="en-US" dirty="0" smtClean="0"/>
            <a:t>Level of Preparedness</a:t>
          </a:r>
          <a:endParaRPr lang="en-US" dirty="0"/>
        </a:p>
      </dgm:t>
    </dgm:pt>
    <dgm:pt modelId="{76C85B44-A691-4BCB-8CBF-98D8CC390D27}" type="parTrans" cxnId="{A1EBC5C4-F52D-4475-B412-0B42EBD5B078}">
      <dgm:prSet/>
      <dgm:spPr/>
      <dgm:t>
        <a:bodyPr/>
        <a:lstStyle/>
        <a:p>
          <a:endParaRPr lang="en-US"/>
        </a:p>
      </dgm:t>
    </dgm:pt>
    <dgm:pt modelId="{B41066CD-F1EB-4A8C-AA72-91F9C0E291F1}" type="sibTrans" cxnId="{A1EBC5C4-F52D-4475-B412-0B42EBD5B078}">
      <dgm:prSet/>
      <dgm:spPr/>
      <dgm:t>
        <a:bodyPr/>
        <a:lstStyle/>
        <a:p>
          <a:endParaRPr lang="en-US"/>
        </a:p>
      </dgm:t>
    </dgm:pt>
    <dgm:pt modelId="{320391EC-DAE1-4AE6-98D7-EE350B518F58}">
      <dgm:prSet phldrT="[Text]"/>
      <dgm:spPr/>
      <dgm:t>
        <a:bodyPr/>
        <a:lstStyle/>
        <a:p>
          <a:r>
            <a:rPr lang="en-US" dirty="0" smtClean="0"/>
            <a:t>Level of Awareness, training &amp; capacity Building </a:t>
          </a:r>
          <a:endParaRPr lang="en-US" dirty="0"/>
        </a:p>
      </dgm:t>
    </dgm:pt>
    <dgm:pt modelId="{9E5F0185-BB95-46AD-B65C-0DD0E71A7C54}" type="parTrans" cxnId="{965DDF94-9D8B-4EF7-8372-569B10063E8F}">
      <dgm:prSet/>
      <dgm:spPr/>
      <dgm:t>
        <a:bodyPr/>
        <a:lstStyle/>
        <a:p>
          <a:endParaRPr lang="en-US"/>
        </a:p>
      </dgm:t>
    </dgm:pt>
    <dgm:pt modelId="{1B2FF5A9-2F8E-4FAD-B3DA-5B4CDF26B432}" type="sibTrans" cxnId="{965DDF94-9D8B-4EF7-8372-569B10063E8F}">
      <dgm:prSet/>
      <dgm:spPr/>
      <dgm:t>
        <a:bodyPr/>
        <a:lstStyle/>
        <a:p>
          <a:endParaRPr lang="en-US"/>
        </a:p>
      </dgm:t>
    </dgm:pt>
    <dgm:pt modelId="{5E135B08-643A-443C-8375-59C90FDF25BC}">
      <dgm:prSet phldrT="[Text]"/>
      <dgm:spPr/>
      <dgm:t>
        <a:bodyPr/>
        <a:lstStyle/>
        <a:p>
          <a:r>
            <a:rPr lang="en-US" dirty="0" smtClean="0"/>
            <a:t>Collaboration with External Agencies</a:t>
          </a:r>
          <a:endParaRPr lang="en-US" dirty="0"/>
        </a:p>
      </dgm:t>
    </dgm:pt>
    <dgm:pt modelId="{79EB205B-A7AE-4540-BCAF-7AC5217C1CA2}" type="parTrans" cxnId="{2E19B676-9394-4BA3-8336-0BDD49ACD35A}">
      <dgm:prSet/>
      <dgm:spPr/>
      <dgm:t>
        <a:bodyPr/>
        <a:lstStyle/>
        <a:p>
          <a:endParaRPr lang="en-US"/>
        </a:p>
      </dgm:t>
    </dgm:pt>
    <dgm:pt modelId="{4EB9CC4C-B2AD-494B-ACE9-E2E37FC7C077}" type="sibTrans" cxnId="{2E19B676-9394-4BA3-8336-0BDD49ACD35A}">
      <dgm:prSet/>
      <dgm:spPr/>
      <dgm:t>
        <a:bodyPr/>
        <a:lstStyle/>
        <a:p>
          <a:endParaRPr lang="en-US"/>
        </a:p>
      </dgm:t>
    </dgm:pt>
    <dgm:pt modelId="{C12FF2B4-8105-47CB-9062-E997D18365B6}">
      <dgm:prSet/>
      <dgm:spPr/>
      <dgm:t>
        <a:bodyPr/>
        <a:lstStyle/>
        <a:p>
          <a:r>
            <a:rPr lang="en-US" dirty="0" smtClean="0"/>
            <a:t>Exposure to Underlying Causes</a:t>
          </a:r>
          <a:endParaRPr lang="en-US" dirty="0"/>
        </a:p>
      </dgm:t>
    </dgm:pt>
    <dgm:pt modelId="{E4EFAD4A-8626-44D4-92BA-1B404E86CACA}" type="parTrans" cxnId="{FDA13341-D1AC-4F62-85CD-16A82B546783}">
      <dgm:prSet/>
      <dgm:spPr/>
      <dgm:t>
        <a:bodyPr/>
        <a:lstStyle/>
        <a:p>
          <a:endParaRPr lang="en-US"/>
        </a:p>
      </dgm:t>
    </dgm:pt>
    <dgm:pt modelId="{F85CB9BA-58E0-46D3-8A25-871B8208AC34}" type="sibTrans" cxnId="{FDA13341-D1AC-4F62-85CD-16A82B546783}">
      <dgm:prSet/>
      <dgm:spPr/>
      <dgm:t>
        <a:bodyPr/>
        <a:lstStyle/>
        <a:p>
          <a:endParaRPr lang="en-US"/>
        </a:p>
      </dgm:t>
    </dgm:pt>
    <dgm:pt modelId="{DED3939D-3FAA-4D15-AA16-7E66EECFDFC3}">
      <dgm:prSet/>
      <dgm:spPr/>
      <dgm:t>
        <a:bodyPr/>
        <a:lstStyle/>
        <a:p>
          <a:r>
            <a:rPr lang="en-US" dirty="0" smtClean="0"/>
            <a:t>Risk Factor</a:t>
          </a:r>
          <a:endParaRPr lang="en-US" dirty="0"/>
        </a:p>
      </dgm:t>
    </dgm:pt>
    <dgm:pt modelId="{1786DFB8-7E2E-450F-880B-C23FB36451B4}" type="parTrans" cxnId="{3FE32679-0F62-431F-A91F-4E5D62FD4659}">
      <dgm:prSet/>
      <dgm:spPr/>
      <dgm:t>
        <a:bodyPr/>
        <a:lstStyle/>
        <a:p>
          <a:endParaRPr lang="en-US"/>
        </a:p>
      </dgm:t>
    </dgm:pt>
    <dgm:pt modelId="{4A231D16-0C55-45CD-9B3D-282AFD76610A}" type="sibTrans" cxnId="{3FE32679-0F62-431F-A91F-4E5D62FD4659}">
      <dgm:prSet/>
      <dgm:spPr/>
      <dgm:t>
        <a:bodyPr/>
        <a:lstStyle/>
        <a:p>
          <a:endParaRPr lang="en-US"/>
        </a:p>
      </dgm:t>
    </dgm:pt>
    <dgm:pt modelId="{F27D5C31-93CA-40A7-9851-A82E2B37127A}" type="pres">
      <dgm:prSet presAssocID="{3E8589B4-3037-4AD6-BC9C-2BA346962BDD}" presName="linear" presStyleCnt="0">
        <dgm:presLayoutVars>
          <dgm:dir/>
          <dgm:animLvl val="lvl"/>
          <dgm:resizeHandles val="exact"/>
        </dgm:presLayoutVars>
      </dgm:prSet>
      <dgm:spPr/>
      <dgm:t>
        <a:bodyPr/>
        <a:lstStyle/>
        <a:p>
          <a:endParaRPr lang="en-US"/>
        </a:p>
      </dgm:t>
    </dgm:pt>
    <dgm:pt modelId="{6E45AB0C-4CFB-4823-AB39-D3692D5054CB}" type="pres">
      <dgm:prSet presAssocID="{502B3442-D3DC-4FBB-8FE4-573D9542E7CA}" presName="parentLin" presStyleCnt="0"/>
      <dgm:spPr/>
    </dgm:pt>
    <dgm:pt modelId="{451F4DDC-8640-4C37-BE58-3F42AFC7358D}" type="pres">
      <dgm:prSet presAssocID="{502B3442-D3DC-4FBB-8FE4-573D9542E7CA}" presName="parentLeftMargin" presStyleLbl="node1" presStyleIdx="0" presStyleCnt="5"/>
      <dgm:spPr/>
      <dgm:t>
        <a:bodyPr/>
        <a:lstStyle/>
        <a:p>
          <a:endParaRPr lang="en-US"/>
        </a:p>
      </dgm:t>
    </dgm:pt>
    <dgm:pt modelId="{99899822-5909-40DE-A2AD-05FEA6046AD9}" type="pres">
      <dgm:prSet presAssocID="{502B3442-D3DC-4FBB-8FE4-573D9542E7CA}" presName="parentText" presStyleLbl="node1" presStyleIdx="0" presStyleCnt="5" custScaleX="44196" custLinFactNeighborX="-93749" custLinFactNeighborY="-3779">
        <dgm:presLayoutVars>
          <dgm:chMax val="0"/>
          <dgm:bulletEnabled val="1"/>
        </dgm:presLayoutVars>
      </dgm:prSet>
      <dgm:spPr/>
      <dgm:t>
        <a:bodyPr/>
        <a:lstStyle/>
        <a:p>
          <a:endParaRPr lang="en-US"/>
        </a:p>
      </dgm:t>
    </dgm:pt>
    <dgm:pt modelId="{04C1FBE5-69EA-4844-825F-D0960FFAE1B9}" type="pres">
      <dgm:prSet presAssocID="{502B3442-D3DC-4FBB-8FE4-573D9542E7CA}" presName="negativeSpace" presStyleCnt="0"/>
      <dgm:spPr/>
    </dgm:pt>
    <dgm:pt modelId="{9340E9DC-DCDD-4FA9-AD16-5E9896C0FF4F}" type="pres">
      <dgm:prSet presAssocID="{502B3442-D3DC-4FBB-8FE4-573D9542E7CA}" presName="childText" presStyleLbl="conFgAcc1" presStyleIdx="0" presStyleCnt="5">
        <dgm:presLayoutVars>
          <dgm:bulletEnabled val="1"/>
        </dgm:presLayoutVars>
      </dgm:prSet>
      <dgm:spPr/>
    </dgm:pt>
    <dgm:pt modelId="{13C0942F-E06F-458F-BBBA-5B3A7D83D816}" type="pres">
      <dgm:prSet presAssocID="{B41066CD-F1EB-4A8C-AA72-91F9C0E291F1}" presName="spaceBetweenRectangles" presStyleCnt="0"/>
      <dgm:spPr/>
    </dgm:pt>
    <dgm:pt modelId="{852E4CD0-3C32-4C74-AF71-5E6AFD7E7170}" type="pres">
      <dgm:prSet presAssocID="{320391EC-DAE1-4AE6-98D7-EE350B518F58}" presName="parentLin" presStyleCnt="0"/>
      <dgm:spPr/>
    </dgm:pt>
    <dgm:pt modelId="{E3FE6A51-FF57-43E1-ACFA-0C3E83B148F8}" type="pres">
      <dgm:prSet presAssocID="{320391EC-DAE1-4AE6-98D7-EE350B518F58}" presName="parentLeftMargin" presStyleLbl="node1" presStyleIdx="0" presStyleCnt="5"/>
      <dgm:spPr/>
      <dgm:t>
        <a:bodyPr/>
        <a:lstStyle/>
        <a:p>
          <a:endParaRPr lang="en-US"/>
        </a:p>
      </dgm:t>
    </dgm:pt>
    <dgm:pt modelId="{0CCE37F1-9238-418F-8E11-12245F3791CB}" type="pres">
      <dgm:prSet presAssocID="{320391EC-DAE1-4AE6-98D7-EE350B518F58}" presName="parentText" presStyleLbl="node1" presStyleIdx="1" presStyleCnt="5" custScaleX="50893" custLinFactNeighborX="-93754" custLinFactNeighborY="388">
        <dgm:presLayoutVars>
          <dgm:chMax val="0"/>
          <dgm:bulletEnabled val="1"/>
        </dgm:presLayoutVars>
      </dgm:prSet>
      <dgm:spPr/>
      <dgm:t>
        <a:bodyPr/>
        <a:lstStyle/>
        <a:p>
          <a:endParaRPr lang="en-US"/>
        </a:p>
      </dgm:t>
    </dgm:pt>
    <dgm:pt modelId="{A5B5BA56-63C1-441B-A92C-582002458028}" type="pres">
      <dgm:prSet presAssocID="{320391EC-DAE1-4AE6-98D7-EE350B518F58}" presName="negativeSpace" presStyleCnt="0"/>
      <dgm:spPr/>
    </dgm:pt>
    <dgm:pt modelId="{6B488156-DE44-4E13-B4B3-893AC3979B1C}" type="pres">
      <dgm:prSet presAssocID="{320391EC-DAE1-4AE6-98D7-EE350B518F58}" presName="childText" presStyleLbl="conFgAcc1" presStyleIdx="1" presStyleCnt="5">
        <dgm:presLayoutVars>
          <dgm:bulletEnabled val="1"/>
        </dgm:presLayoutVars>
      </dgm:prSet>
      <dgm:spPr/>
    </dgm:pt>
    <dgm:pt modelId="{71797B98-38A1-4AF6-B536-5A79791B3239}" type="pres">
      <dgm:prSet presAssocID="{1B2FF5A9-2F8E-4FAD-B3DA-5B4CDF26B432}" presName="spaceBetweenRectangles" presStyleCnt="0"/>
      <dgm:spPr/>
    </dgm:pt>
    <dgm:pt modelId="{9E403363-3A3F-4CBC-9172-E6A30C256D91}" type="pres">
      <dgm:prSet presAssocID="{5E135B08-643A-443C-8375-59C90FDF25BC}" presName="parentLin" presStyleCnt="0"/>
      <dgm:spPr/>
    </dgm:pt>
    <dgm:pt modelId="{1D878025-23F2-4192-BB0F-4791140DB998}" type="pres">
      <dgm:prSet presAssocID="{5E135B08-643A-443C-8375-59C90FDF25BC}" presName="parentLeftMargin" presStyleLbl="node1" presStyleIdx="1" presStyleCnt="5"/>
      <dgm:spPr/>
      <dgm:t>
        <a:bodyPr/>
        <a:lstStyle/>
        <a:p>
          <a:endParaRPr lang="en-US"/>
        </a:p>
      </dgm:t>
    </dgm:pt>
    <dgm:pt modelId="{6347BD92-77E3-4CAF-BCFC-4403EAAAB0FF}" type="pres">
      <dgm:prSet presAssocID="{5E135B08-643A-443C-8375-59C90FDF25BC}" presName="parentText" presStyleLbl="node1" presStyleIdx="2" presStyleCnt="5" custScaleX="55357" custLinFactNeighborX="-93749">
        <dgm:presLayoutVars>
          <dgm:chMax val="0"/>
          <dgm:bulletEnabled val="1"/>
        </dgm:presLayoutVars>
      </dgm:prSet>
      <dgm:spPr/>
      <dgm:t>
        <a:bodyPr/>
        <a:lstStyle/>
        <a:p>
          <a:endParaRPr lang="en-US"/>
        </a:p>
      </dgm:t>
    </dgm:pt>
    <dgm:pt modelId="{C075781D-3656-40D2-A28F-B57CAF3FC9B9}" type="pres">
      <dgm:prSet presAssocID="{5E135B08-643A-443C-8375-59C90FDF25BC}" presName="negativeSpace" presStyleCnt="0"/>
      <dgm:spPr/>
    </dgm:pt>
    <dgm:pt modelId="{5FDB21D6-89FE-454A-801E-55163FC182DF}" type="pres">
      <dgm:prSet presAssocID="{5E135B08-643A-443C-8375-59C90FDF25BC}" presName="childText" presStyleLbl="conFgAcc1" presStyleIdx="2" presStyleCnt="5">
        <dgm:presLayoutVars>
          <dgm:bulletEnabled val="1"/>
        </dgm:presLayoutVars>
      </dgm:prSet>
      <dgm:spPr/>
    </dgm:pt>
    <dgm:pt modelId="{82F1E67C-1A71-44CA-B240-C33D273E7749}" type="pres">
      <dgm:prSet presAssocID="{4EB9CC4C-B2AD-494B-ACE9-E2E37FC7C077}" presName="spaceBetweenRectangles" presStyleCnt="0"/>
      <dgm:spPr/>
    </dgm:pt>
    <dgm:pt modelId="{F6C6CEB7-F766-40A8-B4D5-4E691F9708A1}" type="pres">
      <dgm:prSet presAssocID="{C12FF2B4-8105-47CB-9062-E997D18365B6}" presName="parentLin" presStyleCnt="0"/>
      <dgm:spPr/>
    </dgm:pt>
    <dgm:pt modelId="{84A370DF-2BA7-4E55-86EB-62320C5ED141}" type="pres">
      <dgm:prSet presAssocID="{C12FF2B4-8105-47CB-9062-E997D18365B6}" presName="parentLeftMargin" presStyleLbl="node1" presStyleIdx="2" presStyleCnt="5"/>
      <dgm:spPr/>
      <dgm:t>
        <a:bodyPr/>
        <a:lstStyle/>
        <a:p>
          <a:endParaRPr lang="en-US"/>
        </a:p>
      </dgm:t>
    </dgm:pt>
    <dgm:pt modelId="{F190925B-2B87-470E-8FCF-3E30395DBE6B}" type="pres">
      <dgm:prSet presAssocID="{C12FF2B4-8105-47CB-9062-E997D18365B6}" presName="parentText" presStyleLbl="node1" presStyleIdx="3" presStyleCnt="5" custScaleX="64286" custLinFactNeighborX="-93755">
        <dgm:presLayoutVars>
          <dgm:chMax val="0"/>
          <dgm:bulletEnabled val="1"/>
        </dgm:presLayoutVars>
      </dgm:prSet>
      <dgm:spPr/>
      <dgm:t>
        <a:bodyPr/>
        <a:lstStyle/>
        <a:p>
          <a:endParaRPr lang="en-US"/>
        </a:p>
      </dgm:t>
    </dgm:pt>
    <dgm:pt modelId="{016938D7-7520-4FB2-B294-071A6EF73A57}" type="pres">
      <dgm:prSet presAssocID="{C12FF2B4-8105-47CB-9062-E997D18365B6}" presName="negativeSpace" presStyleCnt="0"/>
      <dgm:spPr/>
    </dgm:pt>
    <dgm:pt modelId="{0979C166-8DD4-48EE-BB70-0C72ACFA9E01}" type="pres">
      <dgm:prSet presAssocID="{C12FF2B4-8105-47CB-9062-E997D18365B6}" presName="childText" presStyleLbl="conFgAcc1" presStyleIdx="3" presStyleCnt="5">
        <dgm:presLayoutVars>
          <dgm:bulletEnabled val="1"/>
        </dgm:presLayoutVars>
      </dgm:prSet>
      <dgm:spPr/>
    </dgm:pt>
    <dgm:pt modelId="{9CB5B971-E63E-4E2F-8D92-3FAB7551B0A9}" type="pres">
      <dgm:prSet presAssocID="{F85CB9BA-58E0-46D3-8A25-871B8208AC34}" presName="spaceBetweenRectangles" presStyleCnt="0"/>
      <dgm:spPr/>
    </dgm:pt>
    <dgm:pt modelId="{2A14C815-A857-47DD-8397-04E316D263D9}" type="pres">
      <dgm:prSet presAssocID="{DED3939D-3FAA-4D15-AA16-7E66EECFDFC3}" presName="parentLin" presStyleCnt="0"/>
      <dgm:spPr/>
    </dgm:pt>
    <dgm:pt modelId="{43DCDDAD-4FC8-44E0-BB49-8BFFE135DBA2}" type="pres">
      <dgm:prSet presAssocID="{DED3939D-3FAA-4D15-AA16-7E66EECFDFC3}" presName="parentLeftMargin" presStyleLbl="node1" presStyleIdx="3" presStyleCnt="5"/>
      <dgm:spPr/>
      <dgm:t>
        <a:bodyPr/>
        <a:lstStyle/>
        <a:p>
          <a:endParaRPr lang="en-US"/>
        </a:p>
      </dgm:t>
    </dgm:pt>
    <dgm:pt modelId="{42732547-3725-4527-A642-AFBFD4EB4A66}" type="pres">
      <dgm:prSet presAssocID="{DED3939D-3FAA-4D15-AA16-7E66EECFDFC3}" presName="parentText" presStyleLbl="node1" presStyleIdx="4" presStyleCnt="5" custScaleX="70982" custLinFactNeighborX="-93748">
        <dgm:presLayoutVars>
          <dgm:chMax val="0"/>
          <dgm:bulletEnabled val="1"/>
        </dgm:presLayoutVars>
      </dgm:prSet>
      <dgm:spPr/>
      <dgm:t>
        <a:bodyPr/>
        <a:lstStyle/>
        <a:p>
          <a:endParaRPr lang="en-US"/>
        </a:p>
      </dgm:t>
    </dgm:pt>
    <dgm:pt modelId="{DD2AF1D2-DF44-4790-995D-1D19F602F215}" type="pres">
      <dgm:prSet presAssocID="{DED3939D-3FAA-4D15-AA16-7E66EECFDFC3}" presName="negativeSpace" presStyleCnt="0"/>
      <dgm:spPr/>
    </dgm:pt>
    <dgm:pt modelId="{AEEAA28D-D5A8-40F2-9AF7-6EAE5890F657}" type="pres">
      <dgm:prSet presAssocID="{DED3939D-3FAA-4D15-AA16-7E66EECFDFC3}" presName="childText" presStyleLbl="conFgAcc1" presStyleIdx="4" presStyleCnt="5">
        <dgm:presLayoutVars>
          <dgm:bulletEnabled val="1"/>
        </dgm:presLayoutVars>
      </dgm:prSet>
      <dgm:spPr/>
    </dgm:pt>
  </dgm:ptLst>
  <dgm:cxnLst>
    <dgm:cxn modelId="{9F5A8032-0833-4EAD-AAC7-180C14407B1B}" type="presOf" srcId="{5E135B08-643A-443C-8375-59C90FDF25BC}" destId="{1D878025-23F2-4192-BB0F-4791140DB998}" srcOrd="0" destOrd="0" presId="urn:microsoft.com/office/officeart/2005/8/layout/list1"/>
    <dgm:cxn modelId="{75646B37-9823-4ABD-98EB-FAC78B2FD471}" type="presOf" srcId="{DED3939D-3FAA-4D15-AA16-7E66EECFDFC3}" destId="{43DCDDAD-4FC8-44E0-BB49-8BFFE135DBA2}" srcOrd="0" destOrd="0" presId="urn:microsoft.com/office/officeart/2005/8/layout/list1"/>
    <dgm:cxn modelId="{279169E5-2729-4367-9EEE-AC99619613B2}" type="presOf" srcId="{5E135B08-643A-443C-8375-59C90FDF25BC}" destId="{6347BD92-77E3-4CAF-BCFC-4403EAAAB0FF}" srcOrd="1" destOrd="0" presId="urn:microsoft.com/office/officeart/2005/8/layout/list1"/>
    <dgm:cxn modelId="{2E19B676-9394-4BA3-8336-0BDD49ACD35A}" srcId="{3E8589B4-3037-4AD6-BC9C-2BA346962BDD}" destId="{5E135B08-643A-443C-8375-59C90FDF25BC}" srcOrd="2" destOrd="0" parTransId="{79EB205B-A7AE-4540-BCAF-7AC5217C1CA2}" sibTransId="{4EB9CC4C-B2AD-494B-ACE9-E2E37FC7C077}"/>
    <dgm:cxn modelId="{F31B12FE-CAD3-4CEB-9C00-571FF1324CD1}" type="presOf" srcId="{3E8589B4-3037-4AD6-BC9C-2BA346962BDD}" destId="{F27D5C31-93CA-40A7-9851-A82E2B37127A}" srcOrd="0" destOrd="0" presId="urn:microsoft.com/office/officeart/2005/8/layout/list1"/>
    <dgm:cxn modelId="{023ACD7D-7586-4A13-98A6-5154918BA116}" type="presOf" srcId="{C12FF2B4-8105-47CB-9062-E997D18365B6}" destId="{F190925B-2B87-470E-8FCF-3E30395DBE6B}" srcOrd="1" destOrd="0" presId="urn:microsoft.com/office/officeart/2005/8/layout/list1"/>
    <dgm:cxn modelId="{965DDF94-9D8B-4EF7-8372-569B10063E8F}" srcId="{3E8589B4-3037-4AD6-BC9C-2BA346962BDD}" destId="{320391EC-DAE1-4AE6-98D7-EE350B518F58}" srcOrd="1" destOrd="0" parTransId="{9E5F0185-BB95-46AD-B65C-0DD0E71A7C54}" sibTransId="{1B2FF5A9-2F8E-4FAD-B3DA-5B4CDF26B432}"/>
    <dgm:cxn modelId="{FDA13341-D1AC-4F62-85CD-16A82B546783}" srcId="{3E8589B4-3037-4AD6-BC9C-2BA346962BDD}" destId="{C12FF2B4-8105-47CB-9062-E997D18365B6}" srcOrd="3" destOrd="0" parTransId="{E4EFAD4A-8626-44D4-92BA-1B404E86CACA}" sibTransId="{F85CB9BA-58E0-46D3-8A25-871B8208AC34}"/>
    <dgm:cxn modelId="{3FE32679-0F62-431F-A91F-4E5D62FD4659}" srcId="{3E8589B4-3037-4AD6-BC9C-2BA346962BDD}" destId="{DED3939D-3FAA-4D15-AA16-7E66EECFDFC3}" srcOrd="4" destOrd="0" parTransId="{1786DFB8-7E2E-450F-880B-C23FB36451B4}" sibTransId="{4A231D16-0C55-45CD-9B3D-282AFD76610A}"/>
    <dgm:cxn modelId="{05FD37F7-8B61-41DC-8F20-EAD75B2443B1}" type="presOf" srcId="{502B3442-D3DC-4FBB-8FE4-573D9542E7CA}" destId="{451F4DDC-8640-4C37-BE58-3F42AFC7358D}" srcOrd="0" destOrd="0" presId="urn:microsoft.com/office/officeart/2005/8/layout/list1"/>
    <dgm:cxn modelId="{10E8F3AA-486D-4896-9F6A-15E88D6B298F}" type="presOf" srcId="{320391EC-DAE1-4AE6-98D7-EE350B518F58}" destId="{E3FE6A51-FF57-43E1-ACFA-0C3E83B148F8}" srcOrd="0" destOrd="0" presId="urn:microsoft.com/office/officeart/2005/8/layout/list1"/>
    <dgm:cxn modelId="{3416692E-30C4-4406-9E1F-078DEDD7DFC9}" type="presOf" srcId="{DED3939D-3FAA-4D15-AA16-7E66EECFDFC3}" destId="{42732547-3725-4527-A642-AFBFD4EB4A66}" srcOrd="1" destOrd="0" presId="urn:microsoft.com/office/officeart/2005/8/layout/list1"/>
    <dgm:cxn modelId="{1DA04372-08F7-4419-9C22-2E0F3FD159C0}" type="presOf" srcId="{320391EC-DAE1-4AE6-98D7-EE350B518F58}" destId="{0CCE37F1-9238-418F-8E11-12245F3791CB}" srcOrd="1" destOrd="0" presId="urn:microsoft.com/office/officeart/2005/8/layout/list1"/>
    <dgm:cxn modelId="{4B010FDD-A73C-41BD-86B1-17D075988C3C}" type="presOf" srcId="{C12FF2B4-8105-47CB-9062-E997D18365B6}" destId="{84A370DF-2BA7-4E55-86EB-62320C5ED141}" srcOrd="0" destOrd="0" presId="urn:microsoft.com/office/officeart/2005/8/layout/list1"/>
    <dgm:cxn modelId="{EA103BA7-9951-4226-82E2-8F9240BFD0F8}" type="presOf" srcId="{502B3442-D3DC-4FBB-8FE4-573D9542E7CA}" destId="{99899822-5909-40DE-A2AD-05FEA6046AD9}" srcOrd="1" destOrd="0" presId="urn:microsoft.com/office/officeart/2005/8/layout/list1"/>
    <dgm:cxn modelId="{A1EBC5C4-F52D-4475-B412-0B42EBD5B078}" srcId="{3E8589B4-3037-4AD6-BC9C-2BA346962BDD}" destId="{502B3442-D3DC-4FBB-8FE4-573D9542E7CA}" srcOrd="0" destOrd="0" parTransId="{76C85B44-A691-4BCB-8CBF-98D8CC390D27}" sibTransId="{B41066CD-F1EB-4A8C-AA72-91F9C0E291F1}"/>
    <dgm:cxn modelId="{B8316675-7848-4651-B9DB-7BC5932E62DA}" type="presParOf" srcId="{F27D5C31-93CA-40A7-9851-A82E2B37127A}" destId="{6E45AB0C-4CFB-4823-AB39-D3692D5054CB}" srcOrd="0" destOrd="0" presId="urn:microsoft.com/office/officeart/2005/8/layout/list1"/>
    <dgm:cxn modelId="{BDB99821-C4D4-407B-9E21-794070F4E30A}" type="presParOf" srcId="{6E45AB0C-4CFB-4823-AB39-D3692D5054CB}" destId="{451F4DDC-8640-4C37-BE58-3F42AFC7358D}" srcOrd="0" destOrd="0" presId="urn:microsoft.com/office/officeart/2005/8/layout/list1"/>
    <dgm:cxn modelId="{D981B2D4-06C2-466E-8BA1-AA973F6DADA0}" type="presParOf" srcId="{6E45AB0C-4CFB-4823-AB39-D3692D5054CB}" destId="{99899822-5909-40DE-A2AD-05FEA6046AD9}" srcOrd="1" destOrd="0" presId="urn:microsoft.com/office/officeart/2005/8/layout/list1"/>
    <dgm:cxn modelId="{57AADAF1-7141-4C73-9858-A727C5A2A814}" type="presParOf" srcId="{F27D5C31-93CA-40A7-9851-A82E2B37127A}" destId="{04C1FBE5-69EA-4844-825F-D0960FFAE1B9}" srcOrd="1" destOrd="0" presId="urn:microsoft.com/office/officeart/2005/8/layout/list1"/>
    <dgm:cxn modelId="{9C2A6AB0-2BEF-4A5F-A2F8-6B251F89BA79}" type="presParOf" srcId="{F27D5C31-93CA-40A7-9851-A82E2B37127A}" destId="{9340E9DC-DCDD-4FA9-AD16-5E9896C0FF4F}" srcOrd="2" destOrd="0" presId="urn:microsoft.com/office/officeart/2005/8/layout/list1"/>
    <dgm:cxn modelId="{68B67F34-5BCB-469A-B1C8-2CD07E3C54F0}" type="presParOf" srcId="{F27D5C31-93CA-40A7-9851-A82E2B37127A}" destId="{13C0942F-E06F-458F-BBBA-5B3A7D83D816}" srcOrd="3" destOrd="0" presId="urn:microsoft.com/office/officeart/2005/8/layout/list1"/>
    <dgm:cxn modelId="{A024C6CE-8985-4833-B517-F8DCBA52E953}" type="presParOf" srcId="{F27D5C31-93CA-40A7-9851-A82E2B37127A}" destId="{852E4CD0-3C32-4C74-AF71-5E6AFD7E7170}" srcOrd="4" destOrd="0" presId="urn:microsoft.com/office/officeart/2005/8/layout/list1"/>
    <dgm:cxn modelId="{F5F1E615-151F-4EA4-B606-0C3F11625A5C}" type="presParOf" srcId="{852E4CD0-3C32-4C74-AF71-5E6AFD7E7170}" destId="{E3FE6A51-FF57-43E1-ACFA-0C3E83B148F8}" srcOrd="0" destOrd="0" presId="urn:microsoft.com/office/officeart/2005/8/layout/list1"/>
    <dgm:cxn modelId="{5F9CF8C4-C5B5-43A3-9CD0-99EE92DDCD21}" type="presParOf" srcId="{852E4CD0-3C32-4C74-AF71-5E6AFD7E7170}" destId="{0CCE37F1-9238-418F-8E11-12245F3791CB}" srcOrd="1" destOrd="0" presId="urn:microsoft.com/office/officeart/2005/8/layout/list1"/>
    <dgm:cxn modelId="{F3BBA5D9-8E65-4FD9-8634-49B8705DEE7F}" type="presParOf" srcId="{F27D5C31-93CA-40A7-9851-A82E2B37127A}" destId="{A5B5BA56-63C1-441B-A92C-582002458028}" srcOrd="5" destOrd="0" presId="urn:microsoft.com/office/officeart/2005/8/layout/list1"/>
    <dgm:cxn modelId="{F9A71F5D-3F98-471F-B895-A2A66055CAB1}" type="presParOf" srcId="{F27D5C31-93CA-40A7-9851-A82E2B37127A}" destId="{6B488156-DE44-4E13-B4B3-893AC3979B1C}" srcOrd="6" destOrd="0" presId="urn:microsoft.com/office/officeart/2005/8/layout/list1"/>
    <dgm:cxn modelId="{E9B41614-7CE7-4CB1-AC33-806B965F2CF7}" type="presParOf" srcId="{F27D5C31-93CA-40A7-9851-A82E2B37127A}" destId="{71797B98-38A1-4AF6-B536-5A79791B3239}" srcOrd="7" destOrd="0" presId="urn:microsoft.com/office/officeart/2005/8/layout/list1"/>
    <dgm:cxn modelId="{30544ED4-5682-4233-84B8-1DEBEA675285}" type="presParOf" srcId="{F27D5C31-93CA-40A7-9851-A82E2B37127A}" destId="{9E403363-3A3F-4CBC-9172-E6A30C256D91}" srcOrd="8" destOrd="0" presId="urn:microsoft.com/office/officeart/2005/8/layout/list1"/>
    <dgm:cxn modelId="{2EEAA1C1-C6C5-4D2A-90FA-A6EF4E4B7E02}" type="presParOf" srcId="{9E403363-3A3F-4CBC-9172-E6A30C256D91}" destId="{1D878025-23F2-4192-BB0F-4791140DB998}" srcOrd="0" destOrd="0" presId="urn:microsoft.com/office/officeart/2005/8/layout/list1"/>
    <dgm:cxn modelId="{9B948C22-D078-4C61-984C-49899AEA2270}" type="presParOf" srcId="{9E403363-3A3F-4CBC-9172-E6A30C256D91}" destId="{6347BD92-77E3-4CAF-BCFC-4403EAAAB0FF}" srcOrd="1" destOrd="0" presId="urn:microsoft.com/office/officeart/2005/8/layout/list1"/>
    <dgm:cxn modelId="{1852E963-68FF-4808-A335-A7B471FEC5B1}" type="presParOf" srcId="{F27D5C31-93CA-40A7-9851-A82E2B37127A}" destId="{C075781D-3656-40D2-A28F-B57CAF3FC9B9}" srcOrd="9" destOrd="0" presId="urn:microsoft.com/office/officeart/2005/8/layout/list1"/>
    <dgm:cxn modelId="{2516956B-F9C4-4031-BFC6-219BB59F36D8}" type="presParOf" srcId="{F27D5C31-93CA-40A7-9851-A82E2B37127A}" destId="{5FDB21D6-89FE-454A-801E-55163FC182DF}" srcOrd="10" destOrd="0" presId="urn:microsoft.com/office/officeart/2005/8/layout/list1"/>
    <dgm:cxn modelId="{5376D1A2-1EB4-4217-93E2-7053EBC300B2}" type="presParOf" srcId="{F27D5C31-93CA-40A7-9851-A82E2B37127A}" destId="{82F1E67C-1A71-44CA-B240-C33D273E7749}" srcOrd="11" destOrd="0" presId="urn:microsoft.com/office/officeart/2005/8/layout/list1"/>
    <dgm:cxn modelId="{4FEBCEEB-BCCE-42A4-931F-E7F33918BE31}" type="presParOf" srcId="{F27D5C31-93CA-40A7-9851-A82E2B37127A}" destId="{F6C6CEB7-F766-40A8-B4D5-4E691F9708A1}" srcOrd="12" destOrd="0" presId="urn:microsoft.com/office/officeart/2005/8/layout/list1"/>
    <dgm:cxn modelId="{8D6E7A84-9A0A-4802-9751-DD921C99C938}" type="presParOf" srcId="{F6C6CEB7-F766-40A8-B4D5-4E691F9708A1}" destId="{84A370DF-2BA7-4E55-86EB-62320C5ED141}" srcOrd="0" destOrd="0" presId="urn:microsoft.com/office/officeart/2005/8/layout/list1"/>
    <dgm:cxn modelId="{12289871-EBC4-4CA6-B417-C19E997CAFA5}" type="presParOf" srcId="{F6C6CEB7-F766-40A8-B4D5-4E691F9708A1}" destId="{F190925B-2B87-470E-8FCF-3E30395DBE6B}" srcOrd="1" destOrd="0" presId="urn:microsoft.com/office/officeart/2005/8/layout/list1"/>
    <dgm:cxn modelId="{0F803B1C-4C71-4E56-AD2D-997362AA0CBB}" type="presParOf" srcId="{F27D5C31-93CA-40A7-9851-A82E2B37127A}" destId="{016938D7-7520-4FB2-B294-071A6EF73A57}" srcOrd="13" destOrd="0" presId="urn:microsoft.com/office/officeart/2005/8/layout/list1"/>
    <dgm:cxn modelId="{85A3682D-C15E-430F-9E16-9F33008E0F20}" type="presParOf" srcId="{F27D5C31-93CA-40A7-9851-A82E2B37127A}" destId="{0979C166-8DD4-48EE-BB70-0C72ACFA9E01}" srcOrd="14" destOrd="0" presId="urn:microsoft.com/office/officeart/2005/8/layout/list1"/>
    <dgm:cxn modelId="{F6A1BDC0-412C-46B0-B5E3-DF98FFC05654}" type="presParOf" srcId="{F27D5C31-93CA-40A7-9851-A82E2B37127A}" destId="{9CB5B971-E63E-4E2F-8D92-3FAB7551B0A9}" srcOrd="15" destOrd="0" presId="urn:microsoft.com/office/officeart/2005/8/layout/list1"/>
    <dgm:cxn modelId="{B7386E4A-B388-4548-91EF-C183AB6DB127}" type="presParOf" srcId="{F27D5C31-93CA-40A7-9851-A82E2B37127A}" destId="{2A14C815-A857-47DD-8397-04E316D263D9}" srcOrd="16" destOrd="0" presId="urn:microsoft.com/office/officeart/2005/8/layout/list1"/>
    <dgm:cxn modelId="{5363BF60-A4F7-44D3-A49B-269FFC052308}" type="presParOf" srcId="{2A14C815-A857-47DD-8397-04E316D263D9}" destId="{43DCDDAD-4FC8-44E0-BB49-8BFFE135DBA2}" srcOrd="0" destOrd="0" presId="urn:microsoft.com/office/officeart/2005/8/layout/list1"/>
    <dgm:cxn modelId="{54824877-5D33-4F27-BFBB-C7A10531B4D3}" type="presParOf" srcId="{2A14C815-A857-47DD-8397-04E316D263D9}" destId="{42732547-3725-4527-A642-AFBFD4EB4A66}" srcOrd="1" destOrd="0" presId="urn:microsoft.com/office/officeart/2005/8/layout/list1"/>
    <dgm:cxn modelId="{D42FD088-7288-4C02-8B3B-E6E20CBEEB64}" type="presParOf" srcId="{F27D5C31-93CA-40A7-9851-A82E2B37127A}" destId="{DD2AF1D2-DF44-4790-995D-1D19F602F215}" srcOrd="17" destOrd="0" presId="urn:microsoft.com/office/officeart/2005/8/layout/list1"/>
    <dgm:cxn modelId="{1BBBA739-FE25-4347-BE34-638A6684330C}" type="presParOf" srcId="{F27D5C31-93CA-40A7-9851-A82E2B37127A}" destId="{AEEAA28D-D5A8-40F2-9AF7-6EAE5890F657}"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9489A8-8335-4465-A536-64DB1058B3FC}">
      <dsp:nvSpPr>
        <dsp:cNvPr id="0" name=""/>
        <dsp:cNvSpPr/>
      </dsp:nvSpPr>
      <dsp:spPr>
        <a:xfrm rot="16200000">
          <a:off x="-2138669" y="2138669"/>
          <a:ext cx="6000767" cy="17234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endParaRPr lang="en-US" sz="2200" b="1" kern="1200" dirty="0" smtClean="0">
            <a:solidFill>
              <a:srgbClr val="FFC000"/>
            </a:solidFill>
          </a:endParaRPr>
        </a:p>
        <a:p>
          <a:pPr lvl="0" algn="ctr" defTabSz="977900">
            <a:lnSpc>
              <a:spcPct val="90000"/>
            </a:lnSpc>
            <a:spcBef>
              <a:spcPct val="0"/>
            </a:spcBef>
            <a:spcAft>
              <a:spcPct val="35000"/>
            </a:spcAft>
          </a:pPr>
          <a:r>
            <a:rPr lang="en-US" sz="2200" b="1" kern="1200" dirty="0" smtClean="0">
              <a:solidFill>
                <a:srgbClr val="FFC000"/>
              </a:solidFill>
            </a:rPr>
            <a:t>Level of Preparedness</a:t>
          </a:r>
        </a:p>
        <a:p>
          <a:pPr lvl="0" algn="ctr" defTabSz="977900">
            <a:lnSpc>
              <a:spcPct val="90000"/>
            </a:lnSpc>
            <a:spcBef>
              <a:spcPct val="0"/>
            </a:spcBef>
            <a:spcAft>
              <a:spcPct val="35000"/>
            </a:spcAft>
          </a:pPr>
          <a:endParaRPr lang="en-US" sz="2200" b="1" kern="1200" dirty="0" smtClean="0">
            <a:solidFill>
              <a:srgbClr val="FFC000"/>
            </a:solidFill>
          </a:endParaRPr>
        </a:p>
        <a:p>
          <a:pPr lvl="0" algn="l" defTabSz="977900">
            <a:lnSpc>
              <a:spcPct val="90000"/>
            </a:lnSpc>
            <a:spcBef>
              <a:spcPct val="0"/>
            </a:spcBef>
            <a:spcAft>
              <a:spcPct val="35000"/>
            </a:spcAft>
          </a:pPr>
          <a:r>
            <a:rPr lang="en-US" sz="1600" b="1" kern="1200" dirty="0" smtClean="0">
              <a:solidFill>
                <a:schemeClr val="bg1"/>
              </a:solidFill>
            </a:rPr>
            <a:t> - Structure</a:t>
          </a:r>
        </a:p>
        <a:p>
          <a:pPr lvl="0" algn="l" defTabSz="977900">
            <a:lnSpc>
              <a:spcPct val="90000"/>
            </a:lnSpc>
            <a:spcBef>
              <a:spcPct val="0"/>
            </a:spcBef>
            <a:spcAft>
              <a:spcPct val="35000"/>
            </a:spcAft>
          </a:pPr>
          <a:r>
            <a:rPr lang="en-US" sz="1600" b="1" kern="1200" dirty="0" smtClean="0">
              <a:solidFill>
                <a:schemeClr val="bg1"/>
              </a:solidFill>
            </a:rPr>
            <a:t>- Non Structure</a:t>
          </a:r>
        </a:p>
        <a:p>
          <a:pPr lvl="0" algn="l" defTabSz="977900">
            <a:lnSpc>
              <a:spcPct val="90000"/>
            </a:lnSpc>
            <a:spcBef>
              <a:spcPct val="0"/>
            </a:spcBef>
            <a:spcAft>
              <a:spcPct val="35000"/>
            </a:spcAft>
          </a:pPr>
          <a:r>
            <a:rPr lang="en-US" sz="1600" b="1" kern="1200" dirty="0" smtClean="0">
              <a:solidFill>
                <a:schemeClr val="bg1"/>
              </a:solidFill>
            </a:rPr>
            <a:t>- Planning</a:t>
          </a:r>
        </a:p>
        <a:p>
          <a:pPr lvl="0" algn="l" defTabSz="977900">
            <a:lnSpc>
              <a:spcPct val="90000"/>
            </a:lnSpc>
            <a:spcBef>
              <a:spcPct val="0"/>
            </a:spcBef>
            <a:spcAft>
              <a:spcPct val="35000"/>
            </a:spcAft>
          </a:pPr>
          <a:r>
            <a:rPr lang="en-US" sz="1600" b="1" kern="1200" dirty="0" smtClean="0">
              <a:solidFill>
                <a:schemeClr val="bg1"/>
              </a:solidFill>
            </a:rPr>
            <a:t>- Integration</a:t>
          </a:r>
        </a:p>
        <a:p>
          <a:pPr lvl="0" algn="l" defTabSz="977900">
            <a:lnSpc>
              <a:spcPct val="90000"/>
            </a:lnSpc>
            <a:spcBef>
              <a:spcPct val="0"/>
            </a:spcBef>
            <a:spcAft>
              <a:spcPct val="35000"/>
            </a:spcAft>
          </a:pPr>
          <a:r>
            <a:rPr lang="en-US" sz="1600" b="1" kern="1200" dirty="0" smtClean="0">
              <a:solidFill>
                <a:schemeClr val="bg1"/>
              </a:solidFill>
            </a:rPr>
            <a:t>- Inclusion</a:t>
          </a:r>
        </a:p>
        <a:p>
          <a:pPr lvl="0" algn="l" defTabSz="977900">
            <a:lnSpc>
              <a:spcPct val="90000"/>
            </a:lnSpc>
            <a:spcBef>
              <a:spcPct val="0"/>
            </a:spcBef>
            <a:spcAft>
              <a:spcPct val="35000"/>
            </a:spcAft>
          </a:pPr>
          <a:r>
            <a:rPr lang="en-US" sz="1600" b="1" kern="1200" dirty="0" smtClean="0">
              <a:solidFill>
                <a:schemeClr val="bg1"/>
              </a:solidFill>
            </a:rPr>
            <a:t>- Resources</a:t>
          </a:r>
          <a:endParaRPr lang="en-US" sz="1600" b="1" kern="1200" dirty="0">
            <a:solidFill>
              <a:schemeClr val="bg1"/>
            </a:solidFill>
          </a:endParaRPr>
        </a:p>
      </dsp:txBody>
      <dsp:txXfrm rot="16200000">
        <a:off x="-2138669" y="2138669"/>
        <a:ext cx="6000767" cy="1723429"/>
      </dsp:txXfrm>
    </dsp:sp>
    <dsp:sp modelId="{BD8BD059-3F0A-443D-9842-A2B232B96ACC}">
      <dsp:nvSpPr>
        <dsp:cNvPr id="0" name=""/>
        <dsp:cNvSpPr/>
      </dsp:nvSpPr>
      <dsp:spPr>
        <a:xfrm rot="16200000">
          <a:off x="-281070" y="2138669"/>
          <a:ext cx="6000767" cy="17234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C000"/>
              </a:solidFill>
            </a:rPr>
            <a:t>Level of Awareness, Training and Capacity Building</a:t>
          </a:r>
        </a:p>
        <a:p>
          <a:pPr lvl="0" algn="ctr" defTabSz="889000">
            <a:lnSpc>
              <a:spcPct val="90000"/>
            </a:lnSpc>
            <a:spcBef>
              <a:spcPct val="0"/>
            </a:spcBef>
            <a:spcAft>
              <a:spcPct val="35000"/>
            </a:spcAft>
          </a:pPr>
          <a:endParaRPr lang="en-US" sz="2000" b="1" kern="1200" dirty="0" smtClean="0">
            <a:solidFill>
              <a:srgbClr val="FFC000"/>
            </a:solidFill>
          </a:endParaRPr>
        </a:p>
        <a:p>
          <a:pPr lvl="0" algn="l" defTabSz="889000">
            <a:lnSpc>
              <a:spcPct val="90000"/>
            </a:lnSpc>
            <a:spcBef>
              <a:spcPct val="0"/>
            </a:spcBef>
            <a:spcAft>
              <a:spcPct val="35000"/>
            </a:spcAft>
          </a:pPr>
          <a:r>
            <a:rPr lang="en-US" sz="1600" b="1" kern="1200" dirty="0" smtClean="0">
              <a:solidFill>
                <a:schemeClr val="bg1"/>
              </a:solidFill>
            </a:rPr>
            <a:t>- Training &amp; capacity building</a:t>
          </a:r>
        </a:p>
        <a:p>
          <a:pPr lvl="0" algn="l" defTabSz="889000">
            <a:lnSpc>
              <a:spcPct val="90000"/>
            </a:lnSpc>
            <a:spcBef>
              <a:spcPct val="0"/>
            </a:spcBef>
            <a:spcAft>
              <a:spcPct val="35000"/>
            </a:spcAft>
          </a:pPr>
          <a:r>
            <a:rPr lang="en-US" sz="1600" b="1" kern="1200" dirty="0" smtClean="0">
              <a:solidFill>
                <a:schemeClr val="bg1"/>
              </a:solidFill>
            </a:rPr>
            <a:t>- Awareness</a:t>
          </a:r>
        </a:p>
        <a:p>
          <a:pPr lvl="0" algn="l" defTabSz="889000">
            <a:lnSpc>
              <a:spcPct val="90000"/>
            </a:lnSpc>
            <a:spcBef>
              <a:spcPct val="0"/>
            </a:spcBef>
            <a:spcAft>
              <a:spcPct val="35000"/>
            </a:spcAft>
          </a:pPr>
          <a:r>
            <a:rPr lang="en-US" sz="1600" b="1" kern="1200" dirty="0" smtClean="0">
              <a:solidFill>
                <a:schemeClr val="bg1"/>
              </a:solidFill>
            </a:rPr>
            <a:t>- Participation</a:t>
          </a:r>
        </a:p>
        <a:p>
          <a:pPr lvl="0" algn="l" defTabSz="889000">
            <a:lnSpc>
              <a:spcPct val="90000"/>
            </a:lnSpc>
            <a:spcBef>
              <a:spcPct val="0"/>
            </a:spcBef>
            <a:spcAft>
              <a:spcPct val="35000"/>
            </a:spcAft>
          </a:pPr>
          <a:r>
            <a:rPr lang="en-US" sz="1600" b="1" kern="1200" dirty="0" smtClean="0">
              <a:solidFill>
                <a:schemeClr val="bg1"/>
              </a:solidFill>
            </a:rPr>
            <a:t>- Education-   curriculum</a:t>
          </a:r>
        </a:p>
      </dsp:txBody>
      <dsp:txXfrm rot="16200000">
        <a:off x="-281070" y="2138669"/>
        <a:ext cx="6000767" cy="1723429"/>
      </dsp:txXfrm>
    </dsp:sp>
    <dsp:sp modelId="{7DD01743-4014-4231-92AF-AB50F8E332CE}">
      <dsp:nvSpPr>
        <dsp:cNvPr id="0" name=""/>
        <dsp:cNvSpPr/>
      </dsp:nvSpPr>
      <dsp:spPr>
        <a:xfrm rot="16200000">
          <a:off x="1571616" y="2138669"/>
          <a:ext cx="6000767" cy="17234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endParaRPr lang="en-US" sz="2200" b="1" kern="1200" dirty="0" smtClean="0">
            <a:solidFill>
              <a:srgbClr val="FFC000"/>
            </a:solidFill>
          </a:endParaRPr>
        </a:p>
        <a:p>
          <a:pPr lvl="0" algn="ctr" defTabSz="977900">
            <a:lnSpc>
              <a:spcPct val="90000"/>
            </a:lnSpc>
            <a:spcBef>
              <a:spcPct val="0"/>
            </a:spcBef>
            <a:spcAft>
              <a:spcPct val="35000"/>
            </a:spcAft>
          </a:pPr>
          <a:r>
            <a:rPr lang="en-US" sz="2000" b="1" kern="1200" dirty="0" smtClean="0">
              <a:solidFill>
                <a:srgbClr val="FFC000"/>
              </a:solidFill>
            </a:rPr>
            <a:t>Collaboration with Emergency support agencies</a:t>
          </a:r>
        </a:p>
        <a:p>
          <a:pPr lvl="0" algn="l" defTabSz="977900">
            <a:lnSpc>
              <a:spcPct val="90000"/>
            </a:lnSpc>
            <a:spcBef>
              <a:spcPct val="0"/>
            </a:spcBef>
            <a:spcAft>
              <a:spcPct val="35000"/>
            </a:spcAft>
          </a:pPr>
          <a:endParaRPr lang="en-US" sz="1600" b="1" kern="1200" dirty="0" smtClean="0">
            <a:solidFill>
              <a:schemeClr val="bg1"/>
            </a:solidFill>
          </a:endParaRPr>
        </a:p>
        <a:p>
          <a:pPr lvl="0" algn="l" defTabSz="977900">
            <a:lnSpc>
              <a:spcPct val="90000"/>
            </a:lnSpc>
            <a:spcBef>
              <a:spcPct val="0"/>
            </a:spcBef>
            <a:spcAft>
              <a:spcPct val="35000"/>
            </a:spcAft>
          </a:pPr>
          <a:r>
            <a:rPr lang="en-US" sz="1600" b="1" kern="1200" dirty="0" smtClean="0">
              <a:solidFill>
                <a:schemeClr val="bg1"/>
              </a:solidFill>
            </a:rPr>
            <a:t>- External Linkages</a:t>
          </a:r>
        </a:p>
        <a:p>
          <a:pPr lvl="0" algn="l" defTabSz="977900">
            <a:lnSpc>
              <a:spcPct val="90000"/>
            </a:lnSpc>
            <a:spcBef>
              <a:spcPct val="0"/>
            </a:spcBef>
            <a:spcAft>
              <a:spcPct val="35000"/>
            </a:spcAft>
          </a:pPr>
          <a:r>
            <a:rPr lang="en-US" sz="1600" b="1" kern="1200" dirty="0" smtClean="0">
              <a:solidFill>
                <a:schemeClr val="bg1"/>
              </a:solidFill>
            </a:rPr>
            <a:t>- Financial Support</a:t>
          </a:r>
        </a:p>
        <a:p>
          <a:pPr lvl="0" algn="l" defTabSz="977900">
            <a:lnSpc>
              <a:spcPct val="90000"/>
            </a:lnSpc>
            <a:spcBef>
              <a:spcPct val="0"/>
            </a:spcBef>
            <a:spcAft>
              <a:spcPct val="35000"/>
            </a:spcAft>
          </a:pPr>
          <a:r>
            <a:rPr lang="en-US" sz="1600" b="1" kern="1200" dirty="0" smtClean="0">
              <a:solidFill>
                <a:schemeClr val="bg1"/>
              </a:solidFill>
            </a:rPr>
            <a:t>- Advocacy and Network</a:t>
          </a:r>
        </a:p>
        <a:p>
          <a:pPr lvl="0" algn="l" defTabSz="977900">
            <a:lnSpc>
              <a:spcPct val="90000"/>
            </a:lnSpc>
            <a:spcBef>
              <a:spcPct val="0"/>
            </a:spcBef>
            <a:spcAft>
              <a:spcPct val="35000"/>
            </a:spcAft>
          </a:pPr>
          <a:endParaRPr lang="en-US" sz="1600" b="1" kern="1200" dirty="0" smtClean="0">
            <a:solidFill>
              <a:schemeClr val="bg1"/>
            </a:solidFill>
          </a:endParaRPr>
        </a:p>
        <a:p>
          <a:pPr lvl="0" algn="l" defTabSz="977900">
            <a:lnSpc>
              <a:spcPct val="90000"/>
            </a:lnSpc>
            <a:spcBef>
              <a:spcPct val="0"/>
            </a:spcBef>
            <a:spcAft>
              <a:spcPct val="35000"/>
            </a:spcAft>
          </a:pPr>
          <a:endParaRPr lang="en-US" sz="1600" b="1" kern="1200" dirty="0" smtClean="0">
            <a:solidFill>
              <a:schemeClr val="bg1"/>
            </a:solidFill>
          </a:endParaRPr>
        </a:p>
      </dsp:txBody>
      <dsp:txXfrm rot="16200000">
        <a:off x="1571616" y="2138669"/>
        <a:ext cx="6000767" cy="1723429"/>
      </dsp:txXfrm>
    </dsp:sp>
    <dsp:sp modelId="{35795467-02C0-4479-9BBF-106219CE72DA}">
      <dsp:nvSpPr>
        <dsp:cNvPr id="0" name=""/>
        <dsp:cNvSpPr/>
      </dsp:nvSpPr>
      <dsp:spPr>
        <a:xfrm rot="16200000">
          <a:off x="3362025" y="2138669"/>
          <a:ext cx="6000767" cy="17234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C000"/>
              </a:solidFill>
            </a:rPr>
            <a:t>Exposure to Underlying Causes</a:t>
          </a:r>
        </a:p>
        <a:p>
          <a:pPr lvl="0" algn="l" defTabSz="977900">
            <a:lnSpc>
              <a:spcPct val="90000"/>
            </a:lnSpc>
            <a:spcBef>
              <a:spcPct val="0"/>
            </a:spcBef>
            <a:spcAft>
              <a:spcPct val="35000"/>
            </a:spcAft>
          </a:pPr>
          <a:r>
            <a:rPr lang="en-US" sz="1400" b="1" kern="1200" dirty="0" smtClean="0">
              <a:solidFill>
                <a:schemeClr val="bg1"/>
              </a:solidFill>
            </a:rPr>
            <a:t>- Access to basic services</a:t>
          </a:r>
        </a:p>
        <a:p>
          <a:pPr lvl="0" algn="l" defTabSz="977900">
            <a:lnSpc>
              <a:spcPct val="90000"/>
            </a:lnSpc>
            <a:spcBef>
              <a:spcPct val="0"/>
            </a:spcBef>
            <a:spcAft>
              <a:spcPct val="35000"/>
            </a:spcAft>
          </a:pPr>
          <a:r>
            <a:rPr lang="en-US" sz="1400" b="1" kern="1200" dirty="0" smtClean="0">
              <a:solidFill>
                <a:schemeClr val="bg1"/>
              </a:solidFill>
            </a:rPr>
            <a:t>- </a:t>
          </a:r>
          <a:r>
            <a:rPr lang="en-US" sz="1400" b="1" kern="1200" dirty="0" err="1" smtClean="0">
              <a:solidFill>
                <a:schemeClr val="bg1"/>
              </a:solidFill>
            </a:rPr>
            <a:t>WaSH</a:t>
          </a:r>
          <a:endParaRPr lang="en-US" sz="1400" b="1" kern="1200" dirty="0" smtClean="0">
            <a:solidFill>
              <a:schemeClr val="bg1"/>
            </a:solidFill>
          </a:endParaRPr>
        </a:p>
        <a:p>
          <a:pPr lvl="0" algn="l" defTabSz="977900">
            <a:lnSpc>
              <a:spcPct val="90000"/>
            </a:lnSpc>
            <a:spcBef>
              <a:spcPct val="0"/>
            </a:spcBef>
            <a:spcAft>
              <a:spcPct val="35000"/>
            </a:spcAft>
          </a:pPr>
          <a:r>
            <a:rPr lang="en-US" sz="1400" b="1" kern="1200" dirty="0" smtClean="0">
              <a:solidFill>
                <a:schemeClr val="bg1"/>
              </a:solidFill>
            </a:rPr>
            <a:t>- Health and Nutrition</a:t>
          </a:r>
        </a:p>
        <a:p>
          <a:pPr lvl="0" algn="l" defTabSz="977900">
            <a:lnSpc>
              <a:spcPct val="90000"/>
            </a:lnSpc>
            <a:spcBef>
              <a:spcPct val="0"/>
            </a:spcBef>
            <a:spcAft>
              <a:spcPct val="35000"/>
            </a:spcAft>
          </a:pPr>
          <a:r>
            <a:rPr lang="en-US" sz="1400" b="1" kern="1200" dirty="0" smtClean="0">
              <a:solidFill>
                <a:schemeClr val="bg1"/>
              </a:solidFill>
            </a:rPr>
            <a:t>- Quality Education</a:t>
          </a:r>
        </a:p>
        <a:p>
          <a:pPr lvl="0" algn="l" defTabSz="977900">
            <a:lnSpc>
              <a:spcPct val="90000"/>
            </a:lnSpc>
            <a:spcBef>
              <a:spcPct val="0"/>
            </a:spcBef>
            <a:spcAft>
              <a:spcPct val="35000"/>
            </a:spcAft>
          </a:pPr>
          <a:r>
            <a:rPr lang="en-US" sz="1400" b="1" kern="1200" dirty="0" smtClean="0">
              <a:solidFill>
                <a:schemeClr val="bg1"/>
              </a:solidFill>
            </a:rPr>
            <a:t>- Solid waste management</a:t>
          </a:r>
        </a:p>
        <a:p>
          <a:pPr lvl="0" algn="l" defTabSz="977900">
            <a:lnSpc>
              <a:spcPct val="90000"/>
            </a:lnSpc>
            <a:spcBef>
              <a:spcPct val="0"/>
            </a:spcBef>
            <a:spcAft>
              <a:spcPct val="35000"/>
            </a:spcAft>
          </a:pPr>
          <a:r>
            <a:rPr lang="en-US" sz="1400" b="1" kern="1200" dirty="0" smtClean="0">
              <a:solidFill>
                <a:schemeClr val="bg1"/>
              </a:solidFill>
            </a:rPr>
            <a:t>- Livelihood</a:t>
          </a:r>
        </a:p>
        <a:p>
          <a:pPr lvl="0" algn="l" defTabSz="977900">
            <a:lnSpc>
              <a:spcPct val="90000"/>
            </a:lnSpc>
            <a:spcBef>
              <a:spcPct val="0"/>
            </a:spcBef>
            <a:spcAft>
              <a:spcPct val="35000"/>
            </a:spcAft>
          </a:pPr>
          <a:r>
            <a:rPr lang="en-US" sz="1400" b="1" kern="1200" dirty="0" smtClean="0">
              <a:solidFill>
                <a:schemeClr val="bg1"/>
              </a:solidFill>
            </a:rPr>
            <a:t>- Other contextual factors</a:t>
          </a:r>
        </a:p>
      </dsp:txBody>
      <dsp:txXfrm rot="16200000">
        <a:off x="3362025" y="2138669"/>
        <a:ext cx="6000767" cy="1723429"/>
      </dsp:txXfrm>
    </dsp:sp>
    <dsp:sp modelId="{248C116F-783C-4AEB-B4A4-B19FDAC1D841}">
      <dsp:nvSpPr>
        <dsp:cNvPr id="0" name=""/>
        <dsp:cNvSpPr/>
      </dsp:nvSpPr>
      <dsp:spPr>
        <a:xfrm rot="16200000">
          <a:off x="5276989" y="2138669"/>
          <a:ext cx="6000767" cy="17234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endParaRPr lang="en-US" sz="2200" b="1" kern="1200" dirty="0" smtClean="0">
            <a:solidFill>
              <a:srgbClr val="FFC000"/>
            </a:solidFill>
          </a:endParaRPr>
        </a:p>
        <a:p>
          <a:pPr lvl="0" algn="ctr" defTabSz="977900">
            <a:lnSpc>
              <a:spcPct val="90000"/>
            </a:lnSpc>
            <a:spcBef>
              <a:spcPct val="0"/>
            </a:spcBef>
            <a:spcAft>
              <a:spcPct val="35000"/>
            </a:spcAft>
          </a:pPr>
          <a:r>
            <a:rPr lang="en-US" sz="2200" b="1" kern="1200" dirty="0" smtClean="0">
              <a:solidFill>
                <a:srgbClr val="FFC000"/>
              </a:solidFill>
            </a:rPr>
            <a:t>Degree of Risk</a:t>
          </a:r>
        </a:p>
        <a:p>
          <a:pPr lvl="0" algn="l" defTabSz="977900">
            <a:lnSpc>
              <a:spcPct val="90000"/>
            </a:lnSpc>
            <a:spcBef>
              <a:spcPct val="0"/>
            </a:spcBef>
            <a:spcAft>
              <a:spcPct val="35000"/>
            </a:spcAft>
          </a:pPr>
          <a:endParaRPr lang="en-US" sz="1600" b="1" kern="1200" dirty="0" smtClean="0">
            <a:solidFill>
              <a:schemeClr val="bg1"/>
            </a:solidFill>
          </a:endParaRPr>
        </a:p>
        <a:p>
          <a:pPr lvl="0" algn="l" defTabSz="977900">
            <a:lnSpc>
              <a:spcPct val="90000"/>
            </a:lnSpc>
            <a:spcBef>
              <a:spcPct val="0"/>
            </a:spcBef>
            <a:spcAft>
              <a:spcPct val="35000"/>
            </a:spcAft>
          </a:pPr>
          <a:endParaRPr lang="en-US" sz="1600" b="1" kern="1200" dirty="0" smtClean="0">
            <a:solidFill>
              <a:schemeClr val="bg1"/>
            </a:solidFill>
          </a:endParaRPr>
        </a:p>
        <a:p>
          <a:pPr lvl="0" algn="l" defTabSz="977900">
            <a:lnSpc>
              <a:spcPct val="90000"/>
            </a:lnSpc>
            <a:spcBef>
              <a:spcPct val="0"/>
            </a:spcBef>
            <a:spcAft>
              <a:spcPct val="35000"/>
            </a:spcAft>
          </a:pPr>
          <a:r>
            <a:rPr lang="en-US" sz="1600" b="1" kern="1200" dirty="0" smtClean="0">
              <a:solidFill>
                <a:schemeClr val="bg1"/>
              </a:solidFill>
            </a:rPr>
            <a:t>- Losses / expected losses</a:t>
          </a:r>
        </a:p>
        <a:p>
          <a:pPr lvl="0" algn="l" defTabSz="977900">
            <a:lnSpc>
              <a:spcPct val="90000"/>
            </a:lnSpc>
            <a:spcBef>
              <a:spcPct val="0"/>
            </a:spcBef>
            <a:spcAft>
              <a:spcPct val="35000"/>
            </a:spcAft>
          </a:pPr>
          <a:r>
            <a:rPr lang="en-US" sz="1600" b="1" kern="1200" dirty="0" smtClean="0">
              <a:solidFill>
                <a:schemeClr val="bg1"/>
              </a:solidFill>
            </a:rPr>
            <a:t>- Stresses influencing children a large</a:t>
          </a:r>
        </a:p>
        <a:p>
          <a:pPr lvl="0" algn="l" defTabSz="977900">
            <a:lnSpc>
              <a:spcPct val="90000"/>
            </a:lnSpc>
            <a:spcBef>
              <a:spcPct val="0"/>
            </a:spcBef>
            <a:spcAft>
              <a:spcPct val="35000"/>
            </a:spcAft>
          </a:pPr>
          <a:r>
            <a:rPr lang="en-US" sz="1600" b="1" kern="1200" dirty="0" smtClean="0">
              <a:solidFill>
                <a:schemeClr val="bg1"/>
              </a:solidFill>
            </a:rPr>
            <a:t>- Frequency of disaster</a:t>
          </a:r>
        </a:p>
        <a:p>
          <a:pPr lvl="0" algn="l" defTabSz="977900">
            <a:lnSpc>
              <a:spcPct val="90000"/>
            </a:lnSpc>
            <a:spcBef>
              <a:spcPct val="0"/>
            </a:spcBef>
            <a:spcAft>
              <a:spcPct val="35000"/>
            </a:spcAft>
          </a:pPr>
          <a:r>
            <a:rPr lang="en-US" sz="1600" b="1" kern="1200" dirty="0" smtClean="0">
              <a:solidFill>
                <a:schemeClr val="bg1"/>
              </a:solidFill>
            </a:rPr>
            <a:t>- Severity of disaster</a:t>
          </a:r>
        </a:p>
      </dsp:txBody>
      <dsp:txXfrm rot="16200000">
        <a:off x="5276989" y="2138669"/>
        <a:ext cx="6000767" cy="172342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40E9DC-DCDD-4FA9-AD16-5E9896C0FF4F}">
      <dsp:nvSpPr>
        <dsp:cNvPr id="0" name=""/>
        <dsp:cNvSpPr/>
      </dsp:nvSpPr>
      <dsp:spPr>
        <a:xfrm>
          <a:off x="0" y="865202"/>
          <a:ext cx="9144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99822-5909-40DE-A2AD-05FEA6046AD9}">
      <dsp:nvSpPr>
        <dsp:cNvPr id="0" name=""/>
        <dsp:cNvSpPr/>
      </dsp:nvSpPr>
      <dsp:spPr>
        <a:xfrm>
          <a:off x="28579" y="500064"/>
          <a:ext cx="2828897"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44550">
            <a:lnSpc>
              <a:spcPct val="90000"/>
            </a:lnSpc>
            <a:spcBef>
              <a:spcPct val="0"/>
            </a:spcBef>
            <a:spcAft>
              <a:spcPct val="35000"/>
            </a:spcAft>
          </a:pPr>
          <a:r>
            <a:rPr lang="en-US" sz="1900" kern="1200" dirty="0" smtClean="0"/>
            <a:t>Level of Preparedness</a:t>
          </a:r>
          <a:endParaRPr lang="en-US" sz="1900" kern="1200" dirty="0"/>
        </a:p>
      </dsp:txBody>
      <dsp:txXfrm>
        <a:off x="28579" y="500064"/>
        <a:ext cx="2828897" cy="678960"/>
      </dsp:txXfrm>
    </dsp:sp>
    <dsp:sp modelId="{6B488156-DE44-4E13-B4B3-893AC3979B1C}">
      <dsp:nvSpPr>
        <dsp:cNvPr id="0" name=""/>
        <dsp:cNvSpPr/>
      </dsp:nvSpPr>
      <dsp:spPr>
        <a:xfrm>
          <a:off x="0" y="1908482"/>
          <a:ext cx="9144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E37F1-9238-418F-8E11-12245F3791CB}">
      <dsp:nvSpPr>
        <dsp:cNvPr id="0" name=""/>
        <dsp:cNvSpPr/>
      </dsp:nvSpPr>
      <dsp:spPr>
        <a:xfrm>
          <a:off x="28556" y="1571636"/>
          <a:ext cx="3257559"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44550">
            <a:lnSpc>
              <a:spcPct val="90000"/>
            </a:lnSpc>
            <a:spcBef>
              <a:spcPct val="0"/>
            </a:spcBef>
            <a:spcAft>
              <a:spcPct val="35000"/>
            </a:spcAft>
          </a:pPr>
          <a:r>
            <a:rPr lang="en-US" sz="1900" kern="1200" dirty="0" smtClean="0"/>
            <a:t>Level of Awareness, training &amp; capacity Building </a:t>
          </a:r>
          <a:endParaRPr lang="en-US" sz="1900" kern="1200" dirty="0"/>
        </a:p>
      </dsp:txBody>
      <dsp:txXfrm>
        <a:off x="28556" y="1571636"/>
        <a:ext cx="3257559" cy="678960"/>
      </dsp:txXfrm>
    </dsp:sp>
    <dsp:sp modelId="{5FDB21D6-89FE-454A-801E-55163FC182DF}">
      <dsp:nvSpPr>
        <dsp:cNvPr id="0" name=""/>
        <dsp:cNvSpPr/>
      </dsp:nvSpPr>
      <dsp:spPr>
        <a:xfrm>
          <a:off x="0" y="2951762"/>
          <a:ext cx="9144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47BD92-77E3-4CAF-BCFC-4403EAAAB0FF}">
      <dsp:nvSpPr>
        <dsp:cNvPr id="0" name=""/>
        <dsp:cNvSpPr/>
      </dsp:nvSpPr>
      <dsp:spPr>
        <a:xfrm>
          <a:off x="28579" y="2612282"/>
          <a:ext cx="354329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44550">
            <a:lnSpc>
              <a:spcPct val="90000"/>
            </a:lnSpc>
            <a:spcBef>
              <a:spcPct val="0"/>
            </a:spcBef>
            <a:spcAft>
              <a:spcPct val="35000"/>
            </a:spcAft>
          </a:pPr>
          <a:r>
            <a:rPr lang="en-US" sz="1900" kern="1200" dirty="0" smtClean="0"/>
            <a:t>Collaboration with External Agencies</a:t>
          </a:r>
          <a:endParaRPr lang="en-US" sz="1900" kern="1200" dirty="0"/>
        </a:p>
      </dsp:txBody>
      <dsp:txXfrm>
        <a:off x="28579" y="2612282"/>
        <a:ext cx="3543290" cy="678960"/>
      </dsp:txXfrm>
    </dsp:sp>
    <dsp:sp modelId="{0979C166-8DD4-48EE-BB70-0C72ACFA9E01}">
      <dsp:nvSpPr>
        <dsp:cNvPr id="0" name=""/>
        <dsp:cNvSpPr/>
      </dsp:nvSpPr>
      <dsp:spPr>
        <a:xfrm>
          <a:off x="0" y="3995042"/>
          <a:ext cx="9144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90925B-2B87-470E-8FCF-3E30395DBE6B}">
      <dsp:nvSpPr>
        <dsp:cNvPr id="0" name=""/>
        <dsp:cNvSpPr/>
      </dsp:nvSpPr>
      <dsp:spPr>
        <a:xfrm>
          <a:off x="28552" y="3655562"/>
          <a:ext cx="4114818"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44550">
            <a:lnSpc>
              <a:spcPct val="90000"/>
            </a:lnSpc>
            <a:spcBef>
              <a:spcPct val="0"/>
            </a:spcBef>
            <a:spcAft>
              <a:spcPct val="35000"/>
            </a:spcAft>
          </a:pPr>
          <a:r>
            <a:rPr lang="en-US" sz="1900" kern="1200" dirty="0" smtClean="0"/>
            <a:t>Exposure to Underlying Causes</a:t>
          </a:r>
          <a:endParaRPr lang="en-US" sz="1900" kern="1200" dirty="0"/>
        </a:p>
      </dsp:txBody>
      <dsp:txXfrm>
        <a:off x="28552" y="3655562"/>
        <a:ext cx="4114818" cy="678960"/>
      </dsp:txXfrm>
    </dsp:sp>
    <dsp:sp modelId="{AEEAA28D-D5A8-40F2-9AF7-6EAE5890F657}">
      <dsp:nvSpPr>
        <dsp:cNvPr id="0" name=""/>
        <dsp:cNvSpPr/>
      </dsp:nvSpPr>
      <dsp:spPr>
        <a:xfrm>
          <a:off x="0" y="5038322"/>
          <a:ext cx="9144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732547-3725-4527-A642-AFBFD4EB4A66}">
      <dsp:nvSpPr>
        <dsp:cNvPr id="0" name=""/>
        <dsp:cNvSpPr/>
      </dsp:nvSpPr>
      <dsp:spPr>
        <a:xfrm>
          <a:off x="28584" y="4698842"/>
          <a:ext cx="4543415"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844550">
            <a:lnSpc>
              <a:spcPct val="90000"/>
            </a:lnSpc>
            <a:spcBef>
              <a:spcPct val="0"/>
            </a:spcBef>
            <a:spcAft>
              <a:spcPct val="35000"/>
            </a:spcAft>
          </a:pPr>
          <a:r>
            <a:rPr lang="en-US" sz="1900" kern="1200" dirty="0" smtClean="0"/>
            <a:t>Risk Factor</a:t>
          </a:r>
          <a:endParaRPr lang="en-US" sz="1900" kern="1200" dirty="0"/>
        </a:p>
      </dsp:txBody>
      <dsp:txXfrm>
        <a:off x="28584" y="4698842"/>
        <a:ext cx="4543415" cy="67896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FC9DDA-4063-44D7-BBA0-3AA2E2999A8E}" type="datetimeFigureOut">
              <a:rPr lang="en-US" smtClean="0"/>
              <a:pPr/>
              <a:t>9/17/2014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85AF3-8A22-4080-A2A7-E35641FB5C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is expected from the consultancy</a:t>
            </a:r>
            <a:endParaRPr lang="en-US" dirty="0"/>
          </a:p>
        </p:txBody>
      </p:sp>
      <p:sp>
        <p:nvSpPr>
          <p:cNvPr id="4" name="Slide Number Placeholder 3"/>
          <p:cNvSpPr>
            <a:spLocks noGrp="1"/>
          </p:cNvSpPr>
          <p:nvPr>
            <p:ph type="sldNum" sz="quarter" idx="10"/>
          </p:nvPr>
        </p:nvSpPr>
        <p:spPr/>
        <p:txBody>
          <a:bodyPr/>
          <a:lstStyle/>
          <a:p>
            <a:fld id="{A6285AF3-8A22-4080-A2A7-E35641FB5CEA}" type="slidenum">
              <a:rPr lang="en-US" smtClean="0"/>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can be explained</a:t>
            </a:r>
            <a:r>
              <a:rPr lang="en-US" baseline="0" dirty="0" smtClean="0"/>
              <a:t> as one of the tools. This is on Myanmar.</a:t>
            </a:r>
            <a:endParaRPr lang="en-US" dirty="0"/>
          </a:p>
        </p:txBody>
      </p:sp>
      <p:sp>
        <p:nvSpPr>
          <p:cNvPr id="4" name="Slide Number Placeholder 3"/>
          <p:cNvSpPr>
            <a:spLocks noGrp="1"/>
          </p:cNvSpPr>
          <p:nvPr>
            <p:ph type="sldNum" sz="quarter" idx="10"/>
          </p:nvPr>
        </p:nvSpPr>
        <p:spPr/>
        <p:txBody>
          <a:bodyPr/>
          <a:lstStyle/>
          <a:p>
            <a:fld id="{A6285AF3-8A22-4080-A2A7-E35641FB5CEA}"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Though</a:t>
            </a:r>
            <a:r>
              <a:rPr lang="en-US" baseline="0" dirty="0" smtClean="0"/>
              <a:t> participation from community is mentioned in CSSP but there is a requirement of string linkage and joint action/plan.</a:t>
            </a:r>
            <a:endParaRPr lang="en-US" dirty="0"/>
          </a:p>
        </p:txBody>
      </p:sp>
      <p:sp>
        <p:nvSpPr>
          <p:cNvPr id="4" name="Slide Number Placeholder 3"/>
          <p:cNvSpPr>
            <a:spLocks noGrp="1"/>
          </p:cNvSpPr>
          <p:nvPr>
            <p:ph type="sldNum" sz="quarter" idx="10"/>
          </p:nvPr>
        </p:nvSpPr>
        <p:spPr/>
        <p:txBody>
          <a:bodyPr/>
          <a:lstStyle/>
          <a:p>
            <a:fld id="{A6285AF3-8A22-4080-A2A7-E35641FB5CEA}"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908CD2-91D4-2145-B58D-ACD655D1F5F9}" type="slidenum">
              <a:rPr lang="en-US"/>
              <a:pPr/>
              <a:t>26</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E21CF-DBE9-1749-896B-96A2ECF75C11}" type="slidenum">
              <a:rPr lang="en-US"/>
              <a:pPr/>
              <a:t>27</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06A0F-1D40-FB4A-94F8-5DA906FCE255}" type="slidenum">
              <a:rPr lang="en-US"/>
              <a:pPr/>
              <a:t>28</a:t>
            </a:fld>
            <a:endParaRPr lang="en-US"/>
          </a:p>
        </p:txBody>
      </p:sp>
      <p:sp>
        <p:nvSpPr>
          <p:cNvPr id="13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D3AA9-BD76-FF4A-83D9-44D76BA2EAAF}" type="slidenum">
              <a:rPr lang="en-US"/>
              <a:pPr/>
              <a:t>29</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existing Comprehensive model on SS</a:t>
            </a:r>
            <a:r>
              <a:rPr lang="en-US" baseline="0" dirty="0" smtClean="0"/>
              <a:t> does not elaborate on</a:t>
            </a:r>
          </a:p>
          <a:p>
            <a:pPr marL="228600" indent="-228600">
              <a:buAutoNum type="arabicPeriod"/>
            </a:pPr>
            <a:r>
              <a:rPr lang="en-US" baseline="0" dirty="0" smtClean="0"/>
              <a:t>System Approach is required wherein external threat are actually addressed by external/line departments. Whereas in CSS model only covers education department and Disaster Management department.</a:t>
            </a:r>
          </a:p>
          <a:p>
            <a:pPr marL="228600" indent="-228600">
              <a:buAutoNum type="arabicPeriod"/>
            </a:pPr>
            <a:r>
              <a:rPr lang="en-US" baseline="0" dirty="0" smtClean="0"/>
              <a:t>Linkages with community and </a:t>
            </a:r>
            <a:r>
              <a:rPr lang="en-US" baseline="0" dirty="0" err="1" smtClean="0"/>
              <a:t>neighbourhood</a:t>
            </a:r>
            <a:r>
              <a:rPr lang="en-US" baseline="0" dirty="0" smtClean="0"/>
              <a:t> is limited to participation but a joint action is essential</a:t>
            </a:r>
          </a:p>
          <a:p>
            <a:pPr marL="228600" indent="-228600">
              <a:buAutoNum type="arabicPeriod"/>
            </a:pPr>
            <a:r>
              <a:rPr lang="en-US" baseline="0" dirty="0" smtClean="0"/>
              <a:t>Stresses only to limited extent and these threats are higher in Urban setting.</a:t>
            </a:r>
          </a:p>
          <a:p>
            <a:pPr marL="228600" indent="-228600">
              <a:buAutoNum type="arabicPeriod"/>
            </a:pPr>
            <a:r>
              <a:rPr lang="en-US" baseline="0" dirty="0" smtClean="0"/>
              <a:t>Strong monitoring mechanism to be in place and hence create accountability. </a:t>
            </a:r>
          </a:p>
          <a:p>
            <a:pPr marL="228600" indent="-228600">
              <a:buNone/>
            </a:pPr>
            <a:endParaRPr lang="en-US" baseline="0" dirty="0"/>
          </a:p>
          <a:p>
            <a:pPr marL="228600" indent="-228600">
              <a:buNone/>
            </a:pPr>
            <a:r>
              <a:rPr lang="en-US" baseline="0" dirty="0" smtClean="0"/>
              <a:t>Please note: Emphasis on System approach and Citizens’ forum essential.</a:t>
            </a:r>
          </a:p>
        </p:txBody>
      </p:sp>
      <p:sp>
        <p:nvSpPr>
          <p:cNvPr id="4" name="Slide Number Placeholder 3"/>
          <p:cNvSpPr>
            <a:spLocks noGrp="1"/>
          </p:cNvSpPr>
          <p:nvPr>
            <p:ph type="sldNum" sz="quarter" idx="10"/>
          </p:nvPr>
        </p:nvSpPr>
        <p:spPr/>
        <p:txBody>
          <a:bodyPr/>
          <a:lstStyle/>
          <a:p>
            <a:fld id="{A6285AF3-8A22-4080-A2A7-E35641FB5CEA}" type="slidenum">
              <a:rPr lang="en-US" smtClean="0"/>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E741C3C-F897-4B4B-8BCA-612C864FFA73}" type="slidenum">
              <a:rPr lang="ar-SA" smtClean="0">
                <a:latin typeface="Arial" pitchFamily="34" charset="0"/>
                <a:cs typeface="Arial" pitchFamily="34" charset="0"/>
              </a:rPr>
              <a:pPr/>
              <a:t>16</a:t>
            </a:fld>
            <a:endParaRPr lang="ar-SA" smtClean="0">
              <a:latin typeface="Arial" pitchFamily="34" charset="0"/>
              <a:cs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Activities in general we do onsite.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9C6C559-2A7D-4C8F-BBC6-3C756D6EF96F}" type="slidenum">
              <a:rPr lang="ar-SA" smtClean="0">
                <a:latin typeface="Arial" pitchFamily="34" charset="0"/>
                <a:cs typeface="Arial" pitchFamily="34" charset="0"/>
              </a:rPr>
              <a:pPr/>
              <a:t>17</a:t>
            </a:fld>
            <a:endParaRPr lang="ar-SA" smtClean="0">
              <a:latin typeface="Arial" pitchFamily="34" charset="0"/>
              <a:cs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C5D425F-F7A4-46AF-9330-31D9FC638498}" type="slidenum">
              <a:rPr lang="ar-SA" smtClean="0">
                <a:latin typeface="Arial" pitchFamily="34" charset="0"/>
                <a:cs typeface="Arial" pitchFamily="34" charset="0"/>
              </a:rPr>
              <a:pPr/>
              <a:t>18</a:t>
            </a:fld>
            <a:endParaRPr lang="ar-SA" smtClean="0">
              <a:latin typeface="Arial" pitchFamily="34" charset="0"/>
              <a:cs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2448C8E-A3CA-4E27-BBA9-A37C911A5D99}" type="slidenum">
              <a:rPr lang="ar-SA" smtClean="0">
                <a:latin typeface="Arial" pitchFamily="34" charset="0"/>
                <a:cs typeface="Arial" pitchFamily="34" charset="0"/>
              </a:rPr>
              <a:pPr/>
              <a:t>19</a:t>
            </a:fld>
            <a:endParaRPr lang="ar-SA" smtClean="0">
              <a:latin typeface="Arial" pitchFamily="34" charset="0"/>
              <a:cs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2448C8E-A3CA-4E27-BBA9-A37C911A5D99}" type="slidenum">
              <a:rPr lang="ar-SA" smtClean="0">
                <a:latin typeface="Arial" pitchFamily="34" charset="0"/>
                <a:cs typeface="Arial" pitchFamily="34" charset="0"/>
              </a:rPr>
              <a:pPr/>
              <a:t>20</a:t>
            </a:fld>
            <a:endParaRPr lang="ar-SA" smtClean="0">
              <a:latin typeface="Arial" pitchFamily="34" charset="0"/>
              <a:cs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DAD1C6-7920-4740-B774-BEFDF34FD59E}" type="slidenum">
              <a:rPr lang="en-US"/>
              <a:pPr/>
              <a:t>22</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dirty="0" smtClean="0"/>
              <a:t>It can be explained</a:t>
            </a:r>
            <a:r>
              <a:rPr lang="en-US" baseline="0" dirty="0" smtClean="0"/>
              <a:t> as one of the tools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can be explained</a:t>
            </a:r>
            <a:r>
              <a:rPr lang="en-US" baseline="0" dirty="0" smtClean="0"/>
              <a:t> as one of the tools</a:t>
            </a:r>
            <a:endParaRPr lang="en-US" dirty="0"/>
          </a:p>
        </p:txBody>
      </p:sp>
      <p:sp>
        <p:nvSpPr>
          <p:cNvPr id="4" name="Slide Number Placeholder 3"/>
          <p:cNvSpPr>
            <a:spLocks noGrp="1"/>
          </p:cNvSpPr>
          <p:nvPr>
            <p:ph type="sldNum" sz="quarter" idx="10"/>
          </p:nvPr>
        </p:nvSpPr>
        <p:spPr/>
        <p:txBody>
          <a:bodyPr/>
          <a:lstStyle/>
          <a:p>
            <a:fld id="{A6285AF3-8A22-4080-A2A7-E35641FB5CEA}"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747C6D-F7B0-B446-ADE1-61822861E01B}" type="datetimeFigureOut">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47C6D-F7B0-B446-ADE1-61822861E01B}" type="datetimeFigureOut">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47C6D-F7B0-B446-ADE1-61822861E01B}" type="datetimeFigureOut">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47C6D-F7B0-B446-ADE1-61822861E01B}" type="datetimeFigureOut">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747C6D-F7B0-B446-ADE1-61822861E01B}" type="datetimeFigureOut">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747C6D-F7B0-B446-ADE1-61822861E01B}" type="datetimeFigureOut">
              <a:rPr lang="en-US" smtClean="0"/>
              <a:pPr/>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747C6D-F7B0-B446-ADE1-61822861E01B}" type="datetimeFigureOut">
              <a:rPr lang="en-US" smtClean="0"/>
              <a:pPr/>
              <a:t>9/17/2014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747C6D-F7B0-B446-ADE1-61822861E01B}" type="datetimeFigureOut">
              <a:rPr lang="en-US" smtClean="0"/>
              <a:pPr/>
              <a:t>9/17/2014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47C6D-F7B0-B446-ADE1-61822861E01B}" type="datetimeFigureOut">
              <a:rPr lang="en-US" smtClean="0"/>
              <a:pPr/>
              <a:t>9/17/2014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47C6D-F7B0-B446-ADE1-61822861E01B}" type="datetimeFigureOut">
              <a:rPr lang="en-US" smtClean="0"/>
              <a:pPr/>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47C6D-F7B0-B446-ADE1-61822861E01B}" type="datetimeFigureOut">
              <a:rPr lang="en-US" smtClean="0"/>
              <a:pPr/>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30ADE-23ED-E946-AA8B-B045D9A7B4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47C6D-F7B0-B446-ADE1-61822861E01B}" type="datetimeFigureOut">
              <a:rPr lang="en-US" smtClean="0"/>
              <a:pPr/>
              <a:t>9/17/2014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30ADE-23ED-E946-AA8B-B045D9A7B4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00372"/>
            <a:ext cx="9144000" cy="1143000"/>
          </a:xfrm>
          <a:solidFill>
            <a:srgbClr val="C00000"/>
          </a:solidFill>
        </p:spPr>
        <p:txBody>
          <a:bodyPr>
            <a:normAutofit fontScale="90000"/>
          </a:bodyPr>
          <a:lstStyle/>
          <a:p>
            <a:r>
              <a:rPr lang="en-US" b="1" dirty="0" smtClean="0">
                <a:solidFill>
                  <a:schemeClr val="bg1"/>
                </a:solidFill>
              </a:rPr>
              <a:t>DEVELOPING RC MODEL Of SCHOOL BASED DRR</a:t>
            </a:r>
            <a:endParaRPr lang="en-US" b="1" dirty="0">
              <a:solidFill>
                <a:schemeClr val="bg1"/>
              </a:solidFill>
            </a:endParaRPr>
          </a:p>
        </p:txBody>
      </p:sp>
      <p:sp>
        <p:nvSpPr>
          <p:cNvPr id="4" name="Rectangle 3"/>
          <p:cNvSpPr/>
          <p:nvPr/>
        </p:nvSpPr>
        <p:spPr>
          <a:xfrm>
            <a:off x="0" y="6211669"/>
            <a:ext cx="9144000" cy="646331"/>
          </a:xfrm>
          <a:prstGeom prst="rect">
            <a:avLst/>
          </a:prstGeom>
        </p:spPr>
        <p:txBody>
          <a:bodyPr wrap="square">
            <a:spAutoFit/>
          </a:bodyPr>
          <a:lstStyle/>
          <a:p>
            <a:r>
              <a:rPr lang="en-US" dirty="0" smtClean="0"/>
              <a:t>Prepared by: 			</a:t>
            </a:r>
            <a:r>
              <a:rPr lang="en-US" b="1" dirty="0" smtClean="0"/>
              <a:t>Dr. Manu Gupta</a:t>
            </a:r>
            <a:r>
              <a:rPr lang="en-US" dirty="0" smtClean="0"/>
              <a:t> </a:t>
            </a:r>
          </a:p>
          <a:p>
            <a:r>
              <a:rPr lang="en-US" dirty="0" smtClean="0"/>
              <a:t>Contributions from:  	</a:t>
            </a:r>
            <a:r>
              <a:rPr lang="en-US" b="1" dirty="0" smtClean="0"/>
              <a:t>Ms. Shivangi Chavda &amp; Mr. Yezdani Rahman, SEEDS</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32"/>
          </a:xfrm>
          <a:solidFill>
            <a:srgbClr val="C00000"/>
          </a:solidFill>
        </p:spPr>
        <p:txBody>
          <a:bodyPr>
            <a:normAutofit/>
          </a:bodyPr>
          <a:lstStyle/>
          <a:p>
            <a:r>
              <a:rPr lang="en-US" sz="3200" b="1" dirty="0" smtClean="0">
                <a:solidFill>
                  <a:schemeClr val="bg1"/>
                </a:solidFill>
              </a:rPr>
              <a:t>Parameters to Evaluate School’s Resilience</a:t>
            </a:r>
            <a:endParaRPr lang="en-US" sz="3200" b="1" dirty="0">
              <a:solidFill>
                <a:schemeClr val="bg1"/>
              </a:solidFill>
            </a:endParaRPr>
          </a:p>
        </p:txBody>
      </p:sp>
      <p:graphicFrame>
        <p:nvGraphicFramePr>
          <p:cNvPr id="4" name="Diagram 3"/>
          <p:cNvGraphicFramePr/>
          <p:nvPr/>
        </p:nvGraphicFramePr>
        <p:xfrm>
          <a:off x="0" y="857232"/>
          <a:ext cx="9144000" cy="6000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61436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6144632"/>
            <a:ext cx="5072066" cy="784830"/>
          </a:xfrm>
          <a:prstGeom prst="rect">
            <a:avLst/>
          </a:prstGeom>
          <a:noFill/>
        </p:spPr>
        <p:txBody>
          <a:bodyPr wrap="square" rtlCol="0">
            <a:spAutoFit/>
          </a:bodyPr>
          <a:lstStyle/>
          <a:p>
            <a:r>
              <a:rPr lang="en-US" sz="1200" dirty="0" smtClean="0"/>
              <a:t>Range 1 – 5:</a:t>
            </a:r>
          </a:p>
          <a:p>
            <a:r>
              <a:rPr lang="en-US" sz="1100" dirty="0" smtClean="0"/>
              <a:t>1 – Evidence of comprehensively done. Most suited for replication and creates bench mark</a:t>
            </a:r>
          </a:p>
          <a:p>
            <a:r>
              <a:rPr lang="en-US" sz="1100" dirty="0" smtClean="0"/>
              <a:t>2 – Evidence on great progress. Requires few improvements to achieve perfection</a:t>
            </a:r>
          </a:p>
        </p:txBody>
      </p:sp>
      <p:sp>
        <p:nvSpPr>
          <p:cNvPr id="5" name="TextBox 4"/>
          <p:cNvSpPr txBox="1"/>
          <p:nvPr/>
        </p:nvSpPr>
        <p:spPr>
          <a:xfrm>
            <a:off x="5072066" y="6143644"/>
            <a:ext cx="4071934" cy="769441"/>
          </a:xfrm>
          <a:prstGeom prst="rect">
            <a:avLst/>
          </a:prstGeom>
          <a:noFill/>
        </p:spPr>
        <p:txBody>
          <a:bodyPr wrap="square" rtlCol="0">
            <a:spAutoFit/>
          </a:bodyPr>
          <a:lstStyle/>
          <a:p>
            <a:r>
              <a:rPr lang="en-US" sz="1100" dirty="0" smtClean="0"/>
              <a:t>3 – Evidence on progress to some extent/average. Requires further Action.</a:t>
            </a:r>
          </a:p>
          <a:p>
            <a:r>
              <a:rPr lang="en-US" sz="1100" dirty="0" smtClean="0"/>
              <a:t>4 – Evidence on limited progress. Significant intervention needed.</a:t>
            </a:r>
          </a:p>
          <a:p>
            <a:r>
              <a:rPr lang="en-US" sz="1100" dirty="0" smtClean="0"/>
              <a:t>5 – No clear evidence of action taken. Critical intervention required.</a:t>
            </a:r>
            <a:endParaRPr lang="en-US" sz="11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56"/>
          </a:xfrm>
          <a:solidFill>
            <a:srgbClr val="C00000"/>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Analysis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4" name="Diagram 3"/>
          <p:cNvGraphicFramePr/>
          <p:nvPr/>
        </p:nvGraphicFramePr>
        <p:xfrm>
          <a:off x="0" y="714356"/>
          <a:ext cx="9144000" cy="6143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428992" y="1399088"/>
            <a:ext cx="5715040" cy="307777"/>
          </a:xfrm>
          <a:prstGeom prst="rect">
            <a:avLst/>
          </a:prstGeom>
          <a:solidFill>
            <a:srgbClr val="FF8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t>Evidence on limited progress. Significant intervention needed.</a:t>
            </a:r>
            <a:endParaRPr lang="en-US" dirty="0"/>
          </a:p>
        </p:txBody>
      </p:sp>
      <p:sp>
        <p:nvSpPr>
          <p:cNvPr id="6" name="TextBox 5"/>
          <p:cNvSpPr txBox="1"/>
          <p:nvPr/>
        </p:nvSpPr>
        <p:spPr>
          <a:xfrm>
            <a:off x="3714744" y="2428868"/>
            <a:ext cx="5429288" cy="307777"/>
          </a:xfrm>
          <a:prstGeom prst="rect">
            <a:avLst/>
          </a:prstGeom>
          <a:solidFill>
            <a:srgbClr val="FF8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t>Evidence on limited progress. Significant intervention needed.</a:t>
            </a:r>
            <a:endParaRPr lang="en-US" dirty="0" smtClean="0"/>
          </a:p>
        </p:txBody>
      </p:sp>
      <p:sp>
        <p:nvSpPr>
          <p:cNvPr id="8" name="TextBox 7"/>
          <p:cNvSpPr txBox="1"/>
          <p:nvPr/>
        </p:nvSpPr>
        <p:spPr>
          <a:xfrm>
            <a:off x="4000496" y="3476154"/>
            <a:ext cx="5143536" cy="307777"/>
          </a:xfrm>
          <a:prstGeom prst="rect">
            <a:avLst/>
          </a:prstGeom>
          <a:solidFill>
            <a:srgbClr val="FF8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t>Evidence on limited progress. Significant intervention needed.</a:t>
            </a:r>
            <a:endParaRPr lang="en-US" dirty="0" smtClean="0"/>
          </a:p>
        </p:txBody>
      </p:sp>
      <p:sp>
        <p:nvSpPr>
          <p:cNvPr id="9" name="TextBox 8"/>
          <p:cNvSpPr txBox="1"/>
          <p:nvPr/>
        </p:nvSpPr>
        <p:spPr>
          <a:xfrm>
            <a:off x="4357686" y="4549983"/>
            <a:ext cx="4786346" cy="307777"/>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t>No clear evidence of action taken. Critical intervention required</a:t>
            </a:r>
            <a:endParaRPr lang="en-US" sz="1400" dirty="0"/>
          </a:p>
        </p:txBody>
      </p:sp>
      <p:sp>
        <p:nvSpPr>
          <p:cNvPr id="10" name="TextBox 9"/>
          <p:cNvSpPr txBox="1"/>
          <p:nvPr/>
        </p:nvSpPr>
        <p:spPr>
          <a:xfrm>
            <a:off x="4714876" y="5500702"/>
            <a:ext cx="4429156" cy="52322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dirty="0" smtClean="0"/>
              <a:t>No clear evidence of action taken. Critical intervention required.</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smtClean="0"/>
              <a:t>STRONG POINTS</a:t>
            </a:r>
            <a:endParaRPr lang="en-US" sz="2800" b="1" dirty="0"/>
          </a:p>
        </p:txBody>
      </p:sp>
      <p:sp>
        <p:nvSpPr>
          <p:cNvPr id="17" name="Rectangle 16"/>
          <p:cNvSpPr/>
          <p:nvPr/>
        </p:nvSpPr>
        <p:spPr>
          <a:xfrm rot="16200000">
            <a:off x="-2306164" y="3123133"/>
            <a:ext cx="5000660" cy="325983"/>
          </a:xfrm>
          <a:prstGeom prst="rect">
            <a:avLst/>
          </a:prstGeom>
          <a:noFill/>
          <a:ln>
            <a:solidFill>
              <a:schemeClr val="tx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87499" bIns="0" numCol="1" spcCol="1270" anchor="t" anchorCtr="0">
            <a:noAutofit/>
          </a:bodyPr>
          <a:lstStyle/>
          <a:p>
            <a:pPr lvl="0" algn="ctr" defTabSz="1022350">
              <a:lnSpc>
                <a:spcPct val="90000"/>
              </a:lnSpc>
              <a:spcBef>
                <a:spcPct val="0"/>
              </a:spcBef>
              <a:spcAft>
                <a:spcPct val="35000"/>
              </a:spcAft>
            </a:pPr>
            <a:r>
              <a:rPr lang="en-US" sz="2300" kern="1200" dirty="0" smtClean="0"/>
              <a:t>Laos</a:t>
            </a:r>
            <a:endParaRPr lang="en-US" sz="2300" kern="1200" dirty="0"/>
          </a:p>
        </p:txBody>
      </p:sp>
      <p:sp>
        <p:nvSpPr>
          <p:cNvPr id="18" name="Rectangle 17"/>
          <p:cNvSpPr/>
          <p:nvPr/>
        </p:nvSpPr>
        <p:spPr>
          <a:xfrm rot="16200000">
            <a:off x="51289" y="3123131"/>
            <a:ext cx="5000661" cy="325983"/>
          </a:xfrm>
          <a:prstGeom prst="rect">
            <a:avLst/>
          </a:prstGeom>
          <a:noFill/>
          <a:ln>
            <a:solidFill>
              <a:schemeClr val="tx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87499" bIns="0" numCol="1" spcCol="1270" anchor="t" anchorCtr="0">
            <a:noAutofit/>
          </a:bodyPr>
          <a:lstStyle/>
          <a:p>
            <a:pPr lvl="0" algn="ctr" defTabSz="1022350">
              <a:lnSpc>
                <a:spcPct val="90000"/>
              </a:lnSpc>
              <a:spcBef>
                <a:spcPct val="0"/>
              </a:spcBef>
              <a:spcAft>
                <a:spcPct val="35000"/>
              </a:spcAft>
            </a:pPr>
            <a:r>
              <a:rPr lang="en-US" sz="2300" kern="1200" dirty="0" smtClean="0"/>
              <a:t>Indonesia</a:t>
            </a:r>
            <a:endParaRPr lang="en-US" sz="2300" kern="1200" dirty="0"/>
          </a:p>
        </p:txBody>
      </p:sp>
      <p:sp>
        <p:nvSpPr>
          <p:cNvPr id="19" name="Rectangle 18"/>
          <p:cNvSpPr/>
          <p:nvPr/>
        </p:nvSpPr>
        <p:spPr>
          <a:xfrm rot="16200000">
            <a:off x="2408744" y="3123131"/>
            <a:ext cx="5000659" cy="325983"/>
          </a:xfrm>
          <a:prstGeom prst="rect">
            <a:avLst/>
          </a:prstGeom>
          <a:noFill/>
          <a:ln>
            <a:solidFill>
              <a:schemeClr val="tx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87499" bIns="0" numCol="1" spcCol="1270" anchor="t" anchorCtr="0">
            <a:noAutofit/>
          </a:bodyPr>
          <a:lstStyle/>
          <a:p>
            <a:pPr lvl="0" algn="ctr" defTabSz="1022350">
              <a:lnSpc>
                <a:spcPct val="90000"/>
              </a:lnSpc>
              <a:spcBef>
                <a:spcPct val="0"/>
              </a:spcBef>
              <a:spcAft>
                <a:spcPct val="35000"/>
              </a:spcAft>
            </a:pPr>
            <a:r>
              <a:rPr lang="en-US" sz="2300" kern="1200" dirty="0" smtClean="0"/>
              <a:t>Myanmar</a:t>
            </a:r>
            <a:endParaRPr lang="en-US" sz="2300" kern="1200" dirty="0"/>
          </a:p>
        </p:txBody>
      </p:sp>
      <p:sp>
        <p:nvSpPr>
          <p:cNvPr id="20" name="Rectangle 19"/>
          <p:cNvSpPr/>
          <p:nvPr/>
        </p:nvSpPr>
        <p:spPr>
          <a:xfrm rot="16200000">
            <a:off x="4766199" y="3123132"/>
            <a:ext cx="5000658" cy="325982"/>
          </a:xfrm>
          <a:prstGeom prst="rect">
            <a:avLst/>
          </a:prstGeom>
          <a:noFill/>
          <a:ln>
            <a:solidFill>
              <a:schemeClr val="tx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87499" bIns="0" numCol="1" spcCol="1270" anchor="t" anchorCtr="0">
            <a:noAutofit/>
          </a:bodyPr>
          <a:lstStyle/>
          <a:p>
            <a:pPr lvl="0" algn="ctr" defTabSz="1022350">
              <a:lnSpc>
                <a:spcPct val="90000"/>
              </a:lnSpc>
              <a:spcBef>
                <a:spcPct val="0"/>
              </a:spcBef>
              <a:spcAft>
                <a:spcPct val="35000"/>
              </a:spcAft>
            </a:pPr>
            <a:r>
              <a:rPr lang="en-US" sz="2300" kern="1200" dirty="0" smtClean="0"/>
              <a:t>Thailand</a:t>
            </a:r>
            <a:endParaRPr lang="en-US" sz="2300" kern="1200" dirty="0"/>
          </a:p>
        </p:txBody>
      </p:sp>
      <p:sp>
        <p:nvSpPr>
          <p:cNvPr id="23" name="Rounded Rectangle 22"/>
          <p:cNvSpPr/>
          <p:nvPr/>
        </p:nvSpPr>
        <p:spPr>
          <a:xfrm>
            <a:off x="357158" y="785794"/>
            <a:ext cx="1643074" cy="5000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dirty="0" smtClean="0"/>
              <a:t> </a:t>
            </a:r>
            <a:r>
              <a:rPr lang="en-US" dirty="0" smtClean="0">
                <a:solidFill>
                  <a:schemeClr val="tx1"/>
                </a:solidFill>
              </a:rPr>
              <a:t>Trained Volunteers</a:t>
            </a:r>
          </a:p>
          <a:p>
            <a:pPr>
              <a:buFont typeface="Arial" pitchFamily="34" charset="0"/>
              <a:buChar char="•"/>
            </a:pPr>
            <a:r>
              <a:rPr lang="en-US" dirty="0" smtClean="0">
                <a:solidFill>
                  <a:schemeClr val="tx1"/>
                </a:solidFill>
              </a:rPr>
              <a:t> Early Warning</a:t>
            </a:r>
          </a:p>
          <a:p>
            <a:pPr>
              <a:buFont typeface="Arial" pitchFamily="34" charset="0"/>
              <a:buChar char="•"/>
            </a:pPr>
            <a:r>
              <a:rPr lang="en-US" dirty="0" smtClean="0">
                <a:solidFill>
                  <a:schemeClr val="tx1"/>
                </a:solidFill>
              </a:rPr>
              <a:t> Policy and Regulation</a:t>
            </a:r>
          </a:p>
        </p:txBody>
      </p:sp>
      <p:sp>
        <p:nvSpPr>
          <p:cNvPr id="27" name="Rounded Rectangle 26"/>
          <p:cNvSpPr/>
          <p:nvPr/>
        </p:nvSpPr>
        <p:spPr>
          <a:xfrm>
            <a:off x="2714612" y="785794"/>
            <a:ext cx="1643074" cy="5000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dirty="0" smtClean="0">
                <a:solidFill>
                  <a:schemeClr val="tx1"/>
                </a:solidFill>
              </a:rPr>
              <a:t>Awareness</a:t>
            </a:r>
          </a:p>
          <a:p>
            <a:pPr>
              <a:buFont typeface="Arial" pitchFamily="34" charset="0"/>
              <a:buChar char="•"/>
            </a:pPr>
            <a:r>
              <a:rPr lang="en-US" dirty="0" smtClean="0">
                <a:solidFill>
                  <a:schemeClr val="tx1"/>
                </a:solidFill>
              </a:rPr>
              <a:t>DRR &amp; Curriculum</a:t>
            </a:r>
          </a:p>
          <a:p>
            <a:pPr>
              <a:buFont typeface="Arial" pitchFamily="34" charset="0"/>
              <a:buChar char="•"/>
            </a:pPr>
            <a:r>
              <a:rPr lang="en-US" dirty="0" smtClean="0">
                <a:solidFill>
                  <a:schemeClr val="tx1"/>
                </a:solidFill>
              </a:rPr>
              <a:t>Coordination</a:t>
            </a:r>
          </a:p>
          <a:p>
            <a:pPr>
              <a:buFont typeface="Arial" pitchFamily="34" charset="0"/>
              <a:buChar char="•"/>
            </a:pPr>
            <a:r>
              <a:rPr lang="en-US" dirty="0" smtClean="0">
                <a:solidFill>
                  <a:schemeClr val="tx1"/>
                </a:solidFill>
              </a:rPr>
              <a:t>Advocacy &amp; network</a:t>
            </a:r>
          </a:p>
          <a:p>
            <a:pPr>
              <a:buFont typeface="Arial" pitchFamily="34" charset="0"/>
              <a:buChar char="•"/>
            </a:pPr>
            <a:r>
              <a:rPr lang="en-US" dirty="0" smtClean="0">
                <a:solidFill>
                  <a:schemeClr val="tx1"/>
                </a:solidFill>
              </a:rPr>
              <a:t>Cross Participation</a:t>
            </a:r>
          </a:p>
        </p:txBody>
      </p:sp>
      <p:sp>
        <p:nvSpPr>
          <p:cNvPr id="28" name="Rounded Rectangle 27"/>
          <p:cNvSpPr/>
          <p:nvPr/>
        </p:nvSpPr>
        <p:spPr>
          <a:xfrm>
            <a:off x="5072066" y="785794"/>
            <a:ext cx="1643074" cy="5000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dirty="0" smtClean="0">
                <a:solidFill>
                  <a:schemeClr val="tx1"/>
                </a:solidFill>
              </a:rPr>
              <a:t>Awareness</a:t>
            </a:r>
          </a:p>
          <a:p>
            <a:pPr>
              <a:buFont typeface="Arial" pitchFamily="34" charset="0"/>
              <a:buChar char="•"/>
            </a:pPr>
            <a:r>
              <a:rPr lang="en-US" dirty="0" smtClean="0">
                <a:solidFill>
                  <a:schemeClr val="tx1"/>
                </a:solidFill>
              </a:rPr>
              <a:t>Non-curricular activities</a:t>
            </a:r>
          </a:p>
          <a:p>
            <a:pPr>
              <a:buFont typeface="Arial" pitchFamily="34" charset="0"/>
              <a:buChar char="•"/>
            </a:pPr>
            <a:r>
              <a:rPr lang="en-US" dirty="0" smtClean="0">
                <a:solidFill>
                  <a:schemeClr val="tx1"/>
                </a:solidFill>
              </a:rPr>
              <a:t>Budget Availability</a:t>
            </a:r>
            <a:endParaRPr lang="en-US" dirty="0">
              <a:solidFill>
                <a:schemeClr val="tx1"/>
              </a:solidFill>
            </a:endParaRPr>
          </a:p>
        </p:txBody>
      </p:sp>
      <p:sp>
        <p:nvSpPr>
          <p:cNvPr id="29" name="Rounded Rectangle 28"/>
          <p:cNvSpPr/>
          <p:nvPr/>
        </p:nvSpPr>
        <p:spPr>
          <a:xfrm>
            <a:off x="7429520" y="785794"/>
            <a:ext cx="1643074" cy="5000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dirty="0" smtClean="0">
                <a:solidFill>
                  <a:schemeClr val="tx1"/>
                </a:solidFill>
              </a:rPr>
              <a:t>Site selection</a:t>
            </a:r>
          </a:p>
          <a:p>
            <a:pPr>
              <a:buFont typeface="Arial" pitchFamily="34" charset="0"/>
              <a:buChar char="•"/>
            </a:pPr>
            <a:r>
              <a:rPr lang="en-US" dirty="0" smtClean="0">
                <a:solidFill>
                  <a:schemeClr val="tx1"/>
                </a:solidFill>
              </a:rPr>
              <a:t>Advocacy and network</a:t>
            </a:r>
          </a:p>
          <a:p>
            <a:pPr>
              <a:buFont typeface="Arial" pitchFamily="34" charset="0"/>
              <a:buChar char="•"/>
            </a:pPr>
            <a:r>
              <a:rPr lang="en-US" dirty="0" smtClean="0">
                <a:solidFill>
                  <a:schemeClr val="tx1"/>
                </a:solidFill>
              </a:rPr>
              <a:t>Byelaws</a:t>
            </a:r>
          </a:p>
          <a:p>
            <a:pPr>
              <a:buFont typeface="Arial" pitchFamily="34" charset="0"/>
              <a:buChar char="•"/>
            </a:pPr>
            <a:r>
              <a:rPr lang="en-US" dirty="0" smtClean="0">
                <a:solidFill>
                  <a:schemeClr val="tx1"/>
                </a:solidFill>
              </a:rPr>
              <a:t>Integrated approach</a:t>
            </a:r>
          </a:p>
          <a:p>
            <a:pPr>
              <a:buFont typeface="Arial" pitchFamily="34" charset="0"/>
              <a:buChar char="•"/>
            </a:pPr>
            <a:r>
              <a:rPr lang="en-US" dirty="0" smtClean="0">
                <a:solidFill>
                  <a:schemeClr val="tx1"/>
                </a:solidFill>
              </a:rPr>
              <a:t>Inclusion</a:t>
            </a:r>
          </a:p>
          <a:p>
            <a:pPr>
              <a:buFont typeface="Arial" pitchFamily="34" charset="0"/>
              <a:buChar char="•"/>
            </a:pPr>
            <a:r>
              <a:rPr lang="en-US" dirty="0" smtClean="0">
                <a:solidFill>
                  <a:schemeClr val="tx1"/>
                </a:solidFill>
              </a:rPr>
              <a:t>Resource availability</a:t>
            </a:r>
          </a:p>
        </p:txBody>
      </p:sp>
      <p:sp>
        <p:nvSpPr>
          <p:cNvPr id="30" name="Rounded Rectangle 29"/>
          <p:cNvSpPr/>
          <p:nvPr/>
        </p:nvSpPr>
        <p:spPr>
          <a:xfrm>
            <a:off x="31174" y="6072206"/>
            <a:ext cx="9041420" cy="785794"/>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Linkage with </a:t>
            </a:r>
            <a:r>
              <a:rPr lang="en-US" dirty="0" err="1" smtClean="0">
                <a:solidFill>
                  <a:schemeClr val="bg1"/>
                </a:solidFill>
              </a:rPr>
              <a:t>Govt</a:t>
            </a:r>
            <a:r>
              <a:rPr lang="en-US" dirty="0" smtClean="0">
                <a:solidFill>
                  <a:schemeClr val="bg1"/>
                </a:solidFill>
              </a:rPr>
              <a:t>, Health, First Aid, </a:t>
            </a:r>
            <a:r>
              <a:rPr lang="en-US" dirty="0" err="1" smtClean="0">
                <a:solidFill>
                  <a:schemeClr val="bg1"/>
                </a:solidFill>
              </a:rPr>
              <a:t>Watsan</a:t>
            </a:r>
            <a:r>
              <a:rPr lang="en-US" dirty="0" smtClean="0">
                <a:solidFill>
                  <a:schemeClr val="bg1"/>
                </a:solidFill>
              </a:rPr>
              <a:t> are the overall major strength of  RCRC</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86066"/>
            <a:ext cx="9144000" cy="1143000"/>
          </a:xfrm>
          <a:prstGeom prst="rect">
            <a:avLst/>
          </a:prstGeom>
          <a:solidFill>
            <a:srgbClr val="C00000"/>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n-lt"/>
                <a:ea typeface="+mn-ea"/>
                <a:cs typeface="+mn-cs"/>
              </a:rPr>
              <a:t>EMERGING MODEL OF</a:t>
            </a:r>
            <a:r>
              <a:rPr kumimoji="0" lang="en-US" sz="4400" b="1" i="0" u="none" strike="noStrike" kern="1200" cap="none" spc="0" normalizeH="0" noProof="0" dirty="0" smtClean="0">
                <a:ln>
                  <a:noFill/>
                </a:ln>
                <a:solidFill>
                  <a:schemeClr val="bg1"/>
                </a:solidFill>
                <a:effectLst/>
                <a:uLnTx/>
                <a:uFillTx/>
                <a:latin typeface="+mn-lt"/>
                <a:ea typeface="+mn-ea"/>
                <a:cs typeface="+mn-cs"/>
              </a:rPr>
              <a:t> SBDRR</a:t>
            </a:r>
            <a:endParaRPr kumimoji="0" lang="en-US" sz="4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1546"/>
            <a:ext cx="9144000" cy="40228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Areas require attention:</a:t>
            </a:r>
          </a:p>
          <a:p>
            <a:endParaRPr lang="en-US" dirty="0" smtClean="0"/>
          </a:p>
          <a:p>
            <a:r>
              <a:rPr lang="en-US" dirty="0" smtClean="0"/>
              <a:t> - Stresses are not adequately covered – e.g. </a:t>
            </a:r>
            <a:r>
              <a:rPr lang="en-US" dirty="0" err="1" smtClean="0"/>
              <a:t>WaSH</a:t>
            </a:r>
            <a:r>
              <a:rPr lang="en-US" dirty="0" smtClean="0"/>
              <a:t>, Protection, others</a:t>
            </a:r>
          </a:p>
          <a:p>
            <a:r>
              <a:rPr lang="en-US" dirty="0" smtClean="0"/>
              <a:t> - Policy and execution at greater level required – beyond DM and Education to other line departments. Like PHED, PWD, Judiciary, Social Welfare, others.</a:t>
            </a:r>
          </a:p>
          <a:p>
            <a:r>
              <a:rPr lang="en-US" dirty="0" smtClean="0"/>
              <a:t> - Accountability is to be established for all </a:t>
            </a:r>
          </a:p>
          <a:p>
            <a:r>
              <a:rPr lang="en-US" dirty="0" smtClean="0"/>
              <a:t> - Networking with all stake holders as duty bearer of children is required. Strong linkages and its framework is required to be established.</a:t>
            </a:r>
          </a:p>
          <a:p>
            <a:pPr algn="ctr"/>
            <a:endParaRPr lang="en-US" dirty="0"/>
          </a:p>
        </p:txBody>
      </p:sp>
      <p:pic>
        <p:nvPicPr>
          <p:cNvPr id="1027" name="Picture 3"/>
          <p:cNvPicPr>
            <a:picLocks noChangeAspect="1" noChangeArrowheads="1"/>
          </p:cNvPicPr>
          <p:nvPr/>
        </p:nvPicPr>
        <p:blipFill>
          <a:blip r:embed="rId3"/>
          <a:srcRect/>
          <a:stretch>
            <a:fillRect/>
          </a:stretch>
        </p:blipFill>
        <p:spPr bwMode="auto">
          <a:xfrm>
            <a:off x="0" y="-93739"/>
            <a:ext cx="9144000" cy="6976406"/>
          </a:xfrm>
          <a:prstGeom prst="rect">
            <a:avLst/>
          </a:prstGeom>
          <a:solidFill>
            <a:schemeClr val="accent1"/>
          </a:solidFill>
          <a:ln w="9525">
            <a:noFill/>
            <a:miter lim="800000"/>
            <a:headEnd/>
            <a:tailEnd/>
          </a:ln>
          <a:effectLst/>
        </p:spPr>
      </p:pic>
      <p:grpSp>
        <p:nvGrpSpPr>
          <p:cNvPr id="6" name="Group 5"/>
          <p:cNvGrpSpPr/>
          <p:nvPr/>
        </p:nvGrpSpPr>
        <p:grpSpPr>
          <a:xfrm>
            <a:off x="0" y="-93739"/>
            <a:ext cx="9144000" cy="6951739"/>
            <a:chOff x="381000" y="257107"/>
            <a:chExt cx="8534400" cy="6143693"/>
          </a:xfrm>
        </p:grpSpPr>
        <p:sp>
          <p:nvSpPr>
            <p:cNvPr id="7" name="Oval 6"/>
            <p:cNvSpPr/>
            <p:nvPr/>
          </p:nvSpPr>
          <p:spPr>
            <a:xfrm>
              <a:off x="381000" y="257107"/>
              <a:ext cx="8305800" cy="6143693"/>
            </a:xfrm>
            <a:prstGeom prst="ellipse">
              <a:avLst/>
            </a:prstGeom>
            <a:solidFill>
              <a:srgbClr val="FFFFFF"/>
            </a:solidFill>
            <a:ln w="28575" cap="flat" cmpd="sng" algn="ctr">
              <a:solidFill>
                <a:schemeClr val="accent1">
                  <a:lumMod val="50000"/>
                </a:schemeClr>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1219200" y="1143000"/>
              <a:ext cx="6705600" cy="4343400"/>
            </a:xfrm>
            <a:prstGeom prst="ellipse">
              <a:avLst/>
            </a:prstGeom>
            <a:noFill/>
            <a:ln w="9525" cap="flat" cmpd="sng" algn="ctr">
              <a:solidFill>
                <a:schemeClr val="accent2">
                  <a:lumMod val="75000"/>
                </a:schemeClr>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15970" y="2350531"/>
              <a:ext cx="2965630" cy="2409245"/>
            </a:xfrm>
            <a:prstGeom prst="ellipse">
              <a:avLst/>
            </a:prstGeom>
            <a:solidFill>
              <a:srgbClr val="F7964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rPr>
                <a:t>SCHOOL</a:t>
              </a:r>
              <a:endParaRPr lang="en-US" sz="2000" b="1" dirty="0">
                <a:solidFill>
                  <a:srgbClr val="000000"/>
                </a:solidFill>
              </a:endParaRPr>
            </a:p>
          </p:txBody>
        </p:sp>
        <p:sp>
          <p:nvSpPr>
            <p:cNvPr id="10" name="Rounded Rectangle 9"/>
            <p:cNvSpPr/>
            <p:nvPr/>
          </p:nvSpPr>
          <p:spPr>
            <a:xfrm>
              <a:off x="5943600" y="3055819"/>
              <a:ext cx="1600200" cy="926068"/>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Communities</a:t>
              </a:r>
              <a:endParaRPr lang="en-US" dirty="0">
                <a:solidFill>
                  <a:srgbClr val="000000"/>
                </a:solidFill>
              </a:endParaRPr>
            </a:p>
          </p:txBody>
        </p:sp>
        <p:sp>
          <p:nvSpPr>
            <p:cNvPr id="11" name="Rounded Rectangle 10"/>
            <p:cNvSpPr/>
            <p:nvPr/>
          </p:nvSpPr>
          <p:spPr>
            <a:xfrm rot="20225193">
              <a:off x="2297224" y="1645270"/>
              <a:ext cx="1613554" cy="533400"/>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Risks</a:t>
              </a:r>
              <a:endParaRPr lang="en-US" dirty="0">
                <a:solidFill>
                  <a:srgbClr val="000000"/>
                </a:solidFill>
              </a:endParaRPr>
            </a:p>
          </p:txBody>
        </p:sp>
        <p:sp>
          <p:nvSpPr>
            <p:cNvPr id="12" name="Rounded Rectangle 11"/>
            <p:cNvSpPr/>
            <p:nvPr/>
          </p:nvSpPr>
          <p:spPr>
            <a:xfrm rot="20225193">
              <a:off x="4688374" y="4493076"/>
              <a:ext cx="1613554" cy="533400"/>
            </a:xfrm>
            <a:prstGeom prst="roundRect">
              <a:avLst/>
            </a:prstGeom>
            <a:solidFill>
              <a:srgbClr val="DDD9C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Resources</a:t>
              </a:r>
              <a:endParaRPr lang="en-US" dirty="0">
                <a:solidFill>
                  <a:srgbClr val="000000"/>
                </a:solidFill>
              </a:endParaRPr>
            </a:p>
          </p:txBody>
        </p:sp>
        <p:sp>
          <p:nvSpPr>
            <p:cNvPr id="13" name="TextBox 12"/>
            <p:cNvSpPr txBox="1"/>
            <p:nvPr/>
          </p:nvSpPr>
          <p:spPr>
            <a:xfrm rot="20991747">
              <a:off x="1637393" y="2994015"/>
              <a:ext cx="2146742" cy="338554"/>
            </a:xfrm>
            <a:prstGeom prst="rect">
              <a:avLst/>
            </a:prstGeom>
            <a:noFill/>
          </p:spPr>
          <p:txBody>
            <a:bodyPr wrap="none" rtlCol="0">
              <a:spAutoFit/>
            </a:bodyPr>
            <a:lstStyle/>
            <a:p>
              <a:r>
                <a:rPr lang="en-US" sz="1600" dirty="0" smtClean="0"/>
                <a:t>Education &amp; Awareness</a:t>
              </a:r>
              <a:endParaRPr lang="en-US" sz="1600" dirty="0"/>
            </a:p>
          </p:txBody>
        </p:sp>
        <p:sp>
          <p:nvSpPr>
            <p:cNvPr id="14" name="TextBox 13"/>
            <p:cNvSpPr txBox="1"/>
            <p:nvPr/>
          </p:nvSpPr>
          <p:spPr>
            <a:xfrm rot="702358">
              <a:off x="2428277" y="3784375"/>
              <a:ext cx="2302433" cy="584776"/>
            </a:xfrm>
            <a:prstGeom prst="rect">
              <a:avLst/>
            </a:prstGeom>
            <a:noFill/>
          </p:spPr>
          <p:txBody>
            <a:bodyPr wrap="none" rtlCol="0">
              <a:spAutoFit/>
            </a:bodyPr>
            <a:lstStyle/>
            <a:p>
              <a:r>
                <a:rPr lang="en-US" sz="1600" dirty="0" smtClean="0"/>
                <a:t>Structural Mitigation &amp;</a:t>
              </a:r>
            </a:p>
            <a:p>
              <a:r>
                <a:rPr lang="en-US" sz="1600" dirty="0" smtClean="0"/>
                <a:t>Non Structural Mitigation</a:t>
              </a:r>
              <a:endParaRPr lang="en-US" sz="1600" dirty="0"/>
            </a:p>
          </p:txBody>
        </p:sp>
        <p:sp>
          <p:nvSpPr>
            <p:cNvPr id="15" name="TextBox 14"/>
            <p:cNvSpPr txBox="1"/>
            <p:nvPr/>
          </p:nvSpPr>
          <p:spPr>
            <a:xfrm rot="19554164">
              <a:off x="3818439" y="2263912"/>
              <a:ext cx="1659529" cy="584776"/>
            </a:xfrm>
            <a:prstGeom prst="rect">
              <a:avLst/>
            </a:prstGeom>
            <a:noFill/>
          </p:spPr>
          <p:txBody>
            <a:bodyPr wrap="none" rtlCol="0">
              <a:spAutoFit/>
            </a:bodyPr>
            <a:lstStyle/>
            <a:p>
              <a:r>
                <a:rPr lang="en-US" sz="1600" dirty="0" smtClean="0"/>
                <a:t>Training &amp;</a:t>
              </a:r>
            </a:p>
            <a:p>
              <a:r>
                <a:rPr lang="en-US" sz="1600" dirty="0" smtClean="0"/>
                <a:t> Capacity Building</a:t>
              </a:r>
              <a:endParaRPr lang="en-US" sz="1600" dirty="0"/>
            </a:p>
          </p:txBody>
        </p:sp>
        <p:sp>
          <p:nvSpPr>
            <p:cNvPr id="16" name="TextBox 15"/>
            <p:cNvSpPr txBox="1"/>
            <p:nvPr/>
          </p:nvSpPr>
          <p:spPr>
            <a:xfrm rot="3200908">
              <a:off x="524751" y="1167538"/>
              <a:ext cx="1827769" cy="369332"/>
            </a:xfrm>
            <a:prstGeom prst="rect">
              <a:avLst/>
            </a:prstGeom>
            <a:solidFill>
              <a:schemeClr val="bg1">
                <a:lumMod val="95000"/>
              </a:schemeClr>
            </a:solidFill>
          </p:spPr>
          <p:txBody>
            <a:bodyPr wrap="none" rtlCol="0">
              <a:spAutoFit/>
            </a:bodyPr>
            <a:lstStyle/>
            <a:p>
              <a:r>
                <a:rPr lang="en-US" b="1" dirty="0" smtClean="0"/>
                <a:t>Service Providers</a:t>
              </a:r>
              <a:endParaRPr lang="en-US" b="1" dirty="0"/>
            </a:p>
          </p:txBody>
        </p:sp>
        <p:sp>
          <p:nvSpPr>
            <p:cNvPr id="17" name="TextBox 16"/>
            <p:cNvSpPr txBox="1"/>
            <p:nvPr/>
          </p:nvSpPr>
          <p:spPr>
            <a:xfrm rot="20267706">
              <a:off x="5960260" y="334208"/>
              <a:ext cx="1929885" cy="646331"/>
            </a:xfrm>
            <a:prstGeom prst="rect">
              <a:avLst/>
            </a:prstGeom>
            <a:solidFill>
              <a:srgbClr val="F2F2F2"/>
            </a:solidFill>
          </p:spPr>
          <p:txBody>
            <a:bodyPr wrap="none" rtlCol="0">
              <a:spAutoFit/>
            </a:bodyPr>
            <a:lstStyle/>
            <a:p>
              <a:r>
                <a:rPr lang="en-US" b="1" dirty="0" smtClean="0">
                  <a:solidFill>
                    <a:srgbClr val="1F497D"/>
                  </a:solidFill>
                </a:rPr>
                <a:t>Local Government </a:t>
              </a:r>
            </a:p>
            <a:p>
              <a:r>
                <a:rPr lang="en-US" b="1" dirty="0" smtClean="0">
                  <a:solidFill>
                    <a:srgbClr val="1F497D"/>
                  </a:solidFill>
                </a:rPr>
                <a:t>Authorities</a:t>
              </a:r>
              <a:endParaRPr lang="en-US" b="1" dirty="0">
                <a:solidFill>
                  <a:srgbClr val="1F497D"/>
                </a:solidFill>
              </a:endParaRPr>
            </a:p>
          </p:txBody>
        </p:sp>
        <p:sp>
          <p:nvSpPr>
            <p:cNvPr id="18" name="TextBox 17"/>
            <p:cNvSpPr txBox="1"/>
            <p:nvPr/>
          </p:nvSpPr>
          <p:spPr>
            <a:xfrm>
              <a:off x="7543800" y="4596640"/>
              <a:ext cx="1371600" cy="646331"/>
            </a:xfrm>
            <a:prstGeom prst="rect">
              <a:avLst/>
            </a:prstGeom>
            <a:solidFill>
              <a:srgbClr val="FFCC66"/>
            </a:solidFill>
            <a:ln>
              <a:solidFill>
                <a:srgbClr val="7F7F7F"/>
              </a:solidFill>
            </a:ln>
          </p:spPr>
          <p:txBody>
            <a:bodyPr wrap="square" rtlCol="0">
              <a:spAutoFit/>
            </a:bodyPr>
            <a:lstStyle/>
            <a:p>
              <a:pPr algn="ctr"/>
              <a:r>
                <a:rPr lang="en-US" dirty="0" smtClean="0"/>
                <a:t>Citizens’ Forums</a:t>
              </a:r>
              <a:endParaRPr lang="en-US" dirty="0"/>
            </a:p>
          </p:txBody>
        </p:sp>
        <p:sp>
          <p:nvSpPr>
            <p:cNvPr id="19" name="TextBox 18"/>
            <p:cNvSpPr txBox="1"/>
            <p:nvPr/>
          </p:nvSpPr>
          <p:spPr>
            <a:xfrm rot="19708333">
              <a:off x="457837" y="4702991"/>
              <a:ext cx="1410850" cy="369332"/>
            </a:xfrm>
            <a:prstGeom prst="rect">
              <a:avLst/>
            </a:prstGeom>
            <a:solidFill>
              <a:schemeClr val="bg1">
                <a:lumMod val="95000"/>
              </a:schemeClr>
            </a:solidFill>
          </p:spPr>
          <p:txBody>
            <a:bodyPr wrap="none" rtlCol="0">
              <a:spAutoFit/>
            </a:bodyPr>
            <a:lstStyle/>
            <a:p>
              <a:r>
                <a:rPr lang="en-US" b="1" dirty="0" smtClean="0"/>
                <a:t>Enforcement</a:t>
              </a:r>
              <a:endParaRPr lang="en-US" b="1" dirty="0"/>
            </a:p>
          </p:txBody>
        </p:sp>
        <p:sp>
          <p:nvSpPr>
            <p:cNvPr id="20" name="Left-Right Arrow 19"/>
            <p:cNvSpPr/>
            <p:nvPr/>
          </p:nvSpPr>
          <p:spPr>
            <a:xfrm>
              <a:off x="4910479" y="3241853"/>
              <a:ext cx="1177510" cy="553998"/>
            </a:xfrm>
            <a:prstGeom prst="leftRightArrow">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SMCs</a:t>
              </a:r>
              <a:endParaRPr lang="en-US" dirty="0">
                <a:solidFill>
                  <a:srgbClr val="000000"/>
                </a:solidFill>
              </a:endParaRPr>
            </a:p>
          </p:txBody>
        </p:sp>
        <p:sp>
          <p:nvSpPr>
            <p:cNvPr id="21" name="TextBox 20"/>
            <p:cNvSpPr txBox="1"/>
            <p:nvPr/>
          </p:nvSpPr>
          <p:spPr>
            <a:xfrm rot="16583642">
              <a:off x="-186805" y="3013956"/>
              <a:ext cx="1974903" cy="460803"/>
            </a:xfrm>
            <a:prstGeom prst="rect">
              <a:avLst/>
            </a:prstGeom>
            <a:noFill/>
          </p:spPr>
          <p:txBody>
            <a:bodyPr wrap="square" rtlCol="0">
              <a:spAutoFit/>
            </a:bodyPr>
            <a:lstStyle/>
            <a:p>
              <a:r>
                <a:rPr lang="en-US" sz="2400" dirty="0" smtClean="0">
                  <a:solidFill>
                    <a:schemeClr val="tx2"/>
                  </a:solidFill>
                </a:rPr>
                <a:t>Accountability</a:t>
              </a:r>
              <a:endParaRPr lang="en-US" sz="2400" dirty="0">
                <a:solidFill>
                  <a:schemeClr val="tx2"/>
                </a:solidFill>
              </a:endParaRPr>
            </a:p>
          </p:txBody>
        </p:sp>
        <p:sp>
          <p:nvSpPr>
            <p:cNvPr id="22" name="TextBox 21"/>
            <p:cNvSpPr txBox="1"/>
            <p:nvPr/>
          </p:nvSpPr>
          <p:spPr>
            <a:xfrm rot="21237346">
              <a:off x="2727678" y="553812"/>
              <a:ext cx="2446554" cy="461665"/>
            </a:xfrm>
            <a:prstGeom prst="rect">
              <a:avLst/>
            </a:prstGeom>
            <a:noFill/>
          </p:spPr>
          <p:txBody>
            <a:bodyPr wrap="square" rtlCol="0">
              <a:spAutoFit/>
            </a:bodyPr>
            <a:lstStyle/>
            <a:p>
              <a:pPr algn="ctr"/>
              <a:r>
                <a:rPr lang="en-US" sz="2400" dirty="0" smtClean="0">
                  <a:solidFill>
                    <a:schemeClr val="tx2"/>
                  </a:solidFill>
                </a:rPr>
                <a:t>Networking</a:t>
              </a:r>
              <a:endParaRPr lang="en-US" sz="2400" dirty="0">
                <a:solidFill>
                  <a:schemeClr val="tx2"/>
                </a:solidFill>
              </a:endParaRPr>
            </a:p>
          </p:txBody>
        </p:sp>
        <p:sp>
          <p:nvSpPr>
            <p:cNvPr id="23" name="TextBox 22"/>
            <p:cNvSpPr txBox="1"/>
            <p:nvPr/>
          </p:nvSpPr>
          <p:spPr>
            <a:xfrm rot="198721">
              <a:off x="2880078" y="5735411"/>
              <a:ext cx="2446554" cy="461665"/>
            </a:xfrm>
            <a:prstGeom prst="rect">
              <a:avLst/>
            </a:prstGeom>
            <a:noFill/>
          </p:spPr>
          <p:txBody>
            <a:bodyPr wrap="square" rtlCol="0">
              <a:spAutoFit/>
            </a:bodyPr>
            <a:lstStyle/>
            <a:p>
              <a:pPr algn="ctr"/>
              <a:r>
                <a:rPr lang="en-US" sz="2400" dirty="0" smtClean="0">
                  <a:solidFill>
                    <a:schemeClr val="tx2"/>
                  </a:solidFill>
                </a:rPr>
                <a:t>Advocacy</a:t>
              </a:r>
              <a:endParaRPr lang="en-US" sz="2400" dirty="0">
                <a:solidFill>
                  <a:schemeClr val="tx2"/>
                </a:solidFill>
              </a:endParaRPr>
            </a:p>
          </p:txBody>
        </p:sp>
        <p:sp>
          <p:nvSpPr>
            <p:cNvPr id="24" name="TextBox 23"/>
            <p:cNvSpPr txBox="1"/>
            <p:nvPr/>
          </p:nvSpPr>
          <p:spPr>
            <a:xfrm rot="14570499">
              <a:off x="6627072" y="2094248"/>
              <a:ext cx="2446554" cy="461665"/>
            </a:xfrm>
            <a:prstGeom prst="rect">
              <a:avLst/>
            </a:prstGeom>
            <a:noFill/>
          </p:spPr>
          <p:txBody>
            <a:bodyPr wrap="square" rtlCol="0">
              <a:spAutoFit/>
            </a:bodyPr>
            <a:lstStyle/>
            <a:p>
              <a:pPr algn="ctr"/>
              <a:r>
                <a:rPr lang="en-US" sz="2400" dirty="0" smtClean="0">
                  <a:solidFill>
                    <a:schemeClr val="tx2"/>
                  </a:solidFill>
                </a:rPr>
                <a:t>Advocacy</a:t>
              </a:r>
              <a:endParaRPr lang="en-US" sz="2400" dirty="0">
                <a:solidFill>
                  <a:schemeClr val="tx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27"/>
                                        </p:tgtEl>
                                      </p:cBhvr>
                                    </p:animEffect>
                                    <p:set>
                                      <p:cBhvr>
                                        <p:cTn id="7" dur="1" fill="hold">
                                          <p:stCondLst>
                                            <p:cond delay="499"/>
                                          </p:stCondLst>
                                        </p:cTn>
                                        <p:tgtEl>
                                          <p:spTgt spid="10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02487"/>
          <p:cNvPicPr>
            <a:picLocks noChangeAspect="1" noChangeArrowheads="1"/>
          </p:cNvPicPr>
          <p:nvPr/>
        </p:nvPicPr>
        <p:blipFill>
          <a:blip r:embed="rId3" cstate="email">
            <a:lum bright="-12000"/>
          </a:blip>
          <a:srcRect/>
          <a:stretch>
            <a:fillRect/>
          </a:stretch>
        </p:blipFill>
        <p:spPr bwMode="auto">
          <a:xfrm>
            <a:off x="-130175" y="0"/>
            <a:ext cx="9274175" cy="6858000"/>
          </a:xfrm>
          <a:prstGeom prst="rect">
            <a:avLst/>
          </a:prstGeom>
          <a:noFill/>
          <a:ln w="9525">
            <a:noFill/>
            <a:miter lim="800000"/>
            <a:headEnd/>
            <a:tailEnd/>
          </a:ln>
        </p:spPr>
      </p:pic>
      <p:sp>
        <p:nvSpPr>
          <p:cNvPr id="36867" name="Rectangle 4"/>
          <p:cNvSpPr>
            <a:spLocks noGrp="1" noChangeArrowheads="1"/>
          </p:cNvSpPr>
          <p:nvPr>
            <p:ph type="title"/>
          </p:nvPr>
        </p:nvSpPr>
        <p:spPr bwMode="auto">
          <a:xfrm>
            <a:off x="457200" y="274638"/>
            <a:ext cx="8229600" cy="72547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solidFill>
                  <a:schemeClr val="bg1"/>
                </a:solidFill>
                <a:latin typeface="Arial" pitchFamily="34" charset="0"/>
                <a:cs typeface="Arial" pitchFamily="34" charset="0"/>
              </a:rPr>
              <a:t>Duck, Cover, Hold</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1"/>
          <p:cNvSpPr>
            <a:spLocks noGrp="1"/>
          </p:cNvSpPr>
          <p:nvPr>
            <p:ph type="dt"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4CAECCDB-0FDD-4719-9DDC-6D8E75409BAD}" type="datetime3">
              <a:rPr lang="en-GB" smtClean="0">
                <a:latin typeface="Arial" pitchFamily="34" charset="0"/>
                <a:cs typeface="Arial" pitchFamily="34" charset="0"/>
              </a:rPr>
              <a:pPr/>
              <a:t>17 September, 2014</a:t>
            </a:fld>
            <a:endParaRPr lang="en-US" smtClean="0">
              <a:latin typeface="Arial" pitchFamily="34" charset="0"/>
              <a:cs typeface="Arial" pitchFamily="34" charset="0"/>
            </a:endParaRPr>
          </a:p>
        </p:txBody>
      </p:sp>
      <p:sp>
        <p:nvSpPr>
          <p:cNvPr id="38915" name="Footer Placeholder 2"/>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Arial" pitchFamily="34" charset="0"/>
                <a:cs typeface="Arial" pitchFamily="34" charset="0"/>
              </a:rPr>
              <a:t>Sustainable Environment &amp; Ecological Development Society</a:t>
            </a:r>
          </a:p>
        </p:txBody>
      </p:sp>
      <p:sp>
        <p:nvSpPr>
          <p:cNvPr id="38916"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280FBBD3-02E4-4FD1-8C88-6F75869BFEF3}" type="slidenum">
              <a:rPr lang="ar-SA" smtClean="0">
                <a:latin typeface="Arial" pitchFamily="34" charset="0"/>
                <a:cs typeface="Arial" pitchFamily="34" charset="0"/>
              </a:rPr>
              <a:pPr/>
              <a:t>17</a:t>
            </a:fld>
            <a:endParaRPr lang="ar-SA" smtClean="0">
              <a:latin typeface="Arial" pitchFamily="34" charset="0"/>
              <a:cs typeface="Arial" pitchFamily="34" charset="0"/>
            </a:endParaRPr>
          </a:p>
        </p:txBody>
      </p:sp>
      <p:pic>
        <p:nvPicPr>
          <p:cNvPr id="38917" name="Picture 2" descr="ppt- shimla 11"/>
          <p:cNvPicPr>
            <a:picLocks noChangeAspect="1" noChangeArrowheads="1"/>
          </p:cNvPicPr>
          <p:nvPr/>
        </p:nvPicPr>
        <p:blipFill>
          <a:blip r:embed="rId3" cstate="email"/>
          <a:srcRect/>
          <a:stretch>
            <a:fillRect/>
          </a:stretch>
        </p:blipFill>
        <p:spPr bwMode="auto">
          <a:xfrm>
            <a:off x="-6350" y="0"/>
            <a:ext cx="9156700" cy="6858000"/>
          </a:xfrm>
          <a:prstGeom prst="rect">
            <a:avLst/>
          </a:prstGeom>
          <a:noFill/>
          <a:ln w="9525">
            <a:noFill/>
            <a:miter lim="800000"/>
            <a:headEnd/>
            <a:tailEnd/>
          </a:ln>
        </p:spPr>
      </p:pic>
      <p:sp>
        <p:nvSpPr>
          <p:cNvPr id="38918" name="Text Box 3"/>
          <p:cNvSpPr txBox="1">
            <a:spLocks noChangeArrowheads="1"/>
          </p:cNvSpPr>
          <p:nvPr/>
        </p:nvSpPr>
        <p:spPr bwMode="auto">
          <a:xfrm>
            <a:off x="609600" y="471488"/>
            <a:ext cx="7848600" cy="584200"/>
          </a:xfrm>
          <a:prstGeom prst="rect">
            <a:avLst/>
          </a:prstGeom>
          <a:solidFill>
            <a:srgbClr val="990033"/>
          </a:solidFill>
          <a:ln w="9525">
            <a:noFill/>
            <a:miter lim="800000"/>
            <a:headEnd/>
            <a:tailEnd/>
          </a:ln>
        </p:spPr>
        <p:txBody>
          <a:bodyPr>
            <a:spAutoFit/>
          </a:bodyPr>
          <a:lstStyle/>
          <a:p>
            <a:pPr algn="ctr" rtl="0">
              <a:spcBef>
                <a:spcPct val="50000"/>
              </a:spcBef>
            </a:pPr>
            <a:r>
              <a:rPr lang="en-US" sz="3200" b="1">
                <a:solidFill>
                  <a:schemeClr val="bg1"/>
                </a:solidFill>
              </a:rPr>
              <a:t>Evacuation Mock Drill</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ahman\Desktop\DSC_0061.JPG"/>
          <p:cNvPicPr>
            <a:picLocks noChangeAspect="1" noChangeArrowheads="1"/>
          </p:cNvPicPr>
          <p:nvPr/>
        </p:nvPicPr>
        <p:blipFill>
          <a:blip r:embed="rId3" cstate="email"/>
          <a:srcRect/>
          <a:stretch>
            <a:fillRect/>
          </a:stretch>
        </p:blipFill>
        <p:spPr bwMode="auto">
          <a:xfrm>
            <a:off x="-56265" y="584775"/>
            <a:ext cx="9200265" cy="6344687"/>
          </a:xfrm>
          <a:prstGeom prst="rect">
            <a:avLst/>
          </a:prstGeom>
          <a:noFill/>
        </p:spPr>
      </p:pic>
      <p:sp>
        <p:nvSpPr>
          <p:cNvPr id="39938" name="Date Placeholder 1"/>
          <p:cNvSpPr>
            <a:spLocks noGrp="1"/>
          </p:cNvSpPr>
          <p:nvPr>
            <p:ph type="dt"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1657F2A-A836-48BB-8B68-14E3E8F965A6}" type="datetime3">
              <a:rPr lang="en-GB" smtClean="0">
                <a:latin typeface="Arial" pitchFamily="34" charset="0"/>
                <a:cs typeface="Arial" pitchFamily="34" charset="0"/>
              </a:rPr>
              <a:pPr/>
              <a:t>17 September, 2014</a:t>
            </a:fld>
            <a:endParaRPr lang="en-US" smtClean="0">
              <a:latin typeface="Arial" pitchFamily="34" charset="0"/>
              <a:cs typeface="Arial" pitchFamily="34" charset="0"/>
            </a:endParaRPr>
          </a:p>
        </p:txBody>
      </p:sp>
      <p:sp>
        <p:nvSpPr>
          <p:cNvPr id="39940"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60EB2865-DFDB-459B-BADA-0B6504AFE664}" type="slidenum">
              <a:rPr lang="ar-SA" smtClean="0">
                <a:latin typeface="Arial" pitchFamily="34" charset="0"/>
                <a:cs typeface="Arial" pitchFamily="34" charset="0"/>
              </a:rPr>
              <a:pPr/>
              <a:t>18</a:t>
            </a:fld>
            <a:endParaRPr lang="ar-SA" smtClean="0">
              <a:latin typeface="Arial" pitchFamily="34" charset="0"/>
              <a:cs typeface="Arial" pitchFamily="34" charset="0"/>
            </a:endParaRPr>
          </a:p>
        </p:txBody>
      </p:sp>
      <p:sp>
        <p:nvSpPr>
          <p:cNvPr id="39942" name="Text Box 3"/>
          <p:cNvSpPr txBox="1">
            <a:spLocks noChangeArrowheads="1"/>
          </p:cNvSpPr>
          <p:nvPr/>
        </p:nvSpPr>
        <p:spPr bwMode="auto">
          <a:xfrm>
            <a:off x="-56265" y="0"/>
            <a:ext cx="9200265" cy="646331"/>
          </a:xfrm>
          <a:prstGeom prst="rect">
            <a:avLst/>
          </a:prstGeom>
          <a:solidFill>
            <a:srgbClr val="990033"/>
          </a:solidFill>
          <a:ln w="9525">
            <a:noFill/>
            <a:miter lim="800000"/>
            <a:headEnd/>
            <a:tailEnd/>
          </a:ln>
        </p:spPr>
        <p:txBody>
          <a:bodyPr wrap="square">
            <a:spAutoFit/>
          </a:bodyPr>
          <a:lstStyle/>
          <a:p>
            <a:pPr algn="ctr" rtl="0">
              <a:spcBef>
                <a:spcPct val="50000"/>
              </a:spcBef>
            </a:pPr>
            <a:r>
              <a:rPr lang="en-US" sz="3600" b="1" dirty="0">
                <a:solidFill>
                  <a:schemeClr val="bg1"/>
                </a:solidFill>
              </a:rPr>
              <a:t>Search &amp; Rescue Task Force </a:t>
            </a:r>
            <a:r>
              <a:rPr lang="en-US" sz="3600" b="1" dirty="0" smtClean="0">
                <a:solidFill>
                  <a:schemeClr val="bg1"/>
                </a:solidFill>
              </a:rPr>
              <a:t>Demonstration</a:t>
            </a:r>
            <a:endParaRPr lang="en-US" sz="3600" b="1" dirty="0">
              <a:solidFill>
                <a:schemeClr val="bg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Documents and Settings\meghna\Desktop\pics\coffee table\school safety\IMG_0314.jpg"/>
          <p:cNvPicPr>
            <a:picLocks noChangeAspect="1" noChangeArrowheads="1"/>
          </p:cNvPicPr>
          <p:nvPr/>
        </p:nvPicPr>
        <p:blipFill>
          <a:blip r:embed="rId3" cstate="print"/>
          <a:srcRect/>
          <a:stretch>
            <a:fillRect/>
          </a:stretch>
        </p:blipFill>
        <p:spPr bwMode="auto">
          <a:xfrm>
            <a:off x="4424526" y="1643050"/>
            <a:ext cx="5057482" cy="3793112"/>
          </a:xfrm>
          <a:prstGeom prst="rect">
            <a:avLst/>
          </a:prstGeom>
          <a:noFill/>
          <a:ln w="9525">
            <a:noFill/>
            <a:miter lim="800000"/>
            <a:headEnd/>
            <a:tailEnd/>
          </a:ln>
        </p:spPr>
      </p:pic>
      <p:sp>
        <p:nvSpPr>
          <p:cNvPr id="40962" name="Date Placeholder 1"/>
          <p:cNvSpPr>
            <a:spLocks noGrp="1"/>
          </p:cNvSpPr>
          <p:nvPr>
            <p:ph type="dt"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EF6FD1F-AC1E-4ACF-B943-A4B8E0925DA1}" type="datetime3">
              <a:rPr lang="en-GB" smtClean="0">
                <a:latin typeface="Arial" pitchFamily="34" charset="0"/>
                <a:cs typeface="Arial" pitchFamily="34" charset="0"/>
              </a:rPr>
              <a:pPr/>
              <a:t>17 September, 2014</a:t>
            </a:fld>
            <a:endParaRPr lang="en-US" smtClean="0">
              <a:latin typeface="Arial" pitchFamily="34" charset="0"/>
              <a:cs typeface="Arial" pitchFamily="34" charset="0"/>
            </a:endParaRPr>
          </a:p>
        </p:txBody>
      </p:sp>
      <p:sp>
        <p:nvSpPr>
          <p:cNvPr id="40964"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11A889F9-6D26-4927-93C9-5E02785F7754}" type="slidenum">
              <a:rPr lang="ar-SA" smtClean="0">
                <a:latin typeface="Arial" pitchFamily="34" charset="0"/>
                <a:cs typeface="Arial" pitchFamily="34" charset="0"/>
              </a:rPr>
              <a:pPr/>
              <a:t>19</a:t>
            </a:fld>
            <a:endParaRPr lang="ar-SA" smtClean="0">
              <a:latin typeface="Arial" pitchFamily="34" charset="0"/>
              <a:cs typeface="Arial" pitchFamily="34" charset="0"/>
            </a:endParaRPr>
          </a:p>
        </p:txBody>
      </p:sp>
      <p:sp>
        <p:nvSpPr>
          <p:cNvPr id="14" name="TextBox 13"/>
          <p:cNvSpPr txBox="1"/>
          <p:nvPr/>
        </p:nvSpPr>
        <p:spPr>
          <a:xfrm>
            <a:off x="1857356" y="2357430"/>
            <a:ext cx="5286412" cy="369332"/>
          </a:xfrm>
          <a:prstGeom prst="rect">
            <a:avLst/>
          </a:prstGeom>
          <a:noFill/>
        </p:spPr>
        <p:txBody>
          <a:bodyPr wrap="square" rtlCol="0">
            <a:spAutoFit/>
          </a:bodyPr>
          <a:lstStyle/>
          <a:p>
            <a:endParaRPr lang="en-US" dirty="0"/>
          </a:p>
        </p:txBody>
      </p:sp>
      <p:pic>
        <p:nvPicPr>
          <p:cNvPr id="3078" name="Picture 6" descr="C:\Users\rahman\Desktop\DSC_0066.JPG"/>
          <p:cNvPicPr>
            <a:picLocks noChangeAspect="1" noChangeArrowheads="1"/>
          </p:cNvPicPr>
          <p:nvPr/>
        </p:nvPicPr>
        <p:blipFill>
          <a:blip r:embed="rId4" cstate="email"/>
          <a:srcRect/>
          <a:stretch>
            <a:fillRect/>
          </a:stretch>
        </p:blipFill>
        <p:spPr bwMode="auto">
          <a:xfrm rot="5400000">
            <a:off x="-1127912" y="1173934"/>
            <a:ext cx="6827821" cy="4572000"/>
          </a:xfrm>
          <a:prstGeom prst="rect">
            <a:avLst/>
          </a:prstGeom>
          <a:noFill/>
        </p:spPr>
      </p:pic>
      <p:sp>
        <p:nvSpPr>
          <p:cNvPr id="40966" name="Text Box 3"/>
          <p:cNvSpPr txBox="1">
            <a:spLocks noChangeArrowheads="1"/>
          </p:cNvSpPr>
          <p:nvPr/>
        </p:nvSpPr>
        <p:spPr bwMode="auto">
          <a:xfrm>
            <a:off x="0" y="0"/>
            <a:ext cx="9144000" cy="769441"/>
          </a:xfrm>
          <a:prstGeom prst="rect">
            <a:avLst/>
          </a:prstGeom>
          <a:solidFill>
            <a:srgbClr val="990033"/>
          </a:solidFill>
          <a:ln w="9525">
            <a:noFill/>
            <a:miter lim="800000"/>
            <a:headEnd/>
            <a:tailEnd/>
          </a:ln>
        </p:spPr>
        <p:txBody>
          <a:bodyPr wrap="square">
            <a:spAutoFit/>
          </a:bodyPr>
          <a:lstStyle/>
          <a:p>
            <a:pPr algn="ctr" rtl="0">
              <a:spcBef>
                <a:spcPct val="50000"/>
              </a:spcBef>
            </a:pPr>
            <a:r>
              <a:rPr lang="en-US" sz="4400" b="1" dirty="0">
                <a:solidFill>
                  <a:schemeClr val="bg1"/>
                </a:solidFill>
              </a:rPr>
              <a:t>First Aid Task Force Demonstration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357188" y="419695"/>
            <a:ext cx="8428509" cy="867296"/>
          </a:xfrm>
        </p:spPr>
        <p:txBody>
          <a:bodyPr/>
          <a:lstStyle/>
          <a:p>
            <a:pPr defTabSz="410751">
              <a:lnSpc>
                <a:spcPct val="90000"/>
              </a:lnSpc>
            </a:pPr>
            <a:r>
              <a:rPr lang="en-US" sz="4500" dirty="0" smtClean="0">
                <a:solidFill>
                  <a:srgbClr val="3B6166"/>
                </a:solidFill>
                <a:latin typeface="Gill Sans Light" charset="0"/>
                <a:ea typeface="Gill Sans Light" charset="0"/>
                <a:cs typeface="Gill Sans Light" charset="0"/>
                <a:sym typeface="Gill Sans Light" charset="0"/>
              </a:rPr>
              <a:t>INCEPTION OF CSSP</a:t>
            </a:r>
            <a:endParaRPr lang="en-US" dirty="0" smtClean="0"/>
          </a:p>
        </p:txBody>
      </p:sp>
      <p:sp>
        <p:nvSpPr>
          <p:cNvPr id="4099" name="Rectangle 2"/>
          <p:cNvSpPr>
            <a:spLocks noGrp="1" noChangeArrowheads="1"/>
          </p:cNvSpPr>
          <p:nvPr>
            <p:ph type="body" idx="1"/>
          </p:nvPr>
        </p:nvSpPr>
        <p:spPr>
          <a:xfrm>
            <a:off x="357188" y="1484784"/>
            <a:ext cx="8428509" cy="4027289"/>
          </a:xfrm>
        </p:spPr>
        <p:txBody>
          <a:bodyPr>
            <a:normAutofit fontScale="92500" lnSpcReduction="20000"/>
          </a:bodyPr>
          <a:lstStyle/>
          <a:p>
            <a:pPr marL="294669" indent="-294669" defTabSz="410751">
              <a:spcBef>
                <a:spcPts val="2953"/>
              </a:spcBef>
              <a:buSzPct val="30000"/>
              <a:buBlip>
                <a:blip r:embed="rId2"/>
              </a:buBlip>
            </a:pPr>
            <a:r>
              <a:rPr lang="en-US" sz="2800" dirty="0" smtClean="0">
                <a:solidFill>
                  <a:srgbClr val="606060"/>
                </a:solidFill>
                <a:latin typeface="Gill Sans" charset="0"/>
                <a:ea typeface="Gill Sans" charset="0"/>
                <a:cs typeface="Gill Sans" charset="0"/>
                <a:sym typeface="Gill Sans" charset="0"/>
              </a:rPr>
              <a:t>Hyogo Framework of Action [ 2005 -2015] laid down the fundamentals of incorporating risk reduction in Education sector as one of the key points of actions</a:t>
            </a:r>
          </a:p>
          <a:p>
            <a:pPr marL="294669" indent="-294669" defTabSz="410751">
              <a:spcBef>
                <a:spcPts val="2953"/>
              </a:spcBef>
              <a:buSzPct val="30000"/>
              <a:buBlip>
                <a:blip r:embed="rId2"/>
              </a:buBlip>
            </a:pPr>
            <a:r>
              <a:rPr lang="en-US" sz="2800" dirty="0" smtClean="0">
                <a:solidFill>
                  <a:srgbClr val="606060"/>
                </a:solidFill>
                <a:latin typeface="Gill Sans" charset="0"/>
                <a:ea typeface="Gill Sans" charset="0"/>
                <a:cs typeface="Gill Sans" charset="0"/>
                <a:sym typeface="Gill Sans" charset="0"/>
              </a:rPr>
              <a:t>Children’s Charter [ Aug 2011] presented the five key points which aimed to raise awareness for the need of child </a:t>
            </a:r>
            <a:r>
              <a:rPr lang="en-US" sz="2800" dirty="0" err="1" smtClean="0">
                <a:solidFill>
                  <a:srgbClr val="606060"/>
                </a:solidFill>
                <a:latin typeface="Gill Sans" charset="0"/>
                <a:ea typeface="Gill Sans" charset="0"/>
                <a:cs typeface="Gill Sans" charset="0"/>
                <a:sym typeface="Gill Sans" charset="0"/>
              </a:rPr>
              <a:t>centred</a:t>
            </a:r>
            <a:r>
              <a:rPr lang="en-US" sz="2800" dirty="0" smtClean="0">
                <a:solidFill>
                  <a:srgbClr val="606060"/>
                </a:solidFill>
                <a:latin typeface="Gill Sans" charset="0"/>
                <a:ea typeface="Gill Sans" charset="0"/>
                <a:cs typeface="Gill Sans" charset="0"/>
                <a:sym typeface="Gill Sans" charset="0"/>
              </a:rPr>
              <a:t> approach to DRR and for stronger commitment from </a:t>
            </a:r>
            <a:r>
              <a:rPr lang="en-US" sz="2800" dirty="0" err="1" smtClean="0">
                <a:solidFill>
                  <a:srgbClr val="606060"/>
                </a:solidFill>
                <a:latin typeface="Gill Sans" charset="0"/>
                <a:ea typeface="Gill Sans" charset="0"/>
                <a:cs typeface="Gill Sans" charset="0"/>
                <a:sym typeface="Gill Sans" charset="0"/>
              </a:rPr>
              <a:t>governments,donors</a:t>
            </a:r>
            <a:r>
              <a:rPr lang="en-US" sz="2800" dirty="0" smtClean="0">
                <a:solidFill>
                  <a:srgbClr val="606060"/>
                </a:solidFill>
                <a:latin typeface="Gill Sans" charset="0"/>
                <a:ea typeface="Gill Sans" charset="0"/>
                <a:cs typeface="Gill Sans" charset="0"/>
                <a:sym typeface="Gill Sans" charset="0"/>
              </a:rPr>
              <a:t> and agencies to take appropriate steps to protect children and </a:t>
            </a:r>
            <a:r>
              <a:rPr lang="en-US" sz="2800" dirty="0" err="1" smtClean="0">
                <a:solidFill>
                  <a:srgbClr val="606060"/>
                </a:solidFill>
                <a:latin typeface="Gill Sans" charset="0"/>
                <a:ea typeface="Gill Sans" charset="0"/>
                <a:cs typeface="Gill Sans" charset="0"/>
                <a:sym typeface="Gill Sans" charset="0"/>
              </a:rPr>
              <a:t>utilise</a:t>
            </a:r>
            <a:r>
              <a:rPr lang="en-US" sz="2800" dirty="0" smtClean="0">
                <a:solidFill>
                  <a:srgbClr val="606060"/>
                </a:solidFill>
                <a:latin typeface="Gill Sans" charset="0"/>
                <a:ea typeface="Gill Sans" charset="0"/>
                <a:cs typeface="Gill Sans" charset="0"/>
                <a:sym typeface="Gill Sans" charset="0"/>
              </a:rPr>
              <a:t> their energy and knowledge to engage in DRR and climate change adaptation</a:t>
            </a:r>
            <a:endParaRPr lang="en-US" sz="1100" dirty="0" smtClean="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1"/>
          <p:cNvSpPr>
            <a:spLocks noGrp="1"/>
          </p:cNvSpPr>
          <p:nvPr>
            <p:ph type="dt"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EF6FD1F-AC1E-4ACF-B943-A4B8E0925DA1}" type="datetime3">
              <a:rPr lang="en-GB" smtClean="0">
                <a:latin typeface="Arial" pitchFamily="34" charset="0"/>
                <a:cs typeface="Arial" pitchFamily="34" charset="0"/>
              </a:rPr>
              <a:pPr/>
              <a:t>17 September, 2014</a:t>
            </a:fld>
            <a:endParaRPr lang="en-US" smtClean="0">
              <a:latin typeface="Arial" pitchFamily="34" charset="0"/>
              <a:cs typeface="Arial" pitchFamily="34" charset="0"/>
            </a:endParaRPr>
          </a:p>
        </p:txBody>
      </p:sp>
      <p:sp>
        <p:nvSpPr>
          <p:cNvPr id="40964"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11A889F9-6D26-4927-93C9-5E02785F7754}" type="slidenum">
              <a:rPr lang="ar-SA" smtClean="0">
                <a:latin typeface="Arial" pitchFamily="34" charset="0"/>
                <a:cs typeface="Arial" pitchFamily="34" charset="0"/>
              </a:rPr>
              <a:pPr/>
              <a:t>20</a:t>
            </a:fld>
            <a:endParaRPr lang="ar-SA" smtClean="0">
              <a:latin typeface="Arial" pitchFamily="34" charset="0"/>
              <a:cs typeface="Arial" pitchFamily="34" charset="0"/>
            </a:endParaRPr>
          </a:p>
        </p:txBody>
      </p:sp>
      <p:sp>
        <p:nvSpPr>
          <p:cNvPr id="14" name="TextBox 13"/>
          <p:cNvSpPr txBox="1"/>
          <p:nvPr/>
        </p:nvSpPr>
        <p:spPr>
          <a:xfrm>
            <a:off x="1857356" y="2357430"/>
            <a:ext cx="5286412" cy="369332"/>
          </a:xfrm>
          <a:prstGeom prst="rect">
            <a:avLst/>
          </a:prstGeom>
          <a:noFill/>
        </p:spPr>
        <p:txBody>
          <a:bodyPr wrap="square" rtlCol="0">
            <a:spAutoFit/>
          </a:bodyPr>
          <a:lstStyle/>
          <a:p>
            <a:endParaRPr lang="en-US" dirty="0"/>
          </a:p>
        </p:txBody>
      </p:sp>
      <p:sp>
        <p:nvSpPr>
          <p:cNvPr id="40966" name="Text Box 3"/>
          <p:cNvSpPr txBox="1">
            <a:spLocks noChangeArrowheads="1"/>
          </p:cNvSpPr>
          <p:nvPr/>
        </p:nvSpPr>
        <p:spPr bwMode="auto">
          <a:xfrm>
            <a:off x="0" y="0"/>
            <a:ext cx="9144000" cy="769441"/>
          </a:xfrm>
          <a:prstGeom prst="rect">
            <a:avLst/>
          </a:prstGeom>
          <a:solidFill>
            <a:srgbClr val="990033"/>
          </a:solidFill>
          <a:ln w="9525">
            <a:noFill/>
            <a:miter lim="800000"/>
            <a:headEnd/>
            <a:tailEnd/>
          </a:ln>
        </p:spPr>
        <p:txBody>
          <a:bodyPr wrap="square">
            <a:spAutoFit/>
          </a:bodyPr>
          <a:lstStyle/>
          <a:p>
            <a:pPr algn="ctr" rtl="0">
              <a:spcBef>
                <a:spcPct val="50000"/>
              </a:spcBef>
            </a:pPr>
            <a:r>
              <a:rPr lang="en-US" sz="4400" b="1" dirty="0" smtClean="0">
                <a:solidFill>
                  <a:schemeClr val="bg1"/>
                </a:solidFill>
              </a:rPr>
              <a:t>Fire Safety </a:t>
            </a:r>
            <a:r>
              <a:rPr lang="en-US" sz="4400" b="1" dirty="0">
                <a:solidFill>
                  <a:schemeClr val="bg1"/>
                </a:solidFill>
              </a:rPr>
              <a:t>Task Force Demonstration</a:t>
            </a:r>
          </a:p>
        </p:txBody>
      </p:sp>
      <p:pic>
        <p:nvPicPr>
          <p:cNvPr id="4098" name="Picture 2" descr="C:\Users\rahman\Desktop\DSC_0071.JPG"/>
          <p:cNvPicPr>
            <a:picLocks noChangeAspect="1" noChangeArrowheads="1"/>
          </p:cNvPicPr>
          <p:nvPr/>
        </p:nvPicPr>
        <p:blipFill>
          <a:blip r:embed="rId3" cstate="email"/>
          <a:srcRect/>
          <a:stretch>
            <a:fillRect/>
          </a:stretch>
        </p:blipFill>
        <p:spPr bwMode="auto">
          <a:xfrm>
            <a:off x="0" y="769441"/>
            <a:ext cx="9144000" cy="612183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dipecho\voices\pics uttr\mamta joshi.TIF"/>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6286512" y="0"/>
            <a:ext cx="2857488" cy="369332"/>
          </a:xfrm>
          <a:prstGeom prst="rect">
            <a:avLst/>
          </a:prstGeom>
          <a:solidFill>
            <a:srgbClr val="D9D9D9"/>
          </a:solidFill>
        </p:spPr>
        <p:txBody>
          <a:bodyPr wrap="square" rtlCol="0">
            <a:spAutoFit/>
          </a:bodyPr>
          <a:lstStyle/>
          <a:p>
            <a:pPr algn="ctr"/>
            <a:r>
              <a:rPr lang="en-US" b="1" dirty="0" smtClean="0">
                <a:solidFill>
                  <a:srgbClr val="A92207"/>
                </a:solidFill>
              </a:rPr>
              <a:t>Training of Teachers</a:t>
            </a:r>
            <a:endParaRPr lang="en-US" b="1" dirty="0">
              <a:solidFill>
                <a:srgbClr val="A92207"/>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ppt- shimla 18"/>
          <p:cNvPicPr>
            <a:picLocks noChangeAspect="1" noChangeArrowheads="1"/>
          </p:cNvPicPr>
          <p:nvPr/>
        </p:nvPicPr>
        <p:blipFill>
          <a:blip r:embed="rId3" cstate="email"/>
          <a:srcRect/>
          <a:stretch>
            <a:fillRect/>
          </a:stretch>
        </p:blipFill>
        <p:spPr bwMode="auto">
          <a:xfrm>
            <a:off x="1588" y="0"/>
            <a:ext cx="9140825" cy="68056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0583EA71-DDD7-4E47-97D7-5EF6924B238B}" type="slidenum">
              <a:rPr lang="ar-SA"/>
              <a:pPr/>
              <a:t>23</a:t>
            </a:fld>
            <a:endParaRPr lang="ar-SA"/>
          </a:p>
        </p:txBody>
      </p:sp>
      <p:sp>
        <p:nvSpPr>
          <p:cNvPr id="15" name="Title 14"/>
          <p:cNvSpPr>
            <a:spLocks noGrp="1"/>
          </p:cNvSpPr>
          <p:nvPr>
            <p:ph type="title"/>
          </p:nvPr>
        </p:nvSpPr>
        <p:spPr>
          <a:xfrm flipV="1">
            <a:off x="457200" y="0"/>
            <a:ext cx="8229600" cy="461665"/>
          </a:xfrm>
        </p:spPr>
        <p:txBody>
          <a:bodyPr>
            <a:normAutofit fontScale="90000"/>
          </a:bodyPr>
          <a:lstStyle/>
          <a:p>
            <a:endParaRPr lang="en-US" sz="2800" dirty="0">
              <a:solidFill>
                <a:srgbClr val="A92207"/>
              </a:solidFill>
            </a:endParaRPr>
          </a:p>
        </p:txBody>
      </p:sp>
      <p:pic>
        <p:nvPicPr>
          <p:cNvPr id="16" name="Picture 15"/>
          <p:cNvPicPr>
            <a:picLocks/>
          </p:cNvPicPr>
          <p:nvPr/>
        </p:nvPicPr>
        <p:blipFill>
          <a:blip r:embed="rId3" cstate="email"/>
          <a:stretch>
            <a:fillRect/>
          </a:stretch>
        </p:blipFill>
        <p:spPr>
          <a:xfrm>
            <a:off x="0" y="769441"/>
            <a:ext cx="9144000" cy="6088559"/>
          </a:xfrm>
          <a:prstGeom prst="rect">
            <a:avLst/>
          </a:prstGeom>
        </p:spPr>
      </p:pic>
      <p:sp>
        <p:nvSpPr>
          <p:cNvPr id="7" name="Text Box 3"/>
          <p:cNvSpPr txBox="1">
            <a:spLocks noChangeArrowheads="1"/>
          </p:cNvSpPr>
          <p:nvPr/>
        </p:nvSpPr>
        <p:spPr bwMode="auto">
          <a:xfrm>
            <a:off x="0" y="0"/>
            <a:ext cx="9144000" cy="769441"/>
          </a:xfrm>
          <a:prstGeom prst="rect">
            <a:avLst/>
          </a:prstGeom>
          <a:solidFill>
            <a:srgbClr val="990033"/>
          </a:solidFill>
          <a:ln w="9525">
            <a:noFill/>
            <a:miter lim="800000"/>
            <a:headEnd/>
            <a:tailEnd/>
          </a:ln>
        </p:spPr>
        <p:txBody>
          <a:bodyPr wrap="square">
            <a:spAutoFit/>
          </a:bodyPr>
          <a:lstStyle/>
          <a:p>
            <a:pPr algn="ctr" rtl="0">
              <a:spcBef>
                <a:spcPct val="50000"/>
              </a:spcBef>
            </a:pPr>
            <a:r>
              <a:rPr lang="en-US" sz="4400" b="1" dirty="0" smtClean="0">
                <a:solidFill>
                  <a:schemeClr val="bg1"/>
                </a:solidFill>
              </a:rPr>
              <a:t>Games</a:t>
            </a:r>
            <a:endParaRPr lang="en-US" sz="4400" b="1"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wrkcmkrc report\MKRC-WKRC brochure\18-5-10\p10-11 MKRC\MKRC truck.JPG"/>
          <p:cNvPicPr>
            <a:picLocks noChangeAspect="1" noChangeArrowheads="1"/>
          </p:cNvPicPr>
          <p:nvPr/>
        </p:nvPicPr>
        <p:blipFill>
          <a:blip r:embed="rId3" cstate="print"/>
          <a:srcRect/>
          <a:stretch>
            <a:fillRect/>
          </a:stretch>
        </p:blipFill>
        <p:spPr bwMode="auto">
          <a:xfrm>
            <a:off x="0" y="0"/>
            <a:ext cx="4035425" cy="3027320"/>
          </a:xfrm>
          <a:prstGeom prst="rect">
            <a:avLst/>
          </a:prstGeom>
          <a:noFill/>
          <a:ln w="9525">
            <a:noFill/>
            <a:miter lim="800000"/>
            <a:headEnd/>
            <a:tailEnd/>
          </a:ln>
        </p:spPr>
      </p:pic>
      <p:pic>
        <p:nvPicPr>
          <p:cNvPr id="11267" name="Picture 3" descr="D:\wrkcmkrc report\my pics\P1040064.jpg"/>
          <p:cNvPicPr>
            <a:picLocks noChangeAspect="1" noChangeArrowheads="1"/>
          </p:cNvPicPr>
          <p:nvPr/>
        </p:nvPicPr>
        <p:blipFill>
          <a:blip r:embed="rId4" cstate="print"/>
          <a:srcRect/>
          <a:stretch>
            <a:fillRect/>
          </a:stretch>
        </p:blipFill>
        <p:spPr bwMode="auto">
          <a:xfrm>
            <a:off x="4286249" y="0"/>
            <a:ext cx="4857752" cy="3641960"/>
          </a:xfrm>
          <a:prstGeom prst="rect">
            <a:avLst/>
          </a:prstGeom>
          <a:noFill/>
          <a:ln w="9525">
            <a:noFill/>
            <a:miter lim="800000"/>
            <a:headEnd/>
            <a:tailEnd/>
          </a:ln>
        </p:spPr>
      </p:pic>
      <p:pic>
        <p:nvPicPr>
          <p:cNvPr id="11268" name="Picture 4" descr="D:\wrkcmkrc report\ceremony pic\P1050330.JPG"/>
          <p:cNvPicPr>
            <a:picLocks noChangeAspect="1" noChangeArrowheads="1"/>
          </p:cNvPicPr>
          <p:nvPr/>
        </p:nvPicPr>
        <p:blipFill>
          <a:blip r:embed="rId5" cstate="print"/>
          <a:srcRect/>
          <a:stretch>
            <a:fillRect/>
          </a:stretch>
        </p:blipFill>
        <p:spPr bwMode="auto">
          <a:xfrm>
            <a:off x="-1" y="3379724"/>
            <a:ext cx="4536101" cy="3402076"/>
          </a:xfrm>
          <a:prstGeom prst="rect">
            <a:avLst/>
          </a:prstGeom>
          <a:noFill/>
          <a:ln w="9525">
            <a:noFill/>
            <a:miter lim="800000"/>
            <a:headEnd/>
            <a:tailEnd/>
          </a:ln>
        </p:spPr>
      </p:pic>
      <p:pic>
        <p:nvPicPr>
          <p:cNvPr id="11269" name="Picture 5" descr="D:\DESKMEG\MKRC WKRC Pictures\(5).JPG"/>
          <p:cNvPicPr>
            <a:picLocks noChangeAspect="1" noChangeArrowheads="1"/>
          </p:cNvPicPr>
          <p:nvPr/>
        </p:nvPicPr>
        <p:blipFill>
          <a:blip r:embed="rId6" cstate="email"/>
          <a:srcRect/>
          <a:stretch>
            <a:fillRect/>
          </a:stretch>
        </p:blipFill>
        <p:spPr bwMode="auto">
          <a:xfrm>
            <a:off x="4536100" y="3379724"/>
            <a:ext cx="43688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meghna\Desktop\ITC\New Folder\AA3.jpg"/>
          <p:cNvPicPr>
            <a:picLocks noChangeAspect="1" noChangeArrowheads="1"/>
          </p:cNvPicPr>
          <p:nvPr/>
        </p:nvPicPr>
        <p:blipFill>
          <a:blip r:embed="rId3" cstate="print"/>
          <a:srcRect/>
          <a:stretch>
            <a:fillRect/>
          </a:stretch>
        </p:blipFill>
        <p:spPr bwMode="auto">
          <a:xfrm>
            <a:off x="566766" y="142852"/>
            <a:ext cx="8077200" cy="6732628"/>
          </a:xfrm>
          <a:prstGeom prst="rect">
            <a:avLst/>
          </a:prstGeom>
          <a:noFill/>
          <a:ln w="9525">
            <a:noFill/>
            <a:miter lim="800000"/>
            <a:headEnd/>
            <a:tailEnd/>
          </a:ln>
        </p:spPr>
      </p:pic>
      <p:sp>
        <p:nvSpPr>
          <p:cNvPr id="4" name="Title 3"/>
          <p:cNvSpPr>
            <a:spLocks noGrp="1"/>
          </p:cNvSpPr>
          <p:nvPr>
            <p:ph type="title"/>
          </p:nvPr>
        </p:nvSpPr>
        <p:spPr>
          <a:xfrm>
            <a:off x="0" y="-24"/>
            <a:ext cx="9144000" cy="769441"/>
          </a:xfrm>
          <a:solidFill>
            <a:srgbClr val="990033"/>
          </a:solidFill>
          <a:ln w="9525">
            <a:noFill/>
            <a:miter lim="800000"/>
            <a:headEnd/>
            <a:tailEnd/>
          </a:ln>
        </p:spPr>
        <p:txBody>
          <a:bodyPr wrap="square">
            <a:spAutoFit/>
          </a:bodyPr>
          <a:lstStyle/>
          <a:p>
            <a:pPr>
              <a:spcBef>
                <a:spcPct val="50000"/>
              </a:spcBef>
            </a:pPr>
            <a:r>
              <a:rPr lang="en-US" b="1" dirty="0" smtClean="0">
                <a:solidFill>
                  <a:schemeClr val="bg1"/>
                </a:solidFill>
                <a:latin typeface="+mn-lt"/>
                <a:ea typeface="+mn-ea"/>
                <a:cs typeface="+mn-cs"/>
              </a:rPr>
              <a:t>School to Community linkages</a:t>
            </a:r>
            <a:endParaRPr lang="en-US" b="1" dirty="0">
              <a:solidFill>
                <a:schemeClr val="bg1"/>
              </a:solidFill>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SC04183"/>
          <p:cNvPicPr>
            <a:picLocks noChangeAspect="1" noChangeArrowheads="1"/>
          </p:cNvPicPr>
          <p:nvPr/>
        </p:nvPicPr>
        <p:blipFill>
          <a:blip r:embed="rId3" cstate="email"/>
          <a:srcRect/>
          <a:stretch>
            <a:fillRect/>
          </a:stretch>
        </p:blipFill>
        <p:spPr bwMode="auto">
          <a:xfrm>
            <a:off x="0" y="1066800"/>
            <a:ext cx="9144000" cy="5791200"/>
          </a:xfrm>
          <a:prstGeom prst="rect">
            <a:avLst/>
          </a:prstGeom>
          <a:noFill/>
        </p:spPr>
      </p:pic>
      <p:sp>
        <p:nvSpPr>
          <p:cNvPr id="33796" name="Rectangle 4"/>
          <p:cNvSpPr>
            <a:spLocks noGrp="1" noChangeArrowheads="1"/>
          </p:cNvSpPr>
          <p:nvPr>
            <p:ph type="title"/>
          </p:nvPr>
        </p:nvSpPr>
        <p:spPr>
          <a:xfrm>
            <a:off x="0" y="0"/>
            <a:ext cx="9144000" cy="1219200"/>
          </a:xfrm>
          <a:solidFill>
            <a:schemeClr val="bg2">
              <a:alpha val="50999"/>
            </a:schemeClr>
          </a:solidFill>
          <a:ln/>
        </p:spPr>
        <p:txBody>
          <a:bodyPr/>
          <a:lstStyle/>
          <a:p>
            <a:r>
              <a:rPr lang="en-US" dirty="0">
                <a:solidFill>
                  <a:srgbClr val="C0504D"/>
                </a:solidFill>
              </a:rPr>
              <a:t>School to  Parents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05537"/>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
        <p:nvSpPr>
          <p:cNvPr id="20484" name="Rectangle 4"/>
          <p:cNvSpPr>
            <a:spLocks noChangeArrowheads="1"/>
          </p:cNvSpPr>
          <p:nvPr/>
        </p:nvSpPr>
        <p:spPr bwMode="auto">
          <a:xfrm>
            <a:off x="0" y="5943600"/>
            <a:ext cx="9144000" cy="914400"/>
          </a:xfrm>
          <a:prstGeom prst="rect">
            <a:avLst/>
          </a:prstGeom>
          <a:solidFill>
            <a:schemeClr val="bg2">
              <a:alpha val="50999"/>
            </a:schemeClr>
          </a:solidFill>
          <a:ln w="9525">
            <a:noFill/>
            <a:miter lim="800000"/>
            <a:headEnd/>
            <a:tailEnd/>
          </a:ln>
        </p:spPr>
        <p:txBody>
          <a:bodyPr anchor="ctr">
            <a:prstTxWarp prst="textNoShape">
              <a:avLst/>
            </a:prstTxWarp>
          </a:bodyPr>
          <a:lstStyle/>
          <a:p>
            <a:pPr algn="r" eaLnBrk="1" hangingPunct="1"/>
            <a:r>
              <a:rPr lang="en-US" sz="3200">
                <a:solidFill>
                  <a:srgbClr val="C0504D"/>
                </a:solidFill>
              </a:rPr>
              <a:t>School to Masons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SC03287"/>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
        <p:nvSpPr>
          <p:cNvPr id="12291" name="Rectangle 3"/>
          <p:cNvSpPr>
            <a:spLocks noGrp="1" noChangeArrowheads="1"/>
          </p:cNvSpPr>
          <p:nvPr>
            <p:ph type="title"/>
          </p:nvPr>
        </p:nvSpPr>
        <p:spPr>
          <a:xfrm>
            <a:off x="0" y="5943600"/>
            <a:ext cx="9144000" cy="914400"/>
          </a:xfrm>
          <a:solidFill>
            <a:schemeClr val="bg2">
              <a:alpha val="50999"/>
            </a:schemeClr>
          </a:solidFill>
        </p:spPr>
        <p:txBody>
          <a:bodyPr/>
          <a:lstStyle/>
          <a:p>
            <a:pPr algn="r"/>
            <a:r>
              <a:rPr lang="en-US" sz="3200">
                <a:solidFill>
                  <a:srgbClr val="C0504D"/>
                </a:solidFill>
              </a:rPr>
              <a:t>School to Government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C03408"/>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
        <p:nvSpPr>
          <p:cNvPr id="14339" name="Rectangle 3"/>
          <p:cNvSpPr>
            <a:spLocks noGrp="1" noChangeArrowheads="1"/>
          </p:cNvSpPr>
          <p:nvPr>
            <p:ph type="title"/>
          </p:nvPr>
        </p:nvSpPr>
        <p:spPr>
          <a:xfrm>
            <a:off x="0" y="5943600"/>
            <a:ext cx="9144000" cy="914400"/>
          </a:xfrm>
          <a:solidFill>
            <a:schemeClr val="bg2">
              <a:alpha val="49001"/>
            </a:schemeClr>
          </a:solidFill>
        </p:spPr>
        <p:txBody>
          <a:bodyPr/>
          <a:lstStyle/>
          <a:p>
            <a:pPr algn="r"/>
            <a:r>
              <a:rPr lang="en-US">
                <a:solidFill>
                  <a:srgbClr val="C0504D"/>
                </a:solidFill>
              </a:rPr>
              <a:t>School to Neighbours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357188" y="1"/>
            <a:ext cx="8428509" cy="1000108"/>
          </a:xfrm>
        </p:spPr>
        <p:txBody>
          <a:bodyPr/>
          <a:lstStyle/>
          <a:p>
            <a:pPr defTabSz="410751">
              <a:lnSpc>
                <a:spcPct val="90000"/>
              </a:lnSpc>
            </a:pPr>
            <a:r>
              <a:rPr lang="en-US" sz="4500" dirty="0" smtClean="0">
                <a:solidFill>
                  <a:srgbClr val="606060"/>
                </a:solidFill>
                <a:latin typeface="Gill Sans Light" charset="0"/>
                <a:ea typeface="Gill Sans Light" charset="0"/>
                <a:cs typeface="Gill Sans Light" charset="0"/>
                <a:sym typeface="Gill Sans Light" charset="0"/>
              </a:rPr>
              <a:t>WHY SCHOOL SAFETY</a:t>
            </a:r>
            <a:endParaRPr lang="en-US" dirty="0" smtClean="0"/>
          </a:p>
        </p:txBody>
      </p:sp>
      <p:sp>
        <p:nvSpPr>
          <p:cNvPr id="5123" name="Rectangle 2"/>
          <p:cNvSpPr>
            <a:spLocks noGrp="1" noChangeArrowheads="1"/>
          </p:cNvSpPr>
          <p:nvPr>
            <p:ph type="body" idx="1"/>
          </p:nvPr>
        </p:nvSpPr>
        <p:spPr>
          <a:xfrm>
            <a:off x="357188" y="2134195"/>
            <a:ext cx="8428509" cy="4027289"/>
          </a:xfrm>
        </p:spPr>
        <p:txBody>
          <a:bodyPr/>
          <a:lstStyle/>
          <a:p>
            <a:pPr marL="294669" indent="-294669" defTabSz="410751">
              <a:spcBef>
                <a:spcPts val="2953"/>
              </a:spcBef>
              <a:buSzPct val="30000"/>
              <a:buBlip>
                <a:blip r:embed="rId2"/>
              </a:buBlip>
            </a:pPr>
            <a:endParaRPr lang="en-US" sz="2400" dirty="0" smtClean="0">
              <a:solidFill>
                <a:srgbClr val="606060"/>
              </a:solidFill>
              <a:latin typeface="Gill Sans" charset="0"/>
              <a:ea typeface="Gill Sans" charset="0"/>
              <a:cs typeface="Gill Sans" charset="0"/>
              <a:sym typeface="Gill Sans" charset="0"/>
            </a:endParaRPr>
          </a:p>
        </p:txBody>
      </p:sp>
      <p:pic>
        <p:nvPicPr>
          <p:cNvPr id="5124" name="Picture 3" descr="4"/>
          <p:cNvPicPr>
            <a:picLocks noChangeAspect="1"/>
          </p:cNvPicPr>
          <p:nvPr/>
        </p:nvPicPr>
        <p:blipFill>
          <a:blip r:embed="rId3" cstate="email"/>
          <a:srcRect/>
          <a:stretch>
            <a:fillRect/>
          </a:stretch>
        </p:blipFill>
        <p:spPr bwMode="auto">
          <a:xfrm>
            <a:off x="0" y="1000109"/>
            <a:ext cx="9144000" cy="5888013"/>
          </a:xfrm>
          <a:prstGeom prst="rect">
            <a:avLst/>
          </a:prstGeom>
          <a:noFill/>
          <a:ln w="12700">
            <a:noFill/>
            <a:miter lim="0"/>
            <a:headEnd/>
            <a:tailEnd/>
          </a:ln>
        </p:spPr>
      </p:pic>
      <p:sp>
        <p:nvSpPr>
          <p:cNvPr id="5125" name="AutoShape 4"/>
          <p:cNvSpPr>
            <a:spLocks/>
          </p:cNvSpPr>
          <p:nvPr/>
        </p:nvSpPr>
        <p:spPr bwMode="auto">
          <a:xfrm>
            <a:off x="4738316" y="5781972"/>
            <a:ext cx="4047381" cy="759023"/>
          </a:xfrm>
          <a:custGeom>
            <a:avLst/>
            <a:gdLst>
              <a:gd name="T0" fmla="*/ 2878137 w 21600"/>
              <a:gd name="T1" fmla="*/ 539750 h 21600"/>
              <a:gd name="T2" fmla="*/ 2878137 w 21600"/>
              <a:gd name="T3" fmla="*/ 539750 h 21600"/>
              <a:gd name="T4" fmla="*/ 2878137 w 21600"/>
              <a:gd name="T5" fmla="*/ 539750 h 21600"/>
              <a:gd name="T6" fmla="*/ 2878137 w 21600"/>
              <a:gd name="T7" fmla="*/ 5397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12700">
            <a:noFill/>
            <a:miter lim="0"/>
            <a:headEnd/>
            <a:tailEnd/>
          </a:ln>
        </p:spPr>
        <p:txBody>
          <a:bodyPr lIns="35717" tIns="35717" rIns="35717" bIns="35717" anchor="ctr"/>
          <a:lstStyle/>
          <a:p>
            <a:r>
              <a:rPr lang="en-US" sz="4700" dirty="0"/>
              <a:t>Who is at fault ?</a:t>
            </a:r>
            <a:endParaRPr lang="en-US"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09166" y="4557029"/>
            <a:ext cx="8620552" cy="325656"/>
          </a:xfrm>
          <a:prstGeom prst="rightArrow">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AGE GROUP</a:t>
            </a:r>
            <a:endParaRPr lang="en-US" sz="1600" b="1" dirty="0">
              <a:solidFill>
                <a:schemeClr val="tx1"/>
              </a:solidFill>
            </a:endParaRPr>
          </a:p>
        </p:txBody>
      </p:sp>
      <p:sp>
        <p:nvSpPr>
          <p:cNvPr id="3" name="TextBox 2"/>
          <p:cNvSpPr txBox="1"/>
          <p:nvPr/>
        </p:nvSpPr>
        <p:spPr>
          <a:xfrm>
            <a:off x="228600" y="4320281"/>
            <a:ext cx="318944" cy="394603"/>
          </a:xfrm>
          <a:prstGeom prst="rect">
            <a:avLst/>
          </a:prstGeom>
          <a:noFill/>
        </p:spPr>
        <p:txBody>
          <a:bodyPr wrap="none" rtlCol="0">
            <a:spAutoFit/>
          </a:bodyPr>
          <a:lstStyle/>
          <a:p>
            <a:r>
              <a:rPr lang="en-US" dirty="0" smtClean="0"/>
              <a:t>0</a:t>
            </a:r>
            <a:endParaRPr lang="en-US" dirty="0"/>
          </a:p>
        </p:txBody>
      </p:sp>
      <p:sp>
        <p:nvSpPr>
          <p:cNvPr id="6" name="TextBox 5"/>
          <p:cNvSpPr txBox="1"/>
          <p:nvPr/>
        </p:nvSpPr>
        <p:spPr>
          <a:xfrm>
            <a:off x="2109916" y="4320281"/>
            <a:ext cx="318944" cy="394603"/>
          </a:xfrm>
          <a:prstGeom prst="rect">
            <a:avLst/>
          </a:prstGeom>
          <a:noFill/>
        </p:spPr>
        <p:txBody>
          <a:bodyPr wrap="none" rtlCol="0">
            <a:spAutoFit/>
          </a:bodyPr>
          <a:lstStyle/>
          <a:p>
            <a:r>
              <a:rPr lang="en-US" dirty="0" smtClean="0"/>
              <a:t>5</a:t>
            </a:r>
            <a:endParaRPr lang="en-US" dirty="0"/>
          </a:p>
        </p:txBody>
      </p:sp>
      <p:sp>
        <p:nvSpPr>
          <p:cNvPr id="8" name="TextBox 7"/>
          <p:cNvSpPr txBox="1"/>
          <p:nvPr/>
        </p:nvSpPr>
        <p:spPr>
          <a:xfrm>
            <a:off x="4286248" y="4320281"/>
            <a:ext cx="442641" cy="394603"/>
          </a:xfrm>
          <a:prstGeom prst="rect">
            <a:avLst/>
          </a:prstGeom>
          <a:noFill/>
        </p:spPr>
        <p:txBody>
          <a:bodyPr wrap="none" rtlCol="0">
            <a:spAutoFit/>
          </a:bodyPr>
          <a:lstStyle/>
          <a:p>
            <a:r>
              <a:rPr lang="en-US" dirty="0" smtClean="0"/>
              <a:t>12</a:t>
            </a:r>
            <a:endParaRPr lang="en-US" dirty="0"/>
          </a:p>
        </p:txBody>
      </p:sp>
      <p:cxnSp>
        <p:nvCxnSpPr>
          <p:cNvPr id="9" name="Straight Connector 8"/>
          <p:cNvCxnSpPr/>
          <p:nvPr/>
        </p:nvCxnSpPr>
        <p:spPr>
          <a:xfrm>
            <a:off x="357158" y="4363121"/>
            <a:ext cx="835824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558251" y="4320281"/>
            <a:ext cx="442641" cy="394603"/>
          </a:xfrm>
          <a:prstGeom prst="rect">
            <a:avLst/>
          </a:prstGeom>
          <a:noFill/>
        </p:spPr>
        <p:txBody>
          <a:bodyPr wrap="none" rtlCol="0">
            <a:spAutoFit/>
          </a:bodyPr>
          <a:lstStyle/>
          <a:p>
            <a:r>
              <a:rPr lang="en-US" dirty="0" smtClean="0"/>
              <a:t>18</a:t>
            </a:r>
            <a:endParaRPr lang="en-US" dirty="0"/>
          </a:p>
        </p:txBody>
      </p:sp>
      <p:sp>
        <p:nvSpPr>
          <p:cNvPr id="15" name="TextBox 14"/>
          <p:cNvSpPr txBox="1"/>
          <p:nvPr/>
        </p:nvSpPr>
        <p:spPr>
          <a:xfrm>
            <a:off x="8629953" y="4320281"/>
            <a:ext cx="442641" cy="394603"/>
          </a:xfrm>
          <a:prstGeom prst="rect">
            <a:avLst/>
          </a:prstGeom>
          <a:noFill/>
        </p:spPr>
        <p:txBody>
          <a:bodyPr wrap="none" rtlCol="0">
            <a:spAutoFit/>
          </a:bodyPr>
          <a:lstStyle/>
          <a:p>
            <a:r>
              <a:rPr lang="en-US" dirty="0" smtClean="0"/>
              <a:t>24</a:t>
            </a:r>
            <a:endParaRPr lang="en-US" dirty="0"/>
          </a:p>
        </p:txBody>
      </p:sp>
      <p:sp>
        <p:nvSpPr>
          <p:cNvPr id="16" name="Rounded Rectangle 15"/>
          <p:cNvSpPr/>
          <p:nvPr/>
        </p:nvSpPr>
        <p:spPr>
          <a:xfrm>
            <a:off x="642910" y="5208187"/>
            <a:ext cx="1366301" cy="122120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F497D"/>
                </a:solidFill>
              </a:rPr>
              <a:t>Non School going children</a:t>
            </a:r>
            <a:endParaRPr lang="en-US" dirty="0">
              <a:solidFill>
                <a:srgbClr val="1F497D"/>
              </a:solidFill>
            </a:endParaRPr>
          </a:p>
        </p:txBody>
      </p:sp>
      <p:sp>
        <p:nvSpPr>
          <p:cNvPr id="18" name="TextBox 17"/>
          <p:cNvSpPr txBox="1"/>
          <p:nvPr/>
        </p:nvSpPr>
        <p:spPr>
          <a:xfrm>
            <a:off x="2324749" y="5266050"/>
            <a:ext cx="4461829" cy="646331"/>
          </a:xfrm>
          <a:prstGeom prst="rect">
            <a:avLst/>
          </a:prstGeom>
          <a:solidFill>
            <a:schemeClr val="accent1">
              <a:lumMod val="60000"/>
              <a:lumOff val="40000"/>
            </a:schemeClr>
          </a:solidFill>
        </p:spPr>
        <p:txBody>
          <a:bodyPr wrap="square" rtlCol="0">
            <a:spAutoFit/>
          </a:bodyPr>
          <a:lstStyle/>
          <a:p>
            <a:pPr algn="ctr"/>
            <a:r>
              <a:rPr lang="en-US" dirty="0" smtClean="0"/>
              <a:t>School Going Children</a:t>
            </a:r>
          </a:p>
          <a:p>
            <a:pPr algn="ctr"/>
            <a:r>
              <a:rPr lang="en-US" dirty="0" smtClean="0"/>
              <a:t>Primary to Higher Secondary</a:t>
            </a:r>
            <a:endParaRPr lang="en-US" dirty="0"/>
          </a:p>
        </p:txBody>
      </p:sp>
      <p:sp>
        <p:nvSpPr>
          <p:cNvPr id="23" name="Rounded Rectangle 22"/>
          <p:cNvSpPr/>
          <p:nvPr/>
        </p:nvSpPr>
        <p:spPr>
          <a:xfrm>
            <a:off x="4643438" y="1000108"/>
            <a:ext cx="1998400" cy="2930901"/>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F497D"/>
                </a:solidFill>
              </a:rPr>
              <a:t>Generating Awareness,</a:t>
            </a:r>
          </a:p>
          <a:p>
            <a:pPr algn="ctr"/>
            <a:r>
              <a:rPr lang="en-US" dirty="0" smtClean="0">
                <a:solidFill>
                  <a:srgbClr val="1F497D"/>
                </a:solidFill>
              </a:rPr>
              <a:t>Training &amp; Capacity Building, </a:t>
            </a:r>
          </a:p>
          <a:p>
            <a:pPr algn="ctr"/>
            <a:endParaRPr lang="en-US" dirty="0" smtClean="0">
              <a:solidFill>
                <a:srgbClr val="1F497D"/>
              </a:solidFill>
            </a:endParaRPr>
          </a:p>
          <a:p>
            <a:pPr algn="ctr"/>
            <a:r>
              <a:rPr lang="en-US" dirty="0" smtClean="0">
                <a:solidFill>
                  <a:srgbClr val="1F497D"/>
                </a:solidFill>
              </a:rPr>
              <a:t>Stakeholders:</a:t>
            </a:r>
          </a:p>
          <a:p>
            <a:pPr algn="ctr"/>
            <a:r>
              <a:rPr lang="en-US" dirty="0" smtClean="0">
                <a:solidFill>
                  <a:srgbClr val="1F497D"/>
                </a:solidFill>
              </a:rPr>
              <a:t>Teachers, Students, School Authorities</a:t>
            </a:r>
          </a:p>
        </p:txBody>
      </p:sp>
      <p:sp>
        <p:nvSpPr>
          <p:cNvPr id="19" name="TextBox 18"/>
          <p:cNvSpPr txBox="1"/>
          <p:nvPr/>
        </p:nvSpPr>
        <p:spPr>
          <a:xfrm>
            <a:off x="2324749" y="6114663"/>
            <a:ext cx="4461829" cy="369332"/>
          </a:xfrm>
          <a:prstGeom prst="rect">
            <a:avLst/>
          </a:prstGeom>
          <a:solidFill>
            <a:schemeClr val="accent1">
              <a:lumMod val="60000"/>
              <a:lumOff val="40000"/>
            </a:schemeClr>
          </a:solidFill>
        </p:spPr>
        <p:txBody>
          <a:bodyPr wrap="square" rtlCol="0">
            <a:spAutoFit/>
          </a:bodyPr>
          <a:lstStyle/>
          <a:p>
            <a:pPr algn="ctr"/>
            <a:r>
              <a:rPr lang="en-US" dirty="0" smtClean="0">
                <a:solidFill>
                  <a:schemeClr val="tx1"/>
                </a:solidFill>
              </a:rPr>
              <a:t>Out of school Children</a:t>
            </a:r>
            <a:endParaRPr lang="en-US" dirty="0">
              <a:solidFill>
                <a:schemeClr val="tx1"/>
              </a:solidFill>
            </a:endParaRPr>
          </a:p>
        </p:txBody>
      </p:sp>
      <p:sp>
        <p:nvSpPr>
          <p:cNvPr id="26" name="Rounded Rectangle 25"/>
          <p:cNvSpPr/>
          <p:nvPr/>
        </p:nvSpPr>
        <p:spPr>
          <a:xfrm>
            <a:off x="7143768" y="5208187"/>
            <a:ext cx="1366301" cy="122120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F497D"/>
                </a:solidFill>
              </a:rPr>
              <a:t>Youth Volunteers</a:t>
            </a:r>
            <a:endParaRPr lang="en-US" dirty="0">
              <a:solidFill>
                <a:srgbClr val="1F497D"/>
              </a:solidFill>
            </a:endParaRPr>
          </a:p>
        </p:txBody>
      </p:sp>
      <p:sp>
        <p:nvSpPr>
          <p:cNvPr id="31" name="Rounded Rectangle 30"/>
          <p:cNvSpPr/>
          <p:nvPr/>
        </p:nvSpPr>
        <p:spPr>
          <a:xfrm>
            <a:off x="214314" y="1009632"/>
            <a:ext cx="2000232" cy="2930901"/>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F497D"/>
                </a:solidFill>
              </a:rPr>
              <a:t>Generating Awareness</a:t>
            </a:r>
          </a:p>
          <a:p>
            <a:pPr algn="ctr"/>
            <a:endParaRPr lang="en-US" dirty="0" smtClean="0">
              <a:solidFill>
                <a:srgbClr val="1F497D"/>
              </a:solidFill>
            </a:endParaRPr>
          </a:p>
          <a:p>
            <a:pPr algn="ctr"/>
            <a:r>
              <a:rPr lang="en-US" dirty="0" smtClean="0">
                <a:solidFill>
                  <a:srgbClr val="1F497D"/>
                </a:solidFill>
              </a:rPr>
              <a:t>Stakeholders:</a:t>
            </a:r>
          </a:p>
          <a:p>
            <a:pPr algn="ctr"/>
            <a:r>
              <a:rPr lang="en-US" dirty="0" smtClean="0">
                <a:solidFill>
                  <a:srgbClr val="1F497D"/>
                </a:solidFill>
              </a:rPr>
              <a:t>Care Givers, ICDS workers, Parents</a:t>
            </a:r>
            <a:endParaRPr lang="en-US" dirty="0">
              <a:solidFill>
                <a:srgbClr val="1F497D"/>
              </a:solidFill>
            </a:endParaRPr>
          </a:p>
        </p:txBody>
      </p:sp>
      <p:sp>
        <p:nvSpPr>
          <p:cNvPr id="32" name="Rounded Rectangle 31"/>
          <p:cNvSpPr/>
          <p:nvPr/>
        </p:nvSpPr>
        <p:spPr>
          <a:xfrm>
            <a:off x="2428860" y="1009632"/>
            <a:ext cx="1998400" cy="2930901"/>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F497D"/>
                </a:solidFill>
              </a:rPr>
              <a:t>Generating Awareness</a:t>
            </a:r>
          </a:p>
          <a:p>
            <a:pPr algn="ctr"/>
            <a:endParaRPr lang="en-US" dirty="0" smtClean="0">
              <a:solidFill>
                <a:srgbClr val="1F497D"/>
              </a:solidFill>
            </a:endParaRPr>
          </a:p>
          <a:p>
            <a:pPr algn="ctr"/>
            <a:r>
              <a:rPr lang="en-US" dirty="0" smtClean="0">
                <a:solidFill>
                  <a:srgbClr val="1F497D"/>
                </a:solidFill>
              </a:rPr>
              <a:t>Stakeholders:</a:t>
            </a:r>
          </a:p>
          <a:p>
            <a:pPr algn="ctr"/>
            <a:r>
              <a:rPr lang="en-US" dirty="0" smtClean="0">
                <a:solidFill>
                  <a:srgbClr val="1F497D"/>
                </a:solidFill>
              </a:rPr>
              <a:t>Teachers, Students,</a:t>
            </a:r>
          </a:p>
          <a:p>
            <a:pPr algn="ctr"/>
            <a:r>
              <a:rPr lang="en-US" dirty="0" smtClean="0">
                <a:solidFill>
                  <a:srgbClr val="1F497D"/>
                </a:solidFill>
              </a:rPr>
              <a:t>School Authorities</a:t>
            </a:r>
            <a:endParaRPr lang="en-US" dirty="0">
              <a:solidFill>
                <a:srgbClr val="1F497D"/>
              </a:solidFill>
            </a:endParaRPr>
          </a:p>
        </p:txBody>
      </p:sp>
      <p:sp>
        <p:nvSpPr>
          <p:cNvPr id="33" name="Rounded Rectangle 32"/>
          <p:cNvSpPr/>
          <p:nvPr/>
        </p:nvSpPr>
        <p:spPr>
          <a:xfrm>
            <a:off x="6933182" y="998165"/>
            <a:ext cx="1996536" cy="2930901"/>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1F497D"/>
                </a:solidFill>
              </a:rPr>
              <a:t>Generating Awareness,</a:t>
            </a:r>
          </a:p>
          <a:p>
            <a:pPr algn="ctr"/>
            <a:r>
              <a:rPr lang="en-US" sz="1600" dirty="0" smtClean="0">
                <a:solidFill>
                  <a:srgbClr val="1F497D"/>
                </a:solidFill>
              </a:rPr>
              <a:t>Training &amp; Capacity Building, </a:t>
            </a:r>
          </a:p>
          <a:p>
            <a:pPr algn="ctr"/>
            <a:endParaRPr lang="en-US" sz="1600" dirty="0" smtClean="0">
              <a:solidFill>
                <a:srgbClr val="1F497D"/>
              </a:solidFill>
            </a:endParaRPr>
          </a:p>
          <a:p>
            <a:pPr algn="ctr"/>
            <a:r>
              <a:rPr lang="en-US" sz="1600" dirty="0" smtClean="0">
                <a:solidFill>
                  <a:srgbClr val="1F497D"/>
                </a:solidFill>
              </a:rPr>
              <a:t>Stakeholders:</a:t>
            </a:r>
          </a:p>
          <a:p>
            <a:pPr algn="ctr"/>
            <a:r>
              <a:rPr lang="en-US" sz="1600" dirty="0" smtClean="0">
                <a:solidFill>
                  <a:srgbClr val="1F497D"/>
                </a:solidFill>
              </a:rPr>
              <a:t>Youth Volunteers,</a:t>
            </a:r>
          </a:p>
          <a:p>
            <a:pPr algn="ctr"/>
            <a:r>
              <a:rPr lang="en-US" sz="1600" dirty="0" smtClean="0">
                <a:solidFill>
                  <a:srgbClr val="1F497D"/>
                </a:solidFill>
              </a:rPr>
              <a:t>Community representatives, Citizen Forums</a:t>
            </a:r>
            <a:endParaRPr lang="en-US" sz="1600" dirty="0">
              <a:solidFill>
                <a:srgbClr val="1F497D"/>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357188" y="0"/>
            <a:ext cx="8428509" cy="1339453"/>
          </a:xfrm>
        </p:spPr>
        <p:txBody>
          <a:bodyPr/>
          <a:lstStyle/>
          <a:p>
            <a:pPr defTabSz="410751">
              <a:lnSpc>
                <a:spcPct val="90000"/>
              </a:lnSpc>
            </a:pPr>
            <a:r>
              <a:rPr lang="en-US" sz="4500" dirty="0" smtClean="0">
                <a:solidFill>
                  <a:srgbClr val="606060"/>
                </a:solidFill>
                <a:latin typeface="Gill Sans Light" charset="0"/>
                <a:ea typeface="Gill Sans Light" charset="0"/>
                <a:cs typeface="Gill Sans Light" charset="0"/>
                <a:sym typeface="Gill Sans Light" charset="0"/>
              </a:rPr>
              <a:t>STORY OF SCHOOLS</a:t>
            </a:r>
            <a:endParaRPr lang="en-US" dirty="0" smtClean="0"/>
          </a:p>
        </p:txBody>
      </p:sp>
      <p:sp>
        <p:nvSpPr>
          <p:cNvPr id="6147" name="Rectangle 2"/>
          <p:cNvSpPr>
            <a:spLocks noGrp="1" noChangeArrowheads="1"/>
          </p:cNvSpPr>
          <p:nvPr>
            <p:ph type="body" idx="1"/>
          </p:nvPr>
        </p:nvSpPr>
        <p:spPr>
          <a:xfrm>
            <a:off x="5000629" y="1714488"/>
            <a:ext cx="4143372" cy="4028406"/>
          </a:xfrm>
        </p:spPr>
        <p:txBody>
          <a:bodyPr>
            <a:noAutofit/>
          </a:bodyPr>
          <a:lstStyle/>
          <a:p>
            <a:pPr marL="0" indent="0" algn="just" defTabSz="642915">
              <a:buNone/>
            </a:pPr>
            <a:r>
              <a:rPr lang="en-US" sz="1600" b="1" i="1" dirty="0" smtClean="0">
                <a:latin typeface="Calibri" pitchFamily="34" charset="0"/>
                <a:ea typeface="Calibri" pitchFamily="34" charset="0"/>
                <a:cs typeface="Calibri" pitchFamily="34" charset="0"/>
                <a:sym typeface="Calibri" pitchFamily="34" charset="0"/>
              </a:rPr>
              <a:t>“ I think that it is our right to know about earthquakes. This is because when earthquake comes everybody including our parent, teachers will try to save their own lives. At that time they may not take care of us. So we ourselves need to know what to do during earthquakes……Also it our right to have a safe school. We don’t build our school building ourselves. But if it is very weak then earthquake will destroy it and kill us. </a:t>
            </a:r>
            <a:r>
              <a:rPr lang="en-US" sz="1600" b="1" i="1" dirty="0" smtClean="0">
                <a:solidFill>
                  <a:srgbClr val="FF0000"/>
                </a:solidFill>
                <a:latin typeface="Calibri" pitchFamily="34" charset="0"/>
                <a:ea typeface="Calibri" pitchFamily="34" charset="0"/>
                <a:cs typeface="Calibri" pitchFamily="34" charset="0"/>
                <a:sym typeface="Calibri" pitchFamily="34" charset="0"/>
              </a:rPr>
              <a:t>Why should children die from weakness which others create? </a:t>
            </a:r>
            <a:r>
              <a:rPr lang="en-US" sz="1600" b="1" i="1" dirty="0" smtClean="0">
                <a:latin typeface="Calibri" pitchFamily="34" charset="0"/>
                <a:ea typeface="Calibri" pitchFamily="34" charset="0"/>
                <a:cs typeface="Calibri" pitchFamily="34" charset="0"/>
                <a:sym typeface="Calibri" pitchFamily="34" charset="0"/>
              </a:rPr>
              <a:t>That is not because of our fault. It is their fault who build houses. So we request all our parents, teachers to build safe school buildings for us.”</a:t>
            </a:r>
          </a:p>
          <a:p>
            <a:pPr marL="0" indent="0" algn="just" defTabSz="642915">
              <a:buNone/>
            </a:pPr>
            <a:r>
              <a:rPr lang="en-US" sz="1600" b="1" i="1" dirty="0" smtClean="0">
                <a:latin typeface="Calibri" pitchFamily="34" charset="0"/>
                <a:ea typeface="Calibri" pitchFamily="34" charset="0"/>
                <a:cs typeface="Calibri" pitchFamily="34" charset="0"/>
                <a:sym typeface="Calibri" pitchFamily="34" charset="0"/>
              </a:rPr>
              <a:t>(Written by Sony, a student in Nepal)</a:t>
            </a:r>
            <a:endParaRPr lang="en-US" sz="1200" dirty="0" smtClean="0"/>
          </a:p>
        </p:txBody>
      </p:sp>
      <p:pic>
        <p:nvPicPr>
          <p:cNvPr id="6148" name="Picture 3" descr="Broken Continuities drawing"/>
          <p:cNvPicPr>
            <a:picLocks noChangeAspect="1"/>
          </p:cNvPicPr>
          <p:nvPr/>
        </p:nvPicPr>
        <p:blipFill>
          <a:blip r:embed="rId2"/>
          <a:srcRect/>
          <a:stretch>
            <a:fillRect/>
          </a:stretch>
        </p:blipFill>
        <p:spPr bwMode="auto">
          <a:xfrm>
            <a:off x="0" y="1759148"/>
            <a:ext cx="5000628" cy="3825493"/>
          </a:xfrm>
          <a:prstGeom prst="rect">
            <a:avLst/>
          </a:prstGeom>
          <a:noFill/>
          <a:ln w="38100">
            <a:solidFill>
              <a:srgbClr val="FFFFFF"/>
            </a:solidFill>
            <a:miter lim="0"/>
            <a:headEnd/>
            <a:tailEnd/>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357188" y="0"/>
            <a:ext cx="8428509" cy="1339453"/>
          </a:xfrm>
        </p:spPr>
        <p:txBody>
          <a:bodyPr/>
          <a:lstStyle/>
          <a:p>
            <a:pPr defTabSz="410751">
              <a:lnSpc>
                <a:spcPct val="90000"/>
              </a:lnSpc>
            </a:pPr>
            <a:r>
              <a:rPr lang="en-US" sz="4300" dirty="0" smtClean="0">
                <a:solidFill>
                  <a:srgbClr val="606060"/>
                </a:solidFill>
                <a:latin typeface="Gill Sans Light" charset="0"/>
                <a:ea typeface="Gill Sans Light" charset="0"/>
                <a:cs typeface="Gill Sans Light" charset="0"/>
                <a:sym typeface="Gill Sans Light" charset="0"/>
              </a:rPr>
              <a:t>LEARNING FROM PAST DISASTERS</a:t>
            </a:r>
            <a:endParaRPr lang="en-US" dirty="0" smtClean="0"/>
          </a:p>
        </p:txBody>
      </p:sp>
      <p:sp>
        <p:nvSpPr>
          <p:cNvPr id="8195" name="Rectangle 2"/>
          <p:cNvSpPr>
            <a:spLocks noGrp="1" noChangeArrowheads="1"/>
          </p:cNvSpPr>
          <p:nvPr>
            <p:ph type="body" idx="1"/>
          </p:nvPr>
        </p:nvSpPr>
        <p:spPr>
          <a:xfrm>
            <a:off x="357188" y="980728"/>
            <a:ext cx="8786812" cy="5214950"/>
          </a:xfrm>
        </p:spPr>
        <p:txBody>
          <a:bodyPr>
            <a:noAutofit/>
          </a:bodyPr>
          <a:lstStyle/>
          <a:p>
            <a:pPr marL="294669" indent="-294669" defTabSz="410751">
              <a:spcBef>
                <a:spcPts val="2953"/>
              </a:spcBef>
              <a:buSzPct val="30000"/>
              <a:buBlip>
                <a:blip r:embed="rId2"/>
              </a:buBlip>
            </a:pPr>
            <a:r>
              <a:rPr lang="en-US" sz="3600" dirty="0" smtClean="0">
                <a:solidFill>
                  <a:srgbClr val="606060"/>
                </a:solidFill>
                <a:latin typeface="Gill Sans" charset="0"/>
                <a:ea typeface="Gill Sans" charset="0"/>
                <a:cs typeface="Gill Sans" charset="0"/>
                <a:sym typeface="Gill Sans" charset="0"/>
              </a:rPr>
              <a:t>Loss of future citizens of the country due to either structural fault of lack of planning during such events</a:t>
            </a:r>
          </a:p>
          <a:p>
            <a:pPr marL="294669" indent="-294669" defTabSz="410751">
              <a:spcBef>
                <a:spcPts val="2953"/>
              </a:spcBef>
              <a:buSzPct val="30000"/>
              <a:buBlip>
                <a:blip r:embed="rId2"/>
              </a:buBlip>
            </a:pPr>
            <a:r>
              <a:rPr lang="en-US" sz="3600" dirty="0" smtClean="0">
                <a:solidFill>
                  <a:srgbClr val="606060"/>
                </a:solidFill>
                <a:latin typeface="Gill Sans" charset="0"/>
                <a:ea typeface="Gill Sans" charset="0"/>
                <a:cs typeface="Gill Sans" charset="0"/>
                <a:sym typeface="Gill Sans" charset="0"/>
              </a:rPr>
              <a:t>It is also economic loss , burden to the government to set up systems again</a:t>
            </a:r>
          </a:p>
          <a:p>
            <a:pPr marL="294669" indent="-294669" defTabSz="410751">
              <a:spcBef>
                <a:spcPts val="2953"/>
              </a:spcBef>
              <a:buSzPct val="30000"/>
              <a:buBlip>
                <a:blip r:embed="rId2"/>
              </a:buBlip>
            </a:pPr>
            <a:r>
              <a:rPr lang="en-US" sz="3600" dirty="0" smtClean="0">
                <a:solidFill>
                  <a:srgbClr val="606060"/>
                </a:solidFill>
                <a:latin typeface="Gill Sans" charset="0"/>
                <a:ea typeface="Gill Sans" charset="0"/>
                <a:cs typeface="Gill Sans" charset="0"/>
                <a:sym typeface="Gill Sans" charset="0"/>
              </a:rPr>
              <a:t>Education discontinuity results into high drop out rates , psycho social trauma and often the children are forced into </a:t>
            </a:r>
            <a:r>
              <a:rPr lang="en-US" sz="3600" dirty="0" err="1" smtClean="0">
                <a:solidFill>
                  <a:srgbClr val="606060"/>
                </a:solidFill>
                <a:latin typeface="Gill Sans" charset="0"/>
                <a:ea typeface="Gill Sans" charset="0"/>
                <a:cs typeface="Gill Sans" charset="0"/>
                <a:sym typeface="Gill Sans" charset="0"/>
              </a:rPr>
              <a:t>labour</a:t>
            </a:r>
            <a:r>
              <a:rPr lang="en-US" sz="3600" dirty="0" smtClean="0">
                <a:solidFill>
                  <a:srgbClr val="606060"/>
                </a:solidFill>
                <a:latin typeface="Gill Sans" charset="0"/>
                <a:ea typeface="Gill Sans" charset="0"/>
                <a:cs typeface="Gill Sans" charset="0"/>
                <a:sym typeface="Gill Sans" charset="0"/>
              </a:rPr>
              <a:t> work after disasters and other such societal problems</a:t>
            </a:r>
            <a:endParaRPr lang="en-US" sz="1400" dirty="0" smtClean="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715491" y="0"/>
            <a:ext cx="8428509" cy="1339453"/>
          </a:xfrm>
        </p:spPr>
        <p:txBody>
          <a:bodyPr/>
          <a:lstStyle/>
          <a:p>
            <a:pPr defTabSz="410751">
              <a:lnSpc>
                <a:spcPct val="90000"/>
              </a:lnSpc>
            </a:pPr>
            <a:r>
              <a:rPr lang="en-US" sz="3900" dirty="0" smtClean="0">
                <a:solidFill>
                  <a:srgbClr val="606060"/>
                </a:solidFill>
                <a:latin typeface="Gill Sans Light" charset="0"/>
                <a:ea typeface="Gill Sans Light" charset="0"/>
                <a:cs typeface="Gill Sans Light" charset="0"/>
                <a:sym typeface="Gill Sans Light" charset="0"/>
              </a:rPr>
              <a:t>IMPACT OF DISASTERS ON SCHOOLS</a:t>
            </a:r>
            <a:endParaRPr lang="en-US" dirty="0" smtClean="0"/>
          </a:p>
        </p:txBody>
      </p:sp>
      <p:sp>
        <p:nvSpPr>
          <p:cNvPr id="9219" name="Rectangle 2"/>
          <p:cNvSpPr>
            <a:spLocks noGrp="1" noChangeArrowheads="1"/>
          </p:cNvSpPr>
          <p:nvPr>
            <p:ph type="body" idx="1"/>
          </p:nvPr>
        </p:nvSpPr>
        <p:spPr>
          <a:xfrm>
            <a:off x="357188" y="1339453"/>
            <a:ext cx="8786812" cy="5518547"/>
          </a:xfrm>
        </p:spPr>
        <p:txBody>
          <a:bodyPr>
            <a:noAutofit/>
          </a:bodyPr>
          <a:lstStyle/>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1993 : Long Beach Earthquake USA - 70 schools destroyed, 120 damaged and 41 rendered unsafe</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1999 : </a:t>
            </a:r>
            <a:r>
              <a:rPr lang="en-US" sz="2400" dirty="0" err="1" smtClean="0">
                <a:solidFill>
                  <a:srgbClr val="606060"/>
                </a:solidFill>
                <a:latin typeface="Gill Sans" charset="0"/>
                <a:ea typeface="Gill Sans" charset="0"/>
                <a:cs typeface="Gill Sans" charset="0"/>
                <a:sym typeface="Gill Sans" charset="0"/>
              </a:rPr>
              <a:t>Odisha</a:t>
            </a:r>
            <a:r>
              <a:rPr lang="en-US" sz="2400" dirty="0" smtClean="0">
                <a:solidFill>
                  <a:srgbClr val="606060"/>
                </a:solidFill>
                <a:latin typeface="Gill Sans" charset="0"/>
                <a:ea typeface="Gill Sans" charset="0"/>
                <a:cs typeface="Gill Sans" charset="0"/>
                <a:sym typeface="Gill Sans" charset="0"/>
              </a:rPr>
              <a:t> Cyclone , India :20000 schools destroyed</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2001 : </a:t>
            </a:r>
            <a:r>
              <a:rPr lang="en-US" sz="2400" dirty="0" err="1" smtClean="0">
                <a:solidFill>
                  <a:srgbClr val="606060"/>
                </a:solidFill>
                <a:latin typeface="Gill Sans" charset="0"/>
                <a:ea typeface="Gill Sans" charset="0"/>
                <a:cs typeface="Gill Sans" charset="0"/>
                <a:sym typeface="Gill Sans" charset="0"/>
              </a:rPr>
              <a:t>Bhuj</a:t>
            </a:r>
            <a:r>
              <a:rPr lang="en-US" sz="2400" dirty="0" smtClean="0">
                <a:solidFill>
                  <a:srgbClr val="606060"/>
                </a:solidFill>
                <a:latin typeface="Gill Sans" charset="0"/>
                <a:ea typeface="Gill Sans" charset="0"/>
                <a:cs typeface="Gill Sans" charset="0"/>
                <a:sym typeface="Gill Sans" charset="0"/>
              </a:rPr>
              <a:t> Earthquake , Gujarat , India : 1000 schools destroyed</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2003 : Iran Earthquake : Schools collapsed killed 110 children</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2005 : J&amp;K Earthquake : 8000 schools destroyed , 17000 children killed , 850 teachers killed , 20000 suffered injuries</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2006 : South Asia Tsunami : 1200 schools collapsed , 1000 teachers killed</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2008 : China Earthquake : 7000 schools destroyed,10000 students killed , 1000 teachers killed</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2008: Cyclone </a:t>
            </a:r>
            <a:r>
              <a:rPr lang="en-US" sz="2400" dirty="0" err="1" smtClean="0">
                <a:solidFill>
                  <a:srgbClr val="606060"/>
                </a:solidFill>
                <a:latin typeface="Gill Sans" charset="0"/>
                <a:ea typeface="Gill Sans" charset="0"/>
                <a:cs typeface="Gill Sans" charset="0"/>
                <a:sym typeface="Gill Sans" charset="0"/>
              </a:rPr>
              <a:t>Nargis</a:t>
            </a:r>
            <a:r>
              <a:rPr lang="en-US" sz="2400" dirty="0" smtClean="0">
                <a:solidFill>
                  <a:srgbClr val="606060"/>
                </a:solidFill>
                <a:latin typeface="Gill Sans" charset="0"/>
                <a:ea typeface="Gill Sans" charset="0"/>
                <a:cs typeface="Gill Sans" charset="0"/>
                <a:sym typeface="Gill Sans" charset="0"/>
              </a:rPr>
              <a:t> : 3000 schools destroyed in Myanmar, 1000 teachers killed</a:t>
            </a:r>
          </a:p>
          <a:p>
            <a:pPr marL="102688" indent="-102688" defTabSz="245558">
              <a:spcBef>
                <a:spcPts val="1758"/>
              </a:spcBef>
              <a:buSzPct val="30000"/>
              <a:buBlip>
                <a:blip r:embed="rId2"/>
              </a:buBlip>
            </a:pPr>
            <a:r>
              <a:rPr lang="en-US" sz="2400" dirty="0" smtClean="0">
                <a:solidFill>
                  <a:srgbClr val="606060"/>
                </a:solidFill>
                <a:latin typeface="Gill Sans" charset="0"/>
                <a:ea typeface="Gill Sans" charset="0"/>
                <a:cs typeface="Gill Sans" charset="0"/>
                <a:sym typeface="Gill Sans" charset="0"/>
              </a:rPr>
              <a:t>and it continues…Philippines 12000 schools affecting 4.4 million students..</a:t>
            </a:r>
            <a:endParaRPr lang="en-US" sz="1200" dirty="0" smtClean="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357188" y="1"/>
            <a:ext cx="8428509" cy="1000108"/>
          </a:xfrm>
        </p:spPr>
        <p:txBody>
          <a:bodyPr/>
          <a:lstStyle/>
          <a:p>
            <a:pPr defTabSz="410751">
              <a:lnSpc>
                <a:spcPct val="90000"/>
              </a:lnSpc>
            </a:pPr>
            <a:r>
              <a:rPr lang="en-US" sz="4500" dirty="0" smtClean="0">
                <a:solidFill>
                  <a:srgbClr val="606060"/>
                </a:solidFill>
                <a:latin typeface="Gill Sans Light" charset="0"/>
                <a:ea typeface="Gill Sans Light" charset="0"/>
                <a:cs typeface="Gill Sans Light" charset="0"/>
                <a:sym typeface="Gill Sans Light" charset="0"/>
              </a:rPr>
              <a:t>WHAT IS SAFE SCHOOL?</a:t>
            </a:r>
            <a:endParaRPr lang="en-US" dirty="0" smtClean="0"/>
          </a:p>
        </p:txBody>
      </p:sp>
      <p:sp>
        <p:nvSpPr>
          <p:cNvPr id="10243" name="Rectangle 2"/>
          <p:cNvSpPr>
            <a:spLocks noGrp="1" noChangeArrowheads="1"/>
          </p:cNvSpPr>
          <p:nvPr>
            <p:ph type="body" idx="1"/>
          </p:nvPr>
        </p:nvSpPr>
        <p:spPr>
          <a:xfrm>
            <a:off x="0" y="1357299"/>
            <a:ext cx="9144000" cy="5429287"/>
          </a:xfrm>
        </p:spPr>
        <p:txBody>
          <a:bodyPr>
            <a:normAutofit lnSpcReduction="10000"/>
          </a:bodyPr>
          <a:lstStyle/>
          <a:p>
            <a:pPr marL="265649" indent="-265649" defTabSz="394009">
              <a:spcBef>
                <a:spcPts val="2812"/>
              </a:spcBef>
              <a:buSzPct val="30000"/>
              <a:buBlip>
                <a:blip r:embed="rId2"/>
              </a:buBlip>
            </a:pPr>
            <a:r>
              <a:rPr lang="en-US" sz="2800" dirty="0" smtClean="0">
                <a:solidFill>
                  <a:srgbClr val="606060"/>
                </a:solidFill>
                <a:latin typeface="Gill Sans" charset="0"/>
                <a:ea typeface="Gill Sans" charset="0"/>
                <a:cs typeface="Gill Sans" charset="0"/>
                <a:sym typeface="Gill Sans" charset="0"/>
              </a:rPr>
              <a:t>Safe School will have strong and stable building structure  which will  ensure continuity of education in safe and conducive environment</a:t>
            </a:r>
          </a:p>
          <a:p>
            <a:pPr marL="265649" indent="-265649" defTabSz="394009">
              <a:spcBef>
                <a:spcPts val="2812"/>
              </a:spcBef>
              <a:buSzPct val="30000"/>
              <a:buBlip>
                <a:blip r:embed="rId2"/>
              </a:buBlip>
            </a:pPr>
            <a:r>
              <a:rPr lang="en-US" sz="2800" dirty="0" smtClean="0">
                <a:solidFill>
                  <a:srgbClr val="606060"/>
                </a:solidFill>
                <a:latin typeface="Gill Sans" charset="0"/>
                <a:ea typeface="Gill Sans" charset="0"/>
                <a:cs typeface="Gill Sans" charset="0"/>
                <a:sym typeface="Gill Sans" charset="0"/>
              </a:rPr>
              <a:t>Safe School will have trained human resources who have ability to cope up with the disasters or any emergencies s</a:t>
            </a:r>
          </a:p>
          <a:p>
            <a:pPr marL="265649" indent="-265649" defTabSz="394009">
              <a:spcBef>
                <a:spcPts val="2812"/>
              </a:spcBef>
              <a:buSzPct val="30000"/>
              <a:buBlip>
                <a:blip r:embed="rId2"/>
              </a:buBlip>
            </a:pPr>
            <a:r>
              <a:rPr lang="en-US" sz="2800" dirty="0" smtClean="0">
                <a:solidFill>
                  <a:srgbClr val="606060"/>
                </a:solidFill>
                <a:latin typeface="Gill Sans" charset="0"/>
                <a:ea typeface="Gill Sans" charset="0"/>
                <a:cs typeface="Gill Sans" charset="0"/>
                <a:sym typeface="Gill Sans" charset="0"/>
              </a:rPr>
              <a:t>Safe School has disaster management planning , with effective response , recovery and rehabilitation planning </a:t>
            </a:r>
          </a:p>
          <a:p>
            <a:pPr marL="265649" indent="-265649" defTabSz="394009">
              <a:spcBef>
                <a:spcPts val="2812"/>
              </a:spcBef>
              <a:buSzPct val="30000"/>
              <a:buBlip>
                <a:blip r:embed="rId2"/>
              </a:buBlip>
            </a:pPr>
            <a:r>
              <a:rPr lang="en-US" sz="2800" dirty="0" smtClean="0">
                <a:solidFill>
                  <a:srgbClr val="606060"/>
                </a:solidFill>
                <a:latin typeface="Gill Sans" charset="0"/>
                <a:ea typeface="Gill Sans" charset="0"/>
                <a:cs typeface="Gill Sans" charset="0"/>
                <a:sym typeface="Gill Sans" charset="0"/>
              </a:rPr>
              <a:t>Safe School can act as “Safe Haven” or “Emergency Shelter” for the closed community</a:t>
            </a:r>
            <a:endParaRPr lang="en-US" sz="1100" dirty="0" smtClean="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00000"/>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r>
              <a:rPr lang="en-US" sz="4000" b="1" dirty="0" smtClean="0">
                <a:solidFill>
                  <a:schemeClr val="bg1"/>
                </a:solidFill>
                <a:latin typeface="+mn-lt"/>
                <a:ea typeface="+mn-ea"/>
                <a:cs typeface="+mn-cs"/>
              </a:rPr>
              <a:t>Desired Outcome through </a:t>
            </a:r>
            <a:r>
              <a:rPr lang="en-US" sz="4000" b="1" dirty="0" smtClean="0">
                <a:solidFill>
                  <a:schemeClr val="bg1"/>
                </a:solidFill>
                <a:latin typeface="+mn-lt"/>
                <a:ea typeface="+mn-ea"/>
                <a:cs typeface="+mn-cs"/>
              </a:rPr>
              <a:t>our work</a:t>
            </a:r>
            <a:endParaRPr lang="en-US" sz="4000" b="1" dirty="0">
              <a:solidFill>
                <a:schemeClr val="bg1"/>
              </a:solidFill>
              <a:latin typeface="+mn-lt"/>
              <a:ea typeface="+mn-ea"/>
              <a:cs typeface="+mn-cs"/>
            </a:endParaRPr>
          </a:p>
        </p:txBody>
      </p:sp>
      <p:sp>
        <p:nvSpPr>
          <p:cNvPr id="3" name="Content Placeholder 2"/>
          <p:cNvSpPr>
            <a:spLocks noGrp="1"/>
          </p:cNvSpPr>
          <p:nvPr>
            <p:ph idx="1"/>
          </p:nvPr>
        </p:nvSpPr>
        <p:spPr>
          <a:xfrm>
            <a:off x="457200" y="1857364"/>
            <a:ext cx="8686800" cy="4525963"/>
          </a:xfrm>
        </p:spPr>
        <p:txBody>
          <a:bodyPr/>
          <a:lstStyle/>
          <a:p>
            <a:r>
              <a:rPr lang="en-US" dirty="0" smtClean="0"/>
              <a:t>School based Disaster Risk Reduction Model and Framework for Red Cross National Societies</a:t>
            </a:r>
          </a:p>
          <a:p>
            <a:pPr>
              <a:buNone/>
            </a:pPr>
            <a:endParaRPr lang="en-US" dirty="0" smtClean="0"/>
          </a:p>
          <a:p>
            <a:r>
              <a:rPr lang="en-US" dirty="0" smtClean="0"/>
              <a:t>Toolkit for Master Trainer to conduct School Safety </a:t>
            </a:r>
            <a:r>
              <a:rPr lang="en-US" dirty="0" err="1" smtClean="0"/>
              <a:t>Programme</a:t>
            </a:r>
            <a:r>
              <a:rPr lang="en-US" dirty="0" smtClean="0"/>
              <a:t>.</a:t>
            </a:r>
          </a:p>
          <a:p>
            <a:pPr>
              <a:buNone/>
            </a:pPr>
            <a:endParaRPr lang="en-US" dirty="0" smtClean="0"/>
          </a:p>
          <a:p>
            <a:r>
              <a:rPr lang="en-US" dirty="0" smtClean="0"/>
              <a:t>Guidelines for Education Ministry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4628"/>
            <a:ext cx="9144000" cy="1143000"/>
          </a:xfrm>
          <a:solidFill>
            <a:srgbClr val="C00000"/>
          </a:solidFill>
        </p:spPr>
        <p:style>
          <a:lnRef idx="2">
            <a:schemeClr val="accent1"/>
          </a:lnRef>
          <a:fillRef idx="1">
            <a:schemeClr val="lt1"/>
          </a:fillRef>
          <a:effectRef idx="0">
            <a:schemeClr val="accent1"/>
          </a:effectRef>
          <a:fontRef idx="minor">
            <a:schemeClr val="dk1"/>
          </a:fontRef>
        </p:style>
        <p:txBody>
          <a:bodyPr>
            <a:normAutofit fontScale="90000"/>
          </a:bodyPr>
          <a:lstStyle/>
          <a:p>
            <a:r>
              <a:rPr lang="en-US" b="1" dirty="0" smtClean="0">
                <a:solidFill>
                  <a:schemeClr val="bg1"/>
                </a:solidFill>
              </a:rPr>
              <a:t>SCOPING EXERCISE</a:t>
            </a:r>
            <a:br>
              <a:rPr lang="en-US" b="1" dirty="0" smtClean="0">
                <a:solidFill>
                  <a:schemeClr val="bg1"/>
                </a:solidFill>
              </a:rPr>
            </a:br>
            <a:r>
              <a:rPr lang="en-US" sz="2800" b="1" i="1" dirty="0" smtClean="0">
                <a:solidFill>
                  <a:schemeClr val="bg1"/>
                </a:solidFill>
              </a:rPr>
              <a:t>based on secondary information on 5 identified parameters</a:t>
            </a:r>
            <a:endParaRPr lang="en-US"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TotalTime>
  <Words>1287</Words>
  <Application>Microsoft Office PowerPoint</Application>
  <PresentationFormat>On-screen Show (4:3)</PresentationFormat>
  <Paragraphs>222</Paragraphs>
  <Slides>30</Slides>
  <Notes>15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DEVELOPING RC MODEL Of SCHOOL BASED DRR</vt:lpstr>
      <vt:lpstr>INCEPTION OF CSSP</vt:lpstr>
      <vt:lpstr>WHY SCHOOL SAFETY</vt:lpstr>
      <vt:lpstr>STORY OF SCHOOLS</vt:lpstr>
      <vt:lpstr>LEARNING FROM PAST DISASTERS</vt:lpstr>
      <vt:lpstr>IMPACT OF DISASTERS ON SCHOOLS</vt:lpstr>
      <vt:lpstr>WHAT IS SAFE SCHOOL?</vt:lpstr>
      <vt:lpstr>Desired Outcome through our work</vt:lpstr>
      <vt:lpstr>SCOPING EXERCISE based on secondary information on 5 identified parameters</vt:lpstr>
      <vt:lpstr>Parameters to Evaluate School’s Resilience</vt:lpstr>
      <vt:lpstr>Slide 11</vt:lpstr>
      <vt:lpstr>Analysis</vt:lpstr>
      <vt:lpstr>Slide 13</vt:lpstr>
      <vt:lpstr>Slide 14</vt:lpstr>
      <vt:lpstr>Slide 15</vt:lpstr>
      <vt:lpstr>Duck, Cover, Hold</vt:lpstr>
      <vt:lpstr>Slide 17</vt:lpstr>
      <vt:lpstr>Slide 18</vt:lpstr>
      <vt:lpstr>Slide 19</vt:lpstr>
      <vt:lpstr>Slide 20</vt:lpstr>
      <vt:lpstr>Slide 21</vt:lpstr>
      <vt:lpstr>Slide 22</vt:lpstr>
      <vt:lpstr>Slide 23</vt:lpstr>
      <vt:lpstr>Slide 24</vt:lpstr>
      <vt:lpstr>School to Community linkages</vt:lpstr>
      <vt:lpstr>School to  Parents</vt:lpstr>
      <vt:lpstr>Slide 27</vt:lpstr>
      <vt:lpstr>School to Government</vt:lpstr>
      <vt:lpstr>School to Neighbours</vt:lpstr>
      <vt:lpstr>Slide 30</vt:lpstr>
    </vt:vector>
  </TitlesOfParts>
  <Company>Seedsindia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Shivangi Chavda</dc:creator>
  <cp:lastModifiedBy>User</cp:lastModifiedBy>
  <cp:revision>72</cp:revision>
  <dcterms:created xsi:type="dcterms:W3CDTF">2014-08-26T04:09:53Z</dcterms:created>
  <dcterms:modified xsi:type="dcterms:W3CDTF">2014-09-17T06:37:01Z</dcterms:modified>
</cp:coreProperties>
</file>