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57" autoAdjust="0"/>
  </p:normalViewPr>
  <p:slideViewPr>
    <p:cSldViewPr snapToGrid="0" snapToObjects="1">
      <p:cViewPr>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6A2E4-0358-4F49-BFA1-6F1476928D6B}" type="datetimeFigureOut">
              <a:rPr lang="en-US" smtClean="0"/>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328C4-28CB-5D41-A822-2C7682AE565D}" type="slidenum">
              <a:rPr lang="en-US" smtClean="0"/>
              <a:t>‹#›</a:t>
            </a:fld>
            <a:endParaRPr lang="en-US"/>
          </a:p>
        </p:txBody>
      </p:sp>
    </p:spTree>
    <p:extLst>
      <p:ext uri="{BB962C8B-B14F-4D97-AF65-F5344CB8AC3E}">
        <p14:creationId xmlns:p14="http://schemas.microsoft.com/office/powerpoint/2010/main" val="3074638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MS PGothic"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fld id="{C58F9FB8-A9C7-B644-ACFE-848F77033D55}" type="slidenum">
              <a:rPr lang="da-DK"/>
              <a:pPr/>
              <a:t>3</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40" tIns="43869" rIns="87740" bIns="43869"/>
          <a:lstStyle/>
          <a:p>
            <a:r>
              <a:rPr lang="en-US">
                <a:latin typeface="Arial" charset="0"/>
                <a:ea typeface="MS PGothic" charset="0"/>
                <a:cs typeface="Arial" charset="0"/>
              </a:rPr>
              <a:t>Although climate change is often perceived as most relevant in relation to disaster management, it is a highly relevant issue for most departments or programmes in a National Society.</a:t>
            </a:r>
          </a:p>
          <a:p>
            <a:endParaRPr lang="en-US">
              <a:latin typeface="Arial" charset="0"/>
              <a:ea typeface="MS PGothic" charset="0"/>
              <a:cs typeface="Arial" charset="0"/>
            </a:endParaRPr>
          </a:p>
          <a:p>
            <a:r>
              <a:rPr lang="en-US">
                <a:latin typeface="Arial" charset="0"/>
                <a:ea typeface="MS PGothic" charset="0"/>
                <a:cs typeface="Arial" charset="0"/>
              </a:rPr>
              <a:t>See the Climate Training Kit modules on Health, and Community Climate Risk for further examples of how climate change can be addressed. </a:t>
            </a:r>
          </a:p>
        </p:txBody>
      </p:sp>
      <p:sp>
        <p:nvSpPr>
          <p:cNvPr id="37892" name="Tijdelijke aanduiding voor dianummer 3"/>
          <p:cNvSpPr txBox="1">
            <a:spLocks noGrp="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40" tIns="43869" rIns="87740" bIns="43869" anchor="b"/>
          <a:lstStyle>
            <a:lvl1pPr defTabSz="877888">
              <a:defRPr sz="1200">
                <a:solidFill>
                  <a:schemeClr val="tx1"/>
                </a:solidFill>
                <a:latin typeface="Arial" charset="0"/>
                <a:ea typeface="MS PGothic" charset="0"/>
                <a:cs typeface="Arial" charset="0"/>
              </a:defRPr>
            </a:lvl1pPr>
            <a:lvl2pPr marL="742950" indent="-285750" defTabSz="877888">
              <a:defRPr sz="1200">
                <a:solidFill>
                  <a:schemeClr val="tx1"/>
                </a:solidFill>
                <a:latin typeface="Arial" charset="0"/>
                <a:ea typeface="MS PGothic" charset="0"/>
                <a:cs typeface="Arial" charset="0"/>
              </a:defRPr>
            </a:lvl2pPr>
            <a:lvl3pPr marL="1143000" indent="-228600" defTabSz="877888">
              <a:defRPr sz="1200">
                <a:solidFill>
                  <a:schemeClr val="tx1"/>
                </a:solidFill>
                <a:latin typeface="Arial" charset="0"/>
                <a:ea typeface="MS PGothic" charset="0"/>
                <a:cs typeface="Arial" charset="0"/>
              </a:defRPr>
            </a:lvl3pPr>
            <a:lvl4pPr marL="1600200" indent="-228600" defTabSz="877888">
              <a:defRPr sz="1200">
                <a:solidFill>
                  <a:schemeClr val="tx1"/>
                </a:solidFill>
                <a:latin typeface="Arial" charset="0"/>
                <a:ea typeface="MS PGothic" charset="0"/>
                <a:cs typeface="Arial" charset="0"/>
              </a:defRPr>
            </a:lvl4pPr>
            <a:lvl5pPr marL="2057400" indent="-228600" defTabSz="877888">
              <a:defRPr sz="1200">
                <a:solidFill>
                  <a:schemeClr val="tx1"/>
                </a:solidFill>
                <a:latin typeface="Arial" charset="0"/>
                <a:ea typeface="MS PGothic" charset="0"/>
                <a:cs typeface="Arial" charset="0"/>
              </a:defRPr>
            </a:lvl5pPr>
            <a:lvl6pPr marL="25146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0A74A61A-6E25-2442-A1E0-4114EA1B4FF0}" type="slidenum">
              <a:rPr lang="en-GB" sz="1100">
                <a:latin typeface="Times New Roman" charset="0"/>
              </a:rPr>
              <a:pPr algn="r"/>
              <a:t>15</a:t>
            </a:fld>
            <a:endParaRPr lang="en-GB" sz="110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D15DAD79-F4A1-254B-B1D9-A55FC3DA2170}" type="slidenum">
              <a:rPr lang="da-DK"/>
              <a:pPr algn="r"/>
              <a:t>16</a:t>
            </a:fld>
            <a:endParaRPr lang="da-DK"/>
          </a:p>
        </p:txBody>
      </p:sp>
      <p:sp>
        <p:nvSpPr>
          <p:cNvPr id="389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F3650C92-DE8A-E84A-9A9E-8CD331528C83}" type="slidenum">
              <a:rPr lang="en-US">
                <a:latin typeface="Times New Roman" charset="0"/>
              </a:rPr>
              <a:pPr algn="r"/>
              <a:t>16</a:t>
            </a:fld>
            <a:endParaRPr lang="en-US">
              <a:latin typeface="Times New Roman" charset="0"/>
            </a:endParaRPr>
          </a:p>
        </p:txBody>
      </p:sp>
      <p:sp>
        <p:nvSpPr>
          <p:cNvPr id="38916" name="Rectangle 1"/>
          <p:cNvSpPr>
            <a:spLocks noGrp="1" noRot="1" noChangeAspect="1" noChangeArrowheads="1" noTextEdit="1"/>
          </p:cNvSpPr>
          <p:nvPr>
            <p:ph type="sldImg"/>
          </p:nvPr>
        </p:nvSpPr>
        <p:spPr>
          <a:ln/>
        </p:spPr>
      </p:sp>
      <p:sp>
        <p:nvSpPr>
          <p:cNvPr id="38917"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pPr>
            <a:r>
              <a:rPr lang="en-GB" dirty="0">
                <a:latin typeface="Arial" charset="0"/>
                <a:ea typeface="MS PGothic" charset="0"/>
                <a:cs typeface="Arial" charset="0"/>
              </a:rPr>
              <a:t>The picture shows a sea-level warning mast in the village of </a:t>
            </a:r>
            <a:r>
              <a:rPr lang="en-GB" dirty="0" err="1">
                <a:latin typeface="Arial" charset="0"/>
                <a:ea typeface="MS PGothic" charset="0"/>
                <a:cs typeface="Arial" charset="0"/>
              </a:rPr>
              <a:t>Tasajera</a:t>
            </a:r>
            <a:r>
              <a:rPr lang="en-GB" dirty="0">
                <a:latin typeface="Arial" charset="0"/>
                <a:ea typeface="MS PGothic" charset="0"/>
                <a:cs typeface="Arial" charset="0"/>
              </a:rPr>
              <a:t>, on Colombia’s Caribbean coast, installed by Colombian Red cross volunteers as part a DRR project. </a:t>
            </a:r>
          </a:p>
          <a:p>
            <a:pPr eaLnBrk="1" hangingPunct="1">
              <a:lnSpc>
                <a:spcPct val="95000"/>
              </a:lnSpc>
            </a:pPr>
            <a:endParaRPr lang="en-GB" dirty="0">
              <a:latin typeface="Arial" charset="0"/>
              <a:ea typeface="MS PGothic" charset="0"/>
              <a:cs typeface="Arial" charset="0"/>
            </a:endParaRPr>
          </a:p>
          <a:p>
            <a:pPr eaLnBrk="1" hangingPunct="1">
              <a:lnSpc>
                <a:spcPct val="95000"/>
              </a:lnSpc>
            </a:pPr>
            <a:r>
              <a:rPr lang="en-GB" dirty="0" err="1">
                <a:latin typeface="Arial" charset="0"/>
                <a:ea typeface="MS PGothic" charset="0"/>
                <a:cs typeface="Arial" charset="0"/>
              </a:rPr>
              <a:t>Tasajera</a:t>
            </a:r>
            <a:r>
              <a:rPr lang="en-GB" dirty="0">
                <a:latin typeface="Arial" charset="0"/>
                <a:ea typeface="MS PGothic" charset="0"/>
                <a:cs typeface="Arial" charset="0"/>
              </a:rPr>
              <a:t> and other villages are exposed to storm surges from the sea and floods originating inland as rivers. The mast pictured is painted in standard traffic-light colours of red, yellow and green, giving villagers a clear idea of what to do when a seaborne disaster threatens; the precise levels for the painted bands were initially established by environmental experts from the local authorities. Red means evacuate – to designated sites.</a:t>
            </a:r>
            <a:r>
              <a:rPr lang="da-DK" dirty="0">
                <a:latin typeface="Arial" charset="0"/>
                <a:ea typeface="MS PGothic" charset="0"/>
                <a:cs typeface="Arial" charset="0"/>
              </a:rPr>
              <a:t> </a:t>
            </a:r>
            <a:endParaRPr lang="en-US" dirty="0">
              <a:latin typeface="Arial" charset="0"/>
              <a:ea typeface="MS PGothic"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a:ln/>
        </p:spPr>
      </p:sp>
      <p:sp>
        <p:nvSpPr>
          <p:cNvPr id="399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latin typeface="Arial" charset="0"/>
                <a:ea typeface="MS PGothic" charset="0"/>
                <a:cs typeface="Arial" charset="0"/>
              </a:rPr>
              <a:t>We believe that many Disaster Management interventions could benefit from the use of climate and weather information. This information might include information relating to climate change, such as changing trends in rainfall, and also climate variability, such as the El Nino/La Nina phenomenon. We will walk through some of them in the next slides. </a:t>
            </a:r>
          </a:p>
        </p:txBody>
      </p:sp>
      <p:sp>
        <p:nvSpPr>
          <p:cNvPr id="399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fld id="{2429CBA7-5C14-634E-A08E-90CAC155FDFC}" type="slidenum">
              <a:rPr lang="da-DK"/>
              <a:pPr/>
              <a:t>17</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fld id="{C23E0470-4B42-B94C-BFD8-66301B172EE2}" type="slidenum">
              <a:rPr lang="da-DK"/>
              <a:pPr/>
              <a:t>18</a:t>
            </a:fld>
            <a:endParaRPr lang="da-DK"/>
          </a:p>
        </p:txBody>
      </p:sp>
      <p:sp>
        <p:nvSpPr>
          <p:cNvPr id="409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EF23CED1-35C9-934B-88B2-9E201803B67F}" type="slidenum">
              <a:rPr lang="en-US">
                <a:latin typeface="Times New Roman" charset="0"/>
              </a:rPr>
              <a:pPr algn="r"/>
              <a:t>18</a:t>
            </a:fld>
            <a:endParaRPr lang="en-US">
              <a:latin typeface="Times New Roman" charset="0"/>
            </a:endParaRPr>
          </a:p>
        </p:txBody>
      </p:sp>
      <p:sp>
        <p:nvSpPr>
          <p:cNvPr id="40964" name="Rectangle 1"/>
          <p:cNvSpPr>
            <a:spLocks noGrp="1" noRot="1" noChangeAspect="1" noChangeArrowheads="1" noTextEdit="1"/>
          </p:cNvSpPr>
          <p:nvPr>
            <p:ph type="sldImg"/>
          </p:nvPr>
        </p:nvSpPr>
        <p:spPr>
          <a:ln/>
        </p:spPr>
      </p:sp>
      <p:sp>
        <p:nvSpPr>
          <p:cNvPr id="40965"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pPr>
            <a:r>
              <a:rPr lang="en-US" sz="1600" dirty="0">
                <a:solidFill>
                  <a:srgbClr val="000000"/>
                </a:solidFill>
                <a:latin typeface="Arial" charset="0"/>
                <a:ea typeface="MS PGothic" charset="0"/>
                <a:cs typeface="Arial" charset="0"/>
              </a:rPr>
              <a:t>When it comes to ‘preparedness for response’, the following actions are very relevant</a:t>
            </a:r>
            <a:r>
              <a:rPr lang="nl-NL" sz="1600" dirty="0">
                <a:solidFill>
                  <a:srgbClr val="000000"/>
                </a:solidFill>
                <a:latin typeface="Arial" charset="0"/>
                <a:ea typeface="MS PGothic" charset="0"/>
                <a:cs typeface="Arial" charset="0"/>
              </a:rPr>
              <a:t>: </a:t>
            </a:r>
          </a:p>
          <a:p>
            <a:pPr eaLnBrk="1" hangingPunct="1">
              <a:lnSpc>
                <a:spcPct val="95000"/>
              </a:lnSpc>
            </a:pPr>
            <a:endParaRPr lang="nl-NL" sz="1600" dirty="0">
              <a:solidFill>
                <a:srgbClr val="000000"/>
              </a:solidFill>
              <a:latin typeface="Arial" charset="0"/>
              <a:ea typeface="MS PGothic" charset="0"/>
              <a:cs typeface="Arial" charset="0"/>
            </a:endParaRPr>
          </a:p>
          <a:p>
            <a:pPr eaLnBrk="1" hangingPunct="1">
              <a:lnSpc>
                <a:spcPct val="95000"/>
              </a:lnSpc>
            </a:pPr>
            <a:r>
              <a:rPr lang="en-US" sz="1600" dirty="0">
                <a:solidFill>
                  <a:srgbClr val="000000"/>
                </a:solidFill>
                <a:latin typeface="Arial" charset="0"/>
                <a:ea typeface="MS PGothic" charset="0"/>
                <a:cs typeface="Arial" charset="0"/>
              </a:rPr>
              <a:t>Contingency planning: </a:t>
            </a:r>
            <a:r>
              <a:rPr lang="en-US" sz="1600" dirty="0" err="1">
                <a:solidFill>
                  <a:srgbClr val="000000"/>
                </a:solidFill>
                <a:latin typeface="Arial" charset="0"/>
                <a:ea typeface="MS PGothic" charset="0"/>
                <a:cs typeface="Arial" charset="0"/>
              </a:rPr>
              <a:t>eg</a:t>
            </a:r>
            <a:r>
              <a:rPr lang="en-US" sz="1600" dirty="0">
                <a:solidFill>
                  <a:srgbClr val="000000"/>
                </a:solidFill>
                <a:latin typeface="Arial" charset="0"/>
                <a:ea typeface="MS PGothic" charset="0"/>
                <a:cs typeface="Arial" charset="0"/>
              </a:rPr>
              <a:t> can your Meteorological office send you automatic updates on how long the intense rainfall or drought is likely to last? What preparedness could be taken based on certain scenarios – such as information that an El Nino event is occurring? Does your contingency plan contain elements such as this?</a:t>
            </a:r>
          </a:p>
          <a:p>
            <a:pPr eaLnBrk="1" hangingPunct="1">
              <a:lnSpc>
                <a:spcPct val="95000"/>
              </a:lnSpc>
            </a:pPr>
            <a:endParaRPr lang="en-US" sz="1600" dirty="0">
              <a:solidFill>
                <a:srgbClr val="000000"/>
              </a:solidFill>
              <a:latin typeface="Arial" charset="0"/>
              <a:ea typeface="MS PGothic" charset="0"/>
              <a:cs typeface="Arial" charset="0"/>
            </a:endParaRPr>
          </a:p>
          <a:p>
            <a:pPr eaLnBrk="1" hangingPunct="1">
              <a:lnSpc>
                <a:spcPct val="95000"/>
              </a:lnSpc>
            </a:pPr>
            <a:r>
              <a:rPr lang="en-US" sz="1600" dirty="0">
                <a:solidFill>
                  <a:srgbClr val="000000"/>
                </a:solidFill>
                <a:latin typeface="Arial" charset="0"/>
                <a:ea typeface="MS PGothic" charset="0"/>
                <a:cs typeface="Arial" charset="0"/>
              </a:rPr>
              <a:t>If you get a warning for extreme weather in the coming days, there is no chance to reposition stocks. If you get a warning over a longer period of time (seasonal warning) could you still supply warehouses in the likely affected areas </a:t>
            </a:r>
            <a:r>
              <a:rPr lang="nl-NL" sz="1600" dirty="0">
                <a:solidFill>
                  <a:srgbClr val="000000"/>
                </a:solidFill>
                <a:latin typeface="Arial" charset="0"/>
                <a:ea typeface="MS PGothic" charset="0"/>
                <a:cs typeface="Arial" charset="0"/>
              </a:rPr>
              <a:t>with </a:t>
            </a:r>
            <a:r>
              <a:rPr lang="en-US" sz="1600" dirty="0">
                <a:solidFill>
                  <a:srgbClr val="000000"/>
                </a:solidFill>
                <a:latin typeface="Arial" charset="0"/>
                <a:ea typeface="MS PGothic" charset="0"/>
                <a:cs typeface="Arial" charset="0"/>
              </a:rPr>
              <a:t>enough stock? Will you mobilize your volunteers ahead of time in those areas and can they warn vulnerable people who have no access to this warning</a:t>
            </a:r>
            <a:r>
              <a:rPr lang="nl-NL" sz="1600" dirty="0">
                <a:solidFill>
                  <a:srgbClr val="000000"/>
                </a:solidFill>
                <a:latin typeface="Arial" charset="0"/>
                <a:ea typeface="MS PGothic" charset="0"/>
                <a:cs typeface="Arial" charset="0"/>
              </a:rPr>
              <a:t>? Which other actions could you think of, ahead of time? (evacuations based on early warnings, radio warnings, set up of a whistle warning system run by volunteers in remote areas, etc) </a:t>
            </a:r>
            <a:endParaRPr lang="en-US" sz="1600" dirty="0">
              <a:solidFill>
                <a:srgbClr val="000000"/>
              </a:solidFill>
              <a:latin typeface="Arial" charset="0"/>
              <a:ea typeface="MS PGothic" charset="0"/>
              <a:cs typeface="Arial" charset="0"/>
            </a:endParaRPr>
          </a:p>
          <a:p>
            <a:pPr eaLnBrk="1" hangingPunct="1">
              <a:lnSpc>
                <a:spcPct val="95000"/>
              </a:lnSpc>
            </a:pPr>
            <a:endParaRPr lang="en-US" sz="1600" dirty="0">
              <a:solidFill>
                <a:srgbClr val="000000"/>
              </a:solidFill>
              <a:latin typeface="Arial" charset="0"/>
              <a:ea typeface="MS PGothic" charset="0"/>
              <a:cs typeface="Arial" charset="0"/>
            </a:endParaRPr>
          </a:p>
          <a:p>
            <a:pPr eaLnBrk="1" hangingPunct="1">
              <a:lnSpc>
                <a:spcPct val="95000"/>
              </a:lnSpc>
            </a:pPr>
            <a:r>
              <a:rPr lang="en-US" sz="1600" dirty="0">
                <a:solidFill>
                  <a:srgbClr val="000000"/>
                </a:solidFill>
                <a:latin typeface="Arial" charset="0"/>
                <a:ea typeface="MS PGothic" charset="0"/>
                <a:cs typeface="Arial" charset="0"/>
              </a:rPr>
              <a:t>On a longer time scale: would the National Society (and </a:t>
            </a:r>
            <a:r>
              <a:rPr lang="en-US" sz="1600" dirty="0" err="1">
                <a:solidFill>
                  <a:srgbClr val="000000"/>
                </a:solidFill>
                <a:latin typeface="Arial" charset="0"/>
                <a:ea typeface="MS PGothic" charset="0"/>
                <a:cs typeface="Arial" charset="0"/>
              </a:rPr>
              <a:t>Governmetn</a:t>
            </a:r>
            <a:r>
              <a:rPr lang="en-US" sz="1600" dirty="0">
                <a:solidFill>
                  <a:srgbClr val="000000"/>
                </a:solidFill>
                <a:latin typeface="Arial" charset="0"/>
                <a:ea typeface="MS PGothic" charset="0"/>
                <a:cs typeface="Arial" charset="0"/>
              </a:rPr>
              <a:t> </a:t>
            </a:r>
            <a:r>
              <a:rPr lang="en-US" sz="1600" dirty="0" err="1">
                <a:solidFill>
                  <a:srgbClr val="000000"/>
                </a:solidFill>
                <a:latin typeface="Arial" charset="0"/>
                <a:ea typeface="MS PGothic" charset="0"/>
                <a:cs typeface="Arial" charset="0"/>
              </a:rPr>
              <a:t>parterns</a:t>
            </a:r>
            <a:r>
              <a:rPr lang="en-US" sz="1600" dirty="0">
                <a:solidFill>
                  <a:srgbClr val="000000"/>
                </a:solidFill>
                <a:latin typeface="Arial" charset="0"/>
                <a:ea typeface="MS PGothic" charset="0"/>
                <a:cs typeface="Arial" charset="0"/>
              </a:rPr>
              <a:t>) need to reconsider if warehouses are in safe locations even for unprecedented extreme events?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fld id="{16D8280B-D83B-3F42-A94D-D0E00798EE37}" type="slidenum">
              <a:rPr lang="da-DK"/>
              <a:pPr/>
              <a:t>19</a:t>
            </a:fld>
            <a:endParaRPr lang="da-DK"/>
          </a:p>
        </p:txBody>
      </p:sp>
      <p:sp>
        <p:nvSpPr>
          <p:cNvPr id="419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3612EF9A-85AD-B742-8CC3-C9A82180FFFC}" type="slidenum">
              <a:rPr lang="en-US">
                <a:latin typeface="Times New Roman" charset="0"/>
              </a:rPr>
              <a:pPr algn="r"/>
              <a:t>19</a:t>
            </a:fld>
            <a:endParaRPr lang="en-US">
              <a:latin typeface="Times New Roman" charset="0"/>
            </a:endParaRPr>
          </a:p>
        </p:txBody>
      </p:sp>
      <p:sp>
        <p:nvSpPr>
          <p:cNvPr id="41988" name="Rectangle 1"/>
          <p:cNvSpPr>
            <a:spLocks noGrp="1" noRot="1" noChangeAspect="1" noChangeArrowheads="1" noTextEdit="1"/>
          </p:cNvSpPr>
          <p:nvPr>
            <p:ph type="sldImg"/>
          </p:nvPr>
        </p:nvSpPr>
        <p:spPr>
          <a:ln/>
        </p:spPr>
      </p:sp>
      <p:sp>
        <p:nvSpPr>
          <p:cNvPr id="41989"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pPr>
            <a:r>
              <a:rPr lang="en-US" sz="1600" dirty="0">
                <a:solidFill>
                  <a:srgbClr val="000000"/>
                </a:solidFill>
                <a:latin typeface="Arial" charset="0"/>
                <a:ea typeface="MS PGothic" charset="0"/>
                <a:cs typeface="Arial" charset="0"/>
              </a:rPr>
              <a:t>In the post-disaster recovery there are huge opportunities for “building back safer”. Collaboration with land use planners and climate scientists may help identify safer areas than those devastated by the recent disaster – i.e. the site selection must be based not only on historical disaster events, but also based on trends and long-term forecasts for sea level rise and new extreme rain and flood level events. </a:t>
            </a:r>
          </a:p>
          <a:p>
            <a:pPr eaLnBrk="1" hangingPunct="1">
              <a:lnSpc>
                <a:spcPct val="95000"/>
              </a:lnSpc>
            </a:pPr>
            <a:endParaRPr lang="en-US" sz="1600" dirty="0">
              <a:solidFill>
                <a:srgbClr val="000000"/>
              </a:solidFill>
              <a:latin typeface="Arial" charset="0"/>
              <a:ea typeface="MS PGothic" charset="0"/>
              <a:cs typeface="Arial" charset="0"/>
            </a:endParaRPr>
          </a:p>
          <a:p>
            <a:pPr eaLnBrk="1" hangingPunct="1">
              <a:lnSpc>
                <a:spcPct val="95000"/>
              </a:lnSpc>
            </a:pPr>
            <a:r>
              <a:rPr lang="en-US" sz="1600" dirty="0">
                <a:solidFill>
                  <a:srgbClr val="000000"/>
                </a:solidFill>
                <a:latin typeface="Arial" charset="0"/>
                <a:ea typeface="MS PGothic" charset="0"/>
                <a:cs typeface="Arial" charset="0"/>
              </a:rPr>
              <a:t>Of course such land use planning may be controversial. But rebuilding without somehow considering the future risk scenarios should not be an option.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821A1634-DACE-C346-AF18-D526020EDEE9}" type="slidenum">
              <a:rPr lang="da-DK"/>
              <a:pPr algn="r"/>
              <a:t>20</a:t>
            </a:fld>
            <a:endParaRPr lang="da-DK"/>
          </a:p>
        </p:txBody>
      </p:sp>
      <p:sp>
        <p:nvSpPr>
          <p:cNvPr id="430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6B0B0595-6A5E-0342-AE3C-3C2108A95A82}" type="slidenum">
              <a:rPr lang="en-US">
                <a:latin typeface="Times New Roman" charset="0"/>
              </a:rPr>
              <a:pPr algn="r"/>
              <a:t>20</a:t>
            </a:fld>
            <a:endParaRPr lang="en-US">
              <a:latin typeface="Times New Roman" charset="0"/>
            </a:endParaRPr>
          </a:p>
        </p:txBody>
      </p:sp>
      <p:sp>
        <p:nvSpPr>
          <p:cNvPr id="43012" name="Rectangle 1"/>
          <p:cNvSpPr>
            <a:spLocks noGrp="1" noRot="1" noChangeAspect="1" noChangeArrowheads="1" noTextEdit="1"/>
          </p:cNvSpPr>
          <p:nvPr>
            <p:ph type="sldImg"/>
          </p:nvPr>
        </p:nvSpPr>
        <p:spPr>
          <a:ln/>
        </p:spPr>
      </p:sp>
      <p:sp>
        <p:nvSpPr>
          <p:cNvPr id="43013"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pPr>
            <a:r>
              <a:rPr lang="en-US" sz="1600" dirty="0">
                <a:solidFill>
                  <a:srgbClr val="000000"/>
                </a:solidFill>
                <a:latin typeface="Arial" charset="0"/>
                <a:ea typeface="MS PGothic" charset="0"/>
                <a:cs typeface="Arial" charset="0"/>
              </a:rPr>
              <a:t>In line with IFRC ‘Project/</a:t>
            </a:r>
            <a:r>
              <a:rPr lang="en-US" sz="1600" dirty="0" err="1">
                <a:solidFill>
                  <a:srgbClr val="000000"/>
                </a:solidFill>
                <a:latin typeface="Arial" charset="0"/>
                <a:ea typeface="MS PGothic" charset="0"/>
                <a:cs typeface="Arial" charset="0"/>
              </a:rPr>
              <a:t>programme</a:t>
            </a:r>
            <a:r>
              <a:rPr lang="en-US" sz="1600" dirty="0">
                <a:solidFill>
                  <a:srgbClr val="000000"/>
                </a:solidFill>
                <a:latin typeface="Arial" charset="0"/>
                <a:ea typeface="MS PGothic" charset="0"/>
                <a:cs typeface="Arial" charset="0"/>
              </a:rPr>
              <a:t> monitoring and evaluation (M&amp;E) guide’ 2011 </a:t>
            </a:r>
          </a:p>
          <a:p>
            <a:pPr eaLnBrk="1" hangingPunct="1">
              <a:lnSpc>
                <a:spcPct val="95000"/>
              </a:lnSpc>
            </a:pPr>
            <a:endParaRPr lang="en-US" sz="1600" dirty="0">
              <a:solidFill>
                <a:srgbClr val="000000"/>
              </a:solidFill>
              <a:latin typeface="Arial" charset="0"/>
              <a:ea typeface="MS PGothic" charset="0"/>
              <a:cs typeface="Arial" charset="0"/>
            </a:endParaRPr>
          </a:p>
          <a:p>
            <a:pPr eaLnBrk="1" hangingPunct="1">
              <a:lnSpc>
                <a:spcPct val="95000"/>
              </a:lnSpc>
            </a:pPr>
            <a:r>
              <a:rPr lang="en-US" sz="1600" dirty="0">
                <a:solidFill>
                  <a:srgbClr val="000000"/>
                </a:solidFill>
                <a:latin typeface="Arial" charset="0"/>
                <a:ea typeface="MS PGothic" charset="0"/>
                <a:cs typeface="Arial" charset="0"/>
              </a:rPr>
              <a:t>see </a:t>
            </a:r>
            <a:r>
              <a:rPr lang="en-US" b="1" dirty="0">
                <a:latin typeface="Arial" charset="0"/>
                <a:ea typeface="MS PGothic" charset="0"/>
                <a:cs typeface="Arial" charset="0"/>
              </a:rPr>
              <a:t>http://www.ifrc.org/Global/Publications/monitoring/IFRC-ME-Guide-8-2011.pdf</a:t>
            </a:r>
          </a:p>
          <a:p>
            <a:pPr eaLnBrk="1" hangingPunct="1">
              <a:lnSpc>
                <a:spcPct val="95000"/>
              </a:lnSpc>
            </a:pPr>
            <a:endParaRPr lang="en-US" dirty="0">
              <a:latin typeface="Arial" charset="0"/>
              <a:ea typeface="MS PGothic" charset="0"/>
              <a:cs typeface="Arial" charset="0"/>
            </a:endParaRPr>
          </a:p>
          <a:p>
            <a:pPr eaLnBrk="1" hangingPunct="1">
              <a:lnSpc>
                <a:spcPct val="95000"/>
              </a:lnSpc>
            </a:pPr>
            <a:r>
              <a:rPr lang="en-US" dirty="0">
                <a:latin typeface="Arial" charset="0"/>
                <a:ea typeface="MS PGothic" charset="0"/>
                <a:cs typeface="Arial" charset="0"/>
              </a:rPr>
              <a:t>Ensure there are relevant parameters and baseline data to verify that DM and DRR </a:t>
            </a:r>
            <a:r>
              <a:rPr lang="en-US" dirty="0" err="1">
                <a:latin typeface="Arial" charset="0"/>
                <a:ea typeface="MS PGothic" charset="0"/>
                <a:cs typeface="Arial" charset="0"/>
              </a:rPr>
              <a:t>programmes</a:t>
            </a:r>
            <a:r>
              <a:rPr lang="en-US" dirty="0">
                <a:latin typeface="Arial" charset="0"/>
                <a:ea typeface="MS PGothic" charset="0"/>
                <a:cs typeface="Arial" charset="0"/>
              </a:rPr>
              <a:t> are being adjusted properly to handle a changing climate. </a:t>
            </a:r>
          </a:p>
          <a:p>
            <a:pPr eaLnBrk="1" hangingPunct="1">
              <a:lnSpc>
                <a:spcPct val="95000"/>
              </a:lnSpc>
            </a:pPr>
            <a:endParaRPr lang="en-US" dirty="0">
              <a:latin typeface="Arial" charset="0"/>
              <a:ea typeface="MS PGothic" charset="0"/>
              <a:cs typeface="Arial" charset="0"/>
            </a:endParaRPr>
          </a:p>
          <a:p>
            <a:pPr eaLnBrk="1" hangingPunct="1">
              <a:lnSpc>
                <a:spcPct val="95000"/>
              </a:lnSpc>
            </a:pPr>
            <a:r>
              <a:rPr lang="en-US" dirty="0">
                <a:latin typeface="Arial" charset="0"/>
                <a:ea typeface="MS PGothic" charset="0"/>
                <a:cs typeface="Arial" charset="0"/>
              </a:rPr>
              <a:t>There is no fixed list of ‘climate indicators’ but the design of any program plan and/or </a:t>
            </a:r>
            <a:r>
              <a:rPr lang="en-US" dirty="0" err="1">
                <a:latin typeface="Arial" charset="0"/>
                <a:ea typeface="MS PGothic" charset="0"/>
                <a:cs typeface="Arial" charset="0"/>
              </a:rPr>
              <a:t>logframe</a:t>
            </a:r>
            <a:r>
              <a:rPr lang="en-US" dirty="0">
                <a:latin typeface="Arial" charset="0"/>
                <a:ea typeface="MS PGothic" charset="0"/>
                <a:cs typeface="Arial" charset="0"/>
              </a:rPr>
              <a:t> needs to pay due attention to specific indicators that can help gauge if the efforts lead to more climate smart planning and </a:t>
            </a:r>
            <a:r>
              <a:rPr lang="en-US" dirty="0" err="1">
                <a:latin typeface="Arial" charset="0"/>
                <a:ea typeface="MS PGothic" charset="0"/>
                <a:cs typeface="Arial" charset="0"/>
              </a:rPr>
              <a:t>behaviour</a:t>
            </a:r>
            <a:r>
              <a:rPr lang="en-US" dirty="0">
                <a:latin typeface="Arial" charset="0"/>
                <a:ea typeface="MS PGothic" charset="0"/>
                <a:cs typeface="Arial" charset="0"/>
              </a:rPr>
              <a:t>. </a:t>
            </a:r>
          </a:p>
          <a:p>
            <a:pPr eaLnBrk="1" hangingPunct="1">
              <a:lnSpc>
                <a:spcPct val="95000"/>
              </a:lnSpc>
            </a:pPr>
            <a:endParaRPr lang="en-US" dirty="0">
              <a:latin typeface="Arial" charset="0"/>
              <a:ea typeface="MS PGothic" charset="0"/>
              <a:cs typeface="Arial" charset="0"/>
            </a:endParaRPr>
          </a:p>
          <a:p>
            <a:pPr eaLnBrk="1" hangingPunct="1">
              <a:lnSpc>
                <a:spcPct val="95000"/>
              </a:lnSpc>
            </a:pPr>
            <a:r>
              <a:rPr lang="en-US" dirty="0">
                <a:latin typeface="Arial" charset="0"/>
                <a:ea typeface="MS PGothic" charset="0"/>
                <a:cs typeface="Arial" charset="0"/>
              </a:rPr>
              <a:t>A key point is to document the final impact – in case studies etc. and share such ‘good practices’ to stimulate up-scaling. </a:t>
            </a:r>
            <a:r>
              <a:rPr lang="en-US" i="1" dirty="0">
                <a:latin typeface="Arial" charset="0"/>
                <a:ea typeface="MS PGothic" charset="0"/>
                <a:cs typeface="Arial" charset="0"/>
              </a:rPr>
              <a:t>Please visit the communication module for more guidance on communication. </a:t>
            </a:r>
            <a:endParaRPr lang="nl-NL" i="1" dirty="0">
              <a:latin typeface="Arial" charset="0"/>
              <a:ea typeface="MS PGothic" charset="0"/>
              <a:cs typeface="Arial" charset="0"/>
            </a:endParaRPr>
          </a:p>
          <a:p>
            <a:pPr eaLnBrk="1" hangingPunct="1">
              <a:lnSpc>
                <a:spcPct val="95000"/>
              </a:lnSpc>
            </a:pPr>
            <a:endParaRPr lang="en-US" dirty="0">
              <a:latin typeface="Arial" charset="0"/>
              <a:ea typeface="MS PGothic" charset="0"/>
              <a:cs typeface="Arial" charset="0"/>
            </a:endParaRPr>
          </a:p>
          <a:p>
            <a:pPr eaLnBrk="1" hangingPunct="1">
              <a:lnSpc>
                <a:spcPct val="95000"/>
              </a:lnSpc>
            </a:pPr>
            <a:endParaRPr lang="en-US" dirty="0">
              <a:latin typeface="Arial" charset="0"/>
              <a:ea typeface="MS PGothic"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EC1150A3-1C61-5D4C-B7A4-90837E7E8DDD}" type="slidenum">
              <a:rPr lang="da-DK"/>
              <a:pPr algn="r"/>
              <a:t>21</a:t>
            </a:fld>
            <a:endParaRPr lang="da-DK"/>
          </a:p>
        </p:txBody>
      </p:sp>
      <p:sp>
        <p:nvSpPr>
          <p:cNvPr id="440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F7E07C73-3D17-CC47-BAB1-DCBF2DD8F381}" type="slidenum">
              <a:rPr lang="en-US">
                <a:latin typeface="Times New Roman" charset="0"/>
              </a:rPr>
              <a:pPr algn="r"/>
              <a:t>21</a:t>
            </a:fld>
            <a:endParaRPr lang="en-US">
              <a:latin typeface="Times New Roman" charset="0"/>
            </a:endParaRPr>
          </a:p>
        </p:txBody>
      </p:sp>
      <p:sp>
        <p:nvSpPr>
          <p:cNvPr id="44036" name="Rectangle 1"/>
          <p:cNvSpPr>
            <a:spLocks noGrp="1" noRot="1" noChangeAspect="1" noChangeArrowheads="1" noTextEdit="1"/>
          </p:cNvSpPr>
          <p:nvPr>
            <p:ph type="sldImg"/>
          </p:nvPr>
        </p:nvSpPr>
        <p:spPr>
          <a:ln/>
        </p:spPr>
      </p:sp>
      <p:sp>
        <p:nvSpPr>
          <p:cNvPr id="44037"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42950" lvl="1" indent="-285750" eaLnBrk="1" hangingPunct="1">
              <a:lnSpc>
                <a:spcPct val="80000"/>
              </a:lnSpc>
            </a:pPr>
            <a:r>
              <a:rPr lang="en-US" sz="1800" dirty="0">
                <a:latin typeface="Arial" charset="0"/>
                <a:ea typeface="MS PGothic" charset="0"/>
                <a:cs typeface="Arial" charset="0"/>
              </a:rPr>
              <a:t>The first people to respond to disasters are the community people themselves. They already have existing knowledge of how weather and climate affects them. As you can see in the </a:t>
            </a:r>
            <a:r>
              <a:rPr lang="en-US" sz="1800" i="1" dirty="0">
                <a:latin typeface="Arial" charset="0"/>
                <a:ea typeface="MS PGothic" charset="0"/>
                <a:cs typeface="Arial" charset="0"/>
              </a:rPr>
              <a:t>Community Climate Risk</a:t>
            </a:r>
            <a:r>
              <a:rPr lang="en-US" sz="1800" dirty="0">
                <a:latin typeface="Arial" charset="0"/>
                <a:ea typeface="MS PGothic" charset="0"/>
                <a:cs typeface="Arial" charset="0"/>
              </a:rPr>
              <a:t> module, VCAs can easily extract information on climate risks, and help to stimulate relevant discussions with community members about possible solutions to those risks. Feeding this information on climate risks, and community level solutions, into Disaster Management planning is important. </a:t>
            </a:r>
          </a:p>
          <a:p>
            <a:pPr marL="742950" lvl="1" indent="-285750" eaLnBrk="1" hangingPunct="1">
              <a:lnSpc>
                <a:spcPct val="80000"/>
              </a:lnSpc>
            </a:pPr>
            <a:r>
              <a:rPr lang="en-US" sz="1800" dirty="0">
                <a:latin typeface="Arial" charset="0"/>
                <a:ea typeface="MS PGothic" charset="0"/>
                <a:cs typeface="Arial" charset="0"/>
              </a:rPr>
              <a:t>If you like to learn more about how to consider climate risks into the VCA, please read our guidance note in </a:t>
            </a:r>
            <a:r>
              <a:rPr lang="en-US" sz="1800" i="1" dirty="0">
                <a:latin typeface="Arial" charset="0"/>
                <a:ea typeface="MS PGothic" charset="0"/>
                <a:cs typeface="Arial" charset="0"/>
              </a:rPr>
              <a:t>relevant reading </a:t>
            </a:r>
            <a:r>
              <a:rPr lang="en-US" sz="1800" dirty="0">
                <a:latin typeface="Arial" charset="0"/>
                <a:ea typeface="MS PGothic" charset="0"/>
                <a:cs typeface="Arial" charset="0"/>
              </a:rPr>
              <a:t>section of the </a:t>
            </a:r>
            <a:r>
              <a:rPr lang="en-US" sz="1800" i="1" dirty="0">
                <a:latin typeface="Arial" charset="0"/>
                <a:ea typeface="MS PGothic" charset="0"/>
                <a:cs typeface="Arial" charset="0"/>
              </a:rPr>
              <a:t>Community Climate Risk</a:t>
            </a:r>
            <a:r>
              <a:rPr lang="en-US" sz="1800" dirty="0">
                <a:latin typeface="Arial" charset="0"/>
                <a:ea typeface="MS PGothic" charset="0"/>
                <a:cs typeface="Arial" charset="0"/>
              </a:rPr>
              <a:t> module.</a:t>
            </a:r>
          </a:p>
          <a:p>
            <a:pPr eaLnBrk="1" hangingPunct="1">
              <a:lnSpc>
                <a:spcPct val="80000"/>
              </a:lnSpc>
            </a:pPr>
            <a:endParaRPr lang="en-GB" dirty="0">
              <a:latin typeface="Arial" charset="0"/>
              <a:ea typeface="MS PGothic"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40" tIns="43869" rIns="87740" bIns="43869" anchor="b"/>
          <a:lstStyle>
            <a:lvl1pPr defTabSz="877888">
              <a:defRPr sz="1200">
                <a:solidFill>
                  <a:schemeClr val="tx1"/>
                </a:solidFill>
                <a:latin typeface="Arial" charset="0"/>
                <a:ea typeface="MS PGothic" charset="0"/>
                <a:cs typeface="Arial" charset="0"/>
              </a:defRPr>
            </a:lvl1pPr>
            <a:lvl2pPr marL="742950" indent="-285750" defTabSz="877888">
              <a:defRPr sz="1200">
                <a:solidFill>
                  <a:schemeClr val="tx1"/>
                </a:solidFill>
                <a:latin typeface="Arial" charset="0"/>
                <a:ea typeface="MS PGothic" charset="0"/>
                <a:cs typeface="Arial" charset="0"/>
              </a:defRPr>
            </a:lvl2pPr>
            <a:lvl3pPr marL="1143000" indent="-228600" defTabSz="877888">
              <a:defRPr sz="1200">
                <a:solidFill>
                  <a:schemeClr val="tx1"/>
                </a:solidFill>
                <a:latin typeface="Arial" charset="0"/>
                <a:ea typeface="MS PGothic" charset="0"/>
                <a:cs typeface="Arial" charset="0"/>
              </a:defRPr>
            </a:lvl3pPr>
            <a:lvl4pPr marL="1600200" indent="-228600" defTabSz="877888">
              <a:defRPr sz="1200">
                <a:solidFill>
                  <a:schemeClr val="tx1"/>
                </a:solidFill>
                <a:latin typeface="Arial" charset="0"/>
                <a:ea typeface="MS PGothic" charset="0"/>
                <a:cs typeface="Arial" charset="0"/>
              </a:defRPr>
            </a:lvl4pPr>
            <a:lvl5pPr marL="2057400" indent="-228600" defTabSz="877888">
              <a:defRPr sz="1200">
                <a:solidFill>
                  <a:schemeClr val="tx1"/>
                </a:solidFill>
                <a:latin typeface="Arial" charset="0"/>
                <a:ea typeface="MS PGothic" charset="0"/>
                <a:cs typeface="Arial" charset="0"/>
              </a:defRPr>
            </a:lvl5pPr>
            <a:lvl6pPr marL="25146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B91D4CDE-DAFE-2540-BA77-B2FCA2547384}" type="slidenum">
              <a:rPr lang="da-DK" sz="1100">
                <a:latin typeface="Times New Roman" charset="0"/>
              </a:rPr>
              <a:pPr algn="r"/>
              <a:t>22</a:t>
            </a:fld>
            <a:endParaRPr lang="da-DK" sz="1100">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40" tIns="43869" rIns="87740" bIns="43869"/>
          <a:lstStyle/>
          <a:p>
            <a:pPr marL="228600" indent="-228600" eaLnBrk="1" hangingPunct="1">
              <a:lnSpc>
                <a:spcPct val="80000"/>
              </a:lnSpc>
            </a:pPr>
            <a:r>
              <a:rPr lang="da-DK" sz="800" b="1" dirty="0">
                <a:latin typeface="Arial" charset="0"/>
                <a:ea typeface="MS PGothic" charset="0"/>
                <a:cs typeface="Arial" charset="0"/>
              </a:rPr>
              <a:t>An example </a:t>
            </a:r>
            <a:r>
              <a:rPr lang="da-DK" sz="800" dirty="0">
                <a:latin typeface="Arial" charset="0"/>
                <a:ea typeface="MS PGothic" charset="0"/>
                <a:cs typeface="Arial" charset="0"/>
              </a:rPr>
              <a:t>from Indonesia: Indonesia Red Cross (PMI) programme supported by Danish Red Cross; the programme was planned 2002, i.e. before CC was high enough on the agenda to be well incorporated into the community-based programmes.</a:t>
            </a:r>
          </a:p>
          <a:p>
            <a:pPr marL="228600" indent="-228600" eaLnBrk="1" hangingPunct="1">
              <a:lnSpc>
                <a:spcPct val="80000"/>
              </a:lnSpc>
            </a:pPr>
            <a:endParaRPr lang="da-DK" sz="800" dirty="0">
              <a:latin typeface="Arial" charset="0"/>
              <a:ea typeface="MS PGothic" charset="0"/>
              <a:cs typeface="Arial" charset="0"/>
            </a:endParaRPr>
          </a:p>
          <a:p>
            <a:pPr marL="228600" indent="-228600" eaLnBrk="1" hangingPunct="1">
              <a:lnSpc>
                <a:spcPct val="80000"/>
              </a:lnSpc>
            </a:pPr>
            <a:r>
              <a:rPr lang="da-DK" sz="800" b="1" dirty="0">
                <a:latin typeface="Arial" charset="0"/>
                <a:ea typeface="MS PGothic" charset="0"/>
                <a:cs typeface="Arial" charset="0"/>
              </a:rPr>
              <a:t>Situation:</a:t>
            </a:r>
          </a:p>
          <a:p>
            <a:pPr marL="228600" indent="-228600" eaLnBrk="1" hangingPunct="1">
              <a:lnSpc>
                <a:spcPct val="80000"/>
              </a:lnSpc>
              <a:buFontTx/>
              <a:buAutoNum type="arabicPeriod"/>
            </a:pPr>
            <a:r>
              <a:rPr lang="da-DK" sz="800" dirty="0">
                <a:latin typeface="Arial" charset="0"/>
                <a:ea typeface="MS PGothic" charset="0"/>
                <a:cs typeface="Arial" charset="0"/>
              </a:rPr>
              <a:t>A community-based programme</a:t>
            </a:r>
          </a:p>
          <a:p>
            <a:pPr marL="228600" indent="-228600" eaLnBrk="1" hangingPunct="1">
              <a:lnSpc>
                <a:spcPct val="80000"/>
              </a:lnSpc>
              <a:buFontTx/>
              <a:buAutoNum type="arabicPeriod"/>
            </a:pPr>
            <a:r>
              <a:rPr lang="da-DK" sz="800" dirty="0">
                <a:latin typeface="Arial" charset="0"/>
                <a:ea typeface="MS PGothic" charset="0"/>
                <a:cs typeface="Arial" charset="0"/>
              </a:rPr>
              <a:t>A community at the edge of a lake that every year swells and expands in the rainy season</a:t>
            </a:r>
          </a:p>
          <a:p>
            <a:pPr marL="228600" indent="-228600" eaLnBrk="1" hangingPunct="1">
              <a:lnSpc>
                <a:spcPct val="80000"/>
              </a:lnSpc>
              <a:buFontTx/>
              <a:buAutoNum type="arabicPeriod"/>
            </a:pPr>
            <a:r>
              <a:rPr lang="da-DK" sz="800" dirty="0">
                <a:latin typeface="Arial" charset="0"/>
                <a:ea typeface="MS PGothic" charset="0"/>
                <a:cs typeface="Arial" charset="0"/>
              </a:rPr>
              <a:t>People are used to the annual floods and are prepared by having houses on stilts, and boats for transportation during the flood season</a:t>
            </a:r>
          </a:p>
          <a:p>
            <a:pPr marL="228600" indent="-228600" eaLnBrk="1" hangingPunct="1">
              <a:lnSpc>
                <a:spcPct val="80000"/>
              </a:lnSpc>
              <a:buFontTx/>
              <a:buAutoNum type="arabicPeriod"/>
            </a:pPr>
            <a:r>
              <a:rPr lang="da-DK" sz="800" dirty="0">
                <a:latin typeface="Arial" charset="0"/>
                <a:ea typeface="MS PGothic" charset="0"/>
                <a:cs typeface="Arial" charset="0"/>
              </a:rPr>
              <a:t>In the DRR programme, the community (via VCA) identified one of their primary risks: the lack of clean drinking water in wet season – causing many water-borne diseases, especially diahorrea</a:t>
            </a:r>
          </a:p>
          <a:p>
            <a:pPr marL="228600" indent="-228600" eaLnBrk="1" hangingPunct="1">
              <a:lnSpc>
                <a:spcPct val="80000"/>
              </a:lnSpc>
              <a:buFontTx/>
              <a:buAutoNum type="arabicPeriod"/>
            </a:pPr>
            <a:r>
              <a:rPr lang="da-DK" sz="800" dirty="0">
                <a:latin typeface="Arial" charset="0"/>
                <a:ea typeface="MS PGothic" charset="0"/>
                <a:cs typeface="Arial" charset="0"/>
              </a:rPr>
              <a:t>The DRR Programme supported (among other things) construction of water towers to ensure access to clean water year round: they have taps at ground level for access in dry season – and taps at 3m level for safe access by boat in wet season (see picture)</a:t>
            </a:r>
          </a:p>
          <a:p>
            <a:pPr marL="228600" indent="-228600" eaLnBrk="1" hangingPunct="1">
              <a:lnSpc>
                <a:spcPct val="80000"/>
              </a:lnSpc>
              <a:buFontTx/>
              <a:buAutoNum type="arabicPeriod"/>
            </a:pPr>
            <a:endParaRPr lang="da-DK" sz="800" dirty="0">
              <a:latin typeface="Arial" charset="0"/>
              <a:ea typeface="MS PGothic" charset="0"/>
              <a:cs typeface="Arial" charset="0"/>
            </a:endParaRPr>
          </a:p>
          <a:p>
            <a:pPr marL="228600" indent="-228600" eaLnBrk="1" hangingPunct="1">
              <a:lnSpc>
                <a:spcPct val="80000"/>
              </a:lnSpc>
            </a:pPr>
            <a:r>
              <a:rPr lang="da-DK" sz="800" dirty="0">
                <a:latin typeface="Arial" charset="0"/>
                <a:ea typeface="MS PGothic" charset="0"/>
                <a:cs typeface="Arial" charset="0"/>
              </a:rPr>
              <a:t>But since the </a:t>
            </a:r>
            <a:r>
              <a:rPr lang="da-DK" sz="800" b="1" dirty="0">
                <a:latin typeface="Arial" charset="0"/>
                <a:ea typeface="MS PGothic" charset="0"/>
                <a:cs typeface="Arial" charset="0"/>
              </a:rPr>
              <a:t>planning of the design of water towers (and the houses too) was based on local experience and historical evidence of flood levels, the design did not prepare for un-precedented flood levels</a:t>
            </a:r>
            <a:r>
              <a:rPr lang="da-DK" sz="800" dirty="0">
                <a:latin typeface="Arial" charset="0"/>
                <a:ea typeface="MS PGothic" charset="0"/>
                <a:cs typeface="Arial" charset="0"/>
              </a:rPr>
              <a:t> – which could be expected due to changes in rainfall patterns as a consequence of climate change.</a:t>
            </a:r>
          </a:p>
          <a:p>
            <a:pPr marL="228600" indent="-228600" eaLnBrk="1" hangingPunct="1">
              <a:lnSpc>
                <a:spcPct val="80000"/>
              </a:lnSpc>
            </a:pPr>
            <a:endParaRPr lang="da-DK" sz="800" dirty="0">
              <a:latin typeface="Arial" charset="0"/>
              <a:ea typeface="MS PGothic" charset="0"/>
              <a:cs typeface="Arial" charset="0"/>
            </a:endParaRPr>
          </a:p>
          <a:p>
            <a:pPr marL="228600" indent="-228600" eaLnBrk="1" hangingPunct="1">
              <a:lnSpc>
                <a:spcPct val="80000"/>
              </a:lnSpc>
            </a:pPr>
            <a:r>
              <a:rPr lang="da-DK" sz="800" dirty="0">
                <a:latin typeface="Arial" charset="0"/>
                <a:ea typeface="MS PGothic" charset="0"/>
                <a:cs typeface="Arial" charset="0"/>
              </a:rPr>
              <a:t>So at a flood some years later, even the upper taps were flooded - as were the floor levels in most houses (see picture).</a:t>
            </a:r>
          </a:p>
          <a:p>
            <a:pPr marL="228600" indent="-228600" eaLnBrk="1" hangingPunct="1">
              <a:lnSpc>
                <a:spcPct val="80000"/>
              </a:lnSpc>
            </a:pPr>
            <a:endParaRPr lang="da-DK" sz="800" dirty="0">
              <a:latin typeface="Arial" charset="0"/>
              <a:ea typeface="MS PGothic" charset="0"/>
              <a:cs typeface="Arial" charset="0"/>
            </a:endParaRPr>
          </a:p>
          <a:p>
            <a:pPr marL="228600" indent="-228600" eaLnBrk="1" hangingPunct="1">
              <a:lnSpc>
                <a:spcPct val="80000"/>
              </a:lnSpc>
            </a:pPr>
            <a:r>
              <a:rPr lang="da-DK" sz="800" dirty="0">
                <a:latin typeface="Arial" charset="0"/>
                <a:ea typeface="MS PGothic" charset="0"/>
                <a:cs typeface="Arial" charset="0"/>
              </a:rPr>
              <a:t>Future programmes could help raise the houses to a higher level, and new water towers should be built higher – which would make the DRR programme”climate-smart” and promoting CC adaptation. This kind of thinking and adjustments to DRR plans is what now makes PMI one of the Indonesian agencies capable of implementing community-based CCA programmes. </a:t>
            </a:r>
          </a:p>
          <a:p>
            <a:pPr marL="228600" indent="-228600" eaLnBrk="1" hangingPunct="1">
              <a:lnSpc>
                <a:spcPct val="80000"/>
              </a:lnSpc>
            </a:pPr>
            <a:endParaRPr lang="da-DK" sz="800" dirty="0">
              <a:latin typeface="Arial" charset="0"/>
              <a:ea typeface="MS PGothic" charset="0"/>
              <a:cs typeface="Arial" charset="0"/>
            </a:endParaRPr>
          </a:p>
          <a:p>
            <a:pPr marL="228600" indent="-228600" eaLnBrk="1" hangingPunct="1">
              <a:lnSpc>
                <a:spcPct val="80000"/>
              </a:lnSpc>
            </a:pPr>
            <a:r>
              <a:rPr lang="da-DK" sz="800" dirty="0">
                <a:latin typeface="Arial" charset="0"/>
                <a:ea typeface="MS PGothic" charset="0"/>
                <a:cs typeface="Arial" charset="0"/>
              </a:rPr>
              <a:t>How much higher should houses and water tanks be buildt? This is the type of question to be discussed during consultations with local knowledge centres (Universities, local planners and others) – and not just ’guesswork’ by local people, NGOs or the Red Cross staff/volunteers etc.</a:t>
            </a:r>
          </a:p>
          <a:p>
            <a:pPr marL="228600" indent="-228600" eaLnBrk="1" hangingPunct="1">
              <a:lnSpc>
                <a:spcPct val="80000"/>
              </a:lnSpc>
            </a:pPr>
            <a:r>
              <a:rPr lang="da-DK" sz="800" dirty="0">
                <a:latin typeface="Arial" charset="0"/>
                <a:ea typeface="MS PGothic" charset="0"/>
                <a:cs typeface="Arial"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a:latin typeface="Arial" charset="0"/>
                <a:ea typeface="MS PGothic" charset="0"/>
                <a:cs typeface="Arial" charset="0"/>
              </a:rPr>
              <a:t>Satellite view of 2000 floods – the red dots are villages, the blue/black water, and the green ’dry land’</a:t>
            </a:r>
          </a:p>
          <a:p>
            <a:endParaRPr lang="da-DK" dirty="0">
              <a:latin typeface="Arial" charset="0"/>
              <a:ea typeface="MS PGothic" charset="0"/>
              <a:cs typeface="Arial" charset="0"/>
            </a:endParaRPr>
          </a:p>
          <a:p>
            <a:r>
              <a:rPr lang="da-DK" dirty="0">
                <a:latin typeface="Arial" charset="0"/>
                <a:ea typeface="MS PGothic" charset="0"/>
                <a:cs typeface="Arial" charset="0"/>
              </a:rPr>
              <a:t>In the middle of the flooded areas, relatively little communities can do physically protect themselves, but:</a:t>
            </a:r>
          </a:p>
          <a:p>
            <a:r>
              <a:rPr lang="da-DK" dirty="0">
                <a:latin typeface="Arial" charset="0"/>
                <a:ea typeface="MS PGothic" charset="0"/>
                <a:cs typeface="Arial" charset="0"/>
              </a:rPr>
              <a:t>Improving warning and evacuation systems, incl. Ways to protect assets are among the means</a:t>
            </a:r>
          </a:p>
          <a:p>
            <a:r>
              <a:rPr lang="da-DK" dirty="0">
                <a:latin typeface="Arial" charset="0"/>
                <a:ea typeface="MS PGothic" charset="0"/>
                <a:cs typeface="Arial" charset="0"/>
              </a:rPr>
              <a:t>Protecting wells (especially at margins of expected flood areas, helps prevent disease outbreaks during  and after floods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a:latin typeface="Arial" charset="0"/>
                <a:ea typeface="MS PGothic" charset="0"/>
                <a:cs typeface="Arial" charset="0"/>
              </a:rPr>
              <a:t>Local risk reduction microprojects – examples of efforts that could be designed/placed with a chenging climate in mind – thereby incorporating the adapation element into measures addressing immediate risks:</a:t>
            </a:r>
          </a:p>
          <a:p>
            <a:pPr>
              <a:buFontTx/>
              <a:buChar char="•"/>
            </a:pPr>
            <a:r>
              <a:rPr lang="da-DK" dirty="0">
                <a:latin typeface="Arial" charset="0"/>
                <a:ea typeface="MS PGothic" charset="0"/>
                <a:cs typeface="Arial" charset="0"/>
              </a:rPr>
              <a:t>Coast wave breaker protecting landless fisher-families’ households from wave destruction</a:t>
            </a:r>
          </a:p>
          <a:p>
            <a:pPr>
              <a:buFontTx/>
              <a:buChar char="•"/>
            </a:pPr>
            <a:r>
              <a:rPr lang="da-DK" dirty="0">
                <a:latin typeface="Arial" charset="0"/>
                <a:ea typeface="MS PGothic" charset="0"/>
                <a:cs typeface="Arial" charset="0"/>
              </a:rPr>
              <a:t>River erosion wall</a:t>
            </a:r>
          </a:p>
          <a:p>
            <a:pPr>
              <a:buFontTx/>
              <a:buChar char="•"/>
            </a:pPr>
            <a:r>
              <a:rPr lang="da-DK" dirty="0">
                <a:latin typeface="Arial" charset="0"/>
                <a:ea typeface="MS PGothic" charset="0"/>
                <a:cs typeface="Arial" charset="0"/>
              </a:rPr>
              <a:t>School &amp; health care building moved to safer ground (from low-lying flood area w/ schistosomiasis)</a:t>
            </a:r>
          </a:p>
          <a:p>
            <a:pPr>
              <a:buFontTx/>
              <a:buChar char="•"/>
            </a:pPr>
            <a:r>
              <a:rPr lang="da-DK" dirty="0">
                <a:latin typeface="Arial" charset="0"/>
                <a:ea typeface="MS PGothic" charset="0"/>
                <a:cs typeface="Arial" charset="0"/>
              </a:rPr>
              <a:t>Protecting water sources – cleaning/storage tank on hill side + taps in village below</a:t>
            </a:r>
          </a:p>
          <a:p>
            <a:endParaRPr lang="da-DK" dirty="0">
              <a:latin typeface="Arial" charset="0"/>
              <a:ea typeface="MS PGothic"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latin typeface="Arial" charset="0"/>
                <a:ea typeface="MS PGothic" charset="0"/>
                <a:cs typeface="Arial" charset="0"/>
              </a:rPr>
              <a:t>The definition recognizes that humans can adjust to past ("actual") climate change and its impacts, or prepare for projected future ("expected") climate change and its impacts. Adaptation can include changes in behaviour, technology, institutions, policies, and other aspects of human systems. (IPCC Definition) </a:t>
            </a:r>
          </a:p>
          <a:p>
            <a:endParaRPr lang="en-US" dirty="0">
              <a:latin typeface="Arial" charset="0"/>
              <a:ea typeface="MS PGothic" charset="0"/>
              <a:cs typeface="Arial"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fld id="{F53ECCBE-5944-E746-AA5E-B82A5EF8ECC4}" type="slidenum">
              <a:rPr lang="da-DK"/>
              <a:pPr/>
              <a:t>4</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58F6CE5F-6892-344D-8A75-62B45081FD17}" type="slidenum">
              <a:rPr lang="da-DK"/>
              <a:pPr algn="r"/>
              <a:t>25</a:t>
            </a:fld>
            <a:endParaRPr lang="da-DK"/>
          </a:p>
        </p:txBody>
      </p:sp>
      <p:sp>
        <p:nvSpPr>
          <p:cNvPr id="481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D7B6A8CD-32D1-1644-BD68-98E41AFA6F31}" type="slidenum">
              <a:rPr lang="en-US">
                <a:latin typeface="Times New Roman" charset="0"/>
              </a:rPr>
              <a:pPr algn="r"/>
              <a:t>25</a:t>
            </a:fld>
            <a:endParaRPr lang="en-US">
              <a:latin typeface="Times New Roman" charset="0"/>
            </a:endParaRPr>
          </a:p>
        </p:txBody>
      </p:sp>
      <p:sp>
        <p:nvSpPr>
          <p:cNvPr id="48132" name="Rectangle 1"/>
          <p:cNvSpPr>
            <a:spLocks noGrp="1" noRot="1" noChangeAspect="1" noChangeArrowheads="1" noTextEdit="1"/>
          </p:cNvSpPr>
          <p:nvPr>
            <p:ph type="sldImg"/>
          </p:nvPr>
        </p:nvSpPr>
        <p:spPr>
          <a:ln/>
        </p:spPr>
      </p:sp>
      <p:sp>
        <p:nvSpPr>
          <p:cNvPr id="48133"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pPr>
            <a:r>
              <a:rPr lang="en-GB" dirty="0">
                <a:latin typeface="Arial" charset="0"/>
                <a:ea typeface="MS PGothic" charset="0"/>
                <a:cs typeface="Arial" charset="0"/>
              </a:rPr>
              <a:t>The picture shows a sea-level warning mast in the village of </a:t>
            </a:r>
            <a:r>
              <a:rPr lang="en-GB" dirty="0" err="1">
                <a:latin typeface="Arial" charset="0"/>
                <a:ea typeface="MS PGothic" charset="0"/>
                <a:cs typeface="Arial" charset="0"/>
              </a:rPr>
              <a:t>Tasajera</a:t>
            </a:r>
            <a:r>
              <a:rPr lang="en-GB" dirty="0">
                <a:latin typeface="Arial" charset="0"/>
                <a:ea typeface="MS PGothic" charset="0"/>
                <a:cs typeface="Arial" charset="0"/>
              </a:rPr>
              <a:t>, on Colombia’s Caribbean coast, installed by Colombian Red cross volunteers as part a DRR project. </a:t>
            </a:r>
          </a:p>
          <a:p>
            <a:pPr eaLnBrk="1" hangingPunct="1">
              <a:lnSpc>
                <a:spcPct val="95000"/>
              </a:lnSpc>
            </a:pPr>
            <a:endParaRPr lang="en-GB" dirty="0">
              <a:latin typeface="Arial" charset="0"/>
              <a:ea typeface="MS PGothic" charset="0"/>
              <a:cs typeface="Arial" charset="0"/>
            </a:endParaRPr>
          </a:p>
          <a:p>
            <a:pPr eaLnBrk="1" hangingPunct="1">
              <a:lnSpc>
                <a:spcPct val="95000"/>
              </a:lnSpc>
            </a:pPr>
            <a:r>
              <a:rPr lang="en-GB" dirty="0" err="1">
                <a:latin typeface="Arial" charset="0"/>
                <a:ea typeface="MS PGothic" charset="0"/>
                <a:cs typeface="Arial" charset="0"/>
              </a:rPr>
              <a:t>Tasajera</a:t>
            </a:r>
            <a:r>
              <a:rPr lang="en-GB" dirty="0">
                <a:latin typeface="Arial" charset="0"/>
                <a:ea typeface="MS PGothic" charset="0"/>
                <a:cs typeface="Arial" charset="0"/>
              </a:rPr>
              <a:t> and other villages are exposed to storm surges from the sea and floods originating inland as rivers. The mast pictured is painted in standard traffic-light colours of red, yellow and green, giving villagers a clear idea of what to do when a seaborne disaster threatens; the precise levels for the painted bands were initially established by environmental experts from the local authorities. Red means evacuate – to designated sites.</a:t>
            </a:r>
            <a:r>
              <a:rPr lang="da-DK" dirty="0">
                <a:latin typeface="Arial" charset="0"/>
                <a:ea typeface="MS PGothic" charset="0"/>
                <a:cs typeface="Arial" charset="0"/>
              </a:rPr>
              <a:t> </a:t>
            </a:r>
            <a:endParaRPr lang="en-US" dirty="0">
              <a:latin typeface="Arial" charset="0"/>
              <a:ea typeface="MS PGothic"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Arial" charset="0"/>
                <a:ea typeface="MS PGothic" charset="0"/>
                <a:cs typeface="Arial" charset="0"/>
              </a:rPr>
              <a:t>The definition recognizes that humans can adjust to past ("actual") climate change and its impacts, or prepare for projected future ("expected") climate change and its impacts. Adaptation can include changes in behaviour, technology, institutions, policies, and other aspects of human systems. (IPCC Definition) </a:t>
            </a:r>
          </a:p>
          <a:p>
            <a:endParaRPr lang="en-US">
              <a:latin typeface="Arial" charset="0"/>
              <a:ea typeface="MS PGothic" charset="0"/>
              <a:cs typeface="Arial"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fld id="{2A87805B-899D-524E-8A25-EEFB7614A01C}" type="slidenum">
              <a:rPr lang="da-DK"/>
              <a:pPr/>
              <a:t>5</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680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9pPr>
          </a:lstStyle>
          <a:p>
            <a:pPr algn="r"/>
            <a:fld id="{EB7CC5E8-7D2B-444A-BEEC-7C3960E49E05}" type="slidenum">
              <a:rPr lang="da-DK" sz="1100" b="1">
                <a:solidFill>
                  <a:srgbClr val="000000"/>
                </a:solidFill>
                <a:latin typeface="Times New Roman" charset="0"/>
              </a:rPr>
              <a:pPr algn="r"/>
              <a:t>8</a:t>
            </a:fld>
            <a:endParaRPr lang="da-DK" sz="1100" b="1">
              <a:solidFill>
                <a:srgbClr val="000000"/>
              </a:solidFill>
              <a:latin typeface="Times New Roman" charset="0"/>
            </a:endParaRPr>
          </a:p>
        </p:txBody>
      </p:sp>
      <p:sp>
        <p:nvSpPr>
          <p:cNvPr id="3993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6231" tIns="44840" rIns="86231" bIns="44840"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9pPr>
          </a:lstStyle>
          <a:p>
            <a:pPr algn="r"/>
            <a:fld id="{D9408B7C-3528-E642-B49E-48F3371CA6E3}" type="slidenum">
              <a:rPr lang="da-DK" sz="1100" b="1">
                <a:solidFill>
                  <a:srgbClr val="000000"/>
                </a:solidFill>
                <a:latin typeface="Times New Roman" charset="0"/>
              </a:rPr>
              <a:pPr algn="r"/>
              <a:t>8</a:t>
            </a:fld>
            <a:endParaRPr lang="da-DK" sz="1100" b="1">
              <a:solidFill>
                <a:srgbClr val="000000"/>
              </a:solidFill>
              <a:latin typeface="Times New Roman" charset="0"/>
            </a:endParaRPr>
          </a:p>
        </p:txBody>
      </p:sp>
      <p:sp>
        <p:nvSpPr>
          <p:cNvPr id="31748" name="Rectangle 2"/>
          <p:cNvSpPr>
            <a:spLocks noGrp="1" noRot="1" noChangeAspect="1" noChangeArrowheads="1" noTextEdit="1"/>
          </p:cNvSpPr>
          <p:nvPr>
            <p:ph type="sldImg"/>
          </p:nvPr>
        </p:nvSpPr>
        <p:spPr>
          <a:xfrm>
            <a:off x="1141413" y="685800"/>
            <a:ext cx="4575175"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Text Box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87861" tIns="43775" rIns="87861" bIns="43775"/>
          <a:lstStyle/>
          <a:p>
            <a:pPr defTabSz="449263"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a typeface="MS PGothic"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680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9pPr>
          </a:lstStyle>
          <a:p>
            <a:pPr algn="r"/>
            <a:fld id="{2E40F7A3-3E3E-0747-B9E9-4A421372D540}" type="slidenum">
              <a:rPr lang="da-DK" sz="1100" b="1">
                <a:solidFill>
                  <a:srgbClr val="000000"/>
                </a:solidFill>
                <a:latin typeface="Times New Roman" charset="0"/>
              </a:rPr>
              <a:pPr algn="r"/>
              <a:t>9</a:t>
            </a:fld>
            <a:endParaRPr lang="da-DK" sz="1100" b="1">
              <a:solidFill>
                <a:srgbClr val="000000"/>
              </a:solidFill>
              <a:latin typeface="Times New Roman" charset="0"/>
            </a:endParaRPr>
          </a:p>
        </p:txBody>
      </p:sp>
      <p:sp>
        <p:nvSpPr>
          <p:cNvPr id="3993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6231" tIns="44840" rIns="86231" bIns="44840"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9pPr>
          </a:lstStyle>
          <a:p>
            <a:pPr algn="r"/>
            <a:fld id="{D340EAB1-BEC4-C64C-A9E2-2CA4D9669871}" type="slidenum">
              <a:rPr lang="da-DK" sz="1100" b="1">
                <a:solidFill>
                  <a:srgbClr val="000000"/>
                </a:solidFill>
                <a:latin typeface="Times New Roman" charset="0"/>
              </a:rPr>
              <a:pPr algn="r"/>
              <a:t>9</a:t>
            </a:fld>
            <a:endParaRPr lang="da-DK" sz="1100" b="1">
              <a:solidFill>
                <a:srgbClr val="000000"/>
              </a:solidFill>
              <a:latin typeface="Times New Roman" charset="0"/>
            </a:endParaRPr>
          </a:p>
        </p:txBody>
      </p:sp>
      <p:sp>
        <p:nvSpPr>
          <p:cNvPr id="32772" name="Rectangle 2"/>
          <p:cNvSpPr>
            <a:spLocks noGrp="1" noRot="1" noChangeAspect="1" noChangeArrowheads="1" noTextEdit="1"/>
          </p:cNvSpPr>
          <p:nvPr>
            <p:ph type="sldImg"/>
          </p:nvPr>
        </p:nvSpPr>
        <p:spPr>
          <a:xfrm>
            <a:off x="1141413" y="685800"/>
            <a:ext cx="4575175"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3" name="Text Box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87861" tIns="43775" rIns="87861" bIns="43775"/>
          <a:lstStyle/>
          <a:p>
            <a:pPr defTabSz="449263"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a typeface="MS PGothic"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680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7861" tIns="43775" rIns="87861" bIns="43775"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9pPr>
          </a:lstStyle>
          <a:p>
            <a:pPr algn="r"/>
            <a:fld id="{71A5649F-28D8-884F-A610-DC22432C371F}" type="slidenum">
              <a:rPr lang="da-DK" sz="1100" b="1">
                <a:solidFill>
                  <a:srgbClr val="000000"/>
                </a:solidFill>
                <a:latin typeface="Times New Roman" charset="0"/>
              </a:rPr>
              <a:pPr algn="r"/>
              <a:t>10</a:t>
            </a:fld>
            <a:endParaRPr lang="da-DK" sz="1100" b="1">
              <a:solidFill>
                <a:srgbClr val="000000"/>
              </a:solidFill>
              <a:latin typeface="Times New Roman" charset="0"/>
            </a:endParaRPr>
          </a:p>
        </p:txBody>
      </p:sp>
      <p:sp>
        <p:nvSpPr>
          <p:cNvPr id="3993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6231" tIns="44840" rIns="86231" bIns="44840" anchor="b"/>
          <a:lstStyle>
            <a:lvl1pPr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1pPr>
            <a:lvl2pPr marL="742950" indent="-28575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2pPr>
            <a:lvl3pPr marL="11430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3pPr>
            <a:lvl4pPr marL="16002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4pPr>
            <a:lvl5pPr marL="2057400" indent="-228600" defTabSz="38735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5pPr>
            <a:lvl6pPr marL="25146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6pPr>
            <a:lvl7pPr marL="29718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7pPr>
            <a:lvl8pPr marL="34290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8pPr>
            <a:lvl9pPr marL="3886200" indent="-228600" defTabSz="387350" eaLnBrk="0" fontAlgn="base" hangingPunct="0">
              <a:spcBef>
                <a:spcPct val="3000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1200">
                <a:solidFill>
                  <a:schemeClr val="tx1"/>
                </a:solidFill>
                <a:latin typeface="Arial" charset="0"/>
                <a:ea typeface="MS PGothic" charset="0"/>
                <a:cs typeface="Arial" charset="0"/>
              </a:defRPr>
            </a:lvl9pPr>
          </a:lstStyle>
          <a:p>
            <a:pPr algn="r"/>
            <a:fld id="{DD222054-94A4-B045-91D8-A5C2F3BE2A93}" type="slidenum">
              <a:rPr lang="da-DK" sz="1100" b="1">
                <a:solidFill>
                  <a:srgbClr val="000000"/>
                </a:solidFill>
                <a:latin typeface="Times New Roman" charset="0"/>
              </a:rPr>
              <a:pPr algn="r"/>
              <a:t>10</a:t>
            </a:fld>
            <a:endParaRPr lang="da-DK" sz="1100" b="1">
              <a:solidFill>
                <a:srgbClr val="000000"/>
              </a:solidFill>
              <a:latin typeface="Times New Roman" charset="0"/>
            </a:endParaRPr>
          </a:p>
        </p:txBody>
      </p:sp>
      <p:sp>
        <p:nvSpPr>
          <p:cNvPr id="33796" name="Rectangle 2"/>
          <p:cNvSpPr>
            <a:spLocks noGrp="1" noRot="1" noChangeAspect="1" noChangeArrowheads="1" noTextEdit="1"/>
          </p:cNvSpPr>
          <p:nvPr>
            <p:ph type="sldImg"/>
          </p:nvPr>
        </p:nvSpPr>
        <p:spPr>
          <a:xfrm>
            <a:off x="1141413" y="685800"/>
            <a:ext cx="4575175"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861" tIns="43775" rIns="87861" bIns="43775"/>
          <a:lstStyle/>
          <a:p>
            <a:pPr defTabSz="449263"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Arial" charset="0"/>
                <a:ea typeface="MS PGothic" charset="0"/>
                <a:cs typeface="Arial" charset="0"/>
              </a:rPr>
              <a:t>This diagram illustrates that there is a broad area of overlap in the fields of DRR and CCA, although some fundamental differences remain. </a:t>
            </a:r>
          </a:p>
          <a:p>
            <a:pPr defTabSz="449263"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Arial" charset="0"/>
                <a:ea typeface="MS PGothic" charset="0"/>
                <a:cs typeface="Arial" charset="0"/>
              </a:rPr>
              <a:t>Difference include, for example, that DRR addresses geo-physical hazards such as earthquakes and volcanoes – and man-made hazards (including conflict, traffic accidents and, possibly, industrial/pollution) while climate change adaptation doesn’t. </a:t>
            </a:r>
          </a:p>
          <a:p>
            <a:pPr defTabSz="449263"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Arial" charset="0"/>
                <a:ea typeface="MS PGothic" charset="0"/>
                <a:cs typeface="Arial" charset="0"/>
              </a:rPr>
              <a:t>On the other hand, CCA tends to focus on long term changes to average conditions such as temperature and sea level rise – and the associated risks (e.g. sea level rise may cause flooding, erosion and salt intrusion into low-lying areas, glacier melt may change water availability on medium to long time scales) as well as benefits (e.g. new crop types may be cultivated in some areas). DRR however tends to be more focused on extreme weather events. </a:t>
            </a:r>
          </a:p>
          <a:p>
            <a:pPr defTabSz="449263"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v-SE" dirty="0">
              <a:latin typeface="Arial" charset="0"/>
              <a:ea typeface="MS PGothic" charset="0"/>
              <a:cs typeface="Arial" charset="0"/>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Arial" charset="0"/>
                <a:ea typeface="MS PGothic" charset="0"/>
                <a:cs typeface="Arial" charset="0"/>
              </a:rPr>
              <a:t>The </a:t>
            </a:r>
            <a:r>
              <a:rPr lang="en-US" b="1" dirty="0">
                <a:latin typeface="Arial" charset="0"/>
                <a:ea typeface="MS PGothic" charset="0"/>
                <a:cs typeface="Arial" charset="0"/>
              </a:rPr>
              <a:t>main overlap between the two is the management of hydro-meteorological hazards</a:t>
            </a:r>
            <a:r>
              <a:rPr lang="en-US" dirty="0">
                <a:latin typeface="Arial" charset="0"/>
                <a:ea typeface="MS PGothic" charset="0"/>
                <a:cs typeface="Arial" charset="0"/>
              </a:rPr>
              <a:t>. </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latin typeface="Arial" charset="0"/>
                <a:ea typeface="MS PGothic" charset="0"/>
                <a:cs typeface="Arial" charset="0"/>
              </a:rPr>
              <a:t>And this </a:t>
            </a:r>
            <a:r>
              <a:rPr lang="da-DK" b="1" dirty="0">
                <a:latin typeface="Arial" charset="0"/>
                <a:ea typeface="MS PGothic" charset="0"/>
                <a:cs typeface="Arial" charset="0"/>
              </a:rPr>
              <a:t>large overlap – Climate Risk Management – is what the Red Cross Red Crescent Movement already has a vast experience in.</a:t>
            </a:r>
            <a:endParaRPr lang="en-US" b="1" dirty="0">
              <a:latin typeface="Arial" charset="0"/>
              <a:ea typeface="MS PGothic" charset="0"/>
              <a:cs typeface="Arial" charset="0"/>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latin typeface="Arial" charset="0"/>
                <a:ea typeface="MS PGothic" charset="0"/>
                <a:cs typeface="Arial" charset="0"/>
              </a:rPr>
              <a:t>So the well-known approaches and tools of </a:t>
            </a:r>
            <a:r>
              <a:rPr lang="en-US" dirty="0">
                <a:latin typeface="Arial" charset="0"/>
                <a:ea typeface="MS PGothic" charset="0"/>
                <a:cs typeface="Arial" charset="0"/>
              </a:rPr>
              <a:t>‘traditional DRR’, including the VCA (see separate module) and practical early warning systems, flood prevention measures and protecting wells etc. mainly need to be a little better planned, designed and placed – </a:t>
            </a:r>
            <a:r>
              <a:rPr lang="da-DK" b="1" dirty="0">
                <a:latin typeface="Arial" charset="0"/>
                <a:ea typeface="MS PGothic" charset="0"/>
                <a:cs typeface="Arial" charset="0"/>
              </a:rPr>
              <a:t>and</a:t>
            </a:r>
            <a:r>
              <a:rPr lang="da-DK" dirty="0">
                <a:latin typeface="Arial" charset="0"/>
                <a:ea typeface="MS PGothic" charset="0"/>
                <a:cs typeface="Arial" charset="0"/>
              </a:rPr>
              <a:t> make better use of weather/climate information</a:t>
            </a:r>
            <a:r>
              <a:rPr lang="en-US" dirty="0">
                <a:latin typeface="Arial" charset="0"/>
                <a:ea typeface="MS PGothic" charset="0"/>
                <a:cs typeface="Arial" charset="0"/>
              </a:rPr>
              <a:t> – in order to also become ‘climate-smart DRR’. And they need to be scaled-up to reach more communities affected by increasing climate risk.</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latin typeface="Arial" charset="0"/>
              <a:ea typeface="MS PGothic" charset="0"/>
              <a:cs typeface="Arial" charset="0"/>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Arial" charset="0"/>
                <a:ea typeface="MS PGothic" charset="0"/>
                <a:cs typeface="Arial" charset="0"/>
              </a:rPr>
              <a:t>IPCC’s AR5: Adaptation is fundamentally about risk management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40" tIns="43869" rIns="87740" bIns="43869" anchor="b"/>
          <a:lstStyle>
            <a:lvl1pPr defTabSz="877888">
              <a:defRPr sz="1200">
                <a:solidFill>
                  <a:schemeClr val="tx1"/>
                </a:solidFill>
                <a:latin typeface="Arial" charset="0"/>
                <a:ea typeface="MS PGothic" charset="0"/>
                <a:cs typeface="Arial" charset="0"/>
              </a:defRPr>
            </a:lvl1pPr>
            <a:lvl2pPr marL="742950" indent="-285750" defTabSz="877888">
              <a:defRPr sz="1200">
                <a:solidFill>
                  <a:schemeClr val="tx1"/>
                </a:solidFill>
                <a:latin typeface="Arial" charset="0"/>
                <a:ea typeface="MS PGothic" charset="0"/>
                <a:cs typeface="Arial" charset="0"/>
              </a:defRPr>
            </a:lvl2pPr>
            <a:lvl3pPr marL="1143000" indent="-228600" defTabSz="877888">
              <a:defRPr sz="1200">
                <a:solidFill>
                  <a:schemeClr val="tx1"/>
                </a:solidFill>
                <a:latin typeface="Arial" charset="0"/>
                <a:ea typeface="MS PGothic" charset="0"/>
                <a:cs typeface="Arial" charset="0"/>
              </a:defRPr>
            </a:lvl3pPr>
            <a:lvl4pPr marL="1600200" indent="-228600" defTabSz="877888">
              <a:defRPr sz="1200">
                <a:solidFill>
                  <a:schemeClr val="tx1"/>
                </a:solidFill>
                <a:latin typeface="Arial" charset="0"/>
                <a:ea typeface="MS PGothic" charset="0"/>
                <a:cs typeface="Arial" charset="0"/>
              </a:defRPr>
            </a:lvl4pPr>
            <a:lvl5pPr marL="2057400" indent="-228600" defTabSz="877888">
              <a:defRPr sz="1200">
                <a:solidFill>
                  <a:schemeClr val="tx1"/>
                </a:solidFill>
                <a:latin typeface="Arial" charset="0"/>
                <a:ea typeface="MS PGothic" charset="0"/>
                <a:cs typeface="Arial" charset="0"/>
              </a:defRPr>
            </a:lvl5pPr>
            <a:lvl6pPr marL="25146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87229684-8F04-BF4D-95E1-A5E2659F39EC}" type="slidenum">
              <a:rPr lang="en-GB" sz="1100">
                <a:latin typeface="Times New Roman" charset="0"/>
              </a:rPr>
              <a:pPr algn="r"/>
              <a:t>11</a:t>
            </a:fld>
            <a:endParaRPr lang="en-GB" sz="110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40" tIns="43869" rIns="87740" bIns="43869"/>
          <a:lstStyle/>
          <a:p>
            <a:pPr eaLnBrk="1" hangingPunct="1"/>
            <a:r>
              <a:rPr lang="nl-NL" dirty="0">
                <a:latin typeface="Arial" charset="0"/>
                <a:ea typeface="MS PGothic" charset="0"/>
                <a:cs typeface="Arial" charset="0"/>
              </a:rPr>
              <a:t>The range of protection mechanisms (“soft” as well as “hard” measures) invented over millenia to protect assets against effects of natural hazards are still relevant. </a:t>
            </a:r>
          </a:p>
          <a:p>
            <a:pPr eaLnBrk="1" hangingPunct="1"/>
            <a:r>
              <a:rPr lang="nl-NL" dirty="0">
                <a:latin typeface="Arial" charset="0"/>
                <a:ea typeface="MS PGothic" charset="0"/>
                <a:cs typeface="Arial" charset="0"/>
              </a:rPr>
              <a:t>But with climate change the existing knowledge and design may be overwhelmed by changes in climate, such as unprecedented extreme events. Our old dykes (a metaphor, of course, for all sorts of protective measures) may no longer be good enough to protect 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40" tIns="43869" rIns="87740" bIns="43869" anchor="b"/>
          <a:lstStyle>
            <a:lvl1pPr defTabSz="877888">
              <a:defRPr sz="1200">
                <a:solidFill>
                  <a:schemeClr val="tx1"/>
                </a:solidFill>
                <a:latin typeface="Arial" charset="0"/>
                <a:ea typeface="MS PGothic" charset="0"/>
                <a:cs typeface="Arial" charset="0"/>
              </a:defRPr>
            </a:lvl1pPr>
            <a:lvl2pPr marL="742950" indent="-285750" defTabSz="877888">
              <a:defRPr sz="1200">
                <a:solidFill>
                  <a:schemeClr val="tx1"/>
                </a:solidFill>
                <a:latin typeface="Arial" charset="0"/>
                <a:ea typeface="MS PGothic" charset="0"/>
                <a:cs typeface="Arial" charset="0"/>
              </a:defRPr>
            </a:lvl2pPr>
            <a:lvl3pPr marL="1143000" indent="-228600" defTabSz="877888">
              <a:defRPr sz="1200">
                <a:solidFill>
                  <a:schemeClr val="tx1"/>
                </a:solidFill>
                <a:latin typeface="Arial" charset="0"/>
                <a:ea typeface="MS PGothic" charset="0"/>
                <a:cs typeface="Arial" charset="0"/>
              </a:defRPr>
            </a:lvl3pPr>
            <a:lvl4pPr marL="1600200" indent="-228600" defTabSz="877888">
              <a:defRPr sz="1200">
                <a:solidFill>
                  <a:schemeClr val="tx1"/>
                </a:solidFill>
                <a:latin typeface="Arial" charset="0"/>
                <a:ea typeface="MS PGothic" charset="0"/>
                <a:cs typeface="Arial" charset="0"/>
              </a:defRPr>
            </a:lvl4pPr>
            <a:lvl5pPr marL="2057400" indent="-228600" defTabSz="877888">
              <a:defRPr sz="1200">
                <a:solidFill>
                  <a:schemeClr val="tx1"/>
                </a:solidFill>
                <a:latin typeface="Arial" charset="0"/>
                <a:ea typeface="MS PGothic" charset="0"/>
                <a:cs typeface="Arial" charset="0"/>
              </a:defRPr>
            </a:lvl5pPr>
            <a:lvl6pPr marL="25146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defTabSz="877888"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C9A44A30-D9B9-DB4B-B8B2-ECC2AC68A8C2}" type="slidenum">
              <a:rPr lang="en-GB" sz="1100">
                <a:latin typeface="Times New Roman" charset="0"/>
              </a:rPr>
              <a:pPr algn="r"/>
              <a:t>12</a:t>
            </a:fld>
            <a:endParaRPr lang="en-GB" sz="1100">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40" tIns="43869" rIns="87740" bIns="43869"/>
          <a:lstStyle/>
          <a:p>
            <a:pPr eaLnBrk="1" hangingPunct="1"/>
            <a:r>
              <a:rPr lang="nl-NL" dirty="0">
                <a:latin typeface="Arial" charset="0"/>
                <a:ea typeface="MS PGothic" charset="0"/>
                <a:cs typeface="Arial" charset="0"/>
              </a:rPr>
              <a:t>Again metaphorically, we may need to build our dikes higher. </a:t>
            </a:r>
          </a:p>
          <a:p>
            <a:pPr eaLnBrk="1" hangingPunct="1"/>
            <a:endParaRPr lang="nl-NL" dirty="0">
              <a:latin typeface="Arial" charset="0"/>
              <a:ea typeface="MS PGothic" charset="0"/>
              <a:cs typeface="Arial" charset="0"/>
            </a:endParaRPr>
          </a:p>
          <a:p>
            <a:pPr eaLnBrk="1" hangingPunct="1"/>
            <a:r>
              <a:rPr lang="nl-NL" dirty="0">
                <a:latin typeface="Arial" charset="0"/>
                <a:ea typeface="MS PGothic" charset="0"/>
                <a:cs typeface="Arial" charset="0"/>
              </a:rPr>
              <a:t>So we do not necessarily invent new measures to counter the effects of climate change, but need to plan for a worse future and design our existing strategies to changes in climate, including more extreme weather events. </a:t>
            </a:r>
          </a:p>
          <a:p>
            <a:pPr eaLnBrk="1" hangingPunct="1"/>
            <a:endParaRPr lang="nl-NL" dirty="0">
              <a:latin typeface="Arial" charset="0"/>
              <a:ea typeface="MS PGothic" charset="0"/>
              <a:cs typeface="Arial" charset="0"/>
            </a:endParaRPr>
          </a:p>
          <a:p>
            <a:pPr eaLnBrk="1" hangingPunct="1"/>
            <a:r>
              <a:rPr lang="nl-NL" dirty="0">
                <a:latin typeface="Arial" charset="0"/>
                <a:ea typeface="MS PGothic" charset="0"/>
                <a:cs typeface="Arial" charset="0"/>
              </a:rPr>
              <a:t>Also in Red Cross Red Crescent work, climate risk management can be considered an ‘</a:t>
            </a:r>
            <a:r>
              <a:rPr lang="nl-NL" altLang="ja-JP" dirty="0">
                <a:latin typeface="Arial" charset="0"/>
                <a:ea typeface="MS PGothic" charset="0"/>
                <a:cs typeface="Arial" charset="0"/>
              </a:rPr>
              <a:t>add-on</a:t>
            </a:r>
            <a:r>
              <a:rPr lang="nl-NL" dirty="0">
                <a:latin typeface="Arial" charset="0"/>
                <a:ea typeface="MS PGothic" charset="0"/>
                <a:cs typeface="Arial" charset="0"/>
              </a:rPr>
              <a:t>’</a:t>
            </a:r>
            <a:r>
              <a:rPr lang="nl-NL" altLang="ja-JP" dirty="0">
                <a:latin typeface="Arial" charset="0"/>
                <a:ea typeface="MS PGothic" charset="0"/>
                <a:cs typeface="Arial" charset="0"/>
              </a:rPr>
              <a:t> to further strengthen our programmes and activities.</a:t>
            </a:r>
            <a:endParaRPr lang="nl-NL" dirty="0">
              <a:latin typeface="Arial" charset="0"/>
              <a:ea typeface="MS PGothic"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fld id="{6FC8EEAE-24CC-FA43-B524-F201299877FF}" type="slidenum">
              <a:rPr lang="da-DK"/>
              <a:pPr/>
              <a:t>14</a:t>
            </a:fld>
            <a:endParaRPr lang="da-DK"/>
          </a:p>
        </p:txBody>
      </p:sp>
      <p:sp>
        <p:nvSpPr>
          <p:cNvPr id="368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MS PGothic" charset="0"/>
                <a:cs typeface="Arial" charset="0"/>
              </a:defRPr>
            </a:lvl1pPr>
            <a:lvl2pPr marL="742950" indent="-285750">
              <a:defRPr sz="1200">
                <a:solidFill>
                  <a:schemeClr val="tx1"/>
                </a:solidFill>
                <a:latin typeface="Arial" charset="0"/>
                <a:ea typeface="MS PGothic" charset="0"/>
                <a:cs typeface="Arial" charset="0"/>
              </a:defRPr>
            </a:lvl2pPr>
            <a:lvl3pPr marL="1143000" indent="-228600">
              <a:defRPr sz="1200">
                <a:solidFill>
                  <a:schemeClr val="tx1"/>
                </a:solidFill>
                <a:latin typeface="Arial" charset="0"/>
                <a:ea typeface="MS PGothic" charset="0"/>
                <a:cs typeface="Arial" charset="0"/>
              </a:defRPr>
            </a:lvl3pPr>
            <a:lvl4pPr marL="1600200" indent="-228600">
              <a:defRPr sz="1200">
                <a:solidFill>
                  <a:schemeClr val="tx1"/>
                </a:solidFill>
                <a:latin typeface="Arial" charset="0"/>
                <a:ea typeface="MS PGothic" charset="0"/>
                <a:cs typeface="Arial" charset="0"/>
              </a:defRPr>
            </a:lvl4pPr>
            <a:lvl5pPr marL="2057400" indent="-228600">
              <a:defRPr sz="1200">
                <a:solidFill>
                  <a:schemeClr val="tx1"/>
                </a:solidFill>
                <a:latin typeface="Arial" charset="0"/>
                <a:ea typeface="MS PGothic"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Arial" charset="0"/>
              </a:defRPr>
            </a:lvl9pPr>
          </a:lstStyle>
          <a:p>
            <a:pPr algn="r"/>
            <a:fld id="{BDBD383A-F7B8-144E-B06A-39D58D08278F}" type="slidenum">
              <a:rPr lang="en-US">
                <a:latin typeface="Times New Roman" charset="0"/>
              </a:rPr>
              <a:pPr algn="r"/>
              <a:t>14</a:t>
            </a:fld>
            <a:endParaRPr lang="en-US">
              <a:latin typeface="Times New Roman" charset="0"/>
            </a:endParaRPr>
          </a:p>
        </p:txBody>
      </p:sp>
      <p:sp>
        <p:nvSpPr>
          <p:cNvPr id="36868" name="Rectangle 1"/>
          <p:cNvSpPr>
            <a:spLocks noGrp="1" noRot="1" noChangeAspect="1" noChangeArrowheads="1" noTextEdit="1"/>
          </p:cNvSpPr>
          <p:nvPr>
            <p:ph type="sldImg"/>
          </p:nvPr>
        </p:nvSpPr>
        <p:spPr>
          <a:ln/>
        </p:spPr>
      </p:sp>
      <p:sp>
        <p:nvSpPr>
          <p:cNvPr id="36869"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pPr>
            <a:r>
              <a:rPr lang="en-US" sz="1600" dirty="0">
                <a:solidFill>
                  <a:srgbClr val="000000"/>
                </a:solidFill>
                <a:latin typeface="Arial" charset="0"/>
                <a:ea typeface="MS PGothic" charset="0"/>
                <a:cs typeface="Arial" charset="0"/>
              </a:rPr>
              <a:t>Addressing climate variability and climate change should not be done in a stand alone </a:t>
            </a:r>
            <a:r>
              <a:rPr lang="en-US" sz="1600" dirty="0" err="1">
                <a:solidFill>
                  <a:srgbClr val="000000"/>
                </a:solidFill>
                <a:latin typeface="Arial" charset="0"/>
                <a:ea typeface="MS PGothic" charset="0"/>
                <a:cs typeface="Arial" charset="0"/>
              </a:rPr>
              <a:t>programme</a:t>
            </a:r>
            <a:r>
              <a:rPr lang="en-US" sz="1600" dirty="0">
                <a:solidFill>
                  <a:srgbClr val="000000"/>
                </a:solidFill>
                <a:latin typeface="Arial" charset="0"/>
                <a:ea typeface="MS PGothic" charset="0"/>
                <a:cs typeface="Arial" charset="0"/>
              </a:rPr>
              <a:t> or project. It needs to be considered amongst much of the work we already do. </a:t>
            </a:r>
            <a:r>
              <a:rPr lang="en-GB" sz="1600" dirty="0">
                <a:latin typeface="Arial" charset="0"/>
                <a:ea typeface="MS PGothic" charset="0"/>
                <a:cs typeface="Arial" charset="0"/>
              </a:rPr>
              <a:t>For Disaster Management the</a:t>
            </a:r>
            <a:r>
              <a:rPr lang="en-GB" sz="1600" i="1" dirty="0">
                <a:latin typeface="Arial" charset="0"/>
                <a:ea typeface="MS PGothic" charset="0"/>
                <a:cs typeface="Arial" charset="0"/>
              </a:rPr>
              <a:t> types </a:t>
            </a:r>
            <a:r>
              <a:rPr lang="en-GB" sz="1600" dirty="0">
                <a:latin typeface="Arial" charset="0"/>
                <a:ea typeface="MS PGothic" charset="0"/>
                <a:cs typeface="Arial" charset="0"/>
              </a:rPr>
              <a:t>of actions we take – such as community-early-warning systems and mobilising networks of volunteers - remain largely the same, however the process to design these actions needs to be different, for example information we gather may help determine the scale, when and where, certain actions occur. What follows are some steps for considering climate and weather information to further enhance your DM work….</a:t>
            </a:r>
          </a:p>
          <a:p>
            <a:pPr eaLnBrk="1" hangingPunct="1">
              <a:lnSpc>
                <a:spcPct val="95000"/>
              </a:lnSpc>
            </a:pPr>
            <a:endParaRPr lang="en-GB" sz="1600" dirty="0">
              <a:solidFill>
                <a:srgbClr val="000000"/>
              </a:solidFill>
              <a:latin typeface="Arial" charset="0"/>
              <a:ea typeface="MS PGothic" charset="0"/>
              <a:cs typeface="Arial" charset="0"/>
            </a:endParaRPr>
          </a:p>
          <a:p>
            <a:pPr eaLnBrk="1" hangingPunct="1">
              <a:lnSpc>
                <a:spcPct val="95000"/>
              </a:lnSpc>
            </a:pPr>
            <a:endParaRPr lang="en-US" sz="1600" dirty="0">
              <a:solidFill>
                <a:srgbClr val="000000"/>
              </a:solidFill>
              <a:latin typeface="Arial" charset="0"/>
              <a:ea typeface="MS PGothic"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Climate </a:t>
            </a:r>
            <a:r>
              <a:rPr lang="en-US" sz="1200" b="1" dirty="0">
                <a:solidFill>
                  <a:schemeClr val="bg1"/>
                </a:solidFill>
              </a:rPr>
              <a:t>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4933" y="2819400"/>
            <a:ext cx="7594667" cy="647591"/>
          </a:xfrm>
        </p:spPr>
        <p:txBody>
          <a:bodyPr/>
          <a:lstStyle/>
          <a:p>
            <a:r>
              <a:rPr lang="en-US" sz="3200" dirty="0"/>
              <a:t>Climate Change </a:t>
            </a:r>
            <a:r>
              <a:rPr lang="en-US" sz="3200" dirty="0" smtClean="0"/>
              <a:t>Adaptation in </a:t>
            </a:r>
            <a:r>
              <a:rPr lang="en-US" sz="3200" dirty="0"/>
              <a:t/>
            </a:r>
            <a:br>
              <a:rPr lang="en-US" sz="3200" dirty="0"/>
            </a:br>
            <a:r>
              <a:rPr lang="en-US" sz="3200" dirty="0"/>
              <a:t>Disaster Risk Reduction Programming</a:t>
            </a:r>
            <a:br>
              <a:rPr lang="en-US" sz="3200" dirty="0"/>
            </a:br>
            <a:endParaRPr lang="en-US" sz="3200" dirty="0"/>
          </a:p>
        </p:txBody>
      </p:sp>
    </p:spTree>
    <p:extLst>
      <p:ext uri="{BB962C8B-B14F-4D97-AF65-F5344CB8AC3E}">
        <p14:creationId xmlns:p14="http://schemas.microsoft.com/office/powerpoint/2010/main" val="278718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1"/>
          <p:cNvSpPr>
            <a:spLocks noChangeArrowheads="1"/>
          </p:cNvSpPr>
          <p:nvPr/>
        </p:nvSpPr>
        <p:spPr bwMode="auto">
          <a:xfrm>
            <a:off x="2571750" y="2243138"/>
            <a:ext cx="4000500" cy="2571750"/>
          </a:xfrm>
          <a:prstGeom prst="ellipse">
            <a:avLst/>
          </a:prstGeom>
          <a:solidFill>
            <a:srgbClr val="22228B">
              <a:alpha val="50195"/>
            </a:srgbClr>
          </a:solidFill>
          <a:ln w="25560">
            <a:solidFill>
              <a:srgbClr val="00956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6" tIns="45718" rIns="91436" bIns="45718" anchor="ctr"/>
          <a:lstStyle/>
          <a:p>
            <a:pPr algn="ctr" defTabSz="788988">
              <a:buClr>
                <a:srgbClr val="000000"/>
              </a:buClr>
              <a:buSzPct val="100000"/>
              <a:buFont typeface="Times New Roman" charset="0"/>
              <a:buNone/>
              <a:defRPr/>
            </a:pPr>
            <a:endParaRPr lang="en-US" sz="1700" b="1">
              <a:solidFill>
                <a:schemeClr val="bg1"/>
              </a:solidFill>
              <a:latin typeface="Times New Roman" charset="0"/>
              <a:ea typeface="ＭＳ Ｐゴシック" charset="0"/>
              <a:cs typeface="ＭＳ Ｐゴシック" charset="0"/>
            </a:endParaRPr>
          </a:p>
        </p:txBody>
      </p:sp>
      <p:grpSp>
        <p:nvGrpSpPr>
          <p:cNvPr id="11267" name="Group 2"/>
          <p:cNvGrpSpPr>
            <a:grpSpLocks/>
          </p:cNvGrpSpPr>
          <p:nvPr/>
        </p:nvGrpSpPr>
        <p:grpSpPr bwMode="auto">
          <a:xfrm>
            <a:off x="2571750" y="1528763"/>
            <a:ext cx="4000500" cy="2571750"/>
            <a:chOff x="1620" y="1361"/>
            <a:chExt cx="2520" cy="1620"/>
          </a:xfrm>
        </p:grpSpPr>
        <p:sp>
          <p:nvSpPr>
            <p:cNvPr id="38916" name="Oval 3"/>
            <p:cNvSpPr>
              <a:spLocks noChangeArrowheads="1"/>
            </p:cNvSpPr>
            <p:nvPr/>
          </p:nvSpPr>
          <p:spPr bwMode="auto">
            <a:xfrm>
              <a:off x="1620" y="1361"/>
              <a:ext cx="2520" cy="1620"/>
            </a:xfrm>
            <a:prstGeom prst="ellipse">
              <a:avLst/>
            </a:prstGeom>
            <a:solidFill>
              <a:srgbClr val="B4D2EA">
                <a:alpha val="50195"/>
              </a:srgbClr>
            </a:solidFill>
            <a:ln w="25560">
              <a:solidFill>
                <a:srgbClr val="00956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78858" tIns="39429" rIns="78858" bIns="39429" anchor="ctr"/>
            <a:lstStyle/>
            <a:p>
              <a:pPr algn="ctr" defTabSz="788988">
                <a:buClr>
                  <a:srgbClr val="000000"/>
                </a:buClr>
                <a:buSzPct val="100000"/>
                <a:buFont typeface="Times New Roman" charset="0"/>
                <a:buNone/>
                <a:defRPr/>
              </a:pPr>
              <a:endParaRPr lang="en-US" sz="1700" b="1">
                <a:solidFill>
                  <a:schemeClr val="bg1"/>
                </a:solidFill>
                <a:latin typeface="Times New Roman" charset="0"/>
                <a:ea typeface="ＭＳ Ｐゴシック" charset="0"/>
                <a:cs typeface="ＭＳ Ｐゴシック" charset="0"/>
              </a:endParaRPr>
            </a:p>
          </p:txBody>
        </p:sp>
        <p:sp>
          <p:nvSpPr>
            <p:cNvPr id="38917" name="Text Box 4"/>
            <p:cNvSpPr txBox="1">
              <a:spLocks noChangeArrowheads="1"/>
            </p:cNvSpPr>
            <p:nvPr/>
          </p:nvSpPr>
          <p:spPr bwMode="auto">
            <a:xfrm>
              <a:off x="2260" y="1405"/>
              <a:ext cx="1305"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7616" tIns="40360" rIns="77616" bIns="40360">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cs typeface="ＭＳ Ｐゴシック" charset="0"/>
                </a:defRPr>
              </a:lvl1pPr>
              <a:lvl2pPr marL="641350" indent="-2476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2pPr>
              <a:lvl3pPr marL="9858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3pPr>
              <a:lvl4pPr marL="13795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4pPr>
              <a:lvl5pPr marL="1774825" indent="-198438"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5pPr>
              <a:lvl6pPr marL="22320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6pPr>
              <a:lvl7pPr marL="26892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7pPr>
              <a:lvl8pPr marL="31464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8pPr>
              <a:lvl9pPr marL="36036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9pPr>
            </a:lstStyle>
            <a:p>
              <a:pPr algn="ctr" eaLnBrk="1" hangingPunct="1">
                <a:buSzPct val="100000"/>
                <a:defRPr/>
              </a:pPr>
              <a:r>
                <a:rPr lang="sv-SE" sz="1800" smtClean="0">
                  <a:solidFill>
                    <a:srgbClr val="000000"/>
                  </a:solidFill>
                  <a:latin typeface="Calibri" charset="0"/>
                  <a:cs typeface="Arial Unicode MS" charset="0"/>
                </a:rPr>
                <a:t>adaptation to climate change</a:t>
              </a:r>
            </a:p>
          </p:txBody>
        </p:sp>
      </p:grpSp>
      <p:sp>
        <p:nvSpPr>
          <p:cNvPr id="38918" name="Text Box 5"/>
          <p:cNvSpPr txBox="1">
            <a:spLocks noChangeArrowheads="1"/>
          </p:cNvSpPr>
          <p:nvPr/>
        </p:nvSpPr>
        <p:spPr bwMode="auto">
          <a:xfrm>
            <a:off x="3586163" y="4100513"/>
            <a:ext cx="207168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9996" tIns="46798" rIns="89996" bIns="46798">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cs typeface="ＭＳ Ｐゴシック" charset="0"/>
              </a:defRPr>
            </a:lvl1pPr>
            <a:lvl2pPr marL="641350" indent="-2476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2pPr>
            <a:lvl3pPr marL="9858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3pPr>
            <a:lvl4pPr marL="13795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4pPr>
            <a:lvl5pPr marL="1774825" indent="-198438"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5pPr>
            <a:lvl6pPr marL="22320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6pPr>
            <a:lvl7pPr marL="26892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7pPr>
            <a:lvl8pPr marL="31464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8pPr>
            <a:lvl9pPr marL="36036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9pPr>
          </a:lstStyle>
          <a:p>
            <a:pPr algn="ctr" eaLnBrk="1" hangingPunct="1">
              <a:buSzPct val="100000"/>
              <a:defRPr/>
            </a:pPr>
            <a:r>
              <a:rPr lang="sv-SE" sz="1800" smtClean="0">
                <a:solidFill>
                  <a:srgbClr val="000000"/>
                </a:solidFill>
                <a:latin typeface="Calibri" charset="0"/>
                <a:cs typeface="Arial Unicode MS" charset="0"/>
              </a:rPr>
              <a:t>disaster risk reduction </a:t>
            </a:r>
          </a:p>
        </p:txBody>
      </p:sp>
      <p:grpSp>
        <p:nvGrpSpPr>
          <p:cNvPr id="9222" name="Group 6"/>
          <p:cNvGrpSpPr>
            <a:grpSpLocks/>
          </p:cNvGrpSpPr>
          <p:nvPr/>
        </p:nvGrpSpPr>
        <p:grpSpPr bwMode="auto">
          <a:xfrm>
            <a:off x="236538" y="2232025"/>
            <a:ext cx="6337300" cy="2570163"/>
            <a:chOff x="149" y="1804"/>
            <a:chExt cx="3992" cy="1620"/>
          </a:xfrm>
        </p:grpSpPr>
        <p:grpSp>
          <p:nvGrpSpPr>
            <p:cNvPr id="11292" name="Group 7"/>
            <p:cNvGrpSpPr>
              <a:grpSpLocks/>
            </p:cNvGrpSpPr>
            <p:nvPr/>
          </p:nvGrpSpPr>
          <p:grpSpPr bwMode="auto">
            <a:xfrm>
              <a:off x="149" y="1804"/>
              <a:ext cx="3992" cy="1620"/>
              <a:chOff x="149" y="1804"/>
              <a:chExt cx="3992" cy="1620"/>
            </a:xfrm>
          </p:grpSpPr>
          <p:sp>
            <p:nvSpPr>
              <p:cNvPr id="38921" name="Oval 8"/>
              <p:cNvSpPr>
                <a:spLocks noChangeArrowheads="1"/>
              </p:cNvSpPr>
              <p:nvPr/>
            </p:nvSpPr>
            <p:spPr bwMode="auto">
              <a:xfrm>
                <a:off x="1621" y="1804"/>
                <a:ext cx="2520" cy="1620"/>
              </a:xfrm>
              <a:prstGeom prst="ellipse">
                <a:avLst/>
              </a:prstGeom>
              <a:blipFill dpi="0" rotWithShape="0">
                <a:blip r:embed="rId3"/>
                <a:srcRect/>
                <a:stretch>
                  <a:fillRect/>
                </a:stretch>
              </a:blipFill>
              <a:ln w="25560">
                <a:solidFill>
                  <a:srgbClr val="00956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78858" tIns="39429" rIns="78858" bIns="39429" anchor="ctr"/>
              <a:lstStyle/>
              <a:p>
                <a:pPr algn="ctr" defTabSz="788988">
                  <a:buClr>
                    <a:srgbClr val="000000"/>
                  </a:buClr>
                  <a:buSzPct val="100000"/>
                  <a:buFont typeface="Times New Roman" charset="0"/>
                  <a:buNone/>
                  <a:defRPr/>
                </a:pPr>
                <a:endParaRPr lang="en-US" sz="1700" b="1">
                  <a:solidFill>
                    <a:schemeClr val="bg1"/>
                  </a:solidFill>
                  <a:latin typeface="Times New Roman" charset="0"/>
                  <a:ea typeface="ＭＳ Ｐゴシック" charset="0"/>
                  <a:cs typeface="ＭＳ Ｐゴシック" charset="0"/>
                </a:endParaRPr>
              </a:p>
            </p:txBody>
          </p:sp>
          <p:sp>
            <p:nvSpPr>
              <p:cNvPr id="38922" name="AutoShape 9"/>
              <p:cNvSpPr>
                <a:spLocks noChangeArrowheads="1"/>
              </p:cNvSpPr>
              <p:nvPr/>
            </p:nvSpPr>
            <p:spPr bwMode="auto">
              <a:xfrm>
                <a:off x="149" y="2711"/>
                <a:ext cx="1644" cy="580"/>
              </a:xfrm>
              <a:prstGeom prst="rightArrowCallout">
                <a:avLst>
                  <a:gd name="adj1" fmla="val 7833"/>
                  <a:gd name="adj2" fmla="val 21023"/>
                  <a:gd name="adj3" fmla="val 43554"/>
                  <a:gd name="adj4" fmla="val 76727"/>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7616" tIns="40360" rIns="77616" bIns="40360" anchor="ctr"/>
              <a:lstStyle/>
              <a:p>
                <a:pPr algn="ctr" defTabSz="387350">
                  <a:buSzPct val="100000"/>
                  <a:buFont typeface="Times New Roman" charset="0"/>
                  <a:buNone/>
                  <a:tabLst>
                    <a:tab pos="0" algn="l"/>
                    <a:tab pos="912813" algn="l"/>
                    <a:tab pos="1827213" algn="l"/>
                    <a:tab pos="2741613" algn="l"/>
                    <a:tab pos="3656013" algn="l"/>
                    <a:tab pos="4572000" algn="l"/>
                    <a:tab pos="5486400" algn="l"/>
                    <a:tab pos="6400800" algn="l"/>
                    <a:tab pos="7313613" algn="l"/>
                    <a:tab pos="8228013" algn="l"/>
                    <a:tab pos="9142413" algn="l"/>
                    <a:tab pos="10056813" algn="l"/>
                  </a:tabLst>
                  <a:defRPr/>
                </a:pPr>
                <a:r>
                  <a:rPr lang="en-US" sz="1400" dirty="0">
                    <a:solidFill>
                      <a:srgbClr val="000000"/>
                    </a:solidFill>
                    <a:latin typeface="Arial" panose="020B0604020202020204" pitchFamily="34" charset="0"/>
                    <a:ea typeface="ＭＳ Ｐゴシック" charset="0"/>
                    <a:cs typeface="Arial" panose="020B0604020202020204" pitchFamily="34" charset="0"/>
                  </a:rPr>
                  <a:t>Risk management of geophysical (and industrial/man-made) hazards</a:t>
                </a:r>
              </a:p>
            </p:txBody>
          </p:sp>
        </p:grpSp>
        <p:sp>
          <p:nvSpPr>
            <p:cNvPr id="38923" name="Text Box 10"/>
            <p:cNvSpPr txBox="1">
              <a:spLocks noChangeArrowheads="1"/>
            </p:cNvSpPr>
            <p:nvPr/>
          </p:nvSpPr>
          <p:spPr bwMode="auto">
            <a:xfrm>
              <a:off x="2260" y="2978"/>
              <a:ext cx="1305"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7616" tIns="40360" rIns="77616" bIns="40360">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cs typeface="ＭＳ Ｐゴシック" charset="0"/>
                </a:defRPr>
              </a:lvl1pPr>
              <a:lvl2pPr marL="641350" indent="-2476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2pPr>
              <a:lvl3pPr marL="9858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3pPr>
              <a:lvl4pPr marL="13795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4pPr>
              <a:lvl5pPr marL="1774825" indent="-198438"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5pPr>
              <a:lvl6pPr marL="22320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6pPr>
              <a:lvl7pPr marL="26892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7pPr>
              <a:lvl8pPr marL="31464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8pPr>
              <a:lvl9pPr marL="36036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9pPr>
            </a:lstStyle>
            <a:p>
              <a:pPr algn="ctr" eaLnBrk="1" hangingPunct="1">
                <a:buSzPct val="100000"/>
                <a:defRPr/>
              </a:pPr>
              <a:r>
                <a:rPr lang="sv-SE" sz="1800" b="1" dirty="0" smtClean="0">
                  <a:solidFill>
                    <a:srgbClr val="FFFFFF"/>
                  </a:solidFill>
                  <a:latin typeface="Arial" panose="020B0604020202020204" pitchFamily="34" charset="0"/>
                  <a:cs typeface="Arial" panose="020B0604020202020204" pitchFamily="34" charset="0"/>
                </a:rPr>
                <a:t>disaster risk reduction </a:t>
              </a:r>
            </a:p>
          </p:txBody>
        </p:sp>
      </p:grpSp>
      <p:grpSp>
        <p:nvGrpSpPr>
          <p:cNvPr id="9227" name="Group 11"/>
          <p:cNvGrpSpPr>
            <a:grpSpLocks/>
          </p:cNvGrpSpPr>
          <p:nvPr/>
        </p:nvGrpSpPr>
        <p:grpSpPr bwMode="auto">
          <a:xfrm>
            <a:off x="236538" y="1528763"/>
            <a:ext cx="6335712" cy="2571750"/>
            <a:chOff x="149" y="1361"/>
            <a:chExt cx="3991" cy="1620"/>
          </a:xfrm>
        </p:grpSpPr>
        <p:sp>
          <p:nvSpPr>
            <p:cNvPr id="38925" name="Oval 12"/>
            <p:cNvSpPr>
              <a:spLocks noChangeArrowheads="1"/>
            </p:cNvSpPr>
            <p:nvPr/>
          </p:nvSpPr>
          <p:spPr bwMode="auto">
            <a:xfrm>
              <a:off x="1620" y="1361"/>
              <a:ext cx="2520" cy="1620"/>
            </a:xfrm>
            <a:prstGeom prst="ellipse">
              <a:avLst/>
            </a:prstGeom>
            <a:blipFill dpi="0" rotWithShape="0">
              <a:blip r:embed="rId4"/>
              <a:srcRect/>
              <a:stretch>
                <a:fillRect/>
              </a:stretch>
            </a:blipFill>
            <a:ln w="25560">
              <a:solidFill>
                <a:srgbClr val="00956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78858" tIns="39429" rIns="78858" bIns="39429" anchor="ctr"/>
            <a:lstStyle/>
            <a:p>
              <a:pPr algn="ctr" defTabSz="788988">
                <a:buClr>
                  <a:srgbClr val="000000"/>
                </a:buClr>
                <a:buSzPct val="100000"/>
                <a:buFont typeface="Times New Roman" charset="0"/>
                <a:buNone/>
                <a:defRPr/>
              </a:pPr>
              <a:endParaRPr lang="en-US" sz="1700" b="1">
                <a:solidFill>
                  <a:schemeClr val="bg1"/>
                </a:solidFill>
                <a:latin typeface="Times New Roman" charset="0"/>
                <a:ea typeface="ＭＳ Ｐゴシック" charset="0"/>
                <a:cs typeface="ＭＳ Ｐゴシック" charset="0"/>
              </a:endParaRPr>
            </a:p>
          </p:txBody>
        </p:sp>
        <p:sp>
          <p:nvSpPr>
            <p:cNvPr id="38926" name="AutoShape 13"/>
            <p:cNvSpPr>
              <a:spLocks noChangeArrowheads="1"/>
            </p:cNvSpPr>
            <p:nvPr/>
          </p:nvSpPr>
          <p:spPr bwMode="auto">
            <a:xfrm>
              <a:off x="149" y="1544"/>
              <a:ext cx="1627" cy="528"/>
            </a:xfrm>
            <a:prstGeom prst="rightArrowCallout">
              <a:avLst>
                <a:gd name="adj1" fmla="val 7833"/>
                <a:gd name="adj2" fmla="val 24435"/>
                <a:gd name="adj3" fmla="val 42413"/>
                <a:gd name="adj4" fmla="val 76481"/>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7616" tIns="40360" rIns="77616" bIns="40360" anchor="ctr"/>
            <a:lstStyle/>
            <a:p>
              <a:pPr algn="ctr" defTabSz="387350">
                <a:buSzPct val="100000"/>
                <a:buFont typeface="Times New Roman" charset="0"/>
                <a:buNone/>
                <a:tabLst>
                  <a:tab pos="0" algn="l"/>
                  <a:tab pos="912813" algn="l"/>
                  <a:tab pos="1827213" algn="l"/>
                  <a:tab pos="2741613" algn="l"/>
                  <a:tab pos="3656013" algn="l"/>
                  <a:tab pos="4572000" algn="l"/>
                  <a:tab pos="5486400" algn="l"/>
                  <a:tab pos="6400800" algn="l"/>
                  <a:tab pos="7313613" algn="l"/>
                  <a:tab pos="8228013" algn="l"/>
                  <a:tab pos="9142413" algn="l"/>
                  <a:tab pos="10056813" algn="l"/>
                </a:tabLst>
                <a:defRPr/>
              </a:pPr>
              <a:r>
                <a:rPr lang="sv-SE" sz="1400" dirty="0">
                  <a:solidFill>
                    <a:srgbClr val="000000"/>
                  </a:solidFill>
                  <a:latin typeface="Arial" panose="020B0604020202020204" pitchFamily="34" charset="0"/>
                  <a:ea typeface="ＭＳ Ｐゴシック" charset="0"/>
                  <a:cs typeface="Arial" panose="020B0604020202020204" pitchFamily="34" charset="0"/>
                </a:rPr>
                <a:t>Long-term adjustment to changing average climate conditions (incl. benefits)</a:t>
              </a:r>
            </a:p>
          </p:txBody>
        </p:sp>
        <p:sp>
          <p:nvSpPr>
            <p:cNvPr id="38927" name="Text Box 14"/>
            <p:cNvSpPr txBox="1">
              <a:spLocks noChangeArrowheads="1"/>
            </p:cNvSpPr>
            <p:nvPr/>
          </p:nvSpPr>
          <p:spPr bwMode="auto">
            <a:xfrm>
              <a:off x="2282" y="1400"/>
              <a:ext cx="1305"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7616" tIns="40360" rIns="77616" bIns="40360">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cs typeface="ＭＳ Ｐゴシック" charset="0"/>
                </a:defRPr>
              </a:lvl1pPr>
              <a:lvl2pPr marL="641350" indent="-2476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2pPr>
              <a:lvl3pPr marL="9858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3pPr>
              <a:lvl4pPr marL="13795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4pPr>
              <a:lvl5pPr marL="1774825" indent="-198438"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5pPr>
              <a:lvl6pPr marL="22320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6pPr>
              <a:lvl7pPr marL="26892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7pPr>
              <a:lvl8pPr marL="31464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8pPr>
              <a:lvl9pPr marL="36036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9pPr>
            </a:lstStyle>
            <a:p>
              <a:pPr algn="ctr" eaLnBrk="1" hangingPunct="1">
                <a:buSzPct val="100000"/>
                <a:defRPr/>
              </a:pPr>
              <a:r>
                <a:rPr lang="sv-SE" sz="1800" b="1" dirty="0" smtClean="0">
                  <a:solidFill>
                    <a:schemeClr val="bg1"/>
                  </a:solidFill>
                  <a:latin typeface="Arial" panose="020B0604020202020204" pitchFamily="34" charset="0"/>
                  <a:cs typeface="Arial" panose="020B0604020202020204" pitchFamily="34" charset="0"/>
                </a:rPr>
                <a:t>adaptation to climate change</a:t>
              </a:r>
            </a:p>
          </p:txBody>
        </p:sp>
      </p:grpSp>
      <p:grpSp>
        <p:nvGrpSpPr>
          <p:cNvPr id="9231" name="Group 15"/>
          <p:cNvGrpSpPr>
            <a:grpSpLocks/>
          </p:cNvGrpSpPr>
          <p:nvPr/>
        </p:nvGrpSpPr>
        <p:grpSpPr bwMode="auto">
          <a:xfrm>
            <a:off x="236538" y="2243138"/>
            <a:ext cx="6264275" cy="1885950"/>
            <a:chOff x="149" y="1811"/>
            <a:chExt cx="3946" cy="1188"/>
          </a:xfrm>
        </p:grpSpPr>
        <p:sp>
          <p:nvSpPr>
            <p:cNvPr id="11287" name="Freeform 16"/>
            <p:cNvSpPr>
              <a:spLocks noChangeArrowheads="1"/>
            </p:cNvSpPr>
            <p:nvPr/>
          </p:nvSpPr>
          <p:spPr bwMode="auto">
            <a:xfrm>
              <a:off x="1665" y="1811"/>
              <a:ext cx="2430" cy="1188"/>
            </a:xfrm>
            <a:custGeom>
              <a:avLst/>
              <a:gdLst>
                <a:gd name="T0" fmla="*/ 0 w 3857652"/>
                <a:gd name="T1" fmla="*/ 0 h 1885687"/>
                <a:gd name="T2" fmla="*/ 0 w 3857652"/>
                <a:gd name="T3" fmla="*/ 0 h 1885687"/>
                <a:gd name="T4" fmla="*/ 0 w 3857652"/>
                <a:gd name="T5" fmla="*/ 0 h 1885687"/>
                <a:gd name="T6" fmla="*/ 0 w 3857652"/>
                <a:gd name="T7" fmla="*/ 0 h 1885687"/>
                <a:gd name="T8" fmla="*/ 0 w 3857652"/>
                <a:gd name="T9" fmla="*/ 0 h 1885687"/>
                <a:gd name="T10" fmla="*/ 0 w 3857652"/>
                <a:gd name="T11" fmla="*/ 0 h 1885687"/>
                <a:gd name="T12" fmla="*/ 0 w 3857652"/>
                <a:gd name="T13" fmla="*/ 0 h 1885687"/>
                <a:gd name="T14" fmla="*/ 0 w 3857652"/>
                <a:gd name="T15" fmla="*/ 0 h 1885687"/>
                <a:gd name="T16" fmla="*/ 0 w 3857652"/>
                <a:gd name="T17" fmla="*/ 0 h 1885687"/>
                <a:gd name="T18" fmla="*/ 0 w 3857652"/>
                <a:gd name="T19" fmla="*/ 0 h 18856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57652" h="1885687">
                  <a:moveTo>
                    <a:pt x="0" y="945087"/>
                  </a:moveTo>
                  <a:cubicBezTo>
                    <a:pt x="290918" y="551293"/>
                    <a:pt x="264025" y="579050"/>
                    <a:pt x="642941" y="302145"/>
                  </a:cubicBezTo>
                  <a:cubicBezTo>
                    <a:pt x="1186583" y="72667"/>
                    <a:pt x="1543917" y="27976"/>
                    <a:pt x="1940444" y="13988"/>
                  </a:cubicBezTo>
                  <a:cubicBezTo>
                    <a:pt x="2336971" y="0"/>
                    <a:pt x="2699465" y="84880"/>
                    <a:pt x="3022103" y="218215"/>
                  </a:cubicBezTo>
                  <a:cubicBezTo>
                    <a:pt x="3624596" y="488934"/>
                    <a:pt x="3657170" y="682789"/>
                    <a:pt x="3857652" y="945087"/>
                  </a:cubicBezTo>
                  <a:cubicBezTo>
                    <a:pt x="3565750" y="1381503"/>
                    <a:pt x="3475913" y="1430634"/>
                    <a:pt x="3143271" y="1588029"/>
                  </a:cubicBezTo>
                  <a:cubicBezTo>
                    <a:pt x="2853033" y="1749928"/>
                    <a:pt x="2309828" y="1861875"/>
                    <a:pt x="1928825" y="1873781"/>
                  </a:cubicBezTo>
                  <a:cubicBezTo>
                    <a:pt x="1547822" y="1885687"/>
                    <a:pt x="1261751" y="1828318"/>
                    <a:pt x="857255" y="1659467"/>
                  </a:cubicBezTo>
                  <a:cubicBezTo>
                    <a:pt x="526024" y="1531154"/>
                    <a:pt x="534514" y="1514200"/>
                    <a:pt x="285751" y="1302277"/>
                  </a:cubicBezTo>
                  <a:cubicBezTo>
                    <a:pt x="100796" y="1110490"/>
                    <a:pt x="249978" y="1318237"/>
                    <a:pt x="0" y="945087"/>
                  </a:cubicBezTo>
                  <a:close/>
                </a:path>
              </a:pathLst>
            </a:custGeom>
            <a:blipFill dpi="0" rotWithShape="0">
              <a:blip r:embed="rId5"/>
              <a:srcRect/>
              <a:stretch>
                <a:fillRect/>
              </a:stretch>
            </a:blipFill>
            <a:ln w="25560">
              <a:solidFill>
                <a:srgbClr val="00956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30" name="AutoShape 17"/>
            <p:cNvSpPr>
              <a:spLocks noChangeArrowheads="1"/>
            </p:cNvSpPr>
            <p:nvPr/>
          </p:nvSpPr>
          <p:spPr bwMode="auto">
            <a:xfrm>
              <a:off x="149" y="2140"/>
              <a:ext cx="1629" cy="514"/>
            </a:xfrm>
            <a:prstGeom prst="rightArrowCallout">
              <a:avLst>
                <a:gd name="adj1" fmla="val 7833"/>
                <a:gd name="adj2" fmla="val 21023"/>
                <a:gd name="adj3" fmla="val 43548"/>
                <a:gd name="adj4" fmla="val 76560"/>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7616" tIns="40360" rIns="77616" bIns="40360" anchor="ctr"/>
            <a:lstStyle/>
            <a:p>
              <a:pPr algn="ctr" defTabSz="387350">
                <a:buSzPct val="100000"/>
                <a:buFont typeface="Times New Roman" charset="0"/>
                <a:buNone/>
                <a:tabLst>
                  <a:tab pos="0" algn="l"/>
                  <a:tab pos="912813" algn="l"/>
                  <a:tab pos="1827213" algn="l"/>
                  <a:tab pos="2741613" algn="l"/>
                  <a:tab pos="3656013" algn="l"/>
                  <a:tab pos="4572000" algn="l"/>
                  <a:tab pos="5486400" algn="l"/>
                  <a:tab pos="6400800" algn="l"/>
                  <a:tab pos="7313613" algn="l"/>
                  <a:tab pos="8228013" algn="l"/>
                  <a:tab pos="9142413" algn="l"/>
                  <a:tab pos="10056813" algn="l"/>
                </a:tabLst>
                <a:defRPr/>
              </a:pPr>
              <a:r>
                <a:rPr lang="en-US" sz="1400" dirty="0">
                  <a:solidFill>
                    <a:srgbClr val="000000"/>
                  </a:solidFill>
                  <a:latin typeface="Arial" panose="020B0604020202020204" pitchFamily="34" charset="0"/>
                  <a:ea typeface="ＭＳ Ｐゴシック" charset="0"/>
                  <a:cs typeface="Arial" panose="020B0604020202020204" pitchFamily="34" charset="0"/>
                </a:rPr>
                <a:t>Climate risk management</a:t>
              </a:r>
            </a:p>
            <a:p>
              <a:pPr algn="ctr" defTabSz="387350">
                <a:buSzPct val="100000"/>
                <a:buFont typeface="Times New Roman" charset="0"/>
                <a:buNone/>
                <a:tabLst>
                  <a:tab pos="0" algn="l"/>
                  <a:tab pos="912813" algn="l"/>
                  <a:tab pos="1827213" algn="l"/>
                  <a:tab pos="2741613" algn="l"/>
                  <a:tab pos="3656013" algn="l"/>
                  <a:tab pos="4572000" algn="l"/>
                  <a:tab pos="5486400" algn="l"/>
                  <a:tab pos="6400800" algn="l"/>
                  <a:tab pos="7313613" algn="l"/>
                  <a:tab pos="8228013" algn="l"/>
                  <a:tab pos="9142413" algn="l"/>
                  <a:tab pos="10056813" algn="l"/>
                </a:tabLst>
                <a:defRPr/>
              </a:pPr>
              <a:r>
                <a:rPr lang="en-US" sz="1400" dirty="0">
                  <a:solidFill>
                    <a:srgbClr val="000000"/>
                  </a:solidFill>
                  <a:latin typeface="Arial" panose="020B0604020202020204" pitchFamily="34" charset="0"/>
                  <a:ea typeface="ＭＳ Ｐゴシック" charset="0"/>
                  <a:cs typeface="Arial" panose="020B0604020202020204" pitchFamily="34" charset="0"/>
                </a:rPr>
                <a:t>(including weather extremes)</a:t>
              </a:r>
            </a:p>
          </p:txBody>
        </p:sp>
      </p:grpSp>
      <p:sp>
        <p:nvSpPr>
          <p:cNvPr id="9234" name="Text Box 18"/>
          <p:cNvSpPr txBox="1">
            <a:spLocks noChangeArrowheads="1"/>
          </p:cNvSpPr>
          <p:nvPr/>
        </p:nvSpPr>
        <p:spPr bwMode="auto">
          <a:xfrm>
            <a:off x="3363913" y="2705100"/>
            <a:ext cx="2524125" cy="915988"/>
          </a:xfrm>
          <a:prstGeom prst="rect">
            <a:avLst/>
          </a:prstGeom>
          <a:solidFill>
            <a:srgbClr val="FFFFFF">
              <a:alpha val="38823"/>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56" tIns="46078" rIns="92156" bIns="46078">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MS PGothic" charset="0"/>
                <a:cs typeface="MS PGothic" charset="0"/>
              </a:defRPr>
            </a:lvl1pPr>
            <a:lvl2pPr marL="742950" indent="-2857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MS PGothic" charset="0"/>
                <a:cs typeface="MS PGothic" charset="0"/>
              </a:defRPr>
            </a:lvl2pPr>
            <a:lvl3pPr marL="11430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MS PGothic" charset="0"/>
                <a:cs typeface="MS PGothic" charset="0"/>
              </a:defRPr>
            </a:lvl3pPr>
            <a:lvl4pPr marL="16002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MS PGothic" charset="0"/>
                <a:cs typeface="MS PGothic" charset="0"/>
              </a:defRPr>
            </a:lvl4pPr>
            <a:lvl5pPr marL="2057400" indent="-22860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MS PGothic" charset="0"/>
                <a:cs typeface="MS PGothic" charset="0"/>
              </a:defRPr>
            </a:lvl5pPr>
            <a:lvl6pPr marL="25146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MS PGothic" charset="0"/>
                <a:cs typeface="MS PGothic" charset="0"/>
              </a:defRPr>
            </a:lvl6pPr>
            <a:lvl7pPr marL="29718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MS PGothic" charset="0"/>
                <a:cs typeface="MS PGothic" charset="0"/>
              </a:defRPr>
            </a:lvl7pPr>
            <a:lvl8pPr marL="34290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MS PGothic" charset="0"/>
                <a:cs typeface="MS PGothic" charset="0"/>
              </a:defRPr>
            </a:lvl8pPr>
            <a:lvl9pPr marL="3886200" indent="-228600"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a:solidFill>
                  <a:schemeClr val="tx1"/>
                </a:solidFill>
                <a:latin typeface="Arial" charset="0"/>
                <a:ea typeface="MS PGothic" charset="0"/>
                <a:cs typeface="MS PGothic" charset="0"/>
              </a:defRPr>
            </a:lvl9pPr>
          </a:lstStyle>
          <a:p>
            <a:pPr algn="ctr" eaLnBrk="1" hangingPunct="1">
              <a:spcBef>
                <a:spcPts val="1125"/>
              </a:spcBef>
              <a:buSzPct val="100000"/>
              <a:buFont typeface="Times New Roman" charset="0"/>
              <a:buNone/>
            </a:pPr>
            <a:r>
              <a:rPr lang="da-DK" b="1" dirty="0">
                <a:solidFill>
                  <a:srgbClr val="000000"/>
                </a:solidFill>
              </a:rPr>
              <a:t>DRR central in CCA – by addressing current climate risks</a:t>
            </a:r>
          </a:p>
        </p:txBody>
      </p:sp>
      <p:sp>
        <p:nvSpPr>
          <p:cNvPr id="36" name="Text Box 21"/>
          <p:cNvSpPr txBox="1">
            <a:spLocks noChangeArrowheads="1"/>
          </p:cNvSpPr>
          <p:nvPr/>
        </p:nvSpPr>
        <p:spPr bwMode="auto">
          <a:xfrm>
            <a:off x="236538" y="4606925"/>
            <a:ext cx="2185504" cy="248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996" tIns="46798" rIns="89996" bIns="46798">
            <a:spAutoFit/>
          </a:bodyPr>
          <a:lstStyle>
            <a:lvl1pPr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cs typeface="ＭＳ Ｐゴシック" charset="0"/>
              </a:defRPr>
            </a:lvl1pPr>
            <a:lvl2pPr marL="641350" indent="-2476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2pPr>
            <a:lvl3pPr marL="9858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3pPr>
            <a:lvl4pPr marL="1379538" indent="-196850"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4pPr>
            <a:lvl5pPr marL="1774825" indent="-198438" defTabSz="387350" eaLnBrk="0" hangingPunct="0">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5pPr>
            <a:lvl6pPr marL="22320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6pPr>
            <a:lvl7pPr marL="26892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7pPr>
            <a:lvl8pPr marL="31464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8pPr>
            <a:lvl9pPr marL="3603625" indent="-198438" algn="ctr" defTabSz="387350" eaLnBrk="0" fontAlgn="base" hangingPunct="0">
              <a:spcBef>
                <a:spcPct val="0"/>
              </a:spcBef>
              <a:spcAft>
                <a:spcPct val="0"/>
              </a:spcAft>
              <a:tabLst>
                <a:tab pos="0" algn="l"/>
                <a:tab pos="788988" algn="l"/>
                <a:tab pos="1576388" algn="l"/>
                <a:tab pos="2365375" algn="l"/>
                <a:tab pos="3154363" algn="l"/>
                <a:tab pos="3943350" algn="l"/>
                <a:tab pos="4730750" algn="l"/>
                <a:tab pos="5519738" algn="l"/>
                <a:tab pos="6308725" algn="l"/>
                <a:tab pos="7097713" algn="l"/>
                <a:tab pos="7885113" algn="l"/>
                <a:tab pos="8674100" algn="l"/>
              </a:tabLst>
              <a:defRPr sz="2000">
                <a:solidFill>
                  <a:schemeClr val="tx1"/>
                </a:solidFill>
                <a:latin typeface="Times New Roman" charset="0"/>
                <a:ea typeface="ＭＳ Ｐゴシック" charset="0"/>
              </a:defRPr>
            </a:lvl9pPr>
          </a:lstStyle>
          <a:p>
            <a:pPr algn="ctr" eaLnBrk="1" hangingPunct="1">
              <a:buSzPct val="100000"/>
              <a:defRPr/>
            </a:pPr>
            <a:r>
              <a:rPr lang="en-US" sz="1000" i="1" dirty="0" smtClean="0">
                <a:solidFill>
                  <a:srgbClr val="000000"/>
                </a:solidFill>
                <a:latin typeface="Arial" charset="0"/>
                <a:cs typeface="Arial Unicode MS" charset="0"/>
              </a:rPr>
              <a:t>Based on Mitchell &amp; van Aalst 2008</a:t>
            </a:r>
          </a:p>
        </p:txBody>
      </p:sp>
      <p:grpSp>
        <p:nvGrpSpPr>
          <p:cNvPr id="38964" name="Group 52"/>
          <p:cNvGrpSpPr>
            <a:grpSpLocks/>
          </p:cNvGrpSpPr>
          <p:nvPr/>
        </p:nvGrpSpPr>
        <p:grpSpPr bwMode="auto">
          <a:xfrm>
            <a:off x="236538" y="4795755"/>
            <a:ext cx="4718050" cy="1223962"/>
            <a:chOff x="158" y="3009"/>
            <a:chExt cx="2972" cy="771"/>
          </a:xfrm>
        </p:grpSpPr>
        <p:pic>
          <p:nvPicPr>
            <p:cNvPr id="1128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 y="3019"/>
              <a:ext cx="1116" cy="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1285"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 y="3017"/>
              <a:ext cx="1093"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8952"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 y="3009"/>
              <a:ext cx="695" cy="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grpSp>
        <p:nvGrpSpPr>
          <p:cNvPr id="38963" name="Group 51"/>
          <p:cNvGrpSpPr>
            <a:grpSpLocks/>
          </p:cNvGrpSpPr>
          <p:nvPr/>
        </p:nvGrpSpPr>
        <p:grpSpPr bwMode="auto">
          <a:xfrm>
            <a:off x="6659563" y="1412875"/>
            <a:ext cx="2076450" cy="3551238"/>
            <a:chOff x="4241" y="1253"/>
            <a:chExt cx="1308" cy="2237"/>
          </a:xfrm>
        </p:grpSpPr>
        <p:pic>
          <p:nvPicPr>
            <p:cNvPr id="11282"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 y="1253"/>
              <a:ext cx="1308" cy="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1283"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2" y="2229"/>
              <a:ext cx="1307" cy="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grpSp>
        <p:nvGrpSpPr>
          <p:cNvPr id="38969" name="Group 57"/>
          <p:cNvGrpSpPr>
            <a:grpSpLocks/>
          </p:cNvGrpSpPr>
          <p:nvPr/>
        </p:nvGrpSpPr>
        <p:grpSpPr bwMode="auto">
          <a:xfrm>
            <a:off x="6653213" y="1052513"/>
            <a:ext cx="2287587" cy="5451475"/>
            <a:chOff x="2472" y="526"/>
            <a:chExt cx="1441" cy="3434"/>
          </a:xfrm>
        </p:grpSpPr>
        <p:pic>
          <p:nvPicPr>
            <p:cNvPr id="11279"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7" y="526"/>
              <a:ext cx="1436" cy="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128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2" y="2931"/>
              <a:ext cx="1436" cy="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1281"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2" y="1662"/>
              <a:ext cx="1434" cy="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sp>
        <p:nvSpPr>
          <p:cNvPr id="11277" name="TextBox 5"/>
          <p:cNvSpPr txBox="1">
            <a:spLocks noChangeArrowheads="1"/>
          </p:cNvSpPr>
          <p:nvPr/>
        </p:nvSpPr>
        <p:spPr bwMode="auto">
          <a:xfrm>
            <a:off x="4265613" y="5852110"/>
            <a:ext cx="7858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788988" eaLnBrk="0" hangingPunct="0">
              <a:defRPr>
                <a:solidFill>
                  <a:schemeClr val="tx1"/>
                </a:solidFill>
                <a:latin typeface="Arial" charset="0"/>
                <a:ea typeface="MS PGothic" charset="0"/>
                <a:cs typeface="MS PGothic" charset="0"/>
              </a:defRPr>
            </a:lvl1pPr>
            <a:lvl2pPr marL="742950" indent="-285750" defTabSz="788988" eaLnBrk="0" hangingPunct="0">
              <a:defRPr>
                <a:solidFill>
                  <a:schemeClr val="tx1"/>
                </a:solidFill>
                <a:latin typeface="Arial" charset="0"/>
                <a:ea typeface="MS PGothic" charset="0"/>
                <a:cs typeface="MS PGothic" charset="0"/>
              </a:defRPr>
            </a:lvl2pPr>
            <a:lvl3pPr marL="1143000" indent="-228600" defTabSz="788988" eaLnBrk="0" hangingPunct="0">
              <a:defRPr>
                <a:solidFill>
                  <a:schemeClr val="tx1"/>
                </a:solidFill>
                <a:latin typeface="Arial" charset="0"/>
                <a:ea typeface="MS PGothic" charset="0"/>
                <a:cs typeface="MS PGothic" charset="0"/>
              </a:defRPr>
            </a:lvl3pPr>
            <a:lvl4pPr marL="1600200" indent="-228600" defTabSz="788988" eaLnBrk="0" hangingPunct="0">
              <a:defRPr>
                <a:solidFill>
                  <a:schemeClr val="tx1"/>
                </a:solidFill>
                <a:latin typeface="Arial" charset="0"/>
                <a:ea typeface="MS PGothic" charset="0"/>
                <a:cs typeface="MS PGothic" charset="0"/>
              </a:defRPr>
            </a:lvl4pPr>
            <a:lvl5pPr marL="2057400" indent="-228600" defTabSz="788988" eaLnBrk="0" hangingPunct="0">
              <a:defRPr>
                <a:solidFill>
                  <a:schemeClr val="tx1"/>
                </a:solidFill>
                <a:latin typeface="Arial" charset="0"/>
                <a:ea typeface="MS PGothic" charset="0"/>
                <a:cs typeface="MS PGothic" charset="0"/>
              </a:defRPr>
            </a:lvl5pPr>
            <a:lvl6pPr marL="2514600" indent="-228600" defTabSz="7889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7889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7889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788988"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sv-SE" sz="400" dirty="0">
                <a:solidFill>
                  <a:schemeClr val="bg1"/>
                </a:solidFill>
              </a:rPr>
              <a:t>Photos: </a:t>
            </a:r>
            <a:r>
              <a:rPr lang="sv-SE" sz="400" dirty="0" err="1">
                <a:solidFill>
                  <a:schemeClr val="bg1"/>
                </a:solidFill>
              </a:rPr>
              <a:t>Danish</a:t>
            </a:r>
            <a:r>
              <a:rPr lang="sv-SE" sz="400" dirty="0">
                <a:solidFill>
                  <a:schemeClr val="bg1"/>
                </a:solidFill>
              </a:rPr>
              <a:t> Red Cross</a:t>
            </a:r>
            <a:endParaRPr lang="en-US" sz="400" dirty="0">
              <a:solidFill>
                <a:schemeClr val="bg1"/>
              </a:solidFill>
            </a:endParaRPr>
          </a:p>
        </p:txBody>
      </p:sp>
      <p:sp>
        <p:nvSpPr>
          <p:cNvPr id="11278" name="TextBox 1"/>
          <p:cNvSpPr txBox="1">
            <a:spLocks noChangeArrowheads="1"/>
          </p:cNvSpPr>
          <p:nvPr/>
        </p:nvSpPr>
        <p:spPr bwMode="auto">
          <a:xfrm>
            <a:off x="323850" y="260350"/>
            <a:ext cx="8604250" cy="5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n-US" sz="2900" b="1" i="1" dirty="0"/>
              <a:t>Overlap between DRR and CCA</a:t>
            </a:r>
          </a:p>
        </p:txBody>
      </p:sp>
    </p:spTree>
    <p:extLst>
      <p:ext uri="{BB962C8B-B14F-4D97-AF65-F5344CB8AC3E}">
        <p14:creationId xmlns:p14="http://schemas.microsoft.com/office/powerpoint/2010/main" val="20964854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9222"/>
                                        </p:tgtEl>
                                        <p:attrNameLst>
                                          <p:attrName>style.visibility</p:attrName>
                                        </p:attrNameLst>
                                      </p:cBhvr>
                                      <p:to>
                                        <p:strVal val="visible"/>
                                      </p:to>
                                    </p:set>
                                    <p:animEffect transition="in" filter="fade">
                                      <p:cBhvr additive="repl">
                                        <p:cTn id="7" dur="500"/>
                                        <p:tgtEl>
                                          <p:spTgt spid="9222"/>
                                        </p:tgtEl>
                                      </p:cBhvr>
                                    </p:animEffect>
                                  </p:childTnLst>
                                </p:cTn>
                              </p:par>
                            </p:childTnLst>
                          </p:cTn>
                        </p:par>
                        <p:par>
                          <p:cTn id="8" fill="hold" nodeType="afterGroup">
                            <p:stCondLst>
                              <p:cond delay="500"/>
                            </p:stCondLst>
                            <p:childTnLst>
                              <p:par>
                                <p:cTn id="9" presetID="10" presetClass="entr" presetSubtype="0" fill="hold" nodeType="afterEffect">
                                  <p:stCondLst>
                                    <p:cond delay="2000"/>
                                  </p:stCondLst>
                                  <p:childTnLst>
                                    <p:set>
                                      <p:cBhvr>
                                        <p:cTn id="10" dur="1" fill="hold">
                                          <p:stCondLst>
                                            <p:cond delay="0"/>
                                          </p:stCondLst>
                                        </p:cTn>
                                        <p:tgtEl>
                                          <p:spTgt spid="38964"/>
                                        </p:tgtEl>
                                        <p:attrNameLst>
                                          <p:attrName>style.visibility</p:attrName>
                                        </p:attrNameLst>
                                      </p:cBhvr>
                                      <p:to>
                                        <p:strVal val="visible"/>
                                      </p:to>
                                    </p:set>
                                    <p:animEffect transition="in" filter="fade">
                                      <p:cBhvr>
                                        <p:cTn id="11" dur="500"/>
                                        <p:tgtEl>
                                          <p:spTgt spid="389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38964"/>
                                        </p:tgtEl>
                                      </p:cBhvr>
                                    </p:animEffect>
                                    <p:set>
                                      <p:cBhvr>
                                        <p:cTn id="16" dur="1" fill="hold">
                                          <p:stCondLst>
                                            <p:cond delay="499"/>
                                          </p:stCondLst>
                                        </p:cTn>
                                        <p:tgtEl>
                                          <p:spTgt spid="38964"/>
                                        </p:tgtEl>
                                        <p:attrNameLst>
                                          <p:attrName>style.visibility</p:attrName>
                                        </p:attrNameLst>
                                      </p:cBhvr>
                                      <p:to>
                                        <p:strVal val="hidden"/>
                                      </p:to>
                                    </p:set>
                                  </p:childTnLst>
                                </p:cTn>
                              </p:par>
                              <p:par>
                                <p:cTn id="17" presetID="10" presetClass="entr" fill="hold" nodeType="withEffect">
                                  <p:stCondLst>
                                    <p:cond delay="0"/>
                                  </p:stCondLst>
                                  <p:childTnLst>
                                    <p:set>
                                      <p:cBhvr additive="repl">
                                        <p:cTn id="18" dur="1" fill="hold">
                                          <p:stCondLst>
                                            <p:cond delay="0"/>
                                          </p:stCondLst>
                                        </p:cTn>
                                        <p:tgtEl>
                                          <p:spTgt spid="9227"/>
                                        </p:tgtEl>
                                        <p:attrNameLst>
                                          <p:attrName>style.visibility</p:attrName>
                                        </p:attrNameLst>
                                      </p:cBhvr>
                                      <p:to>
                                        <p:strVal val="visible"/>
                                      </p:to>
                                    </p:set>
                                    <p:animEffect transition="in" filter="fade">
                                      <p:cBhvr additive="repl">
                                        <p:cTn id="19" dur="500"/>
                                        <p:tgtEl>
                                          <p:spTgt spid="9227"/>
                                        </p:tgtEl>
                                      </p:cBhvr>
                                    </p:animEffect>
                                  </p:childTnLst>
                                </p:cTn>
                              </p:par>
                            </p:childTnLst>
                          </p:cTn>
                        </p:par>
                        <p:par>
                          <p:cTn id="20" fill="hold" nodeType="afterGroup">
                            <p:stCondLst>
                              <p:cond delay="500"/>
                            </p:stCondLst>
                            <p:childTnLst>
                              <p:par>
                                <p:cTn id="21" presetID="10" presetClass="entr" presetSubtype="0" fill="hold" nodeType="afterEffect">
                                  <p:stCondLst>
                                    <p:cond delay="2000"/>
                                  </p:stCondLst>
                                  <p:childTnLst>
                                    <p:set>
                                      <p:cBhvr>
                                        <p:cTn id="22" dur="1" fill="hold">
                                          <p:stCondLst>
                                            <p:cond delay="0"/>
                                          </p:stCondLst>
                                        </p:cTn>
                                        <p:tgtEl>
                                          <p:spTgt spid="38963"/>
                                        </p:tgtEl>
                                        <p:attrNameLst>
                                          <p:attrName>style.visibility</p:attrName>
                                        </p:attrNameLst>
                                      </p:cBhvr>
                                      <p:to>
                                        <p:strVal val="visible"/>
                                      </p:to>
                                    </p:set>
                                    <p:animEffect transition="in" filter="fade">
                                      <p:cBhvr>
                                        <p:cTn id="23" dur="500"/>
                                        <p:tgtEl>
                                          <p:spTgt spid="389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38963"/>
                                        </p:tgtEl>
                                      </p:cBhvr>
                                    </p:animEffect>
                                    <p:set>
                                      <p:cBhvr>
                                        <p:cTn id="28" dur="1" fill="hold">
                                          <p:stCondLst>
                                            <p:cond delay="499"/>
                                          </p:stCondLst>
                                        </p:cTn>
                                        <p:tgtEl>
                                          <p:spTgt spid="38963"/>
                                        </p:tgtEl>
                                        <p:attrNameLst>
                                          <p:attrName>style.visibility</p:attrName>
                                        </p:attrNameLst>
                                      </p:cBhvr>
                                      <p:to>
                                        <p:strVal val="hidden"/>
                                      </p:to>
                                    </p:set>
                                  </p:childTnLst>
                                </p:cTn>
                              </p:par>
                              <p:par>
                                <p:cTn id="29" presetID="10" presetClass="entr" fill="hold" nodeType="withEffect">
                                  <p:stCondLst>
                                    <p:cond delay="0"/>
                                  </p:stCondLst>
                                  <p:childTnLst>
                                    <p:set>
                                      <p:cBhvr additive="repl">
                                        <p:cTn id="30" dur="1" fill="hold">
                                          <p:stCondLst>
                                            <p:cond delay="0"/>
                                          </p:stCondLst>
                                        </p:cTn>
                                        <p:tgtEl>
                                          <p:spTgt spid="9231"/>
                                        </p:tgtEl>
                                        <p:attrNameLst>
                                          <p:attrName>style.visibility</p:attrName>
                                        </p:attrNameLst>
                                      </p:cBhvr>
                                      <p:to>
                                        <p:strVal val="visible"/>
                                      </p:to>
                                    </p:set>
                                    <p:animEffect transition="in" filter="fade">
                                      <p:cBhvr additive="repl">
                                        <p:cTn id="31" dur="500"/>
                                        <p:tgtEl>
                                          <p:spTgt spid="9231"/>
                                        </p:tgtEl>
                                      </p:cBhvr>
                                    </p:animEffect>
                                  </p:childTnLst>
                                </p:cTn>
                              </p:par>
                            </p:childTnLst>
                          </p:cTn>
                        </p:par>
                        <p:par>
                          <p:cTn id="32" fill="hold" nodeType="afterGroup">
                            <p:stCondLst>
                              <p:cond delay="500"/>
                            </p:stCondLst>
                            <p:childTnLst>
                              <p:par>
                                <p:cTn id="33" presetID="10" presetClass="entr" presetSubtype="0" fill="hold" nodeType="afterEffect">
                                  <p:stCondLst>
                                    <p:cond delay="2000"/>
                                  </p:stCondLst>
                                  <p:childTnLst>
                                    <p:set>
                                      <p:cBhvr>
                                        <p:cTn id="34" dur="1" fill="hold">
                                          <p:stCondLst>
                                            <p:cond delay="0"/>
                                          </p:stCondLst>
                                        </p:cTn>
                                        <p:tgtEl>
                                          <p:spTgt spid="38969"/>
                                        </p:tgtEl>
                                        <p:attrNameLst>
                                          <p:attrName>style.visibility</p:attrName>
                                        </p:attrNameLst>
                                      </p:cBhvr>
                                      <p:to>
                                        <p:strVal val="visible"/>
                                      </p:to>
                                    </p:set>
                                    <p:animEffect transition="in" filter="fade">
                                      <p:cBhvr>
                                        <p:cTn id="35" dur="500"/>
                                        <p:tgtEl>
                                          <p:spTgt spid="3896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fill="hold" nodeType="clickEffect">
                                  <p:stCondLst>
                                    <p:cond delay="0"/>
                                  </p:stCondLst>
                                  <p:childTnLst>
                                    <p:set>
                                      <p:cBhvr additive="repl">
                                        <p:cTn id="39" dur="1" fill="hold">
                                          <p:stCondLst>
                                            <p:cond delay="0"/>
                                          </p:stCondLst>
                                        </p:cTn>
                                        <p:tgtEl>
                                          <p:spTgt spid="9234"/>
                                        </p:tgtEl>
                                        <p:attrNameLst>
                                          <p:attrName>style.visibility</p:attrName>
                                        </p:attrNameLst>
                                      </p:cBhvr>
                                      <p:to>
                                        <p:strVal val="visible"/>
                                      </p:to>
                                    </p:set>
                                    <p:animEffect transition="in" filter="fade">
                                      <p:cBhvr additive="repl">
                                        <p:cTn id="40"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727200" y="290428"/>
            <a:ext cx="6948488" cy="15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Climate risk management builds on existing capacities and knowledge </a:t>
            </a:r>
          </a:p>
        </p:txBody>
      </p:sp>
      <p:grpSp>
        <p:nvGrpSpPr>
          <p:cNvPr id="12291" name="Group 15"/>
          <p:cNvGrpSpPr>
            <a:grpSpLocks/>
          </p:cNvGrpSpPr>
          <p:nvPr/>
        </p:nvGrpSpPr>
        <p:grpSpPr bwMode="auto">
          <a:xfrm>
            <a:off x="6381750" y="3820361"/>
            <a:ext cx="2025650" cy="1590675"/>
            <a:chOff x="3884" y="2694"/>
            <a:chExt cx="1276" cy="1002"/>
          </a:xfrm>
        </p:grpSpPr>
        <p:sp>
          <p:nvSpPr>
            <p:cNvPr id="12295" name="AutoShape 2"/>
            <p:cNvSpPr>
              <a:spLocks noChangeArrowheads="1"/>
            </p:cNvSpPr>
            <p:nvPr/>
          </p:nvSpPr>
          <p:spPr bwMode="auto">
            <a:xfrm rot="10800000">
              <a:off x="3888" y="3312"/>
              <a:ext cx="1248" cy="384"/>
            </a:xfrm>
            <a:prstGeom prst="flowChartDocument">
              <a:avLst/>
            </a:prstGeom>
            <a:solidFill>
              <a:srgbClr val="99CC00"/>
            </a:solidFill>
            <a:ln w="9525">
              <a:solidFill>
                <a:schemeClr val="tx1"/>
              </a:solidFill>
              <a:miter lim="800000"/>
              <a:headEnd/>
              <a:tailEnd/>
            </a:ln>
          </p:spPr>
          <p:txBody>
            <a:bodyPr rot="10800000" wrap="none" lIns="78854" tIns="39427" rIns="78854" bIns="39427" anchor="ctr"/>
            <a:lstStyle/>
            <a:p>
              <a:pPr algn="ctr" defTabSz="788988"/>
              <a:endParaRPr lang="nl-NL" sz="1700">
                <a:latin typeface="Times New Roman" charset="0"/>
              </a:endParaRPr>
            </a:p>
          </p:txBody>
        </p:sp>
        <p:sp>
          <p:nvSpPr>
            <p:cNvPr id="12296" name="Rectangle 3"/>
            <p:cNvSpPr>
              <a:spLocks noChangeArrowheads="1"/>
            </p:cNvSpPr>
            <p:nvPr/>
          </p:nvSpPr>
          <p:spPr bwMode="auto">
            <a:xfrm>
              <a:off x="4608" y="2982"/>
              <a:ext cx="432" cy="336"/>
            </a:xfrm>
            <a:prstGeom prst="rect">
              <a:avLst/>
            </a:prstGeom>
            <a:solidFill>
              <a:srgbClr val="FFFF00"/>
            </a:solid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sp>
          <p:nvSpPr>
            <p:cNvPr id="12297" name="AutoShape 4"/>
            <p:cNvSpPr>
              <a:spLocks noChangeArrowheads="1"/>
            </p:cNvSpPr>
            <p:nvPr/>
          </p:nvSpPr>
          <p:spPr bwMode="auto">
            <a:xfrm>
              <a:off x="4488" y="2694"/>
              <a:ext cx="672" cy="288"/>
            </a:xfrm>
            <a:prstGeom prst="triangle">
              <a:avLst>
                <a:gd name="adj" fmla="val 50000"/>
              </a:avLst>
            </a:prstGeom>
            <a:solidFill>
              <a:srgbClr val="FF0000"/>
            </a:solid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sp>
          <p:nvSpPr>
            <p:cNvPr id="12298" name="AutoShape 2"/>
            <p:cNvSpPr>
              <a:spLocks noChangeArrowheads="1"/>
            </p:cNvSpPr>
            <p:nvPr/>
          </p:nvSpPr>
          <p:spPr bwMode="auto">
            <a:xfrm rot="10800000">
              <a:off x="3884" y="3306"/>
              <a:ext cx="1248" cy="384"/>
            </a:xfrm>
            <a:prstGeom prst="flowChartDocument">
              <a:avLst/>
            </a:prstGeom>
            <a:solidFill>
              <a:srgbClr val="99CC00"/>
            </a:solidFill>
            <a:ln w="9525">
              <a:solidFill>
                <a:schemeClr val="tx1"/>
              </a:solidFill>
              <a:miter lim="800000"/>
              <a:headEnd/>
              <a:tailEnd/>
            </a:ln>
          </p:spPr>
          <p:txBody>
            <a:bodyPr rot="10800000" wrap="none" lIns="78854" tIns="39427" rIns="78854" bIns="39427" anchor="ctr"/>
            <a:lstStyle/>
            <a:p>
              <a:pPr algn="ctr" defTabSz="788988"/>
              <a:endParaRPr lang="nl-NL" sz="1700">
                <a:latin typeface="Times New Roman" charset="0"/>
              </a:endParaRPr>
            </a:p>
          </p:txBody>
        </p:sp>
        <p:sp>
          <p:nvSpPr>
            <p:cNvPr id="12299" name="Rectangle 3"/>
            <p:cNvSpPr>
              <a:spLocks noChangeArrowheads="1"/>
            </p:cNvSpPr>
            <p:nvPr/>
          </p:nvSpPr>
          <p:spPr bwMode="auto">
            <a:xfrm>
              <a:off x="4604" y="2976"/>
              <a:ext cx="432" cy="336"/>
            </a:xfrm>
            <a:prstGeom prst="rect">
              <a:avLst/>
            </a:prstGeom>
            <a:solidFill>
              <a:srgbClr val="FFFF00"/>
            </a:solid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grpSp>
      <p:sp>
        <p:nvSpPr>
          <p:cNvPr id="683015" name="AutoShape 7" descr="Water droplets"/>
          <p:cNvSpPr>
            <a:spLocks noChangeArrowheads="1"/>
          </p:cNvSpPr>
          <p:nvPr/>
        </p:nvSpPr>
        <p:spPr bwMode="auto">
          <a:xfrm>
            <a:off x="674688" y="2391611"/>
            <a:ext cx="8001000" cy="3200400"/>
          </a:xfrm>
          <a:prstGeom prst="doubleWave">
            <a:avLst>
              <a:gd name="adj1" fmla="val 6500"/>
              <a:gd name="adj2" fmla="val 0"/>
            </a:avLst>
          </a:prstGeom>
          <a:blipFill dpi="0" rotWithShape="0">
            <a:blip r:embed="rId3">
              <a:alphaModFix amt="46000"/>
            </a:blip>
            <a:srcRect/>
            <a:tile tx="0" ty="0" sx="100000" sy="100000" flip="none" algn="tl"/>
          </a:blip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sp>
        <p:nvSpPr>
          <p:cNvPr id="12293" name="AutoShape 5" descr="Water droplets"/>
          <p:cNvSpPr>
            <a:spLocks noChangeArrowheads="1"/>
          </p:cNvSpPr>
          <p:nvPr/>
        </p:nvSpPr>
        <p:spPr bwMode="auto">
          <a:xfrm>
            <a:off x="666750" y="3267911"/>
            <a:ext cx="4343400" cy="2286000"/>
          </a:xfrm>
          <a:prstGeom prst="doubleWave">
            <a:avLst>
              <a:gd name="adj1" fmla="val 6500"/>
              <a:gd name="adj2" fmla="val 0"/>
            </a:avLst>
          </a:prstGeom>
          <a:blipFill dpi="0" rotWithShape="0">
            <a:blip r:embed="rId3"/>
            <a:srcRect/>
            <a:tile tx="0" ty="0" sx="100000" sy="100000" flip="none" algn="tl"/>
          </a:blip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sp>
        <p:nvSpPr>
          <p:cNvPr id="12294" name="AutoShape 8"/>
          <p:cNvSpPr>
            <a:spLocks noChangeArrowheads="1"/>
          </p:cNvSpPr>
          <p:nvPr/>
        </p:nvSpPr>
        <p:spPr bwMode="auto">
          <a:xfrm rot="10800000">
            <a:off x="4500563" y="2828174"/>
            <a:ext cx="2209800" cy="2743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lumMod val="50000"/>
              <a:lumOff val="50000"/>
            </a:schemeClr>
          </a:solidFill>
          <a:ln w="9525">
            <a:solidFill>
              <a:schemeClr val="tx1"/>
            </a:solidFill>
            <a:miter lim="800000"/>
            <a:headEnd/>
            <a:tailEnd/>
          </a:ln>
        </p:spPr>
        <p:txBody>
          <a:bodyPr rot="10800000" wrap="none" lIns="78854" tIns="39427" rIns="78854" bIns="39427" anchor="ctr"/>
          <a:lstStyle/>
          <a:p>
            <a:endParaRPr lang="en-US"/>
          </a:p>
        </p:txBody>
      </p:sp>
    </p:spTree>
    <p:extLst>
      <p:ext uri="{BB962C8B-B14F-4D97-AF65-F5344CB8AC3E}">
        <p14:creationId xmlns:p14="http://schemas.microsoft.com/office/powerpoint/2010/main" val="3241572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3015"/>
                                        </p:tgtEl>
                                        <p:attrNameLst>
                                          <p:attrName>style.visibility</p:attrName>
                                        </p:attrNameLst>
                                      </p:cBhvr>
                                      <p:to>
                                        <p:strVal val="visible"/>
                                      </p:to>
                                    </p:set>
                                    <p:animEffect transition="in" filter="wipe(left)">
                                      <p:cBhvr>
                                        <p:cTn id="7" dur="1000"/>
                                        <p:tgtEl>
                                          <p:spTgt spid="68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5" descr="Water droplets"/>
          <p:cNvSpPr>
            <a:spLocks noChangeArrowheads="1"/>
          </p:cNvSpPr>
          <p:nvPr/>
        </p:nvSpPr>
        <p:spPr bwMode="auto">
          <a:xfrm>
            <a:off x="606608" y="3397668"/>
            <a:ext cx="4343400" cy="2286000"/>
          </a:xfrm>
          <a:prstGeom prst="doubleWave">
            <a:avLst>
              <a:gd name="adj1" fmla="val 6500"/>
              <a:gd name="adj2" fmla="val 0"/>
            </a:avLst>
          </a:prstGeom>
          <a:blipFill dpi="0" rotWithShape="0">
            <a:blip r:embed="rId3"/>
            <a:srcRect/>
            <a:tile tx="0" ty="0" sx="100000" sy="100000" flip="none" algn="tl"/>
          </a:blip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sp>
        <p:nvSpPr>
          <p:cNvPr id="685062" name="AutoShape 6" descr="Water droplets"/>
          <p:cNvSpPr>
            <a:spLocks noChangeArrowheads="1"/>
          </p:cNvSpPr>
          <p:nvPr/>
        </p:nvSpPr>
        <p:spPr bwMode="auto">
          <a:xfrm>
            <a:off x="606608" y="2407068"/>
            <a:ext cx="4495800" cy="3048000"/>
          </a:xfrm>
          <a:prstGeom prst="doubleWave">
            <a:avLst>
              <a:gd name="adj1" fmla="val 6500"/>
              <a:gd name="adj2" fmla="val 0"/>
            </a:avLst>
          </a:prstGeom>
          <a:blipFill dpi="0" rotWithShape="0">
            <a:blip r:embed="rId3">
              <a:alphaModFix amt="46000"/>
            </a:blip>
            <a:srcRect/>
            <a:tile tx="0" ty="0" sx="100000" sy="100000" flip="none" algn="tl"/>
          </a:blip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sp>
        <p:nvSpPr>
          <p:cNvPr id="685063" name="AutoShape 7"/>
          <p:cNvSpPr>
            <a:spLocks noChangeArrowheads="1"/>
          </p:cNvSpPr>
          <p:nvPr/>
        </p:nvSpPr>
        <p:spPr bwMode="auto">
          <a:xfrm rot="10800000">
            <a:off x="4950008" y="2445168"/>
            <a:ext cx="11430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150 w 21600"/>
              <a:gd name="T13" fmla="*/ 3150 h 21600"/>
              <a:gd name="T14" fmla="*/ 18450 w 21600"/>
              <a:gd name="T15" fmla="*/ 18450 h 21600"/>
            </a:gdLst>
            <a:ahLst/>
            <a:cxnLst>
              <a:cxn ang="T8">
                <a:pos x="T0" y="T1"/>
              </a:cxn>
              <a:cxn ang="T9">
                <a:pos x="T2" y="T3"/>
              </a:cxn>
              <a:cxn ang="T10">
                <a:pos x="T4" y="T5"/>
              </a:cxn>
              <a:cxn ang="T11">
                <a:pos x="T6" y="T7"/>
              </a:cxn>
            </a:cxnLst>
            <a:rect l="T12" t="T13" r="T14" b="T15"/>
            <a:pathLst>
              <a:path w="21600" h="21600">
                <a:moveTo>
                  <a:pt x="0" y="0"/>
                </a:moveTo>
                <a:lnTo>
                  <a:pt x="2699" y="21600"/>
                </a:lnTo>
                <a:lnTo>
                  <a:pt x="18901" y="21600"/>
                </a:lnTo>
                <a:lnTo>
                  <a:pt x="21600" y="0"/>
                </a:lnTo>
                <a:lnTo>
                  <a:pt x="0" y="0"/>
                </a:lnTo>
                <a:close/>
              </a:path>
            </a:pathLst>
          </a:custGeom>
          <a:solidFill>
            <a:schemeClr val="tx1"/>
          </a:solidFill>
          <a:ln w="9525">
            <a:solidFill>
              <a:schemeClr val="tx1"/>
            </a:solidFill>
            <a:miter lim="800000"/>
            <a:headEnd/>
            <a:tailEnd/>
          </a:ln>
        </p:spPr>
        <p:txBody>
          <a:bodyPr rot="10800000" wrap="none" lIns="78854" tIns="39427" rIns="78854" bIns="39427" anchor="ctr"/>
          <a:lstStyle/>
          <a:p>
            <a:endParaRPr lang="en-US"/>
          </a:p>
        </p:txBody>
      </p:sp>
      <p:sp>
        <p:nvSpPr>
          <p:cNvPr id="13317" name="TextBox 1"/>
          <p:cNvSpPr txBox="1">
            <a:spLocks noChangeArrowheads="1"/>
          </p:cNvSpPr>
          <p:nvPr/>
        </p:nvSpPr>
        <p:spPr bwMode="auto">
          <a:xfrm>
            <a:off x="1662121" y="308559"/>
            <a:ext cx="7097903" cy="15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Climate risk management is an add-on to existing </a:t>
            </a:r>
            <a:r>
              <a:rPr lang="en-US" sz="3200" b="1" i="1" dirty="0" err="1"/>
              <a:t>programmes</a:t>
            </a:r>
            <a:r>
              <a:rPr lang="en-US" sz="3200" b="1" i="1" dirty="0"/>
              <a:t> and projects</a:t>
            </a:r>
          </a:p>
        </p:txBody>
      </p:sp>
      <p:grpSp>
        <p:nvGrpSpPr>
          <p:cNvPr id="13318" name="Group 17"/>
          <p:cNvGrpSpPr>
            <a:grpSpLocks/>
          </p:cNvGrpSpPr>
          <p:nvPr/>
        </p:nvGrpSpPr>
        <p:grpSpPr bwMode="auto">
          <a:xfrm>
            <a:off x="6315258" y="3940593"/>
            <a:ext cx="2025650" cy="1590675"/>
            <a:chOff x="3884" y="2694"/>
            <a:chExt cx="1276" cy="1002"/>
          </a:xfrm>
        </p:grpSpPr>
        <p:sp>
          <p:nvSpPr>
            <p:cNvPr id="13321" name="AutoShape 2"/>
            <p:cNvSpPr>
              <a:spLocks noChangeArrowheads="1"/>
            </p:cNvSpPr>
            <p:nvPr/>
          </p:nvSpPr>
          <p:spPr bwMode="auto">
            <a:xfrm rot="10800000">
              <a:off x="3888" y="3312"/>
              <a:ext cx="1248" cy="384"/>
            </a:xfrm>
            <a:prstGeom prst="flowChartDocument">
              <a:avLst/>
            </a:prstGeom>
            <a:solidFill>
              <a:srgbClr val="99CC00"/>
            </a:solidFill>
            <a:ln w="9525">
              <a:solidFill>
                <a:schemeClr val="tx1"/>
              </a:solidFill>
              <a:miter lim="800000"/>
              <a:headEnd/>
              <a:tailEnd/>
            </a:ln>
          </p:spPr>
          <p:txBody>
            <a:bodyPr rot="10800000" wrap="none" lIns="78854" tIns="39427" rIns="78854" bIns="39427" anchor="ctr"/>
            <a:lstStyle/>
            <a:p>
              <a:pPr algn="ctr" defTabSz="788988"/>
              <a:endParaRPr lang="nl-NL" sz="1700">
                <a:latin typeface="Times New Roman" charset="0"/>
              </a:endParaRPr>
            </a:p>
          </p:txBody>
        </p:sp>
        <p:sp>
          <p:nvSpPr>
            <p:cNvPr id="13322" name="Rectangle 3"/>
            <p:cNvSpPr>
              <a:spLocks noChangeArrowheads="1"/>
            </p:cNvSpPr>
            <p:nvPr/>
          </p:nvSpPr>
          <p:spPr bwMode="auto">
            <a:xfrm>
              <a:off x="4608" y="2982"/>
              <a:ext cx="432" cy="336"/>
            </a:xfrm>
            <a:prstGeom prst="rect">
              <a:avLst/>
            </a:prstGeom>
            <a:solidFill>
              <a:srgbClr val="FFFF00"/>
            </a:solid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sp>
          <p:nvSpPr>
            <p:cNvPr id="13323" name="AutoShape 4"/>
            <p:cNvSpPr>
              <a:spLocks noChangeArrowheads="1"/>
            </p:cNvSpPr>
            <p:nvPr/>
          </p:nvSpPr>
          <p:spPr bwMode="auto">
            <a:xfrm>
              <a:off x="4488" y="2694"/>
              <a:ext cx="672" cy="288"/>
            </a:xfrm>
            <a:prstGeom prst="triangle">
              <a:avLst>
                <a:gd name="adj" fmla="val 50000"/>
              </a:avLst>
            </a:prstGeom>
            <a:solidFill>
              <a:srgbClr val="FF0000"/>
            </a:solid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sp>
          <p:nvSpPr>
            <p:cNvPr id="13324" name="AutoShape 2"/>
            <p:cNvSpPr>
              <a:spLocks noChangeArrowheads="1"/>
            </p:cNvSpPr>
            <p:nvPr/>
          </p:nvSpPr>
          <p:spPr bwMode="auto">
            <a:xfrm rot="10800000">
              <a:off x="3884" y="3306"/>
              <a:ext cx="1248" cy="384"/>
            </a:xfrm>
            <a:prstGeom prst="flowChartDocument">
              <a:avLst/>
            </a:prstGeom>
            <a:solidFill>
              <a:srgbClr val="99CC00"/>
            </a:solidFill>
            <a:ln w="9525">
              <a:solidFill>
                <a:schemeClr val="tx1"/>
              </a:solidFill>
              <a:miter lim="800000"/>
              <a:headEnd/>
              <a:tailEnd/>
            </a:ln>
          </p:spPr>
          <p:txBody>
            <a:bodyPr rot="10800000" wrap="none" lIns="78854" tIns="39427" rIns="78854" bIns="39427" anchor="ctr"/>
            <a:lstStyle/>
            <a:p>
              <a:pPr algn="ctr" defTabSz="788988"/>
              <a:endParaRPr lang="nl-NL" sz="1700">
                <a:latin typeface="Times New Roman" charset="0"/>
              </a:endParaRPr>
            </a:p>
          </p:txBody>
        </p:sp>
        <p:sp>
          <p:nvSpPr>
            <p:cNvPr id="13325" name="Rectangle 3"/>
            <p:cNvSpPr>
              <a:spLocks noChangeArrowheads="1"/>
            </p:cNvSpPr>
            <p:nvPr/>
          </p:nvSpPr>
          <p:spPr bwMode="auto">
            <a:xfrm>
              <a:off x="4604" y="2976"/>
              <a:ext cx="432" cy="336"/>
            </a:xfrm>
            <a:prstGeom prst="rect">
              <a:avLst/>
            </a:prstGeom>
            <a:solidFill>
              <a:srgbClr val="FFFF00"/>
            </a:solid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grpSp>
      <p:sp>
        <p:nvSpPr>
          <p:cNvPr id="13319" name="AutoShape 5" descr="Water droplets"/>
          <p:cNvSpPr>
            <a:spLocks noChangeArrowheads="1"/>
          </p:cNvSpPr>
          <p:nvPr/>
        </p:nvSpPr>
        <p:spPr bwMode="auto">
          <a:xfrm>
            <a:off x="600258" y="3388143"/>
            <a:ext cx="4343400" cy="2286000"/>
          </a:xfrm>
          <a:prstGeom prst="doubleWave">
            <a:avLst>
              <a:gd name="adj1" fmla="val 6500"/>
              <a:gd name="adj2" fmla="val 0"/>
            </a:avLst>
          </a:prstGeom>
          <a:blipFill dpi="0" rotWithShape="0">
            <a:blip r:embed="rId3"/>
            <a:srcRect/>
            <a:tile tx="0" ty="0" sx="100000" sy="100000" flip="none" algn="tl"/>
          </a:blipFill>
          <a:ln w="9525">
            <a:solidFill>
              <a:schemeClr val="tx1"/>
            </a:solidFill>
            <a:miter lim="800000"/>
            <a:headEnd/>
            <a:tailEnd/>
          </a:ln>
        </p:spPr>
        <p:txBody>
          <a:bodyPr wrap="none" lIns="78854" tIns="39427" rIns="78854" bIns="39427" anchor="ctr"/>
          <a:lstStyle/>
          <a:p>
            <a:pPr algn="ctr" defTabSz="788988"/>
            <a:endParaRPr lang="nl-NL" sz="1700">
              <a:latin typeface="Times New Roman" charset="0"/>
            </a:endParaRPr>
          </a:p>
        </p:txBody>
      </p:sp>
      <p:sp>
        <p:nvSpPr>
          <p:cNvPr id="13320" name="AutoShape 8"/>
          <p:cNvSpPr>
            <a:spLocks noChangeArrowheads="1"/>
          </p:cNvSpPr>
          <p:nvPr/>
        </p:nvSpPr>
        <p:spPr bwMode="auto">
          <a:xfrm rot="10800000">
            <a:off x="4418196" y="2948406"/>
            <a:ext cx="2209800" cy="2743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lumMod val="50000"/>
              <a:lumOff val="50000"/>
            </a:schemeClr>
          </a:solidFill>
          <a:ln w="9525">
            <a:solidFill>
              <a:schemeClr val="tx1"/>
            </a:solidFill>
            <a:miter lim="800000"/>
            <a:headEnd/>
            <a:tailEnd/>
          </a:ln>
        </p:spPr>
        <p:txBody>
          <a:bodyPr rot="10800000" wrap="none" lIns="78854" tIns="39427" rIns="78854" bIns="39427" anchor="ctr"/>
          <a:lstStyle/>
          <a:p>
            <a:endParaRPr lang="en-US"/>
          </a:p>
        </p:txBody>
      </p:sp>
    </p:spTree>
    <p:extLst>
      <p:ext uri="{BB962C8B-B14F-4D97-AF65-F5344CB8AC3E}">
        <p14:creationId xmlns:p14="http://schemas.microsoft.com/office/powerpoint/2010/main" val="416233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animEffect transition="in" filter="wipe(down)">
                                      <p:cBhvr>
                                        <p:cTn id="7" dur="1000"/>
                                        <p:tgtEl>
                                          <p:spTgt spid="68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5062"/>
                                        </p:tgtEl>
                                        <p:attrNameLst>
                                          <p:attrName>style.visibility</p:attrName>
                                        </p:attrNameLst>
                                      </p:cBhvr>
                                      <p:to>
                                        <p:strVal val="visible"/>
                                      </p:to>
                                    </p:set>
                                    <p:animEffect transition="in" filter="wipe(left)">
                                      <p:cBhvr>
                                        <p:cTn id="12" dur="1000"/>
                                        <p:tgtEl>
                                          <p:spTgt spid="68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2" grpId="0" animBg="1"/>
      <p:bldP spid="6850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10675" t="7382" r="9419" b="2461"/>
          <a:stretch>
            <a:fillRect/>
          </a:stretch>
        </p:blipFill>
        <p:spPr bwMode="auto">
          <a:xfrm rot="831962">
            <a:off x="395288" y="1484313"/>
            <a:ext cx="3201987" cy="4608512"/>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l="11069" t="5907" r="8302" b="6891"/>
          <a:stretch>
            <a:fillRect/>
          </a:stretch>
        </p:blipFill>
        <p:spPr bwMode="auto">
          <a:xfrm>
            <a:off x="3132138" y="2852738"/>
            <a:ext cx="6011862" cy="3656012"/>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l="9726" t="9843" r="6483" b="4922"/>
          <a:stretch>
            <a:fillRect/>
          </a:stretch>
        </p:blipFill>
        <p:spPr bwMode="auto">
          <a:xfrm rot="825196">
            <a:off x="5037138" y="1484313"/>
            <a:ext cx="3279775" cy="4392612"/>
          </a:xfrm>
          <a:prstGeom prst="rect">
            <a:avLst/>
          </a:prstGeom>
          <a:noFill/>
          <a:ln w="222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893" name="Text Box 5"/>
          <p:cNvSpPr txBox="1">
            <a:spLocks noChangeArrowheads="1"/>
          </p:cNvSpPr>
          <p:nvPr/>
        </p:nvSpPr>
        <p:spPr bwMode="auto">
          <a:xfrm>
            <a:off x="4376738" y="2781300"/>
            <a:ext cx="4083050" cy="822325"/>
          </a:xfrm>
          <a:prstGeom prst="rect">
            <a:avLst/>
          </a:prstGeom>
          <a:solidFill>
            <a:schemeClr val="bg1">
              <a:alpha val="45000"/>
            </a:schemeClr>
          </a:solidFill>
          <a:ln>
            <a:noFill/>
          </a:ln>
          <a:effec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da-DK" sz="2400" dirty="0" err="1"/>
              <a:t>Account</a:t>
            </a:r>
            <a:r>
              <a:rPr lang="da-DK" sz="2400" dirty="0"/>
              <a:t> for </a:t>
            </a:r>
            <a:r>
              <a:rPr lang="da-DK" sz="2400" dirty="0" err="1"/>
              <a:t>evolving</a:t>
            </a:r>
            <a:r>
              <a:rPr lang="da-DK" sz="2400" dirty="0"/>
              <a:t> </a:t>
            </a:r>
            <a:r>
              <a:rPr lang="da-DK" sz="2400" dirty="0" err="1"/>
              <a:t>risk</a:t>
            </a:r>
            <a:r>
              <a:rPr lang="da-DK" sz="2400" dirty="0"/>
              <a:t> and</a:t>
            </a:r>
          </a:p>
          <a:p>
            <a:pPr eaLnBrk="1" hangingPunct="1"/>
            <a:r>
              <a:rPr lang="da-DK" sz="2400" dirty="0" err="1"/>
              <a:t>rising</a:t>
            </a:r>
            <a:r>
              <a:rPr lang="da-DK" sz="2400" dirty="0"/>
              <a:t> </a:t>
            </a:r>
            <a:r>
              <a:rPr lang="da-DK" sz="2400" dirty="0" err="1"/>
              <a:t>uncertainty</a:t>
            </a:r>
            <a:endParaRPr lang="da-DK" sz="2400" dirty="0"/>
          </a:p>
        </p:txBody>
      </p:sp>
      <p:sp>
        <p:nvSpPr>
          <p:cNvPr id="37894" name="Text Box 6"/>
          <p:cNvSpPr txBox="1">
            <a:spLocks noChangeArrowheads="1"/>
          </p:cNvSpPr>
          <p:nvPr/>
        </p:nvSpPr>
        <p:spPr bwMode="auto">
          <a:xfrm>
            <a:off x="4348163" y="2276475"/>
            <a:ext cx="4850056" cy="461665"/>
          </a:xfrm>
          <a:prstGeom prst="rect">
            <a:avLst/>
          </a:prstGeom>
          <a:solidFill>
            <a:schemeClr val="bg1">
              <a:alpha val="36000"/>
            </a:schemeClr>
          </a:solidFill>
          <a:ln>
            <a:noFill/>
          </a:ln>
          <a:effec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da-DK" sz="2400" dirty="0" err="1"/>
              <a:t>Accommodate</a:t>
            </a:r>
            <a:r>
              <a:rPr lang="da-DK" sz="2400" dirty="0"/>
              <a:t> multiple </a:t>
            </a:r>
            <a:r>
              <a:rPr lang="da-DK" sz="2400" dirty="0" err="1"/>
              <a:t>timescales</a:t>
            </a:r>
            <a:endParaRPr lang="da-DK" sz="2400" dirty="0"/>
          </a:p>
        </p:txBody>
      </p:sp>
      <p:sp>
        <p:nvSpPr>
          <p:cNvPr id="37895" name="AutoShape 7"/>
          <p:cNvSpPr>
            <a:spLocks noChangeArrowheads="1"/>
          </p:cNvSpPr>
          <p:nvPr/>
        </p:nvSpPr>
        <p:spPr bwMode="auto">
          <a:xfrm>
            <a:off x="0" y="2781300"/>
            <a:ext cx="2498725" cy="1185863"/>
          </a:xfrm>
          <a:prstGeom prst="wedgeRoundRectCallout">
            <a:avLst>
              <a:gd name="adj1" fmla="val 54954"/>
              <a:gd name="adj2" fmla="val -62718"/>
              <a:gd name="adj3" fmla="val 16667"/>
            </a:avLst>
          </a:prstGeom>
          <a:solidFill>
            <a:schemeClr val="bg1">
              <a:alpha val="8196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da-DK" sz="2200" b="1" i="1" dirty="0">
                <a:latin typeface="Arial" panose="020B0604020202020204" pitchFamily="34" charset="0"/>
                <a:cs typeface="Arial" panose="020B0604020202020204" pitchFamily="34" charset="0"/>
              </a:rPr>
              <a:t>”...we respond to warnings, not disasters”</a:t>
            </a:r>
          </a:p>
        </p:txBody>
      </p:sp>
      <p:sp>
        <p:nvSpPr>
          <p:cNvPr id="14344" name="Text Box 8"/>
          <p:cNvSpPr txBox="1">
            <a:spLocks noChangeArrowheads="1"/>
          </p:cNvSpPr>
          <p:nvPr/>
        </p:nvSpPr>
        <p:spPr bwMode="auto">
          <a:xfrm>
            <a:off x="1801760" y="489744"/>
            <a:ext cx="4753686"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da-DK" sz="3200" b="1" i="1" dirty="0"/>
              <a:t>New </a:t>
            </a:r>
            <a:r>
              <a:rPr lang="da-DK" sz="3200" b="1" i="1" dirty="0" err="1">
                <a:solidFill>
                  <a:srgbClr val="000000"/>
                </a:solidFill>
              </a:rPr>
              <a:t>good</a:t>
            </a:r>
            <a:r>
              <a:rPr lang="da-DK" sz="3200" b="1" i="1" dirty="0">
                <a:solidFill>
                  <a:srgbClr val="000000"/>
                </a:solidFill>
              </a:rPr>
              <a:t> </a:t>
            </a:r>
            <a:r>
              <a:rPr lang="da-DK" sz="3200" b="1" i="1" dirty="0"/>
              <a:t>IFRC guides</a:t>
            </a:r>
          </a:p>
        </p:txBody>
      </p:sp>
    </p:spTree>
    <p:extLst>
      <p:ext uri="{BB962C8B-B14F-4D97-AF65-F5344CB8AC3E}">
        <p14:creationId xmlns:p14="http://schemas.microsoft.com/office/powerpoint/2010/main" val="3292806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fade">
                                      <p:cBhvr>
                                        <p:cTn id="7" dur="5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fade">
                                      <p:cBhvr>
                                        <p:cTn id="12" dur="500"/>
                                        <p:tgtEl>
                                          <p:spTgt spid="378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gtEl>
                                        <p:attrNameLst>
                                          <p:attrName>style.visibility</p:attrName>
                                        </p:attrNameLst>
                                      </p:cBhvr>
                                      <p:to>
                                        <p:strVal val="visible"/>
                                      </p:to>
                                    </p:set>
                                    <p:animEffect transition="in" filter="fade">
                                      <p:cBhvr>
                                        <p:cTn id="17" dur="500"/>
                                        <p:tgtEl>
                                          <p:spTgt spid="378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37891"/>
                                        </p:tgtEl>
                                      </p:cBhvr>
                                    </p:animEffect>
                                    <p:set>
                                      <p:cBhvr>
                                        <p:cTn id="22" dur="1" fill="hold">
                                          <p:stCondLst>
                                            <p:cond delay="499"/>
                                          </p:stCondLst>
                                        </p:cTn>
                                        <p:tgtEl>
                                          <p:spTgt spid="37891"/>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37893"/>
                                        </p:tgtEl>
                                        <p:attrNameLst>
                                          <p:attrName>style.visibility</p:attrName>
                                        </p:attrNameLst>
                                      </p:cBhvr>
                                      <p:to>
                                        <p:strVal val="visible"/>
                                      </p:to>
                                    </p:set>
                                    <p:animEffect transition="in" filter="fade">
                                      <p:cBhvr>
                                        <p:cTn id="25" dur="500"/>
                                        <p:tgtEl>
                                          <p:spTgt spid="3789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grpId="1" nodeType="clickEffect">
                                  <p:stCondLst>
                                    <p:cond delay="0"/>
                                  </p:stCondLst>
                                  <p:childTnLst>
                                    <p:animEffect transition="out" filter="fade">
                                      <p:cBhvr>
                                        <p:cTn id="29" dur="500"/>
                                        <p:tgtEl>
                                          <p:spTgt spid="37893"/>
                                        </p:tgtEl>
                                      </p:cBhvr>
                                    </p:animEffect>
                                    <p:set>
                                      <p:cBhvr>
                                        <p:cTn id="30" dur="1" fill="hold">
                                          <p:stCondLst>
                                            <p:cond delay="499"/>
                                          </p:stCondLst>
                                        </p:cTn>
                                        <p:tgtEl>
                                          <p:spTgt spid="3789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7894"/>
                                        </p:tgtEl>
                                      </p:cBhvr>
                                    </p:animEffect>
                                    <p:set>
                                      <p:cBhvr>
                                        <p:cTn id="33" dur="1" fill="hold">
                                          <p:stCondLst>
                                            <p:cond delay="499"/>
                                          </p:stCondLst>
                                        </p:cTn>
                                        <p:tgtEl>
                                          <p:spTgt spid="3789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7895"/>
                                        </p:tgtEl>
                                      </p:cBhvr>
                                    </p:animEffect>
                                    <p:set>
                                      <p:cBhvr>
                                        <p:cTn id="36" dur="1" fill="hold">
                                          <p:stCondLst>
                                            <p:cond delay="499"/>
                                          </p:stCondLst>
                                        </p:cTn>
                                        <p:tgtEl>
                                          <p:spTgt spid="37895"/>
                                        </p:tgtEl>
                                        <p:attrNameLst>
                                          <p:attrName>style.visibility</p:attrName>
                                        </p:attrNameLst>
                                      </p:cBhvr>
                                      <p:to>
                                        <p:strVal val="hidden"/>
                                      </p:to>
                                    </p:set>
                                  </p:childTnLst>
                                </p:cTn>
                              </p:par>
                            </p:childTnLst>
                          </p:cTn>
                        </p:par>
                        <p:par>
                          <p:cTn id="37" fill="hold" nodeType="afterGroup">
                            <p:stCondLst>
                              <p:cond delay="500"/>
                            </p:stCondLst>
                            <p:childTnLst>
                              <p:par>
                                <p:cTn id="38" presetID="10" presetClass="entr" presetSubtype="0" fill="hold" nodeType="afterEffect">
                                  <p:stCondLst>
                                    <p:cond delay="0"/>
                                  </p:stCondLst>
                                  <p:childTnLst>
                                    <p:set>
                                      <p:cBhvr>
                                        <p:cTn id="39" dur="1" fill="hold">
                                          <p:stCondLst>
                                            <p:cond delay="0"/>
                                          </p:stCondLst>
                                        </p:cTn>
                                        <p:tgtEl>
                                          <p:spTgt spid="37892"/>
                                        </p:tgtEl>
                                        <p:attrNameLst>
                                          <p:attrName>style.visibility</p:attrName>
                                        </p:attrNameLst>
                                      </p:cBhvr>
                                      <p:to>
                                        <p:strVal val="visible"/>
                                      </p:to>
                                    </p:set>
                                    <p:animEffect transition="in" filter="fade">
                                      <p:cBhvr>
                                        <p:cTn id="40"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3" grpId="1" animBg="1"/>
      <p:bldP spid="37894" grpId="0" animBg="1"/>
      <p:bldP spid="37894" grpId="1" animBg="1"/>
      <p:bldP spid="37895" grpId="0" animBg="1"/>
      <p:bldP spid="3789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690686" y="254755"/>
            <a:ext cx="7251701" cy="15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GB" sz="3200" b="1" i="1" dirty="0"/>
              <a:t>Enhancing existing work – integration, </a:t>
            </a:r>
            <a:r>
              <a:rPr lang="en-GB" sz="3200" b="1" i="1" dirty="0" smtClean="0"/>
              <a:t>not </a:t>
            </a:r>
            <a:r>
              <a:rPr lang="en-GB" sz="3200" b="1" i="1" dirty="0"/>
              <a:t>stand-alone programmes!</a:t>
            </a:r>
          </a:p>
        </p:txBody>
      </p:sp>
      <p:sp>
        <p:nvSpPr>
          <p:cNvPr id="7172" name="Rounded Rectangle 6"/>
          <p:cNvSpPr>
            <a:spLocks noChangeArrowheads="1"/>
          </p:cNvSpPr>
          <p:nvPr/>
        </p:nvSpPr>
        <p:spPr bwMode="auto">
          <a:xfrm>
            <a:off x="6084888" y="1908552"/>
            <a:ext cx="2857500" cy="3086100"/>
          </a:xfrm>
          <a:prstGeom prst="roundRect">
            <a:avLst>
              <a:gd name="adj" fmla="val 16667"/>
            </a:avLst>
          </a:prstGeom>
          <a:solidFill>
            <a:srgbClr val="AC0000"/>
          </a:solidFill>
          <a:ln w="9525">
            <a:solidFill>
              <a:srgbClr val="00CC98"/>
            </a:solidFill>
            <a:round/>
            <a:headEnd/>
            <a:tailEnd/>
          </a:ln>
          <a:effectLst>
            <a:outerShdw blurRad="63500" dist="23000" dir="5400000" rotWithShape="0">
              <a:srgbClr val="000000">
                <a:alpha val="34998"/>
              </a:srgbClr>
            </a:outerShdw>
          </a:effectLst>
        </p:spPr>
        <p:txBody>
          <a:bodyPr lIns="82296" tIns="41148" rIns="82296" bIns="41148" anchor="ctr"/>
          <a:lstStyle/>
          <a:p>
            <a:pPr algn="ctr" defTabSz="822325">
              <a:defRPr/>
            </a:pPr>
            <a:endParaRPr lang="en-GB" sz="2200">
              <a:solidFill>
                <a:srgbClr val="FFFFFF"/>
              </a:solidFill>
              <a:latin typeface="Times New Roman" pitchFamily="-112" charset="0"/>
              <a:ea typeface="Arial" pitchFamily="-112" charset="0"/>
              <a:cs typeface="+mn-cs"/>
            </a:endParaRPr>
          </a:p>
        </p:txBody>
      </p:sp>
      <p:pic>
        <p:nvPicPr>
          <p:cNvPr id="1536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83336">
            <a:off x="6051550" y="3924677"/>
            <a:ext cx="12573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908552"/>
            <a:ext cx="3657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845177"/>
            <a:ext cx="1676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7" name="Group 15"/>
          <p:cNvGrpSpPr>
            <a:grpSpLocks/>
          </p:cNvGrpSpPr>
          <p:nvPr/>
        </p:nvGrpSpPr>
        <p:grpSpPr bwMode="auto">
          <a:xfrm>
            <a:off x="179388" y="2845177"/>
            <a:ext cx="2366962" cy="2571750"/>
            <a:chOff x="217" y="164"/>
            <a:chExt cx="1491" cy="1620"/>
          </a:xfrm>
        </p:grpSpPr>
        <p:sp>
          <p:nvSpPr>
            <p:cNvPr id="15368" name="TextBox 5"/>
            <p:cNvSpPr txBox="1">
              <a:spLocks noChangeArrowheads="1"/>
            </p:cNvSpPr>
            <p:nvPr/>
          </p:nvSpPr>
          <p:spPr bwMode="auto">
            <a:xfrm>
              <a:off x="340" y="1559"/>
              <a:ext cx="1296"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GB"/>
                <a:t>Climate lens</a:t>
              </a:r>
            </a:p>
          </p:txBody>
        </p:sp>
        <p:grpSp>
          <p:nvGrpSpPr>
            <p:cNvPr id="15369" name="Group 14"/>
            <p:cNvGrpSpPr>
              <a:grpSpLocks/>
            </p:cNvGrpSpPr>
            <p:nvPr/>
          </p:nvGrpSpPr>
          <p:grpSpPr bwMode="auto">
            <a:xfrm>
              <a:off x="217" y="164"/>
              <a:ext cx="1491" cy="1333"/>
              <a:chOff x="228" y="1895"/>
              <a:chExt cx="1491" cy="1333"/>
            </a:xfrm>
          </p:grpSpPr>
          <p:sp>
            <p:nvSpPr>
              <p:cNvPr id="15370" name="AutoShape 12"/>
              <p:cNvSpPr>
                <a:spLocks noChangeArrowheads="1"/>
              </p:cNvSpPr>
              <p:nvPr/>
            </p:nvSpPr>
            <p:spPr bwMode="auto">
              <a:xfrm>
                <a:off x="267" y="1912"/>
                <a:ext cx="1452" cy="1316"/>
              </a:xfrm>
              <a:prstGeom prst="homePlate">
                <a:avLst>
                  <a:gd name="adj" fmla="val 27584"/>
                </a:avLst>
              </a:prstGeom>
              <a:blipFill dpi="0" rotWithShape="1">
                <a:blip r:embed="rId6"/>
                <a:srcRect/>
                <a:stretch>
                  <a:fillRect/>
                </a:stretch>
              </a:blipFill>
              <a:ln w="9525">
                <a:solidFill>
                  <a:schemeClr val="tx1"/>
                </a:solidFill>
                <a:miter lim="800000"/>
                <a:headEnd/>
                <a:tailEnd/>
              </a:ln>
            </p:spPr>
            <p:txBody>
              <a:bodyPr wrap="none" anchor="ctr"/>
              <a:lstStyle/>
              <a:p>
                <a:endParaRPr lang="nl-NL"/>
              </a:p>
            </p:txBody>
          </p:sp>
          <p:sp>
            <p:nvSpPr>
              <p:cNvPr id="15371" name="Text Box 13"/>
              <p:cNvSpPr txBox="1">
                <a:spLocks noChangeArrowheads="1"/>
              </p:cNvSpPr>
              <p:nvPr/>
            </p:nvSpPr>
            <p:spPr bwMode="auto">
              <a:xfrm>
                <a:off x="228" y="1895"/>
                <a:ext cx="3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da-DK" sz="500">
                    <a:solidFill>
                      <a:schemeClr val="bg1"/>
                    </a:solidFill>
                  </a:rPr>
                  <a:t>Photo: NASA</a:t>
                </a:r>
              </a:p>
            </p:txBody>
          </p:sp>
        </p:grpSp>
      </p:grpSp>
    </p:spTree>
    <p:extLst>
      <p:ext uri="{BB962C8B-B14F-4D97-AF65-F5344CB8AC3E}">
        <p14:creationId xmlns:p14="http://schemas.microsoft.com/office/powerpoint/2010/main" val="111193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27"/>
                                        </p:tgtEl>
                                        <p:attrNameLst>
                                          <p:attrName>style.visibility</p:attrName>
                                        </p:attrNameLst>
                                      </p:cBhvr>
                                      <p:to>
                                        <p:strVal val="visible"/>
                                      </p:to>
                                    </p:set>
                                    <p:anim calcmode="lin" valueType="num">
                                      <p:cBhvr additive="base">
                                        <p:cTn id="13" dur="500" fill="hold"/>
                                        <p:tgtEl>
                                          <p:spTgt spid="13327"/>
                                        </p:tgtEl>
                                        <p:attrNameLst>
                                          <p:attrName>ppt_x</p:attrName>
                                        </p:attrNameLst>
                                      </p:cBhvr>
                                      <p:tavLst>
                                        <p:tav tm="0">
                                          <p:val>
                                            <p:strVal val="0-#ppt_w/2"/>
                                          </p:val>
                                        </p:tav>
                                        <p:tav tm="100000">
                                          <p:val>
                                            <p:strVal val="#ppt_x"/>
                                          </p:val>
                                        </p:tav>
                                      </p:tavLst>
                                    </p:anim>
                                    <p:anim calcmode="lin" valueType="num">
                                      <p:cBhvr additive="base">
                                        <p:cTn id="14"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kstvak 4"/>
          <p:cNvSpPr txBox="1">
            <a:spLocks noChangeArrowheads="1"/>
          </p:cNvSpPr>
          <p:nvPr/>
        </p:nvSpPr>
        <p:spPr bwMode="auto">
          <a:xfrm>
            <a:off x="1655472" y="448329"/>
            <a:ext cx="7346128" cy="94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854" tIns="39427" rIns="78854" bIns="39427">
            <a:spAutoFit/>
          </a:bodyPr>
          <a:lstStyle>
            <a:lvl1pPr defTabSz="788988" eaLnBrk="0" hangingPunct="0">
              <a:defRPr>
                <a:solidFill>
                  <a:schemeClr val="tx1"/>
                </a:solidFill>
                <a:latin typeface="Arial" charset="0"/>
                <a:ea typeface="MS PGothic" charset="0"/>
                <a:cs typeface="MS PGothic" charset="0"/>
              </a:defRPr>
            </a:lvl1pPr>
            <a:lvl2pPr marL="742950" indent="-285750" defTabSz="788988" eaLnBrk="0" hangingPunct="0">
              <a:defRPr>
                <a:solidFill>
                  <a:schemeClr val="tx1"/>
                </a:solidFill>
                <a:latin typeface="Arial" charset="0"/>
                <a:ea typeface="MS PGothic" charset="0"/>
                <a:cs typeface="MS PGothic" charset="0"/>
              </a:defRPr>
            </a:lvl2pPr>
            <a:lvl3pPr marL="1143000" indent="-228600" defTabSz="788988" eaLnBrk="0" hangingPunct="0">
              <a:defRPr>
                <a:solidFill>
                  <a:schemeClr val="tx1"/>
                </a:solidFill>
                <a:latin typeface="Arial" charset="0"/>
                <a:ea typeface="MS PGothic" charset="0"/>
                <a:cs typeface="MS PGothic" charset="0"/>
              </a:defRPr>
            </a:lvl3pPr>
            <a:lvl4pPr marL="1600200" indent="-228600" defTabSz="788988" eaLnBrk="0" hangingPunct="0">
              <a:defRPr>
                <a:solidFill>
                  <a:schemeClr val="tx1"/>
                </a:solidFill>
                <a:latin typeface="Arial" charset="0"/>
                <a:ea typeface="MS PGothic" charset="0"/>
                <a:cs typeface="MS PGothic" charset="0"/>
              </a:defRPr>
            </a:lvl4pPr>
            <a:lvl5pPr marL="2057400" indent="-228600" defTabSz="788988" eaLnBrk="0" hangingPunct="0">
              <a:defRPr>
                <a:solidFill>
                  <a:schemeClr val="tx1"/>
                </a:solidFill>
                <a:latin typeface="Arial" charset="0"/>
                <a:ea typeface="MS PGothic" charset="0"/>
                <a:cs typeface="MS PGothic" charset="0"/>
              </a:defRPr>
            </a:lvl5pPr>
            <a:lvl6pPr marL="2514600" indent="-228600" defTabSz="7889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7889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7889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788988"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800" b="1" dirty="0"/>
              <a:t>CCA a cross-cutting issue – so may involve most </a:t>
            </a:r>
            <a:r>
              <a:rPr lang="en-US" sz="2800" b="1" dirty="0" smtClean="0"/>
              <a:t>departments / </a:t>
            </a:r>
            <a:r>
              <a:rPr lang="en-US" sz="2800" b="1" dirty="0" err="1" smtClean="0"/>
              <a:t>programmes</a:t>
            </a:r>
            <a:endParaRPr lang="en-US" sz="2800" b="1" dirty="0"/>
          </a:p>
        </p:txBody>
      </p:sp>
      <p:grpSp>
        <p:nvGrpSpPr>
          <p:cNvPr id="16387" name="Group 4"/>
          <p:cNvGrpSpPr>
            <a:grpSpLocks/>
          </p:cNvGrpSpPr>
          <p:nvPr/>
        </p:nvGrpSpPr>
        <p:grpSpPr bwMode="auto">
          <a:xfrm>
            <a:off x="905333" y="1528053"/>
            <a:ext cx="7265987" cy="4357687"/>
            <a:chOff x="335" y="1117"/>
            <a:chExt cx="4577" cy="2745"/>
          </a:xfrm>
        </p:grpSpPr>
        <p:sp>
          <p:nvSpPr>
            <p:cNvPr id="16388" name="Tekstvak 6"/>
            <p:cNvSpPr txBox="1">
              <a:spLocks noChangeArrowheads="1"/>
            </p:cNvSpPr>
            <p:nvPr/>
          </p:nvSpPr>
          <p:spPr bwMode="auto">
            <a:xfrm>
              <a:off x="335" y="1816"/>
              <a:ext cx="4573" cy="229"/>
            </a:xfrm>
            <a:prstGeom prst="rect">
              <a:avLst/>
            </a:prstGeom>
            <a:solidFill>
              <a:schemeClr val="bg1"/>
            </a:solidFill>
            <a:ln w="25400">
              <a:solidFill>
                <a:schemeClr val="tx1"/>
              </a:solidFill>
              <a:miter lim="800000"/>
              <a:headEnd/>
              <a:tailEnd/>
            </a:ln>
          </p:spPr>
          <p:txBody>
            <a:bodyPr lIns="78854" tIns="39427" rIns="78854" bIns="39427">
              <a:spAutoFit/>
            </a:bodyPr>
            <a:lstStyle>
              <a:lvl1pPr defTabSz="788988" eaLnBrk="0" hangingPunct="0">
                <a:defRPr>
                  <a:solidFill>
                    <a:schemeClr val="tx1"/>
                  </a:solidFill>
                  <a:latin typeface="Arial" charset="0"/>
                  <a:ea typeface="MS PGothic" charset="0"/>
                  <a:cs typeface="MS PGothic" charset="0"/>
                </a:defRPr>
              </a:lvl1pPr>
              <a:lvl2pPr marL="742950" indent="-285750" defTabSz="788988" eaLnBrk="0" hangingPunct="0">
                <a:defRPr>
                  <a:solidFill>
                    <a:schemeClr val="tx1"/>
                  </a:solidFill>
                  <a:latin typeface="Arial" charset="0"/>
                  <a:ea typeface="MS PGothic" charset="0"/>
                  <a:cs typeface="MS PGothic" charset="0"/>
                </a:defRPr>
              </a:lvl2pPr>
              <a:lvl3pPr marL="1143000" indent="-228600" defTabSz="788988" eaLnBrk="0" hangingPunct="0">
                <a:defRPr>
                  <a:solidFill>
                    <a:schemeClr val="tx1"/>
                  </a:solidFill>
                  <a:latin typeface="Arial" charset="0"/>
                  <a:ea typeface="MS PGothic" charset="0"/>
                  <a:cs typeface="MS PGothic" charset="0"/>
                </a:defRPr>
              </a:lvl3pPr>
              <a:lvl4pPr marL="1600200" indent="-228600" defTabSz="788988" eaLnBrk="0" hangingPunct="0">
                <a:defRPr>
                  <a:solidFill>
                    <a:schemeClr val="tx1"/>
                  </a:solidFill>
                  <a:latin typeface="Arial" charset="0"/>
                  <a:ea typeface="MS PGothic" charset="0"/>
                  <a:cs typeface="MS PGothic" charset="0"/>
                </a:defRPr>
              </a:lvl4pPr>
              <a:lvl5pPr marL="2057400" indent="-228600" defTabSz="788988" eaLnBrk="0" hangingPunct="0">
                <a:defRPr>
                  <a:solidFill>
                    <a:schemeClr val="tx1"/>
                  </a:solidFill>
                  <a:latin typeface="Arial" charset="0"/>
                  <a:ea typeface="MS PGothic" charset="0"/>
                  <a:cs typeface="MS PGothic" charset="0"/>
                </a:defRPr>
              </a:lvl5pPr>
              <a:lvl6pPr marL="2514600" indent="-228600" defTabSz="7889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7889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7889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7889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nl-NL" sz="1700">
                  <a:solidFill>
                    <a:srgbClr val="000000"/>
                  </a:solidFill>
                </a:rPr>
                <a:t>Disaster Management</a:t>
              </a:r>
              <a:endParaRPr lang="en-US" sz="1700">
                <a:solidFill>
                  <a:srgbClr val="000000"/>
                </a:solidFill>
              </a:endParaRPr>
            </a:p>
          </p:txBody>
        </p:sp>
        <p:sp>
          <p:nvSpPr>
            <p:cNvPr id="16389" name="Tekstvak 7"/>
            <p:cNvSpPr txBox="1">
              <a:spLocks noChangeArrowheads="1"/>
            </p:cNvSpPr>
            <p:nvPr/>
          </p:nvSpPr>
          <p:spPr bwMode="auto">
            <a:xfrm>
              <a:off x="335" y="2165"/>
              <a:ext cx="4574" cy="229"/>
            </a:xfrm>
            <a:prstGeom prst="rect">
              <a:avLst/>
            </a:prstGeom>
            <a:solidFill>
              <a:schemeClr val="bg1"/>
            </a:solidFill>
            <a:ln w="25400">
              <a:solidFill>
                <a:schemeClr val="tx1"/>
              </a:solidFill>
              <a:miter lim="800000"/>
              <a:headEnd/>
              <a:tailEnd/>
            </a:ln>
          </p:spPr>
          <p:txBody>
            <a:bodyPr lIns="78854" tIns="39427" rIns="78854" bIns="39427">
              <a:spAutoFit/>
            </a:bodyPr>
            <a:lstStyle>
              <a:lvl1pPr defTabSz="788988" eaLnBrk="0" hangingPunct="0">
                <a:defRPr>
                  <a:solidFill>
                    <a:schemeClr val="tx1"/>
                  </a:solidFill>
                  <a:latin typeface="Arial" charset="0"/>
                  <a:ea typeface="MS PGothic" charset="0"/>
                  <a:cs typeface="MS PGothic" charset="0"/>
                </a:defRPr>
              </a:lvl1pPr>
              <a:lvl2pPr marL="742950" indent="-285750" defTabSz="788988" eaLnBrk="0" hangingPunct="0">
                <a:defRPr>
                  <a:solidFill>
                    <a:schemeClr val="tx1"/>
                  </a:solidFill>
                  <a:latin typeface="Arial" charset="0"/>
                  <a:ea typeface="MS PGothic" charset="0"/>
                  <a:cs typeface="MS PGothic" charset="0"/>
                </a:defRPr>
              </a:lvl2pPr>
              <a:lvl3pPr marL="1143000" indent="-228600" defTabSz="788988" eaLnBrk="0" hangingPunct="0">
                <a:defRPr>
                  <a:solidFill>
                    <a:schemeClr val="tx1"/>
                  </a:solidFill>
                  <a:latin typeface="Arial" charset="0"/>
                  <a:ea typeface="MS PGothic" charset="0"/>
                  <a:cs typeface="MS PGothic" charset="0"/>
                </a:defRPr>
              </a:lvl3pPr>
              <a:lvl4pPr marL="1600200" indent="-228600" defTabSz="788988" eaLnBrk="0" hangingPunct="0">
                <a:defRPr>
                  <a:solidFill>
                    <a:schemeClr val="tx1"/>
                  </a:solidFill>
                  <a:latin typeface="Arial" charset="0"/>
                  <a:ea typeface="MS PGothic" charset="0"/>
                  <a:cs typeface="MS PGothic" charset="0"/>
                </a:defRPr>
              </a:lvl4pPr>
              <a:lvl5pPr marL="2057400" indent="-228600" defTabSz="788988" eaLnBrk="0" hangingPunct="0">
                <a:defRPr>
                  <a:solidFill>
                    <a:schemeClr val="tx1"/>
                  </a:solidFill>
                  <a:latin typeface="Arial" charset="0"/>
                  <a:ea typeface="MS PGothic" charset="0"/>
                  <a:cs typeface="MS PGothic" charset="0"/>
                </a:defRPr>
              </a:lvl5pPr>
              <a:lvl6pPr marL="2514600" indent="-228600" defTabSz="7889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7889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7889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7889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nl-NL" sz="1700">
                  <a:solidFill>
                    <a:srgbClr val="000000"/>
                  </a:solidFill>
                </a:rPr>
                <a:t>Health and Care</a:t>
              </a:r>
              <a:endParaRPr lang="en-US" sz="1700">
                <a:solidFill>
                  <a:srgbClr val="000000"/>
                </a:solidFill>
              </a:endParaRPr>
            </a:p>
          </p:txBody>
        </p:sp>
        <p:sp>
          <p:nvSpPr>
            <p:cNvPr id="16390" name="Tekstvak 8"/>
            <p:cNvSpPr txBox="1">
              <a:spLocks noChangeArrowheads="1"/>
            </p:cNvSpPr>
            <p:nvPr/>
          </p:nvSpPr>
          <p:spPr bwMode="auto">
            <a:xfrm>
              <a:off x="335" y="2507"/>
              <a:ext cx="4568" cy="229"/>
            </a:xfrm>
            <a:prstGeom prst="rect">
              <a:avLst/>
            </a:prstGeom>
            <a:solidFill>
              <a:schemeClr val="bg1"/>
            </a:solidFill>
            <a:ln w="25400">
              <a:solidFill>
                <a:schemeClr val="tx1"/>
              </a:solidFill>
              <a:miter lim="800000"/>
              <a:headEnd/>
              <a:tailEnd/>
            </a:ln>
          </p:spPr>
          <p:txBody>
            <a:bodyPr lIns="78854" tIns="39427" rIns="78854" bIns="39427">
              <a:spAutoFit/>
            </a:bodyPr>
            <a:lstStyle>
              <a:lvl1pPr defTabSz="788988" eaLnBrk="0" hangingPunct="0">
                <a:defRPr>
                  <a:solidFill>
                    <a:schemeClr val="tx1"/>
                  </a:solidFill>
                  <a:latin typeface="Arial" charset="0"/>
                  <a:ea typeface="MS PGothic" charset="0"/>
                  <a:cs typeface="MS PGothic" charset="0"/>
                </a:defRPr>
              </a:lvl1pPr>
              <a:lvl2pPr marL="742950" indent="-285750" defTabSz="788988" eaLnBrk="0" hangingPunct="0">
                <a:defRPr>
                  <a:solidFill>
                    <a:schemeClr val="tx1"/>
                  </a:solidFill>
                  <a:latin typeface="Arial" charset="0"/>
                  <a:ea typeface="MS PGothic" charset="0"/>
                  <a:cs typeface="MS PGothic" charset="0"/>
                </a:defRPr>
              </a:lvl2pPr>
              <a:lvl3pPr marL="1143000" indent="-228600" defTabSz="788988" eaLnBrk="0" hangingPunct="0">
                <a:defRPr>
                  <a:solidFill>
                    <a:schemeClr val="tx1"/>
                  </a:solidFill>
                  <a:latin typeface="Arial" charset="0"/>
                  <a:ea typeface="MS PGothic" charset="0"/>
                  <a:cs typeface="MS PGothic" charset="0"/>
                </a:defRPr>
              </a:lvl3pPr>
              <a:lvl4pPr marL="1600200" indent="-228600" defTabSz="788988" eaLnBrk="0" hangingPunct="0">
                <a:defRPr>
                  <a:solidFill>
                    <a:schemeClr val="tx1"/>
                  </a:solidFill>
                  <a:latin typeface="Arial" charset="0"/>
                  <a:ea typeface="MS PGothic" charset="0"/>
                  <a:cs typeface="MS PGothic" charset="0"/>
                </a:defRPr>
              </a:lvl4pPr>
              <a:lvl5pPr marL="2057400" indent="-228600" defTabSz="788988" eaLnBrk="0" hangingPunct="0">
                <a:defRPr>
                  <a:solidFill>
                    <a:schemeClr val="tx1"/>
                  </a:solidFill>
                  <a:latin typeface="Arial" charset="0"/>
                  <a:ea typeface="MS PGothic" charset="0"/>
                  <a:cs typeface="MS PGothic" charset="0"/>
                </a:defRPr>
              </a:lvl5pPr>
              <a:lvl6pPr marL="2514600" indent="-228600" defTabSz="7889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7889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7889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7889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nl-NL" sz="1700">
                  <a:solidFill>
                    <a:srgbClr val="000000"/>
                  </a:solidFill>
                </a:rPr>
                <a:t>Water and Sanitation</a:t>
              </a:r>
              <a:endParaRPr lang="en-US" sz="1700">
                <a:solidFill>
                  <a:srgbClr val="000000"/>
                </a:solidFill>
              </a:endParaRPr>
            </a:p>
          </p:txBody>
        </p:sp>
        <p:sp>
          <p:nvSpPr>
            <p:cNvPr id="16391" name="Tekstvak 9"/>
            <p:cNvSpPr txBox="1">
              <a:spLocks noChangeArrowheads="1"/>
            </p:cNvSpPr>
            <p:nvPr/>
          </p:nvSpPr>
          <p:spPr bwMode="auto">
            <a:xfrm>
              <a:off x="335" y="2864"/>
              <a:ext cx="4577" cy="229"/>
            </a:xfrm>
            <a:prstGeom prst="rect">
              <a:avLst/>
            </a:prstGeom>
            <a:solidFill>
              <a:schemeClr val="bg1"/>
            </a:solidFill>
            <a:ln w="25400">
              <a:solidFill>
                <a:schemeClr val="tx1"/>
              </a:solidFill>
              <a:miter lim="800000"/>
              <a:headEnd/>
              <a:tailEnd/>
            </a:ln>
          </p:spPr>
          <p:txBody>
            <a:bodyPr lIns="78854" tIns="39427" rIns="78854" bIns="39427">
              <a:spAutoFit/>
            </a:bodyPr>
            <a:lstStyle>
              <a:lvl1pPr defTabSz="788988" eaLnBrk="0" hangingPunct="0">
                <a:defRPr>
                  <a:solidFill>
                    <a:schemeClr val="tx1"/>
                  </a:solidFill>
                  <a:latin typeface="Arial" charset="0"/>
                  <a:ea typeface="MS PGothic" charset="0"/>
                  <a:cs typeface="MS PGothic" charset="0"/>
                </a:defRPr>
              </a:lvl1pPr>
              <a:lvl2pPr marL="742950" indent="-285750" defTabSz="788988" eaLnBrk="0" hangingPunct="0">
                <a:defRPr>
                  <a:solidFill>
                    <a:schemeClr val="tx1"/>
                  </a:solidFill>
                  <a:latin typeface="Arial" charset="0"/>
                  <a:ea typeface="MS PGothic" charset="0"/>
                  <a:cs typeface="MS PGothic" charset="0"/>
                </a:defRPr>
              </a:lvl2pPr>
              <a:lvl3pPr marL="1143000" indent="-228600" defTabSz="788988" eaLnBrk="0" hangingPunct="0">
                <a:defRPr>
                  <a:solidFill>
                    <a:schemeClr val="tx1"/>
                  </a:solidFill>
                  <a:latin typeface="Arial" charset="0"/>
                  <a:ea typeface="MS PGothic" charset="0"/>
                  <a:cs typeface="MS PGothic" charset="0"/>
                </a:defRPr>
              </a:lvl3pPr>
              <a:lvl4pPr marL="1600200" indent="-228600" defTabSz="788988" eaLnBrk="0" hangingPunct="0">
                <a:defRPr>
                  <a:solidFill>
                    <a:schemeClr val="tx1"/>
                  </a:solidFill>
                  <a:latin typeface="Arial" charset="0"/>
                  <a:ea typeface="MS PGothic" charset="0"/>
                  <a:cs typeface="MS PGothic" charset="0"/>
                </a:defRPr>
              </a:lvl4pPr>
              <a:lvl5pPr marL="2057400" indent="-228600" defTabSz="788988" eaLnBrk="0" hangingPunct="0">
                <a:defRPr>
                  <a:solidFill>
                    <a:schemeClr val="tx1"/>
                  </a:solidFill>
                  <a:latin typeface="Arial" charset="0"/>
                  <a:ea typeface="MS PGothic" charset="0"/>
                  <a:cs typeface="MS PGothic" charset="0"/>
                </a:defRPr>
              </a:lvl5pPr>
              <a:lvl6pPr marL="2514600" indent="-228600" defTabSz="7889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7889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7889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7889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nl-NL" sz="1700">
                  <a:solidFill>
                    <a:srgbClr val="000000"/>
                  </a:solidFill>
                </a:rPr>
                <a:t>Food Security</a:t>
              </a:r>
              <a:endParaRPr lang="en-US" sz="1700">
                <a:solidFill>
                  <a:srgbClr val="000000"/>
                </a:solidFill>
              </a:endParaRPr>
            </a:p>
          </p:txBody>
        </p:sp>
        <p:sp>
          <p:nvSpPr>
            <p:cNvPr id="16392" name="PIJL-RECHTS 16"/>
            <p:cNvSpPr>
              <a:spLocks noChangeArrowheads="1"/>
            </p:cNvSpPr>
            <p:nvPr/>
          </p:nvSpPr>
          <p:spPr bwMode="auto">
            <a:xfrm>
              <a:off x="1645" y="1870"/>
              <a:ext cx="230" cy="131"/>
            </a:xfrm>
            <a:prstGeom prst="rightArrow">
              <a:avLst>
                <a:gd name="adj1" fmla="val 50000"/>
                <a:gd name="adj2" fmla="val 46632"/>
              </a:avLst>
            </a:prstGeom>
            <a:solidFill>
              <a:srgbClr val="FD0F0F"/>
            </a:solidFill>
            <a:ln w="9525">
              <a:solidFill>
                <a:schemeClr val="tx1"/>
              </a:solidFill>
              <a:round/>
              <a:headEnd/>
              <a:tailEnd/>
            </a:ln>
          </p:spPr>
          <p:txBody>
            <a:bodyPr lIns="78854" tIns="39427" rIns="78854" bIns="39427"/>
            <a:lstStyle/>
            <a:p>
              <a:pPr algn="ctr" defTabSz="788988"/>
              <a:endParaRPr lang="nl-NL" sz="1700"/>
            </a:p>
          </p:txBody>
        </p:sp>
        <p:sp>
          <p:nvSpPr>
            <p:cNvPr id="16393" name="PIJL-RECHTS 17"/>
            <p:cNvSpPr>
              <a:spLocks noChangeArrowheads="1"/>
            </p:cNvSpPr>
            <p:nvPr/>
          </p:nvSpPr>
          <p:spPr bwMode="auto">
            <a:xfrm>
              <a:off x="1653" y="2196"/>
              <a:ext cx="230" cy="132"/>
            </a:xfrm>
            <a:prstGeom prst="rightArrow">
              <a:avLst>
                <a:gd name="adj1" fmla="val 50000"/>
                <a:gd name="adj2" fmla="val 46279"/>
              </a:avLst>
            </a:prstGeom>
            <a:solidFill>
              <a:srgbClr val="FD0F0F"/>
            </a:solidFill>
            <a:ln w="9525">
              <a:solidFill>
                <a:schemeClr val="tx1"/>
              </a:solidFill>
              <a:round/>
              <a:headEnd/>
              <a:tailEnd/>
            </a:ln>
          </p:spPr>
          <p:txBody>
            <a:bodyPr lIns="78854" tIns="39427" rIns="78854" bIns="39427"/>
            <a:lstStyle/>
            <a:p>
              <a:pPr algn="ctr" defTabSz="788988"/>
              <a:endParaRPr lang="nl-NL" sz="1700"/>
            </a:p>
          </p:txBody>
        </p:sp>
        <p:sp>
          <p:nvSpPr>
            <p:cNvPr id="16394" name="PIJL-RECHTS 18"/>
            <p:cNvSpPr>
              <a:spLocks noChangeArrowheads="1"/>
            </p:cNvSpPr>
            <p:nvPr/>
          </p:nvSpPr>
          <p:spPr bwMode="auto">
            <a:xfrm>
              <a:off x="1654" y="2546"/>
              <a:ext cx="230" cy="131"/>
            </a:xfrm>
            <a:prstGeom prst="rightArrow">
              <a:avLst>
                <a:gd name="adj1" fmla="val 50000"/>
                <a:gd name="adj2" fmla="val 46632"/>
              </a:avLst>
            </a:prstGeom>
            <a:solidFill>
              <a:srgbClr val="FD0F0F"/>
            </a:solidFill>
            <a:ln w="9525">
              <a:solidFill>
                <a:schemeClr val="tx1"/>
              </a:solidFill>
              <a:round/>
              <a:headEnd/>
              <a:tailEnd/>
            </a:ln>
          </p:spPr>
          <p:txBody>
            <a:bodyPr lIns="78854" tIns="39427" rIns="78854" bIns="39427"/>
            <a:lstStyle/>
            <a:p>
              <a:pPr algn="ctr" defTabSz="788988"/>
              <a:endParaRPr lang="nl-NL" sz="1700"/>
            </a:p>
          </p:txBody>
        </p:sp>
        <p:sp>
          <p:nvSpPr>
            <p:cNvPr id="16395" name="PIJL-RECHTS 19"/>
            <p:cNvSpPr>
              <a:spLocks noChangeArrowheads="1"/>
            </p:cNvSpPr>
            <p:nvPr/>
          </p:nvSpPr>
          <p:spPr bwMode="auto">
            <a:xfrm>
              <a:off x="1665" y="2895"/>
              <a:ext cx="230" cy="131"/>
            </a:xfrm>
            <a:prstGeom prst="rightArrow">
              <a:avLst>
                <a:gd name="adj1" fmla="val 50000"/>
                <a:gd name="adj2" fmla="val 46632"/>
              </a:avLst>
            </a:prstGeom>
            <a:solidFill>
              <a:srgbClr val="FD0F0F"/>
            </a:solidFill>
            <a:ln w="9525">
              <a:solidFill>
                <a:schemeClr val="tx1"/>
              </a:solidFill>
              <a:round/>
              <a:headEnd/>
              <a:tailEnd/>
            </a:ln>
          </p:spPr>
          <p:txBody>
            <a:bodyPr lIns="78854" tIns="39427" rIns="78854" bIns="39427"/>
            <a:lstStyle/>
            <a:p>
              <a:pPr algn="ctr" defTabSz="788988"/>
              <a:endParaRPr lang="nl-NL" sz="1700"/>
            </a:p>
          </p:txBody>
        </p:sp>
        <p:sp>
          <p:nvSpPr>
            <p:cNvPr id="16396" name="Tekstvak 9"/>
            <p:cNvSpPr txBox="1">
              <a:spLocks noChangeArrowheads="1"/>
            </p:cNvSpPr>
            <p:nvPr/>
          </p:nvSpPr>
          <p:spPr bwMode="auto">
            <a:xfrm>
              <a:off x="335" y="3216"/>
              <a:ext cx="4577" cy="229"/>
            </a:xfrm>
            <a:prstGeom prst="rect">
              <a:avLst/>
            </a:prstGeom>
            <a:solidFill>
              <a:schemeClr val="bg1"/>
            </a:solidFill>
            <a:ln w="25400">
              <a:solidFill>
                <a:schemeClr val="tx1"/>
              </a:solidFill>
              <a:miter lim="800000"/>
              <a:headEnd/>
              <a:tailEnd/>
            </a:ln>
          </p:spPr>
          <p:txBody>
            <a:bodyPr lIns="78854" tIns="39427" rIns="78854" bIns="39427">
              <a:spAutoFit/>
            </a:bodyPr>
            <a:lstStyle>
              <a:lvl1pPr defTabSz="788988" eaLnBrk="0" hangingPunct="0">
                <a:defRPr>
                  <a:solidFill>
                    <a:schemeClr val="tx1"/>
                  </a:solidFill>
                  <a:latin typeface="Arial" charset="0"/>
                  <a:ea typeface="MS PGothic" charset="0"/>
                  <a:cs typeface="MS PGothic" charset="0"/>
                </a:defRPr>
              </a:lvl1pPr>
              <a:lvl2pPr marL="742950" indent="-285750" defTabSz="788988" eaLnBrk="0" hangingPunct="0">
                <a:defRPr>
                  <a:solidFill>
                    <a:schemeClr val="tx1"/>
                  </a:solidFill>
                  <a:latin typeface="Arial" charset="0"/>
                  <a:ea typeface="MS PGothic" charset="0"/>
                  <a:cs typeface="MS PGothic" charset="0"/>
                </a:defRPr>
              </a:lvl2pPr>
              <a:lvl3pPr marL="1143000" indent="-228600" defTabSz="788988" eaLnBrk="0" hangingPunct="0">
                <a:defRPr>
                  <a:solidFill>
                    <a:schemeClr val="tx1"/>
                  </a:solidFill>
                  <a:latin typeface="Arial" charset="0"/>
                  <a:ea typeface="MS PGothic" charset="0"/>
                  <a:cs typeface="MS PGothic" charset="0"/>
                </a:defRPr>
              </a:lvl3pPr>
              <a:lvl4pPr marL="1600200" indent="-228600" defTabSz="788988" eaLnBrk="0" hangingPunct="0">
                <a:defRPr>
                  <a:solidFill>
                    <a:schemeClr val="tx1"/>
                  </a:solidFill>
                  <a:latin typeface="Arial" charset="0"/>
                  <a:ea typeface="MS PGothic" charset="0"/>
                  <a:cs typeface="MS PGothic" charset="0"/>
                </a:defRPr>
              </a:lvl4pPr>
              <a:lvl5pPr marL="2057400" indent="-228600" defTabSz="788988" eaLnBrk="0" hangingPunct="0">
                <a:defRPr>
                  <a:solidFill>
                    <a:schemeClr val="tx1"/>
                  </a:solidFill>
                  <a:latin typeface="Arial" charset="0"/>
                  <a:ea typeface="MS PGothic" charset="0"/>
                  <a:cs typeface="MS PGothic" charset="0"/>
                </a:defRPr>
              </a:lvl5pPr>
              <a:lvl6pPr marL="2514600" indent="-228600" defTabSz="7889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7889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7889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7889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r>
                <a:rPr lang="nl-NL" sz="1700">
                  <a:solidFill>
                    <a:srgbClr val="000000"/>
                  </a:solidFill>
                </a:rPr>
                <a:t>etc....</a:t>
              </a:r>
              <a:endParaRPr lang="en-US" sz="1700">
                <a:solidFill>
                  <a:srgbClr val="000000"/>
                </a:solidFill>
              </a:endParaRPr>
            </a:p>
          </p:txBody>
        </p:sp>
        <p:sp>
          <p:nvSpPr>
            <p:cNvPr id="16397" name="PIJL-RECHTS 19"/>
            <p:cNvSpPr>
              <a:spLocks noChangeArrowheads="1"/>
            </p:cNvSpPr>
            <p:nvPr/>
          </p:nvSpPr>
          <p:spPr bwMode="auto">
            <a:xfrm>
              <a:off x="1665" y="3247"/>
              <a:ext cx="230" cy="131"/>
            </a:xfrm>
            <a:prstGeom prst="rightArrow">
              <a:avLst>
                <a:gd name="adj1" fmla="val 50000"/>
                <a:gd name="adj2" fmla="val 46632"/>
              </a:avLst>
            </a:prstGeom>
            <a:solidFill>
              <a:srgbClr val="FD0F0F"/>
            </a:solidFill>
            <a:ln w="9525">
              <a:solidFill>
                <a:schemeClr val="tx1"/>
              </a:solidFill>
              <a:round/>
              <a:headEnd/>
              <a:tailEnd/>
            </a:ln>
          </p:spPr>
          <p:txBody>
            <a:bodyPr lIns="78854" tIns="39427" rIns="78854" bIns="39427"/>
            <a:lstStyle/>
            <a:p>
              <a:pPr algn="ctr" defTabSz="788988"/>
              <a:endParaRPr lang="nl-NL" sz="1700"/>
            </a:p>
          </p:txBody>
        </p:sp>
        <p:sp>
          <p:nvSpPr>
            <p:cNvPr id="16398" name="Tekstvak 5"/>
            <p:cNvSpPr txBox="1">
              <a:spLocks noChangeArrowheads="1"/>
            </p:cNvSpPr>
            <p:nvPr/>
          </p:nvSpPr>
          <p:spPr bwMode="auto">
            <a:xfrm rot="-5400000">
              <a:off x="171" y="2375"/>
              <a:ext cx="2745" cy="229"/>
            </a:xfrm>
            <a:prstGeom prst="rect">
              <a:avLst/>
            </a:prstGeom>
            <a:solidFill>
              <a:srgbClr val="FD0F0F"/>
            </a:solidFill>
            <a:ln w="25400">
              <a:solidFill>
                <a:schemeClr val="tx1"/>
              </a:solidFill>
              <a:miter lim="800000"/>
              <a:headEnd/>
              <a:tailEnd/>
            </a:ln>
          </p:spPr>
          <p:txBody>
            <a:bodyPr lIns="78854" tIns="39427" rIns="78854" bIns="39427">
              <a:spAutoFit/>
            </a:bodyPr>
            <a:lstStyle>
              <a:lvl1pPr defTabSz="788988" eaLnBrk="0" hangingPunct="0">
                <a:defRPr>
                  <a:solidFill>
                    <a:schemeClr val="tx1"/>
                  </a:solidFill>
                  <a:latin typeface="Arial" charset="0"/>
                  <a:ea typeface="MS PGothic" charset="0"/>
                  <a:cs typeface="MS PGothic" charset="0"/>
                </a:defRPr>
              </a:lvl1pPr>
              <a:lvl2pPr marL="742950" indent="-285750" defTabSz="788988" eaLnBrk="0" hangingPunct="0">
                <a:defRPr>
                  <a:solidFill>
                    <a:schemeClr val="tx1"/>
                  </a:solidFill>
                  <a:latin typeface="Arial" charset="0"/>
                  <a:ea typeface="MS PGothic" charset="0"/>
                  <a:cs typeface="MS PGothic" charset="0"/>
                </a:defRPr>
              </a:lvl2pPr>
              <a:lvl3pPr marL="1143000" indent="-228600" defTabSz="788988" eaLnBrk="0" hangingPunct="0">
                <a:defRPr>
                  <a:solidFill>
                    <a:schemeClr val="tx1"/>
                  </a:solidFill>
                  <a:latin typeface="Arial" charset="0"/>
                  <a:ea typeface="MS PGothic" charset="0"/>
                  <a:cs typeface="MS PGothic" charset="0"/>
                </a:defRPr>
              </a:lvl3pPr>
              <a:lvl4pPr marL="1600200" indent="-228600" defTabSz="788988" eaLnBrk="0" hangingPunct="0">
                <a:defRPr>
                  <a:solidFill>
                    <a:schemeClr val="tx1"/>
                  </a:solidFill>
                  <a:latin typeface="Arial" charset="0"/>
                  <a:ea typeface="MS PGothic" charset="0"/>
                  <a:cs typeface="MS PGothic" charset="0"/>
                </a:defRPr>
              </a:lvl4pPr>
              <a:lvl5pPr marL="2057400" indent="-228600" defTabSz="788988" eaLnBrk="0" hangingPunct="0">
                <a:defRPr>
                  <a:solidFill>
                    <a:schemeClr val="tx1"/>
                  </a:solidFill>
                  <a:latin typeface="Arial" charset="0"/>
                  <a:ea typeface="MS PGothic" charset="0"/>
                  <a:cs typeface="MS PGothic" charset="0"/>
                </a:defRPr>
              </a:lvl5pPr>
              <a:lvl6pPr marL="2514600" indent="-228600" defTabSz="7889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7889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7889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788988"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nl-NL" sz="1700" b="1">
                  <a:solidFill>
                    <a:srgbClr val="000000"/>
                  </a:solidFill>
                </a:rPr>
                <a:t>CLIMATE (CHANGE) RISKS</a:t>
              </a:r>
              <a:endParaRPr lang="en-US" sz="1700" b="1">
                <a:solidFill>
                  <a:srgbClr val="000000"/>
                </a:solidFill>
              </a:endParaRPr>
            </a:p>
          </p:txBody>
        </p:sp>
      </p:grpSp>
    </p:spTree>
    <p:extLst>
      <p:ext uri="{BB962C8B-B14F-4D97-AF65-F5344CB8AC3E}">
        <p14:creationId xmlns:p14="http://schemas.microsoft.com/office/powerpoint/2010/main" val="18668890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02" y="1605957"/>
            <a:ext cx="8833522" cy="451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
          <p:cNvSpPr txBox="1">
            <a:spLocks noChangeArrowheads="1"/>
          </p:cNvSpPr>
          <p:nvPr/>
        </p:nvSpPr>
        <p:spPr bwMode="auto">
          <a:xfrm>
            <a:off x="4422231" y="1844063"/>
            <a:ext cx="4392613" cy="4019550"/>
          </a:xfrm>
          <a:prstGeom prst="rect">
            <a:avLst/>
          </a:prstGeom>
          <a:solidFill>
            <a:schemeClr val="bg1">
              <a:alpha val="65097"/>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363538" indent="-184150" defTabSz="822325" eaLnBrk="0" hangingPunct="0">
              <a:defRPr>
                <a:solidFill>
                  <a:schemeClr val="tx1"/>
                </a:solidFill>
                <a:latin typeface="Arial" charset="0"/>
                <a:ea typeface="MS PGothic" charset="0"/>
                <a:cs typeface="MS PGothic" charset="0"/>
              </a:defRPr>
            </a:lvl2pPr>
            <a:lvl3pPr marL="1236663" indent="-228600" defTabSz="822325" eaLnBrk="0" hangingPunct="0">
              <a:defRPr>
                <a:solidFill>
                  <a:schemeClr val="tx1"/>
                </a:solidFill>
                <a:latin typeface="Arial" charset="0"/>
                <a:ea typeface="MS PGothic" charset="0"/>
                <a:cs typeface="MS PGothic" charset="0"/>
              </a:defRPr>
            </a:lvl3pPr>
            <a:lvl4pPr marL="164465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Aft>
                <a:spcPct val="25000"/>
              </a:spcAft>
            </a:pPr>
            <a:r>
              <a:rPr lang="en-GB" sz="2200" b="1" dirty="0"/>
              <a:t>Assess your National Society plans and work areas in light of climate information and establish priorities</a:t>
            </a:r>
            <a:r>
              <a:rPr lang="en-GB" sz="2200" dirty="0"/>
              <a:t>:</a:t>
            </a:r>
          </a:p>
          <a:p>
            <a:pPr lvl="1" eaLnBrk="1" hangingPunct="1">
              <a:spcAft>
                <a:spcPct val="25000"/>
              </a:spcAft>
              <a:buFontTx/>
              <a:buChar char="•"/>
            </a:pPr>
            <a:r>
              <a:rPr lang="en-GB" sz="2200" dirty="0"/>
              <a:t>What are the </a:t>
            </a:r>
            <a:r>
              <a:rPr lang="en-GB" sz="2200" b="1" i="1" dirty="0"/>
              <a:t>current </a:t>
            </a:r>
            <a:r>
              <a:rPr lang="en-GB" sz="2200" dirty="0"/>
              <a:t>risks – and </a:t>
            </a:r>
            <a:r>
              <a:rPr lang="en-GB" sz="2200" b="1" i="1" dirty="0"/>
              <a:t>how will they be affected by climate variability and change</a:t>
            </a:r>
            <a:r>
              <a:rPr lang="en-GB" sz="2200" dirty="0"/>
              <a:t>?</a:t>
            </a:r>
          </a:p>
          <a:p>
            <a:pPr lvl="1" eaLnBrk="1" hangingPunct="1">
              <a:spcAft>
                <a:spcPct val="25000"/>
              </a:spcAft>
              <a:buFontTx/>
              <a:buChar char="•"/>
            </a:pPr>
            <a:r>
              <a:rPr lang="en-GB" sz="2200" dirty="0"/>
              <a:t>What needs to be done differently?</a:t>
            </a:r>
          </a:p>
          <a:p>
            <a:pPr lvl="1" eaLnBrk="1" hangingPunct="1">
              <a:spcAft>
                <a:spcPct val="25000"/>
              </a:spcAft>
              <a:buFontTx/>
              <a:buChar char="•"/>
            </a:pPr>
            <a:r>
              <a:rPr lang="en-GB" sz="2200" dirty="0"/>
              <a:t>Where do we want to focus? </a:t>
            </a:r>
          </a:p>
        </p:txBody>
      </p:sp>
      <p:sp>
        <p:nvSpPr>
          <p:cNvPr id="17412" name="TextBox 1"/>
          <p:cNvSpPr txBox="1">
            <a:spLocks noChangeArrowheads="1"/>
          </p:cNvSpPr>
          <p:nvPr/>
        </p:nvSpPr>
        <p:spPr bwMode="auto">
          <a:xfrm>
            <a:off x="1662121" y="728203"/>
            <a:ext cx="7320803"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GB" sz="3200" b="1" i="1" dirty="0"/>
              <a:t>General steps</a:t>
            </a:r>
          </a:p>
        </p:txBody>
      </p:sp>
      <p:sp>
        <p:nvSpPr>
          <p:cNvPr id="17413" name="Text Box 5"/>
          <p:cNvSpPr txBox="1">
            <a:spLocks noChangeArrowheads="1"/>
          </p:cNvSpPr>
          <p:nvPr/>
        </p:nvSpPr>
        <p:spPr bwMode="auto">
          <a:xfrm>
            <a:off x="8024813" y="6384925"/>
            <a:ext cx="11668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da-DK" sz="400">
                <a:solidFill>
                  <a:schemeClr val="bg1"/>
                </a:solidFill>
              </a:rPr>
              <a:t>Photo: Alex Wynter/Netherlands Red Cross</a:t>
            </a:r>
          </a:p>
        </p:txBody>
      </p:sp>
    </p:spTree>
    <p:extLst>
      <p:ext uri="{BB962C8B-B14F-4D97-AF65-F5344CB8AC3E}">
        <p14:creationId xmlns:p14="http://schemas.microsoft.com/office/powerpoint/2010/main" val="3565371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al 2"/>
          <p:cNvSpPr/>
          <p:nvPr/>
        </p:nvSpPr>
        <p:spPr>
          <a:xfrm>
            <a:off x="3059113" y="2133600"/>
            <a:ext cx="3708400" cy="2627313"/>
          </a:xfrm>
          <a:prstGeom prst="ellipse">
            <a:avLst/>
          </a:prstGeom>
          <a:solidFill>
            <a:schemeClr val="accent1">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200" b="1" dirty="0" err="1">
                <a:solidFill>
                  <a:srgbClr val="000000"/>
                </a:solidFill>
                <a:latin typeface="Arial"/>
                <a:cs typeface="Arial"/>
              </a:rPr>
              <a:t>climate</a:t>
            </a:r>
            <a:r>
              <a:rPr lang="nl-NL" sz="2200" b="1" dirty="0">
                <a:solidFill>
                  <a:srgbClr val="000000"/>
                </a:solidFill>
                <a:latin typeface="Arial"/>
                <a:cs typeface="Arial"/>
              </a:rPr>
              <a:t> </a:t>
            </a:r>
          </a:p>
          <a:p>
            <a:pPr algn="ctr">
              <a:defRPr/>
            </a:pPr>
            <a:r>
              <a:rPr lang="nl-NL" sz="2200" b="1" dirty="0">
                <a:solidFill>
                  <a:srgbClr val="000000"/>
                </a:solidFill>
                <a:latin typeface="Arial"/>
                <a:cs typeface="Arial"/>
              </a:rPr>
              <a:t> </a:t>
            </a:r>
            <a:r>
              <a:rPr lang="nl-NL" sz="2200" b="1" dirty="0" err="1">
                <a:solidFill>
                  <a:srgbClr val="000000"/>
                </a:solidFill>
                <a:latin typeface="Arial"/>
                <a:cs typeface="Arial"/>
              </a:rPr>
              <a:t>and</a:t>
            </a:r>
            <a:r>
              <a:rPr lang="nl-NL" sz="2200" b="1" dirty="0">
                <a:solidFill>
                  <a:srgbClr val="000000"/>
                </a:solidFill>
                <a:latin typeface="Arial"/>
                <a:cs typeface="Arial"/>
              </a:rPr>
              <a:t> </a:t>
            </a:r>
            <a:r>
              <a:rPr lang="nl-NL" sz="2200" b="1" dirty="0" err="1">
                <a:solidFill>
                  <a:srgbClr val="000000"/>
                </a:solidFill>
                <a:latin typeface="Arial"/>
                <a:cs typeface="Arial"/>
              </a:rPr>
              <a:t>weather</a:t>
            </a:r>
            <a:r>
              <a:rPr lang="nl-NL" sz="2200" b="1" dirty="0">
                <a:solidFill>
                  <a:srgbClr val="000000"/>
                </a:solidFill>
                <a:latin typeface="Arial"/>
                <a:cs typeface="Arial"/>
              </a:rPr>
              <a:t> information </a:t>
            </a:r>
            <a:r>
              <a:rPr lang="nl-NL" sz="2200" b="1" dirty="0" err="1">
                <a:solidFill>
                  <a:srgbClr val="000000"/>
                </a:solidFill>
                <a:latin typeface="Arial"/>
                <a:cs typeface="Arial"/>
              </a:rPr>
              <a:t>with</a:t>
            </a:r>
            <a:r>
              <a:rPr lang="nl-NL" sz="2200" b="1" dirty="0">
                <a:solidFill>
                  <a:srgbClr val="000000"/>
                </a:solidFill>
                <a:latin typeface="Arial"/>
                <a:cs typeface="Arial"/>
              </a:rPr>
              <a:t> different lead </a:t>
            </a:r>
            <a:r>
              <a:rPr lang="nl-NL" sz="2200" b="1" dirty="0" err="1">
                <a:solidFill>
                  <a:srgbClr val="000000"/>
                </a:solidFill>
                <a:latin typeface="Arial"/>
                <a:cs typeface="Arial"/>
              </a:rPr>
              <a:t>times</a:t>
            </a:r>
            <a:endParaRPr lang="nl-NL" sz="2200" b="1" dirty="0">
              <a:solidFill>
                <a:srgbClr val="000000"/>
              </a:solidFill>
              <a:latin typeface="Arial"/>
              <a:cs typeface="Arial"/>
            </a:endParaRPr>
          </a:p>
        </p:txBody>
      </p:sp>
      <p:sp>
        <p:nvSpPr>
          <p:cNvPr id="13" name="Ovaal 5"/>
          <p:cNvSpPr/>
          <p:nvPr/>
        </p:nvSpPr>
        <p:spPr>
          <a:xfrm>
            <a:off x="6948488" y="2719388"/>
            <a:ext cx="1828800" cy="1404937"/>
          </a:xfrm>
          <a:prstGeom prst="ellipse">
            <a:avLst/>
          </a:prstGeom>
          <a:solidFill>
            <a:srgbClr val="00009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nl-NL" dirty="0">
                <a:latin typeface="Arial"/>
                <a:cs typeface="Arial"/>
              </a:rPr>
              <a:t>2.Disaster Risk </a:t>
            </a:r>
            <a:r>
              <a:rPr lang="nl-NL" dirty="0" err="1">
                <a:latin typeface="Arial"/>
                <a:cs typeface="Arial"/>
              </a:rPr>
              <a:t>Reduction</a:t>
            </a:r>
            <a:endParaRPr lang="nl-NL" dirty="0">
              <a:latin typeface="Arial"/>
              <a:cs typeface="Arial"/>
            </a:endParaRPr>
          </a:p>
        </p:txBody>
      </p:sp>
      <p:sp>
        <p:nvSpPr>
          <p:cNvPr id="15" name="Ovaal 7"/>
          <p:cNvSpPr/>
          <p:nvPr/>
        </p:nvSpPr>
        <p:spPr>
          <a:xfrm>
            <a:off x="857250" y="2708275"/>
            <a:ext cx="1944688" cy="1465263"/>
          </a:xfrm>
          <a:prstGeom prst="ellipse">
            <a:avLst/>
          </a:prstGeom>
          <a:solidFill>
            <a:srgbClr val="00009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l-NL" dirty="0">
                <a:latin typeface="Arial"/>
                <a:cs typeface="Arial"/>
              </a:rPr>
              <a:t>4.Recovery</a:t>
            </a:r>
          </a:p>
        </p:txBody>
      </p:sp>
      <p:sp>
        <p:nvSpPr>
          <p:cNvPr id="18" name="Ovaal 8"/>
          <p:cNvSpPr/>
          <p:nvPr/>
        </p:nvSpPr>
        <p:spPr>
          <a:xfrm>
            <a:off x="3965575" y="5021263"/>
            <a:ext cx="1911350" cy="1368425"/>
          </a:xfrm>
          <a:prstGeom prst="ellipse">
            <a:avLst/>
          </a:prstGeom>
          <a:solidFill>
            <a:srgbClr val="00009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nl-NL" dirty="0">
                <a:latin typeface="Arial"/>
                <a:cs typeface="Arial"/>
              </a:rPr>
              <a:t>3.Food Security</a:t>
            </a:r>
          </a:p>
        </p:txBody>
      </p:sp>
      <p:sp>
        <p:nvSpPr>
          <p:cNvPr id="19" name="Ovaal 4"/>
          <p:cNvSpPr/>
          <p:nvPr/>
        </p:nvSpPr>
        <p:spPr>
          <a:xfrm>
            <a:off x="3662363" y="260350"/>
            <a:ext cx="2613025" cy="1554163"/>
          </a:xfrm>
          <a:prstGeom prst="ellipse">
            <a:avLst/>
          </a:prstGeom>
          <a:solidFill>
            <a:srgbClr val="00009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nl-NL" dirty="0">
                <a:latin typeface="Arial"/>
                <a:cs typeface="Arial"/>
              </a:rPr>
              <a:t>1</a:t>
            </a:r>
            <a:r>
              <a:rPr lang="nl-NL" dirty="0" smtClean="0">
                <a:latin typeface="Arial"/>
                <a:cs typeface="Arial"/>
              </a:rPr>
              <a:t>.Preparedness </a:t>
            </a:r>
            <a:r>
              <a:rPr lang="nl-NL" dirty="0" err="1">
                <a:latin typeface="Arial"/>
                <a:cs typeface="Arial"/>
              </a:rPr>
              <a:t>for</a:t>
            </a:r>
            <a:r>
              <a:rPr lang="nl-NL" dirty="0">
                <a:latin typeface="Arial"/>
                <a:cs typeface="Arial"/>
              </a:rPr>
              <a:t> response</a:t>
            </a:r>
          </a:p>
        </p:txBody>
      </p:sp>
      <p:cxnSp>
        <p:nvCxnSpPr>
          <p:cNvPr id="20" name="Rechte verbindingslijn met pijl 11"/>
          <p:cNvCxnSpPr>
            <a:cxnSpLocks noChangeShapeType="1"/>
          </p:cNvCxnSpPr>
          <p:nvPr/>
        </p:nvCxnSpPr>
        <p:spPr bwMode="auto">
          <a:xfrm flipH="1">
            <a:off x="3122613" y="3429000"/>
            <a:ext cx="539750" cy="0"/>
          </a:xfrm>
          <a:prstGeom prst="straightConnector1">
            <a:avLst/>
          </a:prstGeom>
          <a:noFill/>
          <a:ln w="38100">
            <a:solidFill>
              <a:srgbClr val="000000"/>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1" name="Rechte verbindingslijn met pijl 13"/>
          <p:cNvCxnSpPr>
            <a:cxnSpLocks noChangeShapeType="1"/>
          </p:cNvCxnSpPr>
          <p:nvPr/>
        </p:nvCxnSpPr>
        <p:spPr bwMode="auto">
          <a:xfrm flipV="1">
            <a:off x="4932363" y="2159000"/>
            <a:ext cx="0" cy="428625"/>
          </a:xfrm>
          <a:prstGeom prst="straightConnector1">
            <a:avLst/>
          </a:prstGeom>
          <a:noFill/>
          <a:ln w="38100">
            <a:solidFill>
              <a:srgbClr val="000000"/>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2" name="Rechte verbindingslijn met pijl 15"/>
          <p:cNvCxnSpPr>
            <a:cxnSpLocks noChangeShapeType="1"/>
          </p:cNvCxnSpPr>
          <p:nvPr/>
        </p:nvCxnSpPr>
        <p:spPr bwMode="auto">
          <a:xfrm>
            <a:off x="6275388" y="3429000"/>
            <a:ext cx="457200" cy="0"/>
          </a:xfrm>
          <a:prstGeom prst="straightConnector1">
            <a:avLst/>
          </a:prstGeom>
          <a:noFill/>
          <a:ln w="38100">
            <a:solidFill>
              <a:srgbClr val="000000"/>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3" name="Rechte verbindingslijn met pijl 16"/>
          <p:cNvCxnSpPr>
            <a:cxnSpLocks noChangeShapeType="1"/>
          </p:cNvCxnSpPr>
          <p:nvPr/>
        </p:nvCxnSpPr>
        <p:spPr bwMode="auto">
          <a:xfrm>
            <a:off x="4940300" y="4314825"/>
            <a:ext cx="0" cy="455613"/>
          </a:xfrm>
          <a:prstGeom prst="straightConnector1">
            <a:avLst/>
          </a:prstGeom>
          <a:noFill/>
          <a:ln w="38100">
            <a:solidFill>
              <a:srgbClr val="000000"/>
            </a:solidFill>
            <a:round/>
            <a:headEnd/>
            <a:tailEnd type="arrow"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35348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3156162" y="1481481"/>
            <a:ext cx="5771938" cy="37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357188" indent="-17780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Aft>
                <a:spcPct val="25000"/>
              </a:spcAft>
            </a:pPr>
            <a:r>
              <a:rPr lang="en-GB" sz="2000" dirty="0"/>
              <a:t>Accounting for new and rising risks due to climate change, for example: </a:t>
            </a:r>
          </a:p>
          <a:p>
            <a:pPr lvl="1" eaLnBrk="1" hangingPunct="1">
              <a:spcAft>
                <a:spcPct val="25000"/>
              </a:spcAft>
              <a:buFontTx/>
              <a:buChar char="•"/>
            </a:pPr>
            <a:r>
              <a:rPr lang="en-GB" sz="2000" i="1" dirty="0"/>
              <a:t>Contingency planning</a:t>
            </a:r>
            <a:r>
              <a:rPr lang="en-GB" sz="2000" dirty="0"/>
              <a:t> including pre-emptive actions based on climate and </a:t>
            </a:r>
            <a:r>
              <a:rPr lang="en-GB" sz="2000" i="1" dirty="0"/>
              <a:t>weather information</a:t>
            </a:r>
          </a:p>
          <a:p>
            <a:pPr lvl="1" eaLnBrk="1" hangingPunct="1">
              <a:spcAft>
                <a:spcPct val="25000"/>
              </a:spcAft>
              <a:buFontTx/>
              <a:buChar char="•"/>
            </a:pPr>
            <a:r>
              <a:rPr lang="en-GB" sz="2000" dirty="0"/>
              <a:t>Reviewing </a:t>
            </a:r>
            <a:r>
              <a:rPr lang="en-GB" sz="2000" i="1" dirty="0"/>
              <a:t>location </a:t>
            </a:r>
            <a:r>
              <a:rPr lang="en-GB" sz="2000" dirty="0"/>
              <a:t>of relief warehouses and distribution channels, evacuation centres etc.</a:t>
            </a:r>
          </a:p>
          <a:p>
            <a:pPr lvl="1" eaLnBrk="1" hangingPunct="1">
              <a:spcAft>
                <a:spcPct val="25000"/>
              </a:spcAft>
              <a:buFontTx/>
              <a:buChar char="•"/>
            </a:pPr>
            <a:r>
              <a:rPr lang="en-GB" sz="2000" dirty="0"/>
              <a:t>Mobilisation and training of a sufficiently </a:t>
            </a:r>
            <a:r>
              <a:rPr lang="en-GB" sz="2000" i="1" dirty="0"/>
              <a:t>large volunteer base </a:t>
            </a:r>
            <a:r>
              <a:rPr lang="en-GB" sz="2000" dirty="0"/>
              <a:t>ready to assist in impending disasters</a:t>
            </a:r>
          </a:p>
          <a:p>
            <a:pPr lvl="1" eaLnBrk="1" hangingPunct="1">
              <a:spcAft>
                <a:spcPct val="25000"/>
              </a:spcAft>
              <a:buFontTx/>
              <a:buChar char="•"/>
            </a:pPr>
            <a:r>
              <a:rPr lang="en-GB" sz="2000" b="1" dirty="0"/>
              <a:t>Can you think of other potential actions?</a:t>
            </a:r>
          </a:p>
        </p:txBody>
      </p:sp>
      <p:sp>
        <p:nvSpPr>
          <p:cNvPr id="19459" name="TextBox 1"/>
          <p:cNvSpPr txBox="1">
            <a:spLocks noChangeArrowheads="1"/>
          </p:cNvSpPr>
          <p:nvPr/>
        </p:nvSpPr>
        <p:spPr bwMode="auto">
          <a:xfrm>
            <a:off x="1731889" y="390638"/>
            <a:ext cx="7196211" cy="106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GB" sz="3200" b="1" i="1" dirty="0"/>
              <a:t>Enhancing preparedness for response</a:t>
            </a: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85" y="3687806"/>
            <a:ext cx="2376487"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72" y="1497056"/>
            <a:ext cx="23764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9"/>
          <p:cNvSpPr txBox="1">
            <a:spLocks noChangeArrowheads="1"/>
          </p:cNvSpPr>
          <p:nvPr/>
        </p:nvSpPr>
        <p:spPr bwMode="auto">
          <a:xfrm>
            <a:off x="544131" y="5631573"/>
            <a:ext cx="1695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da-DK" sz="1000" dirty="0">
                <a:solidFill>
                  <a:schemeClr val="bg1"/>
                </a:solidFill>
              </a:rPr>
              <a:t>Photos: Danish Red Cross</a:t>
            </a:r>
          </a:p>
        </p:txBody>
      </p:sp>
    </p:spTree>
    <p:extLst>
      <p:ext uri="{BB962C8B-B14F-4D97-AF65-F5344CB8AC3E}">
        <p14:creationId xmlns:p14="http://schemas.microsoft.com/office/powerpoint/2010/main" val="2577973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403225" y="2122488"/>
            <a:ext cx="4456113"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GB" sz="2200" b="1" dirty="0"/>
              <a:t>“Don’t rebuild risk”</a:t>
            </a:r>
            <a:r>
              <a:rPr lang="en-GB" altLang="ja-JP" sz="2200" dirty="0"/>
              <a:t>:</a:t>
            </a:r>
          </a:p>
          <a:p>
            <a:pPr eaLnBrk="1" hangingPunct="1"/>
            <a:endParaRPr lang="en-GB" altLang="ja-JP" sz="2200" dirty="0"/>
          </a:p>
          <a:p>
            <a:pPr eaLnBrk="1" hangingPunct="1"/>
            <a:r>
              <a:rPr lang="en-US" sz="2200" i="1" dirty="0"/>
              <a:t>Long term safe areas </a:t>
            </a:r>
            <a:r>
              <a:rPr lang="en-US" sz="2200" dirty="0"/>
              <a:t>need to be identified before shelters are built or beneficiaries are relocated; e.g. are shelters on higher ground in flood prone coastal areas?</a:t>
            </a:r>
            <a:endParaRPr lang="en-GB" sz="2200" dirty="0"/>
          </a:p>
        </p:txBody>
      </p:sp>
      <p:grpSp>
        <p:nvGrpSpPr>
          <p:cNvPr id="20483" name="Group 7"/>
          <p:cNvGrpSpPr>
            <a:grpSpLocks/>
          </p:cNvGrpSpPr>
          <p:nvPr/>
        </p:nvGrpSpPr>
        <p:grpSpPr bwMode="auto">
          <a:xfrm>
            <a:off x="4859338" y="2255837"/>
            <a:ext cx="4105275" cy="2711427"/>
            <a:chOff x="3334" y="1309"/>
            <a:chExt cx="2080" cy="1555"/>
          </a:xfrm>
        </p:grpSpPr>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 y="1309"/>
              <a:ext cx="2041"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4919" y="2768"/>
              <a:ext cx="4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da-DK" sz="400">
                  <a:solidFill>
                    <a:schemeClr val="bg1"/>
                  </a:solidFill>
                </a:rPr>
                <a:t>Photos: Danish Red Cross</a:t>
              </a:r>
            </a:p>
          </p:txBody>
        </p:sp>
      </p:grpSp>
      <p:sp>
        <p:nvSpPr>
          <p:cNvPr id="20484" name="TextBox 1"/>
          <p:cNvSpPr txBox="1">
            <a:spLocks noChangeArrowheads="1"/>
          </p:cNvSpPr>
          <p:nvPr/>
        </p:nvSpPr>
        <p:spPr bwMode="auto">
          <a:xfrm>
            <a:off x="1755499" y="689429"/>
            <a:ext cx="6527360"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GB" sz="3200" b="1" i="1" dirty="0"/>
              <a:t>Enhancing Recovery</a:t>
            </a:r>
          </a:p>
        </p:txBody>
      </p:sp>
    </p:spTree>
    <p:extLst>
      <p:ext uri="{BB962C8B-B14F-4D97-AF65-F5344CB8AC3E}">
        <p14:creationId xmlns:p14="http://schemas.microsoft.com/office/powerpoint/2010/main" val="2644724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793338" y="634164"/>
            <a:ext cx="707769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Questions</a:t>
            </a:r>
          </a:p>
        </p:txBody>
      </p:sp>
      <p:sp>
        <p:nvSpPr>
          <p:cNvPr id="3075" name="TextBox 2"/>
          <p:cNvSpPr txBox="1">
            <a:spLocks noChangeArrowheads="1"/>
          </p:cNvSpPr>
          <p:nvPr/>
        </p:nvSpPr>
        <p:spPr bwMode="auto">
          <a:xfrm>
            <a:off x="539750" y="2487446"/>
            <a:ext cx="79930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buFont typeface="Arial" charset="0"/>
              <a:buChar char="•"/>
            </a:pPr>
            <a:r>
              <a:rPr lang="en-US" sz="2800" b="1" dirty="0"/>
              <a:t>What does Climate Change Adaptation mean?</a:t>
            </a:r>
          </a:p>
          <a:p>
            <a:pPr eaLnBrk="1" hangingPunct="1">
              <a:buFont typeface="Arial" charset="0"/>
              <a:buChar char="•"/>
            </a:pPr>
            <a:r>
              <a:rPr lang="en-US" sz="2800" b="1" dirty="0"/>
              <a:t>Why Should we mainstream Climate Change Adaptation?</a:t>
            </a:r>
          </a:p>
        </p:txBody>
      </p:sp>
    </p:spTree>
    <p:extLst>
      <p:ext uri="{BB962C8B-B14F-4D97-AF65-F5344CB8AC3E}">
        <p14:creationId xmlns:p14="http://schemas.microsoft.com/office/powerpoint/2010/main" val="4179821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720975" y="1577975"/>
            <a:ext cx="642302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eaLnBrk="0" hangingPunct="0">
              <a:tabLst>
                <a:tab pos="265113" algn="l"/>
              </a:tabLst>
              <a:defRPr>
                <a:solidFill>
                  <a:schemeClr val="tx1"/>
                </a:solidFill>
                <a:latin typeface="Arial" charset="0"/>
                <a:ea typeface="MS PGothic" charset="0"/>
                <a:cs typeface="MS PGothic" charset="0"/>
              </a:defRPr>
            </a:lvl1pPr>
            <a:lvl2pPr marL="361950" indent="-182563" defTabSz="822325" eaLnBrk="0" hangingPunct="0">
              <a:tabLst>
                <a:tab pos="265113" algn="l"/>
              </a:tabLst>
              <a:defRPr>
                <a:solidFill>
                  <a:schemeClr val="tx1"/>
                </a:solidFill>
                <a:latin typeface="Arial" charset="0"/>
                <a:ea typeface="MS PGothic" charset="0"/>
                <a:cs typeface="MS PGothic" charset="0"/>
              </a:defRPr>
            </a:lvl2pPr>
            <a:lvl3pPr marL="1143000" indent="-228600" defTabSz="822325" eaLnBrk="0" hangingPunct="0">
              <a:tabLst>
                <a:tab pos="265113" algn="l"/>
              </a:tabLst>
              <a:defRPr>
                <a:solidFill>
                  <a:schemeClr val="tx1"/>
                </a:solidFill>
                <a:latin typeface="Arial" charset="0"/>
                <a:ea typeface="MS PGothic" charset="0"/>
                <a:cs typeface="MS PGothic" charset="0"/>
              </a:defRPr>
            </a:lvl3pPr>
            <a:lvl4pPr marL="1600200" indent="-228600" defTabSz="822325" eaLnBrk="0" hangingPunct="0">
              <a:tabLst>
                <a:tab pos="265113" algn="l"/>
              </a:tabLst>
              <a:defRPr>
                <a:solidFill>
                  <a:schemeClr val="tx1"/>
                </a:solidFill>
                <a:latin typeface="Arial" charset="0"/>
                <a:ea typeface="MS PGothic" charset="0"/>
                <a:cs typeface="MS PGothic" charset="0"/>
              </a:defRPr>
            </a:lvl4pPr>
            <a:lvl5pPr marL="2057400" indent="-228600" defTabSz="822325" eaLnBrk="0" hangingPunct="0">
              <a:tabLst>
                <a:tab pos="265113" algn="l"/>
              </a:tabLst>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tabLst>
                <a:tab pos="265113" algn="l"/>
              </a:tabLs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tabLst>
                <a:tab pos="265113" algn="l"/>
              </a:tabLs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tabLst>
                <a:tab pos="265113" algn="l"/>
              </a:tabLs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tabLst>
                <a:tab pos="265113" algn="l"/>
              </a:tabLst>
              <a:defRPr>
                <a:solidFill>
                  <a:schemeClr val="tx1"/>
                </a:solidFill>
                <a:latin typeface="Arial" charset="0"/>
                <a:ea typeface="MS PGothic" charset="0"/>
                <a:cs typeface="MS PGothic" charset="0"/>
              </a:defRPr>
            </a:lvl9pPr>
          </a:lstStyle>
          <a:p>
            <a:pPr eaLnBrk="1" hangingPunct="1">
              <a:spcAft>
                <a:spcPct val="25000"/>
              </a:spcAft>
            </a:pPr>
            <a:r>
              <a:rPr lang="en-US" sz="2000" b="1" dirty="0">
                <a:solidFill>
                  <a:srgbClr val="000000"/>
                </a:solidFill>
              </a:rPr>
              <a:t>Include indicators to verify DM </a:t>
            </a:r>
            <a:r>
              <a:rPr lang="en-US" sz="2000" b="1" dirty="0" err="1">
                <a:solidFill>
                  <a:srgbClr val="000000"/>
                </a:solidFill>
              </a:rPr>
              <a:t>programmes</a:t>
            </a:r>
            <a:r>
              <a:rPr lang="en-US" sz="2000" b="1" dirty="0">
                <a:solidFill>
                  <a:srgbClr val="000000"/>
                </a:solidFill>
              </a:rPr>
              <a:t> are ‘climate-smart’ and contribute to ‘adaptation’, e.g.</a:t>
            </a:r>
            <a:r>
              <a:rPr lang="en-US" sz="2000" dirty="0">
                <a:solidFill>
                  <a:srgbClr val="000000"/>
                </a:solidFill>
              </a:rPr>
              <a:t>:</a:t>
            </a:r>
          </a:p>
          <a:p>
            <a:pPr eaLnBrk="1" hangingPunct="1">
              <a:spcAft>
                <a:spcPct val="25000"/>
              </a:spcAft>
            </a:pPr>
            <a:endParaRPr lang="en-US" sz="1200" dirty="0">
              <a:solidFill>
                <a:srgbClr val="000000"/>
              </a:solidFill>
            </a:endParaRPr>
          </a:p>
          <a:p>
            <a:pPr lvl="1" eaLnBrk="1" hangingPunct="1">
              <a:spcAft>
                <a:spcPct val="25000"/>
              </a:spcAft>
              <a:buFontTx/>
              <a:buChar char="•"/>
            </a:pPr>
            <a:r>
              <a:rPr lang="en-US" sz="2000" dirty="0">
                <a:solidFill>
                  <a:srgbClr val="000000"/>
                </a:solidFill>
              </a:rPr>
              <a:t>Are DM Standard Operating Procedures (SOPs) and contingency plans adjusted to </a:t>
            </a:r>
            <a:r>
              <a:rPr lang="en-US" sz="2000" dirty="0">
                <a:solidFill>
                  <a:srgbClr val="FF0000"/>
                </a:solidFill>
              </a:rPr>
              <a:t>monitor seasonal forecasts and react</a:t>
            </a:r>
            <a:r>
              <a:rPr lang="en-US" sz="2000" dirty="0">
                <a:solidFill>
                  <a:srgbClr val="000000"/>
                </a:solidFill>
              </a:rPr>
              <a:t> to them?</a:t>
            </a:r>
          </a:p>
          <a:p>
            <a:pPr lvl="1" eaLnBrk="1" hangingPunct="1">
              <a:spcAft>
                <a:spcPct val="25000"/>
              </a:spcAft>
              <a:buFontTx/>
              <a:buChar char="•"/>
            </a:pPr>
            <a:r>
              <a:rPr lang="en-US" sz="2000" dirty="0">
                <a:solidFill>
                  <a:srgbClr val="000000"/>
                </a:solidFill>
              </a:rPr>
              <a:t>Are there plans to </a:t>
            </a:r>
            <a:r>
              <a:rPr lang="en-US" sz="2000" dirty="0">
                <a:solidFill>
                  <a:srgbClr val="FF0000"/>
                </a:solidFill>
              </a:rPr>
              <a:t>ensure emergency response infrastructure and stocks are positioned in safe locations</a:t>
            </a:r>
            <a:r>
              <a:rPr lang="en-US" sz="2000" dirty="0">
                <a:solidFill>
                  <a:srgbClr val="000000"/>
                </a:solidFill>
              </a:rPr>
              <a:t> in case of </a:t>
            </a:r>
            <a:r>
              <a:rPr lang="en-US" sz="2000" b="1" dirty="0">
                <a:solidFill>
                  <a:srgbClr val="000000"/>
                </a:solidFill>
              </a:rPr>
              <a:t>more </a:t>
            </a:r>
            <a:r>
              <a:rPr lang="en-US" sz="2000" dirty="0">
                <a:solidFill>
                  <a:srgbClr val="000000"/>
                </a:solidFill>
              </a:rPr>
              <a:t>extreme events?</a:t>
            </a:r>
          </a:p>
          <a:p>
            <a:pPr lvl="1" eaLnBrk="1" hangingPunct="1">
              <a:spcAft>
                <a:spcPct val="25000"/>
              </a:spcAft>
              <a:buFontTx/>
              <a:buChar char="•"/>
            </a:pPr>
            <a:r>
              <a:rPr lang="en-US" sz="2000" dirty="0">
                <a:solidFill>
                  <a:srgbClr val="000000"/>
                </a:solidFill>
              </a:rPr>
              <a:t>Are community risk reduction plans </a:t>
            </a:r>
            <a:r>
              <a:rPr lang="en-US" sz="2000" dirty="0">
                <a:solidFill>
                  <a:srgbClr val="FF0000"/>
                </a:solidFill>
              </a:rPr>
              <a:t>designed to handle more extreme events</a:t>
            </a:r>
            <a:r>
              <a:rPr lang="en-US" sz="2000" dirty="0">
                <a:solidFill>
                  <a:srgbClr val="000000"/>
                </a:solidFill>
              </a:rPr>
              <a:t>?</a:t>
            </a:r>
          </a:p>
          <a:p>
            <a:pPr lvl="1" eaLnBrk="1" hangingPunct="1">
              <a:spcAft>
                <a:spcPct val="25000"/>
              </a:spcAft>
              <a:buFontTx/>
              <a:buChar char="•"/>
            </a:pPr>
            <a:r>
              <a:rPr lang="en-US" sz="2000" dirty="0">
                <a:solidFill>
                  <a:srgbClr val="000000"/>
                </a:solidFill>
              </a:rPr>
              <a:t>Do at-risk communities </a:t>
            </a:r>
            <a:r>
              <a:rPr lang="en-US" sz="2000" dirty="0">
                <a:solidFill>
                  <a:srgbClr val="FF0000"/>
                </a:solidFill>
              </a:rPr>
              <a:t>have access to early warning information (and can they react)</a:t>
            </a:r>
            <a:r>
              <a:rPr lang="en-US" sz="2000" dirty="0">
                <a:solidFill>
                  <a:srgbClr val="000000"/>
                </a:solidFill>
              </a:rPr>
              <a:t>?</a:t>
            </a:r>
          </a:p>
        </p:txBody>
      </p:sp>
      <p:sp>
        <p:nvSpPr>
          <p:cNvPr id="21507" name="TextBox 1"/>
          <p:cNvSpPr txBox="1">
            <a:spLocks noChangeArrowheads="1"/>
          </p:cNvSpPr>
          <p:nvPr/>
        </p:nvSpPr>
        <p:spPr bwMode="auto">
          <a:xfrm>
            <a:off x="1672597" y="669215"/>
            <a:ext cx="7198272"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GB" sz="3200" b="1" i="1" dirty="0" smtClean="0"/>
              <a:t>Monitoring </a:t>
            </a:r>
            <a:r>
              <a:rPr lang="en-GB" sz="3200" b="1" i="1" dirty="0"/>
              <a:t>and documenting impact</a:t>
            </a:r>
          </a:p>
        </p:txBody>
      </p:sp>
      <p:grpSp>
        <p:nvGrpSpPr>
          <p:cNvPr id="21508" name="Group 7"/>
          <p:cNvGrpSpPr>
            <a:grpSpLocks/>
          </p:cNvGrpSpPr>
          <p:nvPr/>
        </p:nvGrpSpPr>
        <p:grpSpPr bwMode="auto">
          <a:xfrm>
            <a:off x="148103" y="1563228"/>
            <a:ext cx="2535238" cy="4406901"/>
            <a:chOff x="58" y="1020"/>
            <a:chExt cx="1597" cy="2776"/>
          </a:xfrm>
        </p:grpSpPr>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 y="1020"/>
              <a:ext cx="1588" cy="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 y="2263"/>
              <a:ext cx="1587" cy="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6"/>
            <p:cNvSpPr>
              <a:spLocks noChangeArrowheads="1"/>
            </p:cNvSpPr>
            <p:nvPr/>
          </p:nvSpPr>
          <p:spPr bwMode="auto">
            <a:xfrm>
              <a:off x="58" y="3641"/>
              <a:ext cx="10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a-DK" sz="1000" dirty="0">
                  <a:solidFill>
                    <a:schemeClr val="bg1"/>
                  </a:solidFill>
                  <a:latin typeface="Arial"/>
                  <a:cs typeface="Arial"/>
                </a:rPr>
                <a:t>Photos: Danish Red Cross</a:t>
              </a:r>
            </a:p>
          </p:txBody>
        </p:sp>
      </p:grpSp>
    </p:spTree>
    <p:extLst>
      <p:ext uri="{BB962C8B-B14F-4D97-AF65-F5344CB8AC3E}">
        <p14:creationId xmlns:p14="http://schemas.microsoft.com/office/powerpoint/2010/main" val="3544796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198813" y="1603375"/>
            <a:ext cx="5694362"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marL="342900" indent="-342900" defTabSz="822325" eaLnBrk="0" hangingPunct="0">
              <a:defRPr>
                <a:solidFill>
                  <a:schemeClr val="tx1"/>
                </a:solidFill>
                <a:latin typeface="Arial" charset="0"/>
                <a:ea typeface="MS PGothic" charset="0"/>
                <a:cs typeface="MS PGothic" charset="0"/>
              </a:defRPr>
            </a:lvl1pPr>
            <a:lvl2pPr marL="361950" indent="-182563"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lvl="1" eaLnBrk="1" hangingPunct="1">
              <a:spcAft>
                <a:spcPct val="50000"/>
              </a:spcAft>
              <a:buFontTx/>
              <a:buChar char="•"/>
            </a:pPr>
            <a:r>
              <a:rPr lang="en-US" sz="2400" dirty="0"/>
              <a:t>Consider how climate and weather-related hazards </a:t>
            </a:r>
            <a:r>
              <a:rPr lang="en-US" sz="2400" i="1" dirty="0"/>
              <a:t>adds </a:t>
            </a:r>
            <a:r>
              <a:rPr lang="en-US" sz="2400" dirty="0"/>
              <a:t>to community risks by using the Vulnerability and Capacity Assessment (VCA)</a:t>
            </a:r>
          </a:p>
          <a:p>
            <a:pPr lvl="1" eaLnBrk="1" hangingPunct="1">
              <a:spcAft>
                <a:spcPct val="50000"/>
              </a:spcAft>
              <a:buFontTx/>
              <a:buChar char="•"/>
            </a:pPr>
            <a:r>
              <a:rPr lang="en-GB" sz="2400" dirty="0"/>
              <a:t>Climate change should be considered amongst the </a:t>
            </a:r>
            <a:r>
              <a:rPr lang="en-GB" sz="2400" i="1" dirty="0"/>
              <a:t>many</a:t>
            </a:r>
            <a:r>
              <a:rPr lang="en-GB" sz="2400" dirty="0"/>
              <a:t> factors that affect risk – and addressed in the VCA and ‘community risk reduction plans’ (“Plan of Actions”)</a:t>
            </a:r>
          </a:p>
        </p:txBody>
      </p:sp>
      <p:sp>
        <p:nvSpPr>
          <p:cNvPr id="22531" name="TextBox 1"/>
          <p:cNvSpPr txBox="1">
            <a:spLocks noChangeArrowheads="1"/>
          </p:cNvSpPr>
          <p:nvPr/>
        </p:nvSpPr>
        <p:spPr bwMode="auto">
          <a:xfrm>
            <a:off x="1674862" y="676944"/>
            <a:ext cx="6300787"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Community Assessments</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557338"/>
            <a:ext cx="29527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3" name="Group 11"/>
          <p:cNvGrpSpPr>
            <a:grpSpLocks/>
          </p:cNvGrpSpPr>
          <p:nvPr/>
        </p:nvGrpSpPr>
        <p:grpSpPr bwMode="auto">
          <a:xfrm>
            <a:off x="107950" y="3871913"/>
            <a:ext cx="3009900" cy="2220912"/>
            <a:chOff x="68" y="2614"/>
            <a:chExt cx="1896" cy="1399"/>
          </a:xfrm>
        </p:grpSpPr>
        <p:pic>
          <p:nvPicPr>
            <p:cNvPr id="225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2614"/>
              <a:ext cx="1860" cy="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6"/>
            <p:cNvSpPr txBox="1">
              <a:spLocks noChangeArrowheads="1"/>
            </p:cNvSpPr>
            <p:nvPr/>
          </p:nvSpPr>
          <p:spPr bwMode="auto">
            <a:xfrm>
              <a:off x="68" y="3917"/>
              <a:ext cx="49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da-DK" sz="400">
                  <a:solidFill>
                    <a:schemeClr val="bg1"/>
                  </a:solidFill>
                </a:rPr>
                <a:t>Photos: Danish Red Cross</a:t>
              </a:r>
            </a:p>
          </p:txBody>
        </p:sp>
      </p:grpSp>
    </p:spTree>
    <p:extLst>
      <p:ext uri="{BB962C8B-B14F-4D97-AF65-F5344CB8AC3E}">
        <p14:creationId xmlns:p14="http://schemas.microsoft.com/office/powerpoint/2010/main" val="2764536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5" y="1628775"/>
            <a:ext cx="4000500" cy="475773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553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603375"/>
            <a:ext cx="5897562" cy="4424363"/>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5533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75" y="1595438"/>
            <a:ext cx="5907088" cy="4429125"/>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Box 5"/>
          <p:cNvSpPr txBox="1">
            <a:spLocks noChangeArrowheads="1"/>
          </p:cNvSpPr>
          <p:nvPr/>
        </p:nvSpPr>
        <p:spPr bwMode="auto">
          <a:xfrm>
            <a:off x="179388" y="6092825"/>
            <a:ext cx="7858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defTabSz="788988" eaLnBrk="0" hangingPunct="0">
              <a:defRPr>
                <a:solidFill>
                  <a:schemeClr val="tx1"/>
                </a:solidFill>
                <a:latin typeface="Arial" charset="0"/>
                <a:ea typeface="MS PGothic" charset="0"/>
                <a:cs typeface="MS PGothic" charset="0"/>
              </a:defRPr>
            </a:lvl1pPr>
            <a:lvl2pPr marL="641350" indent="-247650" defTabSz="788988" eaLnBrk="0" hangingPunct="0">
              <a:defRPr>
                <a:solidFill>
                  <a:schemeClr val="tx1"/>
                </a:solidFill>
                <a:latin typeface="Arial" charset="0"/>
                <a:ea typeface="MS PGothic" charset="0"/>
                <a:cs typeface="MS PGothic" charset="0"/>
              </a:defRPr>
            </a:lvl2pPr>
            <a:lvl3pPr marL="985838" indent="-196850" defTabSz="788988" eaLnBrk="0" hangingPunct="0">
              <a:defRPr>
                <a:solidFill>
                  <a:schemeClr val="tx1"/>
                </a:solidFill>
                <a:latin typeface="Arial" charset="0"/>
                <a:ea typeface="MS PGothic" charset="0"/>
                <a:cs typeface="MS PGothic" charset="0"/>
              </a:defRPr>
            </a:lvl3pPr>
            <a:lvl4pPr marL="1379538" indent="-196850" defTabSz="788988" eaLnBrk="0" hangingPunct="0">
              <a:defRPr>
                <a:solidFill>
                  <a:schemeClr val="tx1"/>
                </a:solidFill>
                <a:latin typeface="Arial" charset="0"/>
                <a:ea typeface="MS PGothic" charset="0"/>
                <a:cs typeface="MS PGothic" charset="0"/>
              </a:defRPr>
            </a:lvl4pPr>
            <a:lvl5pPr marL="1774825" indent="-198438" defTabSz="788988" eaLnBrk="0" hangingPunct="0">
              <a:defRPr>
                <a:solidFill>
                  <a:schemeClr val="tx1"/>
                </a:solidFill>
                <a:latin typeface="Arial" charset="0"/>
                <a:ea typeface="MS PGothic" charset="0"/>
                <a:cs typeface="MS PGothic" charset="0"/>
              </a:defRPr>
            </a:lvl5pPr>
            <a:lvl6pPr marL="2232025" indent="-198438" defTabSz="788988" eaLnBrk="0" fontAlgn="base" hangingPunct="0">
              <a:spcBef>
                <a:spcPct val="0"/>
              </a:spcBef>
              <a:spcAft>
                <a:spcPct val="0"/>
              </a:spcAft>
              <a:defRPr>
                <a:solidFill>
                  <a:schemeClr val="tx1"/>
                </a:solidFill>
                <a:latin typeface="Arial" charset="0"/>
                <a:ea typeface="MS PGothic" charset="0"/>
                <a:cs typeface="MS PGothic" charset="0"/>
              </a:defRPr>
            </a:lvl6pPr>
            <a:lvl7pPr marL="2689225" indent="-198438" defTabSz="788988" eaLnBrk="0" fontAlgn="base" hangingPunct="0">
              <a:spcBef>
                <a:spcPct val="0"/>
              </a:spcBef>
              <a:spcAft>
                <a:spcPct val="0"/>
              </a:spcAft>
              <a:defRPr>
                <a:solidFill>
                  <a:schemeClr val="tx1"/>
                </a:solidFill>
                <a:latin typeface="Arial" charset="0"/>
                <a:ea typeface="MS PGothic" charset="0"/>
                <a:cs typeface="MS PGothic" charset="0"/>
              </a:defRPr>
            </a:lvl7pPr>
            <a:lvl8pPr marL="3146425" indent="-198438" defTabSz="788988" eaLnBrk="0" fontAlgn="base" hangingPunct="0">
              <a:spcBef>
                <a:spcPct val="0"/>
              </a:spcBef>
              <a:spcAft>
                <a:spcPct val="0"/>
              </a:spcAft>
              <a:defRPr>
                <a:solidFill>
                  <a:schemeClr val="tx1"/>
                </a:solidFill>
                <a:latin typeface="Arial" charset="0"/>
                <a:ea typeface="MS PGothic" charset="0"/>
                <a:cs typeface="MS PGothic" charset="0"/>
              </a:defRPr>
            </a:lvl8pPr>
            <a:lvl9pPr marL="3603625" indent="-198438" defTabSz="788988"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sv-SE" sz="400"/>
              <a:t>Photos: Danish Red Cross</a:t>
            </a:r>
            <a:endParaRPr lang="en-US" sz="400"/>
          </a:p>
        </p:txBody>
      </p:sp>
      <p:sp>
        <p:nvSpPr>
          <p:cNvPr id="23558" name="TextBox 1"/>
          <p:cNvSpPr txBox="1">
            <a:spLocks noChangeArrowheads="1"/>
          </p:cNvSpPr>
          <p:nvPr/>
        </p:nvSpPr>
        <p:spPr bwMode="auto">
          <a:xfrm>
            <a:off x="1680796" y="653508"/>
            <a:ext cx="7102841"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Climate-smart DRR/CCA?</a:t>
            </a:r>
          </a:p>
        </p:txBody>
      </p:sp>
    </p:spTree>
    <p:extLst>
      <p:ext uri="{BB962C8B-B14F-4D97-AF65-F5344CB8AC3E}">
        <p14:creationId xmlns:p14="http://schemas.microsoft.com/office/powerpoint/2010/main" val="4128407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5334"/>
                                        </p:tgtEl>
                                        <p:attrNameLst>
                                          <p:attrName>style.visibility</p:attrName>
                                        </p:attrNameLst>
                                      </p:cBhvr>
                                      <p:to>
                                        <p:strVal val="visible"/>
                                      </p:to>
                                    </p:set>
                                    <p:animEffect transition="in" filter="fade">
                                      <p:cBhvr>
                                        <p:cTn id="7" dur="500"/>
                                        <p:tgtEl>
                                          <p:spTgt spid="3553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fade">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55337"/>
                                        </p:tgtEl>
                                        <p:attrNameLst>
                                          <p:attrName>style.visibility</p:attrName>
                                        </p:attrNameLst>
                                      </p:cBhvr>
                                      <p:to>
                                        <p:strVal val="visible"/>
                                      </p:to>
                                    </p:set>
                                    <p:animEffect transition="in" filter="fade">
                                      <p:cBhvr>
                                        <p:cTn id="15" dur="500"/>
                                        <p:tgtEl>
                                          <p:spTgt spid="3553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355337"/>
                                        </p:tgtEl>
                                      </p:cBhvr>
                                    </p:animEffect>
                                    <p:set>
                                      <p:cBhvr>
                                        <p:cTn id="20" dur="1" fill="hold">
                                          <p:stCondLst>
                                            <p:cond delay="499"/>
                                          </p:stCondLst>
                                        </p:cTn>
                                        <p:tgtEl>
                                          <p:spTgt spid="35533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55336"/>
                                        </p:tgtEl>
                                        <p:attrNameLst>
                                          <p:attrName>style.visibility</p:attrName>
                                        </p:attrNameLst>
                                      </p:cBhvr>
                                      <p:to>
                                        <p:strVal val="visible"/>
                                      </p:to>
                                    </p:set>
                                    <p:animEffect transition="in" filter="fade">
                                      <p:cBhvr>
                                        <p:cTn id="23" dur="500"/>
                                        <p:tgtEl>
                                          <p:spTgt spid="355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Moz-CD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3001963"/>
            <a:ext cx="3455988" cy="259238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4276" name="Text Box 4"/>
          <p:cNvSpPr txBox="1">
            <a:spLocks noChangeArrowheads="1"/>
          </p:cNvSpPr>
          <p:nvPr/>
        </p:nvSpPr>
        <p:spPr bwMode="auto">
          <a:xfrm>
            <a:off x="5514975" y="1624013"/>
            <a:ext cx="352901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GB" sz="2100" dirty="0"/>
              <a:t>Community-based programmes: warning and evacuation plans + </a:t>
            </a:r>
            <a:r>
              <a:rPr lang="en-GB" sz="2100" dirty="0" err="1"/>
              <a:t>Wat</a:t>
            </a:r>
            <a:r>
              <a:rPr lang="en-GB" sz="2100" dirty="0"/>
              <a:t>/San</a:t>
            </a:r>
          </a:p>
        </p:txBody>
      </p:sp>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l="24989" t="20850" r="2504" b="6320"/>
          <a:stretch>
            <a:fillRect/>
          </a:stretch>
        </p:blipFill>
        <p:spPr bwMode="auto">
          <a:xfrm>
            <a:off x="250825" y="1628775"/>
            <a:ext cx="5181600" cy="3773488"/>
          </a:xfrm>
          <a:prstGeom prst="rect">
            <a:avLst/>
          </a:prstGeom>
          <a:noFill/>
          <a:ln w="222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8" name="Picture 6" descr="P3050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 y="3001963"/>
            <a:ext cx="5184775" cy="3781425"/>
          </a:xfrm>
          <a:prstGeom prst="rect">
            <a:avLst/>
          </a:prstGeom>
          <a:noFill/>
          <a:ln w="222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 Box 7"/>
          <p:cNvSpPr txBox="1">
            <a:spLocks noChangeArrowheads="1"/>
          </p:cNvSpPr>
          <p:nvPr/>
        </p:nvSpPr>
        <p:spPr bwMode="auto">
          <a:xfrm>
            <a:off x="1643445" y="465763"/>
            <a:ext cx="7446580"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pPr>
            <a:r>
              <a:rPr lang="da-DK" sz="3200" b="1" i="1" dirty="0"/>
              <a:t>Small-</a:t>
            </a:r>
            <a:r>
              <a:rPr lang="da-DK" sz="3200" b="1" i="1" dirty="0" err="1"/>
              <a:t>scale</a:t>
            </a:r>
            <a:r>
              <a:rPr lang="da-DK" sz="3200" b="1" i="1" dirty="0"/>
              <a:t> </a:t>
            </a:r>
            <a:r>
              <a:rPr lang="da-DK" sz="3200" b="1" i="1" dirty="0" err="1"/>
              <a:t>risk</a:t>
            </a:r>
            <a:r>
              <a:rPr lang="da-DK" sz="3200" b="1" i="1" dirty="0"/>
              <a:t> </a:t>
            </a:r>
            <a:r>
              <a:rPr lang="da-DK" sz="3200" b="1" i="1" dirty="0" err="1"/>
              <a:t>reduction</a:t>
            </a:r>
            <a:r>
              <a:rPr lang="da-DK" sz="3200" b="1" i="1" dirty="0"/>
              <a:t> &amp; </a:t>
            </a:r>
            <a:r>
              <a:rPr lang="da-DK" sz="3200" b="1" i="1" dirty="0" smtClean="0"/>
              <a:t>adaptation </a:t>
            </a:r>
            <a:r>
              <a:rPr lang="da-DK" sz="3200" b="1" i="1" dirty="0" err="1" smtClean="0"/>
              <a:t>examples</a:t>
            </a:r>
            <a:r>
              <a:rPr lang="da-DK" sz="3200" b="1" i="1" dirty="0" smtClean="0"/>
              <a:t> - Mozambique</a:t>
            </a:r>
            <a:endParaRPr lang="en-GB" sz="3200" b="1" i="1" dirty="0"/>
          </a:p>
        </p:txBody>
      </p:sp>
      <p:pic>
        <p:nvPicPr>
          <p:cNvPr id="542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3" y="2854325"/>
            <a:ext cx="5341937" cy="3908425"/>
          </a:xfrm>
          <a:prstGeom prst="rect">
            <a:avLst/>
          </a:prstGeom>
          <a:noFill/>
          <a:ln w="222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42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3" y="2870200"/>
            <a:ext cx="5341937" cy="3905250"/>
          </a:xfrm>
          <a:prstGeom prst="rect">
            <a:avLst/>
          </a:prstGeom>
          <a:noFill/>
          <a:ln w="222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42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3" y="2811463"/>
            <a:ext cx="5335587" cy="4002087"/>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65077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box(out)">
                                      <p:cBhvr>
                                        <p:cTn id="7" dur="500"/>
                                        <p:tgtEl>
                                          <p:spTgt spid="54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4276"/>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542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4280"/>
                                        </p:tgtEl>
                                        <p:attrNameLst>
                                          <p:attrName>style.visibility</p:attrName>
                                        </p:attrNameLst>
                                      </p:cBhvr>
                                      <p:to>
                                        <p:strVal val="visible"/>
                                      </p:to>
                                    </p:set>
                                    <p:animEffect transition="in" filter="fade">
                                      <p:cBhvr>
                                        <p:cTn id="19" dur="500"/>
                                        <p:tgtEl>
                                          <p:spTgt spid="542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54281"/>
                                        </p:tgtEl>
                                        <p:attrNameLst>
                                          <p:attrName>style.visibility</p:attrName>
                                        </p:attrNameLst>
                                      </p:cBhvr>
                                      <p:to>
                                        <p:strVal val="visible"/>
                                      </p:to>
                                    </p:set>
                                    <p:animEffect transition="in" filter="fade">
                                      <p:cBhvr>
                                        <p:cTn id="24" dur="500"/>
                                        <p:tgtEl>
                                          <p:spTgt spid="5428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4282"/>
                                        </p:tgtEl>
                                        <p:attrNameLst>
                                          <p:attrName>style.visibility</p:attrName>
                                        </p:attrNameLst>
                                      </p:cBhvr>
                                      <p:to>
                                        <p:strVal val="visible"/>
                                      </p:to>
                                    </p:set>
                                    <p:animEffect transition="in" filter="fade">
                                      <p:cBhvr>
                                        <p:cTn id="29"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igbao-dik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7" y="1484313"/>
            <a:ext cx="4356100" cy="2987675"/>
          </a:xfrm>
          <a:prstGeom prst="rect">
            <a:avLst/>
          </a:prstGeom>
          <a:noFill/>
          <a:ln w="222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6323" name="Picture 3" descr="Hinun-river-di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6" y="3890586"/>
            <a:ext cx="4284663" cy="2818809"/>
          </a:xfrm>
          <a:prstGeom prst="rect">
            <a:avLst/>
          </a:prstGeom>
          <a:noFill/>
          <a:ln w="222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6324" name="Picture 4" descr="Evac-cntr1"/>
          <p:cNvPicPr>
            <a:picLocks noChangeAspect="1" noChangeArrowheads="1"/>
          </p:cNvPicPr>
          <p:nvPr/>
        </p:nvPicPr>
        <p:blipFill>
          <a:blip r:embed="rId5">
            <a:lum bright="30000" contrast="36000"/>
            <a:extLst>
              <a:ext uri="{28A0092B-C50C-407E-A947-70E740481C1C}">
                <a14:useLocalDpi xmlns:a14="http://schemas.microsoft.com/office/drawing/2010/main" val="0"/>
              </a:ext>
            </a:extLst>
          </a:blip>
          <a:srcRect/>
          <a:stretch>
            <a:fillRect/>
          </a:stretch>
        </p:blipFill>
        <p:spPr bwMode="auto">
          <a:xfrm>
            <a:off x="4359367" y="1371417"/>
            <a:ext cx="4322682" cy="2632258"/>
          </a:xfrm>
          <a:prstGeom prst="rect">
            <a:avLst/>
          </a:prstGeom>
          <a:noFill/>
          <a:ln w="222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6325" name="Picture 5" descr="IMG_33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987" y="3890586"/>
            <a:ext cx="3838575" cy="2801562"/>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6326" name="Picture 6" descr="Water-marcil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355" y="3890586"/>
            <a:ext cx="4702176" cy="2818273"/>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5607" name="Text Box 7"/>
          <p:cNvSpPr txBox="1">
            <a:spLocks noChangeArrowheads="1"/>
          </p:cNvSpPr>
          <p:nvPr/>
        </p:nvSpPr>
        <p:spPr bwMode="auto">
          <a:xfrm>
            <a:off x="1590686" y="406453"/>
            <a:ext cx="7091363"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pPr>
            <a:r>
              <a:rPr lang="da-DK" sz="3200" b="1" i="1" dirty="0"/>
              <a:t>Small-</a:t>
            </a:r>
            <a:r>
              <a:rPr lang="da-DK" sz="3200" b="1" i="1" dirty="0" err="1"/>
              <a:t>scale</a:t>
            </a:r>
            <a:r>
              <a:rPr lang="da-DK" sz="3200" b="1" i="1" dirty="0"/>
              <a:t> </a:t>
            </a:r>
            <a:r>
              <a:rPr lang="da-DK" sz="3200" b="1" i="1" dirty="0" err="1"/>
              <a:t>risk</a:t>
            </a:r>
            <a:r>
              <a:rPr lang="da-DK" sz="3200" b="1" i="1" dirty="0"/>
              <a:t> </a:t>
            </a:r>
            <a:r>
              <a:rPr lang="da-DK" sz="3200" b="1" i="1" dirty="0" err="1"/>
              <a:t>reduction</a:t>
            </a:r>
            <a:r>
              <a:rPr lang="da-DK" sz="3200" b="1" i="1" dirty="0"/>
              <a:t> &amp; adaptation – </a:t>
            </a:r>
            <a:r>
              <a:rPr lang="da-DK" sz="3200" b="1" i="1" dirty="0" err="1"/>
              <a:t>examples</a:t>
            </a:r>
            <a:r>
              <a:rPr lang="da-DK" sz="3200" b="1" i="1" dirty="0"/>
              <a:t> - </a:t>
            </a:r>
            <a:r>
              <a:rPr lang="da-DK" sz="3200" b="1" i="1" dirty="0" smtClean="0"/>
              <a:t>Philippines</a:t>
            </a:r>
            <a:endParaRPr lang="en-GB" sz="3200" b="1" i="1" dirty="0"/>
          </a:p>
        </p:txBody>
      </p:sp>
    </p:spTree>
    <p:extLst>
      <p:ext uri="{BB962C8B-B14F-4D97-AF65-F5344CB8AC3E}">
        <p14:creationId xmlns:p14="http://schemas.microsoft.com/office/powerpoint/2010/main" val="3215850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6325"/>
                                        </p:tgtEl>
                                        <p:attrNameLst>
                                          <p:attrName>style.visibility</p:attrName>
                                        </p:attrNameLst>
                                      </p:cBhvr>
                                      <p:to>
                                        <p:strVal val="visible"/>
                                      </p:to>
                                    </p:set>
                                    <p:animEffect transition="in" filter="fade">
                                      <p:cBhvr>
                                        <p:cTn id="15" dur="500"/>
                                        <p:tgtEl>
                                          <p:spTgt spid="563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56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13" y="1605957"/>
            <a:ext cx="8807837" cy="425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p:cNvSpPr txBox="1">
            <a:spLocks noChangeArrowheads="1"/>
          </p:cNvSpPr>
          <p:nvPr/>
        </p:nvSpPr>
        <p:spPr bwMode="auto">
          <a:xfrm>
            <a:off x="4283075" y="1773238"/>
            <a:ext cx="4752975" cy="3457575"/>
          </a:xfrm>
          <a:prstGeom prst="rect">
            <a:avLst/>
          </a:prstGeom>
          <a:solidFill>
            <a:schemeClr val="bg1">
              <a:alpha val="72156"/>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182563" indent="-182563" defTabSz="822325" eaLnBrk="0" hangingPunct="0">
              <a:defRPr>
                <a:solidFill>
                  <a:schemeClr val="tx1"/>
                </a:solidFill>
                <a:latin typeface="Arial" charset="0"/>
                <a:ea typeface="MS PGothic" charset="0"/>
                <a:cs typeface="MS PGothic" charset="0"/>
              </a:defRPr>
            </a:lvl1pPr>
            <a:lvl2pPr marL="546100" indent="-184150" defTabSz="822325" eaLnBrk="0" hangingPunct="0">
              <a:defRPr>
                <a:solidFill>
                  <a:schemeClr val="tx1"/>
                </a:solidFill>
                <a:latin typeface="Arial" charset="0"/>
                <a:ea typeface="MS PGothic" charset="0"/>
                <a:cs typeface="MS PGothic" charset="0"/>
              </a:defRPr>
            </a:lvl2pPr>
            <a:lvl3pPr marL="1236663" indent="-228600" defTabSz="822325" eaLnBrk="0" hangingPunct="0">
              <a:defRPr>
                <a:solidFill>
                  <a:schemeClr val="tx1"/>
                </a:solidFill>
                <a:latin typeface="Arial" charset="0"/>
                <a:ea typeface="MS PGothic" charset="0"/>
                <a:cs typeface="MS PGothic" charset="0"/>
              </a:defRPr>
            </a:lvl3pPr>
            <a:lvl4pPr marL="164465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Aft>
                <a:spcPct val="25000"/>
              </a:spcAft>
              <a:buFontTx/>
              <a:buChar char="•"/>
            </a:pPr>
            <a:r>
              <a:rPr lang="en-US" sz="2600" b="1" dirty="0" smtClean="0"/>
              <a:t>Assess: </a:t>
            </a:r>
            <a:r>
              <a:rPr lang="en-US" sz="2600" b="1" dirty="0"/>
              <a:t>what are the </a:t>
            </a:r>
            <a:r>
              <a:rPr lang="en-US" sz="2600" b="1" i="1" dirty="0"/>
              <a:t>current </a:t>
            </a:r>
            <a:r>
              <a:rPr lang="en-US" sz="2600" b="1" dirty="0"/>
              <a:t>risks – and </a:t>
            </a:r>
            <a:r>
              <a:rPr lang="en-US" sz="2600" b="1" i="1" dirty="0"/>
              <a:t>how will they be affected by climate</a:t>
            </a:r>
            <a:r>
              <a:rPr lang="en-US" sz="2600" b="1" dirty="0"/>
              <a:t> variability and change?</a:t>
            </a:r>
          </a:p>
          <a:p>
            <a:pPr eaLnBrk="1" hangingPunct="1">
              <a:spcAft>
                <a:spcPct val="25000"/>
              </a:spcAft>
              <a:buFontTx/>
              <a:buChar char="•"/>
            </a:pPr>
            <a:r>
              <a:rPr lang="en-US" sz="2600" b="1" dirty="0"/>
              <a:t>Plan accordingly</a:t>
            </a:r>
          </a:p>
          <a:p>
            <a:pPr eaLnBrk="1" hangingPunct="1">
              <a:spcAft>
                <a:spcPct val="25000"/>
              </a:spcAft>
            </a:pPr>
            <a:r>
              <a:rPr lang="en-US" sz="2600" b="1" i="1" dirty="0" smtClean="0"/>
              <a:t>  This </a:t>
            </a:r>
            <a:r>
              <a:rPr lang="en-US" sz="2600" b="1" i="1" dirty="0"/>
              <a:t>applies to all levels – from HQ to community planning</a:t>
            </a:r>
            <a:endParaRPr lang="en-GB" sz="2600" i="1" dirty="0"/>
          </a:p>
        </p:txBody>
      </p:sp>
      <p:sp>
        <p:nvSpPr>
          <p:cNvPr id="26628" name="TextBox 1"/>
          <p:cNvSpPr txBox="1">
            <a:spLocks noChangeArrowheads="1"/>
          </p:cNvSpPr>
          <p:nvPr/>
        </p:nvSpPr>
        <p:spPr bwMode="auto">
          <a:xfrm>
            <a:off x="1718148" y="557758"/>
            <a:ext cx="5016710"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GB" sz="3200" b="1" i="1" dirty="0"/>
              <a:t>Key message</a:t>
            </a:r>
          </a:p>
        </p:txBody>
      </p:sp>
      <p:sp>
        <p:nvSpPr>
          <p:cNvPr id="26629" name="Text Box 5"/>
          <p:cNvSpPr txBox="1">
            <a:spLocks noChangeArrowheads="1"/>
          </p:cNvSpPr>
          <p:nvPr/>
        </p:nvSpPr>
        <p:spPr bwMode="auto">
          <a:xfrm>
            <a:off x="8024813" y="6384925"/>
            <a:ext cx="11668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da-DK" sz="400">
                <a:solidFill>
                  <a:schemeClr val="bg1"/>
                </a:solidFill>
              </a:rPr>
              <a:t>Photo: Alex Wynter/Netherlands Red Cross</a:t>
            </a:r>
          </a:p>
        </p:txBody>
      </p:sp>
    </p:spTree>
    <p:extLst>
      <p:ext uri="{BB962C8B-B14F-4D97-AF65-F5344CB8AC3E}">
        <p14:creationId xmlns:p14="http://schemas.microsoft.com/office/powerpoint/2010/main" val="233863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680277" y="2155163"/>
            <a:ext cx="8207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800" dirty="0"/>
              <a:t>The concept and practice of </a:t>
            </a:r>
            <a:r>
              <a:rPr lang="en-US" sz="2800" b="1" dirty="0">
                <a:solidFill>
                  <a:srgbClr val="FF0000"/>
                </a:solidFill>
              </a:rPr>
              <a:t>reducing disaster risks </a:t>
            </a:r>
            <a:r>
              <a:rPr lang="en-US" sz="2800" dirty="0"/>
              <a:t>through systematic efforts to </a:t>
            </a:r>
            <a:r>
              <a:rPr lang="en-US" sz="2800" dirty="0" smtClean="0"/>
              <a:t>analyze </a:t>
            </a:r>
            <a:r>
              <a:rPr lang="en-US" sz="2800" dirty="0"/>
              <a:t>and manage the causal factors of disasters, including through </a:t>
            </a:r>
            <a:r>
              <a:rPr lang="en-US" sz="2800" b="1" dirty="0">
                <a:solidFill>
                  <a:srgbClr val="FF0000"/>
                </a:solidFill>
              </a:rPr>
              <a:t>reduced exposure to hazards</a:t>
            </a:r>
            <a:r>
              <a:rPr lang="en-US" sz="2800" dirty="0"/>
              <a:t>, </a:t>
            </a:r>
            <a:r>
              <a:rPr lang="en-US" sz="2800" b="1" dirty="0">
                <a:solidFill>
                  <a:srgbClr val="FF0000"/>
                </a:solidFill>
              </a:rPr>
              <a:t>lessened vulnerability of people and property</a:t>
            </a:r>
            <a:r>
              <a:rPr lang="en-US" sz="2800" dirty="0"/>
              <a:t>, </a:t>
            </a:r>
            <a:r>
              <a:rPr lang="en-US" sz="2800" b="1" dirty="0">
                <a:solidFill>
                  <a:srgbClr val="FF0000"/>
                </a:solidFill>
              </a:rPr>
              <a:t>wise management of land and the environment</a:t>
            </a:r>
            <a:r>
              <a:rPr lang="en-US" sz="2800" dirty="0"/>
              <a:t>, and improved </a:t>
            </a:r>
            <a:r>
              <a:rPr lang="en-US" sz="2800" b="1" dirty="0">
                <a:solidFill>
                  <a:srgbClr val="FF0000"/>
                </a:solidFill>
              </a:rPr>
              <a:t>preparedness</a:t>
            </a:r>
            <a:r>
              <a:rPr lang="en-US" sz="2800" dirty="0"/>
              <a:t> for adverse events</a:t>
            </a:r>
          </a:p>
        </p:txBody>
      </p:sp>
      <p:sp>
        <p:nvSpPr>
          <p:cNvPr id="4099" name="TextBox 1"/>
          <p:cNvSpPr txBox="1">
            <a:spLocks noChangeArrowheads="1"/>
          </p:cNvSpPr>
          <p:nvPr/>
        </p:nvSpPr>
        <p:spPr bwMode="auto">
          <a:xfrm>
            <a:off x="1699474" y="683528"/>
            <a:ext cx="728155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Disaster Risk Reduction</a:t>
            </a:r>
          </a:p>
        </p:txBody>
      </p:sp>
    </p:spTree>
    <p:extLst>
      <p:ext uri="{BB962C8B-B14F-4D97-AF65-F5344CB8AC3E}">
        <p14:creationId xmlns:p14="http://schemas.microsoft.com/office/powerpoint/2010/main" val="3748349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68313" y="2767013"/>
            <a:ext cx="820737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800" dirty="0"/>
              <a:t>Adjustment in natural or human systems in response to actual or expected climatic stimuli or their effects, which moderates harm or exploits beneficial opportunities</a:t>
            </a:r>
          </a:p>
        </p:txBody>
      </p:sp>
      <p:sp>
        <p:nvSpPr>
          <p:cNvPr id="5123" name="TextBox 1"/>
          <p:cNvSpPr txBox="1">
            <a:spLocks noChangeArrowheads="1"/>
          </p:cNvSpPr>
          <p:nvPr/>
        </p:nvSpPr>
        <p:spPr bwMode="auto">
          <a:xfrm>
            <a:off x="1763713" y="637908"/>
            <a:ext cx="6985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Climate Change Adaptation</a:t>
            </a:r>
          </a:p>
        </p:txBody>
      </p:sp>
    </p:spTree>
    <p:extLst>
      <p:ext uri="{BB962C8B-B14F-4D97-AF65-F5344CB8AC3E}">
        <p14:creationId xmlns:p14="http://schemas.microsoft.com/office/powerpoint/2010/main" val="170804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710848" y="2535767"/>
            <a:ext cx="82073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800" dirty="0"/>
              <a:t>Considering and addressing risks associated with disasters and climate </a:t>
            </a:r>
            <a:r>
              <a:rPr lang="en-US" sz="2800" dirty="0" smtClean="0"/>
              <a:t>change in </a:t>
            </a:r>
            <a:r>
              <a:rPr lang="en-US" sz="2800" dirty="0"/>
              <a:t>all processes of policy-making, planning, budgeting, implementation, </a:t>
            </a:r>
            <a:r>
              <a:rPr lang="en-US" sz="2800" dirty="0" smtClean="0"/>
              <a:t>and monitoring</a:t>
            </a:r>
            <a:r>
              <a:rPr lang="en-US" sz="2800" dirty="0"/>
              <a:t>.</a:t>
            </a:r>
          </a:p>
        </p:txBody>
      </p:sp>
      <p:sp>
        <p:nvSpPr>
          <p:cNvPr id="6147" name="TextBox 1"/>
          <p:cNvSpPr txBox="1">
            <a:spLocks noChangeArrowheads="1"/>
          </p:cNvSpPr>
          <p:nvPr/>
        </p:nvSpPr>
        <p:spPr bwMode="auto">
          <a:xfrm>
            <a:off x="1736823" y="617873"/>
            <a:ext cx="7181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Mainstreaming CCA and DRR</a:t>
            </a:r>
          </a:p>
        </p:txBody>
      </p:sp>
    </p:spTree>
    <p:extLst>
      <p:ext uri="{BB962C8B-B14F-4D97-AF65-F5344CB8AC3E}">
        <p14:creationId xmlns:p14="http://schemas.microsoft.com/office/powerpoint/2010/main" val="2586714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830200" y="661987"/>
            <a:ext cx="642437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Exercise</a:t>
            </a:r>
          </a:p>
        </p:txBody>
      </p:sp>
      <p:sp>
        <p:nvSpPr>
          <p:cNvPr id="3" name="TextBox 2"/>
          <p:cNvSpPr txBox="1"/>
          <p:nvPr/>
        </p:nvSpPr>
        <p:spPr>
          <a:xfrm>
            <a:off x="790575" y="2188664"/>
            <a:ext cx="7993063" cy="3046412"/>
          </a:xfrm>
          <a:prstGeom prst="rect">
            <a:avLst/>
          </a:prstGeom>
          <a:noFill/>
        </p:spPr>
        <p:txBody>
          <a:bodyPr>
            <a:spAutoFit/>
          </a:bodyPr>
          <a:lstStyle/>
          <a:p>
            <a:pPr>
              <a:defRPr/>
            </a:pPr>
            <a:r>
              <a:rPr lang="en-US" sz="3200" b="1" dirty="0">
                <a:latin typeface="Arial" pitchFamily="34" charset="0"/>
                <a:ea typeface="MS PGothic" pitchFamily="34" charset="-128"/>
                <a:cs typeface="+mn-cs"/>
              </a:rPr>
              <a:t>Divide Participants into 5 groups :</a:t>
            </a:r>
          </a:p>
          <a:p>
            <a:pPr>
              <a:defRPr/>
            </a:pPr>
            <a:r>
              <a:rPr lang="en-US" sz="3200" b="1" dirty="0">
                <a:latin typeface="Arial" pitchFamily="34" charset="0"/>
                <a:ea typeface="MS PGothic" pitchFamily="34" charset="-128"/>
                <a:cs typeface="+mn-cs"/>
              </a:rPr>
              <a:t>Group 1 : </a:t>
            </a:r>
            <a:r>
              <a:rPr lang="en-US" sz="3200" b="1" dirty="0" smtClean="0">
                <a:latin typeface="Arial" pitchFamily="34" charset="0"/>
                <a:ea typeface="MS PGothic" pitchFamily="34" charset="-128"/>
                <a:cs typeface="+mn-cs"/>
              </a:rPr>
              <a:t>Geophysical </a:t>
            </a:r>
            <a:r>
              <a:rPr lang="en-US" sz="3200" b="1" dirty="0" smtClean="0">
                <a:latin typeface="Arial" pitchFamily="34" charset="0"/>
                <a:ea typeface="MS PGothic" pitchFamily="34" charset="-128"/>
              </a:rPr>
              <a:t>H</a:t>
            </a:r>
            <a:r>
              <a:rPr lang="en-US" sz="3200" b="1" dirty="0" smtClean="0">
                <a:latin typeface="Arial" pitchFamily="34" charset="0"/>
                <a:ea typeface="MS PGothic" pitchFamily="34" charset="-128"/>
                <a:cs typeface="+mn-cs"/>
              </a:rPr>
              <a:t>azards</a:t>
            </a:r>
            <a:endParaRPr lang="en-US" sz="3200" b="1" dirty="0">
              <a:latin typeface="Arial" pitchFamily="34" charset="0"/>
              <a:ea typeface="MS PGothic" pitchFamily="34" charset="-128"/>
              <a:cs typeface="+mn-cs"/>
            </a:endParaRPr>
          </a:p>
          <a:p>
            <a:pPr>
              <a:defRPr/>
            </a:pPr>
            <a:r>
              <a:rPr lang="en-US" sz="3200" b="1" dirty="0">
                <a:latin typeface="Arial" pitchFamily="34" charset="0"/>
                <a:ea typeface="MS PGothic" pitchFamily="34" charset="-128"/>
                <a:cs typeface="+mn-cs"/>
              </a:rPr>
              <a:t>Group 2 : Rainfall</a:t>
            </a:r>
          </a:p>
          <a:p>
            <a:pPr>
              <a:defRPr/>
            </a:pPr>
            <a:r>
              <a:rPr lang="en-US" sz="3200" b="1" dirty="0">
                <a:latin typeface="Arial" pitchFamily="34" charset="0"/>
                <a:ea typeface="MS PGothic" pitchFamily="34" charset="-128"/>
                <a:cs typeface="+mn-cs"/>
              </a:rPr>
              <a:t>Group 3 : Storm</a:t>
            </a:r>
          </a:p>
          <a:p>
            <a:pPr>
              <a:defRPr/>
            </a:pPr>
            <a:r>
              <a:rPr lang="en-US" sz="3200" b="1" dirty="0">
                <a:latin typeface="Arial" pitchFamily="34" charset="0"/>
                <a:ea typeface="MS PGothic" pitchFamily="34" charset="-128"/>
                <a:cs typeface="+mn-cs"/>
              </a:rPr>
              <a:t>Group 4 : Sea Level Rise</a:t>
            </a:r>
          </a:p>
          <a:p>
            <a:pPr>
              <a:defRPr/>
            </a:pPr>
            <a:r>
              <a:rPr lang="en-US" sz="3200" b="1" dirty="0">
                <a:latin typeface="Arial" pitchFamily="34" charset="0"/>
                <a:ea typeface="MS PGothic" pitchFamily="34" charset="-128"/>
                <a:cs typeface="+mn-cs"/>
              </a:rPr>
              <a:t>Group 5 : Raise of the Temperature</a:t>
            </a:r>
          </a:p>
        </p:txBody>
      </p:sp>
    </p:spTree>
    <p:extLst>
      <p:ext uri="{BB962C8B-B14F-4D97-AF65-F5344CB8AC3E}">
        <p14:creationId xmlns:p14="http://schemas.microsoft.com/office/powerpoint/2010/main" val="2759828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835297" y="661987"/>
            <a:ext cx="567735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3200" b="1" i="1" dirty="0"/>
              <a:t>Exercise (cont.)</a:t>
            </a:r>
          </a:p>
        </p:txBody>
      </p:sp>
      <p:sp>
        <p:nvSpPr>
          <p:cNvPr id="8195" name="TextBox 2"/>
          <p:cNvSpPr txBox="1">
            <a:spLocks noChangeArrowheads="1"/>
          </p:cNvSpPr>
          <p:nvPr/>
        </p:nvSpPr>
        <p:spPr bwMode="auto">
          <a:xfrm>
            <a:off x="790575" y="1964577"/>
            <a:ext cx="79930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buFont typeface="Arial" charset="0"/>
              <a:buChar char="•"/>
            </a:pPr>
            <a:r>
              <a:rPr lang="en-US" sz="3200" b="1" dirty="0"/>
              <a:t>Identify Its Consequences</a:t>
            </a:r>
          </a:p>
          <a:p>
            <a:pPr eaLnBrk="1" hangingPunct="1">
              <a:buFont typeface="Arial" charset="0"/>
              <a:buChar char="•"/>
            </a:pPr>
            <a:r>
              <a:rPr lang="en-US" sz="3200" b="1" dirty="0"/>
              <a:t>Identify its </a:t>
            </a:r>
            <a:r>
              <a:rPr lang="en-US" sz="3200" b="1" dirty="0">
                <a:solidFill>
                  <a:srgbClr val="FF0000"/>
                </a:solidFill>
              </a:rPr>
              <a:t>Possible Impact </a:t>
            </a:r>
            <a:r>
              <a:rPr lang="en-US" sz="3200" b="1" dirty="0"/>
              <a:t>on People and Society</a:t>
            </a:r>
          </a:p>
          <a:p>
            <a:pPr eaLnBrk="1" hangingPunct="1">
              <a:buFont typeface="Arial" charset="0"/>
              <a:buChar char="•"/>
            </a:pPr>
            <a:r>
              <a:rPr lang="en-US" sz="3200" b="1" dirty="0"/>
              <a:t>Identify the actions to </a:t>
            </a:r>
            <a:r>
              <a:rPr lang="en-US" sz="3200" b="1" dirty="0">
                <a:solidFill>
                  <a:srgbClr val="FF0000"/>
                </a:solidFill>
              </a:rPr>
              <a:t>prepare to </a:t>
            </a:r>
            <a:r>
              <a:rPr lang="en-US" sz="3200" b="1" dirty="0"/>
              <a:t>and </a:t>
            </a:r>
            <a:r>
              <a:rPr lang="en-US" sz="3200" b="1" dirty="0">
                <a:solidFill>
                  <a:srgbClr val="FF0000"/>
                </a:solidFill>
              </a:rPr>
              <a:t>reduce its impact</a:t>
            </a:r>
            <a:endParaRPr lang="en-US" sz="3200" b="1" dirty="0"/>
          </a:p>
        </p:txBody>
      </p:sp>
    </p:spTree>
    <p:extLst>
      <p:ext uri="{BB962C8B-B14F-4D97-AF65-F5344CB8AC3E}">
        <p14:creationId xmlns:p14="http://schemas.microsoft.com/office/powerpoint/2010/main" val="4288392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2195513" y="669925"/>
            <a:ext cx="5040312" cy="3695700"/>
            <a:chOff x="2195736" y="669230"/>
            <a:chExt cx="5040560" cy="3695874"/>
          </a:xfrm>
        </p:grpSpPr>
        <p:sp>
          <p:nvSpPr>
            <p:cNvPr id="2" name="Oval 1"/>
            <p:cNvSpPr/>
            <p:nvPr/>
          </p:nvSpPr>
          <p:spPr>
            <a:xfrm>
              <a:off x="2195736" y="669230"/>
              <a:ext cx="5040560" cy="369587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225" name="TextBox 37"/>
            <p:cNvSpPr txBox="1">
              <a:spLocks noChangeArrowheads="1"/>
            </p:cNvSpPr>
            <p:nvPr/>
          </p:nvSpPr>
          <p:spPr bwMode="auto">
            <a:xfrm>
              <a:off x="2464036" y="762841"/>
              <a:ext cx="4443656" cy="193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n-US" sz="2000" b="1" dirty="0"/>
                <a:t>changes in average</a:t>
              </a:r>
            </a:p>
            <a:p>
              <a:pPr algn="ctr" eaLnBrk="1" hangingPunct="1"/>
              <a:r>
                <a:rPr lang="en-US" sz="2000" b="1" dirty="0"/>
                <a:t>climactic conditions,</a:t>
              </a:r>
            </a:p>
            <a:p>
              <a:pPr algn="ctr" eaLnBrk="1" hangingPunct="1"/>
              <a:r>
                <a:rPr lang="en-US" sz="2000" b="1" dirty="0"/>
                <a:t>including sea level</a:t>
              </a:r>
            </a:p>
            <a:p>
              <a:pPr algn="ctr" eaLnBrk="1" hangingPunct="1"/>
              <a:r>
                <a:rPr lang="en-US" sz="2000" b="1" dirty="0"/>
                <a:t>rise, biodiversity loss</a:t>
              </a:r>
            </a:p>
            <a:p>
              <a:pPr algn="ctr" eaLnBrk="1" hangingPunct="1"/>
              <a:r>
                <a:rPr lang="en-US" sz="2000" b="1" dirty="0"/>
                <a:t>and spread of climate</a:t>
              </a:r>
            </a:p>
            <a:p>
              <a:pPr algn="ctr" eaLnBrk="1" hangingPunct="1"/>
              <a:r>
                <a:rPr lang="en-US" sz="2000" b="1" dirty="0"/>
                <a:t>sensitive disease.</a:t>
              </a:r>
            </a:p>
          </p:txBody>
        </p:sp>
      </p:grpSp>
      <p:sp>
        <p:nvSpPr>
          <p:cNvPr id="9219" name="TextBox 1"/>
          <p:cNvSpPr txBox="1">
            <a:spLocks noChangeArrowheads="1"/>
          </p:cNvSpPr>
          <p:nvPr/>
        </p:nvSpPr>
        <p:spPr bwMode="auto">
          <a:xfrm>
            <a:off x="1774176" y="188913"/>
            <a:ext cx="7265979" cy="5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900" b="1" i="1" dirty="0"/>
              <a:t>Overlap between DRR and CCA</a:t>
            </a:r>
          </a:p>
        </p:txBody>
      </p:sp>
      <p:sp>
        <p:nvSpPr>
          <p:cNvPr id="35" name="Oval 34"/>
          <p:cNvSpPr/>
          <p:nvPr/>
        </p:nvSpPr>
        <p:spPr>
          <a:xfrm>
            <a:off x="2463800" y="2733675"/>
            <a:ext cx="4541911" cy="383063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a:p>
            <a:pPr algn="ctr">
              <a:defRPr/>
            </a:pPr>
            <a:endParaRPr lang="en-US" sz="2000" dirty="0">
              <a:solidFill>
                <a:schemeClr val="tx1"/>
              </a:solidFill>
            </a:endParaRPr>
          </a:p>
          <a:p>
            <a:pPr algn="ctr">
              <a:defRPr/>
            </a:pPr>
            <a:endParaRPr lang="en-US" sz="2000" dirty="0">
              <a:solidFill>
                <a:schemeClr val="tx1"/>
              </a:solidFill>
            </a:endParaRPr>
          </a:p>
          <a:p>
            <a:pPr algn="ctr">
              <a:defRPr/>
            </a:pPr>
            <a:endParaRPr lang="en-US" sz="2000" dirty="0">
              <a:solidFill>
                <a:schemeClr val="tx1"/>
              </a:solidFill>
            </a:endParaRPr>
          </a:p>
          <a:p>
            <a:pPr algn="ctr">
              <a:defRPr/>
            </a:pPr>
            <a:endParaRPr lang="en-US" sz="2000" dirty="0">
              <a:solidFill>
                <a:schemeClr val="tx1"/>
              </a:solidFill>
            </a:endParaRPr>
          </a:p>
          <a:p>
            <a:pPr algn="ctr">
              <a:defRPr/>
            </a:pPr>
            <a:r>
              <a:rPr lang="en-US" sz="2000" b="1" dirty="0">
                <a:solidFill>
                  <a:schemeClr val="tx1"/>
                </a:solidFill>
                <a:latin typeface="Arial"/>
                <a:cs typeface="Arial"/>
              </a:rPr>
              <a:t>geophysical hazards,</a:t>
            </a:r>
          </a:p>
          <a:p>
            <a:pPr algn="ctr">
              <a:defRPr/>
            </a:pPr>
            <a:r>
              <a:rPr lang="en-US" sz="2000" b="1" dirty="0">
                <a:solidFill>
                  <a:schemeClr val="tx1"/>
                </a:solidFill>
                <a:latin typeface="Arial"/>
                <a:cs typeface="Arial"/>
              </a:rPr>
              <a:t>including volcanic</a:t>
            </a:r>
          </a:p>
          <a:p>
            <a:pPr algn="ctr">
              <a:defRPr/>
            </a:pPr>
            <a:r>
              <a:rPr lang="en-US" sz="2000" b="1" dirty="0">
                <a:solidFill>
                  <a:schemeClr val="tx1"/>
                </a:solidFill>
                <a:latin typeface="Arial"/>
                <a:cs typeface="Arial"/>
              </a:rPr>
              <a:t>eruptions, earthquakes</a:t>
            </a:r>
          </a:p>
          <a:p>
            <a:pPr algn="ctr">
              <a:defRPr/>
            </a:pPr>
            <a:r>
              <a:rPr lang="en-US" sz="2000" b="1" dirty="0">
                <a:solidFill>
                  <a:schemeClr val="tx1"/>
                </a:solidFill>
                <a:latin typeface="Arial"/>
                <a:cs typeface="Arial"/>
              </a:rPr>
              <a:t>and tsunamis.</a:t>
            </a:r>
          </a:p>
        </p:txBody>
      </p:sp>
      <p:grpSp>
        <p:nvGrpSpPr>
          <p:cNvPr id="7" name="Group 6"/>
          <p:cNvGrpSpPr>
            <a:grpSpLocks/>
          </p:cNvGrpSpPr>
          <p:nvPr/>
        </p:nvGrpSpPr>
        <p:grpSpPr bwMode="auto">
          <a:xfrm>
            <a:off x="2463800" y="2733675"/>
            <a:ext cx="4344963" cy="1990725"/>
            <a:chOff x="2463774" y="2733899"/>
            <a:chExt cx="4345683" cy="1991246"/>
          </a:xfrm>
        </p:grpSpPr>
        <p:sp>
          <p:nvSpPr>
            <p:cNvPr id="6" name="Oval 5"/>
            <p:cNvSpPr/>
            <p:nvPr/>
          </p:nvSpPr>
          <p:spPr>
            <a:xfrm>
              <a:off x="2771800" y="2733899"/>
              <a:ext cx="3888432" cy="199124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Box 44"/>
            <p:cNvSpPr txBox="1"/>
            <p:nvPr/>
          </p:nvSpPr>
          <p:spPr>
            <a:xfrm>
              <a:off x="2463774" y="3042491"/>
              <a:ext cx="4345683" cy="1323785"/>
            </a:xfrm>
            <a:prstGeom prst="rect">
              <a:avLst/>
            </a:prstGeom>
            <a:noFill/>
          </p:spPr>
          <p:txBody>
            <a:bodyPr wrap="square">
              <a:spAutoFit/>
            </a:bodyPr>
            <a:lstStyle/>
            <a:p>
              <a:pPr algn="ctr">
                <a:defRPr/>
              </a:pPr>
              <a:r>
                <a:rPr lang="en-US" sz="2000" b="1" dirty="0">
                  <a:solidFill>
                    <a:schemeClr val="bg1"/>
                  </a:solidFill>
                  <a:latin typeface="Arial" pitchFamily="34" charset="0"/>
                  <a:ea typeface="MS PGothic" pitchFamily="34" charset="-128"/>
                  <a:cs typeface="+mn-cs"/>
                </a:rPr>
                <a:t>hydro-meteorological</a:t>
              </a:r>
            </a:p>
            <a:p>
              <a:pPr algn="ctr">
                <a:defRPr/>
              </a:pPr>
              <a:r>
                <a:rPr lang="en-US" sz="2000" b="1" dirty="0">
                  <a:solidFill>
                    <a:schemeClr val="bg1"/>
                  </a:solidFill>
                  <a:latin typeface="Arial" pitchFamily="34" charset="0"/>
                  <a:ea typeface="MS PGothic" pitchFamily="34" charset="-128"/>
                  <a:cs typeface="+mn-cs"/>
                </a:rPr>
                <a:t>hazards, including</a:t>
              </a:r>
            </a:p>
            <a:p>
              <a:pPr algn="ctr">
                <a:defRPr/>
              </a:pPr>
              <a:r>
                <a:rPr lang="en-US" sz="2000" b="1" dirty="0">
                  <a:solidFill>
                    <a:schemeClr val="bg1"/>
                  </a:solidFill>
                  <a:latin typeface="Arial" pitchFamily="34" charset="0"/>
                  <a:ea typeface="MS PGothic" pitchFamily="34" charset="-128"/>
                  <a:cs typeface="+mn-cs"/>
                </a:rPr>
                <a:t>droughts, cyclones and</a:t>
              </a:r>
            </a:p>
            <a:p>
              <a:pPr algn="ctr">
                <a:defRPr/>
              </a:pPr>
              <a:r>
                <a:rPr lang="en-US" sz="2000" b="1" dirty="0">
                  <a:solidFill>
                    <a:schemeClr val="bg1"/>
                  </a:solidFill>
                  <a:latin typeface="Arial" pitchFamily="34" charset="0"/>
                  <a:ea typeface="MS PGothic" pitchFamily="34" charset="-128"/>
                  <a:cs typeface="+mn-cs"/>
                </a:rPr>
                <a:t>tropical storms.</a:t>
              </a:r>
            </a:p>
          </p:txBody>
        </p:sp>
      </p:grpSp>
    </p:spTree>
    <p:extLst>
      <p:ext uri="{BB962C8B-B14F-4D97-AF65-F5344CB8AC3E}">
        <p14:creationId xmlns:p14="http://schemas.microsoft.com/office/powerpoint/2010/main" val="33461220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2195513" y="669925"/>
            <a:ext cx="5040312" cy="3695700"/>
            <a:chOff x="2195736" y="669230"/>
            <a:chExt cx="5040560" cy="3695874"/>
          </a:xfrm>
          <a:solidFill>
            <a:schemeClr val="tx2">
              <a:lumMod val="40000"/>
              <a:lumOff val="60000"/>
            </a:schemeClr>
          </a:solidFill>
        </p:grpSpPr>
        <p:sp>
          <p:nvSpPr>
            <p:cNvPr id="2" name="Oval 1"/>
            <p:cNvSpPr/>
            <p:nvPr/>
          </p:nvSpPr>
          <p:spPr>
            <a:xfrm>
              <a:off x="2195736" y="669230"/>
              <a:ext cx="5040560" cy="369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249" name="TextBox 37"/>
            <p:cNvSpPr txBox="1">
              <a:spLocks noChangeArrowheads="1"/>
            </p:cNvSpPr>
            <p:nvPr/>
          </p:nvSpPr>
          <p:spPr bwMode="auto">
            <a:xfrm>
              <a:off x="2772027" y="1412776"/>
              <a:ext cx="3887979" cy="461687"/>
            </a:xfrm>
            <a:prstGeom prst="rect">
              <a:avLst/>
            </a:prstGeom>
            <a:grpFill/>
            <a:ln w="9525">
              <a:noFill/>
              <a:miter lim="800000"/>
              <a:headEnd/>
              <a:tailEnd/>
            </a:ln>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n-US" sz="2400" b="1" dirty="0"/>
                <a:t>Climate Change Impact</a:t>
              </a:r>
            </a:p>
          </p:txBody>
        </p:sp>
      </p:grpSp>
      <p:sp>
        <p:nvSpPr>
          <p:cNvPr id="10243" name="TextBox 1"/>
          <p:cNvSpPr txBox="1">
            <a:spLocks noChangeArrowheads="1"/>
          </p:cNvSpPr>
          <p:nvPr/>
        </p:nvSpPr>
        <p:spPr bwMode="auto">
          <a:xfrm>
            <a:off x="323850" y="188913"/>
            <a:ext cx="8604250" cy="5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defTabSz="822325" eaLnBrk="0" hangingPunct="0">
              <a:defRPr>
                <a:solidFill>
                  <a:schemeClr val="tx1"/>
                </a:solidFill>
                <a:latin typeface="Arial" charset="0"/>
                <a:ea typeface="MS PGothic" charset="0"/>
                <a:cs typeface="MS PGothic" charset="0"/>
              </a:defRPr>
            </a:lvl1pPr>
            <a:lvl2pPr marL="742950" indent="-285750" defTabSz="822325" eaLnBrk="0" hangingPunct="0">
              <a:defRPr>
                <a:solidFill>
                  <a:schemeClr val="tx1"/>
                </a:solidFill>
                <a:latin typeface="Arial" charset="0"/>
                <a:ea typeface="MS PGothic" charset="0"/>
                <a:cs typeface="MS PGothic" charset="0"/>
              </a:defRPr>
            </a:lvl2pPr>
            <a:lvl3pPr marL="1143000" indent="-228600" defTabSz="822325" eaLnBrk="0" hangingPunct="0">
              <a:defRPr>
                <a:solidFill>
                  <a:schemeClr val="tx1"/>
                </a:solidFill>
                <a:latin typeface="Arial" charset="0"/>
                <a:ea typeface="MS PGothic" charset="0"/>
                <a:cs typeface="MS PGothic" charset="0"/>
              </a:defRPr>
            </a:lvl3pPr>
            <a:lvl4pPr marL="1600200" indent="-228600" defTabSz="822325" eaLnBrk="0" hangingPunct="0">
              <a:defRPr>
                <a:solidFill>
                  <a:schemeClr val="tx1"/>
                </a:solidFill>
                <a:latin typeface="Arial" charset="0"/>
                <a:ea typeface="MS PGothic" charset="0"/>
                <a:cs typeface="MS PGothic" charset="0"/>
              </a:defRPr>
            </a:lvl4pPr>
            <a:lvl5pPr marL="2057400" indent="-228600" defTabSz="822325" eaLnBrk="0" hangingPunct="0">
              <a:defRPr>
                <a:solidFill>
                  <a:schemeClr val="tx1"/>
                </a:solidFill>
                <a:latin typeface="Arial"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en-US" sz="2900" b="1" i="1" dirty="0"/>
              <a:t>Overlap between DRR and CCA</a:t>
            </a:r>
          </a:p>
        </p:txBody>
      </p:sp>
      <p:sp>
        <p:nvSpPr>
          <p:cNvPr id="35" name="Oval 34"/>
          <p:cNvSpPr/>
          <p:nvPr/>
        </p:nvSpPr>
        <p:spPr>
          <a:xfrm>
            <a:off x="2463800" y="2733675"/>
            <a:ext cx="4608513" cy="383063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a:p>
            <a:pPr algn="ctr">
              <a:defRPr/>
            </a:pPr>
            <a:endParaRPr lang="en-US" sz="2000" dirty="0">
              <a:solidFill>
                <a:schemeClr val="tx1"/>
              </a:solidFill>
            </a:endParaRPr>
          </a:p>
          <a:p>
            <a:pPr algn="ctr">
              <a:defRPr/>
            </a:pPr>
            <a:endParaRPr lang="en-US" sz="2000" dirty="0">
              <a:solidFill>
                <a:schemeClr val="tx1"/>
              </a:solidFill>
            </a:endParaRPr>
          </a:p>
          <a:p>
            <a:pPr algn="ctr">
              <a:defRPr/>
            </a:pPr>
            <a:endParaRPr lang="en-US" sz="2000" dirty="0">
              <a:solidFill>
                <a:schemeClr val="tx1"/>
              </a:solidFill>
            </a:endParaRPr>
          </a:p>
          <a:p>
            <a:pPr algn="ctr">
              <a:defRPr/>
            </a:pPr>
            <a:endParaRPr lang="en-US" sz="2000" dirty="0">
              <a:solidFill>
                <a:schemeClr val="tx1"/>
              </a:solidFill>
            </a:endParaRPr>
          </a:p>
          <a:p>
            <a:pPr algn="ctr">
              <a:defRPr/>
            </a:pPr>
            <a:r>
              <a:rPr lang="en-US" sz="2400" b="1" dirty="0">
                <a:solidFill>
                  <a:schemeClr val="tx1"/>
                </a:solidFill>
                <a:latin typeface="Arial"/>
                <a:cs typeface="Arial"/>
              </a:rPr>
              <a:t>Disaster Impact </a:t>
            </a:r>
          </a:p>
          <a:p>
            <a:pPr algn="ctr">
              <a:defRPr/>
            </a:pPr>
            <a:r>
              <a:rPr lang="en-US" sz="2400" b="1" dirty="0">
                <a:solidFill>
                  <a:schemeClr val="tx1"/>
                </a:solidFill>
                <a:latin typeface="Arial"/>
                <a:cs typeface="Arial"/>
              </a:rPr>
              <a:t>(geophysical hazards)</a:t>
            </a:r>
          </a:p>
        </p:txBody>
      </p:sp>
      <p:grpSp>
        <p:nvGrpSpPr>
          <p:cNvPr id="7" name="Group 6"/>
          <p:cNvGrpSpPr>
            <a:grpSpLocks/>
          </p:cNvGrpSpPr>
          <p:nvPr/>
        </p:nvGrpSpPr>
        <p:grpSpPr bwMode="auto">
          <a:xfrm>
            <a:off x="2771774" y="2733675"/>
            <a:ext cx="3887789" cy="1990725"/>
            <a:chOff x="2771800" y="2733899"/>
            <a:chExt cx="3888432" cy="1991246"/>
          </a:xfrm>
          <a:solidFill>
            <a:schemeClr val="tx2">
              <a:lumMod val="40000"/>
              <a:lumOff val="60000"/>
            </a:schemeClr>
          </a:solidFill>
        </p:grpSpPr>
        <p:sp>
          <p:nvSpPr>
            <p:cNvPr id="6" name="Oval 5"/>
            <p:cNvSpPr/>
            <p:nvPr/>
          </p:nvSpPr>
          <p:spPr>
            <a:xfrm>
              <a:off x="2771800" y="2733899"/>
              <a:ext cx="3888432" cy="199124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Box 44"/>
            <p:cNvSpPr txBox="1"/>
            <p:nvPr/>
          </p:nvSpPr>
          <p:spPr>
            <a:xfrm>
              <a:off x="3165322" y="3113411"/>
              <a:ext cx="3039124" cy="1200643"/>
            </a:xfrm>
            <a:prstGeom prst="rect">
              <a:avLst/>
            </a:prstGeom>
            <a:grpFill/>
          </p:spPr>
          <p:txBody>
            <a:bodyPr wrap="square">
              <a:spAutoFit/>
            </a:bodyPr>
            <a:lstStyle/>
            <a:p>
              <a:pPr algn="ctr">
                <a:defRPr/>
              </a:pPr>
              <a:r>
                <a:rPr lang="en-US" sz="2400" dirty="0">
                  <a:solidFill>
                    <a:schemeClr val="bg1"/>
                  </a:solidFill>
                  <a:latin typeface="Arial" pitchFamily="34" charset="0"/>
                  <a:ea typeface="MS PGothic" pitchFamily="34" charset="-128"/>
                  <a:cs typeface="+mn-cs"/>
                </a:rPr>
                <a:t>Disaster Impact - hydro-meteorological</a:t>
              </a:r>
            </a:p>
            <a:p>
              <a:pPr algn="ctr">
                <a:defRPr/>
              </a:pPr>
              <a:r>
                <a:rPr lang="en-US" sz="2400" dirty="0">
                  <a:solidFill>
                    <a:schemeClr val="bg1"/>
                  </a:solidFill>
                  <a:latin typeface="Arial" pitchFamily="34" charset="0"/>
                  <a:ea typeface="MS PGothic" pitchFamily="34" charset="-128"/>
                  <a:cs typeface="+mn-cs"/>
                </a:rPr>
                <a:t>hazards</a:t>
              </a:r>
            </a:p>
          </p:txBody>
        </p:sp>
      </p:grpSp>
    </p:spTree>
    <p:extLst>
      <p:ext uri="{BB962C8B-B14F-4D97-AF65-F5344CB8AC3E}">
        <p14:creationId xmlns:p14="http://schemas.microsoft.com/office/powerpoint/2010/main" val="42558014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639</TotalTime>
  <Words>2905</Words>
  <Application>Microsoft Office PowerPoint</Application>
  <PresentationFormat>On-screen Show (4:3)</PresentationFormat>
  <Paragraphs>232</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 IFRC SEA Climate Change Training</vt:lpstr>
      <vt:lpstr>Climate Change Adaptation in  Disaster Risk Reduction Programming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Adaptation in  Disaster Risk Reduction Programming </dc:title>
  <dc:creator>User</dc:creator>
  <cp:lastModifiedBy>rommanee klaeotanong</cp:lastModifiedBy>
  <cp:revision>16</cp:revision>
  <dcterms:created xsi:type="dcterms:W3CDTF">2014-10-24T02:57:55Z</dcterms:created>
  <dcterms:modified xsi:type="dcterms:W3CDTF">2015-03-13T04:17:17Z</dcterms:modified>
</cp:coreProperties>
</file>