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8" autoAdjust="0"/>
    <p:restoredTop sz="75190" autoAdjust="0"/>
  </p:normalViewPr>
  <p:slideViewPr>
    <p:cSldViewPr snapToGrid="0" snapToObjects="1">
      <p:cViewPr varScale="1">
        <p:scale>
          <a:sx n="54" d="100"/>
          <a:sy n="54" d="100"/>
        </p:scale>
        <p:origin x="-1836" y="-96"/>
      </p:cViewPr>
      <p:guideLst>
        <p:guide orient="horz" pos="2160"/>
        <p:guide pos="2880"/>
      </p:guideLst>
    </p:cSldViewPr>
  </p:slideViewPr>
  <p:outlineViewPr>
    <p:cViewPr>
      <p:scale>
        <a:sx n="33" d="100"/>
        <a:sy n="33" d="100"/>
      </p:scale>
      <p:origin x="36"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95B733-48A7-304E-AEF5-EB7BDCD4B443}" type="datetimeFigureOut">
              <a:rPr lang="en-US" smtClean="0"/>
              <a:t>3/13/2015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DBAF76-39AE-524C-B6E8-70D39C4B9239}" type="slidenum">
              <a:rPr lang="en-US" smtClean="0"/>
              <a:t>‹#›</a:t>
            </a:fld>
            <a:endParaRPr lang="en-US"/>
          </a:p>
        </p:txBody>
      </p:sp>
    </p:spTree>
    <p:extLst>
      <p:ext uri="{BB962C8B-B14F-4D97-AF65-F5344CB8AC3E}">
        <p14:creationId xmlns:p14="http://schemas.microsoft.com/office/powerpoint/2010/main" val="174498678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a:lstStyle/>
          <a:p>
            <a:pPr lvl="0"/>
            <a:r>
              <a:rPr lang="en-MY" dirty="0" smtClean="0"/>
              <a:t>This week we are not here to tinker with the definition as there is a global working group on that and we can separately feed into that process (Terhi, Susil and Nelson are well connected to that group)</a:t>
            </a:r>
          </a:p>
          <a:p>
            <a:pPr lvl="0"/>
            <a:endParaRPr lang="en-MY" dirty="0" smtClean="0"/>
          </a:p>
          <a:p>
            <a:pPr lvl="0"/>
            <a:r>
              <a:rPr lang="en-MY" dirty="0" smtClean="0"/>
              <a:t>- at the end of the day resilience is the goal and it's far more about mindset and approach than our structures - it's about our people (</a:t>
            </a:r>
            <a:r>
              <a:rPr lang="en-MY" dirty="0" err="1" smtClean="0"/>
              <a:t>ie</a:t>
            </a:r>
            <a:r>
              <a:rPr lang="en-MY" dirty="0" smtClean="0"/>
              <a:t> in NS as well!) who want to make an integrated difference in people's lives at local levels and can forget their egos and protective approaches to budgets and skill sets and make them available for collective impact</a:t>
            </a:r>
          </a:p>
          <a:p>
            <a:pPr lvl="0"/>
            <a:endParaRPr lang="en-MY" dirty="0" smtClean="0"/>
          </a:p>
          <a:p>
            <a:pPr lvl="0"/>
            <a:r>
              <a:rPr lang="en-MY" dirty="0" smtClean="0"/>
              <a:t>- it's about donor education and advocacy if we find others only willing to resource silo approaches</a:t>
            </a:r>
          </a:p>
          <a:p>
            <a:pPr lvl="0"/>
            <a:endParaRPr lang="en-MY" dirty="0" smtClean="0"/>
          </a:p>
          <a:p>
            <a:pPr lvl="0"/>
            <a:r>
              <a:rPr lang="en-MY" dirty="0" smtClean="0"/>
              <a:t>- that's why our agenda starts again at exploring what inspiring experiences we have found at community level to try and emulate them elsewhere, and then to reflect on how the way we work helps or hinders those examples of excellence we have come across and need to better celebrate at community levels where people have been working on their resilience for hundreds of years!</a:t>
            </a:r>
          </a:p>
          <a:p>
            <a:endParaRPr lang="en-US" altLang="zh-TW" baseline="0" dirty="0" smtClean="0"/>
          </a:p>
          <a:p>
            <a:r>
              <a:rPr lang="en-US" altLang="zh-TW" baseline="0" dirty="0" smtClean="0"/>
              <a:t>- But first   - - My presentation will focus on current discussions on the concept of resilience and the discussions around putting the concept of resilience in to practice. </a:t>
            </a:r>
            <a:endParaRPr lang="zh-TW"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jdelijke aanduiding voor dia-afbeelding 1"/>
          <p:cNvSpPr>
            <a:spLocks noGrp="1" noRot="1" noChangeAspect="1" noTextEdit="1"/>
          </p:cNvSpPr>
          <p:nvPr>
            <p:ph type="sldImg"/>
          </p:nvPr>
        </p:nvSpPr>
        <p:spPr>
          <a:ln/>
        </p:spPr>
      </p:sp>
      <p:sp>
        <p:nvSpPr>
          <p:cNvPr id="20483"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ts val="600"/>
              </a:spcAft>
            </a:pPr>
            <a:r>
              <a:rPr lang="en-GB" b="1" dirty="0">
                <a:latin typeface="Times New Roman" charset="0"/>
                <a:ea typeface="MS PGothic" charset="0"/>
                <a:cs typeface="Arial" charset="0"/>
              </a:rPr>
              <a:t>III Raising awareness</a:t>
            </a:r>
          </a:p>
          <a:p>
            <a:pPr eaLnBrk="1" hangingPunct="1">
              <a:spcBef>
                <a:spcPct val="0"/>
              </a:spcBef>
              <a:spcAft>
                <a:spcPts val="600"/>
              </a:spcAft>
            </a:pPr>
            <a:r>
              <a:rPr lang="en-GB" dirty="0">
                <a:latin typeface="Times New Roman" charset="0"/>
                <a:ea typeface="MS PGothic" charset="0"/>
                <a:cs typeface="Arial" charset="0"/>
              </a:rPr>
              <a:t>One important role of the Red Cross Red Crescent is to help people and institutions learn about climate change and its humanitarian consequences, and most importantly solutions to address it, both through community-based activities and public-awareness campaigns. Up to 60 National Societies have prepared materials for awareness campaigns. For a more extensive overview catalogue: please have a look at the communication module in this climate training KIT, under the section ‘experience of other National Societies’</a:t>
            </a:r>
            <a:r>
              <a:rPr lang="en-GB" altLang="ja-JP" dirty="0">
                <a:latin typeface="Times New Roman" charset="0"/>
                <a:ea typeface="MS PGothic" charset="0"/>
                <a:cs typeface="Arial" charset="0"/>
              </a:rPr>
              <a:t>.</a:t>
            </a:r>
          </a:p>
          <a:p>
            <a:pPr eaLnBrk="1" hangingPunct="1"/>
            <a:endParaRPr lang="nl-NL" dirty="0">
              <a:latin typeface="Arial" charset="0"/>
              <a:ea typeface="MS PGothic" charset="0"/>
              <a:cs typeface="Arial" charset="0"/>
            </a:endParaRPr>
          </a:p>
        </p:txBody>
      </p:sp>
      <p:sp>
        <p:nvSpPr>
          <p:cNvPr id="20484"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F75A2A76-2276-7841-BC15-C43532EA1055}" type="slidenum">
              <a:rPr lang="da-DK"/>
              <a:pPr/>
              <a:t>16</a:t>
            </a:fld>
            <a:endParaRPr lang="da-DK"/>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1D4BB671-CB84-074F-A769-1F55183B84CF}" type="slidenum">
              <a:rPr lang="en-US" sz="1200">
                <a:latin typeface="Arial" charset="0"/>
              </a:rPr>
              <a:pPr eaLnBrk="1" hangingPunct="1"/>
              <a:t>17</a:t>
            </a:fld>
            <a:endParaRPr lang="en-US" sz="1200">
              <a:latin typeface="Arial" charset="0"/>
            </a:endParaRPr>
          </a:p>
        </p:txBody>
      </p:sp>
      <p:sp>
        <p:nvSpPr>
          <p:cNvPr id="15362" name="Rectangle 2"/>
          <p:cNvSpPr>
            <a:spLocks noGrp="1" noRot="1" noChangeAspect="1" noChangeArrowheads="1" noTextEdit="1"/>
          </p:cNvSpPr>
          <p:nvPr>
            <p:ph type="sldImg"/>
          </p:nvPr>
        </p:nvSpPr>
        <p:spPr bwMode="auto">
          <a:xfrm>
            <a:off x="1143000" y="685800"/>
            <a:ext cx="4573588" cy="34290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5363"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dirty="0">
                <a:latin typeface="Calibri" charset="0"/>
                <a:ea typeface="MS PGothic" charset="0"/>
              </a:rPr>
              <a:t>Clicks:</a:t>
            </a:r>
          </a:p>
          <a:p>
            <a:pPr eaLnBrk="1" hangingPunct="1">
              <a:spcBef>
                <a:spcPct val="0"/>
              </a:spcBef>
            </a:pPr>
            <a:r>
              <a:rPr lang="en-US" dirty="0">
                <a:latin typeface="Calibri" charset="0"/>
                <a:ea typeface="MS PGothic" charset="0"/>
              </a:rPr>
              <a:t>Start by introducing the Red Cross Red Crescent Movement</a:t>
            </a:r>
          </a:p>
          <a:p>
            <a:pPr eaLnBrk="1" hangingPunct="1">
              <a:spcBef>
                <a:spcPct val="0"/>
              </a:spcBef>
              <a:buFontTx/>
              <a:buAutoNum type="arabicPeriod"/>
            </a:pPr>
            <a:r>
              <a:rPr lang="en-US" dirty="0" err="1">
                <a:latin typeface="Calibri" charset="0"/>
                <a:ea typeface="MS PGothic" charset="0"/>
              </a:rPr>
              <a:t>Wouldn</a:t>
            </a:r>
            <a:r>
              <a:rPr lang="ja-JP" altLang="en-US" dirty="0">
                <a:latin typeface="Calibri" charset="0"/>
                <a:ea typeface="MS PGothic" charset="0"/>
              </a:rPr>
              <a:t>’</a:t>
            </a:r>
            <a:r>
              <a:rPr lang="en-US" altLang="ja-JP" dirty="0">
                <a:latin typeface="Calibri" charset="0"/>
                <a:ea typeface="MS PGothic" charset="0"/>
              </a:rPr>
              <a:t>t it be great if the Movement had a crystal ball and could know in advance if a disaster was going to happen?</a:t>
            </a:r>
          </a:p>
          <a:p>
            <a:pPr eaLnBrk="1" hangingPunct="1">
              <a:spcBef>
                <a:spcPct val="0"/>
              </a:spcBef>
              <a:buFontTx/>
              <a:buAutoNum type="arabicPeriod"/>
            </a:pPr>
            <a:r>
              <a:rPr lang="en-US" dirty="0">
                <a:latin typeface="Calibri" charset="0"/>
                <a:ea typeface="MS PGothic" charset="0"/>
              </a:rPr>
              <a:t>?</a:t>
            </a:r>
          </a:p>
          <a:p>
            <a:pPr eaLnBrk="1" hangingPunct="1">
              <a:spcBef>
                <a:spcPct val="0"/>
              </a:spcBef>
              <a:buFontTx/>
              <a:buAutoNum type="arabicPeriod"/>
            </a:pPr>
            <a:r>
              <a:rPr lang="en-US" dirty="0">
                <a:latin typeface="Calibri" charset="0"/>
                <a:ea typeface="MS PGothic" charset="0"/>
              </a:rPr>
              <a:t>Actually, it </a:t>
            </a:r>
            <a:r>
              <a:rPr lang="en-US" i="1" dirty="0">
                <a:latin typeface="Calibri" charset="0"/>
                <a:ea typeface="MS PGothic" charset="0"/>
              </a:rPr>
              <a:t>is</a:t>
            </a:r>
            <a:r>
              <a:rPr lang="en-US" dirty="0">
                <a:latin typeface="Calibri" charset="0"/>
                <a:ea typeface="MS PGothic" charset="0"/>
              </a:rPr>
              <a:t> currently possible to have early warning of climate-related disasters! Scientists can make predictions about many things, including rainfall, up to months ahead, that can actually help us make decisions about how to prepare for potential disasters. However, if you show a Red Cross employee this map, you might as well be showing them</a:t>
            </a:r>
          </a:p>
          <a:p>
            <a:pPr eaLnBrk="1" hangingPunct="1">
              <a:spcBef>
                <a:spcPct val="0"/>
              </a:spcBef>
              <a:buFontTx/>
              <a:buAutoNum type="arabicPeriod"/>
            </a:pPr>
            <a:r>
              <a:rPr lang="en-US" dirty="0">
                <a:latin typeface="Calibri" charset="0"/>
                <a:ea typeface="MS PGothic" charset="0"/>
              </a:rPr>
              <a:t>This!</a:t>
            </a:r>
          </a:p>
          <a:p>
            <a:pPr eaLnBrk="1" hangingPunct="1">
              <a:spcBef>
                <a:spcPct val="0"/>
              </a:spcBef>
              <a:buFontTx/>
              <a:buAutoNum type="arabicPeriod"/>
            </a:pPr>
            <a:r>
              <a:rPr lang="en-US" dirty="0">
                <a:latin typeface="Calibri" charset="0"/>
                <a:ea typeface="MS PGothic" charset="0"/>
              </a:rPr>
              <a:t>We have developed games to help explain this, but expect confusion.</a:t>
            </a:r>
          </a:p>
        </p:txBody>
      </p:sp>
    </p:spTree>
    <p:extLst>
      <p:ext uri="{BB962C8B-B14F-4D97-AF65-F5344CB8AC3E}">
        <p14:creationId xmlns:p14="http://schemas.microsoft.com/office/powerpoint/2010/main" val="2675090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If these forecasts can be useful, how can we access them?</a:t>
            </a:r>
            <a:endParaRPr lang="en-US" baseline="0" dirty="0" smtClean="0"/>
          </a:p>
          <a:p>
            <a:r>
              <a:rPr lang="en-US" baseline="0" dirty="0" smtClean="0"/>
              <a:t>The Red Cross Red Crescent Climate Centre has a “</a:t>
            </a:r>
            <a:r>
              <a:rPr lang="en-US" baseline="0" dirty="0" err="1" smtClean="0"/>
              <a:t>maproom</a:t>
            </a:r>
            <a:r>
              <a:rPr lang="en-US" baseline="0" dirty="0" smtClean="0"/>
              <a:t>” where you can find forecasts of seasonal rainfall, like the one you just saw, and also find forecasts of heavy rainfall in the next few days (shown here).</a:t>
            </a:r>
          </a:p>
          <a:p>
            <a:r>
              <a:rPr lang="en-US" baseline="0" dirty="0" smtClean="0"/>
              <a:t>All of these maps are global, and although you can zoom in on your region of interest, they do not provided detailed country-level information.</a:t>
            </a:r>
          </a:p>
          <a:p>
            <a:r>
              <a:rPr lang="en-US" baseline="0" dirty="0" smtClean="0"/>
              <a:t>For this, we recommend partnering with your local meteorological office to obtain their local forecasts of what to expect in the coming days. If you check the global map and see that your country is in either blue or brown for the next few months, then we highly suggest that you make this contact and check their local forecast every day, for more information about when rainfall events might arrive.</a:t>
            </a:r>
            <a:endParaRPr lang="en-US" dirty="0"/>
          </a:p>
        </p:txBody>
      </p:sp>
      <p:sp>
        <p:nvSpPr>
          <p:cNvPr id="4" name="Slide Number Placeholder 3"/>
          <p:cNvSpPr>
            <a:spLocks noGrp="1"/>
          </p:cNvSpPr>
          <p:nvPr>
            <p:ph type="sldNum" sz="quarter" idx="10"/>
          </p:nvPr>
        </p:nvSpPr>
        <p:spPr/>
        <p:txBody>
          <a:bodyPr/>
          <a:lstStyle/>
          <a:p>
            <a:pPr>
              <a:defRPr/>
            </a:pPr>
            <a:fld id="{5B4B7FA3-6494-4DB3-B458-FB0BB7250839}" type="slidenum">
              <a:rPr lang="en-US" smtClean="0"/>
              <a:pPr>
                <a:defRPr/>
              </a:pPr>
              <a:t>19</a:t>
            </a:fld>
            <a:endParaRPr lang="en-US"/>
          </a:p>
        </p:txBody>
      </p:sp>
    </p:spTree>
    <p:extLst>
      <p:ext uri="{BB962C8B-B14F-4D97-AF65-F5344CB8AC3E}">
        <p14:creationId xmlns:p14="http://schemas.microsoft.com/office/powerpoint/2010/main" val="2615738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jdelijke aanduiding voor dia-afbeelding 1"/>
          <p:cNvSpPr>
            <a:spLocks noGrp="1" noRot="1" noChangeAspect="1" noTextEdit="1"/>
          </p:cNvSpPr>
          <p:nvPr>
            <p:ph type="sldImg"/>
          </p:nvPr>
        </p:nvSpPr>
        <p:spPr>
          <a:ln/>
        </p:spPr>
      </p:sp>
      <p:sp>
        <p:nvSpPr>
          <p:cNvPr id="22531"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ts val="600"/>
              </a:spcAft>
            </a:pPr>
            <a:r>
              <a:rPr lang="en-GB" b="1">
                <a:latin typeface="Times New Roman" charset="0"/>
                <a:ea typeface="MS PGothic" charset="0"/>
                <a:cs typeface="Arial" charset="0"/>
              </a:rPr>
              <a:t>IV Establishing and enhancing partnerships</a:t>
            </a:r>
          </a:p>
          <a:p>
            <a:pPr eaLnBrk="1" hangingPunct="1">
              <a:spcBef>
                <a:spcPct val="0"/>
              </a:spcBef>
              <a:spcAft>
                <a:spcPts val="600"/>
              </a:spcAft>
            </a:pPr>
            <a:r>
              <a:rPr lang="en-GB">
                <a:latin typeface="Times New Roman" charset="0"/>
                <a:ea typeface="MS PGothic" charset="0"/>
                <a:cs typeface="Arial" charset="0"/>
              </a:rPr>
              <a:t>Addressing climate change cannot be done in isolation. Risk assessments require inputs from climate experts (for instance, from the national meteorological office). Risk reduction often requires partnerships with governments, NGOs, businesses, and others. National Societies’ local reach puts them in a strong position to help bridge the gaps between national and local stakeholders.</a:t>
            </a:r>
          </a:p>
          <a:p>
            <a:pPr eaLnBrk="1" hangingPunct="1"/>
            <a:endParaRPr lang="nl-NL">
              <a:latin typeface="Arial" charset="0"/>
              <a:ea typeface="MS PGothic" charset="0"/>
              <a:cs typeface="Arial" charset="0"/>
            </a:endParaRPr>
          </a:p>
        </p:txBody>
      </p:sp>
      <p:sp>
        <p:nvSpPr>
          <p:cNvPr id="22532"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18B45E33-6315-EC42-A235-8DD4A8F1FB91}" type="slidenum">
              <a:rPr lang="da-DK"/>
              <a:pPr/>
              <a:t>20</a:t>
            </a:fld>
            <a:endParaRPr lang="da-DK"/>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jdelijke aanduiding voor dia-afbeelding 1"/>
          <p:cNvSpPr>
            <a:spLocks noGrp="1" noRot="1" noChangeAspect="1" noTextEdit="1"/>
          </p:cNvSpPr>
          <p:nvPr>
            <p:ph type="sldImg"/>
          </p:nvPr>
        </p:nvSpPr>
        <p:spPr>
          <a:ln/>
        </p:spPr>
      </p:sp>
      <p:sp>
        <p:nvSpPr>
          <p:cNvPr id="24579"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b="1" dirty="0">
                <a:latin typeface="Times New Roman" charset="0"/>
                <a:ea typeface="MS PGothic" charset="0"/>
                <a:cs typeface="Arial" charset="0"/>
              </a:rPr>
              <a:t>V Advocacy and policy dialogue</a:t>
            </a:r>
          </a:p>
          <a:p>
            <a:pPr eaLnBrk="1" hangingPunct="1"/>
            <a:r>
              <a:rPr lang="en-US" dirty="0">
                <a:latin typeface="Arial" charset="0"/>
                <a:ea typeface="MS PGothic" charset="0"/>
                <a:cs typeface="Arial" charset="0"/>
              </a:rPr>
              <a:t>Red Cross/ Red Crescent can advocate/ open dialogues for the most vulnerable people, and ensure that we are included in the global response to climate change. We have the opportunity to call on all governments to address the problem and to show that we have an approach that can address the problems of the most vulnerable people. By strengthening our approach at different levels: national, local and international we are uniquely positioned to make clear statements on what is needed for climate change adaptation. </a:t>
            </a:r>
          </a:p>
        </p:txBody>
      </p:sp>
      <p:sp>
        <p:nvSpPr>
          <p:cNvPr id="24580"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6FCE2432-685D-2A41-A4DC-57992A34F32D}" type="slidenum">
              <a:rPr lang="da-DK"/>
              <a:pPr/>
              <a:t>21</a:t>
            </a:fld>
            <a:endParaRPr lang="da-DK"/>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9D3F7582-0047-B148-BD37-3E8BCA316CFE}" type="slidenum">
              <a:rPr lang="da-DK"/>
              <a:pPr/>
              <a:t>22</a:t>
            </a:fld>
            <a:endParaRPr lang="da-DK"/>
          </a:p>
        </p:txBody>
      </p:sp>
      <p:sp>
        <p:nvSpPr>
          <p:cNvPr id="26627" name="Tijdelijke aanduiding voor dia-afbeelding 1"/>
          <p:cNvSpPr>
            <a:spLocks noGrp="1" noRot="1" noChangeAspect="1" noTextEdit="1"/>
          </p:cNvSpPr>
          <p:nvPr>
            <p:ph type="sldImg"/>
          </p:nvPr>
        </p:nvSpPr>
        <p:spPr>
          <a:ln/>
        </p:spPr>
      </p:sp>
      <p:sp>
        <p:nvSpPr>
          <p:cNvPr id="26628"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ts val="600"/>
              </a:spcAft>
            </a:pPr>
            <a:r>
              <a:rPr lang="en-GB" b="1">
                <a:latin typeface="Times New Roman" charset="0"/>
                <a:ea typeface="MS PGothic" charset="0"/>
                <a:cs typeface="Arial" charset="0"/>
              </a:rPr>
              <a:t>VI Documenting and sharing experiences and information</a:t>
            </a:r>
          </a:p>
          <a:p>
            <a:pPr eaLnBrk="1" hangingPunct="1">
              <a:spcBef>
                <a:spcPct val="0"/>
              </a:spcBef>
              <a:spcAft>
                <a:spcPts val="600"/>
              </a:spcAft>
            </a:pPr>
            <a:r>
              <a:rPr lang="en-GB">
                <a:latin typeface="Times New Roman" charset="0"/>
                <a:ea typeface="MS PGothic" charset="0"/>
                <a:cs typeface="Arial" charset="0"/>
              </a:rPr>
              <a:t>We are only just starting to address the rising risks, and there is much to learn. By sharing an experience you can promote the fact that your National Society has an approach that can actually help the most vulnerable people. It can motivate or inspire others!</a:t>
            </a:r>
          </a:p>
          <a:p>
            <a:pPr eaLnBrk="1" hangingPunct="1">
              <a:spcBef>
                <a:spcPct val="0"/>
              </a:spcBef>
            </a:pPr>
            <a:endParaRPr lang="nl-NL">
              <a:latin typeface="Times New Roman" charset="0"/>
              <a:ea typeface="MS PGothic" charset="0"/>
              <a:cs typeface="Arial" charset="0"/>
            </a:endParaRPr>
          </a:p>
        </p:txBody>
      </p:sp>
      <p:sp>
        <p:nvSpPr>
          <p:cNvPr id="26629" name="Tijdelijke aanduiding voor dianummer 3"/>
          <p:cNvSpPr txBox="1">
            <a:spLocks noGrp="1"/>
          </p:cNvSpPr>
          <p:nvPr/>
        </p:nvSpPr>
        <p:spPr bwMode="auto">
          <a:xfrm>
            <a:off x="3884613" y="8685214"/>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Arial" charset="0"/>
                <a:ea typeface="MS PGothic"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BF7BFAEE-4220-3341-ABF2-F01E19394CDA}" type="slidenum">
              <a:rPr lang="en-US">
                <a:latin typeface="Times New Roman" charset="0"/>
              </a:rPr>
              <a:pPr algn="r" eaLnBrk="1" hangingPunct="1"/>
              <a:t>22</a:t>
            </a:fld>
            <a:endParaRPr lang="en-US">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2E51D04D-9D00-844E-98E1-BEC82AC65AA1}" type="slidenum">
              <a:rPr lang="da-DK"/>
              <a:pPr/>
              <a:t>23</a:t>
            </a:fld>
            <a:endParaRPr lang="da-DK"/>
          </a:p>
        </p:txBody>
      </p:sp>
      <p:sp>
        <p:nvSpPr>
          <p:cNvPr id="28675" name="Rectangle 7"/>
          <p:cNvSpPr txBox="1">
            <a:spLocks noGrp="1" noChangeArrowheads="1"/>
          </p:cNvSpPr>
          <p:nvPr/>
        </p:nvSpPr>
        <p:spPr bwMode="auto">
          <a:xfrm>
            <a:off x="3884614"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861" tIns="43775" rIns="87861" bIns="43775" anchor="b"/>
          <a:lstStyle>
            <a:lvl1pPr defTabSz="387350">
              <a:tabLst>
                <a:tab pos="0" algn="l"/>
                <a:tab pos="385763" algn="l"/>
                <a:tab pos="773113" algn="l"/>
                <a:tab pos="1160463" algn="l"/>
                <a:tab pos="1547813" algn="l"/>
                <a:tab pos="1935163" algn="l"/>
                <a:tab pos="2322513" algn="l"/>
                <a:tab pos="2711450" algn="l"/>
                <a:tab pos="3098800" algn="l"/>
                <a:tab pos="3486150" algn="l"/>
                <a:tab pos="3873500" algn="l"/>
                <a:tab pos="4260850" algn="l"/>
                <a:tab pos="4648200" algn="l"/>
                <a:tab pos="5035550" algn="l"/>
                <a:tab pos="5422900" algn="l"/>
                <a:tab pos="5810250" algn="l"/>
                <a:tab pos="6197600" algn="l"/>
                <a:tab pos="6584950" algn="l"/>
                <a:tab pos="6972300" algn="l"/>
                <a:tab pos="7359650" algn="l"/>
                <a:tab pos="7747000" algn="l"/>
              </a:tabLst>
              <a:defRPr sz="1200">
                <a:solidFill>
                  <a:schemeClr val="tx1"/>
                </a:solidFill>
                <a:latin typeface="Arial" charset="0"/>
                <a:ea typeface="MS PGothic" charset="0"/>
                <a:cs typeface="Arial" charset="0"/>
              </a:defRPr>
            </a:lvl1pPr>
            <a:lvl2pPr marL="742950" indent="-285750" defTabSz="387350">
              <a:tabLst>
                <a:tab pos="0" algn="l"/>
                <a:tab pos="385763" algn="l"/>
                <a:tab pos="773113" algn="l"/>
                <a:tab pos="1160463" algn="l"/>
                <a:tab pos="1547813" algn="l"/>
                <a:tab pos="1935163" algn="l"/>
                <a:tab pos="2322513" algn="l"/>
                <a:tab pos="2711450" algn="l"/>
                <a:tab pos="3098800" algn="l"/>
                <a:tab pos="3486150" algn="l"/>
                <a:tab pos="3873500" algn="l"/>
                <a:tab pos="4260850" algn="l"/>
                <a:tab pos="4648200" algn="l"/>
                <a:tab pos="5035550" algn="l"/>
                <a:tab pos="5422900" algn="l"/>
                <a:tab pos="5810250" algn="l"/>
                <a:tab pos="6197600" algn="l"/>
                <a:tab pos="6584950" algn="l"/>
                <a:tab pos="6972300" algn="l"/>
                <a:tab pos="7359650" algn="l"/>
                <a:tab pos="7747000" algn="l"/>
              </a:tabLst>
              <a:defRPr sz="1200">
                <a:solidFill>
                  <a:schemeClr val="tx1"/>
                </a:solidFill>
                <a:latin typeface="Arial" charset="0"/>
                <a:ea typeface="Arial" charset="0"/>
                <a:cs typeface="Arial" charset="0"/>
              </a:defRPr>
            </a:lvl2pPr>
            <a:lvl3pPr marL="1143000" indent="-228600" defTabSz="387350">
              <a:tabLst>
                <a:tab pos="0" algn="l"/>
                <a:tab pos="385763" algn="l"/>
                <a:tab pos="773113" algn="l"/>
                <a:tab pos="1160463" algn="l"/>
                <a:tab pos="1547813" algn="l"/>
                <a:tab pos="1935163" algn="l"/>
                <a:tab pos="2322513" algn="l"/>
                <a:tab pos="2711450" algn="l"/>
                <a:tab pos="3098800" algn="l"/>
                <a:tab pos="3486150" algn="l"/>
                <a:tab pos="3873500" algn="l"/>
                <a:tab pos="4260850" algn="l"/>
                <a:tab pos="4648200" algn="l"/>
                <a:tab pos="5035550" algn="l"/>
                <a:tab pos="5422900" algn="l"/>
                <a:tab pos="5810250" algn="l"/>
                <a:tab pos="6197600" algn="l"/>
                <a:tab pos="6584950" algn="l"/>
                <a:tab pos="6972300" algn="l"/>
                <a:tab pos="7359650" algn="l"/>
                <a:tab pos="7747000" algn="l"/>
              </a:tabLst>
              <a:defRPr sz="1200">
                <a:solidFill>
                  <a:schemeClr val="tx1"/>
                </a:solidFill>
                <a:latin typeface="Arial" charset="0"/>
                <a:ea typeface="Arial" charset="0"/>
                <a:cs typeface="Arial" charset="0"/>
              </a:defRPr>
            </a:lvl3pPr>
            <a:lvl4pPr marL="1600200" indent="-228600" defTabSz="387350">
              <a:tabLst>
                <a:tab pos="0" algn="l"/>
                <a:tab pos="385763" algn="l"/>
                <a:tab pos="773113" algn="l"/>
                <a:tab pos="1160463" algn="l"/>
                <a:tab pos="1547813" algn="l"/>
                <a:tab pos="1935163" algn="l"/>
                <a:tab pos="2322513" algn="l"/>
                <a:tab pos="2711450" algn="l"/>
                <a:tab pos="3098800" algn="l"/>
                <a:tab pos="3486150" algn="l"/>
                <a:tab pos="3873500" algn="l"/>
                <a:tab pos="4260850" algn="l"/>
                <a:tab pos="4648200" algn="l"/>
                <a:tab pos="5035550" algn="l"/>
                <a:tab pos="5422900" algn="l"/>
                <a:tab pos="5810250" algn="l"/>
                <a:tab pos="6197600" algn="l"/>
                <a:tab pos="6584950" algn="l"/>
                <a:tab pos="6972300" algn="l"/>
                <a:tab pos="7359650" algn="l"/>
                <a:tab pos="7747000" algn="l"/>
              </a:tabLst>
              <a:defRPr sz="1200">
                <a:solidFill>
                  <a:schemeClr val="tx1"/>
                </a:solidFill>
                <a:latin typeface="Arial" charset="0"/>
                <a:ea typeface="Arial" charset="0"/>
                <a:cs typeface="Arial" charset="0"/>
              </a:defRPr>
            </a:lvl4pPr>
            <a:lvl5pPr marL="2057400" indent="-228600" defTabSz="387350">
              <a:tabLst>
                <a:tab pos="0" algn="l"/>
                <a:tab pos="385763" algn="l"/>
                <a:tab pos="773113" algn="l"/>
                <a:tab pos="1160463" algn="l"/>
                <a:tab pos="1547813" algn="l"/>
                <a:tab pos="1935163" algn="l"/>
                <a:tab pos="2322513" algn="l"/>
                <a:tab pos="2711450" algn="l"/>
                <a:tab pos="3098800" algn="l"/>
                <a:tab pos="3486150" algn="l"/>
                <a:tab pos="3873500" algn="l"/>
                <a:tab pos="4260850" algn="l"/>
                <a:tab pos="4648200" algn="l"/>
                <a:tab pos="5035550" algn="l"/>
                <a:tab pos="5422900" algn="l"/>
                <a:tab pos="5810250" algn="l"/>
                <a:tab pos="6197600" algn="l"/>
                <a:tab pos="6584950" algn="l"/>
                <a:tab pos="6972300" algn="l"/>
                <a:tab pos="7359650" algn="l"/>
                <a:tab pos="7747000" algn="l"/>
              </a:tabLst>
              <a:defRPr sz="1200">
                <a:solidFill>
                  <a:schemeClr val="tx1"/>
                </a:solidFill>
                <a:latin typeface="Arial" charset="0"/>
                <a:ea typeface="Arial" charset="0"/>
                <a:cs typeface="Arial" charset="0"/>
              </a:defRPr>
            </a:lvl5pPr>
            <a:lvl6pPr marL="2514600" indent="-228600" defTabSz="387350" eaLnBrk="0" fontAlgn="base" hangingPunct="0">
              <a:spcBef>
                <a:spcPct val="30000"/>
              </a:spcBef>
              <a:spcAft>
                <a:spcPct val="0"/>
              </a:spcAft>
              <a:tabLst>
                <a:tab pos="0" algn="l"/>
                <a:tab pos="385763" algn="l"/>
                <a:tab pos="773113" algn="l"/>
                <a:tab pos="1160463" algn="l"/>
                <a:tab pos="1547813" algn="l"/>
                <a:tab pos="1935163" algn="l"/>
                <a:tab pos="2322513" algn="l"/>
                <a:tab pos="2711450" algn="l"/>
                <a:tab pos="3098800" algn="l"/>
                <a:tab pos="3486150" algn="l"/>
                <a:tab pos="3873500" algn="l"/>
                <a:tab pos="4260850" algn="l"/>
                <a:tab pos="4648200" algn="l"/>
                <a:tab pos="5035550" algn="l"/>
                <a:tab pos="5422900" algn="l"/>
                <a:tab pos="5810250" algn="l"/>
                <a:tab pos="6197600" algn="l"/>
                <a:tab pos="6584950" algn="l"/>
                <a:tab pos="6972300" algn="l"/>
                <a:tab pos="7359650" algn="l"/>
                <a:tab pos="7747000" algn="l"/>
              </a:tabLst>
              <a:defRPr sz="1200">
                <a:solidFill>
                  <a:schemeClr val="tx1"/>
                </a:solidFill>
                <a:latin typeface="Arial" charset="0"/>
                <a:ea typeface="Arial" charset="0"/>
                <a:cs typeface="Arial" charset="0"/>
              </a:defRPr>
            </a:lvl6pPr>
            <a:lvl7pPr marL="2971800" indent="-228600" defTabSz="387350" eaLnBrk="0" fontAlgn="base" hangingPunct="0">
              <a:spcBef>
                <a:spcPct val="30000"/>
              </a:spcBef>
              <a:spcAft>
                <a:spcPct val="0"/>
              </a:spcAft>
              <a:tabLst>
                <a:tab pos="0" algn="l"/>
                <a:tab pos="385763" algn="l"/>
                <a:tab pos="773113" algn="l"/>
                <a:tab pos="1160463" algn="l"/>
                <a:tab pos="1547813" algn="l"/>
                <a:tab pos="1935163" algn="l"/>
                <a:tab pos="2322513" algn="l"/>
                <a:tab pos="2711450" algn="l"/>
                <a:tab pos="3098800" algn="l"/>
                <a:tab pos="3486150" algn="l"/>
                <a:tab pos="3873500" algn="l"/>
                <a:tab pos="4260850" algn="l"/>
                <a:tab pos="4648200" algn="l"/>
                <a:tab pos="5035550" algn="l"/>
                <a:tab pos="5422900" algn="l"/>
                <a:tab pos="5810250" algn="l"/>
                <a:tab pos="6197600" algn="l"/>
                <a:tab pos="6584950" algn="l"/>
                <a:tab pos="6972300" algn="l"/>
                <a:tab pos="7359650" algn="l"/>
                <a:tab pos="7747000" algn="l"/>
              </a:tabLst>
              <a:defRPr sz="1200">
                <a:solidFill>
                  <a:schemeClr val="tx1"/>
                </a:solidFill>
                <a:latin typeface="Arial" charset="0"/>
                <a:ea typeface="Arial" charset="0"/>
                <a:cs typeface="Arial" charset="0"/>
              </a:defRPr>
            </a:lvl7pPr>
            <a:lvl8pPr marL="3429000" indent="-228600" defTabSz="387350" eaLnBrk="0" fontAlgn="base" hangingPunct="0">
              <a:spcBef>
                <a:spcPct val="30000"/>
              </a:spcBef>
              <a:spcAft>
                <a:spcPct val="0"/>
              </a:spcAft>
              <a:tabLst>
                <a:tab pos="0" algn="l"/>
                <a:tab pos="385763" algn="l"/>
                <a:tab pos="773113" algn="l"/>
                <a:tab pos="1160463" algn="l"/>
                <a:tab pos="1547813" algn="l"/>
                <a:tab pos="1935163" algn="l"/>
                <a:tab pos="2322513" algn="l"/>
                <a:tab pos="2711450" algn="l"/>
                <a:tab pos="3098800" algn="l"/>
                <a:tab pos="3486150" algn="l"/>
                <a:tab pos="3873500" algn="l"/>
                <a:tab pos="4260850" algn="l"/>
                <a:tab pos="4648200" algn="l"/>
                <a:tab pos="5035550" algn="l"/>
                <a:tab pos="5422900" algn="l"/>
                <a:tab pos="5810250" algn="l"/>
                <a:tab pos="6197600" algn="l"/>
                <a:tab pos="6584950" algn="l"/>
                <a:tab pos="6972300" algn="l"/>
                <a:tab pos="7359650" algn="l"/>
                <a:tab pos="7747000" algn="l"/>
              </a:tabLst>
              <a:defRPr sz="1200">
                <a:solidFill>
                  <a:schemeClr val="tx1"/>
                </a:solidFill>
                <a:latin typeface="Arial" charset="0"/>
                <a:ea typeface="Arial" charset="0"/>
                <a:cs typeface="Arial" charset="0"/>
              </a:defRPr>
            </a:lvl8pPr>
            <a:lvl9pPr marL="3886200" indent="-228600" defTabSz="387350" eaLnBrk="0" fontAlgn="base" hangingPunct="0">
              <a:spcBef>
                <a:spcPct val="30000"/>
              </a:spcBef>
              <a:spcAft>
                <a:spcPct val="0"/>
              </a:spcAft>
              <a:tabLst>
                <a:tab pos="0" algn="l"/>
                <a:tab pos="385763" algn="l"/>
                <a:tab pos="773113" algn="l"/>
                <a:tab pos="1160463" algn="l"/>
                <a:tab pos="1547813" algn="l"/>
                <a:tab pos="1935163" algn="l"/>
                <a:tab pos="2322513" algn="l"/>
                <a:tab pos="2711450" algn="l"/>
                <a:tab pos="3098800" algn="l"/>
                <a:tab pos="3486150" algn="l"/>
                <a:tab pos="3873500" algn="l"/>
                <a:tab pos="4260850" algn="l"/>
                <a:tab pos="4648200" algn="l"/>
                <a:tab pos="5035550" algn="l"/>
                <a:tab pos="5422900" algn="l"/>
                <a:tab pos="5810250" algn="l"/>
                <a:tab pos="6197600" algn="l"/>
                <a:tab pos="6584950" algn="l"/>
                <a:tab pos="6972300" algn="l"/>
                <a:tab pos="7359650" algn="l"/>
                <a:tab pos="7747000" algn="l"/>
              </a:tabLst>
              <a:defRPr sz="1200">
                <a:solidFill>
                  <a:schemeClr val="tx1"/>
                </a:solidFill>
                <a:latin typeface="Arial" charset="0"/>
                <a:ea typeface="Arial" charset="0"/>
                <a:cs typeface="Arial" charset="0"/>
              </a:defRPr>
            </a:lvl9pPr>
          </a:lstStyle>
          <a:p>
            <a:pPr algn="r" eaLnBrk="1" hangingPunct="1"/>
            <a:fld id="{B0FB7968-A927-7049-8471-84F91C4E303A}" type="slidenum">
              <a:rPr lang="en-GB" sz="1100">
                <a:solidFill>
                  <a:srgbClr val="000000"/>
                </a:solidFill>
                <a:latin typeface="Times New Roman" charset="0"/>
              </a:rPr>
              <a:pPr algn="r" eaLnBrk="1" hangingPunct="1"/>
              <a:t>23</a:t>
            </a:fld>
            <a:endParaRPr lang="en-GB" sz="1100">
              <a:solidFill>
                <a:srgbClr val="000000"/>
              </a:solidFill>
              <a:latin typeface="Times New Roman" charset="0"/>
            </a:endParaRPr>
          </a:p>
        </p:txBody>
      </p:sp>
      <p:sp>
        <p:nvSpPr>
          <p:cNvPr id="28676" name="Rectangle 2"/>
          <p:cNvSpPr>
            <a:spLocks noGrp="1" noRot="1" noChangeAspect="1" noChangeArrowheads="1" noTextEdit="1"/>
          </p:cNvSpPr>
          <p:nvPr>
            <p:ph type="sldImg"/>
          </p:nvPr>
        </p:nvSpPr>
        <p:spPr>
          <a:xfrm>
            <a:off x="1144588" y="685800"/>
            <a:ext cx="4568825" cy="3427413"/>
          </a:xfrm>
          <a:ln/>
        </p:spPr>
      </p:sp>
      <p:sp>
        <p:nvSpPr>
          <p:cNvPr id="28677" name="Rectangle 3"/>
          <p:cNvSpPr>
            <a:spLocks noGrp="1" noChangeArrowheads="1"/>
          </p:cNvSpPr>
          <p:nvPr>
            <p:ph type="body" idx="1"/>
          </p:nvPr>
        </p:nvSpPr>
        <p:spPr>
          <a:xfrm>
            <a:off x="915988" y="4344989"/>
            <a:ext cx="5022850"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861" tIns="43775" rIns="87861" bIns="43775"/>
          <a:lstStyle/>
          <a:p>
            <a:pPr eaLnBrk="1" hangingPunct="1"/>
            <a:r>
              <a:rPr lang="en-US">
                <a:latin typeface="Arial" charset="0"/>
                <a:ea typeface="MS PGothic" charset="0"/>
                <a:cs typeface="Arial" charset="0"/>
              </a:rPr>
              <a:t>The rest of the Climate Training Kit modules will help with dealing with increasing climate risk in the regular programmes of the Red Cross Red Crescent Movement.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DBAF76-39AE-524C-B6E8-70D39C4B9239}" type="slidenum">
              <a:rPr lang="en-US" smtClean="0"/>
              <a:t>2</a:t>
            </a:fld>
            <a:endParaRPr lang="en-US"/>
          </a:p>
        </p:txBody>
      </p:sp>
    </p:spTree>
    <p:extLst>
      <p:ext uri="{BB962C8B-B14F-4D97-AF65-F5344CB8AC3E}">
        <p14:creationId xmlns:p14="http://schemas.microsoft.com/office/powerpoint/2010/main" val="1895994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Trigger question: How many of you are aware of IFRC strategy 2020? </a:t>
            </a:r>
          </a:p>
          <a:p>
            <a:endParaRPr lang="en-GB" dirty="0" smtClean="0"/>
          </a:p>
          <a:p>
            <a:r>
              <a:rPr lang="en-US" dirty="0" smtClean="0"/>
              <a:t>The strategic aims of Strategy 2020 are: </a:t>
            </a:r>
          </a:p>
          <a:p>
            <a:endParaRPr lang="en-US" dirty="0" smtClean="0"/>
          </a:p>
          <a:p>
            <a:r>
              <a:rPr lang="en-US" dirty="0" smtClean="0"/>
              <a:t>1. Save lives, protect livelihoods, and strengthen recovery from disasters and crises </a:t>
            </a:r>
          </a:p>
          <a:p>
            <a:r>
              <a:rPr lang="en-US" dirty="0" smtClean="0"/>
              <a:t>2. Enable healthy and safe living </a:t>
            </a:r>
          </a:p>
          <a:p>
            <a:r>
              <a:rPr lang="en-US" dirty="0" smtClean="0"/>
              <a:t>3. Promote social inclusion and a culture of non-violence and peace </a:t>
            </a:r>
          </a:p>
          <a:p>
            <a:endParaRPr lang="en-GB" dirty="0"/>
          </a:p>
        </p:txBody>
      </p:sp>
      <p:sp>
        <p:nvSpPr>
          <p:cNvPr id="4" name="Slide Number Placeholder 3"/>
          <p:cNvSpPr>
            <a:spLocks noGrp="1"/>
          </p:cNvSpPr>
          <p:nvPr>
            <p:ph type="sldNum" sz="quarter" idx="10"/>
          </p:nvPr>
        </p:nvSpPr>
        <p:spPr/>
        <p:txBody>
          <a:bodyPr/>
          <a:lstStyle/>
          <a:p>
            <a:fld id="{E7DBAF76-39AE-524C-B6E8-70D39C4B9239}" type="slidenum">
              <a:rPr lang="en-US" smtClean="0"/>
              <a:t>4</a:t>
            </a:fld>
            <a:endParaRPr lang="en-US"/>
          </a:p>
        </p:txBody>
      </p:sp>
    </p:spTree>
    <p:extLst>
      <p:ext uri="{BB962C8B-B14F-4D97-AF65-F5344CB8AC3E}">
        <p14:creationId xmlns:p14="http://schemas.microsoft.com/office/powerpoint/2010/main" val="3056108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136F9CCA-8DDA-454A-8D34-C2ABBFB994AA}" type="slidenum">
              <a:rPr lang="da-DK"/>
              <a:pPr/>
              <a:t>5</a:t>
            </a:fld>
            <a:endParaRPr lang="da-DK"/>
          </a:p>
        </p:txBody>
      </p:sp>
      <p:sp>
        <p:nvSpPr>
          <p:cNvPr id="12291" name="Rectangle 7"/>
          <p:cNvSpPr txBox="1">
            <a:spLocks noGrp="1" noChangeArrowheads="1"/>
          </p:cNvSpPr>
          <p:nvPr/>
        </p:nvSpPr>
        <p:spPr bwMode="auto">
          <a:xfrm>
            <a:off x="3886201" y="8686801"/>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200">
                <a:solidFill>
                  <a:schemeClr val="tx1"/>
                </a:solidFill>
                <a:latin typeface="Arial" charset="0"/>
                <a:ea typeface="MS PGothic" charset="0"/>
                <a:cs typeface="Arial" charset="0"/>
              </a:defRPr>
            </a:lvl1pPr>
            <a:lvl2pPr marL="742950" indent="-285750">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200">
                <a:solidFill>
                  <a:schemeClr val="tx1"/>
                </a:solidFill>
                <a:latin typeface="Arial" charset="0"/>
                <a:ea typeface="Arial" charset="0"/>
                <a:cs typeface="Arial" charset="0"/>
              </a:defRPr>
            </a:lvl2pPr>
            <a:lvl3pPr marL="1143000" indent="-228600">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200">
                <a:solidFill>
                  <a:schemeClr val="tx1"/>
                </a:solidFill>
                <a:latin typeface="Arial" charset="0"/>
                <a:ea typeface="Arial" charset="0"/>
                <a:cs typeface="Arial" charset="0"/>
              </a:defRPr>
            </a:lvl3pPr>
            <a:lvl4pPr marL="1600200" indent="-228600">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200">
                <a:solidFill>
                  <a:schemeClr val="tx1"/>
                </a:solidFill>
                <a:latin typeface="Arial" charset="0"/>
                <a:ea typeface="Arial" charset="0"/>
                <a:cs typeface="Arial" charset="0"/>
              </a:defRPr>
            </a:lvl4pPr>
            <a:lvl5pPr marL="2057400" indent="-228600">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200">
                <a:solidFill>
                  <a:schemeClr val="tx1"/>
                </a:solidFill>
                <a:latin typeface="Arial" charset="0"/>
                <a:ea typeface="Arial" charset="0"/>
                <a:cs typeface="Arial" charset="0"/>
              </a:defRPr>
            </a:lvl9pPr>
          </a:lstStyle>
          <a:p>
            <a:pPr algn="r" eaLnBrk="1" hangingPunct="1"/>
            <a:fld id="{15D69482-CAA4-1541-939A-21258B46D66E}" type="slidenum">
              <a:rPr lang="en-GB" sz="1100" b="1">
                <a:solidFill>
                  <a:srgbClr val="000000"/>
                </a:solidFill>
                <a:latin typeface="Times New Roman" charset="0"/>
              </a:rPr>
              <a:pPr algn="r" eaLnBrk="1" hangingPunct="1"/>
              <a:t>5</a:t>
            </a:fld>
            <a:endParaRPr lang="en-GB" sz="1100" b="1">
              <a:solidFill>
                <a:srgbClr val="000000"/>
              </a:solidFill>
              <a:latin typeface="Times New Roman" charset="0"/>
            </a:endParaRPr>
          </a:p>
        </p:txBody>
      </p:sp>
      <p:sp>
        <p:nvSpPr>
          <p:cNvPr id="12292" name="Text Box 1"/>
          <p:cNvSpPr txBox="1">
            <a:spLocks noChangeArrowheads="1"/>
          </p:cNvSpPr>
          <p:nvPr/>
        </p:nvSpPr>
        <p:spPr bwMode="auto">
          <a:xfrm>
            <a:off x="3884613" y="8688389"/>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7861" tIns="43775" rIns="87861" bIns="43775"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charset="0"/>
                <a:ea typeface="MS PGothic" charset="0"/>
                <a:cs typeface="Arial"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charset="0"/>
                <a:ea typeface="Arial" charset="0"/>
                <a:cs typeface="Arial"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charset="0"/>
                <a:ea typeface="Arial" charset="0"/>
                <a:cs typeface="Arial"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charset="0"/>
                <a:ea typeface="Arial" charset="0"/>
                <a:cs typeface="Arial"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charset="0"/>
                <a:ea typeface="Arial" charset="0"/>
                <a:cs typeface="Arial" charset="0"/>
              </a:defRPr>
            </a:lvl9pPr>
          </a:lstStyle>
          <a:p>
            <a:pPr algn="r" eaLnBrk="1" hangingPunct="1"/>
            <a:fld id="{AF10FBF9-0D66-084C-AF82-CA29D727607D}" type="slidenum">
              <a:rPr lang="en-GB" sz="1100" b="1">
                <a:solidFill>
                  <a:srgbClr val="000000"/>
                </a:solidFill>
                <a:latin typeface="Times New Roman" charset="0"/>
              </a:rPr>
              <a:pPr algn="r" eaLnBrk="1" hangingPunct="1"/>
              <a:t>5</a:t>
            </a:fld>
            <a:endParaRPr lang="en-GB" sz="1100" b="1">
              <a:solidFill>
                <a:srgbClr val="000000"/>
              </a:solidFill>
              <a:latin typeface="Times New Roman" charset="0"/>
            </a:endParaRPr>
          </a:p>
        </p:txBody>
      </p:sp>
      <p:sp>
        <p:nvSpPr>
          <p:cNvPr id="12293" name="Rectangle 2"/>
          <p:cNvSpPr>
            <a:spLocks noGrp="1" noRot="1" noChangeAspect="1" noChangeArrowheads="1" noTextEdit="1"/>
          </p:cNvSpPr>
          <p:nvPr>
            <p:ph type="sldImg"/>
          </p:nvPr>
        </p:nvSpPr>
        <p:spPr>
          <a:xfrm>
            <a:off x="1141413" y="685800"/>
            <a:ext cx="4575175" cy="3430588"/>
          </a:xfrm>
          <a:ln/>
        </p:spPr>
      </p:sp>
      <p:sp>
        <p:nvSpPr>
          <p:cNvPr id="12294" name="Text Box 3"/>
          <p:cNvSpPr>
            <a:spLocks noGrp="1" noChangeArrowheads="1"/>
          </p:cNvSpPr>
          <p:nvPr>
            <p:ph type="body" idx="1"/>
          </p:nvPr>
        </p:nvSpPr>
        <p:spPr>
          <a:xfrm>
            <a:off x="915989" y="4344988"/>
            <a:ext cx="5024437"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388"/>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r>
              <a:rPr lang="en-GB" b="1" dirty="0" smtClean="0">
                <a:latin typeface="Times New Roman" charset="0"/>
                <a:ea typeface="MS PGothic" charset="0"/>
                <a:cs typeface="Arial" charset="0"/>
              </a:rPr>
              <a:t>Trigger question</a:t>
            </a:r>
            <a:r>
              <a:rPr lang="en-GB" dirty="0" smtClean="0">
                <a:latin typeface="Times New Roman" charset="0"/>
                <a:ea typeface="MS PGothic" charset="0"/>
                <a:cs typeface="Arial" charset="0"/>
              </a:rPr>
              <a:t>: 1. IFRC strategy focuses on adaptation or mitigation?</a:t>
            </a:r>
          </a:p>
          <a:p>
            <a:pPr eaLnBrk="1" hangingPunct="1">
              <a:spcBef>
                <a:spcPts val="388"/>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r>
              <a:rPr lang="en-GB" dirty="0" smtClean="0">
                <a:latin typeface="Times New Roman" charset="0"/>
                <a:ea typeface="MS PGothic" charset="0"/>
                <a:cs typeface="Arial" charset="0"/>
              </a:rPr>
              <a:t>2. Does IFRC strategy 2020 focus on CCM</a:t>
            </a:r>
            <a:r>
              <a:rPr lang="en-GB" baseline="0" dirty="0" smtClean="0">
                <a:latin typeface="Times New Roman" charset="0"/>
                <a:ea typeface="MS PGothic" charset="0"/>
                <a:cs typeface="Arial" charset="0"/>
              </a:rPr>
              <a:t> or not?</a:t>
            </a:r>
            <a:r>
              <a:rPr lang="en-GB" dirty="0" smtClean="0">
                <a:latin typeface="Times New Roman" charset="0"/>
                <a:ea typeface="MS PGothic" charset="0"/>
                <a:cs typeface="Arial" charset="0"/>
              </a:rPr>
              <a:t> </a:t>
            </a:r>
            <a:r>
              <a:rPr lang="en-GB" i="1" dirty="0" smtClean="0">
                <a:latin typeface="Times New Roman" charset="0"/>
                <a:ea typeface="MS PGothic" charset="0"/>
                <a:cs typeface="Arial" charset="0"/>
              </a:rPr>
              <a:t>Answer</a:t>
            </a:r>
            <a:r>
              <a:rPr lang="en-GB" dirty="0" smtClean="0">
                <a:latin typeface="Times New Roman" charset="0"/>
                <a:ea typeface="MS PGothic" charset="0"/>
                <a:cs typeface="Arial" charset="0"/>
              </a:rPr>
              <a:t>: </a:t>
            </a:r>
            <a:r>
              <a:rPr lang="en-GB" i="1" dirty="0" smtClean="0">
                <a:latin typeface="Times New Roman" charset="0"/>
                <a:ea typeface="MS PGothic" charset="0"/>
                <a:cs typeface="Arial" charset="0"/>
              </a:rPr>
              <a:t>Yes</a:t>
            </a:r>
          </a:p>
          <a:p>
            <a:pPr eaLnBrk="1" hangingPunct="1">
              <a:spcBef>
                <a:spcPts val="388"/>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endParaRPr lang="en-GB" dirty="0" smtClean="0">
              <a:latin typeface="Times New Roman" charset="0"/>
              <a:ea typeface="MS PGothic" charset="0"/>
              <a:cs typeface="Arial" charset="0"/>
            </a:endParaRPr>
          </a:p>
          <a:p>
            <a:pPr eaLnBrk="1" hangingPunct="1">
              <a:spcBef>
                <a:spcPts val="388"/>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endParaRPr lang="en-GB" dirty="0" smtClean="0">
              <a:latin typeface="Times New Roman" charset="0"/>
              <a:ea typeface="MS PGothic" charset="0"/>
              <a:cs typeface="Arial" charset="0"/>
            </a:endParaRPr>
          </a:p>
          <a:p>
            <a:pPr eaLnBrk="1" hangingPunct="1">
              <a:spcBef>
                <a:spcPts val="388"/>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r>
              <a:rPr lang="en-GB" dirty="0" smtClean="0">
                <a:latin typeface="Times New Roman" charset="0"/>
                <a:ea typeface="MS PGothic" charset="0"/>
                <a:cs typeface="Arial" charset="0"/>
              </a:rPr>
              <a:t>Climate </a:t>
            </a:r>
            <a:r>
              <a:rPr lang="en-GB" dirty="0">
                <a:latin typeface="Times New Roman" charset="0"/>
                <a:ea typeface="MS PGothic" charset="0"/>
                <a:cs typeface="Arial" charset="0"/>
              </a:rPr>
              <a:t>change commitments are also included in the International Federation’s </a:t>
            </a:r>
            <a:r>
              <a:rPr lang="en-GB" b="1" dirty="0">
                <a:latin typeface="Times New Roman" charset="0"/>
                <a:ea typeface="MS PGothic" charset="0"/>
                <a:cs typeface="Arial" charset="0"/>
              </a:rPr>
              <a:t>Strategy 2020</a:t>
            </a:r>
            <a:r>
              <a:rPr lang="en-GB" dirty="0">
                <a:latin typeface="Times New Roman" charset="0"/>
                <a:ea typeface="MS PGothic" charset="0"/>
                <a:cs typeface="Arial" charset="0"/>
              </a:rPr>
              <a:t>. Although the Strategy 2020 mentions the obligation to contribute to reducing the Movement’s carbon </a:t>
            </a:r>
            <a:r>
              <a:rPr lang="en-GB" dirty="0" smtClean="0">
                <a:latin typeface="Times New Roman" charset="0"/>
                <a:ea typeface="MS PGothic" charset="0"/>
                <a:cs typeface="Arial" charset="0"/>
              </a:rPr>
              <a:t>footprint , </a:t>
            </a:r>
            <a:r>
              <a:rPr lang="en-GB" dirty="0">
                <a:latin typeface="Times New Roman" charset="0"/>
                <a:ea typeface="MS PGothic" charset="0"/>
                <a:cs typeface="Arial" charset="0"/>
              </a:rPr>
              <a:t>it is </a:t>
            </a:r>
            <a:r>
              <a:rPr lang="en-GB" b="1" dirty="0">
                <a:latin typeface="Times New Roman" charset="0"/>
                <a:ea typeface="MS PGothic" charset="0"/>
                <a:cs typeface="Arial" charset="0"/>
              </a:rPr>
              <a:t>important to highlight that as an organization we focus mostly on the humanitarian aspects of climate change and strive to reduce vulnerability – i.e. a focus on ‘adaptation’</a:t>
            </a:r>
            <a:r>
              <a:rPr lang="en-GB" altLang="ja-JP" dirty="0">
                <a:latin typeface="Times New Roman" charset="0"/>
                <a:ea typeface="MS PGothic" charset="0"/>
                <a:cs typeface="Arial" charset="0"/>
              </a:rPr>
              <a:t>. </a:t>
            </a:r>
          </a:p>
          <a:p>
            <a:pPr eaLnBrk="1" hangingPunct="1">
              <a:spcBef>
                <a:spcPts val="388"/>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endParaRPr lang="en-GB" dirty="0">
              <a:latin typeface="Times New Roman" charset="0"/>
              <a:ea typeface="MS PGothic" charset="0"/>
              <a:cs typeface="Arial" charset="0"/>
            </a:endParaRPr>
          </a:p>
          <a:p>
            <a:pPr eaLnBrk="1" hangingPunct="1">
              <a:spcBef>
                <a:spcPts val="388"/>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r>
              <a:rPr lang="en-GB" dirty="0">
                <a:latin typeface="Times New Roman" charset="0"/>
                <a:ea typeface="MS PGothic" charset="0"/>
                <a:cs typeface="Arial" charset="0"/>
              </a:rPr>
              <a:t>A large part of the Red Cross Red Crescent specialises in disaster management, health, water &amp; sanitation, so our main task is to integrate the increasing climate risk into our existing expertise. </a:t>
            </a:r>
          </a:p>
          <a:p>
            <a:pPr eaLnBrk="1" hangingPunct="1">
              <a:spcBef>
                <a:spcPts val="388"/>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r>
              <a:rPr lang="en-GB" dirty="0">
                <a:latin typeface="Times New Roman" charset="0"/>
                <a:ea typeface="MS PGothic" charset="0"/>
                <a:cs typeface="Arial" charset="0"/>
              </a:rPr>
              <a:t> </a:t>
            </a:r>
          </a:p>
          <a:p>
            <a:pPr eaLnBrk="1" hangingPunct="1">
              <a:spcBef>
                <a:spcPts val="388"/>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r>
              <a:rPr lang="en-GB" dirty="0">
                <a:latin typeface="Times New Roman" charset="0"/>
                <a:ea typeface="MS PGothic" charset="0"/>
                <a:cs typeface="Arial" charset="0"/>
              </a:rPr>
              <a:t>Climate change Mitigation is not our main focus – many other organisations have a large amount of focus on this. We do not have the expertise or mandate to enter the intricate international debate on emissions targets. However we underline the necessity of this agenda and align with the statements made in the latest IPCC report. Sometimes the two agendas (mitigation and adaptation) combine for win-win solutions. For example: a reforestation initiative to prevent landslides will result in new trees that absorb carbon dioxide. Our main target remains to prevent the landslide from happening and protect the most vulnerable. </a:t>
            </a:r>
          </a:p>
          <a:p>
            <a:pPr eaLnBrk="1" hangingPunct="1">
              <a:spcBef>
                <a:spcPts val="388"/>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endParaRPr lang="en-GB" dirty="0">
              <a:latin typeface="Times New Roman" charset="0"/>
              <a:ea typeface="MS PGothic" charset="0"/>
              <a:cs typeface="Arial" charset="0"/>
            </a:endParaRPr>
          </a:p>
          <a:p>
            <a:pPr eaLnBrk="1" hangingPunct="1">
              <a:spcBef>
                <a:spcPts val="388"/>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r>
              <a:rPr lang="en-GB" b="1" dirty="0">
                <a:latin typeface="Times New Roman" charset="0"/>
                <a:ea typeface="MS PGothic" charset="0"/>
                <a:cs typeface="Arial" charset="0"/>
              </a:rPr>
              <a:t>NOTE the different meanings of ‘mitigation’: in disaster risk reduction work ‘mitigation’ often refers to ‘disaster mitigation’ or measures to reduce the impact of disasters, but in the climate change context it means halting global warming by reducing emissions of greenhouse gasses.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WMO = World</a:t>
            </a:r>
            <a:r>
              <a:rPr lang="en-US" baseline="0" dirty="0" smtClean="0"/>
              <a:t> Meteorological </a:t>
            </a:r>
            <a:r>
              <a:rPr lang="en-US" baseline="0" dirty="0" smtClean="0"/>
              <a:t>Organization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WMO and IFRC sign agreement to strengthen cooperation on tackling climate risks in 2013</a:t>
            </a:r>
          </a:p>
          <a:p>
            <a:endParaRPr lang="en-US" b="0" dirty="0"/>
          </a:p>
        </p:txBody>
      </p:sp>
      <p:sp>
        <p:nvSpPr>
          <p:cNvPr id="4" name="Slide Number Placeholder 3"/>
          <p:cNvSpPr>
            <a:spLocks noGrp="1"/>
          </p:cNvSpPr>
          <p:nvPr>
            <p:ph type="sldNum" sz="quarter" idx="10"/>
          </p:nvPr>
        </p:nvSpPr>
        <p:spPr/>
        <p:txBody>
          <a:bodyPr/>
          <a:lstStyle/>
          <a:p>
            <a:fld id="{E7DBAF76-39AE-524C-B6E8-70D39C4B9239}" type="slidenum">
              <a:rPr lang="en-US" smtClean="0"/>
              <a:t>8</a:t>
            </a:fld>
            <a:endParaRPr lang="en-US"/>
          </a:p>
        </p:txBody>
      </p:sp>
    </p:spTree>
    <p:extLst>
      <p:ext uri="{BB962C8B-B14F-4D97-AF65-F5344CB8AC3E}">
        <p14:creationId xmlns:p14="http://schemas.microsoft.com/office/powerpoint/2010/main" val="699622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Trigger Question</a:t>
            </a:r>
            <a:r>
              <a:rPr lang="en-GB" dirty="0" smtClean="0"/>
              <a:t>:</a:t>
            </a:r>
            <a:r>
              <a:rPr lang="en-GB" baseline="0" dirty="0" smtClean="0"/>
              <a:t> How many of you have conducted VCA in your job?</a:t>
            </a:r>
            <a:endParaRPr lang="en-GB" dirty="0"/>
          </a:p>
        </p:txBody>
      </p:sp>
      <p:sp>
        <p:nvSpPr>
          <p:cNvPr id="4" name="Slide Number Placeholder 3"/>
          <p:cNvSpPr>
            <a:spLocks noGrp="1"/>
          </p:cNvSpPr>
          <p:nvPr>
            <p:ph type="sldNum" sz="quarter" idx="10"/>
          </p:nvPr>
        </p:nvSpPr>
        <p:spPr/>
        <p:txBody>
          <a:bodyPr/>
          <a:lstStyle/>
          <a:p>
            <a:fld id="{E7DBAF76-39AE-524C-B6E8-70D39C4B9239}" type="slidenum">
              <a:rPr lang="en-US" smtClean="0"/>
              <a:t>9</a:t>
            </a:fld>
            <a:endParaRPr lang="en-US"/>
          </a:p>
        </p:txBody>
      </p:sp>
    </p:spTree>
    <p:extLst>
      <p:ext uri="{BB962C8B-B14F-4D97-AF65-F5344CB8AC3E}">
        <p14:creationId xmlns:p14="http://schemas.microsoft.com/office/powerpoint/2010/main" val="367818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txBox="1">
            <a:spLocks noGrp="1" noChangeArrowheads="1"/>
          </p:cNvSpPr>
          <p:nvPr/>
        </p:nvSpPr>
        <p:spPr bwMode="auto">
          <a:xfrm>
            <a:off x="3863976" y="9434513"/>
            <a:ext cx="29559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63" tIns="45780" rIns="91563" bIns="45780" anchor="b"/>
          <a:lstStyle>
            <a:lvl1pPr defTabSz="915988">
              <a:defRPr sz="900" b="1">
                <a:solidFill>
                  <a:schemeClr val="tx1"/>
                </a:solidFill>
                <a:latin typeface="Times" panose="02020603050405020304" pitchFamily="18" charset="0"/>
                <a:ea typeface="MS PGothic" panose="020B0600070205080204" pitchFamily="34" charset="-128"/>
              </a:defRPr>
            </a:lvl1pPr>
            <a:lvl2pPr marL="744538" indent="-287338" defTabSz="915988">
              <a:defRPr sz="900" b="1">
                <a:solidFill>
                  <a:schemeClr val="tx1"/>
                </a:solidFill>
                <a:latin typeface="Times" panose="02020603050405020304" pitchFamily="18" charset="0"/>
                <a:ea typeface="MS PGothic" panose="020B0600070205080204" pitchFamily="34" charset="-128"/>
              </a:defRPr>
            </a:lvl2pPr>
            <a:lvl3pPr marL="1144588" indent="-228600" defTabSz="915988">
              <a:defRPr sz="900" b="1">
                <a:solidFill>
                  <a:schemeClr val="tx1"/>
                </a:solidFill>
                <a:latin typeface="Times" panose="02020603050405020304" pitchFamily="18" charset="0"/>
                <a:ea typeface="MS PGothic" panose="020B0600070205080204" pitchFamily="34" charset="-128"/>
              </a:defRPr>
            </a:lvl3pPr>
            <a:lvl4pPr marL="1603375" indent="-230188" defTabSz="915988">
              <a:defRPr sz="900" b="1">
                <a:solidFill>
                  <a:schemeClr val="tx1"/>
                </a:solidFill>
                <a:latin typeface="Times" panose="02020603050405020304" pitchFamily="18" charset="0"/>
                <a:ea typeface="MS PGothic" panose="020B0600070205080204" pitchFamily="34" charset="-128"/>
              </a:defRPr>
            </a:lvl4pPr>
            <a:lvl5pPr marL="2060575" indent="-228600" defTabSz="915988">
              <a:defRPr sz="900" b="1">
                <a:solidFill>
                  <a:schemeClr val="tx1"/>
                </a:solidFill>
                <a:latin typeface="Times" panose="02020603050405020304" pitchFamily="18" charset="0"/>
                <a:ea typeface="MS PGothic" panose="020B0600070205080204" pitchFamily="34" charset="-128"/>
              </a:defRPr>
            </a:lvl5pPr>
            <a:lvl6pPr marL="2517775" indent="-228600" defTabSz="915988"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6pPr>
            <a:lvl7pPr marL="2974975" indent="-228600" defTabSz="915988"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7pPr>
            <a:lvl8pPr marL="3432175" indent="-228600" defTabSz="915988"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8pPr>
            <a:lvl9pPr marL="3889375" indent="-228600" defTabSz="915988"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9pPr>
          </a:lstStyle>
          <a:p>
            <a:pPr algn="r"/>
            <a:fld id="{6E484FFA-66BE-41FA-97DF-478881257BC7}" type="slidenum">
              <a:rPr lang="de-DE" altLang="en-US" sz="1200" b="0"/>
              <a:pPr algn="r"/>
              <a:t>13</a:t>
            </a:fld>
            <a:endParaRPr lang="de-DE" altLang="en-US" sz="1200" b="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p:txBody>
          <a:bodyPr lIns="91563" tIns="45780" rIns="91563" bIns="45780"/>
          <a:lstStyle/>
          <a:p>
            <a:endParaRPr lang="de-DE" altLang="en-US" smtClean="0">
              <a:latin typeface="Times" panose="02020603050405020304" pitchFamily="18" charset="0"/>
            </a:endParaRPr>
          </a:p>
        </p:txBody>
      </p:sp>
    </p:spTree>
    <p:extLst>
      <p:ext uri="{BB962C8B-B14F-4D97-AF65-F5344CB8AC3E}">
        <p14:creationId xmlns:p14="http://schemas.microsoft.com/office/powerpoint/2010/main" val="1710343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txBox="1">
            <a:spLocks noGrp="1" noChangeArrowheads="1"/>
          </p:cNvSpPr>
          <p:nvPr/>
        </p:nvSpPr>
        <p:spPr bwMode="auto">
          <a:xfrm>
            <a:off x="3863976" y="9434513"/>
            <a:ext cx="29559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63" tIns="45780" rIns="91563" bIns="45780" anchor="b"/>
          <a:lstStyle>
            <a:lvl1pPr defTabSz="915988">
              <a:defRPr sz="900" b="1">
                <a:solidFill>
                  <a:schemeClr val="tx1"/>
                </a:solidFill>
                <a:latin typeface="Times" panose="02020603050405020304" pitchFamily="18" charset="0"/>
                <a:ea typeface="MS PGothic" panose="020B0600070205080204" pitchFamily="34" charset="-128"/>
              </a:defRPr>
            </a:lvl1pPr>
            <a:lvl2pPr marL="744538" indent="-287338" defTabSz="915988">
              <a:defRPr sz="900" b="1">
                <a:solidFill>
                  <a:schemeClr val="tx1"/>
                </a:solidFill>
                <a:latin typeface="Times" panose="02020603050405020304" pitchFamily="18" charset="0"/>
                <a:ea typeface="MS PGothic" panose="020B0600070205080204" pitchFamily="34" charset="-128"/>
              </a:defRPr>
            </a:lvl2pPr>
            <a:lvl3pPr marL="1144588" indent="-228600" defTabSz="915988">
              <a:defRPr sz="900" b="1">
                <a:solidFill>
                  <a:schemeClr val="tx1"/>
                </a:solidFill>
                <a:latin typeface="Times" panose="02020603050405020304" pitchFamily="18" charset="0"/>
                <a:ea typeface="MS PGothic" panose="020B0600070205080204" pitchFamily="34" charset="-128"/>
              </a:defRPr>
            </a:lvl3pPr>
            <a:lvl4pPr marL="1603375" indent="-230188" defTabSz="915988">
              <a:defRPr sz="900" b="1">
                <a:solidFill>
                  <a:schemeClr val="tx1"/>
                </a:solidFill>
                <a:latin typeface="Times" panose="02020603050405020304" pitchFamily="18" charset="0"/>
                <a:ea typeface="MS PGothic" panose="020B0600070205080204" pitchFamily="34" charset="-128"/>
              </a:defRPr>
            </a:lvl4pPr>
            <a:lvl5pPr marL="2060575" indent="-228600" defTabSz="915988">
              <a:defRPr sz="900" b="1">
                <a:solidFill>
                  <a:schemeClr val="tx1"/>
                </a:solidFill>
                <a:latin typeface="Times" panose="02020603050405020304" pitchFamily="18" charset="0"/>
                <a:ea typeface="MS PGothic" panose="020B0600070205080204" pitchFamily="34" charset="-128"/>
              </a:defRPr>
            </a:lvl5pPr>
            <a:lvl6pPr marL="2517775" indent="-228600" defTabSz="915988"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6pPr>
            <a:lvl7pPr marL="2974975" indent="-228600" defTabSz="915988"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7pPr>
            <a:lvl8pPr marL="3432175" indent="-228600" defTabSz="915988"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8pPr>
            <a:lvl9pPr marL="3889375" indent="-228600" defTabSz="915988"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9pPr>
          </a:lstStyle>
          <a:p>
            <a:pPr algn="r"/>
            <a:fld id="{E16D5EA3-BEC5-4132-BD3E-12C36DEE2130}" type="slidenum">
              <a:rPr lang="de-DE" altLang="en-US" sz="1200" b="0"/>
              <a:pPr algn="r"/>
              <a:t>14</a:t>
            </a:fld>
            <a:endParaRPr lang="de-DE" altLang="en-US" sz="1200" b="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p:txBody>
          <a:bodyPr lIns="91563" tIns="45780" rIns="91563" bIns="45780"/>
          <a:lstStyle/>
          <a:p>
            <a:endParaRPr lang="de-DE" altLang="en-US" smtClean="0">
              <a:latin typeface="Times" panose="02020603050405020304" pitchFamily="18" charset="0"/>
            </a:endParaRPr>
          </a:p>
        </p:txBody>
      </p:sp>
    </p:spTree>
    <p:extLst>
      <p:ext uri="{BB962C8B-B14F-4D97-AF65-F5344CB8AC3E}">
        <p14:creationId xmlns:p14="http://schemas.microsoft.com/office/powerpoint/2010/main" val="3500338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txBox="1">
            <a:spLocks noGrp="1" noChangeArrowheads="1"/>
          </p:cNvSpPr>
          <p:nvPr/>
        </p:nvSpPr>
        <p:spPr bwMode="auto">
          <a:xfrm>
            <a:off x="3863976" y="9434513"/>
            <a:ext cx="29559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63" tIns="45780" rIns="91563" bIns="45780" anchor="b"/>
          <a:lstStyle>
            <a:lvl1pPr defTabSz="915988">
              <a:defRPr sz="900" b="1">
                <a:solidFill>
                  <a:schemeClr val="tx1"/>
                </a:solidFill>
                <a:latin typeface="Times" panose="02020603050405020304" pitchFamily="18" charset="0"/>
                <a:ea typeface="MS PGothic" panose="020B0600070205080204" pitchFamily="34" charset="-128"/>
              </a:defRPr>
            </a:lvl1pPr>
            <a:lvl2pPr marL="744538" indent="-287338" defTabSz="915988">
              <a:defRPr sz="900" b="1">
                <a:solidFill>
                  <a:schemeClr val="tx1"/>
                </a:solidFill>
                <a:latin typeface="Times" panose="02020603050405020304" pitchFamily="18" charset="0"/>
                <a:ea typeface="MS PGothic" panose="020B0600070205080204" pitchFamily="34" charset="-128"/>
              </a:defRPr>
            </a:lvl2pPr>
            <a:lvl3pPr marL="1144588" indent="-228600" defTabSz="915988">
              <a:defRPr sz="900" b="1">
                <a:solidFill>
                  <a:schemeClr val="tx1"/>
                </a:solidFill>
                <a:latin typeface="Times" panose="02020603050405020304" pitchFamily="18" charset="0"/>
                <a:ea typeface="MS PGothic" panose="020B0600070205080204" pitchFamily="34" charset="-128"/>
              </a:defRPr>
            </a:lvl3pPr>
            <a:lvl4pPr marL="1603375" indent="-230188" defTabSz="915988">
              <a:defRPr sz="900" b="1">
                <a:solidFill>
                  <a:schemeClr val="tx1"/>
                </a:solidFill>
                <a:latin typeface="Times" panose="02020603050405020304" pitchFamily="18" charset="0"/>
                <a:ea typeface="MS PGothic" panose="020B0600070205080204" pitchFamily="34" charset="-128"/>
              </a:defRPr>
            </a:lvl4pPr>
            <a:lvl5pPr marL="2060575" indent="-228600" defTabSz="915988">
              <a:defRPr sz="900" b="1">
                <a:solidFill>
                  <a:schemeClr val="tx1"/>
                </a:solidFill>
                <a:latin typeface="Times" panose="02020603050405020304" pitchFamily="18" charset="0"/>
                <a:ea typeface="MS PGothic" panose="020B0600070205080204" pitchFamily="34" charset="-128"/>
              </a:defRPr>
            </a:lvl5pPr>
            <a:lvl6pPr marL="2517775" indent="-228600" defTabSz="915988"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6pPr>
            <a:lvl7pPr marL="2974975" indent="-228600" defTabSz="915988"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7pPr>
            <a:lvl8pPr marL="3432175" indent="-228600" defTabSz="915988"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8pPr>
            <a:lvl9pPr marL="3889375" indent="-228600" defTabSz="915988"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9pPr>
          </a:lstStyle>
          <a:p>
            <a:pPr algn="r"/>
            <a:fld id="{E16D5EA3-BEC5-4132-BD3E-12C36DEE2130}" type="slidenum">
              <a:rPr lang="de-DE" altLang="en-US" sz="1200" b="0"/>
              <a:pPr algn="r"/>
              <a:t>15</a:t>
            </a:fld>
            <a:endParaRPr lang="de-DE" altLang="en-US" sz="1200" b="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p:txBody>
          <a:bodyPr lIns="91563" tIns="45780" rIns="91563" bIns="45780"/>
          <a:lstStyle/>
          <a:p>
            <a:endParaRPr lang="de-DE" altLang="en-US" smtClean="0">
              <a:latin typeface="Times" panose="02020603050405020304" pitchFamily="18" charset="0"/>
            </a:endParaRPr>
          </a:p>
        </p:txBody>
      </p:sp>
    </p:spTree>
    <p:extLst>
      <p:ext uri="{BB962C8B-B14F-4D97-AF65-F5344CB8AC3E}">
        <p14:creationId xmlns:p14="http://schemas.microsoft.com/office/powerpoint/2010/main" val="3500338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without photo">
    <p:spTree>
      <p:nvGrpSpPr>
        <p:cNvPr id="1" name=""/>
        <p:cNvGrpSpPr/>
        <p:nvPr/>
      </p:nvGrpSpPr>
      <p:grpSpPr>
        <a:xfrm>
          <a:off x="0" y="0"/>
          <a:ext cx="0" cy="0"/>
          <a:chOff x="0" y="0"/>
          <a:chExt cx="0" cy="0"/>
        </a:xfrm>
      </p:grpSpPr>
      <p:sp>
        <p:nvSpPr>
          <p:cNvPr id="4" name="Rectangle 3"/>
          <p:cNvSpPr/>
          <p:nvPr/>
        </p:nvSpPr>
        <p:spPr>
          <a:xfrm>
            <a:off x="152400" y="152400"/>
            <a:ext cx="8839200" cy="5753100"/>
          </a:xfrm>
          <a:prstGeom prst="rect">
            <a:avLst/>
          </a:prstGeom>
          <a:solidFill>
            <a:srgbClr val="66584E">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 name="Group 11"/>
          <p:cNvGrpSpPr>
            <a:grpSpLocks/>
          </p:cNvGrpSpPr>
          <p:nvPr/>
        </p:nvGrpSpPr>
        <p:grpSpPr bwMode="auto">
          <a:xfrm>
            <a:off x="339725" y="339725"/>
            <a:ext cx="1260475" cy="1260475"/>
            <a:chOff x="228600" y="228600"/>
            <a:chExt cx="1260000" cy="1260000"/>
          </a:xfrm>
        </p:grpSpPr>
        <p:sp>
          <p:nvSpPr>
            <p:cNvPr id="6" name="Oval 5"/>
            <p:cNvSpPr/>
            <p:nvPr/>
          </p:nvSpPr>
          <p:spPr>
            <a:xfrm>
              <a:off x="228600" y="228600"/>
              <a:ext cx="1260000" cy="1260000"/>
            </a:xfrm>
            <a:prstGeom prst="ellipse">
              <a:avLst/>
            </a:prstGeom>
            <a:solidFill>
              <a:srgbClr val="CF1C21"/>
            </a:solidFill>
            <a:ln w="31750">
              <a:solidFill>
                <a:schemeClr val="bg1"/>
              </a:solidFill>
              <a:roun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extBox 6"/>
            <p:cNvSpPr txBox="1"/>
            <p:nvPr/>
          </p:nvSpPr>
          <p:spPr>
            <a:xfrm>
              <a:off x="282555" y="625325"/>
              <a:ext cx="1144157" cy="461789"/>
            </a:xfrm>
            <a:prstGeom prst="rect">
              <a:avLst/>
            </a:prstGeom>
            <a:noFill/>
          </p:spPr>
          <p:txBody>
            <a:bodyPr lIns="0" tIns="0" rIns="0" bIns="0">
              <a:spAutoFit/>
            </a:bodyPr>
            <a:lstStyle/>
            <a:p>
              <a:pPr algn="ctr" fontAlgn="auto">
                <a:spcBef>
                  <a:spcPts val="0"/>
                </a:spcBef>
                <a:spcAft>
                  <a:spcPts val="0"/>
                </a:spcAft>
                <a:defRPr/>
              </a:pPr>
              <a:r>
                <a:rPr lang="en-US" sz="1000" b="1" dirty="0">
                  <a:solidFill>
                    <a:schemeClr val="bg1"/>
                  </a:solidFill>
                  <a:latin typeface="Arial" pitchFamily="34" charset="0"/>
                  <a:ea typeface="+mn-ea"/>
                  <a:cs typeface="Arial" pitchFamily="34" charset="0"/>
                </a:rPr>
                <a:t>Presentation title</a:t>
              </a:r>
            </a:p>
            <a:p>
              <a:pPr algn="ctr" fontAlgn="auto">
                <a:spcBef>
                  <a:spcPts val="0"/>
                </a:spcBef>
                <a:spcAft>
                  <a:spcPts val="0"/>
                </a:spcAft>
                <a:defRPr/>
              </a:pPr>
              <a:r>
                <a:rPr lang="en-US" sz="1000" b="1" dirty="0">
                  <a:solidFill>
                    <a:schemeClr val="bg1"/>
                  </a:solidFill>
                  <a:latin typeface="Arial" pitchFamily="34" charset="0"/>
                  <a:ea typeface="+mn-ea"/>
                  <a:cs typeface="Arial" pitchFamily="34" charset="0"/>
                </a:rPr>
                <a:t>at-a-glance info</a:t>
              </a:r>
            </a:p>
            <a:p>
              <a:pPr algn="ctr" fontAlgn="auto">
                <a:spcBef>
                  <a:spcPts val="0"/>
                </a:spcBef>
                <a:spcAft>
                  <a:spcPts val="0"/>
                </a:spcAft>
                <a:defRPr/>
              </a:pPr>
              <a:r>
                <a:rPr lang="en-US" sz="1000" b="1" dirty="0">
                  <a:solidFill>
                    <a:schemeClr val="bg1"/>
                  </a:solidFill>
                  <a:latin typeface="Arial" pitchFamily="34" charset="0"/>
                  <a:ea typeface="+mn-ea"/>
                  <a:cs typeface="Arial" pitchFamily="34" charset="0"/>
                </a:rPr>
                <a:t>(in slide master)</a:t>
              </a:r>
            </a:p>
          </p:txBody>
        </p:sp>
      </p:grpSp>
      <p:sp>
        <p:nvSpPr>
          <p:cNvPr id="2" name="Title 1"/>
          <p:cNvSpPr>
            <a:spLocks noGrp="1"/>
          </p:cNvSpPr>
          <p:nvPr>
            <p:ph type="ctrTitle"/>
          </p:nvPr>
        </p:nvSpPr>
        <p:spPr>
          <a:xfrm>
            <a:off x="990600" y="2819400"/>
            <a:ext cx="7239000" cy="647591"/>
          </a:xfrm>
        </p:spPr>
        <p:txBody>
          <a:bodyPr/>
          <a:lstStyle>
            <a:lvl1pPr algn="r">
              <a:defRPr b="1">
                <a:solidFill>
                  <a:schemeClr val="bg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990600" y="3886200"/>
            <a:ext cx="7239000" cy="1752600"/>
          </a:xfrm>
        </p:spPr>
        <p:txBody>
          <a:bodyPr>
            <a:normAutofit/>
          </a:bodyPr>
          <a:lstStyle>
            <a:lvl1pPr marL="0" indent="0" algn="r">
              <a:buNone/>
              <a:defRPr sz="2400" b="1">
                <a:solidFill>
                  <a:srgbClr val="541818"/>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
        <p:nvSpPr>
          <p:cNvPr id="8" name="Oval 7"/>
          <p:cNvSpPr/>
          <p:nvPr/>
        </p:nvSpPr>
        <p:spPr>
          <a:xfrm>
            <a:off x="395536" y="404664"/>
            <a:ext cx="1152128" cy="1152128"/>
          </a:xfrm>
          <a:prstGeom prst="ellipse">
            <a:avLst/>
          </a:prstGeom>
          <a:solidFill>
            <a:srgbClr val="CF1C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9"/>
          <p:cNvSpPr txBox="1">
            <a:spLocks noChangeArrowheads="1"/>
          </p:cNvSpPr>
          <p:nvPr/>
        </p:nvSpPr>
        <p:spPr bwMode="auto">
          <a:xfrm>
            <a:off x="395536" y="692696"/>
            <a:ext cx="114458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200">
                <a:solidFill>
                  <a:schemeClr val="tx1"/>
                </a:solidFill>
                <a:latin typeface="Arial" charset="0"/>
                <a:ea typeface="ＭＳ Ｐゴシック" charset="0"/>
                <a:cs typeface="Arial" charset="0"/>
              </a:defRPr>
            </a:lvl1pPr>
            <a:lvl2pPr marL="742950" indent="-285750">
              <a:defRPr sz="2000">
                <a:solidFill>
                  <a:schemeClr val="tx1"/>
                </a:solidFill>
                <a:latin typeface="Arial" charset="0"/>
                <a:ea typeface="Arial" charset="0"/>
                <a:cs typeface="Arial" charset="0"/>
              </a:defRPr>
            </a:lvl2pPr>
            <a:lvl3pPr marL="1143000" indent="-228600">
              <a:defRPr sz="2000">
                <a:solidFill>
                  <a:schemeClr val="tx1"/>
                </a:solidFill>
                <a:latin typeface="Arial" charset="0"/>
                <a:ea typeface="Arial" charset="0"/>
                <a:cs typeface="Arial" charset="0"/>
              </a:defRPr>
            </a:lvl3pPr>
            <a:lvl4pPr marL="1600200" indent="-228600">
              <a:defRPr sz="2000">
                <a:solidFill>
                  <a:schemeClr val="tx1"/>
                </a:solidFill>
                <a:latin typeface="Arial" charset="0"/>
                <a:ea typeface="Arial" charset="0"/>
                <a:cs typeface="Arial" charset="0"/>
              </a:defRPr>
            </a:lvl4pPr>
            <a:lvl5pPr marL="2057400" indent="-228600">
              <a:defRPr sz="2000">
                <a:solidFill>
                  <a:schemeClr val="tx1"/>
                </a:solidFill>
                <a:latin typeface="Arial" charset="0"/>
                <a:ea typeface="Arial" charset="0"/>
                <a:cs typeface="Arial" charset="0"/>
              </a:defRPr>
            </a:lvl5pPr>
            <a:lvl6pPr eaLnBrk="0" fontAlgn="base" hangingPunct="0">
              <a:spcAft>
                <a:spcPct val="0"/>
              </a:spcAft>
              <a:buClr>
                <a:srgbClr val="C00000"/>
              </a:buClr>
              <a:buSzPct val="80000"/>
              <a:buFont typeface="Wingdings" charset="0"/>
              <a:buChar char="§"/>
              <a:defRPr sz="2000">
                <a:solidFill>
                  <a:schemeClr val="tx1"/>
                </a:solidFill>
                <a:latin typeface="Arial" charset="0"/>
                <a:ea typeface="Arial" charset="0"/>
                <a:cs typeface="Arial" charset="0"/>
              </a:defRPr>
            </a:lvl6pPr>
            <a:lvl7pPr eaLnBrk="0" fontAlgn="base" hangingPunct="0">
              <a:spcAft>
                <a:spcPct val="0"/>
              </a:spcAft>
              <a:buClr>
                <a:srgbClr val="C00000"/>
              </a:buClr>
              <a:buSzPct val="80000"/>
              <a:buFont typeface="Wingdings" charset="0"/>
              <a:buChar char="§"/>
              <a:defRPr sz="2000">
                <a:solidFill>
                  <a:schemeClr val="tx1"/>
                </a:solidFill>
                <a:latin typeface="Arial" charset="0"/>
                <a:ea typeface="Arial" charset="0"/>
                <a:cs typeface="Arial" charset="0"/>
              </a:defRPr>
            </a:lvl7pPr>
            <a:lvl8pPr eaLnBrk="0" fontAlgn="base" hangingPunct="0">
              <a:spcAft>
                <a:spcPct val="0"/>
              </a:spcAft>
              <a:buClr>
                <a:srgbClr val="C00000"/>
              </a:buClr>
              <a:buSzPct val="80000"/>
              <a:buFont typeface="Wingdings" charset="0"/>
              <a:buChar char="§"/>
              <a:defRPr sz="2000">
                <a:solidFill>
                  <a:schemeClr val="tx1"/>
                </a:solidFill>
                <a:latin typeface="Arial" charset="0"/>
                <a:ea typeface="Arial" charset="0"/>
                <a:cs typeface="Arial" charset="0"/>
              </a:defRPr>
            </a:lvl8pPr>
            <a:lvl9pPr eaLnBrk="0" fontAlgn="base" hangingPunct="0">
              <a:spcAft>
                <a:spcPct val="0"/>
              </a:spcAft>
              <a:buClr>
                <a:srgbClr val="C00000"/>
              </a:buClr>
              <a:buSzPct val="80000"/>
              <a:buFont typeface="Wingdings" charset="0"/>
              <a:buChar char="§"/>
              <a:defRPr sz="2000">
                <a:solidFill>
                  <a:schemeClr val="tx1"/>
                </a:solidFill>
                <a:latin typeface="Arial" charset="0"/>
                <a:ea typeface="Arial" charset="0"/>
                <a:cs typeface="Arial" charset="0"/>
              </a:defRPr>
            </a:lvl9pPr>
          </a:lstStyle>
          <a:p>
            <a:pPr algn="ctr"/>
            <a:r>
              <a:rPr lang="en-US" sz="1200" b="1" dirty="0" smtClean="0">
                <a:solidFill>
                  <a:schemeClr val="bg1"/>
                </a:solidFill>
              </a:rPr>
              <a:t>Climate </a:t>
            </a:r>
            <a:r>
              <a:rPr lang="en-US" sz="1200" b="1" dirty="0">
                <a:solidFill>
                  <a:schemeClr val="bg1"/>
                </a:solidFill>
              </a:rPr>
              <a:t>Change </a:t>
            </a:r>
            <a:r>
              <a:rPr lang="en-US" sz="1200" b="1" dirty="0" smtClean="0">
                <a:solidFill>
                  <a:schemeClr val="bg1"/>
                </a:solidFill>
              </a:rPr>
              <a:t>Training</a:t>
            </a:r>
            <a:endParaRPr lang="en-US" sz="1200" b="1" dirty="0">
              <a:solidFill>
                <a:schemeClr val="bg1"/>
              </a:solidFill>
            </a:endParaRPr>
          </a:p>
        </p:txBody>
      </p:sp>
    </p:spTree>
    <p:extLst>
      <p:ext uri="{BB962C8B-B14F-4D97-AF65-F5344CB8AC3E}">
        <p14:creationId xmlns:p14="http://schemas.microsoft.com/office/powerpoint/2010/main" val="147377004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
        <p:nvSpPr>
          <p:cNvPr id="4" name="Rectangle 173"/>
          <p:cNvSpPr>
            <a:spLocks noGrp="1" noChangeArrowheads="1"/>
          </p:cNvSpPr>
          <p:nvPr/>
        </p:nvSpPr>
        <p:spPr bwMode="auto">
          <a:xfrm>
            <a:off x="719138" y="3957638"/>
            <a:ext cx="7700962"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900" b="1">
                <a:solidFill>
                  <a:schemeClr val="tx1"/>
                </a:solidFill>
                <a:latin typeface="Times" panose="02020603050405020304" pitchFamily="18" charset="0"/>
                <a:ea typeface="MS PGothic" panose="020B0600070205080204" pitchFamily="34" charset="-128"/>
              </a:defRPr>
            </a:lvl1pPr>
            <a:lvl2pPr marL="742950" indent="-285750">
              <a:defRPr sz="900" b="1">
                <a:solidFill>
                  <a:schemeClr val="tx1"/>
                </a:solidFill>
                <a:latin typeface="Times" panose="02020603050405020304" pitchFamily="18" charset="0"/>
                <a:ea typeface="MS PGothic" panose="020B0600070205080204" pitchFamily="34" charset="-128"/>
              </a:defRPr>
            </a:lvl2pPr>
            <a:lvl3pPr marL="1143000" indent="-228600">
              <a:defRPr sz="900" b="1">
                <a:solidFill>
                  <a:schemeClr val="tx1"/>
                </a:solidFill>
                <a:latin typeface="Times" panose="02020603050405020304" pitchFamily="18" charset="0"/>
                <a:ea typeface="MS PGothic" panose="020B0600070205080204" pitchFamily="34" charset="-128"/>
              </a:defRPr>
            </a:lvl3pPr>
            <a:lvl4pPr marL="1600200" indent="-228600">
              <a:defRPr sz="900" b="1">
                <a:solidFill>
                  <a:schemeClr val="tx1"/>
                </a:solidFill>
                <a:latin typeface="Times" panose="02020603050405020304" pitchFamily="18" charset="0"/>
                <a:ea typeface="MS PGothic" panose="020B0600070205080204" pitchFamily="34" charset="-128"/>
              </a:defRPr>
            </a:lvl4pPr>
            <a:lvl5pPr marL="2057400" indent="-228600">
              <a:defRPr sz="900" b="1">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9pPr>
          </a:lstStyle>
          <a:p>
            <a:endParaRPr lang="de-DE" altLang="en-US" sz="1800" b="0">
              <a:latin typeface="Arial" panose="020B0604020202020204" pitchFamily="34" charset="0"/>
            </a:endParaRPr>
          </a:p>
        </p:txBody>
      </p:sp>
    </p:spTree>
    <p:extLst>
      <p:ext uri="{BB962C8B-B14F-4D97-AF65-F5344CB8AC3E}">
        <p14:creationId xmlns:p14="http://schemas.microsoft.com/office/powerpoint/2010/main" val="370964800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573119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hart Layout">
    <p:spTree>
      <p:nvGrpSpPr>
        <p:cNvPr id="1" name=""/>
        <p:cNvGrpSpPr/>
        <p:nvPr/>
      </p:nvGrpSpPr>
      <p:grpSpPr>
        <a:xfrm>
          <a:off x="0" y="0"/>
          <a:ext cx="0" cy="0"/>
          <a:chOff x="0" y="0"/>
          <a:chExt cx="0" cy="0"/>
        </a:xfrm>
      </p:grpSpPr>
      <p:cxnSp>
        <p:nvCxnSpPr>
          <p:cNvPr id="6" name="Straight Connector 5"/>
          <p:cNvCxnSpPr/>
          <p:nvPr/>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Chart Placeholder 3"/>
          <p:cNvSpPr>
            <a:spLocks noGrp="1"/>
          </p:cNvSpPr>
          <p:nvPr>
            <p:ph type="chart" sz="quarter" idx="10"/>
          </p:nvPr>
        </p:nvSpPr>
        <p:spPr>
          <a:xfrm>
            <a:off x="457200" y="1676400"/>
            <a:ext cx="3352800" cy="4191000"/>
          </a:xfrm>
        </p:spPr>
        <p:txBody>
          <a:bodyPr rtlCol="0">
            <a:normAutofit/>
          </a:bodyPr>
          <a:lstStyle/>
          <a:p>
            <a:pPr lvl="0"/>
            <a:r>
              <a:rPr lang="en-US" noProof="0" smtClean="0"/>
              <a:t>Click icon to add chart</a:t>
            </a:r>
            <a:endParaRPr lang="en-GB" noProof="0" dirty="0"/>
          </a:p>
        </p:txBody>
      </p:sp>
      <p:sp>
        <p:nvSpPr>
          <p:cNvPr id="5" name="Title 4"/>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1"/>
          </p:nvPr>
        </p:nvSpPr>
        <p:spPr>
          <a:xfrm>
            <a:off x="3959770" y="1676400"/>
            <a:ext cx="47244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636483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hoto Layout">
    <p:spTree>
      <p:nvGrpSpPr>
        <p:cNvPr id="1" name=""/>
        <p:cNvGrpSpPr/>
        <p:nvPr/>
      </p:nvGrpSpPr>
      <p:grpSpPr>
        <a:xfrm>
          <a:off x="0" y="0"/>
          <a:ext cx="0" cy="0"/>
          <a:chOff x="0" y="0"/>
          <a:chExt cx="0" cy="0"/>
        </a:xfrm>
      </p:grpSpPr>
      <p:cxnSp>
        <p:nvCxnSpPr>
          <p:cNvPr id="5" name="Straight Connector 4"/>
          <p:cNvCxnSpPr/>
          <p:nvPr/>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dirty="0"/>
          </a:p>
        </p:txBody>
      </p:sp>
      <p:sp>
        <p:nvSpPr>
          <p:cNvPr id="4" name="Picture Placeholder 3"/>
          <p:cNvSpPr>
            <a:spLocks noGrp="1"/>
          </p:cNvSpPr>
          <p:nvPr>
            <p:ph type="pic" sz="quarter" idx="10"/>
          </p:nvPr>
        </p:nvSpPr>
        <p:spPr>
          <a:xfrm>
            <a:off x="1828800" y="2895600"/>
            <a:ext cx="6858000" cy="2971800"/>
          </a:xfrm>
        </p:spPr>
        <p:txBody>
          <a:bodyPr rtlCol="0">
            <a:normAutofit/>
          </a:bodyPr>
          <a:lstStyle/>
          <a:p>
            <a:pPr lvl="0"/>
            <a:r>
              <a:rPr lang="en-US" noProof="0" smtClean="0"/>
              <a:t>Drag picture to placeholder or click icon to add</a:t>
            </a:r>
            <a:endParaRPr lang="en-GB" noProof="0" dirty="0"/>
          </a:p>
        </p:txBody>
      </p:sp>
      <p:sp>
        <p:nvSpPr>
          <p:cNvPr id="6" name="Text Placeholder 5"/>
          <p:cNvSpPr>
            <a:spLocks noGrp="1"/>
          </p:cNvSpPr>
          <p:nvPr>
            <p:ph type="body" sz="quarter" idx="11"/>
          </p:nvPr>
        </p:nvSpPr>
        <p:spPr>
          <a:xfrm>
            <a:off x="1828800" y="1631732"/>
            <a:ext cx="6858000" cy="1143000"/>
          </a:xfrm>
        </p:spPr>
        <p:txBody>
          <a:bodyPr/>
          <a:lstStyle/>
          <a:p>
            <a:pPr lvl="0"/>
            <a:r>
              <a:rPr lang="en-US" smtClean="0"/>
              <a:t>Click to edit Master text styles</a:t>
            </a:r>
          </a:p>
        </p:txBody>
      </p:sp>
    </p:spTree>
    <p:extLst>
      <p:ext uri="{BB962C8B-B14F-4D97-AF65-F5344CB8AC3E}">
        <p14:creationId xmlns:p14="http://schemas.microsoft.com/office/powerpoint/2010/main" val="2421679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sz="half" idx="1"/>
          </p:nvPr>
        </p:nvSpPr>
        <p:spPr>
          <a:xfrm>
            <a:off x="457200" y="1676400"/>
            <a:ext cx="4038600" cy="4191000"/>
          </a:xfrm>
        </p:spPr>
        <p:txBody>
          <a:bodyPr/>
          <a:lstStyle>
            <a:lvl1pPr>
              <a:defRPr sz="22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648200" y="1676400"/>
            <a:ext cx="4038600" cy="4191000"/>
          </a:xfrm>
        </p:spPr>
        <p:txBody>
          <a:bodyPr/>
          <a:lstStyle>
            <a:lvl1pPr>
              <a:defRPr sz="22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4069150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GB" dirty="0"/>
          </a:p>
        </p:txBody>
      </p:sp>
      <p:sp>
        <p:nvSpPr>
          <p:cNvPr id="3" name="Text Placeholder 2"/>
          <p:cNvSpPr>
            <a:spLocks noGrp="1"/>
          </p:cNvSpPr>
          <p:nvPr>
            <p:ph type="body" idx="1"/>
          </p:nvPr>
        </p:nvSpPr>
        <p:spPr>
          <a:xfrm>
            <a:off x="457200" y="1676399"/>
            <a:ext cx="4040188" cy="574675"/>
          </a:xfrm>
        </p:spPr>
        <p:txBody>
          <a:bodyPr anchor="ct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251075"/>
            <a:ext cx="4040188" cy="3616325"/>
          </a:xfrm>
        </p:spPr>
        <p:txBody>
          <a:bodyPr/>
          <a:lstStyle>
            <a:lvl1pPr>
              <a:defRPr sz="22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5025" y="1676399"/>
            <a:ext cx="4041775" cy="574675"/>
          </a:xfrm>
        </p:spPr>
        <p:txBody>
          <a:bodyPr anchor="ct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251075"/>
            <a:ext cx="4041775" cy="3616325"/>
          </a:xfrm>
        </p:spPr>
        <p:txBody>
          <a:bodyPr/>
          <a:lstStyle>
            <a:lvl1pPr>
              <a:defRPr sz="22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671857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End contact Layout">
    <p:spTree>
      <p:nvGrpSpPr>
        <p:cNvPr id="1" name=""/>
        <p:cNvGrpSpPr/>
        <p:nvPr/>
      </p:nvGrpSpPr>
      <p:grpSpPr>
        <a:xfrm>
          <a:off x="0" y="0"/>
          <a:ext cx="0" cy="0"/>
          <a:chOff x="0" y="0"/>
          <a:chExt cx="0" cy="0"/>
        </a:xfrm>
      </p:grpSpPr>
      <p:grpSp>
        <p:nvGrpSpPr>
          <p:cNvPr id="2" name="Group 7"/>
          <p:cNvGrpSpPr>
            <a:grpSpLocks/>
          </p:cNvGrpSpPr>
          <p:nvPr/>
        </p:nvGrpSpPr>
        <p:grpSpPr bwMode="auto">
          <a:xfrm>
            <a:off x="152400" y="152400"/>
            <a:ext cx="8839200" cy="6553200"/>
            <a:chOff x="152400" y="76200"/>
            <a:chExt cx="8839200" cy="6553200"/>
          </a:xfrm>
        </p:grpSpPr>
        <p:sp>
          <p:nvSpPr>
            <p:cNvPr id="3" name="Rectangle 2"/>
            <p:cNvSpPr/>
            <p:nvPr/>
          </p:nvSpPr>
          <p:spPr>
            <a:xfrm>
              <a:off x="152400" y="76200"/>
              <a:ext cx="8839200" cy="655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p:nvSpPr>
          <p:spPr>
            <a:xfrm>
              <a:off x="152400" y="76200"/>
              <a:ext cx="8839200" cy="5029200"/>
            </a:xfrm>
            <a:prstGeom prst="rect">
              <a:avLst/>
            </a:prstGeom>
            <a:solidFill>
              <a:srgbClr val="CF1C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p:nvPr/>
          </p:nvSpPr>
          <p:spPr>
            <a:xfrm>
              <a:off x="533400" y="498475"/>
              <a:ext cx="4724400" cy="3589338"/>
            </a:xfrm>
            <a:prstGeom prst="rect">
              <a:avLst/>
            </a:prstGeom>
            <a:noFill/>
          </p:spPr>
          <p:txBody>
            <a:bodyPr lIns="0" tIns="0" rIns="0" bIns="0">
              <a:spAutoFit/>
            </a:bodyPr>
            <a:lstStyle/>
            <a:p>
              <a:pPr fontAlgn="auto">
                <a:spcBef>
                  <a:spcPts val="0"/>
                </a:spcBef>
                <a:spcAft>
                  <a:spcPts val="0"/>
                </a:spcAft>
                <a:defRPr/>
              </a:pPr>
              <a:r>
                <a:rPr lang="en-US" sz="2000" b="1" baseline="30000" dirty="0">
                  <a:solidFill>
                    <a:srgbClr val="E8C7B0"/>
                  </a:solidFill>
                  <a:latin typeface="Arial" pitchFamily="34" charset="0"/>
                  <a:ea typeface="+mn-ea"/>
                  <a:cs typeface="Arial" pitchFamily="34" charset="0"/>
                </a:rPr>
                <a:t>FOR FURTHER INFORMATION ON XXXXXXXXX XXXXXXXX XXXXXXXXX XXXX, PLEASE CONTACT:</a:t>
              </a:r>
            </a:p>
            <a:p>
              <a:pPr fontAlgn="auto">
                <a:spcBef>
                  <a:spcPts val="0"/>
                </a:spcBef>
                <a:spcAft>
                  <a:spcPts val="0"/>
                </a:spcAft>
                <a:defRPr/>
              </a:pPr>
              <a:endParaRPr lang="en-US" sz="2000" b="1" baseline="30000" dirty="0">
                <a:solidFill>
                  <a:schemeClr val="bg1"/>
                </a:solidFill>
                <a:latin typeface="Arial" pitchFamily="34" charset="0"/>
                <a:ea typeface="+mn-ea"/>
                <a:cs typeface="Arial" pitchFamily="34" charset="0"/>
              </a:endParaRPr>
            </a:p>
            <a:p>
              <a:pPr fontAlgn="auto">
                <a:spcBef>
                  <a:spcPts val="0"/>
                </a:spcBef>
                <a:spcAft>
                  <a:spcPts val="0"/>
                </a:spcAft>
                <a:defRPr/>
              </a:pPr>
              <a:r>
                <a:rPr lang="en-US" sz="2000" b="1" baseline="30000" dirty="0">
                  <a:solidFill>
                    <a:srgbClr val="E8C7B0"/>
                  </a:solidFill>
                  <a:latin typeface="Arial" pitchFamily="34" charset="0"/>
                  <a:ea typeface="+mn-ea"/>
                  <a:cs typeface="Arial" pitchFamily="34" charset="0"/>
                </a:rPr>
                <a:t>IFRC XXXXXXXXXXXXX DEPARTMENT</a:t>
              </a:r>
            </a:p>
            <a:p>
              <a:pPr fontAlgn="auto">
                <a:spcBef>
                  <a:spcPts val="0"/>
                </a:spcBef>
                <a:spcAft>
                  <a:spcPts val="0"/>
                </a:spcAft>
                <a:defRPr/>
              </a:pPr>
              <a:r>
                <a:rPr lang="en-US" sz="2000" baseline="30000" dirty="0">
                  <a:solidFill>
                    <a:schemeClr val="bg1"/>
                  </a:solidFill>
                  <a:latin typeface="Arial" pitchFamily="34" charset="0"/>
                  <a:ea typeface="+mn-ea"/>
                  <a:cs typeface="Arial" pitchFamily="34" charset="0"/>
                </a:rPr>
                <a:t>NAME SURNAME, TITLE</a:t>
              </a:r>
              <a:br>
                <a:rPr lang="en-US" sz="2000" baseline="30000" dirty="0">
                  <a:solidFill>
                    <a:schemeClr val="bg1"/>
                  </a:solidFill>
                  <a:latin typeface="Arial" pitchFamily="34" charset="0"/>
                  <a:ea typeface="+mn-ea"/>
                  <a:cs typeface="Arial" pitchFamily="34" charset="0"/>
                </a:rPr>
              </a:br>
              <a:r>
                <a:rPr lang="en-US" sz="2000" b="1" baseline="30000" dirty="0">
                  <a:solidFill>
                    <a:schemeClr val="bg1"/>
                  </a:solidFill>
                  <a:latin typeface="Arial" pitchFamily="34" charset="0"/>
                  <a:ea typeface="+mn-ea"/>
                  <a:cs typeface="Arial" pitchFamily="34" charset="0"/>
                </a:rPr>
                <a:t>TEL. : +41 022 730 XXXX</a:t>
              </a:r>
            </a:p>
            <a:p>
              <a:pPr fontAlgn="auto">
                <a:spcBef>
                  <a:spcPts val="0"/>
                </a:spcBef>
                <a:spcAft>
                  <a:spcPts val="0"/>
                </a:spcAft>
                <a:defRPr/>
              </a:pPr>
              <a:r>
                <a:rPr lang="en-US" sz="2000" b="1" baseline="30000" dirty="0">
                  <a:solidFill>
                    <a:schemeClr val="bg1"/>
                  </a:solidFill>
                  <a:latin typeface="Arial" pitchFamily="34" charset="0"/>
                  <a:ea typeface="+mn-ea"/>
                  <a:cs typeface="Arial" pitchFamily="34" charset="0"/>
                </a:rPr>
                <a:t>EMAIL: name.surname@ifrc.org</a:t>
              </a:r>
            </a:p>
            <a:p>
              <a:pPr fontAlgn="auto">
                <a:spcBef>
                  <a:spcPts val="0"/>
                </a:spcBef>
                <a:spcAft>
                  <a:spcPts val="0"/>
                </a:spcAft>
                <a:defRPr/>
              </a:pPr>
              <a:endParaRPr lang="en-US" sz="2000" b="1" baseline="30000" dirty="0">
                <a:solidFill>
                  <a:schemeClr val="bg1"/>
                </a:solidFill>
                <a:latin typeface="Arial" pitchFamily="34" charset="0"/>
                <a:ea typeface="+mn-ea"/>
                <a:cs typeface="Arial" pitchFamily="34" charset="0"/>
              </a:endParaRPr>
            </a:p>
            <a:p>
              <a:pPr fontAlgn="auto">
                <a:spcBef>
                  <a:spcPts val="0"/>
                </a:spcBef>
                <a:spcAft>
                  <a:spcPts val="0"/>
                </a:spcAft>
                <a:defRPr/>
              </a:pPr>
              <a:r>
                <a:rPr lang="en-US" sz="2000" b="1" baseline="30000" dirty="0">
                  <a:solidFill>
                    <a:srgbClr val="E8C7B0"/>
                  </a:solidFill>
                  <a:latin typeface="Arial" pitchFamily="34" charset="0"/>
                  <a:ea typeface="+mn-ea"/>
                  <a:cs typeface="Arial" pitchFamily="34" charset="0"/>
                </a:rPr>
                <a:t>THIS PRESENTATION IS PUBLISHED BY</a:t>
              </a:r>
            </a:p>
            <a:p>
              <a:pPr fontAlgn="auto">
                <a:spcBef>
                  <a:spcPts val="0"/>
                </a:spcBef>
                <a:spcAft>
                  <a:spcPts val="0"/>
                </a:spcAft>
                <a:defRPr/>
              </a:pPr>
              <a:r>
                <a:rPr lang="en-US" sz="2000" b="1" baseline="30000" dirty="0">
                  <a:solidFill>
                    <a:schemeClr val="bg1"/>
                  </a:solidFill>
                  <a:latin typeface="Arial" pitchFamily="34" charset="0"/>
                  <a:ea typeface="+mn-ea"/>
                  <a:cs typeface="Arial" pitchFamily="34" charset="0"/>
                </a:rPr>
                <a:t>INTERNATIONAL FEDERATION OF </a:t>
              </a:r>
              <a:br>
                <a:rPr lang="en-US" sz="2000" b="1" baseline="30000" dirty="0">
                  <a:solidFill>
                    <a:schemeClr val="bg1"/>
                  </a:solidFill>
                  <a:latin typeface="Arial" pitchFamily="34" charset="0"/>
                  <a:ea typeface="+mn-ea"/>
                  <a:cs typeface="Arial" pitchFamily="34" charset="0"/>
                </a:rPr>
              </a:br>
              <a:r>
                <a:rPr lang="en-US" sz="2000" b="1" baseline="30000" dirty="0">
                  <a:solidFill>
                    <a:schemeClr val="bg1"/>
                  </a:solidFill>
                  <a:latin typeface="Arial" pitchFamily="34" charset="0"/>
                  <a:ea typeface="+mn-ea"/>
                  <a:cs typeface="Arial" pitchFamily="34" charset="0"/>
                </a:rPr>
                <a:t>RED CROSS AND RED CRESCENT SOCIETIES</a:t>
              </a:r>
            </a:p>
            <a:p>
              <a:pPr fontAlgn="auto">
                <a:spcBef>
                  <a:spcPts val="0"/>
                </a:spcBef>
                <a:spcAft>
                  <a:spcPts val="0"/>
                </a:spcAft>
                <a:defRPr/>
              </a:pPr>
              <a:r>
                <a:rPr lang="en-US" sz="2000" b="1" baseline="30000" dirty="0">
                  <a:solidFill>
                    <a:schemeClr val="bg1"/>
                  </a:solidFill>
                  <a:latin typeface="Arial" pitchFamily="34" charset="0"/>
                  <a:ea typeface="+mn-ea"/>
                  <a:cs typeface="Arial" pitchFamily="34" charset="0"/>
                </a:rPr>
                <a:t>P.O. BOX 372</a:t>
              </a:r>
            </a:p>
            <a:p>
              <a:pPr fontAlgn="auto">
                <a:spcBef>
                  <a:spcPts val="0"/>
                </a:spcBef>
                <a:spcAft>
                  <a:spcPts val="0"/>
                </a:spcAft>
                <a:defRPr/>
              </a:pPr>
              <a:r>
                <a:rPr lang="en-US" sz="2000" b="1" baseline="30000" dirty="0">
                  <a:solidFill>
                    <a:schemeClr val="bg1"/>
                  </a:solidFill>
                  <a:latin typeface="Arial" pitchFamily="34" charset="0"/>
                  <a:ea typeface="+mn-ea"/>
                  <a:cs typeface="Arial" pitchFamily="34" charset="0"/>
                </a:rPr>
                <a:t>CH-1211 GENEVA 19</a:t>
              </a:r>
            </a:p>
            <a:p>
              <a:pPr fontAlgn="auto">
                <a:spcBef>
                  <a:spcPts val="0"/>
                </a:spcBef>
                <a:spcAft>
                  <a:spcPts val="0"/>
                </a:spcAft>
                <a:defRPr/>
              </a:pPr>
              <a:r>
                <a:rPr lang="en-US" sz="2000" b="1" baseline="30000" dirty="0">
                  <a:solidFill>
                    <a:schemeClr val="bg1"/>
                  </a:solidFill>
                  <a:latin typeface="Arial" pitchFamily="34" charset="0"/>
                  <a:ea typeface="+mn-ea"/>
                  <a:cs typeface="Arial" pitchFamily="34" charset="0"/>
                </a:rPr>
                <a:t>SWITZERLAND</a:t>
              </a:r>
            </a:p>
            <a:p>
              <a:pPr fontAlgn="auto">
                <a:spcBef>
                  <a:spcPts val="0"/>
                </a:spcBef>
                <a:spcAft>
                  <a:spcPts val="0"/>
                </a:spcAft>
                <a:defRPr/>
              </a:pPr>
              <a:endParaRPr lang="en-US" sz="2000" b="1" baseline="30000" dirty="0">
                <a:solidFill>
                  <a:schemeClr val="bg1"/>
                </a:solidFill>
                <a:latin typeface="Arial" pitchFamily="34" charset="0"/>
                <a:ea typeface="+mn-ea"/>
                <a:cs typeface="Arial" pitchFamily="34" charset="0"/>
              </a:endParaRPr>
            </a:p>
            <a:p>
              <a:pPr fontAlgn="auto">
                <a:spcBef>
                  <a:spcPts val="0"/>
                </a:spcBef>
                <a:spcAft>
                  <a:spcPts val="0"/>
                </a:spcAft>
                <a:defRPr/>
              </a:pPr>
              <a:r>
                <a:rPr lang="en-US" sz="2000" b="1" baseline="30000" dirty="0">
                  <a:solidFill>
                    <a:schemeClr val="bg1"/>
                  </a:solidFill>
                  <a:latin typeface="Arial" pitchFamily="34" charset="0"/>
                  <a:ea typeface="+mn-ea"/>
                  <a:cs typeface="Arial" pitchFamily="34" charset="0"/>
                </a:rPr>
                <a:t>TEL.: +41 22 730 42 22</a:t>
              </a:r>
            </a:p>
            <a:p>
              <a:pPr fontAlgn="auto">
                <a:spcBef>
                  <a:spcPts val="0"/>
                </a:spcBef>
                <a:spcAft>
                  <a:spcPts val="0"/>
                </a:spcAft>
                <a:defRPr/>
              </a:pPr>
              <a:r>
                <a:rPr lang="en-US" sz="2000" b="1" baseline="30000" dirty="0">
                  <a:solidFill>
                    <a:schemeClr val="bg1"/>
                  </a:solidFill>
                  <a:latin typeface="Arial" pitchFamily="34" charset="0"/>
                  <a:ea typeface="+mn-ea"/>
                  <a:cs typeface="Arial" pitchFamily="34" charset="0"/>
                </a:rPr>
                <a:t>FAX.: +41 22 733 03 95</a:t>
              </a:r>
              <a:endParaRPr lang="en-US" sz="2000" dirty="0">
                <a:solidFill>
                  <a:schemeClr val="bg1"/>
                </a:solidFill>
                <a:latin typeface="Arial" pitchFamily="34" charset="0"/>
                <a:ea typeface="+mn-ea"/>
                <a:cs typeface="Arial" pitchFamily="34" charset="0"/>
              </a:endParaRPr>
            </a:p>
          </p:txBody>
        </p:sp>
        <p:pic>
          <p:nvPicPr>
            <p:cNvPr id="6" name="Picture 15" descr="SLCM-icons logo-E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486400"/>
              <a:ext cx="1905000" cy="983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descr="IFRC_logo_E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6096000"/>
              <a:ext cx="3157728" cy="295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5867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dirty="0"/>
          </a:p>
        </p:txBody>
      </p:sp>
    </p:spTree>
    <p:extLst>
      <p:ext uri="{BB962C8B-B14F-4D97-AF65-F5344CB8AC3E}">
        <p14:creationId xmlns:p14="http://schemas.microsoft.com/office/powerpoint/2010/main" val="101415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299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26" name="Group 14"/>
          <p:cNvGrpSpPr>
            <a:grpSpLocks/>
          </p:cNvGrpSpPr>
          <p:nvPr/>
        </p:nvGrpSpPr>
        <p:grpSpPr bwMode="auto">
          <a:xfrm>
            <a:off x="152400" y="5943600"/>
            <a:ext cx="8839200" cy="787400"/>
            <a:chOff x="152400" y="5918015"/>
            <a:chExt cx="8839200" cy="787585"/>
          </a:xfrm>
        </p:grpSpPr>
        <p:sp>
          <p:nvSpPr>
            <p:cNvPr id="9" name="Rectangle 8"/>
            <p:cNvSpPr/>
            <p:nvPr/>
          </p:nvSpPr>
          <p:spPr bwMode="auto">
            <a:xfrm>
              <a:off x="152400" y="5918015"/>
              <a:ext cx="8839200" cy="787585"/>
            </a:xfrm>
            <a:prstGeom prst="rect">
              <a:avLst/>
            </a:prstGeom>
            <a:solidFill>
              <a:srgbClr val="DB0000"/>
            </a:solidFill>
            <a:ln w="9525" cap="flat" cmpd="sng" algn="ctr">
              <a:solidFill>
                <a:schemeClr val="bg1"/>
              </a:solidFill>
              <a:prstDash val="solid"/>
              <a:round/>
              <a:headEnd type="none" w="med" len="med"/>
              <a:tailEnd type="none" w="med" len="med"/>
            </a:ln>
            <a:effectLst/>
          </p:spPr>
          <p:txBody>
            <a:bodyPr/>
            <a:lstStyle/>
            <a:p>
              <a:pPr marL="342900" indent="-342900" fontAlgn="auto">
                <a:spcBef>
                  <a:spcPct val="20000"/>
                </a:spcBef>
                <a:spcAft>
                  <a:spcPts val="0"/>
                </a:spcAft>
                <a:buFontTx/>
                <a:buChar char="•"/>
                <a:defRPr/>
              </a:pPr>
              <a:endParaRPr lang="en-US" sz="3200">
                <a:ea typeface="+mn-ea"/>
              </a:endParaRPr>
            </a:p>
          </p:txBody>
        </p:sp>
        <p:sp>
          <p:nvSpPr>
            <p:cNvPr id="10" name="TextBox 9"/>
            <p:cNvSpPr txBox="1"/>
            <p:nvPr/>
          </p:nvSpPr>
          <p:spPr bwMode="auto">
            <a:xfrm>
              <a:off x="304800" y="6106972"/>
              <a:ext cx="3124200" cy="369974"/>
            </a:xfrm>
            <a:prstGeom prst="rect">
              <a:avLst/>
            </a:prstGeom>
            <a:noFill/>
          </p:spPr>
          <p:txBody>
            <a:bodyPr lIns="0" tIns="0" rIns="0" bIns="0">
              <a:spAutoFit/>
            </a:bodyPr>
            <a:lstStyle/>
            <a:p>
              <a:pPr fontAlgn="auto">
                <a:spcBef>
                  <a:spcPts val="0"/>
                </a:spcBef>
                <a:spcAft>
                  <a:spcPts val="0"/>
                </a:spcAft>
                <a:defRPr/>
              </a:pPr>
              <a:r>
                <a:rPr lang="en-US" sz="1200" b="1">
                  <a:solidFill>
                    <a:srgbClr val="551C15"/>
                  </a:solidFill>
                  <a:latin typeface="Arial Rounded MT Bold" pitchFamily="-110" charset="0"/>
                  <a:ea typeface="Arial Rounded MT Bold" pitchFamily="-110" charset="0"/>
                  <a:cs typeface="Arial Rounded MT Bold" pitchFamily="-110" charset="0"/>
                </a:rPr>
                <a:t>www.ifrc.org</a:t>
              </a:r>
            </a:p>
            <a:p>
              <a:pPr fontAlgn="auto">
                <a:spcBef>
                  <a:spcPts val="0"/>
                </a:spcBef>
                <a:spcAft>
                  <a:spcPts val="0"/>
                </a:spcAft>
                <a:defRPr/>
              </a:pPr>
              <a:r>
                <a:rPr lang="en-US" sz="1200" b="1">
                  <a:solidFill>
                    <a:schemeClr val="bg1"/>
                  </a:solidFill>
                  <a:latin typeface="Arial Rounded MT Bold" pitchFamily="-110" charset="0"/>
                  <a:ea typeface="Arial Rounded MT Bold" pitchFamily="-110" charset="0"/>
                  <a:cs typeface="Arial Rounded MT Bold" pitchFamily="-110" charset="0"/>
                </a:rPr>
                <a:t>Saving lives, changing minds.</a:t>
              </a:r>
              <a:endParaRPr lang="en-US" sz="1200">
                <a:solidFill>
                  <a:schemeClr val="bg1"/>
                </a:solidFill>
                <a:latin typeface="Arial Rounded MT Bold" pitchFamily="-110" charset="0"/>
                <a:ea typeface="Arial Rounded MT Bold" pitchFamily="-110" charset="0"/>
                <a:cs typeface="Arial Rounded MT Bold" pitchFamily="-110" charset="0"/>
              </a:endParaRPr>
            </a:p>
          </p:txBody>
        </p:sp>
        <p:pic>
          <p:nvPicPr>
            <p:cNvPr id="1034" name="Picture 14" descr="IFRC_logo_EN.gi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613869" y="6172201"/>
              <a:ext cx="3225331"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Title Placeholder 1"/>
          <p:cNvSpPr>
            <a:spLocks noGrp="1"/>
          </p:cNvSpPr>
          <p:nvPr>
            <p:ph type="title"/>
          </p:nvPr>
        </p:nvSpPr>
        <p:spPr bwMode="auto">
          <a:xfrm>
            <a:off x="1828800" y="350838"/>
            <a:ext cx="685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a:p>
        </p:txBody>
      </p:sp>
      <p:sp>
        <p:nvSpPr>
          <p:cNvPr id="1028" name="Text Placeholder 2"/>
          <p:cNvSpPr>
            <a:spLocks noGrp="1"/>
          </p:cNvSpPr>
          <p:nvPr>
            <p:ph type="body" idx="1"/>
          </p:nvPr>
        </p:nvSpPr>
        <p:spPr bwMode="auto">
          <a:xfrm>
            <a:off x="1828800" y="1676400"/>
            <a:ext cx="6858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grpSp>
        <p:nvGrpSpPr>
          <p:cNvPr id="1029" name="Group 16"/>
          <p:cNvGrpSpPr>
            <a:grpSpLocks/>
          </p:cNvGrpSpPr>
          <p:nvPr/>
        </p:nvGrpSpPr>
        <p:grpSpPr bwMode="auto">
          <a:xfrm>
            <a:off x="339725" y="339725"/>
            <a:ext cx="1260475" cy="1260475"/>
            <a:chOff x="228600" y="228600"/>
            <a:chExt cx="1260000" cy="1260000"/>
          </a:xfrm>
        </p:grpSpPr>
        <p:sp>
          <p:nvSpPr>
            <p:cNvPr id="18" name="Oval 17"/>
            <p:cNvSpPr/>
            <p:nvPr/>
          </p:nvSpPr>
          <p:spPr>
            <a:xfrm>
              <a:off x="228600" y="228600"/>
              <a:ext cx="1260000" cy="1260000"/>
            </a:xfrm>
            <a:prstGeom prst="ellipse">
              <a:avLst/>
            </a:prstGeom>
            <a:solidFill>
              <a:srgbClr val="CF1C21"/>
            </a:solidFill>
            <a:ln w="31750">
              <a:solidFill>
                <a:schemeClr val="bg1"/>
              </a:solidFill>
              <a:roun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TextBox 18"/>
            <p:cNvSpPr txBox="1"/>
            <p:nvPr/>
          </p:nvSpPr>
          <p:spPr>
            <a:xfrm>
              <a:off x="282555" y="625325"/>
              <a:ext cx="1144157" cy="461789"/>
            </a:xfrm>
            <a:prstGeom prst="rect">
              <a:avLst/>
            </a:prstGeom>
            <a:noFill/>
          </p:spPr>
          <p:txBody>
            <a:bodyPr lIns="0" tIns="0" rIns="0" bIns="0">
              <a:spAutoFit/>
            </a:bodyPr>
            <a:lstStyle/>
            <a:p>
              <a:pPr algn="ctr" fontAlgn="auto">
                <a:spcBef>
                  <a:spcPts val="0"/>
                </a:spcBef>
                <a:spcAft>
                  <a:spcPts val="0"/>
                </a:spcAft>
                <a:defRPr/>
              </a:pPr>
              <a:r>
                <a:rPr lang="en-US" sz="1000" b="1" dirty="0">
                  <a:solidFill>
                    <a:schemeClr val="bg1"/>
                  </a:solidFill>
                  <a:latin typeface="Arial" pitchFamily="34" charset="0"/>
                  <a:ea typeface="+mn-ea"/>
                  <a:cs typeface="Arial" pitchFamily="34" charset="0"/>
                </a:rPr>
                <a:t>Presentation title</a:t>
              </a:r>
            </a:p>
            <a:p>
              <a:pPr algn="ctr" fontAlgn="auto">
                <a:spcBef>
                  <a:spcPts val="0"/>
                </a:spcBef>
                <a:spcAft>
                  <a:spcPts val="0"/>
                </a:spcAft>
                <a:defRPr/>
              </a:pPr>
              <a:r>
                <a:rPr lang="en-US" sz="1000" b="1" dirty="0">
                  <a:solidFill>
                    <a:schemeClr val="bg1"/>
                  </a:solidFill>
                  <a:latin typeface="Arial" pitchFamily="34" charset="0"/>
                  <a:ea typeface="+mn-ea"/>
                  <a:cs typeface="Arial" pitchFamily="34" charset="0"/>
                </a:rPr>
                <a:t>at-a-glance info</a:t>
              </a:r>
            </a:p>
            <a:p>
              <a:pPr algn="ctr" fontAlgn="auto">
                <a:spcBef>
                  <a:spcPts val="0"/>
                </a:spcBef>
                <a:spcAft>
                  <a:spcPts val="0"/>
                </a:spcAft>
                <a:defRPr/>
              </a:pPr>
              <a:r>
                <a:rPr lang="en-US" sz="1000" b="1" dirty="0">
                  <a:solidFill>
                    <a:schemeClr val="bg1"/>
                  </a:solidFill>
                  <a:latin typeface="Arial" pitchFamily="34" charset="0"/>
                  <a:ea typeface="+mn-ea"/>
                  <a:cs typeface="Arial" pitchFamily="34" charset="0"/>
                </a:rPr>
                <a:t>(in slide master)</a:t>
              </a:r>
            </a:p>
          </p:txBody>
        </p:sp>
      </p:grpSp>
      <p:sp>
        <p:nvSpPr>
          <p:cNvPr id="2" name="Rounded Rectangle 1"/>
          <p:cNvSpPr/>
          <p:nvPr/>
        </p:nvSpPr>
        <p:spPr>
          <a:xfrm>
            <a:off x="395536" y="692696"/>
            <a:ext cx="1080120" cy="504056"/>
          </a:xfrm>
          <a:prstGeom prst="roundRect">
            <a:avLst/>
          </a:prstGeom>
          <a:solidFill>
            <a:srgbClr val="CF1C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a:off x="395536" y="404664"/>
            <a:ext cx="1152128" cy="1152128"/>
          </a:xfrm>
          <a:prstGeom prst="ellipse">
            <a:avLst/>
          </a:prstGeom>
          <a:solidFill>
            <a:srgbClr val="CF1C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9"/>
          <p:cNvSpPr txBox="1">
            <a:spLocks noChangeArrowheads="1"/>
          </p:cNvSpPr>
          <p:nvPr/>
        </p:nvSpPr>
        <p:spPr bwMode="auto">
          <a:xfrm>
            <a:off x="395536" y="692696"/>
            <a:ext cx="114458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200">
                <a:solidFill>
                  <a:schemeClr val="tx1"/>
                </a:solidFill>
                <a:latin typeface="Arial" charset="0"/>
                <a:ea typeface="ＭＳ Ｐゴシック" charset="0"/>
                <a:cs typeface="Arial" charset="0"/>
              </a:defRPr>
            </a:lvl1pPr>
            <a:lvl2pPr marL="742950" indent="-285750">
              <a:defRPr sz="2000">
                <a:solidFill>
                  <a:schemeClr val="tx1"/>
                </a:solidFill>
                <a:latin typeface="Arial" charset="0"/>
                <a:ea typeface="Arial" charset="0"/>
                <a:cs typeface="Arial" charset="0"/>
              </a:defRPr>
            </a:lvl2pPr>
            <a:lvl3pPr marL="1143000" indent="-228600">
              <a:defRPr sz="2000">
                <a:solidFill>
                  <a:schemeClr val="tx1"/>
                </a:solidFill>
                <a:latin typeface="Arial" charset="0"/>
                <a:ea typeface="Arial" charset="0"/>
                <a:cs typeface="Arial" charset="0"/>
              </a:defRPr>
            </a:lvl3pPr>
            <a:lvl4pPr marL="1600200" indent="-228600">
              <a:defRPr sz="2000">
                <a:solidFill>
                  <a:schemeClr val="tx1"/>
                </a:solidFill>
                <a:latin typeface="Arial" charset="0"/>
                <a:ea typeface="Arial" charset="0"/>
                <a:cs typeface="Arial" charset="0"/>
              </a:defRPr>
            </a:lvl4pPr>
            <a:lvl5pPr marL="2057400" indent="-228600">
              <a:defRPr sz="2000">
                <a:solidFill>
                  <a:schemeClr val="tx1"/>
                </a:solidFill>
                <a:latin typeface="Arial" charset="0"/>
                <a:ea typeface="Arial" charset="0"/>
                <a:cs typeface="Arial" charset="0"/>
              </a:defRPr>
            </a:lvl5pPr>
            <a:lvl6pPr eaLnBrk="0" fontAlgn="base" hangingPunct="0">
              <a:spcAft>
                <a:spcPct val="0"/>
              </a:spcAft>
              <a:buClr>
                <a:srgbClr val="C00000"/>
              </a:buClr>
              <a:buSzPct val="80000"/>
              <a:buFont typeface="Wingdings" charset="0"/>
              <a:buChar char="§"/>
              <a:defRPr sz="2000">
                <a:solidFill>
                  <a:schemeClr val="tx1"/>
                </a:solidFill>
                <a:latin typeface="Arial" charset="0"/>
                <a:ea typeface="Arial" charset="0"/>
                <a:cs typeface="Arial" charset="0"/>
              </a:defRPr>
            </a:lvl6pPr>
            <a:lvl7pPr eaLnBrk="0" fontAlgn="base" hangingPunct="0">
              <a:spcAft>
                <a:spcPct val="0"/>
              </a:spcAft>
              <a:buClr>
                <a:srgbClr val="C00000"/>
              </a:buClr>
              <a:buSzPct val="80000"/>
              <a:buFont typeface="Wingdings" charset="0"/>
              <a:buChar char="§"/>
              <a:defRPr sz="2000">
                <a:solidFill>
                  <a:schemeClr val="tx1"/>
                </a:solidFill>
                <a:latin typeface="Arial" charset="0"/>
                <a:ea typeface="Arial" charset="0"/>
                <a:cs typeface="Arial" charset="0"/>
              </a:defRPr>
            </a:lvl7pPr>
            <a:lvl8pPr eaLnBrk="0" fontAlgn="base" hangingPunct="0">
              <a:spcAft>
                <a:spcPct val="0"/>
              </a:spcAft>
              <a:buClr>
                <a:srgbClr val="C00000"/>
              </a:buClr>
              <a:buSzPct val="80000"/>
              <a:buFont typeface="Wingdings" charset="0"/>
              <a:buChar char="§"/>
              <a:defRPr sz="2000">
                <a:solidFill>
                  <a:schemeClr val="tx1"/>
                </a:solidFill>
                <a:latin typeface="Arial" charset="0"/>
                <a:ea typeface="Arial" charset="0"/>
                <a:cs typeface="Arial" charset="0"/>
              </a:defRPr>
            </a:lvl8pPr>
            <a:lvl9pPr eaLnBrk="0" fontAlgn="base" hangingPunct="0">
              <a:spcAft>
                <a:spcPct val="0"/>
              </a:spcAft>
              <a:buClr>
                <a:srgbClr val="C00000"/>
              </a:buClr>
              <a:buSzPct val="80000"/>
              <a:buFont typeface="Wingdings" charset="0"/>
              <a:buChar char="§"/>
              <a:defRPr sz="2000">
                <a:solidFill>
                  <a:schemeClr val="tx1"/>
                </a:solidFill>
                <a:latin typeface="Arial" charset="0"/>
                <a:ea typeface="Arial" charset="0"/>
                <a:cs typeface="Arial" charset="0"/>
              </a:defRPr>
            </a:lvl9pPr>
          </a:lstStyle>
          <a:p>
            <a:pPr algn="ctr"/>
            <a:r>
              <a:rPr lang="en-US" sz="1200" b="1" dirty="0" smtClean="0">
                <a:solidFill>
                  <a:schemeClr val="bg1"/>
                </a:solidFill>
              </a:rPr>
              <a:t>Climate </a:t>
            </a:r>
            <a:r>
              <a:rPr lang="en-US" sz="1200" b="1" dirty="0">
                <a:solidFill>
                  <a:schemeClr val="bg1"/>
                </a:solidFill>
              </a:rPr>
              <a:t>Change </a:t>
            </a:r>
            <a:r>
              <a:rPr lang="en-US" sz="1200" b="1" dirty="0" smtClean="0">
                <a:solidFill>
                  <a:schemeClr val="bg1"/>
                </a:solidFill>
              </a:rPr>
              <a:t>Training</a:t>
            </a:r>
            <a:endParaRPr lang="en-US" sz="1200" b="1"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rtl="0" eaLnBrk="1" fontAlgn="base" hangingPunct="1">
        <a:spcBef>
          <a:spcPct val="0"/>
        </a:spcBef>
        <a:spcAft>
          <a:spcPct val="0"/>
        </a:spcAft>
        <a:defRPr sz="2600" b="1" i="1" kern="1200">
          <a:solidFill>
            <a:schemeClr val="tx1"/>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600" b="1" i="1">
          <a:solidFill>
            <a:schemeClr val="tx1"/>
          </a:solidFill>
          <a:latin typeface="Arial" pitchFamily="34" charset="0"/>
          <a:ea typeface="ＭＳ Ｐゴシック" charset="0"/>
          <a:cs typeface="Arial" pitchFamily="34" charset="0"/>
        </a:defRPr>
      </a:lvl2pPr>
      <a:lvl3pPr algn="l" rtl="0" eaLnBrk="1" fontAlgn="base" hangingPunct="1">
        <a:spcBef>
          <a:spcPct val="0"/>
        </a:spcBef>
        <a:spcAft>
          <a:spcPct val="0"/>
        </a:spcAft>
        <a:defRPr sz="2600" b="1" i="1">
          <a:solidFill>
            <a:schemeClr val="tx1"/>
          </a:solidFill>
          <a:latin typeface="Arial" pitchFamily="34" charset="0"/>
          <a:ea typeface="ＭＳ Ｐゴシック" charset="0"/>
          <a:cs typeface="Arial" pitchFamily="34" charset="0"/>
        </a:defRPr>
      </a:lvl3pPr>
      <a:lvl4pPr algn="l" rtl="0" eaLnBrk="1" fontAlgn="base" hangingPunct="1">
        <a:spcBef>
          <a:spcPct val="0"/>
        </a:spcBef>
        <a:spcAft>
          <a:spcPct val="0"/>
        </a:spcAft>
        <a:defRPr sz="2600" b="1" i="1">
          <a:solidFill>
            <a:schemeClr val="tx1"/>
          </a:solidFill>
          <a:latin typeface="Arial" pitchFamily="34" charset="0"/>
          <a:ea typeface="ＭＳ Ｐゴシック" charset="0"/>
          <a:cs typeface="Arial" pitchFamily="34" charset="0"/>
        </a:defRPr>
      </a:lvl4pPr>
      <a:lvl5pPr algn="l" rtl="0" eaLnBrk="1" fontAlgn="base" hangingPunct="1">
        <a:spcBef>
          <a:spcPct val="0"/>
        </a:spcBef>
        <a:spcAft>
          <a:spcPct val="0"/>
        </a:spcAft>
        <a:defRPr sz="2600" b="1" i="1">
          <a:solidFill>
            <a:schemeClr val="tx1"/>
          </a:solidFill>
          <a:latin typeface="Arial" pitchFamily="34" charset="0"/>
          <a:ea typeface="ＭＳ Ｐゴシック" charset="0"/>
          <a:cs typeface="Arial" pitchFamily="34" charset="0"/>
        </a:defRPr>
      </a:lvl5pPr>
      <a:lvl6pPr marL="457200" algn="l" rtl="0" eaLnBrk="1" fontAlgn="base" hangingPunct="1">
        <a:spcBef>
          <a:spcPct val="0"/>
        </a:spcBef>
        <a:spcAft>
          <a:spcPct val="0"/>
        </a:spcAft>
        <a:defRPr sz="2600" b="1" i="1">
          <a:solidFill>
            <a:schemeClr val="tx1"/>
          </a:solidFill>
          <a:latin typeface="Arial" pitchFamily="34" charset="0"/>
          <a:cs typeface="Arial" pitchFamily="34" charset="0"/>
        </a:defRPr>
      </a:lvl6pPr>
      <a:lvl7pPr marL="914400" algn="l" rtl="0" eaLnBrk="1" fontAlgn="base" hangingPunct="1">
        <a:spcBef>
          <a:spcPct val="0"/>
        </a:spcBef>
        <a:spcAft>
          <a:spcPct val="0"/>
        </a:spcAft>
        <a:defRPr sz="2600" b="1" i="1">
          <a:solidFill>
            <a:schemeClr val="tx1"/>
          </a:solidFill>
          <a:latin typeface="Arial" pitchFamily="34" charset="0"/>
          <a:cs typeface="Arial" pitchFamily="34" charset="0"/>
        </a:defRPr>
      </a:lvl7pPr>
      <a:lvl8pPr marL="1371600" algn="l" rtl="0" eaLnBrk="1" fontAlgn="base" hangingPunct="1">
        <a:spcBef>
          <a:spcPct val="0"/>
        </a:spcBef>
        <a:spcAft>
          <a:spcPct val="0"/>
        </a:spcAft>
        <a:defRPr sz="2600" b="1" i="1">
          <a:solidFill>
            <a:schemeClr val="tx1"/>
          </a:solidFill>
          <a:latin typeface="Arial" pitchFamily="34" charset="0"/>
          <a:cs typeface="Arial" pitchFamily="34" charset="0"/>
        </a:defRPr>
      </a:lvl8pPr>
      <a:lvl9pPr marL="1828800" algn="l" rtl="0" eaLnBrk="1" fontAlgn="base" hangingPunct="1">
        <a:spcBef>
          <a:spcPct val="0"/>
        </a:spcBef>
        <a:spcAft>
          <a:spcPct val="0"/>
        </a:spcAft>
        <a:defRPr sz="2600" b="1" i="1">
          <a:solidFill>
            <a:schemeClr val="tx1"/>
          </a:solidFill>
          <a:latin typeface="Arial" pitchFamily="34" charset="0"/>
          <a:cs typeface="Arial" pitchFamily="34" charset="0"/>
        </a:defRPr>
      </a:lvl9pPr>
    </p:titleStyle>
    <p:bodyStyle>
      <a:lvl1pPr marL="273050" indent="-273050" algn="l" rtl="0" eaLnBrk="1" fontAlgn="base" hangingPunct="1">
        <a:spcBef>
          <a:spcPct val="20000"/>
        </a:spcBef>
        <a:spcAft>
          <a:spcPct val="0"/>
        </a:spcAft>
        <a:buClr>
          <a:srgbClr val="CF1C21"/>
        </a:buClr>
        <a:buSzPct val="80000"/>
        <a:buFont typeface="Wingdings" charset="0"/>
        <a:buChar char="§"/>
        <a:defRPr sz="2200" kern="1200">
          <a:solidFill>
            <a:schemeClr val="tx1"/>
          </a:solidFill>
          <a:latin typeface="Arial" pitchFamily="34" charset="0"/>
          <a:ea typeface="ＭＳ Ｐゴシック" charset="0"/>
          <a:cs typeface="Arial" pitchFamily="34" charset="0"/>
        </a:defRPr>
      </a:lvl1pPr>
      <a:lvl2pPr marL="450850" indent="-177800" algn="l" rtl="0" eaLnBrk="1" fontAlgn="base" hangingPunct="1">
        <a:spcBef>
          <a:spcPct val="20000"/>
        </a:spcBef>
        <a:spcAft>
          <a:spcPct val="0"/>
        </a:spcAft>
        <a:buClr>
          <a:srgbClr val="CF1C21"/>
        </a:buClr>
        <a:buSzPct val="80000"/>
        <a:buFont typeface="Wingdings" charset="0"/>
        <a:buChar char="§"/>
        <a:defRPr sz="2000" kern="1200">
          <a:solidFill>
            <a:schemeClr val="tx1"/>
          </a:solidFill>
          <a:latin typeface="Arial" pitchFamily="34" charset="0"/>
          <a:ea typeface="Arial" charset="0"/>
          <a:cs typeface="Arial" pitchFamily="34" charset="0"/>
        </a:defRPr>
      </a:lvl2pPr>
      <a:lvl3pPr marL="627063" indent="-176213" algn="l" rtl="0" eaLnBrk="1" fontAlgn="base" hangingPunct="1">
        <a:spcBef>
          <a:spcPct val="20000"/>
        </a:spcBef>
        <a:spcAft>
          <a:spcPct val="0"/>
        </a:spcAft>
        <a:buClr>
          <a:srgbClr val="CF1C21"/>
        </a:buClr>
        <a:buSzPct val="80000"/>
        <a:buFont typeface="Wingdings" charset="0"/>
        <a:buChar char="§"/>
        <a:defRPr sz="2000" kern="1200">
          <a:solidFill>
            <a:schemeClr val="tx1"/>
          </a:solidFill>
          <a:latin typeface="Arial" pitchFamily="34" charset="0"/>
          <a:ea typeface="Arial" charset="0"/>
          <a:cs typeface="Arial" pitchFamily="34" charset="0"/>
        </a:defRPr>
      </a:lvl3pPr>
      <a:lvl4pPr marL="627063" indent="-176213" algn="l" rtl="0" eaLnBrk="1" fontAlgn="base" hangingPunct="1">
        <a:spcBef>
          <a:spcPct val="20000"/>
        </a:spcBef>
        <a:spcAft>
          <a:spcPct val="0"/>
        </a:spcAft>
        <a:buClr>
          <a:srgbClr val="CF1C21"/>
        </a:buClr>
        <a:buSzPct val="80000"/>
        <a:buFont typeface="Wingdings" charset="0"/>
        <a:buChar char="§"/>
        <a:defRPr sz="2000" kern="1200">
          <a:solidFill>
            <a:schemeClr val="tx1"/>
          </a:solidFill>
          <a:latin typeface="Arial" pitchFamily="34" charset="0"/>
          <a:ea typeface="Arial" charset="0"/>
          <a:cs typeface="Arial" pitchFamily="34" charset="0"/>
        </a:defRPr>
      </a:lvl4pPr>
      <a:lvl5pPr marL="627063" indent="-176213" algn="l" rtl="0" eaLnBrk="1" fontAlgn="base" hangingPunct="1">
        <a:spcBef>
          <a:spcPct val="20000"/>
        </a:spcBef>
        <a:spcAft>
          <a:spcPct val="0"/>
        </a:spcAft>
        <a:buClr>
          <a:srgbClr val="CF1C21"/>
        </a:buClr>
        <a:buSzPct val="80000"/>
        <a:buFont typeface="Wingdings"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fednet.ifrc.org/en/newsevents/events/ifrc-events/international-conference/30th-international-conference-november-2007/reports-adopted-declaration-and-resolutions"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iridl.ldeo.columbia.edu/proto/maproom/IFRC/FIC/prcp_fcst.html" TargetMode="Externa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3"/>
          <p:cNvSpPr>
            <a:spLocks noGrp="1"/>
          </p:cNvSpPr>
          <p:nvPr>
            <p:ph type="ctrTitle"/>
          </p:nvPr>
        </p:nvSpPr>
        <p:spPr>
          <a:xfrm>
            <a:off x="1475656" y="703717"/>
            <a:ext cx="7128792" cy="4536504"/>
          </a:xfrm>
        </p:spPr>
        <p:txBody>
          <a:bodyPr/>
          <a:lstStyle/>
          <a:p>
            <a:r>
              <a:rPr lang="en-GB" sz="3200" dirty="0" smtClean="0"/>
              <a:t>     Red Cross Red Crescent Policies, Strategies, Tools and Guidelines related to </a:t>
            </a:r>
            <a:br>
              <a:rPr lang="en-GB" sz="3200" dirty="0" smtClean="0"/>
            </a:br>
            <a:r>
              <a:rPr lang="en-GB" sz="3200" dirty="0" smtClean="0"/>
              <a:t>Climate Change </a:t>
            </a:r>
            <a:endParaRPr lang="en-GB" sz="3200" dirty="0" smtClean="0">
              <a:latin typeface="Arial" charset="0"/>
              <a:cs typeface="Arial" charset="0"/>
            </a:endParaRPr>
          </a:p>
        </p:txBody>
      </p:sp>
    </p:spTree>
    <p:extLst>
      <p:ext uri="{BB962C8B-B14F-4D97-AF65-F5344CB8AC3E}">
        <p14:creationId xmlns:p14="http://schemas.microsoft.com/office/powerpoint/2010/main" val="2391058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Guidelines</a:t>
            </a:r>
            <a:endParaRPr lang="en-US" sz="3200" dirty="0"/>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583138"/>
            <a:ext cx="3109861" cy="4296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3754" y="1583138"/>
            <a:ext cx="2992662" cy="4085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6060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Guidelines</a:t>
            </a: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5845" y="1604895"/>
            <a:ext cx="3110571" cy="4138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529827"/>
            <a:ext cx="3035659" cy="4221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55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RCRC </a:t>
            </a:r>
            <a:r>
              <a:rPr lang="en-GB" sz="3200" dirty="0"/>
              <a:t>r</a:t>
            </a:r>
            <a:r>
              <a:rPr lang="en-GB" sz="3200" dirty="0" smtClean="0"/>
              <a:t>eference centres related to climate change</a:t>
            </a:r>
            <a:endParaRPr lang="en-GB" sz="3200" dirty="0"/>
          </a:p>
        </p:txBody>
      </p:sp>
      <p:pic>
        <p:nvPicPr>
          <p:cNvPr id="5" name="Content Placeholder 4"/>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79512" y="1772815"/>
            <a:ext cx="3600400" cy="4135023"/>
          </a:xfrm>
          <a:prstGeom prst="rect">
            <a:avLst/>
          </a:prstGeom>
          <a:noFill/>
          <a:ln>
            <a:noFill/>
          </a:ln>
        </p:spPr>
      </p:pic>
      <p:pic>
        <p:nvPicPr>
          <p:cNvPr id="6" name="Content Placeholder 5"/>
          <p:cNvPicPr>
            <a:picLocks noGrp="1"/>
          </p:cNvPicPr>
          <p:nvPr>
            <p:ph sz="half" idx="2"/>
          </p:nvPr>
        </p:nvPicPr>
        <p:blipFill>
          <a:blip r:embed="rId3"/>
          <a:stretch>
            <a:fillRect/>
          </a:stretch>
        </p:blipFill>
        <p:spPr>
          <a:xfrm>
            <a:off x="3887986" y="1772171"/>
            <a:ext cx="5256014" cy="3673053"/>
          </a:xfrm>
          <a:prstGeom prst="rect">
            <a:avLst/>
          </a:prstGeom>
        </p:spPr>
      </p:pic>
    </p:spTree>
    <p:extLst>
      <p:ext uri="{BB962C8B-B14F-4D97-AF65-F5344CB8AC3E}">
        <p14:creationId xmlns:p14="http://schemas.microsoft.com/office/powerpoint/2010/main" val="1926259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Text Box 2"/>
          <p:cNvSpPr txBox="1">
            <a:spLocks noChangeArrowheads="1"/>
          </p:cNvSpPr>
          <p:nvPr/>
        </p:nvSpPr>
        <p:spPr bwMode="auto">
          <a:xfrm>
            <a:off x="1980481" y="3382963"/>
            <a:ext cx="3671639" cy="442035"/>
          </a:xfrm>
          <a:prstGeom prst="rect">
            <a:avLst/>
          </a:prstGeom>
          <a:noFill/>
          <a:ln>
            <a:noFill/>
          </a:ln>
          <a:effectLst/>
          <a:extLst>
            <a:ext uri="{909E8E84-426E-40DD-AFC4-6F175D3DCCD1}">
              <a14:hiddenFill xmlns:a14="http://schemas.microsoft.com/office/drawing/2010/main">
                <a:solidFill>
                  <a:srgbClr val="1147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spAutoFit/>
          </a:bodyPr>
          <a:lstStyle>
            <a:lvl1pPr>
              <a:defRPr sz="900" b="1">
                <a:solidFill>
                  <a:schemeClr val="tx1"/>
                </a:solidFill>
                <a:latin typeface="Times" panose="02020603050405020304" pitchFamily="18" charset="0"/>
                <a:ea typeface="MS PGothic" panose="020B0600070205080204" pitchFamily="34" charset="-128"/>
              </a:defRPr>
            </a:lvl1pPr>
            <a:lvl2pPr marL="742950" indent="-285750">
              <a:defRPr sz="900" b="1">
                <a:solidFill>
                  <a:schemeClr val="tx1"/>
                </a:solidFill>
                <a:latin typeface="Times" panose="02020603050405020304" pitchFamily="18" charset="0"/>
                <a:ea typeface="MS PGothic" panose="020B0600070205080204" pitchFamily="34" charset="-128"/>
              </a:defRPr>
            </a:lvl2pPr>
            <a:lvl3pPr marL="1143000" indent="-228600">
              <a:defRPr sz="900" b="1">
                <a:solidFill>
                  <a:schemeClr val="tx1"/>
                </a:solidFill>
                <a:latin typeface="Times" panose="02020603050405020304" pitchFamily="18" charset="0"/>
                <a:ea typeface="MS PGothic" panose="020B0600070205080204" pitchFamily="34" charset="-128"/>
              </a:defRPr>
            </a:lvl3pPr>
            <a:lvl4pPr marL="1600200" indent="-228600">
              <a:defRPr sz="900" b="1">
                <a:solidFill>
                  <a:schemeClr val="tx1"/>
                </a:solidFill>
                <a:latin typeface="Times" panose="02020603050405020304" pitchFamily="18" charset="0"/>
                <a:ea typeface="MS PGothic" panose="020B0600070205080204" pitchFamily="34" charset="-128"/>
              </a:defRPr>
            </a:lvl4pPr>
            <a:lvl5pPr marL="2057400" indent="-228600">
              <a:defRPr sz="900" b="1">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9pPr>
          </a:lstStyle>
          <a:p>
            <a:r>
              <a:rPr lang="en-GB" altLang="en-US" sz="2400" i="1" dirty="0" err="1">
                <a:latin typeface="Arial" panose="020B0604020202020204" pitchFamily="34" charset="0"/>
              </a:rPr>
              <a:t>www.climatecentre.org</a:t>
            </a:r>
            <a:r>
              <a:rPr lang="en-GB" altLang="en-US" sz="2400" i="1" dirty="0">
                <a:latin typeface="Arial" panose="020B0604020202020204" pitchFamily="34" charset="0"/>
              </a:rPr>
              <a:t> </a:t>
            </a:r>
          </a:p>
        </p:txBody>
      </p:sp>
      <p:pic>
        <p:nvPicPr>
          <p:cNvPr id="81925" name="Picture 7" descr="Bil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564903"/>
            <a:ext cx="5544616" cy="869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5106728"/>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4"/>
          <p:cNvSpPr>
            <a:spLocks noChangeArrowheads="1"/>
          </p:cNvSpPr>
          <p:nvPr/>
        </p:nvSpPr>
        <p:spPr bwMode="auto">
          <a:xfrm>
            <a:off x="468510" y="2214213"/>
            <a:ext cx="8135938" cy="30473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nchor="ctr">
            <a:spAutoFit/>
          </a:bodyPr>
          <a:lstStyle>
            <a:lvl1pPr marL="355600" indent="-355600">
              <a:defRPr sz="900" b="1">
                <a:solidFill>
                  <a:schemeClr val="tx1"/>
                </a:solidFill>
                <a:latin typeface="Times" panose="02020603050405020304" pitchFamily="18" charset="0"/>
                <a:ea typeface="MS PGothic" panose="020B0600070205080204" pitchFamily="34" charset="-128"/>
              </a:defRPr>
            </a:lvl1pPr>
            <a:lvl2pPr marL="820738" indent="-285750">
              <a:defRPr sz="900" b="1">
                <a:solidFill>
                  <a:schemeClr val="tx1"/>
                </a:solidFill>
                <a:latin typeface="Times" panose="02020603050405020304" pitchFamily="18" charset="0"/>
                <a:ea typeface="MS PGothic" panose="020B0600070205080204" pitchFamily="34" charset="-128"/>
              </a:defRPr>
            </a:lvl2pPr>
            <a:lvl3pPr marL="1228725" indent="-228600">
              <a:defRPr sz="900" b="1">
                <a:solidFill>
                  <a:schemeClr val="tx1"/>
                </a:solidFill>
                <a:latin typeface="Times" panose="02020603050405020304" pitchFamily="18" charset="0"/>
                <a:ea typeface="MS PGothic" panose="020B0600070205080204" pitchFamily="34" charset="-128"/>
              </a:defRPr>
            </a:lvl3pPr>
            <a:lvl4pPr marL="1636713" indent="-228600">
              <a:defRPr sz="900" b="1">
                <a:solidFill>
                  <a:schemeClr val="tx1"/>
                </a:solidFill>
                <a:latin typeface="Times" panose="02020603050405020304" pitchFamily="18" charset="0"/>
                <a:ea typeface="MS PGothic" panose="020B0600070205080204" pitchFamily="34" charset="-128"/>
              </a:defRPr>
            </a:lvl4pPr>
            <a:lvl5pPr marL="2057400" indent="-228600">
              <a:defRPr sz="900" b="1">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9pPr>
          </a:lstStyle>
          <a:p>
            <a:pPr>
              <a:lnSpc>
                <a:spcPct val="110000"/>
              </a:lnSpc>
              <a:buClr>
                <a:srgbClr val="FF0000"/>
              </a:buClr>
              <a:buFont typeface="Wingdings" panose="05000000000000000000" pitchFamily="2" charset="2"/>
              <a:buChar char="§"/>
            </a:pPr>
            <a:r>
              <a:rPr lang="en-GB" altLang="en-US" sz="2800" b="0" dirty="0">
                <a:latin typeface="Arial"/>
                <a:cs typeface="Arial"/>
              </a:rPr>
              <a:t>The RC/RC Climate Centre is the </a:t>
            </a:r>
            <a:r>
              <a:rPr lang="en-GB" altLang="en-US" sz="2800" dirty="0">
                <a:latin typeface="Arial"/>
                <a:cs typeface="Arial"/>
              </a:rPr>
              <a:t>reference centre</a:t>
            </a:r>
            <a:r>
              <a:rPr lang="en-GB" altLang="en-US" sz="2800" b="0" dirty="0">
                <a:latin typeface="Arial"/>
                <a:cs typeface="Arial"/>
              </a:rPr>
              <a:t> on </a:t>
            </a:r>
            <a:r>
              <a:rPr lang="en-GB" altLang="en-US" sz="2800" b="0" dirty="0" smtClean="0">
                <a:latin typeface="Arial"/>
                <a:cs typeface="Arial"/>
              </a:rPr>
              <a:t>climate </a:t>
            </a:r>
            <a:r>
              <a:rPr lang="en-GB" altLang="en-US" sz="2800" b="0" dirty="0">
                <a:latin typeface="Arial"/>
                <a:cs typeface="Arial"/>
              </a:rPr>
              <a:t>change of the RC/RC family</a:t>
            </a:r>
          </a:p>
          <a:p>
            <a:pPr>
              <a:lnSpc>
                <a:spcPct val="110000"/>
              </a:lnSpc>
              <a:buClr>
                <a:srgbClr val="FF0000"/>
              </a:buClr>
              <a:buFont typeface="Wingdings" panose="05000000000000000000" pitchFamily="2" charset="2"/>
              <a:buChar char="§"/>
            </a:pPr>
            <a:endParaRPr lang="en-GB" altLang="en-US" sz="1800" b="0" dirty="0">
              <a:latin typeface="Arial"/>
              <a:cs typeface="Arial"/>
            </a:endParaRPr>
          </a:p>
          <a:p>
            <a:pPr>
              <a:lnSpc>
                <a:spcPct val="110000"/>
              </a:lnSpc>
              <a:buClr>
                <a:srgbClr val="FF0000"/>
              </a:buClr>
              <a:buFont typeface="Wingdings" panose="05000000000000000000" pitchFamily="2" charset="2"/>
              <a:buChar char="§"/>
            </a:pPr>
            <a:r>
              <a:rPr lang="en-GB" altLang="en-US" sz="2800" b="0" dirty="0">
                <a:latin typeface="Arial"/>
                <a:cs typeface="Arial"/>
              </a:rPr>
              <a:t>Supports the RC/RC Movement to understand and </a:t>
            </a:r>
            <a:r>
              <a:rPr lang="en-GB" altLang="en-US" sz="2800" dirty="0">
                <a:latin typeface="Arial"/>
                <a:cs typeface="Arial"/>
              </a:rPr>
              <a:t>address the humanitarian consequences</a:t>
            </a:r>
            <a:r>
              <a:rPr lang="en-GB" altLang="en-US" sz="2800" b="0" dirty="0">
                <a:latin typeface="Arial"/>
                <a:cs typeface="Arial"/>
              </a:rPr>
              <a:t> of climate change and extreme weather events</a:t>
            </a:r>
          </a:p>
          <a:p>
            <a:pPr>
              <a:lnSpc>
                <a:spcPct val="110000"/>
              </a:lnSpc>
              <a:buClr>
                <a:srgbClr val="FF0000"/>
              </a:buClr>
              <a:buFont typeface="Wingdings" panose="05000000000000000000" pitchFamily="2" charset="2"/>
              <a:buChar char="§"/>
            </a:pPr>
            <a:endParaRPr lang="en-GB" altLang="en-US" sz="1800" b="0" dirty="0">
              <a:latin typeface="Arial"/>
              <a:cs typeface="Arial"/>
            </a:endParaRPr>
          </a:p>
        </p:txBody>
      </p:sp>
      <p:sp>
        <p:nvSpPr>
          <p:cNvPr id="80899" name="Text Box 2"/>
          <p:cNvSpPr txBox="1">
            <a:spLocks noChangeArrowheads="1"/>
          </p:cNvSpPr>
          <p:nvPr/>
        </p:nvSpPr>
        <p:spPr bwMode="auto">
          <a:xfrm>
            <a:off x="1907704" y="476672"/>
            <a:ext cx="6480720" cy="1057588"/>
          </a:xfrm>
          <a:prstGeom prst="rect">
            <a:avLst/>
          </a:prstGeom>
          <a:noFill/>
          <a:ln>
            <a:noFill/>
          </a:ln>
          <a:effectLst/>
          <a:extLst>
            <a:ext uri="{909E8E84-426E-40DD-AFC4-6F175D3DCCD1}">
              <a14:hiddenFill xmlns:a14="http://schemas.microsoft.com/office/drawing/2010/main">
                <a:solidFill>
                  <a:srgbClr val="1147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spAutoFit/>
          </a:bodyPr>
          <a:lstStyle>
            <a:lvl1pPr>
              <a:defRPr sz="900" b="1">
                <a:solidFill>
                  <a:schemeClr val="tx1"/>
                </a:solidFill>
                <a:latin typeface="Times" panose="02020603050405020304" pitchFamily="18" charset="0"/>
                <a:ea typeface="MS PGothic" panose="020B0600070205080204" pitchFamily="34" charset="-128"/>
              </a:defRPr>
            </a:lvl1pPr>
            <a:lvl2pPr marL="742950" indent="-285750">
              <a:defRPr sz="900" b="1">
                <a:solidFill>
                  <a:schemeClr val="tx1"/>
                </a:solidFill>
                <a:latin typeface="Times" panose="02020603050405020304" pitchFamily="18" charset="0"/>
                <a:ea typeface="MS PGothic" panose="020B0600070205080204" pitchFamily="34" charset="-128"/>
              </a:defRPr>
            </a:lvl2pPr>
            <a:lvl3pPr marL="1143000" indent="-228600">
              <a:defRPr sz="900" b="1">
                <a:solidFill>
                  <a:schemeClr val="tx1"/>
                </a:solidFill>
                <a:latin typeface="Times" panose="02020603050405020304" pitchFamily="18" charset="0"/>
                <a:ea typeface="MS PGothic" panose="020B0600070205080204" pitchFamily="34" charset="-128"/>
              </a:defRPr>
            </a:lvl3pPr>
            <a:lvl4pPr marL="1600200" indent="-228600">
              <a:defRPr sz="900" b="1">
                <a:solidFill>
                  <a:schemeClr val="tx1"/>
                </a:solidFill>
                <a:latin typeface="Times" panose="02020603050405020304" pitchFamily="18" charset="0"/>
                <a:ea typeface="MS PGothic" panose="020B0600070205080204" pitchFamily="34" charset="-128"/>
              </a:defRPr>
            </a:lvl4pPr>
            <a:lvl5pPr marL="2057400" indent="-228600">
              <a:defRPr sz="900" b="1">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9pPr>
          </a:lstStyle>
          <a:p>
            <a:r>
              <a:rPr lang="en-GB" altLang="en-US" sz="3200" i="1" dirty="0">
                <a:solidFill>
                  <a:srgbClr val="000000"/>
                </a:solidFill>
                <a:latin typeface="Arial"/>
                <a:cs typeface="Arial"/>
              </a:rPr>
              <a:t>Formation of the RC/RC </a:t>
            </a:r>
            <a:endParaRPr lang="en-GB" altLang="en-US" sz="3200" i="1" dirty="0" smtClean="0">
              <a:solidFill>
                <a:srgbClr val="000000"/>
              </a:solidFill>
              <a:latin typeface="Arial"/>
              <a:cs typeface="Arial"/>
            </a:endParaRPr>
          </a:p>
          <a:p>
            <a:r>
              <a:rPr lang="en-GB" altLang="en-US" sz="3200" i="1" dirty="0" smtClean="0">
                <a:solidFill>
                  <a:srgbClr val="000000"/>
                </a:solidFill>
                <a:latin typeface="Arial"/>
                <a:cs typeface="Arial"/>
              </a:rPr>
              <a:t>Climate </a:t>
            </a:r>
            <a:r>
              <a:rPr lang="en-GB" altLang="en-US" sz="3200" i="1" dirty="0">
                <a:solidFill>
                  <a:srgbClr val="000000"/>
                </a:solidFill>
                <a:latin typeface="Arial"/>
                <a:cs typeface="Arial"/>
              </a:rPr>
              <a:t>Centre in 2002</a:t>
            </a:r>
          </a:p>
        </p:txBody>
      </p:sp>
    </p:spTree>
    <p:extLst>
      <p:ext uri="{BB962C8B-B14F-4D97-AF65-F5344CB8AC3E}">
        <p14:creationId xmlns:p14="http://schemas.microsoft.com/office/powerpoint/2010/main" val="3419770889"/>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4"/>
          <p:cNvSpPr>
            <a:spLocks noChangeArrowheads="1"/>
          </p:cNvSpPr>
          <p:nvPr/>
        </p:nvSpPr>
        <p:spPr bwMode="auto">
          <a:xfrm>
            <a:off x="468510" y="1870607"/>
            <a:ext cx="8207946" cy="372293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nchor="ctr">
            <a:spAutoFit/>
          </a:bodyPr>
          <a:lstStyle>
            <a:lvl1pPr marL="355600" indent="-355600">
              <a:defRPr sz="900" b="1">
                <a:solidFill>
                  <a:schemeClr val="tx1"/>
                </a:solidFill>
                <a:latin typeface="Times" panose="02020603050405020304" pitchFamily="18" charset="0"/>
                <a:ea typeface="MS PGothic" panose="020B0600070205080204" pitchFamily="34" charset="-128"/>
              </a:defRPr>
            </a:lvl1pPr>
            <a:lvl2pPr marL="820738" indent="-285750">
              <a:defRPr sz="900" b="1">
                <a:solidFill>
                  <a:schemeClr val="tx1"/>
                </a:solidFill>
                <a:latin typeface="Times" panose="02020603050405020304" pitchFamily="18" charset="0"/>
                <a:ea typeface="MS PGothic" panose="020B0600070205080204" pitchFamily="34" charset="-128"/>
              </a:defRPr>
            </a:lvl2pPr>
            <a:lvl3pPr marL="1228725" indent="-228600">
              <a:defRPr sz="900" b="1">
                <a:solidFill>
                  <a:schemeClr val="tx1"/>
                </a:solidFill>
                <a:latin typeface="Times" panose="02020603050405020304" pitchFamily="18" charset="0"/>
                <a:ea typeface="MS PGothic" panose="020B0600070205080204" pitchFamily="34" charset="-128"/>
              </a:defRPr>
            </a:lvl3pPr>
            <a:lvl4pPr marL="1636713" indent="-228600">
              <a:defRPr sz="900" b="1">
                <a:solidFill>
                  <a:schemeClr val="tx1"/>
                </a:solidFill>
                <a:latin typeface="Times" panose="02020603050405020304" pitchFamily="18" charset="0"/>
                <a:ea typeface="MS PGothic" panose="020B0600070205080204" pitchFamily="34" charset="-128"/>
              </a:defRPr>
            </a:lvl4pPr>
            <a:lvl5pPr marL="2057400" indent="-228600">
              <a:defRPr sz="900" b="1">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9pPr>
          </a:lstStyle>
          <a:p>
            <a:pPr marL="0" indent="0">
              <a:lnSpc>
                <a:spcPct val="110000"/>
              </a:lnSpc>
              <a:buClr>
                <a:srgbClr val="FF0000"/>
              </a:buClr>
            </a:pPr>
            <a:r>
              <a:rPr lang="en-GB" altLang="en-US" sz="2400" dirty="0" smtClean="0">
                <a:solidFill>
                  <a:srgbClr val="000000"/>
                </a:solidFill>
                <a:latin typeface="Arial"/>
                <a:cs typeface="Arial"/>
              </a:rPr>
              <a:t>Main </a:t>
            </a:r>
            <a:r>
              <a:rPr lang="en-GB" altLang="en-US" sz="2400" dirty="0">
                <a:solidFill>
                  <a:srgbClr val="000000"/>
                </a:solidFill>
                <a:latin typeface="Arial"/>
                <a:cs typeface="Arial"/>
              </a:rPr>
              <a:t>approach</a:t>
            </a:r>
            <a:r>
              <a:rPr lang="en-GB" altLang="en-US" sz="2400" b="0" dirty="0">
                <a:solidFill>
                  <a:srgbClr val="000000"/>
                </a:solidFill>
                <a:latin typeface="Arial"/>
                <a:cs typeface="Arial"/>
              </a:rPr>
              <a:t>:</a:t>
            </a:r>
          </a:p>
          <a:p>
            <a:pPr lvl="1">
              <a:lnSpc>
                <a:spcPct val="110000"/>
              </a:lnSpc>
              <a:buClr>
                <a:srgbClr val="FF0000"/>
              </a:buClr>
              <a:buFont typeface="Wingdings" panose="05000000000000000000" pitchFamily="2" charset="2"/>
              <a:buChar char="§"/>
            </a:pPr>
            <a:r>
              <a:rPr lang="en-GB" altLang="en-US" sz="2400" b="0" dirty="0">
                <a:solidFill>
                  <a:srgbClr val="000000"/>
                </a:solidFill>
                <a:latin typeface="Arial"/>
                <a:cs typeface="Arial"/>
              </a:rPr>
              <a:t>Raise awareness on the topic climate change</a:t>
            </a:r>
          </a:p>
          <a:p>
            <a:pPr lvl="1">
              <a:lnSpc>
                <a:spcPct val="110000"/>
              </a:lnSpc>
              <a:buClr>
                <a:srgbClr val="FF0000"/>
              </a:buClr>
              <a:buFont typeface="Wingdings" panose="05000000000000000000" pitchFamily="2" charset="2"/>
              <a:buChar char="§"/>
            </a:pPr>
            <a:r>
              <a:rPr lang="en-GB" altLang="en-US" sz="2400" b="0" dirty="0">
                <a:solidFill>
                  <a:srgbClr val="000000"/>
                </a:solidFill>
                <a:latin typeface="Arial"/>
                <a:cs typeface="Arial"/>
              </a:rPr>
              <a:t>Advocate for climate change adaptation and disaster risk reduction  (within and outside the RC/RC Movement)</a:t>
            </a:r>
          </a:p>
          <a:p>
            <a:pPr lvl="1">
              <a:lnSpc>
                <a:spcPct val="110000"/>
              </a:lnSpc>
              <a:buClr>
                <a:srgbClr val="FF0000"/>
              </a:buClr>
              <a:buFont typeface="Wingdings" panose="05000000000000000000" pitchFamily="2" charset="2"/>
              <a:buChar char="§"/>
            </a:pPr>
            <a:r>
              <a:rPr lang="en-GB" altLang="en-US" sz="2400" b="0" dirty="0" err="1">
                <a:solidFill>
                  <a:srgbClr val="000000"/>
                </a:solidFill>
                <a:latin typeface="Arial"/>
                <a:cs typeface="Arial"/>
              </a:rPr>
              <a:t>Analyze</a:t>
            </a:r>
            <a:r>
              <a:rPr lang="en-GB" altLang="en-US" sz="2400" b="0" dirty="0">
                <a:solidFill>
                  <a:srgbClr val="000000"/>
                </a:solidFill>
                <a:latin typeface="Arial"/>
                <a:cs typeface="Arial"/>
              </a:rPr>
              <a:t> relevant forecast information on all timescales</a:t>
            </a:r>
          </a:p>
          <a:p>
            <a:pPr lvl="1">
              <a:lnSpc>
                <a:spcPct val="110000"/>
              </a:lnSpc>
              <a:buClr>
                <a:srgbClr val="FF0000"/>
              </a:buClr>
              <a:buFont typeface="Wingdings" panose="05000000000000000000" pitchFamily="2" charset="2"/>
              <a:buChar char="§"/>
            </a:pPr>
            <a:r>
              <a:rPr lang="en-GB" altLang="en-US" sz="2400" b="0" dirty="0">
                <a:solidFill>
                  <a:srgbClr val="000000"/>
                </a:solidFill>
                <a:latin typeface="Arial"/>
                <a:cs typeface="Arial"/>
              </a:rPr>
              <a:t>Integrate knowledge of climate risks into RC/RC strategies, plans and activities</a:t>
            </a:r>
          </a:p>
        </p:txBody>
      </p:sp>
      <p:sp>
        <p:nvSpPr>
          <p:cNvPr id="80899" name="Text Box 2"/>
          <p:cNvSpPr txBox="1">
            <a:spLocks noChangeArrowheads="1"/>
          </p:cNvSpPr>
          <p:nvPr/>
        </p:nvSpPr>
        <p:spPr bwMode="auto">
          <a:xfrm>
            <a:off x="1883512" y="476672"/>
            <a:ext cx="6408712" cy="1057588"/>
          </a:xfrm>
          <a:prstGeom prst="rect">
            <a:avLst/>
          </a:prstGeom>
          <a:noFill/>
          <a:ln>
            <a:noFill/>
          </a:ln>
          <a:effectLst/>
          <a:extLst>
            <a:ext uri="{909E8E84-426E-40DD-AFC4-6F175D3DCCD1}">
              <a14:hiddenFill xmlns:a14="http://schemas.microsoft.com/office/drawing/2010/main">
                <a:solidFill>
                  <a:srgbClr val="1147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spAutoFit/>
          </a:bodyPr>
          <a:lstStyle>
            <a:lvl1pPr>
              <a:defRPr sz="900" b="1">
                <a:solidFill>
                  <a:schemeClr val="tx1"/>
                </a:solidFill>
                <a:latin typeface="Times" panose="02020603050405020304" pitchFamily="18" charset="0"/>
                <a:ea typeface="MS PGothic" panose="020B0600070205080204" pitchFamily="34" charset="-128"/>
              </a:defRPr>
            </a:lvl1pPr>
            <a:lvl2pPr marL="742950" indent="-285750">
              <a:defRPr sz="900" b="1">
                <a:solidFill>
                  <a:schemeClr val="tx1"/>
                </a:solidFill>
                <a:latin typeface="Times" panose="02020603050405020304" pitchFamily="18" charset="0"/>
                <a:ea typeface="MS PGothic" panose="020B0600070205080204" pitchFamily="34" charset="-128"/>
              </a:defRPr>
            </a:lvl2pPr>
            <a:lvl3pPr marL="1143000" indent="-228600">
              <a:defRPr sz="900" b="1">
                <a:solidFill>
                  <a:schemeClr val="tx1"/>
                </a:solidFill>
                <a:latin typeface="Times" panose="02020603050405020304" pitchFamily="18" charset="0"/>
                <a:ea typeface="MS PGothic" panose="020B0600070205080204" pitchFamily="34" charset="-128"/>
              </a:defRPr>
            </a:lvl3pPr>
            <a:lvl4pPr marL="1600200" indent="-228600">
              <a:defRPr sz="900" b="1">
                <a:solidFill>
                  <a:schemeClr val="tx1"/>
                </a:solidFill>
                <a:latin typeface="Times" panose="02020603050405020304" pitchFamily="18" charset="0"/>
                <a:ea typeface="MS PGothic" panose="020B0600070205080204" pitchFamily="34" charset="-128"/>
              </a:defRPr>
            </a:lvl4pPr>
            <a:lvl5pPr marL="2057400" indent="-228600">
              <a:defRPr sz="900" b="1">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9pPr>
          </a:lstStyle>
          <a:p>
            <a:r>
              <a:rPr lang="en-GB" altLang="en-US" sz="3200" i="1" dirty="0">
                <a:solidFill>
                  <a:srgbClr val="000000"/>
                </a:solidFill>
                <a:latin typeface="Arial"/>
                <a:cs typeface="Arial"/>
              </a:rPr>
              <a:t>Formation of the RC/RC </a:t>
            </a:r>
            <a:endParaRPr lang="en-GB" altLang="en-US" sz="3200" i="1" dirty="0" smtClean="0">
              <a:solidFill>
                <a:srgbClr val="000000"/>
              </a:solidFill>
              <a:latin typeface="Arial"/>
              <a:cs typeface="Arial"/>
            </a:endParaRPr>
          </a:p>
          <a:p>
            <a:r>
              <a:rPr lang="en-GB" altLang="en-US" sz="3200" i="1" dirty="0" smtClean="0">
                <a:solidFill>
                  <a:srgbClr val="000000"/>
                </a:solidFill>
                <a:latin typeface="Arial"/>
                <a:cs typeface="Arial"/>
              </a:rPr>
              <a:t>Climate </a:t>
            </a:r>
            <a:r>
              <a:rPr lang="en-GB" altLang="en-US" sz="3200" i="1" dirty="0">
                <a:solidFill>
                  <a:srgbClr val="000000"/>
                </a:solidFill>
                <a:latin typeface="Arial"/>
                <a:cs typeface="Arial"/>
              </a:rPr>
              <a:t>Centre in 2002</a:t>
            </a:r>
          </a:p>
        </p:txBody>
      </p:sp>
    </p:spTree>
    <p:extLst>
      <p:ext uri="{BB962C8B-B14F-4D97-AF65-F5344CB8AC3E}">
        <p14:creationId xmlns:p14="http://schemas.microsoft.com/office/powerpoint/2010/main" val="2175776510"/>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hthoek 2"/>
          <p:cNvSpPr>
            <a:spLocks noChangeArrowheads="1"/>
          </p:cNvSpPr>
          <p:nvPr/>
        </p:nvSpPr>
        <p:spPr bwMode="auto">
          <a:xfrm>
            <a:off x="1790855" y="1100644"/>
            <a:ext cx="70790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ct val="20000"/>
              </a:spcAft>
            </a:pPr>
            <a:r>
              <a:rPr lang="en-US" sz="2400" dirty="0">
                <a:latin typeface="Arial"/>
                <a:cs typeface="Arial"/>
              </a:rPr>
              <a:t>H</a:t>
            </a:r>
            <a:r>
              <a:rPr lang="en-US" sz="2400" dirty="0" smtClean="0">
                <a:latin typeface="Arial"/>
                <a:cs typeface="Arial"/>
              </a:rPr>
              <a:t>elp </a:t>
            </a:r>
            <a:r>
              <a:rPr lang="en-US" sz="2400" dirty="0">
                <a:latin typeface="Arial"/>
                <a:cs typeface="Arial"/>
              </a:rPr>
              <a:t>people and institutions learn about climate change and its humanitarian consequences</a:t>
            </a:r>
          </a:p>
        </p:txBody>
      </p:sp>
      <p:pic>
        <p:nvPicPr>
          <p:cNvPr id="2" name="Picture 1"/>
          <p:cNvPicPr>
            <a:picLocks noChangeAspect="1"/>
          </p:cNvPicPr>
          <p:nvPr/>
        </p:nvPicPr>
        <p:blipFill>
          <a:blip r:embed="rId3"/>
          <a:stretch>
            <a:fillRect/>
          </a:stretch>
        </p:blipFill>
        <p:spPr>
          <a:xfrm>
            <a:off x="3131840" y="1949135"/>
            <a:ext cx="2808312" cy="3959957"/>
          </a:xfrm>
          <a:prstGeom prst="rect">
            <a:avLst/>
          </a:prstGeom>
        </p:spPr>
      </p:pic>
      <p:pic>
        <p:nvPicPr>
          <p:cNvPr id="3" name="Picture 2"/>
          <p:cNvPicPr>
            <a:picLocks noChangeAspect="1"/>
          </p:cNvPicPr>
          <p:nvPr/>
        </p:nvPicPr>
        <p:blipFill>
          <a:blip r:embed="rId4"/>
          <a:stretch>
            <a:fillRect/>
          </a:stretch>
        </p:blipFill>
        <p:spPr>
          <a:xfrm>
            <a:off x="251520" y="1949136"/>
            <a:ext cx="2664296" cy="3775920"/>
          </a:xfrm>
          <a:prstGeom prst="rect">
            <a:avLst/>
          </a:prstGeom>
        </p:spPr>
      </p:pic>
      <p:pic>
        <p:nvPicPr>
          <p:cNvPr id="4" name="Picture 3"/>
          <p:cNvPicPr>
            <a:picLocks noChangeAspect="1"/>
          </p:cNvPicPr>
          <p:nvPr/>
        </p:nvPicPr>
        <p:blipFill>
          <a:blip r:embed="rId5"/>
          <a:stretch>
            <a:fillRect/>
          </a:stretch>
        </p:blipFill>
        <p:spPr>
          <a:xfrm>
            <a:off x="6084168" y="1949136"/>
            <a:ext cx="2785740" cy="3951864"/>
          </a:xfrm>
          <a:prstGeom prst="rect">
            <a:avLst/>
          </a:prstGeom>
        </p:spPr>
      </p:pic>
      <p:sp>
        <p:nvSpPr>
          <p:cNvPr id="5" name="Rectangle 4"/>
          <p:cNvSpPr/>
          <p:nvPr/>
        </p:nvSpPr>
        <p:spPr>
          <a:xfrm>
            <a:off x="1790855" y="515868"/>
            <a:ext cx="3890977" cy="584776"/>
          </a:xfrm>
          <a:prstGeom prst="rect">
            <a:avLst/>
          </a:prstGeom>
        </p:spPr>
        <p:txBody>
          <a:bodyPr wrap="square">
            <a:spAutoFit/>
          </a:bodyPr>
          <a:lstStyle/>
          <a:p>
            <a:r>
              <a:rPr lang="en-US" sz="3200" b="1" i="1" dirty="0" smtClean="0">
                <a:solidFill>
                  <a:srgbClr val="000000"/>
                </a:solidFill>
                <a:latin typeface="Arial"/>
                <a:cs typeface="Arial"/>
              </a:rPr>
              <a:t>Raise awareness</a:t>
            </a:r>
            <a:r>
              <a:rPr lang="en-US" sz="3200" i="1" dirty="0" smtClean="0">
                <a:solidFill>
                  <a:srgbClr val="000000"/>
                </a:solidFill>
                <a:latin typeface="Arial"/>
                <a:cs typeface="Arial"/>
              </a:rPr>
              <a:t> </a:t>
            </a:r>
            <a:endParaRPr lang="en-US" sz="3200" i="1" dirty="0">
              <a:solidFill>
                <a:srgbClr val="000000"/>
              </a:solidFill>
            </a:endParaRPr>
          </a:p>
        </p:txBody>
      </p:sp>
    </p:spTree>
    <p:extLst>
      <p:ext uri="{BB962C8B-B14F-4D97-AF65-F5344CB8AC3E}">
        <p14:creationId xmlns:p14="http://schemas.microsoft.com/office/powerpoint/2010/main" val="2707554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61" y="6234113"/>
            <a:ext cx="10045701"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rystal ball - RC hat"/>
          <p:cNvPicPr>
            <a:picLocks noChangeAspect="1" noChangeArrowheads="1"/>
          </p:cNvPicPr>
          <p:nvPr/>
        </p:nvPicPr>
        <p:blipFill>
          <a:blip r:embed="rId4">
            <a:extLst>
              <a:ext uri="{28A0092B-C50C-407E-A947-70E740481C1C}">
                <a14:useLocalDpi xmlns:a14="http://schemas.microsoft.com/office/drawing/2010/main" val="0"/>
              </a:ext>
            </a:extLst>
          </a:blip>
          <a:srcRect t="6606" b="8257"/>
          <a:stretch>
            <a:fillRect/>
          </a:stretch>
        </p:blipFill>
        <p:spPr bwMode="auto">
          <a:xfrm>
            <a:off x="2057400" y="1139829"/>
            <a:ext cx="5029200"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Box 21"/>
          <p:cNvSpPr txBox="1">
            <a:spLocks noChangeArrowheads="1"/>
          </p:cNvSpPr>
          <p:nvPr/>
        </p:nvSpPr>
        <p:spPr bwMode="auto">
          <a:xfrm>
            <a:off x="152405" y="5473704"/>
            <a:ext cx="64293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1" tIns="45679" rIns="91361" bIns="45679">
            <a:spAutoFit/>
          </a:bodyPr>
          <a:lstStyle>
            <a:lvl1pPr defTabSz="457200">
              <a:defRPr sz="2400">
                <a:solidFill>
                  <a:schemeClr val="tx1"/>
                </a:solidFill>
                <a:latin typeface="Arial" charset="0"/>
                <a:ea typeface="ＭＳ Ｐゴシック" charset="0"/>
                <a:cs typeface="ＭＳ Ｐゴシック" charset="0"/>
              </a:defRPr>
            </a:lvl1pPr>
            <a:lvl2pPr marL="37582475" indent="-37468175" defTabSz="457200">
              <a:defRPr sz="2400">
                <a:solidFill>
                  <a:schemeClr val="tx1"/>
                </a:solidFill>
                <a:latin typeface="Arial" charset="0"/>
                <a:ea typeface="ＭＳ Ｐゴシック" charset="0"/>
              </a:defRPr>
            </a:lvl2pPr>
            <a:lvl3pPr marL="114300" indent="46310550" defTabSz="457200">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marL="30310138" indent="-43846750" defTabSz="457200">
              <a:defRPr sz="2400">
                <a:solidFill>
                  <a:schemeClr val="tx1"/>
                </a:solidFill>
                <a:latin typeface="Arial" charset="0"/>
                <a:ea typeface="ＭＳ Ｐゴシック" charset="0"/>
              </a:defRPr>
            </a:lvl5pPr>
            <a:lvl6pPr marL="30767338" indent="-43846750" eaLnBrk="0" fontAlgn="base" hangingPunct="0">
              <a:spcBef>
                <a:spcPct val="0"/>
              </a:spcBef>
              <a:spcAft>
                <a:spcPct val="0"/>
              </a:spcAft>
              <a:defRPr sz="2400">
                <a:solidFill>
                  <a:schemeClr val="tx1"/>
                </a:solidFill>
                <a:latin typeface="Arial" charset="0"/>
                <a:ea typeface="ＭＳ Ｐゴシック" charset="0"/>
              </a:defRPr>
            </a:lvl6pPr>
            <a:lvl7pPr marL="31224538" indent="-43846750" eaLnBrk="0" fontAlgn="base" hangingPunct="0">
              <a:spcBef>
                <a:spcPct val="0"/>
              </a:spcBef>
              <a:spcAft>
                <a:spcPct val="0"/>
              </a:spcAft>
              <a:defRPr sz="2400">
                <a:solidFill>
                  <a:schemeClr val="tx1"/>
                </a:solidFill>
                <a:latin typeface="Arial" charset="0"/>
                <a:ea typeface="ＭＳ Ｐゴシック" charset="0"/>
              </a:defRPr>
            </a:lvl7pPr>
            <a:lvl8pPr marL="31681738" indent="-43846750" eaLnBrk="0" fontAlgn="base" hangingPunct="0">
              <a:spcBef>
                <a:spcPct val="0"/>
              </a:spcBef>
              <a:spcAft>
                <a:spcPct val="0"/>
              </a:spcAft>
              <a:defRPr sz="2400">
                <a:solidFill>
                  <a:schemeClr val="tx1"/>
                </a:solidFill>
                <a:latin typeface="Arial" charset="0"/>
                <a:ea typeface="ＭＳ Ｐゴシック" charset="0"/>
              </a:defRPr>
            </a:lvl8pPr>
            <a:lvl9pPr marL="32138938" indent="-43846750" eaLnBrk="0" fontAlgn="base" hangingPunct="0">
              <a:spcBef>
                <a:spcPct val="0"/>
              </a:spcBef>
              <a:spcAft>
                <a:spcPct val="0"/>
              </a:spcAft>
              <a:defRPr sz="2400">
                <a:solidFill>
                  <a:schemeClr val="tx1"/>
                </a:solidFill>
                <a:latin typeface="Arial" charset="0"/>
                <a:ea typeface="ＭＳ Ｐゴシック" charset="0"/>
              </a:defRPr>
            </a:lvl9pPr>
          </a:lstStyle>
          <a:p>
            <a:pPr lvl="1">
              <a:defRPr/>
            </a:pPr>
            <a:r>
              <a:rPr lang="en-US" sz="2000" dirty="0">
                <a:solidFill>
                  <a:schemeClr val="bg1">
                    <a:lumMod val="50000"/>
                  </a:schemeClr>
                </a:solidFill>
                <a:latin typeface="Helvetica" charset="0"/>
                <a:cs typeface="Helvetica" charset="0"/>
              </a:rPr>
              <a:t>GFDRR CG, November 2012</a:t>
            </a:r>
          </a:p>
          <a:p>
            <a:pPr lvl="1">
              <a:defRPr/>
            </a:pPr>
            <a:r>
              <a:rPr lang="en-US" sz="2000" dirty="0">
                <a:latin typeface="Helvetica" charset="0"/>
                <a:cs typeface="Helvetica" charset="0"/>
              </a:rPr>
              <a:t>Maarten van Aalst</a:t>
            </a:r>
            <a:endParaRPr lang="en-US" sz="1000" dirty="0">
              <a:latin typeface="Helvetica" charset="0"/>
              <a:cs typeface="Helvetica" charset="0"/>
            </a:endParaRPr>
          </a:p>
          <a:p>
            <a:pPr>
              <a:defRPr/>
            </a:pPr>
            <a:endParaRPr lang="en-US" altLang="ja-JP" sz="2000" b="1" i="1" dirty="0">
              <a:solidFill>
                <a:srgbClr val="FF0000"/>
              </a:solidFill>
              <a:latin typeface="Helvetica" charset="0"/>
              <a:cs typeface="Helvetica" charset="0"/>
            </a:endParaRPr>
          </a:p>
        </p:txBody>
      </p:sp>
      <p:pic>
        <p:nvPicPr>
          <p:cNvPr id="13" name="Picture 4" descr="ManyMaps"/>
          <p:cNvPicPr>
            <a:picLocks noChangeAspect="1" noChangeArrowheads="1"/>
          </p:cNvPicPr>
          <p:nvPr/>
        </p:nvPicPr>
        <p:blipFill>
          <a:blip r:embed="rId5">
            <a:extLst>
              <a:ext uri="{28A0092B-C50C-407E-A947-70E740481C1C}">
                <a14:useLocalDpi xmlns:a14="http://schemas.microsoft.com/office/drawing/2010/main" val="0"/>
              </a:ext>
            </a:extLst>
          </a:blip>
          <a:srcRect l="34285" t="9511" r="6233" b="28534"/>
          <a:stretch>
            <a:fillRect/>
          </a:stretch>
        </p:blipFill>
        <p:spPr bwMode="auto">
          <a:xfrm>
            <a:off x="-17459" y="3070226"/>
            <a:ext cx="9297988" cy="634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descr="IFRC-Emblem-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30700" y="1550991"/>
            <a:ext cx="3778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escher_stair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62" y="2941643"/>
            <a:ext cx="9161463" cy="547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6"/>
          <p:cNvSpPr>
            <a:spLocks/>
          </p:cNvSpPr>
          <p:nvPr/>
        </p:nvSpPr>
        <p:spPr bwMode="auto">
          <a:xfrm>
            <a:off x="1808598" y="228600"/>
            <a:ext cx="718300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40615" bIns="0"/>
          <a:lstStyle/>
          <a:p>
            <a:pPr>
              <a:defRPr/>
            </a:pPr>
            <a:r>
              <a:rPr lang="en-US" sz="3600" b="1" i="1" dirty="0">
                <a:solidFill>
                  <a:srgbClr val="000000"/>
                </a:solidFill>
                <a:latin typeface="Arial"/>
                <a:cs typeface="Arial"/>
              </a:rPr>
              <a:t>Paying for Predictions</a:t>
            </a:r>
            <a:endParaRPr lang="en-US" sz="3200" b="1" i="1" dirty="0">
              <a:solidFill>
                <a:srgbClr val="000000"/>
              </a:solidFill>
              <a:latin typeface="Arial"/>
              <a:cs typeface="Arial"/>
            </a:endParaRPr>
          </a:p>
          <a:p>
            <a:pPr>
              <a:defRPr/>
            </a:pPr>
            <a:r>
              <a:rPr lang="en-US" sz="2400" b="1" dirty="0" smtClean="0">
                <a:solidFill>
                  <a:schemeClr val="bg1">
                    <a:lumMod val="75000"/>
                  </a:schemeClr>
                </a:solidFill>
                <a:latin typeface="Arial"/>
                <a:cs typeface="Arial"/>
              </a:rPr>
              <a:t> </a:t>
            </a:r>
            <a:r>
              <a:rPr lang="en-US" sz="2400" b="1" dirty="0" smtClean="0">
                <a:latin typeface="Arial"/>
                <a:cs typeface="Arial"/>
              </a:rPr>
              <a:t>A </a:t>
            </a:r>
            <a:r>
              <a:rPr lang="en-US" sz="2400" b="1" dirty="0">
                <a:latin typeface="Arial"/>
                <a:cs typeface="Arial"/>
              </a:rPr>
              <a:t>game on information, decisions and consequences</a:t>
            </a:r>
          </a:p>
          <a:p>
            <a:pPr marL="323660" indent="-283997">
              <a:defRPr/>
            </a:pPr>
            <a:endParaRPr lang="en-US" dirty="0">
              <a:solidFill>
                <a:srgbClr val="DA0000"/>
              </a:solidFill>
              <a:latin typeface="Arial"/>
              <a:cs typeface="Arial"/>
              <a:sym typeface="Helvetica" charset="0"/>
            </a:endParaRPr>
          </a:p>
        </p:txBody>
      </p:sp>
    </p:spTree>
    <p:extLst>
      <p:ext uri="{BB962C8B-B14F-4D97-AF65-F5344CB8AC3E}">
        <p14:creationId xmlns:p14="http://schemas.microsoft.com/office/powerpoint/2010/main" val="1385608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4" presetClass="entr" presetSubtype="1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3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03648" y="44624"/>
            <a:ext cx="7531100" cy="5976664"/>
          </a:xfrm>
          <a:prstGeom prst="rect">
            <a:avLst/>
          </a:prstGeom>
        </p:spPr>
      </p:pic>
    </p:spTree>
    <p:extLst>
      <p:ext uri="{BB962C8B-B14F-4D97-AF65-F5344CB8AC3E}">
        <p14:creationId xmlns:p14="http://schemas.microsoft.com/office/powerpoint/2010/main" val="2558175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28800" y="350838"/>
            <a:ext cx="7315200" cy="1143000"/>
          </a:xfrm>
        </p:spPr>
        <p:txBody>
          <a:bodyPr>
            <a:noAutofit/>
          </a:bodyPr>
          <a:lstStyle/>
          <a:p>
            <a:pPr algn="l"/>
            <a:r>
              <a:rPr lang="en-US" sz="2800" b="1" dirty="0">
                <a:latin typeface="Arial"/>
                <a:cs typeface="Arial"/>
              </a:rPr>
              <a:t>More tailored forecasts at IFRC </a:t>
            </a:r>
            <a:r>
              <a:rPr lang="en-US" sz="2800" b="1" dirty="0" err="1">
                <a:latin typeface="Arial"/>
                <a:cs typeface="Arial"/>
              </a:rPr>
              <a:t>maproom</a:t>
            </a:r>
            <a:r>
              <a:rPr lang="en-US" sz="2800" dirty="0">
                <a:latin typeface="Arial"/>
                <a:cs typeface="Arial"/>
              </a:rPr>
              <a:t>:</a:t>
            </a:r>
            <a:br>
              <a:rPr lang="en-US" sz="2800" dirty="0">
                <a:latin typeface="Arial"/>
                <a:cs typeface="Arial"/>
              </a:rPr>
            </a:br>
            <a:r>
              <a:rPr lang="en-US" sz="2400" dirty="0" err="1">
                <a:latin typeface="Arial"/>
                <a:cs typeface="Arial"/>
              </a:rPr>
              <a:t>iri.columbia.edu</a:t>
            </a:r>
            <a:r>
              <a:rPr lang="en-US" sz="2400" dirty="0">
                <a:latin typeface="Arial"/>
                <a:cs typeface="Arial"/>
              </a:rPr>
              <a:t>/maproom/IFRC</a:t>
            </a:r>
          </a:p>
        </p:txBody>
      </p:sp>
      <p:pic>
        <p:nvPicPr>
          <p:cNvPr id="8" name="Picture 7" descr="maproom.jpg"/>
          <p:cNvPicPr>
            <a:picLocks noChangeAspect="1"/>
          </p:cNvPicPr>
          <p:nvPr/>
        </p:nvPicPr>
        <p:blipFill rotWithShape="1">
          <a:blip r:embed="rId3">
            <a:extLst>
              <a:ext uri="{28A0092B-C50C-407E-A947-70E740481C1C}">
                <a14:useLocalDpi xmlns:a14="http://schemas.microsoft.com/office/drawing/2010/main" val="0"/>
              </a:ext>
            </a:extLst>
          </a:blip>
          <a:srcRect l="2705"/>
          <a:stretch/>
        </p:blipFill>
        <p:spPr>
          <a:xfrm>
            <a:off x="415636" y="1493838"/>
            <a:ext cx="6858000" cy="9197195"/>
          </a:xfrm>
          <a:prstGeom prst="rect">
            <a:avLst/>
          </a:prstGeom>
        </p:spPr>
      </p:pic>
    </p:spTree>
    <p:extLst>
      <p:ext uri="{BB962C8B-B14F-4D97-AF65-F5344CB8AC3E}">
        <p14:creationId xmlns:p14="http://schemas.microsoft.com/office/powerpoint/2010/main" val="1495296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International Conference 2007</a:t>
            </a:r>
            <a:endParaRPr lang="en-GB" sz="3200" dirty="0"/>
          </a:p>
        </p:txBody>
      </p:sp>
      <p:sp>
        <p:nvSpPr>
          <p:cNvPr id="3" name="Content Placeholder 2"/>
          <p:cNvSpPr>
            <a:spLocks noGrp="1"/>
          </p:cNvSpPr>
          <p:nvPr>
            <p:ph sz="half" idx="1"/>
          </p:nvPr>
        </p:nvSpPr>
        <p:spPr/>
        <p:txBody>
          <a:bodyPr/>
          <a:lstStyle/>
          <a:p>
            <a:pPr marL="0" indent="0">
              <a:buNone/>
            </a:pPr>
            <a:r>
              <a:rPr lang="en-GB" sz="2400" i="1" dirty="0"/>
              <a:t>Together for Humanity </a:t>
            </a:r>
            <a:r>
              <a:rPr lang="en-GB" sz="2400" dirty="0"/>
              <a:t>(Resolution 1), Governments and National Societies </a:t>
            </a:r>
            <a:r>
              <a:rPr lang="en-GB" sz="2400" dirty="0" smtClean="0"/>
              <a:t>acknowledged </a:t>
            </a:r>
            <a:r>
              <a:rPr lang="en-GB" sz="2400" dirty="0"/>
              <a:t>the </a:t>
            </a:r>
            <a:r>
              <a:rPr lang="en-GB" sz="2400" dirty="0" smtClean="0"/>
              <a:t>threats posed </a:t>
            </a:r>
            <a:r>
              <a:rPr lang="en-GB" sz="2400" dirty="0"/>
              <a:t>in humanitarian terms by environmental degradation and </a:t>
            </a:r>
            <a:r>
              <a:rPr lang="en-GB" sz="2400" dirty="0" smtClean="0"/>
              <a:t>climate change.</a:t>
            </a:r>
          </a:p>
          <a:p>
            <a:pPr marL="0" indent="0">
              <a:buNone/>
            </a:pPr>
            <a:r>
              <a:rPr lang="en-GB" sz="1600" u="sng" dirty="0">
                <a:hlinkClick r:id="rId3"/>
              </a:rPr>
              <a:t>https://fednet.ifrc.org/en/newsevents/events/ifrc-events/international-conference/30th-international-conference-november-2007/reports-adopted-declaration-and-resolutions</a:t>
            </a:r>
            <a:endParaRPr lang="en-GB" sz="1600" dirty="0"/>
          </a:p>
        </p:txBody>
      </p:sp>
      <p:sp>
        <p:nvSpPr>
          <p:cNvPr id="4" name="Content Placeholder 3"/>
          <p:cNvSpPr>
            <a:spLocks noGrp="1"/>
          </p:cNvSpPr>
          <p:nvPr>
            <p:ph sz="half" idx="2"/>
          </p:nvPr>
        </p:nvSpPr>
        <p:spPr/>
        <p:txBody>
          <a:bodyPr/>
          <a:lstStyle/>
          <a:p>
            <a:endParaRPr lang="en-GB" dirty="0"/>
          </a:p>
        </p:txBody>
      </p:sp>
      <p:pic>
        <p:nvPicPr>
          <p:cNvPr id="2099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1760768"/>
            <a:ext cx="4267200" cy="307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8453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hthoek 4"/>
          <p:cNvSpPr>
            <a:spLocks noChangeArrowheads="1"/>
          </p:cNvSpPr>
          <p:nvPr/>
        </p:nvSpPr>
        <p:spPr bwMode="auto">
          <a:xfrm>
            <a:off x="1301922" y="1500616"/>
            <a:ext cx="7056784" cy="1200328"/>
          </a:xfrm>
          <a:prstGeom prst="rect">
            <a:avLst/>
          </a:prstGeom>
          <a:noFill/>
          <a:ln>
            <a:noFill/>
          </a:ln>
          <a:extLst/>
        </p:spPr>
        <p:txBody>
          <a:bodyPr wrap="square">
            <a:spAutoFit/>
          </a:bodyPr>
          <a:lstStyle/>
          <a:p>
            <a:pPr>
              <a:spcAft>
                <a:spcPct val="20000"/>
              </a:spcAft>
              <a:defRPr/>
            </a:pPr>
            <a:r>
              <a:rPr lang="en-US" sz="2400" dirty="0">
                <a:latin typeface="Helvetica"/>
                <a:ea typeface="ＭＳ Ｐゴシック" charset="0"/>
                <a:cs typeface="Helvetica"/>
              </a:rPr>
              <a:t>A</a:t>
            </a:r>
            <a:r>
              <a:rPr lang="en-US" sz="2400" dirty="0" smtClean="0">
                <a:latin typeface="Helvetica"/>
                <a:ea typeface="ＭＳ Ｐゴシック" charset="0"/>
                <a:cs typeface="Helvetica"/>
              </a:rPr>
              <a:t>ddressing </a:t>
            </a:r>
            <a:r>
              <a:rPr lang="en-US" sz="2400" dirty="0">
                <a:latin typeface="Helvetica"/>
                <a:ea typeface="ＭＳ Ｐゴシック" charset="0"/>
                <a:cs typeface="Helvetica"/>
              </a:rPr>
              <a:t>climate change requires partnerships with for example: meteorological office, government agencies and NGOs etc.</a:t>
            </a:r>
          </a:p>
        </p:txBody>
      </p:sp>
      <p:pic>
        <p:nvPicPr>
          <p:cNvPr id="21507" name="Picture 2" descr="administratie,allianties,Cartoons,concepten,contracten,Mensen,overeenkomsten,papierwerk,partners,partnerschap,Screen Beans®,vennootschap,verenigingen,Zak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813" y="2714625"/>
            <a:ext cx="309562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801189" y="665668"/>
            <a:ext cx="7331915" cy="584776"/>
          </a:xfrm>
          <a:prstGeom prst="rect">
            <a:avLst/>
          </a:prstGeom>
        </p:spPr>
        <p:txBody>
          <a:bodyPr wrap="none">
            <a:spAutoFit/>
          </a:bodyPr>
          <a:lstStyle/>
          <a:p>
            <a:r>
              <a:rPr lang="en-US" sz="3200" b="1" i="1" dirty="0" smtClean="0">
                <a:solidFill>
                  <a:srgbClr val="000000"/>
                </a:solidFill>
                <a:latin typeface="Arial"/>
                <a:ea typeface="ＭＳ Ｐゴシック" charset="0"/>
                <a:cs typeface="Arial"/>
              </a:rPr>
              <a:t>Establish and enhance partnerships</a:t>
            </a:r>
            <a:r>
              <a:rPr lang="en-US" sz="3200" i="1" dirty="0" smtClean="0">
                <a:solidFill>
                  <a:srgbClr val="000000"/>
                </a:solidFill>
                <a:latin typeface="Arial"/>
                <a:ea typeface="ＭＳ Ｐゴシック" charset="0"/>
                <a:cs typeface="Arial"/>
              </a:rPr>
              <a:t> </a:t>
            </a:r>
            <a:endParaRPr lang="en-US" sz="3200" i="1" dirty="0">
              <a:solidFill>
                <a:srgbClr val="000000"/>
              </a:solidFill>
              <a:latin typeface="Arial"/>
              <a:cs typeface="Arial"/>
            </a:endParaRPr>
          </a:p>
        </p:txBody>
      </p:sp>
    </p:spTree>
    <p:extLst>
      <p:ext uri="{BB962C8B-B14F-4D97-AF65-F5344CB8AC3E}">
        <p14:creationId xmlns:p14="http://schemas.microsoft.com/office/powerpoint/2010/main" val="1913029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hthoek 1"/>
          <p:cNvSpPr>
            <a:spLocks noChangeArrowheads="1"/>
          </p:cNvSpPr>
          <p:nvPr/>
        </p:nvSpPr>
        <p:spPr bwMode="auto">
          <a:xfrm>
            <a:off x="1151963" y="1614952"/>
            <a:ext cx="69226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spcAft>
                <a:spcPct val="20000"/>
              </a:spcAft>
            </a:pPr>
            <a:r>
              <a:rPr lang="en-US" sz="2400" dirty="0" smtClean="0">
                <a:latin typeface="Helvetica" charset="0"/>
                <a:cs typeface="Arial" charset="0"/>
              </a:rPr>
              <a:t>at </a:t>
            </a:r>
            <a:r>
              <a:rPr lang="en-US" sz="2400" dirty="0">
                <a:latin typeface="Helvetica" charset="0"/>
                <a:cs typeface="Arial" charset="0"/>
              </a:rPr>
              <a:t>the local, national as well as international level, the RC can influence people/ policies!</a:t>
            </a:r>
          </a:p>
        </p:txBody>
      </p:sp>
      <p:pic>
        <p:nvPicPr>
          <p:cNvPr id="23555" name="Picture 9"/>
          <p:cNvPicPr>
            <a:picLocks noChangeArrowheads="1"/>
          </p:cNvPicPr>
          <p:nvPr/>
        </p:nvPicPr>
        <p:blipFill>
          <a:blip r:embed="rId3">
            <a:extLst>
              <a:ext uri="{28A0092B-C50C-407E-A947-70E740481C1C}">
                <a14:useLocalDpi xmlns:a14="http://schemas.microsoft.com/office/drawing/2010/main" val="0"/>
              </a:ext>
            </a:extLst>
          </a:blip>
          <a:srcRect t="1701" b="14801"/>
          <a:stretch>
            <a:fillRect/>
          </a:stretch>
        </p:blipFill>
        <p:spPr bwMode="auto">
          <a:xfrm>
            <a:off x="571500" y="2867322"/>
            <a:ext cx="3786188" cy="2711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hthoek 5"/>
          <p:cNvSpPr>
            <a:spLocks noChangeArrowheads="1"/>
          </p:cNvSpPr>
          <p:nvPr/>
        </p:nvSpPr>
        <p:spPr bwMode="auto">
          <a:xfrm>
            <a:off x="571500" y="5373688"/>
            <a:ext cx="37846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eaLnBrk="1" hangingPunct="1"/>
            <a:r>
              <a:rPr lang="nl-NL" sz="500">
                <a:solidFill>
                  <a:schemeClr val="bg1"/>
                </a:solidFill>
                <a:cs typeface="Arial" charset="0"/>
              </a:rPr>
              <a:t>Photo: Danish Red Cross</a:t>
            </a:r>
            <a:endParaRPr lang="en-GB" sz="500">
              <a:solidFill>
                <a:schemeClr val="bg1"/>
              </a:solidFill>
              <a:cs typeface="Arial" charset="0"/>
            </a:endParaRPr>
          </a:p>
        </p:txBody>
      </p:sp>
      <p:pic>
        <p:nvPicPr>
          <p:cNvPr id="23557" name="Picture 5" descr="businesses,businessmen,businesswomen,communications,conferences,females,males,meetings,men,people at work,persons,Photographs,women"/>
          <p:cNvPicPr>
            <a:picLocks noChangeAspect="1" noChangeArrowheads="1"/>
          </p:cNvPicPr>
          <p:nvPr/>
        </p:nvPicPr>
        <p:blipFill>
          <a:blip r:embed="rId4">
            <a:extLst>
              <a:ext uri="{28A0092B-C50C-407E-A947-70E740481C1C}">
                <a14:useLocalDpi xmlns:a14="http://schemas.microsoft.com/office/drawing/2010/main" val="0"/>
              </a:ext>
            </a:extLst>
          </a:blip>
          <a:srcRect t="16245" b="16924"/>
          <a:stretch>
            <a:fillRect/>
          </a:stretch>
        </p:blipFill>
        <p:spPr bwMode="auto">
          <a:xfrm>
            <a:off x="4613275" y="2814489"/>
            <a:ext cx="4139366" cy="276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766733" y="546476"/>
            <a:ext cx="6168736" cy="584776"/>
          </a:xfrm>
          <a:prstGeom prst="rect">
            <a:avLst/>
          </a:prstGeom>
        </p:spPr>
        <p:txBody>
          <a:bodyPr wrap="none">
            <a:spAutoFit/>
          </a:bodyPr>
          <a:lstStyle/>
          <a:p>
            <a:r>
              <a:rPr lang="en-US" sz="3200" b="1" i="1" dirty="0" smtClean="0">
                <a:solidFill>
                  <a:srgbClr val="000000"/>
                </a:solidFill>
                <a:latin typeface="Arial"/>
                <a:cs typeface="Arial"/>
              </a:rPr>
              <a:t>Advocacy and policy dialogue</a:t>
            </a:r>
            <a:r>
              <a:rPr lang="en-US" sz="3200" i="1" dirty="0" smtClean="0">
                <a:solidFill>
                  <a:srgbClr val="000000"/>
                </a:solidFill>
                <a:latin typeface="Arial"/>
                <a:cs typeface="Arial"/>
              </a:rPr>
              <a:t> </a:t>
            </a:r>
            <a:endParaRPr lang="en-US" sz="3200" i="1" dirty="0">
              <a:solidFill>
                <a:srgbClr val="000000"/>
              </a:solidFill>
              <a:latin typeface="Arial"/>
              <a:cs typeface="Arial"/>
            </a:endParaRPr>
          </a:p>
        </p:txBody>
      </p:sp>
    </p:spTree>
    <p:extLst>
      <p:ext uri="{BB962C8B-B14F-4D97-AF65-F5344CB8AC3E}">
        <p14:creationId xmlns:p14="http://schemas.microsoft.com/office/powerpoint/2010/main" val="3146275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31385">
            <a:off x="342900" y="2755900"/>
            <a:ext cx="2284413"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Afbeelding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84982">
            <a:off x="5821363" y="1593850"/>
            <a:ext cx="2509837" cy="355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10"/>
          <p:cNvSpPr txBox="1">
            <a:spLocks noChangeArrowheads="1"/>
          </p:cNvSpPr>
          <p:nvPr/>
        </p:nvSpPr>
        <p:spPr bwMode="auto">
          <a:xfrm>
            <a:off x="1547813" y="6237288"/>
            <a:ext cx="9286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MS PGothic"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da-DK" sz="500">
                <a:solidFill>
                  <a:schemeClr val="bg1"/>
                </a:solidFill>
              </a:rPr>
              <a:t>Photos: Danish Red Cross</a:t>
            </a:r>
          </a:p>
        </p:txBody>
      </p:sp>
      <p:pic>
        <p:nvPicPr>
          <p:cNvPr id="25605" name="Afbeelding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620322">
            <a:off x="1704975" y="1741488"/>
            <a:ext cx="2551113"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Afbeelding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591406">
            <a:off x="6132513" y="2541588"/>
            <a:ext cx="2641600" cy="3733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5607" name="Group 2"/>
          <p:cNvGrpSpPr>
            <a:grpSpLocks/>
          </p:cNvGrpSpPr>
          <p:nvPr/>
        </p:nvGrpSpPr>
        <p:grpSpPr bwMode="auto">
          <a:xfrm rot="-441463">
            <a:off x="3292475" y="1682750"/>
            <a:ext cx="3352800" cy="4302125"/>
            <a:chOff x="4295" y="1104"/>
            <a:chExt cx="2363" cy="2879"/>
          </a:xfrm>
        </p:grpSpPr>
        <p:pic>
          <p:nvPicPr>
            <p:cNvPr id="2561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5" y="1104"/>
              <a:ext cx="2363" cy="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5611" name="Text Box 4"/>
            <p:cNvSpPr txBox="1">
              <a:spLocks noChangeArrowheads="1"/>
            </p:cNvSpPr>
            <p:nvPr/>
          </p:nvSpPr>
          <p:spPr bwMode="auto">
            <a:xfrm>
              <a:off x="4295" y="1104"/>
              <a:ext cx="2363" cy="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3200">
                  <a:solidFill>
                    <a:schemeClr val="tx1"/>
                  </a:solidFill>
                  <a:latin typeface="Arial" charset="0"/>
                  <a:ea typeface="MS PGothic"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endParaRPr lang="nl-NL" sz="1800"/>
            </a:p>
          </p:txBody>
        </p:sp>
      </p:grpSp>
      <p:sp>
        <p:nvSpPr>
          <p:cNvPr id="25608" name="Rectangle 11"/>
          <p:cNvSpPr>
            <a:spLocks noChangeArrowheads="1"/>
          </p:cNvSpPr>
          <p:nvPr/>
        </p:nvSpPr>
        <p:spPr bwMode="auto">
          <a:xfrm>
            <a:off x="1763688" y="455701"/>
            <a:ext cx="6357937" cy="106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6" tIns="41148" rIns="82296" bIns="41148">
            <a:spAutoFit/>
          </a:bodyPr>
          <a:lstStyle/>
          <a:p>
            <a:pPr>
              <a:spcAft>
                <a:spcPct val="20000"/>
              </a:spcAft>
            </a:pPr>
            <a:r>
              <a:rPr lang="en-US" sz="3200" b="1" i="1" dirty="0" smtClean="0">
                <a:solidFill>
                  <a:srgbClr val="000000"/>
                </a:solidFill>
                <a:latin typeface="Arial"/>
                <a:cs typeface="Arial"/>
              </a:rPr>
              <a:t>Document </a:t>
            </a:r>
            <a:r>
              <a:rPr lang="en-US" sz="3200" b="1" i="1" dirty="0">
                <a:solidFill>
                  <a:srgbClr val="000000"/>
                </a:solidFill>
                <a:latin typeface="Arial"/>
                <a:cs typeface="Arial"/>
              </a:rPr>
              <a:t>and share experiences</a:t>
            </a:r>
            <a:r>
              <a:rPr lang="en-US" sz="3200" i="1" dirty="0">
                <a:solidFill>
                  <a:srgbClr val="000000"/>
                </a:solidFill>
                <a:latin typeface="Arial"/>
                <a:cs typeface="Arial"/>
              </a:rPr>
              <a:t> </a:t>
            </a:r>
            <a:r>
              <a:rPr lang="en-US" sz="3200" b="1" i="1" dirty="0">
                <a:solidFill>
                  <a:srgbClr val="000000"/>
                </a:solidFill>
                <a:latin typeface="Arial"/>
                <a:cs typeface="Arial"/>
              </a:rPr>
              <a:t>and information</a:t>
            </a:r>
          </a:p>
        </p:txBody>
      </p:sp>
    </p:spTree>
    <p:extLst>
      <p:ext uri="{BB962C8B-B14F-4D97-AF65-F5344CB8AC3E}">
        <p14:creationId xmlns:p14="http://schemas.microsoft.com/office/powerpoint/2010/main" val="1163807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10 Mangrove tree planting 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610072"/>
            <a:ext cx="83772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kstvak 2"/>
          <p:cNvSpPr txBox="1">
            <a:spLocks noChangeArrowheads="1"/>
          </p:cNvSpPr>
          <p:nvPr/>
        </p:nvSpPr>
        <p:spPr bwMode="auto">
          <a:xfrm>
            <a:off x="8143875" y="5259388"/>
            <a:ext cx="57150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MS PGothic"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GB" sz="500">
                <a:solidFill>
                  <a:schemeClr val="bg1"/>
                </a:solidFill>
              </a:rPr>
              <a:t>Photo: IFRC</a:t>
            </a:r>
          </a:p>
        </p:txBody>
      </p:sp>
    </p:spTree>
    <p:extLst>
      <p:ext uri="{BB962C8B-B14F-4D97-AF65-F5344CB8AC3E}">
        <p14:creationId xmlns:p14="http://schemas.microsoft.com/office/powerpoint/2010/main" val="4138017297"/>
      </p:ext>
    </p:extLst>
  </p:cSld>
  <p:clrMapOvr>
    <a:masterClrMapping/>
  </p:clrMapOvr>
  <p:transition advTm="3000">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2492896"/>
            <a:ext cx="6858000" cy="1143000"/>
          </a:xfrm>
        </p:spPr>
        <p:txBody>
          <a:bodyPr/>
          <a:lstStyle/>
          <a:p>
            <a:pPr algn="ctr"/>
            <a:r>
              <a:rPr lang="en-US" sz="6600" dirty="0" smtClean="0">
                <a:solidFill>
                  <a:srgbClr val="000000"/>
                </a:solidFill>
              </a:rPr>
              <a:t>Thank you</a:t>
            </a:r>
            <a:endParaRPr lang="en-US" sz="6600" dirty="0">
              <a:solidFill>
                <a:srgbClr val="000000"/>
              </a:solidFill>
            </a:endParaRPr>
          </a:p>
        </p:txBody>
      </p:sp>
    </p:spTree>
    <p:extLst>
      <p:ext uri="{BB962C8B-B14F-4D97-AF65-F5344CB8AC3E}">
        <p14:creationId xmlns:p14="http://schemas.microsoft.com/office/powerpoint/2010/main" val="695945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80" y="350838"/>
            <a:ext cx="7272808" cy="1143000"/>
          </a:xfrm>
        </p:spPr>
        <p:txBody>
          <a:bodyPr/>
          <a:lstStyle/>
          <a:p>
            <a:r>
              <a:rPr lang="en-US" altLang="en-US" sz="3200" dirty="0" smtClean="0"/>
              <a:t/>
            </a:r>
            <a:br>
              <a:rPr lang="en-US" altLang="en-US" sz="3200" dirty="0" smtClean="0"/>
            </a:br>
            <a:r>
              <a:rPr lang="en-US" altLang="en-US" sz="3200" dirty="0" smtClean="0"/>
              <a:t>The </a:t>
            </a:r>
            <a:r>
              <a:rPr lang="en-US" altLang="en-US" sz="3200" dirty="0"/>
              <a:t>Red Cross / Red Crescent commitments</a:t>
            </a:r>
            <a:br>
              <a:rPr lang="en-US" altLang="en-US" sz="3200" dirty="0"/>
            </a:br>
            <a:endParaRPr lang="en-US" sz="3200" dirty="0"/>
          </a:p>
        </p:txBody>
      </p:sp>
      <p:sp>
        <p:nvSpPr>
          <p:cNvPr id="3" name="Content Placeholder 2"/>
          <p:cNvSpPr>
            <a:spLocks noGrp="1"/>
          </p:cNvSpPr>
          <p:nvPr>
            <p:ph idx="1"/>
          </p:nvPr>
        </p:nvSpPr>
        <p:spPr>
          <a:xfrm>
            <a:off x="899592" y="1676400"/>
            <a:ext cx="7787208" cy="4191000"/>
          </a:xfrm>
        </p:spPr>
        <p:txBody>
          <a:bodyPr/>
          <a:lstStyle/>
          <a:p>
            <a:endParaRPr lang="en-US" dirty="0" smtClean="0"/>
          </a:p>
          <a:p>
            <a:endParaRPr lang="en-US" dirty="0"/>
          </a:p>
        </p:txBody>
      </p:sp>
      <p:sp>
        <p:nvSpPr>
          <p:cNvPr id="4" name="Text Box 16"/>
          <p:cNvSpPr txBox="1">
            <a:spLocks noChangeArrowheads="1"/>
          </p:cNvSpPr>
          <p:nvPr/>
        </p:nvSpPr>
        <p:spPr bwMode="auto">
          <a:xfrm>
            <a:off x="933690" y="1695840"/>
            <a:ext cx="7814774" cy="4224338"/>
          </a:xfrm>
          <a:prstGeom prst="rect">
            <a:avLst/>
          </a:prstGeom>
          <a:solidFill>
            <a:srgbClr val="F2F2F2">
              <a:alpha val="9215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7616" tIns="40360" rIns="77616" bIns="40360"/>
          <a:lstStyle>
            <a:lvl1pPr marL="177800" indent="-177800" defTabSz="387350" eaLnBrk="0" hangingPunct="0">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itchFamily="34" charset="0"/>
                <a:ea typeface="MS PGothic" pitchFamily="34" charset="-128"/>
              </a:defRPr>
            </a:lvl1pPr>
            <a:lvl2pPr marL="641350" indent="-247650" defTabSz="387350" eaLnBrk="0" hangingPunct="0">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itchFamily="34" charset="0"/>
                <a:ea typeface="MS PGothic" pitchFamily="34" charset="-128"/>
              </a:defRPr>
            </a:lvl2pPr>
            <a:lvl3pPr marL="985838" indent="-196850" defTabSz="387350" eaLnBrk="0" hangingPunct="0">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itchFamily="34" charset="0"/>
                <a:ea typeface="MS PGothic" pitchFamily="34" charset="-128"/>
              </a:defRPr>
            </a:lvl3pPr>
            <a:lvl4pPr marL="1379538" indent="-196850" defTabSz="387350" eaLnBrk="0" hangingPunct="0">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itchFamily="34" charset="0"/>
                <a:ea typeface="MS PGothic" pitchFamily="34" charset="-128"/>
              </a:defRPr>
            </a:lvl4pPr>
            <a:lvl5pPr marL="1774825" indent="-198438" defTabSz="387350" eaLnBrk="0" hangingPunct="0">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itchFamily="34" charset="0"/>
                <a:ea typeface="MS PGothic" pitchFamily="34" charset="-128"/>
              </a:defRPr>
            </a:lvl5pPr>
            <a:lvl6pPr marL="2232025" indent="-198438" defTabSz="387350" eaLnBrk="0" fontAlgn="base" hangingPunct="0">
              <a:spcBef>
                <a:spcPct val="0"/>
              </a:spcBef>
              <a:spcAft>
                <a:spcPct val="0"/>
              </a:spcAft>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itchFamily="34" charset="0"/>
                <a:ea typeface="MS PGothic" pitchFamily="34" charset="-128"/>
              </a:defRPr>
            </a:lvl6pPr>
            <a:lvl7pPr marL="2689225" indent="-198438" defTabSz="387350" eaLnBrk="0" fontAlgn="base" hangingPunct="0">
              <a:spcBef>
                <a:spcPct val="0"/>
              </a:spcBef>
              <a:spcAft>
                <a:spcPct val="0"/>
              </a:spcAft>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itchFamily="34" charset="0"/>
                <a:ea typeface="MS PGothic" pitchFamily="34" charset="-128"/>
              </a:defRPr>
            </a:lvl7pPr>
            <a:lvl8pPr marL="3146425" indent="-198438" defTabSz="387350" eaLnBrk="0" fontAlgn="base" hangingPunct="0">
              <a:spcBef>
                <a:spcPct val="0"/>
              </a:spcBef>
              <a:spcAft>
                <a:spcPct val="0"/>
              </a:spcAft>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itchFamily="34" charset="0"/>
                <a:ea typeface="MS PGothic" pitchFamily="34" charset="-128"/>
              </a:defRPr>
            </a:lvl8pPr>
            <a:lvl9pPr marL="3603625" indent="-198438" defTabSz="387350" eaLnBrk="0" fontAlgn="base" hangingPunct="0">
              <a:spcBef>
                <a:spcPct val="0"/>
              </a:spcBef>
              <a:spcAft>
                <a:spcPct val="0"/>
              </a:spcAft>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itchFamily="34" charset="0"/>
                <a:ea typeface="MS PGothic" pitchFamily="34" charset="-128"/>
              </a:defRPr>
            </a:lvl9pPr>
          </a:lstStyle>
          <a:p>
            <a:pPr eaLnBrk="1" hangingPunct="1">
              <a:buSzPct val="100000"/>
            </a:pPr>
            <a:r>
              <a:rPr lang="en-US" altLang="en-US" sz="2300" b="1" dirty="0">
                <a:solidFill>
                  <a:srgbClr val="000000"/>
                </a:solidFill>
              </a:rPr>
              <a:t>Commitments were made to address climate change in the following ways</a:t>
            </a:r>
            <a:r>
              <a:rPr lang="en-US" altLang="en-US" sz="2300" b="1" dirty="0" smtClean="0">
                <a:solidFill>
                  <a:srgbClr val="000000"/>
                </a:solidFill>
              </a:rPr>
              <a:t>:</a:t>
            </a:r>
          </a:p>
          <a:p>
            <a:pPr eaLnBrk="1" hangingPunct="1">
              <a:buSzPct val="100000"/>
            </a:pPr>
            <a:endParaRPr lang="en-US" altLang="en-US" sz="2300" b="1" dirty="0">
              <a:solidFill>
                <a:srgbClr val="000000"/>
              </a:solidFill>
            </a:endParaRPr>
          </a:p>
          <a:p>
            <a:pPr eaLnBrk="1" hangingPunct="1">
              <a:spcAft>
                <a:spcPts val="513"/>
              </a:spcAft>
              <a:buClr>
                <a:srgbClr val="000000"/>
              </a:buClr>
              <a:buSzPct val="100000"/>
              <a:buFont typeface="Arial" pitchFamily="34" charset="0"/>
              <a:buChar char="•"/>
            </a:pPr>
            <a:r>
              <a:rPr lang="en-US" altLang="en-US" sz="2100" dirty="0">
                <a:solidFill>
                  <a:srgbClr val="000000"/>
                </a:solidFill>
              </a:rPr>
              <a:t>raise awareness on climate change </a:t>
            </a:r>
          </a:p>
          <a:p>
            <a:pPr eaLnBrk="1" hangingPunct="1">
              <a:spcAft>
                <a:spcPts val="513"/>
              </a:spcAft>
              <a:buClr>
                <a:srgbClr val="000000"/>
              </a:buClr>
              <a:buSzPct val="100000"/>
              <a:buFont typeface="Arial" pitchFamily="34" charset="0"/>
              <a:buChar char="•"/>
            </a:pPr>
            <a:r>
              <a:rPr lang="en-US" altLang="en-US" sz="2100" dirty="0">
                <a:solidFill>
                  <a:srgbClr val="000000"/>
                </a:solidFill>
              </a:rPr>
              <a:t>provide humanitarian assistance</a:t>
            </a:r>
          </a:p>
          <a:p>
            <a:pPr eaLnBrk="1" hangingPunct="1">
              <a:spcAft>
                <a:spcPts val="513"/>
              </a:spcAft>
              <a:buClr>
                <a:srgbClr val="000000"/>
              </a:buClr>
              <a:buSzPct val="100000"/>
              <a:buFont typeface="Arial" pitchFamily="34" charset="0"/>
              <a:buChar char="•"/>
            </a:pPr>
            <a:r>
              <a:rPr lang="en-US" altLang="en-US" sz="2100" dirty="0">
                <a:solidFill>
                  <a:srgbClr val="000000"/>
                </a:solidFill>
              </a:rPr>
              <a:t>improve capacity to respond</a:t>
            </a:r>
          </a:p>
          <a:p>
            <a:pPr eaLnBrk="1" hangingPunct="1">
              <a:spcAft>
                <a:spcPts val="513"/>
              </a:spcAft>
              <a:buClr>
                <a:srgbClr val="000000"/>
              </a:buClr>
              <a:buSzPct val="100000"/>
              <a:buFont typeface="Arial" pitchFamily="34" charset="0"/>
              <a:buChar char="•"/>
            </a:pPr>
            <a:r>
              <a:rPr lang="en-US" altLang="en-US" sz="2100" dirty="0">
                <a:solidFill>
                  <a:srgbClr val="000000"/>
                </a:solidFill>
              </a:rPr>
              <a:t>decrease vulnerability of communities most strongly affected</a:t>
            </a:r>
          </a:p>
          <a:p>
            <a:pPr eaLnBrk="1" hangingPunct="1">
              <a:spcAft>
                <a:spcPts val="513"/>
              </a:spcAft>
              <a:buClr>
                <a:srgbClr val="000000"/>
              </a:buClr>
              <a:buSzPct val="100000"/>
              <a:buFont typeface="Arial" pitchFamily="34" charset="0"/>
              <a:buChar char="•"/>
            </a:pPr>
            <a:r>
              <a:rPr lang="en-US" altLang="en-US" sz="2100" dirty="0">
                <a:solidFill>
                  <a:srgbClr val="000000"/>
                </a:solidFill>
              </a:rPr>
              <a:t>integrate climate risk management into policies and plans</a:t>
            </a:r>
          </a:p>
          <a:p>
            <a:pPr eaLnBrk="1" hangingPunct="1">
              <a:spcAft>
                <a:spcPts val="513"/>
              </a:spcAft>
              <a:buClr>
                <a:srgbClr val="000000"/>
              </a:buClr>
              <a:buSzPct val="100000"/>
              <a:buFont typeface="Arial" pitchFamily="34" charset="0"/>
              <a:buChar char="•"/>
            </a:pPr>
            <a:r>
              <a:rPr lang="en-US" altLang="en-US" sz="2100" dirty="0" err="1">
                <a:solidFill>
                  <a:srgbClr val="000000"/>
                </a:solidFill>
              </a:rPr>
              <a:t>mobilise</a:t>
            </a:r>
            <a:r>
              <a:rPr lang="en-US" altLang="en-US" sz="2100" dirty="0">
                <a:solidFill>
                  <a:srgbClr val="000000"/>
                </a:solidFill>
              </a:rPr>
              <a:t> human and financial resources, giving priority to actions for the most vulnerable</a:t>
            </a:r>
          </a:p>
        </p:txBody>
      </p:sp>
    </p:spTree>
    <p:extLst>
      <p:ext uri="{BB962C8B-B14F-4D97-AF65-F5344CB8AC3E}">
        <p14:creationId xmlns:p14="http://schemas.microsoft.com/office/powerpoint/2010/main" val="2030004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fill="hold" nodeType="afterEffect">
                                  <p:stCondLst>
                                    <p:cond delay="3500"/>
                                  </p:stCondLst>
                                  <p:childTnLst>
                                    <p:set>
                                      <p:cBhvr additive="repl">
                                        <p:cTn id="6" dur="1" fill="hold">
                                          <p:stCondLst>
                                            <p:cond delay="0"/>
                                          </p:stCondLst>
                                        </p:cTn>
                                        <p:tgtEl>
                                          <p:spTgt spid="4"/>
                                        </p:tgtEl>
                                        <p:attrNameLst>
                                          <p:attrName>style.visibility</p:attrName>
                                        </p:attrNameLst>
                                      </p:cBhvr>
                                      <p:to>
                                        <p:strVal val="visible"/>
                                      </p:to>
                                    </p:set>
                                    <p:animEffect transition="in" filter="fade">
                                      <p:cBhvr additive="repl">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val="0"/>
              </a:ext>
            </a:extLst>
          </a:blip>
          <a:srcRect r="4914" b="18321"/>
          <a:stretch/>
        </p:blipFill>
        <p:spPr bwMode="auto">
          <a:xfrm>
            <a:off x="107503" y="2201369"/>
            <a:ext cx="3888433" cy="2237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GB" sz="3200" dirty="0" smtClean="0"/>
              <a:t>Strategy 2020 emphasizes on tackling climate change </a:t>
            </a:r>
            <a:endParaRPr lang="en-GB" sz="3200" dirty="0"/>
          </a:p>
        </p:txBody>
      </p:sp>
      <p:sp>
        <p:nvSpPr>
          <p:cNvPr id="4" name="Content Placeholder 3"/>
          <p:cNvSpPr>
            <a:spLocks noGrp="1"/>
          </p:cNvSpPr>
          <p:nvPr>
            <p:ph sz="half" idx="2"/>
          </p:nvPr>
        </p:nvSpPr>
        <p:spPr>
          <a:xfrm>
            <a:off x="3995936" y="1696466"/>
            <a:ext cx="5148064" cy="4191000"/>
          </a:xfrm>
        </p:spPr>
        <p:txBody>
          <a:bodyPr/>
          <a:lstStyle/>
          <a:p>
            <a:pPr marL="0" indent="0">
              <a:buNone/>
            </a:pPr>
            <a:r>
              <a:rPr lang="en-GB" sz="2800" dirty="0"/>
              <a:t>IFRC’s mission of building safer and resilient communities</a:t>
            </a:r>
            <a:r>
              <a:rPr lang="en-GB" sz="2800" baseline="30000" dirty="0"/>
              <a:t> </a:t>
            </a:r>
            <a:r>
              <a:rPr lang="en-GB" sz="2800" dirty="0"/>
              <a:t>and addressing climate change is clearly stated as a priority under the Strategic Aim 2 of the IFRC Strategy 2020 “Enable Healthy and Safe Living”. </a:t>
            </a:r>
          </a:p>
          <a:p>
            <a:pPr marL="0" indent="0">
              <a:buNone/>
            </a:pPr>
            <a:endParaRPr lang="en-GB" sz="2400" dirty="0"/>
          </a:p>
          <a:p>
            <a:pPr marL="0" indent="0">
              <a:buNone/>
            </a:pPr>
            <a:endParaRPr lang="en-GB" sz="2400" dirty="0"/>
          </a:p>
        </p:txBody>
      </p:sp>
    </p:spTree>
    <p:extLst>
      <p:ext uri="{BB962C8B-B14F-4D97-AF65-F5344CB8AC3E}">
        <p14:creationId xmlns:p14="http://schemas.microsoft.com/office/powerpoint/2010/main" val="610738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88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a:grpSpLocks/>
          </p:cNvGrpSpPr>
          <p:nvPr/>
        </p:nvGrpSpPr>
        <p:grpSpPr bwMode="auto">
          <a:xfrm>
            <a:off x="4911689" y="1233294"/>
            <a:ext cx="4002124" cy="2468562"/>
            <a:chOff x="3737" y="1073"/>
            <a:chExt cx="3015" cy="1728"/>
          </a:xfrm>
        </p:grpSpPr>
        <p:sp>
          <p:nvSpPr>
            <p:cNvPr id="11279" name="Rectangle 20"/>
            <p:cNvSpPr>
              <a:spLocks noChangeArrowheads="1"/>
            </p:cNvSpPr>
            <p:nvPr/>
          </p:nvSpPr>
          <p:spPr bwMode="auto">
            <a:xfrm>
              <a:off x="3804" y="1073"/>
              <a:ext cx="2948"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nl-NL" sz="2400" b="1">
                <a:latin typeface="Helvetica" charset="0"/>
                <a:cs typeface="Arial" charset="0"/>
              </a:endParaRPr>
            </a:p>
          </p:txBody>
        </p:sp>
        <p:sp>
          <p:nvSpPr>
            <p:cNvPr id="11280" name="Rectangle 22"/>
            <p:cNvSpPr>
              <a:spLocks noChangeArrowheads="1"/>
            </p:cNvSpPr>
            <p:nvPr/>
          </p:nvSpPr>
          <p:spPr bwMode="auto">
            <a:xfrm>
              <a:off x="3737" y="1152"/>
              <a:ext cx="1418" cy="1058"/>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p>
              <a:pPr>
                <a:lnSpc>
                  <a:spcPct val="110000"/>
                </a:lnSpc>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r>
                <a:rPr lang="en-US" sz="2100" b="1" dirty="0">
                  <a:solidFill>
                    <a:srgbClr val="000000"/>
                  </a:solidFill>
                  <a:latin typeface="Helvetica" charset="0"/>
                  <a:cs typeface="Arial" charset="0"/>
                </a:rPr>
                <a:t>Adaptation: </a:t>
              </a:r>
              <a:r>
                <a:rPr lang="en-US" sz="2100" dirty="0">
                  <a:solidFill>
                    <a:srgbClr val="000000"/>
                  </a:solidFill>
                  <a:latin typeface="Helvetica" charset="0"/>
                  <a:cs typeface="Arial" charset="0"/>
                </a:rPr>
                <a:t>adjusting and preparing for change</a:t>
              </a:r>
            </a:p>
          </p:txBody>
        </p:sp>
      </p:grpSp>
      <p:pic>
        <p:nvPicPr>
          <p:cNvPr id="11267" name="Picture 21" descr="http://sharepoint.redcross.nl/sites/ClimateCentre/Shared%20Documents/CLIMATE%20TRAINING%20KIT/PICTURES%20FOR%20CTK/Photos%20DRRandCCA/Nige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5125" y="1455350"/>
            <a:ext cx="2151063"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5" name="Text Box 1"/>
          <p:cNvSpPr txBox="1">
            <a:spLocks noChangeArrowheads="1"/>
          </p:cNvSpPr>
          <p:nvPr/>
        </p:nvSpPr>
        <p:spPr bwMode="auto">
          <a:xfrm>
            <a:off x="287338" y="3455564"/>
            <a:ext cx="3914775"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616" tIns="40360" rIns="77616" bIns="4036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charset="0"/>
                <a:ea typeface="MS PGothic"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charset="0"/>
                <a:ea typeface="Arial"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Arial"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Arial" charset="0"/>
                <a:cs typeface="Arial" charset="0"/>
              </a:defRPr>
            </a:lvl5pPr>
            <a:lvl6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Arial" charset="0"/>
                <a:cs typeface="Arial" charset="0"/>
              </a:defRPr>
            </a:lvl6pPr>
            <a:lvl7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Arial" charset="0"/>
                <a:cs typeface="Arial" charset="0"/>
              </a:defRPr>
            </a:lvl7pPr>
            <a:lvl8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Arial" charset="0"/>
                <a:cs typeface="Arial" charset="0"/>
              </a:defRPr>
            </a:lvl8pPr>
            <a:lvl9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Arial" charset="0"/>
                <a:cs typeface="Arial" charset="0"/>
              </a:defRPr>
            </a:lvl9pPr>
          </a:lstStyle>
          <a:p>
            <a:pPr eaLnBrk="1" hangingPunct="1"/>
            <a:r>
              <a:rPr lang="en-US" sz="1900" b="1" dirty="0">
                <a:solidFill>
                  <a:srgbClr val="000000"/>
                </a:solidFill>
                <a:latin typeface="Helvetica" charset="0"/>
              </a:rPr>
              <a:t>Strategy 2020</a:t>
            </a:r>
          </a:p>
          <a:p>
            <a:pPr eaLnBrk="1" hangingPunct="1"/>
            <a:r>
              <a:rPr lang="en-US" sz="1900" dirty="0">
                <a:solidFill>
                  <a:srgbClr val="000000"/>
                </a:solidFill>
                <a:latin typeface="Helvetica" charset="0"/>
              </a:rPr>
              <a:t>“We also contribute to mitigating the progression of climate change</a:t>
            </a:r>
          </a:p>
          <a:p>
            <a:pPr eaLnBrk="1" hangingPunct="1"/>
            <a:r>
              <a:rPr lang="en-US" sz="1900" dirty="0">
                <a:solidFill>
                  <a:srgbClr val="000000"/>
                </a:solidFill>
                <a:latin typeface="Helvetica" charset="0"/>
              </a:rPr>
              <a:t>through advocacy and social mobilization to promote sustainable community development that optimizes communities’ carbon footprints”</a:t>
            </a:r>
          </a:p>
        </p:txBody>
      </p:sp>
      <p:sp>
        <p:nvSpPr>
          <p:cNvPr id="47118" name="Text Box 14"/>
          <p:cNvSpPr txBox="1">
            <a:spLocks noChangeArrowheads="1"/>
          </p:cNvSpPr>
          <p:nvPr/>
        </p:nvSpPr>
        <p:spPr bwMode="auto">
          <a:xfrm>
            <a:off x="4953000" y="3410025"/>
            <a:ext cx="3913188"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616" tIns="40360" rIns="77616" bIns="4036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charset="0"/>
                <a:ea typeface="MS PGothic"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charset="0"/>
                <a:ea typeface="Arial"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Arial"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Arial" charset="0"/>
                <a:cs typeface="Arial" charset="0"/>
              </a:defRPr>
            </a:lvl5pPr>
            <a:lvl6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Arial" charset="0"/>
                <a:cs typeface="Arial" charset="0"/>
              </a:defRPr>
            </a:lvl6pPr>
            <a:lvl7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Arial" charset="0"/>
                <a:cs typeface="Arial" charset="0"/>
              </a:defRPr>
            </a:lvl7pPr>
            <a:lvl8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Arial" charset="0"/>
                <a:cs typeface="Arial" charset="0"/>
              </a:defRPr>
            </a:lvl8pPr>
            <a:lvl9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Arial" charset="0"/>
                <a:cs typeface="Arial" charset="0"/>
              </a:defRPr>
            </a:lvl9pPr>
          </a:lstStyle>
          <a:p>
            <a:pPr eaLnBrk="1" hangingPunct="1"/>
            <a:r>
              <a:rPr lang="en-US" sz="1900" b="1" dirty="0">
                <a:solidFill>
                  <a:srgbClr val="000000"/>
                </a:solidFill>
                <a:latin typeface="Helvetica" charset="0"/>
              </a:rPr>
              <a:t>Strategy 2020</a:t>
            </a:r>
          </a:p>
          <a:p>
            <a:pPr eaLnBrk="1" hangingPunct="1"/>
            <a:r>
              <a:rPr lang="en-US" sz="1900" dirty="0">
                <a:solidFill>
                  <a:srgbClr val="000000"/>
                </a:solidFill>
                <a:latin typeface="Helvetica" charset="0"/>
              </a:rPr>
              <a:t>“Our climate change adaptation work is through scaling up disaster risk reduction measures and strengthening traditional methods of coping with disasters that are relevant in particular environmental contexts”</a:t>
            </a:r>
          </a:p>
        </p:txBody>
      </p:sp>
      <p:grpSp>
        <p:nvGrpSpPr>
          <p:cNvPr id="3" name="Group 15"/>
          <p:cNvGrpSpPr>
            <a:grpSpLocks/>
          </p:cNvGrpSpPr>
          <p:nvPr/>
        </p:nvGrpSpPr>
        <p:grpSpPr bwMode="auto">
          <a:xfrm>
            <a:off x="228580" y="1724918"/>
            <a:ext cx="4330358" cy="2717132"/>
            <a:chOff x="255" y="905"/>
            <a:chExt cx="2948" cy="1902"/>
          </a:xfrm>
        </p:grpSpPr>
        <p:sp>
          <p:nvSpPr>
            <p:cNvPr id="11277" name="Rectangle 16"/>
            <p:cNvSpPr>
              <a:spLocks noChangeArrowheads="1"/>
            </p:cNvSpPr>
            <p:nvPr/>
          </p:nvSpPr>
          <p:spPr bwMode="auto">
            <a:xfrm>
              <a:off x="255" y="1079"/>
              <a:ext cx="2948"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nl-NL" sz="2400" b="1">
                <a:latin typeface="Helvetica" charset="0"/>
                <a:cs typeface="Arial" charset="0"/>
              </a:endParaRPr>
            </a:p>
          </p:txBody>
        </p:sp>
        <p:sp>
          <p:nvSpPr>
            <p:cNvPr id="11278" name="Rectangle 17"/>
            <p:cNvSpPr>
              <a:spLocks noChangeArrowheads="1"/>
            </p:cNvSpPr>
            <p:nvPr/>
          </p:nvSpPr>
          <p:spPr bwMode="auto">
            <a:xfrm>
              <a:off x="1756" y="905"/>
              <a:ext cx="1447" cy="1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p>
              <a:pPr>
                <a:lnSpc>
                  <a:spcPct val="110000"/>
                </a:lnSpc>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r>
                <a:rPr lang="en-US" sz="2100" b="1" dirty="0">
                  <a:solidFill>
                    <a:srgbClr val="000000"/>
                  </a:solidFill>
                  <a:latin typeface="Helvetica" charset="0"/>
                  <a:cs typeface="Arial" charset="0"/>
                </a:rPr>
                <a:t>Mitigation</a:t>
              </a:r>
              <a:r>
                <a:rPr lang="en-US" sz="2100" dirty="0">
                  <a:solidFill>
                    <a:srgbClr val="000000"/>
                  </a:solidFill>
                  <a:latin typeface="Helvetica" charset="0"/>
                  <a:cs typeface="Arial" charset="0"/>
                </a:rPr>
                <a:t>: tackling the causes of climate change</a:t>
              </a:r>
            </a:p>
          </p:txBody>
        </p:sp>
      </p:grpSp>
      <p:grpSp>
        <p:nvGrpSpPr>
          <p:cNvPr id="4" name="Group 23"/>
          <p:cNvGrpSpPr>
            <a:grpSpLocks/>
          </p:cNvGrpSpPr>
          <p:nvPr/>
        </p:nvGrpSpPr>
        <p:grpSpPr bwMode="auto">
          <a:xfrm>
            <a:off x="4911726" y="1233294"/>
            <a:ext cx="3954462" cy="4597669"/>
            <a:chOff x="3784" y="1063"/>
            <a:chExt cx="2979" cy="3505"/>
          </a:xfrm>
        </p:grpSpPr>
        <p:sp>
          <p:nvSpPr>
            <p:cNvPr id="11275" name="Rectangle 24"/>
            <p:cNvSpPr>
              <a:spLocks noChangeArrowheads="1"/>
            </p:cNvSpPr>
            <p:nvPr/>
          </p:nvSpPr>
          <p:spPr bwMode="auto">
            <a:xfrm>
              <a:off x="3784" y="1063"/>
              <a:ext cx="2979" cy="3505"/>
            </a:xfrm>
            <a:prstGeom prst="rect">
              <a:avLst/>
            </a:prstGeom>
            <a:noFill/>
            <a:ln w="6336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nl-NL" sz="2400" b="1">
                <a:latin typeface="Helvetica" charset="0"/>
                <a:cs typeface="Arial" charset="0"/>
              </a:endParaRPr>
            </a:p>
          </p:txBody>
        </p:sp>
        <p:sp>
          <p:nvSpPr>
            <p:cNvPr id="11276" name="Text Box 25"/>
            <p:cNvSpPr txBox="1">
              <a:spLocks noChangeArrowheads="1"/>
            </p:cNvSpPr>
            <p:nvPr/>
          </p:nvSpPr>
          <p:spPr bwMode="auto">
            <a:xfrm rot="696863">
              <a:off x="4699" y="2358"/>
              <a:ext cx="1832" cy="565"/>
            </a:xfrm>
            <a:prstGeom prst="rect">
              <a:avLst/>
            </a:prstGeom>
            <a:solidFill>
              <a:srgbClr val="FF0000">
                <a:alpha val="7019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268288" indent="-266700">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sz="3200">
                  <a:solidFill>
                    <a:schemeClr val="tx1"/>
                  </a:solidFill>
                  <a:latin typeface="Arial" charset="0"/>
                  <a:ea typeface="MS PGothic" charset="0"/>
                  <a:cs typeface="Arial" charset="0"/>
                </a:defRPr>
              </a:lvl1pPr>
              <a:lvl2pPr>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sz="2800">
                  <a:solidFill>
                    <a:schemeClr val="tx1"/>
                  </a:solidFill>
                  <a:latin typeface="Arial" charset="0"/>
                  <a:ea typeface="Arial" charset="0"/>
                  <a:cs typeface="Arial" charset="0"/>
                </a:defRPr>
              </a:lvl2pPr>
              <a:lvl3pPr>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sz="2400">
                  <a:solidFill>
                    <a:schemeClr val="tx1"/>
                  </a:solidFill>
                  <a:latin typeface="Arial" charset="0"/>
                  <a:ea typeface="Arial" charset="0"/>
                  <a:cs typeface="Arial" charset="0"/>
                </a:defRPr>
              </a:lvl3pPr>
              <a:lvl4pPr>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sz="2000">
                  <a:solidFill>
                    <a:schemeClr val="tx1"/>
                  </a:solidFill>
                  <a:latin typeface="Arial" charset="0"/>
                  <a:ea typeface="Arial" charset="0"/>
                  <a:cs typeface="Arial" charset="0"/>
                </a:defRPr>
              </a:lvl4pPr>
              <a:lvl5pPr>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sz="2000">
                  <a:solidFill>
                    <a:schemeClr val="tx1"/>
                  </a:solidFill>
                  <a:latin typeface="Arial" charset="0"/>
                  <a:ea typeface="Arial" charset="0"/>
                  <a:cs typeface="Arial" charset="0"/>
                </a:defRPr>
              </a:lvl5pPr>
              <a:lvl6pPr eaLnBrk="0" hangingPunct="0">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sz="2000">
                  <a:solidFill>
                    <a:schemeClr val="tx1"/>
                  </a:solidFill>
                  <a:latin typeface="Arial" charset="0"/>
                  <a:ea typeface="Arial" charset="0"/>
                  <a:cs typeface="Arial" charset="0"/>
                </a:defRPr>
              </a:lvl6pPr>
              <a:lvl7pPr eaLnBrk="0" hangingPunct="0">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sz="2000">
                  <a:solidFill>
                    <a:schemeClr val="tx1"/>
                  </a:solidFill>
                  <a:latin typeface="Arial" charset="0"/>
                  <a:ea typeface="Arial" charset="0"/>
                  <a:cs typeface="Arial" charset="0"/>
                </a:defRPr>
              </a:lvl7pPr>
              <a:lvl8pPr eaLnBrk="0" hangingPunct="0">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sz="2000">
                  <a:solidFill>
                    <a:schemeClr val="tx1"/>
                  </a:solidFill>
                  <a:latin typeface="Arial" charset="0"/>
                  <a:ea typeface="Arial" charset="0"/>
                  <a:cs typeface="Arial" charset="0"/>
                </a:defRPr>
              </a:lvl8pPr>
              <a:lvl9pPr eaLnBrk="0" hangingPunct="0">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sz="2000">
                  <a:solidFill>
                    <a:schemeClr val="tx1"/>
                  </a:solidFill>
                  <a:latin typeface="Arial" charset="0"/>
                  <a:ea typeface="Arial" charset="0"/>
                  <a:cs typeface="Arial" charset="0"/>
                </a:defRPr>
              </a:lvl9pPr>
            </a:lstStyle>
            <a:p>
              <a:pPr eaLnBrk="1" hangingPunct="1"/>
              <a:r>
                <a:rPr lang="sv-SE" sz="2100" b="1" i="1" dirty="0">
                  <a:solidFill>
                    <a:srgbClr val="FFFFFF"/>
                  </a:solidFill>
                  <a:latin typeface="Helvetica" charset="0"/>
                </a:rPr>
                <a:t>Main</a:t>
              </a:r>
              <a:r>
                <a:rPr lang="sv-SE" sz="2100" dirty="0">
                  <a:solidFill>
                    <a:srgbClr val="FFFFFF"/>
                  </a:solidFill>
                  <a:latin typeface="Helvetica" charset="0"/>
                </a:rPr>
                <a:t> focus for</a:t>
              </a:r>
            </a:p>
            <a:p>
              <a:pPr eaLnBrk="1" hangingPunct="1"/>
              <a:r>
                <a:rPr lang="sv-SE" sz="2100" dirty="0" err="1">
                  <a:solidFill>
                    <a:srgbClr val="FFFFFF"/>
                  </a:solidFill>
                  <a:latin typeface="Helvetica" charset="0"/>
                </a:rPr>
                <a:t>humanitarian</a:t>
              </a:r>
              <a:r>
                <a:rPr lang="sv-SE" sz="2100" dirty="0">
                  <a:solidFill>
                    <a:srgbClr val="FFFFFF"/>
                  </a:solidFill>
                  <a:latin typeface="Helvetica" charset="0"/>
                </a:rPr>
                <a:t> </a:t>
              </a:r>
              <a:r>
                <a:rPr lang="sv-SE" sz="2100" dirty="0" err="1">
                  <a:solidFill>
                    <a:srgbClr val="FFFFFF"/>
                  </a:solidFill>
                  <a:latin typeface="Helvetica" charset="0"/>
                </a:rPr>
                <a:t>work</a:t>
              </a:r>
              <a:endParaRPr lang="sv-SE" sz="2100" dirty="0">
                <a:solidFill>
                  <a:srgbClr val="FFFFFF"/>
                </a:solidFill>
                <a:latin typeface="Helvetica" charset="0"/>
              </a:endParaRPr>
            </a:p>
          </p:txBody>
        </p:sp>
      </p:grpSp>
      <p:sp>
        <p:nvSpPr>
          <p:cNvPr id="11272" name="Text Box 6"/>
          <p:cNvSpPr txBox="1">
            <a:spLocks noChangeArrowheads="1"/>
          </p:cNvSpPr>
          <p:nvPr/>
        </p:nvSpPr>
        <p:spPr bwMode="auto">
          <a:xfrm>
            <a:off x="1879135" y="563650"/>
            <a:ext cx="5720832" cy="573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77616" tIns="40360" rIns="77616" bIns="40360">
            <a:spAutoFit/>
          </a:bodyPr>
          <a:lstStyle>
            <a:lvl1pPr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3200">
                <a:solidFill>
                  <a:schemeClr val="tx1"/>
                </a:solidFill>
                <a:latin typeface="Arial" charset="0"/>
                <a:ea typeface="MS PGothic" charset="0"/>
                <a:cs typeface="Arial" charset="0"/>
              </a:defRPr>
            </a:lvl1pPr>
            <a:lvl2pPr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2800">
                <a:solidFill>
                  <a:schemeClr val="tx1"/>
                </a:solidFill>
                <a:latin typeface="Arial" charset="0"/>
                <a:ea typeface="Arial" charset="0"/>
                <a:cs typeface="Arial" charset="0"/>
              </a:defRPr>
            </a:lvl2pPr>
            <a:lvl3pPr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2400">
                <a:solidFill>
                  <a:schemeClr val="tx1"/>
                </a:solidFill>
                <a:latin typeface="Arial" charset="0"/>
                <a:ea typeface="Arial" charset="0"/>
                <a:cs typeface="Arial" charset="0"/>
              </a:defRPr>
            </a:lvl3pPr>
            <a:lvl4pPr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2000">
                <a:solidFill>
                  <a:schemeClr val="tx1"/>
                </a:solidFill>
                <a:latin typeface="Arial" charset="0"/>
                <a:ea typeface="Arial" charset="0"/>
                <a:cs typeface="Arial" charset="0"/>
              </a:defRPr>
            </a:lvl4pPr>
            <a:lvl5pPr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2000">
                <a:solidFill>
                  <a:schemeClr val="tx1"/>
                </a:solidFill>
                <a:latin typeface="Arial" charset="0"/>
                <a:ea typeface="Arial" charset="0"/>
                <a:cs typeface="Arial" charset="0"/>
              </a:defRPr>
            </a:lvl5pPr>
            <a:lvl6pPr defTabSz="387350" eaLnBrk="0" hangingPunct="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2000">
                <a:solidFill>
                  <a:schemeClr val="tx1"/>
                </a:solidFill>
                <a:latin typeface="Arial" charset="0"/>
                <a:ea typeface="Arial" charset="0"/>
                <a:cs typeface="Arial" charset="0"/>
              </a:defRPr>
            </a:lvl6pPr>
            <a:lvl7pPr defTabSz="387350" eaLnBrk="0" hangingPunct="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2000">
                <a:solidFill>
                  <a:schemeClr val="tx1"/>
                </a:solidFill>
                <a:latin typeface="Arial" charset="0"/>
                <a:ea typeface="Arial" charset="0"/>
                <a:cs typeface="Arial" charset="0"/>
              </a:defRPr>
            </a:lvl7pPr>
            <a:lvl8pPr defTabSz="387350" eaLnBrk="0" hangingPunct="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2000">
                <a:solidFill>
                  <a:schemeClr val="tx1"/>
                </a:solidFill>
                <a:latin typeface="Arial" charset="0"/>
                <a:ea typeface="Arial" charset="0"/>
                <a:cs typeface="Arial" charset="0"/>
              </a:defRPr>
            </a:lvl8pPr>
            <a:lvl9pPr defTabSz="387350" eaLnBrk="0" hangingPunct="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2000">
                <a:solidFill>
                  <a:schemeClr val="tx1"/>
                </a:solidFill>
                <a:latin typeface="Arial" charset="0"/>
                <a:ea typeface="Arial" charset="0"/>
                <a:cs typeface="Arial" charset="0"/>
              </a:defRPr>
            </a:lvl9pPr>
          </a:lstStyle>
          <a:p>
            <a:pPr eaLnBrk="1" hangingPunct="1"/>
            <a:r>
              <a:rPr lang="en-US" b="1" i="1" dirty="0">
                <a:latin typeface="Arial"/>
                <a:cs typeface="Arial"/>
              </a:rPr>
              <a:t>‘Mitigation’ and </a:t>
            </a:r>
            <a:r>
              <a:rPr lang="en-US" b="1" i="1" dirty="0" smtClean="0">
                <a:latin typeface="Arial"/>
                <a:cs typeface="Arial"/>
              </a:rPr>
              <a:t>‘Adaptation</a:t>
            </a:r>
            <a:r>
              <a:rPr lang="en-US" b="1" i="1" dirty="0">
                <a:latin typeface="Arial"/>
                <a:cs typeface="Arial"/>
              </a:rPr>
              <a:t>’</a:t>
            </a:r>
          </a:p>
        </p:txBody>
      </p:sp>
      <p:pic>
        <p:nvPicPr>
          <p:cNvPr id="11273" name="Picture 23" descr="air pollution,business,environmental,environments,factories,industrial,industries,nature,photographs,pollutions,refineries,smokestacks"/>
          <p:cNvPicPr>
            <a:picLocks noChangeAspect="1" noChangeArrowheads="1"/>
          </p:cNvPicPr>
          <p:nvPr/>
        </p:nvPicPr>
        <p:blipFill>
          <a:blip r:embed="rId4">
            <a:extLst>
              <a:ext uri="{28A0092B-C50C-407E-A947-70E740481C1C}">
                <a14:useLocalDpi xmlns:a14="http://schemas.microsoft.com/office/drawing/2010/main" val="0"/>
              </a:ext>
            </a:extLst>
          </a:blip>
          <a:srcRect t="16154" b="16922"/>
          <a:stretch>
            <a:fillRect/>
          </a:stretch>
        </p:blipFill>
        <p:spPr bwMode="auto">
          <a:xfrm>
            <a:off x="250825" y="1712913"/>
            <a:ext cx="2071688"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Tekstvak 20"/>
          <p:cNvSpPr txBox="1">
            <a:spLocks noChangeArrowheads="1"/>
          </p:cNvSpPr>
          <p:nvPr/>
        </p:nvSpPr>
        <p:spPr bwMode="auto">
          <a:xfrm>
            <a:off x="8072438" y="2928938"/>
            <a:ext cx="85725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MS PGothic"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GB" sz="500">
                <a:solidFill>
                  <a:schemeClr val="bg1"/>
                </a:solidFill>
              </a:rPr>
              <a:t>Photo: IFRC</a:t>
            </a:r>
          </a:p>
        </p:txBody>
      </p:sp>
    </p:spTree>
    <p:extLst>
      <p:ext uri="{BB962C8B-B14F-4D97-AF65-F5344CB8AC3E}">
        <p14:creationId xmlns:p14="http://schemas.microsoft.com/office/powerpoint/2010/main" val="28316711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711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7105"/>
                                        </p:tgtEl>
                                        <p:attrNameLst>
                                          <p:attrName>style.visibility</p:attrName>
                                        </p:attrNameLst>
                                      </p:cBhvr>
                                      <p:to>
                                        <p:strVal val="visible"/>
                                      </p:to>
                                    </p:set>
                                  </p:childTnLst>
                                </p:cTn>
                              </p:par>
                            </p:childTnLst>
                          </p:cTn>
                        </p:par>
                        <p:par>
                          <p:cTn id="19" fill="hold" nodeType="afterGroup">
                            <p:stCondLst>
                              <p:cond delay="500"/>
                            </p:stCondLst>
                            <p:childTnLst>
                              <p:par>
                                <p:cTn id="20" presetID="1" presetClass="entr" presetSubtype="0" fill="hold" nodeType="afterEffect">
                                  <p:stCondLst>
                                    <p:cond delay="500"/>
                                  </p:stCondLst>
                                  <p:childTnLst>
                                    <p:set>
                                      <p:cBhvr>
                                        <p:cTn id="21"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5" grpId="0"/>
      <p:bldP spid="471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RCRC Climate Guide </a:t>
            </a:r>
          </a:p>
        </p:txBody>
      </p:sp>
      <p:sp>
        <p:nvSpPr>
          <p:cNvPr id="3" name="Content Placeholder 2"/>
          <p:cNvSpPr>
            <a:spLocks noGrp="1"/>
          </p:cNvSpPr>
          <p:nvPr>
            <p:ph sz="half" idx="1"/>
          </p:nvPr>
        </p:nvSpPr>
        <p:spPr/>
        <p:txBody>
          <a:bodyPr/>
          <a:lstStyle/>
          <a:p>
            <a:r>
              <a:rPr lang="en-GB" sz="2600" dirty="0" smtClean="0"/>
              <a:t>Climate change basics</a:t>
            </a:r>
          </a:p>
          <a:p>
            <a:r>
              <a:rPr lang="en-GB" sz="2600" dirty="0" smtClean="0"/>
              <a:t>Dialogues </a:t>
            </a:r>
          </a:p>
          <a:p>
            <a:r>
              <a:rPr lang="en-GB" sz="2600" dirty="0" smtClean="0"/>
              <a:t>Communications</a:t>
            </a:r>
          </a:p>
          <a:p>
            <a:r>
              <a:rPr lang="en-GB" sz="2600" dirty="0" smtClean="0"/>
              <a:t>Disaster Management</a:t>
            </a:r>
          </a:p>
          <a:p>
            <a:r>
              <a:rPr lang="en-GB" sz="2600" dirty="0" smtClean="0"/>
              <a:t>Community Risk Reduction</a:t>
            </a:r>
          </a:p>
          <a:p>
            <a:r>
              <a:rPr lang="en-GB" sz="2600" dirty="0" smtClean="0"/>
              <a:t>Health and Care </a:t>
            </a:r>
          </a:p>
          <a:p>
            <a:endParaRPr lang="en-GB" sz="2800" dirty="0"/>
          </a:p>
        </p:txBody>
      </p:sp>
      <p:pic>
        <p:nvPicPr>
          <p:cNvPr id="211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1484784"/>
            <a:ext cx="3600400" cy="4458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447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19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80" y="350838"/>
            <a:ext cx="7452320" cy="1143000"/>
          </a:xfrm>
        </p:spPr>
        <p:txBody>
          <a:bodyPr/>
          <a:lstStyle/>
          <a:p>
            <a:r>
              <a:rPr lang="en-GB" sz="3200" dirty="0" smtClean="0"/>
              <a:t>IRI-IFRC partnership: IFRC Map room </a:t>
            </a:r>
            <a:br>
              <a:rPr lang="en-GB" sz="3200" dirty="0" smtClean="0"/>
            </a:br>
            <a:r>
              <a:rPr lang="en-GB" sz="1600" dirty="0">
                <a:hlinkClick r:id="rId2"/>
              </a:rPr>
              <a:t>http://iridl.ldeo.columbia.edu/proto/maproom/IFRC/FIC/prcp_fcst.html</a:t>
            </a:r>
            <a:endParaRPr lang="en-GB" sz="1600" dirty="0"/>
          </a:p>
        </p:txBody>
      </p:sp>
      <p:sp>
        <p:nvSpPr>
          <p:cNvPr id="4" name="Content Placeholder 3"/>
          <p:cNvSpPr>
            <a:spLocks noGrp="1"/>
          </p:cNvSpPr>
          <p:nvPr>
            <p:ph sz="half" idx="2"/>
          </p:nvPr>
        </p:nvSpPr>
        <p:spPr>
          <a:xfrm>
            <a:off x="4648200" y="1628800"/>
            <a:ext cx="4172272" cy="4238600"/>
          </a:xfrm>
        </p:spPr>
        <p:txBody>
          <a:bodyPr/>
          <a:lstStyle/>
          <a:p>
            <a:r>
              <a:rPr lang="en-GB" dirty="0" smtClean="0"/>
              <a:t>Collection </a:t>
            </a:r>
            <a:r>
              <a:rPr lang="en-GB" dirty="0"/>
              <a:t>of maps provides information </a:t>
            </a:r>
            <a:r>
              <a:rPr lang="en-GB" dirty="0" smtClean="0"/>
              <a:t>for </a:t>
            </a:r>
            <a:r>
              <a:rPr lang="en-GB" dirty="0"/>
              <a:t>humanitarian decision-making around the </a:t>
            </a:r>
            <a:r>
              <a:rPr lang="en-GB" dirty="0" smtClean="0"/>
              <a:t>world. </a:t>
            </a:r>
          </a:p>
          <a:p>
            <a:r>
              <a:rPr lang="en-GB" dirty="0" smtClean="0"/>
              <a:t>types </a:t>
            </a:r>
            <a:r>
              <a:rPr lang="en-GB" dirty="0"/>
              <a:t>of early action that can be taken based </a:t>
            </a:r>
            <a:r>
              <a:rPr lang="en-GB" dirty="0" smtClean="0"/>
              <a:t>on </a:t>
            </a:r>
            <a:r>
              <a:rPr lang="en-GB" dirty="0"/>
              <a:t>these </a:t>
            </a:r>
            <a:r>
              <a:rPr lang="en-GB" dirty="0" smtClean="0"/>
              <a:t>maps.</a:t>
            </a:r>
          </a:p>
          <a:p>
            <a:pPr marL="0" indent="0">
              <a:buNone/>
            </a:pPr>
            <a:r>
              <a:rPr lang="en-GB" dirty="0" smtClean="0"/>
              <a:t>-</a:t>
            </a:r>
            <a:r>
              <a:rPr lang="en-GB" b="1" dirty="0"/>
              <a:t>Six-Day </a:t>
            </a:r>
            <a:r>
              <a:rPr lang="en-GB" b="1" dirty="0" smtClean="0"/>
              <a:t>forecasts,</a:t>
            </a:r>
            <a:r>
              <a:rPr lang="en-GB" b="1" dirty="0"/>
              <a:t> Three-Month </a:t>
            </a:r>
            <a:r>
              <a:rPr lang="en-GB" b="1" dirty="0" smtClean="0"/>
              <a:t>Forecasts, </a:t>
            </a:r>
            <a:r>
              <a:rPr lang="en-GB" b="1" dirty="0"/>
              <a:t>Past </a:t>
            </a:r>
            <a:r>
              <a:rPr lang="en-GB" b="1" dirty="0" smtClean="0"/>
              <a:t>Conditions,</a:t>
            </a:r>
            <a:r>
              <a:rPr lang="en-GB" b="1" dirty="0"/>
              <a:t> Recent Climate </a:t>
            </a:r>
            <a:r>
              <a:rPr lang="en-GB" b="1" dirty="0" smtClean="0"/>
              <a:t>Trends,</a:t>
            </a:r>
            <a:r>
              <a:rPr lang="en-GB" b="1" dirty="0"/>
              <a:t> Vulnerability </a:t>
            </a:r>
            <a:r>
              <a:rPr lang="en-GB" b="1" dirty="0" smtClean="0"/>
              <a:t>Indicators…..</a:t>
            </a:r>
            <a:endParaRPr lang="en-GB" dirty="0"/>
          </a:p>
        </p:txBody>
      </p:sp>
      <p:pic>
        <p:nvPicPr>
          <p:cNvPr id="5" name="Content Placeholder 4"/>
          <p:cNvPicPr>
            <a:picLocks noGrp="1"/>
          </p:cNvPicPr>
          <p:nvPr>
            <p:ph sz="half" idx="1"/>
          </p:nvPr>
        </p:nvPicPr>
        <p:blipFill>
          <a:blip r:embed="rId3"/>
          <a:stretch>
            <a:fillRect/>
          </a:stretch>
        </p:blipFill>
        <p:spPr>
          <a:xfrm>
            <a:off x="107504" y="1844824"/>
            <a:ext cx="4536504" cy="3528392"/>
          </a:xfrm>
          <a:prstGeom prst="rect">
            <a:avLst/>
          </a:prstGeom>
        </p:spPr>
      </p:pic>
    </p:spTree>
    <p:extLst>
      <p:ext uri="{BB962C8B-B14F-4D97-AF65-F5344CB8AC3E}">
        <p14:creationId xmlns:p14="http://schemas.microsoft.com/office/powerpoint/2010/main" val="262459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IFRC-WMO partnership</a:t>
            </a:r>
            <a:endParaRPr lang="en-GB" sz="3200" dirty="0"/>
          </a:p>
        </p:txBody>
      </p:sp>
      <p:sp>
        <p:nvSpPr>
          <p:cNvPr id="3" name="Content Placeholder 2"/>
          <p:cNvSpPr>
            <a:spLocks noGrp="1"/>
          </p:cNvSpPr>
          <p:nvPr>
            <p:ph sz="half" idx="1"/>
          </p:nvPr>
        </p:nvSpPr>
        <p:spPr>
          <a:xfrm>
            <a:off x="457200" y="3170988"/>
            <a:ext cx="4546848" cy="2679119"/>
          </a:xfrm>
        </p:spPr>
        <p:txBody>
          <a:bodyPr/>
          <a:lstStyle/>
          <a:p>
            <a:pPr marL="0" indent="0">
              <a:buNone/>
            </a:pPr>
            <a:r>
              <a:rPr lang="en-GB" sz="2400" dirty="0"/>
              <a:t>The memorandum reflects the importance of making science-based climate information and prediction accessible and understandable to local actors and communities to reduce the risk of climate-related disasters</a:t>
            </a:r>
          </a:p>
        </p:txBody>
      </p:sp>
      <p:pic>
        <p:nvPicPr>
          <p:cNvPr id="212994"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004048" y="2118156"/>
            <a:ext cx="4139952" cy="2764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7200" y="1656491"/>
            <a:ext cx="4572000" cy="1569660"/>
          </a:xfrm>
          <a:prstGeom prst="rect">
            <a:avLst/>
          </a:prstGeom>
        </p:spPr>
        <p:txBody>
          <a:bodyPr>
            <a:spAutoFit/>
          </a:bodyPr>
          <a:lstStyle/>
          <a:p>
            <a:r>
              <a:rPr lang="en-GB" sz="2400" b="0" dirty="0" smtClean="0">
                <a:latin typeface="Arial"/>
                <a:cs typeface="Arial"/>
              </a:rPr>
              <a:t>WMO and IFRC signed an agreement to strengthen cooperation on tackling climate risks</a:t>
            </a:r>
            <a:endParaRPr lang="en-US" sz="2400" dirty="0">
              <a:latin typeface="Arial"/>
              <a:cs typeface="Arial"/>
            </a:endParaRPr>
          </a:p>
        </p:txBody>
      </p:sp>
    </p:spTree>
    <p:extLst>
      <p:ext uri="{BB962C8B-B14F-4D97-AF65-F5344CB8AC3E}">
        <p14:creationId xmlns:p14="http://schemas.microsoft.com/office/powerpoint/2010/main" val="3263764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VCA </a:t>
            </a:r>
            <a:r>
              <a:rPr lang="en-GB" sz="3200" dirty="0"/>
              <a:t>in the context of </a:t>
            </a:r>
            <a:r>
              <a:rPr lang="en-GB" sz="3200" dirty="0" smtClean="0"/>
              <a:t>urban </a:t>
            </a:r>
            <a:r>
              <a:rPr lang="en-GB" sz="3200" dirty="0"/>
              <a:t>and climate </a:t>
            </a:r>
            <a:r>
              <a:rPr lang="en-GB" sz="3200" dirty="0" smtClean="0"/>
              <a:t>risks</a:t>
            </a:r>
            <a:endParaRPr lang="en-GB" sz="3200" dirty="0"/>
          </a:p>
        </p:txBody>
      </p:sp>
      <p:sp>
        <p:nvSpPr>
          <p:cNvPr id="3" name="Content Placeholder 2"/>
          <p:cNvSpPr>
            <a:spLocks noGrp="1"/>
          </p:cNvSpPr>
          <p:nvPr>
            <p:ph sz="half" idx="1"/>
          </p:nvPr>
        </p:nvSpPr>
        <p:spPr>
          <a:xfrm>
            <a:off x="457200" y="1676400"/>
            <a:ext cx="4372140" cy="4191000"/>
          </a:xfrm>
        </p:spPr>
        <p:txBody>
          <a:bodyPr/>
          <a:lstStyle/>
          <a:p>
            <a:r>
              <a:rPr lang="en-GB" sz="2000" dirty="0" smtClean="0"/>
              <a:t>CORE </a:t>
            </a:r>
            <a:r>
              <a:rPr lang="en-GB" sz="2000" dirty="0"/>
              <a:t>PRINCIPLES OF A SUCCESSFUL VCA </a:t>
            </a:r>
            <a:r>
              <a:rPr lang="en-GB" sz="2000" dirty="0" smtClean="0"/>
              <a:t>PROCESS</a:t>
            </a:r>
          </a:p>
          <a:p>
            <a:r>
              <a:rPr lang="en-GB" sz="2000" dirty="0"/>
              <a:t>CLIMATE CHANGE IMPACTS AND HOW TO ADDRESS THEM IN THE VCA </a:t>
            </a:r>
            <a:r>
              <a:rPr lang="en-GB" sz="2000" dirty="0" smtClean="0"/>
              <a:t>PROCESS</a:t>
            </a:r>
          </a:p>
          <a:p>
            <a:r>
              <a:rPr lang="en-GB" sz="2000" dirty="0"/>
              <a:t>VULNERABILITY AND CAPACITY ASSESSMENT IN URBAN </a:t>
            </a:r>
            <a:r>
              <a:rPr lang="en-GB" sz="2000" dirty="0" smtClean="0"/>
              <a:t>AREAS</a:t>
            </a:r>
          </a:p>
          <a:p>
            <a:r>
              <a:rPr lang="en-GB" sz="2000" dirty="0" smtClean="0"/>
              <a:t>COMPLEMENT </a:t>
            </a:r>
            <a:r>
              <a:rPr lang="en-GB" sz="2000" dirty="0"/>
              <a:t>the VCA </a:t>
            </a:r>
            <a:r>
              <a:rPr lang="en-GB" sz="2000" dirty="0" smtClean="0"/>
              <a:t>TOOLBOX </a:t>
            </a:r>
            <a:r>
              <a:rPr lang="en-GB" sz="2000" dirty="0"/>
              <a:t>– </a:t>
            </a:r>
            <a:r>
              <a:rPr lang="en-GB" sz="2000" dirty="0" smtClean="0"/>
              <a:t>ANALYSING ISSUES RELATED CLIMATE CHANGE AND URBAN RISK</a:t>
            </a:r>
            <a:endParaRPr lang="en-GB" sz="2000" dirty="0"/>
          </a:p>
          <a:p>
            <a:endParaRPr lang="en-GB" sz="2000" dirty="0" smtClean="0"/>
          </a:p>
          <a:p>
            <a:pPr marL="0" indent="0">
              <a:buNone/>
            </a:pPr>
            <a:endParaRPr lang="en-GB" dirty="0"/>
          </a:p>
        </p:txBody>
      </p:sp>
      <p:sp>
        <p:nvSpPr>
          <p:cNvPr id="4" name="Content Placeholder 3"/>
          <p:cNvSpPr>
            <a:spLocks noGrp="1"/>
          </p:cNvSpPr>
          <p:nvPr>
            <p:ph sz="half" idx="2"/>
          </p:nvPr>
        </p:nvSpPr>
        <p:spPr>
          <a:xfrm>
            <a:off x="4829340" y="1676400"/>
            <a:ext cx="4063140" cy="4191000"/>
          </a:xfrm>
        </p:spPr>
        <p:txBody>
          <a:bodyPr/>
          <a:lstStyle/>
          <a:p>
            <a:r>
              <a:rPr lang="en-US" dirty="0" smtClean="0"/>
              <a:t>What </a:t>
            </a:r>
            <a:r>
              <a:rPr lang="en-US" dirty="0"/>
              <a:t>needs to be done differently in the different VCA </a:t>
            </a:r>
            <a:r>
              <a:rPr lang="en-US" dirty="0" smtClean="0"/>
              <a:t>tools</a:t>
            </a:r>
          </a:p>
          <a:p>
            <a:r>
              <a:rPr lang="en-US" dirty="0" smtClean="0"/>
              <a:t>Review of the VCA tools in the context of climate change and how to use them to asses climatic risk condition at community level.</a:t>
            </a:r>
            <a:endParaRPr lang="en-GB" dirty="0"/>
          </a:p>
        </p:txBody>
      </p:sp>
    </p:spTree>
    <p:extLst>
      <p:ext uri="{BB962C8B-B14F-4D97-AF65-F5344CB8AC3E}">
        <p14:creationId xmlns:p14="http://schemas.microsoft.com/office/powerpoint/2010/main" val="3566347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theme1.xml><?xml version="1.0" encoding="utf-8"?>
<a:theme xmlns:a="http://schemas.openxmlformats.org/drawingml/2006/main" name="Theme IFRC SEA Climate Change 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Theme IFRC SEA Climate Change Training.thmx</Template>
  <TotalTime>137</TotalTime>
  <Words>1828</Words>
  <Application>Microsoft Office PowerPoint</Application>
  <PresentationFormat>On-screen Show (4:3)</PresentationFormat>
  <Paragraphs>148</Paragraphs>
  <Slides>24</Slides>
  <Notes>16</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Theme IFRC SEA Climate Change Training</vt:lpstr>
      <vt:lpstr>     Red Cross Red Crescent Policies, Strategies, Tools and Guidelines related to  Climate Change </vt:lpstr>
      <vt:lpstr>International Conference 2007</vt:lpstr>
      <vt:lpstr> The Red Cross / Red Crescent commitments </vt:lpstr>
      <vt:lpstr>Strategy 2020 emphasizes on tackling climate change </vt:lpstr>
      <vt:lpstr>PowerPoint Presentation</vt:lpstr>
      <vt:lpstr>RCRC Climate Guide </vt:lpstr>
      <vt:lpstr>IRI-IFRC partnership: IFRC Map room  http://iridl.ldeo.columbia.edu/proto/maproom/IFRC/FIC/prcp_fcst.html</vt:lpstr>
      <vt:lpstr>IFRC-WMO partnership</vt:lpstr>
      <vt:lpstr>VCA in the context of urban and climate risks</vt:lpstr>
      <vt:lpstr>Guidelines</vt:lpstr>
      <vt:lpstr>Guidelines</vt:lpstr>
      <vt:lpstr>RCRC reference centres related to climate change</vt:lpstr>
      <vt:lpstr>PowerPoint Presentation</vt:lpstr>
      <vt:lpstr>PowerPoint Presentation</vt:lpstr>
      <vt:lpstr>PowerPoint Presentation</vt:lpstr>
      <vt:lpstr>PowerPoint Presentation</vt:lpstr>
      <vt:lpstr>PowerPoint Presentation</vt:lpstr>
      <vt:lpstr>PowerPoint Presentation</vt:lpstr>
      <vt:lpstr>More tailored forecasts at IFRC maproom: iri.columbia.edu/maproom/IFRC</vt:lpstr>
      <vt:lpstr>PowerPoint Presentation</vt:lpstr>
      <vt:lpstr>PowerPoint Presentation</vt:lpstr>
      <vt:lpstr>PowerPoint Presentation</vt:lpstr>
      <vt:lpstr>PowerPoint Presentation</vt:lpstr>
      <vt:lpstr>Thank you</vt:lpstr>
    </vt:vector>
  </TitlesOfParts>
  <Company>IFRC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Red Cross Red Crescent Policies, Strategies, Tools and Guidelines related to  Climate Change </dc:title>
  <dc:creator>User</dc:creator>
  <cp:lastModifiedBy>rommanee klaeotanong</cp:lastModifiedBy>
  <cp:revision>17</cp:revision>
  <dcterms:created xsi:type="dcterms:W3CDTF">2014-10-24T08:19:18Z</dcterms:created>
  <dcterms:modified xsi:type="dcterms:W3CDTF">2015-03-13T14:59:56Z</dcterms:modified>
</cp:coreProperties>
</file>