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83" r:id="rId2"/>
    <p:sldId id="296" r:id="rId3"/>
    <p:sldId id="300" r:id="rId4"/>
    <p:sldId id="301" r:id="rId5"/>
    <p:sldId id="297" r:id="rId6"/>
    <p:sldId id="292" r:id="rId7"/>
    <p:sldId id="293" r:id="rId8"/>
    <p:sldId id="294" r:id="rId9"/>
    <p:sldId id="298" r:id="rId10"/>
    <p:sldId id="299" r:id="rId11"/>
    <p:sldId id="291" r:id="rId12"/>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8FE32AA3-254B-4393-9099-C5A31B6D7542}">
          <p14:sldIdLst>
            <p14:sldId id="283"/>
            <p14:sldId id="296"/>
            <p14:sldId id="300"/>
            <p14:sldId id="301"/>
            <p14:sldId id="297"/>
            <p14:sldId id="292"/>
            <p14:sldId id="293"/>
            <p14:sldId id="294"/>
            <p14:sldId id="298"/>
            <p14:sldId id="299"/>
            <p14:sldId id="2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F1C21"/>
    <a:srgbClr val="958982"/>
    <a:srgbClr val="B4ACA6"/>
    <a:srgbClr val="541818"/>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1" autoAdjust="0"/>
    <p:restoredTop sz="79029" autoAdjust="0"/>
  </p:normalViewPr>
  <p:slideViewPr>
    <p:cSldViewPr>
      <p:cViewPr varScale="1">
        <p:scale>
          <a:sx n="47" d="100"/>
          <a:sy n="47" d="100"/>
        </p:scale>
        <p:origin x="-636" y="-96"/>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29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CD17A2E-01AE-8744-8BF2-0E8BF9AF35EB}" type="datetimeFigureOut">
              <a:rPr lang="fr-FR" smtClean="0"/>
              <a:t>03/08/2015</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BEF196B-4847-304B-B661-79EE4B71ED2C}" type="slidenum">
              <a:rPr lang="fr-FR" smtClean="0"/>
              <a:t>‹#›</a:t>
            </a:fld>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1A95742-A802-4BDF-9198-35EB6992DAC1}" type="datetimeFigureOut">
              <a:rPr lang="en-GB" smtClean="0"/>
              <a:t>03/08/2015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15BD9B-0CA0-4EB2-8FEE-31FF232ECE00}" type="slidenum">
              <a:rPr lang="en-GB" smtClean="0"/>
              <a:t>‹#›</a:t>
            </a:fld>
            <a:endParaRPr lang="en-GB"/>
          </a:p>
        </p:txBody>
      </p:sp>
    </p:spTree>
    <p:extLst>
      <p:ext uri="{BB962C8B-B14F-4D97-AF65-F5344CB8AC3E}">
        <p14:creationId xmlns:p14="http://schemas.microsoft.com/office/powerpoint/2010/main" val="3279534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15BD9B-0CA0-4EB2-8FEE-31FF232ECE00}" type="slidenum">
              <a:rPr lang="en-GB" smtClean="0"/>
              <a:t>1</a:t>
            </a:fld>
            <a:endParaRPr lang="en-GB"/>
          </a:p>
        </p:txBody>
      </p:sp>
    </p:spTree>
    <p:extLst>
      <p:ext uri="{BB962C8B-B14F-4D97-AF65-F5344CB8AC3E}">
        <p14:creationId xmlns:p14="http://schemas.microsoft.com/office/powerpoint/2010/main" val="83660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Humanitarian diplomacy and action can assist and protect the people at risk, help increase their options and choices, and alleviate pressures that may force them to migrate against their will and desire.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also important to support National Societies to integrate national platforms (i.e. Migration and Health / Ministry of Public Health) or regional migrant’s platforms including networking with main stakeholders such as IOM /ILO / UN Women – and ASEAN, Bali Process, APRN, Mekong regional platforms and so on.</a:t>
            </a:r>
          </a:p>
          <a:p>
            <a:endParaRPr lang="en-GB" sz="1200" kern="1200" dirty="0" smtClean="0">
              <a:solidFill>
                <a:schemeClr val="tx1"/>
              </a:solidFill>
              <a:effectLst/>
              <a:latin typeface="+mn-lt"/>
              <a:ea typeface="+mn-ea"/>
              <a:cs typeface="+mn-cs"/>
            </a:endParaRPr>
          </a:p>
          <a:p>
            <a:r>
              <a:rPr lang="en-GB" altLang="en-US" sz="1200" dirty="0" smtClean="0"/>
              <a:t>Strengthening cooperation between NSs in major countries of origin and destination as well as cross-border cooperation</a:t>
            </a:r>
            <a:r>
              <a:rPr lang="en-GB" altLang="en-US" sz="1200" baseline="0" dirty="0" smtClean="0"/>
              <a:t> will help to facilitated experience and knowledge exchange between the NS, as well as peer support between NS.</a:t>
            </a:r>
            <a:endParaRPr lang="en-GB" altLang="en-US" sz="1200" dirty="0" smtClean="0"/>
          </a:p>
          <a:p>
            <a:endParaRPr lang="en-GB" dirty="0" smtClean="0"/>
          </a:p>
          <a:p>
            <a:endParaRPr lang="en-GB" b="1" dirty="0" smtClean="0"/>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4015BD9B-0CA0-4EB2-8FEE-31FF232ECE00}" type="slidenum">
              <a:rPr lang="en-GB" smtClean="0"/>
              <a:t>10</a:t>
            </a:fld>
            <a:endParaRPr lang="en-GB"/>
          </a:p>
        </p:txBody>
      </p:sp>
    </p:spTree>
    <p:extLst>
      <p:ext uri="{BB962C8B-B14F-4D97-AF65-F5344CB8AC3E}">
        <p14:creationId xmlns:p14="http://schemas.microsoft.com/office/powerpoint/2010/main" val="968534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15BD9B-0CA0-4EB2-8FEE-31FF232ECE00}" type="slidenum">
              <a:rPr lang="en-GB" smtClean="0"/>
              <a:t>11</a:t>
            </a:fld>
            <a:endParaRPr lang="en-GB"/>
          </a:p>
        </p:txBody>
      </p:sp>
    </p:spTree>
    <p:extLst>
      <p:ext uri="{BB962C8B-B14F-4D97-AF65-F5344CB8AC3E}">
        <p14:creationId xmlns:p14="http://schemas.microsoft.com/office/powerpoint/2010/main" val="85541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engaging in the area of migration, National Red Cross and Red Crescent Societies have the purpose – individually and together with movement partners – to address the humanitarian concerns of migrants in need.</a:t>
            </a:r>
          </a:p>
          <a:p>
            <a:endParaRPr lang="en-GB" sz="1200" b="1"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Working with and for vulnerable migrants is one of the long-standing traditions of the International Red Cross and Red Crescent Movement. It is rooted in its Fundamental Principles and universal character as well as in its volunteer and community basis. However, patterns and issues associated with migration change over time. We should, therefore, continually examine our ways of working with and for migrants to ensure that our action remains strong, coherent, and mindful of crosscutting issues.</a:t>
            </a: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F34637C-1B15-437D-92C8-1A5C7A5B5769}" type="slidenum">
              <a:rPr lang="en-GB" smtClean="0"/>
              <a:t>2</a:t>
            </a:fld>
            <a:endParaRPr lang="en-GB"/>
          </a:p>
        </p:txBody>
      </p:sp>
    </p:spTree>
    <p:extLst>
      <p:ext uri="{BB962C8B-B14F-4D97-AF65-F5344CB8AC3E}">
        <p14:creationId xmlns:p14="http://schemas.microsoft.com/office/powerpoint/2010/main" val="60633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In 2013, discussion of a joint platform, gathering Middle East and North Africa and Asia Pacific National Societies on </a:t>
            </a:r>
            <a:r>
              <a:rPr lang="en-GB" sz="1200" b="0" i="0" u="none" strike="noStrike" kern="1200" baseline="0" dirty="0" err="1" smtClean="0">
                <a:solidFill>
                  <a:schemeClr val="tx1"/>
                </a:solidFill>
                <a:latin typeface="+mn-lt"/>
                <a:ea typeface="+mn-ea"/>
                <a:cs typeface="+mn-cs"/>
              </a:rPr>
              <a:t>labor</a:t>
            </a:r>
            <a:r>
              <a:rPr lang="en-GB" sz="1200" b="0" i="0" u="none" strike="noStrike" kern="1200" baseline="0" dirty="0" smtClean="0">
                <a:solidFill>
                  <a:schemeClr val="tx1"/>
                </a:solidFill>
                <a:latin typeface="+mn-lt"/>
                <a:ea typeface="+mn-ea"/>
                <a:cs typeface="+mn-cs"/>
              </a:rPr>
              <a:t> migration, was initiated by the Southeast Asia Regional Delegation together with Qatar Red Crescent. It led to the first </a:t>
            </a:r>
            <a:r>
              <a:rPr lang="en-GB" sz="1200" b="0" i="0" u="sng" strike="noStrike" kern="1200" baseline="0" dirty="0" smtClean="0">
                <a:solidFill>
                  <a:schemeClr val="tx1"/>
                </a:solidFill>
                <a:latin typeface="+mn-lt"/>
                <a:ea typeface="+mn-ea"/>
                <a:cs typeface="+mn-cs"/>
              </a:rPr>
              <a:t>Red Cross Red Crescent Doha Dialogue </a:t>
            </a:r>
            <a:r>
              <a:rPr lang="en-GB" sz="1200" b="0" i="0" u="none" strike="noStrike" kern="1200" baseline="0" dirty="0" smtClean="0">
                <a:solidFill>
                  <a:schemeClr val="tx1"/>
                </a:solidFill>
                <a:latin typeface="+mn-lt"/>
                <a:ea typeface="+mn-ea"/>
                <a:cs typeface="+mn-cs"/>
              </a:rPr>
              <a:t>on migration. It laid the foundations for the Movement to become more active in providing assistance to migrant workers and more visible in </a:t>
            </a:r>
            <a:r>
              <a:rPr lang="en-GB" sz="1200" b="0" i="0" u="none" strike="noStrike" kern="1200" baseline="0" dirty="0" err="1" smtClean="0">
                <a:solidFill>
                  <a:schemeClr val="tx1"/>
                </a:solidFill>
                <a:latin typeface="+mn-lt"/>
                <a:ea typeface="+mn-ea"/>
                <a:cs typeface="+mn-cs"/>
              </a:rPr>
              <a:t>labor</a:t>
            </a:r>
            <a:r>
              <a:rPr lang="en-GB" sz="1200" b="0" i="0" u="none" strike="noStrike" kern="1200" baseline="0" dirty="0" smtClean="0">
                <a:solidFill>
                  <a:schemeClr val="tx1"/>
                </a:solidFill>
                <a:latin typeface="+mn-lt"/>
                <a:ea typeface="+mn-ea"/>
                <a:cs typeface="+mn-cs"/>
              </a:rPr>
              <a:t> migration advocacy.</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As a follow up to the post-Doha commitments, a forum on Intercultural and </a:t>
            </a:r>
            <a:r>
              <a:rPr lang="en-GB" sz="1200" b="0" i="0" u="sng" strike="noStrike" kern="1200" baseline="0" dirty="0" smtClean="0">
                <a:solidFill>
                  <a:schemeClr val="tx1"/>
                </a:solidFill>
                <a:latin typeface="+mn-lt"/>
                <a:ea typeface="+mn-ea"/>
                <a:cs typeface="+mn-cs"/>
              </a:rPr>
              <a:t>Interreligious Affairs was held in Yangon </a:t>
            </a:r>
            <a:r>
              <a:rPr lang="en-GB" sz="1200" b="0" i="0" u="none" strike="noStrike" kern="1200" baseline="0" dirty="0" smtClean="0">
                <a:solidFill>
                  <a:schemeClr val="tx1"/>
                </a:solidFill>
                <a:latin typeface="+mn-lt"/>
                <a:ea typeface="+mn-ea"/>
                <a:cs typeface="+mn-cs"/>
              </a:rPr>
              <a:t>in January 2015 and a </a:t>
            </a:r>
            <a:r>
              <a:rPr lang="en-GB" sz="1200" b="0" i="0" u="sng" strike="noStrike" kern="1200" baseline="0" dirty="0" smtClean="0">
                <a:solidFill>
                  <a:schemeClr val="tx1"/>
                </a:solidFill>
                <a:latin typeface="+mn-lt"/>
                <a:ea typeface="+mn-ea"/>
                <a:cs typeface="+mn-cs"/>
              </a:rPr>
              <a:t>Manila Conference on </a:t>
            </a:r>
            <a:r>
              <a:rPr lang="en-GB" sz="1200" b="0" i="0" u="sng" strike="noStrike" kern="1200" baseline="0" dirty="0" err="1" smtClean="0">
                <a:solidFill>
                  <a:schemeClr val="tx1"/>
                </a:solidFill>
                <a:latin typeface="+mn-lt"/>
                <a:ea typeface="+mn-ea"/>
                <a:cs typeface="+mn-cs"/>
              </a:rPr>
              <a:t>Labor</a:t>
            </a:r>
            <a:r>
              <a:rPr lang="en-GB" sz="1200" b="0" i="0" u="sng" strike="noStrike" kern="1200" baseline="0" dirty="0" smtClean="0">
                <a:solidFill>
                  <a:schemeClr val="tx1"/>
                </a:solidFill>
                <a:latin typeface="+mn-lt"/>
                <a:ea typeface="+mn-ea"/>
                <a:cs typeface="+mn-cs"/>
              </a:rPr>
              <a:t> Migration </a:t>
            </a:r>
            <a:r>
              <a:rPr lang="en-GB" sz="1200" b="0" i="0" u="none" strike="noStrike" kern="1200" baseline="0" dirty="0" smtClean="0">
                <a:solidFill>
                  <a:schemeClr val="tx1"/>
                </a:solidFill>
                <a:latin typeface="+mn-lt"/>
                <a:ea typeface="+mn-ea"/>
                <a:cs typeface="+mn-cs"/>
              </a:rPr>
              <a:t>in May.</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At the annual meeting of the Southeast Asia leadership in Phnom Penh in February 2015, nine of 11 heads of the region’s National Societies reaffirmed their commitment to promote understanding and dialogue between relevant stakeholders on matters related to culture, religion and faith.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And last but not least, our region is part of the </a:t>
            </a:r>
            <a:r>
              <a:rPr lang="en-GB" sz="1200" b="0" i="0" u="sng" strike="noStrike" kern="1200" baseline="0" dirty="0" smtClean="0">
                <a:solidFill>
                  <a:schemeClr val="tx1"/>
                </a:solidFill>
                <a:latin typeface="+mn-lt"/>
                <a:ea typeface="+mn-ea"/>
                <a:cs typeface="+mn-cs"/>
              </a:rPr>
              <a:t>Global Rights of Migrants in Action Project. </a:t>
            </a:r>
            <a:r>
              <a:rPr lang="en-GB" sz="1200" b="0" i="0" u="none" strike="noStrike" kern="1200" baseline="0" dirty="0" smtClean="0">
                <a:solidFill>
                  <a:schemeClr val="tx1"/>
                </a:solidFill>
                <a:latin typeface="+mn-lt"/>
                <a:ea typeface="+mn-ea"/>
                <a:cs typeface="+mn-cs"/>
              </a:rPr>
              <a:t>The final beneficiaries will be vulnerable migrant populations including women, children, migrant domestic workers, victims of human trafficking. </a:t>
            </a:r>
            <a:endParaRPr lang="en-GB" dirty="0"/>
          </a:p>
        </p:txBody>
      </p:sp>
      <p:sp>
        <p:nvSpPr>
          <p:cNvPr id="4" name="Slide Number Placeholder 3"/>
          <p:cNvSpPr>
            <a:spLocks noGrp="1"/>
          </p:cNvSpPr>
          <p:nvPr>
            <p:ph type="sldNum" sz="quarter" idx="10"/>
          </p:nvPr>
        </p:nvSpPr>
        <p:spPr/>
        <p:txBody>
          <a:bodyPr/>
          <a:lstStyle/>
          <a:p>
            <a:fld id="{4015BD9B-0CA0-4EB2-8FEE-31FF232ECE00}" type="slidenum">
              <a:rPr lang="en-GB" smtClean="0"/>
              <a:t>3</a:t>
            </a:fld>
            <a:endParaRPr lang="en-GB"/>
          </a:p>
        </p:txBody>
      </p:sp>
    </p:spTree>
    <p:extLst>
      <p:ext uri="{BB962C8B-B14F-4D97-AF65-F5344CB8AC3E}">
        <p14:creationId xmlns:p14="http://schemas.microsoft.com/office/powerpoint/2010/main" val="253778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Now, why is it important  to tackle challenges surrounding migration  and mainstream migration in building safer and more resilient communities. </a:t>
            </a:r>
          </a:p>
          <a:p>
            <a:r>
              <a:rPr lang="en-GB" sz="1200" b="0" i="0" u="none" strike="noStrike" kern="1200" baseline="0" dirty="0" smtClean="0">
                <a:solidFill>
                  <a:schemeClr val="tx1"/>
                </a:solidFill>
                <a:latin typeface="+mn-lt"/>
                <a:ea typeface="+mn-ea"/>
                <a:cs typeface="+mn-cs"/>
              </a:rPr>
              <a:t>If you look at this slide, you will see that at the macro-level we have a region that is most disaster prone on one hand, and on the other hand hosts more than a half of the global population. </a:t>
            </a:r>
          </a:p>
          <a:p>
            <a:r>
              <a:rPr lang="en-GB" sz="1200" b="0" i="0" u="none" strike="noStrike" kern="1200" baseline="0" dirty="0" smtClean="0">
                <a:solidFill>
                  <a:schemeClr val="tx1"/>
                </a:solidFill>
                <a:latin typeface="+mn-lt"/>
                <a:ea typeface="+mn-ea"/>
                <a:cs typeface="+mn-cs"/>
              </a:rPr>
              <a:t>We also know that there are many push and pull factors of migration.  But clearly in this region  apart rom the search of better economic opportunities natural disaster are the one of the strongest driving forces of population movement. </a:t>
            </a:r>
            <a:endParaRPr lang="en-GB" sz="1200" b="0" i="0" u="none" strike="noStrike" kern="1200" baseline="0" dirty="0" smtClean="0">
              <a:solidFill>
                <a:schemeClr val="tx1"/>
              </a:solidFill>
              <a:effectLst/>
              <a:latin typeface="+mn-lt"/>
              <a:ea typeface="+mn-ea"/>
              <a:cs typeface="+mn-cs"/>
            </a:endParaRPr>
          </a:p>
          <a:p>
            <a:pPr marL="0" indent="0">
              <a:buNone/>
            </a:pPr>
            <a:endParaRPr lang="en-GB" sz="1200" b="0" i="0" kern="1200" dirty="0" smtClean="0">
              <a:solidFill>
                <a:schemeClr val="tx1"/>
              </a:solidFill>
              <a:effectLst/>
              <a:latin typeface="+mn-lt"/>
              <a:ea typeface="+mn-ea"/>
              <a:cs typeface="+mn-cs"/>
            </a:endParaRPr>
          </a:p>
          <a:p>
            <a:pPr marL="0" indent="0">
              <a:buNone/>
            </a:pPr>
            <a:r>
              <a:rPr lang="en-GB" sz="1200" b="0" i="0" kern="1200" dirty="0" smtClean="0">
                <a:solidFill>
                  <a:schemeClr val="tx1"/>
                </a:solidFill>
                <a:effectLst/>
                <a:latin typeface="+mn-lt"/>
                <a:ea typeface="+mn-ea"/>
                <a:cs typeface="+mn-cs"/>
              </a:rPr>
              <a:t>In addition to the growing</a:t>
            </a:r>
            <a:r>
              <a:rPr lang="en-GB" sz="1200" b="0" i="0" kern="1200" baseline="0" dirty="0" smtClean="0">
                <a:solidFill>
                  <a:schemeClr val="tx1"/>
                </a:solidFill>
                <a:effectLst/>
                <a:latin typeface="+mn-lt"/>
                <a:ea typeface="+mn-ea"/>
                <a:cs typeface="+mn-cs"/>
              </a:rPr>
              <a:t> frequency of disaster and their impact, </a:t>
            </a:r>
            <a:r>
              <a:rPr lang="en-GB" sz="1200" b="0" i="0" kern="1200" dirty="0" smtClean="0">
                <a:solidFill>
                  <a:schemeClr val="tx1"/>
                </a:solidFill>
                <a:effectLst/>
                <a:latin typeface="+mn-lt"/>
                <a:ea typeface="+mn-ea"/>
                <a:cs typeface="+mn-cs"/>
              </a:rPr>
              <a:t> the region is also increasingly facing the negative impact of climate change through rising sea levels and changing rainfall variability that threaten human settlements, infrastructure, natural resources and associated livelihoods.</a:t>
            </a:r>
          </a:p>
          <a:p>
            <a:pPr marL="0" indent="0">
              <a:buNone/>
            </a:pPr>
            <a:endParaRPr lang="en-GB" sz="1200" b="0" i="0" kern="1200" dirty="0" smtClean="0">
              <a:solidFill>
                <a:schemeClr val="tx1"/>
              </a:solidFill>
              <a:effectLst/>
              <a:latin typeface="+mn-lt"/>
              <a:ea typeface="+mn-ea"/>
              <a:cs typeface="+mn-cs"/>
            </a:endParaRPr>
          </a:p>
          <a:p>
            <a:pPr marL="0" indent="0">
              <a:buNone/>
            </a:pPr>
            <a:r>
              <a:rPr lang="en-GB" b="0" i="0" dirty="0" smtClean="0"/>
              <a:t>Migration-related public health challenges continue to be a concern for governments particularly with re-emerging infectious diseases, such as tuberculosis, HIV and malaria.</a:t>
            </a:r>
          </a:p>
          <a:p>
            <a:pPr marL="0" indent="0">
              <a:buNone/>
            </a:pPr>
            <a:endParaRPr lang="en-GB" b="0" i="0" dirty="0" smtClean="0"/>
          </a:p>
          <a:p>
            <a:endParaRPr lang="en-GB" dirty="0"/>
          </a:p>
        </p:txBody>
      </p:sp>
      <p:sp>
        <p:nvSpPr>
          <p:cNvPr id="4" name="Slide Number Placeholder 3"/>
          <p:cNvSpPr>
            <a:spLocks noGrp="1"/>
          </p:cNvSpPr>
          <p:nvPr>
            <p:ph type="sldNum" sz="quarter" idx="10"/>
          </p:nvPr>
        </p:nvSpPr>
        <p:spPr/>
        <p:txBody>
          <a:bodyPr/>
          <a:lstStyle/>
          <a:p>
            <a:fld id="{4015BD9B-0CA0-4EB2-8FEE-31FF232ECE00}" type="slidenum">
              <a:rPr lang="en-GB" smtClean="0"/>
              <a:t>4</a:t>
            </a:fld>
            <a:endParaRPr lang="en-GB"/>
          </a:p>
        </p:txBody>
      </p:sp>
    </p:spTree>
    <p:extLst>
      <p:ext uri="{BB962C8B-B14F-4D97-AF65-F5344CB8AC3E}">
        <p14:creationId xmlns:p14="http://schemas.microsoft.com/office/powerpoint/2010/main" val="194643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Asia is home to 60 per cent of the world’s population, but accounted for 87 per cent of the people displaced by disasters worldwide in 2014. 16.7 million people were forced to flee their homes in the region.</a:t>
            </a:r>
          </a:p>
          <a:p>
            <a:pPr marL="171450" indent="-171450">
              <a:buFontTx/>
              <a:buChar char="-"/>
            </a:pPr>
            <a:endParaRPr lang="en-GB" dirty="0" smtClean="0"/>
          </a:p>
          <a:p>
            <a:pPr marL="171450" indent="-171450">
              <a:buFontTx/>
              <a:buChar char="-"/>
            </a:pPr>
            <a:r>
              <a:rPr lang="en-GB" dirty="0" smtClean="0"/>
              <a:t>Looking up closely at the SEA, </a:t>
            </a:r>
            <a:r>
              <a:rPr lang="en-GB" sz="1200" b="0" i="0" kern="1200" dirty="0" smtClean="0">
                <a:solidFill>
                  <a:schemeClr val="tx1"/>
                </a:solidFill>
                <a:effectLst/>
                <a:latin typeface="+mn-lt"/>
                <a:ea typeface="+mn-ea"/>
                <a:cs typeface="+mn-cs"/>
              </a:rPr>
              <a:t>over four million people were internally displaced due to disasters in South-East Asia in 2011. more than 1.5 million people were displaced in Cambodia, Laos, Myanmar, Thailand and Vietnam due to flooding in 2011, and, most recently, over four million people were displaced in the Philippines by Typhoon Haiyan in November 2013.</a:t>
            </a:r>
          </a:p>
          <a:p>
            <a:pPr marL="171450" indent="-171450">
              <a:buFontTx/>
              <a:buChar char="-"/>
            </a:pPr>
            <a:endParaRPr lang="en-GB" dirty="0" smtClean="0"/>
          </a:p>
          <a:p>
            <a:pPr marL="171450" indent="-171450">
              <a:buFontTx/>
              <a:buChar char="-"/>
            </a:pPr>
            <a:endParaRPr lang="en-GB" dirty="0" smtClean="0"/>
          </a:p>
          <a:p>
            <a:pPr marL="171450" indent="-171450">
              <a:buFontTx/>
              <a:buChar char="-"/>
            </a:pPr>
            <a:r>
              <a:rPr lang="en-GB" dirty="0" smtClean="0"/>
              <a:t>High frequency of disaster leave little if any time for</a:t>
            </a:r>
            <a:r>
              <a:rPr lang="en-GB" baseline="0" dirty="0" smtClean="0"/>
              <a:t> affected populations to rebuild their livelihoods, thus making them more vulnerable and forcing to look for better lives elsewhere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015BD9B-0CA0-4EB2-8FEE-31FF232ECE00}" type="slidenum">
              <a:rPr lang="en-GB" smtClean="0"/>
              <a:t>5</a:t>
            </a:fld>
            <a:endParaRPr lang="en-GB"/>
          </a:p>
        </p:txBody>
      </p:sp>
    </p:spTree>
    <p:extLst>
      <p:ext uri="{BB962C8B-B14F-4D97-AF65-F5344CB8AC3E}">
        <p14:creationId xmlns:p14="http://schemas.microsoft.com/office/powerpoint/2010/main" val="234249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charset="0"/>
                <a:cs typeface="Arial" charset="0"/>
              </a:rPr>
              <a:t>These push factors, coupled with other driving forces of migration pertinent to the region including conflicts, economic disparities result</a:t>
            </a:r>
            <a:r>
              <a:rPr lang="en-GB" baseline="0" dirty="0" smtClean="0">
                <a:latin typeface="Arial" charset="0"/>
                <a:cs typeface="Arial" charset="0"/>
              </a:rPr>
              <a:t> in increased vulnerabilities. </a:t>
            </a:r>
            <a:endParaRPr lang="en-GB" dirty="0" smtClean="0">
              <a:latin typeface="Arial" charset="0"/>
              <a:cs typeface="Arial" charset="0"/>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Migrants are often forced into slum areas or high-risk areas prone where communities are vulnerable not only the impact of </a:t>
            </a:r>
            <a:r>
              <a:rPr lang="en-GB" sz="1200" b="0" i="0" u="none" strike="noStrike" kern="1200" baseline="0" dirty="0" err="1" smtClean="0">
                <a:solidFill>
                  <a:schemeClr val="tx1"/>
                </a:solidFill>
                <a:latin typeface="+mn-lt"/>
                <a:ea typeface="+mn-ea"/>
                <a:cs typeface="+mn-cs"/>
              </a:rPr>
              <a:t>dasster</a:t>
            </a:r>
            <a:r>
              <a:rPr lang="en-GB" sz="1200" b="0" i="0" u="none" strike="noStrike" kern="1200" baseline="0" dirty="0" smtClean="0">
                <a:solidFill>
                  <a:schemeClr val="tx1"/>
                </a:solidFill>
                <a:latin typeface="+mn-lt"/>
                <a:ea typeface="+mn-ea"/>
                <a:cs typeface="+mn-cs"/>
              </a:rPr>
              <a:t> but also their frequency.  In addition to the lack of opportunities for sustainable livelihoods, they also face cultural and language barriers, discrimination and exclusion, or even violence. Particularly vulnerable are women and children, traumatised persons, people with physical and mental disabilities, and elderly persons. </a:t>
            </a:r>
            <a:endParaRPr lang="en-GB" dirty="0" smtClean="0">
              <a:latin typeface="Arial" charset="0"/>
              <a:cs typeface="Arial" charset="0"/>
            </a:endParaRPr>
          </a:p>
          <a:p>
            <a:endParaRPr lang="en-GB" dirty="0"/>
          </a:p>
        </p:txBody>
      </p:sp>
      <p:sp>
        <p:nvSpPr>
          <p:cNvPr id="4" name="Slide Number Placeholder 3"/>
          <p:cNvSpPr>
            <a:spLocks noGrp="1"/>
          </p:cNvSpPr>
          <p:nvPr>
            <p:ph type="sldNum" sz="quarter" idx="10"/>
          </p:nvPr>
        </p:nvSpPr>
        <p:spPr/>
        <p:txBody>
          <a:bodyPr/>
          <a:lstStyle/>
          <a:p>
            <a:fld id="{4015BD9B-0CA0-4EB2-8FEE-31FF232ECE00}" type="slidenum">
              <a:rPr lang="en-GB" smtClean="0"/>
              <a:t>6</a:t>
            </a:fld>
            <a:endParaRPr lang="en-GB"/>
          </a:p>
        </p:txBody>
      </p:sp>
    </p:spTree>
    <p:extLst>
      <p:ext uri="{BB962C8B-B14F-4D97-AF65-F5344CB8AC3E}">
        <p14:creationId xmlns:p14="http://schemas.microsoft.com/office/powerpoint/2010/main" val="316898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1. The impact of disasters on communities depends on their vulnerabilities and adaptive capacities.  Building stronger,</a:t>
            </a:r>
            <a:r>
              <a:rPr lang="en-GB" baseline="0" dirty="0" smtClean="0"/>
              <a:t> more inclusive and adaptive communities will help to reduce the number of people displaced as a result natural calamities. </a:t>
            </a:r>
            <a:endParaRPr lang="en-GB" dirty="0" smtClean="0"/>
          </a:p>
          <a:p>
            <a:pPr lvl="0"/>
            <a:endParaRPr lang="en-GB" dirty="0" smtClean="0"/>
          </a:p>
          <a:p>
            <a:pPr lvl="0"/>
            <a:endParaRPr lang="en-GB" dirty="0" smtClean="0"/>
          </a:p>
          <a:p>
            <a:pPr lvl="0"/>
            <a:r>
              <a:rPr lang="en-GB" dirty="0" smtClean="0"/>
              <a:t>2. While displacement can increase the vulnerability of an individual, family or community, in some cases migration can contribute positively both to the adaptive capacity of communities of origins, as well as to the population in receiving </a:t>
            </a:r>
            <a:r>
              <a:rPr lang="en-GB" dirty="0" err="1" smtClean="0"/>
              <a:t>countires</a:t>
            </a:r>
            <a:r>
              <a:rPr lang="en-GB" dirty="0" smtClean="0"/>
              <a:t>. </a:t>
            </a:r>
          </a:p>
          <a:p>
            <a:pPr lvl="0"/>
            <a:endParaRPr lang="en-GB" dirty="0" smtClean="0"/>
          </a:p>
          <a:p>
            <a:pPr lvl="0"/>
            <a:r>
              <a:rPr lang="en-GB" dirty="0" smtClean="0"/>
              <a:t>3. For example, remittances can support the resilience of communities of origin, either as support to families, as well as for investments in public infrastructure. Returning migrants can strengthen the resilience of their home communities as agents of positive change and through transfer of skills. Migrants can also contribute to building the resilience of their host communities through new skills, and as entrepreneurs and innovators (i.e. agricultural techniques which can improve local practices).</a:t>
            </a:r>
          </a:p>
          <a:p>
            <a:pPr lvl="0"/>
            <a:endParaRPr lang="en-GB" dirty="0" smtClean="0"/>
          </a:p>
          <a:p>
            <a:pPr lvl="0"/>
            <a:r>
              <a:rPr lang="en-GB" dirty="0" smtClean="0"/>
              <a:t>4. Focussing on the beneficial opportunities offers the chance to develop innovative strategies that strengthen the adaptive capacities and livelihood of communities.</a:t>
            </a:r>
          </a:p>
          <a:p>
            <a:pPr lvl="0"/>
            <a:endParaRPr lang="en-GB" dirty="0" smtClean="0"/>
          </a:p>
          <a:p>
            <a:pPr marL="0" indent="0">
              <a:buNone/>
            </a:pPr>
            <a:r>
              <a:rPr lang="en-GB" dirty="0" smtClean="0"/>
              <a:t>5.  Migration has a strong potential   to strengthen the capacity of people to prepare and deal with disasters and climate change.</a:t>
            </a:r>
          </a:p>
          <a:p>
            <a:pPr lvl="0"/>
            <a:endParaRPr lang="en-GB" dirty="0" smtClean="0"/>
          </a:p>
          <a:p>
            <a:pPr lvl="0"/>
            <a:endParaRPr lang="en-GB" dirty="0" smtClean="0"/>
          </a:p>
          <a:p>
            <a:pPr lvl="0"/>
            <a:endParaRPr lang="en-GB" dirty="0" smtClean="0"/>
          </a:p>
          <a:p>
            <a:pPr lvl="0"/>
            <a:endParaRPr lang="en-GB" dirty="0"/>
          </a:p>
        </p:txBody>
      </p:sp>
      <p:sp>
        <p:nvSpPr>
          <p:cNvPr id="4" name="Slide Number Placeholder 3"/>
          <p:cNvSpPr>
            <a:spLocks noGrp="1"/>
          </p:cNvSpPr>
          <p:nvPr>
            <p:ph type="sldNum" sz="quarter" idx="10"/>
          </p:nvPr>
        </p:nvSpPr>
        <p:spPr/>
        <p:txBody>
          <a:bodyPr/>
          <a:lstStyle/>
          <a:p>
            <a:fld id="{4015BD9B-0CA0-4EB2-8FEE-31FF232ECE00}" type="slidenum">
              <a:rPr lang="en-GB" smtClean="0"/>
              <a:t>7</a:t>
            </a:fld>
            <a:endParaRPr lang="en-GB"/>
          </a:p>
        </p:txBody>
      </p:sp>
    </p:spTree>
    <p:extLst>
      <p:ext uri="{BB962C8B-B14F-4D97-AF65-F5344CB8AC3E}">
        <p14:creationId xmlns:p14="http://schemas.microsoft.com/office/powerpoint/2010/main" val="3168986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latin typeface="Arial" charset="0"/>
                <a:cs typeface="Arial" charset="0"/>
              </a:rPr>
              <a:t>Negative perceptions and xenophobia, leading to social isolation.  </a:t>
            </a:r>
          </a:p>
          <a:p>
            <a:pPr algn="just"/>
            <a:endParaRPr lang="en-GB" dirty="0" smtClean="0">
              <a:latin typeface="Arial" charset="0"/>
              <a:cs typeface="Arial" charset="0"/>
            </a:endParaRPr>
          </a:p>
          <a:p>
            <a:pPr algn="just"/>
            <a:r>
              <a:rPr lang="en-GB" dirty="0" smtClean="0">
                <a:latin typeface="Arial" charset="0"/>
                <a:cs typeface="Arial" charset="0"/>
              </a:rPr>
              <a:t>Not covered by the available information on risks and hazards. </a:t>
            </a:r>
          </a:p>
          <a:p>
            <a:pPr algn="just"/>
            <a:endParaRPr lang="en-GB" dirty="0" smtClean="0">
              <a:latin typeface="Arial" charset="0"/>
              <a:cs typeface="Arial" charset="0"/>
            </a:endParaRPr>
          </a:p>
          <a:p>
            <a:pPr algn="just"/>
            <a:r>
              <a:rPr lang="en-GB" dirty="0" smtClean="0">
                <a:latin typeface="Arial" charset="0"/>
                <a:cs typeface="Arial" charset="0"/>
              </a:rPr>
              <a:t>When</a:t>
            </a:r>
            <a:r>
              <a:rPr lang="en-GB" baseline="0" dirty="0" smtClean="0">
                <a:latin typeface="Arial" charset="0"/>
                <a:cs typeface="Arial" charset="0"/>
              </a:rPr>
              <a:t> disaster occur, migrants are </a:t>
            </a:r>
            <a:r>
              <a:rPr lang="en-GB" dirty="0" smtClean="0">
                <a:latin typeface="Arial" charset="0"/>
                <a:cs typeface="Arial" charset="0"/>
              </a:rPr>
              <a:t>Hard to reach due to legal barriers ( irregular migration, statelessness). Also,</a:t>
            </a:r>
            <a:r>
              <a:rPr lang="en-GB" baseline="0" dirty="0" smtClean="0">
                <a:latin typeface="Arial" charset="0"/>
                <a:cs typeface="Arial" charset="0"/>
              </a:rPr>
              <a:t> often times they </a:t>
            </a:r>
            <a:r>
              <a:rPr lang="fr-CH" baseline="0" dirty="0" err="1" smtClean="0">
                <a:latin typeface="Arial" charset="0"/>
                <a:cs typeface="Arial" charset="0"/>
              </a:rPr>
              <a:t>l</a:t>
            </a:r>
            <a:r>
              <a:rPr lang="fr-CH" dirty="0" err="1" smtClean="0">
                <a:latin typeface="Arial" charset="0"/>
                <a:cs typeface="Arial" charset="0"/>
              </a:rPr>
              <a:t>ack</a:t>
            </a:r>
            <a:r>
              <a:rPr lang="fr-CH" dirty="0" smtClean="0">
                <a:latin typeface="Arial" charset="0"/>
                <a:cs typeface="Arial" charset="0"/>
              </a:rPr>
              <a:t> of information about </a:t>
            </a:r>
            <a:r>
              <a:rPr lang="fr-CH" dirty="0" err="1" smtClean="0">
                <a:latin typeface="Arial" charset="0"/>
                <a:cs typeface="Arial" charset="0"/>
              </a:rPr>
              <a:t>their</a:t>
            </a:r>
            <a:r>
              <a:rPr lang="fr-CH" dirty="0" smtClean="0">
                <a:latin typeface="Arial" charset="0"/>
                <a:cs typeface="Arial" charset="0"/>
              </a:rPr>
              <a:t> </a:t>
            </a:r>
            <a:r>
              <a:rPr lang="fr-CH" dirty="0" err="1" smtClean="0">
                <a:latin typeface="Arial" charset="0"/>
                <a:cs typeface="Arial" charset="0"/>
              </a:rPr>
              <a:t>rights</a:t>
            </a:r>
            <a:r>
              <a:rPr lang="fr-CH" dirty="0" smtClean="0">
                <a:latin typeface="Arial" charset="0"/>
                <a:cs typeface="Arial" charset="0"/>
              </a:rPr>
              <a:t> and </a:t>
            </a:r>
            <a:r>
              <a:rPr lang="fr-CH" dirty="0" err="1" smtClean="0">
                <a:latin typeface="Arial" charset="0"/>
                <a:cs typeface="Arial" charset="0"/>
              </a:rPr>
              <a:t>who</a:t>
            </a:r>
            <a:r>
              <a:rPr lang="fr-CH" dirty="0" smtClean="0">
                <a:latin typeface="Arial" charset="0"/>
                <a:cs typeface="Arial" charset="0"/>
              </a:rPr>
              <a:t> </a:t>
            </a:r>
            <a:r>
              <a:rPr lang="fr-CH" dirty="0" err="1" smtClean="0">
                <a:latin typeface="Arial" charset="0"/>
                <a:cs typeface="Arial" charset="0"/>
              </a:rPr>
              <a:t>can</a:t>
            </a:r>
            <a:r>
              <a:rPr lang="fr-CH" dirty="0" smtClean="0">
                <a:latin typeface="Arial" charset="0"/>
                <a:cs typeface="Arial" charset="0"/>
              </a:rPr>
              <a:t> </a:t>
            </a:r>
            <a:r>
              <a:rPr lang="fr-CH" dirty="0" err="1" smtClean="0">
                <a:latin typeface="Arial" charset="0"/>
                <a:cs typeface="Arial" charset="0"/>
              </a:rPr>
              <a:t>assist</a:t>
            </a:r>
            <a:r>
              <a:rPr lang="fr-CH" dirty="0" smtClean="0">
                <a:latin typeface="Arial" charset="0"/>
                <a:cs typeface="Arial" charset="0"/>
              </a:rPr>
              <a:t> </a:t>
            </a:r>
            <a:r>
              <a:rPr lang="fr-CH" dirty="0" err="1" smtClean="0">
                <a:latin typeface="Arial" charset="0"/>
                <a:cs typeface="Arial" charset="0"/>
              </a:rPr>
              <a:t>them</a:t>
            </a:r>
            <a:r>
              <a:rPr lang="fr-CH" dirty="0" smtClean="0">
                <a:latin typeface="Arial" charset="0"/>
                <a:cs typeface="Arial" charset="0"/>
              </a:rPr>
              <a:t> in times of </a:t>
            </a:r>
            <a:r>
              <a:rPr lang="fr-CH" dirty="0" err="1" smtClean="0">
                <a:latin typeface="Arial" charset="0"/>
                <a:cs typeface="Arial" charset="0"/>
              </a:rPr>
              <a:t>disasters</a:t>
            </a:r>
            <a:r>
              <a:rPr lang="fr-CH" baseline="0" dirty="0" smtClean="0">
                <a:latin typeface="Arial" charset="0"/>
                <a:cs typeface="Arial" charset="0"/>
              </a:rPr>
              <a:t> </a:t>
            </a:r>
            <a:r>
              <a:rPr lang="en-GB" dirty="0" smtClean="0">
                <a:latin typeface="Arial" charset="0"/>
                <a:cs typeface="Arial" charset="0"/>
              </a:rPr>
              <a:t>and thus become invisible on the humanitarian radar (language cultural and legal barriers).  </a:t>
            </a:r>
          </a:p>
          <a:p>
            <a:pPr algn="just"/>
            <a:endParaRPr lang="en-GB" dirty="0" smtClean="0">
              <a:latin typeface="Arial" charset="0"/>
              <a:cs typeface="Arial" charset="0"/>
            </a:endParaRPr>
          </a:p>
          <a:p>
            <a:pPr lvl="0" algn="just"/>
            <a:r>
              <a:rPr lang="en-GB" dirty="0" smtClean="0"/>
              <a:t>Migration-related public health challenges continue to be a concern ( access to health care, re- emerging infectious diseases). </a:t>
            </a:r>
            <a:endParaRPr lang="en-GB" dirty="0" smtClean="0">
              <a:latin typeface="Arial" charset="0"/>
              <a:cs typeface="Arial" charset="0"/>
            </a:endParaRPr>
          </a:p>
          <a:p>
            <a:endParaRPr lang="en-GB" dirty="0" smtClean="0"/>
          </a:p>
          <a:p>
            <a:endParaRPr lang="en-GB" dirty="0" smtClean="0"/>
          </a:p>
          <a:p>
            <a:r>
              <a:rPr lang="en-GB" dirty="0" smtClean="0"/>
              <a:t>Migration-related public health challenges continue to be a concern for governments particularly with re-emerging infectious diseases, such as tuberculosis, HIV and malar</a:t>
            </a:r>
            <a:endParaRPr lang="en-GB" dirty="0"/>
          </a:p>
        </p:txBody>
      </p:sp>
      <p:sp>
        <p:nvSpPr>
          <p:cNvPr id="4" name="Slide Number Placeholder 3"/>
          <p:cNvSpPr>
            <a:spLocks noGrp="1"/>
          </p:cNvSpPr>
          <p:nvPr>
            <p:ph type="sldNum" sz="quarter" idx="10"/>
          </p:nvPr>
        </p:nvSpPr>
        <p:spPr/>
        <p:txBody>
          <a:bodyPr/>
          <a:lstStyle/>
          <a:p>
            <a:fld id="{4015BD9B-0CA0-4EB2-8FEE-31FF232ECE00}" type="slidenum">
              <a:rPr lang="en-GB" smtClean="0"/>
              <a:t>8</a:t>
            </a:fld>
            <a:endParaRPr lang="en-GB"/>
          </a:p>
        </p:txBody>
      </p:sp>
    </p:spTree>
    <p:extLst>
      <p:ext uri="{BB962C8B-B14F-4D97-AF65-F5344CB8AC3E}">
        <p14:creationId xmlns:p14="http://schemas.microsoft.com/office/powerpoint/2010/main" val="316898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dirty="0" smtClean="0"/>
              <a:t>1. </a:t>
            </a:r>
            <a:r>
              <a:rPr lang="en-GB" dirty="0" smtClean="0"/>
              <a:t>Alleviate migratory pressures on communities of origin by supporting DP and resilience building at community level</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smtClean="0"/>
              <a:t> </a:t>
            </a:r>
            <a:r>
              <a:rPr lang="en-GB" smtClean="0"/>
              <a:t>Strengthen the local capacities and  resilience of people through community-based actions for income generation, health, education.(in countries of origin and destination)</a:t>
            </a:r>
          </a:p>
          <a:p>
            <a:endParaRPr lang="en-GB" baseline="0" dirty="0" smtClean="0"/>
          </a:p>
          <a:p>
            <a:endParaRPr lang="en-GB" baseline="0" dirty="0" smtClean="0"/>
          </a:p>
          <a:p>
            <a:r>
              <a:rPr lang="en-GB" baseline="0" dirty="0" smtClean="0"/>
              <a:t>2. </a:t>
            </a:r>
            <a:r>
              <a:rPr lang="en-GB" dirty="0" smtClean="0"/>
              <a:t>The volunteer-based work of National Societies can make a huge difference in strengthening the resilience of people at community level through for example, programmes for school safety,  health and public awareness about risks and hazards.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3.</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Youth as agents of behavioural change </a:t>
            </a:r>
            <a:r>
              <a:rPr lang="en-GB" sz="1200" i="1" kern="1200" dirty="0" smtClean="0">
                <a:solidFill>
                  <a:schemeClr val="tx1"/>
                </a:solidFill>
                <a:effectLst/>
                <a:latin typeface="+mn-lt"/>
                <a:ea typeface="+mn-ea"/>
                <a:cs typeface="+mn-cs"/>
              </a:rPr>
              <a:t>(YABC) tool is a key tool to promote a culture of non-violence and peace for youths to take up an ethical leadership role in inspiring </a:t>
            </a:r>
            <a:r>
              <a:rPr lang="en-GB" sz="1200" kern="1200" dirty="0" smtClean="0">
                <a:solidFill>
                  <a:schemeClr val="tx1"/>
                </a:solidFill>
                <a:effectLst/>
                <a:latin typeface="+mn-lt"/>
                <a:ea typeface="+mn-ea"/>
                <a:cs typeface="+mn-cs"/>
              </a:rPr>
              <a:t>a positive change of mind sets, attitudes and behaviours within themselves and their community. </a:t>
            </a:r>
          </a:p>
          <a:p>
            <a:endParaRPr lang="en-GB" sz="1200" kern="1200" dirty="0" smtClean="0">
              <a:solidFill>
                <a:schemeClr val="tx1"/>
              </a:solidFill>
              <a:effectLst/>
              <a:latin typeface="+mn-lt"/>
              <a:ea typeface="+mn-ea"/>
              <a:cs typeface="+mn-cs"/>
            </a:endParaRPr>
          </a:p>
          <a:p>
            <a:r>
              <a:rPr lang="en-US" sz="1200" dirty="0" smtClean="0"/>
              <a:t>4. Strengthening  youth regional national society networks and   cooperation with local organizations working with and for youth, including engagement and participation of young migrants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4015BD9B-0CA0-4EB2-8FEE-31FF232ECE00}" type="slidenum">
              <a:rPr lang="en-GB" smtClean="0"/>
              <a:t>9</a:t>
            </a:fld>
            <a:endParaRPr lang="en-GB"/>
          </a:p>
        </p:txBody>
      </p:sp>
    </p:spTree>
    <p:extLst>
      <p:ext uri="{BB962C8B-B14F-4D97-AF65-F5344CB8AC3E}">
        <p14:creationId xmlns:p14="http://schemas.microsoft.com/office/powerpoint/2010/main" val="3168986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222334" y="1070411"/>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990600" y="2492896"/>
            <a:ext cx="7239000" cy="974095"/>
          </a:xfrm>
          <a:prstGeom prst="rect">
            <a:avLst/>
          </a:prstGeom>
        </p:spPr>
        <p:txBody>
          <a:bodyPr/>
          <a:lstStyle>
            <a:lvl1pPr algn="ctr">
              <a:defRPr b="1" baseline="0">
                <a:solidFill>
                  <a:schemeClr val="bg1"/>
                </a:solidFill>
              </a:defRPr>
            </a:lvl1pPr>
          </a:lstStyle>
          <a:p>
            <a:r>
              <a:rPr lang="en-US" dirty="0" smtClean="0"/>
              <a:t>Migration as a contribution to resilience building</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baseline="0">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hasCustomPrompt="1"/>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smtClean="0"/>
              <a:t>Mainstreaming migration in resilience building: Why? </a:t>
            </a:r>
            <a:endParaRPr lang="en-GB" dirty="0" smtClean="0"/>
          </a:p>
        </p:txBody>
      </p:sp>
      <p:sp>
        <p:nvSpPr>
          <p:cNvPr id="8" name="Text Placeholder 2"/>
          <p:cNvSpPr>
            <a:spLocks noGrp="1"/>
          </p:cNvSpPr>
          <p:nvPr>
            <p:ph idx="1" hasCustomPrompt="1"/>
          </p:nvPr>
        </p:nvSpPr>
        <p:spPr bwMode="auto">
          <a:xfrm>
            <a:off x="107504" y="2234282"/>
            <a:ext cx="8579296"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marR="0" indent="-273050" algn="l" defTabSz="914400" rtl="0" eaLnBrk="1" fontAlgn="base" latinLnBrk="0" hangingPunct="1">
              <a:lnSpc>
                <a:spcPct val="100000"/>
              </a:lnSpc>
              <a:spcBef>
                <a:spcPct val="20000"/>
              </a:spcBef>
              <a:spcAft>
                <a:spcPct val="0"/>
              </a:spcAft>
              <a:buClr>
                <a:srgbClr val="CF1C21"/>
              </a:buClr>
              <a:buSzPct val="80000"/>
              <a:buFont typeface="Wingdings" pitchFamily="2" charset="2"/>
              <a:buChar char="§"/>
              <a:tabLst/>
              <a:defRPr/>
            </a:lvl1pPr>
          </a:lstStyle>
          <a:p>
            <a:pPr lvl="0"/>
            <a:r>
              <a:rPr lang="en-US" dirty="0" smtClean="0"/>
              <a:t>Asia-Pacific is the most disaster prone region </a:t>
            </a:r>
          </a:p>
          <a:p>
            <a:pPr marL="273050" marR="0" lvl="0" indent="-273050" algn="l" defTabSz="914400" rtl="0" eaLnBrk="1" fontAlgn="base" latinLnBrk="0" hangingPunct="1">
              <a:lnSpc>
                <a:spcPct val="100000"/>
              </a:lnSpc>
              <a:spcBef>
                <a:spcPct val="20000"/>
              </a:spcBef>
              <a:spcAft>
                <a:spcPct val="0"/>
              </a:spcAft>
              <a:buClr>
                <a:srgbClr val="CF1C21"/>
              </a:buClr>
              <a:buSzPct val="80000"/>
              <a:buFont typeface="Wingdings" pitchFamily="2" charset="2"/>
              <a:buChar char="§"/>
              <a:tabLst/>
              <a:defRPr/>
            </a:pPr>
            <a:r>
              <a:rPr lang="en-GB" dirty="0" smtClean="0"/>
              <a:t>Asia-Pacific hosts more than half of the global population (3.7bln)</a:t>
            </a:r>
          </a:p>
          <a:p>
            <a:pPr marL="273050" marR="0" lvl="0" indent="-273050" algn="l" defTabSz="914400" rtl="0" eaLnBrk="1" fontAlgn="base" latinLnBrk="0" hangingPunct="1">
              <a:lnSpc>
                <a:spcPct val="100000"/>
              </a:lnSpc>
              <a:spcBef>
                <a:spcPct val="20000"/>
              </a:spcBef>
              <a:spcAft>
                <a:spcPct val="0"/>
              </a:spcAft>
              <a:buClr>
                <a:srgbClr val="CF1C21"/>
              </a:buClr>
              <a:buSzPct val="80000"/>
              <a:buFont typeface="Wingdings" pitchFamily="2" charset="2"/>
              <a:buChar char="§"/>
              <a:tabLst/>
              <a:defRPr/>
            </a:pPr>
            <a:r>
              <a:rPr lang="en-GB" dirty="0" smtClean="0"/>
              <a:t>In 2010, the number of people on the move in Asia alone amounted to  27.5mln or 13% of the global figure</a:t>
            </a:r>
          </a:p>
          <a:p>
            <a:pPr marL="273050" marR="0" lvl="0" indent="-273050" algn="l" defTabSz="914400" rtl="0" eaLnBrk="1" fontAlgn="base" latinLnBrk="0" hangingPunct="1">
              <a:lnSpc>
                <a:spcPct val="100000"/>
              </a:lnSpc>
              <a:spcBef>
                <a:spcPct val="20000"/>
              </a:spcBef>
              <a:spcAft>
                <a:spcPct val="0"/>
              </a:spcAft>
              <a:buClr>
                <a:srgbClr val="CF1C21"/>
              </a:buClr>
              <a:buSzPct val="80000"/>
              <a:buFont typeface="Wingdings" pitchFamily="2" charset="2"/>
              <a:buChar char="§"/>
              <a:tabLst/>
              <a:defRPr/>
            </a:pPr>
            <a:r>
              <a:rPr lang="en-GB" dirty="0" smtClean="0"/>
              <a:t>Intra-regional migration ( 43% of migrants move within the region)</a:t>
            </a:r>
          </a:p>
          <a:p>
            <a:pPr marL="273050" marR="0" lvl="0" indent="-273050" algn="l" defTabSz="914400" rtl="0" eaLnBrk="1" fontAlgn="base" latinLnBrk="0" hangingPunct="1">
              <a:lnSpc>
                <a:spcPct val="100000"/>
              </a:lnSpc>
              <a:spcBef>
                <a:spcPct val="20000"/>
              </a:spcBef>
              <a:spcAft>
                <a:spcPct val="0"/>
              </a:spcAft>
              <a:buClr>
                <a:srgbClr val="CF1C21"/>
              </a:buClr>
              <a:buSzPct val="80000"/>
              <a:buFont typeface="Wingdings" pitchFamily="2" charset="2"/>
              <a:buChar char="§"/>
              <a:tabLst/>
              <a:defRPr/>
            </a:pPr>
            <a:r>
              <a:rPr lang="en-GB" dirty="0" smtClean="0"/>
              <a:t>Increasing phenomena of climate-induced migrants</a:t>
            </a:r>
          </a:p>
          <a:p>
            <a:pPr marL="273050" marR="0" lvl="0" indent="-273050" algn="l" defTabSz="914400" rtl="0" eaLnBrk="1" fontAlgn="base" latinLnBrk="0" hangingPunct="1">
              <a:lnSpc>
                <a:spcPct val="100000"/>
              </a:lnSpc>
              <a:spcBef>
                <a:spcPct val="20000"/>
              </a:spcBef>
              <a:spcAft>
                <a:spcPct val="0"/>
              </a:spcAft>
              <a:buClr>
                <a:srgbClr val="CF1C21"/>
              </a:buClr>
              <a:buSzPct val="80000"/>
              <a:buFont typeface="Wingdings" pitchFamily="2" charset="2"/>
              <a:buChar char="§"/>
              <a:tabLst/>
              <a:defRPr/>
            </a:pPr>
            <a:endParaRPr lang="en-GB" dirty="0" smtClean="0"/>
          </a:p>
          <a:p>
            <a:pPr marL="273050" marR="0" lvl="0" indent="-273050" algn="l" defTabSz="914400" rtl="0" eaLnBrk="1" fontAlgn="base" latinLnBrk="0" hangingPunct="1">
              <a:lnSpc>
                <a:spcPct val="100000"/>
              </a:lnSpc>
              <a:spcBef>
                <a:spcPct val="20000"/>
              </a:spcBef>
              <a:spcAft>
                <a:spcPct val="0"/>
              </a:spcAft>
              <a:buClr>
                <a:srgbClr val="CF1C21"/>
              </a:buClr>
              <a:buSzPct val="80000"/>
              <a:buFont typeface="Wingdings" pitchFamily="2" charset="2"/>
              <a:buChar char="§"/>
              <a:tabLst/>
              <a:defRPr/>
            </a:pPr>
            <a:endParaRPr lang="en-GB" dirty="0" smtClean="0"/>
          </a:p>
          <a:p>
            <a:pPr lvl="0"/>
            <a:endParaRPr lang="en-US" dirty="0" smtClean="0"/>
          </a:p>
          <a:p>
            <a:pPr lvl="0"/>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hasCustomPrompt="1"/>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aseline="0"/>
            </a:lvl1pPr>
          </a:lstStyle>
          <a:p>
            <a:pPr lvl="0"/>
            <a:r>
              <a:rPr lang="en-US" dirty="0" smtClean="0"/>
              <a:t>Multi-faceted relation: migration and disasters </a:t>
            </a:r>
            <a:endParaRPr lang="en-GB" dirty="0" smtClean="0"/>
          </a:p>
        </p:txBody>
      </p:sp>
      <p:sp>
        <p:nvSpPr>
          <p:cNvPr id="8" name="Text Placeholder 2"/>
          <p:cNvSpPr>
            <a:spLocks noGrp="1"/>
          </p:cNvSpPr>
          <p:nvPr>
            <p:ph idx="1" hasCustomPrompt="1"/>
          </p:nvPr>
        </p:nvSpPr>
        <p:spPr bwMode="auto">
          <a:xfrm>
            <a:off x="107504" y="2234282"/>
            <a:ext cx="8579296"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marR="0" indent="-273050" algn="l" defTabSz="914400" rtl="0" eaLnBrk="1" fontAlgn="base" latinLnBrk="0" hangingPunct="1">
              <a:lnSpc>
                <a:spcPct val="100000"/>
              </a:lnSpc>
              <a:spcBef>
                <a:spcPct val="20000"/>
              </a:spcBef>
              <a:spcAft>
                <a:spcPct val="0"/>
              </a:spcAft>
              <a:buClr>
                <a:srgbClr val="CF1C21"/>
              </a:buClr>
              <a:buSzPct val="80000"/>
              <a:buFont typeface="Wingdings" pitchFamily="2" charset="2"/>
              <a:buChar char="§"/>
              <a:tabLst/>
              <a:defRPr lang="en-GB" b="0" i="0" smtClean="0">
                <a:effectLst/>
              </a:defRPr>
            </a:lvl1pPr>
          </a:lstStyle>
          <a:p>
            <a:pPr marL="273050" marR="0" lvl="0" indent="-273050" algn="l" defTabSz="914400" rtl="0" eaLnBrk="1" fontAlgn="base" latinLnBrk="0" hangingPunct="1">
              <a:lnSpc>
                <a:spcPct val="100000"/>
              </a:lnSpc>
              <a:spcBef>
                <a:spcPct val="20000"/>
              </a:spcBef>
              <a:spcAft>
                <a:spcPct val="0"/>
              </a:spcAft>
              <a:buClr>
                <a:srgbClr val="CF1C21"/>
              </a:buClr>
              <a:buSzPct val="80000"/>
              <a:buFont typeface="Wingdings" pitchFamily="2" charset="2"/>
              <a:buChar char="§"/>
              <a:tabLst/>
              <a:defRPr/>
            </a:pPr>
            <a:r>
              <a:rPr lang="en-GB" b="0" i="0" dirty="0" smtClean="0">
                <a:solidFill>
                  <a:srgbClr val="222222"/>
                </a:solidFill>
                <a:effectLst/>
                <a:latin typeface="Alegreya Sans"/>
              </a:rPr>
              <a:t>We need to realize that any kind of migration will have an impact on the vulnerability and </a:t>
            </a:r>
            <a:r>
              <a:rPr lang="en-GB" b="0" i="0" dirty="0" err="1" smtClean="0">
                <a:solidFill>
                  <a:srgbClr val="222222"/>
                </a:solidFill>
                <a:effectLst/>
                <a:latin typeface="Alegreya Sans"/>
              </a:rPr>
              <a:t>resiliencof</a:t>
            </a:r>
            <a:r>
              <a:rPr lang="en-GB" b="0" i="0" dirty="0" smtClean="0">
                <a:solidFill>
                  <a:srgbClr val="222222"/>
                </a:solidFill>
                <a:effectLst/>
                <a:latin typeface="Alegreya Sans"/>
              </a:rPr>
              <a:t> the communities of origin, of the communities at destination, and of the migrants themselves</a:t>
            </a:r>
            <a:endParaRPr lang="en-US" dirty="0" smtClean="0"/>
          </a:p>
        </p:txBody>
      </p:sp>
    </p:spTree>
    <p:extLst>
      <p:ext uri="{BB962C8B-B14F-4D97-AF65-F5344CB8AC3E}">
        <p14:creationId xmlns:p14="http://schemas.microsoft.com/office/powerpoint/2010/main" val="414975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hasCustomPrompt="1"/>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smtClean="0"/>
              <a:t>Mainstreaming migration in resilience building: focus on benefits of </a:t>
            </a:r>
            <a:r>
              <a:rPr lang="en-US" dirty="0" err="1" smtClean="0"/>
              <a:t>migartion</a:t>
            </a:r>
            <a:endParaRPr lang="en-GB" dirty="0" smtClean="0"/>
          </a:p>
        </p:txBody>
      </p:sp>
      <p:sp>
        <p:nvSpPr>
          <p:cNvPr id="8" name="Text Placeholder 2"/>
          <p:cNvSpPr>
            <a:spLocks noGrp="1"/>
          </p:cNvSpPr>
          <p:nvPr>
            <p:ph idx="1" hasCustomPrompt="1"/>
          </p:nvPr>
        </p:nvSpPr>
        <p:spPr bwMode="auto">
          <a:xfrm>
            <a:off x="107504" y="2234282"/>
            <a:ext cx="8579296"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marR="0" indent="-273050" algn="l" defTabSz="914400" rtl="0" eaLnBrk="1" fontAlgn="base" latinLnBrk="0" hangingPunct="1">
              <a:lnSpc>
                <a:spcPct val="100000"/>
              </a:lnSpc>
              <a:spcBef>
                <a:spcPct val="20000"/>
              </a:spcBef>
              <a:spcAft>
                <a:spcPct val="0"/>
              </a:spcAft>
              <a:buClr>
                <a:srgbClr val="CF1C21"/>
              </a:buClr>
              <a:buSzPct val="80000"/>
              <a:buFont typeface="Wingdings" pitchFamily="2" charset="2"/>
              <a:buChar char="§"/>
              <a:tabLst/>
              <a:defRPr/>
            </a:lvl1pPr>
          </a:lstStyle>
          <a:p>
            <a:pPr lvl="0"/>
            <a:r>
              <a:rPr lang="en-GB" dirty="0" smtClean="0"/>
              <a:t>The impact of disasters on communities depends on their vulnerabilities and adaptive capacities  </a:t>
            </a:r>
          </a:p>
          <a:p>
            <a:pPr lvl="0"/>
            <a:r>
              <a:rPr lang="en-GB" dirty="0" smtClean="0"/>
              <a:t>Focussing on the beneficial opportunities offers the chance to develop innovative strategies that strengthen the adaptive capacities and livelihood of communities</a:t>
            </a:r>
          </a:p>
          <a:p>
            <a:pPr lvl="0"/>
            <a:r>
              <a:rPr lang="en-GB" dirty="0" smtClean="0"/>
              <a:t>The potential of migration – e.g. through the transfer of money, knowledge – to strengthen the capacity of people to prepare and deal with environmental risks remains a neglected issue</a:t>
            </a:r>
          </a:p>
          <a:p>
            <a:pPr marL="273050" marR="0" lvl="0" indent="-273050" algn="l" defTabSz="914400" rtl="0" eaLnBrk="1" fontAlgn="base" latinLnBrk="0" hangingPunct="1">
              <a:lnSpc>
                <a:spcPct val="100000"/>
              </a:lnSpc>
              <a:spcBef>
                <a:spcPct val="20000"/>
              </a:spcBef>
              <a:spcAft>
                <a:spcPct val="0"/>
              </a:spcAft>
              <a:buClr>
                <a:srgbClr val="CF1C21"/>
              </a:buClr>
              <a:buSzPct val="80000"/>
              <a:buFont typeface="Wingdings" pitchFamily="2" charset="2"/>
              <a:buChar char="§"/>
              <a:tabLst/>
              <a:defRPr/>
            </a:pPr>
            <a:endParaRPr lang="en-GB" dirty="0" smtClean="0"/>
          </a:p>
          <a:p>
            <a:pPr lvl="0"/>
            <a:endParaRPr lang="en-US" dirty="0" smtClean="0"/>
          </a:p>
          <a:p>
            <a:pPr lvl="0"/>
            <a:endParaRPr lang="en-US" dirty="0" smtClean="0"/>
          </a:p>
        </p:txBody>
      </p:sp>
    </p:spTree>
    <p:extLst>
      <p:ext uri="{BB962C8B-B14F-4D97-AF65-F5344CB8AC3E}">
        <p14:creationId xmlns:p14="http://schemas.microsoft.com/office/powerpoint/2010/main" val="284529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395536" y="2204864"/>
            <a:ext cx="8288634" cy="3960440"/>
          </a:xfrm>
          <a:prstGeom prst="rect">
            <a:avLst/>
          </a:prstGeom>
        </p:spPr>
        <p:txBody>
          <a:bodyPr/>
          <a:lstStyle/>
          <a:p>
            <a:pPr lvl="0"/>
            <a:endParaRPr lang="en-GB" dirty="0" smtClean="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hasCustomPrompt="1"/>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aseline="0"/>
            </a:lvl1pPr>
          </a:lstStyle>
          <a:p>
            <a:pPr lvl="0"/>
            <a:r>
              <a:rPr lang="en-US" dirty="0" smtClean="0"/>
              <a:t>Benefits of Migrants</a:t>
            </a:r>
            <a:endParaRPr lang="en-GB"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smtClean="0"/>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4431983"/>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XXXXXXXXX XXXXXXXX XXXXXXXXX XXXX, PLEASE CONTACT:</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IFRC XXXXXXXXXXXXX DEPARTMENT</a:t>
              </a:r>
            </a:p>
            <a:p>
              <a:pPr fontAlgn="auto">
                <a:spcBef>
                  <a:spcPts val="0"/>
                </a:spcBef>
                <a:spcAft>
                  <a:spcPts val="0"/>
                </a:spcAft>
                <a:defRPr/>
              </a:pPr>
              <a:r>
                <a:rPr lang="en-US" sz="1600" baseline="0" dirty="0">
                  <a:solidFill>
                    <a:schemeClr val="bg1"/>
                  </a:solidFill>
                  <a:latin typeface="Arial" pitchFamily="34" charset="0"/>
                  <a:cs typeface="Arial" pitchFamily="34" charset="0"/>
                </a:rPr>
                <a:t>NAME SURNAME, TITLE</a:t>
              </a:r>
              <a:br>
                <a:rPr lang="en-US" sz="1600"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TEL. : +41 022 730 XXXX</a:t>
              </a:r>
            </a:p>
            <a:p>
              <a:pPr fontAlgn="auto">
                <a:spcBef>
                  <a:spcPts val="0"/>
                </a:spcBef>
                <a:spcAft>
                  <a:spcPts val="0"/>
                </a:spcAft>
                <a:defRPr/>
              </a:pPr>
              <a:r>
                <a:rPr lang="en-US" sz="1600" b="1" baseline="0" dirty="0">
                  <a:solidFill>
                    <a:schemeClr val="bg1"/>
                  </a:solidFill>
                  <a:latin typeface="Arial" pitchFamily="34" charset="0"/>
                  <a:cs typeface="Arial" pitchFamily="34" charset="0"/>
                </a:rPr>
                <a:t>EMAIL: name.surname@ifrc.org</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a:t>
              </a:r>
              <a:r>
                <a:rPr lang="en-US" sz="1600" b="1" baseline="0" dirty="0" smtClean="0">
                  <a:solidFill>
                    <a:schemeClr val="bg1"/>
                  </a:solidFill>
                  <a:latin typeface="Arial" pitchFamily="34" charset="0"/>
                  <a:cs typeface="Arial" pitchFamily="34" charset="0"/>
                </a:rPr>
                <a:t>303</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21" name="TextBox 18"/>
          <p:cNvSpPr txBox="1"/>
          <p:nvPr/>
        </p:nvSpPr>
        <p:spPr bwMode="auto">
          <a:xfrm>
            <a:off x="395536" y="404664"/>
            <a:ext cx="3456384" cy="338554"/>
          </a:xfrm>
          <a:prstGeom prst="rect">
            <a:avLst/>
          </a:prstGeom>
          <a:noFill/>
        </p:spPr>
        <p:txBody>
          <a:bodyPr wrap="square" lIns="0" tIns="0" rIns="0" bIns="0">
            <a:spAutoFit/>
          </a:bodyPr>
          <a:lstStyle/>
          <a:p>
            <a:pPr algn="l" fontAlgn="auto">
              <a:spcBef>
                <a:spcPts val="0"/>
              </a:spcBef>
              <a:spcAft>
                <a:spcPts val="0"/>
              </a:spcAft>
              <a:defRPr/>
            </a:pPr>
            <a:r>
              <a:rPr lang="en-US" sz="1100" b="0" dirty="0" smtClean="0">
                <a:solidFill>
                  <a:schemeClr val="tx1"/>
                </a:solidFill>
                <a:latin typeface="Arial" pitchFamily="34" charset="0"/>
                <a:cs typeface="Arial" pitchFamily="34" charset="0"/>
              </a:rPr>
              <a:t>Presentation title</a:t>
            </a:r>
            <a:r>
              <a:rPr lang="en-US" sz="1100" b="0" baseline="0" dirty="0" smtClean="0">
                <a:solidFill>
                  <a:schemeClr val="tx1"/>
                </a:solidFill>
                <a:latin typeface="Arial" pitchFamily="34" charset="0"/>
                <a:cs typeface="Arial" pitchFamily="34" charset="0"/>
              </a:rPr>
              <a:t> </a:t>
            </a:r>
            <a:r>
              <a:rPr lang="en-US" sz="1100" b="0" dirty="0" smtClean="0">
                <a:solidFill>
                  <a:schemeClr val="tx1"/>
                </a:solidFill>
                <a:latin typeface="Arial" pitchFamily="34" charset="0"/>
                <a:cs typeface="Arial" pitchFamily="34" charset="0"/>
              </a:rPr>
              <a:t>at-a-glance info</a:t>
            </a:r>
          </a:p>
          <a:p>
            <a:pPr algn="l" fontAlgn="auto">
              <a:spcBef>
                <a:spcPts val="0"/>
              </a:spcBef>
              <a:spcAft>
                <a:spcPts val="0"/>
              </a:spcAft>
              <a:defRPr/>
            </a:pPr>
            <a:r>
              <a:rPr lang="en-US" sz="1100" b="0" dirty="0" smtClean="0">
                <a:solidFill>
                  <a:schemeClr val="tx1"/>
                </a:solidFill>
                <a:latin typeface="Arial" pitchFamily="34" charset="0"/>
                <a:cs typeface="Arial" pitchFamily="34" charset="0"/>
              </a:rPr>
              <a:t>(in slide master)</a:t>
            </a:r>
            <a:endParaRPr lang="en-US" sz="1100" b="0" dirty="0">
              <a:solidFill>
                <a:schemeClr val="tx1"/>
              </a:solidFill>
              <a:latin typeface="Arial" pitchFamily="34" charset="0"/>
              <a:cs typeface="Arial" pitchFamily="34" charset="0"/>
            </a:endParaRP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4" r:id="rId1"/>
    <p:sldLayoutId id="2147483725" r:id="rId2"/>
    <p:sldLayoutId id="2147483732" r:id="rId3"/>
    <p:sldLayoutId id="2147483731" r:id="rId4"/>
    <p:sldLayoutId id="2147483726" r:id="rId5"/>
    <p:sldLayoutId id="2147483727" r:id="rId6"/>
    <p:sldLayoutId id="2147483730" r:id="rId7"/>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467544" y="2276872"/>
            <a:ext cx="8424936" cy="1190228"/>
          </a:xfrm>
        </p:spPr>
        <p:txBody>
          <a:bodyPr/>
          <a:lstStyle/>
          <a:p>
            <a:r>
              <a:rPr lang="en-GB" dirty="0"/>
              <a:t>Framing migration in community resilience agenda</a:t>
            </a:r>
            <a:endParaRPr lang="en-GB" dirty="0" smtClean="0">
              <a:latin typeface="Arial" charset="0"/>
              <a:cs typeface="Arial" charset="0"/>
            </a:endParaRPr>
          </a:p>
        </p:txBody>
      </p:sp>
      <p:sp>
        <p:nvSpPr>
          <p:cNvPr id="10243" name="Subtitle 2"/>
          <p:cNvSpPr>
            <a:spLocks noGrp="1"/>
          </p:cNvSpPr>
          <p:nvPr>
            <p:ph type="subTitle" idx="1"/>
          </p:nvPr>
        </p:nvSpPr>
        <p:spPr/>
        <p:txBody>
          <a:bodyPr/>
          <a:lstStyle/>
          <a:p>
            <a:r>
              <a:rPr lang="en-GB" dirty="0" smtClean="0">
                <a:latin typeface="Arial" charset="0"/>
                <a:cs typeface="Arial" charset="0"/>
              </a:rPr>
              <a:t>CSR Forum</a:t>
            </a:r>
          </a:p>
          <a:p>
            <a:r>
              <a:rPr lang="en-GB" dirty="0" smtClean="0">
                <a:latin typeface="Arial" charset="0"/>
                <a:cs typeface="Arial" charset="0"/>
              </a:rPr>
              <a:t>Jakarta, 4-6 August 2015</a:t>
            </a:r>
          </a:p>
          <a:p>
            <a:r>
              <a:rPr lang="en-GB" dirty="0" smtClean="0">
                <a:latin typeface="Arial" charset="0"/>
                <a:cs typeface="Arial" charset="0"/>
              </a:rPr>
              <a:t>Elena </a:t>
            </a:r>
            <a:r>
              <a:rPr lang="en-GB" dirty="0" err="1" smtClean="0">
                <a:latin typeface="Arial" charset="0"/>
                <a:cs typeface="Arial" charset="0"/>
              </a:rPr>
              <a:t>Nyanenkova</a:t>
            </a:r>
            <a:r>
              <a:rPr lang="en-GB" dirty="0" smtClean="0">
                <a:latin typeface="Arial" charset="0"/>
                <a:cs typeface="Arial" charset="0"/>
              </a:rPr>
              <a:t>, SEARD</a:t>
            </a:r>
          </a:p>
          <a:p>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 forward – at </a:t>
            </a:r>
            <a:r>
              <a:rPr lang="en-GB" dirty="0" smtClean="0"/>
              <a:t>national and regional levels</a:t>
            </a:r>
            <a:endParaRPr lang="en-GB" dirty="0"/>
          </a:p>
        </p:txBody>
      </p:sp>
      <p:sp>
        <p:nvSpPr>
          <p:cNvPr id="3" name="Content Placeholder 2"/>
          <p:cNvSpPr>
            <a:spLocks noGrp="1"/>
          </p:cNvSpPr>
          <p:nvPr>
            <p:ph idx="1"/>
          </p:nvPr>
        </p:nvSpPr>
        <p:spPr/>
        <p:txBody>
          <a:bodyPr/>
          <a:lstStyle/>
          <a:p>
            <a:r>
              <a:rPr lang="en-GB" sz="2000" dirty="0" smtClean="0"/>
              <a:t>Leveraging the auxiliary role of NSs and Humanitarian </a:t>
            </a:r>
            <a:r>
              <a:rPr lang="en-GB" sz="2000" dirty="0"/>
              <a:t>diplomacy </a:t>
            </a:r>
            <a:r>
              <a:rPr lang="en-GB" sz="2000" dirty="0" smtClean="0"/>
              <a:t> to empower migrants</a:t>
            </a:r>
            <a:r>
              <a:rPr lang="en-GB" sz="2000" dirty="0"/>
              <a:t>, </a:t>
            </a:r>
            <a:r>
              <a:rPr lang="en-GB" sz="2000" dirty="0" smtClean="0"/>
              <a:t>to increase </a:t>
            </a:r>
            <a:r>
              <a:rPr lang="en-GB" sz="2000" dirty="0"/>
              <a:t>their </a:t>
            </a:r>
            <a:r>
              <a:rPr lang="en-GB" sz="2000" dirty="0" smtClean="0"/>
              <a:t>options, choices and voices when formulating  programmes and polices. </a:t>
            </a:r>
          </a:p>
          <a:p>
            <a:r>
              <a:rPr lang="en-GB" sz="2000" dirty="0" smtClean="0"/>
              <a:t>Continue inter-regional dialogue on cultural and religious divide. </a:t>
            </a:r>
          </a:p>
          <a:p>
            <a:r>
              <a:rPr lang="en-GB" sz="2000" dirty="0"/>
              <a:t>Sufficient inclusion of migrants and displaced persons into planning and service delivery.   </a:t>
            </a:r>
            <a:endParaRPr lang="en-GB" sz="2000" dirty="0" smtClean="0"/>
          </a:p>
          <a:p>
            <a:r>
              <a:rPr lang="en-GB" altLang="en-US" sz="2000" dirty="0"/>
              <a:t>Promoting </a:t>
            </a:r>
            <a:r>
              <a:rPr lang="en-GB" altLang="en-US" sz="2000" dirty="0" smtClean="0"/>
              <a:t>integration </a:t>
            </a:r>
            <a:r>
              <a:rPr lang="en-GB" altLang="en-US" sz="2000" dirty="0"/>
              <a:t>of migration within development processes at national/regional/global </a:t>
            </a:r>
            <a:r>
              <a:rPr lang="en-GB" altLang="en-US" sz="2000" dirty="0" smtClean="0"/>
              <a:t>levels.</a:t>
            </a:r>
          </a:p>
          <a:p>
            <a:r>
              <a:rPr lang="en-GB" altLang="en-US" sz="2000" dirty="0" smtClean="0"/>
              <a:t>Supporting NS to engage in national (health, disaster ) and regional platforms. </a:t>
            </a:r>
          </a:p>
          <a:p>
            <a:r>
              <a:rPr lang="en-GB" altLang="en-US" sz="2000" dirty="0" smtClean="0"/>
              <a:t>Strengthening cooperation between NSs in major countries of origin and destination as well as cross-border cooperation. </a:t>
            </a:r>
          </a:p>
          <a:p>
            <a:endParaRPr lang="en-GB" dirty="0"/>
          </a:p>
          <a:p>
            <a:endParaRPr lang="en-GB" dirty="0"/>
          </a:p>
        </p:txBody>
      </p:sp>
    </p:spTree>
    <p:extLst>
      <p:ext uri="{BB962C8B-B14F-4D97-AF65-F5344CB8AC3E}">
        <p14:creationId xmlns:p14="http://schemas.microsoft.com/office/powerpoint/2010/main" val="1575990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504" y="116632"/>
            <a:ext cx="8928992" cy="6624736"/>
          </a:xfrm>
          <a:prstGeom prst="rect">
            <a:avLst/>
          </a:prstGeom>
          <a:solidFill>
            <a:srgbClr val="B4A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noFill/>
            </a:endParaRPr>
          </a:p>
        </p:txBody>
      </p:sp>
      <p:sp>
        <p:nvSpPr>
          <p:cNvPr id="5"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6"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8" name="Rectangle 7"/>
          <p:cNvSpPr>
            <a:spLocks noChangeArrowheads="1"/>
          </p:cNvSpPr>
          <p:nvPr/>
        </p:nvSpPr>
        <p:spPr bwMode="auto">
          <a:xfrm>
            <a:off x="875372" y="2091429"/>
            <a:ext cx="7467600" cy="10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a:r>
              <a:rPr lang="en-US" sz="3600" b="1" dirty="0">
                <a:solidFill>
                  <a:schemeClr val="bg1"/>
                </a:solidFill>
              </a:rPr>
              <a:t>Thank you</a:t>
            </a:r>
            <a:r>
              <a:rPr lang="en-US" sz="3600" dirty="0">
                <a:solidFill>
                  <a:schemeClr val="bg1"/>
                </a:solidFill>
                <a:latin typeface="45 Helvetica Light" charset="0"/>
              </a:rPr>
              <a:t> </a:t>
            </a:r>
            <a:endParaRPr lang="en-US" sz="3600" dirty="0" smtClean="0">
              <a:solidFill>
                <a:schemeClr val="bg1"/>
              </a:solidFill>
              <a:latin typeface="45 Helvetica Light" charset="0"/>
            </a:endParaRPr>
          </a:p>
          <a:p>
            <a:endParaRPr lang="fr-FR" sz="1200" dirty="0" smtClean="0">
              <a:solidFill>
                <a:srgbClr val="FFFFFF"/>
              </a:solidFill>
            </a:endParaRPr>
          </a:p>
          <a:p>
            <a:endParaRPr lang="fr-FR" sz="1200" dirty="0" smtClean="0">
              <a:solidFill>
                <a:srgbClr val="FFFFFF"/>
              </a:solidFill>
            </a:endParaRPr>
          </a:p>
        </p:txBody>
      </p:sp>
    </p:spTree>
    <p:extLst>
      <p:ext uri="{BB962C8B-B14F-4D97-AF65-F5344CB8AC3E}">
        <p14:creationId xmlns:p14="http://schemas.microsoft.com/office/powerpoint/2010/main" val="398669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Humanitarian </a:t>
            </a:r>
            <a:r>
              <a:rPr lang="en-GB" dirty="0" smtClean="0"/>
              <a:t>Imperative – Addressing Humanitarian Concerns of Migrants </a:t>
            </a:r>
            <a:endParaRPr lang="en-GB" dirty="0"/>
          </a:p>
        </p:txBody>
      </p:sp>
      <p:sp>
        <p:nvSpPr>
          <p:cNvPr id="3" name="Content Placeholder 2"/>
          <p:cNvSpPr>
            <a:spLocks noGrp="1"/>
          </p:cNvSpPr>
          <p:nvPr>
            <p:ph idx="1"/>
          </p:nvPr>
        </p:nvSpPr>
        <p:spPr>
          <a:xfrm>
            <a:off x="395536" y="2204864"/>
            <a:ext cx="8291264" cy="4220418"/>
          </a:xfrm>
        </p:spPr>
        <p:txBody>
          <a:bodyPr/>
          <a:lstStyle/>
          <a:p>
            <a:pPr marL="0" indent="0">
              <a:buNone/>
            </a:pPr>
            <a:endParaRPr lang="en-GB" sz="2000" dirty="0" smtClean="0"/>
          </a:p>
          <a:p>
            <a:pPr marL="0" indent="0" algn="just">
              <a:buNone/>
            </a:pPr>
            <a:endParaRPr lang="en-GB" sz="2000" dirty="0"/>
          </a:p>
          <a:p>
            <a:pPr algn="just"/>
            <a:r>
              <a:rPr lang="en-GB" sz="2000" dirty="0" smtClean="0"/>
              <a:t>Migration </a:t>
            </a:r>
            <a:r>
              <a:rPr lang="en-GB" sz="2000" dirty="0"/>
              <a:t>resolution adopted at the 31</a:t>
            </a:r>
            <a:r>
              <a:rPr lang="en-GB" sz="2000" baseline="30000" dirty="0"/>
              <a:t>st </a:t>
            </a:r>
            <a:r>
              <a:rPr lang="en-GB" sz="2000" dirty="0"/>
              <a:t>International Conference, the Red Cross Red Crescent Movement has officially committed to playing a greater role in the area of </a:t>
            </a:r>
            <a:r>
              <a:rPr lang="en-GB" sz="2000" dirty="0" smtClean="0"/>
              <a:t>migration.</a:t>
            </a:r>
          </a:p>
          <a:p>
            <a:pPr marL="0" indent="0" algn="just">
              <a:buNone/>
            </a:pPr>
            <a:endParaRPr lang="en-GB" sz="2000" dirty="0" smtClean="0"/>
          </a:p>
          <a:p>
            <a:pPr algn="just"/>
            <a:r>
              <a:rPr lang="en-GB" sz="2000" dirty="0"/>
              <a:t>Working with and for vulnerable migrants is one of the long- standing traditions of the International Red Cross and Red crescent Movement that is rooted in its Fundamental Principles. </a:t>
            </a:r>
          </a:p>
          <a:p>
            <a:pPr algn="just"/>
            <a:endParaRPr lang="en-GB" sz="2000" dirty="0"/>
          </a:p>
          <a:p>
            <a:endParaRPr lang="en-GB" sz="2000" dirty="0"/>
          </a:p>
          <a:p>
            <a:pPr marL="0" indent="0">
              <a:buNone/>
            </a:pPr>
            <a:endParaRPr lang="en-GB" sz="2000" dirty="0"/>
          </a:p>
          <a:p>
            <a:endParaRPr lang="en-GB" dirty="0"/>
          </a:p>
        </p:txBody>
      </p:sp>
    </p:spTree>
    <p:extLst>
      <p:ext uri="{BB962C8B-B14F-4D97-AF65-F5344CB8AC3E}">
        <p14:creationId xmlns:p14="http://schemas.microsoft.com/office/powerpoint/2010/main" val="4113609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Ongoing regional  initiatives </a:t>
            </a:r>
            <a:endParaRPr lang="en-GB" dirty="0"/>
          </a:p>
        </p:txBody>
      </p:sp>
      <p:pic>
        <p:nvPicPr>
          <p:cNvPr id="4" name="Content Placeholder 3" descr="D:\Users\user\Desktop\1.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3728" y="2047761"/>
            <a:ext cx="4778991" cy="4788000"/>
          </a:xfrm>
          <a:prstGeom prst="rect">
            <a:avLst/>
          </a:prstGeom>
          <a:noFill/>
          <a:ln>
            <a:noFill/>
          </a:ln>
        </p:spPr>
      </p:pic>
    </p:spTree>
    <p:extLst>
      <p:ext uri="{BB962C8B-B14F-4D97-AF65-F5344CB8AC3E}">
        <p14:creationId xmlns:p14="http://schemas.microsoft.com/office/powerpoint/2010/main" val="2134958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37" y="1061864"/>
            <a:ext cx="8280920" cy="1143000"/>
          </a:xfrm>
        </p:spPr>
        <p:txBody>
          <a:bodyPr/>
          <a:lstStyle/>
          <a:p>
            <a:r>
              <a:rPr lang="en-GB" dirty="0"/>
              <a:t>Framing migration in community resilience agenda: Why? </a:t>
            </a:r>
          </a:p>
        </p:txBody>
      </p:sp>
      <p:pic>
        <p:nvPicPr>
          <p:cNvPr id="7" name="Content Placeholder 6" descr="D:\Users\user\AppData\Local\Microsoft\Windows\Temporary Internet Files\Content.IE5\M2T73Q1B\Soñar-con-Balanza[1].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51185" y="2267221"/>
            <a:ext cx="5241630" cy="4191000"/>
          </a:xfrm>
          <a:prstGeom prst="rect">
            <a:avLst/>
          </a:prstGeom>
          <a:noFill/>
          <a:ln>
            <a:noFill/>
          </a:ln>
        </p:spPr>
      </p:pic>
      <p:sp>
        <p:nvSpPr>
          <p:cNvPr id="6" name="TextBox 5"/>
          <p:cNvSpPr txBox="1"/>
          <p:nvPr/>
        </p:nvSpPr>
        <p:spPr>
          <a:xfrm>
            <a:off x="1627694" y="3802222"/>
            <a:ext cx="2584266" cy="72943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ct val="115000"/>
              </a:lnSpc>
              <a:spcAft>
                <a:spcPts val="1000"/>
              </a:spcAft>
            </a:pPr>
            <a:r>
              <a:rPr lang="en-GB" dirty="0" smtClean="0">
                <a:solidFill>
                  <a:schemeClr val="tx1"/>
                </a:solidFill>
                <a:latin typeface="Calibri"/>
                <a:ea typeface="Calibri"/>
                <a:cs typeface="Arial"/>
              </a:rPr>
              <a:t>AP – the most disaster prone region</a:t>
            </a:r>
            <a:endParaRPr lang="en-GB" sz="1400" dirty="0">
              <a:solidFill>
                <a:schemeClr val="tx1"/>
              </a:solidFill>
              <a:latin typeface="Calibri"/>
              <a:ea typeface="Calibri"/>
              <a:cs typeface="Arial"/>
            </a:endParaRPr>
          </a:p>
        </p:txBody>
      </p:sp>
      <p:sp>
        <p:nvSpPr>
          <p:cNvPr id="12" name="TextBox 11"/>
          <p:cNvSpPr txBox="1"/>
          <p:nvPr/>
        </p:nvSpPr>
        <p:spPr>
          <a:xfrm>
            <a:off x="4780821" y="3779116"/>
            <a:ext cx="2088232" cy="72943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ct val="115000"/>
              </a:lnSpc>
              <a:spcAft>
                <a:spcPts val="1000"/>
              </a:spcAft>
            </a:pPr>
            <a:r>
              <a:rPr lang="en-GB" dirty="0"/>
              <a:t>AP – home to </a:t>
            </a:r>
            <a:r>
              <a:rPr lang="en-GB" dirty="0" smtClean="0"/>
              <a:t>60% of global pop-n</a:t>
            </a:r>
            <a:endParaRPr lang="en-GB" dirty="0"/>
          </a:p>
        </p:txBody>
      </p:sp>
      <p:grpSp>
        <p:nvGrpSpPr>
          <p:cNvPr id="13" name="Group 12"/>
          <p:cNvGrpSpPr/>
          <p:nvPr/>
        </p:nvGrpSpPr>
        <p:grpSpPr>
          <a:xfrm>
            <a:off x="271245" y="2314385"/>
            <a:ext cx="2712899" cy="983331"/>
            <a:chOff x="520954" y="1428241"/>
            <a:chExt cx="2712899" cy="983331"/>
          </a:xfrm>
        </p:grpSpPr>
        <p:sp>
          <p:nvSpPr>
            <p:cNvPr id="14" name="Rounded Rectangle 13"/>
            <p:cNvSpPr/>
            <p:nvPr/>
          </p:nvSpPr>
          <p:spPr>
            <a:xfrm>
              <a:off x="520954" y="1428241"/>
              <a:ext cx="2712899" cy="98333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549755" y="1457042"/>
              <a:ext cx="2655297" cy="9257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smtClean="0">
                  <a:hlinkClick r:id="" action="ppaction://hlinkshowjump?jump=nextslide"/>
                </a:rPr>
                <a:t>Displacements caused by disasters </a:t>
              </a:r>
              <a:endParaRPr lang="en-GB" sz="1800" kern="1200" dirty="0"/>
            </a:p>
          </p:txBody>
        </p:sp>
      </p:grpSp>
      <p:grpSp>
        <p:nvGrpSpPr>
          <p:cNvPr id="16" name="Group 15"/>
          <p:cNvGrpSpPr/>
          <p:nvPr/>
        </p:nvGrpSpPr>
        <p:grpSpPr>
          <a:xfrm>
            <a:off x="116545" y="5113016"/>
            <a:ext cx="2867599" cy="1018373"/>
            <a:chOff x="455884" y="2794768"/>
            <a:chExt cx="2867599" cy="1229116"/>
          </a:xfrm>
        </p:grpSpPr>
        <p:sp>
          <p:nvSpPr>
            <p:cNvPr id="17" name="Rounded Rectangle 16"/>
            <p:cNvSpPr/>
            <p:nvPr/>
          </p:nvSpPr>
          <p:spPr>
            <a:xfrm>
              <a:off x="455884" y="2794768"/>
              <a:ext cx="2867599" cy="122911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491884" y="2830768"/>
              <a:ext cx="2795599" cy="11571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n-GB" sz="1800" b="0" i="0" kern="1200" dirty="0" smtClean="0">
                  <a:solidFill>
                    <a:schemeClr val="tx1"/>
                  </a:solidFill>
                </a:rPr>
                <a:t>Increasing phenomena of climate-induced  migration </a:t>
              </a:r>
              <a:endParaRPr lang="en-GB" sz="1800" b="0" i="0" kern="1200" dirty="0">
                <a:solidFill>
                  <a:schemeClr val="tx1"/>
                </a:solidFill>
              </a:endParaRPr>
            </a:p>
          </p:txBody>
        </p:sp>
      </p:grpSp>
      <p:grpSp>
        <p:nvGrpSpPr>
          <p:cNvPr id="22" name="Group 21"/>
          <p:cNvGrpSpPr/>
          <p:nvPr/>
        </p:nvGrpSpPr>
        <p:grpSpPr>
          <a:xfrm>
            <a:off x="6010547" y="2276873"/>
            <a:ext cx="3117811" cy="1020843"/>
            <a:chOff x="5202075" y="1426102"/>
            <a:chExt cx="3149091" cy="1067969"/>
          </a:xfrm>
        </p:grpSpPr>
        <p:sp>
          <p:nvSpPr>
            <p:cNvPr id="23" name="Rounded Rectangle 22"/>
            <p:cNvSpPr/>
            <p:nvPr/>
          </p:nvSpPr>
          <p:spPr>
            <a:xfrm>
              <a:off x="5202075" y="1426102"/>
              <a:ext cx="3149091" cy="106796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5349165" y="1457382"/>
              <a:ext cx="2836487" cy="8199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n-GB" sz="1800" kern="1200" dirty="0" smtClean="0"/>
                <a:t>In 2010, the number of people on the move in Asia alone amounted to  27.5mln</a:t>
              </a:r>
              <a:endParaRPr lang="en-GB" sz="1800" kern="1200" dirty="0"/>
            </a:p>
          </p:txBody>
        </p:sp>
      </p:grpSp>
      <p:grpSp>
        <p:nvGrpSpPr>
          <p:cNvPr id="25" name="Group 24"/>
          <p:cNvGrpSpPr/>
          <p:nvPr/>
        </p:nvGrpSpPr>
        <p:grpSpPr>
          <a:xfrm>
            <a:off x="6488242" y="5082289"/>
            <a:ext cx="2592288" cy="1049100"/>
            <a:chOff x="5202075" y="2671538"/>
            <a:chExt cx="3070408" cy="774929"/>
          </a:xfrm>
        </p:grpSpPr>
        <p:sp>
          <p:nvSpPr>
            <p:cNvPr id="26" name="Rounded Rectangle 25"/>
            <p:cNvSpPr/>
            <p:nvPr/>
          </p:nvSpPr>
          <p:spPr>
            <a:xfrm>
              <a:off x="5202075" y="2671538"/>
              <a:ext cx="3070408" cy="77492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4"/>
            <p:cNvSpPr/>
            <p:nvPr/>
          </p:nvSpPr>
          <p:spPr>
            <a:xfrm>
              <a:off x="5224772" y="2694235"/>
              <a:ext cx="3025014" cy="7295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n-GB" sz="1800" kern="1200" dirty="0" smtClean="0"/>
                <a:t>43% of migrants move within the region</a:t>
              </a:r>
              <a:endParaRPr lang="en-GB" sz="1800" kern="1200" dirty="0"/>
            </a:p>
          </p:txBody>
        </p:sp>
      </p:grpSp>
      <p:grpSp>
        <p:nvGrpSpPr>
          <p:cNvPr id="28" name="Group 27"/>
          <p:cNvGrpSpPr/>
          <p:nvPr/>
        </p:nvGrpSpPr>
        <p:grpSpPr>
          <a:xfrm>
            <a:off x="3167844" y="5971977"/>
            <a:ext cx="3150281" cy="774929"/>
            <a:chOff x="5128810" y="3550673"/>
            <a:chExt cx="3150281" cy="774929"/>
          </a:xfrm>
        </p:grpSpPr>
        <p:sp>
          <p:nvSpPr>
            <p:cNvPr id="29" name="Rounded Rectangle 28"/>
            <p:cNvSpPr/>
            <p:nvPr/>
          </p:nvSpPr>
          <p:spPr>
            <a:xfrm>
              <a:off x="5128810" y="3550673"/>
              <a:ext cx="3150281" cy="77492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4"/>
            <p:cNvSpPr/>
            <p:nvPr/>
          </p:nvSpPr>
          <p:spPr>
            <a:xfrm>
              <a:off x="5151507" y="3573370"/>
              <a:ext cx="3104887" cy="7295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b="0" i="0" kern="1200" dirty="0" smtClean="0"/>
                <a:t>Migration-related public health challenges</a:t>
              </a:r>
              <a:endParaRPr lang="en-GB" sz="1800" kern="1200" dirty="0"/>
            </a:p>
          </p:txBody>
        </p:sp>
      </p:grpSp>
    </p:spTree>
    <p:extLst>
      <p:ext uri="{BB962C8B-B14F-4D97-AF65-F5344CB8AC3E}">
        <p14:creationId xmlns:p14="http://schemas.microsoft.com/office/powerpoint/2010/main" val="1808307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Framing migration in community resilience </a:t>
            </a:r>
            <a:r>
              <a:rPr lang="en-GB" dirty="0" smtClean="0"/>
              <a:t>agenda: Why?</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60848"/>
            <a:ext cx="8568000" cy="42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690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23528" y="980728"/>
            <a:ext cx="8291264" cy="865684"/>
          </a:xfrm>
        </p:spPr>
        <p:txBody>
          <a:bodyPr/>
          <a:lstStyle/>
          <a:p>
            <a:r>
              <a:rPr lang="en-GB" dirty="0"/>
              <a:t>Framing migration in community resilience agenda: Why? </a:t>
            </a:r>
            <a:endParaRPr lang="en-GB" dirty="0" smtClean="0">
              <a:latin typeface="Arial" charset="0"/>
              <a:cs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204864"/>
            <a:ext cx="5256585"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195722" y="2636912"/>
            <a:ext cx="1800200" cy="3139321"/>
          </a:xfrm>
          <a:prstGeom prst="rect">
            <a:avLst/>
          </a:prstGeom>
        </p:spPr>
        <p:txBody>
          <a:bodyPr wrap="square">
            <a:spAutoFit/>
          </a:bodyPr>
          <a:lstStyle/>
          <a:p>
            <a:pPr algn="just"/>
            <a:r>
              <a:rPr lang="en-GB" dirty="0" smtClean="0"/>
              <a:t>Disaster </a:t>
            </a:r>
            <a:r>
              <a:rPr lang="en-GB" dirty="0"/>
              <a:t>risk reduction </a:t>
            </a:r>
            <a:r>
              <a:rPr lang="en-GB" dirty="0" smtClean="0"/>
              <a:t>and disaster </a:t>
            </a:r>
            <a:r>
              <a:rPr lang="en-GB" dirty="0"/>
              <a:t>preparedness </a:t>
            </a:r>
            <a:endParaRPr lang="en-GB" dirty="0" smtClean="0"/>
          </a:p>
          <a:p>
            <a:pPr algn="just"/>
            <a:r>
              <a:rPr lang="en-GB" dirty="0" smtClean="0"/>
              <a:t>can reduce </a:t>
            </a:r>
            <a:r>
              <a:rPr lang="en-GB" dirty="0"/>
              <a:t>migratory pressure on disaster-prone </a:t>
            </a:r>
            <a:r>
              <a:rPr lang="en-GB" dirty="0" smtClean="0"/>
              <a:t>communities and strengthen their resilience.</a:t>
            </a:r>
            <a:endParaRPr lang="en-GB" dirty="0"/>
          </a:p>
        </p:txBody>
      </p:sp>
      <p:sp>
        <p:nvSpPr>
          <p:cNvPr id="6" name="Rectangle 5"/>
          <p:cNvSpPr/>
          <p:nvPr/>
        </p:nvSpPr>
        <p:spPr>
          <a:xfrm>
            <a:off x="0" y="2636912"/>
            <a:ext cx="1979712" cy="2585323"/>
          </a:xfrm>
          <a:prstGeom prst="rect">
            <a:avLst/>
          </a:prstGeom>
        </p:spPr>
        <p:txBody>
          <a:bodyPr wrap="square">
            <a:spAutoFit/>
          </a:bodyPr>
          <a:lstStyle/>
          <a:p>
            <a:pPr marL="0" lvl="0" indent="0" algn="just">
              <a:buNone/>
            </a:pPr>
            <a:r>
              <a:rPr lang="en-GB" dirty="0"/>
              <a:t> Disasters – one of the strongest driving forces of migration that lead to increased vulnerabilities and  reduced resilience of </a:t>
            </a:r>
            <a:r>
              <a:rPr lang="en-GB" dirty="0" smtClean="0"/>
              <a:t>communities. </a:t>
            </a:r>
            <a:r>
              <a:rPr lang="en-GB" dirty="0" smtClean="0">
                <a:effectLst>
                  <a:outerShdw blurRad="38100" dist="38100" dir="2700000" algn="tl">
                    <a:srgbClr val="000000">
                      <a:alpha val="43137"/>
                    </a:srgbClr>
                  </a:outerShdw>
                </a:effectLst>
              </a:rPr>
              <a:t> </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5794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dirty="0" smtClean="0"/>
              <a:t>Opportunities: </a:t>
            </a:r>
            <a:r>
              <a:rPr lang="en-US" dirty="0" smtClean="0"/>
              <a:t>focus </a:t>
            </a:r>
            <a:r>
              <a:rPr lang="en-US" dirty="0"/>
              <a:t>on benefits of </a:t>
            </a:r>
            <a:r>
              <a:rPr lang="en-US" dirty="0" smtClean="0"/>
              <a:t>migration and inclusiveness </a:t>
            </a:r>
            <a:endParaRPr lang="en-GB" dirty="0"/>
          </a:p>
        </p:txBody>
      </p:sp>
      <p:sp>
        <p:nvSpPr>
          <p:cNvPr id="11267" name="Content Placeholder 2"/>
          <p:cNvSpPr>
            <a:spLocks noGrp="1"/>
          </p:cNvSpPr>
          <p:nvPr>
            <p:ph idx="4294967295"/>
          </p:nvPr>
        </p:nvSpPr>
        <p:spPr>
          <a:xfrm>
            <a:off x="323528" y="2204864"/>
            <a:ext cx="8363272" cy="4653136"/>
          </a:xfrm>
        </p:spPr>
        <p:txBody>
          <a:bodyPr/>
          <a:lstStyle/>
          <a:p>
            <a:r>
              <a:rPr lang="en-GB" dirty="0" smtClean="0"/>
              <a:t>The </a:t>
            </a:r>
            <a:r>
              <a:rPr lang="en-GB" dirty="0"/>
              <a:t>impact of disasters on communities </a:t>
            </a:r>
            <a:r>
              <a:rPr lang="en-GB" dirty="0" smtClean="0"/>
              <a:t>correlates with their </a:t>
            </a:r>
            <a:r>
              <a:rPr lang="en-GB" dirty="0"/>
              <a:t>vulnerabilities and adaptive </a:t>
            </a:r>
            <a:r>
              <a:rPr lang="en-GB" dirty="0" smtClean="0"/>
              <a:t>capacities.  </a:t>
            </a:r>
          </a:p>
          <a:p>
            <a:r>
              <a:rPr lang="en-GB" dirty="0"/>
              <a:t>Give due consideration to migrants’ skills, experience, and resilience </a:t>
            </a:r>
            <a:r>
              <a:rPr lang="en-GB" dirty="0" smtClean="0"/>
              <a:t>– agents of change.</a:t>
            </a:r>
            <a:endParaRPr lang="en-GB" dirty="0"/>
          </a:p>
          <a:p>
            <a:pPr lvl="0"/>
            <a:r>
              <a:rPr lang="en-GB" dirty="0" smtClean="0"/>
              <a:t>Innovative </a:t>
            </a:r>
            <a:r>
              <a:rPr lang="en-GB" dirty="0"/>
              <a:t>strategies that strengthen </a:t>
            </a:r>
            <a:r>
              <a:rPr lang="en-GB" dirty="0" smtClean="0"/>
              <a:t>infrastructure,  adaptive </a:t>
            </a:r>
            <a:r>
              <a:rPr lang="en-GB" dirty="0"/>
              <a:t>capacities and </a:t>
            </a:r>
            <a:r>
              <a:rPr lang="en-GB" dirty="0" smtClean="0"/>
              <a:t>resilience  </a:t>
            </a:r>
            <a:r>
              <a:rPr lang="en-GB" dirty="0"/>
              <a:t>of </a:t>
            </a:r>
            <a:r>
              <a:rPr lang="en-GB" dirty="0" smtClean="0"/>
              <a:t>communities.</a:t>
            </a:r>
            <a:endParaRPr lang="en-GB" dirty="0"/>
          </a:p>
          <a:p>
            <a:pPr lvl="0"/>
            <a:r>
              <a:rPr lang="en-GB" dirty="0" smtClean="0"/>
              <a:t>Promote development of inclusive risk-reduction and preparedness  programmes and policies.</a:t>
            </a:r>
          </a:p>
          <a:p>
            <a:pPr lvl="0"/>
            <a:r>
              <a:rPr lang="en-GB" dirty="0" smtClean="0"/>
              <a:t>Understanding </a:t>
            </a:r>
            <a:r>
              <a:rPr lang="en-GB" dirty="0"/>
              <a:t>the potential of </a:t>
            </a:r>
            <a:r>
              <a:rPr lang="en-GB" dirty="0" smtClean="0"/>
              <a:t>migration.   </a:t>
            </a:r>
            <a:endParaRPr lang="en-GB" dirty="0"/>
          </a:p>
          <a:p>
            <a:endParaRPr lang="en-GB" dirty="0"/>
          </a:p>
          <a:p>
            <a:pPr marL="0" lvl="0" indent="0">
              <a:buNone/>
            </a:pPr>
            <a:endParaRPr lang="en-GB" dirty="0" smtClean="0"/>
          </a:p>
        </p:txBody>
      </p:sp>
    </p:spTree>
    <p:extLst>
      <p:ext uri="{BB962C8B-B14F-4D97-AF65-F5344CB8AC3E}">
        <p14:creationId xmlns:p14="http://schemas.microsoft.com/office/powerpoint/2010/main" val="2242120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dirty="0" smtClean="0"/>
              <a:t>Challenges</a:t>
            </a:r>
            <a:endParaRPr lang="en-GB" dirty="0" smtClean="0">
              <a:latin typeface="Arial" charset="0"/>
              <a:cs typeface="Arial" charset="0"/>
            </a:endParaRPr>
          </a:p>
        </p:txBody>
      </p:sp>
      <p:sp>
        <p:nvSpPr>
          <p:cNvPr id="11267" name="Content Placeholder 2"/>
          <p:cNvSpPr>
            <a:spLocks noGrp="1"/>
          </p:cNvSpPr>
          <p:nvPr>
            <p:ph idx="4294967295"/>
          </p:nvPr>
        </p:nvSpPr>
        <p:spPr>
          <a:xfrm>
            <a:off x="395536" y="2204864"/>
            <a:ext cx="8291264" cy="4392488"/>
          </a:xfrm>
        </p:spPr>
        <p:txBody>
          <a:bodyPr/>
          <a:lstStyle/>
          <a:p>
            <a:pPr algn="just"/>
            <a:r>
              <a:rPr lang="en-GB" dirty="0" smtClean="0">
                <a:latin typeface="Arial" charset="0"/>
                <a:cs typeface="Arial" charset="0"/>
              </a:rPr>
              <a:t>Negative perceptions and xenophobia, leading to social isolation.  </a:t>
            </a:r>
          </a:p>
          <a:p>
            <a:pPr algn="just"/>
            <a:r>
              <a:rPr lang="en-GB" dirty="0">
                <a:latin typeface="Arial" charset="0"/>
                <a:cs typeface="Arial" charset="0"/>
              </a:rPr>
              <a:t>Not covered by the available information on risks and hazards. </a:t>
            </a:r>
          </a:p>
          <a:p>
            <a:pPr algn="just"/>
            <a:r>
              <a:rPr lang="en-GB" dirty="0">
                <a:latin typeface="Arial" charset="0"/>
                <a:cs typeface="Arial" charset="0"/>
              </a:rPr>
              <a:t>Hard to reach due to legal barriers ( irregular migration, statelessness</a:t>
            </a:r>
            <a:r>
              <a:rPr lang="en-GB" dirty="0" smtClean="0">
                <a:latin typeface="Arial" charset="0"/>
                <a:cs typeface="Arial" charset="0"/>
              </a:rPr>
              <a:t>). </a:t>
            </a:r>
          </a:p>
          <a:p>
            <a:pPr algn="just"/>
            <a:r>
              <a:rPr lang="fr-CH" dirty="0" err="1" smtClean="0">
                <a:latin typeface="Arial" charset="0"/>
                <a:cs typeface="Arial" charset="0"/>
              </a:rPr>
              <a:t>Lack</a:t>
            </a:r>
            <a:r>
              <a:rPr lang="fr-CH" dirty="0" smtClean="0">
                <a:latin typeface="Arial" charset="0"/>
                <a:cs typeface="Arial" charset="0"/>
              </a:rPr>
              <a:t> </a:t>
            </a:r>
            <a:r>
              <a:rPr lang="fr-CH" dirty="0">
                <a:latin typeface="Arial" charset="0"/>
                <a:cs typeface="Arial" charset="0"/>
              </a:rPr>
              <a:t>of information about </a:t>
            </a:r>
            <a:r>
              <a:rPr lang="fr-CH" dirty="0" err="1">
                <a:latin typeface="Arial" charset="0"/>
                <a:cs typeface="Arial" charset="0"/>
              </a:rPr>
              <a:t>their</a:t>
            </a:r>
            <a:r>
              <a:rPr lang="fr-CH" dirty="0">
                <a:latin typeface="Arial" charset="0"/>
                <a:cs typeface="Arial" charset="0"/>
              </a:rPr>
              <a:t> </a:t>
            </a:r>
            <a:r>
              <a:rPr lang="fr-CH" dirty="0" err="1">
                <a:latin typeface="Arial" charset="0"/>
                <a:cs typeface="Arial" charset="0"/>
              </a:rPr>
              <a:t>rights</a:t>
            </a:r>
            <a:r>
              <a:rPr lang="fr-CH" dirty="0">
                <a:latin typeface="Arial" charset="0"/>
                <a:cs typeface="Arial" charset="0"/>
              </a:rPr>
              <a:t> and </a:t>
            </a:r>
            <a:r>
              <a:rPr lang="fr-CH" dirty="0" err="1">
                <a:latin typeface="Arial" charset="0"/>
                <a:cs typeface="Arial" charset="0"/>
              </a:rPr>
              <a:t>who</a:t>
            </a:r>
            <a:r>
              <a:rPr lang="fr-CH" dirty="0">
                <a:latin typeface="Arial" charset="0"/>
                <a:cs typeface="Arial" charset="0"/>
              </a:rPr>
              <a:t> </a:t>
            </a:r>
            <a:r>
              <a:rPr lang="fr-CH" dirty="0" err="1">
                <a:latin typeface="Arial" charset="0"/>
                <a:cs typeface="Arial" charset="0"/>
              </a:rPr>
              <a:t>can</a:t>
            </a:r>
            <a:r>
              <a:rPr lang="fr-CH" dirty="0">
                <a:latin typeface="Arial" charset="0"/>
                <a:cs typeface="Arial" charset="0"/>
              </a:rPr>
              <a:t> </a:t>
            </a:r>
            <a:r>
              <a:rPr lang="fr-CH" dirty="0" err="1">
                <a:latin typeface="Arial" charset="0"/>
                <a:cs typeface="Arial" charset="0"/>
              </a:rPr>
              <a:t>assist</a:t>
            </a:r>
            <a:r>
              <a:rPr lang="fr-CH" dirty="0">
                <a:latin typeface="Arial" charset="0"/>
                <a:cs typeface="Arial" charset="0"/>
              </a:rPr>
              <a:t> </a:t>
            </a:r>
            <a:r>
              <a:rPr lang="fr-CH" dirty="0" err="1" smtClean="0">
                <a:latin typeface="Arial" charset="0"/>
                <a:cs typeface="Arial" charset="0"/>
              </a:rPr>
              <a:t>them</a:t>
            </a:r>
            <a:r>
              <a:rPr lang="fr-CH" dirty="0" smtClean="0">
                <a:latin typeface="Arial" charset="0"/>
                <a:cs typeface="Arial" charset="0"/>
              </a:rPr>
              <a:t> in times of </a:t>
            </a:r>
            <a:r>
              <a:rPr lang="fr-CH" dirty="0" err="1" smtClean="0">
                <a:latin typeface="Arial" charset="0"/>
                <a:cs typeface="Arial" charset="0"/>
              </a:rPr>
              <a:t>disasters</a:t>
            </a:r>
            <a:r>
              <a:rPr lang="fr-CH" dirty="0" smtClean="0">
                <a:latin typeface="Arial" charset="0"/>
                <a:cs typeface="Arial" charset="0"/>
              </a:rPr>
              <a:t>.</a:t>
            </a:r>
            <a:endParaRPr lang="fr-CH" dirty="0">
              <a:latin typeface="Arial" charset="0"/>
              <a:cs typeface="Arial" charset="0"/>
            </a:endParaRPr>
          </a:p>
          <a:p>
            <a:pPr algn="just"/>
            <a:r>
              <a:rPr lang="en-GB" dirty="0" smtClean="0">
                <a:latin typeface="Arial" charset="0"/>
                <a:cs typeface="Arial" charset="0"/>
              </a:rPr>
              <a:t>Often </a:t>
            </a:r>
            <a:r>
              <a:rPr lang="en-GB" dirty="0">
                <a:latin typeface="Arial" charset="0"/>
                <a:cs typeface="Arial" charset="0"/>
              </a:rPr>
              <a:t>invisible on the humanitarian radar (</a:t>
            </a:r>
            <a:r>
              <a:rPr lang="en-GB" dirty="0" smtClean="0">
                <a:latin typeface="Arial" charset="0"/>
                <a:cs typeface="Arial" charset="0"/>
              </a:rPr>
              <a:t>language cultural and legal barriers).  </a:t>
            </a:r>
            <a:endParaRPr lang="en-GB" dirty="0">
              <a:latin typeface="Arial" charset="0"/>
              <a:cs typeface="Arial" charset="0"/>
            </a:endParaRPr>
          </a:p>
          <a:p>
            <a:pPr lvl="0" algn="just"/>
            <a:r>
              <a:rPr lang="en-GB" dirty="0" smtClean="0"/>
              <a:t>Migration-related </a:t>
            </a:r>
            <a:r>
              <a:rPr lang="en-GB" dirty="0"/>
              <a:t>public health challenges continue to be a </a:t>
            </a:r>
            <a:r>
              <a:rPr lang="en-GB" dirty="0" smtClean="0"/>
              <a:t>concern ( access to health care, re- emerging infectious diseases). </a:t>
            </a:r>
            <a:endParaRPr lang="en-GB" dirty="0">
              <a:latin typeface="Arial" charset="0"/>
              <a:cs typeface="Arial" charset="0"/>
            </a:endParaRPr>
          </a:p>
        </p:txBody>
      </p:sp>
    </p:spTree>
    <p:extLst>
      <p:ext uri="{BB962C8B-B14F-4D97-AF65-F5344CB8AC3E}">
        <p14:creationId xmlns:p14="http://schemas.microsoft.com/office/powerpoint/2010/main" val="425487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dirty="0" smtClean="0"/>
              <a:t>Way forward – at the grassroots level  </a:t>
            </a:r>
            <a:endParaRPr lang="en-GB" dirty="0" smtClean="0">
              <a:latin typeface="Arial" charset="0"/>
              <a:cs typeface="Arial" charset="0"/>
            </a:endParaRPr>
          </a:p>
        </p:txBody>
      </p:sp>
      <p:sp>
        <p:nvSpPr>
          <p:cNvPr id="11267" name="Content Placeholder 2"/>
          <p:cNvSpPr>
            <a:spLocks noGrp="1"/>
          </p:cNvSpPr>
          <p:nvPr>
            <p:ph idx="4294967295"/>
          </p:nvPr>
        </p:nvSpPr>
        <p:spPr>
          <a:xfrm>
            <a:off x="395536" y="2204864"/>
            <a:ext cx="8291264" cy="4320480"/>
          </a:xfrm>
        </p:spPr>
        <p:txBody>
          <a:bodyPr/>
          <a:lstStyle/>
          <a:p>
            <a:r>
              <a:rPr lang="en-GB" dirty="0" smtClean="0"/>
              <a:t>Improve </a:t>
            </a:r>
            <a:r>
              <a:rPr lang="en-GB" dirty="0"/>
              <a:t>public perceptions of </a:t>
            </a:r>
            <a:r>
              <a:rPr lang="en-GB" dirty="0" smtClean="0"/>
              <a:t>migrants, culture on non-violence and peace. (</a:t>
            </a:r>
            <a:r>
              <a:rPr lang="en-GB" dirty="0"/>
              <a:t>in countries of origin and </a:t>
            </a:r>
            <a:r>
              <a:rPr lang="en-GB" dirty="0" smtClean="0"/>
              <a:t>destination)</a:t>
            </a:r>
          </a:p>
          <a:p>
            <a:r>
              <a:rPr lang="en-GB" smtClean="0"/>
              <a:t>Strengthen </a:t>
            </a:r>
            <a:r>
              <a:rPr lang="en-GB" dirty="0" smtClean="0"/>
              <a:t>the local capacities and  resilience in developing long-term sustainable  solutions. (in countries of origin and destination)</a:t>
            </a:r>
          </a:p>
          <a:p>
            <a:r>
              <a:rPr lang="en-GB" dirty="0" smtClean="0"/>
              <a:t>Inclusive disaster </a:t>
            </a:r>
            <a:r>
              <a:rPr lang="en-GB" dirty="0"/>
              <a:t>preparedness through community based early warning systems, contingency planning and </a:t>
            </a:r>
            <a:r>
              <a:rPr lang="en-GB" dirty="0" smtClean="0"/>
              <a:t>capacity building </a:t>
            </a:r>
            <a:r>
              <a:rPr lang="en-GB" dirty="0"/>
              <a:t>(in countries of origin and </a:t>
            </a:r>
            <a:r>
              <a:rPr lang="en-GB" dirty="0" smtClean="0"/>
              <a:t>destination)</a:t>
            </a:r>
          </a:p>
          <a:p>
            <a:pPr algn="just"/>
            <a:r>
              <a:rPr lang="en-GB" dirty="0" smtClean="0"/>
              <a:t>Youth and Volunteers  </a:t>
            </a:r>
            <a:r>
              <a:rPr lang="en-GB" dirty="0"/>
              <a:t>engagement is pivotal for developing sustainable solutions </a:t>
            </a:r>
            <a:r>
              <a:rPr lang="en-GB" dirty="0" smtClean="0"/>
              <a:t>for building resilience, including engagement and participation of young migrants </a:t>
            </a:r>
            <a:r>
              <a:rPr lang="en-GB" dirty="0"/>
              <a:t>(in countries of origin and destination)</a:t>
            </a:r>
            <a:endParaRPr lang="en-GB" dirty="0" smtClean="0"/>
          </a:p>
        </p:txBody>
      </p:sp>
    </p:spTree>
    <p:extLst>
      <p:ext uri="{BB962C8B-B14F-4D97-AF65-F5344CB8AC3E}">
        <p14:creationId xmlns:p14="http://schemas.microsoft.com/office/powerpoint/2010/main" val="9335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1389</TotalTime>
  <Words>1890</Words>
  <Application>Microsoft Office PowerPoint</Application>
  <PresentationFormat>On-screen Show (4:3)</PresentationFormat>
  <Paragraphs>132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IFRC_2011 presentation-EN</vt:lpstr>
      <vt:lpstr>Framing migration in community resilience agenda</vt:lpstr>
      <vt:lpstr>Humanitarian Imperative – Addressing Humanitarian Concerns of Migrants </vt:lpstr>
      <vt:lpstr>Ongoing regional  initiatives </vt:lpstr>
      <vt:lpstr>Framing migration in community resilience agenda: Why? </vt:lpstr>
      <vt:lpstr>Framing migration in community resilience agenda: Why?</vt:lpstr>
      <vt:lpstr>Framing migration in community resilience agenda: Why? </vt:lpstr>
      <vt:lpstr>Opportunities: focus on benefits of migration and inclusiveness </vt:lpstr>
      <vt:lpstr>Challenges</vt:lpstr>
      <vt:lpstr>Way forward – at the grassroots level  </vt:lpstr>
      <vt:lpstr>Way forward – at national and regional levels</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Angeline Tandiono</cp:lastModifiedBy>
  <cp:revision>73</cp:revision>
  <cp:lastPrinted>2015-07-31T06:27:11Z</cp:lastPrinted>
  <dcterms:created xsi:type="dcterms:W3CDTF">2012-03-29T08:37:58Z</dcterms:created>
  <dcterms:modified xsi:type="dcterms:W3CDTF">2015-08-03T10:32:53Z</dcterms:modified>
</cp:coreProperties>
</file>