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1"/>
  </p:notesMasterIdLst>
  <p:handoutMasterIdLst>
    <p:handoutMasterId r:id="rId52"/>
  </p:handoutMasterIdLst>
  <p:sldIdLst>
    <p:sldId id="404" r:id="rId2"/>
    <p:sldId id="432" r:id="rId3"/>
    <p:sldId id="416" r:id="rId4"/>
    <p:sldId id="483" r:id="rId5"/>
    <p:sldId id="474" r:id="rId6"/>
    <p:sldId id="434" r:id="rId7"/>
    <p:sldId id="469" r:id="rId8"/>
    <p:sldId id="433" r:id="rId9"/>
    <p:sldId id="478" r:id="rId10"/>
    <p:sldId id="479" r:id="rId11"/>
    <p:sldId id="480" r:id="rId12"/>
    <p:sldId id="481" r:id="rId13"/>
    <p:sldId id="482" r:id="rId14"/>
    <p:sldId id="473" r:id="rId15"/>
    <p:sldId id="408" r:id="rId16"/>
    <p:sldId id="484" r:id="rId17"/>
    <p:sldId id="486" r:id="rId18"/>
    <p:sldId id="468" r:id="rId19"/>
    <p:sldId id="487" r:id="rId20"/>
    <p:sldId id="463" r:id="rId21"/>
    <p:sldId id="488" r:id="rId22"/>
    <p:sldId id="489" r:id="rId23"/>
    <p:sldId id="485" r:id="rId24"/>
    <p:sldId id="490" r:id="rId25"/>
    <p:sldId id="491" r:id="rId26"/>
    <p:sldId id="492" r:id="rId27"/>
    <p:sldId id="495" r:id="rId28"/>
    <p:sldId id="496" r:id="rId29"/>
    <p:sldId id="497" r:id="rId30"/>
    <p:sldId id="498" r:id="rId31"/>
    <p:sldId id="499" r:id="rId32"/>
    <p:sldId id="501" r:id="rId33"/>
    <p:sldId id="493" r:id="rId34"/>
    <p:sldId id="503" r:id="rId35"/>
    <p:sldId id="504" r:id="rId36"/>
    <p:sldId id="510" r:id="rId37"/>
    <p:sldId id="516" r:id="rId38"/>
    <p:sldId id="505" r:id="rId39"/>
    <p:sldId id="502" r:id="rId40"/>
    <p:sldId id="507" r:id="rId41"/>
    <p:sldId id="500" r:id="rId42"/>
    <p:sldId id="471" r:id="rId43"/>
    <p:sldId id="508" r:id="rId44"/>
    <p:sldId id="509" r:id="rId45"/>
    <p:sldId id="512" r:id="rId46"/>
    <p:sldId id="513" r:id="rId47"/>
    <p:sldId id="511" r:id="rId48"/>
    <p:sldId id="514" r:id="rId49"/>
    <p:sldId id="457" r:id="rId50"/>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AFF"/>
    <a:srgbClr val="47C2FF"/>
    <a:srgbClr val="66CCFF"/>
    <a:srgbClr val="CDEFE0"/>
    <a:srgbClr val="BDE9D6"/>
    <a:srgbClr val="A1DFC4"/>
    <a:srgbClr val="A50021"/>
    <a:srgbClr val="0066CC"/>
    <a:srgbClr val="0099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7" autoAdjust="0"/>
    <p:restoredTop sz="95376" autoAdjust="0"/>
  </p:normalViewPr>
  <p:slideViewPr>
    <p:cSldViewPr snapToGrid="0">
      <p:cViewPr>
        <p:scale>
          <a:sx n="70" d="100"/>
          <a:sy n="70" d="100"/>
        </p:scale>
        <p:origin x="-1854" y="-696"/>
      </p:cViewPr>
      <p:guideLst>
        <p:guide orient="horz" pos="2160"/>
        <p:guide pos="2880"/>
      </p:guideLst>
    </p:cSldViewPr>
  </p:slideViewPr>
  <p:outlineViewPr>
    <p:cViewPr>
      <p:scale>
        <a:sx n="33" d="100"/>
        <a:sy n="33" d="100"/>
      </p:scale>
      <p:origin x="0" y="349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Office%20PowerPoin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2400" dirty="0" smtClean="0"/>
              <a:t>Natural</a:t>
            </a:r>
            <a:r>
              <a:rPr lang="en-US" sz="2400" baseline="0" dirty="0" smtClean="0"/>
              <a:t> disaster events  by continent</a:t>
            </a:r>
            <a:endParaRPr lang="en-US" sz="2400" dirty="0"/>
          </a:p>
        </c:rich>
      </c:tx>
      <c:layout>
        <c:manualLayout>
          <c:xMode val="edge"/>
          <c:yMode val="edge"/>
          <c:x val="0.16330296435171096"/>
          <c:y val="1.329365126094734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1.9575329817334827E-2"/>
          <c:y val="0.21795543120234595"/>
          <c:w val="0.88667454906794707"/>
          <c:h val="0.62025612183092005"/>
        </c:manualLayout>
      </c:layout>
      <c:pie3DChart>
        <c:varyColors val="1"/>
        <c:ser>
          <c:idx val="0"/>
          <c:order val="0"/>
          <c:tx>
            <c:strRef>
              <c:f>'[Chart in Microsoft Office PowerPoint]Sheet1'!$B$1</c:f>
              <c:strCache>
                <c:ptCount val="1"/>
                <c:pt idx="0">
                  <c:v>Column1</c:v>
                </c:pt>
              </c:strCache>
            </c:strRef>
          </c:tx>
          <c:dPt>
            <c:idx val="0"/>
            <c:bubble3D val="0"/>
            <c:spPr>
              <a:solidFill>
                <a:srgbClr val="A50021"/>
              </a:solidFill>
            </c:spPr>
          </c:dPt>
          <c:dPt>
            <c:idx val="1"/>
            <c:bubble3D val="0"/>
            <c:spPr>
              <a:solidFill>
                <a:srgbClr val="FFC000"/>
              </a:solidFill>
            </c:spPr>
          </c:dPt>
          <c:dLbls>
            <c:dLbl>
              <c:idx val="0"/>
              <c:layout>
                <c:manualLayout>
                  <c:x val="-0.1827511289241292"/>
                  <c:y val="1.835779967043261E-2"/>
                </c:manualLayout>
              </c:layout>
              <c:tx>
                <c:rich>
                  <a:bodyPr/>
                  <a:lstStyle/>
                  <a:p>
                    <a:r>
                      <a:rPr lang="en-US" sz="3600" dirty="0" smtClean="0">
                        <a:solidFill>
                          <a:schemeClr val="bg1"/>
                        </a:solidFill>
                      </a:rPr>
                      <a:t>137</a:t>
                    </a:r>
                    <a:endParaRPr lang="en-US" sz="3600" dirty="0">
                      <a:solidFill>
                        <a:schemeClr val="bg1"/>
                      </a:solidFill>
                    </a:endParaRPr>
                  </a:p>
                </c:rich>
              </c:tx>
              <c:showLegendKey val="0"/>
              <c:showVal val="0"/>
              <c:showCatName val="0"/>
              <c:showSerName val="0"/>
              <c:showPercent val="1"/>
              <c:showBubbleSize val="0"/>
            </c:dLbl>
            <c:dLbl>
              <c:idx val="1"/>
              <c:layout/>
              <c:tx>
                <c:rich>
                  <a:bodyPr/>
                  <a:lstStyle/>
                  <a:p>
                    <a:r>
                      <a:rPr lang="en-US" sz="2000" b="1" dirty="0" smtClean="0">
                        <a:solidFill>
                          <a:schemeClr val="tx1"/>
                        </a:solidFill>
                      </a:rPr>
                      <a:t>82</a:t>
                    </a:r>
                    <a:endParaRPr lang="en-US" sz="2000" b="1" dirty="0">
                      <a:solidFill>
                        <a:schemeClr val="tx1"/>
                      </a:solidFill>
                    </a:endParaRPr>
                  </a:p>
                </c:rich>
              </c:tx>
              <c:showLegendKey val="0"/>
              <c:showVal val="0"/>
              <c:showCatName val="0"/>
              <c:showSerName val="0"/>
              <c:showPercent val="1"/>
              <c:showBubbleSize val="0"/>
            </c:dLbl>
            <c:dLbl>
              <c:idx val="2"/>
              <c:layout/>
              <c:tx>
                <c:rich>
                  <a:bodyPr/>
                  <a:lstStyle/>
                  <a:p>
                    <a:r>
                      <a:rPr lang="en-US" sz="2000" dirty="0" smtClean="0"/>
                      <a:t>56</a:t>
                    </a:r>
                    <a:endParaRPr lang="en-US" sz="2000" dirty="0"/>
                  </a:p>
                </c:rich>
              </c:tx>
              <c:showLegendKey val="0"/>
              <c:showVal val="0"/>
              <c:showCatName val="0"/>
              <c:showSerName val="0"/>
              <c:showPercent val="1"/>
              <c:showBubbleSize val="0"/>
            </c:dLbl>
            <c:dLbl>
              <c:idx val="3"/>
              <c:layout/>
              <c:tx>
                <c:rich>
                  <a:bodyPr/>
                  <a:lstStyle/>
                  <a:p>
                    <a:r>
                      <a:rPr lang="en-US" sz="1400" dirty="0" smtClean="0"/>
                      <a:t>17</a:t>
                    </a:r>
                    <a:endParaRPr lang="en-US" sz="1400" dirty="0"/>
                  </a:p>
                </c:rich>
              </c:tx>
              <c:showLegendKey val="0"/>
              <c:showVal val="0"/>
              <c:showCatName val="0"/>
              <c:showSerName val="0"/>
              <c:showPercent val="1"/>
              <c:showBubbleSize val="0"/>
            </c:dLbl>
            <c:dLbl>
              <c:idx val="4"/>
              <c:layout/>
              <c:tx>
                <c:rich>
                  <a:bodyPr/>
                  <a:lstStyle/>
                  <a:p>
                    <a:r>
                      <a:rPr lang="en-US" b="1" dirty="0" smtClean="0"/>
                      <a:t>10</a:t>
                    </a:r>
                    <a:endParaRPr lang="en-US" b="1" dirty="0"/>
                  </a:p>
                </c:rich>
              </c:tx>
              <c:showLegendKey val="0"/>
              <c:showVal val="0"/>
              <c:showCatName val="0"/>
              <c:showSerName val="0"/>
              <c:showPercent val="1"/>
              <c:showBubbleSize val="0"/>
            </c:dLbl>
            <c:txPr>
              <a:bodyPr/>
              <a:lstStyle/>
              <a:p>
                <a:pPr>
                  <a:defRPr sz="1200" b="1"/>
                </a:pPr>
                <a:endParaRPr lang="en-US"/>
              </a:p>
            </c:txPr>
            <c:showLegendKey val="0"/>
            <c:showVal val="0"/>
            <c:showCatName val="0"/>
            <c:showSerName val="0"/>
            <c:showPercent val="1"/>
            <c:showBubbleSize val="0"/>
            <c:showLeaderLines val="1"/>
          </c:dLbls>
          <c:cat>
            <c:strRef>
              <c:f>'[Chart in Microsoft Office PowerPoint]Sheet1'!$A$2:$A$6</c:f>
              <c:strCache>
                <c:ptCount val="5"/>
                <c:pt idx="0">
                  <c:v>Asia </c:v>
                </c:pt>
                <c:pt idx="1">
                  <c:v>Americas</c:v>
                </c:pt>
                <c:pt idx="2">
                  <c:v>Africa</c:v>
                </c:pt>
                <c:pt idx="3">
                  <c:v>Europe</c:v>
                </c:pt>
                <c:pt idx="4">
                  <c:v>Oceania</c:v>
                </c:pt>
              </c:strCache>
            </c:strRef>
          </c:cat>
          <c:val>
            <c:numRef>
              <c:f>'[Chart in Microsoft Office PowerPoint]Sheet1'!$B$2:$B$6</c:f>
              <c:numCache>
                <c:formatCode>General</c:formatCode>
                <c:ptCount val="5"/>
                <c:pt idx="0">
                  <c:v>137</c:v>
                </c:pt>
                <c:pt idx="1">
                  <c:v>82</c:v>
                </c:pt>
                <c:pt idx="2">
                  <c:v>56</c:v>
                </c:pt>
                <c:pt idx="3">
                  <c:v>17</c:v>
                </c:pt>
                <c:pt idx="4">
                  <c:v>10</c:v>
                </c:pt>
              </c:numCache>
            </c:numRef>
          </c:val>
        </c:ser>
        <c:dLbls>
          <c:showLegendKey val="0"/>
          <c:showVal val="0"/>
          <c:showCatName val="0"/>
          <c:showSerName val="0"/>
          <c:showPercent val="1"/>
          <c:showBubbleSize val="0"/>
          <c:showLeaderLines val="1"/>
        </c:dLbls>
      </c:pie3DChart>
    </c:plotArea>
    <c:legend>
      <c:legendPos val="t"/>
      <c:legendEntry>
        <c:idx val="0"/>
        <c:txPr>
          <a:bodyPr/>
          <a:lstStyle/>
          <a:p>
            <a:pPr>
              <a:defRPr sz="3200" b="1" i="0" baseline="0"/>
            </a:pPr>
            <a:endParaRPr lang="en-US"/>
          </a:p>
        </c:txPr>
      </c:legendEntry>
      <c:layout>
        <c:manualLayout>
          <c:xMode val="edge"/>
          <c:yMode val="edge"/>
          <c:x val="0"/>
          <c:y val="0.81398806135909785"/>
          <c:w val="1"/>
          <c:h val="0.18601193864090232"/>
        </c:manualLayout>
      </c:layout>
      <c:overlay val="0"/>
      <c:txPr>
        <a:bodyPr/>
        <a:lstStyle/>
        <a:p>
          <a:pPr>
            <a:defRPr sz="1400" b="1" i="0" baseline="0"/>
          </a:pPr>
          <a:endParaRPr lang="en-US"/>
        </a:p>
      </c:txPr>
    </c:legend>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55C76-BEBB-4036-9222-A064E0A43B79}"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65016BEA-15CA-4ABB-B131-F5AA940F152C}">
      <dgm:prSet phldrT="[Text]"/>
      <dgm:spPr>
        <a:solidFill>
          <a:schemeClr val="bg1">
            <a:lumMod val="75000"/>
          </a:schemeClr>
        </a:solidFill>
      </dgm:spPr>
      <dgm:t>
        <a:bodyPr/>
        <a:lstStyle/>
        <a:p>
          <a:r>
            <a:rPr lang="en-US" b="1" dirty="0" smtClean="0">
              <a:solidFill>
                <a:schemeClr val="tx1"/>
              </a:solidFill>
            </a:rPr>
            <a:t>Community Safety and Resilience Unit</a:t>
          </a:r>
          <a:endParaRPr lang="en-GB" b="1" dirty="0">
            <a:solidFill>
              <a:schemeClr val="tx1"/>
            </a:solidFill>
          </a:endParaRPr>
        </a:p>
      </dgm:t>
    </dgm:pt>
    <dgm:pt modelId="{692F6098-5C00-4335-9DAB-88A9BC78DFA9}" type="parTrans" cxnId="{33AB0B0E-893F-4D9C-865F-C69AE6734363}">
      <dgm:prSet/>
      <dgm:spPr/>
      <dgm:t>
        <a:bodyPr/>
        <a:lstStyle/>
        <a:p>
          <a:endParaRPr lang="en-GB"/>
        </a:p>
      </dgm:t>
    </dgm:pt>
    <dgm:pt modelId="{5EB8BDBE-51B3-4801-9972-A91D1413B0F7}" type="sibTrans" cxnId="{33AB0B0E-893F-4D9C-865F-C69AE6734363}">
      <dgm:prSet/>
      <dgm:spPr>
        <a:solidFill>
          <a:schemeClr val="bg1"/>
        </a:solidFill>
        <a:ln w="38100">
          <a:solidFill>
            <a:srgbClr val="A50021"/>
          </a:solidFill>
        </a:ln>
      </dgm:spPr>
      <dgm:t>
        <a:bodyPr/>
        <a:lstStyle/>
        <a:p>
          <a:endParaRPr lang="en-GB"/>
        </a:p>
      </dgm:t>
    </dgm:pt>
    <dgm:pt modelId="{A5A3B3A2-1C06-4BC1-9948-51AECC6F3DD0}">
      <dgm:prSet phldrT="[Text]"/>
      <dgm:spPr>
        <a:solidFill>
          <a:schemeClr val="bg1">
            <a:lumMod val="75000"/>
          </a:schemeClr>
        </a:solidFill>
      </dgm:spPr>
      <dgm:t>
        <a:bodyPr/>
        <a:lstStyle/>
        <a:p>
          <a:r>
            <a:rPr lang="en-US" b="1" dirty="0" smtClean="0">
              <a:solidFill>
                <a:schemeClr val="tx1"/>
              </a:solidFill>
            </a:rPr>
            <a:t>Health</a:t>
          </a:r>
          <a:endParaRPr lang="en-GB" b="1" dirty="0">
            <a:solidFill>
              <a:schemeClr val="tx1"/>
            </a:solidFill>
          </a:endParaRPr>
        </a:p>
      </dgm:t>
    </dgm:pt>
    <dgm:pt modelId="{51F660A2-77BB-4AF9-AFFE-824A2BAFE83B}" type="parTrans" cxnId="{24F7190D-6806-43B7-869F-EE38A1FC0F9D}">
      <dgm:prSet/>
      <dgm:spPr/>
      <dgm:t>
        <a:bodyPr/>
        <a:lstStyle/>
        <a:p>
          <a:endParaRPr lang="en-GB"/>
        </a:p>
      </dgm:t>
    </dgm:pt>
    <dgm:pt modelId="{F3D4E952-4BF8-45EF-8793-3966E7A21FEB}" type="sibTrans" cxnId="{24F7190D-6806-43B7-869F-EE38A1FC0F9D}">
      <dgm:prSet/>
      <dgm:spPr>
        <a:solidFill>
          <a:schemeClr val="bg1"/>
        </a:solidFill>
        <a:ln w="38100">
          <a:solidFill>
            <a:srgbClr val="A50021"/>
          </a:solidFill>
        </a:ln>
      </dgm:spPr>
      <dgm:t>
        <a:bodyPr/>
        <a:lstStyle/>
        <a:p>
          <a:endParaRPr lang="en-GB"/>
        </a:p>
      </dgm:t>
    </dgm:pt>
    <dgm:pt modelId="{1E16ABB8-CCF0-476D-832E-1742EA509D27}">
      <dgm:prSet phldrT="[Text]"/>
      <dgm:spPr>
        <a:solidFill>
          <a:schemeClr val="bg1">
            <a:lumMod val="75000"/>
          </a:schemeClr>
        </a:solidFill>
      </dgm:spPr>
      <dgm:t>
        <a:bodyPr/>
        <a:lstStyle/>
        <a:p>
          <a:r>
            <a:rPr lang="en-US" b="1" dirty="0" smtClean="0">
              <a:solidFill>
                <a:schemeClr val="tx1"/>
              </a:solidFill>
            </a:rPr>
            <a:t>Disaster Management</a:t>
          </a:r>
          <a:r>
            <a:rPr lang="en-US" dirty="0" smtClean="0"/>
            <a:t>	</a:t>
          </a:r>
          <a:endParaRPr lang="en-GB" dirty="0"/>
        </a:p>
      </dgm:t>
    </dgm:pt>
    <dgm:pt modelId="{A8264FB8-68AF-419A-8A03-25C02D732543}" type="parTrans" cxnId="{D0103ED6-3FFD-43CD-964E-9C149AADB45B}">
      <dgm:prSet/>
      <dgm:spPr/>
      <dgm:t>
        <a:bodyPr/>
        <a:lstStyle/>
        <a:p>
          <a:endParaRPr lang="en-GB"/>
        </a:p>
      </dgm:t>
    </dgm:pt>
    <dgm:pt modelId="{EF38E09B-7327-4427-94E8-B4E42FE70F28}" type="sibTrans" cxnId="{D0103ED6-3FFD-43CD-964E-9C149AADB45B}">
      <dgm:prSet/>
      <dgm:spPr>
        <a:solidFill>
          <a:schemeClr val="bg1"/>
        </a:solidFill>
        <a:ln w="38100">
          <a:solidFill>
            <a:srgbClr val="A50021"/>
          </a:solidFill>
        </a:ln>
      </dgm:spPr>
      <dgm:t>
        <a:bodyPr/>
        <a:lstStyle/>
        <a:p>
          <a:endParaRPr lang="en-GB"/>
        </a:p>
      </dgm:t>
    </dgm:pt>
    <dgm:pt modelId="{F4C3964F-2AAC-46FA-A0A1-FCF66A59D6C9}" type="pres">
      <dgm:prSet presAssocID="{75455C76-BEBB-4036-9222-A064E0A43B79}" presName="Name0" presStyleCnt="0">
        <dgm:presLayoutVars>
          <dgm:dir/>
          <dgm:resizeHandles val="exact"/>
        </dgm:presLayoutVars>
      </dgm:prSet>
      <dgm:spPr/>
      <dgm:t>
        <a:bodyPr/>
        <a:lstStyle/>
        <a:p>
          <a:endParaRPr lang="en-GB"/>
        </a:p>
      </dgm:t>
    </dgm:pt>
    <dgm:pt modelId="{F8D93095-6CD2-4887-B03C-BCAC09D39143}" type="pres">
      <dgm:prSet presAssocID="{65016BEA-15CA-4ABB-B131-F5AA940F152C}" presName="node" presStyleLbl="node1" presStyleIdx="0" presStyleCnt="3" custScaleX="124768" custScaleY="176010">
        <dgm:presLayoutVars>
          <dgm:bulletEnabled val="1"/>
        </dgm:presLayoutVars>
      </dgm:prSet>
      <dgm:spPr/>
      <dgm:t>
        <a:bodyPr/>
        <a:lstStyle/>
        <a:p>
          <a:endParaRPr lang="en-GB"/>
        </a:p>
      </dgm:t>
    </dgm:pt>
    <dgm:pt modelId="{8B8473D5-7825-49E4-B452-251F52844937}" type="pres">
      <dgm:prSet presAssocID="{5EB8BDBE-51B3-4801-9972-A91D1413B0F7}" presName="sibTrans" presStyleLbl="sibTrans2D1" presStyleIdx="0" presStyleCnt="3"/>
      <dgm:spPr/>
      <dgm:t>
        <a:bodyPr/>
        <a:lstStyle/>
        <a:p>
          <a:endParaRPr lang="en-GB"/>
        </a:p>
      </dgm:t>
    </dgm:pt>
    <dgm:pt modelId="{918805BA-8CBC-42C5-B24B-43B04C52882F}" type="pres">
      <dgm:prSet presAssocID="{5EB8BDBE-51B3-4801-9972-A91D1413B0F7}" presName="connectorText" presStyleLbl="sibTrans2D1" presStyleIdx="0" presStyleCnt="3"/>
      <dgm:spPr/>
      <dgm:t>
        <a:bodyPr/>
        <a:lstStyle/>
        <a:p>
          <a:endParaRPr lang="en-GB"/>
        </a:p>
      </dgm:t>
    </dgm:pt>
    <dgm:pt modelId="{72311B6D-D8D6-413A-B6FF-FE8FB0019AD1}" type="pres">
      <dgm:prSet presAssocID="{A5A3B3A2-1C06-4BC1-9948-51AECC6F3DD0}" presName="node" presStyleLbl="node1" presStyleIdx="1" presStyleCnt="3" custScaleX="111358" custScaleY="209186">
        <dgm:presLayoutVars>
          <dgm:bulletEnabled val="1"/>
        </dgm:presLayoutVars>
      </dgm:prSet>
      <dgm:spPr/>
      <dgm:t>
        <a:bodyPr/>
        <a:lstStyle/>
        <a:p>
          <a:endParaRPr lang="en-GB"/>
        </a:p>
      </dgm:t>
    </dgm:pt>
    <dgm:pt modelId="{BC7F2485-FA39-4C7F-A764-10E7CA0E39AD}" type="pres">
      <dgm:prSet presAssocID="{F3D4E952-4BF8-45EF-8793-3966E7A21FEB}" presName="sibTrans" presStyleLbl="sibTrans2D1" presStyleIdx="1" presStyleCnt="3"/>
      <dgm:spPr/>
      <dgm:t>
        <a:bodyPr/>
        <a:lstStyle/>
        <a:p>
          <a:endParaRPr lang="en-GB"/>
        </a:p>
      </dgm:t>
    </dgm:pt>
    <dgm:pt modelId="{0D069FA9-2CB5-4282-AFEE-B68522E01C44}" type="pres">
      <dgm:prSet presAssocID="{F3D4E952-4BF8-45EF-8793-3966E7A21FEB}" presName="connectorText" presStyleLbl="sibTrans2D1" presStyleIdx="1" presStyleCnt="3"/>
      <dgm:spPr/>
      <dgm:t>
        <a:bodyPr/>
        <a:lstStyle/>
        <a:p>
          <a:endParaRPr lang="en-GB"/>
        </a:p>
      </dgm:t>
    </dgm:pt>
    <dgm:pt modelId="{97597C7F-70F7-43D9-B18D-A8059F708EF1}" type="pres">
      <dgm:prSet presAssocID="{1E16ABB8-CCF0-476D-832E-1742EA509D27}" presName="node" presStyleLbl="node1" presStyleIdx="2" presStyleCnt="3" custScaleX="116798" custScaleY="203562">
        <dgm:presLayoutVars>
          <dgm:bulletEnabled val="1"/>
        </dgm:presLayoutVars>
      </dgm:prSet>
      <dgm:spPr/>
      <dgm:t>
        <a:bodyPr/>
        <a:lstStyle/>
        <a:p>
          <a:endParaRPr lang="en-GB"/>
        </a:p>
      </dgm:t>
    </dgm:pt>
    <dgm:pt modelId="{EAAA30F7-B8BC-4D71-879F-718A36098065}" type="pres">
      <dgm:prSet presAssocID="{EF38E09B-7327-4427-94E8-B4E42FE70F28}" presName="sibTrans" presStyleLbl="sibTrans2D1" presStyleIdx="2" presStyleCnt="3"/>
      <dgm:spPr/>
      <dgm:t>
        <a:bodyPr/>
        <a:lstStyle/>
        <a:p>
          <a:endParaRPr lang="en-GB"/>
        </a:p>
      </dgm:t>
    </dgm:pt>
    <dgm:pt modelId="{CE386B0A-53EB-452F-AC25-9880B0070F31}" type="pres">
      <dgm:prSet presAssocID="{EF38E09B-7327-4427-94E8-B4E42FE70F28}" presName="connectorText" presStyleLbl="sibTrans2D1" presStyleIdx="2" presStyleCnt="3"/>
      <dgm:spPr/>
      <dgm:t>
        <a:bodyPr/>
        <a:lstStyle/>
        <a:p>
          <a:endParaRPr lang="en-GB"/>
        </a:p>
      </dgm:t>
    </dgm:pt>
  </dgm:ptLst>
  <dgm:cxnLst>
    <dgm:cxn modelId="{309688ED-3875-4D08-8CB4-743CC31877F1}" type="presOf" srcId="{A5A3B3A2-1C06-4BC1-9948-51AECC6F3DD0}" destId="{72311B6D-D8D6-413A-B6FF-FE8FB0019AD1}" srcOrd="0" destOrd="0" presId="urn:microsoft.com/office/officeart/2005/8/layout/cycle7"/>
    <dgm:cxn modelId="{33AB0B0E-893F-4D9C-865F-C69AE6734363}" srcId="{75455C76-BEBB-4036-9222-A064E0A43B79}" destId="{65016BEA-15CA-4ABB-B131-F5AA940F152C}" srcOrd="0" destOrd="0" parTransId="{692F6098-5C00-4335-9DAB-88A9BC78DFA9}" sibTransId="{5EB8BDBE-51B3-4801-9972-A91D1413B0F7}"/>
    <dgm:cxn modelId="{E0C328C9-538F-4A2F-893D-1A2D2D23E5B4}" type="presOf" srcId="{F3D4E952-4BF8-45EF-8793-3966E7A21FEB}" destId="{0D069FA9-2CB5-4282-AFEE-B68522E01C44}" srcOrd="1" destOrd="0" presId="urn:microsoft.com/office/officeart/2005/8/layout/cycle7"/>
    <dgm:cxn modelId="{B12C8D1E-2D20-4999-A88E-1129B4902678}" type="presOf" srcId="{1E16ABB8-CCF0-476D-832E-1742EA509D27}" destId="{97597C7F-70F7-43D9-B18D-A8059F708EF1}" srcOrd="0" destOrd="0" presId="urn:microsoft.com/office/officeart/2005/8/layout/cycle7"/>
    <dgm:cxn modelId="{63FE4B9F-65E7-43EA-B3B8-A465F4A224C5}" type="presOf" srcId="{65016BEA-15CA-4ABB-B131-F5AA940F152C}" destId="{F8D93095-6CD2-4887-B03C-BCAC09D39143}" srcOrd="0" destOrd="0" presId="urn:microsoft.com/office/officeart/2005/8/layout/cycle7"/>
    <dgm:cxn modelId="{24F7190D-6806-43B7-869F-EE38A1FC0F9D}" srcId="{75455C76-BEBB-4036-9222-A064E0A43B79}" destId="{A5A3B3A2-1C06-4BC1-9948-51AECC6F3DD0}" srcOrd="1" destOrd="0" parTransId="{51F660A2-77BB-4AF9-AFFE-824A2BAFE83B}" sibTransId="{F3D4E952-4BF8-45EF-8793-3966E7A21FEB}"/>
    <dgm:cxn modelId="{293B8CB5-579B-4B70-B860-FD8468EFD32C}" type="presOf" srcId="{5EB8BDBE-51B3-4801-9972-A91D1413B0F7}" destId="{8B8473D5-7825-49E4-B452-251F52844937}" srcOrd="0" destOrd="0" presId="urn:microsoft.com/office/officeart/2005/8/layout/cycle7"/>
    <dgm:cxn modelId="{799BC92C-E2C8-4991-8A44-75CD5F99FC33}" type="presOf" srcId="{EF38E09B-7327-4427-94E8-B4E42FE70F28}" destId="{EAAA30F7-B8BC-4D71-879F-718A36098065}" srcOrd="0" destOrd="0" presId="urn:microsoft.com/office/officeart/2005/8/layout/cycle7"/>
    <dgm:cxn modelId="{01CCDE32-A96A-4494-8C5C-4E02AE55C16F}" type="presOf" srcId="{F3D4E952-4BF8-45EF-8793-3966E7A21FEB}" destId="{BC7F2485-FA39-4C7F-A764-10E7CA0E39AD}" srcOrd="0" destOrd="0" presId="urn:microsoft.com/office/officeart/2005/8/layout/cycle7"/>
    <dgm:cxn modelId="{60E1D0EB-1172-40FA-A96C-B19D3B53D62E}" type="presOf" srcId="{EF38E09B-7327-4427-94E8-B4E42FE70F28}" destId="{CE386B0A-53EB-452F-AC25-9880B0070F31}" srcOrd="1" destOrd="0" presId="urn:microsoft.com/office/officeart/2005/8/layout/cycle7"/>
    <dgm:cxn modelId="{D0103ED6-3FFD-43CD-964E-9C149AADB45B}" srcId="{75455C76-BEBB-4036-9222-A064E0A43B79}" destId="{1E16ABB8-CCF0-476D-832E-1742EA509D27}" srcOrd="2" destOrd="0" parTransId="{A8264FB8-68AF-419A-8A03-25C02D732543}" sibTransId="{EF38E09B-7327-4427-94E8-B4E42FE70F28}"/>
    <dgm:cxn modelId="{2CCA76A4-E44B-4CF4-9619-4367E3D0BDC4}" type="presOf" srcId="{75455C76-BEBB-4036-9222-A064E0A43B79}" destId="{F4C3964F-2AAC-46FA-A0A1-FCF66A59D6C9}" srcOrd="0" destOrd="0" presId="urn:microsoft.com/office/officeart/2005/8/layout/cycle7"/>
    <dgm:cxn modelId="{B4A95DDA-8A60-48E6-AB7B-B3A496050289}" type="presOf" srcId="{5EB8BDBE-51B3-4801-9972-A91D1413B0F7}" destId="{918805BA-8CBC-42C5-B24B-43B04C52882F}" srcOrd="1" destOrd="0" presId="urn:microsoft.com/office/officeart/2005/8/layout/cycle7"/>
    <dgm:cxn modelId="{1576A829-6BF2-47A3-BF7D-66A426E314D7}" type="presParOf" srcId="{F4C3964F-2AAC-46FA-A0A1-FCF66A59D6C9}" destId="{F8D93095-6CD2-4887-B03C-BCAC09D39143}" srcOrd="0" destOrd="0" presId="urn:microsoft.com/office/officeart/2005/8/layout/cycle7"/>
    <dgm:cxn modelId="{0A6686DF-932E-42D9-9398-3C23420B5857}" type="presParOf" srcId="{F4C3964F-2AAC-46FA-A0A1-FCF66A59D6C9}" destId="{8B8473D5-7825-49E4-B452-251F52844937}" srcOrd="1" destOrd="0" presId="urn:microsoft.com/office/officeart/2005/8/layout/cycle7"/>
    <dgm:cxn modelId="{5EFC301E-84F6-4703-A14F-B052E0CC36D4}" type="presParOf" srcId="{8B8473D5-7825-49E4-B452-251F52844937}" destId="{918805BA-8CBC-42C5-B24B-43B04C52882F}" srcOrd="0" destOrd="0" presId="urn:microsoft.com/office/officeart/2005/8/layout/cycle7"/>
    <dgm:cxn modelId="{CC59994B-2FCE-4AED-A5EC-6F9CA21D85D0}" type="presParOf" srcId="{F4C3964F-2AAC-46FA-A0A1-FCF66A59D6C9}" destId="{72311B6D-D8D6-413A-B6FF-FE8FB0019AD1}" srcOrd="2" destOrd="0" presId="urn:microsoft.com/office/officeart/2005/8/layout/cycle7"/>
    <dgm:cxn modelId="{2676A3C2-1E4F-47D5-946C-90AEE62D1422}" type="presParOf" srcId="{F4C3964F-2AAC-46FA-A0A1-FCF66A59D6C9}" destId="{BC7F2485-FA39-4C7F-A764-10E7CA0E39AD}" srcOrd="3" destOrd="0" presId="urn:microsoft.com/office/officeart/2005/8/layout/cycle7"/>
    <dgm:cxn modelId="{8E3A8A2C-A71B-4B49-A7C8-B67DFA77B585}" type="presParOf" srcId="{BC7F2485-FA39-4C7F-A764-10E7CA0E39AD}" destId="{0D069FA9-2CB5-4282-AFEE-B68522E01C44}" srcOrd="0" destOrd="0" presId="urn:microsoft.com/office/officeart/2005/8/layout/cycle7"/>
    <dgm:cxn modelId="{84C4975B-97FD-45A0-9A20-2FA53810F15D}" type="presParOf" srcId="{F4C3964F-2AAC-46FA-A0A1-FCF66A59D6C9}" destId="{97597C7F-70F7-43D9-B18D-A8059F708EF1}" srcOrd="4" destOrd="0" presId="urn:microsoft.com/office/officeart/2005/8/layout/cycle7"/>
    <dgm:cxn modelId="{D5386449-C42E-4283-9A14-69AE0DF0C476}" type="presParOf" srcId="{F4C3964F-2AAC-46FA-A0A1-FCF66A59D6C9}" destId="{EAAA30F7-B8BC-4D71-879F-718A36098065}" srcOrd="5" destOrd="0" presId="urn:microsoft.com/office/officeart/2005/8/layout/cycle7"/>
    <dgm:cxn modelId="{500497A0-E068-47EC-B169-F30D138F3EA1}" type="presParOf" srcId="{EAAA30F7-B8BC-4D71-879F-718A36098065}" destId="{CE386B0A-53EB-452F-AC25-9880B0070F31}"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0FE8C-A75F-4C2C-82C5-BAA283877412}"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GB"/>
        </a:p>
      </dgm:t>
    </dgm:pt>
    <dgm:pt modelId="{E1DE5851-EE32-41A0-8EF0-1359ED2016D1}">
      <dgm:prSet phldrT="[Text]" custT="1"/>
      <dgm:spPr/>
      <dgm:t>
        <a:bodyPr/>
        <a:lstStyle/>
        <a:p>
          <a:r>
            <a:rPr lang="en-US" sz="1100" dirty="0" smtClean="0">
              <a:solidFill>
                <a:schemeClr val="tx1"/>
              </a:solidFill>
            </a:rPr>
            <a:t>DM Delegate in Myanmar</a:t>
          </a:r>
          <a:endParaRPr lang="en-GB" sz="1100" dirty="0">
            <a:solidFill>
              <a:schemeClr val="tx1"/>
            </a:solidFill>
          </a:endParaRPr>
        </a:p>
      </dgm:t>
    </dgm:pt>
    <dgm:pt modelId="{2434C3D0-C27D-41A5-B346-5964968CC577}" type="parTrans" cxnId="{83BB2251-6E1B-4E99-B57A-AE9F800FEFFF}">
      <dgm:prSet/>
      <dgm:spPr/>
      <dgm:t>
        <a:bodyPr/>
        <a:lstStyle/>
        <a:p>
          <a:endParaRPr lang="en-GB"/>
        </a:p>
      </dgm:t>
    </dgm:pt>
    <dgm:pt modelId="{625DA46B-175B-4986-8FB7-9229C58D0732}" type="sibTrans" cxnId="{83BB2251-6E1B-4E99-B57A-AE9F800FEFFF}">
      <dgm:prSet/>
      <dgm:spPr/>
      <dgm:t>
        <a:bodyPr/>
        <a:lstStyle/>
        <a:p>
          <a:endParaRPr lang="en-GB"/>
        </a:p>
      </dgm:t>
    </dgm:pt>
    <dgm:pt modelId="{7024DE4F-CBD2-4388-B132-C2FF8752EEF5}">
      <dgm:prSet phldrT="[Text]" custT="1"/>
      <dgm:spPr/>
      <dgm:t>
        <a:bodyPr/>
        <a:lstStyle/>
        <a:p>
          <a:r>
            <a:rPr lang="en-US" sz="1100" dirty="0" smtClean="0">
              <a:solidFill>
                <a:schemeClr val="tx1"/>
              </a:solidFill>
            </a:rPr>
            <a:t>CSR Coordinator in Jakarta</a:t>
          </a:r>
          <a:endParaRPr lang="en-GB" sz="1100" dirty="0">
            <a:solidFill>
              <a:schemeClr val="tx1"/>
            </a:solidFill>
          </a:endParaRPr>
        </a:p>
      </dgm:t>
    </dgm:pt>
    <dgm:pt modelId="{9C2ED8CD-B253-4880-A8CB-2DB79F8BDBE6}" type="parTrans" cxnId="{0D76C904-9079-4206-9807-735F0C9286AF}">
      <dgm:prSet/>
      <dgm:spPr/>
      <dgm:t>
        <a:bodyPr/>
        <a:lstStyle/>
        <a:p>
          <a:endParaRPr lang="en-GB"/>
        </a:p>
      </dgm:t>
    </dgm:pt>
    <dgm:pt modelId="{C6136239-01A1-4212-B7D9-1EB2F6296E41}" type="sibTrans" cxnId="{0D76C904-9079-4206-9807-735F0C9286AF}">
      <dgm:prSet/>
      <dgm:spPr/>
      <dgm:t>
        <a:bodyPr/>
        <a:lstStyle/>
        <a:p>
          <a:endParaRPr lang="en-GB"/>
        </a:p>
      </dgm:t>
    </dgm:pt>
    <dgm:pt modelId="{F4780022-9C8C-4C08-A81E-C399C4F569A9}">
      <dgm:prSet phldrT="[Text]" custT="1"/>
      <dgm:spPr/>
      <dgm:t>
        <a:bodyPr/>
        <a:lstStyle/>
        <a:p>
          <a:r>
            <a:rPr lang="en-US" sz="1100" dirty="0" smtClean="0">
              <a:solidFill>
                <a:schemeClr val="tx1"/>
              </a:solidFill>
            </a:rPr>
            <a:t>CSR  Coordinator in Manila</a:t>
          </a:r>
          <a:endParaRPr lang="en-GB" sz="1100" dirty="0">
            <a:solidFill>
              <a:schemeClr val="tx1"/>
            </a:solidFill>
          </a:endParaRPr>
        </a:p>
      </dgm:t>
    </dgm:pt>
    <dgm:pt modelId="{868B0131-39F0-4FF9-A890-2A64E7B77BF5}" type="parTrans" cxnId="{8AFF7F3A-A466-4DAD-84E0-AB1C57D28770}">
      <dgm:prSet/>
      <dgm:spPr/>
      <dgm:t>
        <a:bodyPr/>
        <a:lstStyle/>
        <a:p>
          <a:endParaRPr lang="en-GB"/>
        </a:p>
      </dgm:t>
    </dgm:pt>
    <dgm:pt modelId="{FEB49F1E-5C75-41B7-AA5D-5A99E6754846}" type="sibTrans" cxnId="{8AFF7F3A-A466-4DAD-84E0-AB1C57D28770}">
      <dgm:prSet/>
      <dgm:spPr/>
      <dgm:t>
        <a:bodyPr/>
        <a:lstStyle/>
        <a:p>
          <a:endParaRPr lang="en-GB"/>
        </a:p>
      </dgm:t>
    </dgm:pt>
    <dgm:pt modelId="{A8B893DE-63B0-4130-9333-285FDD3C7368}">
      <dgm:prSet phldrT="[Text]" custT="1"/>
      <dgm:spPr/>
      <dgm:t>
        <a:bodyPr/>
        <a:lstStyle/>
        <a:p>
          <a:r>
            <a:rPr lang="en-US" sz="1100" dirty="0" smtClean="0">
              <a:solidFill>
                <a:schemeClr val="tx1"/>
              </a:solidFill>
            </a:rPr>
            <a:t>CSR  Coordinator in Hanoi</a:t>
          </a:r>
          <a:endParaRPr lang="en-GB" sz="1100" dirty="0">
            <a:solidFill>
              <a:schemeClr val="tx1"/>
            </a:solidFill>
          </a:endParaRPr>
        </a:p>
      </dgm:t>
    </dgm:pt>
    <dgm:pt modelId="{41A9258E-DFD6-4421-A8B5-04D43B373D5C}" type="parTrans" cxnId="{FCA584C3-B4B7-4112-86B1-398AAE7E2108}">
      <dgm:prSet/>
      <dgm:spPr/>
      <dgm:t>
        <a:bodyPr/>
        <a:lstStyle/>
        <a:p>
          <a:endParaRPr lang="en-GB"/>
        </a:p>
      </dgm:t>
    </dgm:pt>
    <dgm:pt modelId="{BF062584-3ED1-4648-882D-17E92EDB47B3}" type="sibTrans" cxnId="{FCA584C3-B4B7-4112-86B1-398AAE7E2108}">
      <dgm:prSet/>
      <dgm:spPr/>
      <dgm:t>
        <a:bodyPr/>
        <a:lstStyle/>
        <a:p>
          <a:endParaRPr lang="en-GB"/>
        </a:p>
      </dgm:t>
    </dgm:pt>
    <dgm:pt modelId="{70A2A27E-C2CD-46F3-97CA-432A411270E8}" type="pres">
      <dgm:prSet presAssocID="{5350FE8C-A75F-4C2C-82C5-BAA283877412}" presName="diagram" presStyleCnt="0">
        <dgm:presLayoutVars>
          <dgm:dir/>
          <dgm:resizeHandles val="exact"/>
        </dgm:presLayoutVars>
      </dgm:prSet>
      <dgm:spPr/>
      <dgm:t>
        <a:bodyPr/>
        <a:lstStyle/>
        <a:p>
          <a:endParaRPr lang="en-GB"/>
        </a:p>
      </dgm:t>
    </dgm:pt>
    <dgm:pt modelId="{937C8687-FF98-47BA-A7E3-2F51985B1081}" type="pres">
      <dgm:prSet presAssocID="{E1DE5851-EE32-41A0-8EF0-1359ED2016D1}" presName="node" presStyleLbl="node1" presStyleIdx="0" presStyleCnt="4">
        <dgm:presLayoutVars>
          <dgm:bulletEnabled val="1"/>
        </dgm:presLayoutVars>
      </dgm:prSet>
      <dgm:spPr/>
      <dgm:t>
        <a:bodyPr/>
        <a:lstStyle/>
        <a:p>
          <a:endParaRPr lang="en-GB"/>
        </a:p>
      </dgm:t>
    </dgm:pt>
    <dgm:pt modelId="{27988C3A-CEAB-4D71-895C-834733AB216A}" type="pres">
      <dgm:prSet presAssocID="{625DA46B-175B-4986-8FB7-9229C58D0732}" presName="sibTrans" presStyleCnt="0"/>
      <dgm:spPr/>
    </dgm:pt>
    <dgm:pt modelId="{B883BB3F-A69A-4EED-B641-9F51B3AEC1AA}" type="pres">
      <dgm:prSet presAssocID="{7024DE4F-CBD2-4388-B132-C2FF8752EEF5}" presName="node" presStyleLbl="node1" presStyleIdx="1" presStyleCnt="4">
        <dgm:presLayoutVars>
          <dgm:bulletEnabled val="1"/>
        </dgm:presLayoutVars>
      </dgm:prSet>
      <dgm:spPr/>
      <dgm:t>
        <a:bodyPr/>
        <a:lstStyle/>
        <a:p>
          <a:endParaRPr lang="en-GB"/>
        </a:p>
      </dgm:t>
    </dgm:pt>
    <dgm:pt modelId="{884714EC-197F-453D-BDC3-9F87765BF2B8}" type="pres">
      <dgm:prSet presAssocID="{C6136239-01A1-4212-B7D9-1EB2F6296E41}" presName="sibTrans" presStyleCnt="0"/>
      <dgm:spPr/>
    </dgm:pt>
    <dgm:pt modelId="{CDF4E3D0-CE68-4503-890C-2574B49A8340}" type="pres">
      <dgm:prSet presAssocID="{F4780022-9C8C-4C08-A81E-C399C4F569A9}" presName="node" presStyleLbl="node1" presStyleIdx="2" presStyleCnt="4">
        <dgm:presLayoutVars>
          <dgm:bulletEnabled val="1"/>
        </dgm:presLayoutVars>
      </dgm:prSet>
      <dgm:spPr/>
      <dgm:t>
        <a:bodyPr/>
        <a:lstStyle/>
        <a:p>
          <a:endParaRPr lang="en-GB"/>
        </a:p>
      </dgm:t>
    </dgm:pt>
    <dgm:pt modelId="{D4661B53-2F81-4E8A-8A78-F1FF3FC5E2B1}" type="pres">
      <dgm:prSet presAssocID="{FEB49F1E-5C75-41B7-AA5D-5A99E6754846}" presName="sibTrans" presStyleCnt="0"/>
      <dgm:spPr/>
    </dgm:pt>
    <dgm:pt modelId="{939B6C8B-D240-4EA0-B7B9-70A6AB40104F}" type="pres">
      <dgm:prSet presAssocID="{A8B893DE-63B0-4130-9333-285FDD3C7368}" presName="node" presStyleLbl="node1" presStyleIdx="3" presStyleCnt="4">
        <dgm:presLayoutVars>
          <dgm:bulletEnabled val="1"/>
        </dgm:presLayoutVars>
      </dgm:prSet>
      <dgm:spPr/>
      <dgm:t>
        <a:bodyPr/>
        <a:lstStyle/>
        <a:p>
          <a:endParaRPr lang="en-GB"/>
        </a:p>
      </dgm:t>
    </dgm:pt>
  </dgm:ptLst>
  <dgm:cxnLst>
    <dgm:cxn modelId="{FCA584C3-B4B7-4112-86B1-398AAE7E2108}" srcId="{5350FE8C-A75F-4C2C-82C5-BAA283877412}" destId="{A8B893DE-63B0-4130-9333-285FDD3C7368}" srcOrd="3" destOrd="0" parTransId="{41A9258E-DFD6-4421-A8B5-04D43B373D5C}" sibTransId="{BF062584-3ED1-4648-882D-17E92EDB47B3}"/>
    <dgm:cxn modelId="{5B7577AD-2B1E-419E-A18E-F926666566DF}" type="presOf" srcId="{F4780022-9C8C-4C08-A81E-C399C4F569A9}" destId="{CDF4E3D0-CE68-4503-890C-2574B49A8340}" srcOrd="0" destOrd="0" presId="urn:microsoft.com/office/officeart/2005/8/layout/default#1"/>
    <dgm:cxn modelId="{8AFF7F3A-A466-4DAD-84E0-AB1C57D28770}" srcId="{5350FE8C-A75F-4C2C-82C5-BAA283877412}" destId="{F4780022-9C8C-4C08-A81E-C399C4F569A9}" srcOrd="2" destOrd="0" parTransId="{868B0131-39F0-4FF9-A890-2A64E7B77BF5}" sibTransId="{FEB49F1E-5C75-41B7-AA5D-5A99E6754846}"/>
    <dgm:cxn modelId="{0D76C904-9079-4206-9807-735F0C9286AF}" srcId="{5350FE8C-A75F-4C2C-82C5-BAA283877412}" destId="{7024DE4F-CBD2-4388-B132-C2FF8752EEF5}" srcOrd="1" destOrd="0" parTransId="{9C2ED8CD-B253-4880-A8CB-2DB79F8BDBE6}" sibTransId="{C6136239-01A1-4212-B7D9-1EB2F6296E41}"/>
    <dgm:cxn modelId="{CBF02FDE-CD7F-4DEC-BA48-F0D577416D85}" type="presOf" srcId="{7024DE4F-CBD2-4388-B132-C2FF8752EEF5}" destId="{B883BB3F-A69A-4EED-B641-9F51B3AEC1AA}" srcOrd="0" destOrd="0" presId="urn:microsoft.com/office/officeart/2005/8/layout/default#1"/>
    <dgm:cxn modelId="{83BB2251-6E1B-4E99-B57A-AE9F800FEFFF}" srcId="{5350FE8C-A75F-4C2C-82C5-BAA283877412}" destId="{E1DE5851-EE32-41A0-8EF0-1359ED2016D1}" srcOrd="0" destOrd="0" parTransId="{2434C3D0-C27D-41A5-B346-5964968CC577}" sibTransId="{625DA46B-175B-4986-8FB7-9229C58D0732}"/>
    <dgm:cxn modelId="{14CE2E7C-4BDB-4DBE-8C55-BD8609DCB421}" type="presOf" srcId="{A8B893DE-63B0-4130-9333-285FDD3C7368}" destId="{939B6C8B-D240-4EA0-B7B9-70A6AB40104F}" srcOrd="0" destOrd="0" presId="urn:microsoft.com/office/officeart/2005/8/layout/default#1"/>
    <dgm:cxn modelId="{43F8BAE6-337A-4B36-AF64-4C87DD001887}" type="presOf" srcId="{E1DE5851-EE32-41A0-8EF0-1359ED2016D1}" destId="{937C8687-FF98-47BA-A7E3-2F51985B1081}" srcOrd="0" destOrd="0" presId="urn:microsoft.com/office/officeart/2005/8/layout/default#1"/>
    <dgm:cxn modelId="{5FD9F136-A5AF-4724-8896-D7EC7A67EE22}" type="presOf" srcId="{5350FE8C-A75F-4C2C-82C5-BAA283877412}" destId="{70A2A27E-C2CD-46F3-97CA-432A411270E8}" srcOrd="0" destOrd="0" presId="urn:microsoft.com/office/officeart/2005/8/layout/default#1"/>
    <dgm:cxn modelId="{48626079-937C-467C-90E4-E0F0B757395A}" type="presParOf" srcId="{70A2A27E-C2CD-46F3-97CA-432A411270E8}" destId="{937C8687-FF98-47BA-A7E3-2F51985B1081}" srcOrd="0" destOrd="0" presId="urn:microsoft.com/office/officeart/2005/8/layout/default#1"/>
    <dgm:cxn modelId="{B59C4A95-D2A5-4858-9A9B-17BB8C0D5073}" type="presParOf" srcId="{70A2A27E-C2CD-46F3-97CA-432A411270E8}" destId="{27988C3A-CEAB-4D71-895C-834733AB216A}" srcOrd="1" destOrd="0" presId="urn:microsoft.com/office/officeart/2005/8/layout/default#1"/>
    <dgm:cxn modelId="{6D8DD93E-6EE7-4174-ACEA-EBB461501E33}" type="presParOf" srcId="{70A2A27E-C2CD-46F3-97CA-432A411270E8}" destId="{B883BB3F-A69A-4EED-B641-9F51B3AEC1AA}" srcOrd="2" destOrd="0" presId="urn:microsoft.com/office/officeart/2005/8/layout/default#1"/>
    <dgm:cxn modelId="{18CEC7C0-DE5F-4D1F-AE95-73DF6FE00B37}" type="presParOf" srcId="{70A2A27E-C2CD-46F3-97CA-432A411270E8}" destId="{884714EC-197F-453D-BDC3-9F87765BF2B8}" srcOrd="3" destOrd="0" presId="urn:microsoft.com/office/officeart/2005/8/layout/default#1"/>
    <dgm:cxn modelId="{068AA0D2-FE1A-497E-A799-015CD223D91D}" type="presParOf" srcId="{70A2A27E-C2CD-46F3-97CA-432A411270E8}" destId="{CDF4E3D0-CE68-4503-890C-2574B49A8340}" srcOrd="4" destOrd="0" presId="urn:microsoft.com/office/officeart/2005/8/layout/default#1"/>
    <dgm:cxn modelId="{A6BA4FD4-29D1-424C-906F-06F9D29AC11B}" type="presParOf" srcId="{70A2A27E-C2CD-46F3-97CA-432A411270E8}" destId="{D4661B53-2F81-4E8A-8A78-F1FF3FC5E2B1}" srcOrd="5" destOrd="0" presId="urn:microsoft.com/office/officeart/2005/8/layout/default#1"/>
    <dgm:cxn modelId="{6B81A355-8DA5-4D8F-B6F3-64D2924F66F0}" type="presParOf" srcId="{70A2A27E-C2CD-46F3-97CA-432A411270E8}" destId="{939B6C8B-D240-4EA0-B7B9-70A6AB40104F}"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93095-6CD2-4887-B03C-BCAC09D39143}">
      <dsp:nvSpPr>
        <dsp:cNvPr id="0" name=""/>
        <dsp:cNvSpPr/>
      </dsp:nvSpPr>
      <dsp:spPr>
        <a:xfrm>
          <a:off x="1395549" y="-406720"/>
          <a:ext cx="2197098" cy="1549721"/>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Community Safety and Resilience Unit</a:t>
          </a:r>
          <a:endParaRPr lang="en-GB" sz="2000" b="1" kern="1200" dirty="0">
            <a:solidFill>
              <a:schemeClr val="tx1"/>
            </a:solidFill>
          </a:endParaRPr>
        </a:p>
      </dsp:txBody>
      <dsp:txXfrm>
        <a:off x="1440939" y="-361330"/>
        <a:ext cx="2106318" cy="1458941"/>
      </dsp:txXfrm>
    </dsp:sp>
    <dsp:sp modelId="{8B8473D5-7825-49E4-B452-251F52844937}">
      <dsp:nvSpPr>
        <dsp:cNvPr id="0" name=""/>
        <dsp:cNvSpPr/>
      </dsp:nvSpPr>
      <dsp:spPr>
        <a:xfrm rot="3600000">
          <a:off x="2819331" y="1400076"/>
          <a:ext cx="719031" cy="308165"/>
        </a:xfrm>
        <a:prstGeom prst="leftRightArrow">
          <a:avLst>
            <a:gd name="adj1" fmla="val 60000"/>
            <a:gd name="adj2" fmla="val 50000"/>
          </a:avLst>
        </a:prstGeom>
        <a:solidFill>
          <a:schemeClr val="bg1"/>
        </a:solidFill>
        <a:ln w="38100">
          <a:solidFill>
            <a:srgbClr val="A5002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2911781" y="1461709"/>
        <a:ext cx="534132" cy="184899"/>
      </dsp:txXfrm>
    </dsp:sp>
    <dsp:sp modelId="{72311B6D-D8D6-413A-B6FF-FE8FB0019AD1}">
      <dsp:nvSpPr>
        <dsp:cNvPr id="0" name=""/>
        <dsp:cNvSpPr/>
      </dsp:nvSpPr>
      <dsp:spPr>
        <a:xfrm>
          <a:off x="2967442" y="1965318"/>
          <a:ext cx="1960955" cy="1841827"/>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Health</a:t>
          </a:r>
          <a:endParaRPr lang="en-GB" sz="2000" b="1" kern="1200" dirty="0">
            <a:solidFill>
              <a:schemeClr val="tx1"/>
            </a:solidFill>
          </a:endParaRPr>
        </a:p>
      </dsp:txBody>
      <dsp:txXfrm>
        <a:off x="3021387" y="2019263"/>
        <a:ext cx="1853065" cy="1733937"/>
      </dsp:txXfrm>
    </dsp:sp>
    <dsp:sp modelId="{BC7F2485-FA39-4C7F-A764-10E7CA0E39AD}">
      <dsp:nvSpPr>
        <dsp:cNvPr id="0" name=""/>
        <dsp:cNvSpPr/>
      </dsp:nvSpPr>
      <dsp:spPr>
        <a:xfrm rot="10800000">
          <a:off x="2158531" y="2732149"/>
          <a:ext cx="719031" cy="308165"/>
        </a:xfrm>
        <a:prstGeom prst="leftRightArrow">
          <a:avLst>
            <a:gd name="adj1" fmla="val 60000"/>
            <a:gd name="adj2" fmla="val 50000"/>
          </a:avLst>
        </a:prstGeom>
        <a:solidFill>
          <a:schemeClr val="bg1"/>
        </a:solidFill>
        <a:ln w="38100">
          <a:solidFill>
            <a:srgbClr val="A5002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250980" y="2793782"/>
        <a:ext cx="534132" cy="184899"/>
      </dsp:txXfrm>
    </dsp:sp>
    <dsp:sp modelId="{97597C7F-70F7-43D9-B18D-A8059F708EF1}">
      <dsp:nvSpPr>
        <dsp:cNvPr id="0" name=""/>
        <dsp:cNvSpPr/>
      </dsp:nvSpPr>
      <dsp:spPr>
        <a:xfrm>
          <a:off x="11902" y="1990077"/>
          <a:ext cx="2056750" cy="1792309"/>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Disaster Management</a:t>
          </a:r>
          <a:r>
            <a:rPr lang="en-US" sz="2000" kern="1200" dirty="0" smtClean="0"/>
            <a:t>	</a:t>
          </a:r>
          <a:endParaRPr lang="en-GB" sz="2000" kern="1200" dirty="0"/>
        </a:p>
      </dsp:txBody>
      <dsp:txXfrm>
        <a:off x="64397" y="2042572"/>
        <a:ext cx="1951760" cy="1687319"/>
      </dsp:txXfrm>
    </dsp:sp>
    <dsp:sp modelId="{EAAA30F7-B8BC-4D71-879F-718A36098065}">
      <dsp:nvSpPr>
        <dsp:cNvPr id="0" name=""/>
        <dsp:cNvSpPr/>
      </dsp:nvSpPr>
      <dsp:spPr>
        <a:xfrm rot="18000000">
          <a:off x="1442687" y="1412456"/>
          <a:ext cx="719031" cy="308165"/>
        </a:xfrm>
        <a:prstGeom prst="leftRightArrow">
          <a:avLst>
            <a:gd name="adj1" fmla="val 60000"/>
            <a:gd name="adj2" fmla="val 50000"/>
          </a:avLst>
        </a:prstGeom>
        <a:solidFill>
          <a:schemeClr val="bg1"/>
        </a:solidFill>
        <a:ln w="38100">
          <a:solidFill>
            <a:srgbClr val="A5002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1535137" y="1474089"/>
        <a:ext cx="534132" cy="184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C8687-FF98-47BA-A7E3-2F51985B1081}">
      <dsp:nvSpPr>
        <dsp:cNvPr id="0" name=""/>
        <dsp:cNvSpPr/>
      </dsp:nvSpPr>
      <dsp:spPr>
        <a:xfrm>
          <a:off x="361540" y="799"/>
          <a:ext cx="1283518" cy="7701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DM Delegate in Myanmar</a:t>
          </a:r>
          <a:endParaRPr lang="en-GB" sz="1100" kern="1200" dirty="0">
            <a:solidFill>
              <a:schemeClr val="tx1"/>
            </a:solidFill>
          </a:endParaRPr>
        </a:p>
      </dsp:txBody>
      <dsp:txXfrm>
        <a:off x="361540" y="799"/>
        <a:ext cx="1283518" cy="770111"/>
      </dsp:txXfrm>
    </dsp:sp>
    <dsp:sp modelId="{B883BB3F-A69A-4EED-B641-9F51B3AEC1AA}">
      <dsp:nvSpPr>
        <dsp:cNvPr id="0" name=""/>
        <dsp:cNvSpPr/>
      </dsp:nvSpPr>
      <dsp:spPr>
        <a:xfrm>
          <a:off x="361540" y="899262"/>
          <a:ext cx="1283518" cy="7701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CSR Coordinator in Jakarta</a:t>
          </a:r>
          <a:endParaRPr lang="en-GB" sz="1100" kern="1200" dirty="0">
            <a:solidFill>
              <a:schemeClr val="tx1"/>
            </a:solidFill>
          </a:endParaRPr>
        </a:p>
      </dsp:txBody>
      <dsp:txXfrm>
        <a:off x="361540" y="899262"/>
        <a:ext cx="1283518" cy="770111"/>
      </dsp:txXfrm>
    </dsp:sp>
    <dsp:sp modelId="{CDF4E3D0-CE68-4503-890C-2574B49A8340}">
      <dsp:nvSpPr>
        <dsp:cNvPr id="0" name=""/>
        <dsp:cNvSpPr/>
      </dsp:nvSpPr>
      <dsp:spPr>
        <a:xfrm>
          <a:off x="361540" y="1797725"/>
          <a:ext cx="1283518" cy="7701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CSR  Coordinator in Manila</a:t>
          </a:r>
          <a:endParaRPr lang="en-GB" sz="1100" kern="1200" dirty="0">
            <a:solidFill>
              <a:schemeClr val="tx1"/>
            </a:solidFill>
          </a:endParaRPr>
        </a:p>
      </dsp:txBody>
      <dsp:txXfrm>
        <a:off x="361540" y="1797725"/>
        <a:ext cx="1283518" cy="770111"/>
      </dsp:txXfrm>
    </dsp:sp>
    <dsp:sp modelId="{939B6C8B-D240-4EA0-B7B9-70A6AB40104F}">
      <dsp:nvSpPr>
        <dsp:cNvPr id="0" name=""/>
        <dsp:cNvSpPr/>
      </dsp:nvSpPr>
      <dsp:spPr>
        <a:xfrm>
          <a:off x="361540" y="2696188"/>
          <a:ext cx="1283518" cy="7701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tx1"/>
              </a:solidFill>
            </a:rPr>
            <a:t>CSR  Coordinator in Hanoi</a:t>
          </a:r>
          <a:endParaRPr lang="en-GB" sz="1100" kern="1200" dirty="0">
            <a:solidFill>
              <a:schemeClr val="tx1"/>
            </a:solidFill>
          </a:endParaRPr>
        </a:p>
      </dsp:txBody>
      <dsp:txXfrm>
        <a:off x="361540" y="2696188"/>
        <a:ext cx="1283518" cy="77011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5558" tIns="47779" rIns="95558" bIns="47779" numCol="1" anchor="t" anchorCtr="0" compatLnSpc="1">
            <a:prstTxWarp prst="textNoShape">
              <a:avLst/>
            </a:prstTxWarp>
          </a:bodyPr>
          <a:lstStyle>
            <a:lvl1pPr defTabSz="955996">
              <a:defRPr sz="1300">
                <a:latin typeface="Arial" pitchFamily="34" charset="0"/>
                <a:cs typeface="Arial" pitchFamily="34" charset="0"/>
              </a:defRPr>
            </a:lvl1pPr>
          </a:lstStyle>
          <a:p>
            <a:pPr>
              <a:defRPr/>
            </a:pPr>
            <a:endParaRPr lang="en-US"/>
          </a:p>
        </p:txBody>
      </p:sp>
      <p:sp>
        <p:nvSpPr>
          <p:cNvPr id="112643" name="Rectangle 3"/>
          <p:cNvSpPr>
            <a:spLocks noGrp="1" noChangeArrowheads="1"/>
          </p:cNvSpPr>
          <p:nvPr>
            <p:ph type="dt" sz="quarter" idx="1"/>
          </p:nvPr>
        </p:nvSpPr>
        <p:spPr bwMode="auto">
          <a:xfrm>
            <a:off x="3851275" y="0"/>
            <a:ext cx="2944813" cy="496888"/>
          </a:xfrm>
          <a:prstGeom prst="rect">
            <a:avLst/>
          </a:prstGeom>
          <a:noFill/>
          <a:ln w="9525">
            <a:noFill/>
            <a:miter lim="800000"/>
            <a:headEnd/>
            <a:tailEnd/>
          </a:ln>
          <a:effectLst/>
        </p:spPr>
        <p:txBody>
          <a:bodyPr vert="horz" wrap="square" lIns="95558" tIns="47779" rIns="95558" bIns="47779" numCol="1" anchor="t" anchorCtr="0" compatLnSpc="1">
            <a:prstTxWarp prst="textNoShape">
              <a:avLst/>
            </a:prstTxWarp>
          </a:bodyPr>
          <a:lstStyle>
            <a:lvl1pPr algn="r" defTabSz="955996">
              <a:defRPr sz="1300">
                <a:latin typeface="Arial" pitchFamily="34" charset="0"/>
                <a:cs typeface="Arial" pitchFamily="34" charset="0"/>
              </a:defRPr>
            </a:lvl1pPr>
          </a:lstStyle>
          <a:p>
            <a:pPr>
              <a:defRPr/>
            </a:pPr>
            <a:endParaRPr lang="en-US"/>
          </a:p>
        </p:txBody>
      </p:sp>
      <p:sp>
        <p:nvSpPr>
          <p:cNvPr id="112644"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a:effectLst/>
        </p:spPr>
        <p:txBody>
          <a:bodyPr vert="horz" wrap="square" lIns="95558" tIns="47779" rIns="95558" bIns="47779" numCol="1" anchor="b" anchorCtr="0" compatLnSpc="1">
            <a:prstTxWarp prst="textNoShape">
              <a:avLst/>
            </a:prstTxWarp>
          </a:bodyPr>
          <a:lstStyle>
            <a:lvl1pPr defTabSz="955996">
              <a:defRPr sz="1300">
                <a:latin typeface="Arial" pitchFamily="34" charset="0"/>
                <a:cs typeface="Arial" pitchFamily="34" charset="0"/>
              </a:defRPr>
            </a:lvl1pPr>
          </a:lstStyle>
          <a:p>
            <a:pPr>
              <a:defRPr/>
            </a:pPr>
            <a:endParaRPr lang="en-US"/>
          </a:p>
        </p:txBody>
      </p:sp>
      <p:sp>
        <p:nvSpPr>
          <p:cNvPr id="112645"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a:effectLst/>
        </p:spPr>
        <p:txBody>
          <a:bodyPr vert="horz" wrap="square" lIns="95558" tIns="47779" rIns="95558" bIns="47779" numCol="1" anchor="b" anchorCtr="0" compatLnSpc="1">
            <a:prstTxWarp prst="textNoShape">
              <a:avLst/>
            </a:prstTxWarp>
          </a:bodyPr>
          <a:lstStyle>
            <a:lvl1pPr algn="r" defTabSz="955996">
              <a:defRPr sz="1300">
                <a:latin typeface="Arial" pitchFamily="34" charset="0"/>
                <a:cs typeface="Arial" pitchFamily="34" charset="0"/>
              </a:defRPr>
            </a:lvl1pPr>
          </a:lstStyle>
          <a:p>
            <a:pPr>
              <a:defRPr/>
            </a:pPr>
            <a:fld id="{C7A4F302-B50E-45D1-AC45-4308E7526DB7}" type="slidenum">
              <a:rPr lang="en-US"/>
              <a:pPr>
                <a:defRPr/>
              </a:pPr>
              <a:t>‹#›</a:t>
            </a:fld>
            <a:endParaRPr lang="en-US"/>
          </a:p>
        </p:txBody>
      </p:sp>
    </p:spTree>
    <p:extLst>
      <p:ext uri="{BB962C8B-B14F-4D97-AF65-F5344CB8AC3E}">
        <p14:creationId xmlns:p14="http://schemas.microsoft.com/office/powerpoint/2010/main" val="2707604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5558" tIns="47779" rIns="95558" bIns="47779" numCol="1" anchor="t" anchorCtr="0" compatLnSpc="1">
            <a:prstTxWarp prst="textNoShape">
              <a:avLst/>
            </a:prstTxWarp>
          </a:bodyPr>
          <a:lstStyle>
            <a:lvl1pPr defTabSz="955996">
              <a:defRPr sz="1300">
                <a:latin typeface="Arial" pitchFamily="34" charset="0"/>
                <a:cs typeface="Arial" pitchFamily="34" charset="0"/>
              </a:defRPr>
            </a:lvl1pPr>
          </a:lstStyle>
          <a:p>
            <a:pPr>
              <a:defRPr/>
            </a:pPr>
            <a:endParaRPr lang="en-GB"/>
          </a:p>
        </p:txBody>
      </p:sp>
      <p:sp>
        <p:nvSpPr>
          <p:cNvPr id="11267"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5558" tIns="47779" rIns="95558" bIns="47779" numCol="1" anchor="t" anchorCtr="0" compatLnSpc="1">
            <a:prstTxWarp prst="textNoShape">
              <a:avLst/>
            </a:prstTxWarp>
          </a:bodyPr>
          <a:lstStyle>
            <a:lvl1pPr algn="r" defTabSz="955996">
              <a:defRPr sz="1300">
                <a:latin typeface="Arial" pitchFamily="34" charset="0"/>
                <a:cs typeface="Arial" pitchFamily="34" charset="0"/>
              </a:defRPr>
            </a:lvl1pPr>
          </a:lstStyle>
          <a:p>
            <a:pPr>
              <a:defRPr/>
            </a:pPr>
            <a:endParaRPr lang="en-GB"/>
          </a:p>
        </p:txBody>
      </p:sp>
      <p:sp>
        <p:nvSpPr>
          <p:cNvPr id="337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5558" tIns="47779" rIns="95558" bIns="4777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1270" name="Rectangle 6"/>
          <p:cNvSpPr>
            <a:spLocks noGrp="1" noChangeArrowheads="1"/>
          </p:cNvSpPr>
          <p:nvPr>
            <p:ph type="ftr" sz="quarter" idx="4"/>
          </p:nvPr>
        </p:nvSpPr>
        <p:spPr bwMode="auto">
          <a:xfrm>
            <a:off x="0" y="9428163"/>
            <a:ext cx="2944813" cy="496887"/>
          </a:xfrm>
          <a:prstGeom prst="rect">
            <a:avLst/>
          </a:prstGeom>
          <a:noFill/>
          <a:ln w="9525">
            <a:noFill/>
            <a:miter lim="800000"/>
            <a:headEnd/>
            <a:tailEnd/>
          </a:ln>
          <a:effectLst/>
        </p:spPr>
        <p:txBody>
          <a:bodyPr vert="horz" wrap="square" lIns="95558" tIns="47779" rIns="95558" bIns="47779" numCol="1" anchor="b" anchorCtr="0" compatLnSpc="1">
            <a:prstTxWarp prst="textNoShape">
              <a:avLst/>
            </a:prstTxWarp>
          </a:bodyPr>
          <a:lstStyle>
            <a:lvl1pPr defTabSz="955996">
              <a:defRPr sz="1300">
                <a:latin typeface="Arial" pitchFamily="34" charset="0"/>
                <a:cs typeface="Arial" pitchFamily="34" charset="0"/>
              </a:defRPr>
            </a:lvl1pPr>
          </a:lstStyle>
          <a:p>
            <a:pPr>
              <a:defRPr/>
            </a:pPr>
            <a:endParaRPr lang="en-GB"/>
          </a:p>
        </p:txBody>
      </p:sp>
      <p:sp>
        <p:nvSpPr>
          <p:cNvPr id="11271" name="Rectangle 7"/>
          <p:cNvSpPr>
            <a:spLocks noGrp="1" noChangeArrowheads="1"/>
          </p:cNvSpPr>
          <p:nvPr>
            <p:ph type="sldNum" sz="quarter" idx="5"/>
          </p:nvPr>
        </p:nvSpPr>
        <p:spPr bwMode="auto">
          <a:xfrm>
            <a:off x="3851275" y="9428163"/>
            <a:ext cx="2944813" cy="496887"/>
          </a:xfrm>
          <a:prstGeom prst="rect">
            <a:avLst/>
          </a:prstGeom>
          <a:noFill/>
          <a:ln w="9525">
            <a:noFill/>
            <a:miter lim="800000"/>
            <a:headEnd/>
            <a:tailEnd/>
          </a:ln>
          <a:effectLst/>
        </p:spPr>
        <p:txBody>
          <a:bodyPr vert="horz" wrap="square" lIns="95558" tIns="47779" rIns="95558" bIns="47779" numCol="1" anchor="b" anchorCtr="0" compatLnSpc="1">
            <a:prstTxWarp prst="textNoShape">
              <a:avLst/>
            </a:prstTxWarp>
          </a:bodyPr>
          <a:lstStyle>
            <a:lvl1pPr algn="r" defTabSz="955996">
              <a:defRPr sz="1300">
                <a:latin typeface="Arial" pitchFamily="34" charset="0"/>
                <a:cs typeface="Arial" pitchFamily="34" charset="0"/>
              </a:defRPr>
            </a:lvl1pPr>
          </a:lstStyle>
          <a:p>
            <a:pPr>
              <a:defRPr/>
            </a:pPr>
            <a:fld id="{74E911E0-66E6-449B-9747-C7F430726442}" type="slidenum">
              <a:rPr lang="en-GB"/>
              <a:pPr>
                <a:defRPr/>
              </a:pPr>
              <a:t>‹#›</a:t>
            </a:fld>
            <a:endParaRPr lang="en-GB"/>
          </a:p>
        </p:txBody>
      </p:sp>
    </p:spTree>
    <p:extLst>
      <p:ext uri="{BB962C8B-B14F-4D97-AF65-F5344CB8AC3E}">
        <p14:creationId xmlns:p14="http://schemas.microsoft.com/office/powerpoint/2010/main" val="2993573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defTabSz="955675"/>
            <a:fld id="{B4EC1F8B-3A92-449C-87BD-ECA04B8EA0DE}" type="slidenum">
              <a:rPr lang="en-US" smtClean="0"/>
              <a:pPr defTabSz="955675"/>
              <a:t>1</a:t>
            </a:fld>
            <a:endParaRPr lang="en-US" dirty="0" smtClean="0"/>
          </a:p>
        </p:txBody>
      </p:sp>
      <p:sp>
        <p:nvSpPr>
          <p:cNvPr id="34819" name="Rectangle 2"/>
          <p:cNvSpPr>
            <a:spLocks noGrp="1" noRot="1" noChangeAspect="1" noChangeArrowheads="1" noTextEdit="1"/>
          </p:cNvSpPr>
          <p:nvPr>
            <p:ph type="sldImg"/>
          </p:nvPr>
        </p:nvSpPr>
        <p:spPr>
          <a:xfrm>
            <a:off x="919163" y="744538"/>
            <a:ext cx="4964112" cy="3722687"/>
          </a:xfrm>
          <a:ln/>
        </p:spPr>
      </p:sp>
      <p:sp>
        <p:nvSpPr>
          <p:cNvPr id="34820" name="Rectangle 3"/>
          <p:cNvSpPr>
            <a:spLocks noGrp="1" noChangeArrowheads="1"/>
          </p:cNvSpPr>
          <p:nvPr>
            <p:ph type="body" idx="1"/>
          </p:nvPr>
        </p:nvSpPr>
        <p:spPr>
          <a:noFill/>
          <a:ln/>
        </p:spPr>
        <p:txBody>
          <a:bodyPr/>
          <a:lstStyle/>
          <a:p>
            <a:endParaRPr lang="en-IN"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62D21-B1B8-4BCB-8D0E-B71FA9C3DFD4}" type="slidenum">
              <a:rPr lang="en-US"/>
              <a:pPr/>
              <a:t>45</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EFB6DE-E464-4125-86D4-6726E703D21F}" type="slidenum">
              <a:rPr lang="en-GB" smtClean="0"/>
              <a:pPr>
                <a:defRPr/>
              </a:pPr>
              <a:t>46</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55675"/>
            <a:fld id="{BBBA6AC2-1B23-4E8F-992B-2A617CB111C4}" type="slidenum">
              <a:rPr lang="en-GB" smtClean="0"/>
              <a:pPr defTabSz="955675"/>
              <a:t>49</a:t>
            </a:fld>
            <a:endParaRPr lang="en-GB"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pPr defTabSz="955675"/>
            <a:fld id="{7DF31625-5D9C-45FE-939F-C2C66AB57EE8}" type="slidenum">
              <a:rPr lang="en-GB" smtClean="0"/>
              <a:pPr defTabSz="955675"/>
              <a:t>2</a:t>
            </a:fld>
            <a:endParaRPr lang="en-GB" dirty="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GB" dirty="0" smtClean="0">
                <a:latin typeface="Times New Roman" pitchFamily="18" charset="0"/>
                <a:ea typeface="ＭＳ Ｐゴシック"/>
                <a:cs typeface="ＭＳ Ｐゴシック"/>
              </a:rPr>
              <a:t>This presentation consists of three parts: </a:t>
            </a:r>
          </a:p>
          <a:p>
            <a:pPr eaLnBrk="1" hangingPunct="1">
              <a:buFontTx/>
              <a:buChar char="-"/>
            </a:pPr>
            <a:r>
              <a:rPr lang="en-GB" dirty="0" smtClean="0">
                <a:latin typeface="Times New Roman" pitchFamily="18" charset="0"/>
                <a:ea typeface="ＭＳ Ｐゴシック"/>
                <a:cs typeface="ＭＳ Ｐゴシック"/>
              </a:rPr>
              <a:t>Current status quo on scientific knowledge on climate change: what do we know with enough certainty?</a:t>
            </a:r>
          </a:p>
          <a:p>
            <a:pPr eaLnBrk="1" hangingPunct="1">
              <a:buFontTx/>
              <a:buChar char="-"/>
            </a:pPr>
            <a:r>
              <a:rPr lang="en-GB" dirty="0" smtClean="0">
                <a:latin typeface="Times New Roman" pitchFamily="18" charset="0"/>
                <a:ea typeface="ＭＳ Ｐゴシック"/>
                <a:cs typeface="ＭＳ Ｐゴシック"/>
              </a:rPr>
              <a:t>Impacts of climate change on hazards and human vulnerability: how is it affecting us?</a:t>
            </a:r>
          </a:p>
          <a:p>
            <a:pPr eaLnBrk="1" hangingPunct="1">
              <a:buFontTx/>
              <a:buChar char="-"/>
            </a:pPr>
            <a:r>
              <a:rPr lang="en-GB" dirty="0" smtClean="0">
                <a:latin typeface="Times New Roman" pitchFamily="18" charset="0"/>
                <a:ea typeface="ＭＳ Ｐゴシック"/>
                <a:cs typeface="ＭＳ Ｐゴシック"/>
              </a:rPr>
              <a:t>Red Cross Disaster risk reduction activities to reduce the negative impact of climate change: what can we do as an organization?</a:t>
            </a:r>
          </a:p>
          <a:p>
            <a:pPr eaLnBrk="1" hangingPunct="1"/>
            <a:endParaRPr lang="en-GB" dirty="0" smtClean="0">
              <a:latin typeface="Times New Roman" pitchFamily="18" charset="0"/>
              <a:ea typeface="ＭＳ Ｐゴシック"/>
              <a:cs typeface="ＭＳ Ｐゴシック"/>
            </a:endParaRPr>
          </a:p>
          <a:p>
            <a:pPr eaLnBrk="1" hangingPunct="1"/>
            <a:endParaRPr lang="en-GB" dirty="0" smtClean="0">
              <a:latin typeface="Times New Roman" pitchFamily="18"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increase small- and medium-scale disasters,</a:t>
            </a:r>
          </a:p>
          <a:p>
            <a:r>
              <a:rPr lang="en-US" dirty="0" smtClean="0"/>
              <a:t>more uncertainties</a:t>
            </a:r>
            <a:endParaRPr lang="en-GB" dirty="0"/>
          </a:p>
        </p:txBody>
      </p:sp>
      <p:sp>
        <p:nvSpPr>
          <p:cNvPr id="4" name="Slide Number Placeholder 3"/>
          <p:cNvSpPr>
            <a:spLocks noGrp="1"/>
          </p:cNvSpPr>
          <p:nvPr>
            <p:ph type="sldNum" sz="quarter" idx="10"/>
          </p:nvPr>
        </p:nvSpPr>
        <p:spPr/>
        <p:txBody>
          <a:bodyPr/>
          <a:lstStyle/>
          <a:p>
            <a:pPr>
              <a:defRPr/>
            </a:pPr>
            <a:fld id="{74E911E0-66E6-449B-9747-C7F430726442}" type="slidenum">
              <a:rPr lang="en-GB" smtClean="0"/>
              <a:pPr>
                <a:defRPr/>
              </a:pPr>
              <a:t>6</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pPr defTabSz="955675"/>
            <a:fld id="{56384FE7-31BE-4AA3-80EB-EF14521F255F}" type="slidenum">
              <a:rPr lang="en-GB" smtClean="0"/>
              <a:pPr defTabSz="955675"/>
              <a:t>8</a:t>
            </a:fld>
            <a:endParaRPr lang="en-GB" dirty="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GB" dirty="0" smtClean="0">
                <a:latin typeface="Times New Roman" pitchFamily="18" charset="0"/>
                <a:ea typeface="ＭＳ Ｐゴシック"/>
                <a:cs typeface="ＭＳ Ｐゴシック"/>
              </a:rPr>
              <a:t>Entering the second part of the presentation, we will discuss the changing disaster patterns and its impact on human livelihoods and vulnerability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659A4F-5A20-4597-B5AB-3DF224DC47B9}" type="slidenum">
              <a:rPr lang="da-DK" smtClean="0"/>
              <a:pPr/>
              <a:t>20</a:t>
            </a:fld>
            <a:endParaRPr lang="da-DK" smtClean="0"/>
          </a:p>
        </p:txBody>
      </p:sp>
      <p:sp>
        <p:nvSpPr>
          <p:cNvPr id="25603" name="Rectangle 7"/>
          <p:cNvSpPr txBox="1">
            <a:spLocks noGrp="1" noChangeArrowheads="1"/>
          </p:cNvSpPr>
          <p:nvPr/>
        </p:nvSpPr>
        <p:spPr bwMode="auto">
          <a:xfrm>
            <a:off x="3852016" y="9430306"/>
            <a:ext cx="2945659" cy="496332"/>
          </a:xfrm>
          <a:prstGeom prst="rect">
            <a:avLst/>
          </a:prstGeom>
          <a:noFill/>
          <a:ln w="9525">
            <a:noFill/>
            <a:miter lim="800000"/>
            <a:headEnd/>
            <a:tailEnd/>
          </a:ln>
        </p:spPr>
        <p:txBody>
          <a:bodyPr anchor="b"/>
          <a:lstStyle/>
          <a:p>
            <a:pPr algn="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fld id="{777B21FE-023F-47A6-9004-888688FFEED6}" type="slidenum">
              <a:rPr lang="en-GB" sz="1100" b="1">
                <a:solidFill>
                  <a:srgbClr val="000000"/>
                </a:solidFill>
                <a:latin typeface="Times New Roman" pitchFamily="18" charset="0"/>
                <a:ea typeface="ＭＳ Ｐゴシック"/>
                <a:cs typeface="ＭＳ Ｐゴシック"/>
              </a:rPr>
              <a:pPr algn="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t>20</a:t>
            </a:fld>
            <a:endParaRPr lang="en-GB" sz="1100" b="1" dirty="0">
              <a:solidFill>
                <a:srgbClr val="000000"/>
              </a:solidFill>
              <a:latin typeface="Times New Roman" pitchFamily="18" charset="0"/>
              <a:ea typeface="ＭＳ Ｐゴシック"/>
              <a:cs typeface="ＭＳ Ｐゴシック"/>
            </a:endParaRPr>
          </a:p>
        </p:txBody>
      </p:sp>
      <p:sp>
        <p:nvSpPr>
          <p:cNvPr id="25604" name="Text Box 1"/>
          <p:cNvSpPr txBox="1">
            <a:spLocks noChangeArrowheads="1"/>
          </p:cNvSpPr>
          <p:nvPr/>
        </p:nvSpPr>
        <p:spPr bwMode="auto">
          <a:xfrm>
            <a:off x="3850443" y="9432030"/>
            <a:ext cx="2945659" cy="496332"/>
          </a:xfrm>
          <a:prstGeom prst="rect">
            <a:avLst/>
          </a:prstGeom>
          <a:noFill/>
          <a:ln w="9525">
            <a:noFill/>
            <a:round/>
            <a:headEnd/>
            <a:tailEnd/>
          </a:ln>
        </p:spPr>
        <p:txBody>
          <a:bodyPr lIns="87861" tIns="43775" rIns="87861" bIns="43775" anchor="b"/>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5A2C908-35EA-4595-B38C-977D90A43AD4}" type="slidenum">
              <a:rPr lang="en-GB" sz="1100" b="1">
                <a:solidFill>
                  <a:srgbClr val="000000"/>
                </a:solidFill>
                <a:latin typeface="Times New Roman" pitchFamily="18" charset="0"/>
                <a:ea typeface="ＭＳ Ｐゴシック"/>
                <a:cs typeface="ＭＳ Ｐゴシック"/>
              </a:rPr>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en-GB" sz="1100" b="1" dirty="0">
              <a:solidFill>
                <a:srgbClr val="000000"/>
              </a:solidFill>
              <a:latin typeface="Times New Roman" pitchFamily="18" charset="0"/>
              <a:ea typeface="ＭＳ Ｐゴシック"/>
              <a:cs typeface="ＭＳ Ｐゴシック"/>
            </a:endParaRPr>
          </a:p>
        </p:txBody>
      </p:sp>
      <p:sp>
        <p:nvSpPr>
          <p:cNvPr id="25605" name="Rectangle 2"/>
          <p:cNvSpPr>
            <a:spLocks noGrp="1" noRot="1" noChangeAspect="1" noChangeArrowheads="1" noTextEdit="1"/>
          </p:cNvSpPr>
          <p:nvPr>
            <p:ph type="sldImg"/>
          </p:nvPr>
        </p:nvSpPr>
        <p:spPr>
          <a:xfrm>
            <a:off x="915988" y="744538"/>
            <a:ext cx="4965700" cy="3724275"/>
          </a:xfrm>
          <a:ln/>
        </p:spPr>
      </p:sp>
      <p:sp>
        <p:nvSpPr>
          <p:cNvPr id="25606" name="Text Box 3"/>
          <p:cNvSpPr>
            <a:spLocks noGrp="1" noChangeArrowheads="1"/>
          </p:cNvSpPr>
          <p:nvPr>
            <p:ph type="body" idx="1"/>
          </p:nvPr>
        </p:nvSpPr>
        <p:spPr>
          <a:xfrm>
            <a:off x="907931" y="4716877"/>
            <a:ext cx="4980241" cy="4465263"/>
          </a:xfrm>
          <a:noFill/>
          <a:ln/>
        </p:spPr>
        <p:txBody>
          <a:bodyPr/>
          <a:lstStyle/>
          <a:p>
            <a:pPr eaLnBrk="1" hangingPunct="1">
              <a:lnSpc>
                <a:spcPct val="90000"/>
              </a:lnSpc>
              <a:spcBef>
                <a:spcPts val="45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dirty="0" smtClean="0"/>
              <a:t>Of course, any humanitarian </a:t>
            </a:r>
            <a:r>
              <a:rPr lang="en-US" sz="900" dirty="0" err="1" smtClean="0"/>
              <a:t>organisation</a:t>
            </a:r>
            <a:r>
              <a:rPr lang="en-US" sz="900" smtClean="0"/>
              <a:t> will have to consider how it will adapt to changes in the occurrence of disaster events and risk patterns and prepare for “more work and challenges.” </a:t>
            </a:r>
          </a:p>
          <a:p>
            <a:pPr eaLnBrk="1" hangingPunct="1">
              <a:lnSpc>
                <a:spcPct val="90000"/>
              </a:lnSpc>
              <a:spcBef>
                <a:spcPts val="45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smtClean="0"/>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b="1" smtClean="0">
                <a:latin typeface="Times New Roman" pitchFamily="18" charset="0"/>
                <a:ea typeface="ＭＳ Ｐゴシック"/>
                <a:cs typeface="ＭＳ Ｐゴシック"/>
              </a:rPr>
              <a:t>The Red Cross Movement has raised the issue at the highest level: The International Conference</a:t>
            </a:r>
            <a:r>
              <a:rPr lang="en-US" sz="900" smtClean="0">
                <a:latin typeface="Times New Roman" pitchFamily="18" charset="0"/>
                <a:ea typeface="ＭＳ Ｐゴシック"/>
                <a:cs typeface="ＭＳ Ｐゴシック"/>
              </a:rPr>
              <a:t>, which </a:t>
            </a:r>
            <a:r>
              <a:rPr lang="en-US" sz="900" smtClean="0"/>
              <a:t>brings together the world’s largest humanitarian network and the world’s governments in a conference to debate major humanitarian challenges. It is attended by the ICRC, the International Federation and the186 national Red Cross and Red Crescent societies; on the government side, all 194 States that are party to the Geneva Conventions attend.</a:t>
            </a:r>
            <a:r>
              <a:rPr lang="en-US" sz="900" smtClean="0">
                <a:latin typeface="Times New Roman" pitchFamily="18" charset="0"/>
                <a:ea typeface="ＭＳ Ｐゴシック"/>
                <a:cs typeface="ＭＳ Ｐゴシック"/>
              </a:rPr>
              <a:t> </a:t>
            </a: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smtClean="0">
              <a:latin typeface="Times New Roman" pitchFamily="18" charset="0"/>
              <a:ea typeface="ＭＳ Ｐゴシック"/>
              <a:cs typeface="ＭＳ Ｐゴシック"/>
            </a:endParaRP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latin typeface="Times New Roman" pitchFamily="18" charset="0"/>
                <a:ea typeface="ＭＳ Ｐゴシック"/>
                <a:cs typeface="ＭＳ Ｐゴシック"/>
              </a:rPr>
              <a:t>The International Conferences (IC) normally take place every 4th year, and </a:t>
            </a:r>
            <a:r>
              <a:rPr lang="en-US" sz="900" smtClean="0"/>
              <a:t>in 2007 </a:t>
            </a:r>
            <a:r>
              <a:rPr lang="en-US" sz="900" smtClean="0">
                <a:latin typeface="Times New Roman" pitchFamily="18" charset="0"/>
                <a:ea typeface="ＭＳ Ｐゴシック"/>
                <a:cs typeface="ＭＳ Ｐゴシック"/>
              </a:rPr>
              <a:t>Climate change was one of the four main subjects of this conference, and in 2011 “</a:t>
            </a:r>
            <a:r>
              <a:rPr lang="en-US" sz="900" smtClean="0"/>
              <a:t>Humanitarian consequences of climate change” was the theme for one of the 8 “workshops” at the IC</a:t>
            </a:r>
            <a:r>
              <a:rPr lang="en-US" sz="900" smtClean="0">
                <a:latin typeface="Times New Roman" pitchFamily="18" charset="0"/>
                <a:ea typeface="ＭＳ Ｐゴシック"/>
                <a:cs typeface="ＭＳ Ｐゴシック"/>
              </a:rPr>
              <a:t>. </a:t>
            </a: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smtClean="0">
              <a:latin typeface="Times New Roman" pitchFamily="18" charset="0"/>
              <a:ea typeface="ＭＳ Ｐゴシック"/>
              <a:cs typeface="ＭＳ Ｐゴシック"/>
            </a:endParaRP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latin typeface="Times New Roman" pitchFamily="18" charset="0"/>
                <a:ea typeface="ＭＳ Ｐゴシック"/>
                <a:cs typeface="ＭＳ Ｐゴシック"/>
              </a:rPr>
              <a:t>In 2007, workshops were very well visited and Secretary Generals kept bringing forward their experiences of erratic weather in their countries. With the final Declaration and the commitment of the NSs, ICRC, the Federation and governments, </a:t>
            </a:r>
            <a:r>
              <a:rPr lang="en-US" sz="900" b="1" smtClean="0">
                <a:latin typeface="Times New Roman" pitchFamily="18" charset="0"/>
                <a:ea typeface="ＭＳ Ｐゴシック"/>
                <a:cs typeface="ＭＳ Ｐゴシック"/>
              </a:rPr>
              <a:t>climate change now needs to be fully implemented in the policy plans and programs of all NS</a:t>
            </a:r>
            <a:r>
              <a:rPr lang="en-US" sz="900" smtClean="0">
                <a:latin typeface="Times New Roman" pitchFamily="18" charset="0"/>
                <a:ea typeface="ＭＳ Ｐゴシック"/>
                <a:cs typeface="ＭＳ Ｐゴシック"/>
              </a:rPr>
              <a:t>.</a:t>
            </a:r>
          </a:p>
          <a:p>
            <a:pPr marL="787400" lvl="1"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latin typeface="Times New Roman" pitchFamily="18" charset="0"/>
                <a:ea typeface="ＭＳ Ｐゴシック"/>
                <a:cs typeface="ＭＳ Ｐゴシック"/>
              </a:rPr>
              <a:t>Commitments were made to address climate change in the following ways (see slide):</a:t>
            </a:r>
          </a:p>
          <a:p>
            <a:pPr marL="787400" lvl="1" eaLnBrk="1" hangingPunct="1">
              <a:lnSpc>
                <a:spcPct val="110000"/>
              </a:lnSpc>
              <a:spcBef>
                <a:spcPct val="0"/>
              </a:spcBef>
              <a:buClr>
                <a:srgbClr val="777777"/>
              </a:buClr>
              <a:buFont typeface="Wingdings" pitchFamily="2" charset="2"/>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solidFill>
                  <a:srgbClr val="777777"/>
                </a:solidFill>
                <a:latin typeface="Times New Roman" pitchFamily="18" charset="0"/>
                <a:ea typeface="ＭＳ Ｐゴシック"/>
                <a:cs typeface="ＭＳ Ｐゴシック"/>
              </a:rPr>
              <a:t>raise awareness on climate change</a:t>
            </a:r>
            <a:r>
              <a:rPr lang="en-US" sz="900" smtClean="0">
                <a:latin typeface="Times New Roman" pitchFamily="18" charset="0"/>
                <a:ea typeface="ＭＳ Ｐゴシック"/>
                <a:cs typeface="ＭＳ Ｐゴシック"/>
              </a:rPr>
              <a:t> </a:t>
            </a:r>
          </a:p>
          <a:p>
            <a:pPr marL="787400" lvl="1" eaLnBrk="1" hangingPunct="1">
              <a:lnSpc>
                <a:spcPct val="110000"/>
              </a:lnSpc>
              <a:spcBef>
                <a:spcPct val="0"/>
              </a:spcBef>
              <a:buClr>
                <a:srgbClr val="777777"/>
              </a:buClr>
              <a:buFont typeface="Wingdings" pitchFamily="2" charset="2"/>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solidFill>
                  <a:srgbClr val="777777"/>
                </a:solidFill>
                <a:latin typeface="Times New Roman" pitchFamily="18" charset="0"/>
                <a:ea typeface="ＭＳ Ｐゴシック"/>
                <a:cs typeface="ＭＳ Ｐゴシック"/>
              </a:rPr>
              <a:t>provide humanitarian assistance</a:t>
            </a:r>
          </a:p>
          <a:p>
            <a:pPr marL="787400" lvl="1" eaLnBrk="1" hangingPunct="1">
              <a:lnSpc>
                <a:spcPct val="110000"/>
              </a:lnSpc>
              <a:spcBef>
                <a:spcPct val="0"/>
              </a:spcBef>
              <a:buClr>
                <a:srgbClr val="777777"/>
              </a:buClr>
              <a:buFont typeface="Wingdings" pitchFamily="2" charset="2"/>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solidFill>
                  <a:srgbClr val="777777"/>
                </a:solidFill>
                <a:latin typeface="Times New Roman" pitchFamily="18" charset="0"/>
                <a:ea typeface="ＭＳ Ｐゴシック"/>
                <a:cs typeface="ＭＳ Ｐゴシック"/>
              </a:rPr>
              <a:t>improve capacity to respond</a:t>
            </a:r>
          </a:p>
          <a:p>
            <a:pPr marL="787400" lvl="1" eaLnBrk="1" hangingPunct="1">
              <a:lnSpc>
                <a:spcPct val="110000"/>
              </a:lnSpc>
              <a:spcBef>
                <a:spcPct val="0"/>
              </a:spcBef>
              <a:buClr>
                <a:srgbClr val="777777"/>
              </a:buClr>
              <a:buFont typeface="Wingdings" pitchFamily="2" charset="2"/>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solidFill>
                  <a:srgbClr val="777777"/>
                </a:solidFill>
                <a:latin typeface="Times New Roman" pitchFamily="18" charset="0"/>
                <a:ea typeface="ＭＳ Ｐゴシック"/>
                <a:cs typeface="ＭＳ Ｐゴシック"/>
              </a:rPr>
              <a:t>decrease vulnerability of communities most strongly affected</a:t>
            </a:r>
          </a:p>
          <a:p>
            <a:pPr marL="787400" lvl="1" eaLnBrk="1" hangingPunct="1">
              <a:lnSpc>
                <a:spcPct val="110000"/>
              </a:lnSpc>
              <a:spcBef>
                <a:spcPct val="0"/>
              </a:spcBef>
              <a:buClr>
                <a:srgbClr val="777777"/>
              </a:buClr>
              <a:buFont typeface="Wingdings" pitchFamily="2" charset="2"/>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solidFill>
                  <a:srgbClr val="777777"/>
                </a:solidFill>
                <a:latin typeface="Times New Roman" pitchFamily="18" charset="0"/>
                <a:ea typeface="ＭＳ Ｐゴシック"/>
                <a:cs typeface="ＭＳ Ｐゴシック"/>
              </a:rPr>
              <a:t>integrate climate risk management into policies and plans</a:t>
            </a:r>
          </a:p>
          <a:p>
            <a:pPr marL="787400" lvl="1" eaLnBrk="1" hangingPunct="1">
              <a:lnSpc>
                <a:spcPct val="110000"/>
              </a:lnSpc>
              <a:spcBef>
                <a:spcPct val="0"/>
              </a:spcBef>
              <a:buClr>
                <a:srgbClr val="CC0000"/>
              </a:buClr>
              <a:buFont typeface="Wingdings" pitchFamily="2" charset="2"/>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smtClean="0">
                <a:latin typeface="Times New Roman" pitchFamily="18" charset="0"/>
                <a:ea typeface="ＭＳ Ｐゴシック"/>
                <a:cs typeface="ＭＳ Ｐゴシック"/>
              </a:rPr>
              <a:t>mobilise human and financial resources, giving priority to actions for the most vulnerable</a:t>
            </a: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smtClean="0">
              <a:latin typeface="Times New Roman" pitchFamily="18"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A1BB32-7535-4ADB-8915-4A52F763DF3E}" type="slidenum">
              <a:rPr lang="en-US"/>
              <a:pPr/>
              <a:t>25</a:t>
            </a:fld>
            <a:endParaRPr lang="en-US"/>
          </a:p>
        </p:txBody>
      </p:sp>
      <p:sp>
        <p:nvSpPr>
          <p:cNvPr id="95234" name="Rectangle 2"/>
          <p:cNvSpPr>
            <a:spLocks noGrp="1" noRot="1" noChangeAspect="1" noChangeArrowheads="1" noTextEdit="1"/>
          </p:cNvSpPr>
          <p:nvPr>
            <p:ph type="sldImg"/>
          </p:nvPr>
        </p:nvSpPr>
        <p:spPr>
          <a:xfrm>
            <a:off x="920750" y="749300"/>
            <a:ext cx="4959350" cy="3719513"/>
          </a:xfrm>
          <a:ln/>
        </p:spPr>
      </p:sp>
      <p:sp>
        <p:nvSpPr>
          <p:cNvPr id="95235" name="Rectangle 3"/>
          <p:cNvSpPr>
            <a:spLocks noGrp="1" noChangeArrowheads="1"/>
          </p:cNvSpPr>
          <p:nvPr>
            <p:ph type="body" idx="1"/>
          </p:nvPr>
        </p:nvSpPr>
        <p:spPr>
          <a:xfrm>
            <a:off x="908050" y="4710113"/>
            <a:ext cx="4981575" cy="4467225"/>
          </a:xfrm>
        </p:spPr>
        <p:txBody>
          <a:bodyPr/>
          <a:lstStyle/>
          <a:p>
            <a:pPr algn="just">
              <a:buFontTx/>
              <a:buChar char="•"/>
            </a:pPr>
            <a:r>
              <a:rPr lang="en-GB">
                <a:cs typeface="Times New Roman" pitchFamily="18" charset="0"/>
              </a:rPr>
              <a:t>The Yokohama Strategy for Safer World: Guidelines for Natural Disaster Prevention, Preparedness and Mitigation and its PoA (Yokohama Strategy) adopted in 1994 provides landmark guidance on reducing disaster risk and the impact of disasters</a:t>
            </a:r>
          </a:p>
          <a:p>
            <a:r>
              <a:rPr lang="en-GB"/>
              <a:t>De facto ECHO-DIPECHO approach/orientation in DRR is in line with Strategic Goals 2 and 3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31C52A-82D6-496A-B78B-F629DE1FD780}" type="slidenum">
              <a:rPr lang="en-US"/>
              <a:pPr/>
              <a:t>26</a:t>
            </a:fld>
            <a:endParaRPr lang="en-US"/>
          </a:p>
        </p:txBody>
      </p:sp>
      <p:sp>
        <p:nvSpPr>
          <p:cNvPr id="214018" name="Rectangle 2"/>
          <p:cNvSpPr>
            <a:spLocks noGrp="1" noRot="1" noChangeAspect="1" noChangeArrowheads="1" noTextEdit="1"/>
          </p:cNvSpPr>
          <p:nvPr>
            <p:ph type="sldImg"/>
          </p:nvPr>
        </p:nvSpPr>
        <p:spPr>
          <a:xfrm>
            <a:off x="917575" y="746125"/>
            <a:ext cx="4962525" cy="3722688"/>
          </a:xfrm>
          <a:ln/>
        </p:spPr>
      </p:sp>
      <p:sp>
        <p:nvSpPr>
          <p:cNvPr id="214019" name="Rectangle 3"/>
          <p:cNvSpPr>
            <a:spLocks noGrp="1" noChangeArrowheads="1"/>
          </p:cNvSpPr>
          <p:nvPr>
            <p:ph type="body" idx="1"/>
          </p:nvPr>
        </p:nvSpPr>
        <p:spPr>
          <a:xfrm>
            <a:off x="679450" y="4718050"/>
            <a:ext cx="5438775" cy="4462463"/>
          </a:xfrm>
        </p:spPr>
        <p:txBody>
          <a:bodyPr/>
          <a:lstStyle/>
          <a:p>
            <a:r>
              <a:rPr lang="en-GB" b="1" u="sng">
                <a:solidFill>
                  <a:srgbClr val="99FF99"/>
                </a:solidFill>
              </a:rPr>
              <a:t>Training</a:t>
            </a:r>
            <a:r>
              <a:rPr lang="en-GB" b="1">
                <a:solidFill>
                  <a:schemeClr val="hlink"/>
                </a:solidFill>
              </a:rPr>
              <a:t>:</a:t>
            </a:r>
            <a:r>
              <a:rPr lang="en-GB" b="1"/>
              <a:t> </a:t>
            </a:r>
            <a:r>
              <a:rPr lang="en-GB"/>
              <a:t>first aid,</a:t>
            </a:r>
            <a:r>
              <a:rPr lang="en-GB" b="1"/>
              <a:t> </a:t>
            </a:r>
            <a:r>
              <a:rPr lang="en-GB"/>
              <a:t>search and rescue teams, provision of equipment, drills, …</a:t>
            </a:r>
          </a:p>
          <a:p>
            <a:r>
              <a:rPr lang="en-GB" b="1" u="sng">
                <a:solidFill>
                  <a:srgbClr val="99FF99"/>
                </a:solidFill>
              </a:rPr>
              <a:t>Awareness campaigns</a:t>
            </a:r>
            <a:r>
              <a:rPr lang="en-GB" b="1"/>
              <a:t> </a:t>
            </a:r>
            <a:r>
              <a:rPr lang="en-GB"/>
              <a:t>with the population (i.e: at schools) to recognise disaster risks &amp; necessary</a:t>
            </a:r>
            <a:r>
              <a:rPr lang="en-GB" b="1"/>
              <a:t> </a:t>
            </a:r>
            <a:r>
              <a:rPr lang="en-GB"/>
              <a:t>measures.</a:t>
            </a:r>
          </a:p>
          <a:p>
            <a:r>
              <a:rPr lang="en-GB" b="1" u="sng">
                <a:solidFill>
                  <a:srgbClr val="99FF99"/>
                </a:solidFill>
              </a:rPr>
              <a:t>Early warning systems</a:t>
            </a:r>
            <a:r>
              <a:rPr lang="en-GB"/>
              <a:t> (hydrological studies, communication systems, awareness signs, etc…), </a:t>
            </a:r>
          </a:p>
          <a:p>
            <a:r>
              <a:rPr lang="en-GB" b="1" u="sng">
                <a:solidFill>
                  <a:srgbClr val="99FF99"/>
                </a:solidFill>
              </a:rPr>
              <a:t>Risk mapping</a:t>
            </a:r>
            <a:r>
              <a:rPr lang="en-GB" b="1"/>
              <a:t> </a:t>
            </a:r>
            <a:r>
              <a:rPr lang="en-GB"/>
              <a:t>(mapping of villages/risks/existing structures,…).</a:t>
            </a:r>
          </a:p>
          <a:p>
            <a:r>
              <a:rPr lang="en-GB"/>
              <a:t> </a:t>
            </a:r>
            <a:r>
              <a:rPr lang="en-GB" b="1" u="sng">
                <a:solidFill>
                  <a:srgbClr val="99FF99"/>
                </a:solidFill>
              </a:rPr>
              <a:t>Institutional strengthening</a:t>
            </a:r>
            <a:r>
              <a:rPr lang="en-GB" b="1"/>
              <a:t> : </a:t>
            </a:r>
            <a:r>
              <a:rPr lang="en-GB"/>
              <a:t>training of institutions, facilitation of coordination, information sharing networks</a:t>
            </a:r>
          </a:p>
          <a:p>
            <a:endParaRPr lang="en-US"/>
          </a:p>
          <a:p>
            <a:r>
              <a:rPr lang="en-US"/>
              <a:t>Mitigation - </a:t>
            </a:r>
            <a:r>
              <a:rPr lang="en-GB"/>
              <a:t>To limit/minimise the averse impact of natural, environmental, technological hazards by reducing the physical vulnerability of the existing sites / infrastructures.  :</a:t>
            </a:r>
            <a:r>
              <a:rPr lang="en-US"/>
              <a:t> costal reforestation, construction of protection walls along water streams, building of elevated platforms for key village assets (i.e: water points) to face flooding, reinforcement of bridges to allow quick evacuation of people, …</a:t>
            </a:r>
          </a:p>
          <a:p>
            <a:endParaRPr lang="en-US"/>
          </a:p>
          <a:p>
            <a:r>
              <a:rPr lang="en-US"/>
              <a:t>Prevention- : Includes: planning (i.e site planning)  legal measures (i.e : construction </a:t>
            </a:r>
          </a:p>
          <a:p>
            <a:r>
              <a:rPr lang="en-US"/>
              <a:t>codes) infrastructure works (i.e: dams, retrofitting,…), etc.</a:t>
            </a:r>
          </a:p>
          <a:p>
            <a:pPr>
              <a:spcBef>
                <a:spcPct val="5000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EFB6DE-E464-4125-86D4-6726E703D21F}" type="slidenum">
              <a:rPr lang="en-GB" smtClean="0"/>
              <a:pPr>
                <a:defRPr/>
              </a:pPr>
              <a:t>34</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EFB6DE-E464-4125-86D4-6726E703D21F}" type="slidenum">
              <a:rPr lang="en-GB" smtClean="0"/>
              <a:pPr>
                <a:defRPr/>
              </a:pPr>
              <a:t>35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0375" y="979488"/>
            <a:ext cx="2179638" cy="52911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68288" y="979488"/>
            <a:ext cx="6389687" cy="5291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8288" y="979488"/>
            <a:ext cx="8721725" cy="654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68288" y="1958975"/>
            <a:ext cx="4252912" cy="4311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3600" y="1958975"/>
            <a:ext cx="4254500" cy="4311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68288" y="979488"/>
            <a:ext cx="8721725" cy="65405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268288" y="1958975"/>
            <a:ext cx="8659812" cy="4311650"/>
          </a:xfrm>
        </p:spPr>
        <p:txBody>
          <a:bodyPr/>
          <a:lstStyle/>
          <a:p>
            <a:pPr lvl="0"/>
            <a:endParaRPr lang="en-GB"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8288" y="979488"/>
            <a:ext cx="8721725" cy="65405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68288" y="1958975"/>
            <a:ext cx="4252912" cy="4311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73600" y="1958975"/>
            <a:ext cx="4254500" cy="2079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73600" y="4191000"/>
            <a:ext cx="4254500" cy="2079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5FE1BFB6-E3B8-471E-B288-96B583EF77B3}"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6B82DC7B-AEA8-4694-A615-5E3E73C3F62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68288" y="1958975"/>
            <a:ext cx="4252912" cy="4311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3600" y="1958975"/>
            <a:ext cx="4254500" cy="4311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784225"/>
          </a:xfrm>
          <a:prstGeom prst="rect">
            <a:avLst/>
          </a:prstGeom>
          <a:solidFill>
            <a:srgbClr val="E00034"/>
          </a:solidFill>
          <a:ln w="9525">
            <a:noFill/>
            <a:miter lim="800000"/>
            <a:headEnd/>
            <a:tailEnd/>
          </a:ln>
          <a:effectLst/>
        </p:spPr>
        <p:txBody>
          <a:bodyPr wrap="none" lIns="79352" tIns="39676" rIns="79352" bIns="39676" anchor="ctr"/>
          <a:lstStyle/>
          <a:p>
            <a:pPr algn="ctr" defTabSz="793750">
              <a:defRPr/>
            </a:pPr>
            <a:endParaRPr lang="en-US" sz="3100">
              <a:latin typeface="Times New Roman" pitchFamily="18" charset="0"/>
            </a:endParaRPr>
          </a:p>
        </p:txBody>
      </p:sp>
      <p:graphicFrame>
        <p:nvGraphicFramePr>
          <p:cNvPr id="1026" name="Object 3"/>
          <p:cNvGraphicFramePr>
            <a:graphicFrameLocks noChangeAspect="1"/>
          </p:cNvGraphicFramePr>
          <p:nvPr/>
        </p:nvGraphicFramePr>
        <p:xfrm>
          <a:off x="280988" y="130175"/>
          <a:ext cx="4340225" cy="490538"/>
        </p:xfrm>
        <a:graphic>
          <a:graphicData uri="http://schemas.openxmlformats.org/presentationml/2006/ole">
            <mc:AlternateContent xmlns:mc="http://schemas.openxmlformats.org/markup-compatibility/2006">
              <mc:Choice xmlns:v="urn:schemas-microsoft-com:vml" Requires="v">
                <p:oleObj spid="_x0000_s1028" name="Drawing" r:id="rId19" imgW="5029200" imgH="568800" progId="">
                  <p:embed/>
                </p:oleObj>
              </mc:Choice>
              <mc:Fallback>
                <p:oleObj name="Drawing" r:id="rId19" imgW="5029200" imgH="568800" progId="">
                  <p:embed/>
                  <p:pic>
                    <p:nvPicPr>
                      <p:cNvPr id="0" name="Object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0988" y="130175"/>
                        <a:ext cx="4340225" cy="49053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9" name="Rectangle 4"/>
          <p:cNvSpPr>
            <a:spLocks noGrp="1" noChangeArrowheads="1"/>
          </p:cNvSpPr>
          <p:nvPr>
            <p:ph type="title"/>
          </p:nvPr>
        </p:nvSpPr>
        <p:spPr bwMode="auto">
          <a:xfrm>
            <a:off x="268288" y="979488"/>
            <a:ext cx="8721725" cy="654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30" name="Rectangle 5"/>
          <p:cNvSpPr>
            <a:spLocks noGrp="1" noChangeArrowheads="1"/>
          </p:cNvSpPr>
          <p:nvPr>
            <p:ph type="body" idx="1"/>
          </p:nvPr>
        </p:nvSpPr>
        <p:spPr bwMode="auto">
          <a:xfrm>
            <a:off x="268288" y="1958975"/>
            <a:ext cx="8659812" cy="43116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a:t>
            </a:r>
            <a:r>
              <a:rPr lang="fr-CH" smtClean="0"/>
              <a:t>l</a:t>
            </a:r>
            <a:endParaRPr lang="en-GB" smtClean="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xStyles>
    <p:titleStyle>
      <a:lvl1pPr algn="l" rtl="0" eaLnBrk="0" fontAlgn="base" hangingPunct="0">
        <a:spcBef>
          <a:spcPct val="0"/>
        </a:spcBef>
        <a:spcAft>
          <a:spcPct val="0"/>
        </a:spcAft>
        <a:defRPr sz="3100" b="1">
          <a:solidFill>
            <a:schemeClr val="tx2"/>
          </a:solidFill>
          <a:latin typeface="+mj-lt"/>
          <a:ea typeface="+mj-ea"/>
          <a:cs typeface="+mj-cs"/>
        </a:defRPr>
      </a:lvl1pPr>
      <a:lvl2pPr algn="l" rtl="0" eaLnBrk="0" fontAlgn="base" hangingPunct="0">
        <a:spcBef>
          <a:spcPct val="0"/>
        </a:spcBef>
        <a:spcAft>
          <a:spcPct val="0"/>
        </a:spcAft>
        <a:defRPr sz="3100" b="1">
          <a:solidFill>
            <a:schemeClr val="tx2"/>
          </a:solidFill>
          <a:latin typeface="Arial" pitchFamily="34" charset="0"/>
          <a:cs typeface="Arial" pitchFamily="34" charset="0"/>
        </a:defRPr>
      </a:lvl2pPr>
      <a:lvl3pPr algn="l" rtl="0" eaLnBrk="0" fontAlgn="base" hangingPunct="0">
        <a:spcBef>
          <a:spcPct val="0"/>
        </a:spcBef>
        <a:spcAft>
          <a:spcPct val="0"/>
        </a:spcAft>
        <a:defRPr sz="3100" b="1">
          <a:solidFill>
            <a:schemeClr val="tx2"/>
          </a:solidFill>
          <a:latin typeface="Arial" pitchFamily="34" charset="0"/>
          <a:cs typeface="Arial" pitchFamily="34" charset="0"/>
        </a:defRPr>
      </a:lvl3pPr>
      <a:lvl4pPr algn="l" rtl="0" eaLnBrk="0" fontAlgn="base" hangingPunct="0">
        <a:spcBef>
          <a:spcPct val="0"/>
        </a:spcBef>
        <a:spcAft>
          <a:spcPct val="0"/>
        </a:spcAft>
        <a:defRPr sz="3100" b="1">
          <a:solidFill>
            <a:schemeClr val="tx2"/>
          </a:solidFill>
          <a:latin typeface="Arial" pitchFamily="34" charset="0"/>
          <a:cs typeface="Arial" pitchFamily="34" charset="0"/>
        </a:defRPr>
      </a:lvl4pPr>
      <a:lvl5pPr algn="l" rtl="0" eaLnBrk="0" fontAlgn="base" hangingPunct="0">
        <a:spcBef>
          <a:spcPct val="0"/>
        </a:spcBef>
        <a:spcAft>
          <a:spcPct val="0"/>
        </a:spcAft>
        <a:defRPr sz="3100" b="1">
          <a:solidFill>
            <a:schemeClr val="tx2"/>
          </a:solidFill>
          <a:latin typeface="Arial" pitchFamily="34" charset="0"/>
          <a:cs typeface="Arial" pitchFamily="34" charset="0"/>
        </a:defRPr>
      </a:lvl5pPr>
      <a:lvl6pPr marL="457200" algn="l" rtl="0" fontAlgn="base">
        <a:spcBef>
          <a:spcPct val="0"/>
        </a:spcBef>
        <a:spcAft>
          <a:spcPct val="0"/>
        </a:spcAft>
        <a:defRPr sz="3100" b="1">
          <a:solidFill>
            <a:schemeClr val="tx2"/>
          </a:solidFill>
          <a:latin typeface="Arial" pitchFamily="34" charset="0"/>
          <a:cs typeface="Arial" pitchFamily="34" charset="0"/>
        </a:defRPr>
      </a:lvl6pPr>
      <a:lvl7pPr marL="914400" algn="l" rtl="0" fontAlgn="base">
        <a:spcBef>
          <a:spcPct val="0"/>
        </a:spcBef>
        <a:spcAft>
          <a:spcPct val="0"/>
        </a:spcAft>
        <a:defRPr sz="3100" b="1">
          <a:solidFill>
            <a:schemeClr val="tx2"/>
          </a:solidFill>
          <a:latin typeface="Arial" pitchFamily="34" charset="0"/>
          <a:cs typeface="Arial" pitchFamily="34" charset="0"/>
        </a:defRPr>
      </a:lvl7pPr>
      <a:lvl8pPr marL="1371600" algn="l" rtl="0" fontAlgn="base">
        <a:spcBef>
          <a:spcPct val="0"/>
        </a:spcBef>
        <a:spcAft>
          <a:spcPct val="0"/>
        </a:spcAft>
        <a:defRPr sz="3100" b="1">
          <a:solidFill>
            <a:schemeClr val="tx2"/>
          </a:solidFill>
          <a:latin typeface="Arial" pitchFamily="34" charset="0"/>
          <a:cs typeface="Arial" pitchFamily="34" charset="0"/>
        </a:defRPr>
      </a:lvl8pPr>
      <a:lvl9pPr marL="1828800" algn="l" rtl="0" fontAlgn="base">
        <a:spcBef>
          <a:spcPct val="0"/>
        </a:spcBef>
        <a:spcAft>
          <a:spcPct val="0"/>
        </a:spcAft>
        <a:defRPr sz="3100" b="1">
          <a:solidFill>
            <a:schemeClr val="tx2"/>
          </a:solidFill>
          <a:latin typeface="Arial" pitchFamily="34" charset="0"/>
          <a:cs typeface="Arial" pitchFamily="34" charset="0"/>
        </a:defRPr>
      </a:lvl9pPr>
    </p:titleStyle>
    <p:bodyStyle>
      <a:lvl1pPr marL="288925" indent="-288925" algn="l" rtl="0" eaLnBrk="0" fontAlgn="base" hangingPunct="0">
        <a:spcBef>
          <a:spcPct val="20000"/>
        </a:spcBef>
        <a:spcAft>
          <a:spcPct val="0"/>
        </a:spcAft>
        <a:buClr>
          <a:srgbClr val="FF0000"/>
        </a:buClr>
        <a:buFont typeface="Wingdings" pitchFamily="2" charset="2"/>
        <a:buChar char="§"/>
        <a:defRPr sz="2100">
          <a:solidFill>
            <a:schemeClr val="tx1"/>
          </a:solidFill>
          <a:latin typeface="+mn-lt"/>
          <a:ea typeface="+mn-ea"/>
          <a:cs typeface="+mn-cs"/>
        </a:defRPr>
      </a:lvl1pPr>
      <a:lvl2pPr marL="577850" indent="-109538" algn="l" rtl="0" eaLnBrk="0" fontAlgn="base" hangingPunct="0">
        <a:spcBef>
          <a:spcPct val="20000"/>
        </a:spcBef>
        <a:spcAft>
          <a:spcPct val="0"/>
        </a:spcAft>
        <a:buClr>
          <a:srgbClr val="FF0000"/>
        </a:buClr>
        <a:buChar char="•"/>
        <a:defRPr sz="1700">
          <a:solidFill>
            <a:schemeClr val="tx1"/>
          </a:solidFill>
          <a:latin typeface="+mn-lt"/>
          <a:cs typeface="+mn-cs"/>
        </a:defRPr>
      </a:lvl2pPr>
      <a:lvl3pPr marL="865188" indent="-107950" algn="l" rtl="0" eaLnBrk="0" fontAlgn="base" hangingPunct="0">
        <a:spcBef>
          <a:spcPct val="20000"/>
        </a:spcBef>
        <a:spcAft>
          <a:spcPct val="0"/>
        </a:spcAft>
        <a:buClr>
          <a:srgbClr val="FF0000"/>
        </a:buClr>
        <a:buFont typeface="Tunga" pitchFamily="2"/>
        <a:buChar char="-"/>
        <a:defRPr sz="1600">
          <a:solidFill>
            <a:schemeClr val="tx1"/>
          </a:solidFill>
          <a:latin typeface="+mn-lt"/>
          <a:cs typeface="+mn-cs"/>
        </a:defRPr>
      </a:lvl3pPr>
      <a:lvl4pPr marL="2230438" indent="-227013"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cs typeface="+mn-cs"/>
        </a:defRPr>
      </a:lvl4pPr>
      <a:lvl5pPr marL="2649538" indent="-228600"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cs typeface="+mn-cs"/>
        </a:defRPr>
      </a:lvl5pPr>
      <a:lvl6pPr marL="3106738" indent="-228600" algn="l" rtl="0" fontAlgn="base">
        <a:spcBef>
          <a:spcPct val="20000"/>
        </a:spcBef>
        <a:spcAft>
          <a:spcPct val="0"/>
        </a:spcAft>
        <a:buClr>
          <a:srgbClr val="FF0000"/>
        </a:buClr>
        <a:buFont typeface="Wingdings" pitchFamily="2" charset="2"/>
        <a:buChar char="§"/>
        <a:defRPr sz="2000">
          <a:solidFill>
            <a:schemeClr val="tx1"/>
          </a:solidFill>
          <a:latin typeface="+mn-lt"/>
          <a:cs typeface="+mn-cs"/>
        </a:defRPr>
      </a:lvl6pPr>
      <a:lvl7pPr marL="3563938" indent="-228600" algn="l" rtl="0" fontAlgn="base">
        <a:spcBef>
          <a:spcPct val="20000"/>
        </a:spcBef>
        <a:spcAft>
          <a:spcPct val="0"/>
        </a:spcAft>
        <a:buClr>
          <a:srgbClr val="FF0000"/>
        </a:buClr>
        <a:buFont typeface="Wingdings" pitchFamily="2" charset="2"/>
        <a:buChar char="§"/>
        <a:defRPr sz="2000">
          <a:solidFill>
            <a:schemeClr val="tx1"/>
          </a:solidFill>
          <a:latin typeface="+mn-lt"/>
          <a:cs typeface="+mn-cs"/>
        </a:defRPr>
      </a:lvl7pPr>
      <a:lvl8pPr marL="4021138" indent="-228600" algn="l" rtl="0" fontAlgn="base">
        <a:spcBef>
          <a:spcPct val="20000"/>
        </a:spcBef>
        <a:spcAft>
          <a:spcPct val="0"/>
        </a:spcAft>
        <a:buClr>
          <a:srgbClr val="FF0000"/>
        </a:buClr>
        <a:buFont typeface="Wingdings" pitchFamily="2" charset="2"/>
        <a:buChar char="§"/>
        <a:defRPr sz="2000">
          <a:solidFill>
            <a:schemeClr val="tx1"/>
          </a:solidFill>
          <a:latin typeface="+mn-lt"/>
          <a:cs typeface="+mn-cs"/>
        </a:defRPr>
      </a:lvl8pPr>
      <a:lvl9pPr marL="4478338" indent="-228600" algn="l" rtl="0" fontAlgn="base">
        <a:spcBef>
          <a:spcPct val="20000"/>
        </a:spcBef>
        <a:spcAft>
          <a:spcPct val="0"/>
        </a:spcAft>
        <a:buClr>
          <a:srgbClr val="FF0000"/>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16.xml"/><Relationship Id="rId5" Type="http://schemas.openxmlformats.org/officeDocument/2006/relationships/image" Target="../media/image87.pn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92.jpeg"/><Relationship Id="rId2" Type="http://schemas.openxmlformats.org/officeDocument/2006/relationships/image" Target="../media/image88.jpeg"/><Relationship Id="rId1" Type="http://schemas.openxmlformats.org/officeDocument/2006/relationships/slideLayout" Target="../slideLayouts/slideLayout16.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92.jpeg"/><Relationship Id="rId2" Type="http://schemas.openxmlformats.org/officeDocument/2006/relationships/image" Target="../media/image88.jpeg"/><Relationship Id="rId1" Type="http://schemas.openxmlformats.org/officeDocument/2006/relationships/slideLayout" Target="../slideLayouts/slideLayout16.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0.jpeg"/><Relationship Id="rId1" Type="http://schemas.openxmlformats.org/officeDocument/2006/relationships/slideLayout" Target="../slideLayouts/slideLayout1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6.jpe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indira.kulenovic.IFRC\Desktop\CSR\CSRU Logo.JPG"/>
          <p:cNvPicPr>
            <a:picLocks noChangeAspect="1" noChangeArrowheads="1"/>
          </p:cNvPicPr>
          <p:nvPr/>
        </p:nvPicPr>
        <p:blipFill>
          <a:blip r:embed="rId3" cstate="email"/>
          <a:srcRect/>
          <a:stretch>
            <a:fillRect/>
          </a:stretch>
        </p:blipFill>
        <p:spPr bwMode="auto">
          <a:xfrm>
            <a:off x="900753" y="4735773"/>
            <a:ext cx="4457770" cy="1821976"/>
          </a:xfrm>
          <a:prstGeom prst="rect">
            <a:avLst/>
          </a:prstGeom>
          <a:noFill/>
        </p:spPr>
      </p:pic>
      <p:sp>
        <p:nvSpPr>
          <p:cNvPr id="8" name="TextBox 7"/>
          <p:cNvSpPr txBox="1"/>
          <p:nvPr/>
        </p:nvSpPr>
        <p:spPr>
          <a:xfrm>
            <a:off x="0" y="2906974"/>
            <a:ext cx="5882185" cy="1261884"/>
          </a:xfrm>
          <a:prstGeom prst="rect">
            <a:avLst/>
          </a:prstGeom>
          <a:noFill/>
        </p:spPr>
        <p:txBody>
          <a:bodyPr wrap="square" rtlCol="0">
            <a:spAutoFit/>
          </a:bodyPr>
          <a:lstStyle/>
          <a:p>
            <a:pPr algn="r"/>
            <a:r>
              <a:rPr lang="en-US" sz="2800" dirty="0" smtClean="0">
                <a:latin typeface="Calibri" pitchFamily="34" charset="0"/>
              </a:rPr>
              <a:t>Regional Health and CBHFA Meeting </a:t>
            </a:r>
          </a:p>
          <a:p>
            <a:pPr algn="r"/>
            <a:r>
              <a:rPr lang="en-US" sz="2800" dirty="0" smtClean="0">
                <a:latin typeface="Calibri" pitchFamily="34" charset="0"/>
              </a:rPr>
              <a:t>5-9 November, Bangkok</a:t>
            </a:r>
          </a:p>
          <a:p>
            <a:pPr algn="r"/>
            <a:r>
              <a:rPr lang="en-US" sz="2000" i="1" dirty="0" smtClean="0">
                <a:latin typeface="Calibri" pitchFamily="34" charset="0"/>
              </a:rPr>
              <a:t>Prepared by: </a:t>
            </a:r>
            <a:r>
              <a:rPr lang="en-US" sz="2000" i="1" dirty="0" err="1" smtClean="0">
                <a:latin typeface="Calibri" pitchFamily="34" charset="0"/>
              </a:rPr>
              <a:t>Indira</a:t>
            </a:r>
            <a:r>
              <a:rPr lang="en-US" sz="2000" i="1" dirty="0" smtClean="0">
                <a:latin typeface="Calibri" pitchFamily="34" charset="0"/>
              </a:rPr>
              <a:t> </a:t>
            </a:r>
            <a:r>
              <a:rPr lang="en-US" sz="2000" i="1" dirty="0" err="1" smtClean="0">
                <a:latin typeface="Calibri" pitchFamily="34" charset="0"/>
              </a:rPr>
              <a:t>Kulenovic</a:t>
            </a:r>
            <a:endParaRPr lang="en-GB" sz="2000" i="1" dirty="0">
              <a:latin typeface="Calibri" pitchFamily="34" charset="0"/>
            </a:endParaRPr>
          </a:p>
        </p:txBody>
      </p:sp>
      <p:pic>
        <p:nvPicPr>
          <p:cNvPr id="9" name="Picture 8" descr="_1070535.jpg"/>
          <p:cNvPicPr/>
          <p:nvPr/>
        </p:nvPicPr>
        <p:blipFill>
          <a:blip r:embed="rId4" cstate="email"/>
          <a:stretch>
            <a:fillRect/>
          </a:stretch>
        </p:blipFill>
        <p:spPr>
          <a:xfrm>
            <a:off x="5900871" y="764275"/>
            <a:ext cx="3243129" cy="6093724"/>
          </a:xfrm>
          <a:prstGeom prst="rect">
            <a:avLst/>
          </a:prstGeom>
          <a:ln w="9525">
            <a:solidFill>
              <a:schemeClr val="tx1">
                <a:lumMod val="75000"/>
                <a:lumOff val="25000"/>
              </a:schemeClr>
            </a:solidFill>
          </a:ln>
        </p:spPr>
      </p:pic>
      <p:sp>
        <p:nvSpPr>
          <p:cNvPr id="6" name="TextBox 5"/>
          <p:cNvSpPr txBox="1"/>
          <p:nvPr/>
        </p:nvSpPr>
        <p:spPr>
          <a:xfrm>
            <a:off x="0" y="805219"/>
            <a:ext cx="5759355" cy="646331"/>
          </a:xfrm>
          <a:prstGeom prst="rect">
            <a:avLst/>
          </a:prstGeom>
          <a:noFill/>
        </p:spPr>
        <p:txBody>
          <a:bodyPr wrap="square" rtlCol="0">
            <a:spAutoFit/>
          </a:bodyPr>
          <a:lstStyle/>
          <a:p>
            <a:r>
              <a:rPr lang="en-US" dirty="0" smtClean="0"/>
              <a:t>Community Safety and Resilience Unit (CSRU), Southeast Asia regional Delegation, Bangkok, Thailand</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auto">
          <a:xfrm>
            <a:off x="232013" y="926151"/>
            <a:ext cx="5854890" cy="1446550"/>
          </a:xfrm>
          <a:prstGeom prst="rect">
            <a:avLst/>
          </a:prstGeom>
          <a:noFill/>
          <a:ln w="9525">
            <a:noFill/>
            <a:miter lim="800000"/>
            <a:headEnd/>
            <a:tailEnd/>
          </a:ln>
        </p:spPr>
        <p:txBody>
          <a:bodyPr wrap="square">
            <a:spAutoFit/>
          </a:bodyPr>
          <a:lstStyle/>
          <a:p>
            <a:r>
              <a:rPr lang="en-US" sz="4400" b="1" dirty="0"/>
              <a:t>More warm </a:t>
            </a:r>
            <a:r>
              <a:rPr lang="en-US" sz="4400" b="1" dirty="0" smtClean="0"/>
              <a:t>days and more </a:t>
            </a:r>
            <a:r>
              <a:rPr lang="en-US" sz="4400" b="1" dirty="0" smtClean="0">
                <a:solidFill>
                  <a:srgbClr val="C00000"/>
                </a:solidFill>
              </a:rPr>
              <a:t>heat waves</a:t>
            </a:r>
            <a:endParaRPr lang="nl-NL" sz="4400" b="1" dirty="0">
              <a:solidFill>
                <a:srgbClr val="C00000"/>
              </a:solidFill>
            </a:endParaRPr>
          </a:p>
        </p:txBody>
      </p:sp>
      <p:sp>
        <p:nvSpPr>
          <p:cNvPr id="3" name="Rectangle 9"/>
          <p:cNvSpPr>
            <a:spLocks noChangeArrowheads="1"/>
          </p:cNvSpPr>
          <p:nvPr/>
        </p:nvSpPr>
        <p:spPr bwMode="auto">
          <a:xfrm>
            <a:off x="299565" y="2617691"/>
            <a:ext cx="5787337" cy="2769989"/>
          </a:xfrm>
          <a:prstGeom prst="rect">
            <a:avLst/>
          </a:prstGeom>
          <a:noFill/>
          <a:ln w="9525">
            <a:noFill/>
            <a:miter lim="800000"/>
            <a:headEnd/>
            <a:tailEnd/>
          </a:ln>
        </p:spPr>
        <p:txBody>
          <a:bodyPr wrap="square">
            <a:spAutoFit/>
          </a:bodyPr>
          <a:lstStyle/>
          <a:p>
            <a:pPr algn="just" eaLnBrk="0" hangingPunct="0">
              <a:lnSpc>
                <a:spcPct val="120000"/>
              </a:lnSpc>
              <a:spcAft>
                <a:spcPts val="1200"/>
              </a:spcAft>
              <a:buClr>
                <a:srgbClr val="CC0000"/>
              </a:buClr>
              <a:buFont typeface="Wingdings" pitchFamily="2" charset="2"/>
              <a:buChar char="q"/>
            </a:pPr>
            <a:r>
              <a:rPr lang="en-US" sz="2800" dirty="0"/>
              <a:t> </a:t>
            </a:r>
            <a:r>
              <a:rPr lang="en-US" sz="2800" dirty="0" smtClean="0"/>
              <a:t>	Higher </a:t>
            </a:r>
            <a:r>
              <a:rPr lang="en-US" sz="2800" dirty="0"/>
              <a:t>death toll amongst the </a:t>
            </a:r>
            <a:r>
              <a:rPr lang="en-US" sz="2800" dirty="0" smtClean="0"/>
              <a:t>    	elderly </a:t>
            </a:r>
            <a:r>
              <a:rPr lang="en-US" sz="2800" dirty="0"/>
              <a:t>and disabled </a:t>
            </a:r>
            <a:endParaRPr lang="en-US" sz="2800" dirty="0" smtClean="0"/>
          </a:p>
          <a:p>
            <a:pPr algn="just" eaLnBrk="0" hangingPunct="0">
              <a:lnSpc>
                <a:spcPct val="120000"/>
              </a:lnSpc>
              <a:spcAft>
                <a:spcPts val="1200"/>
              </a:spcAft>
              <a:buClr>
                <a:srgbClr val="CC0000"/>
              </a:buClr>
            </a:pPr>
            <a:endParaRPr lang="en-US" sz="800" dirty="0"/>
          </a:p>
          <a:p>
            <a:pPr algn="just" eaLnBrk="0" hangingPunct="0">
              <a:lnSpc>
                <a:spcPct val="120000"/>
              </a:lnSpc>
              <a:spcAft>
                <a:spcPts val="1200"/>
              </a:spcAft>
              <a:buClr>
                <a:srgbClr val="CC0000"/>
              </a:buClr>
              <a:buFont typeface="Wingdings" pitchFamily="2" charset="2"/>
              <a:buChar char="q"/>
            </a:pPr>
            <a:r>
              <a:rPr lang="en-US" sz="2800" dirty="0"/>
              <a:t> </a:t>
            </a:r>
            <a:r>
              <a:rPr lang="en-US" sz="2800" dirty="0" smtClean="0"/>
              <a:t>	Increasing </a:t>
            </a:r>
            <a:r>
              <a:rPr lang="en-US" sz="2800" dirty="0"/>
              <a:t>risk of forest fires</a:t>
            </a:r>
            <a:endParaRPr lang="en-US" sz="2800" i="1" dirty="0"/>
          </a:p>
          <a:p>
            <a:pPr eaLnBrk="0" hangingPunct="0">
              <a:lnSpc>
                <a:spcPct val="120000"/>
              </a:lnSpc>
              <a:buClr>
                <a:srgbClr val="CC0000"/>
              </a:buClr>
              <a:buFont typeface="Arial" pitchFamily="34" charset="0"/>
              <a:buNone/>
            </a:pPr>
            <a:endParaRPr lang="nl-NL" sz="2800" dirty="0"/>
          </a:p>
        </p:txBody>
      </p:sp>
      <p:pic>
        <p:nvPicPr>
          <p:cNvPr id="7" name="Picture 8" descr="heatwaves"/>
          <p:cNvPicPr>
            <a:picLocks noChangeAspect="1" noChangeArrowheads="1"/>
          </p:cNvPicPr>
          <p:nvPr/>
        </p:nvPicPr>
        <p:blipFill>
          <a:blip r:embed="rId2" cstate="email"/>
          <a:srcRect/>
          <a:stretch>
            <a:fillRect/>
          </a:stretch>
        </p:blipFill>
        <p:spPr bwMode="auto">
          <a:xfrm>
            <a:off x="6346209" y="4763069"/>
            <a:ext cx="2797792" cy="2094931"/>
          </a:xfrm>
          <a:prstGeom prst="rect">
            <a:avLst/>
          </a:prstGeom>
          <a:noFill/>
          <a:ln w="9525">
            <a:noFill/>
            <a:miter lim="800000"/>
            <a:headEnd/>
            <a:tailEnd/>
          </a:ln>
        </p:spPr>
      </p:pic>
      <p:pic>
        <p:nvPicPr>
          <p:cNvPr id="2052" name="Picture 4" descr="C:\Documents and Settings\indira.kulenovic.IFRC\Desktop\300x200_06061439_heat-waves-more-lethal-than.jpg"/>
          <p:cNvPicPr>
            <a:picLocks noChangeAspect="1" noChangeArrowheads="1"/>
          </p:cNvPicPr>
          <p:nvPr/>
        </p:nvPicPr>
        <p:blipFill>
          <a:blip r:embed="rId3" cstate="email"/>
          <a:srcRect/>
          <a:stretch>
            <a:fillRect/>
          </a:stretch>
        </p:blipFill>
        <p:spPr bwMode="auto">
          <a:xfrm>
            <a:off x="6400800" y="754039"/>
            <a:ext cx="2743200" cy="2057400"/>
          </a:xfrm>
          <a:prstGeom prst="rect">
            <a:avLst/>
          </a:prstGeom>
          <a:noFill/>
        </p:spPr>
      </p:pic>
      <p:sp>
        <p:nvSpPr>
          <p:cNvPr id="12" name="Rectangle 11"/>
          <p:cNvSpPr/>
          <p:nvPr/>
        </p:nvSpPr>
        <p:spPr>
          <a:xfrm>
            <a:off x="4664889" y="163774"/>
            <a:ext cx="4479111"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Increasing Temperature</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4" name="Picture 6" descr="C:\Documents and Settings\indira.kulenovic.IFRC\Desktop\science-111911-001-617x416.jpg"/>
          <p:cNvPicPr>
            <a:picLocks noChangeAspect="1" noChangeArrowheads="1"/>
          </p:cNvPicPr>
          <p:nvPr/>
        </p:nvPicPr>
        <p:blipFill>
          <a:blip r:embed="rId4" cstate="email"/>
          <a:srcRect/>
          <a:stretch>
            <a:fillRect/>
          </a:stretch>
        </p:blipFill>
        <p:spPr bwMode="auto">
          <a:xfrm>
            <a:off x="6392776" y="2771632"/>
            <a:ext cx="2751224" cy="2032379"/>
          </a:xfrm>
          <a:prstGeom prst="rect">
            <a:avLst/>
          </a:prstGeom>
          <a:noFill/>
        </p:spPr>
      </p:pic>
      <p:pic>
        <p:nvPicPr>
          <p:cNvPr id="2056" name="Picture 8" descr="C:\Documents and Settings\indira.kulenovic.IFRC\Desktop\heat-wave-278x225.jpg"/>
          <p:cNvPicPr>
            <a:picLocks noChangeAspect="1" noChangeArrowheads="1"/>
          </p:cNvPicPr>
          <p:nvPr/>
        </p:nvPicPr>
        <p:blipFill>
          <a:blip r:embed="rId5" cstate="email"/>
          <a:srcRect/>
          <a:stretch>
            <a:fillRect/>
          </a:stretch>
        </p:blipFill>
        <p:spPr bwMode="auto">
          <a:xfrm>
            <a:off x="3398150" y="4776716"/>
            <a:ext cx="2989002" cy="2081284"/>
          </a:xfrm>
          <a:prstGeom prst="rect">
            <a:avLst/>
          </a:prstGeom>
          <a:noFill/>
        </p:spPr>
      </p:pic>
      <p:pic>
        <p:nvPicPr>
          <p:cNvPr id="2057" name="Picture 9" descr="C:\Documents and Settings\indira.kulenovic.IFRC\Desktop\PPP slides  pics\a99f6d09b6053e7276df6233628e54d5 (1).jpg"/>
          <p:cNvPicPr>
            <a:picLocks noChangeAspect="1" noChangeArrowheads="1"/>
          </p:cNvPicPr>
          <p:nvPr/>
        </p:nvPicPr>
        <p:blipFill>
          <a:blip r:embed="rId6" cstate="email"/>
          <a:srcRect/>
          <a:stretch>
            <a:fillRect/>
          </a:stretch>
        </p:blipFill>
        <p:spPr bwMode="auto">
          <a:xfrm>
            <a:off x="0" y="4767190"/>
            <a:ext cx="3452884" cy="209080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177420" y="1270687"/>
            <a:ext cx="5674951" cy="769441"/>
          </a:xfrm>
          <a:prstGeom prst="rect">
            <a:avLst/>
          </a:prstGeom>
          <a:noFill/>
          <a:ln w="9525">
            <a:noFill/>
            <a:miter lim="800000"/>
            <a:headEnd/>
            <a:tailEnd/>
          </a:ln>
        </p:spPr>
        <p:txBody>
          <a:bodyPr wrap="none">
            <a:spAutoFit/>
          </a:bodyPr>
          <a:lstStyle/>
          <a:p>
            <a:r>
              <a:rPr lang="en-US" sz="4400" b="1" dirty="0"/>
              <a:t>More </a:t>
            </a:r>
            <a:r>
              <a:rPr lang="en-US" sz="4400" b="1" dirty="0">
                <a:solidFill>
                  <a:srgbClr val="C00000"/>
                </a:solidFill>
              </a:rPr>
              <a:t>intense rainfall</a:t>
            </a:r>
            <a:endParaRPr lang="nl-NL" sz="4400" b="1" dirty="0">
              <a:solidFill>
                <a:srgbClr val="C00000"/>
              </a:solidFill>
            </a:endParaRPr>
          </a:p>
        </p:txBody>
      </p:sp>
      <p:sp>
        <p:nvSpPr>
          <p:cNvPr id="3" name="Rectangle 26"/>
          <p:cNvSpPr>
            <a:spLocks noChangeArrowheads="1"/>
          </p:cNvSpPr>
          <p:nvPr/>
        </p:nvSpPr>
        <p:spPr bwMode="auto">
          <a:xfrm>
            <a:off x="245115" y="2111375"/>
            <a:ext cx="6032855" cy="2456057"/>
          </a:xfrm>
          <a:prstGeom prst="rect">
            <a:avLst/>
          </a:prstGeom>
          <a:noFill/>
          <a:ln w="12700">
            <a:noFill/>
            <a:miter lim="800000"/>
            <a:headEnd/>
            <a:tailEnd/>
          </a:ln>
        </p:spPr>
        <p:txBody>
          <a:bodyPr wrap="square">
            <a:spAutoFit/>
          </a:bodyPr>
          <a:lstStyle/>
          <a:p>
            <a:pPr marL="177800" indent="-177800" eaLnBrk="0" hangingPunct="0">
              <a:lnSpc>
                <a:spcPct val="120000"/>
              </a:lnSpc>
              <a:buClr>
                <a:srgbClr val="CC0000"/>
              </a:buClr>
              <a:buFont typeface="Wingdings" pitchFamily="2" charset="2"/>
              <a:buChar char="q"/>
            </a:pPr>
            <a:r>
              <a:rPr lang="en-US" sz="3200" dirty="0" smtClean="0"/>
              <a:t>    more </a:t>
            </a:r>
            <a:r>
              <a:rPr lang="en-US" sz="3200" dirty="0"/>
              <a:t>floods, </a:t>
            </a:r>
            <a:r>
              <a:rPr lang="en-US" sz="3200" dirty="0" smtClean="0"/>
              <a:t>landslides</a:t>
            </a:r>
            <a:endParaRPr lang="en-US" sz="3200" dirty="0"/>
          </a:p>
          <a:p>
            <a:pPr marL="177800" indent="-177800" eaLnBrk="0" hangingPunct="0">
              <a:lnSpc>
                <a:spcPct val="120000"/>
              </a:lnSpc>
              <a:buClr>
                <a:srgbClr val="CC0000"/>
              </a:buClr>
              <a:buFont typeface="Wingdings" pitchFamily="2" charset="2"/>
              <a:buChar char="q"/>
            </a:pPr>
            <a:r>
              <a:rPr lang="en-US" sz="3200" dirty="0" smtClean="0"/>
              <a:t>    pollution </a:t>
            </a:r>
            <a:r>
              <a:rPr lang="en-US" sz="3200" dirty="0"/>
              <a:t>of water </a:t>
            </a:r>
          </a:p>
          <a:p>
            <a:pPr marL="177800" indent="-177800" eaLnBrk="0" hangingPunct="0">
              <a:lnSpc>
                <a:spcPct val="120000"/>
              </a:lnSpc>
              <a:buClr>
                <a:srgbClr val="CC0000"/>
              </a:buClr>
              <a:buFont typeface="Wingdings" pitchFamily="2" charset="2"/>
              <a:buChar char="q"/>
            </a:pPr>
            <a:r>
              <a:rPr lang="en-US" sz="3200" dirty="0" smtClean="0"/>
              <a:t>    destroyed harvests,    	destroyed industries</a:t>
            </a:r>
            <a:endParaRPr lang="en-US" sz="3200" i="1" dirty="0"/>
          </a:p>
        </p:txBody>
      </p:sp>
      <p:pic>
        <p:nvPicPr>
          <p:cNvPr id="3075" name="Picture 3" descr="C:\Documents and Settings\indira.kulenovic.IFRC\Desktop\flood.png"/>
          <p:cNvPicPr>
            <a:picLocks noChangeAspect="1" noChangeArrowheads="1"/>
          </p:cNvPicPr>
          <p:nvPr/>
        </p:nvPicPr>
        <p:blipFill>
          <a:blip r:embed="rId2" cstate="email"/>
          <a:srcRect/>
          <a:stretch>
            <a:fillRect/>
          </a:stretch>
        </p:blipFill>
        <p:spPr bwMode="auto">
          <a:xfrm>
            <a:off x="6537278" y="757949"/>
            <a:ext cx="2606721" cy="1971603"/>
          </a:xfrm>
          <a:prstGeom prst="rect">
            <a:avLst/>
          </a:prstGeom>
          <a:noFill/>
        </p:spPr>
      </p:pic>
      <p:pic>
        <p:nvPicPr>
          <p:cNvPr id="3077" name="Picture 5" descr="C:\Documents and Settings\indira.kulenovic.IFRC\Desktop\bkk.jpg"/>
          <p:cNvPicPr>
            <a:picLocks noChangeAspect="1" noChangeArrowheads="1"/>
          </p:cNvPicPr>
          <p:nvPr/>
        </p:nvPicPr>
        <p:blipFill>
          <a:blip r:embed="rId3" cstate="email"/>
          <a:srcRect/>
          <a:stretch>
            <a:fillRect/>
          </a:stretch>
        </p:blipFill>
        <p:spPr bwMode="auto">
          <a:xfrm>
            <a:off x="6523630" y="4722125"/>
            <a:ext cx="2620370" cy="2135875"/>
          </a:xfrm>
          <a:prstGeom prst="rect">
            <a:avLst/>
          </a:prstGeom>
          <a:noFill/>
        </p:spPr>
      </p:pic>
      <p:pic>
        <p:nvPicPr>
          <p:cNvPr id="3080" name="Picture 8" descr="C:\Documents and Settings\indira.kulenovic.IFRC\Desktop\ger_hazards_quake02m.jpg"/>
          <p:cNvPicPr>
            <a:picLocks noChangeAspect="1" noChangeArrowheads="1"/>
          </p:cNvPicPr>
          <p:nvPr/>
        </p:nvPicPr>
        <p:blipFill>
          <a:blip r:embed="rId4" cstate="email"/>
          <a:srcRect/>
          <a:stretch>
            <a:fillRect/>
          </a:stretch>
        </p:blipFill>
        <p:spPr bwMode="auto">
          <a:xfrm>
            <a:off x="0" y="4698235"/>
            <a:ext cx="1801504" cy="2159765"/>
          </a:xfrm>
          <a:prstGeom prst="rect">
            <a:avLst/>
          </a:prstGeom>
          <a:noFill/>
        </p:spPr>
      </p:pic>
      <p:pic>
        <p:nvPicPr>
          <p:cNvPr id="3083" name="Picture 11" descr="C:\Documents and Settings\indira.kulenovic.IFRC\Desktop\photo_caustic_cooldown.jpg"/>
          <p:cNvPicPr>
            <a:picLocks noChangeAspect="1" noChangeArrowheads="1"/>
          </p:cNvPicPr>
          <p:nvPr/>
        </p:nvPicPr>
        <p:blipFill>
          <a:blip r:embed="rId5" cstate="email"/>
          <a:srcRect/>
          <a:stretch>
            <a:fillRect/>
          </a:stretch>
        </p:blipFill>
        <p:spPr bwMode="auto">
          <a:xfrm>
            <a:off x="1790759" y="4694363"/>
            <a:ext cx="3067844" cy="2163638"/>
          </a:xfrm>
          <a:prstGeom prst="rect">
            <a:avLst/>
          </a:prstGeom>
          <a:noFill/>
        </p:spPr>
      </p:pic>
      <p:pic>
        <p:nvPicPr>
          <p:cNvPr id="3084" name="Picture 12" descr="C:\Documents and Settings\indira.kulenovic.IFRC\Desktop\_1090869.jpg"/>
          <p:cNvPicPr>
            <a:picLocks noChangeAspect="1" noChangeArrowheads="1"/>
          </p:cNvPicPr>
          <p:nvPr/>
        </p:nvPicPr>
        <p:blipFill>
          <a:blip r:embed="rId6" cstate="email"/>
          <a:srcRect/>
          <a:stretch>
            <a:fillRect/>
          </a:stretch>
        </p:blipFill>
        <p:spPr bwMode="auto">
          <a:xfrm>
            <a:off x="4801927" y="4696601"/>
            <a:ext cx="1885476" cy="2161399"/>
          </a:xfrm>
          <a:prstGeom prst="rect">
            <a:avLst/>
          </a:prstGeom>
          <a:noFill/>
        </p:spPr>
      </p:pic>
      <p:pic>
        <p:nvPicPr>
          <p:cNvPr id="3085" name="Picture 13" descr="C:\Documents and Settings\indira.kulenovic.IFRC\Desktop\264823-cropsIsrarulHaq-1317504718-271-640x480.jpg"/>
          <p:cNvPicPr>
            <a:picLocks noChangeAspect="1" noChangeArrowheads="1"/>
          </p:cNvPicPr>
          <p:nvPr/>
        </p:nvPicPr>
        <p:blipFill>
          <a:blip r:embed="rId7" cstate="email"/>
          <a:srcRect/>
          <a:stretch>
            <a:fillRect/>
          </a:stretch>
        </p:blipFill>
        <p:spPr bwMode="auto">
          <a:xfrm>
            <a:off x="6537278" y="2698845"/>
            <a:ext cx="2606722" cy="203692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1"/>
          <p:cNvSpPr txBox="1">
            <a:spLocks noChangeArrowheads="1"/>
          </p:cNvSpPr>
          <p:nvPr/>
        </p:nvSpPr>
        <p:spPr bwMode="auto">
          <a:xfrm>
            <a:off x="272956" y="1008394"/>
            <a:ext cx="5691116" cy="1569660"/>
          </a:xfrm>
          <a:prstGeom prst="rect">
            <a:avLst/>
          </a:prstGeom>
          <a:noFill/>
          <a:ln w="9525">
            <a:noFill/>
            <a:miter lim="800000"/>
            <a:headEnd/>
            <a:tailEnd/>
          </a:ln>
        </p:spPr>
        <p:txBody>
          <a:bodyPr wrap="square">
            <a:spAutoFit/>
          </a:bodyPr>
          <a:lstStyle/>
          <a:p>
            <a:r>
              <a:rPr lang="en-US" sz="4800" b="1" dirty="0"/>
              <a:t>More intense </a:t>
            </a:r>
            <a:r>
              <a:rPr lang="en-US" sz="4800" b="1" dirty="0">
                <a:solidFill>
                  <a:srgbClr val="C00000"/>
                </a:solidFill>
              </a:rPr>
              <a:t>tropical storms</a:t>
            </a:r>
            <a:r>
              <a:rPr lang="en-US" sz="4800" b="1" dirty="0"/>
              <a:t>:</a:t>
            </a:r>
            <a:endParaRPr lang="nl-NL" sz="4800" b="1" dirty="0"/>
          </a:p>
        </p:txBody>
      </p:sp>
      <p:sp>
        <p:nvSpPr>
          <p:cNvPr id="3" name="Rectangle 17"/>
          <p:cNvSpPr>
            <a:spLocks noChangeArrowheads="1"/>
          </p:cNvSpPr>
          <p:nvPr/>
        </p:nvSpPr>
        <p:spPr bwMode="auto">
          <a:xfrm>
            <a:off x="0" y="2743557"/>
            <a:ext cx="6277970" cy="1274195"/>
          </a:xfrm>
          <a:prstGeom prst="rect">
            <a:avLst/>
          </a:prstGeom>
          <a:noFill/>
          <a:ln w="12700">
            <a:noFill/>
            <a:miter lim="800000"/>
            <a:headEnd/>
            <a:tailEnd/>
          </a:ln>
        </p:spPr>
        <p:txBody>
          <a:bodyPr wrap="square">
            <a:spAutoFit/>
          </a:bodyPr>
          <a:lstStyle/>
          <a:p>
            <a:pPr marL="177800" indent="-177800" eaLnBrk="0" hangingPunct="0">
              <a:lnSpc>
                <a:spcPct val="120000"/>
              </a:lnSpc>
              <a:buClr>
                <a:srgbClr val="CC0000"/>
              </a:buClr>
              <a:buFont typeface="Wingdings" pitchFamily="2" charset="2"/>
              <a:buChar char="q"/>
            </a:pPr>
            <a:r>
              <a:rPr lang="en-US" sz="3200" dirty="0" smtClean="0"/>
              <a:t>     higher </a:t>
            </a:r>
            <a:r>
              <a:rPr lang="en-US" sz="3200" dirty="0"/>
              <a:t>wind speed and more </a:t>
            </a:r>
            <a:r>
              <a:rPr lang="en-US" sz="3200" dirty="0" smtClean="0"/>
              <a:t>    	rainfall</a:t>
            </a:r>
            <a:endParaRPr lang="en-US" sz="3200" i="1" dirty="0"/>
          </a:p>
        </p:txBody>
      </p:sp>
      <p:pic>
        <p:nvPicPr>
          <p:cNvPr id="4098" name="Picture 2" descr="C:\Documents and Settings\indira.kulenovic.IFRC\Desktop\Sandy-620x415.jpg"/>
          <p:cNvPicPr>
            <a:picLocks noChangeAspect="1" noChangeArrowheads="1"/>
          </p:cNvPicPr>
          <p:nvPr/>
        </p:nvPicPr>
        <p:blipFill>
          <a:blip r:embed="rId2" cstate="email"/>
          <a:srcRect/>
          <a:stretch>
            <a:fillRect/>
          </a:stretch>
        </p:blipFill>
        <p:spPr bwMode="auto">
          <a:xfrm>
            <a:off x="6461411" y="756528"/>
            <a:ext cx="2682589" cy="1795604"/>
          </a:xfrm>
          <a:prstGeom prst="rect">
            <a:avLst/>
          </a:prstGeom>
          <a:noFill/>
        </p:spPr>
      </p:pic>
      <p:pic>
        <p:nvPicPr>
          <p:cNvPr id="4100" name="Picture 4" descr="C:\Documents and Settings\indira.kulenovic.IFRC\Desktop\cmimg_12888.jpg"/>
          <p:cNvPicPr>
            <a:picLocks noChangeAspect="1" noChangeArrowheads="1"/>
          </p:cNvPicPr>
          <p:nvPr/>
        </p:nvPicPr>
        <p:blipFill>
          <a:blip r:embed="rId3" cstate="email"/>
          <a:srcRect/>
          <a:stretch>
            <a:fillRect/>
          </a:stretch>
        </p:blipFill>
        <p:spPr bwMode="auto">
          <a:xfrm>
            <a:off x="6449304" y="3452883"/>
            <a:ext cx="2694696" cy="1789278"/>
          </a:xfrm>
          <a:prstGeom prst="rect">
            <a:avLst/>
          </a:prstGeom>
          <a:noFill/>
        </p:spPr>
      </p:pic>
      <p:pic>
        <p:nvPicPr>
          <p:cNvPr id="4101" name="Picture 5" descr="C:\Documents and Settings\indira.kulenovic.IFRC\Desktop\p-Phil0467.jpg"/>
          <p:cNvPicPr>
            <a:picLocks noChangeAspect="1" noChangeArrowheads="1"/>
          </p:cNvPicPr>
          <p:nvPr/>
        </p:nvPicPr>
        <p:blipFill>
          <a:blip r:embed="rId4" cstate="email"/>
          <a:srcRect/>
          <a:stretch>
            <a:fillRect/>
          </a:stretch>
        </p:blipFill>
        <p:spPr bwMode="auto">
          <a:xfrm>
            <a:off x="6441743" y="2088107"/>
            <a:ext cx="2702257" cy="1549021"/>
          </a:xfrm>
          <a:prstGeom prst="rect">
            <a:avLst/>
          </a:prstGeom>
          <a:noFill/>
        </p:spPr>
      </p:pic>
      <p:pic>
        <p:nvPicPr>
          <p:cNvPr id="4102" name="Picture 6" descr="C:\Documents and Settings\indira.kulenovic.IFRC\Desktop\360_philippines_mud_0929.jpg"/>
          <p:cNvPicPr>
            <a:picLocks noChangeAspect="1" noChangeArrowheads="1"/>
          </p:cNvPicPr>
          <p:nvPr/>
        </p:nvPicPr>
        <p:blipFill>
          <a:blip r:embed="rId5" cstate="email"/>
          <a:srcRect/>
          <a:stretch>
            <a:fillRect/>
          </a:stretch>
        </p:blipFill>
        <p:spPr bwMode="auto">
          <a:xfrm>
            <a:off x="0" y="4763069"/>
            <a:ext cx="3209256" cy="2094931"/>
          </a:xfrm>
          <a:prstGeom prst="rect">
            <a:avLst/>
          </a:prstGeom>
          <a:noFill/>
        </p:spPr>
      </p:pic>
      <p:pic>
        <p:nvPicPr>
          <p:cNvPr id="4103" name="Picture 7" descr="C:\Documents and Settings\indira.kulenovic.IFRC\Desktop\vietnam-monsoon.jpg"/>
          <p:cNvPicPr>
            <a:picLocks noChangeAspect="1" noChangeArrowheads="1"/>
          </p:cNvPicPr>
          <p:nvPr/>
        </p:nvPicPr>
        <p:blipFill>
          <a:blip r:embed="rId6" cstate="email"/>
          <a:srcRect/>
          <a:stretch>
            <a:fillRect/>
          </a:stretch>
        </p:blipFill>
        <p:spPr bwMode="auto">
          <a:xfrm>
            <a:off x="3016155" y="4763068"/>
            <a:ext cx="2986658" cy="2094932"/>
          </a:xfrm>
          <a:prstGeom prst="rect">
            <a:avLst/>
          </a:prstGeom>
          <a:noFill/>
        </p:spPr>
      </p:pic>
      <p:pic>
        <p:nvPicPr>
          <p:cNvPr id="4104" name="Picture 8" descr="C:\Documents and Settings\indira.kulenovic.IFRC\Desktop\philippines_1490416i2.jpg"/>
          <p:cNvPicPr>
            <a:picLocks noChangeAspect="1" noChangeArrowheads="1"/>
          </p:cNvPicPr>
          <p:nvPr/>
        </p:nvPicPr>
        <p:blipFill>
          <a:blip r:embed="rId7" cstate="email"/>
          <a:srcRect/>
          <a:stretch>
            <a:fillRect/>
          </a:stretch>
        </p:blipFill>
        <p:spPr bwMode="auto">
          <a:xfrm>
            <a:off x="5966201" y="4763069"/>
            <a:ext cx="3177799" cy="209493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8"/>
          <p:cNvSpPr txBox="1">
            <a:spLocks noChangeArrowheads="1"/>
          </p:cNvSpPr>
          <p:nvPr/>
        </p:nvSpPr>
        <p:spPr bwMode="auto">
          <a:xfrm>
            <a:off x="0" y="941009"/>
            <a:ext cx="7096836" cy="1323439"/>
          </a:xfrm>
          <a:prstGeom prst="rect">
            <a:avLst/>
          </a:prstGeom>
          <a:noFill/>
          <a:ln w="9525">
            <a:noFill/>
            <a:miter lim="800000"/>
            <a:headEnd/>
            <a:tailEnd/>
          </a:ln>
        </p:spPr>
        <p:txBody>
          <a:bodyPr wrap="square">
            <a:spAutoFit/>
          </a:bodyPr>
          <a:lstStyle/>
          <a:p>
            <a:r>
              <a:rPr lang="en-US" sz="4000" b="1" dirty="0"/>
              <a:t>More </a:t>
            </a:r>
            <a:r>
              <a:rPr lang="en-US" sz="4000" b="1" dirty="0">
                <a:solidFill>
                  <a:srgbClr val="C00000"/>
                </a:solidFill>
              </a:rPr>
              <a:t>droughts</a:t>
            </a:r>
            <a:r>
              <a:rPr lang="en-US" sz="4000" b="1" dirty="0"/>
              <a:t>, </a:t>
            </a:r>
            <a:endParaRPr lang="en-US" sz="4000" b="1" dirty="0" smtClean="0"/>
          </a:p>
          <a:p>
            <a:r>
              <a:rPr lang="en-US" sz="4000" b="1" dirty="0" smtClean="0"/>
              <a:t>more </a:t>
            </a:r>
            <a:r>
              <a:rPr lang="en-US" sz="4000" b="1" dirty="0"/>
              <a:t>often:</a:t>
            </a:r>
            <a:endParaRPr lang="nl-NL" sz="4000" b="1" dirty="0"/>
          </a:p>
        </p:txBody>
      </p:sp>
      <p:sp>
        <p:nvSpPr>
          <p:cNvPr id="3" name="Rectangle 16"/>
          <p:cNvSpPr>
            <a:spLocks noChangeArrowheads="1"/>
          </p:cNvSpPr>
          <p:nvPr/>
        </p:nvSpPr>
        <p:spPr bwMode="auto">
          <a:xfrm>
            <a:off x="173226" y="2275148"/>
            <a:ext cx="5681663" cy="2456057"/>
          </a:xfrm>
          <a:prstGeom prst="rect">
            <a:avLst/>
          </a:prstGeom>
          <a:noFill/>
          <a:ln w="12700">
            <a:noFill/>
            <a:miter lim="800000"/>
            <a:headEnd/>
            <a:tailEnd/>
          </a:ln>
        </p:spPr>
        <p:txBody>
          <a:bodyPr wrap="square">
            <a:spAutoFit/>
          </a:bodyPr>
          <a:lstStyle/>
          <a:p>
            <a:pPr marL="177800" indent="-177800" eaLnBrk="0" hangingPunct="0">
              <a:lnSpc>
                <a:spcPct val="120000"/>
              </a:lnSpc>
              <a:buClr>
                <a:srgbClr val="CC0000"/>
              </a:buClr>
              <a:buFont typeface="Wingdings" pitchFamily="2" charset="2"/>
              <a:buChar char="q"/>
            </a:pPr>
            <a:r>
              <a:rPr lang="en-US" sz="3200" dirty="0" smtClean="0"/>
              <a:t>     too </a:t>
            </a:r>
            <a:r>
              <a:rPr lang="en-US" sz="3200" dirty="0"/>
              <a:t>little drinking water</a:t>
            </a:r>
          </a:p>
          <a:p>
            <a:pPr marL="177800" indent="-177800" eaLnBrk="0" hangingPunct="0">
              <a:lnSpc>
                <a:spcPct val="120000"/>
              </a:lnSpc>
              <a:buClr>
                <a:srgbClr val="CC0000"/>
              </a:buClr>
              <a:buFont typeface="Wingdings" pitchFamily="2" charset="2"/>
              <a:buChar char="q"/>
            </a:pPr>
            <a:r>
              <a:rPr lang="en-US" sz="3200" dirty="0" smtClean="0"/>
              <a:t>     food </a:t>
            </a:r>
            <a:r>
              <a:rPr lang="en-US" sz="3200" dirty="0"/>
              <a:t>security threatened</a:t>
            </a:r>
          </a:p>
          <a:p>
            <a:pPr marL="177800" indent="-177800" eaLnBrk="0" hangingPunct="0">
              <a:lnSpc>
                <a:spcPct val="120000"/>
              </a:lnSpc>
              <a:buClr>
                <a:srgbClr val="CC0000"/>
              </a:buClr>
              <a:buFont typeface="Wingdings" pitchFamily="2" charset="2"/>
              <a:buChar char="q"/>
            </a:pPr>
            <a:r>
              <a:rPr lang="en-US" sz="3200" dirty="0" smtClean="0"/>
              <a:t>     potential </a:t>
            </a:r>
            <a:r>
              <a:rPr lang="en-US" sz="3200" dirty="0"/>
              <a:t>impact on </a:t>
            </a:r>
            <a:r>
              <a:rPr lang="en-US" sz="3200" dirty="0" smtClean="0"/>
              <a:t>     	conflict </a:t>
            </a:r>
            <a:r>
              <a:rPr lang="en-US" sz="3200" dirty="0"/>
              <a:t>and migration</a:t>
            </a:r>
          </a:p>
        </p:txBody>
      </p:sp>
      <p:pic>
        <p:nvPicPr>
          <p:cNvPr id="5122" name="Picture 2" descr="C:\Documents and Settings\indira.kulenovic.IFRC\Desktop\2009 drought (AP).jpg"/>
          <p:cNvPicPr>
            <a:picLocks noChangeAspect="1" noChangeArrowheads="1"/>
          </p:cNvPicPr>
          <p:nvPr/>
        </p:nvPicPr>
        <p:blipFill>
          <a:blip r:embed="rId2" cstate="email"/>
          <a:srcRect/>
          <a:stretch>
            <a:fillRect/>
          </a:stretch>
        </p:blipFill>
        <p:spPr bwMode="auto">
          <a:xfrm>
            <a:off x="0" y="4770574"/>
            <a:ext cx="3138985" cy="2087425"/>
          </a:xfrm>
          <a:prstGeom prst="rect">
            <a:avLst/>
          </a:prstGeom>
          <a:noFill/>
        </p:spPr>
      </p:pic>
      <p:pic>
        <p:nvPicPr>
          <p:cNvPr id="5123" name="Picture 3" descr="C:\Documents and Settings\indira.kulenovic.IFRC\Desktop\drought-in-pi2.jpg"/>
          <p:cNvPicPr>
            <a:picLocks noChangeAspect="1" noChangeArrowheads="1"/>
          </p:cNvPicPr>
          <p:nvPr/>
        </p:nvPicPr>
        <p:blipFill>
          <a:blip r:embed="rId3" cstate="email"/>
          <a:srcRect/>
          <a:stretch>
            <a:fillRect/>
          </a:stretch>
        </p:blipFill>
        <p:spPr bwMode="auto">
          <a:xfrm>
            <a:off x="3127611" y="4763069"/>
            <a:ext cx="3157197" cy="2094931"/>
          </a:xfrm>
          <a:prstGeom prst="rect">
            <a:avLst/>
          </a:prstGeom>
          <a:noFill/>
        </p:spPr>
      </p:pic>
      <p:pic>
        <p:nvPicPr>
          <p:cNvPr id="5124" name="Picture 4" descr="C:\Documents and Settings\indira.kulenovic.IFRC\Desktop\4231614229112810550-300x199.jpg"/>
          <p:cNvPicPr>
            <a:picLocks noChangeAspect="1" noChangeArrowheads="1"/>
          </p:cNvPicPr>
          <p:nvPr/>
        </p:nvPicPr>
        <p:blipFill>
          <a:blip r:embed="rId4" cstate="email"/>
          <a:srcRect/>
          <a:stretch>
            <a:fillRect/>
          </a:stretch>
        </p:blipFill>
        <p:spPr bwMode="auto">
          <a:xfrm>
            <a:off x="6286500" y="4735773"/>
            <a:ext cx="2857500" cy="2122227"/>
          </a:xfrm>
          <a:prstGeom prst="rect">
            <a:avLst/>
          </a:prstGeom>
          <a:noFill/>
        </p:spPr>
      </p:pic>
      <p:pic>
        <p:nvPicPr>
          <p:cNvPr id="5125" name="Picture 5" descr="C:\Documents and Settings\indira.kulenovic.IFRC\Desktop\climate-drought.jpg"/>
          <p:cNvPicPr>
            <a:picLocks noChangeAspect="1" noChangeArrowheads="1"/>
          </p:cNvPicPr>
          <p:nvPr/>
        </p:nvPicPr>
        <p:blipFill>
          <a:blip r:embed="rId5" cstate="email"/>
          <a:srcRect/>
          <a:stretch>
            <a:fillRect/>
          </a:stretch>
        </p:blipFill>
        <p:spPr bwMode="auto">
          <a:xfrm>
            <a:off x="6277971" y="2797791"/>
            <a:ext cx="2866030" cy="1958668"/>
          </a:xfrm>
          <a:prstGeom prst="rect">
            <a:avLst/>
          </a:prstGeom>
          <a:noFill/>
        </p:spPr>
      </p:pic>
      <p:pic>
        <p:nvPicPr>
          <p:cNvPr id="5126" name="Picture 6" descr="C:\Documents and Settings\indira.kulenovic.IFRC\Desktop\indiadrought2.jpg"/>
          <p:cNvPicPr>
            <a:picLocks noChangeAspect="1" noChangeArrowheads="1"/>
          </p:cNvPicPr>
          <p:nvPr/>
        </p:nvPicPr>
        <p:blipFill>
          <a:blip r:embed="rId6" cstate="email"/>
          <a:srcRect/>
          <a:stretch>
            <a:fillRect/>
          </a:stretch>
        </p:blipFill>
        <p:spPr bwMode="auto">
          <a:xfrm>
            <a:off x="6264322" y="764276"/>
            <a:ext cx="2879678" cy="20684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6853" y="2093879"/>
            <a:ext cx="5677469" cy="2585323"/>
          </a:xfrm>
          <a:prstGeom prst="rect">
            <a:avLst/>
          </a:prstGeom>
          <a:solidFill>
            <a:schemeClr val="bg1"/>
          </a:solidFill>
        </p:spPr>
        <p:txBody>
          <a:bodyPr wrap="square" lIns="91440" tIns="45720" rIns="91440" bIns="45720">
            <a:spAutoFit/>
          </a:bodyPr>
          <a:lstStyle/>
          <a:p>
            <a:pPr algn="ctr"/>
            <a:r>
              <a:rPr lang="en-US" sz="5400" cap="none" spc="0" dirty="0" smtClean="0">
                <a:ln w="38100" cmpd="sng">
                  <a:solidFill>
                    <a:schemeClr val="tx1"/>
                  </a:solidFill>
                  <a:prstDash val="solid"/>
                </a:ln>
              </a:rPr>
              <a:t>Humanitarian and Development  Impacts….</a:t>
            </a:r>
            <a:endParaRPr lang="en-US" sz="5400" b="1" cap="none" spc="0" dirty="0">
              <a:ln w="38100" cmpd="sng">
                <a:solidFill>
                  <a:schemeClr val="tx1"/>
                </a:solidFill>
                <a:prstDash val="solid"/>
              </a:ln>
            </a:endParaRPr>
          </a:p>
        </p:txBody>
      </p:sp>
      <p:pic>
        <p:nvPicPr>
          <p:cNvPr id="8194" name="Picture 2" descr="C:\Documents and Settings\indira.kulenovic.IFRC\Desktop\temple.jpg"/>
          <p:cNvPicPr>
            <a:picLocks noChangeAspect="1" noChangeArrowheads="1"/>
          </p:cNvPicPr>
          <p:nvPr/>
        </p:nvPicPr>
        <p:blipFill>
          <a:blip r:embed="rId2" cstate="email"/>
          <a:srcRect/>
          <a:stretch>
            <a:fillRect/>
          </a:stretch>
        </p:blipFill>
        <p:spPr bwMode="auto">
          <a:xfrm>
            <a:off x="6905767" y="739610"/>
            <a:ext cx="2238233" cy="1677183"/>
          </a:xfrm>
          <a:prstGeom prst="rect">
            <a:avLst/>
          </a:prstGeom>
          <a:noFill/>
        </p:spPr>
      </p:pic>
      <p:pic>
        <p:nvPicPr>
          <p:cNvPr id="8195" name="Picture 3" descr="C:\Documents and Settings\indira.kulenovic.IFRC\Desktop\DSC_0205.JPG"/>
          <p:cNvPicPr>
            <a:picLocks noChangeAspect="1" noChangeArrowheads="1"/>
          </p:cNvPicPr>
          <p:nvPr/>
        </p:nvPicPr>
        <p:blipFill>
          <a:blip r:embed="rId3" cstate="email"/>
          <a:srcRect/>
          <a:stretch>
            <a:fillRect/>
          </a:stretch>
        </p:blipFill>
        <p:spPr bwMode="auto">
          <a:xfrm>
            <a:off x="6904353" y="2372934"/>
            <a:ext cx="2239647" cy="1489382"/>
          </a:xfrm>
          <a:prstGeom prst="rect">
            <a:avLst/>
          </a:prstGeom>
          <a:noFill/>
        </p:spPr>
      </p:pic>
      <p:pic>
        <p:nvPicPr>
          <p:cNvPr id="8196" name="Picture 4" descr="C:\Documents and Settings\indira.kulenovic.IFRC\Desktop\DSC_4064.JPG"/>
          <p:cNvPicPr>
            <a:picLocks noChangeAspect="1" noChangeArrowheads="1"/>
          </p:cNvPicPr>
          <p:nvPr/>
        </p:nvPicPr>
        <p:blipFill>
          <a:blip r:embed="rId4" cstate="email"/>
          <a:srcRect/>
          <a:stretch>
            <a:fillRect/>
          </a:stretch>
        </p:blipFill>
        <p:spPr bwMode="auto">
          <a:xfrm>
            <a:off x="6924876" y="3833245"/>
            <a:ext cx="2219124" cy="1475734"/>
          </a:xfrm>
          <a:prstGeom prst="rect">
            <a:avLst/>
          </a:prstGeom>
          <a:noFill/>
        </p:spPr>
      </p:pic>
      <p:pic>
        <p:nvPicPr>
          <p:cNvPr id="8197" name="Picture 5" descr="C:\Documents and Settings\indira.kulenovic.IFRC\Desktop\IMG_5803.jpg"/>
          <p:cNvPicPr>
            <a:picLocks noChangeAspect="1" noChangeArrowheads="1"/>
          </p:cNvPicPr>
          <p:nvPr/>
        </p:nvPicPr>
        <p:blipFill>
          <a:blip r:embed="rId5" cstate="email"/>
          <a:srcRect/>
          <a:stretch>
            <a:fillRect/>
          </a:stretch>
        </p:blipFill>
        <p:spPr bwMode="auto">
          <a:xfrm>
            <a:off x="6916193" y="5254388"/>
            <a:ext cx="2227805" cy="160361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a:xfrm>
            <a:off x="0" y="1050878"/>
            <a:ext cx="7287904" cy="5807122"/>
          </a:xfrm>
        </p:spPr>
        <p:txBody>
          <a:bodyPr/>
          <a:lstStyle/>
          <a:p>
            <a:pPr>
              <a:lnSpc>
                <a:spcPct val="80000"/>
              </a:lnSpc>
              <a:spcBef>
                <a:spcPct val="45000"/>
              </a:spcBef>
              <a:spcAft>
                <a:spcPts val="1200"/>
              </a:spcAft>
              <a:buFont typeface="Wingdings" pitchFamily="2" charset="2"/>
              <a:buChar char="q"/>
              <a:defRPr/>
            </a:pPr>
            <a:r>
              <a:rPr lang="en-US" sz="2600" dirty="0">
                <a:latin typeface="+mj-lt"/>
              </a:rPr>
              <a:t>I</a:t>
            </a:r>
            <a:r>
              <a:rPr lang="en-US" sz="2600" dirty="0" smtClean="0">
                <a:latin typeface="+mj-lt"/>
              </a:rPr>
              <a:t>ncreased human and material damages </a:t>
            </a:r>
            <a:endParaRPr lang="en-US" sz="2600" dirty="0">
              <a:latin typeface="+mj-lt"/>
            </a:endParaRPr>
          </a:p>
          <a:p>
            <a:pPr>
              <a:lnSpc>
                <a:spcPct val="80000"/>
              </a:lnSpc>
              <a:spcBef>
                <a:spcPct val="45000"/>
              </a:spcBef>
              <a:spcAft>
                <a:spcPts val="1200"/>
              </a:spcAft>
              <a:buFont typeface="Wingdings" pitchFamily="2" charset="2"/>
              <a:buChar char="q"/>
              <a:defRPr/>
            </a:pPr>
            <a:r>
              <a:rPr lang="en-US" sz="2600" dirty="0" smtClean="0">
                <a:latin typeface="+mj-lt"/>
              </a:rPr>
              <a:t>Increased/more intense floods</a:t>
            </a:r>
            <a:r>
              <a:rPr lang="en-US" sz="2600" dirty="0">
                <a:latin typeface="+mj-lt"/>
              </a:rPr>
              <a:t>, </a:t>
            </a:r>
            <a:r>
              <a:rPr lang="en-US" sz="2600" dirty="0" smtClean="0">
                <a:latin typeface="+mj-lt"/>
              </a:rPr>
              <a:t>tropical storms/cyclones </a:t>
            </a:r>
            <a:r>
              <a:rPr lang="en-US" sz="2600" dirty="0">
                <a:latin typeface="+mj-lt"/>
              </a:rPr>
              <a:t>and droughts</a:t>
            </a:r>
          </a:p>
          <a:p>
            <a:pPr>
              <a:lnSpc>
                <a:spcPct val="80000"/>
              </a:lnSpc>
              <a:spcBef>
                <a:spcPct val="45000"/>
              </a:spcBef>
              <a:spcAft>
                <a:spcPts val="1200"/>
              </a:spcAft>
              <a:buFont typeface="Wingdings" pitchFamily="2" charset="2"/>
              <a:buChar char="q"/>
              <a:defRPr/>
            </a:pPr>
            <a:r>
              <a:rPr lang="en-US" sz="2600" dirty="0">
                <a:latin typeface="+mj-lt"/>
              </a:rPr>
              <a:t>D</a:t>
            </a:r>
            <a:r>
              <a:rPr lang="en-US" sz="2600" dirty="0" smtClean="0">
                <a:latin typeface="+mj-lt"/>
              </a:rPr>
              <a:t>ecreased </a:t>
            </a:r>
            <a:r>
              <a:rPr lang="en-US" sz="2600" dirty="0">
                <a:latin typeface="+mj-lt"/>
              </a:rPr>
              <a:t>water availability and water quality</a:t>
            </a:r>
          </a:p>
          <a:p>
            <a:pPr>
              <a:lnSpc>
                <a:spcPct val="80000"/>
              </a:lnSpc>
              <a:spcBef>
                <a:spcPct val="45000"/>
              </a:spcBef>
              <a:spcAft>
                <a:spcPts val="1200"/>
              </a:spcAft>
              <a:buFont typeface="Wingdings" pitchFamily="2" charset="2"/>
              <a:buChar char="q"/>
              <a:defRPr/>
            </a:pPr>
            <a:r>
              <a:rPr lang="en-US" sz="2600" dirty="0" smtClean="0">
                <a:latin typeface="+mj-lt"/>
              </a:rPr>
              <a:t>Potential conflicts over water availability…</a:t>
            </a:r>
            <a:r>
              <a:rPr lang="en-US" sz="1600" i="1" dirty="0" smtClean="0">
                <a:latin typeface="+mj-lt"/>
              </a:rPr>
              <a:t>(i.e. Mekong River Basin countries….</a:t>
            </a:r>
          </a:p>
          <a:p>
            <a:pPr>
              <a:lnSpc>
                <a:spcPct val="80000"/>
              </a:lnSpc>
              <a:spcBef>
                <a:spcPct val="45000"/>
              </a:spcBef>
              <a:spcAft>
                <a:spcPts val="1200"/>
              </a:spcAft>
              <a:buFont typeface="Wingdings" pitchFamily="2" charset="2"/>
              <a:buChar char="q"/>
              <a:defRPr/>
            </a:pPr>
            <a:r>
              <a:rPr lang="en-US" sz="2600" dirty="0" smtClean="0">
                <a:latin typeface="+mj-lt"/>
              </a:rPr>
              <a:t>Environmental refugees </a:t>
            </a:r>
            <a:r>
              <a:rPr lang="en-US" sz="1600" i="1" dirty="0" smtClean="0">
                <a:latin typeface="+mj-lt"/>
              </a:rPr>
              <a:t>(by 2050 150 Million)</a:t>
            </a:r>
            <a:endParaRPr lang="en-US" sz="1600" i="1" dirty="0">
              <a:latin typeface="+mj-lt"/>
            </a:endParaRPr>
          </a:p>
          <a:p>
            <a:pPr>
              <a:lnSpc>
                <a:spcPct val="80000"/>
              </a:lnSpc>
              <a:spcBef>
                <a:spcPct val="45000"/>
              </a:spcBef>
              <a:spcAft>
                <a:spcPts val="1200"/>
              </a:spcAft>
              <a:buFont typeface="Wingdings" pitchFamily="2" charset="2"/>
              <a:buChar char="q"/>
              <a:defRPr/>
            </a:pPr>
            <a:r>
              <a:rPr lang="en-US" sz="2600" dirty="0" smtClean="0">
                <a:latin typeface="+mj-lt"/>
              </a:rPr>
              <a:t>Increased </a:t>
            </a:r>
            <a:r>
              <a:rPr lang="en-US" sz="2600" dirty="0">
                <a:latin typeface="+mj-lt"/>
              </a:rPr>
              <a:t>incidence of waterborne diseases such as </a:t>
            </a:r>
            <a:r>
              <a:rPr lang="en-US" sz="2600" dirty="0" smtClean="0">
                <a:latin typeface="+mj-lt"/>
              </a:rPr>
              <a:t>diarrhea, malaria</a:t>
            </a:r>
            <a:r>
              <a:rPr lang="en-US" sz="2600" dirty="0">
                <a:latin typeface="+mj-lt"/>
              </a:rPr>
              <a:t>, dengue, </a:t>
            </a:r>
            <a:r>
              <a:rPr lang="en-US" sz="2600" dirty="0" smtClean="0">
                <a:latin typeface="+mj-lt"/>
              </a:rPr>
              <a:t>cholera diseases etc</a:t>
            </a:r>
            <a:endParaRPr lang="en-US" sz="2600" dirty="0">
              <a:latin typeface="+mj-lt"/>
            </a:endParaRPr>
          </a:p>
          <a:p>
            <a:pPr>
              <a:lnSpc>
                <a:spcPct val="80000"/>
              </a:lnSpc>
              <a:spcBef>
                <a:spcPct val="45000"/>
              </a:spcBef>
              <a:spcAft>
                <a:spcPts val="1200"/>
              </a:spcAft>
              <a:buFont typeface="Wingdings" pitchFamily="2" charset="2"/>
              <a:buChar char="q"/>
              <a:defRPr/>
            </a:pPr>
            <a:r>
              <a:rPr lang="en-US" sz="2600" dirty="0">
                <a:latin typeface="+mj-lt"/>
              </a:rPr>
              <a:t>D</a:t>
            </a:r>
            <a:r>
              <a:rPr lang="en-US" sz="2600" dirty="0" smtClean="0">
                <a:latin typeface="+mj-lt"/>
              </a:rPr>
              <a:t>ecreased </a:t>
            </a:r>
            <a:r>
              <a:rPr lang="en-US" sz="2600" dirty="0">
                <a:latin typeface="+mj-lt"/>
              </a:rPr>
              <a:t>agricultural productivity (food shortages)</a:t>
            </a:r>
          </a:p>
          <a:p>
            <a:pPr>
              <a:lnSpc>
                <a:spcPct val="80000"/>
              </a:lnSpc>
              <a:spcBef>
                <a:spcPct val="45000"/>
              </a:spcBef>
              <a:spcAft>
                <a:spcPts val="1200"/>
              </a:spcAft>
              <a:defRPr/>
            </a:pPr>
            <a:endParaRPr lang="en-US" sz="2000" i="1" dirty="0">
              <a:latin typeface="+mj-lt"/>
            </a:endParaRPr>
          </a:p>
          <a:p>
            <a:pPr>
              <a:lnSpc>
                <a:spcPct val="80000"/>
              </a:lnSpc>
              <a:buFontTx/>
              <a:buNone/>
              <a:defRPr/>
            </a:pPr>
            <a:endParaRPr lang="en-US" sz="1200" dirty="0">
              <a:latin typeface="+mj-lt"/>
            </a:endParaRPr>
          </a:p>
        </p:txBody>
      </p:sp>
      <p:pic>
        <p:nvPicPr>
          <p:cNvPr id="10247" name="Picture 7" descr="woman and children"/>
          <p:cNvPicPr>
            <a:picLocks noChangeAspect="1" noChangeArrowheads="1"/>
          </p:cNvPicPr>
          <p:nvPr/>
        </p:nvPicPr>
        <p:blipFill>
          <a:blip r:embed="rId3" cstate="email"/>
          <a:srcRect/>
          <a:stretch>
            <a:fillRect/>
          </a:stretch>
        </p:blipFill>
        <p:spPr bwMode="auto">
          <a:xfrm>
            <a:off x="7055893" y="750626"/>
            <a:ext cx="2088107" cy="1624083"/>
          </a:xfrm>
          <a:prstGeom prst="rect">
            <a:avLst/>
          </a:prstGeom>
          <a:noFill/>
          <a:ln w="9525">
            <a:noFill/>
            <a:miter lim="800000"/>
            <a:headEnd/>
            <a:tailEnd/>
          </a:ln>
        </p:spPr>
      </p:pic>
      <p:sp>
        <p:nvSpPr>
          <p:cNvPr id="9" name="Rectangle 8"/>
          <p:cNvSpPr/>
          <p:nvPr/>
        </p:nvSpPr>
        <p:spPr>
          <a:xfrm>
            <a:off x="6649407" y="0"/>
            <a:ext cx="2494593" cy="707886"/>
          </a:xfrm>
          <a:prstGeom prst="rect">
            <a:avLst/>
          </a:prstGeom>
          <a:noFill/>
        </p:spPr>
        <p:txBody>
          <a:bodyPr wrap="non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Impacts…</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5" descr="PIC2"/>
          <p:cNvPicPr>
            <a:picLocks noChangeAspect="1" noChangeArrowheads="1"/>
          </p:cNvPicPr>
          <p:nvPr/>
        </p:nvPicPr>
        <p:blipFill>
          <a:blip r:embed="rId4" cstate="email"/>
          <a:srcRect/>
          <a:stretch>
            <a:fillRect/>
          </a:stretch>
        </p:blipFill>
        <p:spPr bwMode="auto">
          <a:xfrm>
            <a:off x="7078639" y="2306470"/>
            <a:ext cx="2065361" cy="1549021"/>
          </a:xfrm>
          <a:prstGeom prst="rect">
            <a:avLst/>
          </a:prstGeom>
          <a:noFill/>
          <a:ln w="9525">
            <a:noFill/>
            <a:miter lim="800000"/>
            <a:headEnd/>
            <a:tailEnd/>
          </a:ln>
        </p:spPr>
      </p:pic>
      <p:pic>
        <p:nvPicPr>
          <p:cNvPr id="13" name="Picture 7" descr="Picture1"/>
          <p:cNvPicPr>
            <a:picLocks noChangeAspect="1" noChangeArrowheads="1"/>
          </p:cNvPicPr>
          <p:nvPr/>
        </p:nvPicPr>
        <p:blipFill>
          <a:blip r:embed="rId5" cstate="email"/>
          <a:srcRect/>
          <a:stretch>
            <a:fillRect/>
          </a:stretch>
        </p:blipFill>
        <p:spPr bwMode="auto">
          <a:xfrm>
            <a:off x="7069540" y="3825922"/>
            <a:ext cx="2074460" cy="1382973"/>
          </a:xfrm>
          <a:prstGeom prst="rect">
            <a:avLst/>
          </a:prstGeom>
          <a:noFill/>
        </p:spPr>
      </p:pic>
      <p:graphicFrame>
        <p:nvGraphicFramePr>
          <p:cNvPr id="9218" name="Object 2"/>
          <p:cNvGraphicFramePr>
            <a:graphicFrameLocks noGrp="1" noChangeAspect="1"/>
          </p:cNvGraphicFramePr>
          <p:nvPr/>
        </p:nvGraphicFramePr>
        <p:xfrm>
          <a:off x="7055892" y="5218816"/>
          <a:ext cx="2088107" cy="1639184"/>
        </p:xfrm>
        <a:graphic>
          <a:graphicData uri="http://schemas.openxmlformats.org/presentationml/2006/ole">
            <mc:AlternateContent xmlns:mc="http://schemas.openxmlformats.org/markup-compatibility/2006">
              <mc:Choice xmlns:v="urn:schemas-microsoft-com:vml" Requires="v">
                <p:oleObj spid="_x0000_s9220" name="Photo Editor Photo" r:id="rId6" imgW="5057143" imgH="3247619" progId="">
                  <p:embed/>
                </p:oleObj>
              </mc:Choice>
              <mc:Fallback>
                <p:oleObj name="Photo Editor Photo" r:id="rId6" imgW="5057143" imgH="3247619" progId="">
                  <p:embed/>
                  <p:pic>
                    <p:nvPicPr>
                      <p:cNvPr id="0" name="Picture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5892" y="5218816"/>
                        <a:ext cx="2088107" cy="163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1794">
                                            <p:txEl>
                                              <p:pRg st="0" end="0"/>
                                            </p:txEl>
                                          </p:spTgt>
                                        </p:tgtEl>
                                        <p:attrNameLst>
                                          <p:attrName>style.visibility</p:attrName>
                                        </p:attrNameLst>
                                      </p:cBhvr>
                                      <p:to>
                                        <p:strVal val="visible"/>
                                      </p:to>
                                    </p:set>
                                    <p:animEffect transition="in" filter="blinds(horizontal)">
                                      <p:cBhvr>
                                        <p:cTn id="7" dur="500"/>
                                        <p:tgtEl>
                                          <p:spTgt spid="161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1794">
                                            <p:txEl>
                                              <p:pRg st="1" end="1"/>
                                            </p:txEl>
                                          </p:spTgt>
                                        </p:tgtEl>
                                        <p:attrNameLst>
                                          <p:attrName>style.visibility</p:attrName>
                                        </p:attrNameLst>
                                      </p:cBhvr>
                                      <p:to>
                                        <p:strVal val="visible"/>
                                      </p:to>
                                    </p:set>
                                    <p:animEffect transition="in" filter="blinds(horizontal)">
                                      <p:cBhvr>
                                        <p:cTn id="12" dur="500"/>
                                        <p:tgtEl>
                                          <p:spTgt spid="1617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1794">
                                            <p:txEl>
                                              <p:pRg st="2" end="2"/>
                                            </p:txEl>
                                          </p:spTgt>
                                        </p:tgtEl>
                                        <p:attrNameLst>
                                          <p:attrName>style.visibility</p:attrName>
                                        </p:attrNameLst>
                                      </p:cBhvr>
                                      <p:to>
                                        <p:strVal val="visible"/>
                                      </p:to>
                                    </p:set>
                                    <p:animEffect transition="in" filter="blinds(horizontal)">
                                      <p:cBhvr>
                                        <p:cTn id="17" dur="500"/>
                                        <p:tgtEl>
                                          <p:spTgt spid="1617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1794">
                                            <p:txEl>
                                              <p:pRg st="3" end="3"/>
                                            </p:txEl>
                                          </p:spTgt>
                                        </p:tgtEl>
                                        <p:attrNameLst>
                                          <p:attrName>style.visibility</p:attrName>
                                        </p:attrNameLst>
                                      </p:cBhvr>
                                      <p:to>
                                        <p:strVal val="visible"/>
                                      </p:to>
                                    </p:set>
                                    <p:animEffect transition="in" filter="blinds(horizontal)">
                                      <p:cBhvr>
                                        <p:cTn id="22" dur="500"/>
                                        <p:tgtEl>
                                          <p:spTgt spid="1617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1794">
                                            <p:txEl>
                                              <p:pRg st="4" end="4"/>
                                            </p:txEl>
                                          </p:spTgt>
                                        </p:tgtEl>
                                        <p:attrNameLst>
                                          <p:attrName>style.visibility</p:attrName>
                                        </p:attrNameLst>
                                      </p:cBhvr>
                                      <p:to>
                                        <p:strVal val="visible"/>
                                      </p:to>
                                    </p:set>
                                    <p:animEffect transition="in" filter="blinds(horizontal)">
                                      <p:cBhvr>
                                        <p:cTn id="27" dur="500"/>
                                        <p:tgtEl>
                                          <p:spTgt spid="1617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1794">
                                            <p:txEl>
                                              <p:pRg st="5" end="5"/>
                                            </p:txEl>
                                          </p:spTgt>
                                        </p:tgtEl>
                                        <p:attrNameLst>
                                          <p:attrName>style.visibility</p:attrName>
                                        </p:attrNameLst>
                                      </p:cBhvr>
                                      <p:to>
                                        <p:strVal val="visible"/>
                                      </p:to>
                                    </p:set>
                                    <p:animEffect transition="in" filter="blinds(horizontal)">
                                      <p:cBhvr>
                                        <p:cTn id="32" dur="500"/>
                                        <p:tgtEl>
                                          <p:spTgt spid="1617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61794">
                                            <p:txEl>
                                              <p:pRg st="6" end="6"/>
                                            </p:txEl>
                                          </p:spTgt>
                                        </p:tgtEl>
                                        <p:attrNameLst>
                                          <p:attrName>style.visibility</p:attrName>
                                        </p:attrNameLst>
                                      </p:cBhvr>
                                      <p:to>
                                        <p:strVal val="visible"/>
                                      </p:to>
                                    </p:set>
                                    <p:animEffect transition="in" filter="blinds(horizontal)">
                                      <p:cBhvr>
                                        <p:cTn id="37" dur="500"/>
                                        <p:tgtEl>
                                          <p:spTgt spid="1617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Picture1gpraph disasters"/>
          <p:cNvPicPr>
            <a:picLocks noChangeAspect="1" noChangeArrowheads="1"/>
          </p:cNvPicPr>
          <p:nvPr/>
        </p:nvPicPr>
        <p:blipFill>
          <a:blip r:embed="rId2" cstate="email"/>
          <a:srcRect/>
          <a:stretch>
            <a:fillRect/>
          </a:stretch>
        </p:blipFill>
        <p:spPr bwMode="auto">
          <a:xfrm>
            <a:off x="361666" y="774511"/>
            <a:ext cx="8153400" cy="4633913"/>
          </a:xfrm>
          <a:prstGeom prst="rect">
            <a:avLst/>
          </a:prstGeom>
          <a:noFill/>
        </p:spPr>
      </p:pic>
      <p:sp>
        <p:nvSpPr>
          <p:cNvPr id="28677" name="Text Box 5"/>
          <p:cNvSpPr txBox="1">
            <a:spLocks noChangeArrowheads="1"/>
          </p:cNvSpPr>
          <p:nvPr/>
        </p:nvSpPr>
        <p:spPr bwMode="auto">
          <a:xfrm>
            <a:off x="163773" y="5868537"/>
            <a:ext cx="8802806" cy="1212640"/>
          </a:xfrm>
          <a:prstGeom prst="rect">
            <a:avLst/>
          </a:prstGeom>
          <a:noFill/>
          <a:ln w="9525">
            <a:noFill/>
            <a:miter lim="800000"/>
            <a:headEnd/>
            <a:tailEnd/>
          </a:ln>
          <a:effectLst/>
        </p:spPr>
        <p:txBody>
          <a:bodyPr wrap="square">
            <a:spAutoFit/>
          </a:bodyPr>
          <a:lstStyle/>
          <a:p>
            <a:pPr>
              <a:lnSpc>
                <a:spcPct val="80000"/>
              </a:lnSpc>
              <a:spcBef>
                <a:spcPct val="20000"/>
              </a:spcBef>
            </a:pPr>
            <a:endParaRPr lang="en-US" sz="900" b="0" dirty="0">
              <a:solidFill>
                <a:schemeClr val="tx1"/>
              </a:solidFill>
            </a:endParaRPr>
          </a:p>
          <a:p>
            <a:pPr>
              <a:lnSpc>
                <a:spcPct val="80000"/>
              </a:lnSpc>
              <a:spcBef>
                <a:spcPct val="20000"/>
              </a:spcBef>
            </a:pPr>
            <a:r>
              <a:rPr lang="en-US" sz="1600" dirty="0">
                <a:solidFill>
                  <a:schemeClr val="tx1"/>
                </a:solidFill>
              </a:rPr>
              <a:t>For example</a:t>
            </a:r>
            <a:r>
              <a:rPr lang="en-US" sz="1600" b="0" dirty="0">
                <a:solidFill>
                  <a:schemeClr val="tx1"/>
                </a:solidFill>
              </a:rPr>
              <a:t>: </a:t>
            </a:r>
            <a:r>
              <a:rPr lang="en-US" sz="1600" b="0" dirty="0" smtClean="0">
                <a:solidFill>
                  <a:schemeClr val="tx1"/>
                </a:solidFill>
              </a:rPr>
              <a:t>the </a:t>
            </a:r>
            <a:r>
              <a:rPr lang="en-US" sz="1600" b="0" dirty="0">
                <a:solidFill>
                  <a:schemeClr val="tx1"/>
                </a:solidFill>
              </a:rPr>
              <a:t>United States was hit by more natural disasters than any country except China </a:t>
            </a:r>
            <a:r>
              <a:rPr lang="en-US" sz="1600" b="0" dirty="0" smtClean="0">
                <a:solidFill>
                  <a:schemeClr val="tx1"/>
                </a:solidFill>
              </a:rPr>
              <a:t>(in 2007: 26</a:t>
            </a:r>
            <a:r>
              <a:rPr lang="en-US" sz="1600" b="0" dirty="0">
                <a:solidFill>
                  <a:schemeClr val="tx1"/>
                </a:solidFill>
              </a:rPr>
              <a:t>, compared with China's 35). But if you rank countries by the number of people killed or affected per 100,000 inhabitants, the U.S. hardly even figures.</a:t>
            </a:r>
          </a:p>
          <a:p>
            <a:pPr>
              <a:spcBef>
                <a:spcPct val="50000"/>
              </a:spcBef>
            </a:pPr>
            <a:endParaRPr lang="en-US" sz="1600" b="0" dirty="0">
              <a:solidFill>
                <a:schemeClr val="tx1"/>
              </a:solidFill>
            </a:endParaRPr>
          </a:p>
        </p:txBody>
      </p:sp>
      <p:sp>
        <p:nvSpPr>
          <p:cNvPr id="28680" name="Rectangle 8"/>
          <p:cNvSpPr>
            <a:spLocks noGrp="1" noChangeArrowheads="1"/>
          </p:cNvSpPr>
          <p:nvPr>
            <p:ph type="body" sz="half" idx="1"/>
          </p:nvPr>
        </p:nvSpPr>
        <p:spPr>
          <a:xfrm>
            <a:off x="457200" y="5430671"/>
            <a:ext cx="8229600" cy="609600"/>
          </a:xfrm>
          <a:noFill/>
          <a:ln/>
        </p:spPr>
        <p:txBody>
          <a:bodyPr/>
          <a:lstStyle/>
          <a:p>
            <a:pPr>
              <a:buFontTx/>
              <a:buNone/>
            </a:pPr>
            <a:r>
              <a:rPr lang="en-US" sz="1400" dirty="0"/>
              <a:t>Disaster risk is lower in high development countries than in low development countries. </a:t>
            </a:r>
          </a:p>
          <a:p>
            <a:pPr>
              <a:buFontTx/>
              <a:buNone/>
            </a:pPr>
            <a:r>
              <a:rPr lang="en-US" sz="1400" dirty="0"/>
              <a:t>Development processes intervene in the translation of physical exposure to hazards into disaster risk</a:t>
            </a:r>
          </a:p>
        </p:txBody>
      </p:sp>
      <p:sp>
        <p:nvSpPr>
          <p:cNvPr id="5" name="Rectangle 4"/>
          <p:cNvSpPr/>
          <p:nvPr/>
        </p:nvSpPr>
        <p:spPr>
          <a:xfrm>
            <a:off x="4924576" y="0"/>
            <a:ext cx="4084772" cy="58477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smtClean="0">
                <a:ln w="11430"/>
                <a:solidFill>
                  <a:srgbClr val="F8F8F8"/>
                </a:solidFill>
                <a:effectLst>
                  <a:outerShdw blurRad="25400" algn="tl" rotWithShape="0">
                    <a:srgbClr val="000000">
                      <a:alpha val="43000"/>
                    </a:srgbClr>
                  </a:outerShdw>
                </a:effectLst>
              </a:rPr>
              <a:t>Coping </a:t>
            </a:r>
            <a:r>
              <a:rPr lang="en-US" sz="3200" b="1" spc="150" dirty="0" smtClean="0">
                <a:ln w="11430"/>
                <a:solidFill>
                  <a:srgbClr val="F8F8F8"/>
                </a:solidFill>
                <a:effectLst>
                  <a:outerShdw blurRad="25400" algn="tl" rotWithShape="0">
                    <a:srgbClr val="000000">
                      <a:alpha val="43000"/>
                    </a:srgbClr>
                  </a:outerShdw>
                </a:effectLst>
              </a:rPr>
              <a:t>Capacities</a:t>
            </a:r>
            <a:endParaRPr lang="en-US" sz="3200" b="1" spc="150" dirty="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7200" y="3198813"/>
            <a:ext cx="4875213" cy="3162300"/>
            <a:chOff x="2069" y="2009"/>
            <a:chExt cx="3323" cy="1755"/>
          </a:xfrm>
        </p:grpSpPr>
        <p:sp>
          <p:nvSpPr>
            <p:cNvPr id="38920" name="Rectangle 8"/>
            <p:cNvSpPr>
              <a:spLocks noChangeArrowheads="1"/>
            </p:cNvSpPr>
            <p:nvPr/>
          </p:nvSpPr>
          <p:spPr bwMode="auto">
            <a:xfrm>
              <a:off x="2823" y="2393"/>
              <a:ext cx="345" cy="1102"/>
            </a:xfrm>
            <a:prstGeom prst="rect">
              <a:avLst/>
            </a:prstGeom>
            <a:solidFill>
              <a:srgbClr val="969696"/>
            </a:solidFill>
            <a:ln w="15875">
              <a:solidFill>
                <a:srgbClr val="000000"/>
              </a:solidFill>
              <a:miter lim="800000"/>
              <a:headEnd/>
              <a:tailEnd/>
            </a:ln>
          </p:spPr>
          <p:txBody>
            <a:bodyPr/>
            <a:lstStyle/>
            <a:p>
              <a:endParaRPr lang="en-GB" dirty="0"/>
            </a:p>
          </p:txBody>
        </p:sp>
        <p:sp>
          <p:nvSpPr>
            <p:cNvPr id="38921" name="Rectangle 9"/>
            <p:cNvSpPr>
              <a:spLocks noChangeArrowheads="1"/>
            </p:cNvSpPr>
            <p:nvPr/>
          </p:nvSpPr>
          <p:spPr bwMode="auto">
            <a:xfrm>
              <a:off x="4017" y="3047"/>
              <a:ext cx="303" cy="448"/>
            </a:xfrm>
            <a:prstGeom prst="rect">
              <a:avLst/>
            </a:prstGeom>
            <a:solidFill>
              <a:srgbClr val="969696"/>
            </a:solidFill>
            <a:ln w="15875">
              <a:solidFill>
                <a:srgbClr val="000000"/>
              </a:solidFill>
              <a:miter lim="800000"/>
              <a:headEnd/>
              <a:tailEnd/>
            </a:ln>
          </p:spPr>
          <p:txBody>
            <a:bodyPr/>
            <a:lstStyle/>
            <a:p>
              <a:endParaRPr lang="en-GB" dirty="0"/>
            </a:p>
          </p:txBody>
        </p:sp>
        <p:sp>
          <p:nvSpPr>
            <p:cNvPr id="38922" name="Line 10"/>
            <p:cNvSpPr>
              <a:spLocks noChangeShapeType="1"/>
            </p:cNvSpPr>
            <p:nvPr/>
          </p:nvSpPr>
          <p:spPr bwMode="auto">
            <a:xfrm>
              <a:off x="2532" y="2139"/>
              <a:ext cx="1" cy="1356"/>
            </a:xfrm>
            <a:prstGeom prst="line">
              <a:avLst/>
            </a:prstGeom>
            <a:noFill/>
            <a:ln w="0">
              <a:solidFill>
                <a:srgbClr val="000000"/>
              </a:solidFill>
              <a:round/>
              <a:headEnd/>
              <a:tailEnd/>
            </a:ln>
          </p:spPr>
          <p:txBody>
            <a:bodyPr/>
            <a:lstStyle/>
            <a:p>
              <a:endParaRPr lang="en-GB" dirty="0"/>
            </a:p>
          </p:txBody>
        </p:sp>
        <p:sp>
          <p:nvSpPr>
            <p:cNvPr id="38923" name="Line 11"/>
            <p:cNvSpPr>
              <a:spLocks noChangeShapeType="1"/>
            </p:cNvSpPr>
            <p:nvPr/>
          </p:nvSpPr>
          <p:spPr bwMode="auto">
            <a:xfrm>
              <a:off x="2493" y="3495"/>
              <a:ext cx="78" cy="1"/>
            </a:xfrm>
            <a:prstGeom prst="line">
              <a:avLst/>
            </a:prstGeom>
            <a:noFill/>
            <a:ln w="0">
              <a:solidFill>
                <a:srgbClr val="000000"/>
              </a:solidFill>
              <a:round/>
              <a:headEnd/>
              <a:tailEnd/>
            </a:ln>
          </p:spPr>
          <p:txBody>
            <a:bodyPr/>
            <a:lstStyle/>
            <a:p>
              <a:endParaRPr lang="en-GB" dirty="0"/>
            </a:p>
          </p:txBody>
        </p:sp>
        <p:sp>
          <p:nvSpPr>
            <p:cNvPr id="38924" name="Line 12"/>
            <p:cNvSpPr>
              <a:spLocks noChangeShapeType="1"/>
            </p:cNvSpPr>
            <p:nvPr/>
          </p:nvSpPr>
          <p:spPr bwMode="auto">
            <a:xfrm>
              <a:off x="2493" y="3107"/>
              <a:ext cx="78" cy="1"/>
            </a:xfrm>
            <a:prstGeom prst="line">
              <a:avLst/>
            </a:prstGeom>
            <a:noFill/>
            <a:ln w="0">
              <a:solidFill>
                <a:srgbClr val="000000"/>
              </a:solidFill>
              <a:round/>
              <a:headEnd/>
              <a:tailEnd/>
            </a:ln>
          </p:spPr>
          <p:txBody>
            <a:bodyPr/>
            <a:lstStyle/>
            <a:p>
              <a:endParaRPr lang="en-GB" dirty="0"/>
            </a:p>
          </p:txBody>
        </p:sp>
        <p:sp>
          <p:nvSpPr>
            <p:cNvPr id="38925" name="Line 13"/>
            <p:cNvSpPr>
              <a:spLocks noChangeShapeType="1"/>
            </p:cNvSpPr>
            <p:nvPr/>
          </p:nvSpPr>
          <p:spPr bwMode="auto">
            <a:xfrm>
              <a:off x="2493" y="2720"/>
              <a:ext cx="78" cy="1"/>
            </a:xfrm>
            <a:prstGeom prst="line">
              <a:avLst/>
            </a:prstGeom>
            <a:noFill/>
            <a:ln w="0">
              <a:solidFill>
                <a:srgbClr val="000000"/>
              </a:solidFill>
              <a:round/>
              <a:headEnd/>
              <a:tailEnd/>
            </a:ln>
          </p:spPr>
          <p:txBody>
            <a:bodyPr/>
            <a:lstStyle/>
            <a:p>
              <a:endParaRPr lang="en-GB" dirty="0"/>
            </a:p>
          </p:txBody>
        </p:sp>
        <p:sp>
          <p:nvSpPr>
            <p:cNvPr id="38926" name="Line 14"/>
            <p:cNvSpPr>
              <a:spLocks noChangeShapeType="1"/>
            </p:cNvSpPr>
            <p:nvPr/>
          </p:nvSpPr>
          <p:spPr bwMode="auto">
            <a:xfrm>
              <a:off x="2493" y="2332"/>
              <a:ext cx="78" cy="1"/>
            </a:xfrm>
            <a:prstGeom prst="line">
              <a:avLst/>
            </a:prstGeom>
            <a:noFill/>
            <a:ln w="0">
              <a:solidFill>
                <a:srgbClr val="000000"/>
              </a:solidFill>
              <a:round/>
              <a:headEnd/>
              <a:tailEnd/>
            </a:ln>
          </p:spPr>
          <p:txBody>
            <a:bodyPr/>
            <a:lstStyle/>
            <a:p>
              <a:endParaRPr lang="en-GB" dirty="0"/>
            </a:p>
          </p:txBody>
        </p:sp>
        <p:sp>
          <p:nvSpPr>
            <p:cNvPr id="38927" name="Line 15"/>
            <p:cNvSpPr>
              <a:spLocks noChangeShapeType="1"/>
            </p:cNvSpPr>
            <p:nvPr/>
          </p:nvSpPr>
          <p:spPr bwMode="auto">
            <a:xfrm>
              <a:off x="2532" y="3495"/>
              <a:ext cx="2378" cy="1"/>
            </a:xfrm>
            <a:prstGeom prst="line">
              <a:avLst/>
            </a:prstGeom>
            <a:noFill/>
            <a:ln w="0">
              <a:solidFill>
                <a:srgbClr val="000000"/>
              </a:solidFill>
              <a:round/>
              <a:headEnd/>
              <a:tailEnd/>
            </a:ln>
          </p:spPr>
          <p:txBody>
            <a:bodyPr/>
            <a:lstStyle/>
            <a:p>
              <a:endParaRPr lang="en-GB" dirty="0"/>
            </a:p>
          </p:txBody>
        </p:sp>
        <p:sp>
          <p:nvSpPr>
            <p:cNvPr id="38928" name="Line 16"/>
            <p:cNvSpPr>
              <a:spLocks noChangeShapeType="1"/>
            </p:cNvSpPr>
            <p:nvPr/>
          </p:nvSpPr>
          <p:spPr bwMode="auto">
            <a:xfrm flipV="1">
              <a:off x="2532" y="3446"/>
              <a:ext cx="1" cy="97"/>
            </a:xfrm>
            <a:prstGeom prst="line">
              <a:avLst/>
            </a:prstGeom>
            <a:noFill/>
            <a:ln w="0">
              <a:solidFill>
                <a:srgbClr val="000000"/>
              </a:solidFill>
              <a:round/>
              <a:headEnd/>
              <a:tailEnd/>
            </a:ln>
          </p:spPr>
          <p:txBody>
            <a:bodyPr/>
            <a:lstStyle/>
            <a:p>
              <a:endParaRPr lang="en-GB" dirty="0"/>
            </a:p>
          </p:txBody>
        </p:sp>
        <p:sp>
          <p:nvSpPr>
            <p:cNvPr id="38929" name="Line 17"/>
            <p:cNvSpPr>
              <a:spLocks noChangeShapeType="1"/>
            </p:cNvSpPr>
            <p:nvPr/>
          </p:nvSpPr>
          <p:spPr bwMode="auto">
            <a:xfrm flipV="1">
              <a:off x="3726" y="3446"/>
              <a:ext cx="1" cy="97"/>
            </a:xfrm>
            <a:prstGeom prst="line">
              <a:avLst/>
            </a:prstGeom>
            <a:noFill/>
            <a:ln w="0">
              <a:solidFill>
                <a:srgbClr val="000000"/>
              </a:solidFill>
              <a:round/>
              <a:headEnd/>
              <a:tailEnd/>
            </a:ln>
          </p:spPr>
          <p:txBody>
            <a:bodyPr/>
            <a:lstStyle/>
            <a:p>
              <a:endParaRPr lang="en-GB" dirty="0"/>
            </a:p>
          </p:txBody>
        </p:sp>
        <p:sp>
          <p:nvSpPr>
            <p:cNvPr id="38930" name="Line 18"/>
            <p:cNvSpPr>
              <a:spLocks noChangeShapeType="1"/>
            </p:cNvSpPr>
            <p:nvPr/>
          </p:nvSpPr>
          <p:spPr bwMode="auto">
            <a:xfrm flipV="1">
              <a:off x="4910" y="3446"/>
              <a:ext cx="1" cy="97"/>
            </a:xfrm>
            <a:prstGeom prst="line">
              <a:avLst/>
            </a:prstGeom>
            <a:noFill/>
            <a:ln w="0">
              <a:solidFill>
                <a:srgbClr val="000000"/>
              </a:solidFill>
              <a:round/>
              <a:headEnd/>
              <a:tailEnd/>
            </a:ln>
          </p:spPr>
          <p:txBody>
            <a:bodyPr/>
            <a:lstStyle/>
            <a:p>
              <a:endParaRPr lang="en-GB" dirty="0"/>
            </a:p>
          </p:txBody>
        </p:sp>
        <p:sp>
          <p:nvSpPr>
            <p:cNvPr id="38931" name="Line 19"/>
            <p:cNvSpPr>
              <a:spLocks noChangeShapeType="1"/>
            </p:cNvSpPr>
            <p:nvPr/>
          </p:nvSpPr>
          <p:spPr bwMode="auto">
            <a:xfrm>
              <a:off x="4910" y="2139"/>
              <a:ext cx="1" cy="1356"/>
            </a:xfrm>
            <a:prstGeom prst="line">
              <a:avLst/>
            </a:prstGeom>
            <a:noFill/>
            <a:ln w="0">
              <a:solidFill>
                <a:srgbClr val="000000"/>
              </a:solidFill>
              <a:round/>
              <a:headEnd/>
              <a:tailEnd/>
            </a:ln>
          </p:spPr>
          <p:txBody>
            <a:bodyPr/>
            <a:lstStyle/>
            <a:p>
              <a:endParaRPr lang="en-GB" dirty="0"/>
            </a:p>
          </p:txBody>
        </p:sp>
        <p:sp>
          <p:nvSpPr>
            <p:cNvPr id="38932" name="Line 20"/>
            <p:cNvSpPr>
              <a:spLocks noChangeShapeType="1"/>
            </p:cNvSpPr>
            <p:nvPr/>
          </p:nvSpPr>
          <p:spPr bwMode="auto">
            <a:xfrm>
              <a:off x="4872" y="3495"/>
              <a:ext cx="77" cy="1"/>
            </a:xfrm>
            <a:prstGeom prst="line">
              <a:avLst/>
            </a:prstGeom>
            <a:noFill/>
            <a:ln w="0">
              <a:solidFill>
                <a:srgbClr val="000000"/>
              </a:solidFill>
              <a:round/>
              <a:headEnd/>
              <a:tailEnd/>
            </a:ln>
          </p:spPr>
          <p:txBody>
            <a:bodyPr/>
            <a:lstStyle/>
            <a:p>
              <a:endParaRPr lang="en-GB" dirty="0"/>
            </a:p>
          </p:txBody>
        </p:sp>
        <p:sp>
          <p:nvSpPr>
            <p:cNvPr id="38933" name="Line 21"/>
            <p:cNvSpPr>
              <a:spLocks noChangeShapeType="1"/>
            </p:cNvSpPr>
            <p:nvPr/>
          </p:nvSpPr>
          <p:spPr bwMode="auto">
            <a:xfrm>
              <a:off x="4872" y="3156"/>
              <a:ext cx="77" cy="1"/>
            </a:xfrm>
            <a:prstGeom prst="line">
              <a:avLst/>
            </a:prstGeom>
            <a:noFill/>
            <a:ln w="0">
              <a:solidFill>
                <a:srgbClr val="000000"/>
              </a:solidFill>
              <a:round/>
              <a:headEnd/>
              <a:tailEnd/>
            </a:ln>
          </p:spPr>
          <p:txBody>
            <a:bodyPr/>
            <a:lstStyle/>
            <a:p>
              <a:endParaRPr lang="en-GB" dirty="0"/>
            </a:p>
          </p:txBody>
        </p:sp>
        <p:sp>
          <p:nvSpPr>
            <p:cNvPr id="38934" name="Line 22"/>
            <p:cNvSpPr>
              <a:spLocks noChangeShapeType="1"/>
            </p:cNvSpPr>
            <p:nvPr/>
          </p:nvSpPr>
          <p:spPr bwMode="auto">
            <a:xfrm>
              <a:off x="4872" y="2817"/>
              <a:ext cx="77" cy="1"/>
            </a:xfrm>
            <a:prstGeom prst="line">
              <a:avLst/>
            </a:prstGeom>
            <a:noFill/>
            <a:ln w="0">
              <a:solidFill>
                <a:srgbClr val="000000"/>
              </a:solidFill>
              <a:round/>
              <a:headEnd/>
              <a:tailEnd/>
            </a:ln>
          </p:spPr>
          <p:txBody>
            <a:bodyPr/>
            <a:lstStyle/>
            <a:p>
              <a:endParaRPr lang="en-GB" dirty="0"/>
            </a:p>
          </p:txBody>
        </p:sp>
        <p:sp>
          <p:nvSpPr>
            <p:cNvPr id="38935" name="Line 23"/>
            <p:cNvSpPr>
              <a:spLocks noChangeShapeType="1"/>
            </p:cNvSpPr>
            <p:nvPr/>
          </p:nvSpPr>
          <p:spPr bwMode="auto">
            <a:xfrm>
              <a:off x="4872" y="2478"/>
              <a:ext cx="77" cy="1"/>
            </a:xfrm>
            <a:prstGeom prst="line">
              <a:avLst/>
            </a:prstGeom>
            <a:noFill/>
            <a:ln w="0">
              <a:solidFill>
                <a:srgbClr val="000000"/>
              </a:solidFill>
              <a:round/>
              <a:headEnd/>
              <a:tailEnd/>
            </a:ln>
          </p:spPr>
          <p:txBody>
            <a:bodyPr/>
            <a:lstStyle/>
            <a:p>
              <a:endParaRPr lang="en-GB" dirty="0"/>
            </a:p>
          </p:txBody>
        </p:sp>
        <p:sp>
          <p:nvSpPr>
            <p:cNvPr id="38936" name="Line 24"/>
            <p:cNvSpPr>
              <a:spLocks noChangeShapeType="1"/>
            </p:cNvSpPr>
            <p:nvPr/>
          </p:nvSpPr>
          <p:spPr bwMode="auto">
            <a:xfrm>
              <a:off x="4872" y="2139"/>
              <a:ext cx="77" cy="1"/>
            </a:xfrm>
            <a:prstGeom prst="line">
              <a:avLst/>
            </a:prstGeom>
            <a:noFill/>
            <a:ln w="0">
              <a:solidFill>
                <a:srgbClr val="000000"/>
              </a:solidFill>
              <a:round/>
              <a:headEnd/>
              <a:tailEnd/>
            </a:ln>
          </p:spPr>
          <p:txBody>
            <a:bodyPr/>
            <a:lstStyle/>
            <a:p>
              <a:endParaRPr lang="en-GB" dirty="0"/>
            </a:p>
          </p:txBody>
        </p:sp>
        <p:sp>
          <p:nvSpPr>
            <p:cNvPr id="38937" name="Rectangle 25"/>
            <p:cNvSpPr>
              <a:spLocks noChangeArrowheads="1"/>
            </p:cNvSpPr>
            <p:nvPr/>
          </p:nvSpPr>
          <p:spPr bwMode="auto">
            <a:xfrm>
              <a:off x="2365" y="3398"/>
              <a:ext cx="97" cy="170"/>
            </a:xfrm>
            <a:prstGeom prst="rect">
              <a:avLst/>
            </a:prstGeom>
            <a:noFill/>
            <a:ln w="9525">
              <a:noFill/>
              <a:miter lim="800000"/>
              <a:headEnd/>
              <a:tailEnd/>
            </a:ln>
          </p:spPr>
          <p:txBody>
            <a:bodyPr wrap="none" lIns="0" tIns="0" rIns="0" bIns="0">
              <a:spAutoFit/>
            </a:bodyPr>
            <a:lstStyle/>
            <a:p>
              <a:r>
                <a:rPr lang="en-US" dirty="0">
                  <a:solidFill>
                    <a:srgbClr val="000000"/>
                  </a:solidFill>
                  <a:ea typeface="ＭＳ Ｐゴシック" pitchFamily="34" charset="-128"/>
                </a:rPr>
                <a:t>0</a:t>
              </a:r>
              <a:endParaRPr lang="en-US" sz="2400" b="0" dirty="0">
                <a:solidFill>
                  <a:schemeClr val="tx1"/>
                </a:solidFill>
                <a:latin typeface="Times New Roman" pitchFamily="18" charset="0"/>
                <a:ea typeface="ＭＳ Ｐゴシック" pitchFamily="34" charset="-128"/>
              </a:endParaRPr>
            </a:p>
          </p:txBody>
        </p:sp>
        <p:sp>
          <p:nvSpPr>
            <p:cNvPr id="38938" name="Rectangle 26"/>
            <p:cNvSpPr>
              <a:spLocks noChangeArrowheads="1"/>
            </p:cNvSpPr>
            <p:nvPr/>
          </p:nvSpPr>
          <p:spPr bwMode="auto">
            <a:xfrm>
              <a:off x="2231" y="3010"/>
              <a:ext cx="289" cy="169"/>
            </a:xfrm>
            <a:prstGeom prst="rect">
              <a:avLst/>
            </a:prstGeom>
            <a:noFill/>
            <a:ln w="9525">
              <a:noFill/>
              <a:miter lim="800000"/>
              <a:headEnd/>
              <a:tailEnd/>
            </a:ln>
          </p:spPr>
          <p:txBody>
            <a:bodyPr wrap="none" lIns="0" tIns="0" rIns="0" bIns="0">
              <a:spAutoFit/>
            </a:bodyPr>
            <a:lstStyle/>
            <a:p>
              <a:r>
                <a:rPr lang="en-US" dirty="0">
                  <a:solidFill>
                    <a:srgbClr val="006600"/>
                  </a:solidFill>
                  <a:ea typeface="ＭＳ Ｐゴシック" pitchFamily="34" charset="-128"/>
                </a:rPr>
                <a:t>200</a:t>
              </a:r>
              <a:endParaRPr lang="en-US" sz="2400" b="0" dirty="0">
                <a:solidFill>
                  <a:srgbClr val="006600"/>
                </a:solidFill>
                <a:latin typeface="Times New Roman" pitchFamily="18" charset="0"/>
                <a:ea typeface="ＭＳ Ｐゴシック" pitchFamily="34" charset="-128"/>
              </a:endParaRPr>
            </a:p>
          </p:txBody>
        </p:sp>
        <p:sp>
          <p:nvSpPr>
            <p:cNvPr id="38939" name="Rectangle 27"/>
            <p:cNvSpPr>
              <a:spLocks noChangeArrowheads="1"/>
            </p:cNvSpPr>
            <p:nvPr/>
          </p:nvSpPr>
          <p:spPr bwMode="auto">
            <a:xfrm>
              <a:off x="2231" y="2623"/>
              <a:ext cx="289" cy="169"/>
            </a:xfrm>
            <a:prstGeom prst="rect">
              <a:avLst/>
            </a:prstGeom>
            <a:noFill/>
            <a:ln w="9525">
              <a:noFill/>
              <a:miter lim="800000"/>
              <a:headEnd/>
              <a:tailEnd/>
            </a:ln>
          </p:spPr>
          <p:txBody>
            <a:bodyPr wrap="none" lIns="0" tIns="0" rIns="0" bIns="0">
              <a:spAutoFit/>
            </a:bodyPr>
            <a:lstStyle/>
            <a:p>
              <a:r>
                <a:rPr lang="en-US" dirty="0">
                  <a:solidFill>
                    <a:srgbClr val="006600"/>
                  </a:solidFill>
                  <a:ea typeface="ＭＳ Ｐゴシック" pitchFamily="34" charset="-128"/>
                </a:rPr>
                <a:t>400</a:t>
              </a:r>
              <a:endParaRPr lang="en-US" sz="2400" b="0" dirty="0">
                <a:solidFill>
                  <a:srgbClr val="006600"/>
                </a:solidFill>
                <a:latin typeface="Times New Roman" pitchFamily="18" charset="0"/>
                <a:ea typeface="ＭＳ Ｐゴシック" pitchFamily="34" charset="-128"/>
              </a:endParaRPr>
            </a:p>
          </p:txBody>
        </p:sp>
        <p:sp>
          <p:nvSpPr>
            <p:cNvPr id="38940" name="Rectangle 28"/>
            <p:cNvSpPr>
              <a:spLocks noChangeArrowheads="1"/>
            </p:cNvSpPr>
            <p:nvPr/>
          </p:nvSpPr>
          <p:spPr bwMode="auto">
            <a:xfrm>
              <a:off x="2231" y="2236"/>
              <a:ext cx="289" cy="169"/>
            </a:xfrm>
            <a:prstGeom prst="rect">
              <a:avLst/>
            </a:prstGeom>
            <a:noFill/>
            <a:ln w="9525">
              <a:noFill/>
              <a:miter lim="800000"/>
              <a:headEnd/>
              <a:tailEnd/>
            </a:ln>
          </p:spPr>
          <p:txBody>
            <a:bodyPr wrap="none" lIns="0" tIns="0" rIns="0" bIns="0">
              <a:spAutoFit/>
            </a:bodyPr>
            <a:lstStyle/>
            <a:p>
              <a:r>
                <a:rPr lang="en-US" dirty="0">
                  <a:solidFill>
                    <a:srgbClr val="006600"/>
                  </a:solidFill>
                  <a:ea typeface="ＭＳ Ｐゴシック" pitchFamily="34" charset="-128"/>
                </a:rPr>
                <a:t>600</a:t>
              </a:r>
              <a:endParaRPr lang="en-US" sz="2400" b="0" dirty="0">
                <a:solidFill>
                  <a:srgbClr val="006600"/>
                </a:solidFill>
                <a:latin typeface="Times New Roman" pitchFamily="18" charset="0"/>
                <a:ea typeface="ＭＳ Ｐゴシック" pitchFamily="34" charset="-128"/>
              </a:endParaRPr>
            </a:p>
          </p:txBody>
        </p:sp>
        <p:sp>
          <p:nvSpPr>
            <p:cNvPr id="38941" name="Rectangle 29"/>
            <p:cNvSpPr>
              <a:spLocks noChangeArrowheads="1"/>
            </p:cNvSpPr>
            <p:nvPr/>
          </p:nvSpPr>
          <p:spPr bwMode="auto">
            <a:xfrm>
              <a:off x="2658" y="3628"/>
              <a:ext cx="1046" cy="136"/>
            </a:xfrm>
            <a:prstGeom prst="rect">
              <a:avLst/>
            </a:prstGeom>
            <a:noFill/>
            <a:ln w="9525">
              <a:noFill/>
              <a:miter lim="800000"/>
              <a:headEnd/>
              <a:tailEnd/>
            </a:ln>
          </p:spPr>
          <p:txBody>
            <a:bodyPr wrap="none" lIns="0" tIns="0" rIns="0" bIns="0">
              <a:spAutoFit/>
            </a:bodyPr>
            <a:lstStyle/>
            <a:p>
              <a:r>
                <a:rPr lang="en-US" sz="1600" dirty="0">
                  <a:solidFill>
                    <a:srgbClr val="000000"/>
                  </a:solidFill>
                  <a:ea typeface="ＭＳ Ｐゴシック" pitchFamily="34" charset="-128"/>
                </a:rPr>
                <a:t>Richest Nations</a:t>
              </a:r>
              <a:endParaRPr lang="en-US" sz="1800" b="0" dirty="0">
                <a:solidFill>
                  <a:schemeClr val="tx1"/>
                </a:solidFill>
                <a:latin typeface="Times New Roman" pitchFamily="18" charset="0"/>
                <a:ea typeface="ＭＳ Ｐゴシック" pitchFamily="34" charset="-128"/>
              </a:endParaRPr>
            </a:p>
          </p:txBody>
        </p:sp>
        <p:sp>
          <p:nvSpPr>
            <p:cNvPr id="38942" name="Rectangle 30"/>
            <p:cNvSpPr>
              <a:spLocks noChangeArrowheads="1"/>
            </p:cNvSpPr>
            <p:nvPr/>
          </p:nvSpPr>
          <p:spPr bwMode="auto">
            <a:xfrm>
              <a:off x="3842" y="3628"/>
              <a:ext cx="1062" cy="136"/>
            </a:xfrm>
            <a:prstGeom prst="rect">
              <a:avLst/>
            </a:prstGeom>
            <a:noFill/>
            <a:ln w="9525">
              <a:noFill/>
              <a:miter lim="800000"/>
              <a:headEnd/>
              <a:tailEnd/>
            </a:ln>
          </p:spPr>
          <p:txBody>
            <a:bodyPr wrap="none" lIns="0" tIns="0" rIns="0" bIns="0">
              <a:spAutoFit/>
            </a:bodyPr>
            <a:lstStyle/>
            <a:p>
              <a:r>
                <a:rPr lang="en-US" sz="1600" dirty="0">
                  <a:solidFill>
                    <a:srgbClr val="000000"/>
                  </a:solidFill>
                  <a:ea typeface="ＭＳ Ｐゴシック" pitchFamily="34" charset="-128"/>
                </a:rPr>
                <a:t>Poorest Nations</a:t>
              </a:r>
              <a:endParaRPr lang="en-US" sz="1800" b="0" dirty="0">
                <a:solidFill>
                  <a:schemeClr val="tx1"/>
                </a:solidFill>
                <a:latin typeface="Times New Roman" pitchFamily="18" charset="0"/>
                <a:ea typeface="ＭＳ Ｐゴシック" pitchFamily="34" charset="-128"/>
              </a:endParaRPr>
            </a:p>
          </p:txBody>
        </p:sp>
        <p:sp>
          <p:nvSpPr>
            <p:cNvPr id="38943" name="Rectangle 31"/>
            <p:cNvSpPr>
              <a:spLocks noChangeArrowheads="1"/>
            </p:cNvSpPr>
            <p:nvPr/>
          </p:nvSpPr>
          <p:spPr bwMode="auto">
            <a:xfrm>
              <a:off x="5007" y="3398"/>
              <a:ext cx="96" cy="169"/>
            </a:xfrm>
            <a:prstGeom prst="rect">
              <a:avLst/>
            </a:prstGeom>
            <a:noFill/>
            <a:ln w="9525">
              <a:noFill/>
              <a:miter lim="800000"/>
              <a:headEnd/>
              <a:tailEnd/>
            </a:ln>
          </p:spPr>
          <p:txBody>
            <a:bodyPr wrap="none" lIns="0" tIns="0" rIns="0" bIns="0">
              <a:spAutoFit/>
            </a:bodyPr>
            <a:lstStyle/>
            <a:p>
              <a:r>
                <a:rPr lang="en-US" dirty="0">
                  <a:solidFill>
                    <a:srgbClr val="A50021"/>
                  </a:solidFill>
                  <a:ea typeface="ＭＳ Ｐゴシック" pitchFamily="34" charset="-128"/>
                </a:rPr>
                <a:t>0</a:t>
              </a:r>
              <a:endParaRPr lang="en-US" sz="2400" b="0" dirty="0">
                <a:solidFill>
                  <a:srgbClr val="A50021"/>
                </a:solidFill>
                <a:latin typeface="Times New Roman" pitchFamily="18" charset="0"/>
                <a:ea typeface="ＭＳ Ｐゴシック" pitchFamily="34" charset="-128"/>
              </a:endParaRPr>
            </a:p>
          </p:txBody>
        </p:sp>
        <p:sp>
          <p:nvSpPr>
            <p:cNvPr id="38944" name="Rectangle 32"/>
            <p:cNvSpPr>
              <a:spLocks noChangeArrowheads="1"/>
            </p:cNvSpPr>
            <p:nvPr/>
          </p:nvSpPr>
          <p:spPr bwMode="auto">
            <a:xfrm>
              <a:off x="5007" y="3059"/>
              <a:ext cx="96" cy="169"/>
            </a:xfrm>
            <a:prstGeom prst="rect">
              <a:avLst/>
            </a:prstGeom>
            <a:noFill/>
            <a:ln w="9525">
              <a:noFill/>
              <a:miter lim="800000"/>
              <a:headEnd/>
              <a:tailEnd/>
            </a:ln>
          </p:spPr>
          <p:txBody>
            <a:bodyPr wrap="none" lIns="0" tIns="0" rIns="0" bIns="0">
              <a:spAutoFit/>
            </a:bodyPr>
            <a:lstStyle/>
            <a:p>
              <a:r>
                <a:rPr lang="en-US" dirty="0">
                  <a:solidFill>
                    <a:srgbClr val="A50021"/>
                  </a:solidFill>
                  <a:ea typeface="ＭＳ Ｐゴシック" pitchFamily="34" charset="-128"/>
                </a:rPr>
                <a:t>4</a:t>
              </a:r>
              <a:endParaRPr lang="en-US" sz="2400" b="0" dirty="0">
                <a:solidFill>
                  <a:srgbClr val="A50021"/>
                </a:solidFill>
                <a:latin typeface="Times New Roman" pitchFamily="18" charset="0"/>
                <a:ea typeface="ＭＳ Ｐゴシック" pitchFamily="34" charset="-128"/>
              </a:endParaRPr>
            </a:p>
          </p:txBody>
        </p:sp>
        <p:sp>
          <p:nvSpPr>
            <p:cNvPr id="38945" name="Rectangle 33"/>
            <p:cNvSpPr>
              <a:spLocks noChangeArrowheads="1"/>
            </p:cNvSpPr>
            <p:nvPr/>
          </p:nvSpPr>
          <p:spPr bwMode="auto">
            <a:xfrm>
              <a:off x="5007" y="2720"/>
              <a:ext cx="89" cy="169"/>
            </a:xfrm>
            <a:prstGeom prst="rect">
              <a:avLst/>
            </a:prstGeom>
            <a:noFill/>
            <a:ln w="9525">
              <a:noFill/>
              <a:miter lim="800000"/>
              <a:headEnd/>
              <a:tailEnd/>
            </a:ln>
          </p:spPr>
          <p:txBody>
            <a:bodyPr lIns="0" tIns="0" rIns="0" bIns="0">
              <a:spAutoFit/>
            </a:bodyPr>
            <a:lstStyle/>
            <a:p>
              <a:r>
                <a:rPr lang="en-US" dirty="0">
                  <a:solidFill>
                    <a:srgbClr val="A50021"/>
                  </a:solidFill>
                  <a:ea typeface="ＭＳ Ｐゴシック" pitchFamily="34" charset="-128"/>
                </a:rPr>
                <a:t>8</a:t>
              </a:r>
              <a:endParaRPr lang="en-US" sz="2400" b="0" dirty="0">
                <a:solidFill>
                  <a:srgbClr val="A50021"/>
                </a:solidFill>
                <a:latin typeface="Times New Roman" pitchFamily="18" charset="0"/>
                <a:ea typeface="ＭＳ Ｐゴシック" pitchFamily="34" charset="-128"/>
              </a:endParaRPr>
            </a:p>
          </p:txBody>
        </p:sp>
        <p:sp>
          <p:nvSpPr>
            <p:cNvPr id="38946" name="Rectangle 34"/>
            <p:cNvSpPr>
              <a:spLocks noChangeArrowheads="1"/>
            </p:cNvSpPr>
            <p:nvPr/>
          </p:nvSpPr>
          <p:spPr bwMode="auto">
            <a:xfrm>
              <a:off x="5007" y="2381"/>
              <a:ext cx="192" cy="169"/>
            </a:xfrm>
            <a:prstGeom prst="rect">
              <a:avLst/>
            </a:prstGeom>
            <a:noFill/>
            <a:ln w="9525">
              <a:noFill/>
              <a:miter lim="800000"/>
              <a:headEnd/>
              <a:tailEnd/>
            </a:ln>
          </p:spPr>
          <p:txBody>
            <a:bodyPr wrap="none" lIns="0" tIns="0" rIns="0" bIns="0">
              <a:spAutoFit/>
            </a:bodyPr>
            <a:lstStyle/>
            <a:p>
              <a:r>
                <a:rPr lang="en-US" dirty="0">
                  <a:solidFill>
                    <a:srgbClr val="A50021"/>
                  </a:solidFill>
                  <a:ea typeface="ＭＳ Ｐゴシック" pitchFamily="34" charset="-128"/>
                </a:rPr>
                <a:t>12</a:t>
              </a:r>
              <a:endParaRPr lang="en-US" sz="2400" b="0" dirty="0">
                <a:solidFill>
                  <a:srgbClr val="A50021"/>
                </a:solidFill>
                <a:latin typeface="Times New Roman" pitchFamily="18" charset="0"/>
                <a:ea typeface="ＭＳ Ｐゴシック" pitchFamily="34" charset="-128"/>
              </a:endParaRPr>
            </a:p>
          </p:txBody>
        </p:sp>
        <p:sp>
          <p:nvSpPr>
            <p:cNvPr id="38947" name="Rectangle 35"/>
            <p:cNvSpPr>
              <a:spLocks noChangeArrowheads="1"/>
            </p:cNvSpPr>
            <p:nvPr/>
          </p:nvSpPr>
          <p:spPr bwMode="auto">
            <a:xfrm>
              <a:off x="5007" y="2042"/>
              <a:ext cx="192" cy="169"/>
            </a:xfrm>
            <a:prstGeom prst="rect">
              <a:avLst/>
            </a:prstGeom>
            <a:noFill/>
            <a:ln w="9525">
              <a:noFill/>
              <a:miter lim="800000"/>
              <a:headEnd/>
              <a:tailEnd/>
            </a:ln>
          </p:spPr>
          <p:txBody>
            <a:bodyPr wrap="none" lIns="0" tIns="0" rIns="0" bIns="0">
              <a:spAutoFit/>
            </a:bodyPr>
            <a:lstStyle/>
            <a:p>
              <a:r>
                <a:rPr lang="en-US" dirty="0">
                  <a:solidFill>
                    <a:srgbClr val="A50021"/>
                  </a:solidFill>
                  <a:ea typeface="ＭＳ Ｐゴシック" pitchFamily="34" charset="-128"/>
                </a:rPr>
                <a:t>16</a:t>
              </a:r>
              <a:endParaRPr lang="en-US" sz="2400" b="0" dirty="0">
                <a:solidFill>
                  <a:srgbClr val="A50021"/>
                </a:solidFill>
                <a:latin typeface="Times New Roman" pitchFamily="18" charset="0"/>
                <a:ea typeface="ＭＳ Ｐゴシック" pitchFamily="34" charset="-128"/>
              </a:endParaRPr>
            </a:p>
          </p:txBody>
        </p:sp>
        <p:sp>
          <p:nvSpPr>
            <p:cNvPr id="38948" name="Rectangle 36"/>
            <p:cNvSpPr>
              <a:spLocks noChangeArrowheads="1"/>
            </p:cNvSpPr>
            <p:nvPr/>
          </p:nvSpPr>
          <p:spPr bwMode="auto">
            <a:xfrm rot="-5400000">
              <a:off x="1753" y="2721"/>
              <a:ext cx="807" cy="176"/>
            </a:xfrm>
            <a:prstGeom prst="rect">
              <a:avLst/>
            </a:prstGeom>
            <a:noFill/>
            <a:ln w="9525">
              <a:noFill/>
              <a:miter lim="800000"/>
              <a:headEnd/>
              <a:tailEnd/>
            </a:ln>
          </p:spPr>
          <p:txBody>
            <a:bodyPr wrap="none" lIns="0" tIns="0" rIns="0" bIns="0">
              <a:spAutoFit/>
            </a:bodyPr>
            <a:lstStyle/>
            <a:p>
              <a:r>
                <a:rPr lang="en-US" sz="1700" dirty="0">
                  <a:solidFill>
                    <a:srgbClr val="006600"/>
                  </a:solidFill>
                  <a:ea typeface="ＭＳ Ｐゴシック" pitchFamily="34" charset="-128"/>
                </a:rPr>
                <a:t>Billion Dollars</a:t>
              </a:r>
              <a:endParaRPr lang="en-US" sz="2400" b="0" dirty="0">
                <a:solidFill>
                  <a:srgbClr val="006600"/>
                </a:solidFill>
                <a:latin typeface="Times New Roman" pitchFamily="18" charset="0"/>
                <a:ea typeface="ＭＳ Ｐゴシック" pitchFamily="34" charset="-128"/>
              </a:endParaRPr>
            </a:p>
          </p:txBody>
        </p:sp>
        <p:sp>
          <p:nvSpPr>
            <p:cNvPr id="38949" name="Rectangle 37"/>
            <p:cNvSpPr>
              <a:spLocks noChangeArrowheads="1"/>
            </p:cNvSpPr>
            <p:nvPr/>
          </p:nvSpPr>
          <p:spPr bwMode="auto">
            <a:xfrm rot="-5400000">
              <a:off x="4583" y="2641"/>
              <a:ext cx="1441" cy="177"/>
            </a:xfrm>
            <a:prstGeom prst="rect">
              <a:avLst/>
            </a:prstGeom>
            <a:noFill/>
            <a:ln w="9525">
              <a:noFill/>
              <a:miter lim="800000"/>
              <a:headEnd/>
              <a:tailEnd/>
            </a:ln>
          </p:spPr>
          <p:txBody>
            <a:bodyPr lIns="0" tIns="0" rIns="0" bIns="0">
              <a:spAutoFit/>
            </a:bodyPr>
            <a:lstStyle/>
            <a:p>
              <a:r>
                <a:rPr lang="en-US" sz="1700" dirty="0">
                  <a:solidFill>
                    <a:srgbClr val="A50021"/>
                  </a:solidFill>
                  <a:ea typeface="ＭＳ Ｐゴシック" pitchFamily="34" charset="-128"/>
                </a:rPr>
                <a:t>Losses as % of GDP</a:t>
              </a:r>
              <a:endParaRPr lang="en-US" sz="2400" b="0" dirty="0">
                <a:solidFill>
                  <a:srgbClr val="A50021"/>
                </a:solidFill>
                <a:latin typeface="Times New Roman" pitchFamily="18" charset="0"/>
                <a:ea typeface="ＭＳ Ｐゴシック" pitchFamily="34" charset="-128"/>
              </a:endParaRPr>
            </a:p>
          </p:txBody>
        </p:sp>
        <p:sp>
          <p:nvSpPr>
            <p:cNvPr id="38950" name="Rectangle 38"/>
            <p:cNvSpPr>
              <a:spLocks noChangeArrowheads="1"/>
            </p:cNvSpPr>
            <p:nvPr/>
          </p:nvSpPr>
          <p:spPr bwMode="auto">
            <a:xfrm>
              <a:off x="3072" y="2064"/>
              <a:ext cx="107" cy="85"/>
            </a:xfrm>
            <a:prstGeom prst="rect">
              <a:avLst/>
            </a:prstGeom>
            <a:solidFill>
              <a:srgbClr val="C0C0C0"/>
            </a:solidFill>
            <a:ln w="15875">
              <a:solidFill>
                <a:srgbClr val="000000"/>
              </a:solidFill>
              <a:miter lim="800000"/>
              <a:headEnd/>
              <a:tailEnd/>
            </a:ln>
          </p:spPr>
          <p:txBody>
            <a:bodyPr/>
            <a:lstStyle/>
            <a:p>
              <a:endParaRPr lang="en-GB" dirty="0"/>
            </a:p>
          </p:txBody>
        </p:sp>
        <p:sp>
          <p:nvSpPr>
            <p:cNvPr id="38951" name="Rectangle 39"/>
            <p:cNvSpPr>
              <a:spLocks noChangeArrowheads="1"/>
            </p:cNvSpPr>
            <p:nvPr/>
          </p:nvSpPr>
          <p:spPr bwMode="auto">
            <a:xfrm>
              <a:off x="3072" y="2208"/>
              <a:ext cx="107" cy="85"/>
            </a:xfrm>
            <a:prstGeom prst="rect">
              <a:avLst/>
            </a:prstGeom>
            <a:solidFill>
              <a:srgbClr val="FF9900"/>
            </a:solidFill>
            <a:ln w="15875">
              <a:solidFill>
                <a:srgbClr val="000000"/>
              </a:solidFill>
              <a:miter lim="800000"/>
              <a:headEnd/>
              <a:tailEnd/>
            </a:ln>
          </p:spPr>
          <p:txBody>
            <a:bodyPr/>
            <a:lstStyle/>
            <a:p>
              <a:endParaRPr lang="en-GB" dirty="0"/>
            </a:p>
          </p:txBody>
        </p:sp>
        <p:sp>
          <p:nvSpPr>
            <p:cNvPr id="38952" name="Rectangle 40"/>
            <p:cNvSpPr>
              <a:spLocks noChangeArrowheads="1"/>
            </p:cNvSpPr>
            <p:nvPr/>
          </p:nvSpPr>
          <p:spPr bwMode="auto">
            <a:xfrm>
              <a:off x="3279" y="2018"/>
              <a:ext cx="993" cy="110"/>
            </a:xfrm>
            <a:prstGeom prst="rect">
              <a:avLst/>
            </a:prstGeom>
            <a:noFill/>
            <a:ln w="9525">
              <a:noFill/>
              <a:miter lim="800000"/>
              <a:headEnd/>
              <a:tailEnd/>
            </a:ln>
          </p:spPr>
          <p:txBody>
            <a:bodyPr lIns="0" tIns="0" rIns="0" bIns="0">
              <a:spAutoFit/>
            </a:bodyPr>
            <a:lstStyle/>
            <a:p>
              <a:r>
                <a:rPr lang="en-US" sz="1300" dirty="0">
                  <a:solidFill>
                    <a:srgbClr val="006600"/>
                  </a:solidFill>
                  <a:ea typeface="ＭＳ Ｐゴシック" pitchFamily="34" charset="-128"/>
                </a:rPr>
                <a:t>Economic losses</a:t>
              </a:r>
              <a:endParaRPr lang="en-US" sz="2800" dirty="0">
                <a:solidFill>
                  <a:srgbClr val="006600"/>
                </a:solidFill>
                <a:ea typeface="ＭＳ Ｐゴシック" pitchFamily="34" charset="-128"/>
              </a:endParaRPr>
            </a:p>
          </p:txBody>
        </p:sp>
        <p:sp>
          <p:nvSpPr>
            <p:cNvPr id="38953" name="Rectangle 41"/>
            <p:cNvSpPr>
              <a:spLocks noChangeArrowheads="1"/>
            </p:cNvSpPr>
            <p:nvPr/>
          </p:nvSpPr>
          <p:spPr bwMode="auto">
            <a:xfrm>
              <a:off x="3264" y="2179"/>
              <a:ext cx="1090" cy="110"/>
            </a:xfrm>
            <a:prstGeom prst="rect">
              <a:avLst/>
            </a:prstGeom>
            <a:noFill/>
            <a:ln w="9525">
              <a:noFill/>
              <a:miter lim="800000"/>
              <a:headEnd/>
              <a:tailEnd/>
            </a:ln>
          </p:spPr>
          <p:txBody>
            <a:bodyPr wrap="none" lIns="0" tIns="0" rIns="0" bIns="0">
              <a:spAutoFit/>
            </a:bodyPr>
            <a:lstStyle/>
            <a:p>
              <a:r>
                <a:rPr lang="en-US" sz="1300" dirty="0">
                  <a:solidFill>
                    <a:srgbClr val="A50021"/>
                  </a:solidFill>
                  <a:ea typeface="ＭＳ Ｐゴシック" pitchFamily="34" charset="-128"/>
                </a:rPr>
                <a:t>Losses as % of GDP</a:t>
              </a:r>
              <a:endParaRPr lang="en-US" sz="2800" b="0" dirty="0">
                <a:solidFill>
                  <a:srgbClr val="A50021"/>
                </a:solidFill>
                <a:ea typeface="ＭＳ Ｐゴシック" pitchFamily="34" charset="-128"/>
              </a:endParaRPr>
            </a:p>
          </p:txBody>
        </p:sp>
        <p:sp>
          <p:nvSpPr>
            <p:cNvPr id="38954" name="Rectangle 42"/>
            <p:cNvSpPr>
              <a:spLocks noChangeArrowheads="1"/>
            </p:cNvSpPr>
            <p:nvPr/>
          </p:nvSpPr>
          <p:spPr bwMode="auto">
            <a:xfrm>
              <a:off x="3168" y="3349"/>
              <a:ext cx="336" cy="144"/>
            </a:xfrm>
            <a:prstGeom prst="rect">
              <a:avLst/>
            </a:prstGeom>
            <a:solidFill>
              <a:srgbClr val="FF9900"/>
            </a:solidFill>
            <a:ln w="9525">
              <a:solidFill>
                <a:srgbClr val="000000"/>
              </a:solidFill>
              <a:miter lim="800000"/>
              <a:headEnd/>
              <a:tailEnd/>
            </a:ln>
          </p:spPr>
          <p:txBody>
            <a:bodyPr/>
            <a:lstStyle/>
            <a:p>
              <a:endParaRPr lang="en-GB" dirty="0"/>
            </a:p>
          </p:txBody>
        </p:sp>
        <p:sp>
          <p:nvSpPr>
            <p:cNvPr id="38955" name="Rectangle 43"/>
            <p:cNvSpPr>
              <a:spLocks noChangeArrowheads="1"/>
            </p:cNvSpPr>
            <p:nvPr/>
          </p:nvSpPr>
          <p:spPr bwMode="auto">
            <a:xfrm>
              <a:off x="4320" y="2302"/>
              <a:ext cx="362" cy="1197"/>
            </a:xfrm>
            <a:prstGeom prst="rect">
              <a:avLst/>
            </a:prstGeom>
            <a:solidFill>
              <a:srgbClr val="FF9900"/>
            </a:solidFill>
            <a:ln w="9525">
              <a:solidFill>
                <a:srgbClr val="000000"/>
              </a:solidFill>
              <a:miter lim="800000"/>
              <a:headEnd/>
              <a:tailEnd/>
            </a:ln>
          </p:spPr>
          <p:txBody>
            <a:bodyPr/>
            <a:lstStyle/>
            <a:p>
              <a:endParaRPr lang="en-GB" dirty="0"/>
            </a:p>
          </p:txBody>
        </p:sp>
      </p:grpSp>
      <p:sp>
        <p:nvSpPr>
          <p:cNvPr id="38956" name="Text Box 44"/>
          <p:cNvSpPr txBox="1">
            <a:spLocks noChangeArrowheads="1"/>
          </p:cNvSpPr>
          <p:nvPr/>
        </p:nvSpPr>
        <p:spPr bwMode="auto">
          <a:xfrm>
            <a:off x="470848" y="1799230"/>
            <a:ext cx="4419600" cy="863600"/>
          </a:xfrm>
          <a:prstGeom prst="rect">
            <a:avLst/>
          </a:prstGeom>
          <a:noFill/>
          <a:ln w="38100">
            <a:solidFill>
              <a:schemeClr val="tx2"/>
            </a:solidFill>
            <a:miter lim="800000"/>
            <a:headEnd/>
            <a:tailEnd/>
          </a:ln>
          <a:effectLst/>
        </p:spPr>
        <p:txBody>
          <a:bodyPr>
            <a:spAutoFit/>
          </a:bodyPr>
          <a:lstStyle/>
          <a:p>
            <a:pPr algn="ctr">
              <a:spcBef>
                <a:spcPct val="50000"/>
              </a:spcBef>
            </a:pPr>
            <a:r>
              <a:rPr kumimoji="1" lang="en-US" sz="1600" b="1" dirty="0">
                <a:solidFill>
                  <a:srgbClr val="A50021"/>
                </a:solidFill>
                <a:latin typeface="+mj-lt"/>
                <a:ea typeface="ＭＳ Ｐゴシック" pitchFamily="34" charset="-128"/>
              </a:rPr>
              <a:t>Average GDP losses = </a:t>
            </a:r>
            <a:r>
              <a:rPr kumimoji="1" lang="en-US" sz="1600" b="1" dirty="0" smtClean="0">
                <a:solidFill>
                  <a:srgbClr val="A50021"/>
                </a:solidFill>
                <a:latin typeface="+mj-lt"/>
                <a:ea typeface="ＭＳ Ｐゴシック" pitchFamily="34" charset="-128"/>
              </a:rPr>
              <a:t>2-3 </a:t>
            </a:r>
            <a:r>
              <a:rPr kumimoji="1" lang="en-US" sz="1600" b="1" dirty="0">
                <a:solidFill>
                  <a:srgbClr val="A50021"/>
                </a:solidFill>
                <a:latin typeface="+mj-lt"/>
                <a:ea typeface="ＭＳ Ｐゴシック" pitchFamily="34" charset="-128"/>
              </a:rPr>
              <a:t>% in developed countries and up to 15% in non-developed countries</a:t>
            </a:r>
          </a:p>
        </p:txBody>
      </p:sp>
      <p:sp>
        <p:nvSpPr>
          <p:cNvPr id="38957" name="WordArt 45"/>
          <p:cNvSpPr>
            <a:spLocks noChangeArrowheads="1" noChangeShapeType="1" noTextEdit="1"/>
          </p:cNvSpPr>
          <p:nvPr/>
        </p:nvSpPr>
        <p:spPr bwMode="auto">
          <a:xfrm>
            <a:off x="1080447" y="934872"/>
            <a:ext cx="6343650" cy="647700"/>
          </a:xfrm>
          <a:prstGeom prst="rect">
            <a:avLst/>
          </a:prstGeom>
          <a:ln>
            <a:solidFill>
              <a:schemeClr val="bg1"/>
            </a:solidFill>
          </a:ln>
        </p:spPr>
        <p:txBody>
          <a:bodyPr wrap="none" fromWordArt="1">
            <a:prstTxWarp prst="textPlain">
              <a:avLst>
                <a:gd name="adj" fmla="val 50000"/>
              </a:avLst>
            </a:prstTxWarp>
          </a:bodyPr>
          <a:lstStyle/>
          <a:p>
            <a:pPr algn="ctr"/>
            <a:r>
              <a:rPr lang="en-GB" sz="3600" kern="10" dirty="0" smtClean="0">
                <a:ln w="9525">
                  <a:solidFill>
                    <a:srgbClr val="A50021"/>
                  </a:solidFill>
                  <a:round/>
                  <a:headEnd/>
                  <a:tailEnd/>
                </a:ln>
                <a:solidFill>
                  <a:srgbClr val="A50021"/>
                </a:solidFill>
                <a:latin typeface="+mj-lt"/>
              </a:rPr>
              <a:t>Impacts </a:t>
            </a:r>
            <a:r>
              <a:rPr lang="en-GB" sz="3600" kern="10" dirty="0">
                <a:ln w="9525">
                  <a:solidFill>
                    <a:srgbClr val="A50021"/>
                  </a:solidFill>
                  <a:round/>
                  <a:headEnd/>
                  <a:tailEnd/>
                </a:ln>
                <a:solidFill>
                  <a:srgbClr val="A50021"/>
                </a:solidFill>
                <a:latin typeface="+mj-lt"/>
              </a:rPr>
              <a:t>on development...</a:t>
            </a:r>
          </a:p>
        </p:txBody>
      </p:sp>
      <p:sp>
        <p:nvSpPr>
          <p:cNvPr id="38958" name="Text Box 46"/>
          <p:cNvSpPr txBox="1">
            <a:spLocks noChangeArrowheads="1"/>
          </p:cNvSpPr>
          <p:nvPr/>
        </p:nvSpPr>
        <p:spPr bwMode="auto">
          <a:xfrm>
            <a:off x="5527343" y="2374710"/>
            <a:ext cx="3429000" cy="3831818"/>
          </a:xfrm>
          <a:prstGeom prst="rect">
            <a:avLst/>
          </a:prstGeom>
          <a:noFill/>
          <a:ln w="9525">
            <a:noFill/>
            <a:miter lim="800000"/>
            <a:headEnd/>
            <a:tailEnd/>
          </a:ln>
          <a:effectLst/>
        </p:spPr>
        <p:txBody>
          <a:bodyPr wrap="square">
            <a:spAutoFit/>
          </a:bodyPr>
          <a:lstStyle/>
          <a:p>
            <a:pPr>
              <a:spcBef>
                <a:spcPct val="50000"/>
              </a:spcBef>
            </a:pPr>
            <a:r>
              <a:rPr lang="en-US" sz="1800" b="0" dirty="0">
                <a:solidFill>
                  <a:schemeClr val="tx1"/>
                </a:solidFill>
              </a:rPr>
              <a:t>Due to meteorological disasters:</a:t>
            </a:r>
          </a:p>
          <a:p>
            <a:pPr>
              <a:spcBef>
                <a:spcPct val="50000"/>
              </a:spcBef>
            </a:pPr>
            <a:r>
              <a:rPr lang="en-US" sz="1800" b="0" dirty="0" smtClean="0">
                <a:solidFill>
                  <a:schemeClr val="tx1"/>
                </a:solidFill>
              </a:rPr>
              <a:t>Thailand lost 2.5% of GDP for 2011</a:t>
            </a:r>
          </a:p>
          <a:p>
            <a:pPr>
              <a:spcBef>
                <a:spcPct val="50000"/>
              </a:spcBef>
            </a:pPr>
            <a:r>
              <a:rPr lang="en-US" dirty="0" smtClean="0"/>
              <a:t>Japan lost 3% of GDP in 2011</a:t>
            </a:r>
            <a:r>
              <a:rPr lang="en-US" sz="1800" b="0" dirty="0" smtClean="0">
                <a:solidFill>
                  <a:schemeClr val="tx1"/>
                </a:solidFill>
              </a:rPr>
              <a:t> </a:t>
            </a:r>
          </a:p>
          <a:p>
            <a:pPr>
              <a:spcBef>
                <a:spcPct val="50000"/>
              </a:spcBef>
            </a:pPr>
            <a:r>
              <a:rPr lang="en-US" sz="1800" b="0" dirty="0" smtClean="0">
                <a:solidFill>
                  <a:schemeClr val="tx1"/>
                </a:solidFill>
              </a:rPr>
              <a:t>Bangladesh </a:t>
            </a:r>
            <a:r>
              <a:rPr lang="en-US" sz="1800" b="0" dirty="0">
                <a:solidFill>
                  <a:schemeClr val="tx1"/>
                </a:solidFill>
              </a:rPr>
              <a:t>loses 5.21% of GDP annually *</a:t>
            </a:r>
          </a:p>
          <a:p>
            <a:pPr>
              <a:spcBef>
                <a:spcPct val="50000"/>
              </a:spcBef>
            </a:pPr>
            <a:r>
              <a:rPr lang="en-US" sz="1800" b="0" dirty="0">
                <a:solidFill>
                  <a:schemeClr val="tx1"/>
                </a:solidFill>
              </a:rPr>
              <a:t>China loses 5% of GDP annually </a:t>
            </a:r>
          </a:p>
          <a:p>
            <a:pPr>
              <a:spcBef>
                <a:spcPct val="50000"/>
              </a:spcBef>
            </a:pPr>
            <a:r>
              <a:rPr lang="en-US" sz="1800" b="0" dirty="0">
                <a:solidFill>
                  <a:schemeClr val="tx1"/>
                </a:solidFill>
              </a:rPr>
              <a:t>- India loses 2 % of GDP annually due to same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DSC1804.jpg"/>
          <p:cNvPicPr>
            <a:picLocks noChangeAspect="1"/>
          </p:cNvPicPr>
          <p:nvPr/>
        </p:nvPicPr>
        <p:blipFill>
          <a:blip r:embed="rId2" cstate="email"/>
          <a:stretch>
            <a:fillRect/>
          </a:stretch>
        </p:blipFill>
        <p:spPr>
          <a:xfrm>
            <a:off x="0" y="5278194"/>
            <a:ext cx="2384611" cy="1579805"/>
          </a:xfrm>
          <a:prstGeom prst="rect">
            <a:avLst/>
          </a:prstGeom>
        </p:spPr>
      </p:pic>
      <p:pic>
        <p:nvPicPr>
          <p:cNvPr id="8" name="Picture 7" descr="DSC_0469.JPG"/>
          <p:cNvPicPr>
            <a:picLocks noChangeAspect="1"/>
          </p:cNvPicPr>
          <p:nvPr/>
        </p:nvPicPr>
        <p:blipFill>
          <a:blip r:embed="rId3" cstate="email"/>
          <a:stretch>
            <a:fillRect/>
          </a:stretch>
        </p:blipFill>
        <p:spPr>
          <a:xfrm>
            <a:off x="2348751" y="5273639"/>
            <a:ext cx="2366683" cy="1584362"/>
          </a:xfrm>
          <a:prstGeom prst="rect">
            <a:avLst/>
          </a:prstGeom>
        </p:spPr>
      </p:pic>
      <p:pic>
        <p:nvPicPr>
          <p:cNvPr id="9" name="Picture 8" descr="FelixLaframboise_RedCross21e.jpg"/>
          <p:cNvPicPr>
            <a:picLocks noChangeAspect="1"/>
          </p:cNvPicPr>
          <p:nvPr/>
        </p:nvPicPr>
        <p:blipFill>
          <a:blip r:embed="rId4" cstate="email"/>
          <a:stretch>
            <a:fillRect/>
          </a:stretch>
        </p:blipFill>
        <p:spPr>
          <a:xfrm>
            <a:off x="4643717" y="5271247"/>
            <a:ext cx="2380130" cy="1586753"/>
          </a:xfrm>
          <a:prstGeom prst="rect">
            <a:avLst/>
          </a:prstGeom>
        </p:spPr>
      </p:pic>
      <p:pic>
        <p:nvPicPr>
          <p:cNvPr id="10" name="Picture 9" descr="IMG_5803.jpg"/>
          <p:cNvPicPr>
            <a:picLocks noChangeAspect="1"/>
          </p:cNvPicPr>
          <p:nvPr/>
        </p:nvPicPr>
        <p:blipFill>
          <a:blip r:embed="rId5" cstate="email"/>
          <a:stretch>
            <a:fillRect/>
          </a:stretch>
        </p:blipFill>
        <p:spPr>
          <a:xfrm>
            <a:off x="6777319" y="5280211"/>
            <a:ext cx="2366682" cy="1577789"/>
          </a:xfrm>
          <a:prstGeom prst="rect">
            <a:avLst/>
          </a:prstGeom>
        </p:spPr>
      </p:pic>
      <p:pic>
        <p:nvPicPr>
          <p:cNvPr id="12" name="Picture 2" descr="C:\Documents and Settings\indira.kulenovic.IFRC\Desktop\CSR\CSRU Logo.JPG"/>
          <p:cNvPicPr>
            <a:picLocks noChangeAspect="1" noChangeArrowheads="1"/>
          </p:cNvPicPr>
          <p:nvPr/>
        </p:nvPicPr>
        <p:blipFill>
          <a:blip r:embed="rId6" cstate="email"/>
          <a:srcRect/>
          <a:stretch>
            <a:fillRect/>
          </a:stretch>
        </p:blipFill>
        <p:spPr bwMode="auto">
          <a:xfrm>
            <a:off x="2279176" y="3209212"/>
            <a:ext cx="4669948" cy="1908698"/>
          </a:xfrm>
          <a:prstGeom prst="rect">
            <a:avLst/>
          </a:prstGeom>
          <a:noFill/>
        </p:spPr>
      </p:pic>
      <p:sp>
        <p:nvSpPr>
          <p:cNvPr id="13" name="Rectangle 12"/>
          <p:cNvSpPr/>
          <p:nvPr/>
        </p:nvSpPr>
        <p:spPr>
          <a:xfrm>
            <a:off x="1410610" y="906523"/>
            <a:ext cx="6186309"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dirty="0" smtClean="0">
                <a:ln w="0">
                  <a:solidFill>
                    <a:schemeClr val="tx1"/>
                  </a:solidFill>
                </a:ln>
                <a:effectLst>
                  <a:outerShdw blurRad="50800" dist="50800" dir="5400000" algn="ctr" rotWithShape="0">
                    <a:schemeClr val="bg1"/>
                  </a:outerShdw>
                </a:effectLst>
              </a:rPr>
              <a:t>RCRC response to </a:t>
            </a:r>
          </a:p>
          <a:p>
            <a:pPr algn="ctr"/>
            <a:r>
              <a:rPr lang="en-US" sz="5400" dirty="0" smtClean="0">
                <a:ln w="0">
                  <a:solidFill>
                    <a:schemeClr val="tx1"/>
                  </a:solidFill>
                </a:ln>
                <a:effectLst>
                  <a:outerShdw blurRad="50800" dist="50800" dir="5400000" algn="ctr" rotWithShape="0">
                    <a:schemeClr val="bg1"/>
                  </a:outerShdw>
                </a:effectLst>
              </a:rPr>
              <a:t>challenges faced</a:t>
            </a:r>
            <a:endParaRPr lang="en-US" sz="5400" dirty="0">
              <a:ln w="0">
                <a:solidFill>
                  <a:schemeClr val="tx1"/>
                </a:solidFill>
              </a:ln>
              <a:effectLst>
                <a:outerShdw blurRad="50800" dist="50800" dir="5400000" algn="ctr" rotWithShape="0">
                  <a:schemeClr val="bg1"/>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75" y="1211500"/>
            <a:ext cx="8721725" cy="654050"/>
          </a:xfrm>
        </p:spPr>
        <p:txBody>
          <a:bodyPr/>
          <a:lstStyle/>
          <a:p>
            <a:r>
              <a:rPr lang="en-US" dirty="0" smtClean="0"/>
              <a:t>Move from Emergency to Development</a:t>
            </a:r>
            <a:endParaRPr lang="en-GB" dirty="0"/>
          </a:p>
        </p:txBody>
      </p:sp>
      <p:pic>
        <p:nvPicPr>
          <p:cNvPr id="44035" name="Picture 3" descr="C:\Documents and Settings\indira.kulenovic.IFRC\Desktop\MP900382987.bmp"/>
          <p:cNvPicPr>
            <a:picLocks noChangeAspect="1" noChangeArrowheads="1"/>
          </p:cNvPicPr>
          <p:nvPr/>
        </p:nvPicPr>
        <p:blipFill>
          <a:blip r:embed="rId2" cstate="email"/>
          <a:srcRect/>
          <a:stretch>
            <a:fillRect/>
          </a:stretch>
        </p:blipFill>
        <p:spPr bwMode="auto">
          <a:xfrm>
            <a:off x="3295934" y="3044912"/>
            <a:ext cx="2763672" cy="1974052"/>
          </a:xfrm>
          <a:prstGeom prst="rect">
            <a:avLst/>
          </a:prstGeom>
          <a:noFill/>
        </p:spPr>
      </p:pic>
      <p:sp>
        <p:nvSpPr>
          <p:cNvPr id="8" name="Rectangle 7"/>
          <p:cNvSpPr/>
          <p:nvPr/>
        </p:nvSpPr>
        <p:spPr>
          <a:xfrm>
            <a:off x="3429767" y="3622428"/>
            <a:ext cx="2366353" cy="1384995"/>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Recovery</a:t>
            </a:r>
          </a:p>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&amp;</a:t>
            </a:r>
          </a:p>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Rehabilitation</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4036" name="Picture 4" descr="C:\Documents and Settings\indira.kulenovic.IFRC\Desktop\MP900341630.bmp"/>
          <p:cNvPicPr>
            <a:picLocks noChangeAspect="1" noChangeArrowheads="1"/>
          </p:cNvPicPr>
          <p:nvPr/>
        </p:nvPicPr>
        <p:blipFill>
          <a:blip r:embed="rId3" cstate="email"/>
          <a:srcRect/>
          <a:stretch>
            <a:fillRect/>
          </a:stretch>
        </p:blipFill>
        <p:spPr bwMode="auto">
          <a:xfrm>
            <a:off x="6155139" y="3029804"/>
            <a:ext cx="2770793" cy="1977076"/>
          </a:xfrm>
          <a:prstGeom prst="rect">
            <a:avLst/>
          </a:prstGeom>
          <a:noFill/>
        </p:spPr>
      </p:pic>
      <p:sp>
        <p:nvSpPr>
          <p:cNvPr id="10" name="Rectangle 9"/>
          <p:cNvSpPr/>
          <p:nvPr/>
        </p:nvSpPr>
        <p:spPr>
          <a:xfrm>
            <a:off x="6408138" y="4468589"/>
            <a:ext cx="2305439" cy="523220"/>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Development</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4037" name="Picture 5" descr="C:\Documents and Settings\indira.kulenovic.IFRC\Desktop\MP900382999.bmp"/>
          <p:cNvPicPr>
            <a:picLocks noChangeAspect="1" noChangeArrowheads="1"/>
          </p:cNvPicPr>
          <p:nvPr/>
        </p:nvPicPr>
        <p:blipFill>
          <a:blip r:embed="rId4" cstate="email"/>
          <a:srcRect/>
          <a:stretch>
            <a:fillRect/>
          </a:stretch>
        </p:blipFill>
        <p:spPr bwMode="auto">
          <a:xfrm>
            <a:off x="307074" y="3070748"/>
            <a:ext cx="2746612" cy="1961865"/>
          </a:xfrm>
          <a:prstGeom prst="rect">
            <a:avLst/>
          </a:prstGeom>
          <a:noFill/>
        </p:spPr>
      </p:pic>
      <p:sp>
        <p:nvSpPr>
          <p:cNvPr id="12" name="Rectangle 11"/>
          <p:cNvSpPr/>
          <p:nvPr/>
        </p:nvSpPr>
        <p:spPr>
          <a:xfrm>
            <a:off x="1876908" y="3158403"/>
            <a:ext cx="1104791" cy="523220"/>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Relief</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Curved Left Arrow 14"/>
          <p:cNvSpPr/>
          <p:nvPr/>
        </p:nvSpPr>
        <p:spPr>
          <a:xfrm rot="5400000">
            <a:off x="4061914" y="2024994"/>
            <a:ext cx="1088407" cy="716507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Curved Down Arrow 15"/>
          <p:cNvSpPr/>
          <p:nvPr/>
        </p:nvSpPr>
        <p:spPr>
          <a:xfrm>
            <a:off x="887105" y="2115404"/>
            <a:ext cx="7233313" cy="83251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Left-Right Arrow 16"/>
          <p:cNvSpPr/>
          <p:nvPr/>
        </p:nvSpPr>
        <p:spPr>
          <a:xfrm>
            <a:off x="5841241" y="3794078"/>
            <a:ext cx="504968" cy="341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Left-Right Arrow 17"/>
          <p:cNvSpPr/>
          <p:nvPr/>
        </p:nvSpPr>
        <p:spPr>
          <a:xfrm>
            <a:off x="2936543" y="3823649"/>
            <a:ext cx="504968" cy="341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p:cNvSpPr/>
          <p:nvPr/>
        </p:nvSpPr>
        <p:spPr>
          <a:xfrm rot="19986752">
            <a:off x="-254761" y="3141154"/>
            <a:ext cx="9965812" cy="1200329"/>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7200" b="1" dirty="0" smtClean="0">
                <a:ln/>
                <a:solidFill>
                  <a:schemeClr val="accent5">
                    <a:tint val="50000"/>
                    <a:satMod val="180000"/>
                  </a:schemeClr>
                </a:solidFill>
              </a:rPr>
              <a:t>Resilience Approach</a:t>
            </a:r>
            <a:endParaRPr lang="en-US" sz="7200" b="1" dirty="0">
              <a:ln/>
              <a:solidFill>
                <a:schemeClr val="accent5">
                  <a:tint val="50000"/>
                  <a:satMod val="1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_1060471.jpg"/>
          <p:cNvPicPr>
            <a:picLocks noChangeAspect="1"/>
          </p:cNvPicPr>
          <p:nvPr/>
        </p:nvPicPr>
        <p:blipFill>
          <a:blip r:embed="rId3" cstate="email"/>
          <a:srcRect/>
          <a:stretch>
            <a:fillRect/>
          </a:stretch>
        </p:blipFill>
        <p:spPr bwMode="auto">
          <a:xfrm>
            <a:off x="7150100" y="774700"/>
            <a:ext cx="1993900" cy="1333500"/>
          </a:xfrm>
          <a:prstGeom prst="rect">
            <a:avLst/>
          </a:prstGeom>
          <a:noFill/>
          <a:ln w="9525">
            <a:noFill/>
            <a:miter lim="800000"/>
            <a:headEnd/>
            <a:tailEnd/>
          </a:ln>
        </p:spPr>
      </p:pic>
      <p:pic>
        <p:nvPicPr>
          <p:cNvPr id="3076" name="Picture 4" descr="DSC_0003.JPG"/>
          <p:cNvPicPr>
            <a:picLocks noChangeAspect="1"/>
          </p:cNvPicPr>
          <p:nvPr/>
        </p:nvPicPr>
        <p:blipFill>
          <a:blip r:embed="rId4" cstate="email"/>
          <a:srcRect/>
          <a:stretch>
            <a:fillRect/>
          </a:stretch>
        </p:blipFill>
        <p:spPr bwMode="auto">
          <a:xfrm>
            <a:off x="7162800" y="2085975"/>
            <a:ext cx="1981200" cy="1317625"/>
          </a:xfrm>
          <a:prstGeom prst="rect">
            <a:avLst/>
          </a:prstGeom>
          <a:noFill/>
          <a:ln w="9525">
            <a:noFill/>
            <a:miter lim="800000"/>
            <a:headEnd/>
            <a:tailEnd/>
          </a:ln>
        </p:spPr>
      </p:pic>
      <p:pic>
        <p:nvPicPr>
          <p:cNvPr id="3077" name="Picture 5" descr="00165 Mr.Seree Srirompho - Unknown 30-01-55.JPG"/>
          <p:cNvPicPr>
            <a:picLocks noChangeAspect="1"/>
          </p:cNvPicPr>
          <p:nvPr/>
        </p:nvPicPr>
        <p:blipFill>
          <a:blip r:embed="rId5" cstate="email"/>
          <a:srcRect/>
          <a:stretch>
            <a:fillRect/>
          </a:stretch>
        </p:blipFill>
        <p:spPr bwMode="auto">
          <a:xfrm>
            <a:off x="7162800" y="3365500"/>
            <a:ext cx="1981200" cy="2667000"/>
          </a:xfrm>
          <a:prstGeom prst="rect">
            <a:avLst/>
          </a:prstGeom>
          <a:noFill/>
          <a:ln w="9525">
            <a:noFill/>
            <a:miter lim="800000"/>
            <a:headEnd/>
            <a:tailEnd/>
          </a:ln>
        </p:spPr>
      </p:pic>
      <p:pic>
        <p:nvPicPr>
          <p:cNvPr id="3078" name="Picture 6" descr="DSC_0243.JPG"/>
          <p:cNvPicPr>
            <a:picLocks noChangeAspect="1"/>
          </p:cNvPicPr>
          <p:nvPr/>
        </p:nvPicPr>
        <p:blipFill>
          <a:blip r:embed="rId6" cstate="email"/>
          <a:srcRect/>
          <a:stretch>
            <a:fillRect/>
          </a:stretch>
        </p:blipFill>
        <p:spPr bwMode="auto">
          <a:xfrm>
            <a:off x="7162800" y="5143500"/>
            <a:ext cx="1981200" cy="1714500"/>
          </a:xfrm>
          <a:prstGeom prst="rect">
            <a:avLst/>
          </a:prstGeom>
          <a:noFill/>
          <a:ln w="9525">
            <a:noFill/>
            <a:miter lim="800000"/>
            <a:headEnd/>
            <a:tailEnd/>
          </a:ln>
        </p:spPr>
      </p:pic>
      <p:sp>
        <p:nvSpPr>
          <p:cNvPr id="11" name="TextBox 10"/>
          <p:cNvSpPr txBox="1"/>
          <p:nvPr/>
        </p:nvSpPr>
        <p:spPr>
          <a:xfrm>
            <a:off x="163773" y="1446662"/>
            <a:ext cx="7533564" cy="3247043"/>
          </a:xfrm>
          <a:prstGeom prst="rect">
            <a:avLst/>
          </a:prstGeom>
          <a:noFill/>
        </p:spPr>
        <p:txBody>
          <a:bodyPr wrap="square" rtlCol="0">
            <a:spAutoFit/>
          </a:bodyPr>
          <a:lstStyle/>
          <a:p>
            <a:pPr>
              <a:spcAft>
                <a:spcPts val="1800"/>
              </a:spcAft>
              <a:buFont typeface="Wingdings" pitchFamily="2" charset="2"/>
              <a:buChar char="q"/>
            </a:pPr>
            <a:r>
              <a:rPr lang="en-US" sz="4000" b="1" dirty="0" smtClean="0"/>
              <a:t>   WHAT </a:t>
            </a:r>
            <a:r>
              <a:rPr lang="en-US" sz="3200" dirty="0" smtClean="0"/>
              <a:t>has changed?</a:t>
            </a:r>
          </a:p>
          <a:p>
            <a:pPr>
              <a:spcAft>
                <a:spcPts val="1800"/>
              </a:spcAft>
              <a:buFont typeface="Wingdings" pitchFamily="2" charset="2"/>
              <a:buChar char="q"/>
            </a:pPr>
            <a:r>
              <a:rPr lang="en-US" sz="4000" b="1" dirty="0" smtClean="0"/>
              <a:t>   WHO</a:t>
            </a:r>
            <a:r>
              <a:rPr lang="en-US" sz="4000" dirty="0" smtClean="0"/>
              <a:t> </a:t>
            </a:r>
            <a:r>
              <a:rPr lang="en-US" sz="3200" dirty="0" smtClean="0"/>
              <a:t>is the most exposed?</a:t>
            </a:r>
          </a:p>
          <a:p>
            <a:pPr>
              <a:spcAft>
                <a:spcPts val="1800"/>
              </a:spcAft>
              <a:buFont typeface="Wingdings" pitchFamily="2" charset="2"/>
              <a:buChar char="q"/>
            </a:pPr>
            <a:r>
              <a:rPr lang="en-US" sz="4000" b="1" dirty="0" smtClean="0"/>
              <a:t>   WHAT</a:t>
            </a:r>
            <a:r>
              <a:rPr lang="en-US" sz="4000" dirty="0" smtClean="0"/>
              <a:t> </a:t>
            </a:r>
            <a:r>
              <a:rPr lang="en-US" sz="3200" dirty="0" smtClean="0"/>
              <a:t>can be done?</a:t>
            </a:r>
          </a:p>
          <a:p>
            <a:pPr>
              <a:spcAft>
                <a:spcPts val="1800"/>
              </a:spcAft>
              <a:buFont typeface="Wingdings" pitchFamily="2" charset="2"/>
              <a:buChar char="q"/>
            </a:pPr>
            <a:r>
              <a:rPr lang="en-US" sz="4000" b="1" dirty="0" smtClean="0"/>
              <a:t>   HOW </a:t>
            </a:r>
            <a:r>
              <a:rPr lang="en-US" sz="3200" dirty="0" smtClean="0"/>
              <a:t>do we move forward?</a:t>
            </a:r>
            <a:endParaRPr lang="en-GB" sz="32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13"/>
          <p:cNvSpPr txBox="1">
            <a:spLocks noChangeArrowheads="1"/>
          </p:cNvSpPr>
          <p:nvPr/>
        </p:nvSpPr>
        <p:spPr bwMode="auto">
          <a:xfrm>
            <a:off x="504967" y="2483893"/>
            <a:ext cx="8079475" cy="3620939"/>
          </a:xfrm>
          <a:prstGeom prst="rect">
            <a:avLst/>
          </a:prstGeom>
          <a:noFill/>
          <a:ln w="9525">
            <a:noFill/>
            <a:round/>
            <a:headEnd/>
            <a:tailEnd/>
          </a:ln>
        </p:spPr>
        <p:txBody>
          <a:bodyPr wrap="square" lIns="77616" tIns="40360" rIns="77616" bIns="40360">
            <a:spAutoFit/>
          </a:bodyPr>
          <a:lstStyle/>
          <a:p>
            <a:pPr>
              <a:lnSpc>
                <a:spcPct val="15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smtClean="0">
                <a:solidFill>
                  <a:srgbClr val="FFFFFF"/>
                </a:solidFill>
                <a:ea typeface="ＭＳ Ｐゴシック"/>
                <a:cs typeface="ＭＳ Ｐゴシック"/>
              </a:rPr>
              <a:t>Intern</a:t>
            </a:r>
            <a:r>
              <a:rPr lang="en-AU" sz="2000" b="1" i="1" dirty="0" smtClean="0">
                <a:solidFill>
                  <a:schemeClr val="bg1"/>
                </a:solidFill>
                <a:effectLst>
                  <a:outerShdw blurRad="38100" dist="38100" dir="2700000" algn="tl">
                    <a:srgbClr val="000000">
                      <a:alpha val="43137"/>
                    </a:srgbClr>
                  </a:outerShdw>
                </a:effectLst>
                <a:latin typeface="+mj-lt"/>
              </a:rPr>
              <a:t> </a:t>
            </a:r>
            <a:r>
              <a:rPr lang="en-AU" sz="2800" i="1" dirty="0" smtClean="0">
                <a:effectLst>
                  <a:outerShdw blurRad="38100" dist="38100" dir="2700000" algn="tl">
                    <a:srgbClr val="000000">
                      <a:alpha val="43137"/>
                    </a:srgbClr>
                  </a:outerShdw>
                </a:effectLst>
                <a:latin typeface="+mj-lt"/>
              </a:rPr>
              <a:t>“</a:t>
            </a:r>
            <a:r>
              <a:rPr lang="en-AU" sz="2800" i="1" dirty="0" smtClean="0">
                <a:latin typeface="+mj-lt"/>
              </a:rPr>
              <a:t>An </a:t>
            </a:r>
            <a:r>
              <a:rPr lang="en-AU" sz="2800" i="1" dirty="0" smtClean="0">
                <a:latin typeface="+mj-lt"/>
                <a:cs typeface="Lucida Sans Unicode" pitchFamily="34" charset="0"/>
              </a:rPr>
              <a:t>ability to prepare for, adapt to, withstand and recover from external and internal shocks as well as have the capacity to cope with social, political and economic disparities that contribute to vulnerability”</a:t>
            </a:r>
            <a:endParaRPr lang="en-US" sz="2800" i="1" dirty="0">
              <a:latin typeface="+mj-lt"/>
              <a:ea typeface="ＭＳ Ｐゴシック"/>
              <a:cs typeface="ＭＳ Ｐゴシック"/>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b="1" dirty="0">
              <a:solidFill>
                <a:srgbClr val="FFFFFF"/>
              </a:solidFill>
              <a:ea typeface="ＭＳ Ｐゴシック"/>
              <a:cs typeface="ＭＳ Ｐゴシック"/>
            </a:endParaRPr>
          </a:p>
        </p:txBody>
      </p:sp>
      <p:sp>
        <p:nvSpPr>
          <p:cNvPr id="13319" name="Tekstvak 7"/>
          <p:cNvSpPr txBox="1">
            <a:spLocks noChangeArrowheads="1"/>
          </p:cNvSpPr>
          <p:nvPr/>
        </p:nvSpPr>
        <p:spPr bwMode="auto">
          <a:xfrm>
            <a:off x="6000750" y="6143625"/>
            <a:ext cx="857250" cy="169863"/>
          </a:xfrm>
          <a:prstGeom prst="rect">
            <a:avLst/>
          </a:prstGeom>
          <a:noFill/>
          <a:ln w="9525">
            <a:noFill/>
            <a:miter lim="800000"/>
            <a:headEnd/>
            <a:tailEnd/>
          </a:ln>
        </p:spPr>
        <p:txBody>
          <a:bodyPr>
            <a:spAutoFit/>
          </a:bodyPr>
          <a:lstStyle/>
          <a:p>
            <a:r>
              <a:rPr lang="en-GB" sz="500" dirty="0">
                <a:solidFill>
                  <a:schemeClr val="bg1"/>
                </a:solidFill>
              </a:rPr>
              <a:t>Photo: IFRC</a:t>
            </a:r>
          </a:p>
        </p:txBody>
      </p:sp>
      <p:sp>
        <p:nvSpPr>
          <p:cNvPr id="11" name="Rectangle 10"/>
          <p:cNvSpPr/>
          <p:nvPr/>
        </p:nvSpPr>
        <p:spPr>
          <a:xfrm>
            <a:off x="1256075" y="974762"/>
            <a:ext cx="6686447" cy="923330"/>
          </a:xfrm>
          <a:prstGeom prst="rect">
            <a:avLst/>
          </a:prstGeom>
          <a:noFill/>
          <a:ln>
            <a:noFill/>
          </a:ln>
        </p:spPr>
        <p:txBody>
          <a:bodyPr wrap="none" lIns="91440" tIns="45720" rIns="91440" bIns="45720">
            <a:spAutoFit/>
          </a:bodyPr>
          <a:lstStyle/>
          <a:p>
            <a:pPr algn="ctr"/>
            <a:r>
              <a:rPr lang="en-US" sz="5400" b="1" cap="none" spc="0" dirty="0" smtClean="0">
                <a:ln w="18415" cmpd="sng">
                  <a:solidFill>
                    <a:schemeClr val="tx1"/>
                  </a:solidFill>
                  <a:prstDash val="solid"/>
                </a:ln>
              </a:rPr>
              <a:t>What is Resilience?</a:t>
            </a:r>
            <a:endParaRPr lang="en-US" sz="5400" b="1" cap="none" spc="0" dirty="0">
              <a:ln w="18415" cmpd="sng">
                <a:solidFill>
                  <a:schemeClr val="tx1"/>
                </a:solidFill>
                <a:prstDash val="solid"/>
              </a:ln>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18864"/>
            <a:ext cx="9144000" cy="6140142"/>
          </a:xfrm>
          <a:prstGeom prst="rect">
            <a:avLst/>
          </a:prstGeom>
          <a:noFill/>
        </p:spPr>
        <p:txBody>
          <a:bodyPr wrap="square" rtlCol="0">
            <a:spAutoFit/>
          </a:bodyPr>
          <a:lstStyle/>
          <a:p>
            <a:r>
              <a:rPr lang="en-US" sz="3600" b="1" dirty="0" smtClean="0"/>
              <a:t>A Safe and Resilient community...</a:t>
            </a:r>
          </a:p>
          <a:p>
            <a:pPr>
              <a:spcAft>
                <a:spcPts val="600"/>
              </a:spcAft>
            </a:pPr>
            <a:endParaRPr lang="en-US" b="1" dirty="0" smtClean="0"/>
          </a:p>
          <a:p>
            <a:pPr>
              <a:spcAft>
                <a:spcPts val="1200"/>
              </a:spcAft>
            </a:pPr>
            <a:r>
              <a:rPr lang="en-US" dirty="0" smtClean="0"/>
              <a:t>1. …</a:t>
            </a:r>
            <a:r>
              <a:rPr lang="en-US" sz="2000" dirty="0" smtClean="0"/>
              <a:t> </a:t>
            </a:r>
            <a:r>
              <a:rPr lang="en-US" sz="2200" b="1" dirty="0" smtClean="0"/>
              <a:t>is knowledgeable and healthy</a:t>
            </a:r>
            <a:r>
              <a:rPr lang="en-US" sz="2400" dirty="0" smtClean="0"/>
              <a:t>.</a:t>
            </a:r>
            <a:r>
              <a:rPr lang="en-US" sz="2000" dirty="0" smtClean="0"/>
              <a:t> </a:t>
            </a:r>
            <a:r>
              <a:rPr lang="en-US" dirty="0" smtClean="0"/>
              <a:t>It has the ability to assess, manage, and monitor its risks. It can learn new skills and build on past experiences.</a:t>
            </a:r>
          </a:p>
          <a:p>
            <a:pPr>
              <a:spcAft>
                <a:spcPts val="1200"/>
              </a:spcAft>
            </a:pPr>
            <a:r>
              <a:rPr lang="en-US" sz="2000" dirty="0" smtClean="0"/>
              <a:t>2. …</a:t>
            </a:r>
            <a:r>
              <a:rPr lang="en-US" sz="2200" b="1" dirty="0" smtClean="0"/>
              <a:t>is organized</a:t>
            </a:r>
            <a:r>
              <a:rPr lang="en-US" sz="2400" dirty="0" smtClean="0"/>
              <a:t>.</a:t>
            </a:r>
            <a:r>
              <a:rPr lang="en-US" sz="2000" dirty="0" smtClean="0"/>
              <a:t> </a:t>
            </a:r>
            <a:r>
              <a:rPr lang="en-US" dirty="0" smtClean="0"/>
              <a:t>It has the capacity to identify problems, establish priorities, and act.</a:t>
            </a:r>
          </a:p>
          <a:p>
            <a:pPr>
              <a:spcAft>
                <a:spcPts val="1200"/>
              </a:spcAft>
            </a:pPr>
            <a:r>
              <a:rPr lang="en-US" sz="2000" dirty="0" smtClean="0"/>
              <a:t>3. …</a:t>
            </a:r>
            <a:r>
              <a:rPr lang="en-US" sz="2400" b="1" dirty="0" smtClean="0"/>
              <a:t> </a:t>
            </a:r>
            <a:r>
              <a:rPr lang="en-US" sz="2200" b="1" dirty="0" smtClean="0"/>
              <a:t>is connected</a:t>
            </a:r>
            <a:r>
              <a:rPr lang="en-US" sz="2400" dirty="0" smtClean="0"/>
              <a:t>.</a:t>
            </a:r>
            <a:r>
              <a:rPr lang="en-US" sz="2000" dirty="0" smtClean="0"/>
              <a:t> </a:t>
            </a:r>
            <a:r>
              <a:rPr lang="en-US" dirty="0" smtClean="0"/>
              <a:t>It has relationships with external actors (family friends, faith groups, government) who provide a wider supportive environment, and supply goods </a:t>
            </a:r>
            <a:r>
              <a:rPr lang="en-GB" dirty="0" smtClean="0"/>
              <a:t>and services when needed.</a:t>
            </a:r>
          </a:p>
          <a:p>
            <a:pPr>
              <a:spcAft>
                <a:spcPts val="1200"/>
              </a:spcAft>
            </a:pPr>
            <a:r>
              <a:rPr lang="en-US" sz="2000" dirty="0" smtClean="0"/>
              <a:t>4. … </a:t>
            </a:r>
            <a:r>
              <a:rPr lang="en-US" sz="2200" b="1" dirty="0" smtClean="0"/>
              <a:t>has infrastructure and services</a:t>
            </a:r>
            <a:r>
              <a:rPr lang="en-US" sz="2400" dirty="0" smtClean="0"/>
              <a:t>.</a:t>
            </a:r>
            <a:r>
              <a:rPr lang="en-US" sz="2000" dirty="0" smtClean="0"/>
              <a:t> </a:t>
            </a:r>
            <a:r>
              <a:rPr lang="en-US" dirty="0" smtClean="0"/>
              <a:t>It has strong housing, transport, power, water, and sanitation systems. It has the ability to maintain, repair, and renovate them.</a:t>
            </a:r>
          </a:p>
          <a:p>
            <a:pPr>
              <a:spcAft>
                <a:spcPts val="1200"/>
              </a:spcAft>
            </a:pPr>
            <a:r>
              <a:rPr lang="en-US" sz="2000" dirty="0" smtClean="0"/>
              <a:t>5. … </a:t>
            </a:r>
            <a:r>
              <a:rPr lang="en-US" sz="2200" b="1" dirty="0" smtClean="0"/>
              <a:t>has economic opportunities</a:t>
            </a:r>
            <a:r>
              <a:rPr lang="en-US" sz="2200" dirty="0" smtClean="0"/>
              <a:t>.</a:t>
            </a:r>
            <a:r>
              <a:rPr lang="en-US" sz="2000" dirty="0" smtClean="0"/>
              <a:t> </a:t>
            </a:r>
            <a:r>
              <a:rPr lang="en-US" dirty="0" smtClean="0"/>
              <a:t>It has a diverse range of employment opportunities, income and financial services. It is flexible, resourceful and has the capacity to accept uncertainty and respond (proactively) to change.</a:t>
            </a:r>
          </a:p>
          <a:p>
            <a:pPr>
              <a:spcAft>
                <a:spcPts val="1200"/>
              </a:spcAft>
            </a:pPr>
            <a:r>
              <a:rPr lang="en-US" sz="2000" dirty="0" smtClean="0"/>
              <a:t>6. … </a:t>
            </a:r>
            <a:r>
              <a:rPr lang="en-US" sz="2200" b="1" dirty="0" smtClean="0"/>
              <a:t>can manage its natural assets</a:t>
            </a:r>
            <a:r>
              <a:rPr lang="en-US" sz="2200" dirty="0" smtClean="0"/>
              <a:t>.</a:t>
            </a:r>
            <a:r>
              <a:rPr lang="en-US" sz="2000" dirty="0" smtClean="0"/>
              <a:t> </a:t>
            </a:r>
            <a:r>
              <a:rPr lang="en-US" dirty="0" smtClean="0"/>
              <a:t>It recognizes their value and has the ability to protect, </a:t>
            </a:r>
            <a:r>
              <a:rPr lang="en-GB" dirty="0" smtClean="0"/>
              <a:t>enhance and maintain them.</a:t>
            </a:r>
            <a:endParaRPr lang="en-GB" dirty="0"/>
          </a:p>
        </p:txBody>
      </p:sp>
      <p:sp>
        <p:nvSpPr>
          <p:cNvPr id="3" name="Rectangle 2"/>
          <p:cNvSpPr/>
          <p:nvPr/>
        </p:nvSpPr>
        <p:spPr>
          <a:xfrm>
            <a:off x="4886103" y="0"/>
            <a:ext cx="4257897" cy="830997"/>
          </a:xfrm>
          <a:prstGeom prst="rect">
            <a:avLst/>
          </a:prstGeom>
          <a:noFill/>
        </p:spPr>
        <p:txBody>
          <a:bodyPr wrap="none" lIns="91440" tIns="45720" rIns="91440" bIns="45720">
            <a:spAutoFit/>
          </a:bodyPr>
          <a:lstStyle/>
          <a:p>
            <a:pPr algn="ctr"/>
            <a:r>
              <a:rPr lang="en-US"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Characteristics</a:t>
            </a:r>
            <a:endPar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Documents and Settings\indira.kulenovic.IFRC\Desktop\6 Characteristics.bmp"/>
          <p:cNvPicPr>
            <a:picLocks noGrp="1" noChangeAspect="1" noChangeArrowheads="1"/>
          </p:cNvPicPr>
          <p:nvPr>
            <p:ph idx="1"/>
          </p:nvPr>
        </p:nvPicPr>
        <p:blipFill>
          <a:blip r:embed="rId2" cstate="email"/>
          <a:srcRect/>
          <a:stretch>
            <a:fillRect/>
          </a:stretch>
        </p:blipFill>
        <p:spPr bwMode="auto">
          <a:xfrm>
            <a:off x="3152633" y="1392072"/>
            <a:ext cx="5759355" cy="5070144"/>
          </a:xfrm>
          <a:prstGeom prst="rect">
            <a:avLst/>
          </a:prstGeom>
          <a:noFill/>
        </p:spPr>
      </p:pic>
      <p:sp>
        <p:nvSpPr>
          <p:cNvPr id="7" name="Rectangle 6"/>
          <p:cNvSpPr/>
          <p:nvPr/>
        </p:nvSpPr>
        <p:spPr>
          <a:xfrm>
            <a:off x="163773" y="1922018"/>
            <a:ext cx="2831910" cy="3785652"/>
          </a:xfrm>
          <a:prstGeom prst="rect">
            <a:avLst/>
          </a:prstGeom>
        </p:spPr>
        <p:txBody>
          <a:bodyPr wrap="square">
            <a:spAutoFit/>
          </a:bodyPr>
          <a:lstStyle/>
          <a:p>
            <a:r>
              <a:rPr lang="en-US" sz="2000" dirty="0" smtClean="0"/>
              <a:t>The diagram shows the six characteristics</a:t>
            </a:r>
          </a:p>
          <a:p>
            <a:r>
              <a:rPr lang="en-US" sz="2000" dirty="0" smtClean="0"/>
              <a:t>of resilient communities highlighting the</a:t>
            </a:r>
          </a:p>
          <a:p>
            <a:r>
              <a:rPr lang="en-US" sz="2000" dirty="0" smtClean="0"/>
              <a:t>fundamental importance of </a:t>
            </a:r>
            <a:r>
              <a:rPr lang="en-US" sz="2000" b="1" dirty="0" smtClean="0"/>
              <a:t>knowledge and health</a:t>
            </a:r>
          </a:p>
          <a:p>
            <a:r>
              <a:rPr lang="en-US" sz="2000" dirty="0" smtClean="0"/>
              <a:t>as the foundations of resilience at an individual level.</a:t>
            </a:r>
            <a:endParaRPr lang="en-GB" sz="2000" dirty="0"/>
          </a:p>
        </p:txBody>
      </p:sp>
      <p:sp>
        <p:nvSpPr>
          <p:cNvPr id="8" name="Rectangle 7"/>
          <p:cNvSpPr/>
          <p:nvPr/>
        </p:nvSpPr>
        <p:spPr>
          <a:xfrm>
            <a:off x="3705480" y="674511"/>
            <a:ext cx="4762842" cy="830997"/>
          </a:xfrm>
          <a:prstGeom prst="rect">
            <a:avLst/>
          </a:prstGeom>
          <a:noFill/>
        </p:spPr>
        <p:txBody>
          <a:bodyPr wrap="square" lIns="91440" tIns="45720" rIns="91440" bIns="45720">
            <a:spAutoFit/>
          </a:bodyPr>
          <a:lstStyle/>
          <a:p>
            <a:pPr algn="ctr"/>
            <a:r>
              <a:rPr lang="en-US" sz="4800" b="0" cap="none" spc="0" dirty="0" smtClean="0">
                <a:ln w="18415" cmpd="sng">
                  <a:solidFill>
                    <a:schemeClr val="tx1"/>
                  </a:solidFill>
                  <a:prstDash val="solid"/>
                </a:ln>
                <a:effectLst>
                  <a:outerShdw blurRad="63500" dir="3600000" algn="tl" rotWithShape="0">
                    <a:srgbClr val="000000">
                      <a:alpha val="70000"/>
                    </a:srgbClr>
                  </a:outerShdw>
                </a:effectLst>
              </a:rPr>
              <a:t>Characteristics</a:t>
            </a:r>
            <a:endParaRPr lang="en-US" sz="4800" b="0" cap="none" spc="0" dirty="0">
              <a:ln w="18415" cmpd="sng">
                <a:solidFill>
                  <a:schemeClr val="tx1"/>
                </a:solidFill>
                <a:prstDash val="solid"/>
              </a:ln>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Important to remember:</a:t>
            </a:r>
            <a:endParaRPr lang="en-GB" sz="3600" dirty="0"/>
          </a:p>
        </p:txBody>
      </p:sp>
      <p:sp>
        <p:nvSpPr>
          <p:cNvPr id="3" name="Content Placeholder 2"/>
          <p:cNvSpPr>
            <a:spLocks noGrp="1"/>
          </p:cNvSpPr>
          <p:nvPr>
            <p:ph idx="1"/>
          </p:nvPr>
        </p:nvSpPr>
        <p:spPr/>
        <p:txBody>
          <a:bodyPr/>
          <a:lstStyle/>
          <a:p>
            <a:pPr>
              <a:spcAft>
                <a:spcPts val="1200"/>
              </a:spcAft>
            </a:pPr>
            <a:r>
              <a:rPr lang="en-US" dirty="0" smtClean="0"/>
              <a:t>There is no community with </a:t>
            </a:r>
            <a:r>
              <a:rPr lang="en-US" b="1" dirty="0" smtClean="0"/>
              <a:t>ZERO</a:t>
            </a:r>
            <a:r>
              <a:rPr lang="en-US" dirty="0" smtClean="0"/>
              <a:t> resilience as there is no community with </a:t>
            </a:r>
            <a:r>
              <a:rPr lang="en-US" b="1" dirty="0" smtClean="0"/>
              <a:t>ABSOLUTE</a:t>
            </a:r>
            <a:r>
              <a:rPr lang="en-US" dirty="0" smtClean="0"/>
              <a:t> resilience</a:t>
            </a:r>
          </a:p>
          <a:p>
            <a:pPr>
              <a:spcAft>
                <a:spcPts val="1200"/>
              </a:spcAft>
            </a:pPr>
            <a:r>
              <a:rPr lang="en-US" dirty="0" smtClean="0"/>
              <a:t>Resilience is not the end of the road or outcome but the ongoing </a:t>
            </a:r>
            <a:r>
              <a:rPr lang="en-US" b="1" dirty="0" smtClean="0"/>
              <a:t>PROCESS</a:t>
            </a:r>
          </a:p>
          <a:p>
            <a:pPr>
              <a:spcAft>
                <a:spcPts val="1200"/>
              </a:spcAft>
            </a:pPr>
            <a:r>
              <a:rPr lang="en-US" dirty="0" smtClean="0"/>
              <a:t>Resilience approach is an attempt to </a:t>
            </a:r>
            <a:r>
              <a:rPr lang="en-US" b="1" dirty="0" smtClean="0"/>
              <a:t>PROTECT </a:t>
            </a:r>
            <a:r>
              <a:rPr lang="en-US" dirty="0" smtClean="0"/>
              <a:t>development gains in longer term and to reduce dramatic </a:t>
            </a:r>
            <a:r>
              <a:rPr lang="en-US" b="1" dirty="0" smtClean="0"/>
              <a:t>RECLINE</a:t>
            </a:r>
            <a:r>
              <a:rPr lang="en-US" dirty="0" smtClean="0"/>
              <a:t> in development that disasters and crisis often cause</a:t>
            </a:r>
          </a:p>
          <a:p>
            <a:r>
              <a:rPr lang="en-US" dirty="0" smtClean="0"/>
              <a:t>Meeting </a:t>
            </a:r>
            <a:r>
              <a:rPr lang="en-US" b="1" dirty="0" smtClean="0"/>
              <a:t>basic needs (food, water, shelter, health) is a </a:t>
            </a:r>
            <a:r>
              <a:rPr lang="en-US" dirty="0" smtClean="0"/>
              <a:t>prerequisite to building resilient communities. Communities who are unable to meet their basic needs, whose day-to-day focus remains </a:t>
            </a:r>
            <a:r>
              <a:rPr lang="en-US" b="1" dirty="0" smtClean="0"/>
              <a:t>survival, do not have </a:t>
            </a:r>
            <a:r>
              <a:rPr lang="en-US" dirty="0" smtClean="0"/>
              <a:t>the capacity to build resilience.</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252" y="1152183"/>
            <a:ext cx="8666328" cy="707886"/>
          </a:xfrm>
          <a:prstGeom prst="rect">
            <a:avLst/>
          </a:prstGeom>
          <a:noFill/>
        </p:spPr>
        <p:txBody>
          <a:bodyPr wrap="square" lIns="91440" tIns="45720" rIns="91440" bIns="45720">
            <a:spAutoFit/>
          </a:bodyPr>
          <a:lstStyle/>
          <a:p>
            <a:r>
              <a:rPr lang="en-US" sz="4000" cap="none" spc="0" dirty="0" smtClean="0">
                <a:ln w="1905">
                  <a:solidFill>
                    <a:schemeClr val="tx1"/>
                  </a:solidFill>
                </a:ln>
                <a:effectLst>
                  <a:innerShdw blurRad="69850" dist="43180" dir="5400000">
                    <a:srgbClr val="000000">
                      <a:alpha val="65000"/>
                    </a:srgbClr>
                  </a:innerShdw>
                </a:effectLst>
              </a:rPr>
              <a:t>A  Global Road to Resilience….</a:t>
            </a:r>
            <a:endParaRPr lang="en-US" sz="4000" cap="none" spc="0" dirty="0">
              <a:ln w="1905">
                <a:solidFill>
                  <a:schemeClr val="tx1"/>
                </a:solidFill>
              </a:ln>
              <a:effectLst>
                <a:innerShdw blurRad="69850" dist="43180" dir="5400000">
                  <a:srgbClr val="000000">
                    <a:alpha val="65000"/>
                  </a:srgbClr>
                </a:innerShdw>
              </a:effectLst>
            </a:endParaRPr>
          </a:p>
        </p:txBody>
      </p:sp>
      <p:sp>
        <p:nvSpPr>
          <p:cNvPr id="7" name="TextBox 6"/>
          <p:cNvSpPr txBox="1"/>
          <p:nvPr/>
        </p:nvSpPr>
        <p:spPr>
          <a:xfrm>
            <a:off x="573206" y="2442949"/>
            <a:ext cx="8311487" cy="2769989"/>
          </a:xfrm>
          <a:prstGeom prst="rect">
            <a:avLst/>
          </a:prstGeom>
          <a:noFill/>
        </p:spPr>
        <p:txBody>
          <a:bodyPr wrap="square" rtlCol="0">
            <a:spAutoFit/>
          </a:bodyPr>
          <a:lstStyle/>
          <a:p>
            <a:pPr>
              <a:spcAft>
                <a:spcPts val="1200"/>
              </a:spcAft>
              <a:buFont typeface="Wingdings" pitchFamily="2" charset="2"/>
              <a:buChar char="q"/>
            </a:pPr>
            <a:r>
              <a:rPr lang="en-US" sz="3600" dirty="0" smtClean="0"/>
              <a:t>  	When did it start?</a:t>
            </a:r>
          </a:p>
          <a:p>
            <a:pPr>
              <a:spcAft>
                <a:spcPts val="1200"/>
              </a:spcAft>
              <a:buFont typeface="Wingdings" pitchFamily="2" charset="2"/>
              <a:buChar char="q"/>
            </a:pPr>
            <a:r>
              <a:rPr lang="en-US" sz="3600" dirty="0" smtClean="0"/>
              <a:t>    What are our Global commitments?</a:t>
            </a:r>
          </a:p>
          <a:p>
            <a:pPr>
              <a:spcAft>
                <a:spcPts val="1200"/>
              </a:spcAft>
              <a:buFont typeface="Wingdings" pitchFamily="2" charset="2"/>
              <a:buChar char="q"/>
            </a:pPr>
            <a:r>
              <a:rPr lang="en-US" sz="3600" dirty="0" smtClean="0"/>
              <a:t>    How do we fit in?</a:t>
            </a:r>
          </a:p>
          <a:p>
            <a:pPr>
              <a:spcAft>
                <a:spcPts val="1200"/>
              </a:spcAft>
              <a:buFont typeface="Wingdings" pitchFamily="2" charset="2"/>
              <a:buChar char="q"/>
            </a:pPr>
            <a:r>
              <a:rPr lang="en-US" sz="3600" dirty="0" smtClean="0"/>
              <a:t>    Way forward</a:t>
            </a:r>
            <a:endParaRPr lang="en-GB"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3837397"/>
            <a:ext cx="7092950" cy="3020603"/>
          </a:xfrm>
          <a:prstGeom prst="rect">
            <a:avLst/>
          </a:prstGeom>
          <a:noFill/>
          <a:ln w="9525">
            <a:solidFill>
              <a:schemeClr val="tx1"/>
            </a:solidFill>
            <a:miter lim="800000"/>
            <a:headEnd/>
            <a:tailEnd/>
          </a:ln>
          <a:effectLst/>
        </p:spPr>
        <p:txBody>
          <a:bodyPr lIns="95791" tIns="47895" rIns="95791" bIns="47895">
            <a:spAutoFit/>
          </a:bodyPr>
          <a:lstStyle/>
          <a:p>
            <a:pPr marL="342900" indent="-342900" defTabSz="958850">
              <a:lnSpc>
                <a:spcPct val="90000"/>
              </a:lnSpc>
              <a:spcBef>
                <a:spcPct val="20000"/>
              </a:spcBef>
              <a:spcAft>
                <a:spcPct val="50000"/>
              </a:spcAft>
              <a:buFont typeface="Wingdings" pitchFamily="2" charset="2"/>
              <a:buAutoNum type="arabicPeriod"/>
            </a:pPr>
            <a:r>
              <a:rPr lang="en-GB" sz="2000" dirty="0">
                <a:latin typeface="Arial Narrow" pitchFamily="34" charset="0"/>
              </a:rPr>
              <a:t>More effective integration of Disaster Risk consideration into sustainable development policies, planning and programming at all levels – with emphasis on disaster prevention, mitigation, preparedness and vulnerability reduction</a:t>
            </a:r>
          </a:p>
          <a:p>
            <a:pPr marL="342900" indent="-342900" defTabSz="958850">
              <a:lnSpc>
                <a:spcPct val="90000"/>
              </a:lnSpc>
              <a:spcBef>
                <a:spcPct val="20000"/>
              </a:spcBef>
              <a:spcAft>
                <a:spcPct val="50000"/>
              </a:spcAft>
              <a:buFont typeface="Wingdings" pitchFamily="2" charset="2"/>
              <a:buAutoNum type="arabicPeriod"/>
            </a:pPr>
            <a:r>
              <a:rPr lang="en-GB" sz="2000" dirty="0">
                <a:latin typeface="Arial Narrow" pitchFamily="34" charset="0"/>
              </a:rPr>
              <a:t>Development/Strengthening of institutions (especially at community level) to build resilience to hazards .</a:t>
            </a:r>
          </a:p>
          <a:p>
            <a:pPr marL="342900" indent="-342900" defTabSz="958850">
              <a:lnSpc>
                <a:spcPct val="90000"/>
              </a:lnSpc>
              <a:spcBef>
                <a:spcPct val="20000"/>
              </a:spcBef>
              <a:spcAft>
                <a:spcPct val="50000"/>
              </a:spcAft>
              <a:buFont typeface="Wingdings" pitchFamily="2" charset="2"/>
              <a:buAutoNum type="arabicPeriod"/>
            </a:pPr>
            <a:r>
              <a:rPr lang="en-GB" sz="2000" dirty="0">
                <a:latin typeface="Arial Narrow" pitchFamily="34" charset="0"/>
              </a:rPr>
              <a:t>Systematic incorporation of RR approaches into design and implementation of emergency preparedness, response and</a:t>
            </a:r>
            <a:r>
              <a:rPr lang="en-GB" sz="2000" dirty="0">
                <a:solidFill>
                  <a:srgbClr val="A50021"/>
                </a:solidFill>
                <a:latin typeface="Arial Narrow" pitchFamily="34" charset="0"/>
              </a:rPr>
              <a:t> </a:t>
            </a:r>
            <a:r>
              <a:rPr lang="en-GB" sz="2000" dirty="0">
                <a:latin typeface="Arial Narrow" pitchFamily="34" charset="0"/>
              </a:rPr>
              <a:t>recovery programs </a:t>
            </a:r>
          </a:p>
        </p:txBody>
      </p:sp>
      <p:sp>
        <p:nvSpPr>
          <p:cNvPr id="94212" name="Text Box 4"/>
          <p:cNvSpPr txBox="1">
            <a:spLocks noChangeArrowheads="1"/>
          </p:cNvSpPr>
          <p:nvPr/>
        </p:nvSpPr>
        <p:spPr bwMode="auto">
          <a:xfrm>
            <a:off x="1990061" y="3378746"/>
            <a:ext cx="3095625" cy="527613"/>
          </a:xfrm>
          <a:prstGeom prst="rect">
            <a:avLst/>
          </a:prstGeom>
          <a:noFill/>
          <a:ln w="9525">
            <a:noFill/>
            <a:miter lim="800000"/>
            <a:headEnd/>
            <a:tailEnd/>
          </a:ln>
          <a:effectLst/>
        </p:spPr>
        <p:txBody>
          <a:bodyPr lIns="95791" tIns="47895" rIns="95791" bIns="47895">
            <a:spAutoFit/>
          </a:bodyPr>
          <a:lstStyle/>
          <a:p>
            <a:pPr algn="ctr" defTabSz="958850"/>
            <a:r>
              <a:rPr lang="en-GB" sz="2800" dirty="0">
                <a:latin typeface="Arial Narrow" pitchFamily="34" charset="0"/>
              </a:rPr>
              <a:t>Strategic goals</a:t>
            </a:r>
          </a:p>
        </p:txBody>
      </p:sp>
      <p:sp>
        <p:nvSpPr>
          <p:cNvPr id="94213" name="Rectangle 5"/>
          <p:cNvSpPr>
            <a:spLocks noChangeArrowheads="1"/>
          </p:cNvSpPr>
          <p:nvPr/>
        </p:nvSpPr>
        <p:spPr bwMode="auto">
          <a:xfrm>
            <a:off x="0" y="1754874"/>
            <a:ext cx="7274257" cy="1015621"/>
          </a:xfrm>
          <a:prstGeom prst="rect">
            <a:avLst/>
          </a:prstGeom>
          <a:noFill/>
          <a:ln w="9525">
            <a:noFill/>
            <a:miter lim="800000"/>
            <a:headEnd/>
            <a:tailEnd/>
          </a:ln>
          <a:effectLst/>
        </p:spPr>
        <p:txBody>
          <a:bodyPr lIns="95791" tIns="47895" rIns="95791" bIns="47895" anchor="ctr"/>
          <a:lstStyle/>
          <a:p>
            <a:pPr algn="ctr" defTabSz="958850"/>
            <a:r>
              <a:rPr lang="en-GB" sz="4400" dirty="0">
                <a:solidFill>
                  <a:srgbClr val="C00000"/>
                </a:solidFill>
              </a:rPr>
              <a:t/>
            </a:r>
            <a:br>
              <a:rPr lang="en-GB" sz="4400" dirty="0">
                <a:solidFill>
                  <a:srgbClr val="C00000"/>
                </a:solidFill>
              </a:rPr>
            </a:br>
            <a:r>
              <a:rPr lang="en-GB" sz="2800" dirty="0">
                <a:solidFill>
                  <a:schemeClr val="bg2">
                    <a:lumMod val="50000"/>
                  </a:schemeClr>
                </a:solidFill>
              </a:rPr>
              <a:t>“</a:t>
            </a:r>
            <a:r>
              <a:rPr lang="en-GB" sz="2800" b="1" i="1" dirty="0">
                <a:solidFill>
                  <a:schemeClr val="bg2">
                    <a:lumMod val="50000"/>
                  </a:schemeClr>
                </a:solidFill>
              </a:rPr>
              <a:t>Building the resilience of nations and </a:t>
            </a:r>
            <a:br>
              <a:rPr lang="en-GB" sz="2800" b="1" i="1" dirty="0">
                <a:solidFill>
                  <a:schemeClr val="bg2">
                    <a:lumMod val="50000"/>
                  </a:schemeClr>
                </a:solidFill>
              </a:rPr>
            </a:br>
            <a:r>
              <a:rPr lang="en-GB" sz="2800" b="1" i="1" dirty="0">
                <a:solidFill>
                  <a:schemeClr val="bg2">
                    <a:lumMod val="50000"/>
                  </a:schemeClr>
                </a:solidFill>
              </a:rPr>
              <a:t>communities to disasters</a:t>
            </a:r>
            <a:r>
              <a:rPr lang="en-GB" sz="2800" i="1" dirty="0">
                <a:solidFill>
                  <a:schemeClr val="bg2">
                    <a:lumMod val="50000"/>
                  </a:schemeClr>
                </a:solidFill>
              </a:rPr>
              <a:t>”</a:t>
            </a:r>
            <a:r>
              <a:rPr lang="en-GB" sz="2800" dirty="0">
                <a:solidFill>
                  <a:schemeClr val="tx2"/>
                </a:solidFill>
              </a:rPr>
              <a:t> </a:t>
            </a:r>
          </a:p>
        </p:txBody>
      </p:sp>
      <p:pic>
        <p:nvPicPr>
          <p:cNvPr id="94214" name="Picture 6" descr="cover-HF-brochure-English"/>
          <p:cNvPicPr>
            <a:picLocks noChangeAspect="1" noChangeArrowheads="1"/>
          </p:cNvPicPr>
          <p:nvPr/>
        </p:nvPicPr>
        <p:blipFill>
          <a:blip r:embed="rId3" cstate="email"/>
          <a:srcRect/>
          <a:stretch>
            <a:fillRect/>
          </a:stretch>
        </p:blipFill>
        <p:spPr bwMode="auto">
          <a:xfrm>
            <a:off x="7164388" y="2924175"/>
            <a:ext cx="1979612" cy="2016125"/>
          </a:xfrm>
          <a:prstGeom prst="rect">
            <a:avLst/>
          </a:prstGeom>
          <a:noFill/>
          <a:ln w="9525">
            <a:solidFill>
              <a:srgbClr val="0570FA"/>
            </a:solidFill>
            <a:miter lim="800000"/>
            <a:headEnd/>
            <a:tailEnd/>
          </a:ln>
        </p:spPr>
      </p:pic>
      <p:pic>
        <p:nvPicPr>
          <p:cNvPr id="94217" name="Picture 9"/>
          <p:cNvPicPr>
            <a:picLocks noChangeAspect="1" noChangeArrowheads="1"/>
          </p:cNvPicPr>
          <p:nvPr/>
        </p:nvPicPr>
        <p:blipFill>
          <a:blip r:embed="rId4" cstate="email"/>
          <a:srcRect/>
          <a:stretch>
            <a:fillRect/>
          </a:stretch>
        </p:blipFill>
        <p:spPr bwMode="auto">
          <a:xfrm>
            <a:off x="7110413" y="836613"/>
            <a:ext cx="2033587" cy="2098675"/>
          </a:xfrm>
          <a:prstGeom prst="rect">
            <a:avLst/>
          </a:prstGeom>
          <a:noFill/>
        </p:spPr>
      </p:pic>
      <p:pic>
        <p:nvPicPr>
          <p:cNvPr id="94218" name="Picture 10"/>
          <p:cNvPicPr>
            <a:picLocks noChangeAspect="1" noChangeArrowheads="1"/>
          </p:cNvPicPr>
          <p:nvPr/>
        </p:nvPicPr>
        <p:blipFill>
          <a:blip r:embed="rId5" cstate="email"/>
          <a:srcRect/>
          <a:stretch>
            <a:fillRect/>
          </a:stretch>
        </p:blipFill>
        <p:spPr bwMode="auto">
          <a:xfrm>
            <a:off x="7164388" y="4878388"/>
            <a:ext cx="1979612" cy="1979612"/>
          </a:xfrm>
          <a:prstGeom prst="rect">
            <a:avLst/>
          </a:prstGeom>
          <a:solidFill>
            <a:srgbClr val="FA0911"/>
          </a:solidFill>
          <a:ln w="9525">
            <a:noFill/>
            <a:miter lim="800000"/>
            <a:headEnd/>
            <a:tailEnd/>
          </a:ln>
        </p:spPr>
      </p:pic>
      <p:sp>
        <p:nvSpPr>
          <p:cNvPr id="11" name="Rectangle 10"/>
          <p:cNvSpPr/>
          <p:nvPr/>
        </p:nvSpPr>
        <p:spPr>
          <a:xfrm>
            <a:off x="-22731" y="1616207"/>
            <a:ext cx="718395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3200" b="1" kern="10" spc="50" dirty="0">
                <a:ln w="11430"/>
                <a:solidFill>
                  <a:srgbClr val="A50021"/>
                </a:solidFill>
                <a:effectLst>
                  <a:outerShdw blurRad="76200" dist="50800" dir="5400000" algn="tl" rotWithShape="0">
                    <a:srgbClr val="000000">
                      <a:alpha val="65000"/>
                    </a:srgbClr>
                  </a:outerShdw>
                </a:effectLst>
                <a:latin typeface="+mj-lt"/>
              </a:rPr>
              <a:t>Hyogo Framework for </a:t>
            </a:r>
            <a:r>
              <a:rPr lang="en-GB" sz="3200" b="1" kern="10" spc="50" dirty="0" smtClean="0">
                <a:ln w="11430"/>
                <a:solidFill>
                  <a:srgbClr val="A50021"/>
                </a:solidFill>
                <a:effectLst>
                  <a:outerShdw blurRad="76200" dist="50800" dir="5400000" algn="tl" rotWithShape="0">
                    <a:srgbClr val="000000">
                      <a:alpha val="65000"/>
                    </a:srgbClr>
                  </a:outerShdw>
                </a:effectLst>
                <a:latin typeface="+mj-lt"/>
              </a:rPr>
              <a:t>Action - HFA</a:t>
            </a:r>
            <a:endParaRPr lang="en-GB" sz="3200" b="1" spc="50" dirty="0">
              <a:ln w="11430"/>
              <a:solidFill>
                <a:srgbClr val="A50021"/>
              </a:solidFill>
              <a:effectLst>
                <a:outerShdw blurRad="76200" dist="50800" dir="5400000" algn="tl" rotWithShape="0">
                  <a:srgbClr val="000000">
                    <a:alpha val="65000"/>
                  </a:srgbClr>
                </a:outerShdw>
              </a:effectLst>
              <a:latin typeface="+mj-lt"/>
            </a:endParaRPr>
          </a:p>
        </p:txBody>
      </p:sp>
      <p:sp>
        <p:nvSpPr>
          <p:cNvPr id="10" name="Rectangle 9"/>
          <p:cNvSpPr/>
          <p:nvPr/>
        </p:nvSpPr>
        <p:spPr>
          <a:xfrm>
            <a:off x="0" y="797340"/>
            <a:ext cx="6873998" cy="52322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800" b="1" i="1" dirty="0" smtClean="0">
                <a:ln>
                  <a:solidFill>
                    <a:schemeClr val="bg2">
                      <a:lumMod val="75000"/>
                    </a:schemeClr>
                  </a:solidFill>
                  <a:prstDash val="solid"/>
                </a:ln>
                <a:solidFill>
                  <a:schemeClr val="bg2">
                    <a:lumMod val="75000"/>
                  </a:schemeClr>
                </a:solidFill>
              </a:rPr>
              <a:t>Millennium Development Goals - MDGs</a:t>
            </a:r>
            <a:endParaRPr lang="en-US" sz="2800" b="1" i="1" dirty="0">
              <a:ln>
                <a:solidFill>
                  <a:schemeClr val="bg2">
                    <a:lumMod val="75000"/>
                  </a:schemeClr>
                </a:solidFill>
                <a:prstDash val="solid"/>
              </a:ln>
              <a:solidFill>
                <a:schemeClr val="bg2">
                  <a:lumMod val="75000"/>
                </a:schemeClr>
              </a:solidFill>
            </a:endParaRPr>
          </a:p>
        </p:txBody>
      </p:sp>
      <p:sp>
        <p:nvSpPr>
          <p:cNvPr id="15" name="Up Arrow 14"/>
          <p:cNvSpPr/>
          <p:nvPr/>
        </p:nvSpPr>
        <p:spPr>
          <a:xfrm>
            <a:off x="2947917" y="1255595"/>
            <a:ext cx="1078173" cy="436728"/>
          </a:xfrm>
          <a:prstGeom prst="upArrow">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10800000">
            <a:off x="2991135" y="3059374"/>
            <a:ext cx="1078173" cy="436728"/>
          </a:xfrm>
          <a:prstGeom prst="upArrow">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2994" name="Picture 2" descr="Preparedness2"/>
          <p:cNvPicPr>
            <a:picLocks noGrp="1" noChangeAspect="1" noChangeArrowheads="1"/>
          </p:cNvPicPr>
          <p:nvPr>
            <p:ph sz="quarter" idx="2"/>
          </p:nvPr>
        </p:nvPicPr>
        <p:blipFill>
          <a:blip r:embed="rId3" cstate="email"/>
          <a:srcRect/>
          <a:stretch>
            <a:fillRect/>
          </a:stretch>
        </p:blipFill>
        <p:spPr>
          <a:xfrm>
            <a:off x="-1" y="0"/>
            <a:ext cx="5117911" cy="4088456"/>
          </a:xfrm>
          <a:noFill/>
          <a:ln/>
        </p:spPr>
      </p:pic>
      <p:pic>
        <p:nvPicPr>
          <p:cNvPr id="212995" name="Picture 3" descr="Mitigation2"/>
          <p:cNvPicPr>
            <a:picLocks noGrp="1" noChangeAspect="1" noChangeArrowheads="1"/>
          </p:cNvPicPr>
          <p:nvPr>
            <p:ph sz="quarter" idx="3"/>
          </p:nvPr>
        </p:nvPicPr>
        <p:blipFill>
          <a:blip r:embed="rId4" cstate="email"/>
          <a:srcRect/>
          <a:stretch>
            <a:fillRect/>
          </a:stretch>
        </p:blipFill>
        <p:spPr>
          <a:xfrm>
            <a:off x="-1" y="3014391"/>
            <a:ext cx="5131559" cy="3843609"/>
          </a:xfrm>
          <a:noFill/>
          <a:ln/>
        </p:spPr>
      </p:pic>
      <p:sp>
        <p:nvSpPr>
          <p:cNvPr id="212997" name="AutoShape 5"/>
          <p:cNvSpPr>
            <a:spLocks noChangeArrowheads="1"/>
          </p:cNvSpPr>
          <p:nvPr/>
        </p:nvSpPr>
        <p:spPr bwMode="auto">
          <a:xfrm>
            <a:off x="3492500" y="260350"/>
            <a:ext cx="863600" cy="5762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9525" algn="ctr">
            <a:solidFill>
              <a:schemeClr val="tx1"/>
            </a:solidFill>
            <a:miter lim="800000"/>
            <a:headEnd/>
            <a:tailEnd/>
          </a:ln>
          <a:effectLst/>
        </p:spPr>
        <p:txBody>
          <a:bodyPr wrap="none" lIns="95791" tIns="47895" rIns="95791" bIns="47895" anchor="ctr">
            <a:spAutoFit/>
          </a:bodyPr>
          <a:lstStyle/>
          <a:p>
            <a:endParaRPr lang="en-GB"/>
          </a:p>
        </p:txBody>
      </p:sp>
      <p:sp>
        <p:nvSpPr>
          <p:cNvPr id="212998" name="AutoShape 6"/>
          <p:cNvSpPr>
            <a:spLocks noChangeArrowheads="1"/>
          </p:cNvSpPr>
          <p:nvPr/>
        </p:nvSpPr>
        <p:spPr bwMode="auto">
          <a:xfrm>
            <a:off x="3492500" y="3860800"/>
            <a:ext cx="863600" cy="5762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9525" algn="ctr">
            <a:solidFill>
              <a:schemeClr val="tx1"/>
            </a:solidFill>
            <a:miter lim="800000"/>
            <a:headEnd/>
            <a:tailEnd/>
          </a:ln>
          <a:effectLst/>
        </p:spPr>
        <p:txBody>
          <a:bodyPr wrap="none" lIns="95791" tIns="47895" rIns="95791" bIns="47895" anchor="ctr">
            <a:spAutoFit/>
          </a:bodyPr>
          <a:lstStyle/>
          <a:p>
            <a:endParaRPr lang="en-GB"/>
          </a:p>
        </p:txBody>
      </p:sp>
      <p:sp>
        <p:nvSpPr>
          <p:cNvPr id="213000" name="Text Box 8"/>
          <p:cNvSpPr txBox="1">
            <a:spLocks noChangeArrowheads="1"/>
          </p:cNvSpPr>
          <p:nvPr/>
        </p:nvSpPr>
        <p:spPr bwMode="auto">
          <a:xfrm>
            <a:off x="4500563" y="825792"/>
            <a:ext cx="4643437" cy="5513593"/>
          </a:xfrm>
          <a:prstGeom prst="rect">
            <a:avLst/>
          </a:prstGeom>
          <a:noFill/>
          <a:ln w="9525" algn="ctr">
            <a:noFill/>
            <a:miter lim="800000"/>
            <a:headEnd/>
            <a:tailEnd/>
          </a:ln>
          <a:effectLst/>
        </p:spPr>
        <p:txBody>
          <a:bodyPr lIns="95791" tIns="47895" rIns="95791" bIns="47895">
            <a:spAutoFit/>
          </a:bodyPr>
          <a:lstStyle/>
          <a:p>
            <a:pPr marL="342900" indent="-342900" eaLnBrk="0" hangingPunct="0">
              <a:spcBef>
                <a:spcPct val="50000"/>
              </a:spcBef>
              <a:buFontTx/>
              <a:buAutoNum type="arabicPeriod"/>
            </a:pPr>
            <a:r>
              <a:rPr lang="en-US" sz="2200" dirty="0">
                <a:solidFill>
                  <a:schemeClr val="bg2">
                    <a:lumMod val="75000"/>
                  </a:schemeClr>
                </a:solidFill>
              </a:rPr>
              <a:t>Ensure that DRR is a national and local priority</a:t>
            </a:r>
          </a:p>
          <a:p>
            <a:pPr marL="342900" indent="-342900" eaLnBrk="0" hangingPunct="0">
              <a:spcBef>
                <a:spcPct val="50000"/>
              </a:spcBef>
              <a:buFontTx/>
              <a:buAutoNum type="arabicPeriod"/>
            </a:pPr>
            <a:r>
              <a:rPr lang="en-US" sz="2200" b="1" dirty="0"/>
              <a:t>Identify, assess and monitor disaster risk and enhance early warning</a:t>
            </a:r>
          </a:p>
          <a:p>
            <a:pPr marL="342900" indent="-342900" eaLnBrk="0" hangingPunct="0">
              <a:spcBef>
                <a:spcPct val="50000"/>
              </a:spcBef>
              <a:buFontTx/>
              <a:buAutoNum type="arabicPeriod"/>
            </a:pPr>
            <a:r>
              <a:rPr lang="en-US" sz="2200" b="1" dirty="0"/>
              <a:t>Use knowledge, innovation and education to build a culture of safety and resilience at all levels</a:t>
            </a:r>
          </a:p>
          <a:p>
            <a:pPr marL="342900" indent="-342900" eaLnBrk="0" hangingPunct="0">
              <a:spcBef>
                <a:spcPct val="50000"/>
              </a:spcBef>
              <a:buFontTx/>
              <a:buAutoNum type="arabicPeriod"/>
            </a:pPr>
            <a:r>
              <a:rPr lang="en-US" sz="2200" b="1" dirty="0"/>
              <a:t>Reducing underlying risk factors</a:t>
            </a:r>
            <a:r>
              <a:rPr lang="en-US" sz="2200" dirty="0">
                <a:solidFill>
                  <a:schemeClr val="hlink"/>
                </a:solidFill>
              </a:rPr>
              <a:t>.</a:t>
            </a:r>
          </a:p>
          <a:p>
            <a:pPr marL="342900" indent="-342900" eaLnBrk="0" hangingPunct="0">
              <a:spcBef>
                <a:spcPct val="50000"/>
              </a:spcBef>
              <a:buFontTx/>
              <a:buAutoNum type="arabicPeriod"/>
            </a:pPr>
            <a:r>
              <a:rPr lang="en-US" sz="2200" b="1" dirty="0"/>
              <a:t>Strengthen disaster preparedness for effective response</a:t>
            </a:r>
          </a:p>
        </p:txBody>
      </p:sp>
      <p:sp>
        <p:nvSpPr>
          <p:cNvPr id="213004" name="WordArt 12"/>
          <p:cNvSpPr>
            <a:spLocks noChangeArrowheads="1" noChangeShapeType="1" noTextEdit="1"/>
          </p:cNvSpPr>
          <p:nvPr/>
        </p:nvSpPr>
        <p:spPr bwMode="auto">
          <a:xfrm>
            <a:off x="4462818" y="-1"/>
            <a:ext cx="4681182" cy="764276"/>
          </a:xfrm>
          <a:prstGeom prst="rect">
            <a:avLst/>
          </a:prstGeom>
          <a:solidFill>
            <a:srgbClr val="C00000"/>
          </a:solidFill>
          <a:effectLst>
            <a:outerShdw blurRad="50800" dist="50800" dir="5400000" algn="ctr" rotWithShape="0">
              <a:srgbClr val="A50021"/>
            </a:outerShdw>
          </a:effectLst>
        </p:spPr>
        <p:txBody>
          <a:bodyPr wrap="none" fromWordArt="1">
            <a:prstTxWarp prst="textPlain">
              <a:avLst>
                <a:gd name="adj" fmla="val 50000"/>
              </a:avLst>
            </a:prstTxWarp>
          </a:bodyPr>
          <a:lstStyle/>
          <a:p>
            <a:pPr algn="ctr"/>
            <a:r>
              <a:rPr lang="en-US" sz="2000" kern="10" dirty="0">
                <a:ln w="9525">
                  <a:solidFill>
                    <a:schemeClr val="folHlink"/>
                  </a:solidFill>
                  <a:round/>
                  <a:headEnd/>
                  <a:tailEnd/>
                </a:ln>
                <a:solidFill>
                  <a:schemeClr val="bg1"/>
                </a:solidFill>
                <a:latin typeface="Arial Black"/>
              </a:rPr>
              <a:t>Five Priority Areas for Action</a:t>
            </a:r>
            <a:endParaRPr lang="en-GB" sz="2000" kern="10" dirty="0">
              <a:ln w="9525">
                <a:solidFill>
                  <a:schemeClr val="folHlink"/>
                </a:solidFill>
                <a:round/>
                <a:headEnd/>
                <a:tailEnd/>
              </a:ln>
              <a:solidFill>
                <a:schemeClr val="bg1"/>
              </a:solidFill>
              <a:latin typeface="Arial Black"/>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66131" y="820548"/>
            <a:ext cx="8229600" cy="462341"/>
          </a:xfrm>
        </p:spPr>
        <p:txBody>
          <a:bodyPr/>
          <a:lstStyle/>
          <a:p>
            <a:r>
              <a:rPr lang="en-US" dirty="0" smtClean="0">
                <a:solidFill>
                  <a:schemeClr val="tx1"/>
                </a:solidFill>
              </a:rPr>
              <a:t>1. Make DRR a Priority</a:t>
            </a:r>
            <a:endParaRPr lang="en-GB" dirty="0">
              <a:solidFill>
                <a:schemeClr val="tx1"/>
              </a:solidFill>
            </a:endParaRPr>
          </a:p>
        </p:txBody>
      </p:sp>
      <p:sp>
        <p:nvSpPr>
          <p:cNvPr id="3" name="Content Placeholder 2"/>
          <p:cNvSpPr>
            <a:spLocks noGrp="1"/>
          </p:cNvSpPr>
          <p:nvPr>
            <p:ph sz="quarter" idx="1"/>
          </p:nvPr>
        </p:nvSpPr>
        <p:spPr>
          <a:xfrm>
            <a:off x="470846" y="1937982"/>
            <a:ext cx="8386551" cy="1351128"/>
          </a:xfrm>
        </p:spPr>
        <p:txBody>
          <a:bodyPr/>
          <a:lstStyle/>
          <a:p>
            <a:pPr algn="just">
              <a:spcAft>
                <a:spcPts val="0"/>
              </a:spcAft>
            </a:pPr>
            <a:r>
              <a:rPr lang="en-US" sz="1600" i="1" dirty="0" smtClean="0">
                <a:solidFill>
                  <a:schemeClr val="bg1">
                    <a:lumMod val="50000"/>
                  </a:schemeClr>
                </a:solidFill>
              </a:rPr>
              <a:t>Creating effective, multi-sector national platforms to provide policy guidance and to coordinate activities</a:t>
            </a:r>
          </a:p>
          <a:p>
            <a:pPr algn="just">
              <a:spcAft>
                <a:spcPts val="0"/>
              </a:spcAft>
            </a:pPr>
            <a:r>
              <a:rPr lang="en-US" sz="1600" i="1" dirty="0" smtClean="0">
                <a:solidFill>
                  <a:schemeClr val="bg1">
                    <a:lumMod val="50000"/>
                  </a:schemeClr>
                </a:solidFill>
              </a:rPr>
              <a:t>Integrating DRR into development policies and planning such as Poverty Reduction Strategies</a:t>
            </a:r>
          </a:p>
          <a:p>
            <a:pPr algn="just">
              <a:spcAft>
                <a:spcPts val="1200"/>
              </a:spcAft>
            </a:pPr>
            <a:r>
              <a:rPr lang="en-US" sz="1800" i="1" dirty="0" smtClean="0">
                <a:solidFill>
                  <a:schemeClr val="bg1">
                    <a:lumMod val="50000"/>
                  </a:schemeClr>
                </a:solidFill>
              </a:rPr>
              <a:t>Ensuring community participation, so that local needs are met</a:t>
            </a:r>
            <a:endParaRPr lang="en-GB" sz="1800" b="1" i="1" dirty="0">
              <a:solidFill>
                <a:srgbClr val="FF0000"/>
              </a:solidFill>
            </a:endParaRPr>
          </a:p>
        </p:txBody>
      </p:sp>
      <p:sp>
        <p:nvSpPr>
          <p:cNvPr id="7" name="TextBox 6"/>
          <p:cNvSpPr txBox="1"/>
          <p:nvPr/>
        </p:nvSpPr>
        <p:spPr>
          <a:xfrm>
            <a:off x="423081" y="1296538"/>
            <a:ext cx="8529851" cy="646331"/>
          </a:xfrm>
          <a:prstGeom prst="rect">
            <a:avLst/>
          </a:prstGeom>
          <a:noFill/>
        </p:spPr>
        <p:txBody>
          <a:bodyPr wrap="square" rtlCol="0">
            <a:spAutoFit/>
          </a:bodyPr>
          <a:lstStyle/>
          <a:p>
            <a:pPr algn="just"/>
            <a:r>
              <a:rPr lang="en-US" dirty="0" smtClean="0">
                <a:solidFill>
                  <a:schemeClr val="bg2">
                    <a:lumMod val="75000"/>
                  </a:schemeClr>
                </a:solidFill>
              </a:rPr>
              <a:t>Ensure that DRR is a National and a Local priority with strong institutional basis for implementation</a:t>
            </a:r>
            <a:endParaRPr lang="en-GB" dirty="0">
              <a:solidFill>
                <a:schemeClr val="bg2">
                  <a:lumMod val="75000"/>
                </a:schemeClr>
              </a:solidFill>
            </a:endParaRPr>
          </a:p>
        </p:txBody>
      </p:sp>
      <p:sp>
        <p:nvSpPr>
          <p:cNvPr id="9" name="Rectangle 8"/>
          <p:cNvSpPr/>
          <p:nvPr/>
        </p:nvSpPr>
        <p:spPr>
          <a:xfrm>
            <a:off x="7615451" y="0"/>
            <a:ext cx="1528549" cy="523220"/>
          </a:xfrm>
          <a:prstGeom prst="rect">
            <a:avLst/>
          </a:prstGeom>
          <a:noFill/>
        </p:spPr>
        <p:txBody>
          <a:bodyPr wrap="square" lIns="91440" tIns="45720" rIns="91440" bIns="45720">
            <a:spAutoFit/>
          </a:bodyPr>
          <a:lstStyle/>
          <a:p>
            <a:r>
              <a:rPr lang="en-US" sz="2800" b="1" cap="none" spc="0" dirty="0" smtClean="0">
                <a:ln w="18415" cmpd="sng">
                  <a:solidFill>
                    <a:srgbClr val="FFFFFF"/>
                  </a:solidFill>
                  <a:prstDash val="solid"/>
                </a:ln>
                <a:solidFill>
                  <a:srgbClr val="FFFFFF"/>
                </a:solidFill>
              </a:rPr>
              <a:t>   HFA</a:t>
            </a:r>
            <a:endParaRPr lang="en-GB" sz="2800" b="1" cap="none" spc="0" dirty="0">
              <a:ln w="18415" cmpd="sng">
                <a:solidFill>
                  <a:srgbClr val="FFFFFF"/>
                </a:solidFill>
                <a:prstDash val="solid"/>
              </a:ln>
              <a:solidFill>
                <a:srgbClr val="FFFFFF"/>
              </a:solidFill>
            </a:endParaRPr>
          </a:p>
        </p:txBody>
      </p:sp>
      <p:sp>
        <p:nvSpPr>
          <p:cNvPr id="13" name="TextBox 12"/>
          <p:cNvSpPr txBox="1"/>
          <p:nvPr/>
        </p:nvSpPr>
        <p:spPr>
          <a:xfrm>
            <a:off x="191069" y="3518624"/>
            <a:ext cx="8952931" cy="3570208"/>
          </a:xfrm>
          <a:prstGeom prst="rect">
            <a:avLst/>
          </a:prstGeom>
          <a:noFill/>
        </p:spPr>
        <p:txBody>
          <a:bodyPr wrap="square" rtlCol="0">
            <a:spAutoFit/>
          </a:bodyPr>
          <a:lstStyle/>
          <a:p>
            <a:pPr>
              <a:spcAft>
                <a:spcPts val="1200"/>
              </a:spcAft>
              <a:buFont typeface="Wingdings" pitchFamily="2" charset="2"/>
              <a:buChar char="q"/>
            </a:pPr>
            <a:r>
              <a:rPr lang="en-US" sz="2400" dirty="0" smtClean="0"/>
              <a:t> </a:t>
            </a:r>
            <a:r>
              <a:rPr lang="en-US" sz="2000" dirty="0" smtClean="0"/>
              <a:t>Global RCRC commitment to Resilience, </a:t>
            </a:r>
            <a:r>
              <a:rPr lang="en-US" sz="2000" dirty="0" err="1" smtClean="0"/>
              <a:t>operationalisation</a:t>
            </a:r>
            <a:r>
              <a:rPr lang="en-US" sz="2000" dirty="0" smtClean="0"/>
              <a:t> in progress with primary focus on communities</a:t>
            </a:r>
          </a:p>
          <a:p>
            <a:pPr>
              <a:spcAft>
                <a:spcPts val="1200"/>
              </a:spcAft>
              <a:buFont typeface="Wingdings" pitchFamily="2" charset="2"/>
              <a:buChar char="q"/>
            </a:pPr>
            <a:r>
              <a:rPr lang="en-US" sz="2000" dirty="0" smtClean="0"/>
              <a:t> National DRR platforms in Indonesia and Philippines, DRR Forum in Vietnam– RC/RC active members</a:t>
            </a:r>
          </a:p>
          <a:p>
            <a:pPr>
              <a:spcAft>
                <a:spcPts val="1200"/>
              </a:spcAft>
              <a:buFont typeface="Wingdings" pitchFamily="2" charset="2"/>
              <a:buChar char="q"/>
            </a:pPr>
            <a:r>
              <a:rPr lang="en-US" sz="2000" dirty="0" smtClean="0"/>
              <a:t> Community participation in DRR programming  from assessment stage to implementation</a:t>
            </a:r>
          </a:p>
          <a:p>
            <a:endParaRPr lang="en-US" sz="2400" dirty="0" smtClean="0"/>
          </a:p>
          <a:p>
            <a:pPr>
              <a:buFont typeface="Wingdings" pitchFamily="2" charset="2"/>
              <a:buChar char="q"/>
            </a:pPr>
            <a:endParaRPr lang="en-US" sz="2400" dirty="0" smtClean="0"/>
          </a:p>
          <a:p>
            <a:pPr>
              <a:buFont typeface="Wingdings" pitchFamily="2" charset="2"/>
              <a:buChar char="q"/>
            </a:pPr>
            <a:endParaRPr lang="en-GB" sz="2400" dirty="0"/>
          </a:p>
        </p:txBody>
      </p:sp>
      <p:pic>
        <p:nvPicPr>
          <p:cNvPr id="14" name="Picture 2" descr="C:\Documents and Settings\indira.kulenovic.IFRC\Desktop\Pics logos slides\Resilience Logo.JPG"/>
          <p:cNvPicPr>
            <a:picLocks noChangeAspect="1" noChangeArrowheads="1"/>
          </p:cNvPicPr>
          <p:nvPr/>
        </p:nvPicPr>
        <p:blipFill>
          <a:blip r:embed="rId2" cstate="email">
            <a:lum bright="7000"/>
          </a:blip>
          <a:srcRect/>
          <a:stretch>
            <a:fillRect/>
          </a:stretch>
        </p:blipFill>
        <p:spPr bwMode="auto">
          <a:xfrm>
            <a:off x="1624084" y="5912882"/>
            <a:ext cx="6059606" cy="94511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indira.kulenovic.IFRC\Desktop\Pics logos slides\Resilience Logo.JPG"/>
          <p:cNvPicPr>
            <a:picLocks noChangeAspect="1" noChangeArrowheads="1"/>
          </p:cNvPicPr>
          <p:nvPr/>
        </p:nvPicPr>
        <p:blipFill>
          <a:blip r:embed="rId2" cstate="email">
            <a:lum bright="7000"/>
          </a:blip>
          <a:srcRect/>
          <a:stretch>
            <a:fillRect/>
          </a:stretch>
        </p:blipFill>
        <p:spPr bwMode="auto">
          <a:xfrm>
            <a:off x="423081" y="5912882"/>
            <a:ext cx="6059606" cy="945118"/>
          </a:xfrm>
          <a:prstGeom prst="rect">
            <a:avLst/>
          </a:prstGeom>
          <a:noFill/>
        </p:spPr>
      </p:pic>
      <p:sp>
        <p:nvSpPr>
          <p:cNvPr id="7" name="Content Placeholder 2"/>
          <p:cNvSpPr txBox="1">
            <a:spLocks/>
          </p:cNvSpPr>
          <p:nvPr/>
        </p:nvSpPr>
        <p:spPr bwMode="auto">
          <a:xfrm>
            <a:off x="0" y="1064525"/>
            <a:ext cx="9144000" cy="464024"/>
          </a:xfrm>
          <a:prstGeom prst="rect">
            <a:avLst/>
          </a:prstGeom>
          <a:noFill/>
          <a:ln w="25400">
            <a:solidFill>
              <a:srgbClr val="C00000"/>
            </a:solidFill>
            <a:miter lim="800000"/>
            <a:headEnd/>
            <a:tailEnd/>
          </a:ln>
        </p:spPr>
        <p:txBody>
          <a:bodyPr vert="horz" wrap="square" lIns="0" tIns="0" rIns="0" bIns="0" numCol="1" anchor="t" anchorCtr="0" compatLnSpc="1">
            <a:prstTxWarp prst="textNoShape">
              <a:avLst/>
            </a:prstTxWarp>
          </a:bodyPr>
          <a:lstStyle/>
          <a:p>
            <a:pPr marL="288925" marR="0" lvl="0" indent="-288925" algn="l" defTabSz="914400" rtl="0" eaLnBrk="0" fontAlgn="base" latinLnBrk="0" hangingPunct="0">
              <a:lnSpc>
                <a:spcPct val="100000"/>
              </a:lnSpc>
              <a:spcBef>
                <a:spcPct val="20000"/>
              </a:spcBef>
              <a:spcAft>
                <a:spcPct val="0"/>
              </a:spcAft>
              <a:buClr>
                <a:srgbClr val="FF0000"/>
              </a:buClr>
              <a:buSzTx/>
              <a:buFont typeface="Wingdings" pitchFamily="2" charset="2"/>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   </a:t>
            </a:r>
            <a:r>
              <a:rPr kumimoji="0" lang="en-US" sz="3200" b="1" i="0" u="none" strike="noStrike" kern="0" cap="none" spc="0" normalizeH="0" baseline="0" noProof="0" dirty="0" smtClean="0">
                <a:ln>
                  <a:noFill/>
                </a:ln>
                <a:solidFill>
                  <a:schemeClr val="tx1"/>
                </a:solidFill>
                <a:effectLst/>
                <a:uLnTx/>
                <a:uFillTx/>
                <a:latin typeface="+mn-lt"/>
                <a:ea typeface="+mn-ea"/>
                <a:cs typeface="+mn-cs"/>
              </a:rPr>
              <a:t>2. Know the Risk and Take Action</a:t>
            </a:r>
          </a:p>
          <a:p>
            <a:pPr marL="288925" marR="0" lvl="0" indent="-288925" algn="l" defTabSz="914400" rtl="0" eaLnBrk="0" fontAlgn="base" latinLnBrk="0" hangingPunct="0">
              <a:lnSpc>
                <a:spcPct val="100000"/>
              </a:lnSpc>
              <a:spcBef>
                <a:spcPct val="20000"/>
              </a:spcBef>
              <a:spcAft>
                <a:spcPct val="0"/>
              </a:spcAft>
              <a:buClr>
                <a:srgbClr val="FF0000"/>
              </a:buClr>
              <a:buSzTx/>
              <a:buFont typeface="Wingdings" pitchFamily="2" charset="2"/>
              <a:buNone/>
              <a:tabLst/>
              <a:defRPr/>
            </a:pPr>
            <a:endParaRPr kumimoji="0" lang="en-GB" sz="2100" b="0" i="0" u="none" strike="noStrike" kern="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7751928" y="0"/>
            <a:ext cx="1392072" cy="523220"/>
          </a:xfrm>
          <a:prstGeom prst="rect">
            <a:avLst/>
          </a:prstGeom>
          <a:noFill/>
        </p:spPr>
        <p:txBody>
          <a:bodyPr wrap="square" lIns="91440" tIns="45720" rIns="91440" bIns="45720">
            <a:spAutoFit/>
          </a:bodyPr>
          <a:lstStyle/>
          <a:p>
            <a:r>
              <a:rPr lang="en-US" sz="2800" b="1" cap="none" spc="0" dirty="0" smtClean="0">
                <a:ln w="18415" cmpd="sng">
                  <a:solidFill>
                    <a:srgbClr val="FFFFFF"/>
                  </a:solidFill>
                  <a:prstDash val="solid"/>
                </a:ln>
                <a:solidFill>
                  <a:srgbClr val="FFFFFF"/>
                </a:solidFill>
              </a:rPr>
              <a:t>   HFA</a:t>
            </a:r>
            <a:endParaRPr lang="en-GB" sz="2800" b="1" cap="none" spc="0" dirty="0">
              <a:ln w="18415" cmpd="sng">
                <a:solidFill>
                  <a:srgbClr val="FFFFFF"/>
                </a:solidFill>
                <a:prstDash val="solid"/>
              </a:ln>
              <a:solidFill>
                <a:srgbClr val="FFFFFF"/>
              </a:solidFill>
            </a:endParaRPr>
          </a:p>
        </p:txBody>
      </p:sp>
      <p:sp>
        <p:nvSpPr>
          <p:cNvPr id="9" name="Rectangle 8"/>
          <p:cNvSpPr/>
          <p:nvPr/>
        </p:nvSpPr>
        <p:spPr>
          <a:xfrm>
            <a:off x="361666" y="1782002"/>
            <a:ext cx="6243850" cy="1569660"/>
          </a:xfrm>
          <a:prstGeom prst="rect">
            <a:avLst/>
          </a:prstGeom>
        </p:spPr>
        <p:txBody>
          <a:bodyPr wrap="square">
            <a:spAutoFit/>
          </a:bodyPr>
          <a:lstStyle/>
          <a:p>
            <a:pPr algn="ctr"/>
            <a:r>
              <a:rPr lang="en-US" sz="3200" i="1" dirty="0" smtClean="0"/>
              <a:t>Identify, assess and monitor disaster risks – and enhance early warning</a:t>
            </a:r>
            <a:endParaRPr lang="en-GB" sz="3200" dirty="0"/>
          </a:p>
        </p:txBody>
      </p:sp>
      <p:sp>
        <p:nvSpPr>
          <p:cNvPr id="10" name="TextBox 9"/>
          <p:cNvSpPr txBox="1"/>
          <p:nvPr/>
        </p:nvSpPr>
        <p:spPr>
          <a:xfrm>
            <a:off x="286602" y="3725838"/>
            <a:ext cx="7751929" cy="1631216"/>
          </a:xfrm>
          <a:prstGeom prst="rect">
            <a:avLst/>
          </a:prstGeom>
          <a:noFill/>
        </p:spPr>
        <p:txBody>
          <a:bodyPr wrap="square" rtlCol="0">
            <a:spAutoFit/>
          </a:bodyPr>
          <a:lstStyle/>
          <a:p>
            <a:pPr>
              <a:spcAft>
                <a:spcPts val="600"/>
              </a:spcAft>
              <a:buFont typeface="Wingdings" pitchFamily="2" charset="2"/>
              <a:buChar char="q"/>
            </a:pPr>
            <a:r>
              <a:rPr lang="en-US" sz="2800" dirty="0" smtClean="0"/>
              <a:t>  </a:t>
            </a:r>
            <a:r>
              <a:rPr lang="en-US" sz="3000" dirty="0" smtClean="0"/>
              <a:t>RC/RC Climate Centre</a:t>
            </a:r>
          </a:p>
          <a:p>
            <a:pPr>
              <a:spcAft>
                <a:spcPts val="600"/>
              </a:spcAft>
              <a:buFont typeface="Wingdings" pitchFamily="2" charset="2"/>
              <a:buChar char="q"/>
            </a:pPr>
            <a:r>
              <a:rPr lang="en-US" sz="3000" dirty="0"/>
              <a:t> </a:t>
            </a:r>
            <a:r>
              <a:rPr lang="en-US" sz="3000" dirty="0" smtClean="0"/>
              <a:t> EWEA</a:t>
            </a:r>
          </a:p>
          <a:p>
            <a:pPr>
              <a:spcAft>
                <a:spcPts val="600"/>
              </a:spcAft>
              <a:buFont typeface="Wingdings" pitchFamily="2" charset="2"/>
              <a:buChar char="q"/>
            </a:pPr>
            <a:r>
              <a:rPr lang="en-US" sz="3000" dirty="0"/>
              <a:t> </a:t>
            </a:r>
            <a:r>
              <a:rPr lang="en-US" sz="3000" dirty="0" smtClean="0"/>
              <a:t> VCA / CBHFA / PASSA / PRA /PHAST</a:t>
            </a:r>
          </a:p>
        </p:txBody>
      </p:sp>
      <p:pic>
        <p:nvPicPr>
          <p:cNvPr id="11" name="Picture 5" descr="volunteers"/>
          <p:cNvPicPr>
            <a:picLocks noChangeAspect="1" noChangeArrowheads="1"/>
          </p:cNvPicPr>
          <p:nvPr/>
        </p:nvPicPr>
        <p:blipFill>
          <a:blip r:embed="rId3" cstate="email"/>
          <a:srcRect/>
          <a:stretch>
            <a:fillRect/>
          </a:stretch>
        </p:blipFill>
        <p:spPr bwMode="auto">
          <a:xfrm>
            <a:off x="7342494" y="791570"/>
            <a:ext cx="1801505" cy="1201003"/>
          </a:xfrm>
          <a:prstGeom prst="rect">
            <a:avLst/>
          </a:prstGeom>
          <a:noFill/>
        </p:spPr>
      </p:pic>
      <p:pic>
        <p:nvPicPr>
          <p:cNvPr id="13" name="Picture 12" descr="DSC00148"/>
          <p:cNvPicPr>
            <a:picLocks noChangeAspect="1" noChangeArrowheads="1"/>
          </p:cNvPicPr>
          <p:nvPr/>
        </p:nvPicPr>
        <p:blipFill>
          <a:blip r:embed="rId4" cstate="email"/>
          <a:srcRect/>
          <a:stretch>
            <a:fillRect/>
          </a:stretch>
        </p:blipFill>
        <p:spPr bwMode="auto">
          <a:xfrm>
            <a:off x="7356143" y="4638591"/>
            <a:ext cx="1787857" cy="2219409"/>
          </a:xfrm>
          <a:prstGeom prst="rect">
            <a:avLst/>
          </a:prstGeom>
          <a:noFill/>
        </p:spPr>
      </p:pic>
      <p:pic>
        <p:nvPicPr>
          <p:cNvPr id="14" name="Picture 3" descr="CU early warning"/>
          <p:cNvPicPr>
            <a:picLocks noChangeAspect="1" noChangeArrowheads="1"/>
          </p:cNvPicPr>
          <p:nvPr/>
        </p:nvPicPr>
        <p:blipFill>
          <a:blip r:embed="rId5" cstate="email"/>
          <a:srcRect/>
          <a:stretch>
            <a:fillRect/>
          </a:stretch>
        </p:blipFill>
        <p:spPr bwMode="auto">
          <a:xfrm>
            <a:off x="7360251" y="1984803"/>
            <a:ext cx="1783749" cy="2382482"/>
          </a:xfrm>
          <a:prstGeom prst="rect">
            <a:avLst/>
          </a:prstGeom>
          <a:noFill/>
        </p:spPr>
      </p:pic>
      <p:pic>
        <p:nvPicPr>
          <p:cNvPr id="15" name="Afbeelding 3" descr="seychelles ewea.jpg"/>
          <p:cNvPicPr>
            <a:picLocks noChangeAspect="1"/>
          </p:cNvPicPr>
          <p:nvPr/>
        </p:nvPicPr>
        <p:blipFill>
          <a:blip r:embed="rId6" cstate="email"/>
          <a:srcRect/>
          <a:stretch>
            <a:fillRect/>
          </a:stretch>
        </p:blipFill>
        <p:spPr bwMode="auto">
          <a:xfrm>
            <a:off x="7356142" y="3726220"/>
            <a:ext cx="1787857" cy="1377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a:spLocks noGrp="1"/>
          </p:cNvSpPr>
          <p:nvPr>
            <p:ph sz="quarter" idx="2"/>
          </p:nvPr>
        </p:nvSpPr>
        <p:spPr>
          <a:xfrm>
            <a:off x="0" y="941695"/>
            <a:ext cx="9144000" cy="423081"/>
          </a:xfrm>
          <a:noFill/>
          <a:ln w="25400">
            <a:solidFill>
              <a:srgbClr val="C00000"/>
            </a:solidFill>
          </a:ln>
        </p:spPr>
        <p:txBody>
          <a:bodyPr/>
          <a:lstStyle/>
          <a:p>
            <a:pPr>
              <a:buNone/>
            </a:pPr>
            <a:r>
              <a:rPr lang="en-US" b="1" dirty="0" smtClean="0"/>
              <a:t>  </a:t>
            </a:r>
            <a:r>
              <a:rPr lang="en-US" sz="2800" b="1" dirty="0" smtClean="0"/>
              <a:t>3. Build Understanding and Awareness</a:t>
            </a:r>
            <a:endParaRPr lang="en-GB" sz="2800" b="1" dirty="0"/>
          </a:p>
        </p:txBody>
      </p:sp>
      <p:sp>
        <p:nvSpPr>
          <p:cNvPr id="9" name="TextBox 8"/>
          <p:cNvSpPr txBox="1"/>
          <p:nvPr/>
        </p:nvSpPr>
        <p:spPr>
          <a:xfrm>
            <a:off x="0" y="1460309"/>
            <a:ext cx="6059605" cy="1384995"/>
          </a:xfrm>
          <a:prstGeom prst="rect">
            <a:avLst/>
          </a:prstGeom>
          <a:noFill/>
        </p:spPr>
        <p:txBody>
          <a:bodyPr wrap="square" rtlCol="0">
            <a:spAutoFit/>
          </a:bodyPr>
          <a:lstStyle/>
          <a:p>
            <a:pPr algn="ctr"/>
            <a:r>
              <a:rPr lang="en-US" sz="2800" i="1" dirty="0" smtClean="0"/>
              <a:t>Use knowledge, innovation and education to build a culture of safety and resilience at all levels</a:t>
            </a:r>
            <a:endParaRPr lang="en-GB" sz="2800" i="1" dirty="0"/>
          </a:p>
        </p:txBody>
      </p:sp>
      <p:sp>
        <p:nvSpPr>
          <p:cNvPr id="10" name="TextBox 9"/>
          <p:cNvSpPr txBox="1"/>
          <p:nvPr/>
        </p:nvSpPr>
        <p:spPr>
          <a:xfrm>
            <a:off x="177421" y="2934270"/>
            <a:ext cx="6400800" cy="3277820"/>
          </a:xfrm>
          <a:prstGeom prst="rect">
            <a:avLst/>
          </a:prstGeom>
          <a:noFill/>
        </p:spPr>
        <p:txBody>
          <a:bodyPr wrap="square" rtlCol="0">
            <a:spAutoFit/>
          </a:bodyPr>
          <a:lstStyle/>
          <a:p>
            <a:pPr>
              <a:spcAft>
                <a:spcPts val="600"/>
              </a:spcAft>
              <a:buFont typeface="Wingdings" pitchFamily="2" charset="2"/>
              <a:buChar char="q"/>
            </a:pPr>
            <a:r>
              <a:rPr lang="en-US" sz="2400" dirty="0" smtClean="0"/>
              <a:t> </a:t>
            </a:r>
            <a:r>
              <a:rPr lang="en-US" sz="2000" dirty="0" smtClean="0"/>
              <a:t>Awareness raising through various Information, Education, Communication (IEC) materials</a:t>
            </a:r>
          </a:p>
          <a:p>
            <a:pPr>
              <a:spcAft>
                <a:spcPts val="600"/>
              </a:spcAft>
              <a:buFont typeface="Wingdings" pitchFamily="2" charset="2"/>
              <a:buChar char="q"/>
            </a:pPr>
            <a:r>
              <a:rPr lang="en-US" sz="2000" dirty="0"/>
              <a:t> </a:t>
            </a:r>
            <a:r>
              <a:rPr lang="en-US" sz="2000" dirty="0" smtClean="0"/>
              <a:t>CBDRR,  ICBRR, CBHFA </a:t>
            </a:r>
            <a:r>
              <a:rPr lang="en-US" sz="1600" dirty="0" smtClean="0"/>
              <a:t>(Involvement of beneficiaries during assessment, designing, implementation and monitoring)</a:t>
            </a:r>
            <a:r>
              <a:rPr lang="en-US" sz="2000" dirty="0" smtClean="0"/>
              <a:t>.</a:t>
            </a:r>
          </a:p>
          <a:p>
            <a:pPr>
              <a:spcAft>
                <a:spcPts val="600"/>
              </a:spcAft>
              <a:buFont typeface="Wingdings" pitchFamily="2" charset="2"/>
              <a:buChar char="q"/>
            </a:pPr>
            <a:r>
              <a:rPr lang="en-US" sz="2000" dirty="0"/>
              <a:t> </a:t>
            </a:r>
            <a:r>
              <a:rPr lang="en-US" sz="2000" dirty="0" smtClean="0"/>
              <a:t>International Day on DRR and other national events</a:t>
            </a:r>
          </a:p>
          <a:p>
            <a:pPr>
              <a:spcAft>
                <a:spcPts val="600"/>
              </a:spcAft>
              <a:buFont typeface="Wingdings" pitchFamily="2" charset="2"/>
              <a:buChar char="q"/>
            </a:pPr>
            <a:r>
              <a:rPr lang="en-US" sz="2000" dirty="0"/>
              <a:t> </a:t>
            </a:r>
            <a:r>
              <a:rPr lang="en-US" sz="2000" dirty="0" smtClean="0"/>
              <a:t>Cross-regional learning, Peer-to-Peer</a:t>
            </a:r>
          </a:p>
          <a:p>
            <a:pPr>
              <a:spcAft>
                <a:spcPts val="600"/>
              </a:spcAft>
              <a:buFont typeface="Wingdings" pitchFamily="2" charset="2"/>
              <a:buChar char="q"/>
            </a:pPr>
            <a:r>
              <a:rPr lang="en-US" sz="2000" dirty="0"/>
              <a:t> </a:t>
            </a:r>
            <a:r>
              <a:rPr lang="en-US" sz="2000" dirty="0" smtClean="0"/>
              <a:t>School Safety (DRR interactive games for children, DRR Comic books, Posters etc)</a:t>
            </a:r>
          </a:p>
          <a:p>
            <a:pPr>
              <a:buFont typeface="Wingdings" pitchFamily="2" charset="2"/>
              <a:buChar char="q"/>
            </a:pPr>
            <a:endParaRPr lang="en-GB" dirty="0"/>
          </a:p>
        </p:txBody>
      </p:sp>
      <p:pic>
        <p:nvPicPr>
          <p:cNvPr id="11" name="Picture 2" descr="C:\Documents and Settings\indira.kulenovic.IFRC\Desktop\Pics logos slides\Resilience Logo.JPG"/>
          <p:cNvPicPr>
            <a:picLocks noChangeAspect="1" noChangeArrowheads="1"/>
          </p:cNvPicPr>
          <p:nvPr/>
        </p:nvPicPr>
        <p:blipFill>
          <a:blip r:embed="rId2" cstate="email">
            <a:lum bright="7000"/>
          </a:blip>
          <a:srcRect/>
          <a:stretch>
            <a:fillRect/>
          </a:stretch>
        </p:blipFill>
        <p:spPr bwMode="auto">
          <a:xfrm>
            <a:off x="491319" y="5912882"/>
            <a:ext cx="6059606" cy="945118"/>
          </a:xfrm>
          <a:prstGeom prst="rect">
            <a:avLst/>
          </a:prstGeom>
          <a:noFill/>
        </p:spPr>
      </p:pic>
      <p:pic>
        <p:nvPicPr>
          <p:cNvPr id="12" name="Picture 4" descr="ECHO Related Pictures 199"/>
          <p:cNvPicPr>
            <a:picLocks noChangeAspect="1" noChangeArrowheads="1"/>
          </p:cNvPicPr>
          <p:nvPr/>
        </p:nvPicPr>
        <p:blipFill>
          <a:blip r:embed="rId3" cstate="email">
            <a:lum bright="10000"/>
          </a:blip>
          <a:srcRect/>
          <a:stretch>
            <a:fillRect/>
          </a:stretch>
        </p:blipFill>
        <p:spPr bwMode="auto">
          <a:xfrm>
            <a:off x="7274256" y="765705"/>
            <a:ext cx="1869743" cy="1465703"/>
          </a:xfrm>
          <a:prstGeom prst="rect">
            <a:avLst/>
          </a:prstGeom>
          <a:noFill/>
          <a:ln w="9525">
            <a:noFill/>
            <a:miter lim="800000"/>
            <a:headEnd/>
            <a:tailEnd/>
          </a:ln>
        </p:spPr>
      </p:pic>
      <p:pic>
        <p:nvPicPr>
          <p:cNvPr id="2050" name="Picture 2" descr="C:\Documents and Settings\indira.kulenovic.IFRC\Desktop\IMG_3537.jpg"/>
          <p:cNvPicPr>
            <a:picLocks noChangeAspect="1" noChangeArrowheads="1"/>
          </p:cNvPicPr>
          <p:nvPr/>
        </p:nvPicPr>
        <p:blipFill>
          <a:blip r:embed="rId4" cstate="email"/>
          <a:srcRect/>
          <a:stretch>
            <a:fillRect/>
          </a:stretch>
        </p:blipFill>
        <p:spPr bwMode="auto">
          <a:xfrm>
            <a:off x="7260608" y="5162798"/>
            <a:ext cx="1883391" cy="1695202"/>
          </a:xfrm>
          <a:prstGeom prst="rect">
            <a:avLst/>
          </a:prstGeom>
          <a:noFill/>
        </p:spPr>
      </p:pic>
      <p:pic>
        <p:nvPicPr>
          <p:cNvPr id="2" name="Picture 2" descr="C:\Documents and Settings\indira.kulenovic.IFRC\Desktop\Mr Radar.bmp"/>
          <p:cNvPicPr>
            <a:picLocks noChangeAspect="1" noChangeArrowheads="1"/>
          </p:cNvPicPr>
          <p:nvPr/>
        </p:nvPicPr>
        <p:blipFill>
          <a:blip r:embed="rId5" cstate="email"/>
          <a:srcRect/>
          <a:stretch>
            <a:fillRect/>
          </a:stretch>
        </p:blipFill>
        <p:spPr bwMode="auto">
          <a:xfrm>
            <a:off x="7260608" y="1917078"/>
            <a:ext cx="1883391" cy="3253006"/>
          </a:xfrm>
          <a:prstGeom prst="rect">
            <a:avLst/>
          </a:prstGeom>
          <a:noFill/>
        </p:spPr>
      </p:pic>
      <p:sp>
        <p:nvSpPr>
          <p:cNvPr id="13" name="Rectangle 12"/>
          <p:cNvSpPr/>
          <p:nvPr/>
        </p:nvSpPr>
        <p:spPr>
          <a:xfrm>
            <a:off x="7751928" y="0"/>
            <a:ext cx="1392072" cy="523220"/>
          </a:xfrm>
          <a:prstGeom prst="rect">
            <a:avLst/>
          </a:prstGeom>
          <a:noFill/>
        </p:spPr>
        <p:txBody>
          <a:bodyPr wrap="square" lIns="91440" tIns="45720" rIns="91440" bIns="45720">
            <a:spAutoFit/>
          </a:bodyPr>
          <a:lstStyle/>
          <a:p>
            <a:r>
              <a:rPr lang="en-US" sz="2800" b="1" cap="none" spc="0" dirty="0" smtClean="0">
                <a:ln w="18415" cmpd="sng">
                  <a:solidFill>
                    <a:srgbClr val="FFFFFF"/>
                  </a:solidFill>
                  <a:prstDash val="solid"/>
                </a:ln>
                <a:solidFill>
                  <a:srgbClr val="FFFFFF"/>
                </a:solidFill>
              </a:rPr>
              <a:t>   HFA</a:t>
            </a:r>
            <a:endParaRPr lang="en-GB" sz="2800" b="1" cap="none" spc="0" dirty="0">
              <a:ln w="18415" cmpd="sng">
                <a:solidFill>
                  <a:srgbClr val="FFFFFF"/>
                </a:solidFill>
                <a:prstDash val="solid"/>
              </a:ln>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788988"/>
            <a:ext cx="9144000" cy="6069012"/>
          </a:xfrm>
          <a:custGeom>
            <a:avLst/>
            <a:gdLst>
              <a:gd name="connsiteX0" fmla="*/ 0 w 10058398"/>
              <a:gd name="connsiteY0" fmla="*/ 7772398 h 7772398"/>
              <a:gd name="connsiteX1" fmla="*/ 10058398 w 10058398"/>
              <a:gd name="connsiteY1" fmla="*/ 7772398 h 7772398"/>
              <a:gd name="connsiteX2" fmla="*/ 10058398 w 10058398"/>
              <a:gd name="connsiteY2" fmla="*/ 0 h 7772398"/>
              <a:gd name="connsiteX3" fmla="*/ 0 w 10058398"/>
              <a:gd name="connsiteY3" fmla="*/ 0 h 7772398"/>
              <a:gd name="connsiteX4" fmla="*/ 0 w 10058398"/>
              <a:gd name="connsiteY4" fmla="*/ 7772398 h 77723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0058398" h="7772398">
                <a:moveTo>
                  <a:pt x="0" y="7772398"/>
                </a:moveTo>
                <a:lnTo>
                  <a:pt x="10058398" y="7772398"/>
                </a:lnTo>
                <a:lnTo>
                  <a:pt x="10058398" y="0"/>
                </a:lnTo>
                <a:lnTo>
                  <a:pt x="0" y="0"/>
                </a:lnTo>
                <a:lnTo>
                  <a:pt x="0" y="77723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zh-CN" altLang="en-US">
              <a:latin typeface="Helvetica"/>
              <a:cs typeface="Helvetica"/>
            </a:endParaRPr>
          </a:p>
        </p:txBody>
      </p:sp>
      <p:sp>
        <p:nvSpPr>
          <p:cNvPr id="4101" name="TextBox 1"/>
          <p:cNvSpPr txBox="1">
            <a:spLocks noChangeArrowheads="1"/>
          </p:cNvSpPr>
          <p:nvPr/>
        </p:nvSpPr>
        <p:spPr bwMode="auto">
          <a:xfrm>
            <a:off x="163773" y="1025360"/>
            <a:ext cx="8816453" cy="810871"/>
          </a:xfrm>
          <a:prstGeom prst="rect">
            <a:avLst/>
          </a:prstGeom>
          <a:noFill/>
          <a:ln w="9525">
            <a:noFill/>
            <a:miter lim="800000"/>
            <a:headEnd/>
            <a:tailEnd/>
          </a:ln>
        </p:spPr>
        <p:txBody>
          <a:bodyPr wrap="square" lIns="0" tIns="0" rIns="0" bIns="41029">
            <a:spAutoFit/>
          </a:bodyPr>
          <a:lstStyle/>
          <a:p>
            <a:pPr algn="ctr">
              <a:lnSpc>
                <a:spcPts val="2875"/>
              </a:lnSpc>
            </a:pPr>
            <a:r>
              <a:rPr lang="en-US" altLang="zh-CN" sz="2600" dirty="0">
                <a:solidFill>
                  <a:srgbClr val="000000"/>
                </a:solidFill>
                <a:ea typeface="宋体"/>
                <a:cs typeface="宋体"/>
              </a:rPr>
              <a:t>A</a:t>
            </a:r>
            <a:r>
              <a:rPr lang="en-US" altLang="zh-CN" sz="2600" dirty="0">
                <a:ea typeface="宋体"/>
                <a:cs typeface="宋体"/>
              </a:rPr>
              <a:t> </a:t>
            </a:r>
            <a:r>
              <a:rPr lang="en-US" altLang="zh-CN" sz="2600" dirty="0">
                <a:solidFill>
                  <a:srgbClr val="000000"/>
                </a:solidFill>
                <a:ea typeface="宋体"/>
                <a:cs typeface="宋体"/>
              </a:rPr>
              <a:t>changing</a:t>
            </a:r>
            <a:r>
              <a:rPr lang="en-US" altLang="zh-CN" sz="2600" dirty="0">
                <a:ea typeface="宋体"/>
                <a:cs typeface="宋体"/>
              </a:rPr>
              <a:t> </a:t>
            </a:r>
            <a:r>
              <a:rPr lang="en-US" altLang="zh-CN" sz="2600" dirty="0">
                <a:solidFill>
                  <a:srgbClr val="000000"/>
                </a:solidFill>
                <a:ea typeface="宋体"/>
                <a:cs typeface="宋体"/>
              </a:rPr>
              <a:t>climate</a:t>
            </a:r>
            <a:r>
              <a:rPr lang="en-US" altLang="zh-CN" sz="2600" dirty="0">
                <a:ea typeface="宋体"/>
                <a:cs typeface="宋体"/>
              </a:rPr>
              <a:t> </a:t>
            </a:r>
            <a:r>
              <a:rPr lang="en-US" altLang="zh-CN" sz="2600" dirty="0" smtClean="0">
                <a:solidFill>
                  <a:srgbClr val="000000"/>
                </a:solidFill>
                <a:ea typeface="宋体"/>
                <a:cs typeface="宋体"/>
              </a:rPr>
              <a:t>led</a:t>
            </a:r>
            <a:r>
              <a:rPr lang="en-US" altLang="zh-CN" sz="2600" dirty="0" smtClean="0">
                <a:ea typeface="宋体"/>
                <a:cs typeface="宋体"/>
              </a:rPr>
              <a:t> </a:t>
            </a:r>
            <a:r>
              <a:rPr lang="en-US" altLang="zh-CN" sz="2600" dirty="0">
                <a:solidFill>
                  <a:srgbClr val="000000"/>
                </a:solidFill>
                <a:ea typeface="宋体"/>
                <a:cs typeface="宋体"/>
              </a:rPr>
              <a:t>to</a:t>
            </a:r>
            <a:r>
              <a:rPr lang="en-US" altLang="zh-CN" sz="2600" dirty="0">
                <a:ea typeface="宋体"/>
                <a:cs typeface="宋体"/>
              </a:rPr>
              <a:t> </a:t>
            </a:r>
            <a:r>
              <a:rPr lang="en-US" altLang="zh-CN" sz="2600" dirty="0">
                <a:solidFill>
                  <a:srgbClr val="262626"/>
                </a:solidFill>
                <a:ea typeface="宋体"/>
                <a:cs typeface="宋体"/>
              </a:rPr>
              <a:t>changes</a:t>
            </a:r>
            <a:r>
              <a:rPr lang="en-US" altLang="zh-CN" sz="2600" dirty="0">
                <a:ea typeface="宋体"/>
                <a:cs typeface="宋体"/>
              </a:rPr>
              <a:t> </a:t>
            </a:r>
            <a:r>
              <a:rPr lang="en-US" altLang="zh-CN" sz="2600" dirty="0">
                <a:solidFill>
                  <a:srgbClr val="262626"/>
                </a:solidFill>
                <a:ea typeface="宋体"/>
                <a:cs typeface="宋体"/>
              </a:rPr>
              <a:t>in</a:t>
            </a:r>
            <a:r>
              <a:rPr lang="en-US" altLang="zh-CN" sz="2600" dirty="0">
                <a:ea typeface="宋体"/>
                <a:cs typeface="宋体"/>
              </a:rPr>
              <a:t> </a:t>
            </a:r>
            <a:r>
              <a:rPr lang="en-US" altLang="zh-CN" sz="2600" b="1" dirty="0" smtClean="0">
                <a:solidFill>
                  <a:srgbClr val="A50021"/>
                </a:solidFill>
                <a:ea typeface="宋体"/>
                <a:cs typeface="宋体"/>
              </a:rPr>
              <a:t>extreme weather</a:t>
            </a:r>
            <a:r>
              <a:rPr lang="en-US" altLang="zh-CN" sz="2600" dirty="0" smtClean="0">
                <a:ea typeface="宋体"/>
                <a:cs typeface="宋体"/>
              </a:rPr>
              <a:t> </a:t>
            </a:r>
            <a:r>
              <a:rPr lang="en-US" altLang="zh-CN" sz="2600" dirty="0">
                <a:solidFill>
                  <a:srgbClr val="000000"/>
                </a:solidFill>
                <a:ea typeface="宋体"/>
                <a:cs typeface="宋体"/>
              </a:rPr>
              <a:t>and</a:t>
            </a:r>
            <a:r>
              <a:rPr lang="en-US" altLang="zh-CN" sz="2600" dirty="0">
                <a:ea typeface="宋体"/>
                <a:cs typeface="宋体"/>
              </a:rPr>
              <a:t> </a:t>
            </a:r>
            <a:r>
              <a:rPr lang="en-US" altLang="zh-CN" sz="2600" b="1" dirty="0">
                <a:solidFill>
                  <a:srgbClr val="A50021"/>
                </a:solidFill>
                <a:ea typeface="宋体"/>
                <a:cs typeface="宋体"/>
              </a:rPr>
              <a:t>climate events</a:t>
            </a:r>
          </a:p>
        </p:txBody>
      </p:sp>
      <p:sp>
        <p:nvSpPr>
          <p:cNvPr id="4102" name="TextBox 1"/>
          <p:cNvSpPr txBox="1">
            <a:spLocks noChangeArrowheads="1"/>
          </p:cNvSpPr>
          <p:nvPr/>
        </p:nvSpPr>
        <p:spPr bwMode="auto">
          <a:xfrm>
            <a:off x="542925" y="6421438"/>
            <a:ext cx="84138" cy="207962"/>
          </a:xfrm>
          <a:prstGeom prst="rect">
            <a:avLst/>
          </a:prstGeom>
          <a:noFill/>
          <a:ln w="9525">
            <a:noFill/>
            <a:miter lim="800000"/>
            <a:headEnd/>
            <a:tailEnd/>
          </a:ln>
        </p:spPr>
        <p:txBody>
          <a:bodyPr wrap="none" lIns="0" tIns="0" rIns="0" bIns="41029">
            <a:spAutoFit/>
          </a:bodyPr>
          <a:lstStyle/>
          <a:p>
            <a:pPr>
              <a:lnSpc>
                <a:spcPts val="1250"/>
              </a:lnSpc>
            </a:pPr>
            <a:r>
              <a:rPr lang="en-US" altLang="zh-CN" sz="1200" dirty="0">
                <a:solidFill>
                  <a:srgbClr val="898989"/>
                </a:solidFill>
                <a:latin typeface="Helvetica" pitchFamily="34" charset="0"/>
                <a:ea typeface="宋体"/>
                <a:cs typeface="Helvetica" pitchFamily="34" charset="0"/>
              </a:rPr>
              <a:t>2</a:t>
            </a:r>
          </a:p>
        </p:txBody>
      </p:sp>
      <p:pic>
        <p:nvPicPr>
          <p:cNvPr id="21505" name="Picture 1" descr="C:\Documents and Settings\indira.kulenovic.IFRC\Desktop\climate-change_1.jpg"/>
          <p:cNvPicPr>
            <a:picLocks noChangeAspect="1" noChangeArrowheads="1"/>
          </p:cNvPicPr>
          <p:nvPr/>
        </p:nvPicPr>
        <p:blipFill>
          <a:blip r:embed="rId2" cstate="email"/>
          <a:srcRect/>
          <a:stretch>
            <a:fillRect/>
          </a:stretch>
        </p:blipFill>
        <p:spPr bwMode="auto">
          <a:xfrm>
            <a:off x="-1" y="2333766"/>
            <a:ext cx="4599297" cy="2606724"/>
          </a:xfrm>
          <a:prstGeom prst="rect">
            <a:avLst/>
          </a:prstGeom>
          <a:noFill/>
        </p:spPr>
      </p:pic>
      <p:pic>
        <p:nvPicPr>
          <p:cNvPr id="21506" name="Picture 2" descr="C:\Documents and Settings\indira.kulenovic.IFRC\Desktop\climate-changeR.jpg"/>
          <p:cNvPicPr>
            <a:picLocks noChangeAspect="1" noChangeArrowheads="1"/>
          </p:cNvPicPr>
          <p:nvPr/>
        </p:nvPicPr>
        <p:blipFill>
          <a:blip r:embed="rId3" cstate="email"/>
          <a:srcRect/>
          <a:stretch>
            <a:fillRect/>
          </a:stretch>
        </p:blipFill>
        <p:spPr bwMode="auto">
          <a:xfrm>
            <a:off x="4558352" y="2351325"/>
            <a:ext cx="4585648" cy="2619375"/>
          </a:xfrm>
          <a:prstGeom prst="rect">
            <a:avLst/>
          </a:prstGeom>
          <a:noFill/>
        </p:spPr>
      </p:pic>
      <p:pic>
        <p:nvPicPr>
          <p:cNvPr id="21508" name="Picture 4" descr="C:\Documents and Settings\indira.kulenovic.IFRC\Desktop\polarmelt_630-8163.jpg"/>
          <p:cNvPicPr>
            <a:picLocks noChangeAspect="1" noChangeArrowheads="1"/>
          </p:cNvPicPr>
          <p:nvPr/>
        </p:nvPicPr>
        <p:blipFill>
          <a:blip r:embed="rId4" cstate="email"/>
          <a:srcRect/>
          <a:stretch>
            <a:fillRect/>
          </a:stretch>
        </p:blipFill>
        <p:spPr bwMode="auto">
          <a:xfrm>
            <a:off x="2842409" y="4872251"/>
            <a:ext cx="3053424" cy="1985749"/>
          </a:xfrm>
          <a:prstGeom prst="rect">
            <a:avLst/>
          </a:prstGeom>
          <a:noFill/>
        </p:spPr>
      </p:pic>
      <p:pic>
        <p:nvPicPr>
          <p:cNvPr id="21509" name="Picture 5" descr="C:\Documents and Settings\indira.kulenovic.IFRC\Desktop\r195985_745416.jpg"/>
          <p:cNvPicPr>
            <a:picLocks noChangeAspect="1" noChangeArrowheads="1"/>
          </p:cNvPicPr>
          <p:nvPr/>
        </p:nvPicPr>
        <p:blipFill>
          <a:blip r:embed="rId5" cstate="email"/>
          <a:srcRect/>
          <a:stretch>
            <a:fillRect/>
          </a:stretch>
        </p:blipFill>
        <p:spPr bwMode="auto">
          <a:xfrm>
            <a:off x="5904338" y="4885899"/>
            <a:ext cx="3239662" cy="1972101"/>
          </a:xfrm>
          <a:prstGeom prst="rect">
            <a:avLst/>
          </a:prstGeom>
          <a:noFill/>
        </p:spPr>
      </p:pic>
      <p:pic>
        <p:nvPicPr>
          <p:cNvPr id="21507" name="Picture 3" descr="C:\Documents and Settings\indira.kulenovic.IFRC\Desktop\ClimateChangeAirQuality.jpg"/>
          <p:cNvPicPr>
            <a:picLocks noChangeAspect="1" noChangeArrowheads="1"/>
          </p:cNvPicPr>
          <p:nvPr/>
        </p:nvPicPr>
        <p:blipFill>
          <a:blip r:embed="rId6" cstate="email"/>
          <a:srcRect/>
          <a:stretch>
            <a:fillRect/>
          </a:stretch>
        </p:blipFill>
        <p:spPr bwMode="auto">
          <a:xfrm>
            <a:off x="0" y="4885899"/>
            <a:ext cx="2879678" cy="1972101"/>
          </a:xfrm>
          <a:prstGeom prst="rect">
            <a:avLst/>
          </a:prstGeom>
          <a:noFill/>
        </p:spPr>
      </p:pic>
      <p:sp>
        <p:nvSpPr>
          <p:cNvPr id="11" name="Rectangle 10"/>
          <p:cNvSpPr/>
          <p:nvPr/>
        </p:nvSpPr>
        <p:spPr>
          <a:xfrm>
            <a:off x="6824385" y="0"/>
            <a:ext cx="1800493"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Mangrove bossenlage res"/>
          <p:cNvPicPr>
            <a:picLocks noChangeAspect="1" noChangeArrowheads="1"/>
          </p:cNvPicPr>
          <p:nvPr/>
        </p:nvPicPr>
        <p:blipFill>
          <a:blip r:embed="rId2" cstate="email"/>
          <a:srcRect/>
          <a:stretch>
            <a:fillRect/>
          </a:stretch>
        </p:blipFill>
        <p:spPr bwMode="auto">
          <a:xfrm>
            <a:off x="7369791" y="2071819"/>
            <a:ext cx="1774209" cy="1261641"/>
          </a:xfrm>
          <a:prstGeom prst="rect">
            <a:avLst/>
          </a:prstGeom>
          <a:noFill/>
          <a:ln w="9525">
            <a:noFill/>
            <a:miter lim="800000"/>
            <a:headEnd/>
            <a:tailEnd/>
          </a:ln>
        </p:spPr>
      </p:pic>
      <p:sp>
        <p:nvSpPr>
          <p:cNvPr id="7" name="Content Placeholder 4"/>
          <p:cNvSpPr>
            <a:spLocks noGrp="1"/>
          </p:cNvSpPr>
          <p:nvPr>
            <p:ph sz="quarter" idx="3"/>
          </p:nvPr>
        </p:nvSpPr>
        <p:spPr>
          <a:xfrm>
            <a:off x="0" y="921223"/>
            <a:ext cx="9144000" cy="552735"/>
          </a:xfrm>
          <a:ln w="25400">
            <a:solidFill>
              <a:srgbClr val="C00000"/>
            </a:solidFill>
          </a:ln>
        </p:spPr>
        <p:txBody>
          <a:bodyPr/>
          <a:lstStyle/>
          <a:p>
            <a:pPr>
              <a:buNone/>
            </a:pPr>
            <a:r>
              <a:rPr lang="en-US" dirty="0" smtClean="0"/>
              <a:t>   </a:t>
            </a:r>
            <a:r>
              <a:rPr lang="en-US" sz="3200" b="1" dirty="0" smtClean="0"/>
              <a:t>4. Reduce Risk</a:t>
            </a:r>
            <a:endParaRPr lang="en-GB" sz="3200" b="1" dirty="0"/>
          </a:p>
        </p:txBody>
      </p:sp>
      <p:sp>
        <p:nvSpPr>
          <p:cNvPr id="9" name="TextBox 8"/>
          <p:cNvSpPr txBox="1"/>
          <p:nvPr/>
        </p:nvSpPr>
        <p:spPr>
          <a:xfrm>
            <a:off x="232012" y="1637731"/>
            <a:ext cx="5663821" cy="523220"/>
          </a:xfrm>
          <a:prstGeom prst="rect">
            <a:avLst/>
          </a:prstGeom>
          <a:noFill/>
        </p:spPr>
        <p:txBody>
          <a:bodyPr wrap="square" rtlCol="0">
            <a:spAutoFit/>
          </a:bodyPr>
          <a:lstStyle/>
          <a:p>
            <a:pPr algn="ctr"/>
            <a:r>
              <a:rPr lang="en-US" sz="2800" i="1" dirty="0" smtClean="0"/>
              <a:t>Reduce underlying risk factors</a:t>
            </a:r>
            <a:endParaRPr lang="en-GB" sz="2800" i="1" dirty="0"/>
          </a:p>
        </p:txBody>
      </p:sp>
      <p:sp>
        <p:nvSpPr>
          <p:cNvPr id="10" name="TextBox 9"/>
          <p:cNvSpPr txBox="1"/>
          <p:nvPr/>
        </p:nvSpPr>
        <p:spPr>
          <a:xfrm>
            <a:off x="163775" y="2538485"/>
            <a:ext cx="5732058" cy="3616375"/>
          </a:xfrm>
          <a:prstGeom prst="rect">
            <a:avLst/>
          </a:prstGeom>
          <a:noFill/>
        </p:spPr>
        <p:txBody>
          <a:bodyPr wrap="square" rtlCol="0">
            <a:spAutoFit/>
          </a:bodyPr>
          <a:lstStyle/>
          <a:p>
            <a:pPr>
              <a:spcAft>
                <a:spcPts val="600"/>
              </a:spcAft>
              <a:buFont typeface="Wingdings" pitchFamily="2" charset="2"/>
              <a:buChar char="q"/>
            </a:pPr>
            <a:r>
              <a:rPr lang="en-US" sz="2400" dirty="0" smtClean="0"/>
              <a:t> </a:t>
            </a:r>
            <a:r>
              <a:rPr lang="en-US" sz="2000" dirty="0" smtClean="0"/>
              <a:t>Small scale mitigation (Mangrove plantations, re-forestation, river protection walls etc…)</a:t>
            </a:r>
          </a:p>
          <a:p>
            <a:pPr>
              <a:spcAft>
                <a:spcPts val="600"/>
              </a:spcAft>
              <a:buFont typeface="Wingdings" pitchFamily="2" charset="2"/>
              <a:buChar char="q"/>
            </a:pPr>
            <a:r>
              <a:rPr lang="en-US" sz="2000" dirty="0"/>
              <a:t> </a:t>
            </a:r>
            <a:r>
              <a:rPr lang="en-US" sz="2000" dirty="0" smtClean="0"/>
              <a:t> Building back  better (Do no rebuild risk)- mainstreaming DRR</a:t>
            </a:r>
          </a:p>
          <a:p>
            <a:pPr>
              <a:spcAft>
                <a:spcPts val="600"/>
              </a:spcAft>
              <a:buFont typeface="Wingdings" pitchFamily="2" charset="2"/>
              <a:buChar char="q"/>
            </a:pPr>
            <a:r>
              <a:rPr lang="en-US" sz="2000" dirty="0"/>
              <a:t> </a:t>
            </a:r>
            <a:r>
              <a:rPr lang="en-US" sz="2000" dirty="0" smtClean="0"/>
              <a:t> Awareness raising / Public awareness</a:t>
            </a:r>
          </a:p>
          <a:p>
            <a:pPr>
              <a:spcAft>
                <a:spcPts val="600"/>
              </a:spcAft>
              <a:buFont typeface="Wingdings" pitchFamily="2" charset="2"/>
              <a:buChar char="q"/>
            </a:pPr>
            <a:r>
              <a:rPr lang="en-US" sz="2000" dirty="0"/>
              <a:t> </a:t>
            </a:r>
            <a:r>
              <a:rPr lang="en-US" sz="2000" dirty="0" smtClean="0"/>
              <a:t>Community preparedness / Capacity building (DRR mapping, OCAC, WPNS etc)</a:t>
            </a:r>
          </a:p>
          <a:p>
            <a:pPr>
              <a:spcAft>
                <a:spcPts val="600"/>
              </a:spcAft>
              <a:buFont typeface="Wingdings" pitchFamily="2" charset="2"/>
              <a:buChar char="q"/>
            </a:pPr>
            <a:r>
              <a:rPr lang="en-US" sz="2000" dirty="0" smtClean="0"/>
              <a:t> Partnership with key stakeholders (joint interventions)</a:t>
            </a:r>
          </a:p>
          <a:p>
            <a:endParaRPr lang="en-GB" sz="2000" dirty="0"/>
          </a:p>
        </p:txBody>
      </p:sp>
      <p:pic>
        <p:nvPicPr>
          <p:cNvPr id="11" name="Picture 2" descr="C:\Documents and Settings\indira.kulenovic.IFRC\Desktop\Pics logos slides\Resilience Logo.JPG"/>
          <p:cNvPicPr>
            <a:picLocks noChangeAspect="1" noChangeArrowheads="1"/>
          </p:cNvPicPr>
          <p:nvPr/>
        </p:nvPicPr>
        <p:blipFill>
          <a:blip r:embed="rId3" cstate="email">
            <a:lum bright="7000"/>
          </a:blip>
          <a:srcRect/>
          <a:stretch>
            <a:fillRect/>
          </a:stretch>
        </p:blipFill>
        <p:spPr bwMode="auto">
          <a:xfrm>
            <a:off x="873457" y="5912882"/>
            <a:ext cx="6059606" cy="945118"/>
          </a:xfrm>
          <a:prstGeom prst="rect">
            <a:avLst/>
          </a:prstGeom>
          <a:noFill/>
        </p:spPr>
      </p:pic>
      <p:pic>
        <p:nvPicPr>
          <p:cNvPr id="12" name="Picture 7" descr="PA Mitigation"/>
          <p:cNvPicPr>
            <a:picLocks noChangeAspect="1" noChangeArrowheads="1"/>
          </p:cNvPicPr>
          <p:nvPr/>
        </p:nvPicPr>
        <p:blipFill>
          <a:blip r:embed="rId4" cstate="email"/>
          <a:srcRect/>
          <a:stretch>
            <a:fillRect/>
          </a:stretch>
        </p:blipFill>
        <p:spPr bwMode="auto">
          <a:xfrm>
            <a:off x="7342496" y="781335"/>
            <a:ext cx="1801504" cy="1525137"/>
          </a:xfrm>
          <a:prstGeom prst="rect">
            <a:avLst/>
          </a:prstGeom>
          <a:noFill/>
        </p:spPr>
      </p:pic>
      <p:pic>
        <p:nvPicPr>
          <p:cNvPr id="13" name="Picture 11"/>
          <p:cNvPicPr>
            <a:picLocks noChangeAspect="1" noChangeArrowheads="1"/>
          </p:cNvPicPr>
          <p:nvPr/>
        </p:nvPicPr>
        <p:blipFill>
          <a:blip r:embed="rId5" cstate="email"/>
          <a:srcRect/>
          <a:stretch>
            <a:fillRect/>
          </a:stretch>
        </p:blipFill>
        <p:spPr bwMode="auto">
          <a:xfrm>
            <a:off x="7374449" y="3202106"/>
            <a:ext cx="1769551" cy="1328951"/>
          </a:xfrm>
          <a:prstGeom prst="rect">
            <a:avLst/>
          </a:prstGeom>
          <a:noFill/>
          <a:ln w="9525">
            <a:noFill/>
            <a:miter lim="800000"/>
            <a:headEnd/>
            <a:tailEnd/>
          </a:ln>
        </p:spPr>
      </p:pic>
      <p:pic>
        <p:nvPicPr>
          <p:cNvPr id="14" name="Picture 27" descr="Lesotho food crisis 2002 foto 12"/>
          <p:cNvPicPr>
            <a:picLocks noChangeAspect="1" noChangeArrowheads="1"/>
          </p:cNvPicPr>
          <p:nvPr/>
        </p:nvPicPr>
        <p:blipFill>
          <a:blip r:embed="rId6" cstate="email"/>
          <a:srcRect/>
          <a:stretch>
            <a:fillRect/>
          </a:stretch>
        </p:blipFill>
        <p:spPr bwMode="auto">
          <a:xfrm>
            <a:off x="7383439" y="4483242"/>
            <a:ext cx="1760561" cy="1130608"/>
          </a:xfrm>
          <a:prstGeom prst="rect">
            <a:avLst/>
          </a:prstGeom>
          <a:noFill/>
          <a:ln w="9525">
            <a:noFill/>
            <a:miter lim="800000"/>
            <a:headEnd/>
            <a:tailEnd/>
          </a:ln>
        </p:spPr>
      </p:pic>
      <p:pic>
        <p:nvPicPr>
          <p:cNvPr id="16" name="Afbeelding 4" descr="topics-communityrisk.jpg"/>
          <p:cNvPicPr>
            <a:picLocks noChangeAspect="1"/>
          </p:cNvPicPr>
          <p:nvPr/>
        </p:nvPicPr>
        <p:blipFill>
          <a:blip r:embed="rId7" cstate="email"/>
          <a:srcRect/>
          <a:stretch>
            <a:fillRect/>
          </a:stretch>
        </p:blipFill>
        <p:spPr bwMode="auto">
          <a:xfrm>
            <a:off x="7383439" y="5568399"/>
            <a:ext cx="1760561" cy="1289601"/>
          </a:xfrm>
          <a:prstGeom prst="rect">
            <a:avLst/>
          </a:prstGeom>
          <a:noFill/>
          <a:ln w="9525">
            <a:noFill/>
            <a:miter lim="800000"/>
            <a:headEnd/>
            <a:tailEnd/>
          </a:ln>
        </p:spPr>
      </p:pic>
      <p:sp>
        <p:nvSpPr>
          <p:cNvPr id="15" name="Rectangle 14"/>
          <p:cNvSpPr/>
          <p:nvPr/>
        </p:nvSpPr>
        <p:spPr>
          <a:xfrm>
            <a:off x="7751928" y="0"/>
            <a:ext cx="1392072" cy="523220"/>
          </a:xfrm>
          <a:prstGeom prst="rect">
            <a:avLst/>
          </a:prstGeom>
          <a:noFill/>
        </p:spPr>
        <p:txBody>
          <a:bodyPr wrap="square" lIns="91440" tIns="45720" rIns="91440" bIns="45720">
            <a:spAutoFit/>
          </a:bodyPr>
          <a:lstStyle/>
          <a:p>
            <a:r>
              <a:rPr lang="en-US" sz="2800" b="1" cap="none" spc="0" dirty="0" smtClean="0">
                <a:ln w="18415" cmpd="sng">
                  <a:solidFill>
                    <a:srgbClr val="FFFFFF"/>
                  </a:solidFill>
                  <a:prstDash val="solid"/>
                </a:ln>
                <a:solidFill>
                  <a:srgbClr val="FFFFFF"/>
                </a:solidFill>
              </a:rPr>
              <a:t>   HFA</a:t>
            </a:r>
            <a:endParaRPr lang="en-GB" sz="2800" b="1" cap="none" spc="0" dirty="0">
              <a:ln w="18415" cmpd="sng">
                <a:solidFill>
                  <a:srgbClr val="FFFFFF"/>
                </a:solidFill>
                <a:prstDash val="solid"/>
              </a:ln>
              <a:solidFill>
                <a:srgbClr val="FFFF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Mangrove bossenlage res"/>
          <p:cNvPicPr>
            <a:picLocks noChangeAspect="1" noChangeArrowheads="1"/>
          </p:cNvPicPr>
          <p:nvPr/>
        </p:nvPicPr>
        <p:blipFill>
          <a:blip r:embed="rId2" cstate="email"/>
          <a:srcRect/>
          <a:stretch>
            <a:fillRect/>
          </a:stretch>
        </p:blipFill>
        <p:spPr bwMode="auto">
          <a:xfrm>
            <a:off x="7369791" y="2071819"/>
            <a:ext cx="1774209" cy="1261641"/>
          </a:xfrm>
          <a:prstGeom prst="rect">
            <a:avLst/>
          </a:prstGeom>
          <a:noFill/>
          <a:ln w="9525">
            <a:noFill/>
            <a:miter lim="800000"/>
            <a:headEnd/>
            <a:tailEnd/>
          </a:ln>
        </p:spPr>
      </p:pic>
      <p:sp>
        <p:nvSpPr>
          <p:cNvPr id="7" name="Content Placeholder 4"/>
          <p:cNvSpPr>
            <a:spLocks noGrp="1"/>
          </p:cNvSpPr>
          <p:nvPr>
            <p:ph sz="quarter" idx="3"/>
          </p:nvPr>
        </p:nvSpPr>
        <p:spPr>
          <a:xfrm>
            <a:off x="0" y="921223"/>
            <a:ext cx="9144000" cy="552735"/>
          </a:xfrm>
          <a:ln w="25400">
            <a:solidFill>
              <a:srgbClr val="C00000"/>
            </a:solidFill>
          </a:ln>
        </p:spPr>
        <p:txBody>
          <a:bodyPr/>
          <a:lstStyle/>
          <a:p>
            <a:pPr>
              <a:buNone/>
            </a:pPr>
            <a:r>
              <a:rPr lang="en-US" dirty="0" smtClean="0"/>
              <a:t>   </a:t>
            </a:r>
            <a:r>
              <a:rPr lang="en-US" sz="3200" b="1" dirty="0" smtClean="0"/>
              <a:t>4. Reduce Risk</a:t>
            </a:r>
            <a:endParaRPr lang="en-GB" sz="3200" b="1" dirty="0"/>
          </a:p>
        </p:txBody>
      </p:sp>
      <p:sp>
        <p:nvSpPr>
          <p:cNvPr id="9" name="TextBox 8"/>
          <p:cNvSpPr txBox="1"/>
          <p:nvPr/>
        </p:nvSpPr>
        <p:spPr>
          <a:xfrm>
            <a:off x="232012" y="1637731"/>
            <a:ext cx="5663821" cy="523220"/>
          </a:xfrm>
          <a:prstGeom prst="rect">
            <a:avLst/>
          </a:prstGeom>
          <a:noFill/>
        </p:spPr>
        <p:txBody>
          <a:bodyPr wrap="square" rtlCol="0">
            <a:spAutoFit/>
          </a:bodyPr>
          <a:lstStyle/>
          <a:p>
            <a:pPr algn="ctr"/>
            <a:r>
              <a:rPr lang="en-US" sz="2800" i="1" dirty="0" smtClean="0"/>
              <a:t>Reduce underlying risk factors</a:t>
            </a:r>
            <a:endParaRPr lang="en-GB" sz="2800" i="1" dirty="0"/>
          </a:p>
        </p:txBody>
      </p:sp>
      <p:sp>
        <p:nvSpPr>
          <p:cNvPr id="10" name="TextBox 9"/>
          <p:cNvSpPr txBox="1"/>
          <p:nvPr/>
        </p:nvSpPr>
        <p:spPr>
          <a:xfrm>
            <a:off x="163775" y="2538485"/>
            <a:ext cx="5732058" cy="3616375"/>
          </a:xfrm>
          <a:prstGeom prst="rect">
            <a:avLst/>
          </a:prstGeom>
          <a:noFill/>
        </p:spPr>
        <p:txBody>
          <a:bodyPr wrap="square" rtlCol="0">
            <a:spAutoFit/>
          </a:bodyPr>
          <a:lstStyle/>
          <a:p>
            <a:pPr>
              <a:spcAft>
                <a:spcPts val="600"/>
              </a:spcAft>
              <a:buFont typeface="Wingdings" pitchFamily="2" charset="2"/>
              <a:buChar char="q"/>
            </a:pPr>
            <a:r>
              <a:rPr lang="en-US" sz="2400" dirty="0" smtClean="0"/>
              <a:t> </a:t>
            </a:r>
            <a:r>
              <a:rPr lang="en-US" sz="2000" dirty="0" smtClean="0"/>
              <a:t>Small scale mitigation (Mangrove plantations, re-forestation, river protection walls etc…)</a:t>
            </a:r>
          </a:p>
          <a:p>
            <a:pPr>
              <a:spcAft>
                <a:spcPts val="600"/>
              </a:spcAft>
              <a:buFont typeface="Wingdings" pitchFamily="2" charset="2"/>
              <a:buChar char="q"/>
            </a:pPr>
            <a:r>
              <a:rPr lang="en-US" sz="2000" dirty="0"/>
              <a:t> </a:t>
            </a:r>
            <a:r>
              <a:rPr lang="en-US" sz="2000" dirty="0" smtClean="0"/>
              <a:t> Building back  better (Do no rebuild risk)- mainstreaming DRR</a:t>
            </a:r>
          </a:p>
          <a:p>
            <a:pPr>
              <a:spcAft>
                <a:spcPts val="600"/>
              </a:spcAft>
              <a:buFont typeface="Wingdings" pitchFamily="2" charset="2"/>
              <a:buChar char="q"/>
            </a:pPr>
            <a:r>
              <a:rPr lang="en-US" sz="2000" dirty="0"/>
              <a:t> </a:t>
            </a:r>
            <a:r>
              <a:rPr lang="en-US" sz="2000" dirty="0" smtClean="0"/>
              <a:t> Awareness raising / Public awareness</a:t>
            </a:r>
          </a:p>
          <a:p>
            <a:pPr>
              <a:spcAft>
                <a:spcPts val="600"/>
              </a:spcAft>
              <a:buFont typeface="Wingdings" pitchFamily="2" charset="2"/>
              <a:buChar char="q"/>
            </a:pPr>
            <a:r>
              <a:rPr lang="en-US" sz="2000" dirty="0"/>
              <a:t> </a:t>
            </a:r>
            <a:r>
              <a:rPr lang="en-US" sz="2000" dirty="0" smtClean="0"/>
              <a:t>Community preparedness / Capacity building (DRR mapping, OCAC, WPNS etc)</a:t>
            </a:r>
          </a:p>
          <a:p>
            <a:pPr>
              <a:spcAft>
                <a:spcPts val="600"/>
              </a:spcAft>
              <a:buFont typeface="Wingdings" pitchFamily="2" charset="2"/>
              <a:buChar char="q"/>
            </a:pPr>
            <a:r>
              <a:rPr lang="en-US" sz="2000" dirty="0" smtClean="0"/>
              <a:t> Partnership with key stakeholders (joint interventions)</a:t>
            </a:r>
          </a:p>
          <a:p>
            <a:endParaRPr lang="en-GB" sz="2000" dirty="0"/>
          </a:p>
        </p:txBody>
      </p:sp>
      <p:pic>
        <p:nvPicPr>
          <p:cNvPr id="11" name="Picture 2" descr="C:\Documents and Settings\indira.kulenovic.IFRC\Desktop\Pics logos slides\Resilience Logo.JPG"/>
          <p:cNvPicPr>
            <a:picLocks noChangeAspect="1" noChangeArrowheads="1"/>
          </p:cNvPicPr>
          <p:nvPr/>
        </p:nvPicPr>
        <p:blipFill>
          <a:blip r:embed="rId3" cstate="email">
            <a:lum bright="7000"/>
          </a:blip>
          <a:srcRect/>
          <a:stretch>
            <a:fillRect/>
          </a:stretch>
        </p:blipFill>
        <p:spPr bwMode="auto">
          <a:xfrm>
            <a:off x="873457" y="5912882"/>
            <a:ext cx="6059606" cy="945118"/>
          </a:xfrm>
          <a:prstGeom prst="rect">
            <a:avLst/>
          </a:prstGeom>
          <a:noFill/>
        </p:spPr>
      </p:pic>
      <p:pic>
        <p:nvPicPr>
          <p:cNvPr id="12" name="Picture 7" descr="PA Mitigation"/>
          <p:cNvPicPr>
            <a:picLocks noChangeAspect="1" noChangeArrowheads="1"/>
          </p:cNvPicPr>
          <p:nvPr/>
        </p:nvPicPr>
        <p:blipFill>
          <a:blip r:embed="rId4" cstate="email"/>
          <a:srcRect/>
          <a:stretch>
            <a:fillRect/>
          </a:stretch>
        </p:blipFill>
        <p:spPr bwMode="auto">
          <a:xfrm>
            <a:off x="7342496" y="781335"/>
            <a:ext cx="1801504" cy="1525137"/>
          </a:xfrm>
          <a:prstGeom prst="rect">
            <a:avLst/>
          </a:prstGeom>
          <a:noFill/>
        </p:spPr>
      </p:pic>
      <p:pic>
        <p:nvPicPr>
          <p:cNvPr id="13" name="Picture 11"/>
          <p:cNvPicPr>
            <a:picLocks noChangeAspect="1" noChangeArrowheads="1"/>
          </p:cNvPicPr>
          <p:nvPr/>
        </p:nvPicPr>
        <p:blipFill>
          <a:blip r:embed="rId5" cstate="email"/>
          <a:srcRect/>
          <a:stretch>
            <a:fillRect/>
          </a:stretch>
        </p:blipFill>
        <p:spPr bwMode="auto">
          <a:xfrm>
            <a:off x="7374449" y="3202106"/>
            <a:ext cx="1769551" cy="1328951"/>
          </a:xfrm>
          <a:prstGeom prst="rect">
            <a:avLst/>
          </a:prstGeom>
          <a:noFill/>
          <a:ln w="9525">
            <a:noFill/>
            <a:miter lim="800000"/>
            <a:headEnd/>
            <a:tailEnd/>
          </a:ln>
        </p:spPr>
      </p:pic>
      <p:pic>
        <p:nvPicPr>
          <p:cNvPr id="14" name="Picture 27" descr="Lesotho food crisis 2002 foto 12"/>
          <p:cNvPicPr>
            <a:picLocks noChangeAspect="1" noChangeArrowheads="1"/>
          </p:cNvPicPr>
          <p:nvPr/>
        </p:nvPicPr>
        <p:blipFill>
          <a:blip r:embed="rId6" cstate="email"/>
          <a:srcRect/>
          <a:stretch>
            <a:fillRect/>
          </a:stretch>
        </p:blipFill>
        <p:spPr bwMode="auto">
          <a:xfrm>
            <a:off x="7383439" y="4483242"/>
            <a:ext cx="1760561" cy="1130608"/>
          </a:xfrm>
          <a:prstGeom prst="rect">
            <a:avLst/>
          </a:prstGeom>
          <a:noFill/>
          <a:ln w="9525">
            <a:noFill/>
            <a:miter lim="800000"/>
            <a:headEnd/>
            <a:tailEnd/>
          </a:ln>
        </p:spPr>
      </p:pic>
      <p:pic>
        <p:nvPicPr>
          <p:cNvPr id="16" name="Afbeelding 4" descr="topics-communityrisk.jpg"/>
          <p:cNvPicPr>
            <a:picLocks noChangeAspect="1"/>
          </p:cNvPicPr>
          <p:nvPr/>
        </p:nvPicPr>
        <p:blipFill>
          <a:blip r:embed="rId7" cstate="email"/>
          <a:srcRect/>
          <a:stretch>
            <a:fillRect/>
          </a:stretch>
        </p:blipFill>
        <p:spPr bwMode="auto">
          <a:xfrm>
            <a:off x="7383439" y="5568399"/>
            <a:ext cx="1760561" cy="1289601"/>
          </a:xfrm>
          <a:prstGeom prst="rect">
            <a:avLst/>
          </a:prstGeom>
          <a:noFill/>
          <a:ln w="9525">
            <a:noFill/>
            <a:miter lim="800000"/>
            <a:headEnd/>
            <a:tailEnd/>
          </a:ln>
        </p:spPr>
      </p:pic>
      <p:sp>
        <p:nvSpPr>
          <p:cNvPr id="15" name="Rectangle 14"/>
          <p:cNvSpPr/>
          <p:nvPr/>
        </p:nvSpPr>
        <p:spPr>
          <a:xfrm>
            <a:off x="7751928" y="0"/>
            <a:ext cx="1392072" cy="523220"/>
          </a:xfrm>
          <a:prstGeom prst="rect">
            <a:avLst/>
          </a:prstGeom>
          <a:noFill/>
        </p:spPr>
        <p:txBody>
          <a:bodyPr wrap="square" lIns="91440" tIns="45720" rIns="91440" bIns="45720">
            <a:spAutoFit/>
          </a:bodyPr>
          <a:lstStyle/>
          <a:p>
            <a:r>
              <a:rPr lang="en-US" sz="2800" b="1" cap="none" spc="0" dirty="0" smtClean="0">
                <a:ln w="18415" cmpd="sng">
                  <a:solidFill>
                    <a:srgbClr val="FFFFFF"/>
                  </a:solidFill>
                  <a:prstDash val="solid"/>
                </a:ln>
                <a:solidFill>
                  <a:srgbClr val="FFFFFF"/>
                </a:solidFill>
              </a:rPr>
              <a:t>   HFA</a:t>
            </a:r>
            <a:endParaRPr lang="en-GB" sz="2800" b="1" cap="none" spc="0" dirty="0">
              <a:ln w="18415" cmpd="sng">
                <a:solidFill>
                  <a:srgbClr val="FFFFFF"/>
                </a:solidFill>
                <a:prstDash val="solid"/>
              </a:ln>
              <a:solidFill>
                <a:srgbClr val="FFFFFF"/>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bwMode="auto">
          <a:xfrm>
            <a:off x="0" y="887105"/>
            <a:ext cx="9144000" cy="477671"/>
          </a:xfrm>
          <a:prstGeom prst="rect">
            <a:avLst/>
          </a:prstGeom>
          <a:noFill/>
          <a:ln w="25400">
            <a:solidFill>
              <a:srgbClr val="C00000"/>
            </a:solidFill>
            <a:miter lim="800000"/>
            <a:headEnd/>
            <a:tailEnd/>
          </a:ln>
        </p:spPr>
        <p:txBody>
          <a:bodyPr vert="horz" wrap="square" lIns="0" tIns="0" rIns="0" bIns="0" numCol="1" anchor="t" anchorCtr="0" compatLnSpc="1">
            <a:prstTxWarp prst="textNoShape">
              <a:avLst/>
            </a:prstTxWarp>
          </a:bodyPr>
          <a:lstStyle/>
          <a:p>
            <a:pPr marL="288925" marR="0" lvl="0" indent="-288925" algn="l" defTabSz="914400" rtl="0" eaLnBrk="0" fontAlgn="base" latinLnBrk="0" hangingPunct="0">
              <a:lnSpc>
                <a:spcPct val="100000"/>
              </a:lnSpc>
              <a:spcBef>
                <a:spcPct val="20000"/>
              </a:spcBef>
              <a:spcAft>
                <a:spcPct val="0"/>
              </a:spcAft>
              <a:buClr>
                <a:srgbClr val="FF0000"/>
              </a:buClr>
              <a:buSzTx/>
              <a:buFont typeface="Wingdings" pitchFamily="2" charset="2"/>
              <a:buNone/>
              <a:tabLst/>
              <a:defRPr/>
            </a:pPr>
            <a:r>
              <a:rPr kumimoji="0" lang="en-US" sz="2100" b="0" i="0" u="none" strike="noStrike" kern="0" cap="none" spc="0" normalizeH="0" baseline="0" noProof="0" dirty="0" smtClean="0">
                <a:ln>
                  <a:noFill/>
                </a:ln>
                <a:solidFill>
                  <a:schemeClr val="tx1"/>
                </a:solidFill>
                <a:effectLst/>
                <a:uLnTx/>
                <a:uFillTx/>
                <a:latin typeface="+mn-lt"/>
                <a:ea typeface="+mn-ea"/>
                <a:cs typeface="+mn-cs"/>
              </a:rPr>
              <a:t>  </a:t>
            </a:r>
            <a:r>
              <a:rPr kumimoji="0" lang="en-US" sz="3200" b="1" i="0" u="none" strike="noStrike" kern="0" cap="none" spc="0" normalizeH="0" baseline="0" noProof="0" dirty="0" smtClean="0">
                <a:ln>
                  <a:noFill/>
                </a:ln>
                <a:solidFill>
                  <a:schemeClr val="tx1"/>
                </a:solidFill>
                <a:effectLst/>
                <a:uLnTx/>
                <a:uFillTx/>
                <a:latin typeface="+mn-lt"/>
                <a:ea typeface="+mn-ea"/>
                <a:cs typeface="+mn-cs"/>
              </a:rPr>
              <a:t>5. Be Prepared and Ready to Act</a:t>
            </a:r>
            <a:endParaRPr kumimoji="0" lang="en-GB" sz="3200" b="1" i="0" u="none" strike="noStrike" kern="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218362" y="1569492"/>
            <a:ext cx="6318915" cy="954107"/>
          </a:xfrm>
          <a:prstGeom prst="rect">
            <a:avLst/>
          </a:prstGeom>
          <a:noFill/>
        </p:spPr>
        <p:txBody>
          <a:bodyPr wrap="square" rtlCol="0">
            <a:spAutoFit/>
          </a:bodyPr>
          <a:lstStyle/>
          <a:p>
            <a:r>
              <a:rPr lang="en-US" sz="2800" i="1" dirty="0" smtClean="0"/>
              <a:t>Strengthen disaster preparedness for effective response at all levels</a:t>
            </a:r>
            <a:endParaRPr lang="en-GB" sz="2800" i="1" dirty="0"/>
          </a:p>
        </p:txBody>
      </p:sp>
      <p:sp>
        <p:nvSpPr>
          <p:cNvPr id="9" name="TextBox 8"/>
          <p:cNvSpPr txBox="1"/>
          <p:nvPr/>
        </p:nvSpPr>
        <p:spPr>
          <a:xfrm>
            <a:off x="204717" y="2770495"/>
            <a:ext cx="5158854" cy="3000821"/>
          </a:xfrm>
          <a:prstGeom prst="rect">
            <a:avLst/>
          </a:prstGeom>
          <a:noFill/>
        </p:spPr>
        <p:txBody>
          <a:bodyPr wrap="square" rtlCol="0">
            <a:spAutoFit/>
          </a:bodyPr>
          <a:lstStyle/>
          <a:p>
            <a:pPr>
              <a:spcAft>
                <a:spcPts val="600"/>
              </a:spcAft>
              <a:buFont typeface="Wingdings" pitchFamily="2" charset="2"/>
              <a:buChar char="q"/>
            </a:pPr>
            <a:r>
              <a:rPr lang="en-US" sz="2400" dirty="0" smtClean="0"/>
              <a:t> </a:t>
            </a:r>
            <a:r>
              <a:rPr lang="en-US" sz="2000" dirty="0" smtClean="0"/>
              <a:t>Early Warning Early Action</a:t>
            </a:r>
          </a:p>
          <a:p>
            <a:pPr>
              <a:spcAft>
                <a:spcPts val="600"/>
              </a:spcAft>
              <a:buFont typeface="Wingdings" pitchFamily="2" charset="2"/>
              <a:buChar char="q"/>
            </a:pPr>
            <a:r>
              <a:rPr lang="en-US" sz="2000" dirty="0"/>
              <a:t> </a:t>
            </a:r>
            <a:r>
              <a:rPr lang="en-US" sz="2000" dirty="0" smtClean="0"/>
              <a:t>CBDRR, CPP, CBDRM, CBHFA</a:t>
            </a:r>
          </a:p>
          <a:p>
            <a:pPr>
              <a:spcAft>
                <a:spcPts val="600"/>
              </a:spcAft>
              <a:buFont typeface="Wingdings" pitchFamily="2" charset="2"/>
              <a:buChar char="q"/>
            </a:pPr>
            <a:r>
              <a:rPr lang="en-US" sz="2000" dirty="0"/>
              <a:t> </a:t>
            </a:r>
            <a:r>
              <a:rPr lang="en-US" sz="2000" dirty="0" smtClean="0"/>
              <a:t>Preparedness for Response, Contingency Plans, Pre-disaster meetings, Emergency stocks/Prepositioning</a:t>
            </a:r>
          </a:p>
          <a:p>
            <a:pPr>
              <a:spcAft>
                <a:spcPts val="600"/>
              </a:spcAft>
              <a:buFont typeface="Wingdings" pitchFamily="2" charset="2"/>
              <a:buChar char="q"/>
            </a:pPr>
            <a:r>
              <a:rPr lang="en-US" sz="2000" dirty="0"/>
              <a:t> </a:t>
            </a:r>
            <a:r>
              <a:rPr lang="en-US" sz="2000" dirty="0" smtClean="0"/>
              <a:t>Simulation exercises / Evacuation drills</a:t>
            </a:r>
          </a:p>
          <a:p>
            <a:pPr>
              <a:spcAft>
                <a:spcPts val="600"/>
              </a:spcAft>
              <a:buFont typeface="Wingdings" pitchFamily="2" charset="2"/>
              <a:buChar char="q"/>
            </a:pPr>
            <a:r>
              <a:rPr lang="en-US" sz="2000" dirty="0"/>
              <a:t> </a:t>
            </a:r>
            <a:r>
              <a:rPr lang="en-US" sz="2000" dirty="0" smtClean="0"/>
              <a:t>Disaster Emergency Funds</a:t>
            </a:r>
          </a:p>
          <a:p>
            <a:pPr>
              <a:spcAft>
                <a:spcPts val="600"/>
              </a:spcAft>
              <a:buFont typeface="Wingdings" pitchFamily="2" charset="2"/>
              <a:buChar char="q"/>
            </a:pPr>
            <a:r>
              <a:rPr lang="en-US" sz="2000" dirty="0"/>
              <a:t> </a:t>
            </a:r>
            <a:r>
              <a:rPr lang="en-US" sz="2000" dirty="0" smtClean="0"/>
              <a:t>RDRT, NDRT, BDRT</a:t>
            </a:r>
          </a:p>
        </p:txBody>
      </p:sp>
      <p:pic>
        <p:nvPicPr>
          <p:cNvPr id="10" name="Picture 2" descr="C:\Documents and Settings\indira.kulenovic.IFRC\Desktop\Pics logos slides\Resilience Logo.JPG"/>
          <p:cNvPicPr>
            <a:picLocks noChangeAspect="1" noChangeArrowheads="1"/>
          </p:cNvPicPr>
          <p:nvPr/>
        </p:nvPicPr>
        <p:blipFill>
          <a:blip r:embed="rId2" cstate="email">
            <a:lum bright="7000"/>
          </a:blip>
          <a:srcRect/>
          <a:stretch>
            <a:fillRect/>
          </a:stretch>
        </p:blipFill>
        <p:spPr bwMode="auto">
          <a:xfrm>
            <a:off x="614149" y="5912882"/>
            <a:ext cx="6059606" cy="945118"/>
          </a:xfrm>
          <a:prstGeom prst="rect">
            <a:avLst/>
          </a:prstGeom>
          <a:noFill/>
        </p:spPr>
      </p:pic>
      <p:pic>
        <p:nvPicPr>
          <p:cNvPr id="6" name="Picture 21" descr="Afbeelding2"/>
          <p:cNvPicPr>
            <a:picLocks noChangeAspect="1" noChangeArrowheads="1"/>
          </p:cNvPicPr>
          <p:nvPr/>
        </p:nvPicPr>
        <p:blipFill>
          <a:blip r:embed="rId3" cstate="email"/>
          <a:srcRect/>
          <a:stretch>
            <a:fillRect/>
          </a:stretch>
        </p:blipFill>
        <p:spPr bwMode="auto">
          <a:xfrm>
            <a:off x="7261543" y="747072"/>
            <a:ext cx="1882457" cy="1218205"/>
          </a:xfrm>
          <a:prstGeom prst="rect">
            <a:avLst/>
          </a:prstGeom>
          <a:noFill/>
          <a:ln w="9525">
            <a:noFill/>
            <a:miter lim="800000"/>
            <a:headEnd/>
            <a:tailEnd/>
          </a:ln>
        </p:spPr>
      </p:pic>
      <p:pic>
        <p:nvPicPr>
          <p:cNvPr id="11" name="Picture 22" descr="Afbeelding1"/>
          <p:cNvPicPr>
            <a:picLocks noChangeAspect="1" noChangeArrowheads="1"/>
          </p:cNvPicPr>
          <p:nvPr/>
        </p:nvPicPr>
        <p:blipFill>
          <a:blip r:embed="rId4" cstate="email"/>
          <a:srcRect/>
          <a:stretch>
            <a:fillRect/>
          </a:stretch>
        </p:blipFill>
        <p:spPr bwMode="auto">
          <a:xfrm>
            <a:off x="7260609" y="1940091"/>
            <a:ext cx="1883391" cy="1632930"/>
          </a:xfrm>
          <a:prstGeom prst="rect">
            <a:avLst/>
          </a:prstGeom>
          <a:noFill/>
          <a:ln w="9525">
            <a:noFill/>
            <a:miter lim="800000"/>
            <a:headEnd/>
            <a:tailEnd/>
          </a:ln>
        </p:spPr>
      </p:pic>
      <p:pic>
        <p:nvPicPr>
          <p:cNvPr id="12" name="Picture 12"/>
          <p:cNvPicPr preferRelativeResize="0">
            <a:picLocks noChangeAspect="1" noChangeArrowheads="1"/>
          </p:cNvPicPr>
          <p:nvPr/>
        </p:nvPicPr>
        <p:blipFill>
          <a:blip r:embed="rId5" cstate="email"/>
          <a:srcRect/>
          <a:stretch>
            <a:fillRect/>
          </a:stretch>
        </p:blipFill>
        <p:spPr bwMode="auto">
          <a:xfrm>
            <a:off x="7268151" y="3343701"/>
            <a:ext cx="1875850" cy="1160059"/>
          </a:xfrm>
          <a:prstGeom prst="rect">
            <a:avLst/>
          </a:prstGeom>
          <a:noFill/>
          <a:ln w="19050">
            <a:solidFill>
              <a:srgbClr val="FF0000"/>
            </a:solidFill>
            <a:miter lim="800000"/>
            <a:headEnd/>
            <a:tailEnd/>
          </a:ln>
        </p:spPr>
      </p:pic>
      <p:pic>
        <p:nvPicPr>
          <p:cNvPr id="13" name="Content Placeholder 3" descr="p18737.jpg"/>
          <p:cNvPicPr>
            <a:picLocks noChangeAspect="1"/>
          </p:cNvPicPr>
          <p:nvPr/>
        </p:nvPicPr>
        <p:blipFill>
          <a:blip r:embed="rId6" cstate="email"/>
          <a:srcRect/>
          <a:stretch>
            <a:fillRect/>
          </a:stretch>
        </p:blipFill>
        <p:spPr bwMode="auto">
          <a:xfrm>
            <a:off x="7274257" y="4470673"/>
            <a:ext cx="1869743" cy="2387328"/>
          </a:xfrm>
          <a:prstGeom prst="rect">
            <a:avLst/>
          </a:prstGeom>
          <a:gradFill rotWithShape="1">
            <a:gsLst>
              <a:gs pos="0">
                <a:srgbClr val="BCBCBC"/>
              </a:gs>
              <a:gs pos="35001">
                <a:srgbClr val="D0D0D0"/>
              </a:gs>
              <a:gs pos="100000">
                <a:srgbClr val="EDEDED"/>
              </a:gs>
            </a:gsLst>
            <a:lin ang="16200000" scaled="1"/>
          </a:gradFill>
          <a:ln w="9525">
            <a:noFill/>
            <a:miter lim="800000"/>
            <a:headEnd/>
            <a:tailEnd/>
          </a:ln>
          <a:effectLst>
            <a:outerShdw dist="20000" dir="5400000" rotWithShape="0">
              <a:srgbClr val="808080">
                <a:alpha val="37999"/>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_MG_0342.JPG"/>
          <p:cNvPicPr>
            <a:picLocks noChangeAspect="1"/>
          </p:cNvPicPr>
          <p:nvPr/>
        </p:nvPicPr>
        <p:blipFill>
          <a:blip r:embed="rId2" cstate="email">
            <a:lum bright="-7000"/>
          </a:blip>
          <a:stretch>
            <a:fillRect/>
          </a:stretch>
        </p:blipFill>
        <p:spPr>
          <a:xfrm>
            <a:off x="0" y="750627"/>
            <a:ext cx="9144000" cy="6107373"/>
          </a:xfrm>
          <a:prstGeom prst="rect">
            <a:avLst/>
          </a:prstGeom>
          <a:effectLst>
            <a:outerShdw blurRad="50800" dist="50800" dir="5400000" algn="ctr" rotWithShape="0">
              <a:srgbClr val="000000">
                <a:alpha val="66000"/>
              </a:srgbClr>
            </a:outerShdw>
          </a:effectLst>
        </p:spPr>
      </p:pic>
      <p:sp>
        <p:nvSpPr>
          <p:cNvPr id="7" name="Rectangle 6"/>
          <p:cNvSpPr/>
          <p:nvPr/>
        </p:nvSpPr>
        <p:spPr>
          <a:xfrm>
            <a:off x="317134" y="4905318"/>
            <a:ext cx="8045729" cy="1754326"/>
          </a:xfrm>
          <a:prstGeom prst="rect">
            <a:avLst/>
          </a:prstGeom>
          <a:noFill/>
          <a:ln>
            <a:noFill/>
          </a:ln>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chemeClr val="bg1"/>
                  </a:solidFill>
                </a:ln>
                <a:solidFill>
                  <a:schemeClr val="bg1"/>
                </a:solidFill>
                <a:effectLst>
                  <a:outerShdw blurRad="80000" dist="40000" dir="5040000" algn="tl">
                    <a:srgbClr val="000000">
                      <a:alpha val="30000"/>
                    </a:srgbClr>
                  </a:outerShdw>
                </a:effectLst>
              </a:rPr>
              <a:t>A Road to Resilience in </a:t>
            </a:r>
          </a:p>
          <a:p>
            <a:pPr algn="ctr"/>
            <a:r>
              <a:rPr lang="en-US" sz="5400" b="1" cap="none" spc="0" dirty="0" smtClean="0">
                <a:ln w="11430">
                  <a:solidFill>
                    <a:schemeClr val="bg1"/>
                  </a:solidFill>
                </a:ln>
                <a:solidFill>
                  <a:schemeClr val="bg1"/>
                </a:solidFill>
                <a:effectLst>
                  <a:outerShdw blurRad="80000" dist="40000" dir="5040000" algn="tl">
                    <a:srgbClr val="000000">
                      <a:alpha val="30000"/>
                    </a:srgbClr>
                  </a:outerShdw>
                </a:effectLst>
              </a:rPr>
              <a:t>Southeast Asia…</a:t>
            </a:r>
            <a:endParaRPr lang="en-US" sz="5400" b="1" cap="none" spc="0" dirty="0">
              <a:ln w="11430">
                <a:solidFill>
                  <a:schemeClr val="bg1"/>
                </a:solidFill>
              </a:ln>
              <a:solidFill>
                <a:schemeClr val="bg1"/>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A50021"/>
                </a:solidFill>
                <a:effectLst>
                  <a:outerShdw blurRad="38100" dist="38100" dir="2700000" algn="tl">
                    <a:srgbClr val="000000">
                      <a:alpha val="43137"/>
                    </a:srgbClr>
                  </a:outerShdw>
                </a:effectLst>
              </a:rPr>
              <a:t>How to strengthen resilience</a:t>
            </a:r>
            <a:endParaRPr lang="en-GB" sz="3600" dirty="0">
              <a:solidFill>
                <a:srgbClr val="A5002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 y="1522140"/>
            <a:ext cx="7046259" cy="5335860"/>
          </a:xfrm>
        </p:spPr>
        <p:txBody>
          <a:bodyPr/>
          <a:lstStyle/>
          <a:p>
            <a:pPr lvl="0"/>
            <a:endParaRPr lang="en-GB" sz="1400" b="1" dirty="0" smtClean="0"/>
          </a:p>
          <a:p>
            <a:pPr lvl="0"/>
            <a:r>
              <a:rPr lang="en-GB" sz="2000" b="1" dirty="0" smtClean="0">
                <a:latin typeface="Arial Rounded MT Bold" pitchFamily="34" charset="0"/>
              </a:rPr>
              <a:t>PEOPLE FIRST:</a:t>
            </a:r>
            <a:r>
              <a:rPr lang="en-GB" sz="1400" b="1" dirty="0" smtClean="0"/>
              <a:t> </a:t>
            </a:r>
            <a:r>
              <a:rPr lang="en-GB" sz="1600" dirty="0" smtClean="0"/>
              <a:t>A people and community centred approach. We can facilitate and assist individuals and their households and communities in their own efforts to strengthening their </a:t>
            </a:r>
            <a:r>
              <a:rPr lang="en-GB" sz="1400" dirty="0" smtClean="0"/>
              <a:t>resilience. </a:t>
            </a:r>
          </a:p>
          <a:p>
            <a:pPr lvl="0">
              <a:buNone/>
            </a:pPr>
            <a:endParaRPr lang="en-GB" sz="1400" dirty="0" smtClean="0"/>
          </a:p>
          <a:p>
            <a:pPr lvl="0"/>
            <a:r>
              <a:rPr lang="en-GB" sz="1800" b="1" dirty="0" smtClean="0">
                <a:latin typeface="Arial Rounded MT Bold" pitchFamily="34" charset="0"/>
              </a:rPr>
              <a:t>LOCAL OWNERSHIP</a:t>
            </a:r>
            <a:r>
              <a:rPr lang="en-GB" sz="1400" b="1" dirty="0" smtClean="0">
                <a:latin typeface="Arial Rounded MT Bold" pitchFamily="34" charset="0"/>
              </a:rPr>
              <a:t>:</a:t>
            </a:r>
            <a:r>
              <a:rPr lang="en-GB" sz="1400" dirty="0" smtClean="0"/>
              <a:t> </a:t>
            </a:r>
            <a:r>
              <a:rPr lang="en-GB" sz="1600" dirty="0" smtClean="0"/>
              <a:t>Focus on building local ownership, assets and capacity, do not foster dependency or substitution.</a:t>
            </a:r>
          </a:p>
          <a:p>
            <a:endParaRPr lang="en-GB" sz="1600" b="1" dirty="0" smtClean="0">
              <a:latin typeface="Arial Rounded MT Bold" pitchFamily="34" charset="0"/>
            </a:endParaRPr>
          </a:p>
          <a:p>
            <a:r>
              <a:rPr lang="en-GB" sz="1800" b="1" dirty="0" smtClean="0">
                <a:latin typeface="Arial Rounded MT Bold" pitchFamily="34" charset="0"/>
              </a:rPr>
              <a:t>COMPREHENSIVE APPROACH:</a:t>
            </a:r>
            <a:r>
              <a:rPr lang="en-GB" sz="1800" dirty="0" smtClean="0"/>
              <a:t> </a:t>
            </a:r>
            <a:r>
              <a:rPr lang="en-GB" sz="1600" dirty="0" smtClean="0"/>
              <a:t>Understand the diverse underlying causes of vulnerability and disaster and crisis risks simultaneously. This requires holistic assessments and interventions which take into account a variety of shocks and underlying causes of vulnerability. </a:t>
            </a:r>
          </a:p>
          <a:p>
            <a:endParaRPr lang="en-GB" sz="1600" dirty="0" smtClean="0"/>
          </a:p>
          <a:p>
            <a:pPr lvl="0"/>
            <a:r>
              <a:rPr lang="en-GB" sz="1800" b="1" dirty="0" smtClean="0">
                <a:latin typeface="Arial Rounded MT Bold" pitchFamily="34" charset="0"/>
              </a:rPr>
              <a:t>ACKNOWLEDGING INTERDEPENDENCIES:</a:t>
            </a:r>
            <a:r>
              <a:rPr lang="en-GB" sz="1400" dirty="0" smtClean="0">
                <a:latin typeface="Arial Rounded MT Bold" pitchFamily="34" charset="0"/>
              </a:rPr>
              <a:t> </a:t>
            </a:r>
            <a:r>
              <a:rPr lang="en-GB" sz="1600" dirty="0" smtClean="0"/>
              <a:t>address underlying causes of vulnerability and prepare for and respond to disasters and crises throughout the overlapping phases of disaster management and linking closely to developmental programming. </a:t>
            </a:r>
          </a:p>
          <a:p>
            <a:pPr>
              <a:buNone/>
            </a:pPr>
            <a:endParaRPr lang="en-GB" sz="1200" dirty="0" smtClean="0"/>
          </a:p>
        </p:txBody>
      </p:sp>
      <p:pic>
        <p:nvPicPr>
          <p:cNvPr id="4" name="Picture 14" descr="Tuv map_72.jpg"/>
          <p:cNvPicPr>
            <a:picLocks noChangeAspect="1"/>
          </p:cNvPicPr>
          <p:nvPr/>
        </p:nvPicPr>
        <p:blipFill>
          <a:blip r:embed="rId3" cstate="email"/>
          <a:srcRect/>
          <a:stretch>
            <a:fillRect/>
          </a:stretch>
        </p:blipFill>
        <p:spPr bwMode="auto">
          <a:xfrm>
            <a:off x="7103847" y="5613400"/>
            <a:ext cx="2040153" cy="1244600"/>
          </a:xfrm>
          <a:prstGeom prst="rect">
            <a:avLst/>
          </a:prstGeom>
          <a:noFill/>
          <a:ln w="9525">
            <a:noFill/>
            <a:miter lim="800000"/>
            <a:headEnd/>
            <a:tailEnd/>
          </a:ln>
        </p:spPr>
      </p:pic>
      <p:pic>
        <p:nvPicPr>
          <p:cNvPr id="5" name="Picture 4" descr="201110240730340094.jpg"/>
          <p:cNvPicPr>
            <a:picLocks noChangeAspect="1"/>
          </p:cNvPicPr>
          <p:nvPr/>
        </p:nvPicPr>
        <p:blipFill>
          <a:blip r:embed="rId4" cstate="email"/>
          <a:stretch>
            <a:fillRect/>
          </a:stretch>
        </p:blipFill>
        <p:spPr>
          <a:xfrm>
            <a:off x="7067550" y="4229100"/>
            <a:ext cx="2076450" cy="1384300"/>
          </a:xfrm>
          <a:prstGeom prst="rect">
            <a:avLst/>
          </a:prstGeom>
        </p:spPr>
      </p:pic>
      <p:pic>
        <p:nvPicPr>
          <p:cNvPr id="6" name="Picture 5" descr="Picture4 (2).jpg"/>
          <p:cNvPicPr>
            <a:picLocks noChangeAspect="1"/>
          </p:cNvPicPr>
          <p:nvPr/>
        </p:nvPicPr>
        <p:blipFill>
          <a:blip r:embed="rId5" cstate="email"/>
          <a:stretch>
            <a:fillRect/>
          </a:stretch>
        </p:blipFill>
        <p:spPr>
          <a:xfrm>
            <a:off x="7061200" y="2822880"/>
            <a:ext cx="2082800" cy="1482420"/>
          </a:xfrm>
          <a:prstGeom prst="rect">
            <a:avLst/>
          </a:prstGeom>
        </p:spPr>
      </p:pic>
      <p:pic>
        <p:nvPicPr>
          <p:cNvPr id="7" name="Picture 6" descr="Picture4.jpg"/>
          <p:cNvPicPr>
            <a:picLocks noChangeAspect="1"/>
          </p:cNvPicPr>
          <p:nvPr/>
        </p:nvPicPr>
        <p:blipFill>
          <a:blip r:embed="rId6" cstate="email"/>
          <a:stretch>
            <a:fillRect/>
          </a:stretch>
        </p:blipFill>
        <p:spPr>
          <a:xfrm>
            <a:off x="7073900" y="1490749"/>
            <a:ext cx="2070100" cy="143025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9488"/>
            <a:ext cx="8721725" cy="654050"/>
          </a:xfrm>
        </p:spPr>
        <p:txBody>
          <a:bodyPr/>
          <a:lstStyle/>
          <a:p>
            <a:r>
              <a:rPr lang="en-US" sz="3200" dirty="0" smtClean="0">
                <a:solidFill>
                  <a:srgbClr val="A50021"/>
                </a:solidFill>
                <a:effectLst>
                  <a:outerShdw blurRad="38100" dist="38100" dir="2700000" algn="tl">
                    <a:srgbClr val="000000">
                      <a:alpha val="43137"/>
                    </a:srgbClr>
                  </a:outerShdw>
                </a:effectLst>
              </a:rPr>
              <a:t> How to strengthen Resilience Cont.</a:t>
            </a:r>
            <a:r>
              <a:rPr lang="en-US" sz="3600" dirty="0" smtClean="0">
                <a:solidFill>
                  <a:srgbClr val="A50021"/>
                </a:solidFill>
                <a:effectLst>
                  <a:outerShdw blurRad="38100" dist="38100" dir="2700000" algn="tl">
                    <a:srgbClr val="000000">
                      <a:alpha val="43137"/>
                    </a:srgbClr>
                  </a:outerShdw>
                </a:effectLst>
              </a:rPr>
              <a:t>…</a:t>
            </a:r>
            <a:endParaRPr lang="en-GB" sz="3600" dirty="0">
              <a:solidFill>
                <a:srgbClr val="A5002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9773" y="2031970"/>
            <a:ext cx="6593780" cy="4248472"/>
          </a:xfrm>
        </p:spPr>
        <p:txBody>
          <a:bodyPr/>
          <a:lstStyle/>
          <a:p>
            <a:pPr lvl="0"/>
            <a:r>
              <a:rPr lang="en-GB" sz="2000" b="1" dirty="0" smtClean="0">
                <a:latin typeface="Arial Rounded MT Bold" pitchFamily="34" charset="0"/>
              </a:rPr>
              <a:t>LONG TERM PERSPECTIVE:</a:t>
            </a:r>
            <a:r>
              <a:rPr lang="en-GB" sz="1400" dirty="0" smtClean="0"/>
              <a:t> </a:t>
            </a:r>
            <a:r>
              <a:rPr lang="en-GB" sz="1600" dirty="0" smtClean="0"/>
              <a:t>Engage and invest in the long term.</a:t>
            </a:r>
            <a:r>
              <a:rPr lang="en-GB" sz="1600" b="1" dirty="0" smtClean="0"/>
              <a:t> </a:t>
            </a:r>
            <a:endParaRPr lang="en-GB" sz="1600" dirty="0" smtClean="0"/>
          </a:p>
          <a:p>
            <a:pPr>
              <a:buNone/>
            </a:pPr>
            <a:r>
              <a:rPr lang="en-US" sz="1400" dirty="0" smtClean="0"/>
              <a:t> </a:t>
            </a:r>
            <a:endParaRPr lang="en-GB" sz="1400" dirty="0" smtClean="0"/>
          </a:p>
          <a:p>
            <a:pPr lvl="0"/>
            <a:r>
              <a:rPr lang="en-US" sz="1800" b="1" dirty="0" smtClean="0">
                <a:latin typeface="Arial Rounded MT Bold" pitchFamily="34" charset="0"/>
              </a:rPr>
              <a:t>WORKING IN PARTNERSHIP:</a:t>
            </a:r>
            <a:r>
              <a:rPr lang="en-US" sz="1400" dirty="0" smtClean="0">
                <a:latin typeface="Arial Rounded MT Bold" pitchFamily="34" charset="0"/>
              </a:rPr>
              <a:t> </a:t>
            </a:r>
            <a:r>
              <a:rPr lang="en-US" sz="1600" dirty="0" smtClean="0"/>
              <a:t>Create and broker relevant partnerships or advocate for support especially in areas which are not in the core of Red Cross and Red Crescent expertise or mandate but relevant to the individuals and communities we work with. </a:t>
            </a:r>
            <a:r>
              <a:rPr lang="en-GB" sz="1600" dirty="0" smtClean="0"/>
              <a:t>Resilient communities cannot be achieved solely with IFRC support. The Red Cross and Red Crescent needs to facilitate support from a range of stakeholders who contribute to strengthening and sustaining resilience.</a:t>
            </a:r>
          </a:p>
          <a:p>
            <a:pPr>
              <a:buNone/>
            </a:pPr>
            <a:r>
              <a:rPr lang="en-GB" sz="1400" dirty="0" smtClean="0"/>
              <a:t> </a:t>
            </a:r>
          </a:p>
          <a:p>
            <a:pPr lvl="0"/>
            <a:r>
              <a:rPr lang="en-GB" sz="1800" b="1" dirty="0" smtClean="0">
                <a:latin typeface="Arial Rounded MT Bold" pitchFamily="34" charset="0"/>
              </a:rPr>
              <a:t>KNOW THE LIMITS</a:t>
            </a:r>
            <a:r>
              <a:rPr lang="en-GB" sz="1800" dirty="0" smtClean="0">
                <a:latin typeface="Arial Rounded MT Bold" pitchFamily="34" charset="0"/>
              </a:rPr>
              <a:t>:</a:t>
            </a:r>
            <a:r>
              <a:rPr lang="en-GB" sz="1400" dirty="0" smtClean="0"/>
              <a:t> </a:t>
            </a:r>
            <a:r>
              <a:rPr lang="en-GB" sz="1600" dirty="0" smtClean="0"/>
              <a:t>Acknowledge that strengthening and sustaining resilience is not possible in all contexts at all times</a:t>
            </a:r>
            <a:endParaRPr lang="en-GB" sz="1600" dirty="0"/>
          </a:p>
        </p:txBody>
      </p:sp>
      <p:pic>
        <p:nvPicPr>
          <p:cNvPr id="4" name="Picture 3" descr="_1060471.jpg"/>
          <p:cNvPicPr>
            <a:picLocks noChangeAspect="1"/>
          </p:cNvPicPr>
          <p:nvPr/>
        </p:nvPicPr>
        <p:blipFill>
          <a:blip r:embed="rId3" cstate="email"/>
          <a:stretch>
            <a:fillRect/>
          </a:stretch>
        </p:blipFill>
        <p:spPr>
          <a:xfrm>
            <a:off x="7150100" y="774700"/>
            <a:ext cx="1993900" cy="1333500"/>
          </a:xfrm>
          <a:prstGeom prst="rect">
            <a:avLst/>
          </a:prstGeom>
        </p:spPr>
      </p:pic>
      <p:pic>
        <p:nvPicPr>
          <p:cNvPr id="5" name="Picture 4" descr="DSC_0003.JPG"/>
          <p:cNvPicPr>
            <a:picLocks noChangeAspect="1"/>
          </p:cNvPicPr>
          <p:nvPr/>
        </p:nvPicPr>
        <p:blipFill>
          <a:blip r:embed="rId4" cstate="email"/>
          <a:stretch>
            <a:fillRect/>
          </a:stretch>
        </p:blipFill>
        <p:spPr>
          <a:xfrm>
            <a:off x="7162950" y="2085848"/>
            <a:ext cx="1981050" cy="1317752"/>
          </a:xfrm>
          <a:prstGeom prst="rect">
            <a:avLst/>
          </a:prstGeom>
        </p:spPr>
      </p:pic>
      <p:pic>
        <p:nvPicPr>
          <p:cNvPr id="6" name="Picture 5" descr="00165 Mr.Seree Srirompho - Unknown 30-01-55.JPG"/>
          <p:cNvPicPr>
            <a:picLocks noChangeAspect="1"/>
          </p:cNvPicPr>
          <p:nvPr/>
        </p:nvPicPr>
        <p:blipFill>
          <a:blip r:embed="rId5" cstate="email"/>
          <a:stretch>
            <a:fillRect/>
          </a:stretch>
        </p:blipFill>
        <p:spPr>
          <a:xfrm>
            <a:off x="7162801" y="3365500"/>
            <a:ext cx="1981200" cy="2667000"/>
          </a:xfrm>
          <a:prstGeom prst="rect">
            <a:avLst/>
          </a:prstGeom>
        </p:spPr>
      </p:pic>
      <p:pic>
        <p:nvPicPr>
          <p:cNvPr id="7" name="Picture 6" descr="DSC_0243.JPG"/>
          <p:cNvPicPr>
            <a:picLocks noChangeAspect="1"/>
          </p:cNvPicPr>
          <p:nvPr/>
        </p:nvPicPr>
        <p:blipFill>
          <a:blip r:embed="rId6" cstate="email"/>
          <a:stretch>
            <a:fillRect/>
          </a:stretch>
        </p:blipFill>
        <p:spPr>
          <a:xfrm>
            <a:off x="7162950" y="5143500"/>
            <a:ext cx="1981050" cy="17145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93" y="788419"/>
            <a:ext cx="8721725" cy="654050"/>
          </a:xfrm>
        </p:spPr>
        <p:txBody>
          <a:bodyPr/>
          <a:lstStyle/>
          <a:p>
            <a:r>
              <a:rPr lang="en-US" dirty="0" smtClean="0"/>
              <a:t>How did we operate so far?</a:t>
            </a:r>
            <a:endParaRPr lang="en-GB" dirty="0"/>
          </a:p>
        </p:txBody>
      </p:sp>
      <p:sp>
        <p:nvSpPr>
          <p:cNvPr id="4" name="Puzzle4"/>
          <p:cNvSpPr>
            <a:spLocks noEditPoints="1" noChangeArrowheads="1"/>
          </p:cNvSpPr>
          <p:nvPr/>
        </p:nvSpPr>
        <p:spPr bwMode="auto">
          <a:xfrm>
            <a:off x="179056" y="1453133"/>
            <a:ext cx="2420937" cy="33845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82 w 21600"/>
              <a:gd name="T25" fmla="*/ 5663 h 21600"/>
              <a:gd name="T26" fmla="*/ 20198 w 21600"/>
              <a:gd name="T27" fmla="*/ 159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76200">
            <a:solidFill>
              <a:srgbClr val="000000"/>
            </a:solidFill>
            <a:miter lim="800000"/>
            <a:headEnd/>
            <a:tailEnd/>
          </a:ln>
          <a:scene3d>
            <a:camera prst="orthographicFront"/>
            <a:lightRig rig="threePt" dir="t"/>
          </a:scene3d>
          <a:sp3d>
            <a:bevelT w="0"/>
            <a:bevelB w="0"/>
          </a:sp3d>
        </p:spPr>
        <p:txBody>
          <a:bodyPr lIns="75749" tIns="37874" rIns="75749" bIns="37874"/>
          <a:lstStyle/>
          <a:p>
            <a:endParaRPr lang="en-GB" dirty="0"/>
          </a:p>
        </p:txBody>
      </p:sp>
      <p:grpSp>
        <p:nvGrpSpPr>
          <p:cNvPr id="5" name="Group 35"/>
          <p:cNvGrpSpPr>
            <a:grpSpLocks/>
          </p:cNvGrpSpPr>
          <p:nvPr/>
        </p:nvGrpSpPr>
        <p:grpSpPr bwMode="auto">
          <a:xfrm>
            <a:off x="2577791" y="1506776"/>
            <a:ext cx="4019550" cy="2644775"/>
            <a:chOff x="1653" y="809"/>
            <a:chExt cx="2532" cy="1666"/>
          </a:xfrm>
        </p:grpSpPr>
        <p:sp>
          <p:nvSpPr>
            <p:cNvPr id="6" name="Puzzle2"/>
            <p:cNvSpPr>
              <a:spLocks noEditPoints="1" noChangeArrowheads="1"/>
            </p:cNvSpPr>
            <p:nvPr/>
          </p:nvSpPr>
          <p:spPr bwMode="auto">
            <a:xfrm>
              <a:off x="1653" y="809"/>
              <a:ext cx="2532" cy="166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1 w 21600"/>
                <a:gd name="T25" fmla="*/ 6742 h 21600"/>
                <a:gd name="T26" fmla="*/ 16174 w 21600"/>
                <a:gd name="T27" fmla="*/ 204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76200">
              <a:solidFill>
                <a:schemeClr val="tx1"/>
              </a:solidFill>
              <a:miter lim="800000"/>
              <a:headEnd/>
              <a:tailEnd/>
            </a:ln>
          </p:spPr>
          <p:txBody>
            <a:bodyPr lIns="75749" tIns="37874" rIns="75749" bIns="37874"/>
            <a:lstStyle/>
            <a:p>
              <a:pPr algn="ctr" defTabSz="757238"/>
              <a:endParaRPr lang="en-GB" sz="1500"/>
            </a:p>
            <a:p>
              <a:pPr algn="ctr" defTabSz="757238"/>
              <a:endParaRPr lang="en-GB" sz="1500" b="1"/>
            </a:p>
          </p:txBody>
        </p:sp>
        <p:sp>
          <p:nvSpPr>
            <p:cNvPr id="7" name="Text Box 10"/>
            <p:cNvSpPr txBox="1">
              <a:spLocks noChangeArrowheads="1"/>
            </p:cNvSpPr>
            <p:nvPr/>
          </p:nvSpPr>
          <p:spPr bwMode="auto">
            <a:xfrm>
              <a:off x="2231" y="1508"/>
              <a:ext cx="1326" cy="281"/>
            </a:xfrm>
            <a:prstGeom prst="rect">
              <a:avLst/>
            </a:prstGeom>
            <a:noFill/>
            <a:ln w="76200">
              <a:noFill/>
              <a:miter lim="800000"/>
              <a:headEnd/>
              <a:tailEnd/>
            </a:ln>
          </p:spPr>
          <p:txBody>
            <a:bodyPr lIns="75749" tIns="37874" rIns="75749" bIns="37874">
              <a:spAutoFit/>
            </a:bodyPr>
            <a:lstStyle/>
            <a:p>
              <a:pPr algn="ctr" defTabSz="757238"/>
              <a:r>
                <a:rPr lang="en-US" sz="2400" b="1" dirty="0">
                  <a:latin typeface="Arial Black" pitchFamily="34" charset="0"/>
                </a:rPr>
                <a:t>Health</a:t>
              </a:r>
              <a:endParaRPr lang="en-GB" sz="2400" b="1" dirty="0">
                <a:latin typeface="Arial Black" pitchFamily="34" charset="0"/>
              </a:endParaRPr>
            </a:p>
          </p:txBody>
        </p:sp>
      </p:grpSp>
      <p:grpSp>
        <p:nvGrpSpPr>
          <p:cNvPr id="8" name="Group 36"/>
          <p:cNvGrpSpPr>
            <a:grpSpLocks/>
          </p:cNvGrpSpPr>
          <p:nvPr/>
        </p:nvGrpSpPr>
        <p:grpSpPr bwMode="auto">
          <a:xfrm>
            <a:off x="6648450" y="1441688"/>
            <a:ext cx="2495550" cy="3386138"/>
            <a:chOff x="3600" y="792"/>
            <a:chExt cx="1572" cy="2133"/>
          </a:xfrm>
        </p:grpSpPr>
        <p:grpSp>
          <p:nvGrpSpPr>
            <p:cNvPr id="9" name="Group 14"/>
            <p:cNvGrpSpPr>
              <a:grpSpLocks/>
            </p:cNvGrpSpPr>
            <p:nvPr/>
          </p:nvGrpSpPr>
          <p:grpSpPr bwMode="auto">
            <a:xfrm>
              <a:off x="3600" y="792"/>
              <a:ext cx="1572" cy="2133"/>
              <a:chOff x="3687" y="831"/>
              <a:chExt cx="1572" cy="2133"/>
            </a:xfrm>
          </p:grpSpPr>
          <p:grpSp>
            <p:nvGrpSpPr>
              <p:cNvPr id="11" name="Group 15"/>
              <p:cNvGrpSpPr>
                <a:grpSpLocks/>
              </p:cNvGrpSpPr>
              <p:nvPr/>
            </p:nvGrpSpPr>
            <p:grpSpPr bwMode="auto">
              <a:xfrm>
                <a:off x="3687" y="831"/>
                <a:ext cx="1526" cy="2133"/>
                <a:chOff x="1734" y="2674"/>
                <a:chExt cx="1888" cy="2488"/>
              </a:xfrm>
            </p:grpSpPr>
            <p:sp>
              <p:nvSpPr>
                <p:cNvPr id="13" name="Puzzle4"/>
                <p:cNvSpPr>
                  <a:spLocks noEditPoints="1" noChangeArrowheads="1"/>
                </p:cNvSpPr>
                <p:nvPr/>
              </p:nvSpPr>
              <p:spPr bwMode="auto">
                <a:xfrm>
                  <a:off x="1734" y="2674"/>
                  <a:ext cx="1888" cy="24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1 w 21600"/>
                    <a:gd name="T25" fmla="*/ 5660 h 21600"/>
                    <a:gd name="T26" fmla="*/ 20204 w 21600"/>
                    <a:gd name="T27" fmla="*/ 1598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99CCFF"/>
                </a:solidFill>
                <a:ln w="12700">
                  <a:solidFill>
                    <a:srgbClr val="000000"/>
                  </a:solidFill>
                  <a:miter lim="800000"/>
                  <a:headEnd/>
                  <a:tailEnd/>
                </a:ln>
              </p:spPr>
              <p:txBody>
                <a:bodyPr lIns="75749" tIns="37874" rIns="75749" bIns="37874"/>
                <a:lstStyle/>
                <a:p>
                  <a:endParaRPr lang="en-GB"/>
                </a:p>
              </p:txBody>
            </p:sp>
            <p:sp>
              <p:nvSpPr>
                <p:cNvPr id="14" name="Text Box 17"/>
                <p:cNvSpPr txBox="1">
                  <a:spLocks noChangeArrowheads="1"/>
                </p:cNvSpPr>
                <p:nvPr/>
              </p:nvSpPr>
              <p:spPr bwMode="auto">
                <a:xfrm>
                  <a:off x="1981" y="3331"/>
                  <a:ext cx="1479" cy="246"/>
                </a:xfrm>
                <a:prstGeom prst="rect">
                  <a:avLst/>
                </a:prstGeom>
                <a:noFill/>
                <a:ln w="12700">
                  <a:noFill/>
                  <a:miter lim="800000"/>
                  <a:headEnd/>
                  <a:tailEnd/>
                </a:ln>
              </p:spPr>
              <p:txBody>
                <a:bodyPr lIns="75749" tIns="37874" rIns="75749" bIns="37874">
                  <a:spAutoFit/>
                </a:bodyPr>
                <a:lstStyle/>
                <a:p>
                  <a:pPr algn="ctr" defTabSz="757238"/>
                  <a:endParaRPr lang="th-TH" sz="1700"/>
                </a:p>
              </p:txBody>
            </p:sp>
          </p:grpSp>
          <p:sp>
            <p:nvSpPr>
              <p:cNvPr id="12" name="Text Box 18"/>
              <p:cNvSpPr txBox="1">
                <a:spLocks noChangeArrowheads="1"/>
              </p:cNvSpPr>
              <p:nvPr/>
            </p:nvSpPr>
            <p:spPr bwMode="auto">
              <a:xfrm>
                <a:off x="3923" y="2178"/>
                <a:ext cx="1336" cy="211"/>
              </a:xfrm>
              <a:prstGeom prst="rect">
                <a:avLst/>
              </a:prstGeom>
              <a:noFill/>
              <a:ln w="12700" algn="ctr">
                <a:noFill/>
                <a:miter lim="800000"/>
                <a:headEnd/>
                <a:tailEnd/>
              </a:ln>
            </p:spPr>
            <p:txBody>
              <a:bodyPr lIns="75749" tIns="37874" rIns="75749" bIns="37874">
                <a:spAutoFit/>
              </a:bodyPr>
              <a:lstStyle/>
              <a:p>
                <a:pPr defTabSz="757238">
                  <a:spcBef>
                    <a:spcPct val="50000"/>
                  </a:spcBef>
                </a:pPr>
                <a:endParaRPr lang="th-TH" sz="1700"/>
              </a:p>
            </p:txBody>
          </p:sp>
        </p:grpSp>
        <p:sp>
          <p:nvSpPr>
            <p:cNvPr id="10" name="Text Box 29"/>
            <p:cNvSpPr txBox="1">
              <a:spLocks noChangeArrowheads="1"/>
            </p:cNvSpPr>
            <p:nvPr/>
          </p:nvSpPr>
          <p:spPr bwMode="auto">
            <a:xfrm>
              <a:off x="3699" y="1350"/>
              <a:ext cx="1326" cy="1076"/>
            </a:xfrm>
            <a:prstGeom prst="rect">
              <a:avLst/>
            </a:prstGeom>
            <a:noFill/>
            <a:ln w="12700">
              <a:noFill/>
              <a:miter lim="800000"/>
              <a:headEnd/>
              <a:tailEnd/>
            </a:ln>
          </p:spPr>
          <p:txBody>
            <a:bodyPr lIns="75749" tIns="37874" rIns="75749" bIns="37874">
              <a:spAutoFit/>
            </a:bodyPr>
            <a:lstStyle/>
            <a:p>
              <a:pPr algn="ctr" defTabSz="757238"/>
              <a:endParaRPr lang="en-US" sz="1700" b="1" dirty="0"/>
            </a:p>
            <a:p>
              <a:pPr algn="ctr" defTabSz="757238"/>
              <a:endParaRPr lang="en-US" sz="1000" i="1" dirty="0" smtClean="0">
                <a:solidFill>
                  <a:schemeClr val="tx2">
                    <a:lumMod val="75000"/>
                    <a:lumOff val="25000"/>
                  </a:schemeClr>
                </a:solidFill>
                <a:latin typeface="+mj-lt"/>
              </a:endParaRPr>
            </a:p>
            <a:p>
              <a:pPr defTabSz="757238"/>
              <a:r>
                <a:rPr lang="en-US" sz="1000" i="1" dirty="0" smtClean="0">
                  <a:solidFill>
                    <a:schemeClr val="tx2">
                      <a:lumMod val="75000"/>
                      <a:lumOff val="25000"/>
                    </a:schemeClr>
                  </a:solidFill>
                  <a:latin typeface="+mj-lt"/>
                </a:rPr>
                <a:t>             </a:t>
              </a:r>
              <a:r>
                <a:rPr lang="en-US" sz="1700" b="1" i="1" dirty="0" smtClean="0">
                  <a:solidFill>
                    <a:schemeClr val="tx2">
                      <a:lumMod val="95000"/>
                      <a:lumOff val="5000"/>
                    </a:schemeClr>
                  </a:solidFill>
                  <a:latin typeface="+mj-lt"/>
                </a:rPr>
                <a:t>Advocacy </a:t>
              </a:r>
            </a:p>
            <a:p>
              <a:pPr defTabSz="757238"/>
              <a:endParaRPr lang="en-US" sz="300" b="1" i="1" dirty="0" smtClean="0">
                <a:solidFill>
                  <a:schemeClr val="tx2">
                    <a:lumMod val="95000"/>
                    <a:lumOff val="5000"/>
                  </a:schemeClr>
                </a:solidFill>
                <a:latin typeface="+mj-lt"/>
              </a:endParaRPr>
            </a:p>
            <a:p>
              <a:pPr defTabSz="757238"/>
              <a:endParaRPr lang="en-US" sz="1700" b="1" i="1" dirty="0" smtClean="0">
                <a:solidFill>
                  <a:schemeClr val="tx2">
                    <a:lumMod val="95000"/>
                    <a:lumOff val="5000"/>
                  </a:schemeClr>
                </a:solidFill>
                <a:latin typeface="+mj-lt"/>
              </a:endParaRPr>
            </a:p>
            <a:p>
              <a:pPr defTabSz="757238"/>
              <a:r>
                <a:rPr lang="en-US" sz="1700" b="1" i="1" dirty="0" smtClean="0">
                  <a:solidFill>
                    <a:schemeClr val="tx2">
                      <a:lumMod val="95000"/>
                      <a:lumOff val="5000"/>
                    </a:schemeClr>
                  </a:solidFill>
                  <a:latin typeface="+mj-lt"/>
                </a:rPr>
                <a:t>            &amp; </a:t>
              </a:r>
            </a:p>
            <a:p>
              <a:pPr defTabSz="757238"/>
              <a:endParaRPr lang="en-US" sz="800" b="1" i="1" dirty="0" smtClean="0">
                <a:solidFill>
                  <a:schemeClr val="tx2">
                    <a:lumMod val="95000"/>
                    <a:lumOff val="5000"/>
                  </a:schemeClr>
                </a:solidFill>
                <a:latin typeface="+mj-lt"/>
              </a:endParaRPr>
            </a:p>
            <a:p>
              <a:pPr defTabSz="757238"/>
              <a:r>
                <a:rPr lang="en-US" sz="1700" b="1" i="1" dirty="0" smtClean="0">
                  <a:solidFill>
                    <a:schemeClr val="tx2">
                      <a:lumMod val="95000"/>
                      <a:lumOff val="5000"/>
                    </a:schemeClr>
                  </a:solidFill>
                  <a:latin typeface="+mj-lt"/>
                </a:rPr>
                <a:t>    Communication</a:t>
              </a:r>
              <a:endParaRPr lang="en-GB" sz="1700" b="1" i="1" dirty="0">
                <a:solidFill>
                  <a:schemeClr val="tx2">
                    <a:lumMod val="95000"/>
                    <a:lumOff val="5000"/>
                  </a:schemeClr>
                </a:solidFill>
                <a:latin typeface="+mj-lt"/>
              </a:endParaRPr>
            </a:p>
          </p:txBody>
        </p:sp>
      </p:grpSp>
      <p:grpSp>
        <p:nvGrpSpPr>
          <p:cNvPr id="15" name="Group 34"/>
          <p:cNvGrpSpPr>
            <a:grpSpLocks/>
          </p:cNvGrpSpPr>
          <p:nvPr/>
        </p:nvGrpSpPr>
        <p:grpSpPr bwMode="auto">
          <a:xfrm>
            <a:off x="84138" y="4843462"/>
            <a:ext cx="4068762" cy="2014538"/>
            <a:chOff x="143" y="2424"/>
            <a:chExt cx="2563" cy="1269"/>
          </a:xfrm>
        </p:grpSpPr>
        <p:grpSp>
          <p:nvGrpSpPr>
            <p:cNvPr id="16" name="Group 19"/>
            <p:cNvGrpSpPr>
              <a:grpSpLocks/>
            </p:cNvGrpSpPr>
            <p:nvPr/>
          </p:nvGrpSpPr>
          <p:grpSpPr bwMode="auto">
            <a:xfrm>
              <a:off x="143" y="2424"/>
              <a:ext cx="2563" cy="1269"/>
              <a:chOff x="1076" y="1787"/>
              <a:chExt cx="3172" cy="1480"/>
            </a:xfrm>
          </p:grpSpPr>
          <p:sp>
            <p:nvSpPr>
              <p:cNvPr id="18" name="Puzzle1"/>
              <p:cNvSpPr>
                <a:spLocks noEditPoints="1" noChangeArrowheads="1"/>
              </p:cNvSpPr>
              <p:nvPr/>
            </p:nvSpPr>
            <p:spPr bwMode="auto">
              <a:xfrm>
                <a:off x="1076" y="1787"/>
                <a:ext cx="3172" cy="1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8 w 21600"/>
                  <a:gd name="T25" fmla="*/ 2569 h 21600"/>
                  <a:gd name="T26" fmla="*/ 16132 w 21600"/>
                  <a:gd name="T27" fmla="*/ 1955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12700">
                <a:solidFill>
                  <a:srgbClr val="000000"/>
                </a:solidFill>
                <a:miter lim="800000"/>
                <a:headEnd/>
                <a:tailEnd/>
              </a:ln>
            </p:spPr>
            <p:txBody>
              <a:bodyPr lIns="75749" tIns="37874" rIns="75749" bIns="37874"/>
              <a:lstStyle/>
              <a:p>
                <a:pPr defTabSz="757238"/>
                <a:endParaRPr lang="en-GB" sz="1500"/>
              </a:p>
              <a:p>
                <a:pPr defTabSz="757238"/>
                <a:endParaRPr lang="en-GB" sz="1500"/>
              </a:p>
              <a:p>
                <a:pPr defTabSz="757238"/>
                <a:endParaRPr lang="en-GB" sz="1500"/>
              </a:p>
            </p:txBody>
          </p:sp>
          <p:sp>
            <p:nvSpPr>
              <p:cNvPr id="19" name="Text Box 21"/>
              <p:cNvSpPr txBox="1">
                <a:spLocks noChangeArrowheads="1"/>
              </p:cNvSpPr>
              <p:nvPr/>
            </p:nvSpPr>
            <p:spPr bwMode="auto">
              <a:xfrm>
                <a:off x="1759" y="2386"/>
                <a:ext cx="1984" cy="247"/>
              </a:xfrm>
              <a:prstGeom prst="rect">
                <a:avLst/>
              </a:prstGeom>
              <a:noFill/>
              <a:ln w="12700">
                <a:noFill/>
                <a:miter lim="800000"/>
                <a:headEnd/>
                <a:tailEnd/>
              </a:ln>
            </p:spPr>
            <p:txBody>
              <a:bodyPr lIns="75749" tIns="37874" rIns="75749" bIns="37874">
                <a:spAutoFit/>
              </a:bodyPr>
              <a:lstStyle/>
              <a:p>
                <a:pPr algn="ctr" defTabSz="757238">
                  <a:spcBef>
                    <a:spcPct val="50000"/>
                  </a:spcBef>
                </a:pPr>
                <a:endParaRPr lang="th-TH" sz="1700"/>
              </a:p>
            </p:txBody>
          </p:sp>
        </p:grpSp>
        <p:sp>
          <p:nvSpPr>
            <p:cNvPr id="17" name="Text Box 28"/>
            <p:cNvSpPr txBox="1">
              <a:spLocks noChangeArrowheads="1"/>
            </p:cNvSpPr>
            <p:nvPr/>
          </p:nvSpPr>
          <p:spPr bwMode="auto">
            <a:xfrm>
              <a:off x="623" y="2940"/>
              <a:ext cx="963" cy="358"/>
            </a:xfrm>
            <a:prstGeom prst="rect">
              <a:avLst/>
            </a:prstGeom>
            <a:noFill/>
            <a:ln w="12700">
              <a:noFill/>
              <a:miter lim="800000"/>
              <a:headEnd/>
              <a:tailEnd/>
            </a:ln>
          </p:spPr>
          <p:txBody>
            <a:bodyPr wrap="square" lIns="75749" tIns="37874" rIns="75749" bIns="37874">
              <a:spAutoFit/>
            </a:bodyPr>
            <a:lstStyle/>
            <a:p>
              <a:pPr defTabSz="757238">
                <a:spcBef>
                  <a:spcPct val="50000"/>
                </a:spcBef>
              </a:pPr>
              <a:r>
                <a:rPr lang="en-GB" sz="1700" b="1" dirty="0" smtClean="0">
                  <a:latin typeface="Arial Black" pitchFamily="34" charset="0"/>
                </a:rPr>
                <a:t>    </a:t>
              </a:r>
              <a:r>
                <a:rPr lang="en-GB" sz="3200" b="1" dirty="0" smtClean="0">
                  <a:latin typeface="+mj-lt"/>
                </a:rPr>
                <a:t>OD</a:t>
              </a:r>
              <a:r>
                <a:rPr lang="en-GB" sz="1700" b="1" dirty="0" smtClean="0">
                  <a:latin typeface="Arial Black" pitchFamily="34" charset="0"/>
                </a:rPr>
                <a:t>                                                   </a:t>
              </a:r>
              <a:r>
                <a:rPr lang="en-GB" sz="1700" b="1" dirty="0" smtClean="0"/>
                <a:t> </a:t>
              </a:r>
              <a:endParaRPr lang="en-GB" sz="1700" b="1" dirty="0"/>
            </a:p>
          </p:txBody>
        </p:sp>
      </p:grpSp>
      <p:sp>
        <p:nvSpPr>
          <p:cNvPr id="20" name="TextBox 19"/>
          <p:cNvSpPr txBox="1"/>
          <p:nvPr/>
        </p:nvSpPr>
        <p:spPr>
          <a:xfrm>
            <a:off x="900752" y="2374710"/>
            <a:ext cx="928048" cy="584775"/>
          </a:xfrm>
          <a:prstGeom prst="rect">
            <a:avLst/>
          </a:prstGeom>
          <a:noFill/>
        </p:spPr>
        <p:txBody>
          <a:bodyPr wrap="square" rtlCol="0">
            <a:spAutoFit/>
          </a:bodyPr>
          <a:lstStyle/>
          <a:p>
            <a:r>
              <a:rPr lang="en-US" sz="3200" b="1" dirty="0" smtClean="0"/>
              <a:t>DM</a:t>
            </a:r>
            <a:endParaRPr lang="en-GB" sz="3200" b="1" dirty="0"/>
          </a:p>
        </p:txBody>
      </p:sp>
      <p:sp>
        <p:nvSpPr>
          <p:cNvPr id="21" name="Puzzle1"/>
          <p:cNvSpPr>
            <a:spLocks noEditPoints="1" noChangeArrowheads="1"/>
          </p:cNvSpPr>
          <p:nvPr/>
        </p:nvSpPr>
        <p:spPr bwMode="auto">
          <a:xfrm>
            <a:off x="4424838" y="4666043"/>
            <a:ext cx="4068763" cy="20145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5 w 21600"/>
              <a:gd name="T25" fmla="*/ 2570 h 21600"/>
              <a:gd name="T26" fmla="*/ 16130 w 21600"/>
              <a:gd name="T27" fmla="*/ 1955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99FF"/>
          </a:solidFill>
          <a:ln w="76200">
            <a:solidFill>
              <a:srgbClr val="000000"/>
            </a:solidFill>
            <a:miter lim="800000"/>
            <a:headEnd/>
            <a:tailEnd/>
          </a:ln>
        </p:spPr>
        <p:txBody>
          <a:bodyPr lIns="75749" tIns="37874" rIns="75749" bIns="37874"/>
          <a:lstStyle/>
          <a:p>
            <a:pPr defTabSz="757238"/>
            <a:endParaRPr lang="en-GB" sz="1500"/>
          </a:p>
          <a:p>
            <a:pPr defTabSz="757238"/>
            <a:endParaRPr lang="en-GB" sz="1500"/>
          </a:p>
          <a:p>
            <a:pPr defTabSz="757238"/>
            <a:endParaRPr lang="en-GB" sz="1500"/>
          </a:p>
        </p:txBody>
      </p:sp>
      <p:sp>
        <p:nvSpPr>
          <p:cNvPr id="22" name="Text Box 27"/>
          <p:cNvSpPr txBox="1">
            <a:spLocks noChangeArrowheads="1"/>
          </p:cNvSpPr>
          <p:nvPr/>
        </p:nvSpPr>
        <p:spPr bwMode="auto">
          <a:xfrm>
            <a:off x="4648912" y="5456569"/>
            <a:ext cx="4067175" cy="384175"/>
          </a:xfrm>
          <a:prstGeom prst="rect">
            <a:avLst/>
          </a:prstGeom>
          <a:noFill/>
          <a:ln w="69850">
            <a:noFill/>
            <a:miter lim="800000"/>
            <a:headEnd/>
            <a:tailEnd/>
          </a:ln>
        </p:spPr>
        <p:txBody>
          <a:bodyPr wrap="square" lIns="75749" tIns="37874" rIns="75749" bIns="37874">
            <a:spAutoFit/>
          </a:bodyPr>
          <a:lstStyle/>
          <a:p>
            <a:pPr algn="ctr" defTabSz="757238">
              <a:spcBef>
                <a:spcPct val="50000"/>
              </a:spcBef>
            </a:pPr>
            <a:r>
              <a:rPr lang="en-GB" sz="2000" b="1" dirty="0">
                <a:latin typeface="Arial Black" pitchFamily="34" charset="0"/>
              </a:rPr>
              <a:t>Coordination &amp; Cooperation</a:t>
            </a:r>
          </a:p>
        </p:txBody>
      </p:sp>
      <p:sp>
        <p:nvSpPr>
          <p:cNvPr id="23" name="TextBox 22"/>
          <p:cNvSpPr txBox="1"/>
          <p:nvPr/>
        </p:nvSpPr>
        <p:spPr>
          <a:xfrm rot="19854172">
            <a:off x="3398406" y="4422296"/>
            <a:ext cx="1770321" cy="646331"/>
          </a:xfrm>
          <a:prstGeom prst="rect">
            <a:avLst/>
          </a:prstGeom>
          <a:noFill/>
        </p:spPr>
        <p:txBody>
          <a:bodyPr wrap="square" rtlCol="0">
            <a:spAutoFit/>
          </a:bodyPr>
          <a:lstStyle/>
          <a:p>
            <a:r>
              <a:rPr lang="en-US" dirty="0" smtClean="0"/>
              <a:t>Climate Change</a:t>
            </a:r>
            <a:endParaRPr lang="en-GB" dirty="0"/>
          </a:p>
        </p:txBody>
      </p:sp>
      <p:sp>
        <p:nvSpPr>
          <p:cNvPr id="24" name="TextBox 23"/>
          <p:cNvSpPr txBox="1"/>
          <p:nvPr/>
        </p:nvSpPr>
        <p:spPr>
          <a:xfrm>
            <a:off x="5363570" y="1678675"/>
            <a:ext cx="1978926" cy="369332"/>
          </a:xfrm>
          <a:prstGeom prst="rect">
            <a:avLst/>
          </a:prstGeom>
          <a:noFill/>
        </p:spPr>
        <p:txBody>
          <a:bodyPr wrap="square" rtlCol="0">
            <a:spAutoFit/>
          </a:bodyPr>
          <a:lstStyle/>
          <a:p>
            <a:r>
              <a:rPr lang="en-US" dirty="0" smtClean="0"/>
              <a:t>Gender</a:t>
            </a:r>
            <a:endParaRPr lang="en-GB" dirty="0"/>
          </a:p>
        </p:txBody>
      </p:sp>
      <p:sp>
        <p:nvSpPr>
          <p:cNvPr id="25" name="TextBox 24"/>
          <p:cNvSpPr txBox="1"/>
          <p:nvPr/>
        </p:nvSpPr>
        <p:spPr>
          <a:xfrm>
            <a:off x="2265529" y="4217158"/>
            <a:ext cx="996286" cy="369332"/>
          </a:xfrm>
          <a:prstGeom prst="rect">
            <a:avLst/>
          </a:prstGeom>
          <a:noFill/>
        </p:spPr>
        <p:txBody>
          <a:bodyPr wrap="square" rtlCol="0">
            <a:spAutoFit/>
          </a:bodyPr>
          <a:lstStyle/>
          <a:p>
            <a:r>
              <a:rPr lang="en-US" dirty="0" err="1" smtClean="0"/>
              <a:t>PwD</a:t>
            </a:r>
            <a:endParaRPr lang="en-GB" dirty="0"/>
          </a:p>
        </p:txBody>
      </p:sp>
      <p:sp>
        <p:nvSpPr>
          <p:cNvPr id="26" name="TextBox 25"/>
          <p:cNvSpPr txBox="1"/>
          <p:nvPr/>
        </p:nvSpPr>
        <p:spPr>
          <a:xfrm>
            <a:off x="6455391" y="1009934"/>
            <a:ext cx="2333767" cy="382138"/>
          </a:xfrm>
          <a:prstGeom prst="rect">
            <a:avLst/>
          </a:prstGeom>
          <a:noFill/>
        </p:spPr>
        <p:txBody>
          <a:bodyPr wrap="square" rtlCol="0">
            <a:spAutoFit/>
          </a:bodyPr>
          <a:lstStyle/>
          <a:p>
            <a:r>
              <a:rPr lang="en-US" dirty="0" smtClean="0"/>
              <a:t>Migration</a:t>
            </a:r>
            <a:endParaRPr lang="en-GB" dirty="0"/>
          </a:p>
        </p:txBody>
      </p:sp>
      <p:sp>
        <p:nvSpPr>
          <p:cNvPr id="28" name="TextBox 27"/>
          <p:cNvSpPr txBox="1"/>
          <p:nvPr/>
        </p:nvSpPr>
        <p:spPr>
          <a:xfrm>
            <a:off x="3589361" y="6277970"/>
            <a:ext cx="1337481" cy="369332"/>
          </a:xfrm>
          <a:prstGeom prst="rect">
            <a:avLst/>
          </a:prstGeom>
          <a:noFill/>
        </p:spPr>
        <p:txBody>
          <a:bodyPr wrap="square" rtlCol="0">
            <a:spAutoFit/>
          </a:bodyPr>
          <a:lstStyle/>
          <a:p>
            <a:r>
              <a:rPr lang="en-US" dirty="0" smtClean="0"/>
              <a:t>Children</a:t>
            </a:r>
            <a:endParaRPr lang="en-GB" dirty="0"/>
          </a:p>
        </p:txBody>
      </p:sp>
      <p:sp>
        <p:nvSpPr>
          <p:cNvPr id="29" name="Rectangle 28"/>
          <p:cNvSpPr/>
          <p:nvPr/>
        </p:nvSpPr>
        <p:spPr>
          <a:xfrm>
            <a:off x="4688678" y="0"/>
            <a:ext cx="4455322"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Silo Approach</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heckerboard(across)">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heckerboard(across)">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heckerboard(across)">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heckerboard(across)">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p:bldP spid="23" grpId="0"/>
      <p:bldP spid="24" grpId="0"/>
      <p:bldP spid="25" grpId="0"/>
      <p:bldP spid="26"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75" y="843011"/>
            <a:ext cx="8721725" cy="654050"/>
          </a:xfrm>
        </p:spPr>
        <p:txBody>
          <a:bodyPr/>
          <a:lstStyle/>
          <a:p>
            <a:r>
              <a:rPr lang="en-US" dirty="0" smtClean="0"/>
              <a:t>What has been done so far?</a:t>
            </a:r>
            <a:endParaRPr lang="en-US" dirty="0"/>
          </a:p>
        </p:txBody>
      </p:sp>
      <p:sp>
        <p:nvSpPr>
          <p:cNvPr id="3" name="Content Placeholder 2"/>
          <p:cNvSpPr>
            <a:spLocks noGrp="1"/>
          </p:cNvSpPr>
          <p:nvPr>
            <p:ph idx="1"/>
          </p:nvPr>
        </p:nvSpPr>
        <p:spPr>
          <a:xfrm>
            <a:off x="395536" y="1484783"/>
            <a:ext cx="8229600" cy="5202620"/>
          </a:xfrm>
        </p:spPr>
        <p:txBody>
          <a:bodyPr/>
          <a:lstStyle/>
          <a:p>
            <a:pPr>
              <a:lnSpc>
                <a:spcPts val="2300"/>
              </a:lnSpc>
              <a:spcAft>
                <a:spcPts val="600"/>
              </a:spcAft>
            </a:pPr>
            <a:r>
              <a:rPr lang="en-US" sz="2000" dirty="0" smtClean="0"/>
              <a:t>WDR focusing on community resilience in 2004 (other resilience related approaches even before this)</a:t>
            </a:r>
          </a:p>
          <a:p>
            <a:pPr>
              <a:lnSpc>
                <a:spcPts val="2300"/>
              </a:lnSpc>
              <a:spcAft>
                <a:spcPts val="600"/>
              </a:spcAft>
            </a:pPr>
            <a:r>
              <a:rPr lang="en-US" sz="2000" dirty="0" smtClean="0"/>
              <a:t>Community Safety and Resilience Framework, focus on DRR in 2007-2008</a:t>
            </a:r>
          </a:p>
          <a:p>
            <a:pPr>
              <a:lnSpc>
                <a:spcPts val="2300"/>
              </a:lnSpc>
              <a:spcAft>
                <a:spcPts val="600"/>
              </a:spcAft>
            </a:pPr>
            <a:r>
              <a:rPr lang="en-US" sz="2000" dirty="0" smtClean="0"/>
              <a:t>Strategy 2020 references to resilience</a:t>
            </a:r>
          </a:p>
          <a:p>
            <a:pPr>
              <a:lnSpc>
                <a:spcPts val="2300"/>
              </a:lnSpc>
              <a:spcAft>
                <a:spcPts val="600"/>
              </a:spcAft>
            </a:pPr>
            <a:r>
              <a:rPr lang="en-US" sz="2000" dirty="0" smtClean="0"/>
              <a:t>Health Strategic Operational Framework 2011-2015 – resilience approach</a:t>
            </a:r>
          </a:p>
          <a:p>
            <a:pPr>
              <a:lnSpc>
                <a:spcPts val="2300"/>
              </a:lnSpc>
              <a:spcAft>
                <a:spcPts val="600"/>
              </a:spcAft>
            </a:pPr>
            <a:r>
              <a:rPr lang="en-US" sz="2000" dirty="0" smtClean="0"/>
              <a:t>“Characteristics of Resilient Communities” – DRR study 2011</a:t>
            </a:r>
          </a:p>
          <a:p>
            <a:pPr>
              <a:lnSpc>
                <a:spcPts val="2300"/>
              </a:lnSpc>
              <a:spcAft>
                <a:spcPts val="600"/>
              </a:spcAft>
            </a:pPr>
            <a:r>
              <a:rPr lang="en-US" sz="2000" dirty="0" smtClean="0"/>
              <a:t>Development and Disaster and Crisis Management Position Papers 2011</a:t>
            </a:r>
          </a:p>
          <a:p>
            <a:pPr>
              <a:lnSpc>
                <a:spcPts val="2300"/>
              </a:lnSpc>
              <a:spcAft>
                <a:spcPts val="600"/>
              </a:spcAft>
            </a:pPr>
            <a:r>
              <a:rPr lang="en-US" sz="2000" dirty="0" smtClean="0"/>
              <a:t>Workshop on Community Resilience at the GA 2011</a:t>
            </a:r>
          </a:p>
          <a:p>
            <a:pPr>
              <a:lnSpc>
                <a:spcPts val="2300"/>
              </a:lnSpc>
              <a:spcAft>
                <a:spcPts val="600"/>
              </a:spcAft>
            </a:pPr>
            <a:r>
              <a:rPr lang="en-US" sz="2000" dirty="0" smtClean="0"/>
              <a:t>Resilience teams/units – e.g. Bangkok Regional Delegation preparedness and resilience unit</a:t>
            </a:r>
          </a:p>
          <a:p>
            <a:pPr>
              <a:lnSpc>
                <a:spcPts val="2300"/>
              </a:lnSpc>
              <a:spcAft>
                <a:spcPts val="600"/>
              </a:spcAft>
            </a:pPr>
            <a:r>
              <a:rPr lang="en-US" sz="2000" dirty="0" smtClean="0"/>
              <a:t>NS work on resilience </a:t>
            </a:r>
            <a:r>
              <a:rPr lang="en-US" sz="2000" dirty="0" err="1" smtClean="0"/>
              <a:t>programmes</a:t>
            </a:r>
            <a:endParaRPr lang="en-US" sz="2000" dirty="0" smtClean="0"/>
          </a:p>
          <a:p>
            <a:pPr>
              <a:lnSpc>
                <a:spcPts val="2300"/>
              </a:lnSpc>
              <a:buNone/>
            </a:pPr>
            <a:r>
              <a:rPr lang="en-US" sz="2000" dirty="0" smtClean="0"/>
              <a:t>		</a:t>
            </a:r>
          </a:p>
          <a:p>
            <a:pPr>
              <a:lnSpc>
                <a:spcPts val="2300"/>
              </a:lnSpc>
              <a:buNone/>
            </a:pPr>
            <a:r>
              <a:rPr lang="en-US" sz="2000" b="1" dirty="0" smtClean="0"/>
              <a:t>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9487"/>
            <a:ext cx="9144000" cy="1108619"/>
          </a:xfrm>
        </p:spPr>
        <p:txBody>
          <a:bodyPr/>
          <a:lstStyle/>
          <a:p>
            <a:pPr algn="ctr"/>
            <a:r>
              <a:rPr lang="en-US" sz="3200" dirty="0" smtClean="0">
                <a:solidFill>
                  <a:srgbClr val="A50021"/>
                </a:solidFill>
                <a:latin typeface="Arial Rounded MT Bold" pitchFamily="34" charset="0"/>
              </a:rPr>
              <a:t>SEA Regional Community Safety and Resilience Unit - CSRU</a:t>
            </a:r>
            <a:endParaRPr lang="en-GB" sz="3200" dirty="0">
              <a:solidFill>
                <a:srgbClr val="A50021"/>
              </a:solidFill>
              <a:latin typeface="Arial Rounded MT Bold" pitchFamily="34" charset="0"/>
            </a:endParaRPr>
          </a:p>
        </p:txBody>
      </p:sp>
      <p:graphicFrame>
        <p:nvGraphicFramePr>
          <p:cNvPr id="4" name="Content Placeholder 3"/>
          <p:cNvGraphicFramePr>
            <a:graphicFrameLocks noGrp="1"/>
          </p:cNvGraphicFramePr>
          <p:nvPr>
            <p:ph idx="1"/>
          </p:nvPr>
        </p:nvGraphicFramePr>
        <p:xfrm>
          <a:off x="2180464" y="2688305"/>
          <a:ext cx="4940300" cy="3400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5044095" y="0"/>
            <a:ext cx="4099905" cy="769441"/>
          </a:xfrm>
          <a:prstGeom prst="rect">
            <a:avLst/>
          </a:prstGeom>
          <a:noFill/>
        </p:spPr>
        <p:txBody>
          <a:bodyPr wrap="non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Since Aug 2011</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6004" y="0"/>
            <a:ext cx="3888180" cy="707886"/>
          </a:xfrm>
          <a:prstGeom prst="rect">
            <a:avLst/>
          </a:prstGeom>
          <a:noFill/>
        </p:spPr>
        <p:txBody>
          <a:bodyPr wrap="none" lIns="91440" tIns="45720" rIns="91440" bIns="45720">
            <a:spAutoFit/>
          </a:bodyPr>
          <a:lstStyle/>
          <a:p>
            <a:pPr algn="ctr"/>
            <a:r>
              <a:rPr lang="en-US" sz="40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SEA CSR Team</a:t>
            </a:r>
            <a:endParaRPr lang="en-US" sz="40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5" name="Content Placeholder 36"/>
          <p:cNvGraphicFramePr>
            <a:graphicFrameLocks/>
          </p:cNvGraphicFramePr>
          <p:nvPr/>
        </p:nvGraphicFramePr>
        <p:xfrm>
          <a:off x="6749766" y="2323533"/>
          <a:ext cx="2006600" cy="3467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6509982" y="1269242"/>
            <a:ext cx="2361063" cy="923330"/>
          </a:xfrm>
          <a:prstGeom prst="rect">
            <a:avLst/>
          </a:prstGeom>
          <a:noFill/>
        </p:spPr>
        <p:txBody>
          <a:bodyPr wrap="square" rtlCol="0">
            <a:spAutoFit/>
          </a:bodyPr>
          <a:lstStyle/>
          <a:p>
            <a:pPr algn="ctr"/>
            <a:r>
              <a:rPr lang="en-US" b="1" dirty="0" smtClean="0"/>
              <a:t>Country Delegations</a:t>
            </a:r>
          </a:p>
          <a:p>
            <a:pPr algn="ctr"/>
            <a:r>
              <a:rPr lang="en-US" b="1" dirty="0" smtClean="0"/>
              <a:t>Team</a:t>
            </a:r>
            <a:endParaRPr lang="en-GB" b="1" dirty="0"/>
          </a:p>
        </p:txBody>
      </p:sp>
      <p:sp>
        <p:nvSpPr>
          <p:cNvPr id="7" name="TextBox 6"/>
          <p:cNvSpPr txBox="1"/>
          <p:nvPr/>
        </p:nvSpPr>
        <p:spPr>
          <a:xfrm>
            <a:off x="2094930" y="946076"/>
            <a:ext cx="1828800" cy="646331"/>
          </a:xfrm>
          <a:prstGeom prst="rect">
            <a:avLst/>
          </a:prstGeom>
          <a:noFill/>
        </p:spPr>
        <p:txBody>
          <a:bodyPr wrap="square" rtlCol="0">
            <a:spAutoFit/>
          </a:bodyPr>
          <a:lstStyle/>
          <a:p>
            <a:r>
              <a:rPr lang="en-US" b="1" dirty="0" smtClean="0"/>
              <a:t>SEARD CSRU Team</a:t>
            </a:r>
            <a:endParaRPr lang="en-GB" b="1" dirty="0"/>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993" y="1288859"/>
            <a:ext cx="6617101" cy="432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02" y="829362"/>
            <a:ext cx="5804966" cy="654050"/>
          </a:xfrm>
        </p:spPr>
        <p:txBody>
          <a:bodyPr/>
          <a:lstStyle/>
          <a:p>
            <a:r>
              <a:rPr lang="en-US" sz="3000" dirty="0" smtClean="0"/>
              <a:t>Biggest, largest, ever recorded, unprecedented, most expensive, most devastating etc ……</a:t>
            </a:r>
            <a:endParaRPr lang="en-GB" sz="3000" dirty="0"/>
          </a:p>
        </p:txBody>
      </p:sp>
      <p:sp>
        <p:nvSpPr>
          <p:cNvPr id="3" name="Content Placeholder 2"/>
          <p:cNvSpPr>
            <a:spLocks noGrp="1"/>
          </p:cNvSpPr>
          <p:nvPr>
            <p:ph idx="1"/>
          </p:nvPr>
        </p:nvSpPr>
        <p:spPr>
          <a:xfrm>
            <a:off x="0" y="2750544"/>
            <a:ext cx="6105217" cy="4311650"/>
          </a:xfrm>
        </p:spPr>
        <p:txBody>
          <a:bodyPr/>
          <a:lstStyle/>
          <a:p>
            <a:pPr>
              <a:spcAft>
                <a:spcPts val="1200"/>
              </a:spcAft>
            </a:pPr>
            <a:r>
              <a:rPr lang="en-US" sz="2400" dirty="0" smtClean="0"/>
              <a:t>Most devastating Tsunami ever recorded (Indian Ocean and Japan)</a:t>
            </a:r>
          </a:p>
          <a:p>
            <a:pPr>
              <a:spcAft>
                <a:spcPts val="1200"/>
              </a:spcAft>
            </a:pPr>
            <a:r>
              <a:rPr lang="en-US" sz="2400" dirty="0" smtClean="0"/>
              <a:t>Unprecedented floods – the worst in 100 years (Thailand)</a:t>
            </a:r>
          </a:p>
          <a:p>
            <a:pPr>
              <a:spcAft>
                <a:spcPts val="1200"/>
              </a:spcAft>
            </a:pPr>
            <a:r>
              <a:rPr lang="en-US" sz="2400" dirty="0" smtClean="0"/>
              <a:t>Biggest number of natural disasters ever recorded in one year – 33  (Philippines)</a:t>
            </a:r>
          </a:p>
          <a:p>
            <a:pPr>
              <a:spcAft>
                <a:spcPts val="1200"/>
              </a:spcAft>
            </a:pPr>
            <a:r>
              <a:rPr lang="en-US" sz="2400" dirty="0" smtClean="0"/>
              <a:t>Biggest earthquake ever recorded (Pakistan, Haiti) – </a:t>
            </a:r>
            <a:r>
              <a:rPr lang="en-US" sz="2400" i="1" dirty="0" smtClean="0">
                <a:solidFill>
                  <a:schemeClr val="bg1">
                    <a:lumMod val="50000"/>
                  </a:schemeClr>
                </a:solidFill>
              </a:rPr>
              <a:t>(although non CC related)</a:t>
            </a:r>
          </a:p>
        </p:txBody>
      </p:sp>
      <p:pic>
        <p:nvPicPr>
          <p:cNvPr id="47106" name="Picture 2" descr="C:\Documents and Settings\indira.kulenovic.IFRC\Desktop\japan-earthquake-tsunami-nuclear-unforgettable-pictures-wave_33291_600x450.jpg"/>
          <p:cNvPicPr>
            <a:picLocks noChangeAspect="1" noChangeArrowheads="1"/>
          </p:cNvPicPr>
          <p:nvPr/>
        </p:nvPicPr>
        <p:blipFill>
          <a:blip r:embed="rId2" cstate="email"/>
          <a:srcRect/>
          <a:stretch>
            <a:fillRect/>
          </a:stretch>
        </p:blipFill>
        <p:spPr bwMode="auto">
          <a:xfrm>
            <a:off x="6018662" y="764489"/>
            <a:ext cx="3125337" cy="2078349"/>
          </a:xfrm>
          <a:prstGeom prst="rect">
            <a:avLst/>
          </a:prstGeom>
          <a:noFill/>
        </p:spPr>
      </p:pic>
      <p:pic>
        <p:nvPicPr>
          <p:cNvPr id="47107" name="Picture 3" descr="C:\Documents and Settings\indira.kulenovic.IFRC\Desktop\Thailand-Flooding-2011-18.jpg"/>
          <p:cNvPicPr>
            <a:picLocks noChangeAspect="1" noChangeArrowheads="1"/>
          </p:cNvPicPr>
          <p:nvPr/>
        </p:nvPicPr>
        <p:blipFill>
          <a:blip r:embed="rId3" cstate="email"/>
          <a:srcRect/>
          <a:stretch>
            <a:fillRect/>
          </a:stretch>
        </p:blipFill>
        <p:spPr bwMode="auto">
          <a:xfrm>
            <a:off x="6005014" y="2834185"/>
            <a:ext cx="3138986" cy="2092657"/>
          </a:xfrm>
          <a:prstGeom prst="rect">
            <a:avLst/>
          </a:prstGeom>
          <a:noFill/>
        </p:spPr>
      </p:pic>
      <p:pic>
        <p:nvPicPr>
          <p:cNvPr id="47108" name="Picture 4" descr="C:\Documents and Settings\indira.kulenovic.IFRC\Desktop\Pics logos slides\philippines_1490416i2.jpg"/>
          <p:cNvPicPr>
            <a:picLocks noChangeAspect="1" noChangeArrowheads="1"/>
          </p:cNvPicPr>
          <p:nvPr/>
        </p:nvPicPr>
        <p:blipFill>
          <a:blip r:embed="rId4" cstate="email"/>
          <a:srcRect/>
          <a:stretch>
            <a:fillRect/>
          </a:stretch>
        </p:blipFill>
        <p:spPr bwMode="auto">
          <a:xfrm>
            <a:off x="5984922" y="4819885"/>
            <a:ext cx="3159078" cy="2038115"/>
          </a:xfrm>
          <a:prstGeom prst="rect">
            <a:avLst/>
          </a:prstGeom>
          <a:noFill/>
        </p:spPr>
      </p:pic>
      <p:sp>
        <p:nvSpPr>
          <p:cNvPr id="8" name="Rectangle 7"/>
          <p:cNvSpPr/>
          <p:nvPr/>
        </p:nvSpPr>
        <p:spPr>
          <a:xfrm>
            <a:off x="7702580" y="770046"/>
            <a:ext cx="1441420"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Japan</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7388391" y="2871801"/>
            <a:ext cx="1755609"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Thailand</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7752272" y="4878022"/>
            <a:ext cx="1391728"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Manila</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0" y="1810464"/>
            <a:ext cx="9144000" cy="52322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ts val="1800"/>
              </a:spcAft>
              <a:buClrTx/>
              <a:buSzTx/>
              <a:buFontTx/>
              <a:buNone/>
              <a:tabLst/>
            </a:pPr>
            <a:r>
              <a:rPr kumimoji="0" lang="en-US" sz="2400" b="1"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1) 	</a:t>
            </a:r>
            <a:r>
              <a:rPr kumimoji="0" lang="en-US" sz="2400" b="1" u="none" strike="noStrike" cap="none" normalizeH="0" baseline="0" dirty="0" smtClean="0">
                <a:ln>
                  <a:noFill/>
                </a:ln>
                <a:solidFill>
                  <a:schemeClr val="tx1"/>
                </a:solidFill>
                <a:effectLst/>
                <a:latin typeface="+mj-lt"/>
                <a:ea typeface="Times New Roman" pitchFamily="18" charset="0"/>
                <a:cs typeface="Arial" pitchFamily="34" charset="0"/>
              </a:rPr>
              <a:t>I</a:t>
            </a:r>
            <a:r>
              <a:rPr kumimoji="0" lang="en-US" sz="2400" b="0" u="none" strike="noStrike" cap="none" normalizeH="0" baseline="0" dirty="0" smtClean="0">
                <a:ln>
                  <a:noFill/>
                </a:ln>
                <a:solidFill>
                  <a:schemeClr val="tx1"/>
                </a:solidFill>
                <a:effectLst/>
                <a:latin typeface="+mj-lt"/>
                <a:ea typeface="Times New Roman" pitchFamily="18" charset="0"/>
                <a:cs typeface="Arial" pitchFamily="34" charset="0"/>
              </a:rPr>
              <a:t>mprove preparedness for response capacities</a:t>
            </a:r>
            <a:r>
              <a:rPr kumimoji="0" lang="en-US" sz="2400" b="1" u="none" strike="noStrike" cap="none" normalizeH="0" baseline="0" dirty="0" smtClean="0">
                <a:ln>
                  <a:noFill/>
                </a:ln>
                <a:solidFill>
                  <a:schemeClr val="tx1"/>
                </a:solidFill>
                <a:effectLst/>
                <a:latin typeface="+mj-lt"/>
                <a:ea typeface="Times New Roman" pitchFamily="18" charset="0"/>
                <a:cs typeface="Arial" pitchFamily="34" charset="0"/>
              </a:rPr>
              <a:t> </a:t>
            </a:r>
            <a:r>
              <a:rPr kumimoji="0" lang="en-US" sz="2400" b="0" u="none" strike="noStrike" cap="none" normalizeH="0" baseline="0" dirty="0" smtClean="0">
                <a:ln>
                  <a:noFill/>
                </a:ln>
                <a:solidFill>
                  <a:schemeClr val="tx1"/>
                </a:solidFill>
                <a:effectLst/>
                <a:latin typeface="+mj-lt"/>
                <a:ea typeface="Times New Roman" pitchFamily="18" charset="0"/>
                <a:cs typeface="Arial" pitchFamily="34" charset="0"/>
              </a:rPr>
              <a:t>through 	strengthening local, national and regional capacities to 	respond to health emergencies, disasters and crises; </a:t>
            </a:r>
            <a:endParaRPr kumimoji="0" lang="en-GB" sz="2400" b="0" u="none" strike="noStrike" cap="none" normalizeH="0" baseline="0" dirty="0" smtClean="0">
              <a:ln>
                <a:noFill/>
              </a:ln>
              <a:solidFill>
                <a:schemeClr val="tx1"/>
              </a:solidFill>
              <a:effectLst/>
              <a:latin typeface="+mj-lt"/>
              <a:cs typeface="Arial" pitchFamily="34" charset="0"/>
            </a:endParaRPr>
          </a:p>
          <a:p>
            <a:pPr marL="0" marR="0" lvl="0" indent="0" defTabSz="914400" rtl="0" eaLnBrk="0" fontAlgn="base" latinLnBrk="0" hangingPunct="0">
              <a:lnSpc>
                <a:spcPct val="100000"/>
              </a:lnSpc>
              <a:spcBef>
                <a:spcPct val="0"/>
              </a:spcBef>
              <a:spcAft>
                <a:spcPts val="1800"/>
              </a:spcAft>
              <a:buClrTx/>
              <a:buSzTx/>
              <a:buFontTx/>
              <a:buNone/>
              <a:tabLst/>
            </a:pPr>
            <a:r>
              <a:rPr kumimoji="0" lang="en-US" sz="2400" b="1" u="none" strike="noStrike" cap="none" normalizeH="0" baseline="0" dirty="0" smtClean="0">
                <a:ln>
                  <a:noFill/>
                </a:ln>
                <a:solidFill>
                  <a:schemeClr val="tx1"/>
                </a:solidFill>
                <a:effectLst/>
                <a:latin typeface="+mj-lt"/>
                <a:ea typeface="Times New Roman" pitchFamily="18" charset="0"/>
                <a:cs typeface="Arial" pitchFamily="34" charset="0"/>
              </a:rPr>
              <a:t>2) 	S</a:t>
            </a:r>
            <a:r>
              <a:rPr kumimoji="0" lang="en-US" sz="2400" b="0" u="none" strike="noStrike" cap="none" normalizeH="0" baseline="0" dirty="0" smtClean="0">
                <a:ln>
                  <a:noFill/>
                </a:ln>
                <a:solidFill>
                  <a:schemeClr val="tx1"/>
                </a:solidFill>
                <a:effectLst/>
                <a:latin typeface="+mj-lt"/>
                <a:ea typeface="Times New Roman" pitchFamily="18" charset="0"/>
                <a:cs typeface="Arial" pitchFamily="34" charset="0"/>
              </a:rPr>
              <a:t>trengthening community safety and  resilience through 	</a:t>
            </a:r>
            <a:r>
              <a:rPr kumimoji="0" lang="en-US" sz="2400" b="1" u="none" strike="noStrike" cap="none" normalizeH="0" baseline="0" dirty="0" smtClean="0">
                <a:ln>
                  <a:noFill/>
                </a:ln>
                <a:solidFill>
                  <a:srgbClr val="C00000"/>
                </a:solidFill>
                <a:effectLst/>
                <a:latin typeface="+mj-lt"/>
                <a:ea typeface="Times New Roman" pitchFamily="18" charset="0"/>
                <a:cs typeface="Arial" pitchFamily="34" charset="0"/>
              </a:rPr>
              <a:t>promotion  and development of an integrated risk 	reduction community based</a:t>
            </a:r>
            <a:r>
              <a:rPr kumimoji="0" lang="en-US" sz="2400" b="0" u="none" strike="noStrike" cap="none" normalizeH="0" baseline="0" dirty="0" smtClean="0">
                <a:ln>
                  <a:noFill/>
                </a:ln>
                <a:solidFill>
                  <a:srgbClr val="C00000"/>
                </a:solidFill>
                <a:effectLst/>
                <a:latin typeface="+mj-lt"/>
                <a:ea typeface="Times New Roman" pitchFamily="18" charset="0"/>
                <a:cs typeface="Arial" pitchFamily="34" charset="0"/>
              </a:rPr>
              <a:t> </a:t>
            </a:r>
            <a:r>
              <a:rPr kumimoji="0" lang="en-US" sz="2400" b="1" u="none" strike="noStrike" cap="none" normalizeH="0" baseline="0" dirty="0" smtClean="0">
                <a:ln>
                  <a:noFill/>
                </a:ln>
                <a:solidFill>
                  <a:srgbClr val="C00000"/>
                </a:solidFill>
                <a:effectLst/>
                <a:latin typeface="+mj-lt"/>
                <a:ea typeface="Times New Roman" pitchFamily="18" charset="0"/>
                <a:cs typeface="Arial" pitchFamily="34" charset="0"/>
              </a:rPr>
              <a:t>programs</a:t>
            </a:r>
            <a:r>
              <a:rPr kumimoji="0" lang="en-US" sz="2400" b="0" u="none" strike="noStrike" cap="none" normalizeH="0" baseline="0" dirty="0" smtClean="0">
                <a:ln>
                  <a:noFill/>
                </a:ln>
                <a:solidFill>
                  <a:schemeClr val="tx1"/>
                </a:solidFill>
                <a:effectLst/>
                <a:latin typeface="+mj-lt"/>
                <a:ea typeface="Times New Roman" pitchFamily="18" charset="0"/>
                <a:cs typeface="Arial" pitchFamily="34" charset="0"/>
              </a:rPr>
              <a:t> that incorporate 	all cross cutting issues such as climate change, gender, 	migration, people with disabilities, psycho-social-support 	and other relevant issues and, </a:t>
            </a:r>
            <a:endParaRPr kumimoji="0" lang="en-GB" sz="2400" b="0" u="none" strike="noStrike" cap="none" normalizeH="0" baseline="0" dirty="0" smtClean="0">
              <a:ln>
                <a:noFill/>
              </a:ln>
              <a:solidFill>
                <a:schemeClr val="tx1"/>
              </a:solidFill>
              <a:effectLst/>
              <a:latin typeface="+mj-lt"/>
              <a:cs typeface="Arial" pitchFamily="34" charset="0"/>
            </a:endParaRPr>
          </a:p>
          <a:p>
            <a:pPr marL="0" marR="0" lvl="0" indent="0" defTabSz="914400" rtl="0" eaLnBrk="0" fontAlgn="base" latinLnBrk="0" hangingPunct="0">
              <a:lnSpc>
                <a:spcPct val="100000"/>
              </a:lnSpc>
              <a:spcBef>
                <a:spcPct val="0"/>
              </a:spcBef>
              <a:spcAft>
                <a:spcPts val="1800"/>
              </a:spcAft>
              <a:buClrTx/>
              <a:buSzTx/>
              <a:buFontTx/>
              <a:buNone/>
              <a:tabLst/>
            </a:pPr>
            <a:r>
              <a:rPr kumimoji="0" lang="en-US" sz="2400" b="1" u="none" strike="noStrike" cap="none" normalizeH="0" baseline="0" dirty="0" smtClean="0">
                <a:ln>
                  <a:noFill/>
                </a:ln>
                <a:solidFill>
                  <a:schemeClr val="tx1"/>
                </a:solidFill>
                <a:effectLst/>
                <a:latin typeface="+mj-lt"/>
                <a:ea typeface="Times New Roman" pitchFamily="18" charset="0"/>
                <a:cs typeface="Arial" pitchFamily="34" charset="0"/>
              </a:rPr>
              <a:t>3) 	R</a:t>
            </a:r>
            <a:r>
              <a:rPr kumimoji="0" lang="en-US" sz="2400" b="0" u="none" strike="noStrike" cap="none" normalizeH="0" baseline="0" dirty="0" smtClean="0">
                <a:ln>
                  <a:noFill/>
                </a:ln>
                <a:solidFill>
                  <a:schemeClr val="tx1"/>
                </a:solidFill>
                <a:effectLst/>
                <a:latin typeface="+mj-lt"/>
                <a:ea typeface="Times New Roman" pitchFamily="18" charset="0"/>
                <a:cs typeface="Arial" pitchFamily="34" charset="0"/>
              </a:rPr>
              <a:t>educing the burden of public health issues through 	strengthening National Society capacities in their auxiliary 	role to government.</a:t>
            </a:r>
            <a:endParaRPr kumimoji="0" lang="en-US" sz="2400" b="0" u="none" strike="noStrike" cap="none" normalizeH="0" baseline="0" dirty="0" smtClean="0">
              <a:ln>
                <a:noFill/>
              </a:ln>
              <a:solidFill>
                <a:schemeClr val="tx1"/>
              </a:solidFill>
              <a:effectLst/>
              <a:latin typeface="+mj-lt"/>
              <a:cs typeface="Arial" pitchFamily="34" charset="0"/>
            </a:endParaRPr>
          </a:p>
        </p:txBody>
      </p:sp>
      <p:sp>
        <p:nvSpPr>
          <p:cNvPr id="3" name="Rectangle 2"/>
          <p:cNvSpPr/>
          <p:nvPr/>
        </p:nvSpPr>
        <p:spPr>
          <a:xfrm>
            <a:off x="5047238" y="0"/>
            <a:ext cx="3918059" cy="707886"/>
          </a:xfrm>
          <a:prstGeom prst="rect">
            <a:avLst/>
          </a:prstGeom>
          <a:noFill/>
        </p:spPr>
        <p:txBody>
          <a:bodyPr wrap="non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CSRU Objective</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382137" y="947667"/>
            <a:ext cx="8761863" cy="830997"/>
          </a:xfrm>
          <a:prstGeom prst="rect">
            <a:avLst/>
          </a:prstGeom>
        </p:spPr>
        <p:txBody>
          <a:bodyPr wrap="square">
            <a:spAutoFit/>
          </a:bodyPr>
          <a:lstStyle/>
          <a:p>
            <a:r>
              <a:rPr lang="en-US" sz="2400" i="1" dirty="0" smtClean="0">
                <a:solidFill>
                  <a:srgbClr val="000000"/>
                </a:solidFill>
                <a:latin typeface="+mj-lt"/>
                <a:ea typeface="Times New Roman" pitchFamily="18" charset="0"/>
              </a:rPr>
              <a:t>.. is  to provide National Society focused technical advisory support in three priority areas:</a:t>
            </a:r>
            <a:endParaRPr lang="en-GB" sz="2400" i="1" dirty="0">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3"/>
          <p:cNvGrpSpPr>
            <a:grpSpLocks/>
          </p:cNvGrpSpPr>
          <p:nvPr/>
        </p:nvGrpSpPr>
        <p:grpSpPr bwMode="auto">
          <a:xfrm>
            <a:off x="819861" y="1180177"/>
            <a:ext cx="2447924" cy="3384550"/>
            <a:chOff x="654" y="795"/>
            <a:chExt cx="1542" cy="2132"/>
          </a:xfrm>
        </p:grpSpPr>
        <p:sp>
          <p:nvSpPr>
            <p:cNvPr id="8" name="Puzzle4"/>
            <p:cNvSpPr>
              <a:spLocks noEditPoints="1" noChangeArrowheads="1"/>
            </p:cNvSpPr>
            <p:nvPr/>
          </p:nvSpPr>
          <p:spPr bwMode="auto">
            <a:xfrm>
              <a:off x="663" y="795"/>
              <a:ext cx="1525" cy="21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82 w 21600"/>
                <a:gd name="T25" fmla="*/ 5663 h 21600"/>
                <a:gd name="T26" fmla="*/ 20198 w 21600"/>
                <a:gd name="T27" fmla="*/ 159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76200">
              <a:solidFill>
                <a:srgbClr val="000000"/>
              </a:solidFill>
              <a:miter lim="800000"/>
              <a:headEnd/>
              <a:tailEnd/>
            </a:ln>
            <a:scene3d>
              <a:camera prst="orthographicFront"/>
              <a:lightRig rig="threePt" dir="t"/>
            </a:scene3d>
            <a:sp3d>
              <a:bevelT w="0"/>
              <a:bevelB w="0"/>
            </a:sp3d>
          </p:spPr>
          <p:txBody>
            <a:bodyPr lIns="75749" tIns="37874" rIns="75749" bIns="37874"/>
            <a:lstStyle/>
            <a:p>
              <a:endParaRPr lang="en-GB" dirty="0"/>
            </a:p>
          </p:txBody>
        </p:sp>
        <p:sp>
          <p:nvSpPr>
            <p:cNvPr id="9" name="Text Box 7"/>
            <p:cNvSpPr txBox="1">
              <a:spLocks noChangeArrowheads="1"/>
            </p:cNvSpPr>
            <p:nvPr/>
          </p:nvSpPr>
          <p:spPr bwMode="auto">
            <a:xfrm>
              <a:off x="654" y="1404"/>
              <a:ext cx="1542" cy="1173"/>
            </a:xfrm>
            <a:prstGeom prst="rect">
              <a:avLst/>
            </a:prstGeom>
            <a:noFill/>
            <a:ln w="76200">
              <a:noFill/>
              <a:miter lim="800000"/>
              <a:headEnd/>
              <a:tailEnd/>
            </a:ln>
            <a:scene3d>
              <a:camera prst="orthographicFront"/>
              <a:lightRig rig="threePt" dir="t"/>
            </a:scene3d>
            <a:sp3d>
              <a:bevelT w="0"/>
              <a:bevelB w="0"/>
            </a:sp3d>
          </p:spPr>
          <p:txBody>
            <a:bodyPr wrap="square" lIns="75749" tIns="37874" rIns="75749" bIns="37874">
              <a:spAutoFit/>
            </a:bodyPr>
            <a:lstStyle/>
            <a:p>
              <a:pPr algn="ctr" defTabSz="757238"/>
              <a:endParaRPr lang="en-US" sz="900" b="1" dirty="0"/>
            </a:p>
            <a:p>
              <a:pPr defTabSz="757238"/>
              <a:r>
                <a:rPr lang="en-US" sz="2400" b="1" dirty="0" smtClean="0">
                  <a:latin typeface="Arial Black" pitchFamily="34" charset="0"/>
                </a:rPr>
                <a:t>   Disaster  </a:t>
              </a:r>
              <a:endParaRPr lang="en-US" sz="2400" b="1" dirty="0">
                <a:latin typeface="Arial Black" pitchFamily="34" charset="0"/>
              </a:endParaRPr>
            </a:p>
            <a:p>
              <a:pPr algn="ctr" defTabSz="757238"/>
              <a:endParaRPr lang="en-US" sz="800" b="1" dirty="0" smtClean="0">
                <a:latin typeface="Arial Black" pitchFamily="34" charset="0"/>
              </a:endParaRPr>
            </a:p>
            <a:p>
              <a:pPr algn="ctr" defTabSz="757238"/>
              <a:endParaRPr lang="en-US" sz="800" b="1" dirty="0" smtClean="0">
                <a:latin typeface="Arial Black" pitchFamily="34" charset="0"/>
              </a:endParaRPr>
            </a:p>
            <a:p>
              <a:pPr algn="ctr" defTabSz="757238"/>
              <a:endParaRPr lang="en-US" sz="800" b="1" dirty="0" smtClean="0">
                <a:latin typeface="Arial Black" pitchFamily="34" charset="0"/>
              </a:endParaRPr>
            </a:p>
            <a:p>
              <a:pPr algn="ctr" defTabSz="757238"/>
              <a:endParaRPr lang="en-US" sz="900" b="1" dirty="0" smtClean="0">
                <a:latin typeface="Arial Black" pitchFamily="34" charset="0"/>
              </a:endParaRPr>
            </a:p>
            <a:p>
              <a:pPr algn="ctr" defTabSz="757238"/>
              <a:endParaRPr lang="en-US" sz="900" b="1" dirty="0" smtClean="0">
                <a:latin typeface="Arial Black" pitchFamily="34" charset="0"/>
              </a:endParaRPr>
            </a:p>
            <a:p>
              <a:pPr algn="ctr" defTabSz="757238"/>
              <a:r>
                <a:rPr lang="en-US" sz="2400" b="1" dirty="0" smtClean="0">
                  <a:latin typeface="Arial Black" pitchFamily="34" charset="0"/>
                </a:rPr>
                <a:t>Management</a:t>
              </a:r>
              <a:endParaRPr lang="en-GB" sz="2400" b="1" dirty="0">
                <a:latin typeface="Arial Black" pitchFamily="34" charset="0"/>
              </a:endParaRPr>
            </a:p>
            <a:p>
              <a:pPr algn="ctr" defTabSz="757238"/>
              <a:endParaRPr lang="en-GB" sz="1700" b="1" dirty="0"/>
            </a:p>
          </p:txBody>
        </p:sp>
      </p:grpSp>
      <p:grpSp>
        <p:nvGrpSpPr>
          <p:cNvPr id="10" name="Group 35"/>
          <p:cNvGrpSpPr>
            <a:grpSpLocks/>
          </p:cNvGrpSpPr>
          <p:nvPr/>
        </p:nvGrpSpPr>
        <p:grpSpPr bwMode="auto">
          <a:xfrm>
            <a:off x="2386723" y="1206525"/>
            <a:ext cx="4019550" cy="2644775"/>
            <a:chOff x="1653" y="809"/>
            <a:chExt cx="2532" cy="1666"/>
          </a:xfrm>
        </p:grpSpPr>
        <p:sp>
          <p:nvSpPr>
            <p:cNvPr id="11" name="Puzzle2"/>
            <p:cNvSpPr>
              <a:spLocks noEditPoints="1" noChangeArrowheads="1"/>
            </p:cNvSpPr>
            <p:nvPr/>
          </p:nvSpPr>
          <p:spPr bwMode="auto">
            <a:xfrm>
              <a:off x="1653" y="809"/>
              <a:ext cx="2532" cy="166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1 w 21600"/>
                <a:gd name="T25" fmla="*/ 6742 h 21600"/>
                <a:gd name="T26" fmla="*/ 16174 w 21600"/>
                <a:gd name="T27" fmla="*/ 204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76200">
              <a:solidFill>
                <a:schemeClr val="tx1"/>
              </a:solidFill>
              <a:miter lim="800000"/>
              <a:headEnd/>
              <a:tailEnd/>
            </a:ln>
          </p:spPr>
          <p:txBody>
            <a:bodyPr lIns="75749" tIns="37874" rIns="75749" bIns="37874"/>
            <a:lstStyle/>
            <a:p>
              <a:pPr algn="ctr" defTabSz="757238"/>
              <a:endParaRPr lang="en-GB" sz="1500"/>
            </a:p>
            <a:p>
              <a:pPr algn="ctr" defTabSz="757238"/>
              <a:endParaRPr lang="en-GB" sz="1500" b="1"/>
            </a:p>
          </p:txBody>
        </p:sp>
        <p:sp>
          <p:nvSpPr>
            <p:cNvPr id="12" name="Text Box 10"/>
            <p:cNvSpPr txBox="1">
              <a:spLocks noChangeArrowheads="1"/>
            </p:cNvSpPr>
            <p:nvPr/>
          </p:nvSpPr>
          <p:spPr bwMode="auto">
            <a:xfrm>
              <a:off x="2231" y="1508"/>
              <a:ext cx="1326" cy="281"/>
            </a:xfrm>
            <a:prstGeom prst="rect">
              <a:avLst/>
            </a:prstGeom>
            <a:noFill/>
            <a:ln w="76200">
              <a:noFill/>
              <a:miter lim="800000"/>
              <a:headEnd/>
              <a:tailEnd/>
            </a:ln>
          </p:spPr>
          <p:txBody>
            <a:bodyPr lIns="75749" tIns="37874" rIns="75749" bIns="37874">
              <a:spAutoFit/>
            </a:bodyPr>
            <a:lstStyle/>
            <a:p>
              <a:pPr algn="ctr" defTabSz="757238"/>
              <a:r>
                <a:rPr lang="en-US" sz="2400" b="1" dirty="0">
                  <a:latin typeface="Arial Black" pitchFamily="34" charset="0"/>
                </a:rPr>
                <a:t>Health</a:t>
              </a:r>
              <a:endParaRPr lang="en-GB" sz="2400" b="1" dirty="0">
                <a:latin typeface="Arial Black" pitchFamily="34" charset="0"/>
              </a:endParaRPr>
            </a:p>
          </p:txBody>
        </p:sp>
      </p:grpSp>
      <p:sp>
        <p:nvSpPr>
          <p:cNvPr id="13" name="Rectangle 12"/>
          <p:cNvSpPr/>
          <p:nvPr/>
        </p:nvSpPr>
        <p:spPr>
          <a:xfrm>
            <a:off x="5336713" y="0"/>
            <a:ext cx="3762568"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Integration</a:t>
            </a:r>
            <a:endParaRPr lang="en-US" sz="5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14" name="Group 36"/>
          <p:cNvGrpSpPr>
            <a:grpSpLocks/>
          </p:cNvGrpSpPr>
          <p:nvPr/>
        </p:nvGrpSpPr>
        <p:grpSpPr bwMode="auto">
          <a:xfrm>
            <a:off x="5455692" y="1114141"/>
            <a:ext cx="2495550" cy="3386138"/>
            <a:chOff x="3600" y="792"/>
            <a:chExt cx="1572" cy="2133"/>
          </a:xfrm>
        </p:grpSpPr>
        <p:grpSp>
          <p:nvGrpSpPr>
            <p:cNvPr id="15" name="Group 14"/>
            <p:cNvGrpSpPr>
              <a:grpSpLocks/>
            </p:cNvGrpSpPr>
            <p:nvPr/>
          </p:nvGrpSpPr>
          <p:grpSpPr bwMode="auto">
            <a:xfrm>
              <a:off x="3600" y="792"/>
              <a:ext cx="1572" cy="2133"/>
              <a:chOff x="3687" y="831"/>
              <a:chExt cx="1572" cy="2133"/>
            </a:xfrm>
          </p:grpSpPr>
          <p:grpSp>
            <p:nvGrpSpPr>
              <p:cNvPr id="17" name="Group 15"/>
              <p:cNvGrpSpPr>
                <a:grpSpLocks/>
              </p:cNvGrpSpPr>
              <p:nvPr/>
            </p:nvGrpSpPr>
            <p:grpSpPr bwMode="auto">
              <a:xfrm>
                <a:off x="3687" y="831"/>
                <a:ext cx="1526" cy="2133"/>
                <a:chOff x="1734" y="2674"/>
                <a:chExt cx="1888" cy="2488"/>
              </a:xfrm>
            </p:grpSpPr>
            <p:sp>
              <p:nvSpPr>
                <p:cNvPr id="19" name="Puzzle4"/>
                <p:cNvSpPr>
                  <a:spLocks noEditPoints="1" noChangeArrowheads="1"/>
                </p:cNvSpPr>
                <p:nvPr/>
              </p:nvSpPr>
              <p:spPr bwMode="auto">
                <a:xfrm>
                  <a:off x="1734" y="2674"/>
                  <a:ext cx="1888" cy="24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1 w 21600"/>
                    <a:gd name="T25" fmla="*/ 5660 h 21600"/>
                    <a:gd name="T26" fmla="*/ 20204 w 21600"/>
                    <a:gd name="T27" fmla="*/ 1598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99CCFF"/>
                </a:solidFill>
                <a:ln w="12700">
                  <a:solidFill>
                    <a:srgbClr val="000000"/>
                  </a:solidFill>
                  <a:miter lim="800000"/>
                  <a:headEnd/>
                  <a:tailEnd/>
                </a:ln>
              </p:spPr>
              <p:txBody>
                <a:bodyPr lIns="75749" tIns="37874" rIns="75749" bIns="37874"/>
                <a:lstStyle/>
                <a:p>
                  <a:endParaRPr lang="en-GB"/>
                </a:p>
              </p:txBody>
            </p:sp>
            <p:sp>
              <p:nvSpPr>
                <p:cNvPr id="20" name="Text Box 17"/>
                <p:cNvSpPr txBox="1">
                  <a:spLocks noChangeArrowheads="1"/>
                </p:cNvSpPr>
                <p:nvPr/>
              </p:nvSpPr>
              <p:spPr bwMode="auto">
                <a:xfrm>
                  <a:off x="1981" y="3331"/>
                  <a:ext cx="1479" cy="246"/>
                </a:xfrm>
                <a:prstGeom prst="rect">
                  <a:avLst/>
                </a:prstGeom>
                <a:noFill/>
                <a:ln w="12700">
                  <a:noFill/>
                  <a:miter lim="800000"/>
                  <a:headEnd/>
                  <a:tailEnd/>
                </a:ln>
              </p:spPr>
              <p:txBody>
                <a:bodyPr lIns="75749" tIns="37874" rIns="75749" bIns="37874">
                  <a:spAutoFit/>
                </a:bodyPr>
                <a:lstStyle/>
                <a:p>
                  <a:pPr algn="ctr" defTabSz="757238"/>
                  <a:endParaRPr lang="th-TH" sz="1700"/>
                </a:p>
              </p:txBody>
            </p:sp>
          </p:grpSp>
          <p:sp>
            <p:nvSpPr>
              <p:cNvPr id="18" name="Text Box 18"/>
              <p:cNvSpPr txBox="1">
                <a:spLocks noChangeArrowheads="1"/>
              </p:cNvSpPr>
              <p:nvPr/>
            </p:nvSpPr>
            <p:spPr bwMode="auto">
              <a:xfrm>
                <a:off x="3923" y="2178"/>
                <a:ext cx="1336" cy="211"/>
              </a:xfrm>
              <a:prstGeom prst="rect">
                <a:avLst/>
              </a:prstGeom>
              <a:noFill/>
              <a:ln w="12700" algn="ctr">
                <a:noFill/>
                <a:miter lim="800000"/>
                <a:headEnd/>
                <a:tailEnd/>
              </a:ln>
            </p:spPr>
            <p:txBody>
              <a:bodyPr lIns="75749" tIns="37874" rIns="75749" bIns="37874">
                <a:spAutoFit/>
              </a:bodyPr>
              <a:lstStyle/>
              <a:p>
                <a:pPr defTabSz="757238">
                  <a:spcBef>
                    <a:spcPct val="50000"/>
                  </a:spcBef>
                </a:pPr>
                <a:endParaRPr lang="th-TH" sz="1700"/>
              </a:p>
            </p:txBody>
          </p:sp>
        </p:grpSp>
        <p:sp>
          <p:nvSpPr>
            <p:cNvPr id="16" name="Text Box 29"/>
            <p:cNvSpPr txBox="1">
              <a:spLocks noChangeArrowheads="1"/>
            </p:cNvSpPr>
            <p:nvPr/>
          </p:nvSpPr>
          <p:spPr bwMode="auto">
            <a:xfrm>
              <a:off x="3699" y="1350"/>
              <a:ext cx="1326" cy="1076"/>
            </a:xfrm>
            <a:prstGeom prst="rect">
              <a:avLst/>
            </a:prstGeom>
            <a:noFill/>
            <a:ln w="12700">
              <a:noFill/>
              <a:miter lim="800000"/>
              <a:headEnd/>
              <a:tailEnd/>
            </a:ln>
          </p:spPr>
          <p:txBody>
            <a:bodyPr lIns="75749" tIns="37874" rIns="75749" bIns="37874">
              <a:spAutoFit/>
            </a:bodyPr>
            <a:lstStyle/>
            <a:p>
              <a:pPr algn="ctr" defTabSz="757238"/>
              <a:endParaRPr lang="en-US" sz="1700" b="1" dirty="0"/>
            </a:p>
            <a:p>
              <a:pPr algn="ctr" defTabSz="757238"/>
              <a:endParaRPr lang="en-US" sz="1000" i="1" dirty="0" smtClean="0">
                <a:solidFill>
                  <a:schemeClr val="tx2">
                    <a:lumMod val="75000"/>
                    <a:lumOff val="25000"/>
                  </a:schemeClr>
                </a:solidFill>
                <a:latin typeface="+mj-lt"/>
              </a:endParaRPr>
            </a:p>
            <a:p>
              <a:pPr defTabSz="757238"/>
              <a:r>
                <a:rPr lang="en-US" sz="1000" i="1" dirty="0" smtClean="0">
                  <a:solidFill>
                    <a:schemeClr val="tx2">
                      <a:lumMod val="75000"/>
                      <a:lumOff val="25000"/>
                    </a:schemeClr>
                  </a:solidFill>
                  <a:latin typeface="+mj-lt"/>
                </a:rPr>
                <a:t>             </a:t>
              </a:r>
              <a:r>
                <a:rPr lang="en-US" sz="1700" b="1" i="1" dirty="0" smtClean="0">
                  <a:solidFill>
                    <a:schemeClr val="tx2">
                      <a:lumMod val="95000"/>
                      <a:lumOff val="5000"/>
                    </a:schemeClr>
                  </a:solidFill>
                  <a:latin typeface="+mj-lt"/>
                </a:rPr>
                <a:t>Advocacy </a:t>
              </a:r>
            </a:p>
            <a:p>
              <a:pPr defTabSz="757238"/>
              <a:endParaRPr lang="en-US" sz="300" b="1" i="1" dirty="0" smtClean="0">
                <a:solidFill>
                  <a:schemeClr val="tx2">
                    <a:lumMod val="95000"/>
                    <a:lumOff val="5000"/>
                  </a:schemeClr>
                </a:solidFill>
                <a:latin typeface="+mj-lt"/>
              </a:endParaRPr>
            </a:p>
            <a:p>
              <a:pPr defTabSz="757238"/>
              <a:endParaRPr lang="en-US" sz="1700" b="1" i="1" dirty="0" smtClean="0">
                <a:solidFill>
                  <a:schemeClr val="tx2">
                    <a:lumMod val="95000"/>
                    <a:lumOff val="5000"/>
                  </a:schemeClr>
                </a:solidFill>
                <a:latin typeface="+mj-lt"/>
              </a:endParaRPr>
            </a:p>
            <a:p>
              <a:pPr defTabSz="757238"/>
              <a:r>
                <a:rPr lang="en-US" sz="1700" b="1" i="1" dirty="0" smtClean="0">
                  <a:solidFill>
                    <a:schemeClr val="tx2">
                      <a:lumMod val="95000"/>
                      <a:lumOff val="5000"/>
                    </a:schemeClr>
                  </a:solidFill>
                  <a:latin typeface="+mj-lt"/>
                </a:rPr>
                <a:t>            &amp; </a:t>
              </a:r>
            </a:p>
            <a:p>
              <a:pPr defTabSz="757238"/>
              <a:endParaRPr lang="en-US" sz="800" b="1" i="1" dirty="0" smtClean="0">
                <a:solidFill>
                  <a:schemeClr val="tx2">
                    <a:lumMod val="95000"/>
                    <a:lumOff val="5000"/>
                  </a:schemeClr>
                </a:solidFill>
                <a:latin typeface="+mj-lt"/>
              </a:endParaRPr>
            </a:p>
            <a:p>
              <a:pPr defTabSz="757238"/>
              <a:r>
                <a:rPr lang="en-US" sz="1700" b="1" i="1" dirty="0" smtClean="0">
                  <a:solidFill>
                    <a:schemeClr val="tx2">
                      <a:lumMod val="95000"/>
                      <a:lumOff val="5000"/>
                    </a:schemeClr>
                  </a:solidFill>
                  <a:latin typeface="+mj-lt"/>
                </a:rPr>
                <a:t>    Communication</a:t>
              </a:r>
              <a:endParaRPr lang="en-GB" sz="1700" b="1" i="1" dirty="0">
                <a:solidFill>
                  <a:schemeClr val="tx2">
                    <a:lumMod val="95000"/>
                    <a:lumOff val="5000"/>
                  </a:schemeClr>
                </a:solidFill>
                <a:latin typeface="+mj-lt"/>
              </a:endParaRPr>
            </a:p>
          </p:txBody>
        </p:sp>
      </p:grpSp>
      <p:grpSp>
        <p:nvGrpSpPr>
          <p:cNvPr id="21" name="Group 34"/>
          <p:cNvGrpSpPr>
            <a:grpSpLocks/>
          </p:cNvGrpSpPr>
          <p:nvPr/>
        </p:nvGrpSpPr>
        <p:grpSpPr bwMode="auto">
          <a:xfrm>
            <a:off x="-163773" y="3725270"/>
            <a:ext cx="4162424" cy="2014538"/>
            <a:chOff x="90" y="2424"/>
            <a:chExt cx="2622" cy="1269"/>
          </a:xfrm>
        </p:grpSpPr>
        <p:grpSp>
          <p:nvGrpSpPr>
            <p:cNvPr id="22" name="Group 19"/>
            <p:cNvGrpSpPr>
              <a:grpSpLocks/>
            </p:cNvGrpSpPr>
            <p:nvPr/>
          </p:nvGrpSpPr>
          <p:grpSpPr bwMode="auto">
            <a:xfrm>
              <a:off x="143" y="2424"/>
              <a:ext cx="2563" cy="1269"/>
              <a:chOff x="1076" y="1787"/>
              <a:chExt cx="3172" cy="1480"/>
            </a:xfrm>
          </p:grpSpPr>
          <p:sp>
            <p:nvSpPr>
              <p:cNvPr id="24" name="Puzzle1"/>
              <p:cNvSpPr>
                <a:spLocks noEditPoints="1" noChangeArrowheads="1"/>
              </p:cNvSpPr>
              <p:nvPr/>
            </p:nvSpPr>
            <p:spPr bwMode="auto">
              <a:xfrm>
                <a:off x="1076" y="1787"/>
                <a:ext cx="3172" cy="1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8 w 21600"/>
                  <a:gd name="T25" fmla="*/ 2569 h 21600"/>
                  <a:gd name="T26" fmla="*/ 16132 w 21600"/>
                  <a:gd name="T27" fmla="*/ 1955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12700">
                <a:solidFill>
                  <a:srgbClr val="000000"/>
                </a:solidFill>
                <a:miter lim="800000"/>
                <a:headEnd/>
                <a:tailEnd/>
              </a:ln>
            </p:spPr>
            <p:txBody>
              <a:bodyPr lIns="75749" tIns="37874" rIns="75749" bIns="37874"/>
              <a:lstStyle/>
              <a:p>
                <a:pPr defTabSz="757238"/>
                <a:endParaRPr lang="en-GB" sz="1500"/>
              </a:p>
              <a:p>
                <a:pPr defTabSz="757238"/>
                <a:endParaRPr lang="en-GB" sz="1500"/>
              </a:p>
              <a:p>
                <a:pPr defTabSz="757238"/>
                <a:endParaRPr lang="en-GB" sz="1500"/>
              </a:p>
            </p:txBody>
          </p:sp>
          <p:sp>
            <p:nvSpPr>
              <p:cNvPr id="25" name="Text Box 21"/>
              <p:cNvSpPr txBox="1">
                <a:spLocks noChangeArrowheads="1"/>
              </p:cNvSpPr>
              <p:nvPr/>
            </p:nvSpPr>
            <p:spPr bwMode="auto">
              <a:xfrm>
                <a:off x="1759" y="2386"/>
                <a:ext cx="1984" cy="247"/>
              </a:xfrm>
              <a:prstGeom prst="rect">
                <a:avLst/>
              </a:prstGeom>
              <a:noFill/>
              <a:ln w="12700">
                <a:noFill/>
                <a:miter lim="800000"/>
                <a:headEnd/>
                <a:tailEnd/>
              </a:ln>
            </p:spPr>
            <p:txBody>
              <a:bodyPr lIns="75749" tIns="37874" rIns="75749" bIns="37874">
                <a:spAutoFit/>
              </a:bodyPr>
              <a:lstStyle/>
              <a:p>
                <a:pPr algn="ctr" defTabSz="757238">
                  <a:spcBef>
                    <a:spcPct val="50000"/>
                  </a:spcBef>
                </a:pPr>
                <a:endParaRPr lang="th-TH" sz="1700"/>
              </a:p>
            </p:txBody>
          </p:sp>
        </p:grpSp>
        <p:sp>
          <p:nvSpPr>
            <p:cNvPr id="23" name="Text Box 28"/>
            <p:cNvSpPr txBox="1">
              <a:spLocks noChangeArrowheads="1"/>
            </p:cNvSpPr>
            <p:nvPr/>
          </p:nvSpPr>
          <p:spPr bwMode="auto">
            <a:xfrm>
              <a:off x="90" y="2906"/>
              <a:ext cx="2622" cy="213"/>
            </a:xfrm>
            <a:prstGeom prst="rect">
              <a:avLst/>
            </a:prstGeom>
            <a:noFill/>
            <a:ln w="12700">
              <a:noFill/>
              <a:miter lim="800000"/>
              <a:headEnd/>
              <a:tailEnd/>
            </a:ln>
          </p:spPr>
          <p:txBody>
            <a:bodyPr wrap="square" lIns="75749" tIns="37874" rIns="75749" bIns="37874">
              <a:spAutoFit/>
            </a:bodyPr>
            <a:lstStyle/>
            <a:p>
              <a:pPr algn="ctr" defTabSz="757238">
                <a:spcBef>
                  <a:spcPct val="50000"/>
                </a:spcBef>
              </a:pPr>
              <a:r>
                <a:rPr lang="en-GB" sz="1700" b="1" dirty="0" smtClean="0">
                  <a:latin typeface="Arial Black" pitchFamily="34" charset="0"/>
                </a:rPr>
                <a:t>    </a:t>
              </a:r>
              <a:r>
                <a:rPr lang="en-GB" sz="1700" i="1" dirty="0" smtClean="0">
                  <a:solidFill>
                    <a:schemeClr val="tx2">
                      <a:lumMod val="65000"/>
                      <a:lumOff val="35000"/>
                    </a:schemeClr>
                  </a:solidFill>
                  <a:latin typeface="+mj-lt"/>
                </a:rPr>
                <a:t>National </a:t>
              </a:r>
              <a:r>
                <a:rPr lang="en-GB" sz="1700" i="1" dirty="0">
                  <a:solidFill>
                    <a:schemeClr val="tx2">
                      <a:lumMod val="65000"/>
                      <a:lumOff val="35000"/>
                    </a:schemeClr>
                  </a:solidFill>
                  <a:latin typeface="+mj-lt"/>
                </a:rPr>
                <a:t>Society </a:t>
              </a:r>
              <a:r>
                <a:rPr lang="en-GB" sz="1700" i="1" dirty="0" smtClean="0">
                  <a:solidFill>
                    <a:schemeClr val="tx2">
                      <a:lumMod val="65000"/>
                      <a:lumOff val="35000"/>
                    </a:schemeClr>
                  </a:solidFill>
                  <a:latin typeface="+mj-lt"/>
                </a:rPr>
                <a:t>Development</a:t>
              </a:r>
              <a:r>
                <a:rPr lang="en-GB" sz="1700" b="1" dirty="0" smtClean="0">
                  <a:solidFill>
                    <a:schemeClr val="tx2">
                      <a:lumMod val="65000"/>
                      <a:lumOff val="35000"/>
                    </a:schemeClr>
                  </a:solidFill>
                  <a:latin typeface="Arial Black" pitchFamily="34" charset="0"/>
                </a:rPr>
                <a:t>  </a:t>
              </a:r>
              <a:r>
                <a:rPr lang="en-GB" sz="1700" b="1" dirty="0" smtClean="0">
                  <a:latin typeface="Arial Black" pitchFamily="34" charset="0"/>
                </a:rPr>
                <a:t>                                                      </a:t>
              </a:r>
              <a:r>
                <a:rPr lang="en-GB" sz="1700" b="1" dirty="0" smtClean="0"/>
                <a:t> </a:t>
              </a:r>
              <a:endParaRPr lang="en-GB" sz="1700" b="1" dirty="0"/>
            </a:p>
          </p:txBody>
        </p:sp>
      </p:grpSp>
      <p:grpSp>
        <p:nvGrpSpPr>
          <p:cNvPr id="26" name="Group 37"/>
          <p:cNvGrpSpPr>
            <a:grpSpLocks/>
          </p:cNvGrpSpPr>
          <p:nvPr/>
        </p:nvGrpSpPr>
        <p:grpSpPr bwMode="auto">
          <a:xfrm>
            <a:off x="3028432" y="2859442"/>
            <a:ext cx="2825751" cy="2906713"/>
            <a:chOff x="2114" y="1870"/>
            <a:chExt cx="1780" cy="1831"/>
          </a:xfrm>
        </p:grpSpPr>
        <p:sp>
          <p:nvSpPr>
            <p:cNvPr id="27" name="Puzzle3"/>
            <p:cNvSpPr>
              <a:spLocks noEditPoints="1" noChangeArrowheads="1"/>
            </p:cNvSpPr>
            <p:nvPr/>
          </p:nvSpPr>
          <p:spPr bwMode="auto">
            <a:xfrm>
              <a:off x="2114" y="1870"/>
              <a:ext cx="1587" cy="183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73 w 21600"/>
                <a:gd name="T25" fmla="*/ 7715 h 21600"/>
                <a:gd name="T26" fmla="*/ 19150 w 21600"/>
                <a:gd name="T27" fmla="*/ 202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76200">
              <a:solidFill>
                <a:srgbClr val="000000"/>
              </a:solidFill>
              <a:miter lim="800000"/>
              <a:headEnd/>
              <a:tailEnd/>
            </a:ln>
          </p:spPr>
          <p:txBody>
            <a:bodyPr lIns="75749" tIns="37874" rIns="75749" bIns="37874"/>
            <a:lstStyle/>
            <a:p>
              <a:pPr algn="ctr" defTabSz="757238"/>
              <a:endParaRPr lang="en-GB" sz="1500" b="1"/>
            </a:p>
            <a:p>
              <a:pPr defTabSz="757238"/>
              <a:endParaRPr lang="en-GB" sz="1500" b="1"/>
            </a:p>
          </p:txBody>
        </p:sp>
        <p:sp>
          <p:nvSpPr>
            <p:cNvPr id="28" name="Text Box 13"/>
            <p:cNvSpPr txBox="1">
              <a:spLocks noChangeArrowheads="1"/>
            </p:cNvSpPr>
            <p:nvPr/>
          </p:nvSpPr>
          <p:spPr bwMode="auto">
            <a:xfrm>
              <a:off x="2130" y="2542"/>
              <a:ext cx="1764" cy="281"/>
            </a:xfrm>
            <a:prstGeom prst="rect">
              <a:avLst/>
            </a:prstGeom>
            <a:noFill/>
            <a:ln w="76200">
              <a:noFill/>
              <a:miter lim="800000"/>
              <a:headEnd/>
              <a:tailEnd/>
            </a:ln>
          </p:spPr>
          <p:txBody>
            <a:bodyPr wrap="square" lIns="75749" tIns="37874" rIns="75749" bIns="37874">
              <a:spAutoFit/>
            </a:bodyPr>
            <a:lstStyle/>
            <a:p>
              <a:pPr defTabSz="757238">
                <a:spcBef>
                  <a:spcPts val="0"/>
                </a:spcBef>
              </a:pPr>
              <a:r>
                <a:rPr lang="en-US" sz="800" b="1" dirty="0" smtClean="0">
                  <a:latin typeface="Arial Black" pitchFamily="34" charset="0"/>
                </a:rPr>
                <a:t>  </a:t>
              </a:r>
              <a:r>
                <a:rPr lang="en-GB" sz="2400" b="1" dirty="0" smtClean="0">
                  <a:latin typeface="Arial Black" pitchFamily="34" charset="0"/>
                </a:rPr>
                <a:t>Cross–Cutting </a:t>
              </a:r>
              <a:r>
                <a:rPr lang="en-GB" sz="1700" b="1" dirty="0" smtClean="0"/>
                <a:t> </a:t>
              </a:r>
              <a:endParaRPr lang="en-GB" sz="1700" b="1" dirty="0"/>
            </a:p>
          </p:txBody>
        </p:sp>
      </p:grpSp>
      <p:sp>
        <p:nvSpPr>
          <p:cNvPr id="29" name="Puzzle1"/>
          <p:cNvSpPr>
            <a:spLocks noEditPoints="1" noChangeArrowheads="1"/>
          </p:cNvSpPr>
          <p:nvPr/>
        </p:nvSpPr>
        <p:spPr bwMode="auto">
          <a:xfrm>
            <a:off x="4588611" y="3724631"/>
            <a:ext cx="4068763" cy="20145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5 w 21600"/>
              <a:gd name="T25" fmla="*/ 2570 h 21600"/>
              <a:gd name="T26" fmla="*/ 16130 w 21600"/>
              <a:gd name="T27" fmla="*/ 1955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99FF"/>
          </a:solidFill>
          <a:ln w="76200">
            <a:solidFill>
              <a:srgbClr val="000000"/>
            </a:solidFill>
            <a:miter lim="800000"/>
            <a:headEnd/>
            <a:tailEnd/>
          </a:ln>
        </p:spPr>
        <p:txBody>
          <a:bodyPr lIns="75749" tIns="37874" rIns="75749" bIns="37874"/>
          <a:lstStyle/>
          <a:p>
            <a:pPr defTabSz="757238"/>
            <a:endParaRPr lang="en-GB" sz="1500"/>
          </a:p>
          <a:p>
            <a:pPr defTabSz="757238"/>
            <a:endParaRPr lang="en-GB" sz="1500"/>
          </a:p>
          <a:p>
            <a:pPr defTabSz="757238"/>
            <a:endParaRPr lang="en-GB" sz="1500"/>
          </a:p>
        </p:txBody>
      </p:sp>
      <p:sp>
        <p:nvSpPr>
          <p:cNvPr id="30" name="Text Box 27"/>
          <p:cNvSpPr txBox="1">
            <a:spLocks noChangeArrowheads="1"/>
          </p:cNvSpPr>
          <p:nvPr/>
        </p:nvSpPr>
        <p:spPr bwMode="auto">
          <a:xfrm>
            <a:off x="4621616" y="4473931"/>
            <a:ext cx="4067175" cy="384175"/>
          </a:xfrm>
          <a:prstGeom prst="rect">
            <a:avLst/>
          </a:prstGeom>
          <a:noFill/>
          <a:ln w="69850">
            <a:noFill/>
            <a:miter lim="800000"/>
            <a:headEnd/>
            <a:tailEnd/>
          </a:ln>
        </p:spPr>
        <p:txBody>
          <a:bodyPr wrap="square" lIns="75749" tIns="37874" rIns="75749" bIns="37874">
            <a:spAutoFit/>
          </a:bodyPr>
          <a:lstStyle/>
          <a:p>
            <a:pPr algn="ctr" defTabSz="757238">
              <a:spcBef>
                <a:spcPct val="50000"/>
              </a:spcBef>
            </a:pPr>
            <a:r>
              <a:rPr lang="en-GB" sz="2000" b="1" dirty="0">
                <a:latin typeface="Arial Black" pitchFamily="34" charset="0"/>
              </a:rPr>
              <a:t>Coordination &amp; Cooperation</a:t>
            </a:r>
          </a:p>
        </p:txBody>
      </p:sp>
      <p:sp>
        <p:nvSpPr>
          <p:cNvPr id="31" name="TextBox 30"/>
          <p:cNvSpPr txBox="1"/>
          <p:nvPr/>
        </p:nvSpPr>
        <p:spPr>
          <a:xfrm>
            <a:off x="272955" y="6073254"/>
            <a:ext cx="8871045" cy="461665"/>
          </a:xfrm>
          <a:prstGeom prst="rect">
            <a:avLst/>
          </a:prstGeom>
          <a:noFill/>
        </p:spPr>
        <p:txBody>
          <a:bodyPr wrap="square" rtlCol="0">
            <a:spAutoFit/>
          </a:bodyPr>
          <a:lstStyle/>
          <a:p>
            <a:pPr algn="ctr"/>
            <a:r>
              <a:rPr lang="en-US" sz="2400" dirty="0" smtClean="0"/>
              <a:t>Integrated Risk Reduction Programming</a:t>
            </a:r>
            <a:endParaRPr lang="en-GB" sz="2400" dirty="0"/>
          </a:p>
        </p:txBody>
      </p:sp>
      <p:sp>
        <p:nvSpPr>
          <p:cNvPr id="32" name="Rectangle 31"/>
          <p:cNvSpPr/>
          <p:nvPr/>
        </p:nvSpPr>
        <p:spPr>
          <a:xfrm rot="20002000">
            <a:off x="-223353" y="2883426"/>
            <a:ext cx="9281131" cy="1200329"/>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7200" b="1" dirty="0" smtClean="0">
                <a:ln/>
                <a:solidFill>
                  <a:schemeClr val="accent5">
                    <a:tint val="50000"/>
                    <a:satMod val="180000"/>
                  </a:schemeClr>
                </a:solidFill>
              </a:rPr>
              <a:t>Resilience Approach</a:t>
            </a:r>
            <a:endParaRPr lang="en-US" sz="7200" b="1" dirty="0">
              <a:ln/>
              <a:solidFill>
                <a:schemeClr val="accent5">
                  <a:tint val="50000"/>
                  <a:satMod val="180000"/>
                </a:schemeClr>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heckerboard(across)">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heckerboard(across)">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heckerboard(across)">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heckerboard(across)">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checkerboard(across)">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2605088" y="1274763"/>
            <a:ext cx="4019550" cy="2644775"/>
            <a:chOff x="1653" y="809"/>
            <a:chExt cx="2532" cy="1666"/>
          </a:xfrm>
        </p:grpSpPr>
        <p:sp>
          <p:nvSpPr>
            <p:cNvPr id="7199" name="Puzzle2"/>
            <p:cNvSpPr>
              <a:spLocks noEditPoints="1" noChangeArrowheads="1"/>
            </p:cNvSpPr>
            <p:nvPr/>
          </p:nvSpPr>
          <p:spPr bwMode="auto">
            <a:xfrm>
              <a:off x="1653" y="809"/>
              <a:ext cx="2532" cy="166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1 w 21600"/>
                <a:gd name="T25" fmla="*/ 6742 h 21600"/>
                <a:gd name="T26" fmla="*/ 16174 w 21600"/>
                <a:gd name="T27" fmla="*/ 204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76200">
              <a:solidFill>
                <a:schemeClr val="tx1"/>
              </a:solidFill>
              <a:miter lim="800000"/>
              <a:headEnd/>
              <a:tailEnd/>
            </a:ln>
          </p:spPr>
          <p:txBody>
            <a:bodyPr lIns="75749" tIns="37874" rIns="75749" bIns="37874"/>
            <a:lstStyle/>
            <a:p>
              <a:pPr algn="ctr" defTabSz="757238"/>
              <a:endParaRPr lang="en-GB" sz="1500"/>
            </a:p>
            <a:p>
              <a:pPr algn="ctr" defTabSz="757238"/>
              <a:endParaRPr lang="en-GB" sz="1500" b="1"/>
            </a:p>
          </p:txBody>
        </p:sp>
        <p:sp>
          <p:nvSpPr>
            <p:cNvPr id="7200" name="Text Box 10"/>
            <p:cNvSpPr txBox="1">
              <a:spLocks noChangeArrowheads="1"/>
            </p:cNvSpPr>
            <p:nvPr/>
          </p:nvSpPr>
          <p:spPr bwMode="auto">
            <a:xfrm>
              <a:off x="2231" y="1508"/>
              <a:ext cx="1326" cy="281"/>
            </a:xfrm>
            <a:prstGeom prst="rect">
              <a:avLst/>
            </a:prstGeom>
            <a:noFill/>
            <a:ln w="76200">
              <a:noFill/>
              <a:miter lim="800000"/>
              <a:headEnd/>
              <a:tailEnd/>
            </a:ln>
          </p:spPr>
          <p:txBody>
            <a:bodyPr lIns="75749" tIns="37874" rIns="75749" bIns="37874">
              <a:spAutoFit/>
            </a:bodyPr>
            <a:lstStyle/>
            <a:p>
              <a:pPr algn="ctr" defTabSz="757238"/>
              <a:r>
                <a:rPr lang="en-US" sz="2400" b="1" dirty="0">
                  <a:latin typeface="Arial Black" pitchFamily="34" charset="0"/>
                </a:rPr>
                <a:t>Health</a:t>
              </a:r>
              <a:endParaRPr lang="en-GB" sz="2400" b="1" dirty="0">
                <a:latin typeface="Arial Black" pitchFamily="34" charset="0"/>
              </a:endParaRPr>
            </a:p>
          </p:txBody>
        </p:sp>
      </p:grpSp>
      <p:grpSp>
        <p:nvGrpSpPr>
          <p:cNvPr id="3" name="Group 37"/>
          <p:cNvGrpSpPr>
            <a:grpSpLocks/>
          </p:cNvGrpSpPr>
          <p:nvPr/>
        </p:nvGrpSpPr>
        <p:grpSpPr bwMode="auto">
          <a:xfrm>
            <a:off x="3355978" y="2968625"/>
            <a:ext cx="2825751" cy="2906713"/>
            <a:chOff x="2114" y="1870"/>
            <a:chExt cx="1780" cy="1831"/>
          </a:xfrm>
        </p:grpSpPr>
        <p:sp>
          <p:nvSpPr>
            <p:cNvPr id="7197" name="Puzzle3"/>
            <p:cNvSpPr>
              <a:spLocks noEditPoints="1" noChangeArrowheads="1"/>
            </p:cNvSpPr>
            <p:nvPr/>
          </p:nvSpPr>
          <p:spPr bwMode="auto">
            <a:xfrm>
              <a:off x="2114" y="1870"/>
              <a:ext cx="1587" cy="183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73 w 21600"/>
                <a:gd name="T25" fmla="*/ 7715 h 21600"/>
                <a:gd name="T26" fmla="*/ 19150 w 21600"/>
                <a:gd name="T27" fmla="*/ 202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76200">
              <a:solidFill>
                <a:srgbClr val="000000"/>
              </a:solidFill>
              <a:miter lim="800000"/>
              <a:headEnd/>
              <a:tailEnd/>
            </a:ln>
          </p:spPr>
          <p:txBody>
            <a:bodyPr lIns="75749" tIns="37874" rIns="75749" bIns="37874"/>
            <a:lstStyle/>
            <a:p>
              <a:pPr algn="ctr" defTabSz="757238"/>
              <a:endParaRPr lang="en-GB" sz="1500" b="1"/>
            </a:p>
            <a:p>
              <a:pPr defTabSz="757238"/>
              <a:endParaRPr lang="en-GB" sz="1500" b="1"/>
            </a:p>
          </p:txBody>
        </p:sp>
        <p:sp>
          <p:nvSpPr>
            <p:cNvPr id="7198" name="Text Box 13"/>
            <p:cNvSpPr txBox="1">
              <a:spLocks noChangeArrowheads="1"/>
            </p:cNvSpPr>
            <p:nvPr/>
          </p:nvSpPr>
          <p:spPr bwMode="auto">
            <a:xfrm>
              <a:off x="2130" y="2542"/>
              <a:ext cx="1764" cy="281"/>
            </a:xfrm>
            <a:prstGeom prst="rect">
              <a:avLst/>
            </a:prstGeom>
            <a:noFill/>
            <a:ln w="76200">
              <a:noFill/>
              <a:miter lim="800000"/>
              <a:headEnd/>
              <a:tailEnd/>
            </a:ln>
          </p:spPr>
          <p:txBody>
            <a:bodyPr wrap="square" lIns="75749" tIns="37874" rIns="75749" bIns="37874">
              <a:spAutoFit/>
            </a:bodyPr>
            <a:lstStyle/>
            <a:p>
              <a:pPr defTabSz="757238">
                <a:spcBef>
                  <a:spcPts val="0"/>
                </a:spcBef>
              </a:pPr>
              <a:r>
                <a:rPr lang="en-US" sz="800" b="1" dirty="0" smtClean="0">
                  <a:latin typeface="Arial Black" pitchFamily="34" charset="0"/>
                </a:rPr>
                <a:t>  </a:t>
              </a:r>
              <a:r>
                <a:rPr lang="en-GB" sz="2400" b="1" dirty="0" smtClean="0">
                  <a:latin typeface="Arial Black" pitchFamily="34" charset="0"/>
                </a:rPr>
                <a:t>Cross–Cutting </a:t>
              </a:r>
              <a:r>
                <a:rPr lang="en-GB" sz="1700" b="1" dirty="0" smtClean="0"/>
                <a:t> </a:t>
              </a:r>
              <a:endParaRPr lang="en-GB" sz="1700" b="1" dirty="0"/>
            </a:p>
          </p:txBody>
        </p:sp>
      </p:grpSp>
      <p:grpSp>
        <p:nvGrpSpPr>
          <p:cNvPr id="4" name="Group 38"/>
          <p:cNvGrpSpPr>
            <a:grpSpLocks/>
          </p:cNvGrpSpPr>
          <p:nvPr/>
        </p:nvGrpSpPr>
        <p:grpSpPr bwMode="auto">
          <a:xfrm>
            <a:off x="4867276" y="3833813"/>
            <a:ext cx="4076700" cy="2014537"/>
            <a:chOff x="3060" y="2421"/>
            <a:chExt cx="2568" cy="1269"/>
          </a:xfrm>
        </p:grpSpPr>
        <p:sp>
          <p:nvSpPr>
            <p:cNvPr id="7195" name="Puzzle1"/>
            <p:cNvSpPr>
              <a:spLocks noEditPoints="1" noChangeArrowheads="1"/>
            </p:cNvSpPr>
            <p:nvPr/>
          </p:nvSpPr>
          <p:spPr bwMode="auto">
            <a:xfrm>
              <a:off x="3065" y="2421"/>
              <a:ext cx="2563" cy="126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5 w 21600"/>
                <a:gd name="T25" fmla="*/ 2570 h 21600"/>
                <a:gd name="T26" fmla="*/ 16130 w 21600"/>
                <a:gd name="T27" fmla="*/ 1955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99FF"/>
            </a:solidFill>
            <a:ln w="76200">
              <a:solidFill>
                <a:srgbClr val="000000"/>
              </a:solidFill>
              <a:miter lim="800000"/>
              <a:headEnd/>
              <a:tailEnd/>
            </a:ln>
          </p:spPr>
          <p:txBody>
            <a:bodyPr lIns="75749" tIns="37874" rIns="75749" bIns="37874"/>
            <a:lstStyle/>
            <a:p>
              <a:pPr defTabSz="757238"/>
              <a:endParaRPr lang="en-GB" sz="1500"/>
            </a:p>
            <a:p>
              <a:pPr defTabSz="757238"/>
              <a:endParaRPr lang="en-GB" sz="1500"/>
            </a:p>
            <a:p>
              <a:pPr defTabSz="757238"/>
              <a:endParaRPr lang="en-GB" sz="1500"/>
            </a:p>
          </p:txBody>
        </p:sp>
        <p:sp>
          <p:nvSpPr>
            <p:cNvPr id="7196" name="Text Box 27"/>
            <p:cNvSpPr txBox="1">
              <a:spLocks noChangeArrowheads="1"/>
            </p:cNvSpPr>
            <p:nvPr/>
          </p:nvSpPr>
          <p:spPr bwMode="auto">
            <a:xfrm>
              <a:off x="3060" y="2893"/>
              <a:ext cx="2562" cy="242"/>
            </a:xfrm>
            <a:prstGeom prst="rect">
              <a:avLst/>
            </a:prstGeom>
            <a:noFill/>
            <a:ln w="69850">
              <a:noFill/>
              <a:miter lim="800000"/>
              <a:headEnd/>
              <a:tailEnd/>
            </a:ln>
          </p:spPr>
          <p:txBody>
            <a:bodyPr wrap="square" lIns="75749" tIns="37874" rIns="75749" bIns="37874">
              <a:spAutoFit/>
            </a:bodyPr>
            <a:lstStyle/>
            <a:p>
              <a:pPr algn="ctr" defTabSz="757238">
                <a:spcBef>
                  <a:spcPct val="50000"/>
                </a:spcBef>
              </a:pPr>
              <a:r>
                <a:rPr lang="en-GB" sz="2000" b="1" dirty="0">
                  <a:latin typeface="Arial Black" pitchFamily="34" charset="0"/>
                </a:rPr>
                <a:t>Coordination &amp; Cooperation</a:t>
              </a:r>
            </a:p>
          </p:txBody>
        </p:sp>
      </p:grpSp>
      <p:grpSp>
        <p:nvGrpSpPr>
          <p:cNvPr id="5" name="Group 34"/>
          <p:cNvGrpSpPr>
            <a:grpSpLocks/>
          </p:cNvGrpSpPr>
          <p:nvPr/>
        </p:nvGrpSpPr>
        <p:grpSpPr bwMode="auto">
          <a:xfrm>
            <a:off x="142875" y="3848100"/>
            <a:ext cx="4162424" cy="2014538"/>
            <a:chOff x="90" y="2424"/>
            <a:chExt cx="2622" cy="1269"/>
          </a:xfrm>
        </p:grpSpPr>
        <p:grpSp>
          <p:nvGrpSpPr>
            <p:cNvPr id="6" name="Group 19"/>
            <p:cNvGrpSpPr>
              <a:grpSpLocks/>
            </p:cNvGrpSpPr>
            <p:nvPr/>
          </p:nvGrpSpPr>
          <p:grpSpPr bwMode="auto">
            <a:xfrm>
              <a:off x="143" y="2424"/>
              <a:ext cx="2563" cy="1269"/>
              <a:chOff x="1076" y="1787"/>
              <a:chExt cx="3172" cy="1480"/>
            </a:xfrm>
          </p:grpSpPr>
          <p:sp>
            <p:nvSpPr>
              <p:cNvPr id="7193" name="Puzzle1"/>
              <p:cNvSpPr>
                <a:spLocks noEditPoints="1" noChangeArrowheads="1"/>
              </p:cNvSpPr>
              <p:nvPr/>
            </p:nvSpPr>
            <p:spPr bwMode="auto">
              <a:xfrm>
                <a:off x="1076" y="1787"/>
                <a:ext cx="3172" cy="1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8 w 21600"/>
                  <a:gd name="T25" fmla="*/ 2569 h 21600"/>
                  <a:gd name="T26" fmla="*/ 16132 w 21600"/>
                  <a:gd name="T27" fmla="*/ 1955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12700">
                <a:solidFill>
                  <a:srgbClr val="000000"/>
                </a:solidFill>
                <a:miter lim="800000"/>
                <a:headEnd/>
                <a:tailEnd/>
              </a:ln>
            </p:spPr>
            <p:txBody>
              <a:bodyPr lIns="75749" tIns="37874" rIns="75749" bIns="37874"/>
              <a:lstStyle/>
              <a:p>
                <a:pPr defTabSz="757238"/>
                <a:endParaRPr lang="en-GB" sz="1500"/>
              </a:p>
              <a:p>
                <a:pPr defTabSz="757238"/>
                <a:endParaRPr lang="en-GB" sz="1500"/>
              </a:p>
              <a:p>
                <a:pPr defTabSz="757238"/>
                <a:endParaRPr lang="en-GB" sz="1500"/>
              </a:p>
            </p:txBody>
          </p:sp>
          <p:sp>
            <p:nvSpPr>
              <p:cNvPr id="7194" name="Text Box 21"/>
              <p:cNvSpPr txBox="1">
                <a:spLocks noChangeArrowheads="1"/>
              </p:cNvSpPr>
              <p:nvPr/>
            </p:nvSpPr>
            <p:spPr bwMode="auto">
              <a:xfrm>
                <a:off x="1759" y="2386"/>
                <a:ext cx="1984" cy="247"/>
              </a:xfrm>
              <a:prstGeom prst="rect">
                <a:avLst/>
              </a:prstGeom>
              <a:noFill/>
              <a:ln w="12700">
                <a:noFill/>
                <a:miter lim="800000"/>
                <a:headEnd/>
                <a:tailEnd/>
              </a:ln>
            </p:spPr>
            <p:txBody>
              <a:bodyPr lIns="75749" tIns="37874" rIns="75749" bIns="37874">
                <a:spAutoFit/>
              </a:bodyPr>
              <a:lstStyle/>
              <a:p>
                <a:pPr algn="ctr" defTabSz="757238">
                  <a:spcBef>
                    <a:spcPct val="50000"/>
                  </a:spcBef>
                </a:pPr>
                <a:endParaRPr lang="th-TH" sz="1700"/>
              </a:p>
            </p:txBody>
          </p:sp>
        </p:grpSp>
        <p:sp>
          <p:nvSpPr>
            <p:cNvPr id="7192" name="Text Box 28"/>
            <p:cNvSpPr txBox="1">
              <a:spLocks noChangeArrowheads="1"/>
            </p:cNvSpPr>
            <p:nvPr/>
          </p:nvSpPr>
          <p:spPr bwMode="auto">
            <a:xfrm>
              <a:off x="90" y="2906"/>
              <a:ext cx="2622" cy="213"/>
            </a:xfrm>
            <a:prstGeom prst="rect">
              <a:avLst/>
            </a:prstGeom>
            <a:noFill/>
            <a:ln w="12700">
              <a:noFill/>
              <a:miter lim="800000"/>
              <a:headEnd/>
              <a:tailEnd/>
            </a:ln>
          </p:spPr>
          <p:txBody>
            <a:bodyPr wrap="square" lIns="75749" tIns="37874" rIns="75749" bIns="37874">
              <a:spAutoFit/>
            </a:bodyPr>
            <a:lstStyle/>
            <a:p>
              <a:pPr algn="ctr" defTabSz="757238">
                <a:spcBef>
                  <a:spcPct val="50000"/>
                </a:spcBef>
              </a:pPr>
              <a:r>
                <a:rPr lang="en-GB" sz="1700" b="1" dirty="0" smtClean="0">
                  <a:latin typeface="Arial Black" pitchFamily="34" charset="0"/>
                </a:rPr>
                <a:t>    </a:t>
              </a:r>
              <a:r>
                <a:rPr lang="en-GB" sz="1700" i="1" dirty="0" smtClean="0">
                  <a:solidFill>
                    <a:schemeClr val="tx2">
                      <a:lumMod val="65000"/>
                      <a:lumOff val="35000"/>
                    </a:schemeClr>
                  </a:solidFill>
                  <a:latin typeface="+mj-lt"/>
                </a:rPr>
                <a:t>National </a:t>
              </a:r>
              <a:r>
                <a:rPr lang="en-GB" sz="1700" i="1" dirty="0">
                  <a:solidFill>
                    <a:schemeClr val="tx2">
                      <a:lumMod val="65000"/>
                      <a:lumOff val="35000"/>
                    </a:schemeClr>
                  </a:solidFill>
                  <a:latin typeface="+mj-lt"/>
                </a:rPr>
                <a:t>Society </a:t>
              </a:r>
              <a:r>
                <a:rPr lang="en-GB" sz="1700" i="1" dirty="0" smtClean="0">
                  <a:solidFill>
                    <a:schemeClr val="tx2">
                      <a:lumMod val="65000"/>
                      <a:lumOff val="35000"/>
                    </a:schemeClr>
                  </a:solidFill>
                  <a:latin typeface="+mj-lt"/>
                </a:rPr>
                <a:t>Development</a:t>
              </a:r>
              <a:r>
                <a:rPr lang="en-GB" sz="1700" b="1" dirty="0" smtClean="0">
                  <a:solidFill>
                    <a:schemeClr val="tx2">
                      <a:lumMod val="65000"/>
                      <a:lumOff val="35000"/>
                    </a:schemeClr>
                  </a:solidFill>
                  <a:latin typeface="Arial Black" pitchFamily="34" charset="0"/>
                </a:rPr>
                <a:t>  </a:t>
              </a:r>
              <a:r>
                <a:rPr lang="en-GB" sz="1700" b="1" dirty="0" smtClean="0">
                  <a:latin typeface="Arial Black" pitchFamily="34" charset="0"/>
                </a:rPr>
                <a:t>                                                      </a:t>
              </a:r>
              <a:r>
                <a:rPr lang="en-GB" sz="1700" b="1" dirty="0" smtClean="0"/>
                <a:t> </a:t>
              </a:r>
              <a:endParaRPr lang="en-GB" sz="1700" b="1" dirty="0"/>
            </a:p>
          </p:txBody>
        </p:sp>
      </p:grpSp>
      <p:grpSp>
        <p:nvGrpSpPr>
          <p:cNvPr id="7" name="Group 33"/>
          <p:cNvGrpSpPr>
            <a:grpSpLocks/>
          </p:cNvGrpSpPr>
          <p:nvPr/>
        </p:nvGrpSpPr>
        <p:grpSpPr bwMode="auto">
          <a:xfrm>
            <a:off x="1038225" y="1262063"/>
            <a:ext cx="2447924" cy="3384550"/>
            <a:chOff x="654" y="795"/>
            <a:chExt cx="1542" cy="2132"/>
          </a:xfrm>
        </p:grpSpPr>
        <p:sp>
          <p:nvSpPr>
            <p:cNvPr id="7189" name="Puzzle4"/>
            <p:cNvSpPr>
              <a:spLocks noEditPoints="1" noChangeArrowheads="1"/>
            </p:cNvSpPr>
            <p:nvPr/>
          </p:nvSpPr>
          <p:spPr bwMode="auto">
            <a:xfrm>
              <a:off x="663" y="795"/>
              <a:ext cx="1525" cy="21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82 w 21600"/>
                <a:gd name="T25" fmla="*/ 5663 h 21600"/>
                <a:gd name="T26" fmla="*/ 20198 w 21600"/>
                <a:gd name="T27" fmla="*/ 159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76200">
              <a:solidFill>
                <a:srgbClr val="000000"/>
              </a:solidFill>
              <a:miter lim="800000"/>
              <a:headEnd/>
              <a:tailEnd/>
            </a:ln>
            <a:scene3d>
              <a:camera prst="orthographicFront"/>
              <a:lightRig rig="threePt" dir="t"/>
            </a:scene3d>
            <a:sp3d>
              <a:bevelT w="0"/>
              <a:bevelB w="0"/>
            </a:sp3d>
          </p:spPr>
          <p:txBody>
            <a:bodyPr lIns="75749" tIns="37874" rIns="75749" bIns="37874"/>
            <a:lstStyle/>
            <a:p>
              <a:endParaRPr lang="en-GB" dirty="0"/>
            </a:p>
          </p:txBody>
        </p:sp>
        <p:sp>
          <p:nvSpPr>
            <p:cNvPr id="7190" name="Text Box 7"/>
            <p:cNvSpPr txBox="1">
              <a:spLocks noChangeArrowheads="1"/>
            </p:cNvSpPr>
            <p:nvPr/>
          </p:nvSpPr>
          <p:spPr bwMode="auto">
            <a:xfrm>
              <a:off x="654" y="1404"/>
              <a:ext cx="1542" cy="1173"/>
            </a:xfrm>
            <a:prstGeom prst="rect">
              <a:avLst/>
            </a:prstGeom>
            <a:noFill/>
            <a:ln w="76200">
              <a:noFill/>
              <a:miter lim="800000"/>
              <a:headEnd/>
              <a:tailEnd/>
            </a:ln>
            <a:scene3d>
              <a:camera prst="orthographicFront"/>
              <a:lightRig rig="threePt" dir="t"/>
            </a:scene3d>
            <a:sp3d>
              <a:bevelT w="0"/>
              <a:bevelB w="0"/>
            </a:sp3d>
          </p:spPr>
          <p:txBody>
            <a:bodyPr wrap="square" lIns="75749" tIns="37874" rIns="75749" bIns="37874">
              <a:spAutoFit/>
            </a:bodyPr>
            <a:lstStyle/>
            <a:p>
              <a:pPr algn="ctr" defTabSz="757238"/>
              <a:endParaRPr lang="en-US" sz="900" b="1" dirty="0"/>
            </a:p>
            <a:p>
              <a:pPr defTabSz="757238"/>
              <a:r>
                <a:rPr lang="en-US" sz="2400" b="1" dirty="0" smtClean="0">
                  <a:latin typeface="Arial Black" pitchFamily="34" charset="0"/>
                </a:rPr>
                <a:t>   Disaster  </a:t>
              </a:r>
              <a:endParaRPr lang="en-US" sz="2400" b="1" dirty="0">
                <a:latin typeface="Arial Black" pitchFamily="34" charset="0"/>
              </a:endParaRPr>
            </a:p>
            <a:p>
              <a:pPr algn="ctr" defTabSz="757238"/>
              <a:endParaRPr lang="en-US" sz="800" b="1" dirty="0" smtClean="0">
                <a:latin typeface="Arial Black" pitchFamily="34" charset="0"/>
              </a:endParaRPr>
            </a:p>
            <a:p>
              <a:pPr algn="ctr" defTabSz="757238"/>
              <a:endParaRPr lang="en-US" sz="800" b="1" dirty="0" smtClean="0">
                <a:latin typeface="Arial Black" pitchFamily="34" charset="0"/>
              </a:endParaRPr>
            </a:p>
            <a:p>
              <a:pPr algn="ctr" defTabSz="757238"/>
              <a:endParaRPr lang="en-US" sz="800" b="1" dirty="0" smtClean="0">
                <a:latin typeface="Arial Black" pitchFamily="34" charset="0"/>
              </a:endParaRPr>
            </a:p>
            <a:p>
              <a:pPr algn="ctr" defTabSz="757238"/>
              <a:endParaRPr lang="en-US" sz="900" b="1" dirty="0" smtClean="0">
                <a:latin typeface="Arial Black" pitchFamily="34" charset="0"/>
              </a:endParaRPr>
            </a:p>
            <a:p>
              <a:pPr algn="ctr" defTabSz="757238"/>
              <a:endParaRPr lang="en-US" sz="900" b="1" dirty="0" smtClean="0">
                <a:latin typeface="Arial Black" pitchFamily="34" charset="0"/>
              </a:endParaRPr>
            </a:p>
            <a:p>
              <a:pPr algn="ctr" defTabSz="757238"/>
              <a:r>
                <a:rPr lang="en-US" sz="2400" b="1" dirty="0" smtClean="0">
                  <a:latin typeface="Arial Black" pitchFamily="34" charset="0"/>
                </a:rPr>
                <a:t>Management</a:t>
              </a:r>
              <a:endParaRPr lang="en-GB" sz="2400" b="1" dirty="0">
                <a:latin typeface="Arial Black" pitchFamily="34" charset="0"/>
              </a:endParaRPr>
            </a:p>
            <a:p>
              <a:pPr algn="ctr" defTabSz="757238"/>
              <a:endParaRPr lang="en-GB" sz="1700" b="1" dirty="0"/>
            </a:p>
          </p:txBody>
        </p:sp>
      </p:grpSp>
      <p:grpSp>
        <p:nvGrpSpPr>
          <p:cNvPr id="8" name="Group 36"/>
          <p:cNvGrpSpPr>
            <a:grpSpLocks/>
          </p:cNvGrpSpPr>
          <p:nvPr/>
        </p:nvGrpSpPr>
        <p:grpSpPr bwMode="auto">
          <a:xfrm>
            <a:off x="5715000" y="1209675"/>
            <a:ext cx="2495550" cy="3386138"/>
            <a:chOff x="3600" y="792"/>
            <a:chExt cx="1572" cy="2133"/>
          </a:xfrm>
        </p:grpSpPr>
        <p:grpSp>
          <p:nvGrpSpPr>
            <p:cNvPr id="9" name="Group 14"/>
            <p:cNvGrpSpPr>
              <a:grpSpLocks/>
            </p:cNvGrpSpPr>
            <p:nvPr/>
          </p:nvGrpSpPr>
          <p:grpSpPr bwMode="auto">
            <a:xfrm>
              <a:off x="3600" y="792"/>
              <a:ext cx="1572" cy="2133"/>
              <a:chOff x="3687" y="831"/>
              <a:chExt cx="1572" cy="2133"/>
            </a:xfrm>
          </p:grpSpPr>
          <p:grpSp>
            <p:nvGrpSpPr>
              <p:cNvPr id="10" name="Group 15"/>
              <p:cNvGrpSpPr>
                <a:grpSpLocks/>
              </p:cNvGrpSpPr>
              <p:nvPr/>
            </p:nvGrpSpPr>
            <p:grpSpPr bwMode="auto">
              <a:xfrm>
                <a:off x="3687" y="831"/>
                <a:ext cx="1526" cy="2133"/>
                <a:chOff x="1734" y="2674"/>
                <a:chExt cx="1888" cy="2488"/>
              </a:xfrm>
            </p:grpSpPr>
            <p:sp>
              <p:nvSpPr>
                <p:cNvPr id="7187" name="Puzzle4"/>
                <p:cNvSpPr>
                  <a:spLocks noEditPoints="1" noChangeArrowheads="1"/>
                </p:cNvSpPr>
                <p:nvPr/>
              </p:nvSpPr>
              <p:spPr bwMode="auto">
                <a:xfrm>
                  <a:off x="1734" y="2674"/>
                  <a:ext cx="1888" cy="24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1 w 21600"/>
                    <a:gd name="T25" fmla="*/ 5660 h 21600"/>
                    <a:gd name="T26" fmla="*/ 20204 w 21600"/>
                    <a:gd name="T27" fmla="*/ 1598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99CCFF"/>
                </a:solidFill>
                <a:ln w="12700">
                  <a:solidFill>
                    <a:srgbClr val="000000"/>
                  </a:solidFill>
                  <a:miter lim="800000"/>
                  <a:headEnd/>
                  <a:tailEnd/>
                </a:ln>
              </p:spPr>
              <p:txBody>
                <a:bodyPr lIns="75749" tIns="37874" rIns="75749" bIns="37874"/>
                <a:lstStyle/>
                <a:p>
                  <a:endParaRPr lang="en-GB"/>
                </a:p>
              </p:txBody>
            </p:sp>
            <p:sp>
              <p:nvSpPr>
                <p:cNvPr id="7188" name="Text Box 17"/>
                <p:cNvSpPr txBox="1">
                  <a:spLocks noChangeArrowheads="1"/>
                </p:cNvSpPr>
                <p:nvPr/>
              </p:nvSpPr>
              <p:spPr bwMode="auto">
                <a:xfrm>
                  <a:off x="1981" y="3331"/>
                  <a:ext cx="1479" cy="246"/>
                </a:xfrm>
                <a:prstGeom prst="rect">
                  <a:avLst/>
                </a:prstGeom>
                <a:noFill/>
                <a:ln w="12700">
                  <a:noFill/>
                  <a:miter lim="800000"/>
                  <a:headEnd/>
                  <a:tailEnd/>
                </a:ln>
              </p:spPr>
              <p:txBody>
                <a:bodyPr lIns="75749" tIns="37874" rIns="75749" bIns="37874">
                  <a:spAutoFit/>
                </a:bodyPr>
                <a:lstStyle/>
                <a:p>
                  <a:pPr algn="ctr" defTabSz="757238"/>
                  <a:endParaRPr lang="th-TH" sz="1700"/>
                </a:p>
              </p:txBody>
            </p:sp>
          </p:grpSp>
          <p:sp>
            <p:nvSpPr>
              <p:cNvPr id="7186" name="Text Box 18"/>
              <p:cNvSpPr txBox="1">
                <a:spLocks noChangeArrowheads="1"/>
              </p:cNvSpPr>
              <p:nvPr/>
            </p:nvSpPr>
            <p:spPr bwMode="auto">
              <a:xfrm>
                <a:off x="3923" y="2178"/>
                <a:ext cx="1336" cy="211"/>
              </a:xfrm>
              <a:prstGeom prst="rect">
                <a:avLst/>
              </a:prstGeom>
              <a:noFill/>
              <a:ln w="12700" algn="ctr">
                <a:noFill/>
                <a:miter lim="800000"/>
                <a:headEnd/>
                <a:tailEnd/>
              </a:ln>
            </p:spPr>
            <p:txBody>
              <a:bodyPr lIns="75749" tIns="37874" rIns="75749" bIns="37874">
                <a:spAutoFit/>
              </a:bodyPr>
              <a:lstStyle/>
              <a:p>
                <a:pPr defTabSz="757238">
                  <a:spcBef>
                    <a:spcPct val="50000"/>
                  </a:spcBef>
                </a:pPr>
                <a:endParaRPr lang="th-TH" sz="1700"/>
              </a:p>
            </p:txBody>
          </p:sp>
        </p:grpSp>
        <p:sp>
          <p:nvSpPr>
            <p:cNvPr id="7184" name="Text Box 29"/>
            <p:cNvSpPr txBox="1">
              <a:spLocks noChangeArrowheads="1"/>
            </p:cNvSpPr>
            <p:nvPr/>
          </p:nvSpPr>
          <p:spPr bwMode="auto">
            <a:xfrm>
              <a:off x="3699" y="1350"/>
              <a:ext cx="1326" cy="1076"/>
            </a:xfrm>
            <a:prstGeom prst="rect">
              <a:avLst/>
            </a:prstGeom>
            <a:noFill/>
            <a:ln w="12700">
              <a:noFill/>
              <a:miter lim="800000"/>
              <a:headEnd/>
              <a:tailEnd/>
            </a:ln>
          </p:spPr>
          <p:txBody>
            <a:bodyPr lIns="75749" tIns="37874" rIns="75749" bIns="37874">
              <a:spAutoFit/>
            </a:bodyPr>
            <a:lstStyle/>
            <a:p>
              <a:pPr algn="ctr" defTabSz="757238"/>
              <a:endParaRPr lang="en-US" sz="1700" b="1" dirty="0"/>
            </a:p>
            <a:p>
              <a:pPr algn="ctr" defTabSz="757238"/>
              <a:endParaRPr lang="en-US" sz="1000" i="1" dirty="0" smtClean="0">
                <a:solidFill>
                  <a:schemeClr val="tx2">
                    <a:lumMod val="75000"/>
                    <a:lumOff val="25000"/>
                  </a:schemeClr>
                </a:solidFill>
                <a:latin typeface="+mj-lt"/>
              </a:endParaRPr>
            </a:p>
            <a:p>
              <a:pPr defTabSz="757238"/>
              <a:r>
                <a:rPr lang="en-US" sz="1000" i="1" dirty="0" smtClean="0">
                  <a:solidFill>
                    <a:schemeClr val="tx2">
                      <a:lumMod val="75000"/>
                      <a:lumOff val="25000"/>
                    </a:schemeClr>
                  </a:solidFill>
                  <a:latin typeface="+mj-lt"/>
                </a:rPr>
                <a:t>             </a:t>
              </a:r>
              <a:r>
                <a:rPr lang="en-US" sz="1700" b="1" i="1" dirty="0" smtClean="0">
                  <a:solidFill>
                    <a:schemeClr val="tx2">
                      <a:lumMod val="95000"/>
                      <a:lumOff val="5000"/>
                    </a:schemeClr>
                  </a:solidFill>
                  <a:latin typeface="+mj-lt"/>
                </a:rPr>
                <a:t>Advocacy </a:t>
              </a:r>
            </a:p>
            <a:p>
              <a:pPr defTabSz="757238"/>
              <a:endParaRPr lang="en-US" sz="300" b="1" i="1" dirty="0" smtClean="0">
                <a:solidFill>
                  <a:schemeClr val="tx2">
                    <a:lumMod val="95000"/>
                    <a:lumOff val="5000"/>
                  </a:schemeClr>
                </a:solidFill>
                <a:latin typeface="+mj-lt"/>
              </a:endParaRPr>
            </a:p>
            <a:p>
              <a:pPr defTabSz="757238"/>
              <a:endParaRPr lang="en-US" sz="1700" b="1" i="1" dirty="0" smtClean="0">
                <a:solidFill>
                  <a:schemeClr val="tx2">
                    <a:lumMod val="95000"/>
                    <a:lumOff val="5000"/>
                  </a:schemeClr>
                </a:solidFill>
                <a:latin typeface="+mj-lt"/>
              </a:endParaRPr>
            </a:p>
            <a:p>
              <a:pPr defTabSz="757238"/>
              <a:r>
                <a:rPr lang="en-US" sz="1700" b="1" i="1" dirty="0" smtClean="0">
                  <a:solidFill>
                    <a:schemeClr val="tx2">
                      <a:lumMod val="95000"/>
                      <a:lumOff val="5000"/>
                    </a:schemeClr>
                  </a:solidFill>
                  <a:latin typeface="+mj-lt"/>
                </a:rPr>
                <a:t>            &amp; </a:t>
              </a:r>
            </a:p>
            <a:p>
              <a:pPr defTabSz="757238"/>
              <a:endParaRPr lang="en-US" sz="800" b="1" i="1" dirty="0" smtClean="0">
                <a:solidFill>
                  <a:schemeClr val="tx2">
                    <a:lumMod val="95000"/>
                    <a:lumOff val="5000"/>
                  </a:schemeClr>
                </a:solidFill>
                <a:latin typeface="+mj-lt"/>
              </a:endParaRPr>
            </a:p>
            <a:p>
              <a:pPr defTabSz="757238"/>
              <a:r>
                <a:rPr lang="en-US" sz="1700" b="1" i="1" dirty="0" smtClean="0">
                  <a:solidFill>
                    <a:schemeClr val="tx2">
                      <a:lumMod val="95000"/>
                      <a:lumOff val="5000"/>
                    </a:schemeClr>
                  </a:solidFill>
                  <a:latin typeface="+mj-lt"/>
                </a:rPr>
                <a:t>    Communication</a:t>
              </a:r>
              <a:endParaRPr lang="en-GB" sz="1700" b="1" i="1" dirty="0">
                <a:solidFill>
                  <a:schemeClr val="tx2">
                    <a:lumMod val="95000"/>
                    <a:lumOff val="5000"/>
                  </a:schemeClr>
                </a:solidFill>
                <a:latin typeface="+mj-lt"/>
              </a:endParaRPr>
            </a:p>
          </p:txBody>
        </p:sp>
      </p:grpSp>
      <p:sp>
        <p:nvSpPr>
          <p:cNvPr id="7176" name="Text Box 32"/>
          <p:cNvSpPr txBox="1">
            <a:spLocks noChangeArrowheads="1"/>
          </p:cNvSpPr>
          <p:nvPr/>
        </p:nvSpPr>
        <p:spPr bwMode="auto">
          <a:xfrm>
            <a:off x="0" y="5750004"/>
            <a:ext cx="9144000" cy="1107996"/>
          </a:xfrm>
          <a:prstGeom prst="rect">
            <a:avLst/>
          </a:prstGeom>
          <a:noFill/>
          <a:ln w="9525">
            <a:noFill/>
            <a:miter lim="800000"/>
            <a:headEnd/>
            <a:tailEnd/>
          </a:ln>
        </p:spPr>
        <p:txBody>
          <a:bodyPr>
            <a:spAutoFit/>
          </a:bodyPr>
          <a:lstStyle/>
          <a:p>
            <a:pPr algn="ctr">
              <a:spcBef>
                <a:spcPct val="50000"/>
              </a:spcBef>
            </a:pPr>
            <a:endParaRPr lang="en-GB" sz="2400" b="1" dirty="0">
              <a:solidFill>
                <a:schemeClr val="accent2"/>
              </a:solidFill>
            </a:endParaRPr>
          </a:p>
          <a:p>
            <a:pPr algn="ctr">
              <a:spcBef>
                <a:spcPct val="50000"/>
              </a:spcBef>
            </a:pPr>
            <a:r>
              <a:rPr lang="en-US" sz="2800" b="1" dirty="0" smtClean="0">
                <a:solidFill>
                  <a:srgbClr val="C00000"/>
                </a:solidFill>
              </a:rPr>
              <a:t>Mainstreaming Cross Cutting Issues </a:t>
            </a:r>
            <a:endParaRPr lang="en-GB" sz="2800" b="1" dirty="0">
              <a:solidFill>
                <a:srgbClr val="C00000"/>
              </a:solidFill>
            </a:endParaRPr>
          </a:p>
        </p:txBody>
      </p:sp>
      <p:sp>
        <p:nvSpPr>
          <p:cNvPr id="7178" name="TextBox 28"/>
          <p:cNvSpPr txBox="1">
            <a:spLocks noChangeArrowheads="1"/>
          </p:cNvSpPr>
          <p:nvPr/>
        </p:nvSpPr>
        <p:spPr bwMode="auto">
          <a:xfrm>
            <a:off x="4286250" y="4638675"/>
            <a:ext cx="647700" cy="246063"/>
          </a:xfrm>
          <a:prstGeom prst="rect">
            <a:avLst/>
          </a:prstGeom>
          <a:noFill/>
          <a:ln w="9525">
            <a:noFill/>
            <a:miter lim="800000"/>
            <a:headEnd/>
            <a:tailEnd/>
          </a:ln>
        </p:spPr>
        <p:txBody>
          <a:bodyPr>
            <a:spAutoFit/>
          </a:bodyPr>
          <a:lstStyle/>
          <a:p>
            <a:r>
              <a:rPr lang="en-US" sz="1000" dirty="0"/>
              <a:t>Gender</a:t>
            </a:r>
            <a:endParaRPr lang="en-GB" sz="1000" dirty="0"/>
          </a:p>
        </p:txBody>
      </p:sp>
      <p:sp>
        <p:nvSpPr>
          <p:cNvPr id="7179" name="TextBox 29"/>
          <p:cNvSpPr txBox="1">
            <a:spLocks noChangeArrowheads="1"/>
          </p:cNvSpPr>
          <p:nvPr/>
        </p:nvSpPr>
        <p:spPr bwMode="auto">
          <a:xfrm>
            <a:off x="4991100" y="5257800"/>
            <a:ext cx="657225" cy="400050"/>
          </a:xfrm>
          <a:prstGeom prst="rect">
            <a:avLst/>
          </a:prstGeom>
          <a:noFill/>
          <a:ln w="9525">
            <a:noFill/>
            <a:miter lim="800000"/>
            <a:headEnd/>
            <a:tailEnd/>
          </a:ln>
        </p:spPr>
        <p:txBody>
          <a:bodyPr>
            <a:spAutoFit/>
          </a:bodyPr>
          <a:lstStyle/>
          <a:p>
            <a:r>
              <a:rPr lang="en-US" sz="1000" dirty="0"/>
              <a:t>Climate</a:t>
            </a:r>
          </a:p>
          <a:p>
            <a:r>
              <a:rPr lang="en-US" sz="1000" dirty="0"/>
              <a:t>Change</a:t>
            </a:r>
            <a:endParaRPr lang="en-GB" sz="1000" dirty="0"/>
          </a:p>
        </p:txBody>
      </p:sp>
      <p:sp>
        <p:nvSpPr>
          <p:cNvPr id="7180" name="TextBox 30"/>
          <p:cNvSpPr txBox="1">
            <a:spLocks noChangeArrowheads="1"/>
          </p:cNvSpPr>
          <p:nvPr/>
        </p:nvSpPr>
        <p:spPr bwMode="auto">
          <a:xfrm>
            <a:off x="3438524" y="5029200"/>
            <a:ext cx="866776" cy="707886"/>
          </a:xfrm>
          <a:prstGeom prst="rect">
            <a:avLst/>
          </a:prstGeom>
          <a:noFill/>
          <a:ln w="9525">
            <a:noFill/>
            <a:miter lim="800000"/>
            <a:headEnd/>
            <a:tailEnd/>
          </a:ln>
        </p:spPr>
        <p:txBody>
          <a:bodyPr wrap="square">
            <a:spAutoFit/>
          </a:bodyPr>
          <a:lstStyle/>
          <a:p>
            <a:r>
              <a:rPr lang="en-US" sz="1000" dirty="0" smtClean="0"/>
              <a:t>People </a:t>
            </a:r>
          </a:p>
          <a:p>
            <a:r>
              <a:rPr lang="en-US" sz="1000" dirty="0" smtClean="0"/>
              <a:t>With</a:t>
            </a:r>
          </a:p>
          <a:p>
            <a:r>
              <a:rPr lang="en-US" sz="1000" dirty="0" smtClean="0"/>
              <a:t>Disabilities</a:t>
            </a:r>
          </a:p>
          <a:p>
            <a:r>
              <a:rPr lang="en-US" sz="1000" dirty="0" smtClean="0"/>
              <a:t>- </a:t>
            </a:r>
            <a:r>
              <a:rPr lang="en-US" sz="1000" dirty="0" err="1" smtClean="0"/>
              <a:t>PwD</a:t>
            </a:r>
            <a:endParaRPr lang="en-GB" sz="1000" dirty="0"/>
          </a:p>
        </p:txBody>
      </p:sp>
      <p:sp>
        <p:nvSpPr>
          <p:cNvPr id="7181" name="TextBox 31"/>
          <p:cNvSpPr txBox="1">
            <a:spLocks noChangeArrowheads="1"/>
          </p:cNvSpPr>
          <p:nvPr/>
        </p:nvSpPr>
        <p:spPr bwMode="auto">
          <a:xfrm>
            <a:off x="4667250" y="3924300"/>
            <a:ext cx="1133475" cy="246063"/>
          </a:xfrm>
          <a:prstGeom prst="rect">
            <a:avLst/>
          </a:prstGeom>
          <a:noFill/>
          <a:ln w="9525">
            <a:noFill/>
            <a:miter lim="800000"/>
            <a:headEnd/>
            <a:tailEnd/>
          </a:ln>
        </p:spPr>
        <p:txBody>
          <a:bodyPr>
            <a:spAutoFit/>
          </a:bodyPr>
          <a:lstStyle/>
          <a:p>
            <a:r>
              <a:rPr lang="en-US" sz="1000" dirty="0"/>
              <a:t>Migration</a:t>
            </a:r>
            <a:endParaRPr lang="en-GB" sz="1000" dirty="0"/>
          </a:p>
        </p:txBody>
      </p:sp>
      <p:sp>
        <p:nvSpPr>
          <p:cNvPr id="7182" name="TextBox 32"/>
          <p:cNvSpPr txBox="1">
            <a:spLocks noChangeArrowheads="1"/>
          </p:cNvSpPr>
          <p:nvPr/>
        </p:nvSpPr>
        <p:spPr bwMode="auto">
          <a:xfrm>
            <a:off x="3581400" y="3409950"/>
            <a:ext cx="561975" cy="246063"/>
          </a:xfrm>
          <a:prstGeom prst="rect">
            <a:avLst/>
          </a:prstGeom>
          <a:noFill/>
          <a:ln w="9525">
            <a:noFill/>
            <a:miter lim="800000"/>
            <a:headEnd/>
            <a:tailEnd/>
          </a:ln>
        </p:spPr>
        <p:txBody>
          <a:bodyPr>
            <a:spAutoFit/>
          </a:bodyPr>
          <a:lstStyle/>
          <a:p>
            <a:r>
              <a:rPr lang="en-US" sz="1000" dirty="0"/>
              <a:t>GRSP</a:t>
            </a:r>
            <a:endParaRPr lang="en-GB" sz="1000" dirty="0"/>
          </a:p>
        </p:txBody>
      </p:sp>
      <p:sp>
        <p:nvSpPr>
          <p:cNvPr id="33" name="TextBox 32"/>
          <p:cNvSpPr txBox="1"/>
          <p:nvPr/>
        </p:nvSpPr>
        <p:spPr>
          <a:xfrm>
            <a:off x="3600450" y="2190750"/>
            <a:ext cx="476250" cy="246221"/>
          </a:xfrm>
          <a:prstGeom prst="rect">
            <a:avLst/>
          </a:prstGeom>
          <a:noFill/>
        </p:spPr>
        <p:txBody>
          <a:bodyPr wrap="square" rtlCol="0">
            <a:spAutoFit/>
          </a:bodyPr>
          <a:lstStyle/>
          <a:p>
            <a:r>
              <a:rPr lang="en-US" sz="1000" dirty="0" smtClean="0"/>
              <a:t>PSP</a:t>
            </a:r>
            <a:endParaRPr lang="en-GB" sz="1000" dirty="0"/>
          </a:p>
        </p:txBody>
      </p:sp>
      <p:sp>
        <p:nvSpPr>
          <p:cNvPr id="34" name="TextBox 33"/>
          <p:cNvSpPr txBox="1"/>
          <p:nvPr/>
        </p:nvSpPr>
        <p:spPr>
          <a:xfrm>
            <a:off x="4257675" y="1381125"/>
            <a:ext cx="666750" cy="246221"/>
          </a:xfrm>
          <a:prstGeom prst="rect">
            <a:avLst/>
          </a:prstGeom>
          <a:noFill/>
        </p:spPr>
        <p:txBody>
          <a:bodyPr wrap="square" rtlCol="0">
            <a:spAutoFit/>
          </a:bodyPr>
          <a:lstStyle/>
          <a:p>
            <a:r>
              <a:rPr lang="en-US" sz="1000" dirty="0" smtClean="0"/>
              <a:t>CBHFA</a:t>
            </a:r>
            <a:endParaRPr lang="en-GB" sz="1000" dirty="0"/>
          </a:p>
        </p:txBody>
      </p:sp>
      <p:sp>
        <p:nvSpPr>
          <p:cNvPr id="35" name="TextBox 34"/>
          <p:cNvSpPr txBox="1"/>
          <p:nvPr/>
        </p:nvSpPr>
        <p:spPr>
          <a:xfrm>
            <a:off x="3400425" y="2847975"/>
            <a:ext cx="619125" cy="246221"/>
          </a:xfrm>
          <a:prstGeom prst="rect">
            <a:avLst/>
          </a:prstGeom>
          <a:noFill/>
        </p:spPr>
        <p:txBody>
          <a:bodyPr wrap="square" rtlCol="0">
            <a:spAutoFit/>
          </a:bodyPr>
          <a:lstStyle/>
          <a:p>
            <a:r>
              <a:rPr lang="en-US" sz="1000" dirty="0" smtClean="0"/>
              <a:t>NCD</a:t>
            </a:r>
            <a:endParaRPr lang="en-GB" sz="1000" dirty="0"/>
          </a:p>
        </p:txBody>
      </p:sp>
      <p:sp>
        <p:nvSpPr>
          <p:cNvPr id="36" name="TextBox 35"/>
          <p:cNvSpPr txBox="1"/>
          <p:nvPr/>
        </p:nvSpPr>
        <p:spPr>
          <a:xfrm rot="20408976">
            <a:off x="5810250" y="2076450"/>
            <a:ext cx="1123950" cy="400110"/>
          </a:xfrm>
          <a:prstGeom prst="rect">
            <a:avLst/>
          </a:prstGeom>
          <a:noFill/>
        </p:spPr>
        <p:txBody>
          <a:bodyPr wrap="square" rtlCol="0">
            <a:spAutoFit/>
          </a:bodyPr>
          <a:lstStyle/>
          <a:p>
            <a:r>
              <a:rPr lang="en-US" sz="1000" dirty="0" smtClean="0"/>
              <a:t>Beneficiary Communication</a:t>
            </a:r>
            <a:endParaRPr lang="en-GB" sz="1000" dirty="0"/>
          </a:p>
        </p:txBody>
      </p:sp>
      <p:sp>
        <p:nvSpPr>
          <p:cNvPr id="37" name="TextBox 36"/>
          <p:cNvSpPr txBox="1"/>
          <p:nvPr/>
        </p:nvSpPr>
        <p:spPr>
          <a:xfrm>
            <a:off x="6715125" y="1390650"/>
            <a:ext cx="495300" cy="246221"/>
          </a:xfrm>
          <a:prstGeom prst="rect">
            <a:avLst/>
          </a:prstGeom>
          <a:noFill/>
        </p:spPr>
        <p:txBody>
          <a:bodyPr wrap="square" rtlCol="0">
            <a:spAutoFit/>
          </a:bodyPr>
          <a:lstStyle/>
          <a:p>
            <a:r>
              <a:rPr lang="en-US" sz="1000" dirty="0" smtClean="0">
                <a:latin typeface="+mj-lt"/>
              </a:rPr>
              <a:t>IEC</a:t>
            </a:r>
            <a:endParaRPr lang="en-GB" sz="1000" dirty="0">
              <a:latin typeface="+mj-lt"/>
            </a:endParaRPr>
          </a:p>
        </p:txBody>
      </p:sp>
      <p:sp>
        <p:nvSpPr>
          <p:cNvPr id="38" name="TextBox 37"/>
          <p:cNvSpPr txBox="1"/>
          <p:nvPr/>
        </p:nvSpPr>
        <p:spPr>
          <a:xfrm rot="20691775">
            <a:off x="1177698" y="2031058"/>
            <a:ext cx="1091412" cy="400110"/>
          </a:xfrm>
          <a:prstGeom prst="rect">
            <a:avLst/>
          </a:prstGeom>
          <a:noFill/>
        </p:spPr>
        <p:txBody>
          <a:bodyPr wrap="square" rtlCol="0">
            <a:spAutoFit/>
          </a:bodyPr>
          <a:lstStyle/>
          <a:p>
            <a:r>
              <a:rPr lang="en-US" sz="1000" dirty="0" smtClean="0"/>
              <a:t>Preparedness for Response</a:t>
            </a:r>
            <a:endParaRPr lang="en-GB" sz="1000" dirty="0"/>
          </a:p>
        </p:txBody>
      </p:sp>
      <p:sp>
        <p:nvSpPr>
          <p:cNvPr id="41" name="TextBox 40"/>
          <p:cNvSpPr txBox="1"/>
          <p:nvPr/>
        </p:nvSpPr>
        <p:spPr>
          <a:xfrm rot="2993779">
            <a:off x="1924051" y="2952750"/>
            <a:ext cx="990600" cy="400110"/>
          </a:xfrm>
          <a:prstGeom prst="rect">
            <a:avLst/>
          </a:prstGeom>
          <a:noFill/>
        </p:spPr>
        <p:txBody>
          <a:bodyPr wrap="square" rtlCol="0">
            <a:spAutoFit/>
          </a:bodyPr>
          <a:lstStyle/>
          <a:p>
            <a:r>
              <a:rPr lang="en-US" sz="1000" dirty="0" smtClean="0"/>
              <a:t>Recovery</a:t>
            </a:r>
            <a:r>
              <a:rPr lang="en-GB" sz="1000" dirty="0" smtClean="0"/>
              <a:t> / </a:t>
            </a:r>
          </a:p>
          <a:p>
            <a:r>
              <a:rPr lang="en-US" sz="1000" dirty="0" smtClean="0"/>
              <a:t>Rehabilitation</a:t>
            </a:r>
          </a:p>
        </p:txBody>
      </p:sp>
      <p:sp>
        <p:nvSpPr>
          <p:cNvPr id="43" name="TextBox 42"/>
          <p:cNvSpPr txBox="1"/>
          <p:nvPr/>
        </p:nvSpPr>
        <p:spPr>
          <a:xfrm rot="19014722">
            <a:off x="1066800" y="5162550"/>
            <a:ext cx="1028699" cy="400110"/>
          </a:xfrm>
          <a:prstGeom prst="rect">
            <a:avLst/>
          </a:prstGeom>
          <a:noFill/>
        </p:spPr>
        <p:txBody>
          <a:bodyPr wrap="square" rtlCol="0">
            <a:spAutoFit/>
          </a:bodyPr>
          <a:lstStyle/>
          <a:p>
            <a:r>
              <a:rPr lang="en-US" sz="1000" dirty="0" smtClean="0"/>
              <a:t>Volunteer Management</a:t>
            </a:r>
            <a:endParaRPr lang="en-GB" sz="1000" dirty="0"/>
          </a:p>
        </p:txBody>
      </p:sp>
      <p:sp>
        <p:nvSpPr>
          <p:cNvPr id="44" name="TextBox 43"/>
          <p:cNvSpPr txBox="1"/>
          <p:nvPr/>
        </p:nvSpPr>
        <p:spPr>
          <a:xfrm rot="2091301">
            <a:off x="2647950" y="5524500"/>
            <a:ext cx="504825" cy="246221"/>
          </a:xfrm>
          <a:prstGeom prst="rect">
            <a:avLst/>
          </a:prstGeom>
          <a:noFill/>
        </p:spPr>
        <p:txBody>
          <a:bodyPr wrap="square" rtlCol="0">
            <a:spAutoFit/>
          </a:bodyPr>
          <a:lstStyle/>
          <a:p>
            <a:r>
              <a:rPr lang="en-US" sz="1000" dirty="0" smtClean="0"/>
              <a:t>RCY</a:t>
            </a:r>
            <a:endParaRPr lang="en-GB" sz="1000" dirty="0"/>
          </a:p>
        </p:txBody>
      </p:sp>
      <p:sp>
        <p:nvSpPr>
          <p:cNvPr id="45" name="TextBox 44"/>
          <p:cNvSpPr txBox="1"/>
          <p:nvPr/>
        </p:nvSpPr>
        <p:spPr>
          <a:xfrm>
            <a:off x="5915025" y="4019550"/>
            <a:ext cx="733425" cy="707886"/>
          </a:xfrm>
          <a:prstGeom prst="rect">
            <a:avLst/>
          </a:prstGeom>
          <a:noFill/>
        </p:spPr>
        <p:txBody>
          <a:bodyPr wrap="square" rtlCol="0">
            <a:spAutoFit/>
          </a:bodyPr>
          <a:lstStyle/>
          <a:p>
            <a:r>
              <a:rPr lang="en-US" sz="1000" dirty="0" smtClean="0"/>
              <a:t>Regional</a:t>
            </a:r>
          </a:p>
          <a:p>
            <a:r>
              <a:rPr lang="en-US" sz="1000" dirty="0" smtClean="0"/>
              <a:t>Forums DM/DRR &amp; Health</a:t>
            </a:r>
            <a:endParaRPr lang="en-GB" sz="1000" dirty="0"/>
          </a:p>
        </p:txBody>
      </p:sp>
      <p:sp>
        <p:nvSpPr>
          <p:cNvPr id="46" name="TextBox 45"/>
          <p:cNvSpPr txBox="1"/>
          <p:nvPr/>
        </p:nvSpPr>
        <p:spPr>
          <a:xfrm rot="2573826">
            <a:off x="7219950" y="4105274"/>
            <a:ext cx="936475" cy="400110"/>
          </a:xfrm>
          <a:prstGeom prst="rect">
            <a:avLst/>
          </a:prstGeom>
          <a:noFill/>
        </p:spPr>
        <p:txBody>
          <a:bodyPr wrap="none" rtlCol="0">
            <a:spAutoFit/>
          </a:bodyPr>
          <a:lstStyle/>
          <a:p>
            <a:r>
              <a:rPr lang="en-US" sz="1000" dirty="0" smtClean="0"/>
              <a:t>Peer-to-peer </a:t>
            </a:r>
          </a:p>
          <a:p>
            <a:r>
              <a:rPr lang="en-US" sz="1000" dirty="0" smtClean="0"/>
              <a:t>exchange</a:t>
            </a:r>
            <a:endParaRPr lang="en-GB" sz="1000" dirty="0"/>
          </a:p>
        </p:txBody>
      </p:sp>
      <p:sp>
        <p:nvSpPr>
          <p:cNvPr id="47" name="TextBox 46"/>
          <p:cNvSpPr txBox="1"/>
          <p:nvPr/>
        </p:nvSpPr>
        <p:spPr>
          <a:xfrm rot="19275676">
            <a:off x="5800726" y="5105400"/>
            <a:ext cx="819150" cy="400110"/>
          </a:xfrm>
          <a:prstGeom prst="rect">
            <a:avLst/>
          </a:prstGeom>
          <a:noFill/>
        </p:spPr>
        <p:txBody>
          <a:bodyPr wrap="square" rtlCol="0">
            <a:spAutoFit/>
          </a:bodyPr>
          <a:lstStyle/>
          <a:p>
            <a:r>
              <a:rPr lang="en-US" sz="1000" dirty="0" smtClean="0"/>
              <a:t>Knowledge sharing</a:t>
            </a:r>
            <a:endParaRPr lang="en-GB" sz="1000" dirty="0"/>
          </a:p>
        </p:txBody>
      </p:sp>
      <p:sp>
        <p:nvSpPr>
          <p:cNvPr id="48" name="TextBox 47"/>
          <p:cNvSpPr txBox="1"/>
          <p:nvPr/>
        </p:nvSpPr>
        <p:spPr>
          <a:xfrm>
            <a:off x="7305675" y="4981575"/>
            <a:ext cx="714375" cy="861774"/>
          </a:xfrm>
          <a:prstGeom prst="rect">
            <a:avLst/>
          </a:prstGeom>
          <a:noFill/>
        </p:spPr>
        <p:txBody>
          <a:bodyPr wrap="square" rtlCol="0">
            <a:spAutoFit/>
          </a:bodyPr>
          <a:lstStyle/>
          <a:p>
            <a:pPr algn="ctr"/>
            <a:r>
              <a:rPr lang="en-US" sz="1000" dirty="0" smtClean="0"/>
              <a:t>ASEAN,</a:t>
            </a:r>
          </a:p>
          <a:p>
            <a:pPr algn="ctr"/>
            <a:r>
              <a:rPr lang="en-US" sz="1000" dirty="0" smtClean="0"/>
              <a:t>ACDM, APG, RCC, IAP</a:t>
            </a:r>
            <a:endParaRPr lang="en-GB" sz="1000" dirty="0"/>
          </a:p>
        </p:txBody>
      </p:sp>
      <p:sp>
        <p:nvSpPr>
          <p:cNvPr id="49" name="TextBox 48"/>
          <p:cNvSpPr txBox="1"/>
          <p:nvPr/>
        </p:nvSpPr>
        <p:spPr>
          <a:xfrm rot="1294192">
            <a:off x="7038975" y="2152650"/>
            <a:ext cx="1009650" cy="400110"/>
          </a:xfrm>
          <a:prstGeom prst="rect">
            <a:avLst/>
          </a:prstGeom>
          <a:noFill/>
        </p:spPr>
        <p:txBody>
          <a:bodyPr wrap="square" rtlCol="0">
            <a:spAutoFit/>
          </a:bodyPr>
          <a:lstStyle/>
          <a:p>
            <a:r>
              <a:rPr lang="en-US" sz="1000" dirty="0" err="1" smtClean="0"/>
              <a:t>Comms</a:t>
            </a:r>
            <a:r>
              <a:rPr lang="en-US" sz="1000" dirty="0" smtClean="0"/>
              <a:t> in emergencies</a:t>
            </a:r>
            <a:endParaRPr lang="en-GB" sz="1000" dirty="0"/>
          </a:p>
        </p:txBody>
      </p:sp>
      <p:sp>
        <p:nvSpPr>
          <p:cNvPr id="52" name="TextBox 51"/>
          <p:cNvSpPr txBox="1"/>
          <p:nvPr/>
        </p:nvSpPr>
        <p:spPr>
          <a:xfrm>
            <a:off x="2600325" y="2076450"/>
            <a:ext cx="838200" cy="400110"/>
          </a:xfrm>
          <a:prstGeom prst="rect">
            <a:avLst/>
          </a:prstGeom>
          <a:noFill/>
        </p:spPr>
        <p:txBody>
          <a:bodyPr wrap="square" rtlCol="0">
            <a:spAutoFit/>
          </a:bodyPr>
          <a:lstStyle/>
          <a:p>
            <a:r>
              <a:rPr lang="en-US" sz="1000" dirty="0" smtClean="0"/>
              <a:t>Response (RDRT)</a:t>
            </a:r>
            <a:endParaRPr lang="en-GB" sz="1000" dirty="0"/>
          </a:p>
        </p:txBody>
      </p:sp>
      <p:sp>
        <p:nvSpPr>
          <p:cNvPr id="53" name="TextBox 52"/>
          <p:cNvSpPr txBox="1"/>
          <p:nvPr/>
        </p:nvSpPr>
        <p:spPr>
          <a:xfrm>
            <a:off x="1943099" y="1409700"/>
            <a:ext cx="676275" cy="246221"/>
          </a:xfrm>
          <a:prstGeom prst="rect">
            <a:avLst/>
          </a:prstGeom>
          <a:noFill/>
        </p:spPr>
        <p:txBody>
          <a:bodyPr wrap="square" rtlCol="0">
            <a:spAutoFit/>
          </a:bodyPr>
          <a:lstStyle/>
          <a:p>
            <a:r>
              <a:rPr lang="en-US" sz="1000" dirty="0" smtClean="0"/>
              <a:t>CBDRR</a:t>
            </a:r>
            <a:endParaRPr lang="en-GB" sz="1000" dirty="0"/>
          </a:p>
        </p:txBody>
      </p:sp>
      <p:sp>
        <p:nvSpPr>
          <p:cNvPr id="54" name="TextBox 53"/>
          <p:cNvSpPr txBox="1"/>
          <p:nvPr/>
        </p:nvSpPr>
        <p:spPr>
          <a:xfrm rot="21239133">
            <a:off x="2009776" y="2114551"/>
            <a:ext cx="666750" cy="246221"/>
          </a:xfrm>
          <a:prstGeom prst="rect">
            <a:avLst/>
          </a:prstGeom>
          <a:noFill/>
        </p:spPr>
        <p:txBody>
          <a:bodyPr wrap="square" rtlCol="0">
            <a:spAutoFit/>
          </a:bodyPr>
          <a:lstStyle/>
          <a:p>
            <a:r>
              <a:rPr lang="en-US" sz="1000" dirty="0" err="1" smtClean="0">
                <a:solidFill>
                  <a:schemeClr val="bg1">
                    <a:lumMod val="50000"/>
                  </a:schemeClr>
                </a:solidFill>
              </a:rPr>
              <a:t>i</a:t>
            </a:r>
            <a:r>
              <a:rPr lang="en-US" sz="1000" dirty="0" err="1" smtClean="0"/>
              <a:t>CBRR</a:t>
            </a:r>
            <a:endParaRPr lang="en-GB" sz="1000" dirty="0"/>
          </a:p>
        </p:txBody>
      </p:sp>
      <p:sp>
        <p:nvSpPr>
          <p:cNvPr id="55" name="TextBox 54"/>
          <p:cNvSpPr txBox="1"/>
          <p:nvPr/>
        </p:nvSpPr>
        <p:spPr>
          <a:xfrm rot="1672144">
            <a:off x="2590799" y="5048250"/>
            <a:ext cx="714375" cy="246221"/>
          </a:xfrm>
          <a:prstGeom prst="rect">
            <a:avLst/>
          </a:prstGeom>
          <a:noFill/>
        </p:spPr>
        <p:txBody>
          <a:bodyPr wrap="square" rtlCol="0">
            <a:spAutoFit/>
          </a:bodyPr>
          <a:lstStyle/>
          <a:p>
            <a:r>
              <a:rPr lang="en-US" sz="1000" dirty="0" smtClean="0"/>
              <a:t>Logistics</a:t>
            </a:r>
            <a:endParaRPr lang="en-GB" sz="1000" dirty="0"/>
          </a:p>
        </p:txBody>
      </p:sp>
      <p:sp>
        <p:nvSpPr>
          <p:cNvPr id="56" name="TextBox 55"/>
          <p:cNvSpPr txBox="1"/>
          <p:nvPr/>
        </p:nvSpPr>
        <p:spPr>
          <a:xfrm>
            <a:off x="5153025" y="2838450"/>
            <a:ext cx="571500" cy="246221"/>
          </a:xfrm>
          <a:prstGeom prst="rect">
            <a:avLst/>
          </a:prstGeom>
          <a:noFill/>
        </p:spPr>
        <p:txBody>
          <a:bodyPr wrap="square" rtlCol="0">
            <a:spAutoFit/>
          </a:bodyPr>
          <a:lstStyle/>
          <a:p>
            <a:r>
              <a:rPr lang="en-US" sz="1000" dirty="0" smtClean="0"/>
              <a:t>MCH</a:t>
            </a:r>
            <a:endParaRPr lang="en-GB" sz="1000" dirty="0"/>
          </a:p>
        </p:txBody>
      </p:sp>
      <p:sp>
        <p:nvSpPr>
          <p:cNvPr id="57" name="TextBox 56"/>
          <p:cNvSpPr txBox="1"/>
          <p:nvPr/>
        </p:nvSpPr>
        <p:spPr>
          <a:xfrm rot="993434">
            <a:off x="4819652" y="2142379"/>
            <a:ext cx="847725" cy="400110"/>
          </a:xfrm>
          <a:prstGeom prst="rect">
            <a:avLst/>
          </a:prstGeom>
          <a:noFill/>
        </p:spPr>
        <p:txBody>
          <a:bodyPr wrap="square" rtlCol="0">
            <a:spAutoFit/>
          </a:bodyPr>
          <a:lstStyle/>
          <a:p>
            <a:r>
              <a:rPr lang="en-US" sz="1000" dirty="0" smtClean="0"/>
              <a:t>Water &amp; Sanitation</a:t>
            </a:r>
            <a:endParaRPr lang="en-GB" sz="1000" dirty="0"/>
          </a:p>
        </p:txBody>
      </p:sp>
      <p:sp>
        <p:nvSpPr>
          <p:cNvPr id="58" name="TextBox 57"/>
          <p:cNvSpPr txBox="1"/>
          <p:nvPr/>
        </p:nvSpPr>
        <p:spPr>
          <a:xfrm>
            <a:off x="7534275" y="3200400"/>
            <a:ext cx="609600" cy="246221"/>
          </a:xfrm>
          <a:prstGeom prst="rect">
            <a:avLst/>
          </a:prstGeom>
          <a:noFill/>
        </p:spPr>
        <p:txBody>
          <a:bodyPr wrap="square" rtlCol="0">
            <a:spAutoFit/>
          </a:bodyPr>
          <a:lstStyle/>
          <a:p>
            <a:r>
              <a:rPr lang="en-US" sz="1000" dirty="0" smtClean="0"/>
              <a:t>KIM</a:t>
            </a:r>
            <a:endParaRPr lang="en-GB" sz="1000" dirty="0"/>
          </a:p>
        </p:txBody>
      </p:sp>
      <p:sp>
        <p:nvSpPr>
          <p:cNvPr id="59" name="Rectangle 58"/>
          <p:cNvSpPr/>
          <p:nvPr/>
        </p:nvSpPr>
        <p:spPr>
          <a:xfrm>
            <a:off x="4975872" y="0"/>
            <a:ext cx="4168128" cy="769441"/>
          </a:xfrm>
          <a:prstGeom prst="rect">
            <a:avLst/>
          </a:prstGeom>
          <a:noFill/>
        </p:spPr>
        <p:txBody>
          <a:bodyPr wrap="none" lIns="91440" tIns="45720" rIns="91440" bIns="45720">
            <a:spAutoFit/>
          </a:bodyPr>
          <a:lstStyle/>
          <a:p>
            <a:pPr algn="ctr"/>
            <a:r>
              <a:rPr lang="en-US" sz="4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Mainstreaming</a:t>
            </a:r>
            <a:endParaRPr lang="en-US" sz="4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0" name="TextBox 59"/>
          <p:cNvSpPr txBox="1"/>
          <p:nvPr/>
        </p:nvSpPr>
        <p:spPr>
          <a:xfrm>
            <a:off x="4189862" y="3125337"/>
            <a:ext cx="709684" cy="246221"/>
          </a:xfrm>
          <a:prstGeom prst="rect">
            <a:avLst/>
          </a:prstGeom>
          <a:noFill/>
        </p:spPr>
        <p:txBody>
          <a:bodyPr wrap="square" rtlCol="0">
            <a:spAutoFit/>
          </a:bodyPr>
          <a:lstStyle/>
          <a:p>
            <a:r>
              <a:rPr lang="en-US" sz="1000" dirty="0" smtClean="0"/>
              <a:t>Children</a:t>
            </a:r>
            <a:endParaRPr lang="en-GB" sz="1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16" y="1020431"/>
            <a:ext cx="8721725" cy="654050"/>
          </a:xfrm>
        </p:spPr>
        <p:txBody>
          <a:bodyPr/>
          <a:lstStyle/>
          <a:p>
            <a:r>
              <a:rPr lang="en-US" dirty="0" smtClean="0"/>
              <a:t>How do we take Resilience Approach forward</a:t>
            </a:r>
            <a:endParaRPr lang="en-GB" dirty="0"/>
          </a:p>
        </p:txBody>
      </p:sp>
      <p:sp>
        <p:nvSpPr>
          <p:cNvPr id="3" name="Content Placeholder 2"/>
          <p:cNvSpPr>
            <a:spLocks noGrp="1"/>
          </p:cNvSpPr>
          <p:nvPr>
            <p:ph idx="1"/>
          </p:nvPr>
        </p:nvSpPr>
        <p:spPr>
          <a:xfrm>
            <a:off x="186402" y="1958975"/>
            <a:ext cx="8659812" cy="4591950"/>
          </a:xfrm>
        </p:spPr>
        <p:txBody>
          <a:bodyPr/>
          <a:lstStyle/>
          <a:p>
            <a:pPr>
              <a:spcAft>
                <a:spcPts val="1200"/>
              </a:spcAft>
            </a:pPr>
            <a:r>
              <a:rPr lang="en-US" dirty="0" smtClean="0"/>
              <a:t>Communities must be at the centre of our risk reduction efforts. This requires ensuring their engagement and participation at all stages of risk reduction programming cycle and supporting them to be the decision-makers (owners of programs)  in the design and implementation of their own risk reduction activities.</a:t>
            </a:r>
          </a:p>
          <a:p>
            <a:pPr>
              <a:spcAft>
                <a:spcPts val="1200"/>
              </a:spcAft>
            </a:pPr>
            <a:r>
              <a:rPr lang="en-US" dirty="0" smtClean="0"/>
              <a:t>Strengthening advocacy strategies and skills of National Societies with external partners and governments to engage with communities and support planning, implementation and </a:t>
            </a:r>
            <a:r>
              <a:rPr lang="en-GB" dirty="0" smtClean="0"/>
              <a:t>sustainability of Risk Reduction activities with ownership by the communities.</a:t>
            </a:r>
          </a:p>
          <a:p>
            <a:pPr>
              <a:spcAft>
                <a:spcPts val="1200"/>
              </a:spcAft>
            </a:pPr>
            <a:r>
              <a:rPr lang="en-US" dirty="0" smtClean="0"/>
              <a:t>Develop a standardized Community Based  Risk Reduction methodology, including community selection criteria, which can be applied at scale, yet allows sufficient flexibility to respond to the needs of specific </a:t>
            </a:r>
            <a:r>
              <a:rPr lang="en-GB" dirty="0" smtClean="0"/>
              <a:t>communities.</a:t>
            </a:r>
          </a:p>
          <a:p>
            <a:endParaRPr lang="en-GB" dirty="0"/>
          </a:p>
        </p:txBody>
      </p:sp>
      <p:sp>
        <p:nvSpPr>
          <p:cNvPr id="4" name="Rectangle 3"/>
          <p:cNvSpPr/>
          <p:nvPr/>
        </p:nvSpPr>
        <p:spPr>
          <a:xfrm>
            <a:off x="5099367" y="0"/>
            <a:ext cx="4044633"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Way forward</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188" y="1494952"/>
            <a:ext cx="8277675" cy="4311650"/>
          </a:xfrm>
        </p:spPr>
        <p:txBody>
          <a:bodyPr/>
          <a:lstStyle/>
          <a:p>
            <a:r>
              <a:rPr lang="en-US" dirty="0" smtClean="0"/>
              <a:t>Increase RCRC capacity in the facilitation of a multi-sector VCA process and the ability to respond to the priorities identified in the VCA </a:t>
            </a:r>
            <a:r>
              <a:rPr lang="en-GB" dirty="0" smtClean="0"/>
              <a:t>(in any sector). Do we need to develop a multi-sectoral assessment tool that would also include key cross –cutting issues…..</a:t>
            </a:r>
            <a:endParaRPr lang="en-US" dirty="0" smtClean="0"/>
          </a:p>
          <a:p>
            <a:endParaRPr lang="en-US" dirty="0" smtClean="0"/>
          </a:p>
          <a:p>
            <a:r>
              <a:rPr lang="en-US" dirty="0" smtClean="0"/>
              <a:t>Involve local government throughout CBDRR programs and advocate for the incorporation of DRR and CBDRR into local and national </a:t>
            </a:r>
            <a:r>
              <a:rPr lang="en-GB" dirty="0" smtClean="0"/>
              <a:t>government policies and investment programmes.</a:t>
            </a:r>
          </a:p>
          <a:p>
            <a:endParaRPr lang="en-US" dirty="0" smtClean="0"/>
          </a:p>
          <a:p>
            <a:r>
              <a:rPr lang="en-US" dirty="0" smtClean="0"/>
              <a:t>It is </a:t>
            </a:r>
            <a:r>
              <a:rPr lang="en-US" sz="2400" b="1" u="sng" dirty="0" smtClean="0"/>
              <a:t>NOT structural integration</a:t>
            </a:r>
            <a:r>
              <a:rPr lang="en-US" sz="2400" b="1" dirty="0" smtClean="0"/>
              <a:t> </a:t>
            </a:r>
            <a:r>
              <a:rPr lang="en-US" dirty="0" smtClean="0"/>
              <a:t>but integration of </a:t>
            </a:r>
            <a:r>
              <a:rPr lang="en-US" sz="2400" b="1" u="sng" dirty="0" smtClean="0"/>
              <a:t>cross –</a:t>
            </a:r>
            <a:r>
              <a:rPr lang="en-US" sz="2400" b="1" u="sng" dirty="0" err="1" smtClean="0"/>
              <a:t>sectoral</a:t>
            </a:r>
            <a:r>
              <a:rPr lang="en-US" sz="2400" b="1" u="sng" dirty="0" smtClean="0"/>
              <a:t> planning</a:t>
            </a:r>
            <a:r>
              <a:rPr lang="en-US" sz="2400" dirty="0" smtClean="0"/>
              <a:t> </a:t>
            </a:r>
            <a:r>
              <a:rPr lang="en-US" dirty="0" smtClean="0"/>
              <a:t>into </a:t>
            </a:r>
            <a:r>
              <a:rPr lang="en-US" i="1" dirty="0" smtClean="0"/>
              <a:t>ONE risk reduction plan</a:t>
            </a:r>
            <a:r>
              <a:rPr lang="en-US" dirty="0" smtClean="0"/>
              <a:t>.</a:t>
            </a:r>
            <a:endParaRPr lang="en-GB"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Line 2"/>
          <p:cNvSpPr>
            <a:spLocks noChangeShapeType="1"/>
          </p:cNvSpPr>
          <p:nvPr/>
        </p:nvSpPr>
        <p:spPr bwMode="auto">
          <a:xfrm>
            <a:off x="750888" y="1765300"/>
            <a:ext cx="7850187" cy="0"/>
          </a:xfrm>
          <a:prstGeom prst="line">
            <a:avLst/>
          </a:prstGeom>
          <a:noFill/>
          <a:ln w="9525">
            <a:solidFill>
              <a:srgbClr val="D80000"/>
            </a:solidFill>
            <a:round/>
            <a:headEnd/>
            <a:tailEnd/>
          </a:ln>
          <a:effectLst/>
        </p:spPr>
        <p:txBody>
          <a:bodyPr>
            <a:spAutoFit/>
          </a:bodyPr>
          <a:lstStyle/>
          <a:p>
            <a:endParaRPr lang="en-GB"/>
          </a:p>
        </p:txBody>
      </p:sp>
      <p:sp>
        <p:nvSpPr>
          <p:cNvPr id="163843" name="Text Box 3"/>
          <p:cNvSpPr txBox="1">
            <a:spLocks noChangeArrowheads="1"/>
          </p:cNvSpPr>
          <p:nvPr/>
        </p:nvSpPr>
        <p:spPr bwMode="auto">
          <a:xfrm>
            <a:off x="971550" y="1341438"/>
            <a:ext cx="6696075" cy="519112"/>
          </a:xfrm>
          <a:prstGeom prst="rect">
            <a:avLst/>
          </a:prstGeom>
          <a:noFill/>
          <a:ln w="9525" algn="ctr">
            <a:noFill/>
            <a:miter lim="800000"/>
            <a:headEnd/>
            <a:tailEnd/>
          </a:ln>
          <a:effectLst/>
        </p:spPr>
        <p:txBody>
          <a:bodyPr>
            <a:spAutoFit/>
          </a:bodyPr>
          <a:lstStyle/>
          <a:p>
            <a:r>
              <a:rPr lang="en-US" sz="2800">
                <a:latin typeface="Helvetica" pitchFamily="34" charset="0"/>
              </a:rPr>
              <a:t> </a:t>
            </a:r>
          </a:p>
        </p:txBody>
      </p:sp>
      <p:sp>
        <p:nvSpPr>
          <p:cNvPr id="163844" name="Text Box 4"/>
          <p:cNvSpPr txBox="1">
            <a:spLocks noChangeArrowheads="1"/>
          </p:cNvSpPr>
          <p:nvPr/>
        </p:nvSpPr>
        <p:spPr bwMode="auto">
          <a:xfrm>
            <a:off x="0" y="903288"/>
            <a:ext cx="9143999" cy="523220"/>
          </a:xfrm>
          <a:prstGeom prst="rect">
            <a:avLst/>
          </a:prstGeom>
          <a:noFill/>
          <a:ln w="9525" algn="ctr">
            <a:noFill/>
            <a:miter lim="800000"/>
            <a:headEnd/>
            <a:tailEnd/>
          </a:ln>
          <a:effectLst/>
        </p:spPr>
        <p:txBody>
          <a:bodyPr wrap="square">
            <a:spAutoFit/>
          </a:bodyPr>
          <a:lstStyle/>
          <a:p>
            <a:r>
              <a:rPr lang="en-US" sz="2800" b="1" dirty="0" smtClean="0">
                <a:solidFill>
                  <a:srgbClr val="A50021"/>
                </a:solidFill>
                <a:effectLst>
                  <a:outerShdw blurRad="38100" dist="38100" dir="2700000" algn="tl">
                    <a:srgbClr val="C0C0C0"/>
                  </a:outerShdw>
                </a:effectLst>
                <a:latin typeface="Helvetica" pitchFamily="34" charset="0"/>
              </a:rPr>
              <a:t>Some practical ideas for Integrated programming….</a:t>
            </a:r>
            <a:endParaRPr lang="en-US" sz="2800" b="1" dirty="0">
              <a:solidFill>
                <a:srgbClr val="A50021"/>
              </a:solidFill>
              <a:effectLst>
                <a:outerShdw blurRad="38100" dist="38100" dir="2700000" algn="tl">
                  <a:srgbClr val="C0C0C0"/>
                </a:outerShdw>
              </a:effectLst>
              <a:latin typeface="Helvetica" pitchFamily="34" charset="0"/>
            </a:endParaRPr>
          </a:p>
        </p:txBody>
      </p:sp>
      <p:sp>
        <p:nvSpPr>
          <p:cNvPr id="163845" name="AutoShape 5"/>
          <p:cNvSpPr>
            <a:spLocks noChangeArrowheads="1"/>
          </p:cNvSpPr>
          <p:nvPr/>
        </p:nvSpPr>
        <p:spPr bwMode="auto">
          <a:xfrm>
            <a:off x="1257300" y="3529013"/>
            <a:ext cx="2160588" cy="863600"/>
          </a:xfrm>
          <a:prstGeom prst="rightArrow">
            <a:avLst>
              <a:gd name="adj1" fmla="val 50000"/>
              <a:gd name="adj2" fmla="val 62546"/>
            </a:avLst>
          </a:prstGeom>
          <a:noFill/>
          <a:ln w="9525" algn="ctr">
            <a:noFill/>
            <a:miter lim="800000"/>
            <a:headEnd/>
            <a:tailEnd/>
          </a:ln>
          <a:effectLst/>
        </p:spPr>
        <p:txBody>
          <a:bodyPr wrap="none" anchor="ctr">
            <a:spAutoFit/>
          </a:bodyPr>
          <a:lstStyle/>
          <a:p>
            <a:endParaRPr lang="en-GB"/>
          </a:p>
        </p:txBody>
      </p:sp>
      <p:sp>
        <p:nvSpPr>
          <p:cNvPr id="163853" name="Text Box 13"/>
          <p:cNvSpPr txBox="1">
            <a:spLocks noChangeArrowheads="1"/>
          </p:cNvSpPr>
          <p:nvPr/>
        </p:nvSpPr>
        <p:spPr bwMode="auto">
          <a:xfrm>
            <a:off x="3851275" y="1828800"/>
            <a:ext cx="4968875" cy="4732065"/>
          </a:xfrm>
          <a:prstGeom prst="rect">
            <a:avLst/>
          </a:prstGeom>
          <a:noFill/>
          <a:ln w="9525" algn="ctr">
            <a:noFill/>
            <a:miter lim="800000"/>
            <a:headEnd/>
            <a:tailEnd/>
          </a:ln>
          <a:effectLst/>
        </p:spPr>
        <p:txBody>
          <a:bodyPr wrap="square">
            <a:spAutoFit/>
          </a:bodyPr>
          <a:lstStyle/>
          <a:p>
            <a:pPr>
              <a:spcBef>
                <a:spcPct val="25000"/>
              </a:spcBef>
              <a:buFont typeface="Arial" pitchFamily="34" charset="0"/>
              <a:buChar char="•"/>
            </a:pPr>
            <a:r>
              <a:rPr lang="en-GB" dirty="0" smtClean="0"/>
              <a:t>Multi-sectoral assessments and </a:t>
            </a:r>
            <a:r>
              <a:rPr lang="en-GB" smtClean="0"/>
              <a:t>community planning </a:t>
            </a:r>
            <a:r>
              <a:rPr lang="en-GB" dirty="0" smtClean="0"/>
              <a:t>– Community Assessment Field School, use of participatory techniques/tools for community assessments and planning </a:t>
            </a:r>
          </a:p>
          <a:p>
            <a:pPr>
              <a:spcBef>
                <a:spcPct val="25000"/>
              </a:spcBef>
              <a:buFont typeface="Wingdings" pitchFamily="2" charset="2"/>
              <a:buChar char="§"/>
            </a:pPr>
            <a:r>
              <a:rPr lang="en-GB" dirty="0" smtClean="0"/>
              <a:t>Understand </a:t>
            </a:r>
            <a:r>
              <a:rPr lang="en-GB" dirty="0"/>
              <a:t>mutual interests and priorities; identify areas for </a:t>
            </a:r>
            <a:r>
              <a:rPr lang="en-GB" dirty="0" smtClean="0"/>
              <a:t>integration in planning and implementation; </a:t>
            </a:r>
          </a:p>
          <a:p>
            <a:pPr>
              <a:spcBef>
                <a:spcPct val="25000"/>
              </a:spcBef>
              <a:buFont typeface="Wingdings" pitchFamily="2" charset="2"/>
              <a:buChar char="§"/>
            </a:pPr>
            <a:r>
              <a:rPr lang="en-GB" dirty="0" smtClean="0"/>
              <a:t>Agree </a:t>
            </a:r>
            <a:r>
              <a:rPr lang="en-GB" dirty="0"/>
              <a:t>on conceptual, operational </a:t>
            </a:r>
            <a:r>
              <a:rPr lang="en-GB" dirty="0" smtClean="0"/>
              <a:t>models, share models/tools whenever applicable/possible</a:t>
            </a:r>
            <a:endParaRPr lang="en-GB" dirty="0"/>
          </a:p>
          <a:p>
            <a:pPr>
              <a:spcBef>
                <a:spcPct val="25000"/>
              </a:spcBef>
              <a:buFont typeface="Wingdings" pitchFamily="2" charset="2"/>
              <a:buChar char="§"/>
            </a:pPr>
            <a:r>
              <a:rPr lang="en-GB" dirty="0"/>
              <a:t> Joint action: planning, implementation, review and evaluation of </a:t>
            </a:r>
            <a:r>
              <a:rPr lang="en-GB" dirty="0" smtClean="0"/>
              <a:t>activities/initiatives</a:t>
            </a:r>
          </a:p>
          <a:p>
            <a:pPr lvl="0">
              <a:buFont typeface="Arial" pitchFamily="34" charset="0"/>
              <a:buChar char="•"/>
            </a:pPr>
            <a:r>
              <a:rPr lang="en-GB" dirty="0" smtClean="0"/>
              <a:t>Assembling indicators from both DM and Health that will translate the needs of communities and be easily measurable</a:t>
            </a:r>
          </a:p>
          <a:p>
            <a:pPr lvl="0"/>
            <a:endParaRPr lang="en-GB" dirty="0"/>
          </a:p>
        </p:txBody>
      </p:sp>
      <p:grpSp>
        <p:nvGrpSpPr>
          <p:cNvPr id="2" name="Group 33"/>
          <p:cNvGrpSpPr>
            <a:grpSpLocks/>
          </p:cNvGrpSpPr>
          <p:nvPr/>
        </p:nvGrpSpPr>
        <p:grpSpPr bwMode="auto">
          <a:xfrm>
            <a:off x="609600" y="2061882"/>
            <a:ext cx="2689412" cy="2907460"/>
            <a:chOff x="663" y="795"/>
            <a:chExt cx="1525" cy="2132"/>
          </a:xfrm>
        </p:grpSpPr>
        <p:sp>
          <p:nvSpPr>
            <p:cNvPr id="14" name="Puzzle4"/>
            <p:cNvSpPr>
              <a:spLocks noEditPoints="1" noChangeArrowheads="1"/>
            </p:cNvSpPr>
            <p:nvPr/>
          </p:nvSpPr>
          <p:spPr bwMode="auto">
            <a:xfrm>
              <a:off x="663" y="795"/>
              <a:ext cx="1525" cy="2132"/>
            </a:xfrm>
            <a:custGeom>
              <a:avLst/>
              <a:gdLst>
                <a:gd name="T0" fmla="*/ 41 w 21600"/>
                <a:gd name="T1" fmla="*/ 113 h 21600"/>
                <a:gd name="T2" fmla="*/ 2 w 21600"/>
                <a:gd name="T3" fmla="*/ 165 h 21600"/>
                <a:gd name="T4" fmla="*/ 57 w 21600"/>
                <a:gd name="T5" fmla="*/ 210 h 21600"/>
                <a:gd name="T6" fmla="*/ 104 w 21600"/>
                <a:gd name="T7" fmla="*/ 163 h 21600"/>
                <a:gd name="T8" fmla="*/ 70 w 21600"/>
                <a:gd name="T9" fmla="*/ 106 h 21600"/>
                <a:gd name="T10" fmla="*/ 105 w 21600"/>
                <a:gd name="T11" fmla="*/ 46 h 21600"/>
                <a:gd name="T12" fmla="*/ 55 w 21600"/>
                <a:gd name="T13" fmla="*/ 0 h 21600"/>
                <a:gd name="T14" fmla="*/ 2 w 21600"/>
                <a:gd name="T15" fmla="*/ 46 h 21600"/>
                <a:gd name="T16" fmla="*/ 0 60000 65536"/>
                <a:gd name="T17" fmla="*/ 0 60000 65536"/>
                <a:gd name="T18" fmla="*/ 0 60000 65536"/>
                <a:gd name="T19" fmla="*/ 0 60000 65536"/>
                <a:gd name="T20" fmla="*/ 0 60000 65536"/>
                <a:gd name="T21" fmla="*/ 0 60000 65536"/>
                <a:gd name="T22" fmla="*/ 0 60000 65536"/>
                <a:gd name="T23" fmla="*/ 0 60000 65536"/>
                <a:gd name="T24" fmla="*/ 2082 w 21600"/>
                <a:gd name="T25" fmla="*/ 5663 h 21600"/>
                <a:gd name="T26" fmla="*/ 20198 w 21600"/>
                <a:gd name="T27" fmla="*/ 159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lIns="75749" tIns="37874" rIns="75749" bIns="37874"/>
            <a:lstStyle/>
            <a:p>
              <a:endParaRPr lang="en-GB"/>
            </a:p>
          </p:txBody>
        </p:sp>
        <p:sp>
          <p:nvSpPr>
            <p:cNvPr id="15" name="Text Box 7"/>
            <p:cNvSpPr txBox="1">
              <a:spLocks noChangeArrowheads="1"/>
            </p:cNvSpPr>
            <p:nvPr/>
          </p:nvSpPr>
          <p:spPr bwMode="auto">
            <a:xfrm>
              <a:off x="814" y="1339"/>
              <a:ext cx="1312" cy="1151"/>
            </a:xfrm>
            <a:prstGeom prst="rect">
              <a:avLst/>
            </a:prstGeom>
            <a:noFill/>
            <a:ln w="9525">
              <a:noFill/>
              <a:miter lim="800000"/>
              <a:headEnd/>
              <a:tailEnd/>
            </a:ln>
          </p:spPr>
          <p:txBody>
            <a:bodyPr wrap="square" lIns="75749" tIns="37874" rIns="75749" bIns="37874">
              <a:spAutoFit/>
            </a:bodyPr>
            <a:lstStyle/>
            <a:p>
              <a:pPr algn="ctr" defTabSz="757238"/>
              <a:r>
                <a:rPr lang="en-US" sz="2000" b="1" dirty="0" smtClean="0"/>
                <a:t>Disaster </a:t>
              </a:r>
            </a:p>
            <a:p>
              <a:pPr algn="ctr" defTabSz="757238"/>
              <a:endParaRPr lang="en-US" sz="2000" b="1" dirty="0" smtClean="0"/>
            </a:p>
            <a:p>
              <a:pPr algn="ctr" defTabSz="757238"/>
              <a:endParaRPr lang="en-US" sz="2000" b="1" dirty="0" smtClean="0"/>
            </a:p>
            <a:p>
              <a:pPr algn="ctr" defTabSz="757238"/>
              <a:r>
                <a:rPr lang="en-US" sz="2000" b="1" dirty="0" smtClean="0"/>
                <a:t>Management</a:t>
              </a:r>
              <a:endParaRPr lang="en-GB" sz="2000" b="1" dirty="0"/>
            </a:p>
            <a:p>
              <a:pPr algn="ctr" defTabSz="757238"/>
              <a:endParaRPr lang="en-GB" sz="1700" b="1" dirty="0"/>
            </a:p>
          </p:txBody>
        </p:sp>
      </p:grpSp>
      <p:grpSp>
        <p:nvGrpSpPr>
          <p:cNvPr id="3" name="Group 34"/>
          <p:cNvGrpSpPr>
            <a:grpSpLocks/>
          </p:cNvGrpSpPr>
          <p:nvPr/>
        </p:nvGrpSpPr>
        <p:grpSpPr bwMode="auto">
          <a:xfrm>
            <a:off x="1090" y="4206687"/>
            <a:ext cx="3907522" cy="1943100"/>
            <a:chOff x="-31" y="2424"/>
            <a:chExt cx="2738" cy="1269"/>
          </a:xfrm>
        </p:grpSpPr>
        <p:grpSp>
          <p:nvGrpSpPr>
            <p:cNvPr id="4" name="Group 19"/>
            <p:cNvGrpSpPr>
              <a:grpSpLocks/>
            </p:cNvGrpSpPr>
            <p:nvPr/>
          </p:nvGrpSpPr>
          <p:grpSpPr bwMode="auto">
            <a:xfrm>
              <a:off x="-31" y="2424"/>
              <a:ext cx="2738" cy="1269"/>
              <a:chOff x="860" y="1787"/>
              <a:chExt cx="3388" cy="1480"/>
            </a:xfrm>
          </p:grpSpPr>
          <p:sp>
            <p:nvSpPr>
              <p:cNvPr id="19" name="Puzzle1"/>
              <p:cNvSpPr>
                <a:spLocks noEditPoints="1" noChangeArrowheads="1"/>
              </p:cNvSpPr>
              <p:nvPr/>
            </p:nvSpPr>
            <p:spPr bwMode="auto">
              <a:xfrm>
                <a:off x="860" y="1787"/>
                <a:ext cx="3388" cy="1480"/>
              </a:xfrm>
              <a:custGeom>
                <a:avLst/>
                <a:gdLst>
                  <a:gd name="T0" fmla="*/ 361 w 21600"/>
                  <a:gd name="T1" fmla="*/ 99 h 21600"/>
                  <a:gd name="T2" fmla="*/ 366 w 21600"/>
                  <a:gd name="T3" fmla="*/ 2 h 21600"/>
                  <a:gd name="T4" fmla="*/ 102 w 21600"/>
                  <a:gd name="T5" fmla="*/ 4 h 21600"/>
                  <a:gd name="T6" fmla="*/ 109 w 21600"/>
                  <a:gd name="T7" fmla="*/ 99 h 21600"/>
                  <a:gd name="T8" fmla="*/ 233 w 21600"/>
                  <a:gd name="T9" fmla="*/ 61 h 21600"/>
                  <a:gd name="T10" fmla="*/ 234 w 21600"/>
                  <a:gd name="T11" fmla="*/ 41 h 21600"/>
                  <a:gd name="T12" fmla="*/ 466 w 21600"/>
                  <a:gd name="T13" fmla="*/ 47 h 21600"/>
                  <a:gd name="T14" fmla="*/ 1 w 21600"/>
                  <a:gd name="T15" fmla="*/ 47 h 21600"/>
                  <a:gd name="T16" fmla="*/ 0 60000 65536"/>
                  <a:gd name="T17" fmla="*/ 0 60000 65536"/>
                  <a:gd name="T18" fmla="*/ 0 60000 65536"/>
                  <a:gd name="T19" fmla="*/ 0 60000 65536"/>
                  <a:gd name="T20" fmla="*/ 0 60000 65536"/>
                  <a:gd name="T21" fmla="*/ 0 60000 65536"/>
                  <a:gd name="T22" fmla="*/ 0 60000 65536"/>
                  <a:gd name="T23" fmla="*/ 0 60000 65536"/>
                  <a:gd name="T24" fmla="*/ 6088 w 21600"/>
                  <a:gd name="T25" fmla="*/ 2569 h 21600"/>
                  <a:gd name="T26" fmla="*/ 16132 w 21600"/>
                  <a:gd name="T27" fmla="*/ 1955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lIns="75749" tIns="37874" rIns="75749" bIns="37874"/>
              <a:lstStyle/>
              <a:p>
                <a:pPr defTabSz="757238"/>
                <a:endParaRPr lang="en-GB" sz="1500"/>
              </a:p>
              <a:p>
                <a:pPr defTabSz="757238"/>
                <a:endParaRPr lang="en-GB" sz="1500"/>
              </a:p>
              <a:p>
                <a:pPr defTabSz="757238"/>
                <a:endParaRPr lang="en-GB" sz="1500"/>
              </a:p>
            </p:txBody>
          </p:sp>
          <p:sp>
            <p:nvSpPr>
              <p:cNvPr id="20" name="Text Box 21"/>
              <p:cNvSpPr txBox="1">
                <a:spLocks noChangeArrowheads="1"/>
              </p:cNvSpPr>
              <p:nvPr/>
            </p:nvSpPr>
            <p:spPr bwMode="auto">
              <a:xfrm>
                <a:off x="1759" y="2386"/>
                <a:ext cx="1984" cy="247"/>
              </a:xfrm>
              <a:prstGeom prst="rect">
                <a:avLst/>
              </a:prstGeom>
              <a:noFill/>
              <a:ln w="9525">
                <a:noFill/>
                <a:miter lim="800000"/>
                <a:headEnd/>
                <a:tailEnd/>
              </a:ln>
            </p:spPr>
            <p:txBody>
              <a:bodyPr lIns="75749" tIns="37874" rIns="75749" bIns="37874">
                <a:spAutoFit/>
              </a:bodyPr>
              <a:lstStyle/>
              <a:p>
                <a:pPr algn="ctr" defTabSz="757238">
                  <a:spcBef>
                    <a:spcPct val="50000"/>
                  </a:spcBef>
                </a:pPr>
                <a:endParaRPr lang="th-TH" sz="1700"/>
              </a:p>
            </p:txBody>
          </p:sp>
        </p:grpSp>
        <p:sp>
          <p:nvSpPr>
            <p:cNvPr id="18" name="Text Box 28"/>
            <p:cNvSpPr txBox="1">
              <a:spLocks noChangeArrowheads="1"/>
            </p:cNvSpPr>
            <p:nvPr/>
          </p:nvSpPr>
          <p:spPr bwMode="auto">
            <a:xfrm>
              <a:off x="549" y="2936"/>
              <a:ext cx="1642" cy="308"/>
            </a:xfrm>
            <a:prstGeom prst="rect">
              <a:avLst/>
            </a:prstGeom>
            <a:noFill/>
            <a:ln w="9525">
              <a:noFill/>
              <a:miter lim="800000"/>
              <a:headEnd/>
              <a:tailEnd/>
            </a:ln>
          </p:spPr>
          <p:txBody>
            <a:bodyPr lIns="75749" tIns="37874" rIns="75749" bIns="37874">
              <a:spAutoFit/>
            </a:bodyPr>
            <a:lstStyle/>
            <a:p>
              <a:pPr algn="ctr" defTabSz="757238">
                <a:spcBef>
                  <a:spcPct val="50000"/>
                </a:spcBef>
              </a:pPr>
              <a:r>
                <a:rPr lang="en-GB" sz="2000" b="1" dirty="0" smtClean="0"/>
                <a:t>Health</a:t>
              </a:r>
              <a:r>
                <a:rPr lang="en-GB" sz="1700" b="1" dirty="0" smtClean="0"/>
                <a:t> </a:t>
              </a:r>
              <a:endParaRPr lang="en-GB" sz="17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952500"/>
            <a:ext cx="8801100" cy="769938"/>
          </a:xfrm>
        </p:spPr>
        <p:txBody>
          <a:bodyPr/>
          <a:lstStyle/>
          <a:p>
            <a:pPr algn="ctr"/>
            <a:r>
              <a:rPr lang="en-US" sz="2800" dirty="0" smtClean="0">
                <a:solidFill>
                  <a:srgbClr val="A50021"/>
                </a:solidFill>
                <a:effectLst>
                  <a:outerShdw blurRad="38100" dist="38100" dir="2700000" algn="tl">
                    <a:srgbClr val="000000">
                      <a:alpha val="43137"/>
                    </a:srgbClr>
                  </a:outerShdw>
                </a:effectLst>
              </a:rPr>
              <a:t>Integrated planning: DM and HEALTH – more suggestion for further discussion…..</a:t>
            </a:r>
            <a:endParaRPr lang="en-GB" sz="2800" dirty="0">
              <a:solidFill>
                <a:srgbClr val="A50021"/>
              </a:solidFill>
              <a:effectLst>
                <a:outerShdw blurRad="38100" dist="38100" dir="2700000" algn="tl">
                  <a:srgbClr val="000000">
                    <a:alpha val="43137"/>
                  </a:srgbClr>
                </a:outerShdw>
              </a:effectLst>
            </a:endParaRPr>
          </a:p>
        </p:txBody>
      </p:sp>
      <p:sp>
        <p:nvSpPr>
          <p:cNvPr id="7" name="TextBox 6"/>
          <p:cNvSpPr txBox="1"/>
          <p:nvPr/>
        </p:nvSpPr>
        <p:spPr>
          <a:xfrm>
            <a:off x="241300" y="1460500"/>
            <a:ext cx="8394700" cy="5160831"/>
          </a:xfrm>
          <a:prstGeom prst="rect">
            <a:avLst/>
          </a:prstGeom>
          <a:noFill/>
        </p:spPr>
        <p:txBody>
          <a:bodyPr wrap="square" lIns="144000" tIns="36000" rIns="144000" rtlCol="0">
            <a:spAutoFit/>
          </a:bodyPr>
          <a:lstStyle/>
          <a:p>
            <a:pPr lvl="1" algn="just">
              <a:lnSpc>
                <a:spcPct val="150000"/>
              </a:lnSpc>
            </a:pPr>
            <a:endParaRPr lang="en-US" sz="2000" dirty="0" smtClean="0"/>
          </a:p>
          <a:p>
            <a:pPr lvl="1" algn="just">
              <a:lnSpc>
                <a:spcPct val="150000"/>
              </a:lnSpc>
              <a:buFont typeface="Wingdings" pitchFamily="2" charset="2"/>
              <a:buChar char="q"/>
            </a:pPr>
            <a:r>
              <a:rPr lang="en-US" sz="2000" dirty="0" smtClean="0"/>
              <a:t>  Strengthening the emergency preparedness, planning capacities 	and response to disasters/shocks</a:t>
            </a:r>
          </a:p>
          <a:p>
            <a:pPr lvl="1" algn="just">
              <a:lnSpc>
                <a:spcPct val="150000"/>
              </a:lnSpc>
              <a:buFont typeface="Wingdings" pitchFamily="2" charset="2"/>
              <a:buChar char="q"/>
            </a:pPr>
            <a:r>
              <a:rPr lang="en-US" sz="2000" dirty="0" smtClean="0"/>
              <a:t>  Identification of risks from hazards and assessment of 	community vulnerabilities</a:t>
            </a:r>
          </a:p>
          <a:p>
            <a:pPr lvl="1" algn="just">
              <a:lnSpc>
                <a:spcPct val="150000"/>
              </a:lnSpc>
              <a:buFont typeface="Wingdings" pitchFamily="2" charset="2"/>
              <a:buChar char="q"/>
            </a:pPr>
            <a:r>
              <a:rPr lang="en-US" sz="2000" dirty="0" smtClean="0"/>
              <a:t>  Improving preparedness for response such as development of 	evacuation plans or improving epidemic preparedness and 	response mechanisms at community levels </a:t>
            </a:r>
          </a:p>
          <a:p>
            <a:pPr lvl="1" algn="just">
              <a:lnSpc>
                <a:spcPct val="150000"/>
              </a:lnSpc>
              <a:buFont typeface="Wingdings" pitchFamily="2" charset="2"/>
              <a:buChar char="q"/>
            </a:pPr>
            <a:r>
              <a:rPr lang="en-US" sz="2000" dirty="0" smtClean="0"/>
              <a:t>  Promoting better integration of risk reduction activities across 	health and other sectors – strengthening coordination 	mechanisms (both preparedness and response)</a:t>
            </a:r>
            <a:endParaRPr lang="en-GB"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Risk Reduction Programming:</a:t>
            </a:r>
            <a:endParaRPr lang="en-GB" dirty="0"/>
          </a:p>
        </p:txBody>
      </p:sp>
      <p:sp>
        <p:nvSpPr>
          <p:cNvPr id="3" name="Content Placeholder 2"/>
          <p:cNvSpPr>
            <a:spLocks noGrp="1"/>
          </p:cNvSpPr>
          <p:nvPr>
            <p:ph idx="1"/>
          </p:nvPr>
        </p:nvSpPr>
        <p:spPr/>
        <p:txBody>
          <a:bodyPr/>
          <a:lstStyle/>
          <a:p>
            <a:r>
              <a:rPr lang="en-US" dirty="0" smtClean="0"/>
              <a:t>Is not a short term but long term process</a:t>
            </a:r>
          </a:p>
          <a:p>
            <a:endParaRPr lang="en-US" dirty="0" smtClean="0"/>
          </a:p>
          <a:p>
            <a:r>
              <a:rPr lang="en-US" dirty="0" smtClean="0"/>
              <a:t>Will depend on commitment of all sectors / technical experts to work together in the process of planning, implementation, monitoring  and evaluation of such programs/initiatives.</a:t>
            </a:r>
          </a:p>
          <a:p>
            <a:endParaRPr lang="en-US" dirty="0" smtClean="0"/>
          </a:p>
          <a:p>
            <a:r>
              <a:rPr lang="en-US" dirty="0" smtClean="0"/>
              <a:t>Should also open new funding opportunities especially for programs that were facing difficulties in securing necessary funds</a:t>
            </a:r>
          </a:p>
          <a:p>
            <a:endParaRPr lang="en-US" dirty="0" smtClean="0"/>
          </a:p>
          <a:p>
            <a:r>
              <a:rPr lang="en-US" dirty="0" smtClean="0"/>
              <a:t>Should also enable access to longer term donor mechanisms </a:t>
            </a:r>
          </a:p>
          <a:p>
            <a:endParaRPr lang="en-US" dirty="0" smtClean="0"/>
          </a:p>
          <a:p>
            <a:endParaRPr lang="en-US" dirty="0" smtClean="0"/>
          </a:p>
          <a:p>
            <a:endParaRPr lang="en-GB"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92" y="883953"/>
            <a:ext cx="8721725" cy="654050"/>
          </a:xfrm>
        </p:spPr>
        <p:txBody>
          <a:bodyPr/>
          <a:lstStyle/>
          <a:p>
            <a:r>
              <a:rPr lang="en-US" dirty="0" smtClean="0"/>
              <a:t>We have started our journey but it requires a team work to travel on a Road to Resilience</a:t>
            </a:r>
            <a:endParaRPr lang="en-GB" dirty="0"/>
          </a:p>
        </p:txBody>
      </p:sp>
      <p:sp>
        <p:nvSpPr>
          <p:cNvPr id="4" name="Rectangle 3"/>
          <p:cNvSpPr/>
          <p:nvPr/>
        </p:nvSpPr>
        <p:spPr>
          <a:xfrm>
            <a:off x="410829" y="1793628"/>
            <a:ext cx="925254" cy="1323439"/>
          </a:xfrm>
          <a:prstGeom prst="rect">
            <a:avLst/>
          </a:prstGeom>
          <a:noFill/>
        </p:spPr>
        <p:txBody>
          <a:bodyPr wrap="none" lIns="91440" tIns="45720" rIns="91440" bIns="45720">
            <a:spAutoFit/>
          </a:bodyPr>
          <a:lstStyle/>
          <a:p>
            <a:pPr algn="ctr"/>
            <a:r>
              <a:rPr lang="en-US" sz="8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rPr>
              <a:t>T</a:t>
            </a:r>
            <a:endParaRPr lang="en-US" sz="8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ndParaRPr>
          </a:p>
        </p:txBody>
      </p:sp>
      <p:sp>
        <p:nvSpPr>
          <p:cNvPr id="6" name="Rectangle 5"/>
          <p:cNvSpPr/>
          <p:nvPr/>
        </p:nvSpPr>
        <p:spPr>
          <a:xfrm>
            <a:off x="469390" y="3030448"/>
            <a:ext cx="851515" cy="1200329"/>
          </a:xfrm>
          <a:prstGeom prst="rect">
            <a:avLst/>
          </a:prstGeom>
        </p:spPr>
        <p:txBody>
          <a:bodyPr wrap="none">
            <a:spAutoFit/>
          </a:bodyPr>
          <a:lstStyle/>
          <a:p>
            <a:r>
              <a:rPr lang="en-US" sz="7200" b="1" dirty="0"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Arial Black" pitchFamily="34" charset="0"/>
              </a:rPr>
              <a:t>E</a:t>
            </a:r>
            <a:endParaRPr lang="en-GB" dirty="0">
              <a:latin typeface="Arial Black" pitchFamily="34" charset="0"/>
            </a:endParaRPr>
          </a:p>
        </p:txBody>
      </p:sp>
      <p:sp>
        <p:nvSpPr>
          <p:cNvPr id="7" name="Rectangle 6"/>
          <p:cNvSpPr/>
          <p:nvPr/>
        </p:nvSpPr>
        <p:spPr>
          <a:xfrm>
            <a:off x="435696" y="4181986"/>
            <a:ext cx="902812" cy="1200329"/>
          </a:xfrm>
          <a:prstGeom prst="rect">
            <a:avLst/>
          </a:prstGeom>
          <a:noFill/>
        </p:spPr>
        <p:txBody>
          <a:bodyPr wrap="none" lIns="91440" tIns="45720" rIns="91440" bIns="45720">
            <a:spAutoFit/>
          </a:bodyPr>
          <a:lstStyle/>
          <a:p>
            <a:pPr algn="ctr"/>
            <a:r>
              <a:rPr lang="en-US" sz="7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rPr>
              <a:t>A</a:t>
            </a:r>
            <a:endParaRPr lang="en-US"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ndParaRPr>
          </a:p>
        </p:txBody>
      </p:sp>
      <p:sp>
        <p:nvSpPr>
          <p:cNvPr id="8" name="Rectangle 7"/>
          <p:cNvSpPr/>
          <p:nvPr/>
        </p:nvSpPr>
        <p:spPr>
          <a:xfrm>
            <a:off x="399695" y="5423932"/>
            <a:ext cx="1056701" cy="1200329"/>
          </a:xfrm>
          <a:prstGeom prst="rect">
            <a:avLst/>
          </a:prstGeom>
          <a:noFill/>
        </p:spPr>
        <p:txBody>
          <a:bodyPr wrap="none" lIns="91440" tIns="45720" rIns="91440" bIns="45720">
            <a:spAutoFit/>
          </a:bodyPr>
          <a:lstStyle/>
          <a:p>
            <a:pPr algn="ctr"/>
            <a:r>
              <a:rPr lang="en-US" sz="7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rPr>
              <a:t>M</a:t>
            </a:r>
            <a:endParaRPr lang="en-US"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ndParaRPr>
          </a:p>
        </p:txBody>
      </p:sp>
      <p:sp>
        <p:nvSpPr>
          <p:cNvPr id="9" name="Rectangle 8"/>
          <p:cNvSpPr/>
          <p:nvPr/>
        </p:nvSpPr>
        <p:spPr>
          <a:xfrm>
            <a:off x="1149273" y="2039287"/>
            <a:ext cx="2723824" cy="923330"/>
          </a:xfrm>
          <a:prstGeom prst="rect">
            <a:avLst/>
          </a:prstGeom>
          <a:noFill/>
        </p:spPr>
        <p:txBody>
          <a:bodyPr wrap="none" lIns="91440" tIns="45720" rIns="91440" bIns="45720">
            <a:spAutoFit/>
          </a:bodyPr>
          <a:lstStyle/>
          <a:p>
            <a:pPr algn="ct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ogether</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a:off x="1166573" y="3199347"/>
            <a:ext cx="3262432" cy="923330"/>
          </a:xfrm>
          <a:prstGeom prst="rect">
            <a:avLst/>
          </a:prstGeom>
          <a:noFill/>
        </p:spPr>
        <p:txBody>
          <a:bodyPr wrap="none" lIns="91440" tIns="45720" rIns="91440" bIns="45720">
            <a:spAutoFit/>
          </a:bodyPr>
          <a:lstStyle/>
          <a:p>
            <a:pPr algn="ct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verybody</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1203218" y="4413998"/>
            <a:ext cx="2916183" cy="923330"/>
          </a:xfrm>
          <a:prstGeom prst="rect">
            <a:avLst/>
          </a:prstGeom>
          <a:noFill/>
        </p:spPr>
        <p:txBody>
          <a:bodyPr wrap="none" lIns="91440" tIns="45720" rIns="91440" bIns="45720">
            <a:spAutoFit/>
          </a:bodyPr>
          <a:lstStyle/>
          <a:p>
            <a:pPr algn="ctr"/>
            <a:r>
              <a:rPr lang="en-US"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chieves</a:t>
            </a: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1279743" y="5642298"/>
            <a:ext cx="126188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14690" name="Picture 2" descr="C:\Documents and Settings\indira.kulenovic.IFRC\Desktop\MP900442177.bmp"/>
          <p:cNvPicPr>
            <a:picLocks noChangeAspect="1" noChangeArrowheads="1"/>
          </p:cNvPicPr>
          <p:nvPr/>
        </p:nvPicPr>
        <p:blipFill>
          <a:blip r:embed="rId2" cstate="email"/>
          <a:srcRect/>
          <a:stretch>
            <a:fillRect/>
          </a:stretch>
        </p:blipFill>
        <p:spPr bwMode="auto">
          <a:xfrm>
            <a:off x="4405851" y="2074459"/>
            <a:ext cx="4738149" cy="42095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4690"/>
                                        </p:tgtEl>
                                        <p:attrNameLst>
                                          <p:attrName>style.visibility</p:attrName>
                                        </p:attrNameLst>
                                      </p:cBhvr>
                                      <p:to>
                                        <p:strVal val="visible"/>
                                      </p:to>
                                    </p:set>
                                    <p:animEffect transition="in" filter="checkerboard(across)">
                                      <p:cBhvr>
                                        <p:cTn id="27"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15" descr="00165 Mr.Seree Srirompho - Unknown 30-01-55.JPG"/>
          <p:cNvPicPr>
            <a:picLocks noChangeAspect="1"/>
          </p:cNvPicPr>
          <p:nvPr/>
        </p:nvPicPr>
        <p:blipFill>
          <a:blip r:embed="rId3" cstate="email"/>
          <a:srcRect/>
          <a:stretch>
            <a:fillRect/>
          </a:stretch>
        </p:blipFill>
        <p:spPr bwMode="auto">
          <a:xfrm>
            <a:off x="5076825" y="763588"/>
            <a:ext cx="4067175" cy="6094412"/>
          </a:xfrm>
          <a:prstGeom prst="rect">
            <a:avLst/>
          </a:prstGeom>
          <a:noFill/>
          <a:ln w="9525">
            <a:noFill/>
            <a:miter lim="800000"/>
            <a:headEnd/>
            <a:tailEnd/>
          </a:ln>
        </p:spPr>
      </p:pic>
      <p:sp>
        <p:nvSpPr>
          <p:cNvPr id="17" name="Rectangle 16"/>
          <p:cNvSpPr/>
          <p:nvPr/>
        </p:nvSpPr>
        <p:spPr>
          <a:xfrm>
            <a:off x="232013" y="2696520"/>
            <a:ext cx="4694829" cy="1015663"/>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6000" b="1" dirty="0">
                <a:ln w="11430"/>
                <a:solidFill>
                  <a:srgbClr val="C00000"/>
                </a:solidFill>
                <a:effectLst>
                  <a:outerShdw blurRad="80000" dist="40000" dir="5040000" algn="tl">
                    <a:srgbClr val="000000">
                      <a:alpha val="30000"/>
                    </a:srgbClr>
                  </a:outerShdw>
                </a:effectLst>
                <a:latin typeface="Arial" charset="0"/>
                <a:cs typeface="Arial" charset="0"/>
              </a:rPr>
              <a:t>Thank You</a:t>
            </a:r>
          </a:p>
        </p:txBody>
      </p:sp>
    </p:spTree>
  </p:cSld>
  <p:clrMapOvr>
    <a:masterClrMapping/>
  </p:clrMapOvr>
  <p:transition advClick="0" advTm="5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orld risk index.bmp"/>
          <p:cNvPicPr>
            <a:picLocks noGrp="1" noChangeAspect="1"/>
          </p:cNvPicPr>
          <p:nvPr>
            <p:ph idx="1"/>
          </p:nvPr>
        </p:nvPicPr>
        <p:blipFill>
          <a:blip r:embed="rId2" cstate="email"/>
          <a:stretch>
            <a:fillRect/>
          </a:stretch>
        </p:blipFill>
        <p:spPr>
          <a:xfrm>
            <a:off x="0" y="1621347"/>
            <a:ext cx="9175449" cy="4629328"/>
          </a:xfrm>
        </p:spPr>
      </p:pic>
      <p:sp>
        <p:nvSpPr>
          <p:cNvPr id="5" name="Rectangle 4"/>
          <p:cNvSpPr/>
          <p:nvPr/>
        </p:nvSpPr>
        <p:spPr>
          <a:xfrm>
            <a:off x="552381" y="824637"/>
            <a:ext cx="8039252" cy="769441"/>
          </a:xfrm>
          <a:prstGeom prst="rect">
            <a:avLst/>
          </a:prstGeom>
          <a:noFill/>
          <a:effectLst>
            <a:outerShdw blurRad="50800" dist="50800" dir="5400000" algn="ctr" rotWithShape="0">
              <a:schemeClr val="bg1"/>
            </a:outerShdw>
          </a:effectLst>
        </p:spPr>
        <p:txBody>
          <a:bodyPr wrap="none" lIns="91440" tIns="45720" rIns="91440" bIns="45720">
            <a:spAutoFit/>
          </a:bodyPr>
          <a:lstStyle/>
          <a:p>
            <a:pPr algn="ctr"/>
            <a:r>
              <a:rPr lang="en-US" sz="4400" b="1" dirty="0" smtClean="0">
                <a:ln w="12700">
                  <a:solidFill>
                    <a:srgbClr val="A50021"/>
                  </a:solidFill>
                  <a:prstDash val="solid"/>
                </a:ln>
                <a:solidFill>
                  <a:srgbClr val="C00000"/>
                </a:solidFill>
                <a:effectLst>
                  <a:outerShdw blurRad="41275" dist="20320" dir="1800000" algn="tl" rotWithShape="0">
                    <a:srgbClr val="000000">
                      <a:alpha val="40000"/>
                    </a:srgbClr>
                  </a:outerShdw>
                </a:effectLst>
              </a:rPr>
              <a:t>Where is SEA in terms of risk</a:t>
            </a:r>
            <a:endParaRPr lang="en-US" sz="4400" b="1" cap="none" spc="200" dirty="0">
              <a:ln w="12700">
                <a:solidFill>
                  <a:srgbClr val="A50021"/>
                </a:solidFill>
                <a:prstDash val="solid"/>
              </a:ln>
              <a:solidFill>
                <a:srgbClr val="C00000"/>
              </a:solidFill>
              <a:effectLst>
                <a:innerShdw blurRad="50800" dist="50800" dir="8100000">
                  <a:srgbClr val="7D7D7D">
                    <a:alpha val="73000"/>
                  </a:srgbClr>
                </a:innerShdw>
              </a:effectLst>
            </a:endParaRPr>
          </a:p>
        </p:txBody>
      </p:sp>
      <p:sp>
        <p:nvSpPr>
          <p:cNvPr id="6" name="Oval 5"/>
          <p:cNvSpPr/>
          <p:nvPr/>
        </p:nvSpPr>
        <p:spPr>
          <a:xfrm>
            <a:off x="6277970" y="3562066"/>
            <a:ext cx="1596788" cy="14193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218364" y="4913194"/>
            <a:ext cx="2033516" cy="764275"/>
          </a:xfrm>
          <a:prstGeom prst="ellipse">
            <a:avLst/>
          </a:prstGeom>
          <a:solidFill>
            <a:schemeClr val="bg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indira.kulenovic.IFRC\Desktop\dis.bmp"/>
          <p:cNvPicPr>
            <a:picLocks noChangeAspect="1" noChangeArrowheads="1"/>
          </p:cNvPicPr>
          <p:nvPr/>
        </p:nvPicPr>
        <p:blipFill>
          <a:blip r:embed="rId3" cstate="email"/>
          <a:srcRect/>
          <a:stretch>
            <a:fillRect/>
          </a:stretch>
        </p:blipFill>
        <p:spPr bwMode="auto">
          <a:xfrm>
            <a:off x="1" y="805218"/>
            <a:ext cx="9143999" cy="6052782"/>
          </a:xfrm>
          <a:prstGeom prst="rect">
            <a:avLst/>
          </a:prstGeom>
          <a:noFill/>
        </p:spPr>
      </p:pic>
      <p:sp>
        <p:nvSpPr>
          <p:cNvPr id="19" name="Rectangle 18"/>
          <p:cNvSpPr/>
          <p:nvPr/>
        </p:nvSpPr>
        <p:spPr>
          <a:xfrm>
            <a:off x="5615746" y="941695"/>
            <a:ext cx="3262433" cy="923330"/>
          </a:xfrm>
          <a:prstGeom prst="rect">
            <a:avLst/>
          </a:prstGeom>
          <a:noFill/>
        </p:spPr>
        <p:txBody>
          <a:bodyPr wrap="none" lIns="91440" tIns="45720" rIns="91440" bIns="45720">
            <a:spAutoFit/>
          </a:bodyPr>
          <a:lstStyle/>
          <a:p>
            <a:pPr algn="ctr"/>
            <a:r>
              <a:rPr lang="en-US" sz="5400" b="1" cap="none" spc="0" dirty="0" smtClean="0">
                <a:ln w="18415" cmpd="sng">
                  <a:solidFill>
                    <a:srgbClr val="FFFFFF"/>
                  </a:solidFill>
                  <a:prstDash val="solid"/>
                </a:ln>
                <a:solidFill>
                  <a:srgbClr val="C00000"/>
                </a:solidFill>
                <a:effectLst>
                  <a:outerShdw blurRad="63500" dir="3600000" algn="tl" rotWithShape="0">
                    <a:srgbClr val="000000">
                      <a:alpha val="70000"/>
                    </a:srgbClr>
                  </a:outerShdw>
                </a:effectLst>
              </a:rPr>
              <a:t>Statistics</a:t>
            </a:r>
            <a:endParaRPr lang="en-US" sz="5400" b="1" cap="none" spc="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
        <p:nvSpPr>
          <p:cNvPr id="24" name="Rectangle 23"/>
          <p:cNvSpPr/>
          <p:nvPr/>
        </p:nvSpPr>
        <p:spPr>
          <a:xfrm>
            <a:off x="328108" y="2019869"/>
            <a:ext cx="3493265"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C00000"/>
                </a:solidFill>
                <a:effectLst>
                  <a:outerShdw blurRad="63500" dir="3600000" algn="tl" rotWithShape="0">
                    <a:srgbClr val="000000">
                      <a:alpha val="70000"/>
                    </a:srgbClr>
                  </a:outerShdw>
                </a:effectLst>
              </a:rPr>
              <a:t>1970-2010</a:t>
            </a:r>
            <a:endParaRPr lang="en-US" sz="5400" b="0" cap="none" spc="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0" y="1787857"/>
          <a:ext cx="7397087" cy="4831307"/>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15" descr="flooded_cars_thailand.jpg"/>
          <p:cNvPicPr>
            <a:picLocks noChangeAspect="1"/>
          </p:cNvPicPr>
          <p:nvPr/>
        </p:nvPicPr>
        <p:blipFill>
          <a:blip r:embed="rId3" cstate="email"/>
          <a:stretch>
            <a:fillRect/>
          </a:stretch>
        </p:blipFill>
        <p:spPr>
          <a:xfrm>
            <a:off x="7391400" y="779463"/>
            <a:ext cx="1752600" cy="1314450"/>
          </a:xfrm>
          <a:prstGeom prst="rect">
            <a:avLst/>
          </a:prstGeom>
        </p:spPr>
      </p:pic>
      <p:pic>
        <p:nvPicPr>
          <p:cNvPr id="17" name="Picture 16" descr="japan-tsunami-devastation-2011-03-13.jpg"/>
          <p:cNvPicPr>
            <a:picLocks noChangeAspect="1"/>
          </p:cNvPicPr>
          <p:nvPr/>
        </p:nvPicPr>
        <p:blipFill>
          <a:blip r:embed="rId4" cstate="email"/>
          <a:stretch>
            <a:fillRect/>
          </a:stretch>
        </p:blipFill>
        <p:spPr>
          <a:xfrm>
            <a:off x="7378700" y="2057400"/>
            <a:ext cx="1765300" cy="1155700"/>
          </a:xfrm>
          <a:prstGeom prst="rect">
            <a:avLst/>
          </a:prstGeom>
        </p:spPr>
      </p:pic>
      <p:pic>
        <p:nvPicPr>
          <p:cNvPr id="18" name="Picture 17" descr="disaster-refugees.jpg"/>
          <p:cNvPicPr>
            <a:picLocks noChangeAspect="1"/>
          </p:cNvPicPr>
          <p:nvPr/>
        </p:nvPicPr>
        <p:blipFill>
          <a:blip r:embed="rId5" cstate="email"/>
          <a:stretch>
            <a:fillRect/>
          </a:stretch>
        </p:blipFill>
        <p:spPr>
          <a:xfrm>
            <a:off x="7404100" y="3159125"/>
            <a:ext cx="1739900" cy="1285875"/>
          </a:xfrm>
          <a:prstGeom prst="rect">
            <a:avLst/>
          </a:prstGeom>
        </p:spPr>
      </p:pic>
      <p:pic>
        <p:nvPicPr>
          <p:cNvPr id="19" name="Picture 18" descr="Picture9.jpg"/>
          <p:cNvPicPr>
            <a:picLocks noChangeAspect="1"/>
          </p:cNvPicPr>
          <p:nvPr/>
        </p:nvPicPr>
        <p:blipFill>
          <a:blip r:embed="rId6" cstate="email"/>
          <a:stretch>
            <a:fillRect/>
          </a:stretch>
        </p:blipFill>
        <p:spPr>
          <a:xfrm>
            <a:off x="7404100" y="4439600"/>
            <a:ext cx="1739900" cy="1148400"/>
          </a:xfrm>
          <a:prstGeom prst="rect">
            <a:avLst/>
          </a:prstGeom>
        </p:spPr>
      </p:pic>
      <p:pic>
        <p:nvPicPr>
          <p:cNvPr id="20" name="Picture 19" descr="Picture6.png"/>
          <p:cNvPicPr>
            <a:picLocks noChangeAspect="1"/>
          </p:cNvPicPr>
          <p:nvPr/>
        </p:nvPicPr>
        <p:blipFill>
          <a:blip r:embed="rId7" cstate="email"/>
          <a:stretch>
            <a:fillRect/>
          </a:stretch>
        </p:blipFill>
        <p:spPr>
          <a:xfrm>
            <a:off x="7416800" y="5590137"/>
            <a:ext cx="1727200" cy="1267863"/>
          </a:xfrm>
          <a:prstGeom prst="rect">
            <a:avLst/>
          </a:prstGeom>
        </p:spPr>
      </p:pic>
      <p:sp>
        <p:nvSpPr>
          <p:cNvPr id="11" name="Rectangle 10"/>
          <p:cNvSpPr/>
          <p:nvPr/>
        </p:nvSpPr>
        <p:spPr>
          <a:xfrm>
            <a:off x="1073718" y="947466"/>
            <a:ext cx="5358839"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Impacts in 2011…</a:t>
            </a:r>
            <a:endParaRPr lang="en-US" sz="4800" b="1" dirty="0">
              <a:ln w="5080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6" name="Text Box 2"/>
          <p:cNvSpPr txBox="1">
            <a:spLocks noChangeArrowheads="1"/>
          </p:cNvSpPr>
          <p:nvPr/>
        </p:nvSpPr>
        <p:spPr bwMode="auto">
          <a:xfrm>
            <a:off x="1883355" y="933332"/>
            <a:ext cx="5431846" cy="2862322"/>
          </a:xfrm>
          <a:prstGeom prst="rect">
            <a:avLst/>
          </a:prstGeom>
          <a:noFill/>
          <a:ln w="9525">
            <a:noFill/>
            <a:miter lim="800000"/>
            <a:headEnd/>
            <a:tailEnd/>
          </a:ln>
        </p:spPr>
        <p:txBody>
          <a:bodyPr wrap="square">
            <a:spAutoFit/>
          </a:bodyPr>
          <a:lstStyle/>
          <a:p>
            <a:pPr algn="ctr"/>
            <a:r>
              <a:rPr lang="en-US" sz="4800" b="1" dirty="0" smtClean="0">
                <a:ln w="12700">
                  <a:solidFill>
                    <a:srgbClr val="A50021"/>
                  </a:solidFill>
                  <a:prstDash val="solid"/>
                </a:ln>
                <a:solidFill>
                  <a:srgbClr val="C00000"/>
                </a:solidFill>
                <a:effectLst>
                  <a:outerShdw blurRad="41275" dist="20320" dir="1800000" algn="tl" rotWithShape="0">
                    <a:srgbClr val="000000">
                      <a:alpha val="40000"/>
                    </a:srgbClr>
                  </a:outerShdw>
                </a:effectLst>
              </a:rPr>
              <a:t>Impacts of climate </a:t>
            </a:r>
          </a:p>
          <a:p>
            <a:pPr algn="ctr"/>
            <a:r>
              <a:rPr lang="en-US" sz="4800" b="1" dirty="0" smtClean="0">
                <a:ln w="12700">
                  <a:solidFill>
                    <a:srgbClr val="A50021"/>
                  </a:solidFill>
                  <a:prstDash val="solid"/>
                </a:ln>
                <a:solidFill>
                  <a:srgbClr val="C00000"/>
                </a:solidFill>
                <a:effectLst>
                  <a:outerShdw blurRad="41275" dist="20320" dir="1800000" algn="tl" rotWithShape="0">
                    <a:srgbClr val="000000">
                      <a:alpha val="40000"/>
                    </a:srgbClr>
                  </a:outerShdw>
                </a:effectLst>
              </a:rPr>
              <a:t>change</a:t>
            </a:r>
            <a:endPar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nl-NL" sz="3600" dirty="0"/>
          </a:p>
        </p:txBody>
      </p:sp>
      <p:pic>
        <p:nvPicPr>
          <p:cNvPr id="16" name="Picture 15" descr="_1080458.jpg"/>
          <p:cNvPicPr>
            <a:picLocks noChangeAspect="1"/>
          </p:cNvPicPr>
          <p:nvPr/>
        </p:nvPicPr>
        <p:blipFill>
          <a:blip r:embed="rId3" cstate="email"/>
          <a:stretch>
            <a:fillRect/>
          </a:stretch>
        </p:blipFill>
        <p:spPr>
          <a:xfrm>
            <a:off x="7332175" y="777922"/>
            <a:ext cx="1811825" cy="1255594"/>
          </a:xfrm>
          <a:prstGeom prst="rect">
            <a:avLst/>
          </a:prstGeom>
        </p:spPr>
      </p:pic>
      <p:pic>
        <p:nvPicPr>
          <p:cNvPr id="17" name="Picture 16" descr="_1080516.jpg"/>
          <p:cNvPicPr>
            <a:picLocks noChangeAspect="1"/>
          </p:cNvPicPr>
          <p:nvPr/>
        </p:nvPicPr>
        <p:blipFill>
          <a:blip r:embed="rId4" cstate="email"/>
          <a:stretch>
            <a:fillRect/>
          </a:stretch>
        </p:blipFill>
        <p:spPr>
          <a:xfrm>
            <a:off x="7333348" y="1972928"/>
            <a:ext cx="1810652" cy="1138762"/>
          </a:xfrm>
          <a:prstGeom prst="rect">
            <a:avLst/>
          </a:prstGeom>
        </p:spPr>
      </p:pic>
      <p:pic>
        <p:nvPicPr>
          <p:cNvPr id="18" name="Picture 17" descr="_1090336.jpg"/>
          <p:cNvPicPr>
            <a:picLocks noChangeAspect="1"/>
          </p:cNvPicPr>
          <p:nvPr/>
        </p:nvPicPr>
        <p:blipFill>
          <a:blip r:embed="rId5" cstate="email"/>
          <a:stretch>
            <a:fillRect/>
          </a:stretch>
        </p:blipFill>
        <p:spPr>
          <a:xfrm>
            <a:off x="7328413" y="3102448"/>
            <a:ext cx="1815587" cy="1142005"/>
          </a:xfrm>
          <a:prstGeom prst="rect">
            <a:avLst/>
          </a:prstGeom>
        </p:spPr>
      </p:pic>
      <p:pic>
        <p:nvPicPr>
          <p:cNvPr id="19" name="Picture 18" descr="_DSC1827.jpg"/>
          <p:cNvPicPr>
            <a:picLocks noChangeAspect="1"/>
          </p:cNvPicPr>
          <p:nvPr/>
        </p:nvPicPr>
        <p:blipFill>
          <a:blip r:embed="rId6" cstate="email"/>
          <a:stretch>
            <a:fillRect/>
          </a:stretch>
        </p:blipFill>
        <p:spPr>
          <a:xfrm>
            <a:off x="7356143" y="4239534"/>
            <a:ext cx="1787857" cy="1315105"/>
          </a:xfrm>
          <a:prstGeom prst="rect">
            <a:avLst/>
          </a:prstGeom>
        </p:spPr>
      </p:pic>
      <p:pic>
        <p:nvPicPr>
          <p:cNvPr id="20" name="Picture 19" descr="_1090869.jpg"/>
          <p:cNvPicPr>
            <a:picLocks noChangeAspect="1"/>
          </p:cNvPicPr>
          <p:nvPr/>
        </p:nvPicPr>
        <p:blipFill>
          <a:blip r:embed="rId7" cstate="email"/>
          <a:stretch>
            <a:fillRect/>
          </a:stretch>
        </p:blipFill>
        <p:spPr>
          <a:xfrm>
            <a:off x="7369791" y="5527343"/>
            <a:ext cx="1774209" cy="1330657"/>
          </a:xfrm>
          <a:prstGeom prst="rect">
            <a:avLst/>
          </a:prstGeom>
        </p:spPr>
      </p:pic>
      <p:pic>
        <p:nvPicPr>
          <p:cNvPr id="21" name="Picture 20" descr="_MG_0342.JPG"/>
          <p:cNvPicPr>
            <a:picLocks noChangeAspect="1"/>
          </p:cNvPicPr>
          <p:nvPr/>
        </p:nvPicPr>
        <p:blipFill>
          <a:blip r:embed="rId8" cstate="email"/>
          <a:stretch>
            <a:fillRect/>
          </a:stretch>
        </p:blipFill>
        <p:spPr>
          <a:xfrm>
            <a:off x="-1" y="767687"/>
            <a:ext cx="1842449" cy="1201524"/>
          </a:xfrm>
          <a:prstGeom prst="rect">
            <a:avLst/>
          </a:prstGeom>
        </p:spPr>
      </p:pic>
      <p:pic>
        <p:nvPicPr>
          <p:cNvPr id="22" name="Picture 21" descr="00181 Warinya Wacharathit  - Unknown 31-01-55.jpg"/>
          <p:cNvPicPr>
            <a:picLocks noChangeAspect="1"/>
          </p:cNvPicPr>
          <p:nvPr/>
        </p:nvPicPr>
        <p:blipFill>
          <a:blip r:embed="rId9" cstate="email"/>
          <a:stretch>
            <a:fillRect/>
          </a:stretch>
        </p:blipFill>
        <p:spPr>
          <a:xfrm>
            <a:off x="0" y="2115403"/>
            <a:ext cx="1842448" cy="1228299"/>
          </a:xfrm>
          <a:prstGeom prst="rect">
            <a:avLst/>
          </a:prstGeom>
        </p:spPr>
      </p:pic>
      <p:pic>
        <p:nvPicPr>
          <p:cNvPr id="23" name="Picture 22" descr="DSC_0075.JPG"/>
          <p:cNvPicPr>
            <a:picLocks noChangeAspect="1"/>
          </p:cNvPicPr>
          <p:nvPr/>
        </p:nvPicPr>
        <p:blipFill>
          <a:blip r:embed="rId10" cstate="email"/>
          <a:stretch>
            <a:fillRect/>
          </a:stretch>
        </p:blipFill>
        <p:spPr>
          <a:xfrm>
            <a:off x="-1" y="3275464"/>
            <a:ext cx="1855249" cy="1241944"/>
          </a:xfrm>
          <a:prstGeom prst="rect">
            <a:avLst/>
          </a:prstGeom>
        </p:spPr>
      </p:pic>
      <p:pic>
        <p:nvPicPr>
          <p:cNvPr id="24" name="Picture 23" descr="DSC_0117.JPG"/>
          <p:cNvPicPr>
            <a:picLocks noChangeAspect="1"/>
          </p:cNvPicPr>
          <p:nvPr/>
        </p:nvPicPr>
        <p:blipFill>
          <a:blip r:embed="rId11" cstate="email"/>
          <a:stretch>
            <a:fillRect/>
          </a:stretch>
        </p:blipFill>
        <p:spPr>
          <a:xfrm>
            <a:off x="0" y="4457010"/>
            <a:ext cx="1856096" cy="1234106"/>
          </a:xfrm>
          <a:prstGeom prst="rect">
            <a:avLst/>
          </a:prstGeom>
        </p:spPr>
      </p:pic>
      <p:pic>
        <p:nvPicPr>
          <p:cNvPr id="25" name="Picture 24" descr="DSC_0205.JPG"/>
          <p:cNvPicPr>
            <a:picLocks noChangeAspect="1"/>
          </p:cNvPicPr>
          <p:nvPr/>
        </p:nvPicPr>
        <p:blipFill>
          <a:blip r:embed="rId12" cstate="email"/>
          <a:stretch>
            <a:fillRect/>
          </a:stretch>
        </p:blipFill>
        <p:spPr>
          <a:xfrm>
            <a:off x="0" y="5623895"/>
            <a:ext cx="1856096" cy="1234106"/>
          </a:xfrm>
          <a:prstGeom prst="rect">
            <a:avLst/>
          </a:prstGeom>
        </p:spPr>
      </p:pic>
      <p:sp>
        <p:nvSpPr>
          <p:cNvPr id="13" name="TextBox 12"/>
          <p:cNvSpPr txBox="1"/>
          <p:nvPr/>
        </p:nvSpPr>
        <p:spPr>
          <a:xfrm>
            <a:off x="2074460" y="4681183"/>
            <a:ext cx="5240740" cy="1651671"/>
          </a:xfrm>
          <a:prstGeom prst="rect">
            <a:avLst/>
          </a:prstGeom>
          <a:noFill/>
        </p:spPr>
        <p:txBody>
          <a:bodyPr wrap="square" rtlCol="0">
            <a:spAutoFit/>
          </a:bodyPr>
          <a:lstStyle/>
          <a:p>
            <a:pPr>
              <a:lnSpc>
                <a:spcPct val="150000"/>
              </a:lnSpc>
            </a:pPr>
            <a:r>
              <a:rPr lang="en-US" sz="3600" i="1" dirty="0" smtClean="0"/>
              <a:t>“If we fail to prepare  </a:t>
            </a:r>
          </a:p>
          <a:p>
            <a:pPr>
              <a:lnSpc>
                <a:spcPct val="150000"/>
              </a:lnSpc>
            </a:pPr>
            <a:r>
              <a:rPr lang="en-US" sz="3600" i="1" dirty="0" smtClean="0"/>
              <a:t>We are preparing to fail”</a:t>
            </a:r>
            <a:endParaRPr lang="en-GB" sz="3600" i="1"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0" y="1895973"/>
            <a:ext cx="4421875" cy="3194721"/>
          </a:xfrm>
          <a:prstGeom prst="rect">
            <a:avLst/>
          </a:prstGeom>
          <a:noFill/>
          <a:ln w="12700">
            <a:noFill/>
            <a:miter lim="800000"/>
            <a:headEnd/>
            <a:tailEnd/>
          </a:ln>
        </p:spPr>
        <p:txBody>
          <a:bodyPr wrap="square">
            <a:spAutoFit/>
          </a:bodyPr>
          <a:lstStyle/>
          <a:p>
            <a:pPr marL="177800" indent="-177800" eaLnBrk="0" hangingPunct="0">
              <a:lnSpc>
                <a:spcPct val="120000"/>
              </a:lnSpc>
              <a:spcAft>
                <a:spcPts val="0"/>
              </a:spcAft>
              <a:buClr>
                <a:srgbClr val="CC0000"/>
              </a:buClr>
              <a:buFont typeface="Wingdings" pitchFamily="2" charset="2"/>
              <a:buChar char="q"/>
            </a:pPr>
            <a:r>
              <a:rPr lang="en-US" sz="2800" dirty="0" smtClean="0">
                <a:solidFill>
                  <a:schemeClr val="bg1"/>
                </a:solidFill>
              </a:rPr>
              <a:t> </a:t>
            </a:r>
            <a:r>
              <a:rPr lang="en-US" sz="2800" b="1" dirty="0" smtClean="0"/>
              <a:t>Large </a:t>
            </a:r>
            <a:r>
              <a:rPr lang="en-US" sz="2800" b="1" dirty="0"/>
              <a:t>coastal areas at risk</a:t>
            </a:r>
          </a:p>
          <a:p>
            <a:pPr marL="177800" indent="-177800" eaLnBrk="0" hangingPunct="0">
              <a:lnSpc>
                <a:spcPct val="120000"/>
              </a:lnSpc>
              <a:spcAft>
                <a:spcPts val="0"/>
              </a:spcAft>
              <a:buClr>
                <a:srgbClr val="CC0000"/>
              </a:buClr>
              <a:buFont typeface="Wingdings" pitchFamily="2" charset="2"/>
              <a:buChar char="q"/>
            </a:pPr>
            <a:r>
              <a:rPr lang="en-US" sz="2800" b="1" dirty="0" smtClean="0"/>
              <a:t>Salt </a:t>
            </a:r>
            <a:r>
              <a:rPr lang="en-US" sz="2800" b="1" dirty="0"/>
              <a:t>water intrusion threatens water supply and food </a:t>
            </a:r>
            <a:r>
              <a:rPr lang="en-US" sz="2800" b="1" dirty="0" smtClean="0"/>
              <a:t>security</a:t>
            </a:r>
          </a:p>
          <a:p>
            <a:pPr marL="177800" indent="-177800" eaLnBrk="0" hangingPunct="0">
              <a:lnSpc>
                <a:spcPct val="120000"/>
              </a:lnSpc>
              <a:spcAft>
                <a:spcPts val="0"/>
              </a:spcAft>
              <a:buClr>
                <a:srgbClr val="CC0000"/>
              </a:buClr>
              <a:buFont typeface="Wingdings" pitchFamily="2" charset="2"/>
              <a:buChar char="q"/>
            </a:pPr>
            <a:r>
              <a:rPr lang="en-US" sz="2800" b="1" dirty="0" smtClean="0"/>
              <a:t>Migration</a:t>
            </a:r>
            <a:endParaRPr lang="en-US" sz="2800" b="1" dirty="0"/>
          </a:p>
        </p:txBody>
      </p:sp>
      <p:pic>
        <p:nvPicPr>
          <p:cNvPr id="6147" name="Picture 3" descr="C:\Documents and Settings\indira.kulenovic.IFRC\Desktop\350px-SE_Asia_Sea_Level_Risks.png"/>
          <p:cNvPicPr>
            <a:picLocks noChangeAspect="1" noChangeArrowheads="1"/>
          </p:cNvPicPr>
          <p:nvPr/>
        </p:nvPicPr>
        <p:blipFill>
          <a:blip r:embed="rId2" cstate="email"/>
          <a:srcRect/>
          <a:stretch>
            <a:fillRect/>
          </a:stretch>
        </p:blipFill>
        <p:spPr bwMode="auto">
          <a:xfrm>
            <a:off x="4271748" y="777922"/>
            <a:ext cx="4872251" cy="6080078"/>
          </a:xfrm>
          <a:prstGeom prst="rect">
            <a:avLst/>
          </a:prstGeom>
          <a:noFill/>
        </p:spPr>
      </p:pic>
      <p:pic>
        <p:nvPicPr>
          <p:cNvPr id="6149" name="Picture 5" descr="C:\Documents and Settings\indira.kulenovic.IFRC\Desktop\newyork-submerged.jpg"/>
          <p:cNvPicPr>
            <a:picLocks noChangeAspect="1" noChangeArrowheads="1"/>
          </p:cNvPicPr>
          <p:nvPr/>
        </p:nvPicPr>
        <p:blipFill>
          <a:blip r:embed="rId3" cstate="email"/>
          <a:srcRect/>
          <a:stretch>
            <a:fillRect/>
          </a:stretch>
        </p:blipFill>
        <p:spPr bwMode="auto">
          <a:xfrm>
            <a:off x="-1" y="4981433"/>
            <a:ext cx="4394579" cy="1876567"/>
          </a:xfrm>
          <a:prstGeom prst="rect">
            <a:avLst/>
          </a:prstGeom>
          <a:noFill/>
        </p:spPr>
      </p:pic>
      <p:sp>
        <p:nvSpPr>
          <p:cNvPr id="11" name="TextBox 10"/>
          <p:cNvSpPr txBox="1"/>
          <p:nvPr/>
        </p:nvSpPr>
        <p:spPr>
          <a:xfrm>
            <a:off x="163773" y="887104"/>
            <a:ext cx="4230806" cy="769441"/>
          </a:xfrm>
          <a:prstGeom prst="rect">
            <a:avLst/>
          </a:prstGeom>
          <a:noFill/>
        </p:spPr>
        <p:txBody>
          <a:bodyPr wrap="square" rtlCol="0">
            <a:spAutoFit/>
          </a:bodyPr>
          <a:lstStyle/>
          <a:p>
            <a:r>
              <a:rPr lang="en-US" sz="4400" b="1" dirty="0" smtClean="0"/>
              <a:t>Sea Level </a:t>
            </a:r>
            <a:r>
              <a:rPr lang="en-US" sz="4400" b="1" dirty="0" smtClean="0">
                <a:solidFill>
                  <a:srgbClr val="C00000"/>
                </a:solidFill>
              </a:rPr>
              <a:t>Rise</a:t>
            </a:r>
            <a:endParaRPr lang="en-GB" sz="4400" b="1" dirty="0">
              <a:solidFill>
                <a:srgbClr val="C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FRC2">
  <a:themeElements>
    <a:clrScheme name="IFRC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FRC2">
      <a:majorFont>
        <a:latin typeface="Arial"/>
        <a:ea typeface=""/>
        <a:cs typeface="Arial"/>
      </a:majorFont>
      <a:minorFont>
        <a:latin typeface="Arial Unicode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FRC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FRC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FRC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FRC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FRC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FRC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FRC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8041</TotalTime>
  <Words>2862</Words>
  <Application>Microsoft Office PowerPoint</Application>
  <PresentationFormat>On-screen Show (4:3)</PresentationFormat>
  <Paragraphs>436</Paragraphs>
  <Slides>49</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2" baseType="lpstr">
      <vt:lpstr>IFRC2</vt:lpstr>
      <vt:lpstr>Drawing</vt:lpstr>
      <vt:lpstr>Photo Editor Photo</vt:lpstr>
      <vt:lpstr>PowerPoint Presentation</vt:lpstr>
      <vt:lpstr>PowerPoint Presentation</vt:lpstr>
      <vt:lpstr>PowerPoint Presentation</vt:lpstr>
      <vt:lpstr>Biggest, largest, ever recorded, unprecedented, most expensive, most devastating etc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Move from Emergency to Development</vt:lpstr>
      <vt:lpstr>PowerPoint Presentation</vt:lpstr>
      <vt:lpstr>PowerPoint Presentation</vt:lpstr>
      <vt:lpstr>PowerPoint Presentation</vt:lpstr>
      <vt:lpstr>Important to remember:</vt:lpstr>
      <vt:lpstr>PowerPoint Presentation</vt:lpstr>
      <vt:lpstr>PowerPoint Presentation</vt:lpstr>
      <vt:lpstr>PowerPoint Presentation</vt:lpstr>
      <vt:lpstr>1. Make DRR a Priority</vt:lpstr>
      <vt:lpstr>PowerPoint Presentation</vt:lpstr>
      <vt:lpstr>PowerPoint Presentation</vt:lpstr>
      <vt:lpstr>PowerPoint Presentation</vt:lpstr>
      <vt:lpstr>PowerPoint Presentation</vt:lpstr>
      <vt:lpstr>PowerPoint Presentation</vt:lpstr>
      <vt:lpstr>PowerPoint Presentation</vt:lpstr>
      <vt:lpstr>How to strengthen resilience</vt:lpstr>
      <vt:lpstr> How to strengthen Resilience Cont.…</vt:lpstr>
      <vt:lpstr>How did we operate so far?</vt:lpstr>
      <vt:lpstr>What has been done so far?</vt:lpstr>
      <vt:lpstr>SEA Regional Community Safety and Resilience Unit - CSRU</vt:lpstr>
      <vt:lpstr>PowerPoint Presentation</vt:lpstr>
      <vt:lpstr>PowerPoint Presentation</vt:lpstr>
      <vt:lpstr>PowerPoint Presentation</vt:lpstr>
      <vt:lpstr>PowerPoint Presentation</vt:lpstr>
      <vt:lpstr>How do we take Resilience Approach forward</vt:lpstr>
      <vt:lpstr>PowerPoint Presentation</vt:lpstr>
      <vt:lpstr>PowerPoint Presentation</vt:lpstr>
      <vt:lpstr>Integrated planning: DM and HEALTH – more suggestion for further discussion…..</vt:lpstr>
      <vt:lpstr>Integrated Risk Reduction Programming:</vt:lpstr>
      <vt:lpstr>We have started our journey but it requires a team work to travel on a Road to Resilience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IFRC SEA DM Program 2010- 2011</dc:title>
  <dc:creator>Hung Ha</dc:creator>
  <cp:lastModifiedBy>Angeline Tandiono</cp:lastModifiedBy>
  <cp:revision>132</cp:revision>
  <dcterms:created xsi:type="dcterms:W3CDTF">2003-10-19T05:06:29Z</dcterms:created>
  <dcterms:modified xsi:type="dcterms:W3CDTF">2015-03-06T09:02:42Z</dcterms:modified>
</cp:coreProperties>
</file>