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5" r:id="rId2"/>
    <p:sldId id="377" r:id="rId3"/>
    <p:sldId id="333" r:id="rId4"/>
    <p:sldId id="364" r:id="rId5"/>
    <p:sldId id="334" r:id="rId6"/>
    <p:sldId id="355" r:id="rId7"/>
    <p:sldId id="369" r:id="rId8"/>
    <p:sldId id="378" r:id="rId9"/>
    <p:sldId id="335" r:id="rId10"/>
    <p:sldId id="336" r:id="rId11"/>
    <p:sldId id="360" r:id="rId12"/>
    <p:sldId id="356" r:id="rId13"/>
    <p:sldId id="357" r:id="rId14"/>
    <p:sldId id="358" r:id="rId15"/>
    <p:sldId id="359" r:id="rId16"/>
    <p:sldId id="361" r:id="rId17"/>
    <p:sldId id="362" r:id="rId18"/>
    <p:sldId id="363" r:id="rId19"/>
    <p:sldId id="380" r:id="rId20"/>
    <p:sldId id="337" r:id="rId21"/>
    <p:sldId id="379" r:id="rId22"/>
    <p:sldId id="371" r:id="rId23"/>
    <p:sldId id="372" r:id="rId24"/>
    <p:sldId id="373" r:id="rId25"/>
    <p:sldId id="374" r:id="rId26"/>
    <p:sldId id="375" r:id="rId27"/>
    <p:sldId id="376" r:id="rId28"/>
    <p:sldId id="366" r:id="rId29"/>
    <p:sldId id="367" r:id="rId30"/>
    <p:sldId id="370" r:id="rId31"/>
    <p:sldId id="350" r:id="rId32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SHARP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87209" autoAdjust="0"/>
  </p:normalViewPr>
  <p:slideViewPr>
    <p:cSldViewPr showGuides="1">
      <p:cViewPr>
        <p:scale>
          <a:sx n="66" d="100"/>
          <a:sy n="66" d="100"/>
        </p:scale>
        <p:origin x="-1098" y="-750"/>
      </p:cViewPr>
      <p:guideLst>
        <p:guide orient="horz" pos="669"/>
        <p:guide orient="horz" pos="3168"/>
        <p:guide orient="horz" pos="2750"/>
        <p:guide pos="11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17T12:14:08.208" idx="1">
    <p:pos x="5193" y="1317"/>
    <p:text>not sure what this means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C66A00-F274-4C79-8399-C8F737C48883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039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B3614-F80F-4AFD-B1A7-CC265CF19744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697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hqlibdoc.who.int/publications/2008/9789241596589_eng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hqlibdoc.who.int/publications/2008/9789241596589_eng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614-F80F-4AFD-B1A7-CC265CF19744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10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Krug, E., Dahlbert, L., Mercy, J., Zwi, A. &amp; Lozano, R. (Eds.) (2002).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World report on violence and health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Geneva: World Health Organization.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11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Krug, E., Dahlbert, L., Mercy, J., Zwi, A. &amp; Lozano, R. (Eds.) (2002).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World report on violence and health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Geneva: World Health Organization.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CA" sz="1100" dirty="0"/>
              <a:t>Butchart, A., Brown, D., Wilson, A., &amp; Mikton, C. (2008). </a:t>
            </a:r>
            <a:r>
              <a:rPr lang="en-CA" sz="1100" i="1" dirty="0"/>
              <a:t>Preventing violence and reducing its impact: How development agencies can help</a:t>
            </a:r>
            <a:r>
              <a:rPr lang="en-CA" sz="1100" dirty="0"/>
              <a:t>. World Health Organization. Retrieved from: </a:t>
            </a:r>
            <a:r>
              <a:rPr lang="en-CA" sz="1100" u="sng" dirty="0">
                <a:hlinkClick r:id="rId3"/>
              </a:rPr>
              <a:t>http://whqlibdoc.who.int/publications/2008/9789241596589_eng.pdf</a:t>
            </a:r>
            <a:r>
              <a:rPr lang="en-CA" sz="1100" dirty="0"/>
              <a:t>.</a:t>
            </a:r>
          </a:p>
          <a:p>
            <a:pPr eaLnBrk="1" hangingPunct="1"/>
            <a:endParaRPr lang="en-CA" sz="1100" dirty="0"/>
          </a:p>
          <a:p>
            <a:pPr eaLnBrk="1" hangingPunct="1"/>
            <a:r>
              <a:rPr lang="en-US" sz="1100" dirty="0" smtClean="0"/>
              <a:t>54%</a:t>
            </a:r>
            <a:r>
              <a:rPr lang="en-US" sz="1100" baseline="0" dirty="0" smtClean="0"/>
              <a:t> from self-directed violence / 34% from interpersonal violence / 11% from collective violence </a:t>
            </a:r>
            <a:endParaRPr lang="en-CA" sz="11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79A34D-35DA-4856-803A-2DE6E51E6B10}" type="slidenum">
              <a:rPr lang="en-US" b="0" baseline="0"/>
              <a:pPr eaLnBrk="1" hangingPunct="1"/>
              <a:t>12</a:t>
            </a:fld>
            <a:endParaRPr lang="en-US" b="0" baseline="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General Assembly. In-Depth Study on All Forms of Violence against Women: Report of the Secretary General, 2006. A/61/122/Add.1. 6 July 2006.</a:t>
            </a:r>
            <a:endParaRPr lang="en-CA" sz="1100" dirty="0" smtClean="0"/>
          </a:p>
          <a:p>
            <a:pPr eaLnBrk="1" hangingPunct="1"/>
            <a:endParaRPr lang="en-CA" sz="11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79A34D-35DA-4856-803A-2DE6E51E6B10}" type="slidenum">
              <a:rPr lang="en-US" b="0" baseline="0"/>
              <a:pPr eaLnBrk="1" hangingPunct="1"/>
              <a:t>13</a:t>
            </a:fld>
            <a:endParaRPr lang="en-US" b="0" baseline="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Butchart, A., Brown, D., Wilson, A., &amp; Mikton, C. (2008). </a:t>
            </a:r>
            <a:r>
              <a:rPr lang="en-US" sz="1100" i="1" dirty="0" smtClean="0"/>
              <a:t>Preventing violence and reducing its impact: How development agencies can help</a:t>
            </a:r>
            <a:r>
              <a:rPr lang="en-US" sz="1100" dirty="0" smtClean="0"/>
              <a:t>. World Health Organization. Retrieved from: </a:t>
            </a:r>
            <a:r>
              <a:rPr lang="en-US" sz="1100" u="sng" dirty="0" smtClean="0">
                <a:hlinkClick r:id="rId3"/>
              </a:rPr>
              <a:t>http://whqlibdoc.who.int/publications/2008/9789241596589_eng.pdf</a:t>
            </a:r>
            <a:endParaRPr lang="en-US" sz="1100" u="sng" dirty="0" smtClean="0"/>
          </a:p>
          <a:p>
            <a:pPr eaLnBrk="1" hangingPunct="1"/>
            <a:endParaRPr lang="en-CA" sz="11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79A34D-35DA-4856-803A-2DE6E51E6B10}" type="slidenum">
              <a:rPr lang="en-US" b="0" baseline="0"/>
              <a:pPr eaLnBrk="1" hangingPunct="1"/>
              <a:t>14</a:t>
            </a:fld>
            <a:endParaRPr lang="en-US" b="0" baseline="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100" dirty="0" smtClean="0"/>
              <a:t>UN World Report on Violence against Children, 2006. </a:t>
            </a:r>
          </a:p>
          <a:p>
            <a:pPr eaLnBrk="1" hangingPunct="1"/>
            <a:endParaRPr lang="en-CA" sz="11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22249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22249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79A34D-35DA-4856-803A-2DE6E51E6B10}" type="slidenum">
              <a:rPr lang="en-US" b="0" baseline="0"/>
              <a:pPr eaLnBrk="1" hangingPunct="1"/>
              <a:t>15</a:t>
            </a:fld>
            <a:endParaRPr lang="en-US" b="0" baseline="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16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17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18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19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DE4BA-B634-46F3-A61D-CA32E93AFE9B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20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each act of interpersonal violence there is a person inflicting violence, a target or victim/survivor of the violence, and often bystanders who watch, hear or know of the violence. </a:t>
            </a: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Bystanders can be individuals, organizations and societies; organizations when we don’t have policies and trainings in place and do not prevent or respond to violence.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Person Inflicting violence: Needs to stop using violence and take responsibility for violent actions. Victim/survivor: Needs to know it is not their fault. Bystander: Needs to know they have an important role to prevent violence, speak out and get help – once it is safe to do so.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DE4BA-B634-46F3-A61D-CA32E93AFE9B}" type="slidenum">
              <a:rPr lang="en-CA"/>
              <a:pPr/>
              <a:t>21</a:t>
            </a:fld>
            <a:endParaRPr lang="en-CA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22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23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24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25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26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27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7A2B2-AD27-4C65-8083-A8FC427ED3A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CA" sz="10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30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DE4BA-B634-46F3-A61D-CA32E93AFE9B}" type="slidenum">
              <a:rPr lang="en-CA"/>
              <a:pPr/>
              <a:t>31</a:t>
            </a:fld>
            <a:endParaRPr lang="en-CA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4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5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FedNet for copies</a:t>
            </a:r>
            <a:r>
              <a:rPr lang="en-US" baseline="0" dirty="0" smtClean="0"/>
              <a:t> of each document. 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6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7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DE4BA-B634-46F3-A61D-CA32E93AFE9B}" type="slidenum">
              <a:rPr lang="en-CA"/>
              <a:pPr/>
              <a:t>8</a:t>
            </a:fld>
            <a:endParaRPr lang="en-CA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9</a:t>
            </a:fld>
            <a:endParaRPr lang="en-CA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IFRC. (2010).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Global strategy on violence prevention, mitigation and response (2010–2020)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Geneva: IFRC.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4672" y="459581"/>
            <a:ext cx="5572128" cy="765174"/>
          </a:xfrm>
        </p:spPr>
        <p:txBody>
          <a:bodyPr tIns="0" bIns="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724128" y="5877272"/>
            <a:ext cx="2915816" cy="728092"/>
          </a:xfrm>
        </p:spPr>
        <p:txBody>
          <a:bodyPr lIns="100584" tIns="18288"/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/>
            </a:lvl1pPr>
          </a:lstStyle>
          <a:p>
            <a:r>
              <a:rPr lang="en-US" noProof="0" dirty="0" smtClean="0"/>
              <a:t>© Canadian Red Cross </a:t>
            </a:r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MONTH DAY,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A9668-5EC8-4086-B2C7-2C41C19D7C74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</p:spPr>
        <p:txBody>
          <a:bodyPr anchor="b" anchorCtr="1"/>
          <a:lstStyle>
            <a:lvl1pPr marL="0" indent="0" algn="ctr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9888" y="5600700"/>
            <a:ext cx="6416912" cy="890392"/>
          </a:xfrm>
        </p:spPr>
        <p:txBody>
          <a:bodyPr lIns="0" tIns="0" rIns="0" anchor="b" anchorCtr="0"/>
          <a:lstStyle>
            <a:lvl1pPr marL="0" indent="0">
              <a:lnSpc>
                <a:spcPct val="88000"/>
              </a:lnSpc>
              <a:buNone/>
              <a:defRPr sz="1600" b="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noProof="0" dirty="0" smtClean="0"/>
              <a:t>MONTH DAY, YEAR</a:t>
            </a:r>
            <a:endParaRPr lang="en-CA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noProof="0" dirty="0" smtClean="0"/>
              <a:t>TITLE OF THE PRESENTATION</a:t>
            </a:r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%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9888" y="5600700"/>
            <a:ext cx="6416912" cy="890392"/>
          </a:xfrm>
        </p:spPr>
        <p:txBody>
          <a:bodyPr lIns="0" tIns="0" rIns="0" anchor="b" anchorCtr="0"/>
          <a:lstStyle>
            <a:lvl1pPr marL="0" indent="0">
              <a:lnSpc>
                <a:spcPct val="88000"/>
              </a:lnSpc>
              <a:buNone/>
              <a:defRPr sz="1600" b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4D86D2F-3A27-4A34-9A81-424B56D98F2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0"/>
            <a:ext cx="5143500" cy="685800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623" y="885828"/>
            <a:ext cx="2985578" cy="4714872"/>
          </a:xfrm>
        </p:spPr>
        <p:txBody>
          <a:bodyPr lIns="0" tIns="0" rIns="0" anchor="t" anchorCtr="0"/>
          <a:lstStyle>
            <a:lvl1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 sz="1600" b="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noProof="0" dirty="0" smtClean="0"/>
              <a:t>MONTH DAY, YEAR</a:t>
            </a:r>
            <a:endParaRPr lang="en-CA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tern Logos CR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ure-Logo-Red-Cros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2874808"/>
            <a:ext cx="7886700" cy="2611592"/>
          </a:xfrm>
        </p:spPr>
        <p:txBody>
          <a:bodyPr lIns="100584" tIns="45720"/>
          <a:lstStyle>
            <a:lvl1pPr marL="0" indent="0"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  <a:defRPr sz="2400" b="1"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5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232" y="383384"/>
            <a:ext cx="7902567" cy="4480410"/>
          </a:xfrm>
        </p:spPr>
        <p:txBody>
          <a:bodyPr bIns="0" anchor="b" anchorCtr="0"/>
          <a:lstStyle>
            <a:lvl1pPr algn="l">
              <a:lnSpc>
                <a:spcPct val="80000"/>
              </a:lnSpc>
              <a:defRPr sz="4800" b="1" cap="all" spc="-100" baseline="0"/>
            </a:lvl1pPr>
          </a:lstStyle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4232" y="4864744"/>
            <a:ext cx="7902567" cy="662139"/>
          </a:xfrm>
        </p:spPr>
        <p:txBody>
          <a:bodyPr lIns="118872" tIns="0" anchor="t" anchorCtr="0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6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042" y="4864736"/>
            <a:ext cx="7878757" cy="571499"/>
          </a:xfrm>
        </p:spPr>
        <p:txBody>
          <a:bodyPr lIns="91440" tIns="0" bIns="0" anchor="t" anchorCtr="0"/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6EF1-694E-4B19-B3AC-2BB0E935DEBD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7243" y="864862"/>
            <a:ext cx="7879557" cy="3998237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 b="1" cap="all" baseline="0">
                <a:solidFill>
                  <a:schemeClr val="tx1"/>
                </a:solidFill>
              </a:defRPr>
            </a:lvl1pPr>
          </a:lstStyle>
          <a:p>
            <a:r>
              <a:rPr lang="en-CA" noProof="0" smtClean="0"/>
              <a:t>CLICK TO EDIT MASTER TITLE STYLE</a:t>
            </a:r>
            <a:endParaRPr lang="en-CA" noProof="0"/>
          </a:p>
        </p:txBody>
      </p:sp>
      <p:sp>
        <p:nvSpPr>
          <p:cNvPr id="27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on Burgundy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84232" y="457200"/>
            <a:ext cx="7902567" cy="5143499"/>
          </a:xfrm>
        </p:spPr>
        <p:txBody>
          <a:bodyPr lIns="118872" tIns="0" bIns="0" anchor="ctr" anchorCtr="0"/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07D6EF1-694E-4B19-B3AC-2BB0E935DEB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73152"/>
          <a:lstStyle>
            <a:lvl1pPr>
              <a:lnSpc>
                <a:spcPct val="85000"/>
              </a:lnSpc>
              <a:defRPr/>
            </a:lvl1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B241B-FA5B-4CF9-883F-20A6CF0945D0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3" hasCustomPrompt="1"/>
          </p:nvPr>
        </p:nvSpPr>
        <p:spPr>
          <a:xfrm>
            <a:off x="6948264" y="5949280"/>
            <a:ext cx="1691680" cy="656084"/>
          </a:xfrm>
        </p:spPr>
        <p:txBody>
          <a:bodyPr lIns="100584" tIns="18288"/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/>
            </a:lvl1pPr>
          </a:lstStyle>
          <a:p>
            <a:r>
              <a:rPr lang="en-US" noProof="0" dirty="0" smtClean="0"/>
              <a:t>© Canadian Red Cross </a:t>
            </a:r>
            <a:endParaRPr lang="en-CA" noProof="0" dirty="0"/>
          </a:p>
        </p:txBody>
      </p:sp>
      <p:sp>
        <p:nvSpPr>
          <p:cNvPr id="10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43" y="457200"/>
            <a:ext cx="2964657" cy="5143500"/>
          </a:xfrm>
        </p:spPr>
        <p:txBody>
          <a:bodyPr anchor="ctr" anchorCtr="0"/>
          <a:lstStyle>
            <a:lvl1pPr algn="l">
              <a:defRPr sz="2000" b="1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768" y="367311"/>
            <a:ext cx="5025332" cy="6033489"/>
          </a:xfrm>
        </p:spPr>
        <p:txBody>
          <a:bodyPr/>
          <a:lstStyle>
            <a:lvl1pPr marL="0" indent="0">
              <a:buNone/>
              <a:defRPr sz="2000"/>
            </a:lvl1pPr>
            <a:lvl2pPr marL="365125" indent="-136525">
              <a:defRPr sz="1800"/>
            </a:lvl2pPr>
            <a:lvl3pPr marL="723900" indent="-152400">
              <a:defRPr sz="1600"/>
            </a:lvl3pPr>
            <a:lvl4pPr marL="1006475" indent="-146050">
              <a:defRPr sz="1400"/>
            </a:lvl4pPr>
            <a:lvl5pPr marL="1211263" indent="-122238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32916-E05C-4DD9-9253-190B763A6C3C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27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Burgun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73152"/>
          <a:lstStyle>
            <a:lvl1pPr>
              <a:lnSpc>
                <a:spcPct val="85000"/>
              </a:lnSpc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AAB241B-FA5B-4CF9-883F-20A6CF0945D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18530-2EB2-433E-AEF7-6DC41463AEE8}" type="slidenum">
              <a:rPr lang="en-CA" noProof="0"/>
              <a:pPr/>
              <a:t>‹#›</a:t>
            </a:fld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243759"/>
            <a:ext cx="8001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187527"/>
            <a:ext cx="8001000" cy="441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3152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5" y="6635750"/>
            <a:ext cx="14859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accent5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00300" y="6635750"/>
            <a:ext cx="434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700">
                <a:solidFill>
                  <a:schemeClr val="accent5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3900" y="6635750"/>
            <a:ext cx="3460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accent5"/>
                </a:solidFill>
              </a:defRPr>
            </a:lvl1pPr>
          </a:lstStyle>
          <a:p>
            <a:fld id="{34D86D2F-3A27-4A34-9A81-424B56D98F2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9" r:id="rId2"/>
    <p:sldLayoutId id="2147483656" r:id="rId3"/>
    <p:sldLayoutId id="2147483713" r:id="rId4"/>
    <p:sldLayoutId id="2147483710" r:id="rId5"/>
    <p:sldLayoutId id="2147483655" r:id="rId6"/>
    <p:sldLayoutId id="2147483661" r:id="rId7"/>
    <p:sldLayoutId id="2147483712" r:id="rId8"/>
    <p:sldLayoutId id="2147483659" r:id="rId9"/>
    <p:sldLayoutId id="2147483660" r:id="rId10"/>
    <p:sldLayoutId id="2147483708" r:id="rId11"/>
    <p:sldLayoutId id="2147483714" r:id="rId12"/>
    <p:sldLayoutId id="2147483711" r:id="rId13"/>
    <p:sldLayoutId id="2147483715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 cap="all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155575" indent="-155575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60375" indent="-11906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3275" indent="-11906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114425" indent="-1412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374775" indent="-11906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605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77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49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21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1960" y="2708920"/>
            <a:ext cx="4536504" cy="1368152"/>
          </a:xfrm>
        </p:spPr>
        <p:txBody>
          <a:bodyPr/>
          <a:lstStyle/>
          <a:p>
            <a:r>
              <a:rPr lang="en-CA" dirty="0" smtClean="0"/>
              <a:t>INSERT DATE: </a:t>
            </a:r>
            <a:br>
              <a:rPr lang="en-CA" dirty="0" smtClean="0"/>
            </a:br>
            <a:r>
              <a:rPr lang="en-CA" dirty="0" smtClean="0">
                <a:solidFill>
                  <a:schemeClr val="accent1"/>
                </a:solidFill>
              </a:rPr>
              <a:t>INSERT FACILITATOR NAME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139952" y="260648"/>
            <a:ext cx="468052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>
              <a:lnSpc>
                <a:spcPct val="80000"/>
              </a:lnSpc>
            </a:pPr>
            <a:endParaRPr lang="en-CA" sz="5000" b="1" dirty="0" smtClean="0"/>
          </a:p>
          <a:p>
            <a:pPr algn="l">
              <a:lnSpc>
                <a:spcPct val="80000"/>
              </a:lnSpc>
            </a:pPr>
            <a:r>
              <a:rPr lang="en-US" sz="5000" b="1" smtClean="0"/>
              <a:t>VIOLENCE PREVENTION MODULE </a:t>
            </a:r>
            <a:endParaRPr lang="en-CA" sz="5000" b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24128" y="5877272"/>
            <a:ext cx="2915816" cy="728092"/>
          </a:xfrm>
        </p:spPr>
        <p:txBody>
          <a:bodyPr lIns="100584" tIns="18288"/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/>
            </a:lvl1pPr>
          </a:lstStyle>
          <a:p>
            <a:r>
              <a:rPr lang="en-US" noProof="0" dirty="0" smtClean="0"/>
              <a:t>© Canadian Red Cross </a:t>
            </a:r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243759"/>
            <a:ext cx="8001000" cy="808977"/>
          </a:xfrm>
        </p:spPr>
        <p:txBody>
          <a:bodyPr/>
          <a:lstStyle/>
          <a:p>
            <a:r>
              <a:rPr lang="en-US" sz="3200" dirty="0" smtClean="0"/>
              <a:t>TYPOLOGY OF VIOLENCE  </a:t>
            </a:r>
            <a:endParaRPr lang="en-US" sz="3200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80744"/>
            <a:ext cx="6359475" cy="567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1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COMPREHENSIVE APPROACH  </a:t>
            </a:r>
            <a:endParaRPr lang="en-US" sz="32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615" y="1076372"/>
            <a:ext cx="7069311" cy="5685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8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764704"/>
            <a:ext cx="8153400" cy="864097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PEOPLE </a:t>
            </a:r>
            <a:r>
              <a:rPr lang="en-US" sz="3200" dirty="0"/>
              <a:t>WHO DIE FROM </a:t>
            </a:r>
            <a:r>
              <a:rPr lang="en-US" sz="3200" dirty="0" smtClean="0"/>
              <a:t>VIOLENCE </a:t>
            </a:r>
            <a:r>
              <a:rPr lang="en-US" sz="3200" dirty="0"/>
              <a:t>EACH DAY </a:t>
            </a: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DAY? </a:t>
            </a:r>
            <a:endParaRPr lang="en-CA" sz="4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9500" y="2781300"/>
            <a:ext cx="3035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rgbClr val="CC0000"/>
              </a:buClr>
              <a:buSzPct val="130000"/>
              <a:defRPr/>
            </a:pPr>
            <a:r>
              <a:rPr lang="en-US" sz="2800" b="0" dirty="0">
                <a:latin typeface="+mn-lt"/>
              </a:rPr>
              <a:t>a. </a:t>
            </a:r>
            <a:r>
              <a:rPr lang="en-US" sz="2800" dirty="0" smtClean="0">
                <a:latin typeface="+mn-lt"/>
              </a:rPr>
              <a:t>4,200</a:t>
            </a:r>
            <a:endParaRPr lang="en-US" sz="2800" b="0" dirty="0"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38600" y="278130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c. </a:t>
            </a:r>
            <a:r>
              <a:rPr lang="en-US" sz="2800" dirty="0" smtClean="0">
                <a:latin typeface="+mn-lt"/>
              </a:rPr>
              <a:t>950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95288" y="400685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b. </a:t>
            </a:r>
            <a:r>
              <a:rPr lang="en-US" sz="2800" dirty="0" smtClean="0">
                <a:latin typeface="+mn-lt"/>
              </a:rPr>
              <a:t>1,600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357688" y="3930650"/>
            <a:ext cx="34671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en-US" sz="2800" b="0" dirty="0">
                <a:latin typeface="+mn-lt"/>
              </a:rPr>
              <a:t>	d. </a:t>
            </a:r>
            <a:r>
              <a:rPr lang="en-US" sz="2800" dirty="0" smtClean="0">
                <a:latin typeface="+mn-lt"/>
              </a:rPr>
              <a:t>2,400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661026">
            <a:off x="1300163" y="2363788"/>
            <a:ext cx="2520950" cy="1095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4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764704"/>
            <a:ext cx="8153400" cy="86409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WOMEN WHO EXPERIENCE PHYSICAL OR SEXUAL VIOLENCE IN THEIR LIFETIME </a:t>
            </a:r>
            <a:endParaRPr lang="en-CA" sz="4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9500" y="2781300"/>
            <a:ext cx="3035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rgbClr val="CC0000"/>
              </a:buClr>
              <a:buSzPct val="130000"/>
              <a:defRPr/>
            </a:pPr>
            <a:r>
              <a:rPr lang="en-US" sz="2800" b="0" dirty="0">
                <a:latin typeface="+mn-lt"/>
              </a:rPr>
              <a:t>a. </a:t>
            </a:r>
            <a:r>
              <a:rPr lang="en-US" sz="2800" dirty="0" smtClean="0">
                <a:latin typeface="+mn-lt"/>
              </a:rPr>
              <a:t>1/4</a:t>
            </a:r>
            <a:endParaRPr lang="en-US" sz="2800" b="0" dirty="0"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38600" y="278130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c. </a:t>
            </a:r>
            <a:r>
              <a:rPr lang="en-US" sz="2800" dirty="0" smtClean="0">
                <a:latin typeface="+mn-lt"/>
              </a:rPr>
              <a:t>1/2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95288" y="400685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b. </a:t>
            </a:r>
            <a:r>
              <a:rPr lang="en-US" sz="2800" dirty="0" smtClean="0">
                <a:latin typeface="+mn-lt"/>
              </a:rPr>
              <a:t>1/3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357688" y="3930650"/>
            <a:ext cx="34671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en-US" sz="2800" b="0" dirty="0">
                <a:latin typeface="+mn-lt"/>
              </a:rPr>
              <a:t>	d. </a:t>
            </a:r>
            <a:r>
              <a:rPr lang="en-US" sz="2800" dirty="0" smtClean="0">
                <a:latin typeface="+mn-lt"/>
              </a:rPr>
              <a:t>1/5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661026">
            <a:off x="1755304" y="4033838"/>
            <a:ext cx="2520950" cy="1095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764704"/>
            <a:ext cx="8153400" cy="864097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ELDERLY </a:t>
            </a:r>
            <a:r>
              <a:rPr lang="en-US" sz="3200" dirty="0"/>
              <a:t>PEOPLE WHO EXPERIENCE VIOLENCE </a:t>
            </a: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? </a:t>
            </a:r>
            <a:endParaRPr lang="en-CA" sz="4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9500" y="2781300"/>
            <a:ext cx="3035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rgbClr val="CC0000"/>
              </a:buClr>
              <a:buSzPct val="130000"/>
              <a:defRPr/>
            </a:pPr>
            <a:r>
              <a:rPr lang="en-US" sz="2800" b="0" dirty="0">
                <a:latin typeface="+mn-lt"/>
              </a:rPr>
              <a:t>a. </a:t>
            </a:r>
            <a:r>
              <a:rPr lang="en-US" sz="2800" dirty="0" smtClean="0">
                <a:latin typeface="+mn-lt"/>
              </a:rPr>
              <a:t>1/15</a:t>
            </a:r>
            <a:endParaRPr lang="en-US" sz="2800" b="0" dirty="0"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38600" y="278130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c. </a:t>
            </a:r>
            <a:r>
              <a:rPr lang="en-US" sz="2800" dirty="0" smtClean="0">
                <a:latin typeface="+mn-lt"/>
              </a:rPr>
              <a:t>1/20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95288" y="400685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b. </a:t>
            </a:r>
            <a:r>
              <a:rPr lang="en-US" sz="2800" dirty="0" smtClean="0">
                <a:latin typeface="+mn-lt"/>
              </a:rPr>
              <a:t>1/45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357688" y="3930650"/>
            <a:ext cx="34671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en-US" sz="2800" b="0" dirty="0">
                <a:latin typeface="+mn-lt"/>
              </a:rPr>
              <a:t>	d. </a:t>
            </a:r>
            <a:r>
              <a:rPr lang="en-US" sz="2800" dirty="0" smtClean="0">
                <a:latin typeface="+mn-lt"/>
              </a:rPr>
              <a:t>1/8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661026">
            <a:off x="4721225" y="2145702"/>
            <a:ext cx="2520950" cy="1095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1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404665"/>
            <a:ext cx="8153400" cy="864096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CHILDREN WHO EXPERIENCE SEXUAL VIOLENCE </a:t>
            </a:r>
            <a:r>
              <a:rPr lang="en-US" sz="3200" dirty="0" smtClean="0"/>
              <a:t>EACH </a:t>
            </a:r>
            <a:r>
              <a:rPr lang="en-US" sz="3200" dirty="0" err="1" smtClean="0"/>
              <a:t>YEAr</a:t>
            </a:r>
            <a:endParaRPr lang="en-CA" sz="4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9500" y="2781300"/>
            <a:ext cx="3035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rgbClr val="CC0000"/>
              </a:buClr>
              <a:buSzPct val="130000"/>
              <a:defRPr/>
            </a:pPr>
            <a:r>
              <a:rPr lang="en-US" sz="2800" b="0" dirty="0">
                <a:latin typeface="+mn-lt"/>
              </a:rPr>
              <a:t>a. </a:t>
            </a:r>
            <a:r>
              <a:rPr lang="en-US" sz="2800" dirty="0" smtClean="0">
                <a:latin typeface="+mn-lt"/>
              </a:rPr>
              <a:t>223 million</a:t>
            </a:r>
            <a:endParaRPr lang="en-US" sz="2800" b="0" dirty="0"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38600" y="2798308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c. </a:t>
            </a:r>
            <a:r>
              <a:rPr lang="en-GB" sz="2800" dirty="0" smtClean="0">
                <a:latin typeface="+mn-lt"/>
              </a:rPr>
              <a:t>0.89 million</a:t>
            </a:r>
            <a:endParaRPr lang="en-US" sz="2800" b="0" dirty="0"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95288" y="4006850"/>
            <a:ext cx="3886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1813" indent="-531813">
              <a:defRPr/>
            </a:pPr>
            <a:r>
              <a:rPr lang="en-US" sz="2800" b="0" dirty="0">
                <a:latin typeface="+mn-lt"/>
              </a:rPr>
              <a:t>	b. </a:t>
            </a:r>
            <a:r>
              <a:rPr lang="en-US" sz="2800" dirty="0" smtClean="0">
                <a:latin typeface="+mn-lt"/>
              </a:rPr>
              <a:t>85 million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281488" y="3930650"/>
            <a:ext cx="35433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en-US" sz="2800" b="0" dirty="0" smtClean="0">
                <a:latin typeface="+mn-lt"/>
              </a:rPr>
              <a:t>d</a:t>
            </a:r>
            <a:r>
              <a:rPr lang="en-US" sz="2800" b="0" dirty="0">
                <a:latin typeface="+mn-lt"/>
              </a:rPr>
              <a:t>. </a:t>
            </a:r>
            <a:r>
              <a:rPr lang="en-US" sz="2800" dirty="0" smtClean="0">
                <a:latin typeface="+mn-lt"/>
              </a:rPr>
              <a:t>7 million       </a:t>
            </a:r>
            <a:r>
              <a:rPr lang="en-CA" sz="2800" b="0" dirty="0" smtClean="0">
                <a:latin typeface="+mn-lt"/>
              </a:rPr>
              <a:t> </a:t>
            </a:r>
            <a:endParaRPr lang="en-US" sz="2800" b="0" dirty="0"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661026">
            <a:off x="1300163" y="2363788"/>
            <a:ext cx="2520950" cy="1095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en-US" sz="3200" b="0" dirty="0"/>
          </a:p>
          <a:p>
            <a:pPr marL="0" indent="0">
              <a:buNone/>
            </a:pPr>
            <a:r>
              <a:rPr lang="en-GB" sz="3200" dirty="0"/>
              <a:t>W</a:t>
            </a:r>
            <a:r>
              <a:rPr lang="en-GB" sz="3200" dirty="0" smtClean="0"/>
              <a:t>hen </a:t>
            </a:r>
            <a:r>
              <a:rPr lang="en-GB" sz="3200" dirty="0"/>
              <a:t>a person in a position of power, authority or trust </a:t>
            </a:r>
            <a:r>
              <a:rPr lang="en-GB" sz="3200" dirty="0" smtClean="0"/>
              <a:t>repeatedly attacks </a:t>
            </a:r>
            <a:r>
              <a:rPr lang="en-GB" sz="3200" dirty="0"/>
              <a:t>a person’s </a:t>
            </a:r>
            <a:r>
              <a:rPr lang="en-GB" sz="3200" dirty="0" smtClean="0"/>
              <a:t>self-esteem, </a:t>
            </a:r>
            <a:r>
              <a:rPr lang="en-GB" sz="3200" dirty="0"/>
              <a:t>verbally or non-verbally. 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i="1" dirty="0" smtClean="0"/>
              <a:t>Examples: rejecting</a:t>
            </a:r>
            <a:r>
              <a:rPr lang="en-GB" sz="3200" i="1" dirty="0"/>
              <a:t>, degrading, </a:t>
            </a:r>
            <a:r>
              <a:rPr lang="en-GB" sz="3200" i="1" dirty="0" smtClean="0"/>
              <a:t>isolating, ignoring, terrorizing, corrupting and exploiting. </a:t>
            </a:r>
            <a:endParaRPr lang="en-US" sz="3200" i="1" dirty="0" smtClean="0"/>
          </a:p>
          <a:p>
            <a:endParaRPr lang="en-US" sz="1200" b="0" dirty="0" smtClean="0">
              <a:latin typeface="+mj-lt"/>
            </a:endParaRP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864096"/>
          </a:xfrm>
        </p:spPr>
        <p:txBody>
          <a:bodyPr/>
          <a:lstStyle/>
          <a:p>
            <a:r>
              <a:rPr lang="en-US" sz="3200" dirty="0" smtClean="0"/>
              <a:t>EMOTIONAL VIOLENCE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90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8001000" cy="447595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CA" sz="4400" dirty="0"/>
              <a:t>A</a:t>
            </a:r>
            <a:r>
              <a:rPr lang="en-CA" sz="4400" dirty="0" smtClean="0"/>
              <a:t> </a:t>
            </a:r>
            <a:r>
              <a:rPr lang="en-CA" sz="4400" dirty="0"/>
              <a:t>broad term that encompasses sexual </a:t>
            </a:r>
            <a:r>
              <a:rPr lang="en-CA" sz="4400" dirty="0" smtClean="0"/>
              <a:t>abuse, </a:t>
            </a:r>
            <a:r>
              <a:rPr lang="en-CA" sz="4400" dirty="0"/>
              <a:t>sexual </a:t>
            </a:r>
            <a:r>
              <a:rPr lang="en-CA" sz="4400" dirty="0" smtClean="0"/>
              <a:t>assault, </a:t>
            </a:r>
            <a:r>
              <a:rPr lang="en-CA" sz="4400" dirty="0"/>
              <a:t>sexual </a:t>
            </a:r>
            <a:r>
              <a:rPr lang="en-CA" sz="4400" dirty="0" smtClean="0"/>
              <a:t>harassment, </a:t>
            </a:r>
            <a:r>
              <a:rPr lang="en-CA" sz="4400" dirty="0"/>
              <a:t>and sexual </a:t>
            </a:r>
            <a:r>
              <a:rPr lang="en-CA" sz="4400" dirty="0" smtClean="0"/>
              <a:t>exploitation, </a:t>
            </a:r>
            <a:r>
              <a:rPr lang="en-CA" sz="4400" dirty="0"/>
              <a:t>including forced prostitution and </a:t>
            </a:r>
            <a:r>
              <a:rPr lang="en-CA" sz="4400" dirty="0" smtClean="0"/>
              <a:t>trafficking.</a:t>
            </a:r>
            <a:endParaRPr lang="en-US" sz="4400" dirty="0"/>
          </a:p>
          <a:p>
            <a:endParaRPr lang="en-US" sz="120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864096"/>
          </a:xfrm>
        </p:spPr>
        <p:txBody>
          <a:bodyPr/>
          <a:lstStyle/>
          <a:p>
            <a:r>
              <a:rPr lang="en-US" sz="3200" dirty="0" smtClean="0"/>
              <a:t>SEXUAL VIOLENCE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04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8001000" cy="4475956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GB" sz="3600" dirty="0"/>
              <a:t>W</a:t>
            </a:r>
            <a:r>
              <a:rPr lang="en-GB" sz="3600" dirty="0" smtClean="0"/>
              <a:t>hen </a:t>
            </a:r>
            <a:r>
              <a:rPr lang="en-GB" sz="3600" dirty="0"/>
              <a:t>a person in a position of power or trust deliberately hurts or threatens to injure another </a:t>
            </a:r>
            <a:r>
              <a:rPr lang="en-GB" sz="3600" dirty="0" smtClean="0"/>
              <a:t>person.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i="1" dirty="0" smtClean="0"/>
              <a:t>Examples: hitting</a:t>
            </a:r>
            <a:r>
              <a:rPr lang="en-GB" sz="3600" i="1" dirty="0"/>
              <a:t>, throwing, pushing, grabbing, pulling, burning, chemical assaults, etc.</a:t>
            </a:r>
            <a:endParaRPr lang="en-US" sz="3600" i="1" dirty="0"/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1008112"/>
          </a:xfrm>
        </p:spPr>
        <p:txBody>
          <a:bodyPr/>
          <a:lstStyle/>
          <a:p>
            <a:r>
              <a:rPr lang="en-US" sz="3200" dirty="0" smtClean="0"/>
              <a:t>PHYSICAL VIOLENCE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32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8001000" cy="447595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sz="3600" dirty="0"/>
              <a:t>W</a:t>
            </a:r>
            <a:r>
              <a:rPr lang="en-GB" sz="3600" dirty="0" smtClean="0"/>
              <a:t>hen </a:t>
            </a:r>
            <a:r>
              <a:rPr lang="en-GB" sz="3600" dirty="0"/>
              <a:t>a child’s basic needs are not met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i="1" dirty="0" smtClean="0"/>
              <a:t>Examples: a lack of </a:t>
            </a:r>
            <a:r>
              <a:rPr lang="en-GB" sz="3600" i="1" dirty="0"/>
              <a:t>safety/protection, nutrition, shelter, good hygiene, medical and dental care, adequate education, moral guidance and discipline, etc.</a:t>
            </a:r>
            <a:endParaRPr lang="en-US" sz="3600" i="1" dirty="0"/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864096"/>
          </a:xfrm>
        </p:spPr>
        <p:txBody>
          <a:bodyPr/>
          <a:lstStyle/>
          <a:p>
            <a:r>
              <a:rPr lang="en-US" sz="3200" dirty="0" smtClean="0"/>
              <a:t>Neglect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30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sz="4000" dirty="0">
              <a:solidFill>
                <a:schemeClr val="bg2"/>
              </a:solidFill>
            </a:endParaRPr>
          </a:p>
          <a:p>
            <a:endParaRPr lang="en-CA" sz="4000" b="1" dirty="0" smtClean="0">
              <a:solidFill>
                <a:schemeClr val="bg2"/>
              </a:solidFill>
              <a:latin typeface="+mj-lt"/>
            </a:endParaRPr>
          </a:p>
          <a:p>
            <a:pPr>
              <a:spcBef>
                <a:spcPct val="0"/>
              </a:spcBef>
              <a:buClrTx/>
              <a:buSzTx/>
            </a:pPr>
            <a:endParaRPr lang="en-CA" sz="4000" dirty="0" smtClean="0"/>
          </a:p>
          <a:p>
            <a:pPr>
              <a:spcBef>
                <a:spcPct val="0"/>
              </a:spcBef>
              <a:buClrTx/>
              <a:buSzTx/>
            </a:pPr>
            <a:endParaRPr lang="en-CA" sz="66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CA" sz="6000" dirty="0" smtClean="0">
                <a:solidFill>
                  <a:schemeClr val="bg1"/>
                </a:solidFill>
              </a:rPr>
              <a:t>Introduction</a:t>
            </a:r>
            <a:endParaRPr lang="en-CA" sz="2000" dirty="0" smtClean="0">
              <a:solidFill>
                <a:schemeClr val="bg1"/>
              </a:solidFill>
            </a:endParaRPr>
          </a:p>
          <a:p>
            <a:r>
              <a:rPr lang="en-CA" sz="4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CA" sz="4000" b="1" dirty="0" smtClean="0">
                <a:solidFill>
                  <a:schemeClr val="bg1"/>
                </a:solidFill>
                <a:latin typeface="+mj-lt"/>
              </a:rPr>
            </a:br>
            <a:r>
              <a:rPr lang="en-CA" sz="4000" dirty="0" smtClean="0">
                <a:solidFill>
                  <a:schemeClr val="bg2"/>
                </a:solidFill>
              </a:rPr>
              <a:t> </a:t>
            </a:r>
          </a:p>
          <a:p>
            <a:endParaRPr lang="en-CA" sz="2000" dirty="0" smtClean="0">
              <a:solidFill>
                <a:schemeClr val="bg2"/>
              </a:solidFill>
            </a:endParaRPr>
          </a:p>
          <a:p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0" y="114300"/>
            <a:ext cx="925513" cy="901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51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CA" sz="2800" dirty="0"/>
              <a:t>VICTIMS/SURVIVORS: person who is being targeted by the </a:t>
            </a:r>
            <a:r>
              <a:rPr lang="en-CA" sz="2800" dirty="0" smtClean="0"/>
              <a:t>violence.</a:t>
            </a:r>
            <a:endParaRPr lang="en-CA" sz="2800" dirty="0"/>
          </a:p>
          <a:p>
            <a:pPr>
              <a:lnSpc>
                <a:spcPct val="110000"/>
              </a:lnSpc>
            </a:pPr>
            <a:endParaRPr lang="en-CA" sz="2800" dirty="0" smtClean="0"/>
          </a:p>
          <a:p>
            <a:pPr>
              <a:lnSpc>
                <a:spcPct val="110000"/>
              </a:lnSpc>
            </a:pPr>
            <a:r>
              <a:rPr lang="en-CA" sz="2800" dirty="0" smtClean="0"/>
              <a:t>PEOPLE </a:t>
            </a:r>
            <a:r>
              <a:rPr lang="en-CA" sz="2800" dirty="0"/>
              <a:t>WHO INFLICT VIOLENCE: person hurting self or </a:t>
            </a:r>
            <a:r>
              <a:rPr lang="en-CA" sz="2800" dirty="0" smtClean="0"/>
              <a:t>others.</a:t>
            </a:r>
            <a:endParaRPr lang="en-CA" sz="2800" dirty="0"/>
          </a:p>
          <a:p>
            <a:pPr>
              <a:lnSpc>
                <a:spcPct val="110000"/>
              </a:lnSpc>
            </a:pPr>
            <a:endParaRPr lang="en-CA" sz="2800" dirty="0" smtClean="0"/>
          </a:p>
          <a:p>
            <a:pPr>
              <a:lnSpc>
                <a:spcPct val="110000"/>
              </a:lnSpc>
            </a:pPr>
            <a:r>
              <a:rPr lang="en-CA" sz="2800" dirty="0" smtClean="0"/>
              <a:t>BYSTANDERS</a:t>
            </a:r>
            <a:r>
              <a:rPr lang="en-CA" sz="2800" dirty="0"/>
              <a:t>: people who know, hear, see or </a:t>
            </a:r>
            <a:r>
              <a:rPr lang="en-CA" sz="2800" dirty="0" smtClean="0"/>
              <a:t>are aware </a:t>
            </a:r>
            <a:r>
              <a:rPr lang="en-CA" sz="2800" dirty="0"/>
              <a:t>of violence </a:t>
            </a:r>
            <a:r>
              <a:rPr lang="en-CA" sz="2800" dirty="0" smtClean="0"/>
              <a:t>occurring.</a:t>
            </a:r>
            <a:endParaRPr lang="en-CA" sz="2800" dirty="0"/>
          </a:p>
          <a:p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243759"/>
            <a:ext cx="8001000" cy="1025001"/>
          </a:xfrm>
        </p:spPr>
        <p:txBody>
          <a:bodyPr/>
          <a:lstStyle/>
          <a:p>
            <a:r>
              <a:rPr lang="en-US" sz="3200" dirty="0" smtClean="0"/>
              <a:t>WHO IS INVOLVED IN AN ACT OF VIOLENCE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31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sz="4000" dirty="0">
              <a:solidFill>
                <a:schemeClr val="bg2"/>
              </a:solidFill>
            </a:endParaRPr>
          </a:p>
          <a:p>
            <a:endParaRPr lang="en-CA" sz="4000" b="1" dirty="0" smtClean="0">
              <a:solidFill>
                <a:schemeClr val="bg2"/>
              </a:solidFill>
              <a:latin typeface="+mj-lt"/>
            </a:endParaRPr>
          </a:p>
          <a:p>
            <a:pPr>
              <a:spcBef>
                <a:spcPct val="0"/>
              </a:spcBef>
              <a:buClrTx/>
              <a:buSzTx/>
            </a:pPr>
            <a:endParaRPr lang="en-CA" sz="4000" dirty="0" smtClean="0"/>
          </a:p>
          <a:p>
            <a:pPr>
              <a:spcBef>
                <a:spcPct val="0"/>
              </a:spcBef>
              <a:buClrTx/>
              <a:buSzTx/>
            </a:pPr>
            <a:endParaRPr lang="en-CA" sz="66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US" sz="6000" dirty="0" smtClean="0">
                <a:solidFill>
                  <a:schemeClr val="bg1"/>
                </a:solidFill>
              </a:rPr>
              <a:t>Check Your Understanding</a:t>
            </a:r>
            <a:endParaRPr lang="en-CA" sz="2000" dirty="0" smtClean="0">
              <a:solidFill>
                <a:schemeClr val="bg1"/>
              </a:solidFill>
            </a:endParaRPr>
          </a:p>
          <a:p>
            <a:r>
              <a:rPr lang="en-CA" sz="4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CA" sz="4000" b="1" dirty="0" smtClean="0">
                <a:solidFill>
                  <a:schemeClr val="bg1"/>
                </a:solidFill>
                <a:latin typeface="+mj-lt"/>
              </a:rPr>
            </a:br>
            <a:r>
              <a:rPr lang="en-CA" sz="4000" dirty="0" smtClean="0">
                <a:solidFill>
                  <a:schemeClr val="bg2"/>
                </a:solidFill>
              </a:rPr>
              <a:t> </a:t>
            </a:r>
          </a:p>
          <a:p>
            <a:endParaRPr lang="en-CA" sz="2000" dirty="0" smtClean="0">
              <a:solidFill>
                <a:schemeClr val="bg2"/>
              </a:solidFill>
            </a:endParaRPr>
          </a:p>
          <a:p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0" y="114300"/>
            <a:ext cx="925513" cy="901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45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 lvl="0"/>
            <a:r>
              <a:rPr lang="en-GB" dirty="0"/>
              <a:t>Discipline when you are calm – do not discipline </a:t>
            </a:r>
            <a:r>
              <a:rPr lang="en-GB" dirty="0" smtClean="0"/>
              <a:t>if </a:t>
            </a:r>
            <a:r>
              <a:rPr lang="en-GB" dirty="0"/>
              <a:t>you are </a:t>
            </a:r>
            <a:r>
              <a:rPr lang="en-GB" dirty="0" smtClean="0"/>
              <a:t>angry.</a:t>
            </a:r>
            <a:endParaRPr lang="en-CA" dirty="0"/>
          </a:p>
          <a:p>
            <a:pPr lvl="0"/>
            <a:r>
              <a:rPr lang="en-GB" dirty="0" smtClean="0"/>
              <a:t>Walk away from </a:t>
            </a:r>
            <a:r>
              <a:rPr lang="en-GB" dirty="0"/>
              <a:t>people you are upset </a:t>
            </a:r>
            <a:r>
              <a:rPr lang="en-GB" dirty="0" smtClean="0"/>
              <a:t>with if </a:t>
            </a:r>
            <a:r>
              <a:rPr lang="en-GB" dirty="0"/>
              <a:t>you are very </a:t>
            </a:r>
            <a:r>
              <a:rPr lang="en-GB" dirty="0" smtClean="0"/>
              <a:t>angry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en-GB" dirty="0"/>
              <a:t>return to talk to them when you are </a:t>
            </a:r>
            <a:r>
              <a:rPr lang="en-GB" dirty="0" smtClean="0"/>
              <a:t>calm.</a:t>
            </a:r>
            <a:endParaRPr lang="en-CA" dirty="0"/>
          </a:p>
          <a:p>
            <a:pPr lvl="0"/>
            <a:r>
              <a:rPr lang="en-GB" dirty="0"/>
              <a:t>Use positive </a:t>
            </a:r>
            <a:r>
              <a:rPr lang="en-GB" dirty="0" smtClean="0"/>
              <a:t>language: </a:t>
            </a:r>
            <a:r>
              <a:rPr lang="en-GB" dirty="0"/>
              <a:t>using hurtful words and insults is not effective or </a:t>
            </a:r>
            <a:r>
              <a:rPr lang="en-GB" dirty="0" smtClean="0"/>
              <a:t>necessary.</a:t>
            </a:r>
            <a:endParaRPr lang="en-CA" dirty="0"/>
          </a:p>
          <a:p>
            <a:pPr lvl="0"/>
            <a:r>
              <a:rPr lang="en-GB" dirty="0"/>
              <a:t>Model the behaviour you want your children, family and friends to </a:t>
            </a:r>
            <a:r>
              <a:rPr lang="en-GB" dirty="0" smtClean="0"/>
              <a:t>follow.</a:t>
            </a:r>
            <a:endParaRPr lang="en-CA" dirty="0"/>
          </a:p>
          <a:p>
            <a:r>
              <a:rPr lang="en-GB" dirty="0"/>
              <a:t>Remember discipline means </a:t>
            </a:r>
            <a:r>
              <a:rPr lang="en-GB" dirty="0" smtClean="0"/>
              <a:t>‘</a:t>
            </a:r>
            <a:r>
              <a:rPr lang="en-GB" i="1" dirty="0" smtClean="0"/>
              <a:t>to teach</a:t>
            </a:r>
            <a:r>
              <a:rPr lang="en-GB" dirty="0" smtClean="0"/>
              <a:t>’ - </a:t>
            </a:r>
            <a:r>
              <a:rPr lang="en-GB" dirty="0"/>
              <a:t>use each situation as a teaching </a:t>
            </a:r>
            <a:r>
              <a:rPr lang="en-GB" dirty="0" smtClean="0"/>
              <a:t>opportunity.</a:t>
            </a:r>
            <a:endParaRPr lang="en-CA" dirty="0"/>
          </a:p>
          <a:p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8001000" cy="1025001"/>
          </a:xfrm>
        </p:spPr>
        <p:txBody>
          <a:bodyPr/>
          <a:lstStyle/>
          <a:p>
            <a:r>
              <a:rPr lang="en-GB" sz="3200" dirty="0"/>
              <a:t>What are alternatives to hitting children when they need </a:t>
            </a:r>
            <a:r>
              <a:rPr lang="en-GB" sz="3200" dirty="0" smtClean="0"/>
              <a:t>discipline?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90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/>
              <a:t>It is never okay or necessary to hit someone. Violence is not safe, effective or necessary. Violence should not be used </a:t>
            </a:r>
            <a:r>
              <a:rPr lang="en-GB" sz="4400" dirty="0" smtClean="0"/>
              <a:t>within </a:t>
            </a:r>
            <a:r>
              <a:rPr lang="en-GB" sz="4400" dirty="0"/>
              <a:t>a family </a:t>
            </a:r>
            <a:r>
              <a:rPr lang="en-GB" sz="4400" dirty="0" smtClean="0"/>
              <a:t>situation, or </a:t>
            </a:r>
            <a:r>
              <a:rPr lang="en-GB" sz="4400" dirty="0"/>
              <a:t>in any </a:t>
            </a:r>
            <a:r>
              <a:rPr lang="en-GB" sz="4400" dirty="0" smtClean="0"/>
              <a:t>other type of </a:t>
            </a:r>
            <a:r>
              <a:rPr lang="en-GB" sz="4400" dirty="0" smtClean="0"/>
              <a:t>situation.</a:t>
            </a:r>
            <a:endParaRPr lang="en-CA" sz="4400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8001000" cy="1025001"/>
          </a:xfrm>
        </p:spPr>
        <p:txBody>
          <a:bodyPr/>
          <a:lstStyle/>
          <a:p>
            <a:r>
              <a:rPr lang="en-GB" sz="3200" dirty="0"/>
              <a:t>What are some situations in a family when it is okay to hit someone else?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1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 lvl="0"/>
            <a:r>
              <a:rPr lang="en-GB" sz="3600" dirty="0"/>
              <a:t>Physical </a:t>
            </a:r>
            <a:r>
              <a:rPr lang="en-GB" sz="3600" dirty="0" smtClean="0"/>
              <a:t>injuries.</a:t>
            </a:r>
            <a:endParaRPr lang="en-CA" sz="3600" dirty="0"/>
          </a:p>
          <a:p>
            <a:pPr lvl="0"/>
            <a:r>
              <a:rPr lang="en-GB" sz="3600" dirty="0"/>
              <a:t>Emotional injuries like feelings of shame, powerlessness and betrayal, confusion, sadness, and </a:t>
            </a:r>
            <a:r>
              <a:rPr lang="en-GB" sz="3600" dirty="0" smtClean="0"/>
              <a:t>anger.</a:t>
            </a:r>
            <a:endParaRPr lang="en-CA" sz="3600" dirty="0"/>
          </a:p>
          <a:p>
            <a:pPr lvl="0"/>
            <a:r>
              <a:rPr lang="en-GB" sz="3600" dirty="0"/>
              <a:t>Loss of trust and </a:t>
            </a:r>
            <a:r>
              <a:rPr lang="en-GB" sz="3600" dirty="0" smtClean="0"/>
              <a:t>self-esteem.</a:t>
            </a:r>
            <a:endParaRPr lang="en-CA" sz="3600" dirty="0"/>
          </a:p>
          <a:p>
            <a:r>
              <a:rPr lang="en-GB" sz="3600" dirty="0" smtClean="0"/>
              <a:t>Diseases/illnesses.</a:t>
            </a:r>
            <a:endParaRPr lang="en-CA" sz="3600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243759"/>
            <a:ext cx="8001000" cy="1025001"/>
          </a:xfrm>
        </p:spPr>
        <p:txBody>
          <a:bodyPr/>
          <a:lstStyle/>
          <a:p>
            <a:r>
              <a:rPr lang="en-GB" sz="3200" dirty="0"/>
              <a:t>What are some of the human impacts of violence?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67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 lvl="0"/>
            <a:r>
              <a:rPr lang="en-GB" sz="3200" dirty="0"/>
              <a:t>Get the person being hurt to </a:t>
            </a:r>
            <a:r>
              <a:rPr lang="en-GB" sz="3200" dirty="0" smtClean="0"/>
              <a:t>safety.</a:t>
            </a:r>
            <a:endParaRPr lang="en-CA" sz="3200" dirty="0"/>
          </a:p>
          <a:p>
            <a:pPr lvl="0"/>
            <a:r>
              <a:rPr lang="en-GB" sz="3200" dirty="0"/>
              <a:t>Get help </a:t>
            </a:r>
            <a:r>
              <a:rPr lang="en-GB" sz="3200" dirty="0" smtClean="0"/>
              <a:t>immediately.</a:t>
            </a:r>
            <a:endParaRPr lang="en-CA" sz="3200" dirty="0"/>
          </a:p>
          <a:p>
            <a:pPr lvl="0"/>
            <a:r>
              <a:rPr lang="en-GB" sz="3200" dirty="0"/>
              <a:t>Speak up to bring attention to the </a:t>
            </a:r>
            <a:r>
              <a:rPr lang="en-GB" sz="3200" dirty="0" smtClean="0"/>
              <a:t>violence.</a:t>
            </a:r>
            <a:endParaRPr lang="en-CA" sz="3200" dirty="0"/>
          </a:p>
          <a:p>
            <a:pPr lvl="0"/>
            <a:r>
              <a:rPr lang="en-GB" sz="3200" dirty="0"/>
              <a:t>Make it clear to the inflictor that violence is unacceptable and must stop </a:t>
            </a:r>
            <a:r>
              <a:rPr lang="en-GB" sz="3200" dirty="0" smtClean="0"/>
              <a:t>immediately.</a:t>
            </a:r>
            <a:endParaRPr lang="en-CA" sz="3200" dirty="0"/>
          </a:p>
          <a:p>
            <a:r>
              <a:rPr lang="en-GB" sz="3200" dirty="0"/>
              <a:t>Talk to someone else in the home or community who can </a:t>
            </a:r>
            <a:r>
              <a:rPr lang="en-GB" sz="3200" dirty="0" smtClean="0"/>
              <a:t>help.</a:t>
            </a:r>
            <a:endParaRPr lang="en-CA" sz="3200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001000" cy="1025001"/>
          </a:xfrm>
        </p:spPr>
        <p:txBody>
          <a:bodyPr/>
          <a:lstStyle/>
          <a:p>
            <a:r>
              <a:rPr lang="en-GB" sz="3200" dirty="0"/>
              <a:t>If you watch or hear someone being sexually hurt, what immediate action can you take?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54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 lvl="0"/>
            <a:r>
              <a:rPr lang="en-GB" dirty="0"/>
              <a:t>Do not act </a:t>
            </a:r>
            <a:r>
              <a:rPr lang="en-GB" dirty="0" smtClean="0"/>
              <a:t>violently </a:t>
            </a:r>
            <a:r>
              <a:rPr lang="en-GB" dirty="0"/>
              <a:t>in anger or </a:t>
            </a:r>
            <a:r>
              <a:rPr lang="en-GB" dirty="0" smtClean="0"/>
              <a:t>fear.</a:t>
            </a:r>
            <a:endParaRPr lang="en-CA" dirty="0"/>
          </a:p>
          <a:p>
            <a:pPr lvl="0"/>
            <a:r>
              <a:rPr lang="en-GB" dirty="0"/>
              <a:t>Manage your stress </a:t>
            </a:r>
            <a:r>
              <a:rPr lang="en-GB" dirty="0" smtClean="0"/>
              <a:t>levels.</a:t>
            </a:r>
            <a:endParaRPr lang="en-CA" dirty="0"/>
          </a:p>
          <a:p>
            <a:pPr lvl="0"/>
            <a:r>
              <a:rPr lang="en-GB" dirty="0"/>
              <a:t>Do not use harmful coping strategies like alcohol or </a:t>
            </a:r>
            <a:r>
              <a:rPr lang="en-GB" dirty="0" smtClean="0"/>
              <a:t>drugs.</a:t>
            </a:r>
            <a:endParaRPr lang="en-CA" dirty="0"/>
          </a:p>
          <a:p>
            <a:pPr lvl="0"/>
            <a:r>
              <a:rPr lang="en-GB" dirty="0"/>
              <a:t>Find people who can support you emotionally and </a:t>
            </a:r>
            <a:r>
              <a:rPr lang="en-GB" dirty="0" smtClean="0"/>
              <a:t>physically.</a:t>
            </a:r>
            <a:endParaRPr lang="en-CA" dirty="0"/>
          </a:p>
          <a:p>
            <a:pPr lvl="0"/>
            <a:r>
              <a:rPr lang="en-GB" dirty="0"/>
              <a:t>Make a plan so you and your family know </a:t>
            </a:r>
            <a:r>
              <a:rPr lang="en-GB" dirty="0" smtClean="0"/>
              <a:t>where </a:t>
            </a:r>
            <a:r>
              <a:rPr lang="en-GB" dirty="0"/>
              <a:t>to go to be </a:t>
            </a:r>
            <a:r>
              <a:rPr lang="en-GB" dirty="0" smtClean="0"/>
              <a:t>safe, and how to get </a:t>
            </a:r>
            <a:r>
              <a:rPr lang="en-GB" dirty="0" smtClean="0"/>
              <a:t>there.</a:t>
            </a:r>
            <a:endParaRPr lang="en-CA" dirty="0"/>
          </a:p>
          <a:p>
            <a:r>
              <a:rPr lang="en-GB" dirty="0"/>
              <a:t>Work with community leaders, organizations and schools to build violence prevention into disaster </a:t>
            </a:r>
            <a:r>
              <a:rPr lang="en-GB" dirty="0" smtClean="0"/>
              <a:t>planning.</a:t>
            </a:r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8001000" cy="1025001"/>
          </a:xfrm>
        </p:spPr>
        <p:txBody>
          <a:bodyPr/>
          <a:lstStyle/>
          <a:p>
            <a:r>
              <a:rPr lang="en-GB" sz="3200" dirty="0"/>
              <a:t>What practical actions can you take to prevent violence in a disaster?</a:t>
            </a:r>
            <a:r>
              <a:rPr lang="en-GB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0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84784"/>
            <a:ext cx="8001000" cy="4115916"/>
          </a:xfrm>
        </p:spPr>
        <p:txBody>
          <a:bodyPr/>
          <a:lstStyle/>
          <a:p>
            <a:pPr lvl="0"/>
            <a:r>
              <a:rPr lang="en-GB" sz="3200" dirty="0"/>
              <a:t>Listen to the person and show </a:t>
            </a:r>
            <a:r>
              <a:rPr lang="en-GB" sz="3200" dirty="0" smtClean="0"/>
              <a:t>empathy.                </a:t>
            </a:r>
            <a:endParaRPr lang="en-CA" sz="3200" dirty="0"/>
          </a:p>
          <a:p>
            <a:pPr lvl="0"/>
            <a:r>
              <a:rPr lang="en-GB" sz="3200" dirty="0"/>
              <a:t>Comfort the </a:t>
            </a:r>
            <a:r>
              <a:rPr lang="en-GB" sz="3200" dirty="0" smtClean="0"/>
              <a:t>person.</a:t>
            </a:r>
            <a:endParaRPr lang="en-CA" sz="3200" dirty="0"/>
          </a:p>
          <a:p>
            <a:pPr lvl="0"/>
            <a:r>
              <a:rPr lang="en-GB" sz="3200" dirty="0"/>
              <a:t>Take the person to a safe </a:t>
            </a:r>
            <a:r>
              <a:rPr lang="en-GB" sz="3200" dirty="0" smtClean="0"/>
              <a:t>place.</a:t>
            </a:r>
            <a:endParaRPr lang="en-CA" sz="3200" dirty="0"/>
          </a:p>
          <a:p>
            <a:pPr lvl="0"/>
            <a:r>
              <a:rPr lang="en-GB" sz="3200" dirty="0"/>
              <a:t>Know the community resources and support </a:t>
            </a:r>
            <a:r>
              <a:rPr lang="en-GB" sz="3200" dirty="0" smtClean="0"/>
              <a:t>systems.</a:t>
            </a:r>
            <a:endParaRPr lang="en-CA" sz="3200" dirty="0"/>
          </a:p>
          <a:p>
            <a:r>
              <a:rPr lang="en-GB" sz="3200" dirty="0"/>
              <a:t>If </a:t>
            </a:r>
            <a:r>
              <a:rPr lang="en-GB" sz="3200" dirty="0" smtClean="0"/>
              <a:t>a child is involved, </a:t>
            </a:r>
            <a:r>
              <a:rPr lang="en-GB" sz="3200" dirty="0"/>
              <a:t>report the violence immediately to a </a:t>
            </a:r>
            <a:r>
              <a:rPr lang="en-GB" sz="3200" dirty="0" smtClean="0"/>
              <a:t>helping </a:t>
            </a:r>
            <a:r>
              <a:rPr lang="en-GB" sz="3200" dirty="0"/>
              <a:t>resource in the </a:t>
            </a:r>
            <a:r>
              <a:rPr lang="en-GB" sz="3200" dirty="0" smtClean="0"/>
              <a:t>community.</a:t>
            </a:r>
            <a:endParaRPr lang="en-CA" sz="3200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8001000" cy="1025001"/>
          </a:xfrm>
        </p:spPr>
        <p:txBody>
          <a:bodyPr/>
          <a:lstStyle/>
          <a:p>
            <a:r>
              <a:rPr lang="en-GB" sz="3200" dirty="0"/>
              <a:t>If a person tells you they are being hurt by violence what can you do to help the person?</a:t>
            </a:r>
            <a:r>
              <a:rPr lang="en-GB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02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136904" cy="4536504"/>
          </a:xfrm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b="1" dirty="0" smtClean="0"/>
              <a:t>ACTION 1: </a:t>
            </a:r>
            <a:r>
              <a:rPr lang="en-US" sz="2800" dirty="0" smtClean="0"/>
              <a:t>Acknowledge the child’s situation and feelings, carefully listen to the </a:t>
            </a:r>
            <a:r>
              <a:rPr lang="en-US" sz="2800" dirty="0" smtClean="0"/>
              <a:t>child.</a:t>
            </a:r>
            <a:endParaRPr lang="en-US" sz="2800" dirty="0" smtClean="0"/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b="1" dirty="0" smtClean="0"/>
              <a:t>ACTION 2: </a:t>
            </a:r>
            <a:r>
              <a:rPr lang="en-US" sz="2800" dirty="0" smtClean="0"/>
              <a:t>Comfort the child and ensure that the child is </a:t>
            </a:r>
            <a:r>
              <a:rPr lang="en-US" sz="2800" dirty="0" smtClean="0"/>
              <a:t>safe.</a:t>
            </a:r>
            <a:endParaRPr lang="en-US" sz="2800" dirty="0" smtClean="0"/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b="1" dirty="0" smtClean="0"/>
              <a:t>ACTION 3: </a:t>
            </a:r>
            <a:r>
              <a:rPr lang="en-US" sz="2800" dirty="0" smtClean="0"/>
              <a:t>Document what you see or hear from the child, report through the appropriate </a:t>
            </a:r>
            <a:r>
              <a:rPr lang="en-US" sz="2800" dirty="0" smtClean="0"/>
              <a:t>channels.</a:t>
            </a:r>
            <a:endParaRPr lang="en-CA" sz="2800" dirty="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918920" cy="639763"/>
          </a:xfrm>
          <a:noFill/>
        </p:spPr>
        <p:txBody>
          <a:bodyPr anchor="t"/>
          <a:lstStyle/>
          <a:p>
            <a:r>
              <a:rPr lang="en-CA" sz="3200" dirty="0" smtClean="0"/>
              <a:t>Taking Action for Children</a:t>
            </a:r>
          </a:p>
        </p:txBody>
      </p:sp>
    </p:spTree>
    <p:extLst>
      <p:ext uri="{BB962C8B-B14F-4D97-AF65-F5344CB8AC3E}">
        <p14:creationId xmlns:p14="http://schemas.microsoft.com/office/powerpoint/2010/main" val="28110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Key Questions to Consider for Adult Disclosures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128792" cy="439248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CA" sz="2800" dirty="0" smtClean="0"/>
              <a:t>What are the local laws against violence against adults, or specific categories of adults, such a women or the elderly?</a:t>
            </a:r>
          </a:p>
          <a:p>
            <a:pPr>
              <a:spcAft>
                <a:spcPts val="600"/>
              </a:spcAft>
              <a:defRPr/>
            </a:pPr>
            <a:r>
              <a:rPr lang="en-CA" sz="2800" dirty="0" smtClean="0"/>
              <a:t>What are the formal or informal procedures for reporting violence against adults?</a:t>
            </a:r>
          </a:p>
          <a:p>
            <a:pPr>
              <a:spcAft>
                <a:spcPts val="600"/>
              </a:spcAft>
              <a:defRPr/>
            </a:pPr>
            <a:r>
              <a:rPr lang="en-CA" sz="2800" dirty="0" smtClean="0"/>
              <a:t>What are the support systems for adults who have been hurt by violence?</a:t>
            </a:r>
          </a:p>
          <a:p>
            <a:pPr>
              <a:spcAft>
                <a:spcPts val="600"/>
              </a:spcAft>
              <a:defRPr/>
            </a:pPr>
            <a:r>
              <a:rPr lang="en-CA" sz="2800" dirty="0" smtClean="0"/>
              <a:t>Does the adult want your help in reporting violence?</a:t>
            </a:r>
          </a:p>
        </p:txBody>
      </p:sp>
    </p:spTree>
    <p:extLst>
      <p:ext uri="{BB962C8B-B14F-4D97-AF65-F5344CB8AC3E}">
        <p14:creationId xmlns:p14="http://schemas.microsoft.com/office/powerpoint/2010/main" val="125082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12776"/>
            <a:ext cx="8020372" cy="4032448"/>
          </a:xfrm>
        </p:spPr>
        <p:txBody>
          <a:bodyPr/>
          <a:lstStyle/>
          <a:p>
            <a:pPr lvl="0"/>
            <a:r>
              <a:rPr lang="en-GB" dirty="0"/>
              <a:t>d</a:t>
            </a:r>
            <a:r>
              <a:rPr lang="en-GB" dirty="0" smtClean="0"/>
              <a:t>eliver </a:t>
            </a:r>
            <a:r>
              <a:rPr lang="en-GB" dirty="0" smtClean="0"/>
              <a:t>one-day training courses </a:t>
            </a:r>
            <a:r>
              <a:rPr lang="en-GB" dirty="0"/>
              <a:t>to CBHFA v</a:t>
            </a:r>
            <a:r>
              <a:rPr lang="en-GB" dirty="0" smtClean="0"/>
              <a:t>olunteers (for facilitators, two-day) or deliver </a:t>
            </a:r>
            <a:r>
              <a:rPr lang="en-GB" dirty="0"/>
              <a:t>five lesson cards to </a:t>
            </a:r>
            <a:r>
              <a:rPr lang="en-GB" dirty="0" smtClean="0"/>
              <a:t>beneficiaries (for volunteers, one-day)</a:t>
            </a:r>
            <a:endParaRPr lang="en-GB" sz="1800" dirty="0" smtClean="0"/>
          </a:p>
          <a:p>
            <a:pPr lvl="0"/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/>
              <a:t>various forms of interpersonal </a:t>
            </a:r>
            <a:r>
              <a:rPr lang="en-GB" dirty="0" smtClean="0"/>
              <a:t>violence</a:t>
            </a:r>
            <a:endParaRPr lang="en-GB" sz="1800" dirty="0" smtClean="0"/>
          </a:p>
          <a:p>
            <a:pPr lvl="0"/>
            <a:r>
              <a:rPr lang="en-GB" dirty="0"/>
              <a:t>r</a:t>
            </a:r>
            <a:r>
              <a:rPr lang="en-GB" dirty="0" smtClean="0"/>
              <a:t>ecognize </a:t>
            </a:r>
            <a:r>
              <a:rPr lang="en-GB" dirty="0"/>
              <a:t>that violence is </a:t>
            </a:r>
            <a:r>
              <a:rPr lang="en-GB" dirty="0" smtClean="0"/>
              <a:t>preventable</a:t>
            </a:r>
            <a:endParaRPr lang="en-GB" sz="1800" dirty="0" smtClean="0"/>
          </a:p>
          <a:p>
            <a:pPr lvl="0"/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/>
              <a:t>populations who are at higher risk of </a:t>
            </a:r>
            <a:r>
              <a:rPr lang="en-GB" dirty="0" smtClean="0"/>
              <a:t>violence</a:t>
            </a:r>
            <a:endParaRPr lang="en-GB" sz="1800" dirty="0" smtClean="0"/>
          </a:p>
          <a:p>
            <a:pPr lvl="0"/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/>
              <a:t>practical actions to prevent </a:t>
            </a:r>
            <a:r>
              <a:rPr lang="en-GB" dirty="0" smtClean="0"/>
              <a:t>violence</a:t>
            </a:r>
            <a:endParaRPr lang="en-GB" sz="1800" dirty="0" smtClean="0"/>
          </a:p>
          <a:p>
            <a:pPr lvl="0"/>
            <a:r>
              <a:rPr lang="en-GB" dirty="0"/>
              <a:t>n</a:t>
            </a:r>
            <a:r>
              <a:rPr lang="en-GB" dirty="0" smtClean="0"/>
              <a:t>ame </a:t>
            </a:r>
            <a:r>
              <a:rPr lang="en-GB" dirty="0"/>
              <a:t>options for </a:t>
            </a:r>
            <a:r>
              <a:rPr lang="en-GB" dirty="0" smtClean="0"/>
              <a:t>handling </a:t>
            </a:r>
            <a:r>
              <a:rPr lang="en-GB" dirty="0"/>
              <a:t>disclosures of </a:t>
            </a:r>
            <a:r>
              <a:rPr lang="en-GB" dirty="0" smtClean="0"/>
              <a:t>violence</a:t>
            </a:r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AT THE END OF THE TRAINING, PARTICIPANTS WILL BE ABLE TO: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83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920880" cy="4320480"/>
          </a:xfrm>
        </p:spPr>
        <p:txBody>
          <a:bodyPr/>
          <a:lstStyle/>
          <a:p>
            <a:pPr marL="0" indent="0">
              <a:buNone/>
            </a:pPr>
            <a:endParaRPr lang="en-US" sz="2200" b="0" dirty="0"/>
          </a:p>
          <a:p>
            <a:pPr marL="0" indent="0">
              <a:buNone/>
            </a:pPr>
            <a:r>
              <a:rPr lang="en-GB" sz="2200" dirty="0" smtClean="0"/>
              <a:t>1. Everyone deserves to be safe from violence: physical, sexual, emotional and through </a:t>
            </a:r>
            <a:r>
              <a:rPr lang="en-GB" sz="2200" dirty="0" smtClean="0"/>
              <a:t>neglect.</a:t>
            </a:r>
            <a:endParaRPr lang="en-CA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2. Hitting other people is harmful and </a:t>
            </a:r>
            <a:r>
              <a:rPr lang="en-GB" sz="2200" dirty="0" smtClean="0"/>
              <a:t>unnecessary.</a:t>
            </a:r>
            <a:r>
              <a:rPr lang="en-GB" sz="2200" dirty="0" smtClean="0"/>
              <a:t>	</a:t>
            </a:r>
          </a:p>
          <a:p>
            <a:pPr marL="0" indent="0">
              <a:buNone/>
            </a:pPr>
            <a:r>
              <a:rPr lang="en-GB" sz="2200" dirty="0" smtClean="0"/>
              <a:t>3. Sexual violence is cruel and </a:t>
            </a:r>
            <a:r>
              <a:rPr lang="en-GB" sz="2200" dirty="0" smtClean="0"/>
              <a:t>degrading.</a:t>
            </a:r>
            <a:r>
              <a:rPr lang="en-GB" sz="2200" dirty="0" smtClean="0"/>
              <a:t>	</a:t>
            </a:r>
            <a:endParaRPr lang="en-CA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4. Crushing a person’s self-esteem is damaging and </a:t>
            </a:r>
            <a:r>
              <a:rPr lang="en-GB" sz="2200" dirty="0" smtClean="0"/>
              <a:t>unhealthy.</a:t>
            </a:r>
            <a:endParaRPr lang="en-CA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5. Violence can be prevented; helping resources and laws </a:t>
            </a:r>
            <a:r>
              <a:rPr lang="en-GB" sz="2200" dirty="0" smtClean="0"/>
              <a:t>exist.</a:t>
            </a:r>
            <a:endParaRPr lang="en-US" sz="2200" dirty="0" smtClean="0"/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864096"/>
          </a:xfrm>
        </p:spPr>
        <p:txBody>
          <a:bodyPr/>
          <a:lstStyle/>
          <a:p>
            <a:r>
              <a:rPr lang="en-US" sz="3200" dirty="0" smtClean="0"/>
              <a:t>KEY MESSAGES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66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sz="4000" dirty="0">
              <a:solidFill>
                <a:schemeClr val="bg2"/>
              </a:solidFill>
            </a:endParaRPr>
          </a:p>
          <a:p>
            <a:endParaRPr lang="en-CA" sz="4000" b="1" dirty="0" smtClean="0">
              <a:solidFill>
                <a:schemeClr val="bg2"/>
              </a:solidFill>
              <a:latin typeface="+mj-lt"/>
            </a:endParaRPr>
          </a:p>
          <a:p>
            <a:pPr>
              <a:spcBef>
                <a:spcPct val="0"/>
              </a:spcBef>
              <a:buClrTx/>
              <a:buSzTx/>
            </a:pPr>
            <a:endParaRPr lang="en-CA" sz="4000" dirty="0" smtClean="0"/>
          </a:p>
          <a:p>
            <a:pPr>
              <a:spcBef>
                <a:spcPct val="0"/>
              </a:spcBef>
              <a:buClrTx/>
              <a:buSzTx/>
            </a:pPr>
            <a:endParaRPr lang="en-CA" sz="66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CA" sz="6000" dirty="0" smtClean="0">
                <a:solidFill>
                  <a:schemeClr val="bg1"/>
                </a:solidFill>
              </a:rPr>
              <a:t>“Violence </a:t>
            </a:r>
            <a:r>
              <a:rPr lang="en-CA" sz="6000" dirty="0">
                <a:solidFill>
                  <a:schemeClr val="bg1"/>
                </a:solidFill>
              </a:rPr>
              <a:t>is not random. It is predictable. If it can be predicted, it can be </a:t>
            </a:r>
            <a:r>
              <a:rPr lang="en-CA" sz="6000" dirty="0" smtClean="0">
                <a:solidFill>
                  <a:schemeClr val="bg1"/>
                </a:solidFill>
              </a:rPr>
              <a:t>prevented</a:t>
            </a:r>
            <a:r>
              <a:rPr lang="en-CA" sz="6000" dirty="0" smtClean="0">
                <a:solidFill>
                  <a:schemeClr val="bg1"/>
                </a:solidFill>
              </a:rPr>
              <a:t>.”</a:t>
            </a:r>
            <a:r>
              <a:rPr lang="en-CA" sz="6000" dirty="0">
                <a:solidFill>
                  <a:schemeClr val="bg1"/>
                </a:solidFill>
              </a:rPr>
              <a:t> </a:t>
            </a:r>
            <a:endParaRPr lang="en-CA" sz="32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CA" sz="3200" dirty="0" smtClean="0">
                <a:solidFill>
                  <a:schemeClr val="bg1"/>
                </a:solidFill>
              </a:rPr>
              <a:t>- </a:t>
            </a:r>
            <a:r>
              <a:rPr lang="en-CA" sz="3200" dirty="0">
                <a:solidFill>
                  <a:schemeClr val="bg1"/>
                </a:solidFill>
              </a:rPr>
              <a:t>W</a:t>
            </a:r>
            <a:r>
              <a:rPr lang="en-CA" sz="3200" dirty="0" smtClean="0">
                <a:solidFill>
                  <a:schemeClr val="bg1"/>
                </a:solidFill>
              </a:rPr>
              <a:t>orld </a:t>
            </a:r>
            <a:r>
              <a:rPr lang="en-CA" sz="3200" dirty="0">
                <a:solidFill>
                  <a:schemeClr val="bg1"/>
                </a:solidFill>
              </a:rPr>
              <a:t>Health Organization</a:t>
            </a:r>
          </a:p>
          <a:p>
            <a:r>
              <a:rPr lang="en-CA" sz="4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CA" sz="4000" b="1" dirty="0" smtClean="0">
                <a:solidFill>
                  <a:schemeClr val="bg1"/>
                </a:solidFill>
                <a:latin typeface="+mj-lt"/>
              </a:rPr>
            </a:br>
            <a:r>
              <a:rPr lang="en-CA" sz="4000" dirty="0" smtClean="0">
                <a:solidFill>
                  <a:schemeClr val="bg2"/>
                </a:solidFill>
              </a:rPr>
              <a:t> </a:t>
            </a:r>
          </a:p>
          <a:p>
            <a:endParaRPr lang="en-CA" sz="2000" dirty="0" smtClean="0">
              <a:solidFill>
                <a:schemeClr val="bg2"/>
              </a:solidFill>
            </a:endParaRPr>
          </a:p>
          <a:p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0" y="114300"/>
            <a:ext cx="925513" cy="901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42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8001000" cy="4475956"/>
          </a:xfrm>
        </p:spPr>
        <p:txBody>
          <a:bodyPr/>
          <a:lstStyle/>
          <a:p>
            <a:pPr marL="0" indent="0">
              <a:buNone/>
            </a:pPr>
            <a:endParaRPr lang="en-US" sz="2800" b="0" dirty="0"/>
          </a:p>
          <a:p>
            <a:pPr marL="0" indent="0">
              <a:buNone/>
            </a:pPr>
            <a:r>
              <a:rPr lang="en-GB" dirty="0" smtClean="0"/>
              <a:t>1. Everyone has the right to be safe from violence: physical, sexual, emotional or through </a:t>
            </a:r>
            <a:r>
              <a:rPr lang="en-GB" dirty="0" smtClean="0"/>
              <a:t>neglect.</a:t>
            </a:r>
            <a:endParaRPr lang="en-CA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dirty="0" smtClean="0"/>
              <a:t>2. Hitting other people is harmful and </a:t>
            </a:r>
            <a:r>
              <a:rPr lang="en-GB" dirty="0" smtClean="0"/>
              <a:t>unnecessary.</a:t>
            </a:r>
            <a:r>
              <a:rPr lang="en-GB" dirty="0" smtClean="0"/>
              <a:t>	</a:t>
            </a:r>
            <a:endParaRPr lang="en-GB" sz="1200" dirty="0" smtClean="0"/>
          </a:p>
          <a:p>
            <a:pPr marL="0" indent="0">
              <a:buNone/>
            </a:pPr>
            <a:r>
              <a:rPr lang="en-GB" dirty="0" smtClean="0"/>
              <a:t>3. Sexual violence is cruel and </a:t>
            </a:r>
            <a:r>
              <a:rPr lang="en-GB" dirty="0" smtClean="0"/>
              <a:t>degrading.</a:t>
            </a:r>
            <a:endParaRPr lang="en-CA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dirty="0" smtClean="0"/>
              <a:t>4. Crushing a person’s self-esteem is damaging and </a:t>
            </a:r>
            <a:r>
              <a:rPr lang="en-GB" dirty="0" smtClean="0"/>
              <a:t>unhealthy.</a:t>
            </a:r>
            <a:endParaRPr lang="en-CA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dirty="0" smtClean="0"/>
              <a:t>5. Violence can be </a:t>
            </a:r>
            <a:r>
              <a:rPr lang="en-GB" dirty="0" smtClean="0"/>
              <a:t>prevented. </a:t>
            </a:r>
            <a:r>
              <a:rPr lang="en-GB" dirty="0"/>
              <a:t>H</a:t>
            </a:r>
            <a:r>
              <a:rPr lang="en-GB" dirty="0" smtClean="0"/>
              <a:t>elpful </a:t>
            </a:r>
            <a:r>
              <a:rPr lang="en-GB" dirty="0" smtClean="0"/>
              <a:t>resources and laws </a:t>
            </a:r>
            <a:r>
              <a:rPr lang="en-GB" dirty="0" smtClean="0"/>
              <a:t>exist.</a:t>
            </a:r>
            <a:endParaRPr lang="en-US" dirty="0" smtClean="0"/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864096"/>
          </a:xfrm>
        </p:spPr>
        <p:txBody>
          <a:bodyPr/>
          <a:lstStyle/>
          <a:p>
            <a:r>
              <a:rPr lang="en-US" sz="3200" dirty="0" smtClean="0"/>
              <a:t>KEY MESSAGES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00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8001000" cy="4475956"/>
          </a:xfrm>
        </p:spPr>
        <p:txBody>
          <a:bodyPr/>
          <a:lstStyle/>
          <a:p>
            <a:pPr marL="0" indent="0">
              <a:buNone/>
            </a:pPr>
            <a:endParaRPr lang="en-US" sz="2800" b="0" dirty="0"/>
          </a:p>
          <a:p>
            <a:r>
              <a:rPr lang="en-US" dirty="0" smtClean="0"/>
              <a:t>IFRC </a:t>
            </a:r>
            <a:r>
              <a:rPr lang="en-US" dirty="0"/>
              <a:t>Strategy </a:t>
            </a:r>
            <a:r>
              <a:rPr lang="en-US" dirty="0" smtClean="0"/>
              <a:t>2020 </a:t>
            </a:r>
            <a:r>
              <a:rPr lang="en-US" dirty="0"/>
              <a:t>strategic direction 3: “</a:t>
            </a:r>
            <a:r>
              <a:rPr lang="en-US" i="1" dirty="0"/>
              <a:t>Promote </a:t>
            </a:r>
            <a:r>
              <a:rPr lang="en-US" i="1" dirty="0" smtClean="0"/>
              <a:t>cultures </a:t>
            </a:r>
            <a:r>
              <a:rPr lang="en-US" i="1" dirty="0"/>
              <a:t>of non-violence and </a:t>
            </a:r>
            <a:r>
              <a:rPr lang="en-US" i="1" dirty="0" smtClean="0"/>
              <a:t>peace</a:t>
            </a:r>
            <a:r>
              <a:rPr lang="en-US" dirty="0" smtClean="0"/>
              <a:t>”.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IFRC global strategy on </a:t>
            </a:r>
            <a:r>
              <a:rPr lang="en-US" dirty="0" smtClean="0"/>
              <a:t>violence.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IFRC </a:t>
            </a:r>
            <a:r>
              <a:rPr lang="en-US" dirty="0"/>
              <a:t>Violence Prevention </a:t>
            </a:r>
            <a:r>
              <a:rPr lang="en-US" dirty="0" smtClean="0"/>
              <a:t>pledge.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Regional/zonal </a:t>
            </a:r>
            <a:r>
              <a:rPr lang="en-US" dirty="0" smtClean="0"/>
              <a:t>commitments.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National Society </a:t>
            </a:r>
            <a:r>
              <a:rPr lang="en-US" dirty="0" smtClean="0"/>
              <a:t>strategies. </a:t>
            </a:r>
            <a:endParaRPr lang="en-US" dirty="0"/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1008112"/>
          </a:xfrm>
        </p:spPr>
        <p:txBody>
          <a:bodyPr/>
          <a:lstStyle/>
          <a:p>
            <a:r>
              <a:rPr lang="en-US" sz="3200" dirty="0" smtClean="0"/>
              <a:t>Commitment TO Addressing VIOLENCE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9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8001000" cy="4908004"/>
          </a:xfrm>
        </p:spPr>
        <p:txBody>
          <a:bodyPr/>
          <a:lstStyle/>
          <a:p>
            <a:pPr marL="0" indent="0">
              <a:buNone/>
            </a:pPr>
            <a:endParaRPr lang="en-US" sz="1200" b="0" dirty="0"/>
          </a:p>
          <a:p>
            <a:pPr lvl="0"/>
            <a:r>
              <a:rPr lang="en-GB" dirty="0"/>
              <a:t>What are the five key messages of the Violence Prevention module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card is designed to take the longest time to deliver? </a:t>
            </a:r>
            <a:endParaRPr lang="en-CA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Which </a:t>
            </a:r>
            <a:r>
              <a:rPr lang="en-GB" dirty="0"/>
              <a:t>card discusses practical actions that can be taken to prevent sexual violence</a:t>
            </a:r>
            <a:r>
              <a:rPr lang="en-GB" dirty="0" smtClean="0"/>
              <a:t>?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Which </a:t>
            </a:r>
            <a:r>
              <a:rPr lang="en-GB" dirty="0"/>
              <a:t>card provides options for healthy discipline of children</a:t>
            </a:r>
            <a:r>
              <a:rPr lang="en-GB" dirty="0" smtClean="0"/>
              <a:t>?</a:t>
            </a:r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792088"/>
          </a:xfrm>
        </p:spPr>
        <p:txBody>
          <a:bodyPr/>
          <a:lstStyle/>
          <a:p>
            <a:r>
              <a:rPr lang="en-US" sz="3200" dirty="0" smtClean="0"/>
              <a:t>TREASURE HUNT : QUESTIONs </a:t>
            </a:r>
            <a:br>
              <a:rPr lang="en-US" sz="3200" dirty="0" smtClean="0"/>
            </a:br>
            <a:r>
              <a:rPr lang="en-US" sz="3200" dirty="0" smtClean="0"/>
              <a:t>(PART 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7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8001000" cy="4908004"/>
          </a:xfrm>
        </p:spPr>
        <p:txBody>
          <a:bodyPr/>
          <a:lstStyle/>
          <a:p>
            <a:pPr marL="0" indent="0">
              <a:buNone/>
            </a:pPr>
            <a:endParaRPr lang="en-US" sz="1200" b="0" dirty="0"/>
          </a:p>
          <a:p>
            <a:pPr lvl="0"/>
            <a:r>
              <a:rPr lang="en-GB" sz="3200" dirty="0" smtClean="0"/>
              <a:t>What </a:t>
            </a:r>
            <a:r>
              <a:rPr lang="en-GB" sz="3200" dirty="0"/>
              <a:t>cards talk about the risk of violence in disasters</a:t>
            </a:r>
            <a:r>
              <a:rPr lang="en-GB" sz="3200" dirty="0" smtClean="0"/>
              <a:t>?</a:t>
            </a:r>
          </a:p>
          <a:p>
            <a:pPr lvl="0"/>
            <a:endParaRPr lang="en-GB" sz="3200" dirty="0" smtClean="0"/>
          </a:p>
          <a:p>
            <a:pPr lvl="0"/>
            <a:r>
              <a:rPr lang="en-GB" sz="3200" dirty="0" smtClean="0"/>
              <a:t>Which </a:t>
            </a:r>
            <a:r>
              <a:rPr lang="en-GB" sz="3200" dirty="0"/>
              <a:t>card lists the impact of </a:t>
            </a:r>
            <a:r>
              <a:rPr lang="en-GB" sz="3200" dirty="0" smtClean="0"/>
              <a:t>violence? </a:t>
            </a:r>
            <a:r>
              <a:rPr lang="en-GB" sz="3200" dirty="0"/>
              <a:t>L</a:t>
            </a:r>
            <a:r>
              <a:rPr lang="en-GB" sz="3200" dirty="0" smtClean="0"/>
              <a:t>ist </a:t>
            </a:r>
            <a:r>
              <a:rPr lang="en-GB" sz="3200" dirty="0"/>
              <a:t>three </a:t>
            </a:r>
            <a:r>
              <a:rPr lang="en-GB" sz="3200" dirty="0" smtClean="0"/>
              <a:t>examples</a:t>
            </a:r>
            <a:r>
              <a:rPr lang="en-GB" sz="3200" dirty="0"/>
              <a:t>.</a:t>
            </a:r>
            <a:endParaRPr lang="en-GB" sz="3200" dirty="0" smtClean="0"/>
          </a:p>
          <a:p>
            <a:pPr lvl="0"/>
            <a:endParaRPr lang="en-GB" sz="3200" dirty="0" smtClean="0"/>
          </a:p>
          <a:p>
            <a:pPr lvl="0"/>
            <a:r>
              <a:rPr lang="en-GB" sz="3200" dirty="0" smtClean="0"/>
              <a:t>Which </a:t>
            </a:r>
            <a:r>
              <a:rPr lang="en-GB" sz="3200" dirty="0"/>
              <a:t>card outlines the different ways people can hurt each other emotionally?</a:t>
            </a:r>
            <a:endParaRPr lang="en-US" sz="3200" dirty="0"/>
          </a:p>
          <a:p>
            <a:endParaRPr lang="en-US" sz="1200" b="0" dirty="0" smtClean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00100" y="332656"/>
            <a:ext cx="8001000" cy="792088"/>
          </a:xfrm>
        </p:spPr>
        <p:txBody>
          <a:bodyPr/>
          <a:lstStyle/>
          <a:p>
            <a:r>
              <a:rPr lang="en-US" sz="3200" dirty="0" smtClean="0"/>
              <a:t>TREASURE HUNT : QUESTIONs </a:t>
            </a:r>
            <a:br>
              <a:rPr lang="en-US" sz="3200" dirty="0" smtClean="0"/>
            </a:br>
            <a:r>
              <a:rPr lang="en-US" sz="3200" dirty="0" smtClean="0"/>
              <a:t>(PART 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24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sz="4000" dirty="0">
              <a:solidFill>
                <a:schemeClr val="bg2"/>
              </a:solidFill>
            </a:endParaRPr>
          </a:p>
          <a:p>
            <a:endParaRPr lang="en-CA" sz="4000" b="1" dirty="0" smtClean="0">
              <a:solidFill>
                <a:schemeClr val="bg2"/>
              </a:solidFill>
              <a:latin typeface="+mj-lt"/>
            </a:endParaRPr>
          </a:p>
          <a:p>
            <a:pPr>
              <a:spcBef>
                <a:spcPct val="0"/>
              </a:spcBef>
              <a:buClrTx/>
              <a:buSzTx/>
            </a:pPr>
            <a:endParaRPr lang="en-CA" sz="4000" dirty="0" smtClean="0"/>
          </a:p>
          <a:p>
            <a:pPr>
              <a:spcBef>
                <a:spcPct val="0"/>
              </a:spcBef>
              <a:buClrTx/>
              <a:buSzTx/>
            </a:pPr>
            <a:endParaRPr lang="en-CA" sz="66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US" sz="6000" dirty="0" smtClean="0">
                <a:solidFill>
                  <a:schemeClr val="bg1"/>
                </a:solidFill>
              </a:rPr>
              <a:t>Discussion</a:t>
            </a:r>
            <a:endParaRPr lang="en-CA" sz="2000" dirty="0" smtClean="0">
              <a:solidFill>
                <a:schemeClr val="bg1"/>
              </a:solidFill>
            </a:endParaRPr>
          </a:p>
          <a:p>
            <a:r>
              <a:rPr lang="en-CA" sz="4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CA" sz="4000" b="1" dirty="0" smtClean="0">
                <a:solidFill>
                  <a:schemeClr val="bg1"/>
                </a:solidFill>
                <a:latin typeface="+mj-lt"/>
              </a:rPr>
            </a:br>
            <a:r>
              <a:rPr lang="en-CA" sz="4000" dirty="0" smtClean="0">
                <a:solidFill>
                  <a:schemeClr val="bg2"/>
                </a:solidFill>
              </a:rPr>
              <a:t> </a:t>
            </a:r>
          </a:p>
          <a:p>
            <a:endParaRPr lang="en-CA" sz="2000" dirty="0" smtClean="0">
              <a:solidFill>
                <a:schemeClr val="bg2"/>
              </a:solidFill>
            </a:endParaRPr>
          </a:p>
          <a:p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0" y="114300"/>
            <a:ext cx="925513" cy="901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2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12776"/>
            <a:ext cx="8001000" cy="4187924"/>
          </a:xfrm>
        </p:spPr>
        <p:txBody>
          <a:bodyPr/>
          <a:lstStyle/>
          <a:p>
            <a:pPr>
              <a:buNone/>
            </a:pPr>
            <a:r>
              <a:rPr lang="en-CA" sz="4400" dirty="0" smtClean="0"/>
              <a:t>	“Interpersonal violence </a:t>
            </a:r>
            <a:r>
              <a:rPr lang="en-CA" sz="4400" b="0" dirty="0" smtClean="0"/>
              <a:t>is </a:t>
            </a:r>
            <a:r>
              <a:rPr lang="en-CA" sz="4400" b="0" dirty="0"/>
              <a:t>when one person uses his or her own power, in any setting, to cause harm physically, sexually or psychologically to a person or group of </a:t>
            </a:r>
            <a:r>
              <a:rPr lang="en-CA" sz="4400" b="0" dirty="0" smtClean="0"/>
              <a:t>people” </a:t>
            </a:r>
            <a:endParaRPr lang="en-US" sz="4400" b="0" dirty="0"/>
          </a:p>
          <a:p>
            <a:pPr>
              <a:buNone/>
            </a:pPr>
            <a:r>
              <a:rPr lang="en-US" sz="4400" b="0" dirty="0" smtClean="0"/>
              <a:t>				- </a:t>
            </a:r>
            <a:r>
              <a:rPr lang="en-US" sz="4400" dirty="0" smtClean="0"/>
              <a:t>IFRC</a:t>
            </a:r>
            <a:r>
              <a:rPr lang="en-US" sz="4400" b="0" dirty="0" smtClean="0"/>
              <a:t>  </a:t>
            </a:r>
            <a:endParaRPr lang="en-US" sz="4400" b="0" dirty="0"/>
          </a:p>
          <a:p>
            <a:endParaRPr lang="en-CA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INTERPERSONAL VIOLENCE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31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nadian Red Cross">
  <a:themeElements>
    <a:clrScheme name="Red Cross / Croix-Rouge">
      <a:dk1>
        <a:srgbClr val="6E0000"/>
      </a:dk1>
      <a:lt1>
        <a:srgbClr val="FFFFFF"/>
      </a:lt1>
      <a:dk2>
        <a:srgbClr val="000000"/>
      </a:dk2>
      <a:lt2>
        <a:srgbClr val="EAEAEA"/>
      </a:lt2>
      <a:accent1>
        <a:srgbClr val="FF0000"/>
      </a:accent1>
      <a:accent2>
        <a:srgbClr val="C00000"/>
      </a:accent2>
      <a:accent3>
        <a:srgbClr val="6E0000"/>
      </a:accent3>
      <a:accent4>
        <a:srgbClr val="000000"/>
      </a:accent4>
      <a:accent5>
        <a:srgbClr val="5F5F5F"/>
      </a:accent5>
      <a:accent6>
        <a:srgbClr val="C0C0C0"/>
      </a:accent6>
      <a:hlink>
        <a:srgbClr val="8C5000"/>
      </a:hlink>
      <a:folHlink>
        <a:srgbClr val="FFF0C8"/>
      </a:folHlink>
    </a:clrScheme>
    <a:fontScheme name="Red Cross / Croix-Rou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6E0000"/>
        </a:dk1>
        <a:lt1>
          <a:srgbClr val="FFFFFF"/>
        </a:lt1>
        <a:dk2>
          <a:srgbClr val="000000"/>
        </a:dk2>
        <a:lt2>
          <a:srgbClr val="9A9A9A"/>
        </a:lt2>
        <a:accent1>
          <a:srgbClr val="FF0000"/>
        </a:accent1>
        <a:accent2>
          <a:srgbClr val="6E0000"/>
        </a:accent2>
        <a:accent3>
          <a:srgbClr val="FFFFFF"/>
        </a:accent3>
        <a:accent4>
          <a:srgbClr val="5D0000"/>
        </a:accent4>
        <a:accent5>
          <a:srgbClr val="FFAAAA"/>
        </a:accent5>
        <a:accent6>
          <a:srgbClr val="630000"/>
        </a:accent6>
        <a:hlink>
          <a:srgbClr val="555555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Canadian Red Cross</Template>
  <TotalTime>4652</TotalTime>
  <Words>1405</Words>
  <Application>Microsoft Office PowerPoint</Application>
  <PresentationFormat>On-screen Show (4:3)</PresentationFormat>
  <Paragraphs>220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Canadian Red Cross</vt:lpstr>
      <vt:lpstr>INSERT DATE:  INSERT FACILITATOR NAME</vt:lpstr>
      <vt:lpstr>PowerPoint Presentation</vt:lpstr>
      <vt:lpstr>AT THE END OF THE TRAINING, PARTICIPANTS WILL BE ABLE TO:</vt:lpstr>
      <vt:lpstr>KEY MESSAGES  </vt:lpstr>
      <vt:lpstr>Commitment TO Addressing VIOLENCE   </vt:lpstr>
      <vt:lpstr>TREASURE HUNT : QUESTIONs  (PART 1)</vt:lpstr>
      <vt:lpstr>TREASURE HUNT : QUESTIONs  (PART 2)</vt:lpstr>
      <vt:lpstr>PowerPoint Presentation</vt:lpstr>
      <vt:lpstr>INTERPERSONAL VIOLENCE  </vt:lpstr>
      <vt:lpstr>TYPOLOGY OF VIOLENCE  </vt:lpstr>
      <vt:lpstr>COMPREHENSIVE APPROACH  </vt:lpstr>
      <vt:lpstr> PEOPLE WHO DIE FROM VIOLENCE EACH DAY DAY? </vt:lpstr>
      <vt:lpstr>WOMEN WHO EXPERIENCE PHYSICAL OR SEXUAL VIOLENCE IN THEIR LIFETIME </vt:lpstr>
      <vt:lpstr> ELDERLY PEOPLE WHO EXPERIENCE VIOLENCE ? </vt:lpstr>
      <vt:lpstr>CHILDREN WHO EXPERIENCE SEXUAL VIOLENCE EACH YEAr</vt:lpstr>
      <vt:lpstr>EMOTIONAL VIOLENCE </vt:lpstr>
      <vt:lpstr>SEXUAL VIOLENCE </vt:lpstr>
      <vt:lpstr>PHYSICAL VIOLENCE </vt:lpstr>
      <vt:lpstr>Neglect </vt:lpstr>
      <vt:lpstr>WHO IS INVOLVED IN AN ACT OF VIOLENCE  </vt:lpstr>
      <vt:lpstr>PowerPoint Presentation</vt:lpstr>
      <vt:lpstr>What are alternatives to hitting children when they need discipline? </vt:lpstr>
      <vt:lpstr>What are some situations in a family when it is okay to hit someone else? </vt:lpstr>
      <vt:lpstr>What are some of the human impacts of violence?</vt:lpstr>
      <vt:lpstr>If you watch or hear someone being sexually hurt, what immediate action can you take? </vt:lpstr>
      <vt:lpstr>What practical actions can you take to prevent violence in a disaster? </vt:lpstr>
      <vt:lpstr>If a person tells you they are being hurt by violence what can you do to help the person? </vt:lpstr>
      <vt:lpstr>Taking Action for Children</vt:lpstr>
      <vt:lpstr>Key Questions to Consider for Adult Disclosures</vt:lpstr>
      <vt:lpstr>KEY MESSAGES  </vt:lpstr>
      <vt:lpstr>PowerPoint Presentation</vt:lpstr>
    </vt:vector>
  </TitlesOfParts>
  <Company>The Canadian Red Cross/La Croix-Rouge Canadienne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of the Presentation</dc:title>
  <dc:creator>gsingh</dc:creator>
  <dc:description>514-871-2000</dc:description>
  <cp:lastModifiedBy>Ed SHARP</cp:lastModifiedBy>
  <cp:revision>118</cp:revision>
  <dcterms:created xsi:type="dcterms:W3CDTF">2011-09-18T17:39:28Z</dcterms:created>
  <dcterms:modified xsi:type="dcterms:W3CDTF">2013-11-20T10:12:44Z</dcterms:modified>
</cp:coreProperties>
</file>