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3" r:id="rId2"/>
    <p:sldId id="289" r:id="rId3"/>
    <p:sldId id="299" r:id="rId4"/>
    <p:sldId id="297" r:id="rId5"/>
    <p:sldId id="292" r:id="rId6"/>
    <p:sldId id="294" r:id="rId7"/>
    <p:sldId id="296" r:id="rId8"/>
    <p:sldId id="295" r:id="rId9"/>
    <p:sldId id="29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7" autoAdjust="0"/>
    <p:restoredTop sz="92007" autoAdjust="0"/>
  </p:normalViewPr>
  <p:slideViewPr>
    <p:cSldViewPr>
      <p:cViewPr>
        <p:scale>
          <a:sx n="80" d="100"/>
          <a:sy n="80" d="100"/>
        </p:scale>
        <p:origin x="-103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B5307-D2F6-4B60-9AA1-BC1B286A2DBD}" type="datetimeFigureOut">
              <a:rPr lang="en-GB" smtClean="0"/>
              <a:t>10/09/2014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07006-6250-4236-B704-F8D95E1BF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0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Thai RC staff on loan</a:t>
            </a:r>
            <a:r>
              <a:rPr lang="en-US" baseline="0" dirty="0" smtClean="0"/>
              <a:t> </a:t>
            </a:r>
            <a:r>
              <a:rPr lang="en-US" dirty="0" smtClean="0"/>
              <a:t>to Lao RC for DREF, Volunteer exchange between</a:t>
            </a:r>
            <a:r>
              <a:rPr lang="en-US" baseline="0" dirty="0" smtClean="0"/>
              <a:t> Thai and Myanmar RC, CRC supported ECV training in Vietnam, Lao RC participating in NDRT training from TRCS, Hayian deployment, etc.</a:t>
            </a:r>
          </a:p>
          <a:p>
            <a:pPr marL="228600" indent="-228600">
              <a:buAutoNum type="arabicPeriod"/>
            </a:pPr>
            <a:r>
              <a:rPr lang="en-US" u="sng" baseline="0" dirty="0" smtClean="0"/>
              <a:t>Manual: </a:t>
            </a:r>
            <a:r>
              <a:rPr lang="en-US" u="none" baseline="0" dirty="0" smtClean="0"/>
              <a:t>Sanjeev?</a:t>
            </a:r>
            <a:endParaRPr lang="en-US" u="sng" baseline="0" dirty="0" smtClean="0"/>
          </a:p>
          <a:p>
            <a:pPr marL="0" indent="0">
              <a:buNone/>
            </a:pPr>
            <a:r>
              <a:rPr lang="en-US" u="sng" baseline="0" dirty="0" smtClean="0"/>
              <a:t>Climate Change</a:t>
            </a:r>
            <a:r>
              <a:rPr lang="en-US" baseline="0" dirty="0" smtClean="0"/>
              <a:t>: TOT in Phuket 1 to 6 September 2014 bringing together health and DM technical staffs. Integration of gender and diversity component in the training. </a:t>
            </a:r>
          </a:p>
          <a:p>
            <a:pPr marL="0" indent="0">
              <a:buNone/>
            </a:pPr>
            <a:r>
              <a:rPr lang="en-US" baseline="0" dirty="0" smtClean="0"/>
              <a:t>3. Myanmar RC: for the first time the plan is integrating epidemic control component, this is a good example of cooperation between DM and health departments. </a:t>
            </a:r>
          </a:p>
          <a:p>
            <a:pPr marL="0" indent="0">
              <a:buNone/>
            </a:pPr>
            <a:r>
              <a:rPr lang="en-US" baseline="0" dirty="0" smtClean="0"/>
              <a:t>ECV Manual adapted / translated in 7 countries + integrated with health programming. </a:t>
            </a:r>
          </a:p>
          <a:p>
            <a:pPr marL="0" indent="0">
              <a:buNone/>
            </a:pPr>
            <a:r>
              <a:rPr lang="en-US" baseline="0" dirty="0" smtClean="0"/>
              <a:t>4. Simulations in Padang March 2014, Myanmar September 2014, Thailand (?)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7006-6250-4236-B704-F8D95E1BFF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8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6.</a:t>
            </a:r>
            <a:r>
              <a:rPr lang="en-US" baseline="0" dirty="0" smtClean="0"/>
              <a:t> … with participation of LRC (see previous slide)</a:t>
            </a:r>
          </a:p>
          <a:p>
            <a:pPr marL="0" indent="0">
              <a:buNone/>
            </a:pPr>
            <a:r>
              <a:rPr lang="en-US" baseline="0" dirty="0" smtClean="0"/>
              <a:t>9: HIV/AIDS (Laos and Cambodia), Malaria and Social Media (Cambodia, Laos and Vietnam), impact of DRR field sessions (Laos and Myanmar), </a:t>
            </a:r>
            <a:r>
              <a:rPr lang="en-US" baseline="0" dirty="0" err="1" smtClean="0"/>
              <a:t>BenCom</a:t>
            </a:r>
            <a:r>
              <a:rPr lang="en-US" baseline="0" dirty="0" smtClean="0"/>
              <a:t> in Indonesia, </a:t>
            </a:r>
            <a:r>
              <a:rPr lang="en-US" baseline="0" dirty="0" err="1" smtClean="0"/>
              <a:t>Mr</a:t>
            </a:r>
            <a:r>
              <a:rPr lang="en-US" baseline="0" dirty="0" smtClean="0"/>
              <a:t> Radar film, ASEAN Dengue Poster, </a:t>
            </a:r>
            <a:r>
              <a:rPr lang="en-US" baseline="0" dirty="0" err="1" smtClean="0"/>
              <a:t>Webstories</a:t>
            </a:r>
            <a:r>
              <a:rPr lang="en-US" baseline="0" dirty="0" smtClean="0"/>
              <a:t> (numerous), WDR annual launch (Sept 2013 – Singapore).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7006-6250-4236-B704-F8D95E1BFF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83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ACSS:</a:t>
            </a:r>
            <a:r>
              <a:rPr lang="en-US" baseline="0" dirty="0" smtClean="0"/>
              <a:t> UNICEF, UNESCO, ADPC, Save the Children, Plan, World Vision and IFRC (+ American RC)</a:t>
            </a:r>
          </a:p>
          <a:p>
            <a:r>
              <a:rPr lang="en-US" baseline="0" dirty="0" smtClean="0"/>
              <a:t>YABC = Youths as Agents of Change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7006-6250-4236-B704-F8D95E1BFF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112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Accessing development funds</a:t>
            </a:r>
            <a:r>
              <a:rPr lang="en-US" baseline="0" dirty="0" smtClean="0"/>
              <a:t> means both a need for HD to persuade donors of the “resilience agenda” and increasing our technical capacity to present sound proposals and report accordingly (example of global fund)…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Thematic gaps: HIV-AIDS, NCDs, VNRBD…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7006-6250-4236-B704-F8D95E1BFF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103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Learning:</a:t>
            </a:r>
            <a:r>
              <a:rPr lang="en-US" baseline="0" dirty="0" smtClean="0"/>
              <a:t> KIM officer will look at sharing institutional knowledge and promoting a community of practice…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7006-6250-4236-B704-F8D95E1BFF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39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RDRT:</a:t>
            </a:r>
            <a:r>
              <a:rPr lang="en-US" baseline="0" dirty="0" smtClean="0"/>
              <a:t> update SOP, mandate… and training + equipment</a:t>
            </a:r>
          </a:p>
          <a:p>
            <a:r>
              <a:rPr lang="en-US" baseline="0" dirty="0" smtClean="0"/>
              <a:t>School Safety: bridging youths and DRR as part of the ACSS and following international framework (3 pillars)</a:t>
            </a:r>
          </a:p>
          <a:p>
            <a:r>
              <a:rPr lang="en-US" baseline="0" dirty="0" smtClean="0"/>
              <a:t>Pandemic preparedness: another good opportunity to work together between DM and Health</a:t>
            </a:r>
          </a:p>
          <a:p>
            <a:r>
              <a:rPr lang="en-US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07006-6250-4236-B704-F8D95E1BFFB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79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550938"/>
              <a:ext cx="1144157" cy="61532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Regional Community Safety and Resilience Forum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74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49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85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99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57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61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13708" y="928099"/>
              <a:ext cx="4724400" cy="1949252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</a:t>
              </a:r>
              <a:r>
                <a:rPr lang="en-US" sz="2000" b="1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SEARD UPDATE, </a:t>
              </a: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SURNAME: </a:t>
              </a:r>
              <a:r>
                <a:rPr lang="en-US" sz="2000" b="1" baseline="3000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Ms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Indira Kulenovic</a:t>
              </a:r>
              <a:endPara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TITLE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: CSR Unit Coordinator</a:t>
              </a:r>
              <a:r>
                <a:rPr lang="en-US" sz="2000" b="1" baseline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+66 2661 8201 (ext. 288)</a:t>
              </a:r>
              <a:endPara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</a:t>
              </a: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: 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Indira.kulenovic@ifrc.org</a:t>
              </a:r>
              <a:endParaRPr lang="en-US" sz="20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DATE</a:t>
              </a:r>
              <a:r>
                <a:rPr lang="en-US" sz="2000" b="1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: 16/09/2014</a:t>
              </a: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6114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19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713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550938"/>
              <a:ext cx="1144157" cy="61532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Regional Community Safety and Resilience Forum</a:t>
              </a: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23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700"/>
          </a:xfrm>
        </p:spPr>
        <p:txBody>
          <a:bodyPr/>
          <a:lstStyle/>
          <a:p>
            <a:r>
              <a:rPr lang="en-US" dirty="0" smtClean="0"/>
              <a:t>2014 UPDATE</a:t>
            </a:r>
            <a:br>
              <a:rPr lang="en-US" dirty="0" smtClean="0"/>
            </a:br>
            <a:endParaRPr lang="en-GB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1066800" y="3657600"/>
            <a:ext cx="7543800" cy="22098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IFRC – Southeast Asia Regional Delegation</a:t>
            </a:r>
            <a:endParaRPr lang="en-GB" altLang="en-US" sz="2600" dirty="0" smtClean="0">
              <a:latin typeface="Arial" charset="0"/>
              <a:cs typeface="Arial" charset="0"/>
            </a:endParaRPr>
          </a:p>
          <a:p>
            <a:r>
              <a:rPr lang="en-GB" altLang="en-US" sz="2200" dirty="0" smtClean="0">
                <a:latin typeface="Arial" charset="0"/>
                <a:cs typeface="Arial" charset="0"/>
              </a:rPr>
              <a:t> </a:t>
            </a:r>
          </a:p>
          <a:p>
            <a:endParaRPr lang="en-GB" altLang="en-US" dirty="0">
              <a:latin typeface="Arial" charset="0"/>
              <a:cs typeface="Arial" charset="0"/>
            </a:endParaRPr>
          </a:p>
          <a:p>
            <a:endParaRPr lang="en-GB" altLang="en-US" dirty="0" smtClean="0">
              <a:latin typeface="Arial" charset="0"/>
              <a:cs typeface="Arial" charset="0"/>
            </a:endParaRPr>
          </a:p>
          <a:p>
            <a:endParaRPr lang="en-GB" altLang="en-US" sz="1400" dirty="0" smtClean="0">
              <a:latin typeface="Arial" charset="0"/>
              <a:cs typeface="Arial" charset="0"/>
            </a:endParaRPr>
          </a:p>
          <a:p>
            <a:r>
              <a:rPr lang="en-GB" altLang="en-US" sz="1500" dirty="0" smtClean="0">
                <a:latin typeface="Arial" charset="0"/>
                <a:cs typeface="Arial" charset="0"/>
              </a:rPr>
              <a:t>Bangkok, 16</a:t>
            </a:r>
            <a:r>
              <a:rPr lang="en-GB" altLang="en-US" sz="1500" baseline="30000" dirty="0" smtClean="0">
                <a:latin typeface="Arial" charset="0"/>
                <a:cs typeface="Arial" charset="0"/>
              </a:rPr>
              <a:t>th</a:t>
            </a:r>
            <a:r>
              <a:rPr lang="en-GB" altLang="en-US" sz="1500" dirty="0" smtClean="0">
                <a:latin typeface="Arial" charset="0"/>
                <a:cs typeface="Arial" charset="0"/>
              </a:rPr>
              <a:t> September, 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Major Achievement against Road map and Resilience House (1/2)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785398"/>
              </p:ext>
            </p:extLst>
          </p:nvPr>
        </p:nvGraphicFramePr>
        <p:xfrm>
          <a:off x="533400" y="1833880"/>
          <a:ext cx="8153401" cy="40284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85800"/>
                <a:gridCol w="2514600"/>
                <a:gridCol w="49530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Roadmap</a:t>
                      </a:r>
                      <a:r>
                        <a:rPr lang="en-US" baseline="0" dirty="0" smtClean="0"/>
                        <a:t> 2014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Achievements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Cross-country trainings</a:t>
                      </a:r>
                    </a:p>
                    <a:p>
                      <a:r>
                        <a:rPr lang="en-US" dirty="0" smtClean="0"/>
                        <a:t>Internships and exchanges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Peer-to-peer learning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Integrated country planning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Draft Manual</a:t>
                      </a:r>
                      <a:r>
                        <a:rPr lang="en-US" baseline="0" dirty="0" smtClean="0"/>
                        <a:t> for multi sectoral assessment</a:t>
                      </a:r>
                    </a:p>
                    <a:p>
                      <a:r>
                        <a:rPr lang="en-US" dirty="0" smtClean="0"/>
                        <a:t>- Climate</a:t>
                      </a:r>
                      <a:r>
                        <a:rPr lang="en-US" baseline="0" dirty="0" smtClean="0"/>
                        <a:t> Change Curriculum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Contingency plans and SOPs for NSs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- CP VNRC</a:t>
                      </a:r>
                    </a:p>
                    <a:p>
                      <a:r>
                        <a:rPr lang="en-US" baseline="0" dirty="0" smtClean="0"/>
                        <a:t>- Multi-hazard CP Myanmar (draft)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Cooperation with ASEAN and other partners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Technical discussions with AHA Centre</a:t>
                      </a:r>
                    </a:p>
                    <a:p>
                      <a:r>
                        <a:rPr lang="en-US" dirty="0" smtClean="0"/>
                        <a:t>- AADMER Meeting Brunei / May</a:t>
                      </a:r>
                      <a:r>
                        <a:rPr lang="en-US" baseline="0" dirty="0" smtClean="0"/>
                        <a:t> 2014</a:t>
                      </a:r>
                    </a:p>
                    <a:p>
                      <a:r>
                        <a:rPr lang="en-US" baseline="0" dirty="0" smtClean="0"/>
                        <a:t>- ASEAN Dengue Day / Manila  June 2014</a:t>
                      </a:r>
                    </a:p>
                    <a:p>
                      <a:r>
                        <a:rPr lang="en-US" dirty="0" smtClean="0"/>
                        <a:t>- ADDM 2013 / 2014</a:t>
                      </a:r>
                    </a:p>
                    <a:p>
                      <a:r>
                        <a:rPr lang="en-US" dirty="0" smtClean="0"/>
                        <a:t>- Joint</a:t>
                      </a:r>
                      <a:r>
                        <a:rPr lang="en-US" baseline="0" dirty="0" smtClean="0"/>
                        <a:t> simulations with governments and ASEAN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Major Achievement against Road map and Resilience House (2/2)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314590"/>
              </p:ext>
            </p:extLst>
          </p:nvPr>
        </p:nvGraphicFramePr>
        <p:xfrm>
          <a:off x="228600" y="1676400"/>
          <a:ext cx="8762999" cy="439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7074"/>
                <a:gridCol w="2211224"/>
                <a:gridCol w="58147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Roadmap</a:t>
                      </a:r>
                      <a:r>
                        <a:rPr lang="en-US" baseline="0" dirty="0" smtClean="0"/>
                        <a:t> 2014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Achievements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 between RDMC / CSRF and Leaders’ Meeting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 TOR</a:t>
                      </a:r>
                      <a:r>
                        <a:rPr lang="en-US" baseline="0" dirty="0" smtClean="0"/>
                        <a:t> CSRF drafted by Chairs of 3 working groups in July 2013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- CSRF</a:t>
                      </a:r>
                      <a:r>
                        <a:rPr lang="en-US" baseline="0" dirty="0" smtClean="0"/>
                        <a:t> mechanism and recommendations discussed at Singapore Leaders’ Meeting – March 2014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baseline="0" dirty="0" smtClean="0"/>
                        <a:t>- Leaders participating in CSRF 2014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NDRT</a:t>
                      </a:r>
                      <a:r>
                        <a:rPr lang="en-US" baseline="0" dirty="0" smtClean="0"/>
                        <a:t> / RDRT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 Joint NDRT curriculum</a:t>
                      </a:r>
                      <a:r>
                        <a:rPr lang="en-US" baseline="0" dirty="0" smtClean="0"/>
                        <a:t>  developed and piloted in TRCS</a:t>
                      </a:r>
                    </a:p>
                    <a:p>
                      <a:r>
                        <a:rPr lang="en-US" dirty="0" smtClean="0"/>
                        <a:t>- Elite</a:t>
                      </a:r>
                      <a:r>
                        <a:rPr lang="en-US" baseline="0" dirty="0" smtClean="0"/>
                        <a:t> RDRT (ongoing mapping)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7-8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Integration</a:t>
                      </a:r>
                      <a:r>
                        <a:rPr lang="en-US" baseline="0" dirty="0" smtClean="0"/>
                        <a:t> RDMC, Health and 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Joint meeting this year for the first time!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Beneficiary Communication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Case studies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 Mobilization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Resilience</a:t>
                      </a:r>
                      <a:r>
                        <a:rPr lang="en-US" baseline="0" dirty="0" smtClean="0"/>
                        <a:t> Initiative, School Safety, Malaria, Migration, Urban resilience…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3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Initiative and new </a:t>
            </a:r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391400" cy="3962400"/>
          </a:xfrm>
        </p:spPr>
        <p:txBody>
          <a:bodyPr/>
          <a:lstStyle/>
          <a:p>
            <a:pPr algn="just"/>
            <a:r>
              <a:rPr lang="en-US" sz="1800" b="1" dirty="0" smtClean="0">
                <a:latin typeface="Arial" charset="0"/>
                <a:cs typeface="Arial" charset="0"/>
              </a:rPr>
              <a:t>Resilience Initiative </a:t>
            </a:r>
            <a:r>
              <a:rPr lang="en-US" sz="1800" dirty="0" smtClean="0">
                <a:latin typeface="Arial" charset="0"/>
                <a:cs typeface="Arial" charset="0"/>
              </a:rPr>
              <a:t>(focusing </a:t>
            </a:r>
            <a:r>
              <a:rPr lang="en-US" sz="1800" dirty="0" smtClean="0">
                <a:latin typeface="Arial" charset="0"/>
                <a:cs typeface="Arial" charset="0"/>
              </a:rPr>
              <a:t>on partnerships, humanitarian diplomacy, gender, etc</a:t>
            </a:r>
            <a:r>
              <a:rPr lang="en-US" sz="1800" dirty="0" smtClean="0">
                <a:latin typeface="Arial" charset="0"/>
                <a:cs typeface="Arial" charset="0"/>
              </a:rPr>
              <a:t>.) funded </a:t>
            </a:r>
            <a:r>
              <a:rPr lang="en-US" sz="1800" dirty="0" smtClean="0">
                <a:latin typeface="Arial" charset="0"/>
                <a:cs typeface="Arial" charset="0"/>
              </a:rPr>
              <a:t>by Canadian Government and Canadian RC.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endParaRPr lang="en-US" sz="1800" dirty="0" smtClean="0">
              <a:latin typeface="Arial" charset="0"/>
              <a:cs typeface="Arial" charset="0"/>
            </a:endParaRPr>
          </a:p>
          <a:p>
            <a:pPr algn="just"/>
            <a:r>
              <a:rPr lang="en-US" sz="1800" b="1" dirty="0" smtClean="0">
                <a:latin typeface="Arial" charset="0"/>
                <a:cs typeface="Arial" charset="0"/>
              </a:rPr>
              <a:t>School Safety Initiative </a:t>
            </a:r>
            <a:r>
              <a:rPr lang="en-US" sz="1800" dirty="0" smtClean="0">
                <a:latin typeface="Arial" charset="0"/>
                <a:cs typeface="Arial" charset="0"/>
              </a:rPr>
              <a:t>funded by Hong Kong RC. This will increase our partnership with the Asian Coalition for School Safety and linkage with </a:t>
            </a:r>
            <a:r>
              <a:rPr lang="en-US" sz="1800" dirty="0" smtClean="0">
                <a:latin typeface="Arial" charset="0"/>
                <a:cs typeface="Arial" charset="0"/>
              </a:rPr>
              <a:t>YABC</a:t>
            </a:r>
          </a:p>
          <a:p>
            <a:endParaRPr lang="en-US" sz="1800" dirty="0" smtClean="0">
              <a:latin typeface="Arial" charset="0"/>
              <a:cs typeface="Arial" charset="0"/>
            </a:endParaRPr>
          </a:p>
          <a:p>
            <a:r>
              <a:rPr lang="en-US" sz="1800" dirty="0" smtClean="0">
                <a:latin typeface="Arial" charset="0"/>
                <a:cs typeface="Arial" charset="0"/>
              </a:rPr>
              <a:t> </a:t>
            </a:r>
            <a:r>
              <a:rPr lang="en-US" sz="1800" b="1" dirty="0" smtClean="0">
                <a:latin typeface="Arial" charset="0"/>
                <a:cs typeface="Arial" charset="0"/>
              </a:rPr>
              <a:t>Climate Smart Malaria Programming </a:t>
            </a:r>
            <a:r>
              <a:rPr lang="en-US" sz="1800" dirty="0" smtClean="0">
                <a:latin typeface="Arial" charset="0"/>
                <a:cs typeface="Arial" charset="0"/>
              </a:rPr>
              <a:t>in Mekong countries – </a:t>
            </a:r>
            <a:r>
              <a:rPr lang="en-US" sz="1800" dirty="0" smtClean="0">
                <a:latin typeface="Arial" charset="0"/>
                <a:cs typeface="Arial" charset="0"/>
              </a:rPr>
              <a:t>Norwegian </a:t>
            </a:r>
            <a:r>
              <a:rPr lang="en-US" sz="1800" dirty="0" smtClean="0">
                <a:latin typeface="Arial" charset="0"/>
                <a:cs typeface="Arial" charset="0"/>
              </a:rPr>
              <a:t>RC.</a:t>
            </a:r>
          </a:p>
          <a:p>
            <a:endParaRPr lang="en-US" sz="1800" dirty="0">
              <a:latin typeface="Arial" charset="0"/>
              <a:cs typeface="Arial" charset="0"/>
            </a:endParaRPr>
          </a:p>
          <a:p>
            <a:r>
              <a:rPr lang="en-US" sz="1800" b="1" dirty="0" smtClean="0">
                <a:latin typeface="Arial" charset="0"/>
                <a:cs typeface="Arial" charset="0"/>
              </a:rPr>
              <a:t>Climate Change TOT </a:t>
            </a:r>
            <a:r>
              <a:rPr lang="en-US" sz="1800" dirty="0" smtClean="0">
                <a:latin typeface="Arial" charset="0"/>
                <a:cs typeface="Arial" charset="0"/>
              </a:rPr>
              <a:t>supported by Finnish Red Cross (both financially and technically).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endParaRPr lang="en-US" sz="1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sz="12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67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to operationalize Resilience approach/ implementing road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543800" cy="4191000"/>
          </a:xfrm>
        </p:spPr>
        <p:txBody>
          <a:bodyPr/>
          <a:lstStyle/>
          <a:p>
            <a:r>
              <a:rPr lang="en-US" sz="2000" b="1" dirty="0" smtClean="0">
                <a:latin typeface="Arial" charset="0"/>
                <a:cs typeface="Arial" charset="0"/>
              </a:rPr>
              <a:t>Integrated planning</a:t>
            </a:r>
          </a:p>
          <a:p>
            <a:pPr lvl="1"/>
            <a:r>
              <a:rPr lang="en-US" sz="1800" dirty="0" smtClean="0">
                <a:latin typeface="Arial" charset="0"/>
                <a:cs typeface="Arial" charset="0"/>
              </a:rPr>
              <a:t>Inter department / cross </a:t>
            </a:r>
            <a:r>
              <a:rPr lang="en-US" sz="1800" dirty="0" smtClean="0">
                <a:latin typeface="Arial" charset="0"/>
                <a:cs typeface="Arial" charset="0"/>
              </a:rPr>
              <a:t>sector </a:t>
            </a:r>
          </a:p>
          <a:p>
            <a:pPr lvl="1"/>
            <a:r>
              <a:rPr lang="en-US" sz="1800" dirty="0" smtClean="0">
                <a:latin typeface="Arial" charset="0"/>
                <a:cs typeface="Arial" charset="0"/>
              </a:rPr>
              <a:t>National </a:t>
            </a:r>
            <a:r>
              <a:rPr lang="en-US" sz="1800" dirty="0" smtClean="0">
                <a:latin typeface="Arial" charset="0"/>
                <a:cs typeface="Arial" charset="0"/>
              </a:rPr>
              <a:t>and regional: how the regional level brings value to your work in countries</a:t>
            </a:r>
          </a:p>
          <a:p>
            <a:pPr lvl="1"/>
            <a:r>
              <a:rPr lang="en-US" sz="1800" dirty="0" smtClean="0">
                <a:latin typeface="Arial" charset="0"/>
                <a:cs typeface="Arial" charset="0"/>
              </a:rPr>
              <a:t>NS + IFRC + PNS: moving towards a “</a:t>
            </a:r>
            <a:r>
              <a:rPr lang="en-US" sz="1800" i="1" dirty="0" smtClean="0">
                <a:latin typeface="Arial" charset="0"/>
                <a:cs typeface="Arial" charset="0"/>
              </a:rPr>
              <a:t>one plan</a:t>
            </a:r>
            <a:r>
              <a:rPr lang="en-US" sz="1800" dirty="0" smtClean="0">
                <a:latin typeface="Arial" charset="0"/>
                <a:cs typeface="Arial" charset="0"/>
              </a:rPr>
              <a:t>” approach for each country</a:t>
            </a:r>
          </a:p>
          <a:p>
            <a:pPr marL="273050" lvl="1" indent="0">
              <a:buNone/>
            </a:pPr>
            <a:endParaRPr lang="en-US" sz="1800" dirty="0" smtClean="0">
              <a:latin typeface="Arial" charset="0"/>
              <a:cs typeface="Arial" charset="0"/>
            </a:endParaRPr>
          </a:p>
          <a:p>
            <a:r>
              <a:rPr lang="en-US" sz="2000" b="1" dirty="0" smtClean="0">
                <a:latin typeface="Arial" charset="0"/>
                <a:cs typeface="Arial" charset="0"/>
              </a:rPr>
              <a:t>Resource mobilization:</a:t>
            </a:r>
          </a:p>
          <a:p>
            <a:pPr lvl="1"/>
            <a:r>
              <a:rPr lang="en-US" sz="1800" dirty="0" smtClean="0">
                <a:latin typeface="Arial" charset="0"/>
                <a:cs typeface="Arial" charset="0"/>
              </a:rPr>
              <a:t>Accessing development funds</a:t>
            </a:r>
          </a:p>
          <a:p>
            <a:pPr lvl="1"/>
            <a:r>
              <a:rPr lang="en-US" sz="1800" dirty="0" smtClean="0">
                <a:latin typeface="Arial" charset="0"/>
                <a:cs typeface="Arial" charset="0"/>
              </a:rPr>
              <a:t>Embedding OD in our programming (branch development, PMER, etc.)</a:t>
            </a:r>
          </a:p>
          <a:p>
            <a:pPr lvl="1"/>
            <a:r>
              <a:rPr lang="en-US" sz="1800" dirty="0" smtClean="0">
                <a:latin typeface="Arial" charset="0"/>
                <a:cs typeface="Arial" charset="0"/>
              </a:rPr>
              <a:t>Some gaps in funding</a:t>
            </a:r>
          </a:p>
          <a:p>
            <a:endParaRPr lang="en-US" sz="1400" dirty="0">
              <a:latin typeface="Arial" charset="0"/>
              <a:cs typeface="Arial" charset="0"/>
            </a:endParaRPr>
          </a:p>
          <a:p>
            <a:endParaRPr lang="en-US" sz="1000" i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3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to operationalize Resilience approach/ implementing road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7467600" cy="2895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>
                <a:latin typeface="Arial" charset="0"/>
                <a:cs typeface="Arial" charset="0"/>
              </a:rPr>
              <a:t>Continue promoting our </a:t>
            </a:r>
            <a:r>
              <a:rPr lang="en-US" sz="1800" b="1" dirty="0">
                <a:latin typeface="Arial" charset="0"/>
                <a:cs typeface="Arial" charset="0"/>
              </a:rPr>
              <a:t>resilience </a:t>
            </a:r>
            <a:r>
              <a:rPr lang="en-US" sz="1800" b="1" dirty="0" smtClean="0">
                <a:latin typeface="Arial" charset="0"/>
                <a:cs typeface="Arial" charset="0"/>
              </a:rPr>
              <a:t>(integrated) approach </a:t>
            </a:r>
            <a:r>
              <a:rPr lang="en-US" sz="1800" dirty="0" smtClean="0">
                <a:latin typeface="Arial" charset="0"/>
                <a:cs typeface="Arial" charset="0"/>
              </a:rPr>
              <a:t>and </a:t>
            </a:r>
            <a:r>
              <a:rPr lang="en-US" sz="1800" b="1" dirty="0" smtClean="0">
                <a:latin typeface="Arial" charset="0"/>
                <a:cs typeface="Arial" charset="0"/>
              </a:rPr>
              <a:t>regional cooperation</a:t>
            </a:r>
            <a:endParaRPr lang="en-US" sz="1800" b="1" dirty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Becoming a </a:t>
            </a:r>
            <a:r>
              <a:rPr lang="en-US" sz="1800" b="1" dirty="0" smtClean="0">
                <a:latin typeface="Arial" charset="0"/>
                <a:cs typeface="Arial" charset="0"/>
              </a:rPr>
              <a:t>learning </a:t>
            </a:r>
            <a:r>
              <a:rPr lang="en-US" sz="1800" b="1" dirty="0" smtClean="0">
                <a:latin typeface="Arial" charset="0"/>
                <a:cs typeface="Arial" charset="0"/>
              </a:rPr>
              <a:t>region </a:t>
            </a:r>
            <a:r>
              <a:rPr lang="en-US" sz="1800" dirty="0" smtClean="0">
                <a:latin typeface="Arial" charset="0"/>
                <a:cs typeface="Arial" charset="0"/>
              </a:rPr>
              <a:t>/ sharing knowledge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Global RDRT review: adapting to our context to </a:t>
            </a:r>
            <a:r>
              <a:rPr lang="en-US" sz="1800" b="1" dirty="0" smtClean="0">
                <a:latin typeface="Arial" charset="0"/>
                <a:cs typeface="Arial" charset="0"/>
              </a:rPr>
              <a:t>be better prepared as a region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Enhancing our use of social media and </a:t>
            </a:r>
            <a:r>
              <a:rPr lang="en-US" sz="1800" b="1" dirty="0" smtClean="0">
                <a:latin typeface="Arial" charset="0"/>
                <a:cs typeface="Arial" charset="0"/>
              </a:rPr>
              <a:t>embracing innovation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>
                <a:latin typeface="Arial" charset="0"/>
                <a:cs typeface="Arial" charset="0"/>
              </a:rPr>
              <a:t>Building evidence</a:t>
            </a:r>
            <a:r>
              <a:rPr lang="en-US" sz="1800" dirty="0" smtClean="0">
                <a:latin typeface="Arial" charset="0"/>
                <a:cs typeface="Arial" charset="0"/>
              </a:rPr>
              <a:t>: increasing the quality of our publications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>
                <a:latin typeface="Arial" charset="0"/>
                <a:cs typeface="Arial" charset="0"/>
              </a:rPr>
              <a:t>Humanitarian Diplomacy</a:t>
            </a:r>
            <a:r>
              <a:rPr lang="en-US" sz="1800" dirty="0" smtClean="0">
                <a:latin typeface="Arial" charset="0"/>
                <a:cs typeface="Arial" charset="0"/>
              </a:rPr>
              <a:t>: </a:t>
            </a:r>
            <a:r>
              <a:rPr lang="en-US" sz="1800" dirty="0" smtClean="0">
                <a:latin typeface="Arial" charset="0"/>
                <a:cs typeface="Arial" charset="0"/>
              </a:rPr>
              <a:t>Sendai Conference in March 2015</a:t>
            </a:r>
            <a:endParaRPr lang="en-US" sz="1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47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 engagement to strengthen the coordination and cooperation at </a:t>
            </a:r>
            <a:r>
              <a:rPr lang="en-US" dirty="0" err="1" smtClean="0"/>
              <a:t>Regiona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Internal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u="sng" dirty="0" smtClean="0">
                <a:latin typeface="Arial" charset="0"/>
                <a:cs typeface="Arial" charset="0"/>
              </a:rPr>
              <a:t>Acting as one team</a:t>
            </a:r>
            <a:r>
              <a:rPr lang="en-US" sz="1600" b="1" dirty="0" smtClean="0">
                <a:latin typeface="Arial" charset="0"/>
                <a:cs typeface="Arial" charset="0"/>
              </a:rPr>
              <a:t> </a:t>
            </a:r>
            <a:r>
              <a:rPr lang="en-US" sz="1600" dirty="0" smtClean="0">
                <a:latin typeface="Arial" charset="0"/>
                <a:cs typeface="Arial" charset="0"/>
              </a:rPr>
              <a:t>(NS, IFRC country / region and zone, PNSs)</a:t>
            </a:r>
          </a:p>
          <a:p>
            <a:pPr marL="0" indent="0">
              <a:buNone/>
            </a:pPr>
            <a:endParaRPr lang="en-US" sz="1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 proposition for updated roadmap: taskforces for key regional activities… </a:t>
            </a:r>
          </a:p>
          <a:p>
            <a:pPr>
              <a:buFontTx/>
              <a:buChar char="-"/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with 1 NS leading and other NSs contributing… can be from </a:t>
            </a:r>
            <a:r>
              <a:rPr lang="en-US" sz="1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various sectors </a:t>
            </a:r>
            <a:endParaRPr lang="en-US" sz="16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Specific mandate for 1 year and clear output to be reported at next CSRF</a:t>
            </a:r>
          </a:p>
          <a:p>
            <a:pPr>
              <a:buFontTx/>
              <a:buChar char="-"/>
            </a:pPr>
            <a:endParaRPr lang="en-US" sz="14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sz="14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sz="1400" dirty="0">
              <a:latin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External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dirty="0" smtClean="0">
                <a:latin typeface="Arial" charset="0"/>
                <a:cs typeface="Arial" charset="0"/>
              </a:rPr>
              <a:t>ASEAN</a:t>
            </a:r>
          </a:p>
          <a:p>
            <a:r>
              <a:rPr lang="en-US" sz="2000" dirty="0" smtClean="0">
                <a:latin typeface="Arial" charset="0"/>
                <a:cs typeface="Arial" charset="0"/>
              </a:rPr>
              <a:t>Mekong</a:t>
            </a:r>
          </a:p>
          <a:p>
            <a:r>
              <a:rPr lang="en-US" sz="2000" dirty="0" smtClean="0">
                <a:latin typeface="Arial" charset="0"/>
                <a:cs typeface="Arial" charset="0"/>
              </a:rPr>
              <a:t>ACSS</a:t>
            </a:r>
          </a:p>
          <a:p>
            <a:r>
              <a:rPr lang="en-US" sz="2000" dirty="0" smtClean="0">
                <a:latin typeface="Arial" charset="0"/>
                <a:cs typeface="Arial" charset="0"/>
              </a:rPr>
              <a:t>WHO</a:t>
            </a:r>
          </a:p>
          <a:p>
            <a:r>
              <a:rPr lang="en-US" sz="2000" dirty="0" smtClean="0">
                <a:latin typeface="Arial" charset="0"/>
                <a:cs typeface="Arial" charset="0"/>
              </a:rPr>
              <a:t>ADPC / Academia</a:t>
            </a:r>
          </a:p>
          <a:p>
            <a:pPr marL="0" indent="0">
              <a:buNone/>
            </a:pPr>
            <a:endParaRPr lang="en-US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21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ahead: 2015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543800" cy="4191000"/>
          </a:xfrm>
        </p:spPr>
        <p:txBody>
          <a:bodyPr/>
          <a:lstStyle/>
          <a:p>
            <a:r>
              <a:rPr lang="en-US" sz="1800" dirty="0" smtClean="0"/>
              <a:t>RDRT </a:t>
            </a:r>
          </a:p>
          <a:p>
            <a:r>
              <a:rPr lang="en-US" sz="1800" dirty="0" smtClean="0"/>
              <a:t>Regional contingency planning</a:t>
            </a:r>
          </a:p>
          <a:p>
            <a:r>
              <a:rPr lang="en-US" sz="1800" dirty="0" smtClean="0"/>
              <a:t>Climate-smart programming / EWEA</a:t>
            </a:r>
          </a:p>
          <a:p>
            <a:r>
              <a:rPr lang="en-US" sz="1800" dirty="0" smtClean="0"/>
              <a:t>School Safety</a:t>
            </a:r>
          </a:p>
          <a:p>
            <a:r>
              <a:rPr lang="en-US" sz="1800" dirty="0" smtClean="0"/>
              <a:t>Gender and Diversity</a:t>
            </a:r>
          </a:p>
          <a:p>
            <a:r>
              <a:rPr lang="en-US" sz="1800" dirty="0" smtClean="0"/>
              <a:t>Pandemic Preparedness</a:t>
            </a:r>
          </a:p>
          <a:p>
            <a:r>
              <a:rPr lang="en-US" sz="1800" dirty="0" smtClean="0"/>
              <a:t>Migration</a:t>
            </a:r>
          </a:p>
          <a:p>
            <a:r>
              <a:rPr lang="en-US" sz="1800" dirty="0" smtClean="0"/>
              <a:t>NCDs</a:t>
            </a:r>
          </a:p>
          <a:p>
            <a:r>
              <a:rPr lang="en-US" sz="1800" dirty="0" smtClean="0"/>
              <a:t>HD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IFRC_2011 presentation-EN</Template>
  <TotalTime>253</TotalTime>
  <Words>883</Words>
  <Application>Microsoft Office PowerPoint</Application>
  <PresentationFormat>On-screen Show (4:3)</PresentationFormat>
  <Paragraphs>131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IFRC_2011 presentation-EN</vt:lpstr>
      <vt:lpstr>2014 UPDATE </vt:lpstr>
      <vt:lpstr>Major Achievement against Road map and Resilience House (1/2)</vt:lpstr>
      <vt:lpstr>Major Achievement against Road map and Resilience House (2/2)</vt:lpstr>
      <vt:lpstr>New Initiative and new partners</vt:lpstr>
      <vt:lpstr>Challenges to operationalize Resilience approach/ implementing road map</vt:lpstr>
      <vt:lpstr>Opportunities to operationalize Resilience approach/ implementing road map</vt:lpstr>
      <vt:lpstr>NS engagement to strengthen the coordination and cooperation at Regiona level</vt:lpstr>
      <vt:lpstr>Planning ahead: 2015 highlights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Society Name:</dc:title>
  <dc:creator>abhishek rimal</dc:creator>
  <cp:lastModifiedBy>Herve Gazeau</cp:lastModifiedBy>
  <cp:revision>87</cp:revision>
  <dcterms:created xsi:type="dcterms:W3CDTF">2014-07-22T06:17:29Z</dcterms:created>
  <dcterms:modified xsi:type="dcterms:W3CDTF">2014-09-10T07:23:19Z</dcterms:modified>
</cp:coreProperties>
</file>