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8" r:id="rId2"/>
    <p:sldId id="269" r:id="rId3"/>
    <p:sldId id="273" r:id="rId4"/>
    <p:sldId id="275" r:id="rId5"/>
    <p:sldId id="259" r:id="rId6"/>
    <p:sldId id="277" r:id="rId7"/>
    <p:sldId id="276" r:id="rId8"/>
    <p:sldId id="260" r:id="rId9"/>
    <p:sldId id="257" r:id="rId10"/>
    <p:sldId id="287" r:id="rId11"/>
    <p:sldId id="268" r:id="rId12"/>
    <p:sldId id="288" r:id="rId13"/>
    <p:sldId id="282" r:id="rId14"/>
    <p:sldId id="283" r:id="rId15"/>
    <p:sldId id="284" r:id="rId16"/>
    <p:sldId id="285" r:id="rId17"/>
    <p:sldId id="279" r:id="rId18"/>
    <p:sldId id="281" r:id="rId19"/>
    <p:sldId id="286" r:id="rId20"/>
    <p:sldId id="280" r:id="rId21"/>
    <p:sldId id="278" r:id="rId22"/>
  </p:sldIdLst>
  <p:sldSz cx="9144000" cy="6858000" type="screen4x3"/>
  <p:notesSz cx="6742113" cy="98726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6918" autoAdjust="0"/>
  </p:normalViewPr>
  <p:slideViewPr>
    <p:cSldViewPr>
      <p:cViewPr>
        <p:scale>
          <a:sx n="70" d="100"/>
          <a:sy n="70" d="100"/>
        </p:scale>
        <p:origin x="-1386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OLD%20Drive%20D\OCAC\revised%20MRCS%20OCAC%20budg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OLD%20Drive%20D\OCAC\revised%20MRCS%20OCAC%20budg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GB"/>
            </a:pPr>
            <a:r>
              <a:rPr lang="en-US" dirty="0" smtClean="0"/>
              <a:t>Myanmar   Red   Cross    Society  </a:t>
            </a:r>
            <a:endParaRPr lang="en-US" dirty="0"/>
          </a:p>
          <a:p>
            <a:pPr>
              <a:defRPr lang="en-GB"/>
            </a:pPr>
            <a:r>
              <a:rPr lang="en-US" dirty="0"/>
              <a:t>OCA-C Internal Assessment 2012 - Grading results</a:t>
            </a:r>
          </a:p>
        </c:rich>
      </c:tx>
      <c:layout>
        <c:manualLayout>
          <c:xMode val="edge"/>
          <c:yMode val="edge"/>
          <c:x val="0.21945144356955543"/>
          <c:y val="0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Sheet3!$C$3</c:f>
              <c:strCache>
                <c:ptCount val="1"/>
                <c:pt idx="0">
                  <c:v>No; of Attributes</c:v>
                </c:pt>
              </c:strCache>
            </c:strRef>
          </c:tx>
          <c:dLbls>
            <c:txPr>
              <a:bodyPr/>
              <a:lstStyle/>
              <a:p>
                <a:pPr>
                  <a:defRPr lang="en-GB"/>
                </a:pPr>
                <a:endParaRPr lang="en-US"/>
              </a:p>
            </c:txPr>
            <c:showVal val="1"/>
          </c:dLbls>
          <c:cat>
            <c:strRef>
              <c:f>Sheet3!$B$4:$B$8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 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Sheet3!$C$4:$C$8</c:f>
              <c:numCache>
                <c:formatCode>General</c:formatCode>
                <c:ptCount val="5"/>
                <c:pt idx="0">
                  <c:v>29</c:v>
                </c:pt>
                <c:pt idx="1">
                  <c:v>34</c:v>
                </c:pt>
                <c:pt idx="2">
                  <c:v>18</c:v>
                </c:pt>
                <c:pt idx="3">
                  <c:v>7</c:v>
                </c:pt>
                <c:pt idx="4">
                  <c:v>4</c:v>
                </c:pt>
              </c:numCache>
            </c:numRef>
          </c:val>
        </c:ser>
        <c:shape val="cone"/>
        <c:axId val="72782208"/>
        <c:axId val="72783744"/>
        <c:axId val="0"/>
      </c:bar3DChart>
      <c:catAx>
        <c:axId val="7278220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72783744"/>
        <c:crosses val="autoZero"/>
        <c:auto val="1"/>
        <c:lblAlgn val="ctr"/>
        <c:lblOffset val="100"/>
      </c:catAx>
      <c:valAx>
        <c:axId val="727837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727822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gap"/>
  </c:chart>
  <c:txPr>
    <a:bodyPr/>
    <a:lstStyle/>
    <a:p>
      <a:pPr>
        <a:defRPr sz="1100" b="1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lang="en-GB"/>
                </a:pPr>
                <a:endParaRPr lang="en-US"/>
              </a:p>
            </c:txPr>
            <c:showVal val="1"/>
            <c:showLeaderLines val="1"/>
          </c:dLbls>
          <c:cat>
            <c:strRef>
              <c:f>Sheet3!$B$20:$B$24</c:f>
              <c:strCache>
                <c:ptCount val="5"/>
                <c:pt idx="0">
                  <c:v>Grade-A</c:v>
                </c:pt>
                <c:pt idx="1">
                  <c:v>Grade-B</c:v>
                </c:pt>
                <c:pt idx="2">
                  <c:v>Grade-C</c:v>
                </c:pt>
                <c:pt idx="3">
                  <c:v>Grade-D</c:v>
                </c:pt>
                <c:pt idx="4">
                  <c:v>Grade-E</c:v>
                </c:pt>
              </c:strCache>
            </c:strRef>
          </c:cat>
          <c:val>
            <c:numRef>
              <c:f>Sheet3!$C$20:$C$24</c:f>
              <c:numCache>
                <c:formatCode>0.00%</c:formatCode>
                <c:ptCount val="5"/>
                <c:pt idx="0">
                  <c:v>0.3152173913043525</c:v>
                </c:pt>
                <c:pt idx="1">
                  <c:v>0.36956521739130432</c:v>
                </c:pt>
                <c:pt idx="2">
                  <c:v>0.19565217391304193</c:v>
                </c:pt>
                <c:pt idx="3">
                  <c:v>7.6086956521739135E-2</c:v>
                </c:pt>
                <c:pt idx="4">
                  <c:v>4.3478260869565223E-2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zero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25B18-E3CD-4B97-BF27-1C811E30AE4B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F46F3-A6EA-43DE-9326-2368A74EA8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808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4AE38-94B0-4A68-ABA3-96D3358F1D40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438AA-F450-4C40-AB9D-2AB412C4E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31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6A97-EFF6-4B8D-9BC9-A061E02BEF47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2971-A8E4-43F0-8DE6-FE8EF137F40F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</a:t>
            </a:r>
          </a:p>
          <a:p>
            <a:r>
              <a:rPr lang="en-US" dirty="0" smtClean="0"/>
              <a:t>The organizational context adjusts the benchmarks</a:t>
            </a:r>
            <a:r>
              <a:rPr lang="en-US" baseline="0" dirty="0" smtClean="0"/>
              <a:t> for indicators in SOME attributes only.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6A97-EFF6-4B8D-9BC9-A061E02BEF47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2971-A8E4-43F0-8DE6-FE8EF137F40F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6A97-EFF6-4B8D-9BC9-A061E02BEF47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438AA-F450-4C40-AB9D-2AB412C4E85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Proud</a:t>
            </a:r>
            <a:r>
              <a:rPr lang="en-US" baseline="0" dirty="0" smtClean="0"/>
              <a:t> for having received 4 “E” grade.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Deficits- Opportunity for NS’s tailor made Development Plan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MRCS </a:t>
            </a:r>
            <a:r>
              <a:rPr lang="en-US" baseline="0" dirty="0" smtClean="0"/>
              <a:t> realized that where we are, which areas are highest need to develop urgently,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. Legal base revision, RC/RC image in public  are very important issues for NS and RM is urgent issue to implement for capacity to grow etc.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MRCS senior mgt; staff are</a:t>
            </a:r>
            <a:r>
              <a:rPr lang="en-US" baseline="0" dirty="0" smtClean="0"/>
              <a:t> getting more </a:t>
            </a:r>
            <a:r>
              <a:rPr lang="en-US" dirty="0" smtClean="0"/>
              <a:t>committed to fulfill the OCAC ‘s deficits.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MRCS</a:t>
            </a:r>
            <a:r>
              <a:rPr lang="en-US" baseline="0" dirty="0" smtClean="0"/>
              <a:t> got trust building among partners through transparency and dissemination of OCAC report sharing.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So that Partners and donors are more enthusiastic to support NS.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MRCS Management staff have getting more self confidences to do yearly operational plan inline with Strategic plan.</a:t>
            </a:r>
          </a:p>
          <a:p>
            <a:pPr marL="228600" indent="-228600">
              <a:buFont typeface="+mj-lt"/>
              <a:buAutoNum type="arabicPeriod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438AA-F450-4C40-AB9D-2AB412C4E85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181B6D-16B8-423A-85CE-F665EC5D2413}" type="datetimeFigureOut">
              <a:rPr lang="ja-JP" altLang="en-US" smtClean="0"/>
              <a:pPr>
                <a:defRPr/>
              </a:pPr>
              <a:t>2014/9/11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CE602-EE47-4328-A5DB-8B1646D8FCDB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181B6D-16B8-423A-85CE-F665EC5D2413}" type="datetimeFigureOut">
              <a:rPr lang="ja-JP" altLang="en-US" smtClean="0"/>
              <a:pPr>
                <a:defRPr/>
              </a:pPr>
              <a:t>2014/9/11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CE602-EE47-4328-A5DB-8B1646D8FCDB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181B6D-16B8-423A-85CE-F665EC5D2413}" type="datetimeFigureOut">
              <a:rPr lang="ja-JP" altLang="en-US" smtClean="0"/>
              <a:pPr>
                <a:defRPr/>
              </a:pPr>
              <a:t>2014/9/11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CE602-EE47-4328-A5DB-8B1646D8FCDB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181B6D-16B8-423A-85CE-F665EC5D2413}" type="datetimeFigureOut">
              <a:rPr lang="ja-JP" altLang="en-US" smtClean="0"/>
              <a:pPr>
                <a:defRPr/>
              </a:pPr>
              <a:t>2014/9/11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CE602-EE47-4328-A5DB-8B1646D8FCDB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181B6D-16B8-423A-85CE-F665EC5D2413}" type="datetimeFigureOut">
              <a:rPr lang="ja-JP" altLang="en-US" smtClean="0"/>
              <a:pPr>
                <a:defRPr/>
              </a:pPr>
              <a:t>2014/9/11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CE602-EE47-4328-A5DB-8B1646D8FCDB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181B6D-16B8-423A-85CE-F665EC5D2413}" type="datetimeFigureOut">
              <a:rPr lang="ja-JP" altLang="en-US" smtClean="0"/>
              <a:pPr>
                <a:defRPr/>
              </a:pPr>
              <a:t>2014/9/11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CE602-EE47-4328-A5DB-8B1646D8FCDB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181B6D-16B8-423A-85CE-F665EC5D2413}" type="datetimeFigureOut">
              <a:rPr lang="ja-JP" altLang="en-US" smtClean="0"/>
              <a:pPr>
                <a:defRPr/>
              </a:pPr>
              <a:t>2014/9/11</a:t>
            </a:fld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CE602-EE47-4328-A5DB-8B1646D8FCDB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181B6D-16B8-423A-85CE-F665EC5D2413}" type="datetimeFigureOut">
              <a:rPr lang="ja-JP" altLang="en-US" smtClean="0"/>
              <a:pPr>
                <a:defRPr/>
              </a:pPr>
              <a:t>2014/9/11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CE602-EE47-4328-A5DB-8B1646D8FCDB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181B6D-16B8-423A-85CE-F665EC5D2413}" type="datetimeFigureOut">
              <a:rPr lang="ja-JP" altLang="en-US" smtClean="0"/>
              <a:pPr>
                <a:defRPr/>
              </a:pPr>
              <a:t>2014/9/11</a:t>
            </a:fld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CE602-EE47-4328-A5DB-8B1646D8FCDB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181B6D-16B8-423A-85CE-F665EC5D2413}" type="datetimeFigureOut">
              <a:rPr lang="ja-JP" altLang="en-US" smtClean="0"/>
              <a:pPr>
                <a:defRPr/>
              </a:pPr>
              <a:t>2014/9/11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CE602-EE47-4328-A5DB-8B1646D8FCDB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181B6D-16B8-423A-85CE-F665EC5D2413}" type="datetimeFigureOut">
              <a:rPr lang="ja-JP" altLang="en-US" smtClean="0"/>
              <a:pPr>
                <a:defRPr/>
              </a:pPr>
              <a:t>2014/9/11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CE602-EE47-4328-A5DB-8B1646D8FCDB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181B6D-16B8-423A-85CE-F665EC5D2413}" type="datetimeFigureOut">
              <a:rPr lang="ja-JP" altLang="en-US" smtClean="0"/>
              <a:pPr>
                <a:defRPr/>
              </a:pPr>
              <a:t>2014/9/11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8CE602-EE47-4328-A5DB-8B1646D8FCDB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ea typeface="ＭＳ Ｐゴシック" charset="-128"/>
              </a:rPr>
              <a:t>MRCS Perspective and Feedback on OCAC</a:t>
            </a:r>
            <a:br>
              <a:rPr lang="en-US" sz="3600" b="1" i="1" dirty="0" smtClean="0">
                <a:solidFill>
                  <a:srgbClr val="FF0000"/>
                </a:solidFill>
                <a:ea typeface="ＭＳ Ｐゴシック" charset="-128"/>
              </a:rPr>
            </a:br>
            <a:endParaRPr lang="en-US" sz="2800" b="1" dirty="0" smtClean="0">
              <a:ea typeface="ＭＳ Ｐゴシック" charset="-128"/>
            </a:endParaRPr>
          </a:p>
        </p:txBody>
      </p:sp>
      <p:pic>
        <p:nvPicPr>
          <p:cNvPr id="2051" name="Content Placeholder 3" descr="P1060928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842" y="1600200"/>
            <a:ext cx="8184316" cy="4525963"/>
          </a:xfrm>
        </p:spPr>
      </p:pic>
      <p:sp>
        <p:nvSpPr>
          <p:cNvPr id="4" name="Rounded Rectangle 3"/>
          <p:cNvSpPr/>
          <p:nvPr/>
        </p:nvSpPr>
        <p:spPr>
          <a:xfrm>
            <a:off x="457200" y="5638800"/>
            <a:ext cx="83820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 November 2012 ( 15 participants with 2 Facilitators 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dirty="0" smtClean="0">
                <a:solidFill>
                  <a:schemeClr val="accent5">
                    <a:lumMod val="75000"/>
                  </a:schemeClr>
                </a:solidFill>
              </a:rPr>
              <a:t>Planned “How  MRCS  should do to fulfil these deficits </a:t>
            </a:r>
            <a:r>
              <a:rPr lang="en-GB" b="1" i="1" dirty="0" smtClean="0">
                <a:solidFill>
                  <a:schemeClr val="accent5">
                    <a:lumMod val="75000"/>
                  </a:schemeClr>
                </a:solidFill>
              </a:rPr>
              <a:t>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defTabSz="873216">
              <a:buNone/>
              <a:defRPr/>
            </a:pPr>
            <a:r>
              <a:rPr lang="en-GB" b="1" i="1" dirty="0" smtClean="0">
                <a:solidFill>
                  <a:schemeClr val="accent5">
                    <a:lumMod val="75000"/>
                  </a:schemeClr>
                </a:solidFill>
              </a:rPr>
              <a:t>Developed  -</a:t>
            </a:r>
            <a:endParaRPr lang="en-GB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914400" lvl="1" indent="-514350" defTabSz="873216">
              <a:buFont typeface="+mj-lt"/>
              <a:buAutoNum type="arabicPeriod"/>
              <a:defRPr/>
            </a:pPr>
            <a:r>
              <a:rPr lang="en-GB" b="1" i="1" dirty="0" smtClean="0">
                <a:solidFill>
                  <a:schemeClr val="accent3">
                    <a:lumMod val="50000"/>
                  </a:schemeClr>
                </a:solidFill>
              </a:rPr>
              <a:t>2013 Development plan</a:t>
            </a:r>
          </a:p>
          <a:p>
            <a:pPr marL="914400" lvl="1" indent="-514350" defTabSz="873216">
              <a:buFont typeface="+mj-lt"/>
              <a:buAutoNum type="arabicPeriod"/>
              <a:defRPr/>
            </a:pPr>
            <a:r>
              <a:rPr lang="en-GB" b="1" i="1" dirty="0" smtClean="0">
                <a:solidFill>
                  <a:schemeClr val="accent3">
                    <a:lumMod val="50000"/>
                  </a:schemeClr>
                </a:solidFill>
              </a:rPr>
              <a:t>2014-2015 Development plan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5626121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based on 63 Attributes positioning in A and B,</a:t>
            </a:r>
          </a:p>
          <a:p>
            <a:pPr algn="ctr"/>
            <a:r>
              <a:rPr lang="en-US" i="1" dirty="0" smtClean="0"/>
              <a:t>42 actions were planned to tackle in urgent </a:t>
            </a:r>
            <a:r>
              <a:rPr lang="en-US" i="1" dirty="0" smtClean="0"/>
              <a:t>in 2013,</a:t>
            </a:r>
            <a:endParaRPr lang="en-US" i="1" dirty="0" smtClean="0"/>
          </a:p>
          <a:p>
            <a:pPr algn="ctr"/>
            <a:r>
              <a:rPr lang="en-US" i="1" dirty="0" smtClean="0"/>
              <a:t>19 actions have been done at the end of 2013 (45%)</a:t>
            </a:r>
          </a:p>
          <a:p>
            <a:pPr algn="ctr">
              <a:buNone/>
            </a:pPr>
            <a:endParaRPr lang="en-US" sz="4800" b="1" i="1" dirty="0" smtClean="0"/>
          </a:p>
          <a:p>
            <a:pPr algn="ctr">
              <a:buNone/>
            </a:pPr>
            <a:endParaRPr lang="en-US" sz="4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562612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en-US" sz="4400" b="1" i="1" dirty="0" smtClean="0"/>
          </a:p>
          <a:p>
            <a:pPr algn="ctr">
              <a:buNone/>
            </a:pPr>
            <a:r>
              <a:rPr lang="en-US" sz="4400" b="1" i="1" dirty="0" smtClean="0"/>
              <a:t>MRCS’s </a:t>
            </a:r>
          </a:p>
          <a:p>
            <a:pPr algn="ctr">
              <a:buNone/>
            </a:pPr>
            <a:r>
              <a:rPr lang="en-US" sz="4400" b="1" i="1" dirty="0" smtClean="0"/>
              <a:t>Development Plan For 2014-2015</a:t>
            </a:r>
          </a:p>
          <a:p>
            <a:pPr algn="ctr"/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3600" i="1" dirty="0" smtClean="0">
                <a:solidFill>
                  <a:srgbClr val="FF0000"/>
                </a:solidFill>
              </a:rPr>
              <a:t>23 Actions are needed to address in 2014-2015 (55%)</a:t>
            </a:r>
          </a:p>
          <a:p>
            <a:pPr algn="ctr">
              <a:buNone/>
            </a:pPr>
            <a:endParaRPr lang="en-US" sz="4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en-US" altLang="ja-JP" sz="4000" b="1" u="sng" dirty="0" smtClean="0">
                <a:solidFill>
                  <a:srgbClr val="FF0000"/>
                </a:solidFill>
              </a:rPr>
              <a:t>Institutional matters </a:t>
            </a:r>
            <a:r>
              <a:rPr lang="en-US" altLang="ja-JP" sz="4000" b="1" u="sng" dirty="0" smtClean="0"/>
              <a:t>and </a:t>
            </a:r>
            <a:r>
              <a:rPr lang="en-US" altLang="ja-JP" sz="4000" b="1" u="sng" dirty="0" smtClean="0">
                <a:solidFill>
                  <a:schemeClr val="accent6">
                    <a:lumMod val="75000"/>
                  </a:schemeClr>
                </a:solidFill>
              </a:rPr>
              <a:t>Legal tools 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71546"/>
          <a:ext cx="8229600" cy="5226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714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2014-2015</a:t>
                      </a:r>
                      <a:endParaRPr lang="en-US" dirty="0"/>
                    </a:p>
                  </a:txBody>
                  <a:tcPr/>
                </a:tc>
              </a:tr>
              <a:tr h="908689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2000" b="0" dirty="0" smtClean="0">
                          <a:solidFill>
                            <a:srgbClr val="7030A0"/>
                          </a:solidFill>
                        </a:rPr>
                        <a:t>Scaling up Community based </a:t>
                      </a:r>
                      <a:r>
                        <a:rPr lang="en-US" sz="2000" b="0" dirty="0" err="1" smtClean="0">
                          <a:solidFill>
                            <a:srgbClr val="7030A0"/>
                          </a:solidFill>
                        </a:rPr>
                        <a:t>programmes</a:t>
                      </a:r>
                      <a:endParaRPr lang="en-US" sz="2000" b="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2000" b="0" dirty="0" smtClean="0"/>
                        <a:t>Selection of pilot branches and coverage of community based Program in country in line with OD recommendation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endParaRPr lang="en-US" sz="20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2000" b="0" dirty="0" smtClean="0"/>
                        <a:t>Develop clear roles of senior management level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2000" b="0" i="1" dirty="0" smtClean="0">
                          <a:solidFill>
                            <a:srgbClr val="7030A0"/>
                          </a:solidFill>
                        </a:rPr>
                        <a:t>development of Communication Policy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2000" b="0" i="1" dirty="0" smtClean="0">
                          <a:solidFill>
                            <a:srgbClr val="7030A0"/>
                          </a:solidFill>
                        </a:rPr>
                        <a:t>Law and statutes revision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2000" b="0" dirty="0" smtClean="0"/>
                        <a:t>Waiting</a:t>
                      </a:r>
                      <a:r>
                        <a:rPr lang="en-US" sz="2000" b="0" baseline="0" dirty="0" smtClean="0"/>
                        <a:t> for</a:t>
                      </a:r>
                      <a:r>
                        <a:rPr lang="en-US" sz="2000" b="0" dirty="0" smtClean="0"/>
                        <a:t> approved new Law.</a:t>
                      </a:r>
                    </a:p>
                    <a:p>
                      <a:pPr marL="514350" indent="-514350">
                        <a:buFont typeface="+mj-lt"/>
                        <a:buNone/>
                      </a:pPr>
                      <a:endParaRPr lang="en-US" sz="2000" b="0" i="1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Scaling up Community based </a:t>
                      </a:r>
                      <a:r>
                        <a:rPr lang="en-US" sz="1800" b="1" dirty="0" err="1" smtClean="0">
                          <a:solidFill>
                            <a:srgbClr val="7030A0"/>
                          </a:solidFill>
                        </a:rPr>
                        <a:t>programmes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b="1" dirty="0" smtClean="0"/>
                        <a:t>Selection of pilot branches and coverage of community based Program in country in line with OD recommendation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Regular review and update of Branch development model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="1" dirty="0" smtClean="0"/>
                        <a:t>clear boundary between governance and management.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="1" i="1" dirty="0" smtClean="0">
                          <a:solidFill>
                            <a:srgbClr val="7030A0"/>
                          </a:solidFill>
                        </a:rPr>
                        <a:t>Improve communication &amp; Information capacity and system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="1" i="1" dirty="0" smtClean="0">
                          <a:solidFill>
                            <a:srgbClr val="7030A0"/>
                          </a:solidFill>
                        </a:rPr>
                        <a:t>Statutes</a:t>
                      </a:r>
                      <a:r>
                        <a:rPr lang="en-US" sz="1800" b="1" i="1" baseline="0" dirty="0" smtClean="0">
                          <a:solidFill>
                            <a:srgbClr val="7030A0"/>
                          </a:solidFill>
                        </a:rPr>
                        <a:t> revision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b="1" dirty="0" smtClean="0"/>
                        <a:t>Develop Emblem law within one year after approved new Law.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b="1" i="1" dirty="0" smtClean="0">
                          <a:solidFill>
                            <a:srgbClr val="7030A0"/>
                          </a:solidFill>
                        </a:rPr>
                        <a:t>Establish common PMER  system at all levels.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en-US" altLang="ja-JP" b="1" u="sng" dirty="0" smtClean="0">
                <a:solidFill>
                  <a:schemeClr val="accent2">
                    <a:lumMod val="75000"/>
                  </a:schemeClr>
                </a:solidFill>
              </a:rPr>
              <a:t>Security and safety awareness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71546"/>
          <a:ext cx="8229600" cy="5400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2014-2015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Developed and followed  “code of conduct”.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endParaRPr lang="en-US" sz="18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endParaRPr lang="en-US" sz="18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endParaRPr lang="en-US" sz="18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Continue Volunteer insurance and practice.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Awareness</a:t>
                      </a:r>
                      <a:r>
                        <a:rPr lang="en-US" sz="1800" b="1" baseline="0" dirty="0" smtClean="0">
                          <a:solidFill>
                            <a:srgbClr val="7030A0"/>
                          </a:solidFill>
                        </a:rPr>
                        <a:t> on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 internal reporting  system regarding violence/abuse of power for staff and volunteers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endParaRPr lang="en-US" sz="18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endParaRPr lang="en-US" sz="18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endParaRPr lang="en-US" sz="18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endParaRPr lang="en-US" sz="18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Undertake humanitarian diplomacy to support vulnerable people in Myanmar.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b="1" dirty="0" smtClean="0"/>
                        <a:t>Develop and operate  “Staff and Volunteer safety and security guideline” and provide related supports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800" b="1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Continue Volunteer insurance and practice.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b="1" dirty="0" smtClean="0"/>
                        <a:t>Provide basic security training for staff and safer access session to all staff/RCVs with effective monitoring system.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Develop internal reporting  system regarding violence/abuse of power for staff and volunteers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Undertake humanitarian diplomacy to support vulnerable people in Myanmar.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altLang="ja-JP" b="1" u="sng" dirty="0" smtClean="0">
                <a:solidFill>
                  <a:srgbClr val="7030A0"/>
                </a:solidFill>
              </a:rPr>
              <a:t>Resource mobilization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00108"/>
          <a:ext cx="8229600" cy="57835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4800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2014-2015</a:t>
                      </a:r>
                      <a:endParaRPr lang="en-US" dirty="0"/>
                    </a:p>
                  </a:txBody>
                  <a:tcPr/>
                </a:tc>
              </a:tr>
              <a:tr h="4734907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Developed </a:t>
                      </a:r>
                      <a:r>
                        <a:rPr lang="en-US" sz="1800" b="1" i="1" dirty="0" smtClean="0">
                          <a:solidFill>
                            <a:srgbClr val="7030A0"/>
                          </a:solidFill>
                        </a:rPr>
                        <a:t>HR 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policy and regulation, Child Protection Policy, staff- orientation/Induction Info; booklet.etc.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endParaRPr lang="en-US" sz="18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Determined  </a:t>
                      </a:r>
                      <a:r>
                        <a:rPr lang="en-US" sz="1800" b="1" i="1" dirty="0" smtClean="0">
                          <a:solidFill>
                            <a:srgbClr val="7030A0"/>
                          </a:solidFill>
                        </a:rPr>
                        <a:t>core structure 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and </a:t>
                      </a:r>
                      <a:r>
                        <a:rPr lang="en-US" sz="1800" b="1" i="1" dirty="0" smtClean="0">
                          <a:solidFill>
                            <a:srgbClr val="7030A0"/>
                          </a:solidFill>
                        </a:rPr>
                        <a:t>core budget 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covering to 30% or less of total budget. </a:t>
                      </a:r>
                      <a:endParaRPr lang="en-US" sz="1800" b="1" i="1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1800" b="1" dirty="0" smtClean="0"/>
                        <a:t>Initiated Development of  </a:t>
                      </a:r>
                      <a:r>
                        <a:rPr lang="en-US" sz="1800" b="1" i="1" dirty="0" smtClean="0">
                          <a:solidFill>
                            <a:srgbClr val="7030A0"/>
                          </a:solidFill>
                        </a:rPr>
                        <a:t>core service policy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endParaRPr lang="en-US" sz="18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1800" b="1" dirty="0" smtClean="0"/>
                        <a:t>Support  to  have RC branch office at 40% of branches by the end of 2015.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Volunteer mobilization at IDP camps/remote areas 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	( deployment of RCVs, invest capacity building trainings and recovery operation)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Development and initiate CAS  strategy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Develop Membership policies and regulation.</a:t>
                      </a:r>
                      <a:r>
                        <a:rPr lang="en-US" sz="1800" b="1" i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b="1" i="1" dirty="0" smtClean="0">
                          <a:solidFill>
                            <a:srgbClr val="7030A0"/>
                          </a:solidFill>
                        </a:rPr>
                        <a:t>implement the approved cost recovery model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b="1" i="1" dirty="0" smtClean="0">
                          <a:solidFill>
                            <a:srgbClr val="7030A0"/>
                          </a:solidFill>
                        </a:rPr>
                        <a:t>Recruit  at least one paid staff per state/region under core structure.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8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b="1" dirty="0" smtClean="0"/>
                        <a:t>Support  to  have RC branch office at 40% of branches by the end of 2015.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8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Volunteer mobilization at IDP camps/remote areas 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	( deployment of RCVs, invest capacity building trainings and recovery operation)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altLang="ja-JP" b="1" u="sng" dirty="0" smtClean="0">
                <a:solidFill>
                  <a:srgbClr val="7030A0"/>
                </a:solidFill>
              </a:rPr>
              <a:t>Resource mobilization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00108"/>
          <a:ext cx="8229600" cy="55721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4802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2014-2015</a:t>
                      </a:r>
                      <a:endParaRPr lang="en-US" dirty="0"/>
                    </a:p>
                  </a:txBody>
                  <a:tcPr/>
                </a:tc>
              </a:tr>
              <a:tr h="5091918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 startAt="6"/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Upgrade current Finance management system  at all levels(Navision software + trainings)</a:t>
                      </a:r>
                    </a:p>
                    <a:p>
                      <a:pPr marL="514350" indent="-514350">
                        <a:buFont typeface="+mj-lt"/>
                        <a:buAutoNum type="arabicPeriod" startAt="6"/>
                      </a:pPr>
                      <a:r>
                        <a:rPr lang="en-US" sz="1800" b="1" i="1" dirty="0" smtClean="0">
                          <a:solidFill>
                            <a:srgbClr val="7030A0"/>
                          </a:solidFill>
                        </a:rPr>
                        <a:t>Standard reporting template and information tool.(Finance, branch level)</a:t>
                      </a:r>
                    </a:p>
                    <a:p>
                      <a:pPr marL="514350" indent="-514350">
                        <a:buFont typeface="+mj-lt"/>
                        <a:buAutoNum type="arabicPeriod" startAt="6"/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Up grade RM unit to RM division to develop RM strategy and identify target group of fundraising activities.</a:t>
                      </a:r>
                    </a:p>
                    <a:p>
                      <a:pPr marL="514350" indent="-514350">
                        <a:buFont typeface="+mj-lt"/>
                        <a:buAutoNum type="arabicPeriod" startAt="6"/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Market  MRCS First Aid and Safety services trainings to commercial customers.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Upgrade current Finance management system  at all levels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  <a:defRPr/>
                      </a:pPr>
                      <a:endParaRPr lang="en-US" sz="18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  <a:defRPr/>
                      </a:pPr>
                      <a:r>
                        <a:rPr lang="en-US" sz="1800" b="1" dirty="0" smtClean="0"/>
                        <a:t>Start Resource Management System and </a:t>
                      </a:r>
                      <a:r>
                        <a:rPr lang="en-US" sz="1800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assign volunteer data base focal person in </a:t>
                      </a:r>
                      <a:r>
                        <a:rPr lang="en-US" sz="1800" b="1" i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Nhq</a:t>
                      </a:r>
                      <a:r>
                        <a:rPr lang="en-US" sz="1800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  <a:defRPr/>
                      </a:pPr>
                      <a:endParaRPr lang="en-US" sz="1800" b="1" i="1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  <a:defRPr/>
                      </a:pPr>
                      <a:endParaRPr lang="en-US" sz="1800" b="1" i="1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  <a:defRPr/>
                      </a:pPr>
                      <a:endParaRPr lang="en-US" sz="1800" b="1" i="1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  <a:defRPr/>
                      </a:pPr>
                      <a:endParaRPr lang="en-US" sz="1800" b="1" i="1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Market  MRCS First Aid and Safety services trainings to commercial customers.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  <a:defRPr/>
                      </a:pPr>
                      <a:endParaRPr lang="en-US" sz="1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  <a:defRPr/>
                      </a:pPr>
                      <a:r>
                        <a:rPr lang="en-US" sz="18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Strengthens RC youth development </a:t>
                      </a:r>
                      <a:r>
                        <a:rPr lang="en-US" sz="1800" b="1" i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Programme</a:t>
                      </a:r>
                      <a:r>
                        <a:rPr lang="en-US" sz="18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to support MRCS  community based </a:t>
                      </a:r>
                      <a:r>
                        <a:rPr lang="en-US" sz="1800" b="1" i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programme</a:t>
                      </a:r>
                      <a:r>
                        <a:rPr lang="en-US" sz="18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>Follow </a:t>
            </a:r>
            <a:r>
              <a:rPr lang="en-US" sz="3200" b="1" dirty="0" smtClean="0"/>
              <a:t>up Actions in 2013-2014</a:t>
            </a:r>
            <a:br>
              <a:rPr lang="en-US" sz="3200" b="1" dirty="0" smtClean="0"/>
            </a:br>
            <a:r>
              <a:rPr lang="en-US" sz="3200" b="1" dirty="0" smtClean="0"/>
              <a:t> OCAC-report </a:t>
            </a:r>
            <a:r>
              <a:rPr lang="en-US" sz="3200" b="1" dirty="0" smtClean="0"/>
              <a:t>, </a:t>
            </a:r>
            <a:r>
              <a:rPr lang="en-US" sz="3200" b="1" dirty="0" smtClean="0"/>
              <a:t>after assessment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21"/>
            <a:ext cx="8229600" cy="444977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i="1" dirty="0" smtClean="0"/>
              <a:t>Shared OCAC report to all movement </a:t>
            </a:r>
            <a:r>
              <a:rPr lang="en-US" sz="2400" i="1" dirty="0" smtClean="0"/>
              <a:t>partners, Central </a:t>
            </a:r>
            <a:r>
              <a:rPr lang="en-US" sz="2400" i="1" dirty="0" smtClean="0"/>
              <a:t>council members</a:t>
            </a:r>
            <a:r>
              <a:rPr lang="en-US" sz="2400" i="1" dirty="0" smtClean="0"/>
              <a:t>, and management staff</a:t>
            </a:r>
            <a:endParaRPr lang="en-US" sz="2400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i="1" dirty="0" smtClean="0"/>
              <a:t>Reviewed and revised MRCS’s Strategic Plan 2015 </a:t>
            </a:r>
            <a:r>
              <a:rPr lang="en-US" sz="2400" i="1" dirty="0" smtClean="0"/>
              <a:t> regarding  </a:t>
            </a:r>
            <a:r>
              <a:rPr lang="en-US" sz="2400" i="1" dirty="0" smtClean="0"/>
              <a:t>to OCAC deficits </a:t>
            </a:r>
            <a:r>
              <a:rPr lang="en-US" sz="2400" i="1" dirty="0" smtClean="0"/>
              <a:t> and  shared  revised  SP </a:t>
            </a:r>
            <a:r>
              <a:rPr lang="en-US" sz="2400" i="1" dirty="0" smtClean="0"/>
              <a:t>2015 </a:t>
            </a:r>
            <a:r>
              <a:rPr lang="en-US" sz="2400" i="1" dirty="0" smtClean="0"/>
              <a:t> </a:t>
            </a:r>
            <a:r>
              <a:rPr lang="en-US" sz="2400" i="1" dirty="0" smtClean="0"/>
              <a:t>to all PNSs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i="1" dirty="0" smtClean="0"/>
              <a:t>Priority   Core Areas and actions </a:t>
            </a:r>
            <a:r>
              <a:rPr lang="en-US" sz="2400" i="1" dirty="0" smtClean="0"/>
              <a:t> and POA.</a:t>
            </a:r>
            <a:endParaRPr lang="en-US" sz="2400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i="1" dirty="0" smtClean="0"/>
              <a:t>Disseminated “ Priority Core Areas and actions” to </a:t>
            </a:r>
            <a:r>
              <a:rPr lang="en-US" sz="2400" i="1" dirty="0" smtClean="0"/>
              <a:t>PNS meeting in </a:t>
            </a:r>
            <a:r>
              <a:rPr lang="en-US" sz="2400" i="1" dirty="0" smtClean="0"/>
              <a:t>Oct 2013.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i="1" dirty="0" smtClean="0"/>
              <a:t>Developed 2014-2015 Operational Plans in line with OCAC report and revised SP -2015</a:t>
            </a:r>
          </a:p>
          <a:p>
            <a:pPr marL="514350" indent="-514350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Benefits </a:t>
            </a:r>
            <a:r>
              <a:rPr lang="en-US" b="1" dirty="0" smtClean="0"/>
              <a:t> of  O-CAC </a:t>
            </a:r>
            <a:r>
              <a:rPr lang="en-US" b="1" dirty="0" smtClean="0"/>
              <a:t>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4 E – outstanding efforts </a:t>
            </a:r>
            <a:r>
              <a:rPr lang="en-US" sz="2800" dirty="0" smtClean="0"/>
              <a:t>-&gt;&gt; inspire  mark for MRCS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63- Deficits- </a:t>
            </a:r>
            <a:r>
              <a:rPr lang="en-US" sz="2800" dirty="0" smtClean="0"/>
              <a:t>&gt;&gt; Opportunity </a:t>
            </a:r>
            <a:r>
              <a:rPr lang="en-US" sz="2800" dirty="0" smtClean="0"/>
              <a:t>for MRCS’s tailor-made Development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Common understanding &gt;&gt;&gt;</a:t>
            </a:r>
            <a:r>
              <a:rPr lang="en-US" sz="2800" dirty="0" smtClean="0"/>
              <a:t>Where </a:t>
            </a:r>
            <a:r>
              <a:rPr lang="en-US" sz="2800" dirty="0" smtClean="0"/>
              <a:t>MRCS is and what we have done </a:t>
            </a:r>
            <a:r>
              <a:rPr lang="en-US" sz="2800" dirty="0" smtClean="0"/>
              <a:t> and what we need to tackle in urgent.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pledge </a:t>
            </a:r>
            <a:r>
              <a:rPr lang="en-US" sz="2800" dirty="0" smtClean="0"/>
              <a:t> </a:t>
            </a:r>
            <a:r>
              <a:rPr lang="en-US" sz="2800" dirty="0" smtClean="0"/>
              <a:t>and committed </a:t>
            </a:r>
            <a:r>
              <a:rPr lang="en-US" sz="2800" dirty="0" smtClean="0"/>
              <a:t>&lt;&lt; </a:t>
            </a:r>
            <a:r>
              <a:rPr lang="en-US" sz="2800" dirty="0" smtClean="0"/>
              <a:t>Governance and Management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Transparency – </a:t>
            </a:r>
            <a:r>
              <a:rPr lang="en-US" sz="2800" dirty="0" smtClean="0"/>
              <a:t>Partners- &gt;&gt;  building  trust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&gt;&gt;increased </a:t>
            </a:r>
            <a:r>
              <a:rPr lang="en-US" sz="2800" dirty="0" smtClean="0"/>
              <a:t># of  Donor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interest and support of </a:t>
            </a:r>
            <a:r>
              <a:rPr lang="en-US" sz="2800" dirty="0" smtClean="0"/>
              <a:t>Donor – particular areas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Self </a:t>
            </a:r>
            <a:r>
              <a:rPr lang="en-US" sz="2800" dirty="0" smtClean="0"/>
              <a:t>confidence - </a:t>
            </a:r>
            <a:r>
              <a:rPr lang="en-US" sz="2800" dirty="0" smtClean="0"/>
              <a:t>All Departments/Unit- </a:t>
            </a:r>
            <a:r>
              <a:rPr lang="en-US" sz="2800" dirty="0" smtClean="0"/>
              <a:t>in development of  </a:t>
            </a:r>
            <a:r>
              <a:rPr lang="en-US" sz="2800" dirty="0" smtClean="0"/>
              <a:t>yearly operational plan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/>
              <a:t>Long term support  ( more than </a:t>
            </a:r>
            <a:r>
              <a:rPr lang="en-US" b="1" dirty="0" smtClean="0"/>
              <a:t>3 </a:t>
            </a:r>
            <a:r>
              <a:rPr lang="en-US" b="1" dirty="0" smtClean="0"/>
              <a:t>year)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support of  Union of Government 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Workload of </a:t>
            </a:r>
            <a:r>
              <a:rPr lang="en-US" b="1" dirty="0" smtClean="0"/>
              <a:t>Senior </a:t>
            </a:r>
            <a:r>
              <a:rPr lang="en-US" b="1" dirty="0" smtClean="0"/>
              <a:t>Management staffs </a:t>
            </a:r>
            <a:r>
              <a:rPr lang="en-US" b="1" dirty="0" smtClean="0"/>
              <a:t>– 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 higher turn over rate</a:t>
            </a:r>
            <a:endParaRPr lang="en-US" b="1" dirty="0" smtClean="0"/>
          </a:p>
          <a:p>
            <a:pPr>
              <a:lnSpc>
                <a:spcPct val="200000"/>
              </a:lnSpc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7112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l" defTabSz="873216">
              <a:buClr>
                <a:srgbClr val="C00000"/>
              </a:buClr>
              <a:defRPr/>
            </a:pPr>
            <a:r>
              <a:rPr lang="en-GB" sz="3600" b="1" i="0" dirty="0" smtClean="0">
                <a:solidFill>
                  <a:schemeClr val="accent2">
                    <a:lumMod val="75000"/>
                  </a:schemeClr>
                </a:solidFill>
              </a:rPr>
              <a:t>Objectives of OCAC Internal self assessment</a:t>
            </a:r>
            <a:endParaRPr lang="en-GB" sz="3600" b="1" i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1" y="3286124"/>
            <a:ext cx="6405578" cy="1355576"/>
          </a:xfrm>
          <a:prstGeom prst="rect">
            <a:avLst/>
          </a:prstGeom>
        </p:spPr>
        <p:txBody>
          <a:bodyPr lIns="75749" tIns="37874" rIns="75749" bIns="37874"/>
          <a:lstStyle/>
          <a:p>
            <a:pPr marL="157810" marR="0" lvl="0" indent="-157810" algn="l" defTabSz="87321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to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develop and implement a tailor-made  development </a:t>
            </a:r>
            <a:r>
              <a:rPr kumimoji="0" lang="en-GB" sz="2400" kern="0" dirty="0" smtClean="0">
                <a:latin typeface="Arial" pitchFamily="34" charset="0"/>
                <a:cs typeface="Arial" pitchFamily="34" charset="0"/>
              </a:rPr>
              <a:t>Plan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57810" marR="0" lvl="0" indent="-157810" algn="l" defTabSz="87321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1963" y="4643755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Certification by the IFRC Governing Board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1071546"/>
            <a:ext cx="7309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Organisational Capacity Assessment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843086"/>
            <a:ext cx="7772400" cy="1371600"/>
          </a:xfrm>
          <a:prstGeom prst="rect">
            <a:avLst/>
          </a:prstGeom>
        </p:spPr>
        <p:txBody>
          <a:bodyPr lIns="75749" tIns="37874" rIns="75749" bIns="37874"/>
          <a:lstStyle/>
          <a:p>
            <a:pPr marL="157810" indent="-157810" defTabSz="873216">
              <a:spcBef>
                <a:spcPct val="20000"/>
              </a:spcBef>
              <a:buClr>
                <a:srgbClr val="FF0000"/>
              </a:buClr>
              <a:defRPr/>
            </a:pPr>
            <a:endParaRPr lang="en-GB" sz="1050" dirty="0" smtClean="0"/>
          </a:p>
          <a:p>
            <a:pPr marL="157810" indent="-157810" defTabSz="873216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GB" sz="2400" dirty="0" smtClean="0"/>
              <a:t> to assess ourselves against defined</a:t>
            </a:r>
          </a:p>
          <a:p>
            <a:pPr marL="157810" indent="-157810" defTabSz="873216">
              <a:spcBef>
                <a:spcPct val="20000"/>
              </a:spcBef>
              <a:buClr>
                <a:srgbClr val="FF0000"/>
              </a:buClr>
              <a:defRPr/>
            </a:pPr>
            <a:r>
              <a:rPr lang="en-GB" sz="2400" dirty="0" smtClean="0"/>
              <a:t>	international standards</a:t>
            </a:r>
          </a:p>
          <a:p>
            <a:pPr marL="157810" indent="-157810" defTabSz="873216">
              <a:spcBef>
                <a:spcPct val="20000"/>
              </a:spcBef>
              <a:buClr>
                <a:srgbClr val="FF0000"/>
              </a:buClr>
              <a:defRPr/>
            </a:pPr>
            <a:r>
              <a:rPr lang="en-GB" sz="2400" dirty="0" smtClean="0"/>
              <a:t>		 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57810" marR="0" lvl="0" indent="-157810" algn="l" defTabSz="87321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28596" y="4906853"/>
            <a:ext cx="381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ight Arrow 13"/>
          <p:cNvSpPr/>
          <p:nvPr/>
        </p:nvSpPr>
        <p:spPr>
          <a:xfrm>
            <a:off x="428596" y="1142984"/>
            <a:ext cx="381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smtClean="0"/>
              <a:t>Lesson learned and </a:t>
            </a:r>
            <a:r>
              <a:rPr lang="en-US" sz="3200" b="1" dirty="0" smtClean="0"/>
              <a:t>need support  from  Donors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45259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Continuous OCAC assessment  annually.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</a:t>
            </a:r>
            <a:r>
              <a:rPr lang="en-US" sz="2400" dirty="0" smtClean="0"/>
              <a:t>ext </a:t>
            </a:r>
            <a:r>
              <a:rPr lang="en-US" sz="2400" dirty="0" smtClean="0"/>
              <a:t>Strategic </a:t>
            </a:r>
            <a:r>
              <a:rPr lang="en-US" sz="2400" dirty="0" smtClean="0"/>
              <a:t>Plan 2016-2020 </a:t>
            </a:r>
            <a:r>
              <a:rPr lang="en-US" sz="2400" dirty="0" smtClean="0"/>
              <a:t>should be in line with the deficits of OCAC assessment and Indicators/attributes.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Both  </a:t>
            </a:r>
            <a:r>
              <a:rPr lang="en-US" sz="2400" dirty="0" smtClean="0"/>
              <a:t>short-term and Long term Development plan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legal </a:t>
            </a:r>
            <a:r>
              <a:rPr lang="en-US" sz="2400" dirty="0" smtClean="0"/>
              <a:t>base development and dissemination  to all staff, members and </a:t>
            </a:r>
            <a:r>
              <a:rPr lang="en-US" sz="2400" dirty="0" smtClean="0"/>
              <a:t>the </a:t>
            </a:r>
            <a:r>
              <a:rPr lang="en-US" sz="2400" dirty="0" smtClean="0"/>
              <a:t>public </a:t>
            </a:r>
            <a:r>
              <a:rPr lang="en-US" sz="2400" dirty="0" smtClean="0"/>
              <a:t> must be regular and continuous.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Humanitarian Diplomacy is very </a:t>
            </a:r>
            <a:r>
              <a:rPr lang="en-US" sz="2400" dirty="0" err="1" smtClean="0"/>
              <a:t>impartant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Annual </a:t>
            </a:r>
            <a:r>
              <a:rPr lang="en-US" sz="2400" dirty="0" smtClean="0"/>
              <a:t>progress reports  should be made with the help of PMER  support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9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CAS strategy is needed to support OCAC based implementation plans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Any NS should  do the OCAC Internal </a:t>
            </a:r>
            <a:r>
              <a:rPr lang="en-US" sz="2400" b="1" dirty="0" smtClean="0"/>
              <a:t>assessment.</a:t>
            </a: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en-US" sz="5400" b="1" i="1" dirty="0" smtClean="0">
                <a:solidFill>
                  <a:srgbClr val="FFFF00"/>
                </a:solidFill>
              </a:rPr>
              <a:t>Thank you</a:t>
            </a:r>
            <a:endParaRPr lang="en-US" sz="5400" b="1" i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IMG_40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9144000" cy="6457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85720" y="428604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Critical conditions </a:t>
            </a:r>
            <a:r>
              <a:rPr lang="en-GB" sz="2800" b="1" dirty="0" smtClean="0"/>
              <a:t>-</a:t>
            </a:r>
            <a:r>
              <a:rPr lang="en-GB" sz="2800" b="1" dirty="0" smtClean="0"/>
              <a:t> </a:t>
            </a:r>
            <a:r>
              <a:rPr lang="en-GB" sz="2800" b="1" dirty="0" smtClean="0"/>
              <a:t>looked into for sustained performance </a:t>
            </a:r>
            <a:endParaRPr lang="en-GB" sz="2800" b="1" dirty="0"/>
          </a:p>
        </p:txBody>
      </p:sp>
      <p:grpSp>
        <p:nvGrpSpPr>
          <p:cNvPr id="2" name="Group 18"/>
          <p:cNvGrpSpPr/>
          <p:nvPr/>
        </p:nvGrpSpPr>
        <p:grpSpPr>
          <a:xfrm rot="5400000">
            <a:off x="2956380" y="527496"/>
            <a:ext cx="4935732" cy="6868068"/>
            <a:chOff x="3275856" y="982348"/>
            <a:chExt cx="3456384" cy="4390868"/>
          </a:xfrm>
        </p:grpSpPr>
        <p:grpSp>
          <p:nvGrpSpPr>
            <p:cNvPr id="3" name="Group 11"/>
            <p:cNvGrpSpPr/>
            <p:nvPr/>
          </p:nvGrpSpPr>
          <p:grpSpPr>
            <a:xfrm>
              <a:off x="3438672" y="982348"/>
              <a:ext cx="3293568" cy="4390868"/>
              <a:chOff x="2504342" y="2348880"/>
              <a:chExt cx="1728411" cy="2304256"/>
            </a:xfrm>
          </p:grpSpPr>
          <p:sp>
            <p:nvSpPr>
              <p:cNvPr id="6" name="Isosceles Triangle 5"/>
              <p:cNvSpPr/>
              <p:nvPr/>
            </p:nvSpPr>
            <p:spPr>
              <a:xfrm>
                <a:off x="2504342" y="2348880"/>
                <a:ext cx="1690622" cy="2304256"/>
              </a:xfrm>
              <a:prstGeom prst="triangl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Freeform 10"/>
              <p:cNvSpPr/>
              <p:nvPr/>
            </p:nvSpPr>
            <p:spPr>
              <a:xfrm>
                <a:off x="3968233" y="2915709"/>
                <a:ext cx="264520" cy="1573687"/>
              </a:xfrm>
              <a:custGeom>
                <a:avLst/>
                <a:gdLst>
                  <a:gd name="connsiteX0" fmla="*/ 0 w 1923083"/>
                  <a:gd name="connsiteY0" fmla="*/ 95562 h 573363"/>
                  <a:gd name="connsiteX1" fmla="*/ 27990 w 1923083"/>
                  <a:gd name="connsiteY1" fmla="*/ 27989 h 573363"/>
                  <a:gd name="connsiteX2" fmla="*/ 95563 w 1923083"/>
                  <a:gd name="connsiteY2" fmla="*/ 0 h 573363"/>
                  <a:gd name="connsiteX3" fmla="*/ 1827521 w 1923083"/>
                  <a:gd name="connsiteY3" fmla="*/ 0 h 573363"/>
                  <a:gd name="connsiteX4" fmla="*/ 1895094 w 1923083"/>
                  <a:gd name="connsiteY4" fmla="*/ 27990 h 573363"/>
                  <a:gd name="connsiteX5" fmla="*/ 1923083 w 1923083"/>
                  <a:gd name="connsiteY5" fmla="*/ 95563 h 573363"/>
                  <a:gd name="connsiteX6" fmla="*/ 1923083 w 1923083"/>
                  <a:gd name="connsiteY6" fmla="*/ 477801 h 573363"/>
                  <a:gd name="connsiteX7" fmla="*/ 1895094 w 1923083"/>
                  <a:gd name="connsiteY7" fmla="*/ 545374 h 573363"/>
                  <a:gd name="connsiteX8" fmla="*/ 1827521 w 1923083"/>
                  <a:gd name="connsiteY8" fmla="*/ 573363 h 573363"/>
                  <a:gd name="connsiteX9" fmla="*/ 95562 w 1923083"/>
                  <a:gd name="connsiteY9" fmla="*/ 573363 h 573363"/>
                  <a:gd name="connsiteX10" fmla="*/ 27989 w 1923083"/>
                  <a:gd name="connsiteY10" fmla="*/ 545373 h 573363"/>
                  <a:gd name="connsiteX11" fmla="*/ 0 w 1923083"/>
                  <a:gd name="connsiteY11" fmla="*/ 477800 h 573363"/>
                  <a:gd name="connsiteX12" fmla="*/ 0 w 1923083"/>
                  <a:gd name="connsiteY12" fmla="*/ 95562 h 57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23083" h="573363">
                    <a:moveTo>
                      <a:pt x="0" y="95562"/>
                    </a:moveTo>
                    <a:cubicBezTo>
                      <a:pt x="0" y="70217"/>
                      <a:pt x="10068" y="45911"/>
                      <a:pt x="27990" y="27989"/>
                    </a:cubicBezTo>
                    <a:cubicBezTo>
                      <a:pt x="45911" y="10068"/>
                      <a:pt x="70218" y="0"/>
                      <a:pt x="95563" y="0"/>
                    </a:cubicBezTo>
                    <a:lnTo>
                      <a:pt x="1827521" y="0"/>
                    </a:lnTo>
                    <a:cubicBezTo>
                      <a:pt x="1852866" y="0"/>
                      <a:pt x="1877172" y="10068"/>
                      <a:pt x="1895094" y="27990"/>
                    </a:cubicBezTo>
                    <a:cubicBezTo>
                      <a:pt x="1913015" y="45911"/>
                      <a:pt x="1923083" y="70218"/>
                      <a:pt x="1923083" y="95563"/>
                    </a:cubicBezTo>
                    <a:lnTo>
                      <a:pt x="1923083" y="477801"/>
                    </a:lnTo>
                    <a:cubicBezTo>
                      <a:pt x="1923083" y="503146"/>
                      <a:pt x="1913015" y="527452"/>
                      <a:pt x="1895094" y="545374"/>
                    </a:cubicBezTo>
                    <a:cubicBezTo>
                      <a:pt x="1877173" y="563295"/>
                      <a:pt x="1852866" y="573363"/>
                      <a:pt x="1827521" y="573363"/>
                    </a:cubicBezTo>
                    <a:lnTo>
                      <a:pt x="95562" y="573363"/>
                    </a:lnTo>
                    <a:cubicBezTo>
                      <a:pt x="70217" y="573363"/>
                      <a:pt x="45911" y="563295"/>
                      <a:pt x="27989" y="545373"/>
                    </a:cubicBezTo>
                    <a:cubicBezTo>
                      <a:pt x="10068" y="527452"/>
                      <a:pt x="0" y="503145"/>
                      <a:pt x="0" y="477800"/>
                    </a:cubicBezTo>
                    <a:lnTo>
                      <a:pt x="0" y="95562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vert270" wrap="square" lIns="81329" tIns="81329" rIns="81329" bIns="81329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GB" sz="2800" b="1" dirty="0" smtClean="0"/>
                  <a:t>Capacity to grow</a:t>
                </a:r>
                <a:endParaRPr lang="en-GB" sz="2800" b="1" dirty="0"/>
              </a:p>
            </p:txBody>
          </p:sp>
        </p:grpSp>
        <p:sp>
          <p:nvSpPr>
            <p:cNvPr id="14" name="Freeform 13"/>
            <p:cNvSpPr/>
            <p:nvPr/>
          </p:nvSpPr>
          <p:spPr>
            <a:xfrm>
              <a:off x="5508104" y="2062468"/>
              <a:ext cx="576064" cy="2998734"/>
            </a:xfrm>
            <a:custGeom>
              <a:avLst/>
              <a:gdLst>
                <a:gd name="connsiteX0" fmla="*/ 0 w 1923083"/>
                <a:gd name="connsiteY0" fmla="*/ 95562 h 573363"/>
                <a:gd name="connsiteX1" fmla="*/ 27990 w 1923083"/>
                <a:gd name="connsiteY1" fmla="*/ 27989 h 573363"/>
                <a:gd name="connsiteX2" fmla="*/ 95563 w 1923083"/>
                <a:gd name="connsiteY2" fmla="*/ 0 h 573363"/>
                <a:gd name="connsiteX3" fmla="*/ 1827521 w 1923083"/>
                <a:gd name="connsiteY3" fmla="*/ 0 h 573363"/>
                <a:gd name="connsiteX4" fmla="*/ 1895094 w 1923083"/>
                <a:gd name="connsiteY4" fmla="*/ 27990 h 573363"/>
                <a:gd name="connsiteX5" fmla="*/ 1923083 w 1923083"/>
                <a:gd name="connsiteY5" fmla="*/ 95563 h 573363"/>
                <a:gd name="connsiteX6" fmla="*/ 1923083 w 1923083"/>
                <a:gd name="connsiteY6" fmla="*/ 477801 h 573363"/>
                <a:gd name="connsiteX7" fmla="*/ 1895094 w 1923083"/>
                <a:gd name="connsiteY7" fmla="*/ 545374 h 573363"/>
                <a:gd name="connsiteX8" fmla="*/ 1827521 w 1923083"/>
                <a:gd name="connsiteY8" fmla="*/ 573363 h 573363"/>
                <a:gd name="connsiteX9" fmla="*/ 95562 w 1923083"/>
                <a:gd name="connsiteY9" fmla="*/ 573363 h 573363"/>
                <a:gd name="connsiteX10" fmla="*/ 27989 w 1923083"/>
                <a:gd name="connsiteY10" fmla="*/ 545373 h 573363"/>
                <a:gd name="connsiteX11" fmla="*/ 0 w 1923083"/>
                <a:gd name="connsiteY11" fmla="*/ 477800 h 573363"/>
                <a:gd name="connsiteX12" fmla="*/ 0 w 1923083"/>
                <a:gd name="connsiteY12" fmla="*/ 95562 h 57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23083" h="573363">
                  <a:moveTo>
                    <a:pt x="0" y="95562"/>
                  </a:moveTo>
                  <a:cubicBezTo>
                    <a:pt x="0" y="70217"/>
                    <a:pt x="10068" y="45911"/>
                    <a:pt x="27990" y="27989"/>
                  </a:cubicBezTo>
                  <a:cubicBezTo>
                    <a:pt x="45911" y="10068"/>
                    <a:pt x="70218" y="0"/>
                    <a:pt x="95563" y="0"/>
                  </a:cubicBezTo>
                  <a:lnTo>
                    <a:pt x="1827521" y="0"/>
                  </a:lnTo>
                  <a:cubicBezTo>
                    <a:pt x="1852866" y="0"/>
                    <a:pt x="1877172" y="10068"/>
                    <a:pt x="1895094" y="27990"/>
                  </a:cubicBezTo>
                  <a:cubicBezTo>
                    <a:pt x="1913015" y="45911"/>
                    <a:pt x="1923083" y="70218"/>
                    <a:pt x="1923083" y="95563"/>
                  </a:cubicBezTo>
                  <a:lnTo>
                    <a:pt x="1923083" y="477801"/>
                  </a:lnTo>
                  <a:cubicBezTo>
                    <a:pt x="1923083" y="503146"/>
                    <a:pt x="1913015" y="527452"/>
                    <a:pt x="1895094" y="545374"/>
                  </a:cubicBezTo>
                  <a:cubicBezTo>
                    <a:pt x="1877173" y="563295"/>
                    <a:pt x="1852866" y="573363"/>
                    <a:pt x="1827521" y="573363"/>
                  </a:cubicBezTo>
                  <a:lnTo>
                    <a:pt x="95562" y="573363"/>
                  </a:lnTo>
                  <a:cubicBezTo>
                    <a:pt x="70217" y="573363"/>
                    <a:pt x="45911" y="563295"/>
                    <a:pt x="27989" y="545373"/>
                  </a:cubicBezTo>
                  <a:cubicBezTo>
                    <a:pt x="10068" y="527452"/>
                    <a:pt x="0" y="503145"/>
                    <a:pt x="0" y="477800"/>
                  </a:cubicBezTo>
                  <a:lnTo>
                    <a:pt x="0" y="9556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81329" tIns="81329" rIns="81329" bIns="8132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800" b="1" dirty="0" smtClean="0"/>
                <a:t>Capacity to perform</a:t>
              </a:r>
              <a:endParaRPr lang="en-GB" sz="2800" b="1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716016" y="2060848"/>
              <a:ext cx="648072" cy="2998734"/>
            </a:xfrm>
            <a:custGeom>
              <a:avLst/>
              <a:gdLst>
                <a:gd name="connsiteX0" fmla="*/ 0 w 1923083"/>
                <a:gd name="connsiteY0" fmla="*/ 95562 h 573363"/>
                <a:gd name="connsiteX1" fmla="*/ 27990 w 1923083"/>
                <a:gd name="connsiteY1" fmla="*/ 27989 h 573363"/>
                <a:gd name="connsiteX2" fmla="*/ 95563 w 1923083"/>
                <a:gd name="connsiteY2" fmla="*/ 0 h 573363"/>
                <a:gd name="connsiteX3" fmla="*/ 1827521 w 1923083"/>
                <a:gd name="connsiteY3" fmla="*/ 0 h 573363"/>
                <a:gd name="connsiteX4" fmla="*/ 1895094 w 1923083"/>
                <a:gd name="connsiteY4" fmla="*/ 27990 h 573363"/>
                <a:gd name="connsiteX5" fmla="*/ 1923083 w 1923083"/>
                <a:gd name="connsiteY5" fmla="*/ 95563 h 573363"/>
                <a:gd name="connsiteX6" fmla="*/ 1923083 w 1923083"/>
                <a:gd name="connsiteY6" fmla="*/ 477801 h 573363"/>
                <a:gd name="connsiteX7" fmla="*/ 1895094 w 1923083"/>
                <a:gd name="connsiteY7" fmla="*/ 545374 h 573363"/>
                <a:gd name="connsiteX8" fmla="*/ 1827521 w 1923083"/>
                <a:gd name="connsiteY8" fmla="*/ 573363 h 573363"/>
                <a:gd name="connsiteX9" fmla="*/ 95562 w 1923083"/>
                <a:gd name="connsiteY9" fmla="*/ 573363 h 573363"/>
                <a:gd name="connsiteX10" fmla="*/ 27989 w 1923083"/>
                <a:gd name="connsiteY10" fmla="*/ 545373 h 573363"/>
                <a:gd name="connsiteX11" fmla="*/ 0 w 1923083"/>
                <a:gd name="connsiteY11" fmla="*/ 477800 h 573363"/>
                <a:gd name="connsiteX12" fmla="*/ 0 w 1923083"/>
                <a:gd name="connsiteY12" fmla="*/ 95562 h 57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23083" h="573363">
                  <a:moveTo>
                    <a:pt x="0" y="95562"/>
                  </a:moveTo>
                  <a:cubicBezTo>
                    <a:pt x="0" y="70217"/>
                    <a:pt x="10068" y="45911"/>
                    <a:pt x="27990" y="27989"/>
                  </a:cubicBezTo>
                  <a:cubicBezTo>
                    <a:pt x="45911" y="10068"/>
                    <a:pt x="70218" y="0"/>
                    <a:pt x="95563" y="0"/>
                  </a:cubicBezTo>
                  <a:lnTo>
                    <a:pt x="1827521" y="0"/>
                  </a:lnTo>
                  <a:cubicBezTo>
                    <a:pt x="1852866" y="0"/>
                    <a:pt x="1877172" y="10068"/>
                    <a:pt x="1895094" y="27990"/>
                  </a:cubicBezTo>
                  <a:cubicBezTo>
                    <a:pt x="1913015" y="45911"/>
                    <a:pt x="1923083" y="70218"/>
                    <a:pt x="1923083" y="95563"/>
                  </a:cubicBezTo>
                  <a:lnTo>
                    <a:pt x="1923083" y="477801"/>
                  </a:lnTo>
                  <a:cubicBezTo>
                    <a:pt x="1923083" y="503146"/>
                    <a:pt x="1913015" y="527452"/>
                    <a:pt x="1895094" y="545374"/>
                  </a:cubicBezTo>
                  <a:cubicBezTo>
                    <a:pt x="1877173" y="563295"/>
                    <a:pt x="1852866" y="573363"/>
                    <a:pt x="1827521" y="573363"/>
                  </a:cubicBezTo>
                  <a:lnTo>
                    <a:pt x="95562" y="573363"/>
                  </a:lnTo>
                  <a:cubicBezTo>
                    <a:pt x="70217" y="573363"/>
                    <a:pt x="45911" y="563295"/>
                    <a:pt x="27989" y="545373"/>
                  </a:cubicBezTo>
                  <a:cubicBezTo>
                    <a:pt x="10068" y="527452"/>
                    <a:pt x="0" y="503145"/>
                    <a:pt x="0" y="477800"/>
                  </a:cubicBezTo>
                  <a:lnTo>
                    <a:pt x="0" y="9556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81329" tIns="81329" rIns="81329" bIns="8132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800" b="1" dirty="0" smtClean="0"/>
                <a:t>Capacity to relate and to mobilize</a:t>
              </a:r>
              <a:endParaRPr lang="en-GB" sz="2800" b="1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995936" y="2062468"/>
              <a:ext cx="576064" cy="2998734"/>
            </a:xfrm>
            <a:custGeom>
              <a:avLst/>
              <a:gdLst>
                <a:gd name="connsiteX0" fmla="*/ 0 w 1923083"/>
                <a:gd name="connsiteY0" fmla="*/ 95562 h 573363"/>
                <a:gd name="connsiteX1" fmla="*/ 27990 w 1923083"/>
                <a:gd name="connsiteY1" fmla="*/ 27989 h 573363"/>
                <a:gd name="connsiteX2" fmla="*/ 95563 w 1923083"/>
                <a:gd name="connsiteY2" fmla="*/ 0 h 573363"/>
                <a:gd name="connsiteX3" fmla="*/ 1827521 w 1923083"/>
                <a:gd name="connsiteY3" fmla="*/ 0 h 573363"/>
                <a:gd name="connsiteX4" fmla="*/ 1895094 w 1923083"/>
                <a:gd name="connsiteY4" fmla="*/ 27990 h 573363"/>
                <a:gd name="connsiteX5" fmla="*/ 1923083 w 1923083"/>
                <a:gd name="connsiteY5" fmla="*/ 95563 h 573363"/>
                <a:gd name="connsiteX6" fmla="*/ 1923083 w 1923083"/>
                <a:gd name="connsiteY6" fmla="*/ 477801 h 573363"/>
                <a:gd name="connsiteX7" fmla="*/ 1895094 w 1923083"/>
                <a:gd name="connsiteY7" fmla="*/ 545374 h 573363"/>
                <a:gd name="connsiteX8" fmla="*/ 1827521 w 1923083"/>
                <a:gd name="connsiteY8" fmla="*/ 573363 h 573363"/>
                <a:gd name="connsiteX9" fmla="*/ 95562 w 1923083"/>
                <a:gd name="connsiteY9" fmla="*/ 573363 h 573363"/>
                <a:gd name="connsiteX10" fmla="*/ 27989 w 1923083"/>
                <a:gd name="connsiteY10" fmla="*/ 545373 h 573363"/>
                <a:gd name="connsiteX11" fmla="*/ 0 w 1923083"/>
                <a:gd name="connsiteY11" fmla="*/ 477800 h 573363"/>
                <a:gd name="connsiteX12" fmla="*/ 0 w 1923083"/>
                <a:gd name="connsiteY12" fmla="*/ 95562 h 57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23083" h="573363">
                  <a:moveTo>
                    <a:pt x="0" y="95562"/>
                  </a:moveTo>
                  <a:cubicBezTo>
                    <a:pt x="0" y="70217"/>
                    <a:pt x="10068" y="45911"/>
                    <a:pt x="27990" y="27989"/>
                  </a:cubicBezTo>
                  <a:cubicBezTo>
                    <a:pt x="45911" y="10068"/>
                    <a:pt x="70218" y="0"/>
                    <a:pt x="95563" y="0"/>
                  </a:cubicBezTo>
                  <a:lnTo>
                    <a:pt x="1827521" y="0"/>
                  </a:lnTo>
                  <a:cubicBezTo>
                    <a:pt x="1852866" y="0"/>
                    <a:pt x="1877172" y="10068"/>
                    <a:pt x="1895094" y="27990"/>
                  </a:cubicBezTo>
                  <a:cubicBezTo>
                    <a:pt x="1913015" y="45911"/>
                    <a:pt x="1923083" y="70218"/>
                    <a:pt x="1923083" y="95563"/>
                  </a:cubicBezTo>
                  <a:lnTo>
                    <a:pt x="1923083" y="477801"/>
                  </a:lnTo>
                  <a:cubicBezTo>
                    <a:pt x="1923083" y="503146"/>
                    <a:pt x="1913015" y="527452"/>
                    <a:pt x="1895094" y="545374"/>
                  </a:cubicBezTo>
                  <a:cubicBezTo>
                    <a:pt x="1877173" y="563295"/>
                    <a:pt x="1852866" y="573363"/>
                    <a:pt x="1827521" y="573363"/>
                  </a:cubicBezTo>
                  <a:lnTo>
                    <a:pt x="95562" y="573363"/>
                  </a:lnTo>
                  <a:cubicBezTo>
                    <a:pt x="70217" y="573363"/>
                    <a:pt x="45911" y="563295"/>
                    <a:pt x="27989" y="545373"/>
                  </a:cubicBezTo>
                  <a:cubicBezTo>
                    <a:pt x="10068" y="527452"/>
                    <a:pt x="0" y="503145"/>
                    <a:pt x="0" y="477800"/>
                  </a:cubicBezTo>
                  <a:lnTo>
                    <a:pt x="0" y="9556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81329" tIns="81329" rIns="81329" bIns="8132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800" b="1" dirty="0" smtClean="0"/>
                <a:t>Capacity to organize</a:t>
              </a:r>
              <a:endParaRPr lang="en-GB" sz="2800" b="1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275856" y="2062468"/>
              <a:ext cx="576064" cy="2998734"/>
            </a:xfrm>
            <a:custGeom>
              <a:avLst/>
              <a:gdLst>
                <a:gd name="connsiteX0" fmla="*/ 0 w 1923083"/>
                <a:gd name="connsiteY0" fmla="*/ 95562 h 573363"/>
                <a:gd name="connsiteX1" fmla="*/ 27990 w 1923083"/>
                <a:gd name="connsiteY1" fmla="*/ 27989 h 573363"/>
                <a:gd name="connsiteX2" fmla="*/ 95563 w 1923083"/>
                <a:gd name="connsiteY2" fmla="*/ 0 h 573363"/>
                <a:gd name="connsiteX3" fmla="*/ 1827521 w 1923083"/>
                <a:gd name="connsiteY3" fmla="*/ 0 h 573363"/>
                <a:gd name="connsiteX4" fmla="*/ 1895094 w 1923083"/>
                <a:gd name="connsiteY4" fmla="*/ 27990 h 573363"/>
                <a:gd name="connsiteX5" fmla="*/ 1923083 w 1923083"/>
                <a:gd name="connsiteY5" fmla="*/ 95563 h 573363"/>
                <a:gd name="connsiteX6" fmla="*/ 1923083 w 1923083"/>
                <a:gd name="connsiteY6" fmla="*/ 477801 h 573363"/>
                <a:gd name="connsiteX7" fmla="*/ 1895094 w 1923083"/>
                <a:gd name="connsiteY7" fmla="*/ 545374 h 573363"/>
                <a:gd name="connsiteX8" fmla="*/ 1827521 w 1923083"/>
                <a:gd name="connsiteY8" fmla="*/ 573363 h 573363"/>
                <a:gd name="connsiteX9" fmla="*/ 95562 w 1923083"/>
                <a:gd name="connsiteY9" fmla="*/ 573363 h 573363"/>
                <a:gd name="connsiteX10" fmla="*/ 27989 w 1923083"/>
                <a:gd name="connsiteY10" fmla="*/ 545373 h 573363"/>
                <a:gd name="connsiteX11" fmla="*/ 0 w 1923083"/>
                <a:gd name="connsiteY11" fmla="*/ 477800 h 573363"/>
                <a:gd name="connsiteX12" fmla="*/ 0 w 1923083"/>
                <a:gd name="connsiteY12" fmla="*/ 95562 h 57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23083" h="573363">
                  <a:moveTo>
                    <a:pt x="0" y="95562"/>
                  </a:moveTo>
                  <a:cubicBezTo>
                    <a:pt x="0" y="70217"/>
                    <a:pt x="10068" y="45911"/>
                    <a:pt x="27990" y="27989"/>
                  </a:cubicBezTo>
                  <a:cubicBezTo>
                    <a:pt x="45911" y="10068"/>
                    <a:pt x="70218" y="0"/>
                    <a:pt x="95563" y="0"/>
                  </a:cubicBezTo>
                  <a:lnTo>
                    <a:pt x="1827521" y="0"/>
                  </a:lnTo>
                  <a:cubicBezTo>
                    <a:pt x="1852866" y="0"/>
                    <a:pt x="1877172" y="10068"/>
                    <a:pt x="1895094" y="27990"/>
                  </a:cubicBezTo>
                  <a:cubicBezTo>
                    <a:pt x="1913015" y="45911"/>
                    <a:pt x="1923083" y="70218"/>
                    <a:pt x="1923083" y="95563"/>
                  </a:cubicBezTo>
                  <a:lnTo>
                    <a:pt x="1923083" y="477801"/>
                  </a:lnTo>
                  <a:cubicBezTo>
                    <a:pt x="1923083" y="503146"/>
                    <a:pt x="1913015" y="527452"/>
                    <a:pt x="1895094" y="545374"/>
                  </a:cubicBezTo>
                  <a:cubicBezTo>
                    <a:pt x="1877173" y="563295"/>
                    <a:pt x="1852866" y="573363"/>
                    <a:pt x="1827521" y="573363"/>
                  </a:cubicBezTo>
                  <a:lnTo>
                    <a:pt x="95562" y="573363"/>
                  </a:lnTo>
                  <a:cubicBezTo>
                    <a:pt x="70217" y="573363"/>
                    <a:pt x="45911" y="563295"/>
                    <a:pt x="27989" y="545373"/>
                  </a:cubicBezTo>
                  <a:cubicBezTo>
                    <a:pt x="10068" y="527452"/>
                    <a:pt x="0" y="503145"/>
                    <a:pt x="0" y="477800"/>
                  </a:cubicBezTo>
                  <a:lnTo>
                    <a:pt x="0" y="9556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81329" tIns="81329" rIns="81329" bIns="8132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800" b="1" dirty="0" smtClean="0"/>
                <a:t>Capacity to exist</a:t>
              </a:r>
              <a:endParaRPr lang="en-GB" sz="2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828800" y="548680"/>
            <a:ext cx="6925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latin typeface="+mj-lt"/>
                <a:ea typeface="+mj-ea"/>
                <a:cs typeface="+mj-cs"/>
              </a:rPr>
              <a:t> Phase I - How did we measure?</a:t>
            </a:r>
            <a:endParaRPr lang="en-GB" sz="40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79512" y="3789040"/>
          <a:ext cx="8763000" cy="2004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192"/>
                <a:gridCol w="1584176"/>
                <a:gridCol w="1557064"/>
                <a:gridCol w="1656184"/>
                <a:gridCol w="1846784"/>
                <a:gridCol w="685800"/>
                <a:gridCol w="685800"/>
              </a:tblGrid>
              <a:tr h="333146">
                <a:tc gridSpan="7"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Strategic Plan</a:t>
                      </a:r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762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GB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GB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GB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en-GB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GB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A  -  E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1 - 4</a:t>
                      </a:r>
                      <a:endParaRPr lang="en-GB" sz="14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333449">
                <a:tc>
                  <a:txBody>
                    <a:bodyPr/>
                    <a:lstStyle/>
                    <a:p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GB" sz="1200" dirty="0">
                          <a:latin typeface="Calibri"/>
                          <a:ea typeface="Times New Roman"/>
                          <a:cs typeface="Arial"/>
                        </a:rPr>
                        <a:t>The NS has Statutes that are available at all levels of the NS.</a:t>
                      </a:r>
                      <a:endParaRPr lang="en-GB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/>
                </a:tc>
                <a:tc>
                  <a:txBody>
                    <a:bodyPr/>
                    <a:lstStyle/>
                    <a:p>
                      <a:pPr marL="228600" indent="-228600" algn="l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GB" sz="1200" dirty="0">
                          <a:latin typeface="Calibri"/>
                          <a:ea typeface="Times New Roman"/>
                          <a:cs typeface="Arial"/>
                        </a:rPr>
                        <a:t>The Statutes </a:t>
                      </a:r>
                      <a:r>
                        <a:rPr lang="en-GB" sz="1200" dirty="0" smtClean="0">
                          <a:latin typeface="Calibri"/>
                          <a:ea typeface="Times New Roman"/>
                          <a:cs typeface="Arial"/>
                        </a:rPr>
                        <a:t>have</a:t>
                      </a:r>
                      <a:r>
                        <a:rPr lang="en-GB" sz="1200" baseline="0" dirty="0" smtClean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200" dirty="0" smtClean="0">
                          <a:latin typeface="Calibri"/>
                          <a:ea typeface="Times New Roman"/>
                          <a:cs typeface="Arial"/>
                        </a:rPr>
                        <a:t>been </a:t>
                      </a:r>
                      <a:r>
                        <a:rPr lang="en-GB" sz="1200" dirty="0">
                          <a:latin typeface="Calibri"/>
                          <a:ea typeface="Times New Roman"/>
                          <a:cs typeface="Arial"/>
                        </a:rPr>
                        <a:t>revised less than 10 years ago. </a:t>
                      </a:r>
                      <a:endParaRPr lang="en-GB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/>
                </a:tc>
                <a:tc>
                  <a:txBody>
                    <a:bodyPr/>
                    <a:lstStyle/>
                    <a:p>
                      <a:pPr marL="228600" indent="-228600" algn="l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GB" sz="1200" dirty="0">
                          <a:latin typeface="Calibri"/>
                          <a:ea typeface="Times New Roman"/>
                          <a:cs typeface="Arial"/>
                        </a:rPr>
                        <a:t>The NS Statutes meet the requirements of the guidance document.</a:t>
                      </a:r>
                      <a:endParaRPr lang="en-GB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/>
                </a:tc>
                <a:tc>
                  <a:txBody>
                    <a:bodyPr/>
                    <a:lstStyle/>
                    <a:p>
                      <a:pPr marL="228600" indent="-228600" algn="l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GB" sz="1200" dirty="0">
                          <a:latin typeface="Calibri"/>
                          <a:ea typeface="Times New Roman"/>
                          <a:cs typeface="Arial"/>
                        </a:rPr>
                        <a:t>The NS regularly discusses and disseminates its Statutes. It involves all levels of the NS in this process.</a:t>
                      </a:r>
                      <a:endParaRPr lang="en-GB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20"/>
          <p:cNvGrpSpPr/>
          <p:nvPr/>
        </p:nvGrpSpPr>
        <p:grpSpPr>
          <a:xfrm>
            <a:off x="611560" y="1916832"/>
            <a:ext cx="8169563" cy="1577484"/>
            <a:chOff x="722917" y="1995532"/>
            <a:chExt cx="8169563" cy="1577484"/>
          </a:xfrm>
        </p:grpSpPr>
        <p:sp>
          <p:nvSpPr>
            <p:cNvPr id="25" name="Pentagon 24"/>
            <p:cNvSpPr/>
            <p:nvPr/>
          </p:nvSpPr>
          <p:spPr>
            <a:xfrm>
              <a:off x="5076056" y="3212976"/>
              <a:ext cx="3816424" cy="28803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22917" y="2006418"/>
              <a:ext cx="2376264" cy="64807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Core capacities</a:t>
              </a:r>
              <a:endParaRPr lang="en-GB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315205" y="2002224"/>
              <a:ext cx="2376264" cy="64807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Attributes</a:t>
              </a:r>
              <a:endParaRPr lang="en-GB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892413" y="1995532"/>
              <a:ext cx="2376264" cy="6480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Indicators</a:t>
              </a:r>
              <a:endParaRPr lang="en-GB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691469" y="3140968"/>
              <a:ext cx="504056" cy="43204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A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267533" y="3140968"/>
              <a:ext cx="504056" cy="43204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B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43597" y="3140968"/>
              <a:ext cx="504056" cy="43204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C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419661" y="3140968"/>
              <a:ext cx="504056" cy="43204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D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995725" y="3140968"/>
              <a:ext cx="504056" cy="43204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E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Right Brace 34"/>
            <p:cNvSpPr/>
            <p:nvPr/>
          </p:nvSpPr>
          <p:spPr>
            <a:xfrm rot="16200000">
              <a:off x="6867466" y="1439144"/>
              <a:ext cx="449627" cy="2880320"/>
            </a:xfrm>
            <a:prstGeom prst="rightBrac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Pentagon 35"/>
            <p:cNvSpPr/>
            <p:nvPr/>
          </p:nvSpPr>
          <p:spPr>
            <a:xfrm>
              <a:off x="3027173" y="2006418"/>
              <a:ext cx="288032" cy="648072"/>
            </a:xfrm>
            <a:prstGeom prst="homePlat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Pentagon 36"/>
            <p:cNvSpPr/>
            <p:nvPr/>
          </p:nvSpPr>
          <p:spPr>
            <a:xfrm>
              <a:off x="5569225" y="2006418"/>
              <a:ext cx="288032" cy="630494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According to 5 core capacity areas, 63 Attributes positioning in A and B score,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were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needed to tackle urgently.</a:t>
            </a:r>
            <a:endParaRPr lang="en-US" sz="2800" dirty="0" smtClean="0">
              <a:ea typeface="ＭＳ Ｐゴシック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roger.bracke\Local Settings\Temporary Internet Files\Content.IE5\WV8X6N0L\MP90043953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398" y="1746448"/>
            <a:ext cx="2814592" cy="4191946"/>
          </a:xfrm>
          <a:prstGeom prst="rect">
            <a:avLst/>
          </a:prstGeom>
          <a:noFill/>
        </p:spPr>
      </p:pic>
      <p:sp>
        <p:nvSpPr>
          <p:cNvPr id="14340" name="Title 1"/>
          <p:cNvSpPr>
            <a:spLocks noGrp="1"/>
          </p:cNvSpPr>
          <p:nvPr>
            <p:ph type="title"/>
          </p:nvPr>
        </p:nvSpPr>
        <p:spPr bwMode="auto">
          <a:xfrm>
            <a:off x="642910" y="620688"/>
            <a:ext cx="7601498" cy="71120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C00000"/>
              </a:buClr>
            </a:pPr>
            <a:r>
              <a:rPr lang="en-GB" sz="3600" b="1" dirty="0" smtClean="0"/>
              <a:t>How did we  use OCAC results?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16" y="1643050"/>
            <a:ext cx="5554960" cy="4643470"/>
          </a:xfrm>
        </p:spPr>
        <p:txBody>
          <a:bodyPr>
            <a:normAutofit fontScale="92500"/>
          </a:bodyPr>
          <a:lstStyle/>
          <a:p>
            <a:pPr marL="514350" indent="-514350" defTabSz="873216">
              <a:buFont typeface="+mj-lt"/>
              <a:buAutoNum type="arabicPeriod"/>
              <a:defRPr/>
            </a:pPr>
            <a:r>
              <a:rPr lang="en-GB" sz="3200" b="1" i="1" dirty="0" smtClean="0">
                <a:solidFill>
                  <a:schemeClr val="accent2">
                    <a:lumMod val="75000"/>
                  </a:schemeClr>
                </a:solidFill>
              </a:rPr>
              <a:t>Identified “What are the critical capacity</a:t>
            </a:r>
            <a:br>
              <a:rPr lang="en-GB" sz="32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3200" b="1" i="1" dirty="0" smtClean="0">
                <a:solidFill>
                  <a:schemeClr val="accent2">
                    <a:lumMod val="75000"/>
                  </a:schemeClr>
                </a:solidFill>
              </a:rPr>
              <a:t> deficits of  MRCS?”</a:t>
            </a:r>
          </a:p>
          <a:p>
            <a:pPr marL="514350" indent="-514350" defTabSz="873216">
              <a:buFont typeface="+mj-lt"/>
              <a:buAutoNum type="arabicPeriod"/>
              <a:defRPr/>
            </a:pPr>
            <a:r>
              <a:rPr lang="en-GB" b="1" i="1" dirty="0" smtClean="0">
                <a:solidFill>
                  <a:schemeClr val="accent3">
                    <a:lumMod val="50000"/>
                  </a:schemeClr>
                </a:solidFill>
              </a:rPr>
              <a:t>prioritized  actions for MRCS’s Development </a:t>
            </a:r>
            <a:r>
              <a:rPr lang="en-GB" b="1" i="1" dirty="0" smtClean="0">
                <a:solidFill>
                  <a:schemeClr val="accent3">
                    <a:lumMod val="50000"/>
                  </a:schemeClr>
                </a:solidFill>
              </a:rPr>
              <a:t>Plan.</a:t>
            </a:r>
          </a:p>
          <a:p>
            <a:pPr marL="514350" indent="-514350" defTabSz="873216">
              <a:buFont typeface="+mj-lt"/>
              <a:buAutoNum type="arabicPeriod"/>
              <a:defRPr/>
            </a:pPr>
            <a:r>
              <a:rPr lang="en-GB" sz="3200" b="1" i="1" dirty="0" smtClean="0">
                <a:solidFill>
                  <a:schemeClr val="accent5">
                    <a:lumMod val="75000"/>
                  </a:schemeClr>
                </a:solidFill>
              </a:rPr>
              <a:t>Planned </a:t>
            </a:r>
            <a:r>
              <a:rPr lang="en-GB" sz="3200" b="1" i="1" dirty="0" smtClean="0">
                <a:solidFill>
                  <a:schemeClr val="accent5">
                    <a:lumMod val="75000"/>
                  </a:schemeClr>
                </a:solidFill>
              </a:rPr>
              <a:t>“How </a:t>
            </a:r>
            <a:r>
              <a:rPr lang="en-GB" b="1" i="1" dirty="0" smtClean="0">
                <a:solidFill>
                  <a:schemeClr val="accent5">
                    <a:lumMod val="75000"/>
                  </a:schemeClr>
                </a:solidFill>
              </a:rPr>
              <a:t> MRCS  should do to fulfil these deficits </a:t>
            </a:r>
            <a:r>
              <a:rPr lang="en-GB" b="1" i="1" dirty="0" smtClean="0">
                <a:solidFill>
                  <a:schemeClr val="accent5">
                    <a:lumMod val="75000"/>
                  </a:schemeClr>
                </a:solidFill>
              </a:rPr>
              <a:t>“</a:t>
            </a:r>
          </a:p>
          <a:p>
            <a:pPr marL="914400" lvl="1" indent="-514350" defTabSz="873216">
              <a:buFont typeface="+mj-lt"/>
              <a:buAutoNum type="arabicPeriod"/>
              <a:defRPr/>
            </a:pPr>
            <a:r>
              <a:rPr lang="en-GB" b="1" i="1" dirty="0" smtClean="0">
                <a:solidFill>
                  <a:schemeClr val="accent3">
                    <a:lumMod val="50000"/>
                  </a:schemeClr>
                </a:solidFill>
              </a:rPr>
              <a:t>2013 </a:t>
            </a:r>
            <a:r>
              <a:rPr lang="en-GB" b="1" i="1" dirty="0" smtClean="0">
                <a:solidFill>
                  <a:schemeClr val="accent3">
                    <a:lumMod val="50000"/>
                  </a:schemeClr>
                </a:solidFill>
              </a:rPr>
              <a:t>Development plan</a:t>
            </a:r>
          </a:p>
          <a:p>
            <a:pPr marL="914400" lvl="1" indent="-514350" defTabSz="873216">
              <a:buFont typeface="+mj-lt"/>
              <a:buAutoNum type="arabicPeriod"/>
              <a:defRPr/>
            </a:pPr>
            <a:r>
              <a:rPr lang="en-GB" b="1" i="1" dirty="0" smtClean="0">
                <a:solidFill>
                  <a:schemeClr val="accent3">
                    <a:lumMod val="50000"/>
                  </a:schemeClr>
                </a:solidFill>
              </a:rPr>
              <a:t>2014-2015 Development plan</a:t>
            </a:r>
          </a:p>
          <a:p>
            <a:pPr marL="514350" indent="-514350" defTabSz="873216">
              <a:buFont typeface="+mj-lt"/>
              <a:buAutoNum type="arabicPeriod"/>
              <a:defRPr/>
            </a:pPr>
            <a:endParaRPr lang="en-GB" sz="3200" b="1" i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2971800" y="2908176"/>
            <a:ext cx="3816424" cy="2880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788157" y="1690732"/>
            <a:ext cx="2376264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Indicators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587213" y="2836168"/>
            <a:ext cx="504056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63277" y="2836168"/>
            <a:ext cx="504056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B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39341" y="2836168"/>
            <a:ext cx="504056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15405" y="2836168"/>
            <a:ext cx="504056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91469" y="2836168"/>
            <a:ext cx="504056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 rot="16200000">
            <a:off x="4763210" y="1134344"/>
            <a:ext cx="449627" cy="2880320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" name="Group 19"/>
          <p:cNvGrpSpPr/>
          <p:nvPr/>
        </p:nvGrpSpPr>
        <p:grpSpPr>
          <a:xfrm>
            <a:off x="722917" y="1701618"/>
            <a:ext cx="1486883" cy="648072"/>
            <a:chOff x="722917" y="2006418"/>
            <a:chExt cx="2592288" cy="648072"/>
          </a:xfrm>
        </p:grpSpPr>
        <p:sp>
          <p:nvSpPr>
            <p:cNvPr id="4" name="Rectangle 3"/>
            <p:cNvSpPr/>
            <p:nvPr/>
          </p:nvSpPr>
          <p:spPr>
            <a:xfrm>
              <a:off x="722917" y="2006418"/>
              <a:ext cx="2376264" cy="64807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Core capacities</a:t>
              </a:r>
              <a:endParaRPr lang="en-GB" dirty="0"/>
            </a:p>
          </p:txBody>
        </p:sp>
        <p:sp>
          <p:nvSpPr>
            <p:cNvPr id="14" name="Pentagon 13"/>
            <p:cNvSpPr/>
            <p:nvPr/>
          </p:nvSpPr>
          <p:spPr>
            <a:xfrm>
              <a:off x="3027173" y="2006418"/>
              <a:ext cx="288032" cy="648072"/>
            </a:xfrm>
            <a:prstGeom prst="homePlat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2286000" y="1676400"/>
            <a:ext cx="1409195" cy="648072"/>
            <a:chOff x="3315205" y="2002224"/>
            <a:chExt cx="2542052" cy="648072"/>
          </a:xfrm>
        </p:grpSpPr>
        <p:sp>
          <p:nvSpPr>
            <p:cNvPr id="5" name="Rectangle 4"/>
            <p:cNvSpPr/>
            <p:nvPr/>
          </p:nvSpPr>
          <p:spPr>
            <a:xfrm>
              <a:off x="3315205" y="2002224"/>
              <a:ext cx="2376264" cy="64807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Attributes</a:t>
              </a:r>
              <a:endParaRPr lang="en-GB" dirty="0"/>
            </a:p>
          </p:txBody>
        </p:sp>
        <p:sp>
          <p:nvSpPr>
            <p:cNvPr id="15" name="Pentagon 14"/>
            <p:cNvSpPr/>
            <p:nvPr/>
          </p:nvSpPr>
          <p:spPr>
            <a:xfrm>
              <a:off x="5569225" y="2006418"/>
              <a:ext cx="288032" cy="630494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6876256" y="2895600"/>
            <a:ext cx="864096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 or B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10400" y="2286000"/>
            <a:ext cx="56938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A-</a:t>
            </a:r>
            <a:r>
              <a:rPr lang="en-GB" dirty="0" smtClean="0"/>
              <a:t>E</a:t>
            </a:r>
            <a:endParaRPr lang="en-US" dirty="0" smtClean="0"/>
          </a:p>
        </p:txBody>
      </p:sp>
      <p:grpSp>
        <p:nvGrpSpPr>
          <p:cNvPr id="12" name="Group 44"/>
          <p:cNvGrpSpPr/>
          <p:nvPr/>
        </p:nvGrpSpPr>
        <p:grpSpPr>
          <a:xfrm>
            <a:off x="7740352" y="2196153"/>
            <a:ext cx="1251248" cy="1088831"/>
            <a:chOff x="7740352" y="2196153"/>
            <a:chExt cx="1251248" cy="1088831"/>
          </a:xfrm>
        </p:grpSpPr>
        <p:sp>
          <p:nvSpPr>
            <p:cNvPr id="25" name="TextBox 24"/>
            <p:cNvSpPr txBox="1"/>
            <p:nvPr/>
          </p:nvSpPr>
          <p:spPr>
            <a:xfrm>
              <a:off x="7956376" y="2196153"/>
              <a:ext cx="1035224" cy="584775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Prioritize</a:t>
              </a:r>
            </a:p>
            <a:p>
              <a:pPr algn="ctr"/>
              <a:r>
                <a:rPr lang="en-US" sz="1600" dirty="0" smtClean="0"/>
                <a:t>1 - 4</a:t>
              </a:r>
              <a:endParaRPr lang="en-GB" sz="1600" dirty="0"/>
            </a:p>
          </p:txBody>
        </p:sp>
        <p:grpSp>
          <p:nvGrpSpPr>
            <p:cNvPr id="16" name="Group 43"/>
            <p:cNvGrpSpPr/>
            <p:nvPr/>
          </p:nvGrpSpPr>
          <p:grpSpPr>
            <a:xfrm>
              <a:off x="7740352" y="2903984"/>
              <a:ext cx="1189856" cy="381000"/>
              <a:chOff x="7740352" y="2903984"/>
              <a:chExt cx="1189856" cy="3810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8244408" y="2903984"/>
                <a:ext cx="685800" cy="3810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28" name="Straight Arrow Connector 27"/>
              <p:cNvCxnSpPr>
                <a:stCxn id="23" idx="3"/>
                <a:endCxn id="26" idx="1"/>
              </p:cNvCxnSpPr>
              <p:nvPr/>
            </p:nvCxnSpPr>
            <p:spPr>
              <a:xfrm>
                <a:off x="7740352" y="3086100"/>
                <a:ext cx="504056" cy="8384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TextBox 26"/>
          <p:cNvSpPr txBox="1"/>
          <p:nvPr/>
        </p:nvSpPr>
        <p:spPr>
          <a:xfrm>
            <a:off x="609600" y="3657600"/>
            <a:ext cx="74719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PRIORITIZE</a:t>
            </a:r>
          </a:p>
          <a:p>
            <a:pPr marL="361950"/>
            <a:r>
              <a:rPr lang="en-US" sz="2800" b="1" dirty="0" smtClean="0"/>
              <a:t>1</a:t>
            </a:r>
            <a:r>
              <a:rPr lang="en-US" sz="2800" dirty="0" smtClean="0"/>
              <a:t>- Not relevant</a:t>
            </a:r>
          </a:p>
          <a:p>
            <a:pPr marL="361950"/>
            <a:r>
              <a:rPr lang="en-US" sz="2800" b="1" dirty="0" smtClean="0"/>
              <a:t>2</a:t>
            </a:r>
            <a:r>
              <a:rPr lang="en-US" sz="2800" dirty="0" smtClean="0"/>
              <a:t> – Relevant but not Urgent</a:t>
            </a:r>
          </a:p>
          <a:p>
            <a:pPr marL="361950"/>
            <a:r>
              <a:rPr lang="en-US" sz="2800" b="1" dirty="0" smtClean="0">
                <a:solidFill>
                  <a:srgbClr val="FF0000"/>
                </a:solidFill>
              </a:rPr>
              <a:t>3 </a:t>
            </a:r>
            <a:r>
              <a:rPr lang="en-US" sz="2800" dirty="0" smtClean="0">
                <a:solidFill>
                  <a:srgbClr val="FF0000"/>
                </a:solidFill>
              </a:rPr>
              <a:t>– </a:t>
            </a:r>
            <a:r>
              <a:rPr lang="en-US" sz="2800" b="1" dirty="0" smtClean="0">
                <a:solidFill>
                  <a:srgbClr val="FF0000"/>
                </a:solidFill>
              </a:rPr>
              <a:t>Relevant and Urgent</a:t>
            </a:r>
          </a:p>
          <a:p>
            <a:pPr marL="361950"/>
            <a:r>
              <a:rPr lang="en-US" sz="3200" b="1" dirty="0" smtClean="0">
                <a:solidFill>
                  <a:srgbClr val="FF0000"/>
                </a:solidFill>
              </a:rPr>
              <a:t>4 – Critical ( </a:t>
            </a:r>
            <a:r>
              <a:rPr lang="en-US" sz="1200" b="1" dirty="0" smtClean="0"/>
              <a:t>Law revise, Emblem, state/region /branch capacity build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endParaRPr lang="en-GB" sz="3200" b="1" dirty="0">
              <a:solidFill>
                <a:srgbClr val="FF0000"/>
              </a:solidFill>
            </a:endParaRPr>
          </a:p>
        </p:txBody>
      </p:sp>
      <p:cxnSp>
        <p:nvCxnSpPr>
          <p:cNvPr id="38" name="Shape 37"/>
          <p:cNvCxnSpPr>
            <a:stCxn id="26" idx="2"/>
          </p:cNvCxnSpPr>
          <p:nvPr/>
        </p:nvCxnSpPr>
        <p:spPr>
          <a:xfrm rot="5400000">
            <a:off x="5482158" y="865634"/>
            <a:ext cx="685800" cy="5524500"/>
          </a:xfrm>
          <a:prstGeom prst="bentConnector2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812360" y="1752600"/>
            <a:ext cx="1331640" cy="1752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 45"/>
          <p:cNvSpPr/>
          <p:nvPr/>
        </p:nvSpPr>
        <p:spPr>
          <a:xfrm>
            <a:off x="2590800" y="3349823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chemeClr val="accent5">
                    <a:lumMod val="50000"/>
                  </a:schemeClr>
                </a:solidFill>
              </a:rPr>
              <a:t>A: The NS has no statistics related to volunteer involvement</a:t>
            </a:r>
            <a:endParaRPr lang="en-GB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28800" y="548680"/>
            <a:ext cx="643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latin typeface="+mj-lt"/>
                <a:ea typeface="+mj-ea"/>
                <a:cs typeface="+mj-cs"/>
              </a:rPr>
              <a:t> Phase I - How did we prioritize ?</a:t>
            </a:r>
            <a:endParaRPr lang="en-GB" sz="36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ea typeface="ＭＳ Ｐゴシック" charset="-128"/>
              </a:rPr>
              <a:t>Pie chart diagram showed that </a:t>
            </a:r>
            <a:r>
              <a:rPr lang="en-US" sz="2400" b="1" dirty="0" smtClean="0">
                <a:ea typeface="ＭＳ Ｐゴシック" charset="-128"/>
              </a:rPr>
              <a:t>MRCS</a:t>
            </a:r>
            <a:r>
              <a:rPr lang="en-US" sz="2400" b="1" dirty="0" smtClean="0">
                <a:ea typeface="ＭＳ Ｐゴシック" charset="-128"/>
              </a:rPr>
              <a:t> </a:t>
            </a:r>
            <a:r>
              <a:rPr lang="en-US" sz="2400" b="1" dirty="0" smtClean="0">
                <a:ea typeface="ＭＳ Ｐゴシック" charset="-128"/>
              </a:rPr>
              <a:t>has </a:t>
            </a:r>
            <a:r>
              <a:rPr lang="en-US" sz="2400" b="1" dirty="0" smtClean="0">
                <a:solidFill>
                  <a:schemeClr val="accent1"/>
                </a:solidFill>
                <a:ea typeface="ＭＳ Ｐゴシック" charset="-128"/>
              </a:rPr>
              <a:t>only 4.35% of attributions represented highest and great satisfied level </a:t>
            </a:r>
            <a:r>
              <a:rPr lang="en-US" sz="2400" b="1" dirty="0" smtClean="0">
                <a:ea typeface="ＭＳ Ｐゴシック" charset="-128"/>
              </a:rPr>
              <a:t>Vs </a:t>
            </a:r>
            <a:r>
              <a:rPr lang="en-US" sz="2400" b="1" dirty="0" smtClean="0">
                <a:solidFill>
                  <a:srgbClr val="FF0000"/>
                </a:solidFill>
                <a:ea typeface="ＭＳ Ｐゴシック" charset="-128"/>
              </a:rPr>
              <a:t>31.52% of attributions are worst level needed to be improved</a:t>
            </a:r>
            <a:r>
              <a:rPr lang="en-US" sz="2400" b="1" dirty="0" smtClean="0">
                <a:ea typeface="ＭＳ Ｐゴシック" charset="-128"/>
              </a:rPr>
              <a:t> or urgent needed to be changed in organizational development process.</a:t>
            </a:r>
            <a:br>
              <a:rPr lang="en-US" sz="2400" b="1" dirty="0" smtClean="0">
                <a:ea typeface="ＭＳ Ｐゴシック" charset="-128"/>
              </a:rPr>
            </a:br>
            <a:endParaRPr lang="en-US" sz="2400" b="1" dirty="0" smtClean="0">
              <a:ea typeface="ＭＳ Ｐゴシック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Priorities according  to OCAC findings;</a:t>
            </a:r>
            <a:endParaRPr lang="en-US" sz="3600" b="1" dirty="0"/>
          </a:p>
        </p:txBody>
      </p:sp>
      <p:sp>
        <p:nvSpPr>
          <p:cNvPr id="2050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altLang="ja-JP" sz="2800" b="1" u="sng" dirty="0" smtClean="0">
                <a:solidFill>
                  <a:srgbClr val="FF0000"/>
                </a:solidFill>
              </a:rPr>
              <a:t>Institutional matters  (highest)</a:t>
            </a:r>
            <a:endParaRPr lang="en-US" altLang="ja-JP" sz="1600" b="1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altLang="ja-JP" sz="2800" b="1" u="sng" dirty="0" smtClean="0">
                <a:solidFill>
                  <a:schemeClr val="accent6">
                    <a:lumMod val="75000"/>
                  </a:schemeClr>
                </a:solidFill>
              </a:rPr>
              <a:t>Legal tools  (highest)</a:t>
            </a:r>
            <a:endParaRPr lang="en-US" altLang="ja-JP" sz="1600" b="1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altLang="ja-JP" sz="2800" b="1" u="sng" dirty="0" smtClean="0">
                <a:solidFill>
                  <a:schemeClr val="accent2">
                    <a:lumMod val="75000"/>
                  </a:schemeClr>
                </a:solidFill>
              </a:rPr>
              <a:t>Security and safety awareness </a:t>
            </a:r>
            <a:r>
              <a:rPr lang="en-US" altLang="ja-JP" sz="2800" b="1" dirty="0" smtClean="0">
                <a:solidFill>
                  <a:schemeClr val="accent2">
                    <a:lumMod val="75000"/>
                  </a:schemeClr>
                </a:solidFill>
              </a:rPr>
              <a:t>(highest)-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altLang="ja-JP" sz="2800" b="1" u="sng" dirty="0" smtClean="0">
                <a:solidFill>
                  <a:srgbClr val="7030A0"/>
                </a:solidFill>
              </a:rPr>
              <a:t>Resource mobilization </a:t>
            </a:r>
            <a:r>
              <a:rPr lang="en-US" altLang="ja-JP" sz="2800" b="1" dirty="0" smtClean="0">
                <a:solidFill>
                  <a:srgbClr val="7030A0"/>
                </a:solidFill>
              </a:rPr>
              <a:t>(highest)-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altLang="ja-JP" sz="2800" b="1" dirty="0" smtClean="0">
              <a:solidFill>
                <a:srgbClr val="7030A0"/>
              </a:solidFill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altLang="ja-JP" sz="2800" b="1" u="sng" dirty="0" smtClean="0">
                <a:solidFill>
                  <a:schemeClr val="tx2"/>
                </a:solidFill>
              </a:rPr>
              <a:t>Identity </a:t>
            </a:r>
            <a:r>
              <a:rPr lang="en-US" altLang="ja-JP" sz="2800" b="1" dirty="0" smtClean="0">
                <a:solidFill>
                  <a:schemeClr val="tx2"/>
                </a:solidFill>
              </a:rPr>
              <a:t>(2</a:t>
            </a:r>
            <a:r>
              <a:rPr lang="en-US" altLang="ja-JP" sz="2800" b="1" baseline="30000" dirty="0" smtClean="0">
                <a:solidFill>
                  <a:schemeClr val="tx2"/>
                </a:solidFill>
              </a:rPr>
              <a:t>nd</a:t>
            </a:r>
            <a:r>
              <a:rPr lang="en-US" altLang="ja-JP" sz="2800" b="1" dirty="0" smtClean="0">
                <a:solidFill>
                  <a:schemeClr val="tx2"/>
                </a:solidFill>
              </a:rPr>
              <a:t> )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altLang="ja-JP" sz="2800" b="1" u="sng" dirty="0" smtClean="0">
                <a:solidFill>
                  <a:schemeClr val="tx2"/>
                </a:solidFill>
              </a:rPr>
              <a:t>Protection of image and reputation </a:t>
            </a:r>
            <a:r>
              <a:rPr lang="en-US" altLang="ja-JP" sz="2800" b="1" dirty="0" smtClean="0">
                <a:solidFill>
                  <a:schemeClr val="tx2"/>
                </a:solidFill>
              </a:rPr>
              <a:t>(2</a:t>
            </a:r>
            <a:r>
              <a:rPr lang="en-US" altLang="ja-JP" sz="2800" b="1" baseline="30000" dirty="0" smtClean="0">
                <a:solidFill>
                  <a:schemeClr val="tx2"/>
                </a:solidFill>
              </a:rPr>
              <a:t>nd</a:t>
            </a:r>
            <a:r>
              <a:rPr lang="en-US" altLang="ja-JP" sz="2800" b="1" dirty="0" smtClean="0">
                <a:solidFill>
                  <a:schemeClr val="tx2"/>
                </a:solidFill>
              </a:rPr>
              <a:t> )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altLang="ja-JP" sz="2800" b="1" u="sng" dirty="0" smtClean="0">
                <a:solidFill>
                  <a:schemeClr val="tx2"/>
                </a:solidFill>
              </a:rPr>
              <a:t>Communication </a:t>
            </a:r>
            <a:r>
              <a:rPr lang="en-US" altLang="ja-JP" sz="2800" b="1" dirty="0" smtClean="0">
                <a:solidFill>
                  <a:schemeClr val="tx2"/>
                </a:solidFill>
              </a:rPr>
              <a:t>(2</a:t>
            </a:r>
            <a:r>
              <a:rPr lang="en-US" altLang="ja-JP" sz="2800" b="1" baseline="30000" dirty="0" smtClean="0">
                <a:solidFill>
                  <a:schemeClr val="tx2"/>
                </a:solidFill>
              </a:rPr>
              <a:t>nd</a:t>
            </a:r>
            <a:r>
              <a:rPr lang="en-US" altLang="ja-JP" sz="2800" b="1" dirty="0" smtClean="0">
                <a:solidFill>
                  <a:schemeClr val="tx2"/>
                </a:solidFill>
              </a:rPr>
              <a:t> )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altLang="ja-JP" sz="2800" b="1" u="sng" dirty="0" smtClean="0">
                <a:solidFill>
                  <a:schemeClr val="bg2">
                    <a:lumMod val="10000"/>
                  </a:schemeClr>
                </a:solidFill>
              </a:rPr>
              <a:t>Learning from others </a:t>
            </a:r>
            <a:r>
              <a:rPr lang="en-US" altLang="ja-JP" sz="2800" b="1" dirty="0" smtClean="0">
                <a:solidFill>
                  <a:schemeClr val="bg2">
                    <a:lumMod val="10000"/>
                  </a:schemeClr>
                </a:solidFill>
              </a:rPr>
              <a:t>(3</a:t>
            </a:r>
            <a:r>
              <a:rPr lang="en-US" altLang="ja-JP" sz="2800" b="1" baseline="30000" dirty="0" smtClean="0">
                <a:solidFill>
                  <a:schemeClr val="bg2">
                    <a:lumMod val="10000"/>
                  </a:schemeClr>
                </a:solidFill>
              </a:rPr>
              <a:t>rd</a:t>
            </a:r>
            <a:r>
              <a:rPr lang="en-US" altLang="ja-JP" sz="2800" b="1" dirty="0" smtClean="0">
                <a:solidFill>
                  <a:schemeClr val="bg2">
                    <a:lumMod val="10000"/>
                  </a:schemeClr>
                </a:solidFill>
              </a:rPr>
              <a:t> )   </a:t>
            </a:r>
            <a:endParaRPr lang="en-US" altLang="ja-JP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</TotalTime>
  <Words>1303</Words>
  <Application>Microsoft Office PowerPoint</Application>
  <PresentationFormat>On-screen Show (4:3)</PresentationFormat>
  <Paragraphs>212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MRCS Perspective and Feedback on OCAC </vt:lpstr>
      <vt:lpstr>Objectives of OCAC Internal self assessment</vt:lpstr>
      <vt:lpstr>Slide 3</vt:lpstr>
      <vt:lpstr>Slide 4</vt:lpstr>
      <vt:lpstr>According to 5 core capacity areas, 63 Attributes positioning in A and B score, were needed to tackle urgently.</vt:lpstr>
      <vt:lpstr>How did we  use OCAC results?</vt:lpstr>
      <vt:lpstr>Slide 7</vt:lpstr>
      <vt:lpstr>Pie chart diagram showed that MRCS has only 4.35% of attributions represented highest and great satisfied level Vs 31.52% of attributions are worst level needed to be improved or urgent needed to be changed in organizational development process. </vt:lpstr>
      <vt:lpstr>Priorities according  to OCAC findings;</vt:lpstr>
      <vt:lpstr>Planned “How  MRCS  should do to fulfil these deficits “</vt:lpstr>
      <vt:lpstr>Slide 11</vt:lpstr>
      <vt:lpstr>Slide 12</vt:lpstr>
      <vt:lpstr>Institutional matters and Legal tools </vt:lpstr>
      <vt:lpstr>Security and safety awareness </vt:lpstr>
      <vt:lpstr>Resource mobilization </vt:lpstr>
      <vt:lpstr>Resource mobilization </vt:lpstr>
      <vt:lpstr>Follow up Actions in 2013-2014  OCAC-report , after assessment </vt:lpstr>
      <vt:lpstr>Benefits  of  O-CAC process</vt:lpstr>
      <vt:lpstr>Challenges</vt:lpstr>
      <vt:lpstr>Lesson learned and need support  from  Donors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Masanao Mori</dc:creator>
  <cp:lastModifiedBy>user</cp:lastModifiedBy>
  <cp:revision>125</cp:revision>
  <dcterms:created xsi:type="dcterms:W3CDTF">2012-12-02T02:01:55Z</dcterms:created>
  <dcterms:modified xsi:type="dcterms:W3CDTF">2014-09-11T05:09:20Z</dcterms:modified>
</cp:coreProperties>
</file>