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83" r:id="rId2"/>
    <p:sldId id="298" r:id="rId3"/>
    <p:sldId id="289" r:id="rId4"/>
    <p:sldId id="299" r:id="rId5"/>
    <p:sldId id="297" r:id="rId6"/>
    <p:sldId id="292" r:id="rId7"/>
    <p:sldId id="294" r:id="rId8"/>
    <p:sldId id="296" r:id="rId9"/>
    <p:sldId id="295" r:id="rId10"/>
    <p:sldId id="300" r:id="rId11"/>
  </p:sldIdLst>
  <p:sldSz cx="9144000" cy="6858000" type="screen4x3"/>
  <p:notesSz cx="6735763" cy="98663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41818"/>
    <a:srgbClr val="CF1C21"/>
    <a:srgbClr val="8B4907"/>
    <a:srgbClr val="5C4F46"/>
    <a:srgbClr val="66584E"/>
    <a:srgbClr val="E8C7B0"/>
    <a:srgbClr val="F4D1B9"/>
    <a:srgbClr val="B9BFC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667" autoAdjust="0"/>
    <p:restoredTop sz="96625" autoAdjust="0"/>
  </p:normalViewPr>
  <p:slideViewPr>
    <p:cSldViewPr>
      <p:cViewPr>
        <p:scale>
          <a:sx n="80" d="100"/>
          <a:sy n="80" d="100"/>
        </p:scale>
        <p:origin x="-1122" y="12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smtClean="0"/>
            </a:lvl1pPr>
          </a:lstStyle>
          <a:p>
            <a:pPr>
              <a:defRPr/>
            </a:pPr>
            <a:fld id="{3FB9A58E-6371-4105-9125-BACE54D605BB}" type="datetimeFigureOut">
              <a:rPr lang="en-GB"/>
              <a:pPr>
                <a:defRPr/>
              </a:pPr>
              <a:t>16/09/2014</a:t>
            </a:fld>
            <a:endParaRPr lang="en-GB"/>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43F467E2-D31F-4314-B9FA-C168A331C4DC}" type="slidenum">
              <a:rPr lang="en-GB"/>
              <a:pPr>
                <a:defRPr/>
              </a:pPr>
              <a:t>‹#›</a:t>
            </a:fld>
            <a:endParaRPr lang="en-GB"/>
          </a:p>
        </p:txBody>
      </p:sp>
    </p:spTree>
    <p:extLst>
      <p:ext uri="{BB962C8B-B14F-4D97-AF65-F5344CB8AC3E}">
        <p14:creationId xmlns:p14="http://schemas.microsoft.com/office/powerpoint/2010/main" xmlns="" val="33532153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282555" y="550742"/>
              <a:ext cx="1144157" cy="615718"/>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cs typeface="Arial" pitchFamily="34" charset="0"/>
                </a:rPr>
                <a:t>Regional Community Safety and Resilience Forum</a:t>
              </a:r>
            </a:p>
          </p:txBody>
        </p:sp>
      </p:gr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p:nvSpPr>
          <p:spPr>
            <a:xfrm>
              <a:off x="514350" y="928688"/>
              <a:ext cx="4724400" cy="2051050"/>
            </a:xfrm>
            <a:prstGeom prst="rect">
              <a:avLst/>
            </a:prstGeom>
            <a:noFill/>
          </p:spPr>
          <p:txBody>
            <a:bodyPr lIns="0" tIns="0" rIns="0" bIns="0">
              <a:spAutoFit/>
            </a:bodyPr>
            <a:lstStyle/>
            <a:p>
              <a:pPr fontAlgn="auto">
                <a:spcBef>
                  <a:spcPts val="0"/>
                </a:spcBef>
                <a:spcAft>
                  <a:spcPts val="0"/>
                </a:spcAft>
                <a:defRPr/>
              </a:pPr>
              <a:r>
                <a:rPr lang="en-US" sz="2000" b="1" baseline="30000" dirty="0">
                  <a:solidFill>
                    <a:srgbClr val="E8C7B0"/>
                  </a:solidFill>
                  <a:latin typeface="Arial" pitchFamily="34" charset="0"/>
                  <a:cs typeface="Arial" pitchFamily="34" charset="0"/>
                </a:rPr>
                <a:t>FOR FURTHER INFORMATION ON National Society update, PLEASE CONTACT:</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National Society</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NAME SURNAME</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TITLE:</a:t>
              </a:r>
              <a:r>
                <a:rPr lang="en-US" sz="2000" baseline="30000" dirty="0">
                  <a:solidFill>
                    <a:schemeClr val="bg1"/>
                  </a:solidFill>
                  <a:latin typeface="Arial" pitchFamily="34" charset="0"/>
                  <a:cs typeface="Arial" pitchFamily="34" charset="0"/>
                </a:rPr>
                <a:t/>
              </a:r>
              <a:br>
                <a:rPr lang="en-US" sz="2000" baseline="30000" dirty="0">
                  <a:solidFill>
                    <a:schemeClr val="bg1"/>
                  </a:solidFill>
                  <a:latin typeface="Arial" pitchFamily="34" charset="0"/>
                  <a:cs typeface="Arial" pitchFamily="34" charset="0"/>
                </a:rPr>
              </a:br>
              <a:r>
                <a:rPr lang="en-US" sz="2000" b="1" baseline="30000" dirty="0">
                  <a:solidFill>
                    <a:schemeClr val="bg1"/>
                  </a:solidFill>
                  <a:latin typeface="Arial" pitchFamily="34" charset="0"/>
                  <a:cs typeface="Arial" pitchFamily="34" charset="0"/>
                </a:rPr>
                <a:t>TEL. : </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EMAIL: </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DATE:</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p:txBody>
        </p:sp>
        <p:pic>
          <p:nvPicPr>
            <p:cNvPr id="6" name="Picture 15" descr="SLCM-icons logo-EN.jpg"/>
            <p:cNvPicPr>
              <a:picLocks noChangeAspect="1"/>
            </p:cNvPicPr>
            <p:nvPr/>
          </p:nvPicPr>
          <p:blipFill>
            <a:blip r:embed="rId2"/>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1029" name="Group 16"/>
          <p:cNvGrpSpPr>
            <a:grpSpLocks/>
          </p:cNvGrpSpPr>
          <p:nvPr/>
        </p:nvGrpSpPr>
        <p:grpSpPr bwMode="auto">
          <a:xfrm>
            <a:off x="339725" y="339725"/>
            <a:ext cx="1260475" cy="1260475"/>
            <a:chOff x="228600" y="228600"/>
            <a:chExt cx="1260000" cy="1260000"/>
          </a:xfrm>
        </p:grpSpPr>
        <p:sp>
          <p:nvSpPr>
            <p:cNvPr id="18" name="Oval 1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TextBox 18"/>
            <p:cNvSpPr txBox="1"/>
            <p:nvPr/>
          </p:nvSpPr>
          <p:spPr>
            <a:xfrm>
              <a:off x="282555" y="550742"/>
              <a:ext cx="1144157" cy="615718"/>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cs typeface="Arial" pitchFamily="34" charset="0"/>
                </a:rPr>
                <a:t>Regional Community Safety and Resilience Forum</a:t>
              </a:r>
            </a:p>
          </p:txBody>
        </p:sp>
      </p:gr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57" r:id="rId9"/>
  </p:sldLayoutIdLst>
  <p:txStyles>
    <p:titleStyle>
      <a:lvl1pPr algn="l" rtl="0" fontAlgn="base">
        <a:spcBef>
          <a:spcPct val="0"/>
        </a:spcBef>
        <a:spcAft>
          <a:spcPct val="0"/>
        </a:spcAft>
        <a:defRPr sz="2600" b="1" i="1" kern="1200">
          <a:solidFill>
            <a:schemeClr val="tx1"/>
          </a:solidFill>
          <a:latin typeface="Arial" pitchFamily="34" charset="0"/>
          <a:ea typeface="+mj-ea"/>
          <a:cs typeface="Arial" pitchFamily="34" charset="0"/>
        </a:defRPr>
      </a:lvl1pPr>
      <a:lvl2pPr algn="l" rtl="0" fontAlgn="base">
        <a:spcBef>
          <a:spcPct val="0"/>
        </a:spcBef>
        <a:spcAft>
          <a:spcPct val="0"/>
        </a:spcAft>
        <a:defRPr sz="2600" b="1" i="1">
          <a:solidFill>
            <a:schemeClr val="tx1"/>
          </a:solidFill>
          <a:latin typeface="Arial" pitchFamily="34" charset="0"/>
          <a:cs typeface="Arial" pitchFamily="34" charset="0"/>
        </a:defRPr>
      </a:lvl2pPr>
      <a:lvl3pPr algn="l" rtl="0" fontAlgn="base">
        <a:spcBef>
          <a:spcPct val="0"/>
        </a:spcBef>
        <a:spcAft>
          <a:spcPct val="0"/>
        </a:spcAft>
        <a:defRPr sz="2600" b="1" i="1">
          <a:solidFill>
            <a:schemeClr val="tx1"/>
          </a:solidFill>
          <a:latin typeface="Arial" pitchFamily="34" charset="0"/>
          <a:cs typeface="Arial" pitchFamily="34" charset="0"/>
        </a:defRPr>
      </a:lvl3pPr>
      <a:lvl4pPr algn="l" rtl="0" fontAlgn="base">
        <a:spcBef>
          <a:spcPct val="0"/>
        </a:spcBef>
        <a:spcAft>
          <a:spcPct val="0"/>
        </a:spcAft>
        <a:defRPr sz="2600" b="1" i="1">
          <a:solidFill>
            <a:schemeClr val="tx1"/>
          </a:solidFill>
          <a:latin typeface="Arial" pitchFamily="34" charset="0"/>
          <a:cs typeface="Arial" pitchFamily="34" charset="0"/>
        </a:defRPr>
      </a:lvl4pPr>
      <a:lvl5pPr algn="l" rtl="0" fontAlgn="base">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fontAlgn="base">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fontAlgn="base">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fontAlgn="base">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fontAlgn="base">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fontAlgn="base">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daothanhtam.vnrc@gmail.com" TargetMode="External"/><Relationship Id="rId2" Type="http://schemas.openxmlformats.org/officeDocument/2006/relationships/hyperlink" Target="mailto:tranquochung187@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a:xfrm>
            <a:off x="990600" y="2819400"/>
            <a:ext cx="7239000" cy="647700"/>
          </a:xfrm>
        </p:spPr>
        <p:txBody>
          <a:bodyPr/>
          <a:lstStyle/>
          <a:p>
            <a:r>
              <a:rPr lang="en-US" smtClean="0">
                <a:latin typeface="Arial" charset="0"/>
                <a:cs typeface="Arial" charset="0"/>
              </a:rPr>
              <a:t>HEALTH and DM UPDATE</a:t>
            </a:r>
            <a:br>
              <a:rPr lang="en-US" smtClean="0">
                <a:latin typeface="Arial" charset="0"/>
                <a:cs typeface="Arial" charset="0"/>
              </a:rPr>
            </a:br>
            <a:endParaRPr lang="en-GB" altLang="en-US" smtClean="0">
              <a:latin typeface="Arial" charset="0"/>
              <a:cs typeface="Arial" charset="0"/>
            </a:endParaRPr>
          </a:p>
        </p:txBody>
      </p:sp>
      <p:sp>
        <p:nvSpPr>
          <p:cNvPr id="10243" name="Subtitle 2"/>
          <p:cNvSpPr>
            <a:spLocks noGrp="1"/>
          </p:cNvSpPr>
          <p:nvPr>
            <p:ph type="subTitle" idx="1"/>
          </p:nvPr>
        </p:nvSpPr>
        <p:spPr>
          <a:xfrm>
            <a:off x="1066800" y="3657600"/>
            <a:ext cx="7543800" cy="2209800"/>
          </a:xfrm>
        </p:spPr>
        <p:txBody>
          <a:bodyPr>
            <a:normAutofit lnSpcReduction="10000"/>
          </a:bodyPr>
          <a:lstStyle/>
          <a:p>
            <a:pPr>
              <a:defRPr/>
            </a:pPr>
            <a:r>
              <a:rPr lang="en-US" sz="2600" dirty="0" smtClean="0"/>
              <a:t>Vietnam Red Cross Society </a:t>
            </a:r>
            <a:endParaRPr lang="en-GB" altLang="en-US" sz="2600" dirty="0" smtClean="0">
              <a:latin typeface="Arial" charset="0"/>
              <a:cs typeface="Arial" charset="0"/>
            </a:endParaRPr>
          </a:p>
          <a:p>
            <a:pPr>
              <a:defRPr/>
            </a:pPr>
            <a:r>
              <a:rPr lang="en-GB" altLang="en-US" sz="2200" dirty="0" smtClean="0">
                <a:latin typeface="Arial" charset="0"/>
                <a:cs typeface="Arial" charset="0"/>
              </a:rPr>
              <a:t> </a:t>
            </a:r>
          </a:p>
          <a:p>
            <a:pPr>
              <a:defRPr/>
            </a:pPr>
            <a:endParaRPr lang="en-GB" altLang="en-US" dirty="0">
              <a:latin typeface="Arial" charset="0"/>
              <a:cs typeface="Arial" charset="0"/>
            </a:endParaRPr>
          </a:p>
          <a:p>
            <a:pPr>
              <a:defRPr/>
            </a:pPr>
            <a:endParaRPr lang="en-GB" altLang="en-US" dirty="0" smtClean="0">
              <a:latin typeface="Arial" charset="0"/>
              <a:cs typeface="Arial" charset="0"/>
            </a:endParaRPr>
          </a:p>
          <a:p>
            <a:pPr>
              <a:defRPr/>
            </a:pPr>
            <a:endParaRPr lang="en-GB" altLang="en-US" sz="1400" dirty="0" smtClean="0">
              <a:latin typeface="Arial" charset="0"/>
              <a:cs typeface="Arial" charset="0"/>
            </a:endParaRPr>
          </a:p>
          <a:p>
            <a:pPr>
              <a:defRPr/>
            </a:pPr>
            <a:r>
              <a:rPr lang="en-GB" altLang="en-US" sz="1500" dirty="0" smtClean="0">
                <a:latin typeface="Arial" charset="0"/>
                <a:cs typeface="Arial" charset="0"/>
              </a:rPr>
              <a:t>Bangkok, 16</a:t>
            </a:r>
            <a:r>
              <a:rPr lang="en-GB" altLang="en-US" sz="1500" baseline="30000" dirty="0" smtClean="0">
                <a:latin typeface="Arial" charset="0"/>
                <a:cs typeface="Arial" charset="0"/>
              </a:rPr>
              <a:t>th</a:t>
            </a:r>
            <a:r>
              <a:rPr lang="en-GB" altLang="en-US" sz="1500" dirty="0" smtClean="0">
                <a:latin typeface="Arial" charset="0"/>
                <a:cs typeface="Arial" charset="0"/>
              </a:rPr>
              <a:t> September,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Content Placeholder 2"/>
          <p:cNvSpPr>
            <a:spLocks noGrp="1"/>
          </p:cNvSpPr>
          <p:nvPr>
            <p:ph idx="1"/>
          </p:nvPr>
        </p:nvSpPr>
        <p:spPr/>
        <p:txBody>
          <a:bodyPr/>
          <a:lstStyle/>
          <a:p>
            <a:pPr>
              <a:buFont typeface="Wingdings" pitchFamily="2" charset="2"/>
              <a:buNone/>
            </a:pPr>
            <a:r>
              <a:rPr lang="en-US" dirty="0" smtClean="0"/>
              <a:t>For further information</a:t>
            </a:r>
          </a:p>
          <a:p>
            <a:pPr>
              <a:buFont typeface="Wingdings" pitchFamily="2" charset="2"/>
              <a:buNone/>
            </a:pPr>
            <a:r>
              <a:rPr lang="en-US" dirty="0" smtClean="0"/>
              <a:t>Please contact: </a:t>
            </a:r>
          </a:p>
          <a:p>
            <a:pPr>
              <a:buNone/>
            </a:pPr>
            <a:r>
              <a:rPr lang="en-US" dirty="0" smtClean="0"/>
              <a:t>Dr. Hung Tran </a:t>
            </a:r>
            <a:r>
              <a:rPr lang="en-US" dirty="0" err="1" smtClean="0"/>
              <a:t>Quoc</a:t>
            </a:r>
            <a:r>
              <a:rPr lang="en-US" dirty="0" smtClean="0"/>
              <a:t> </a:t>
            </a:r>
          </a:p>
          <a:p>
            <a:pPr>
              <a:buNone/>
            </a:pPr>
            <a:r>
              <a:rPr lang="en-US" b="1" i="1" dirty="0" smtClean="0"/>
              <a:t>Head of Disaster Management Dept.</a:t>
            </a:r>
            <a:endParaRPr lang="en-US" dirty="0" smtClean="0"/>
          </a:p>
          <a:p>
            <a:pPr>
              <a:buFont typeface="Wingdings" pitchFamily="2" charset="2"/>
              <a:buNone/>
            </a:pPr>
            <a:r>
              <a:rPr lang="en-US" dirty="0" smtClean="0">
                <a:hlinkClick r:id="rId2"/>
              </a:rPr>
              <a:t>tranquochung187@gmail.com</a:t>
            </a:r>
            <a:endParaRPr lang="en-US" dirty="0" smtClean="0"/>
          </a:p>
          <a:p>
            <a:pPr>
              <a:buFont typeface="Wingdings" pitchFamily="2" charset="2"/>
              <a:buNone/>
            </a:pPr>
            <a:endParaRPr lang="en-US" dirty="0" smtClean="0"/>
          </a:p>
          <a:p>
            <a:pPr>
              <a:buFont typeface="Wingdings" pitchFamily="2" charset="2"/>
              <a:buNone/>
            </a:pPr>
            <a:r>
              <a:rPr lang="en-US" dirty="0" smtClean="0"/>
              <a:t>Dr. Tam Dao </a:t>
            </a:r>
            <a:r>
              <a:rPr lang="en-US" dirty="0" err="1" smtClean="0"/>
              <a:t>Thi</a:t>
            </a:r>
            <a:r>
              <a:rPr lang="en-US" dirty="0" smtClean="0"/>
              <a:t> </a:t>
            </a:r>
            <a:r>
              <a:rPr lang="en-US" dirty="0" err="1" smtClean="0"/>
              <a:t>Thanh</a:t>
            </a:r>
            <a:endParaRPr lang="en-US" dirty="0" smtClean="0"/>
          </a:p>
          <a:p>
            <a:pPr>
              <a:buFont typeface="Wingdings" pitchFamily="2" charset="2"/>
              <a:buNone/>
            </a:pPr>
            <a:r>
              <a:rPr lang="en-US" b="1" i="1" dirty="0" smtClean="0"/>
              <a:t>Head of Health Dept.</a:t>
            </a:r>
          </a:p>
          <a:p>
            <a:pPr>
              <a:buNone/>
            </a:pPr>
            <a:r>
              <a:rPr lang="en-US" dirty="0" smtClean="0">
                <a:hlinkClick r:id="rId3"/>
              </a:rPr>
              <a:t>daothanhtam.vnrc@gmail.com</a:t>
            </a:r>
            <a:endParaRPr lang="en-US" dirty="0" smtClean="0"/>
          </a:p>
          <a:p>
            <a:pPr>
              <a:buNone/>
            </a:pPr>
            <a:endParaRPr lang="en-US" b="1" dirty="0" smtClean="0"/>
          </a:p>
          <a:p>
            <a:pPr>
              <a:buFont typeface="Wingdings" pitchFamily="2" charset="2"/>
              <a:buNone/>
            </a:pPr>
            <a:endParaRPr lang="en-US" dirty="0" smtClean="0"/>
          </a:p>
        </p:txBody>
      </p:sp>
      <p:sp>
        <p:nvSpPr>
          <p:cNvPr id="48132" name="Slide Number Placeholder 3"/>
          <p:cNvSpPr>
            <a:spLocks noGrp="1"/>
          </p:cNvSpPr>
          <p:nvPr>
            <p:ph type="sldNum" sz="quarter" idx="4294967295"/>
          </p:nvPr>
        </p:nvSpPr>
        <p:spPr>
          <a:xfrm>
            <a:off x="6553200" y="6245225"/>
            <a:ext cx="1981200" cy="476250"/>
          </a:xfrm>
          <a:prstGeom prst="rect">
            <a:avLst/>
          </a:prstGeom>
          <a:noFill/>
        </p:spPr>
        <p:txBody>
          <a:bodyPr/>
          <a:lstStyle/>
          <a:p>
            <a:fld id="{27C8EDB1-BA3C-446E-A39E-D741F7B079D0}" type="slidenum">
              <a:rPr lang="en-US" smtClean="0"/>
              <a:pPr/>
              <a:t>10</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524000" y="381000"/>
            <a:ext cx="7162800" cy="762000"/>
          </a:xfrm>
        </p:spPr>
        <p:txBody>
          <a:bodyPr/>
          <a:lstStyle/>
          <a:p>
            <a:r>
              <a:rPr lang="en-US" sz="1800" dirty="0" smtClean="0">
                <a:solidFill>
                  <a:srgbClr val="FF0000"/>
                </a:solidFill>
                <a:latin typeface="Arial" charset="0"/>
                <a:cs typeface="Arial" charset="0"/>
              </a:rPr>
              <a:t>VNRC ORGANISATIONAL STRUCTURE </a:t>
            </a:r>
            <a:r>
              <a:rPr lang="en-GB" sz="1800" dirty="0" smtClean="0">
                <a:solidFill>
                  <a:srgbClr val="FF0000"/>
                </a:solidFill>
                <a:latin typeface="Arial" charset="0"/>
                <a:cs typeface="Arial" charset="0"/>
              </a:rPr>
              <a:t/>
            </a:r>
            <a:br>
              <a:rPr lang="en-GB" sz="1800" dirty="0" smtClean="0">
                <a:solidFill>
                  <a:srgbClr val="FF0000"/>
                </a:solidFill>
                <a:latin typeface="Arial" charset="0"/>
                <a:cs typeface="Arial" charset="0"/>
              </a:rPr>
            </a:br>
            <a:endParaRPr lang="en-GB" sz="1800" dirty="0" smtClean="0">
              <a:solidFill>
                <a:srgbClr val="FF0000"/>
              </a:solidFill>
              <a:latin typeface="Arial" charset="0"/>
              <a:cs typeface="Arial" charset="0"/>
            </a:endParaRPr>
          </a:p>
        </p:txBody>
      </p:sp>
      <p:sp>
        <p:nvSpPr>
          <p:cNvPr id="4" name="Rectangle 3"/>
          <p:cNvSpPr/>
          <p:nvPr/>
        </p:nvSpPr>
        <p:spPr>
          <a:xfrm>
            <a:off x="3200400" y="1219200"/>
            <a:ext cx="2667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National Headquarter</a:t>
            </a:r>
            <a:endParaRPr lang="en-GB" dirty="0"/>
          </a:p>
        </p:txBody>
      </p:sp>
      <p:sp>
        <p:nvSpPr>
          <p:cNvPr id="5" name="Rectangle 4"/>
          <p:cNvSpPr/>
          <p:nvPr/>
        </p:nvSpPr>
        <p:spPr>
          <a:xfrm>
            <a:off x="914400" y="2667000"/>
            <a:ext cx="2667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Disaster Management Department</a:t>
            </a:r>
            <a:endParaRPr lang="en-GB" dirty="0"/>
          </a:p>
        </p:txBody>
      </p:sp>
      <p:sp>
        <p:nvSpPr>
          <p:cNvPr id="6" name="Rectangle 5"/>
          <p:cNvSpPr/>
          <p:nvPr/>
        </p:nvSpPr>
        <p:spPr>
          <a:xfrm>
            <a:off x="914400" y="3657600"/>
            <a:ext cx="2667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15 Project Management Boards, 10 staffs</a:t>
            </a:r>
            <a:endParaRPr lang="en-GB" dirty="0"/>
          </a:p>
        </p:txBody>
      </p:sp>
      <p:sp>
        <p:nvSpPr>
          <p:cNvPr id="7" name="Rectangle 6"/>
          <p:cNvSpPr/>
          <p:nvPr/>
        </p:nvSpPr>
        <p:spPr>
          <a:xfrm>
            <a:off x="2590800" y="5486400"/>
            <a:ext cx="1905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DM /Social Work Unit </a:t>
            </a:r>
            <a:endParaRPr lang="en-GB" dirty="0"/>
          </a:p>
        </p:txBody>
      </p:sp>
      <p:sp>
        <p:nvSpPr>
          <p:cNvPr id="9" name="Rectangle 8"/>
          <p:cNvSpPr/>
          <p:nvPr/>
        </p:nvSpPr>
        <p:spPr>
          <a:xfrm>
            <a:off x="4724400" y="5486400"/>
            <a:ext cx="1828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Health care Unit</a:t>
            </a:r>
            <a:endParaRPr lang="en-GB" dirty="0"/>
          </a:p>
        </p:txBody>
      </p:sp>
      <p:cxnSp>
        <p:nvCxnSpPr>
          <p:cNvPr id="13" name="Straight Arrow Connector 12"/>
          <p:cNvCxnSpPr>
            <a:stCxn id="5" idx="2"/>
          </p:cNvCxnSpPr>
          <p:nvPr/>
        </p:nvCxnSpPr>
        <p:spPr>
          <a:xfrm>
            <a:off x="2247900" y="3352800"/>
            <a:ext cx="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209800" y="2286000"/>
            <a:ext cx="6096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505200" y="5105400"/>
            <a:ext cx="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638800" y="5105400"/>
            <a:ext cx="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5486400" y="3505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Content Placeholder 15"/>
          <p:cNvSpPr>
            <a:spLocks noGrp="1"/>
          </p:cNvSpPr>
          <p:nvPr>
            <p:ph idx="1"/>
          </p:nvPr>
        </p:nvSpPr>
        <p:spPr>
          <a:xfrm>
            <a:off x="4191000" y="2667000"/>
            <a:ext cx="2819400" cy="685800"/>
          </a:xfr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None/>
              <a:defRPr/>
            </a:pPr>
            <a:r>
              <a:rPr lang="en-US" sz="2000" dirty="0" smtClean="0"/>
              <a:t>Health Care Department</a:t>
            </a:r>
            <a:endParaRPr lang="en-GB" sz="2000" dirty="0"/>
          </a:p>
        </p:txBody>
      </p:sp>
      <p:sp>
        <p:nvSpPr>
          <p:cNvPr id="17" name="Rectangle 16"/>
          <p:cNvSpPr/>
          <p:nvPr/>
        </p:nvSpPr>
        <p:spPr>
          <a:xfrm>
            <a:off x="4267200" y="3657600"/>
            <a:ext cx="2667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5 Project Management Boards, 10 staffs</a:t>
            </a:r>
            <a:endParaRPr lang="en-GB" dirty="0"/>
          </a:p>
        </p:txBody>
      </p:sp>
      <p:cxnSp>
        <p:nvCxnSpPr>
          <p:cNvPr id="18" name="Straight Arrow Connector 17"/>
          <p:cNvCxnSpPr/>
          <p:nvPr/>
        </p:nvCxnSpPr>
        <p:spPr>
          <a:xfrm>
            <a:off x="5638800" y="2286000"/>
            <a:ext cx="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209800" y="2286000"/>
            <a:ext cx="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3200400" y="4495800"/>
            <a:ext cx="2819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RC province</a:t>
            </a:r>
            <a:endParaRPr lang="en-GB" dirty="0"/>
          </a:p>
        </p:txBody>
      </p:sp>
      <p:cxnSp>
        <p:nvCxnSpPr>
          <p:cNvPr id="25" name="Straight Arrow Connector 24"/>
          <p:cNvCxnSpPr/>
          <p:nvPr/>
        </p:nvCxnSpPr>
        <p:spPr>
          <a:xfrm rot="5400000">
            <a:off x="5526087" y="4379913"/>
            <a:ext cx="228600" cy="31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3391694" y="4380706"/>
            <a:ext cx="228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572000" y="1905000"/>
            <a:ext cx="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8305800" y="2286000"/>
            <a:ext cx="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7162800" y="2667000"/>
            <a:ext cx="1981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RC </a:t>
            </a:r>
            <a:r>
              <a:rPr lang="en-US" dirty="0" smtClean="0"/>
              <a:t>Fist Aid Training &amp; Support  Center</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p:txBody>
          <a:bodyPr/>
          <a:lstStyle/>
          <a:p>
            <a:r>
              <a:rPr lang="en-GB" altLang="en-US" smtClean="0">
                <a:latin typeface="Arial" charset="0"/>
                <a:cs typeface="Arial" charset="0"/>
              </a:rPr>
              <a:t>Major Achievement against Road map and Resilience House</a:t>
            </a:r>
          </a:p>
        </p:txBody>
      </p:sp>
      <p:sp>
        <p:nvSpPr>
          <p:cNvPr id="13314" name="Content Placeholder 2"/>
          <p:cNvSpPr>
            <a:spLocks noGrp="1"/>
          </p:cNvSpPr>
          <p:nvPr>
            <p:ph idx="1"/>
          </p:nvPr>
        </p:nvSpPr>
        <p:spPr>
          <a:xfrm>
            <a:off x="762000" y="1752600"/>
            <a:ext cx="8382000" cy="4191000"/>
          </a:xfrm>
        </p:spPr>
        <p:txBody>
          <a:bodyPr/>
          <a:lstStyle/>
          <a:p>
            <a:r>
              <a:rPr lang="en-GB" altLang="en-US" sz="1600" dirty="0" smtClean="0">
                <a:latin typeface="Arial" charset="0"/>
                <a:cs typeface="Arial" charset="0"/>
              </a:rPr>
              <a:t>Established VNRC steering committee for disaster prevention and control (with 10 members, 1 health officer inside)</a:t>
            </a:r>
          </a:p>
          <a:p>
            <a:r>
              <a:rPr lang="en-GB" altLang="en-US" sz="1600" dirty="0" smtClean="0">
                <a:latin typeface="Arial" charset="0"/>
                <a:cs typeface="Arial" charset="0"/>
              </a:rPr>
              <a:t>Consolidated NDRT with 34 members (2 health officers inside)</a:t>
            </a:r>
          </a:p>
          <a:p>
            <a:r>
              <a:rPr lang="en-GB" altLang="en-US" sz="1600" dirty="0" smtClean="0">
                <a:latin typeface="Arial" charset="0"/>
                <a:cs typeface="Arial" charset="0"/>
              </a:rPr>
              <a:t>Established a framework to guide the direction of the disaster response through several resolution/regulations approved by VNRC leadership</a:t>
            </a:r>
          </a:p>
          <a:p>
            <a:pPr marL="639763" lvl="3" indent="-285750"/>
            <a:r>
              <a:rPr lang="en-GB" sz="1600" dirty="0" smtClean="0"/>
              <a:t>“Enhancing effectiveness in disaster prevention and control of VNRC in new situation”</a:t>
            </a:r>
            <a:endParaRPr lang="en-US" sz="1600" dirty="0" smtClean="0"/>
          </a:p>
          <a:p>
            <a:pPr marL="639763" lvl="3" indent="-285750"/>
            <a:r>
              <a:rPr lang="en-GB" sz="1600" dirty="0" smtClean="0"/>
              <a:t>“The organisation and operation of disaster response team” (for 4 levels)</a:t>
            </a:r>
            <a:endParaRPr lang="en-US" sz="1600" dirty="0" smtClean="0"/>
          </a:p>
          <a:p>
            <a:pPr marL="639763" lvl="3" indent="-285750"/>
            <a:r>
              <a:rPr lang="en-GB" sz="1600" dirty="0" smtClean="0"/>
              <a:t>“Receiving, managing and distributing relief goods”</a:t>
            </a:r>
            <a:endParaRPr lang="en-US" sz="1600" dirty="0" smtClean="0"/>
          </a:p>
          <a:p>
            <a:pPr marL="639763" lvl="3" indent="-285750"/>
            <a:r>
              <a:rPr lang="en-GB" sz="1600" dirty="0" smtClean="0"/>
              <a:t>“</a:t>
            </a:r>
            <a:r>
              <a:rPr lang="en-GB" sz="1600" dirty="0"/>
              <a:t>The organisation and operation of disaster response centres</a:t>
            </a:r>
            <a:r>
              <a:rPr lang="en-GB" sz="1600" dirty="0" smtClean="0"/>
              <a:t>”</a:t>
            </a:r>
          </a:p>
          <a:p>
            <a:pPr marL="639763" lvl="3" indent="-285750"/>
            <a:r>
              <a:rPr lang="en-GB" sz="1600" dirty="0" smtClean="0"/>
              <a:t>The organisation and operation of First Aid stations and posts”</a:t>
            </a:r>
          </a:p>
          <a:p>
            <a:pPr marL="639763" lvl="3" indent="-285750"/>
            <a:r>
              <a:rPr lang="en-GB" sz="1600" dirty="0" smtClean="0"/>
              <a:t>The organisation and operation of mobile health checks”</a:t>
            </a:r>
            <a:endParaRPr lang="en-US" sz="1600" dirty="0"/>
          </a:p>
          <a:p>
            <a:r>
              <a:rPr lang="en-GB" altLang="en-US" sz="1600" dirty="0" smtClean="0">
                <a:latin typeface="Arial" charset="0"/>
                <a:cs typeface="Arial" charset="0"/>
              </a:rPr>
              <a:t>Issued CBDRM framework and organised launching workshops for 63 provinces</a:t>
            </a:r>
          </a:p>
          <a:p>
            <a:pPr>
              <a:buNone/>
            </a:pPr>
            <a:r>
              <a:rPr lang="en-GB" altLang="en-US" sz="1600" dirty="0" smtClean="0">
                <a:latin typeface="Arial" charset="0"/>
                <a:cs typeface="Arial" charset="0"/>
              </a:rPr>
              <a:t>     </a:t>
            </a:r>
            <a:r>
              <a:rPr lang="en-GB" altLang="en-US" sz="1600" i="1" dirty="0" smtClean="0">
                <a:latin typeface="Arial" charset="0"/>
                <a:cs typeface="Arial" charset="0"/>
              </a:rPr>
              <a:t>(All documents have a lot heath activities inside!!)</a:t>
            </a:r>
          </a:p>
          <a:p>
            <a:pPr>
              <a:buNone/>
            </a:pPr>
            <a:endParaRPr lang="en-GB" altLang="en-US" sz="1600" dirty="0" smtClean="0">
              <a:solidFill>
                <a:srgbClr val="FF0000"/>
              </a:solidFill>
              <a:latin typeface="Arial" charset="0"/>
              <a:cs typeface="Arial" charset="0"/>
            </a:endParaRPr>
          </a:p>
          <a:p>
            <a:pPr>
              <a:buNone/>
            </a:pPr>
            <a:endParaRPr lang="en-GB" altLang="en-US" sz="1600" dirty="0" smtClean="0">
              <a:latin typeface="Arial" charset="0"/>
              <a:cs typeface="Arial" charset="0"/>
            </a:endParaRPr>
          </a:p>
          <a:p>
            <a:endParaRPr lang="en-GB" altLang="en-US" sz="1600" b="1" dirty="0" smtClean="0">
              <a:latin typeface="Arial" charset="0"/>
              <a:cs typeface="Arial" charset="0"/>
            </a:endParaRPr>
          </a:p>
          <a:p>
            <a:endParaRPr lang="en-GB" altLang="en-US" sz="1600" dirty="0" smtClean="0">
              <a:solidFill>
                <a:srgbClr val="FF0000"/>
              </a:solidFill>
              <a:latin typeface="Arial" charset="0"/>
              <a:cs typeface="Arial" charset="0"/>
            </a:endParaRPr>
          </a:p>
          <a:p>
            <a:endParaRPr lang="en-GB" altLang="en-US" sz="1600" dirty="0" smtClean="0">
              <a:solidFill>
                <a:srgbClr val="FF0000"/>
              </a:solidFill>
              <a:latin typeface="Arial"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p:txBody>
          <a:bodyPr/>
          <a:lstStyle/>
          <a:p>
            <a:r>
              <a:rPr lang="en-GB" altLang="en-US" dirty="0" smtClean="0">
                <a:latin typeface="Arial" charset="0"/>
                <a:cs typeface="Arial" charset="0"/>
              </a:rPr>
              <a:t>Major Achievement against Road map and Resilience House</a:t>
            </a:r>
          </a:p>
        </p:txBody>
      </p:sp>
      <p:sp>
        <p:nvSpPr>
          <p:cNvPr id="13314" name="Content Placeholder 2"/>
          <p:cNvSpPr>
            <a:spLocks noGrp="1"/>
          </p:cNvSpPr>
          <p:nvPr>
            <p:ph idx="1"/>
          </p:nvPr>
        </p:nvSpPr>
        <p:spPr>
          <a:xfrm>
            <a:off x="1143000" y="1524000"/>
            <a:ext cx="7848600" cy="4191000"/>
          </a:xfrm>
        </p:spPr>
        <p:txBody>
          <a:bodyPr/>
          <a:lstStyle/>
          <a:p>
            <a:r>
              <a:rPr lang="en-GB" altLang="en-US" sz="2000" dirty="0" smtClean="0">
                <a:latin typeface="Arial" charset="0"/>
                <a:cs typeface="Arial" charset="0"/>
              </a:rPr>
              <a:t>2014 Pre - disaster meeting with VNRC DM and some health staff, PNS and government agency</a:t>
            </a:r>
          </a:p>
          <a:p>
            <a:r>
              <a:rPr lang="en-GB" altLang="en-US" sz="2000" dirty="0" smtClean="0">
                <a:latin typeface="Arial" charset="0"/>
                <a:cs typeface="Arial" charset="0"/>
              </a:rPr>
              <a:t>Contingency Planning trainings for 35 provinces resulted in draft Contingency Plan which currently being reviewed and will be approved by VNRC leadership - This Contingency Plan involved 1 health officer participating and many health activities</a:t>
            </a:r>
          </a:p>
          <a:p>
            <a:r>
              <a:rPr lang="en-GB" altLang="en-US" sz="2000" dirty="0" smtClean="0">
                <a:latin typeface="Arial" charset="0"/>
                <a:cs typeface="Arial" charset="0"/>
              </a:rPr>
              <a:t>Contingency Plan for Epidemic Control on selected diseases will be completed end of 2014</a:t>
            </a:r>
          </a:p>
          <a:p>
            <a:r>
              <a:rPr lang="en-GB" altLang="en-US" sz="2000" dirty="0" smtClean="0">
                <a:latin typeface="Arial" charset="0"/>
                <a:cs typeface="Arial" charset="0"/>
              </a:rPr>
              <a:t>VNRC DM and Health representative attended the Masters Training on climate change and developed a plan for how this can be further integrated within current programming</a:t>
            </a:r>
          </a:p>
          <a:p>
            <a:r>
              <a:rPr lang="en-GB" altLang="en-US" sz="2000" dirty="0" smtClean="0">
                <a:latin typeface="Arial" charset="0"/>
                <a:cs typeface="Arial" charset="0"/>
              </a:rPr>
              <a:t>Bilateral CBHFA ECHO project - 2</a:t>
            </a:r>
            <a:r>
              <a:rPr lang="en-GB" altLang="en-US" sz="2000" baseline="30000" dirty="0" smtClean="0">
                <a:latin typeface="Arial" charset="0"/>
                <a:cs typeface="Arial" charset="0"/>
              </a:rPr>
              <a:t>nd</a:t>
            </a:r>
            <a:r>
              <a:rPr lang="en-GB" altLang="en-US" sz="2000" dirty="0" smtClean="0">
                <a:latin typeface="Arial" charset="0"/>
                <a:cs typeface="Arial" charset="0"/>
              </a:rPr>
              <a:t> year activities</a:t>
            </a:r>
          </a:p>
          <a:p>
            <a:pPr>
              <a:buNone/>
            </a:pPr>
            <a:endParaRPr lang="en-GB" altLang="en-US" sz="2000" dirty="0" smtClean="0">
              <a:latin typeface="Arial" charset="0"/>
              <a:cs typeface="Arial" charset="0"/>
            </a:endParaRPr>
          </a:p>
          <a:p>
            <a:endParaRPr lang="en-GB" altLang="en-US" sz="2000" b="1" dirty="0" smtClean="0">
              <a:latin typeface="Arial" charset="0"/>
              <a:cs typeface="Arial" charset="0"/>
            </a:endParaRPr>
          </a:p>
          <a:p>
            <a:pPr>
              <a:buNone/>
            </a:pPr>
            <a:endParaRPr lang="en-GB" altLang="en-US" sz="2000" dirty="0" smtClean="0">
              <a:solidFill>
                <a:srgbClr val="FF0000"/>
              </a:solidFill>
              <a:latin typeface="Arial" charset="0"/>
              <a:cs typeface="Arial" charset="0"/>
            </a:endParaRPr>
          </a:p>
          <a:p>
            <a:endParaRPr lang="en-GB" altLang="en-US" sz="2000" dirty="0" smtClean="0">
              <a:solidFill>
                <a:srgbClr val="FF0000"/>
              </a:solidFill>
              <a:latin typeface="Arial" charset="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dirty="0" smtClean="0">
                <a:latin typeface="Arial" charset="0"/>
                <a:cs typeface="Arial" charset="0"/>
              </a:rPr>
              <a:t>New Initiative and new partners of VNRC</a:t>
            </a:r>
          </a:p>
        </p:txBody>
      </p:sp>
      <p:sp>
        <p:nvSpPr>
          <p:cNvPr id="14338" name="Content Placeholder 2"/>
          <p:cNvSpPr>
            <a:spLocks noGrp="1"/>
          </p:cNvSpPr>
          <p:nvPr>
            <p:ph idx="1"/>
          </p:nvPr>
        </p:nvSpPr>
        <p:spPr>
          <a:xfrm>
            <a:off x="609600" y="1676400"/>
            <a:ext cx="8534400" cy="4114800"/>
          </a:xfrm>
        </p:spPr>
        <p:txBody>
          <a:bodyPr/>
          <a:lstStyle/>
          <a:p>
            <a:r>
              <a:rPr lang="en-US" sz="1600" dirty="0" smtClean="0">
                <a:latin typeface="Arial" charset="0"/>
                <a:cs typeface="Arial" charset="0"/>
              </a:rPr>
              <a:t>One Direction Approach - for DM (Health Department are looking to adapt for a specific project area in CBDRM frame work)</a:t>
            </a:r>
          </a:p>
          <a:p>
            <a:r>
              <a:rPr lang="en-US" sz="1600" dirty="0" err="1" smtClean="0">
                <a:latin typeface="Arial" charset="0"/>
                <a:cs typeface="Arial" charset="0"/>
              </a:rPr>
              <a:t>Wutip</a:t>
            </a:r>
            <a:r>
              <a:rPr lang="en-US" sz="1600" dirty="0" smtClean="0">
                <a:latin typeface="Arial" charset="0"/>
                <a:cs typeface="Arial" charset="0"/>
              </a:rPr>
              <a:t> 2013: the One Direction Approach used for first time with Partners supporting the common POA. Was also the first time that the PDRTs (with some members from Heath Unit) had been deployed for response</a:t>
            </a:r>
          </a:p>
          <a:p>
            <a:r>
              <a:rPr lang="en-US" sz="1600" dirty="0" smtClean="0">
                <a:latin typeface="Arial" charset="0"/>
                <a:cs typeface="Arial" charset="0"/>
              </a:rPr>
              <a:t>Conditional cash grants for livelihoods</a:t>
            </a:r>
          </a:p>
          <a:p>
            <a:r>
              <a:rPr lang="en-US" sz="1600" dirty="0" smtClean="0">
                <a:latin typeface="Arial" charset="0"/>
                <a:cs typeface="Arial" charset="0"/>
              </a:rPr>
              <a:t>DIPECHO 9 Project (working with MARD, local Gov. and some related agency):</a:t>
            </a:r>
          </a:p>
          <a:p>
            <a:r>
              <a:rPr lang="en-US" sz="1600" dirty="0" smtClean="0">
                <a:latin typeface="Arial" charset="0"/>
                <a:cs typeface="Arial" charset="0"/>
              </a:rPr>
              <a:t>Approval by the MOH - of the First Aid  circular “Regulating the use of the permit for Red Cross first aid points and stations and providing first aid training” </a:t>
            </a:r>
          </a:p>
          <a:p>
            <a:r>
              <a:rPr lang="en-US" sz="1600" dirty="0" smtClean="0">
                <a:latin typeface="Arial" charset="0"/>
                <a:cs typeface="Arial" charset="0"/>
              </a:rPr>
              <a:t>Approval by the MOH – Humanitarian Health Check </a:t>
            </a:r>
          </a:p>
          <a:p>
            <a:r>
              <a:rPr lang="en-US" sz="1600" dirty="0" smtClean="0">
                <a:latin typeface="Arial" charset="0"/>
                <a:cs typeface="Arial" charset="0"/>
              </a:rPr>
              <a:t>Mobile health checks aiming to reach 1 million people (VNRC signed with MOH, MOD, Vietnam Association of Young Doctors)</a:t>
            </a:r>
          </a:p>
          <a:p>
            <a:r>
              <a:rPr lang="en-US" sz="1600" dirty="0" smtClean="0"/>
              <a:t>Experimental use of TERA (Trilogy Emergency Response Application)</a:t>
            </a:r>
          </a:p>
          <a:p>
            <a:r>
              <a:rPr lang="en-US" sz="1600" dirty="0" smtClean="0">
                <a:latin typeface="Arial" charset="0"/>
                <a:cs typeface="Arial" charset="0"/>
              </a:rPr>
              <a:t>Signed 20 MOUs with some ministries/ organizations / mass medias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mtClean="0">
                <a:latin typeface="Arial" charset="0"/>
                <a:cs typeface="Arial" charset="0"/>
              </a:rPr>
              <a:t>Challenges to operationalize Resilience approach/ implementing road map</a:t>
            </a:r>
          </a:p>
        </p:txBody>
      </p:sp>
      <p:sp>
        <p:nvSpPr>
          <p:cNvPr id="15362" name="Content Placeholder 2"/>
          <p:cNvSpPr>
            <a:spLocks noGrp="1"/>
          </p:cNvSpPr>
          <p:nvPr>
            <p:ph idx="1"/>
          </p:nvPr>
        </p:nvSpPr>
        <p:spPr>
          <a:xfrm>
            <a:off x="762000" y="1828800"/>
            <a:ext cx="8229600" cy="3581400"/>
          </a:xfrm>
        </p:spPr>
        <p:txBody>
          <a:bodyPr/>
          <a:lstStyle/>
          <a:p>
            <a:r>
              <a:rPr lang="en-US" sz="2400" dirty="0">
                <a:latin typeface="Arial" charset="0"/>
                <a:cs typeface="Arial" charset="0"/>
              </a:rPr>
              <a:t> Internal:</a:t>
            </a:r>
          </a:p>
          <a:p>
            <a:pPr lvl="1"/>
            <a:r>
              <a:rPr lang="en-US" dirty="0" smtClean="0">
                <a:latin typeface="Arial" charset="0"/>
                <a:cs typeface="Arial" charset="0"/>
              </a:rPr>
              <a:t>Not yet have mechanism and rules for the coordination</a:t>
            </a:r>
          </a:p>
          <a:p>
            <a:pPr lvl="1"/>
            <a:r>
              <a:rPr lang="en-US" dirty="0" smtClean="0">
                <a:latin typeface="Arial" charset="0"/>
                <a:cs typeface="Arial" charset="0"/>
              </a:rPr>
              <a:t>A large number of VNRC staff but limited expertise in some areas - difficult for integrated activities</a:t>
            </a:r>
          </a:p>
          <a:p>
            <a:pPr lvl="1"/>
            <a:r>
              <a:rPr lang="en-US" sz="2400" dirty="0" smtClean="0">
                <a:latin typeface="Arial" charset="0"/>
                <a:cs typeface="Arial" charset="0"/>
              </a:rPr>
              <a:t>External:</a:t>
            </a:r>
          </a:p>
          <a:p>
            <a:pPr lvl="1"/>
            <a:r>
              <a:rPr lang="en-US" dirty="0" smtClean="0">
                <a:latin typeface="Arial" charset="0"/>
                <a:cs typeface="Arial" charset="0"/>
              </a:rPr>
              <a:t>Potentially donors are interested in supporting a thematic area e.g. </a:t>
            </a:r>
            <a:r>
              <a:rPr lang="en-US" dirty="0" err="1" smtClean="0">
                <a:latin typeface="Arial" charset="0"/>
                <a:cs typeface="Arial" charset="0"/>
              </a:rPr>
              <a:t>WatSan</a:t>
            </a:r>
            <a:r>
              <a:rPr lang="en-US" dirty="0" smtClean="0">
                <a:latin typeface="Arial" charset="0"/>
                <a:cs typeface="Arial" charset="0"/>
              </a:rPr>
              <a:t>, HIV/AIDS…</a:t>
            </a:r>
          </a:p>
          <a:p>
            <a:pPr lvl="1"/>
            <a:r>
              <a:rPr lang="en-US" dirty="0" smtClean="0">
                <a:latin typeface="Arial" charset="0"/>
                <a:cs typeface="Arial" charset="0"/>
              </a:rPr>
              <a:t>Project with small funding, not enough for integrated activities</a:t>
            </a:r>
          </a:p>
          <a:p>
            <a:pPr lvl="1"/>
            <a:r>
              <a:rPr lang="en-US" dirty="0" smtClean="0">
                <a:latin typeface="Arial" charset="0"/>
                <a:cs typeface="Arial" charset="0"/>
              </a:rPr>
              <a:t>No point models from the PNs to learn</a:t>
            </a:r>
            <a:endParaRPr lang="en-US" sz="2400" dirty="0" smtClean="0">
              <a:latin typeface="Arial" charset="0"/>
              <a:cs typeface="Arial" charset="0"/>
            </a:endParaRPr>
          </a:p>
          <a:p>
            <a:endParaRPr lang="en-US" sz="2400" i="1" dirty="0" smtClean="0">
              <a:latin typeface="Arial" charset="0"/>
              <a:cs typeface="Arial" charset="0"/>
            </a:endParaRPr>
          </a:p>
          <a:p>
            <a:endParaRPr lang="en-US" sz="1400" i="1"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dirty="0" smtClean="0">
                <a:latin typeface="Arial" charset="0"/>
                <a:cs typeface="Arial" charset="0"/>
              </a:rPr>
              <a:t>Opportunities to </a:t>
            </a:r>
            <a:r>
              <a:rPr lang="en-US" dirty="0" err="1" smtClean="0">
                <a:latin typeface="Arial" charset="0"/>
                <a:cs typeface="Arial" charset="0"/>
              </a:rPr>
              <a:t>operationalize</a:t>
            </a:r>
            <a:r>
              <a:rPr lang="en-US" dirty="0" smtClean="0">
                <a:latin typeface="Arial" charset="0"/>
                <a:cs typeface="Arial" charset="0"/>
              </a:rPr>
              <a:t> Resilience approach/ implementing road map</a:t>
            </a:r>
          </a:p>
        </p:txBody>
      </p:sp>
      <p:sp>
        <p:nvSpPr>
          <p:cNvPr id="16387" name="Rectangle 3"/>
          <p:cNvSpPr>
            <a:spLocks noChangeArrowheads="1"/>
          </p:cNvSpPr>
          <p:nvPr/>
        </p:nvSpPr>
        <p:spPr bwMode="auto">
          <a:xfrm>
            <a:off x="990600" y="1600200"/>
            <a:ext cx="8001000" cy="3354765"/>
          </a:xfrm>
          <a:prstGeom prst="rect">
            <a:avLst/>
          </a:prstGeom>
          <a:noFill/>
          <a:ln w="9525">
            <a:noFill/>
            <a:miter lim="800000"/>
            <a:headEnd/>
            <a:tailEnd/>
          </a:ln>
        </p:spPr>
        <p:txBody>
          <a:bodyPr wrap="square">
            <a:spAutoFit/>
          </a:bodyPr>
          <a:lstStyle/>
          <a:p>
            <a:pPr marL="273050" indent="-273050">
              <a:spcBef>
                <a:spcPct val="20000"/>
              </a:spcBef>
              <a:buClr>
                <a:srgbClr val="CF1C21"/>
              </a:buClr>
              <a:buSzPct val="80000"/>
              <a:buFont typeface="Wingdings" pitchFamily="2" charset="2"/>
              <a:buChar char="§"/>
            </a:pPr>
            <a:r>
              <a:rPr lang="en-US" sz="2000" dirty="0" smtClean="0"/>
              <a:t>First </a:t>
            </a:r>
            <a:r>
              <a:rPr lang="en-US" sz="2000" dirty="0"/>
              <a:t>Aid opportunity to standardize First </a:t>
            </a:r>
            <a:r>
              <a:rPr lang="en-US" sz="2000" dirty="0" smtClean="0"/>
              <a:t>Aid across all VNRC departments/units</a:t>
            </a:r>
            <a:endParaRPr lang="en-US" sz="2000" dirty="0"/>
          </a:p>
          <a:p>
            <a:pPr marL="273050" indent="-273050">
              <a:spcBef>
                <a:spcPct val="20000"/>
              </a:spcBef>
              <a:buClr>
                <a:srgbClr val="CF1C21"/>
              </a:buClr>
              <a:buSzPct val="80000"/>
              <a:buFont typeface="Wingdings" pitchFamily="2" charset="2"/>
              <a:buChar char="§"/>
            </a:pPr>
            <a:r>
              <a:rPr lang="en-US" sz="2000" dirty="0" smtClean="0">
                <a:solidFill>
                  <a:srgbClr val="000000"/>
                </a:solidFill>
              </a:rPr>
              <a:t>Urban </a:t>
            </a:r>
            <a:r>
              <a:rPr lang="en-US" sz="2000" dirty="0">
                <a:solidFill>
                  <a:srgbClr val="000000"/>
                </a:solidFill>
              </a:rPr>
              <a:t>DRR </a:t>
            </a:r>
            <a:r>
              <a:rPr lang="en-US" sz="2000" dirty="0" smtClean="0">
                <a:solidFill>
                  <a:srgbClr val="000000"/>
                </a:solidFill>
              </a:rPr>
              <a:t>- </a:t>
            </a:r>
            <a:r>
              <a:rPr lang="en-US" sz="2000" dirty="0">
                <a:solidFill>
                  <a:srgbClr val="000000"/>
                </a:solidFill>
              </a:rPr>
              <a:t>discussion on including road safety as well as there is an opportunity to include epidemic control within these </a:t>
            </a:r>
            <a:r>
              <a:rPr lang="en-US" sz="2000" dirty="0" smtClean="0">
                <a:solidFill>
                  <a:srgbClr val="000000"/>
                </a:solidFill>
              </a:rPr>
              <a:t>areas</a:t>
            </a:r>
            <a:endParaRPr lang="en-US" sz="2000" dirty="0">
              <a:solidFill>
                <a:srgbClr val="000000"/>
              </a:solidFill>
            </a:endParaRPr>
          </a:p>
          <a:p>
            <a:pPr marL="273050" indent="-273050">
              <a:spcBef>
                <a:spcPct val="20000"/>
              </a:spcBef>
              <a:buClr>
                <a:srgbClr val="CF1C21"/>
              </a:buClr>
              <a:buSzPct val="80000"/>
              <a:buFont typeface="Wingdings" pitchFamily="2" charset="2"/>
              <a:buChar char="§"/>
            </a:pPr>
            <a:r>
              <a:rPr lang="en-US" sz="2000" dirty="0"/>
              <a:t>VCA is being strengthened next year with increased focus on </a:t>
            </a:r>
            <a:r>
              <a:rPr lang="en-US" sz="2000" dirty="0" smtClean="0"/>
              <a:t>gender and </a:t>
            </a:r>
            <a:r>
              <a:rPr lang="en-US" sz="2000" dirty="0"/>
              <a:t>climate change. Next year the </a:t>
            </a:r>
            <a:r>
              <a:rPr lang="en-US" sz="2000" dirty="0" smtClean="0"/>
              <a:t>Health Department </a:t>
            </a:r>
            <a:r>
              <a:rPr lang="en-US" sz="2000" dirty="0"/>
              <a:t>would like to strengthen the assessment on health. </a:t>
            </a:r>
            <a:r>
              <a:rPr lang="en-US" sz="2000" dirty="0" smtClean="0"/>
              <a:t>The </a:t>
            </a:r>
            <a:r>
              <a:rPr lang="en-US" sz="2000" dirty="0"/>
              <a:t>ultimate aim would be a </a:t>
            </a:r>
            <a:r>
              <a:rPr lang="en-US" sz="2000" dirty="0" smtClean="0"/>
              <a:t>multi-</a:t>
            </a:r>
            <a:r>
              <a:rPr lang="en-US" sz="2000" dirty="0" err="1" smtClean="0"/>
              <a:t>sectoral</a:t>
            </a:r>
            <a:r>
              <a:rPr lang="en-US" sz="2000" dirty="0" smtClean="0"/>
              <a:t> </a:t>
            </a:r>
            <a:r>
              <a:rPr lang="en-US" sz="2000" dirty="0"/>
              <a:t>assessment</a:t>
            </a:r>
          </a:p>
          <a:p>
            <a:pPr marL="273050" indent="-273050">
              <a:spcBef>
                <a:spcPct val="20000"/>
              </a:spcBef>
              <a:buClr>
                <a:srgbClr val="CF1C21"/>
              </a:buClr>
              <a:buSzPct val="80000"/>
              <a:buFont typeface="Wingdings" pitchFamily="2" charset="2"/>
              <a:buChar char="§"/>
            </a:pPr>
            <a:r>
              <a:rPr lang="en-US" sz="2000" dirty="0" smtClean="0"/>
              <a:t>A needs assessment template (combine needs for heath) developed for trialing at recent PDRT refresher training</a:t>
            </a: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1676400" y="350838"/>
            <a:ext cx="7467600" cy="1143000"/>
          </a:xfrm>
        </p:spPr>
        <p:txBody>
          <a:bodyPr/>
          <a:lstStyle/>
          <a:p>
            <a:r>
              <a:rPr lang="en-US" dirty="0" smtClean="0">
                <a:latin typeface="Arial" charset="0"/>
                <a:cs typeface="Arial" charset="0"/>
              </a:rPr>
              <a:t>VNRC engagement to strengthen the coordination and cooperation at National level</a:t>
            </a:r>
          </a:p>
        </p:txBody>
      </p:sp>
      <p:sp>
        <p:nvSpPr>
          <p:cNvPr id="17410" name="Text Placeholder 2"/>
          <p:cNvSpPr>
            <a:spLocks noGrp="1"/>
          </p:cNvSpPr>
          <p:nvPr>
            <p:ph type="body" idx="1"/>
          </p:nvPr>
        </p:nvSpPr>
        <p:spPr>
          <a:xfrm>
            <a:off x="228600" y="1676400"/>
            <a:ext cx="4268788" cy="574675"/>
          </a:xfrm>
        </p:spPr>
        <p:txBody>
          <a:bodyPr/>
          <a:lstStyle/>
          <a:p>
            <a:r>
              <a:rPr lang="en-US" b="1" dirty="0" smtClean="0">
                <a:latin typeface="Arial" charset="0"/>
                <a:cs typeface="Arial" charset="0"/>
              </a:rPr>
              <a:t>Internal</a:t>
            </a:r>
          </a:p>
        </p:txBody>
      </p:sp>
      <p:sp>
        <p:nvSpPr>
          <p:cNvPr id="17411" name="Content Placeholder 3"/>
          <p:cNvSpPr>
            <a:spLocks noGrp="1"/>
          </p:cNvSpPr>
          <p:nvPr>
            <p:ph sz="half" idx="2"/>
          </p:nvPr>
        </p:nvSpPr>
        <p:spPr>
          <a:xfrm>
            <a:off x="152400" y="2251075"/>
            <a:ext cx="4724400" cy="2701925"/>
          </a:xfrm>
        </p:spPr>
        <p:txBody>
          <a:bodyPr/>
          <a:lstStyle/>
          <a:p>
            <a:r>
              <a:rPr lang="en-US" sz="2000" dirty="0" smtClean="0">
                <a:latin typeface="Arial" charset="0"/>
                <a:cs typeface="Arial" charset="0"/>
              </a:rPr>
              <a:t>Technical Working DM working group</a:t>
            </a:r>
          </a:p>
          <a:p>
            <a:r>
              <a:rPr lang="en-US" sz="2000" dirty="0" smtClean="0">
                <a:latin typeface="Arial" charset="0"/>
                <a:cs typeface="Arial" charset="0"/>
              </a:rPr>
              <a:t>Bi monthly coordination meeting with VNRC departments, PNS and IFRC</a:t>
            </a:r>
          </a:p>
          <a:p>
            <a:r>
              <a:rPr lang="en-US" sz="2000" dirty="0" smtClean="0">
                <a:latin typeface="Arial" charset="0"/>
                <a:cs typeface="Arial" charset="0"/>
              </a:rPr>
              <a:t>One Direction Approach meetings (five meetings leading up to the Partnership meeting)</a:t>
            </a:r>
          </a:p>
          <a:p>
            <a:r>
              <a:rPr lang="en-US" sz="2000" dirty="0" smtClean="0">
                <a:latin typeface="Arial" charset="0"/>
                <a:cs typeface="Arial" charset="0"/>
              </a:rPr>
              <a:t>Partnership meeting - August 2014</a:t>
            </a:r>
          </a:p>
        </p:txBody>
      </p:sp>
      <p:sp>
        <p:nvSpPr>
          <p:cNvPr id="17412" name="Text Placeholder 4"/>
          <p:cNvSpPr>
            <a:spLocks noGrp="1"/>
          </p:cNvSpPr>
          <p:nvPr>
            <p:ph type="body" sz="quarter" idx="3"/>
          </p:nvPr>
        </p:nvSpPr>
        <p:spPr>
          <a:xfrm>
            <a:off x="5105400" y="1828800"/>
            <a:ext cx="3813175" cy="574675"/>
          </a:xfrm>
        </p:spPr>
        <p:txBody>
          <a:bodyPr/>
          <a:lstStyle/>
          <a:p>
            <a:r>
              <a:rPr lang="en-US" b="1" dirty="0" smtClean="0">
                <a:latin typeface="Arial" charset="0"/>
                <a:cs typeface="Arial" charset="0"/>
              </a:rPr>
              <a:t>External</a:t>
            </a:r>
          </a:p>
        </p:txBody>
      </p:sp>
      <p:sp>
        <p:nvSpPr>
          <p:cNvPr id="6" name="Content Placeholder 5"/>
          <p:cNvSpPr>
            <a:spLocks noGrp="1"/>
          </p:cNvSpPr>
          <p:nvPr>
            <p:ph sz="quarter" idx="4"/>
          </p:nvPr>
        </p:nvSpPr>
        <p:spPr>
          <a:xfrm>
            <a:off x="4953000" y="2514600"/>
            <a:ext cx="4041775" cy="2549525"/>
          </a:xfrm>
        </p:spPr>
        <p:txBody>
          <a:bodyPr/>
          <a:lstStyle/>
          <a:p>
            <a:pPr>
              <a:defRPr/>
            </a:pPr>
            <a:r>
              <a:rPr lang="en-US" sz="2000" dirty="0" smtClean="0">
                <a:latin typeface="Arial" charset="0"/>
                <a:cs typeface="Arial" charset="0"/>
              </a:rPr>
              <a:t>DMC working group meeting</a:t>
            </a:r>
          </a:p>
          <a:p>
            <a:pPr>
              <a:defRPr/>
            </a:pPr>
            <a:r>
              <a:rPr lang="en-US" sz="2000" dirty="0" smtClean="0">
                <a:latin typeface="Arial" charset="0"/>
                <a:cs typeface="Arial" charset="0"/>
              </a:rPr>
              <a:t>CBDRM working group meeting</a:t>
            </a:r>
          </a:p>
          <a:p>
            <a:pPr>
              <a:defRPr/>
            </a:pPr>
            <a:r>
              <a:rPr lang="en-US" sz="2000" dirty="0" smtClean="0">
                <a:latin typeface="Arial" charset="0"/>
                <a:cs typeface="Arial" charset="0"/>
              </a:rPr>
              <a:t>Member of the national committees of blood donation, road safety, epidemic control, flood and storm control…</a:t>
            </a:r>
          </a:p>
          <a:p>
            <a:pPr marL="0" indent="0">
              <a:buFont typeface="Wingdings" pitchFamily="2" charset="2"/>
              <a:buNone/>
              <a:defRPr/>
            </a:pPr>
            <a:endParaRPr lang="en-US" sz="2000" b="1" dirty="0">
              <a:latin typeface="Arial" charset="0"/>
              <a:cs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dirty="0" smtClean="0">
                <a:latin typeface="Arial" charset="0"/>
                <a:cs typeface="Arial" charset="0"/>
              </a:rPr>
              <a:t>Specific expectations from IFRC in 2015</a:t>
            </a:r>
          </a:p>
        </p:txBody>
      </p:sp>
      <p:sp>
        <p:nvSpPr>
          <p:cNvPr id="18434" name="Content Placeholder 2"/>
          <p:cNvSpPr>
            <a:spLocks noGrp="1"/>
          </p:cNvSpPr>
          <p:nvPr>
            <p:ph idx="1"/>
          </p:nvPr>
        </p:nvSpPr>
        <p:spPr>
          <a:xfrm>
            <a:off x="1143000" y="1828800"/>
            <a:ext cx="7543800" cy="3505200"/>
          </a:xfrm>
        </p:spPr>
        <p:txBody>
          <a:bodyPr/>
          <a:lstStyle/>
          <a:p>
            <a:r>
              <a:rPr lang="en-US" sz="2000" dirty="0" smtClean="0">
                <a:latin typeface="Arial" charset="0"/>
                <a:cs typeface="Arial" charset="0"/>
              </a:rPr>
              <a:t>Health - Epidemic Control - Peer to Peer support for facilitator Epidemic Control Training </a:t>
            </a:r>
          </a:p>
          <a:p>
            <a:r>
              <a:rPr lang="en-US" sz="2000" dirty="0" smtClean="0">
                <a:latin typeface="Arial" charset="0"/>
                <a:cs typeface="Arial" charset="0"/>
              </a:rPr>
              <a:t>Financial support for club 25 project – VNRBD for disaster</a:t>
            </a:r>
          </a:p>
          <a:p>
            <a:r>
              <a:rPr lang="en-US" sz="2000" dirty="0" smtClean="0">
                <a:latin typeface="Arial" charset="0"/>
                <a:cs typeface="Arial" charset="0"/>
              </a:rPr>
              <a:t>Support to carry out new direction of VNRC on DM (quick response, shelter, livelihood to develop realistic projects)</a:t>
            </a:r>
          </a:p>
          <a:p>
            <a:r>
              <a:rPr lang="en-US" sz="2000" dirty="0" smtClean="0">
                <a:latin typeface="Arial" charset="0"/>
                <a:cs typeface="Arial" charset="0"/>
              </a:rPr>
              <a:t>NDRT Refresher Training</a:t>
            </a:r>
          </a:p>
          <a:p>
            <a:r>
              <a:rPr lang="en-US" sz="2000" dirty="0" smtClean="0">
                <a:latin typeface="Arial" charset="0"/>
                <a:cs typeface="Arial" charset="0"/>
              </a:rPr>
              <a:t>Technical Support in  updating the First Aid manual</a:t>
            </a:r>
          </a:p>
          <a:p>
            <a:r>
              <a:rPr lang="en-US" sz="2000" dirty="0" smtClean="0">
                <a:latin typeface="Arial" charset="0"/>
                <a:cs typeface="Arial" charset="0"/>
              </a:rPr>
              <a:t>Continue support for the development of One </a:t>
            </a:r>
            <a:r>
              <a:rPr lang="en-US" sz="2000" smtClean="0">
                <a:latin typeface="Arial" charset="0"/>
                <a:cs typeface="Arial" charset="0"/>
              </a:rPr>
              <a:t>direction approach </a:t>
            </a:r>
            <a:r>
              <a:rPr lang="en-US" sz="2000" dirty="0" smtClean="0">
                <a:latin typeface="Arial" charset="0"/>
                <a:cs typeface="Arial" charset="0"/>
              </a:rPr>
              <a:t>in health and DM</a:t>
            </a:r>
          </a:p>
          <a:p>
            <a:endParaRPr lang="en-US" sz="2000" dirty="0" smtClean="0">
              <a:latin typeface="Arial" charset="0"/>
              <a:cs typeface="Arial" charset="0"/>
            </a:endParaRPr>
          </a:p>
          <a:p>
            <a:endParaRPr lang="en-US" sz="2000" dirty="0" smtClean="0">
              <a:latin typeface="Arial" charset="0"/>
              <a:cs typeface="Arial" charset="0"/>
            </a:endParaRPr>
          </a:p>
          <a:p>
            <a:endParaRPr lang="en-US" sz="2000" dirty="0" smtClean="0">
              <a:latin typeface="Arial" charset="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FRC_2011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IFRC_2011 presentation-EN</Template>
  <TotalTime>6901</TotalTime>
  <Words>837</Words>
  <Application>Microsoft Office PowerPoint</Application>
  <PresentationFormat>On-screen Show (4:3)</PresentationFormat>
  <Paragraphs>91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IFRC_2011 presentation-EN</vt:lpstr>
      <vt:lpstr>HEALTH and DM UPDATE </vt:lpstr>
      <vt:lpstr>VNRC ORGANISATIONAL STRUCTURE  </vt:lpstr>
      <vt:lpstr>Major Achievement against Road map and Resilience House</vt:lpstr>
      <vt:lpstr>Major Achievement against Road map and Resilience House</vt:lpstr>
      <vt:lpstr>New Initiative and new partners of VNRC</vt:lpstr>
      <vt:lpstr>Challenges to operationalize Resilience approach/ implementing road map</vt:lpstr>
      <vt:lpstr>Opportunities to operationalize Resilience approach/ implementing road map</vt:lpstr>
      <vt:lpstr>VNRC engagement to strengthen the coordination and cooperation at National level</vt:lpstr>
      <vt:lpstr>Specific expectations from IFRC in 2015</vt:lpstr>
      <vt:lpstr>Slide 10</vt:lpstr>
    </vt:vector>
  </TitlesOfParts>
  <Company>IFRC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Society Name:</dc:title>
  <dc:creator>abhishek rimal</dc:creator>
  <cp:lastModifiedBy>User</cp:lastModifiedBy>
  <cp:revision>123</cp:revision>
  <cp:lastPrinted>2014-09-05T05:43:11Z</cp:lastPrinted>
  <dcterms:created xsi:type="dcterms:W3CDTF">2014-07-22T06:17:29Z</dcterms:created>
  <dcterms:modified xsi:type="dcterms:W3CDTF">2014-09-16T06:24:28Z</dcterms:modified>
</cp:coreProperties>
</file>