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1"/>
  </p:notesMasterIdLst>
  <p:handoutMasterIdLst>
    <p:handoutMasterId r:id="rId62"/>
  </p:handoutMasterIdLst>
  <p:sldIdLst>
    <p:sldId id="508" r:id="rId2"/>
    <p:sldId id="432" r:id="rId3"/>
    <p:sldId id="518" r:id="rId4"/>
    <p:sldId id="501" r:id="rId5"/>
    <p:sldId id="505" r:id="rId6"/>
    <p:sldId id="519" r:id="rId7"/>
    <p:sldId id="517" r:id="rId8"/>
    <p:sldId id="516" r:id="rId9"/>
    <p:sldId id="498" r:id="rId10"/>
    <p:sldId id="502" r:id="rId11"/>
    <p:sldId id="499" r:id="rId12"/>
    <p:sldId id="520" r:id="rId13"/>
    <p:sldId id="521"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39" r:id="rId29"/>
    <p:sldId id="541" r:id="rId30"/>
    <p:sldId id="540" r:id="rId31"/>
    <p:sldId id="542" r:id="rId32"/>
    <p:sldId id="543" r:id="rId33"/>
    <p:sldId id="544" r:id="rId34"/>
    <p:sldId id="545" r:id="rId35"/>
    <p:sldId id="546" r:id="rId36"/>
    <p:sldId id="547" r:id="rId37"/>
    <p:sldId id="548" r:id="rId38"/>
    <p:sldId id="549" r:id="rId39"/>
    <p:sldId id="550" r:id="rId40"/>
    <p:sldId id="551" r:id="rId41"/>
    <p:sldId id="552" r:id="rId42"/>
    <p:sldId id="553" r:id="rId43"/>
    <p:sldId id="554" r:id="rId44"/>
    <p:sldId id="555" r:id="rId45"/>
    <p:sldId id="556" r:id="rId46"/>
    <p:sldId id="557" r:id="rId47"/>
    <p:sldId id="558" r:id="rId48"/>
    <p:sldId id="559" r:id="rId49"/>
    <p:sldId id="560" r:id="rId50"/>
    <p:sldId id="561" r:id="rId51"/>
    <p:sldId id="562" r:id="rId52"/>
    <p:sldId id="563" r:id="rId53"/>
    <p:sldId id="564" r:id="rId54"/>
    <p:sldId id="565" r:id="rId55"/>
    <p:sldId id="566" r:id="rId56"/>
    <p:sldId id="567" r:id="rId57"/>
    <p:sldId id="568" r:id="rId58"/>
    <p:sldId id="569" r:id="rId59"/>
    <p:sldId id="570" r:id="rId60"/>
  </p:sldIdLst>
  <p:sldSz cx="9144000" cy="6858000" type="screen4x3"/>
  <p:notesSz cx="6645275" cy="9777413"/>
  <p:defaultTextStyle>
    <a:defPPr>
      <a:defRPr lang="en-GB"/>
    </a:defPPr>
    <a:lvl1pPr algn="l" rtl="0" fontAlgn="base">
      <a:spcBef>
        <a:spcPct val="0"/>
      </a:spcBef>
      <a:spcAft>
        <a:spcPct val="0"/>
      </a:spcAft>
      <a:defRPr sz="36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6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6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6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600" kern="1200">
        <a:solidFill>
          <a:schemeClr val="tx1"/>
        </a:solidFill>
        <a:latin typeface="Times New Roman" pitchFamily="18" charset="0"/>
        <a:ea typeface="+mn-ea"/>
        <a:cs typeface="Arial" pitchFamily="34" charset="0"/>
      </a:defRPr>
    </a:lvl5pPr>
    <a:lvl6pPr marL="2286000" algn="l" defTabSz="914400" rtl="0" eaLnBrk="1" latinLnBrk="0" hangingPunct="1">
      <a:defRPr sz="3600" kern="1200">
        <a:solidFill>
          <a:schemeClr val="tx1"/>
        </a:solidFill>
        <a:latin typeface="Times New Roman" pitchFamily="18" charset="0"/>
        <a:ea typeface="+mn-ea"/>
        <a:cs typeface="Arial" pitchFamily="34" charset="0"/>
      </a:defRPr>
    </a:lvl6pPr>
    <a:lvl7pPr marL="2743200" algn="l" defTabSz="914400" rtl="0" eaLnBrk="1" latinLnBrk="0" hangingPunct="1">
      <a:defRPr sz="3600" kern="1200">
        <a:solidFill>
          <a:schemeClr val="tx1"/>
        </a:solidFill>
        <a:latin typeface="Times New Roman" pitchFamily="18" charset="0"/>
        <a:ea typeface="+mn-ea"/>
        <a:cs typeface="Arial" pitchFamily="34" charset="0"/>
      </a:defRPr>
    </a:lvl7pPr>
    <a:lvl8pPr marL="3200400" algn="l" defTabSz="914400" rtl="0" eaLnBrk="1" latinLnBrk="0" hangingPunct="1">
      <a:defRPr sz="3600" kern="1200">
        <a:solidFill>
          <a:schemeClr val="tx1"/>
        </a:solidFill>
        <a:latin typeface="Times New Roman" pitchFamily="18" charset="0"/>
        <a:ea typeface="+mn-ea"/>
        <a:cs typeface="Arial" pitchFamily="34" charset="0"/>
      </a:defRPr>
    </a:lvl8pPr>
    <a:lvl9pPr marL="3657600" algn="l" defTabSz="914400" rtl="0" eaLnBrk="1" latinLnBrk="0" hangingPunct="1">
      <a:defRPr sz="36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5" autoAdjust="0"/>
    <p:restoredTop sz="73764" autoAdjust="0"/>
  </p:normalViewPr>
  <p:slideViewPr>
    <p:cSldViewPr>
      <p:cViewPr>
        <p:scale>
          <a:sx n="60" d="100"/>
          <a:sy n="60" d="100"/>
        </p:scale>
        <p:origin x="-14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1344" y="-72"/>
      </p:cViewPr>
      <p:guideLst>
        <p:guide orient="horz" pos="3080"/>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9A37A-0BDD-4CB7-BDE8-021CF4BB5B0A}"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GB"/>
        </a:p>
      </dgm:t>
    </dgm:pt>
    <dgm:pt modelId="{EB7F7F80-6C40-4CA2-8F2C-840355BBCBCD}">
      <dgm:prSet phldrT="[Text]" custT="1"/>
      <dgm:spPr/>
      <dgm:t>
        <a:bodyPr/>
        <a:lstStyle/>
        <a:p>
          <a:r>
            <a:rPr lang="en-GB" sz="3600" dirty="0" err="1" smtClean="0"/>
            <a:t>Govt</a:t>
          </a:r>
          <a:r>
            <a:rPr lang="en-GB" sz="1000" dirty="0" smtClean="0"/>
            <a:t> </a:t>
          </a:r>
          <a:endParaRPr lang="en-GB" sz="1000" dirty="0"/>
        </a:p>
      </dgm:t>
    </dgm:pt>
    <dgm:pt modelId="{DF1125AF-02B6-4873-97AA-80E3BB1A27C8}" type="parTrans" cxnId="{FB2648D8-4611-4C93-8C41-C9CC315C3EDB}">
      <dgm:prSet/>
      <dgm:spPr/>
      <dgm:t>
        <a:bodyPr/>
        <a:lstStyle/>
        <a:p>
          <a:endParaRPr lang="en-GB"/>
        </a:p>
      </dgm:t>
    </dgm:pt>
    <dgm:pt modelId="{468DD748-A139-4A16-A3B1-1380FD409ABF}" type="sibTrans" cxnId="{FB2648D8-4611-4C93-8C41-C9CC315C3EDB}">
      <dgm:prSet/>
      <dgm:spPr/>
      <dgm:t>
        <a:bodyPr/>
        <a:lstStyle/>
        <a:p>
          <a:endParaRPr lang="en-GB"/>
        </a:p>
      </dgm:t>
    </dgm:pt>
    <dgm:pt modelId="{A850721B-EF0B-482B-ABFE-0E3557CD2F2C}">
      <dgm:prSet phldrT="[Text]"/>
      <dgm:spPr>
        <a:solidFill>
          <a:srgbClr val="FF0000"/>
        </a:solidFill>
      </dgm:spPr>
      <dgm:t>
        <a:bodyPr/>
        <a:lstStyle/>
        <a:p>
          <a:r>
            <a:rPr lang="en-GB" dirty="0" smtClean="0"/>
            <a:t>Samoa</a:t>
          </a:r>
        </a:p>
        <a:p>
          <a:r>
            <a:rPr lang="en-GB" dirty="0" smtClean="0"/>
            <a:t>Red Cross</a:t>
          </a:r>
          <a:endParaRPr lang="en-GB" dirty="0"/>
        </a:p>
      </dgm:t>
    </dgm:pt>
    <dgm:pt modelId="{21277C51-3403-419B-AB5F-852C0AF4C144}" type="parTrans" cxnId="{5CF3891C-E689-4A45-A1CE-36B65F4B03A2}">
      <dgm:prSet/>
      <dgm:spPr/>
      <dgm:t>
        <a:bodyPr/>
        <a:lstStyle/>
        <a:p>
          <a:endParaRPr lang="en-GB"/>
        </a:p>
      </dgm:t>
    </dgm:pt>
    <dgm:pt modelId="{07360BE1-4E7D-47BC-8853-CF78ADECC84F}" type="sibTrans" cxnId="{5CF3891C-E689-4A45-A1CE-36B65F4B03A2}">
      <dgm:prSet/>
      <dgm:spPr/>
      <dgm:t>
        <a:bodyPr/>
        <a:lstStyle/>
        <a:p>
          <a:endParaRPr lang="en-GB"/>
        </a:p>
      </dgm:t>
    </dgm:pt>
    <dgm:pt modelId="{C8768036-B3BC-428B-8845-0EF8F4BC41C7}">
      <dgm:prSet phldrT="[Text]"/>
      <dgm:spPr>
        <a:solidFill>
          <a:srgbClr val="CC3300"/>
        </a:solidFill>
      </dgm:spPr>
      <dgm:t>
        <a:bodyPr/>
        <a:lstStyle/>
        <a:p>
          <a:r>
            <a:rPr lang="en-GB" dirty="0" smtClean="0"/>
            <a:t>ADRA</a:t>
          </a:r>
          <a:endParaRPr lang="en-GB" dirty="0"/>
        </a:p>
      </dgm:t>
    </dgm:pt>
    <dgm:pt modelId="{2D3909CD-4B44-4E44-B8D3-FAB478C7DA66}" type="parTrans" cxnId="{7017B01D-E6EB-45DF-80AD-848CB7BEAFB1}">
      <dgm:prSet/>
      <dgm:spPr/>
      <dgm:t>
        <a:bodyPr/>
        <a:lstStyle/>
        <a:p>
          <a:endParaRPr lang="en-GB"/>
        </a:p>
      </dgm:t>
    </dgm:pt>
    <dgm:pt modelId="{4D347920-EDAA-41F1-AD65-85B4CFBDACEC}" type="sibTrans" cxnId="{7017B01D-E6EB-45DF-80AD-848CB7BEAFB1}">
      <dgm:prSet/>
      <dgm:spPr/>
      <dgm:t>
        <a:bodyPr/>
        <a:lstStyle/>
        <a:p>
          <a:endParaRPr lang="en-GB"/>
        </a:p>
      </dgm:t>
    </dgm:pt>
    <dgm:pt modelId="{E86EC367-2EDF-4399-BD2A-0134797C50A4}">
      <dgm:prSet phldrT="[Text]"/>
      <dgm:spPr>
        <a:solidFill>
          <a:schemeClr val="accent3">
            <a:lumMod val="75000"/>
          </a:schemeClr>
        </a:solidFill>
      </dgm:spPr>
      <dgm:t>
        <a:bodyPr/>
        <a:lstStyle/>
        <a:p>
          <a:r>
            <a:rPr lang="en-GB" dirty="0" smtClean="0"/>
            <a:t>WV!</a:t>
          </a:r>
          <a:endParaRPr lang="en-GB" dirty="0"/>
        </a:p>
      </dgm:t>
    </dgm:pt>
    <dgm:pt modelId="{7EE65274-9195-4EE9-B839-683BF89B4987}" type="parTrans" cxnId="{9DF3A12A-D74A-430A-A04B-E942BC39BDD6}">
      <dgm:prSet/>
      <dgm:spPr/>
      <dgm:t>
        <a:bodyPr/>
        <a:lstStyle/>
        <a:p>
          <a:endParaRPr lang="en-GB"/>
        </a:p>
      </dgm:t>
    </dgm:pt>
    <dgm:pt modelId="{54E40E5C-6CCB-4563-AD27-019739BD2EA2}" type="sibTrans" cxnId="{9DF3A12A-D74A-430A-A04B-E942BC39BDD6}">
      <dgm:prSet/>
      <dgm:spPr/>
      <dgm:t>
        <a:bodyPr/>
        <a:lstStyle/>
        <a:p>
          <a:endParaRPr lang="en-GB"/>
        </a:p>
      </dgm:t>
    </dgm:pt>
    <dgm:pt modelId="{C2D0AFEC-071B-4E97-A977-5EDDE5086485}">
      <dgm:prSet phldrT="[Text]"/>
      <dgm:spPr>
        <a:solidFill>
          <a:schemeClr val="bg2">
            <a:lumMod val="50000"/>
          </a:schemeClr>
        </a:solidFill>
      </dgm:spPr>
      <dgm:t>
        <a:bodyPr/>
        <a:lstStyle/>
        <a:p>
          <a:r>
            <a:rPr lang="en-GB" dirty="0" smtClean="0"/>
            <a:t>Oxfam</a:t>
          </a:r>
          <a:endParaRPr lang="en-GB" dirty="0"/>
        </a:p>
      </dgm:t>
    </dgm:pt>
    <dgm:pt modelId="{A0A28964-AB7D-4A30-B43B-AE884BB38545}" type="parTrans" cxnId="{1915E4FE-1633-4105-8DF2-432D9D6D2F86}">
      <dgm:prSet/>
      <dgm:spPr/>
      <dgm:t>
        <a:bodyPr/>
        <a:lstStyle/>
        <a:p>
          <a:endParaRPr lang="en-GB"/>
        </a:p>
      </dgm:t>
    </dgm:pt>
    <dgm:pt modelId="{64EF2697-845E-4470-8711-C7F6BF85F100}" type="sibTrans" cxnId="{1915E4FE-1633-4105-8DF2-432D9D6D2F86}">
      <dgm:prSet/>
      <dgm:spPr/>
      <dgm:t>
        <a:bodyPr/>
        <a:lstStyle/>
        <a:p>
          <a:endParaRPr lang="en-GB"/>
        </a:p>
      </dgm:t>
    </dgm:pt>
    <dgm:pt modelId="{A7CF88F4-C07F-416A-A333-FE7AEBC8BCB0}">
      <dgm:prSet phldrT="[Text]" custT="1"/>
      <dgm:spPr>
        <a:solidFill>
          <a:schemeClr val="bg2">
            <a:lumMod val="75000"/>
          </a:schemeClr>
        </a:solidFill>
      </dgm:spPr>
      <dgm:t>
        <a:bodyPr/>
        <a:lstStyle/>
        <a:p>
          <a:r>
            <a:rPr lang="en-GB" sz="1100" dirty="0" err="1" smtClean="0"/>
            <a:t>HfH</a:t>
          </a:r>
          <a:endParaRPr lang="en-GB" sz="1000" dirty="0"/>
        </a:p>
      </dgm:t>
    </dgm:pt>
    <dgm:pt modelId="{672481D6-864C-440F-A856-630C640E8270}" type="parTrans" cxnId="{D96928BF-D277-42C8-AA2F-96954974397A}">
      <dgm:prSet/>
      <dgm:spPr/>
      <dgm:t>
        <a:bodyPr/>
        <a:lstStyle/>
        <a:p>
          <a:endParaRPr lang="en-GB"/>
        </a:p>
      </dgm:t>
    </dgm:pt>
    <dgm:pt modelId="{D7CAC7BF-FA67-4C91-AB2E-CC6F48805891}" type="sibTrans" cxnId="{D96928BF-D277-42C8-AA2F-96954974397A}">
      <dgm:prSet/>
      <dgm:spPr/>
      <dgm:t>
        <a:bodyPr/>
        <a:lstStyle/>
        <a:p>
          <a:endParaRPr lang="en-GB"/>
        </a:p>
      </dgm:t>
    </dgm:pt>
    <dgm:pt modelId="{01EA4A01-4FF7-422D-838D-72ABD4902051}" type="pres">
      <dgm:prSet presAssocID="{0359A37A-0BDD-4CB7-BDE8-021CF4BB5B0A}" presName="Name0" presStyleCnt="0">
        <dgm:presLayoutVars>
          <dgm:chMax val="1"/>
          <dgm:chPref val="1"/>
        </dgm:presLayoutVars>
      </dgm:prSet>
      <dgm:spPr/>
      <dgm:t>
        <a:bodyPr/>
        <a:lstStyle/>
        <a:p>
          <a:endParaRPr lang="en-GB"/>
        </a:p>
      </dgm:t>
    </dgm:pt>
    <dgm:pt modelId="{EC8B977A-B334-40E5-8DA7-B47949E3A6EE}" type="pres">
      <dgm:prSet presAssocID="{EB7F7F80-6C40-4CA2-8F2C-840355BBCBCD}" presName="Parent" presStyleLbl="node0" presStyleIdx="0" presStyleCnt="1" custScaleX="72698" custScaleY="71780">
        <dgm:presLayoutVars>
          <dgm:chMax val="5"/>
          <dgm:chPref val="5"/>
        </dgm:presLayoutVars>
      </dgm:prSet>
      <dgm:spPr/>
      <dgm:t>
        <a:bodyPr/>
        <a:lstStyle/>
        <a:p>
          <a:endParaRPr lang="en-GB"/>
        </a:p>
      </dgm:t>
    </dgm:pt>
    <dgm:pt modelId="{A6E8D61C-527A-4F81-BEAA-5BCDFFB4B97D}" type="pres">
      <dgm:prSet presAssocID="{EB7F7F80-6C40-4CA2-8F2C-840355BBCBCD}" presName="Accent2" presStyleLbl="node1" presStyleIdx="0" presStyleCnt="19"/>
      <dgm:spPr/>
    </dgm:pt>
    <dgm:pt modelId="{84139CAD-EFEE-464C-8C48-1376CD7B08A5}" type="pres">
      <dgm:prSet presAssocID="{EB7F7F80-6C40-4CA2-8F2C-840355BBCBCD}" presName="Accent3" presStyleLbl="node1" presStyleIdx="1" presStyleCnt="19"/>
      <dgm:spPr/>
    </dgm:pt>
    <dgm:pt modelId="{6B3B1C17-0536-4124-8DC5-8CA13531B540}" type="pres">
      <dgm:prSet presAssocID="{EB7F7F80-6C40-4CA2-8F2C-840355BBCBCD}" presName="Accent4" presStyleLbl="node1" presStyleIdx="2" presStyleCnt="19"/>
      <dgm:spPr/>
    </dgm:pt>
    <dgm:pt modelId="{1B23EA7B-1314-46C7-BCAA-F9C73A9D7A38}" type="pres">
      <dgm:prSet presAssocID="{EB7F7F80-6C40-4CA2-8F2C-840355BBCBCD}" presName="Accent5" presStyleLbl="node1" presStyleIdx="3" presStyleCnt="19"/>
      <dgm:spPr/>
    </dgm:pt>
    <dgm:pt modelId="{C92D24AC-5DEE-466C-88F4-00BB418338D0}" type="pres">
      <dgm:prSet presAssocID="{EB7F7F80-6C40-4CA2-8F2C-840355BBCBCD}" presName="Accent6" presStyleLbl="node1" presStyleIdx="4" presStyleCnt="19"/>
      <dgm:spPr/>
    </dgm:pt>
    <dgm:pt modelId="{233B1FDC-7509-4B76-9FAD-B4C3D7018CCA}" type="pres">
      <dgm:prSet presAssocID="{A850721B-EF0B-482B-ABFE-0E3557CD2F2C}" presName="Child1" presStyleLbl="node1" presStyleIdx="5" presStyleCnt="19" custScaleX="97161" custScaleY="78728">
        <dgm:presLayoutVars>
          <dgm:chMax val="0"/>
          <dgm:chPref val="0"/>
        </dgm:presLayoutVars>
      </dgm:prSet>
      <dgm:spPr/>
      <dgm:t>
        <a:bodyPr/>
        <a:lstStyle/>
        <a:p>
          <a:endParaRPr lang="en-GB"/>
        </a:p>
      </dgm:t>
    </dgm:pt>
    <dgm:pt modelId="{1C0668C8-C200-4062-9CE2-21454654980C}" type="pres">
      <dgm:prSet presAssocID="{A850721B-EF0B-482B-ABFE-0E3557CD2F2C}" presName="Accent7" presStyleCnt="0"/>
      <dgm:spPr/>
    </dgm:pt>
    <dgm:pt modelId="{A5229C53-84F6-466D-AC6C-1B2F6AF2F0B3}" type="pres">
      <dgm:prSet presAssocID="{A850721B-EF0B-482B-ABFE-0E3557CD2F2C}" presName="AccentHold1" presStyleLbl="node1" presStyleIdx="6" presStyleCnt="19"/>
      <dgm:spPr/>
    </dgm:pt>
    <dgm:pt modelId="{C1ACCAB3-E917-4489-8961-11ECAC209E76}" type="pres">
      <dgm:prSet presAssocID="{A850721B-EF0B-482B-ABFE-0E3557CD2F2C}" presName="Accent8" presStyleCnt="0"/>
      <dgm:spPr/>
    </dgm:pt>
    <dgm:pt modelId="{F5069355-93C9-48DF-91E4-6CC6D205D89D}" type="pres">
      <dgm:prSet presAssocID="{A850721B-EF0B-482B-ABFE-0E3557CD2F2C}" presName="AccentHold2" presStyleLbl="node1" presStyleIdx="7" presStyleCnt="19" custScaleX="119632" custScaleY="156961"/>
      <dgm:spPr/>
    </dgm:pt>
    <dgm:pt modelId="{17CBA0B8-3409-4B74-BBB3-23FFBC41A84B}" type="pres">
      <dgm:prSet presAssocID="{C8768036-B3BC-428B-8845-0EF8F4BC41C7}" presName="Child2" presStyleLbl="node1" presStyleIdx="8" presStyleCnt="19" custScaleX="88121" custScaleY="87704">
        <dgm:presLayoutVars>
          <dgm:chMax val="0"/>
          <dgm:chPref val="0"/>
        </dgm:presLayoutVars>
      </dgm:prSet>
      <dgm:spPr/>
      <dgm:t>
        <a:bodyPr/>
        <a:lstStyle/>
        <a:p>
          <a:endParaRPr lang="en-GB"/>
        </a:p>
      </dgm:t>
    </dgm:pt>
    <dgm:pt modelId="{644C9FAF-6E57-416B-91EE-667E29E37725}" type="pres">
      <dgm:prSet presAssocID="{C8768036-B3BC-428B-8845-0EF8F4BC41C7}" presName="Accent9" presStyleCnt="0"/>
      <dgm:spPr/>
    </dgm:pt>
    <dgm:pt modelId="{817F1593-A3B9-420D-88AA-CF56022A16A7}" type="pres">
      <dgm:prSet presAssocID="{C8768036-B3BC-428B-8845-0EF8F4BC41C7}" presName="AccentHold1" presStyleLbl="node1" presStyleIdx="9" presStyleCnt="19"/>
      <dgm:spPr/>
    </dgm:pt>
    <dgm:pt modelId="{8114B5D2-2C51-4A39-838F-1B0B191B6FE8}" type="pres">
      <dgm:prSet presAssocID="{C8768036-B3BC-428B-8845-0EF8F4BC41C7}" presName="Accent10" presStyleCnt="0"/>
      <dgm:spPr/>
    </dgm:pt>
    <dgm:pt modelId="{0251ECD1-AE6B-4976-9E92-74D534ED1B3E}" type="pres">
      <dgm:prSet presAssocID="{C8768036-B3BC-428B-8845-0EF8F4BC41C7}" presName="AccentHold2" presStyleLbl="node1" presStyleIdx="10" presStyleCnt="19"/>
      <dgm:spPr/>
    </dgm:pt>
    <dgm:pt modelId="{751A20A4-C2F0-4C91-86D0-268D41403814}" type="pres">
      <dgm:prSet presAssocID="{C8768036-B3BC-428B-8845-0EF8F4BC41C7}" presName="Accent11" presStyleCnt="0"/>
      <dgm:spPr/>
    </dgm:pt>
    <dgm:pt modelId="{1E048542-3E86-40F0-B811-6A7838F41D91}" type="pres">
      <dgm:prSet presAssocID="{C8768036-B3BC-428B-8845-0EF8F4BC41C7}" presName="AccentHold3" presStyleLbl="node1" presStyleIdx="11" presStyleCnt="19"/>
      <dgm:spPr/>
    </dgm:pt>
    <dgm:pt modelId="{32B7A5F6-E4EC-41A4-9FC6-D1D77DDDABC2}" type="pres">
      <dgm:prSet presAssocID="{E86EC367-2EDF-4399-BD2A-0134797C50A4}" presName="Child3" presStyleLbl="node1" presStyleIdx="12" presStyleCnt="19" custScaleX="77393" custScaleY="90599">
        <dgm:presLayoutVars>
          <dgm:chMax val="0"/>
          <dgm:chPref val="0"/>
        </dgm:presLayoutVars>
      </dgm:prSet>
      <dgm:spPr/>
      <dgm:t>
        <a:bodyPr/>
        <a:lstStyle/>
        <a:p>
          <a:endParaRPr lang="en-GB"/>
        </a:p>
      </dgm:t>
    </dgm:pt>
    <dgm:pt modelId="{56178B66-0439-40ED-80C6-9197FC315994}" type="pres">
      <dgm:prSet presAssocID="{E86EC367-2EDF-4399-BD2A-0134797C50A4}" presName="Accent12" presStyleCnt="0"/>
      <dgm:spPr/>
    </dgm:pt>
    <dgm:pt modelId="{D6AF00EF-CC04-4576-AE4B-063A40C6A789}" type="pres">
      <dgm:prSet presAssocID="{E86EC367-2EDF-4399-BD2A-0134797C50A4}" presName="AccentHold1" presStyleLbl="node1" presStyleIdx="13" presStyleCnt="19"/>
      <dgm:spPr/>
    </dgm:pt>
    <dgm:pt modelId="{413C68C2-47F8-4FD6-A133-3FD6F42188EF}" type="pres">
      <dgm:prSet presAssocID="{C2D0AFEC-071B-4E97-A977-5EDDE5086485}" presName="Child4" presStyleLbl="node1" presStyleIdx="14" presStyleCnt="19" custScaleX="95308" custScaleY="80838">
        <dgm:presLayoutVars>
          <dgm:chMax val="0"/>
          <dgm:chPref val="0"/>
        </dgm:presLayoutVars>
      </dgm:prSet>
      <dgm:spPr/>
      <dgm:t>
        <a:bodyPr/>
        <a:lstStyle/>
        <a:p>
          <a:endParaRPr lang="en-GB"/>
        </a:p>
      </dgm:t>
    </dgm:pt>
    <dgm:pt modelId="{DD126339-9927-43A6-B237-5B66C42DB218}" type="pres">
      <dgm:prSet presAssocID="{C2D0AFEC-071B-4E97-A977-5EDDE5086485}" presName="Accent13" presStyleCnt="0"/>
      <dgm:spPr/>
    </dgm:pt>
    <dgm:pt modelId="{81A134E5-1F8F-4EE9-B0D3-06FFB71257F8}" type="pres">
      <dgm:prSet presAssocID="{C2D0AFEC-071B-4E97-A977-5EDDE5086485}" presName="AccentHold1" presStyleLbl="node1" presStyleIdx="15" presStyleCnt="19"/>
      <dgm:spPr/>
    </dgm:pt>
    <dgm:pt modelId="{E0E7E008-A6A5-47B0-840E-31DB4E53B368}" type="pres">
      <dgm:prSet presAssocID="{A7CF88F4-C07F-416A-A333-FE7AEBC8BCB0}" presName="Child5" presStyleLbl="node1" presStyleIdx="16" presStyleCnt="19" custScaleX="83504" custScaleY="81011">
        <dgm:presLayoutVars>
          <dgm:chMax val="0"/>
          <dgm:chPref val="0"/>
        </dgm:presLayoutVars>
      </dgm:prSet>
      <dgm:spPr/>
      <dgm:t>
        <a:bodyPr/>
        <a:lstStyle/>
        <a:p>
          <a:endParaRPr lang="en-GB"/>
        </a:p>
      </dgm:t>
    </dgm:pt>
    <dgm:pt modelId="{23312507-2F69-4FAC-A95E-32BF2B68A0DC}" type="pres">
      <dgm:prSet presAssocID="{A7CF88F4-C07F-416A-A333-FE7AEBC8BCB0}" presName="Accent15" presStyleCnt="0"/>
      <dgm:spPr/>
    </dgm:pt>
    <dgm:pt modelId="{F3749380-157C-42D9-AE49-30D81C4D2F94}" type="pres">
      <dgm:prSet presAssocID="{A7CF88F4-C07F-416A-A333-FE7AEBC8BCB0}" presName="AccentHold2" presStyleLbl="node1" presStyleIdx="17" presStyleCnt="19"/>
      <dgm:spPr/>
    </dgm:pt>
    <dgm:pt modelId="{8AE96E44-FFD6-4FB6-A5E2-41B559AE18E5}" type="pres">
      <dgm:prSet presAssocID="{A7CF88F4-C07F-416A-A333-FE7AEBC8BCB0}" presName="Accent16" presStyleCnt="0"/>
      <dgm:spPr/>
    </dgm:pt>
    <dgm:pt modelId="{75BE7B21-CA48-4B00-91F0-A9ED03F82987}" type="pres">
      <dgm:prSet presAssocID="{A7CF88F4-C07F-416A-A333-FE7AEBC8BCB0}" presName="AccentHold3" presStyleLbl="node1" presStyleIdx="18" presStyleCnt="19"/>
      <dgm:spPr/>
    </dgm:pt>
  </dgm:ptLst>
  <dgm:cxnLst>
    <dgm:cxn modelId="{BF8887AF-97C1-458B-8EC4-2B2ED67B6234}" type="presOf" srcId="{EB7F7F80-6C40-4CA2-8F2C-840355BBCBCD}" destId="{EC8B977A-B334-40E5-8DA7-B47949E3A6EE}" srcOrd="0" destOrd="0" presId="urn:microsoft.com/office/officeart/2009/3/layout/CircleRelationship"/>
    <dgm:cxn modelId="{E9B0A70F-2295-4407-B86B-B1C324C36F15}" type="presOf" srcId="{A7CF88F4-C07F-416A-A333-FE7AEBC8BCB0}" destId="{E0E7E008-A6A5-47B0-840E-31DB4E53B368}" srcOrd="0" destOrd="0" presId="urn:microsoft.com/office/officeart/2009/3/layout/CircleRelationship"/>
    <dgm:cxn modelId="{FB2648D8-4611-4C93-8C41-C9CC315C3EDB}" srcId="{0359A37A-0BDD-4CB7-BDE8-021CF4BB5B0A}" destId="{EB7F7F80-6C40-4CA2-8F2C-840355BBCBCD}" srcOrd="0" destOrd="0" parTransId="{DF1125AF-02B6-4873-97AA-80E3BB1A27C8}" sibTransId="{468DD748-A139-4A16-A3B1-1380FD409ABF}"/>
    <dgm:cxn modelId="{7017B01D-E6EB-45DF-80AD-848CB7BEAFB1}" srcId="{EB7F7F80-6C40-4CA2-8F2C-840355BBCBCD}" destId="{C8768036-B3BC-428B-8845-0EF8F4BC41C7}" srcOrd="1" destOrd="0" parTransId="{2D3909CD-4B44-4E44-B8D3-FAB478C7DA66}" sibTransId="{4D347920-EDAA-41F1-AD65-85B4CFBDACEC}"/>
    <dgm:cxn modelId="{75A8DF7E-BB57-418E-B172-25B89E922D4D}" type="presOf" srcId="{C8768036-B3BC-428B-8845-0EF8F4BC41C7}" destId="{17CBA0B8-3409-4B74-BBB3-23FFBC41A84B}" srcOrd="0" destOrd="0" presId="urn:microsoft.com/office/officeart/2009/3/layout/CircleRelationship"/>
    <dgm:cxn modelId="{9DF3A12A-D74A-430A-A04B-E942BC39BDD6}" srcId="{EB7F7F80-6C40-4CA2-8F2C-840355BBCBCD}" destId="{E86EC367-2EDF-4399-BD2A-0134797C50A4}" srcOrd="2" destOrd="0" parTransId="{7EE65274-9195-4EE9-B839-683BF89B4987}" sibTransId="{54E40E5C-6CCB-4563-AD27-019739BD2EA2}"/>
    <dgm:cxn modelId="{D96928BF-D277-42C8-AA2F-96954974397A}" srcId="{EB7F7F80-6C40-4CA2-8F2C-840355BBCBCD}" destId="{A7CF88F4-C07F-416A-A333-FE7AEBC8BCB0}" srcOrd="4" destOrd="0" parTransId="{672481D6-864C-440F-A856-630C640E8270}" sibTransId="{D7CAC7BF-FA67-4C91-AB2E-CC6F48805891}"/>
    <dgm:cxn modelId="{ED98F3F5-1794-4473-9FB6-116C061F90C8}" type="presOf" srcId="{0359A37A-0BDD-4CB7-BDE8-021CF4BB5B0A}" destId="{01EA4A01-4FF7-422D-838D-72ABD4902051}" srcOrd="0" destOrd="0" presId="urn:microsoft.com/office/officeart/2009/3/layout/CircleRelationship"/>
    <dgm:cxn modelId="{B4DF8C67-AECA-4AF2-9683-7AAF1939D429}" type="presOf" srcId="{A850721B-EF0B-482B-ABFE-0E3557CD2F2C}" destId="{233B1FDC-7509-4B76-9FAD-B4C3D7018CCA}" srcOrd="0" destOrd="0" presId="urn:microsoft.com/office/officeart/2009/3/layout/CircleRelationship"/>
    <dgm:cxn modelId="{5CF3891C-E689-4A45-A1CE-36B65F4B03A2}" srcId="{EB7F7F80-6C40-4CA2-8F2C-840355BBCBCD}" destId="{A850721B-EF0B-482B-ABFE-0E3557CD2F2C}" srcOrd="0" destOrd="0" parTransId="{21277C51-3403-419B-AB5F-852C0AF4C144}" sibTransId="{07360BE1-4E7D-47BC-8853-CF78ADECC84F}"/>
    <dgm:cxn modelId="{400BD592-7009-4D77-BA11-CF6D6689DA16}" type="presOf" srcId="{E86EC367-2EDF-4399-BD2A-0134797C50A4}" destId="{32B7A5F6-E4EC-41A4-9FC6-D1D77DDDABC2}" srcOrd="0" destOrd="0" presId="urn:microsoft.com/office/officeart/2009/3/layout/CircleRelationship"/>
    <dgm:cxn modelId="{829F2CE8-FF43-411F-839C-6F29FDADB075}" type="presOf" srcId="{C2D0AFEC-071B-4E97-A977-5EDDE5086485}" destId="{413C68C2-47F8-4FD6-A133-3FD6F42188EF}" srcOrd="0" destOrd="0" presId="urn:microsoft.com/office/officeart/2009/3/layout/CircleRelationship"/>
    <dgm:cxn modelId="{1915E4FE-1633-4105-8DF2-432D9D6D2F86}" srcId="{EB7F7F80-6C40-4CA2-8F2C-840355BBCBCD}" destId="{C2D0AFEC-071B-4E97-A977-5EDDE5086485}" srcOrd="3" destOrd="0" parTransId="{A0A28964-AB7D-4A30-B43B-AE884BB38545}" sibTransId="{64EF2697-845E-4470-8711-C7F6BF85F100}"/>
    <dgm:cxn modelId="{B495B68C-0611-4209-85EB-A2B920B8FB0C}" type="presParOf" srcId="{01EA4A01-4FF7-422D-838D-72ABD4902051}" destId="{EC8B977A-B334-40E5-8DA7-B47949E3A6EE}" srcOrd="0" destOrd="0" presId="urn:microsoft.com/office/officeart/2009/3/layout/CircleRelationship"/>
    <dgm:cxn modelId="{97BDB4BD-61B0-40A3-B379-F8834B3E579A}" type="presParOf" srcId="{01EA4A01-4FF7-422D-838D-72ABD4902051}" destId="{A6E8D61C-527A-4F81-BEAA-5BCDFFB4B97D}" srcOrd="1" destOrd="0" presId="urn:microsoft.com/office/officeart/2009/3/layout/CircleRelationship"/>
    <dgm:cxn modelId="{738A7775-D420-410F-8820-6EDF90D8BF75}" type="presParOf" srcId="{01EA4A01-4FF7-422D-838D-72ABD4902051}" destId="{84139CAD-EFEE-464C-8C48-1376CD7B08A5}" srcOrd="2" destOrd="0" presId="urn:microsoft.com/office/officeart/2009/3/layout/CircleRelationship"/>
    <dgm:cxn modelId="{556A9435-0D46-4E6D-B6BD-51D4FB5F0F44}" type="presParOf" srcId="{01EA4A01-4FF7-422D-838D-72ABD4902051}" destId="{6B3B1C17-0536-4124-8DC5-8CA13531B540}" srcOrd="3" destOrd="0" presId="urn:microsoft.com/office/officeart/2009/3/layout/CircleRelationship"/>
    <dgm:cxn modelId="{D1FF4BEE-C49B-45AA-AAAA-31AEA8734824}" type="presParOf" srcId="{01EA4A01-4FF7-422D-838D-72ABD4902051}" destId="{1B23EA7B-1314-46C7-BCAA-F9C73A9D7A38}" srcOrd="4" destOrd="0" presId="urn:microsoft.com/office/officeart/2009/3/layout/CircleRelationship"/>
    <dgm:cxn modelId="{81902542-2303-4D2F-B7F2-7036232B3CD2}" type="presParOf" srcId="{01EA4A01-4FF7-422D-838D-72ABD4902051}" destId="{C92D24AC-5DEE-466C-88F4-00BB418338D0}" srcOrd="5" destOrd="0" presId="urn:microsoft.com/office/officeart/2009/3/layout/CircleRelationship"/>
    <dgm:cxn modelId="{9537E739-E668-4557-983F-C12C7FB5CFD8}" type="presParOf" srcId="{01EA4A01-4FF7-422D-838D-72ABD4902051}" destId="{233B1FDC-7509-4B76-9FAD-B4C3D7018CCA}" srcOrd="6" destOrd="0" presId="urn:microsoft.com/office/officeart/2009/3/layout/CircleRelationship"/>
    <dgm:cxn modelId="{E3CBAE33-B3A3-4278-8592-44E2D999E5F4}" type="presParOf" srcId="{01EA4A01-4FF7-422D-838D-72ABD4902051}" destId="{1C0668C8-C200-4062-9CE2-21454654980C}" srcOrd="7" destOrd="0" presId="urn:microsoft.com/office/officeart/2009/3/layout/CircleRelationship"/>
    <dgm:cxn modelId="{26FE724F-A326-46F9-BDA7-9AB268A536DE}" type="presParOf" srcId="{1C0668C8-C200-4062-9CE2-21454654980C}" destId="{A5229C53-84F6-466D-AC6C-1B2F6AF2F0B3}" srcOrd="0" destOrd="0" presId="urn:microsoft.com/office/officeart/2009/3/layout/CircleRelationship"/>
    <dgm:cxn modelId="{5E76ADF4-FC6A-40FB-827C-D0186258DB7B}" type="presParOf" srcId="{01EA4A01-4FF7-422D-838D-72ABD4902051}" destId="{C1ACCAB3-E917-4489-8961-11ECAC209E76}" srcOrd="8" destOrd="0" presId="urn:microsoft.com/office/officeart/2009/3/layout/CircleRelationship"/>
    <dgm:cxn modelId="{A3A0F294-D639-4BD7-9805-6AAC99CACE95}" type="presParOf" srcId="{C1ACCAB3-E917-4489-8961-11ECAC209E76}" destId="{F5069355-93C9-48DF-91E4-6CC6D205D89D}" srcOrd="0" destOrd="0" presId="urn:microsoft.com/office/officeart/2009/3/layout/CircleRelationship"/>
    <dgm:cxn modelId="{15F22E5B-11FE-47C5-A9BC-304FFFCE5CDC}" type="presParOf" srcId="{01EA4A01-4FF7-422D-838D-72ABD4902051}" destId="{17CBA0B8-3409-4B74-BBB3-23FFBC41A84B}" srcOrd="9" destOrd="0" presId="urn:microsoft.com/office/officeart/2009/3/layout/CircleRelationship"/>
    <dgm:cxn modelId="{ED90C669-1C4E-4D5A-9299-4BBD799B13B9}" type="presParOf" srcId="{01EA4A01-4FF7-422D-838D-72ABD4902051}" destId="{644C9FAF-6E57-416B-91EE-667E29E37725}" srcOrd="10" destOrd="0" presId="urn:microsoft.com/office/officeart/2009/3/layout/CircleRelationship"/>
    <dgm:cxn modelId="{2C3507C1-BF17-4E4B-A6C6-BD084ADDB58A}" type="presParOf" srcId="{644C9FAF-6E57-416B-91EE-667E29E37725}" destId="{817F1593-A3B9-420D-88AA-CF56022A16A7}" srcOrd="0" destOrd="0" presId="urn:microsoft.com/office/officeart/2009/3/layout/CircleRelationship"/>
    <dgm:cxn modelId="{C123CA3F-9834-47B5-BACC-2ED4939E1099}" type="presParOf" srcId="{01EA4A01-4FF7-422D-838D-72ABD4902051}" destId="{8114B5D2-2C51-4A39-838F-1B0B191B6FE8}" srcOrd="11" destOrd="0" presId="urn:microsoft.com/office/officeart/2009/3/layout/CircleRelationship"/>
    <dgm:cxn modelId="{0CC3392C-4A89-4C41-BC65-9EAC9EDDF2C1}" type="presParOf" srcId="{8114B5D2-2C51-4A39-838F-1B0B191B6FE8}" destId="{0251ECD1-AE6B-4976-9E92-74D534ED1B3E}" srcOrd="0" destOrd="0" presId="urn:microsoft.com/office/officeart/2009/3/layout/CircleRelationship"/>
    <dgm:cxn modelId="{822299CC-48A0-4352-91DC-0EDBA5E80C59}" type="presParOf" srcId="{01EA4A01-4FF7-422D-838D-72ABD4902051}" destId="{751A20A4-C2F0-4C91-86D0-268D41403814}" srcOrd="12" destOrd="0" presId="urn:microsoft.com/office/officeart/2009/3/layout/CircleRelationship"/>
    <dgm:cxn modelId="{65D3E0F6-EB99-4DB3-BDF9-F4F7D654B547}" type="presParOf" srcId="{751A20A4-C2F0-4C91-86D0-268D41403814}" destId="{1E048542-3E86-40F0-B811-6A7838F41D91}" srcOrd="0" destOrd="0" presId="urn:microsoft.com/office/officeart/2009/3/layout/CircleRelationship"/>
    <dgm:cxn modelId="{57A23C13-9642-4583-BC76-921F79D237D5}" type="presParOf" srcId="{01EA4A01-4FF7-422D-838D-72ABD4902051}" destId="{32B7A5F6-E4EC-41A4-9FC6-D1D77DDDABC2}" srcOrd="13" destOrd="0" presId="urn:microsoft.com/office/officeart/2009/3/layout/CircleRelationship"/>
    <dgm:cxn modelId="{512072EE-1F81-4098-AD15-AB96F530D20F}" type="presParOf" srcId="{01EA4A01-4FF7-422D-838D-72ABD4902051}" destId="{56178B66-0439-40ED-80C6-9197FC315994}" srcOrd="14" destOrd="0" presId="urn:microsoft.com/office/officeart/2009/3/layout/CircleRelationship"/>
    <dgm:cxn modelId="{34706FDB-1BCD-4494-B31B-BAE9CFA4BC9B}" type="presParOf" srcId="{56178B66-0439-40ED-80C6-9197FC315994}" destId="{D6AF00EF-CC04-4576-AE4B-063A40C6A789}" srcOrd="0" destOrd="0" presId="urn:microsoft.com/office/officeart/2009/3/layout/CircleRelationship"/>
    <dgm:cxn modelId="{1A9DADA1-9C49-4657-AFC5-A3F34FD71A2A}" type="presParOf" srcId="{01EA4A01-4FF7-422D-838D-72ABD4902051}" destId="{413C68C2-47F8-4FD6-A133-3FD6F42188EF}" srcOrd="15" destOrd="0" presId="urn:microsoft.com/office/officeart/2009/3/layout/CircleRelationship"/>
    <dgm:cxn modelId="{DB25D8C3-502A-4CA5-9247-8AC1BF08018A}" type="presParOf" srcId="{01EA4A01-4FF7-422D-838D-72ABD4902051}" destId="{DD126339-9927-43A6-B237-5B66C42DB218}" srcOrd="16" destOrd="0" presId="urn:microsoft.com/office/officeart/2009/3/layout/CircleRelationship"/>
    <dgm:cxn modelId="{F4515F8B-FF8B-43A5-BCDD-93103C57D2DE}" type="presParOf" srcId="{DD126339-9927-43A6-B237-5B66C42DB218}" destId="{81A134E5-1F8F-4EE9-B0D3-06FFB71257F8}" srcOrd="0" destOrd="0" presId="urn:microsoft.com/office/officeart/2009/3/layout/CircleRelationship"/>
    <dgm:cxn modelId="{BEB6CD63-7295-457F-AA63-2760BE43445C}" type="presParOf" srcId="{01EA4A01-4FF7-422D-838D-72ABD4902051}" destId="{E0E7E008-A6A5-47B0-840E-31DB4E53B368}" srcOrd="17" destOrd="0" presId="urn:microsoft.com/office/officeart/2009/3/layout/CircleRelationship"/>
    <dgm:cxn modelId="{7524F58F-8B26-408B-B11D-6666E7B72EDE}" type="presParOf" srcId="{01EA4A01-4FF7-422D-838D-72ABD4902051}" destId="{23312507-2F69-4FAC-A95E-32BF2B68A0DC}" srcOrd="18" destOrd="0" presId="urn:microsoft.com/office/officeart/2009/3/layout/CircleRelationship"/>
    <dgm:cxn modelId="{1A19134D-4318-4CC1-A020-24EDDD3244F7}" type="presParOf" srcId="{23312507-2F69-4FAC-A95E-32BF2B68A0DC}" destId="{F3749380-157C-42D9-AE49-30D81C4D2F94}" srcOrd="0" destOrd="0" presId="urn:microsoft.com/office/officeart/2009/3/layout/CircleRelationship"/>
    <dgm:cxn modelId="{C20CDAAF-22FF-413D-8B8A-942A8FCEAEDE}" type="presParOf" srcId="{01EA4A01-4FF7-422D-838D-72ABD4902051}" destId="{8AE96E44-FFD6-4FB6-A5E2-41B559AE18E5}" srcOrd="19" destOrd="0" presId="urn:microsoft.com/office/officeart/2009/3/layout/CircleRelationship"/>
    <dgm:cxn modelId="{48026E53-80CE-40B3-B995-D43D5D45ECC2}" type="presParOf" srcId="{8AE96E44-FFD6-4FB6-A5E2-41B559AE18E5}" destId="{75BE7B21-CA48-4B00-91F0-A9ED03F8298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A9ADB5-8C55-41B2-9394-3EE1689E9617}"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GB"/>
        </a:p>
      </dgm:t>
    </dgm:pt>
    <dgm:pt modelId="{FEEC8FF0-5B4B-4668-97B5-325C620759D5}">
      <dgm:prSet phldrT="[Text]"/>
      <dgm:spPr>
        <a:solidFill>
          <a:schemeClr val="accent6">
            <a:lumMod val="60000"/>
            <a:lumOff val="40000"/>
          </a:schemeClr>
        </a:solidFill>
      </dgm:spPr>
      <dgm:t>
        <a:bodyPr/>
        <a:lstStyle/>
        <a:p>
          <a:r>
            <a:rPr lang="en-GB" dirty="0" smtClean="0"/>
            <a:t>IOM</a:t>
          </a:r>
          <a:endParaRPr lang="en-GB" dirty="0"/>
        </a:p>
      </dgm:t>
    </dgm:pt>
    <dgm:pt modelId="{31B8B080-55A7-4B97-9C45-55FB61EA4B99}" type="parTrans" cxnId="{D098A28C-E2EF-4AF0-8E9B-1DC0F3A1B4CE}">
      <dgm:prSet/>
      <dgm:spPr/>
      <dgm:t>
        <a:bodyPr/>
        <a:lstStyle/>
        <a:p>
          <a:endParaRPr lang="en-GB"/>
        </a:p>
      </dgm:t>
    </dgm:pt>
    <dgm:pt modelId="{AD92FC49-C4F9-4182-B8F8-83FA109F22FC}" type="sibTrans" cxnId="{D098A28C-E2EF-4AF0-8E9B-1DC0F3A1B4CE}">
      <dgm:prSet/>
      <dgm:spPr/>
      <dgm:t>
        <a:bodyPr/>
        <a:lstStyle/>
        <a:p>
          <a:endParaRPr lang="en-GB"/>
        </a:p>
      </dgm:t>
    </dgm:pt>
    <dgm:pt modelId="{8B8EA25C-4F52-4D41-AA58-BA69C86E1AE6}">
      <dgm:prSet phldrT="[Text]"/>
      <dgm:spPr>
        <a:solidFill>
          <a:schemeClr val="bg2">
            <a:lumMod val="50000"/>
          </a:schemeClr>
        </a:solidFill>
      </dgm:spPr>
      <dgm:t>
        <a:bodyPr/>
        <a:lstStyle/>
        <a:p>
          <a:r>
            <a:rPr lang="en-GB" dirty="0" smtClean="0"/>
            <a:t>Caritas</a:t>
          </a:r>
          <a:endParaRPr lang="en-GB" dirty="0"/>
        </a:p>
      </dgm:t>
    </dgm:pt>
    <dgm:pt modelId="{D0692B74-D142-4501-83AE-55730B87F16E}" type="parTrans" cxnId="{DE255C4E-DA3C-466A-8206-CA3B7E0DAC4C}">
      <dgm:prSet/>
      <dgm:spPr/>
      <dgm:t>
        <a:bodyPr/>
        <a:lstStyle/>
        <a:p>
          <a:endParaRPr lang="en-GB"/>
        </a:p>
      </dgm:t>
    </dgm:pt>
    <dgm:pt modelId="{594EB5AF-3A0F-4970-99DA-6AD58816C8A8}" type="sibTrans" cxnId="{DE255C4E-DA3C-466A-8206-CA3B7E0DAC4C}">
      <dgm:prSet/>
      <dgm:spPr/>
      <dgm:t>
        <a:bodyPr/>
        <a:lstStyle/>
        <a:p>
          <a:endParaRPr lang="en-GB"/>
        </a:p>
      </dgm:t>
    </dgm:pt>
    <dgm:pt modelId="{A5EAE2CE-1353-4E14-9528-45E2B6DA2488}">
      <dgm:prSet phldrT="[Text]"/>
      <dgm:spPr>
        <a:solidFill>
          <a:schemeClr val="accent2">
            <a:lumMod val="60000"/>
            <a:lumOff val="40000"/>
          </a:schemeClr>
        </a:solidFill>
      </dgm:spPr>
      <dgm:t>
        <a:bodyPr/>
        <a:lstStyle/>
        <a:p>
          <a:r>
            <a:rPr lang="en-GB" dirty="0" smtClean="0"/>
            <a:t>Shelter Box</a:t>
          </a:r>
          <a:endParaRPr lang="en-GB" dirty="0"/>
        </a:p>
      </dgm:t>
    </dgm:pt>
    <dgm:pt modelId="{0A16EBF7-4C94-4916-A7C9-5F69193E25E5}" type="parTrans" cxnId="{A1D7CA16-48B1-48AA-A29E-A28A5E10616E}">
      <dgm:prSet/>
      <dgm:spPr/>
      <dgm:t>
        <a:bodyPr/>
        <a:lstStyle/>
        <a:p>
          <a:endParaRPr lang="en-GB"/>
        </a:p>
      </dgm:t>
    </dgm:pt>
    <dgm:pt modelId="{639FFD45-8163-4C4E-84A0-A30FAFE74E92}" type="sibTrans" cxnId="{A1D7CA16-48B1-48AA-A29E-A28A5E10616E}">
      <dgm:prSet/>
      <dgm:spPr/>
      <dgm:t>
        <a:bodyPr/>
        <a:lstStyle/>
        <a:p>
          <a:endParaRPr lang="en-GB"/>
        </a:p>
      </dgm:t>
    </dgm:pt>
    <dgm:pt modelId="{C865C972-C943-4B04-8B8E-A16273CEF1F8}">
      <dgm:prSet phldrT="[Text]"/>
      <dgm:spPr>
        <a:solidFill>
          <a:schemeClr val="accent3">
            <a:lumMod val="60000"/>
            <a:lumOff val="40000"/>
          </a:schemeClr>
        </a:solidFill>
      </dgm:spPr>
      <dgm:t>
        <a:bodyPr/>
        <a:lstStyle/>
        <a:p>
          <a:r>
            <a:rPr lang="en-GB" dirty="0" smtClean="0"/>
            <a:t>Save the Children</a:t>
          </a:r>
          <a:endParaRPr lang="en-GB" dirty="0"/>
        </a:p>
      </dgm:t>
    </dgm:pt>
    <dgm:pt modelId="{156C63D6-7BCD-45A6-96EB-A118CAB4125C}" type="parTrans" cxnId="{E245C5B5-75A3-4145-9AB9-9856D37ECBB2}">
      <dgm:prSet/>
      <dgm:spPr/>
      <dgm:t>
        <a:bodyPr/>
        <a:lstStyle/>
        <a:p>
          <a:endParaRPr lang="en-GB"/>
        </a:p>
      </dgm:t>
    </dgm:pt>
    <dgm:pt modelId="{EA427C47-CF1C-4F62-8DBF-D0A6E634689B}" type="sibTrans" cxnId="{E245C5B5-75A3-4145-9AB9-9856D37ECBB2}">
      <dgm:prSet/>
      <dgm:spPr/>
      <dgm:t>
        <a:bodyPr/>
        <a:lstStyle/>
        <a:p>
          <a:endParaRPr lang="en-GB"/>
        </a:p>
      </dgm:t>
    </dgm:pt>
    <dgm:pt modelId="{6556235E-F056-4EEA-B905-6159637328F4}">
      <dgm:prSet phldrT="[Text]"/>
      <dgm:spPr>
        <a:solidFill>
          <a:srgbClr val="FFC000"/>
        </a:solidFill>
        <a:ln>
          <a:solidFill>
            <a:srgbClr val="FFFF00"/>
          </a:solidFill>
        </a:ln>
      </dgm:spPr>
      <dgm:t>
        <a:bodyPr/>
        <a:lstStyle/>
        <a:p>
          <a:r>
            <a:rPr lang="en-GB" dirty="0" smtClean="0"/>
            <a:t>Care</a:t>
          </a:r>
          <a:endParaRPr lang="en-GB" dirty="0"/>
        </a:p>
      </dgm:t>
    </dgm:pt>
    <dgm:pt modelId="{B014D964-7B12-4D1E-A387-451A0BC1F044}" type="parTrans" cxnId="{E748E258-65DF-4A05-91D6-42902996597A}">
      <dgm:prSet/>
      <dgm:spPr/>
      <dgm:t>
        <a:bodyPr/>
        <a:lstStyle/>
        <a:p>
          <a:endParaRPr lang="en-GB"/>
        </a:p>
      </dgm:t>
    </dgm:pt>
    <dgm:pt modelId="{D5AE4BE3-3D1D-41F6-9018-0EF867FDDFB2}" type="sibTrans" cxnId="{E748E258-65DF-4A05-91D6-42902996597A}">
      <dgm:prSet/>
      <dgm:spPr/>
      <dgm:t>
        <a:bodyPr/>
        <a:lstStyle/>
        <a:p>
          <a:endParaRPr lang="en-GB"/>
        </a:p>
      </dgm:t>
    </dgm:pt>
    <dgm:pt modelId="{C05844D2-1625-455F-9E65-0CC1DF6EFF54}">
      <dgm:prSet phldrT="[Text]"/>
      <dgm:spPr>
        <a:solidFill>
          <a:srgbClr val="FFC000"/>
        </a:solidFill>
        <a:ln>
          <a:solidFill>
            <a:srgbClr val="FFFF00"/>
          </a:solidFill>
        </a:ln>
      </dgm:spPr>
      <dgm:t>
        <a:bodyPr/>
        <a:lstStyle/>
        <a:p>
          <a:r>
            <a:rPr lang="en-GB" dirty="0" smtClean="0"/>
            <a:t>Nepal Red Cross</a:t>
          </a:r>
          <a:endParaRPr lang="en-GB" dirty="0"/>
        </a:p>
      </dgm:t>
    </dgm:pt>
    <dgm:pt modelId="{54C32982-BBC8-4D73-A925-E8EE3F809066}" type="parTrans" cxnId="{B4684647-0B7E-4916-935D-EE3CC7E74797}">
      <dgm:prSet/>
      <dgm:spPr/>
      <dgm:t>
        <a:bodyPr/>
        <a:lstStyle/>
        <a:p>
          <a:endParaRPr lang="en-GB"/>
        </a:p>
      </dgm:t>
    </dgm:pt>
    <dgm:pt modelId="{3CCED118-D954-47D3-9FA0-40B9537720B4}" type="sibTrans" cxnId="{B4684647-0B7E-4916-935D-EE3CC7E74797}">
      <dgm:prSet/>
      <dgm:spPr/>
      <dgm:t>
        <a:bodyPr/>
        <a:lstStyle/>
        <a:p>
          <a:endParaRPr lang="en-GB"/>
        </a:p>
      </dgm:t>
    </dgm:pt>
    <dgm:pt modelId="{3300A7E2-FC37-45EB-AB4A-1749F59DA89A}" type="pres">
      <dgm:prSet presAssocID="{27A9ADB5-8C55-41B2-9394-3EE1689E9617}" presName="Name0" presStyleCnt="0">
        <dgm:presLayoutVars>
          <dgm:chMax val="1"/>
          <dgm:chPref val="1"/>
        </dgm:presLayoutVars>
      </dgm:prSet>
      <dgm:spPr/>
      <dgm:t>
        <a:bodyPr/>
        <a:lstStyle/>
        <a:p>
          <a:endParaRPr lang="en-GB"/>
        </a:p>
      </dgm:t>
    </dgm:pt>
    <dgm:pt modelId="{F15531E4-2D45-49CE-BF58-6CF822060EC1}" type="pres">
      <dgm:prSet presAssocID="{FEEC8FF0-5B4B-4668-97B5-325C620759D5}" presName="Parent" presStyleLbl="node0" presStyleIdx="0" presStyleCnt="1" custScaleX="32189" custScaleY="30745" custLinFactNeighborX="-55783" custLinFactNeighborY="-55833">
        <dgm:presLayoutVars>
          <dgm:chMax val="5"/>
          <dgm:chPref val="5"/>
        </dgm:presLayoutVars>
      </dgm:prSet>
      <dgm:spPr/>
      <dgm:t>
        <a:bodyPr/>
        <a:lstStyle/>
        <a:p>
          <a:endParaRPr lang="en-GB"/>
        </a:p>
      </dgm:t>
    </dgm:pt>
    <dgm:pt modelId="{3B93A8FC-DA9F-456C-B04B-F2C0AC96A56B}" type="pres">
      <dgm:prSet presAssocID="{FEEC8FF0-5B4B-4668-97B5-325C620759D5}" presName="Accent2" presStyleLbl="node1" presStyleIdx="0" presStyleCnt="19"/>
      <dgm:spPr/>
    </dgm:pt>
    <dgm:pt modelId="{B0851A7E-0323-404F-9B8A-992906750746}" type="pres">
      <dgm:prSet presAssocID="{FEEC8FF0-5B4B-4668-97B5-325C620759D5}" presName="Accent3" presStyleLbl="node1" presStyleIdx="1" presStyleCnt="19"/>
      <dgm:spPr/>
    </dgm:pt>
    <dgm:pt modelId="{9822BF95-1258-4502-82B4-96AE7C6E26CD}" type="pres">
      <dgm:prSet presAssocID="{FEEC8FF0-5B4B-4668-97B5-325C620759D5}" presName="Accent4" presStyleLbl="node1" presStyleIdx="2" presStyleCnt="19"/>
      <dgm:spPr/>
    </dgm:pt>
    <dgm:pt modelId="{0CDF08AC-F96E-4E77-A276-9D564DACBDD1}" type="pres">
      <dgm:prSet presAssocID="{FEEC8FF0-5B4B-4668-97B5-325C620759D5}" presName="Accent5" presStyleLbl="node1" presStyleIdx="3" presStyleCnt="19"/>
      <dgm:spPr/>
    </dgm:pt>
    <dgm:pt modelId="{A3B2C6CB-22B6-402B-BEA8-660B408E8B69}" type="pres">
      <dgm:prSet presAssocID="{FEEC8FF0-5B4B-4668-97B5-325C620759D5}" presName="Accent6" presStyleLbl="node1" presStyleIdx="4" presStyleCnt="19"/>
      <dgm:spPr/>
    </dgm:pt>
    <dgm:pt modelId="{A682854D-28F0-48B9-AE2B-5DF1C02895B5}" type="pres">
      <dgm:prSet presAssocID="{8B8EA25C-4F52-4D41-AA58-BA69C86E1AE6}" presName="Child1" presStyleLbl="node1" presStyleIdx="5" presStyleCnt="19" custScaleX="85099" custScaleY="85099" custLinFactNeighborX="-43978" custLinFactNeighborY="-9017">
        <dgm:presLayoutVars>
          <dgm:chMax val="0"/>
          <dgm:chPref val="0"/>
        </dgm:presLayoutVars>
      </dgm:prSet>
      <dgm:spPr/>
      <dgm:t>
        <a:bodyPr/>
        <a:lstStyle/>
        <a:p>
          <a:endParaRPr lang="en-GB"/>
        </a:p>
      </dgm:t>
    </dgm:pt>
    <dgm:pt modelId="{9FF4B36D-AEFD-4037-B008-942DB628219F}" type="pres">
      <dgm:prSet presAssocID="{8B8EA25C-4F52-4D41-AA58-BA69C86E1AE6}" presName="Accent7" presStyleCnt="0"/>
      <dgm:spPr/>
    </dgm:pt>
    <dgm:pt modelId="{B846F3B8-9DB3-4AC0-AF83-F079122E3218}" type="pres">
      <dgm:prSet presAssocID="{8B8EA25C-4F52-4D41-AA58-BA69C86E1AE6}" presName="AccentHold1" presStyleLbl="node1" presStyleIdx="6" presStyleCnt="19"/>
      <dgm:spPr/>
    </dgm:pt>
    <dgm:pt modelId="{DC2FC1DE-8DBA-4943-A87F-10BE04118BAE}" type="pres">
      <dgm:prSet presAssocID="{8B8EA25C-4F52-4D41-AA58-BA69C86E1AE6}" presName="Accent8" presStyleCnt="0"/>
      <dgm:spPr/>
    </dgm:pt>
    <dgm:pt modelId="{AD217DD6-B191-4662-9B00-F0D2AC0C6EE3}" type="pres">
      <dgm:prSet presAssocID="{8B8EA25C-4F52-4D41-AA58-BA69C86E1AE6}" presName="AccentHold2" presStyleLbl="node1" presStyleIdx="7" presStyleCnt="19"/>
      <dgm:spPr/>
    </dgm:pt>
    <dgm:pt modelId="{C6263EB0-CEFC-42D0-B916-DC9D5C88614A}" type="pres">
      <dgm:prSet presAssocID="{A5EAE2CE-1353-4E14-9528-45E2B6DA2488}" presName="Child2" presStyleLbl="node1" presStyleIdx="8" presStyleCnt="19" custScaleX="70196" custScaleY="85099" custLinFactNeighborX="84754" custLinFactNeighborY="-43936">
        <dgm:presLayoutVars>
          <dgm:chMax val="0"/>
          <dgm:chPref val="0"/>
        </dgm:presLayoutVars>
      </dgm:prSet>
      <dgm:spPr/>
      <dgm:t>
        <a:bodyPr/>
        <a:lstStyle/>
        <a:p>
          <a:endParaRPr lang="en-GB"/>
        </a:p>
      </dgm:t>
    </dgm:pt>
    <dgm:pt modelId="{C56C8A09-E70C-455C-B321-943694FE0F82}" type="pres">
      <dgm:prSet presAssocID="{A5EAE2CE-1353-4E14-9528-45E2B6DA2488}" presName="Accent9" presStyleCnt="0"/>
      <dgm:spPr/>
    </dgm:pt>
    <dgm:pt modelId="{599CC7E1-0697-4F2D-B2E8-143191ECBFF4}" type="pres">
      <dgm:prSet presAssocID="{A5EAE2CE-1353-4E14-9528-45E2B6DA2488}" presName="AccentHold1" presStyleLbl="node1" presStyleIdx="9" presStyleCnt="19"/>
      <dgm:spPr/>
    </dgm:pt>
    <dgm:pt modelId="{589E639C-3E5E-4DE2-A679-FCFAAA05CA94}" type="pres">
      <dgm:prSet presAssocID="{A5EAE2CE-1353-4E14-9528-45E2B6DA2488}" presName="Accent10" presStyleCnt="0"/>
      <dgm:spPr/>
    </dgm:pt>
    <dgm:pt modelId="{49FD34B1-55DE-4B34-AA9A-CA9A2B91EFD5}" type="pres">
      <dgm:prSet presAssocID="{A5EAE2CE-1353-4E14-9528-45E2B6DA2488}" presName="AccentHold2" presStyleLbl="node1" presStyleIdx="10" presStyleCnt="19"/>
      <dgm:spPr/>
    </dgm:pt>
    <dgm:pt modelId="{51EA702D-FD31-4624-A3FE-9D229ACBE4E5}" type="pres">
      <dgm:prSet presAssocID="{A5EAE2CE-1353-4E14-9528-45E2B6DA2488}" presName="Accent11" presStyleCnt="0"/>
      <dgm:spPr/>
    </dgm:pt>
    <dgm:pt modelId="{8FDF3E0B-32F9-49EE-BC5C-610A2CDF856F}" type="pres">
      <dgm:prSet presAssocID="{A5EAE2CE-1353-4E14-9528-45E2B6DA2488}" presName="AccentHold3" presStyleLbl="node1" presStyleIdx="11" presStyleCnt="19"/>
      <dgm:spPr/>
    </dgm:pt>
    <dgm:pt modelId="{D4DFE3F9-CA0F-4398-9B81-D1FD7BD5877B}" type="pres">
      <dgm:prSet presAssocID="{C865C972-C943-4B04-8B8E-A16273CEF1F8}" presName="Child3" presStyleLbl="node1" presStyleIdx="12" presStyleCnt="19" custScaleX="70195" custScaleY="81374" custLinFactNeighborX="-66584" custLinFactNeighborY="73830">
        <dgm:presLayoutVars>
          <dgm:chMax val="0"/>
          <dgm:chPref val="0"/>
        </dgm:presLayoutVars>
      </dgm:prSet>
      <dgm:spPr/>
      <dgm:t>
        <a:bodyPr/>
        <a:lstStyle/>
        <a:p>
          <a:endParaRPr lang="en-GB"/>
        </a:p>
      </dgm:t>
    </dgm:pt>
    <dgm:pt modelId="{D696F908-5585-4906-9461-532813A5FCDC}" type="pres">
      <dgm:prSet presAssocID="{C865C972-C943-4B04-8B8E-A16273CEF1F8}" presName="Accent12" presStyleCnt="0"/>
      <dgm:spPr/>
    </dgm:pt>
    <dgm:pt modelId="{E9A3B450-3158-4CF2-BF99-711F0AF4575A}" type="pres">
      <dgm:prSet presAssocID="{C865C972-C943-4B04-8B8E-A16273CEF1F8}" presName="AccentHold1" presStyleLbl="node1" presStyleIdx="13" presStyleCnt="19"/>
      <dgm:spPr/>
    </dgm:pt>
    <dgm:pt modelId="{8D193D13-56D4-41CB-BE57-557763F99718}" type="pres">
      <dgm:prSet presAssocID="{6556235E-F056-4EEA-B905-6159637328F4}" presName="Child4" presStyleLbl="node1" presStyleIdx="14" presStyleCnt="19" custScaleX="70197" custScaleY="85100" custLinFactX="-22297" custLinFactNeighborX="-100000" custLinFactNeighborY="-4302">
        <dgm:presLayoutVars>
          <dgm:chMax val="0"/>
          <dgm:chPref val="0"/>
        </dgm:presLayoutVars>
      </dgm:prSet>
      <dgm:spPr/>
      <dgm:t>
        <a:bodyPr/>
        <a:lstStyle/>
        <a:p>
          <a:endParaRPr lang="en-GB"/>
        </a:p>
      </dgm:t>
    </dgm:pt>
    <dgm:pt modelId="{5969A193-AFEF-4BCB-A829-FB02B566FDF2}" type="pres">
      <dgm:prSet presAssocID="{6556235E-F056-4EEA-B905-6159637328F4}" presName="Accent13" presStyleCnt="0"/>
      <dgm:spPr/>
    </dgm:pt>
    <dgm:pt modelId="{5A23DFDB-2801-4860-A971-778F23579159}" type="pres">
      <dgm:prSet presAssocID="{6556235E-F056-4EEA-B905-6159637328F4}" presName="AccentHold1" presStyleLbl="node1" presStyleIdx="15" presStyleCnt="19"/>
      <dgm:spPr/>
    </dgm:pt>
    <dgm:pt modelId="{2D1C1875-8587-4091-A88A-0098011BAC82}" type="pres">
      <dgm:prSet presAssocID="{C05844D2-1625-455F-9E65-0CC1DF6EFF54}" presName="Child5" presStyleLbl="node1" presStyleIdx="16" presStyleCnt="19">
        <dgm:presLayoutVars>
          <dgm:chMax val="0"/>
          <dgm:chPref val="0"/>
        </dgm:presLayoutVars>
      </dgm:prSet>
      <dgm:spPr/>
      <dgm:t>
        <a:bodyPr/>
        <a:lstStyle/>
        <a:p>
          <a:endParaRPr lang="en-GB"/>
        </a:p>
      </dgm:t>
    </dgm:pt>
    <dgm:pt modelId="{48EBA60A-30EB-43AA-A62E-D70FB81617C6}" type="pres">
      <dgm:prSet presAssocID="{C05844D2-1625-455F-9E65-0CC1DF6EFF54}" presName="Accent15" presStyleCnt="0"/>
      <dgm:spPr/>
    </dgm:pt>
    <dgm:pt modelId="{48D0D7E3-DC63-4C46-A6AA-3B9309FC4B4B}" type="pres">
      <dgm:prSet presAssocID="{C05844D2-1625-455F-9E65-0CC1DF6EFF54}" presName="AccentHold2" presStyleLbl="node1" presStyleIdx="17" presStyleCnt="19"/>
      <dgm:spPr/>
    </dgm:pt>
    <dgm:pt modelId="{F6081849-B5D4-487F-A7BC-C7F80C20094D}" type="pres">
      <dgm:prSet presAssocID="{C05844D2-1625-455F-9E65-0CC1DF6EFF54}" presName="Accent16" presStyleCnt="0"/>
      <dgm:spPr/>
    </dgm:pt>
    <dgm:pt modelId="{AE4F0ABB-24B2-4CB7-B6A3-95180082DD4E}" type="pres">
      <dgm:prSet presAssocID="{C05844D2-1625-455F-9E65-0CC1DF6EFF54}" presName="AccentHold3" presStyleLbl="node1" presStyleIdx="18" presStyleCnt="19"/>
      <dgm:spPr/>
    </dgm:pt>
  </dgm:ptLst>
  <dgm:cxnLst>
    <dgm:cxn modelId="{3D8F3B21-4062-49A9-831D-B8E4F581841B}" type="presOf" srcId="{FEEC8FF0-5B4B-4668-97B5-325C620759D5}" destId="{F15531E4-2D45-49CE-BF58-6CF822060EC1}" srcOrd="0" destOrd="0" presId="urn:microsoft.com/office/officeart/2009/3/layout/CircleRelationship"/>
    <dgm:cxn modelId="{EA158B85-92FA-4F18-B477-1156440444F2}" type="presOf" srcId="{C865C972-C943-4B04-8B8E-A16273CEF1F8}" destId="{D4DFE3F9-CA0F-4398-9B81-D1FD7BD5877B}" srcOrd="0" destOrd="0" presId="urn:microsoft.com/office/officeart/2009/3/layout/CircleRelationship"/>
    <dgm:cxn modelId="{605605DF-F5E7-4BE4-9B94-F2051AC00D60}" type="presOf" srcId="{8B8EA25C-4F52-4D41-AA58-BA69C86E1AE6}" destId="{A682854D-28F0-48B9-AE2B-5DF1C02895B5}" srcOrd="0" destOrd="0" presId="urn:microsoft.com/office/officeart/2009/3/layout/CircleRelationship"/>
    <dgm:cxn modelId="{A1D7CA16-48B1-48AA-A29E-A28A5E10616E}" srcId="{FEEC8FF0-5B4B-4668-97B5-325C620759D5}" destId="{A5EAE2CE-1353-4E14-9528-45E2B6DA2488}" srcOrd="1" destOrd="0" parTransId="{0A16EBF7-4C94-4916-A7C9-5F69193E25E5}" sibTransId="{639FFD45-8163-4C4E-84A0-A30FAFE74E92}"/>
    <dgm:cxn modelId="{6FBB0CAF-8566-49F4-A7E1-674CC88C9B65}" type="presOf" srcId="{6556235E-F056-4EEA-B905-6159637328F4}" destId="{8D193D13-56D4-41CB-BE57-557763F99718}" srcOrd="0" destOrd="0" presId="urn:microsoft.com/office/officeart/2009/3/layout/CircleRelationship"/>
    <dgm:cxn modelId="{E245C5B5-75A3-4145-9AB9-9856D37ECBB2}" srcId="{FEEC8FF0-5B4B-4668-97B5-325C620759D5}" destId="{C865C972-C943-4B04-8B8E-A16273CEF1F8}" srcOrd="2" destOrd="0" parTransId="{156C63D6-7BCD-45A6-96EB-A118CAB4125C}" sibTransId="{EA427C47-CF1C-4F62-8DBF-D0A6E634689B}"/>
    <dgm:cxn modelId="{D098A28C-E2EF-4AF0-8E9B-1DC0F3A1B4CE}" srcId="{27A9ADB5-8C55-41B2-9394-3EE1689E9617}" destId="{FEEC8FF0-5B4B-4668-97B5-325C620759D5}" srcOrd="0" destOrd="0" parTransId="{31B8B080-55A7-4B97-9C45-55FB61EA4B99}" sibTransId="{AD92FC49-C4F9-4182-B8F8-83FA109F22FC}"/>
    <dgm:cxn modelId="{6865A5B5-507F-4ED8-88D6-E446A2BB083F}" type="presOf" srcId="{27A9ADB5-8C55-41B2-9394-3EE1689E9617}" destId="{3300A7E2-FC37-45EB-AB4A-1749F59DA89A}" srcOrd="0" destOrd="0" presId="urn:microsoft.com/office/officeart/2009/3/layout/CircleRelationship"/>
    <dgm:cxn modelId="{DE255C4E-DA3C-466A-8206-CA3B7E0DAC4C}" srcId="{FEEC8FF0-5B4B-4668-97B5-325C620759D5}" destId="{8B8EA25C-4F52-4D41-AA58-BA69C86E1AE6}" srcOrd="0" destOrd="0" parTransId="{D0692B74-D142-4501-83AE-55730B87F16E}" sibTransId="{594EB5AF-3A0F-4970-99DA-6AD58816C8A8}"/>
    <dgm:cxn modelId="{DBF5419A-5291-43B5-82D4-77C1A3EFD197}" type="presOf" srcId="{C05844D2-1625-455F-9E65-0CC1DF6EFF54}" destId="{2D1C1875-8587-4091-A88A-0098011BAC82}" srcOrd="0" destOrd="0" presId="urn:microsoft.com/office/officeart/2009/3/layout/CircleRelationship"/>
    <dgm:cxn modelId="{B4684647-0B7E-4916-935D-EE3CC7E74797}" srcId="{FEEC8FF0-5B4B-4668-97B5-325C620759D5}" destId="{C05844D2-1625-455F-9E65-0CC1DF6EFF54}" srcOrd="4" destOrd="0" parTransId="{54C32982-BBC8-4D73-A925-E8EE3F809066}" sibTransId="{3CCED118-D954-47D3-9FA0-40B9537720B4}"/>
    <dgm:cxn modelId="{E748E258-65DF-4A05-91D6-42902996597A}" srcId="{FEEC8FF0-5B4B-4668-97B5-325C620759D5}" destId="{6556235E-F056-4EEA-B905-6159637328F4}" srcOrd="3" destOrd="0" parTransId="{B014D964-7B12-4D1E-A387-451A0BC1F044}" sibTransId="{D5AE4BE3-3D1D-41F6-9018-0EF867FDDFB2}"/>
    <dgm:cxn modelId="{DA589AC7-6C52-4106-82CA-EFB2F07C4F91}" type="presOf" srcId="{A5EAE2CE-1353-4E14-9528-45E2B6DA2488}" destId="{C6263EB0-CEFC-42D0-B916-DC9D5C88614A}" srcOrd="0" destOrd="0" presId="urn:microsoft.com/office/officeart/2009/3/layout/CircleRelationship"/>
    <dgm:cxn modelId="{883FC0C6-7803-4A51-AA68-0F88CCFAA0A0}" type="presParOf" srcId="{3300A7E2-FC37-45EB-AB4A-1749F59DA89A}" destId="{F15531E4-2D45-49CE-BF58-6CF822060EC1}" srcOrd="0" destOrd="0" presId="urn:microsoft.com/office/officeart/2009/3/layout/CircleRelationship"/>
    <dgm:cxn modelId="{7EFA4B42-EB69-4AB3-9F12-EA6DCE080D0B}" type="presParOf" srcId="{3300A7E2-FC37-45EB-AB4A-1749F59DA89A}" destId="{3B93A8FC-DA9F-456C-B04B-F2C0AC96A56B}" srcOrd="1" destOrd="0" presId="urn:microsoft.com/office/officeart/2009/3/layout/CircleRelationship"/>
    <dgm:cxn modelId="{1D8DA6C5-EE4B-4B27-85CB-7DE9CC564DA6}" type="presParOf" srcId="{3300A7E2-FC37-45EB-AB4A-1749F59DA89A}" destId="{B0851A7E-0323-404F-9B8A-992906750746}" srcOrd="2" destOrd="0" presId="urn:microsoft.com/office/officeart/2009/3/layout/CircleRelationship"/>
    <dgm:cxn modelId="{20D7CD1E-1F14-488C-A16A-B178F1354CD1}" type="presParOf" srcId="{3300A7E2-FC37-45EB-AB4A-1749F59DA89A}" destId="{9822BF95-1258-4502-82B4-96AE7C6E26CD}" srcOrd="3" destOrd="0" presId="urn:microsoft.com/office/officeart/2009/3/layout/CircleRelationship"/>
    <dgm:cxn modelId="{268F0357-0FA3-49F6-A4A5-2F8A6C12F98E}" type="presParOf" srcId="{3300A7E2-FC37-45EB-AB4A-1749F59DA89A}" destId="{0CDF08AC-F96E-4E77-A276-9D564DACBDD1}" srcOrd="4" destOrd="0" presId="urn:microsoft.com/office/officeart/2009/3/layout/CircleRelationship"/>
    <dgm:cxn modelId="{8F967140-64E4-420B-A1F9-CC0312E1D868}" type="presParOf" srcId="{3300A7E2-FC37-45EB-AB4A-1749F59DA89A}" destId="{A3B2C6CB-22B6-402B-BEA8-660B408E8B69}" srcOrd="5" destOrd="0" presId="urn:microsoft.com/office/officeart/2009/3/layout/CircleRelationship"/>
    <dgm:cxn modelId="{201E6FAD-6454-4FD8-B7B3-D88DF8EECF9B}" type="presParOf" srcId="{3300A7E2-FC37-45EB-AB4A-1749F59DA89A}" destId="{A682854D-28F0-48B9-AE2B-5DF1C02895B5}" srcOrd="6" destOrd="0" presId="urn:microsoft.com/office/officeart/2009/3/layout/CircleRelationship"/>
    <dgm:cxn modelId="{039D0F98-9C58-48E7-8CA2-55E9282F910C}" type="presParOf" srcId="{3300A7E2-FC37-45EB-AB4A-1749F59DA89A}" destId="{9FF4B36D-AEFD-4037-B008-942DB628219F}" srcOrd="7" destOrd="0" presId="urn:microsoft.com/office/officeart/2009/3/layout/CircleRelationship"/>
    <dgm:cxn modelId="{5D2DDC13-C348-4B16-A9ED-A682A3F31805}" type="presParOf" srcId="{9FF4B36D-AEFD-4037-B008-942DB628219F}" destId="{B846F3B8-9DB3-4AC0-AF83-F079122E3218}" srcOrd="0" destOrd="0" presId="urn:microsoft.com/office/officeart/2009/3/layout/CircleRelationship"/>
    <dgm:cxn modelId="{D8CB4031-9356-4C71-ADD3-B776FC0FD82A}" type="presParOf" srcId="{3300A7E2-FC37-45EB-AB4A-1749F59DA89A}" destId="{DC2FC1DE-8DBA-4943-A87F-10BE04118BAE}" srcOrd="8" destOrd="0" presId="urn:microsoft.com/office/officeart/2009/3/layout/CircleRelationship"/>
    <dgm:cxn modelId="{5F26B32D-81BB-4644-A2A9-454F09591021}" type="presParOf" srcId="{DC2FC1DE-8DBA-4943-A87F-10BE04118BAE}" destId="{AD217DD6-B191-4662-9B00-F0D2AC0C6EE3}" srcOrd="0" destOrd="0" presId="urn:microsoft.com/office/officeart/2009/3/layout/CircleRelationship"/>
    <dgm:cxn modelId="{03C28AA7-3E55-486E-8A75-9FC034167F81}" type="presParOf" srcId="{3300A7E2-FC37-45EB-AB4A-1749F59DA89A}" destId="{C6263EB0-CEFC-42D0-B916-DC9D5C88614A}" srcOrd="9" destOrd="0" presId="urn:microsoft.com/office/officeart/2009/3/layout/CircleRelationship"/>
    <dgm:cxn modelId="{3C9E044A-FD9B-4978-891F-6561062E124E}" type="presParOf" srcId="{3300A7E2-FC37-45EB-AB4A-1749F59DA89A}" destId="{C56C8A09-E70C-455C-B321-943694FE0F82}" srcOrd="10" destOrd="0" presId="urn:microsoft.com/office/officeart/2009/3/layout/CircleRelationship"/>
    <dgm:cxn modelId="{4D547B93-1053-4239-8B67-25FDBBF7D9D1}" type="presParOf" srcId="{C56C8A09-E70C-455C-B321-943694FE0F82}" destId="{599CC7E1-0697-4F2D-B2E8-143191ECBFF4}" srcOrd="0" destOrd="0" presId="urn:microsoft.com/office/officeart/2009/3/layout/CircleRelationship"/>
    <dgm:cxn modelId="{A05ADDCD-B603-47C6-8D1B-4BBF4AE7FFCC}" type="presParOf" srcId="{3300A7E2-FC37-45EB-AB4A-1749F59DA89A}" destId="{589E639C-3E5E-4DE2-A679-FCFAAA05CA94}" srcOrd="11" destOrd="0" presId="urn:microsoft.com/office/officeart/2009/3/layout/CircleRelationship"/>
    <dgm:cxn modelId="{78CB7D28-E325-4AA1-A98F-8EE1202117D4}" type="presParOf" srcId="{589E639C-3E5E-4DE2-A679-FCFAAA05CA94}" destId="{49FD34B1-55DE-4B34-AA9A-CA9A2B91EFD5}" srcOrd="0" destOrd="0" presId="urn:microsoft.com/office/officeart/2009/3/layout/CircleRelationship"/>
    <dgm:cxn modelId="{8EB679D5-518F-4152-A82C-90D1F2A53325}" type="presParOf" srcId="{3300A7E2-FC37-45EB-AB4A-1749F59DA89A}" destId="{51EA702D-FD31-4624-A3FE-9D229ACBE4E5}" srcOrd="12" destOrd="0" presId="urn:microsoft.com/office/officeart/2009/3/layout/CircleRelationship"/>
    <dgm:cxn modelId="{7C4C656F-0B9B-4395-8FF5-E454C518E850}" type="presParOf" srcId="{51EA702D-FD31-4624-A3FE-9D229ACBE4E5}" destId="{8FDF3E0B-32F9-49EE-BC5C-610A2CDF856F}" srcOrd="0" destOrd="0" presId="urn:microsoft.com/office/officeart/2009/3/layout/CircleRelationship"/>
    <dgm:cxn modelId="{A416EE08-7E54-4453-8C73-F21ECC28CF48}" type="presParOf" srcId="{3300A7E2-FC37-45EB-AB4A-1749F59DA89A}" destId="{D4DFE3F9-CA0F-4398-9B81-D1FD7BD5877B}" srcOrd="13" destOrd="0" presId="urn:microsoft.com/office/officeart/2009/3/layout/CircleRelationship"/>
    <dgm:cxn modelId="{3B33C744-E065-4F3A-BE73-8E13A1794319}" type="presParOf" srcId="{3300A7E2-FC37-45EB-AB4A-1749F59DA89A}" destId="{D696F908-5585-4906-9461-532813A5FCDC}" srcOrd="14" destOrd="0" presId="urn:microsoft.com/office/officeart/2009/3/layout/CircleRelationship"/>
    <dgm:cxn modelId="{82BBC0EA-B5DA-489F-B08F-2A0185E2CF24}" type="presParOf" srcId="{D696F908-5585-4906-9461-532813A5FCDC}" destId="{E9A3B450-3158-4CF2-BF99-711F0AF4575A}" srcOrd="0" destOrd="0" presId="urn:microsoft.com/office/officeart/2009/3/layout/CircleRelationship"/>
    <dgm:cxn modelId="{7811797A-6DFF-4D52-882E-F84B1A0E6E0D}" type="presParOf" srcId="{3300A7E2-FC37-45EB-AB4A-1749F59DA89A}" destId="{8D193D13-56D4-41CB-BE57-557763F99718}" srcOrd="15" destOrd="0" presId="urn:microsoft.com/office/officeart/2009/3/layout/CircleRelationship"/>
    <dgm:cxn modelId="{862AC57C-215F-4101-B0EF-1393D6A6B65B}" type="presParOf" srcId="{3300A7E2-FC37-45EB-AB4A-1749F59DA89A}" destId="{5969A193-AFEF-4BCB-A829-FB02B566FDF2}" srcOrd="16" destOrd="0" presId="urn:microsoft.com/office/officeart/2009/3/layout/CircleRelationship"/>
    <dgm:cxn modelId="{5F292959-AE6B-4D3A-B5D5-7A987B5328C9}" type="presParOf" srcId="{5969A193-AFEF-4BCB-A829-FB02B566FDF2}" destId="{5A23DFDB-2801-4860-A971-778F23579159}" srcOrd="0" destOrd="0" presId="urn:microsoft.com/office/officeart/2009/3/layout/CircleRelationship"/>
    <dgm:cxn modelId="{EEA80A53-30F8-42C5-8C67-CADC4E2F7E4C}" type="presParOf" srcId="{3300A7E2-FC37-45EB-AB4A-1749F59DA89A}" destId="{2D1C1875-8587-4091-A88A-0098011BAC82}" srcOrd="17" destOrd="0" presId="urn:microsoft.com/office/officeart/2009/3/layout/CircleRelationship"/>
    <dgm:cxn modelId="{F4A3176B-B1B4-4DB7-85BE-707CAFA45A64}" type="presParOf" srcId="{3300A7E2-FC37-45EB-AB4A-1749F59DA89A}" destId="{48EBA60A-30EB-43AA-A62E-D70FB81617C6}" srcOrd="18" destOrd="0" presId="urn:microsoft.com/office/officeart/2009/3/layout/CircleRelationship"/>
    <dgm:cxn modelId="{FA292120-FA2C-4885-BC5E-48AE7BE439C8}" type="presParOf" srcId="{48EBA60A-30EB-43AA-A62E-D70FB81617C6}" destId="{48D0D7E3-DC63-4C46-A6AA-3B9309FC4B4B}" srcOrd="0" destOrd="0" presId="urn:microsoft.com/office/officeart/2009/3/layout/CircleRelationship"/>
    <dgm:cxn modelId="{3B26160D-4BC2-4E85-9408-FE9777653584}" type="presParOf" srcId="{3300A7E2-FC37-45EB-AB4A-1749F59DA89A}" destId="{F6081849-B5D4-487F-A7BC-C7F80C20094D}" srcOrd="19" destOrd="0" presId="urn:microsoft.com/office/officeart/2009/3/layout/CircleRelationship"/>
    <dgm:cxn modelId="{4B6F03B6-C90D-43AB-9DDE-BBB7859CFE2C}" type="presParOf" srcId="{F6081849-B5D4-487F-A7BC-C7F80C20094D}" destId="{AE4F0ABB-24B2-4CB7-B6A3-95180082DD4E}" srcOrd="0" destOrd="0" presId="urn:microsoft.com/office/officeart/2009/3/layout/CircleRelationship"/>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343871-D305-490E-951D-12DEF554BA4E}"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GB"/>
        </a:p>
      </dgm:t>
    </dgm:pt>
    <dgm:pt modelId="{46E103C6-3D16-4647-A443-F07C5FF06871}">
      <dgm:prSet phldrT="[Text]"/>
      <dgm:spPr/>
      <dgm:t>
        <a:bodyPr/>
        <a:lstStyle/>
        <a:p>
          <a:r>
            <a:rPr lang="en-GB" dirty="0" smtClean="0"/>
            <a:t>Shelter individual agencies</a:t>
          </a:r>
          <a:endParaRPr lang="en-GB" dirty="0"/>
        </a:p>
      </dgm:t>
    </dgm:pt>
    <dgm:pt modelId="{12FFF279-1F73-458E-91A0-FDA3028A2B8B}" type="parTrans" cxnId="{F0607269-8A0B-4F41-BD58-06EFEA614C35}">
      <dgm:prSet/>
      <dgm:spPr/>
      <dgm:t>
        <a:bodyPr/>
        <a:lstStyle/>
        <a:p>
          <a:endParaRPr lang="en-GB"/>
        </a:p>
      </dgm:t>
    </dgm:pt>
    <dgm:pt modelId="{8DD227B1-C3FE-4F42-883D-268D9B4502FC}" type="sibTrans" cxnId="{F0607269-8A0B-4F41-BD58-06EFEA614C35}">
      <dgm:prSet/>
      <dgm:spPr/>
      <dgm:t>
        <a:bodyPr/>
        <a:lstStyle/>
        <a:p>
          <a:endParaRPr lang="en-GB"/>
        </a:p>
      </dgm:t>
    </dgm:pt>
    <dgm:pt modelId="{427CEA4E-A6EE-4CD3-BF9E-D8894BD47F5A}">
      <dgm:prSet phldrT="[Text]"/>
      <dgm:spPr/>
      <dgm:t>
        <a:bodyPr/>
        <a:lstStyle/>
        <a:p>
          <a:r>
            <a:rPr lang="en-GB" dirty="0" smtClean="0"/>
            <a:t>Individual agencies with different objectives and different standards </a:t>
          </a:r>
          <a:r>
            <a:rPr lang="en-GB" b="1" dirty="0" smtClean="0">
              <a:solidFill>
                <a:srgbClr val="C00000"/>
              </a:solidFill>
            </a:rPr>
            <a:t>reporting to the </a:t>
          </a:r>
          <a:r>
            <a:rPr lang="en-GB" b="1" dirty="0" err="1" smtClean="0">
              <a:solidFill>
                <a:srgbClr val="C00000"/>
              </a:solidFill>
            </a:rPr>
            <a:t>Govt</a:t>
          </a:r>
          <a:r>
            <a:rPr lang="en-GB" b="1" dirty="0" smtClean="0">
              <a:solidFill>
                <a:srgbClr val="C00000"/>
              </a:solidFill>
            </a:rPr>
            <a:t> </a:t>
          </a:r>
          <a:endParaRPr lang="en-GB" b="1" dirty="0">
            <a:solidFill>
              <a:srgbClr val="C00000"/>
            </a:solidFill>
          </a:endParaRPr>
        </a:p>
      </dgm:t>
    </dgm:pt>
    <dgm:pt modelId="{A76844AF-BA2E-4681-A3FA-8686211440C2}" type="parTrans" cxnId="{7406D27C-72BB-4D99-8674-1F0A8081018A}">
      <dgm:prSet/>
      <dgm:spPr/>
      <dgm:t>
        <a:bodyPr/>
        <a:lstStyle/>
        <a:p>
          <a:endParaRPr lang="en-GB"/>
        </a:p>
      </dgm:t>
    </dgm:pt>
    <dgm:pt modelId="{892FC6C3-13DC-45FF-BA19-3D07BDE8562A}" type="sibTrans" cxnId="{7406D27C-72BB-4D99-8674-1F0A8081018A}">
      <dgm:prSet/>
      <dgm:spPr/>
      <dgm:t>
        <a:bodyPr/>
        <a:lstStyle/>
        <a:p>
          <a:endParaRPr lang="en-GB"/>
        </a:p>
      </dgm:t>
    </dgm:pt>
    <dgm:pt modelId="{78FB728F-A472-4B72-B924-4A675C1F6EB5}">
      <dgm:prSet phldrT="[Text]"/>
      <dgm:spPr/>
      <dgm:t>
        <a:bodyPr/>
        <a:lstStyle/>
        <a:p>
          <a:r>
            <a:rPr lang="en-GB" dirty="0" smtClean="0"/>
            <a:t>Shelter Cluster </a:t>
          </a:r>
          <a:endParaRPr lang="en-GB" dirty="0"/>
        </a:p>
      </dgm:t>
    </dgm:pt>
    <dgm:pt modelId="{87985434-A487-408A-B67A-1CA16B7630C7}" type="parTrans" cxnId="{4A1EAC1C-52E9-4DA7-B7F0-B0A0B186778E}">
      <dgm:prSet/>
      <dgm:spPr/>
      <dgm:t>
        <a:bodyPr/>
        <a:lstStyle/>
        <a:p>
          <a:endParaRPr lang="en-GB"/>
        </a:p>
      </dgm:t>
    </dgm:pt>
    <dgm:pt modelId="{688CCCB1-4E74-4009-846A-B3142E5FD0AD}" type="sibTrans" cxnId="{4A1EAC1C-52E9-4DA7-B7F0-B0A0B186778E}">
      <dgm:prSet/>
      <dgm:spPr/>
      <dgm:t>
        <a:bodyPr/>
        <a:lstStyle/>
        <a:p>
          <a:endParaRPr lang="en-GB"/>
        </a:p>
      </dgm:t>
    </dgm:pt>
    <dgm:pt modelId="{6DF68FEE-04C5-4F3D-BF53-220DF5AF8ACB}">
      <dgm:prSet phldrT="[Text]"/>
      <dgm:spPr/>
      <dgm:t>
        <a:bodyPr/>
        <a:lstStyle/>
        <a:p>
          <a:r>
            <a:rPr lang="en-GB" dirty="0" smtClean="0"/>
            <a:t>Cluster of individual agencies with common objectives and common standards </a:t>
          </a:r>
          <a:r>
            <a:rPr lang="en-GB" b="1" dirty="0" smtClean="0">
              <a:solidFill>
                <a:srgbClr val="C00000"/>
              </a:solidFill>
            </a:rPr>
            <a:t>reporting to the </a:t>
          </a:r>
          <a:r>
            <a:rPr lang="en-GB" b="1" dirty="0" err="1" smtClean="0">
              <a:solidFill>
                <a:srgbClr val="C00000"/>
              </a:solidFill>
            </a:rPr>
            <a:t>Govt</a:t>
          </a:r>
          <a:endParaRPr lang="en-GB" b="1" dirty="0">
            <a:solidFill>
              <a:srgbClr val="C00000"/>
            </a:solidFill>
          </a:endParaRPr>
        </a:p>
      </dgm:t>
    </dgm:pt>
    <dgm:pt modelId="{681AB347-6159-4C59-9C97-9E006BAAB30F}" type="parTrans" cxnId="{AFACAD2A-61A0-4C50-86CB-B0169509125C}">
      <dgm:prSet/>
      <dgm:spPr/>
      <dgm:t>
        <a:bodyPr/>
        <a:lstStyle/>
        <a:p>
          <a:endParaRPr lang="en-GB"/>
        </a:p>
      </dgm:t>
    </dgm:pt>
    <dgm:pt modelId="{4C1FDB80-5635-4E4B-8AC9-F55EA44059F3}" type="sibTrans" cxnId="{AFACAD2A-61A0-4C50-86CB-B0169509125C}">
      <dgm:prSet/>
      <dgm:spPr/>
      <dgm:t>
        <a:bodyPr/>
        <a:lstStyle/>
        <a:p>
          <a:endParaRPr lang="en-GB"/>
        </a:p>
      </dgm:t>
    </dgm:pt>
    <dgm:pt modelId="{C792C50B-EDA8-46C6-BA3B-513D70D58AD5}" type="pres">
      <dgm:prSet presAssocID="{5E343871-D305-490E-951D-12DEF554BA4E}" presName="Name0" presStyleCnt="0">
        <dgm:presLayoutVars>
          <dgm:dir/>
          <dgm:animOne val="branch"/>
          <dgm:animLvl val="lvl"/>
        </dgm:presLayoutVars>
      </dgm:prSet>
      <dgm:spPr/>
      <dgm:t>
        <a:bodyPr/>
        <a:lstStyle/>
        <a:p>
          <a:endParaRPr lang="en-GB"/>
        </a:p>
      </dgm:t>
    </dgm:pt>
    <dgm:pt modelId="{22D5AE13-1B9E-442C-84E8-242E8EA52EDB}" type="pres">
      <dgm:prSet presAssocID="{46E103C6-3D16-4647-A443-F07C5FF06871}" presName="chaos" presStyleCnt="0"/>
      <dgm:spPr/>
    </dgm:pt>
    <dgm:pt modelId="{D9ABBD67-32C5-488A-8D40-5F9B54FBDD23}" type="pres">
      <dgm:prSet presAssocID="{46E103C6-3D16-4647-A443-F07C5FF06871}" presName="parTx1" presStyleLbl="revTx" presStyleIdx="0" presStyleCnt="3"/>
      <dgm:spPr/>
      <dgm:t>
        <a:bodyPr/>
        <a:lstStyle/>
        <a:p>
          <a:endParaRPr lang="en-GB"/>
        </a:p>
      </dgm:t>
    </dgm:pt>
    <dgm:pt modelId="{599543B5-BE1C-4589-AA56-D88763BF8664}" type="pres">
      <dgm:prSet presAssocID="{46E103C6-3D16-4647-A443-F07C5FF06871}" presName="desTx1" presStyleLbl="revTx" presStyleIdx="1" presStyleCnt="3">
        <dgm:presLayoutVars>
          <dgm:bulletEnabled val="1"/>
        </dgm:presLayoutVars>
      </dgm:prSet>
      <dgm:spPr/>
      <dgm:t>
        <a:bodyPr/>
        <a:lstStyle/>
        <a:p>
          <a:endParaRPr lang="en-GB"/>
        </a:p>
      </dgm:t>
    </dgm:pt>
    <dgm:pt modelId="{F16E4F9D-EE9A-4A50-903D-28B3081C83B7}" type="pres">
      <dgm:prSet presAssocID="{46E103C6-3D16-4647-A443-F07C5FF06871}" presName="c1" presStyleLbl="node1" presStyleIdx="0" presStyleCnt="19"/>
      <dgm:spPr/>
    </dgm:pt>
    <dgm:pt modelId="{76693361-7EFF-4548-AAC9-1D219200E2ED}" type="pres">
      <dgm:prSet presAssocID="{46E103C6-3D16-4647-A443-F07C5FF06871}" presName="c2" presStyleLbl="node1" presStyleIdx="1" presStyleCnt="19"/>
      <dgm:spPr/>
    </dgm:pt>
    <dgm:pt modelId="{0B90693E-527D-4400-B533-FCCC6DADBCF0}" type="pres">
      <dgm:prSet presAssocID="{46E103C6-3D16-4647-A443-F07C5FF06871}" presName="c3" presStyleLbl="node1" presStyleIdx="2" presStyleCnt="19"/>
      <dgm:spPr/>
    </dgm:pt>
    <dgm:pt modelId="{20123003-C95B-40EF-8EAC-72551F2D2705}" type="pres">
      <dgm:prSet presAssocID="{46E103C6-3D16-4647-A443-F07C5FF06871}" presName="c4" presStyleLbl="node1" presStyleIdx="3" presStyleCnt="19"/>
      <dgm:spPr/>
    </dgm:pt>
    <dgm:pt modelId="{A2BF7206-C473-4D5C-9E75-03118EE69EE5}" type="pres">
      <dgm:prSet presAssocID="{46E103C6-3D16-4647-A443-F07C5FF06871}" presName="c5" presStyleLbl="node1" presStyleIdx="4" presStyleCnt="19"/>
      <dgm:spPr/>
    </dgm:pt>
    <dgm:pt modelId="{C80DAF87-D5D5-43E0-A5F9-2F55A02D0482}" type="pres">
      <dgm:prSet presAssocID="{46E103C6-3D16-4647-A443-F07C5FF06871}" presName="c6" presStyleLbl="node1" presStyleIdx="5" presStyleCnt="19"/>
      <dgm:spPr/>
    </dgm:pt>
    <dgm:pt modelId="{4651D5B1-7DD2-4CB5-B9D7-BE304DAAF95A}" type="pres">
      <dgm:prSet presAssocID="{46E103C6-3D16-4647-A443-F07C5FF06871}" presName="c7" presStyleLbl="node1" presStyleIdx="6" presStyleCnt="19"/>
      <dgm:spPr/>
    </dgm:pt>
    <dgm:pt modelId="{6625C5BE-3EFB-4F21-8936-04873A58F074}" type="pres">
      <dgm:prSet presAssocID="{46E103C6-3D16-4647-A443-F07C5FF06871}" presName="c8" presStyleLbl="node1" presStyleIdx="7" presStyleCnt="19"/>
      <dgm:spPr/>
    </dgm:pt>
    <dgm:pt modelId="{173C848A-681E-4196-AE01-D7F78338A962}" type="pres">
      <dgm:prSet presAssocID="{46E103C6-3D16-4647-A443-F07C5FF06871}" presName="c9" presStyleLbl="node1" presStyleIdx="8" presStyleCnt="19"/>
      <dgm:spPr/>
    </dgm:pt>
    <dgm:pt modelId="{153E4D51-4384-4EC7-9B0E-62EAE3BED512}" type="pres">
      <dgm:prSet presAssocID="{46E103C6-3D16-4647-A443-F07C5FF06871}" presName="c10" presStyleLbl="node1" presStyleIdx="9" presStyleCnt="19"/>
      <dgm:spPr/>
    </dgm:pt>
    <dgm:pt modelId="{76824F92-B8DB-47B8-8335-2EEE063A75F0}" type="pres">
      <dgm:prSet presAssocID="{46E103C6-3D16-4647-A443-F07C5FF06871}" presName="c11" presStyleLbl="node1" presStyleIdx="10" presStyleCnt="19"/>
      <dgm:spPr/>
    </dgm:pt>
    <dgm:pt modelId="{C6FE2DBA-9E54-43C2-8381-CDC87CD768C2}" type="pres">
      <dgm:prSet presAssocID="{46E103C6-3D16-4647-A443-F07C5FF06871}" presName="c12" presStyleLbl="node1" presStyleIdx="11" presStyleCnt="19"/>
      <dgm:spPr/>
    </dgm:pt>
    <dgm:pt modelId="{A359787A-B753-4AB6-AE6D-913285EC2A0E}" type="pres">
      <dgm:prSet presAssocID="{46E103C6-3D16-4647-A443-F07C5FF06871}" presName="c13" presStyleLbl="node1" presStyleIdx="12" presStyleCnt="19"/>
      <dgm:spPr/>
    </dgm:pt>
    <dgm:pt modelId="{2A25635D-3BFA-41B6-9739-2675CBDE2977}" type="pres">
      <dgm:prSet presAssocID="{46E103C6-3D16-4647-A443-F07C5FF06871}" presName="c14" presStyleLbl="node1" presStyleIdx="13" presStyleCnt="19"/>
      <dgm:spPr/>
    </dgm:pt>
    <dgm:pt modelId="{A85BE881-829B-42E1-8B0D-5EA9C849FF3E}" type="pres">
      <dgm:prSet presAssocID="{46E103C6-3D16-4647-A443-F07C5FF06871}" presName="c15" presStyleLbl="node1" presStyleIdx="14" presStyleCnt="19"/>
      <dgm:spPr/>
    </dgm:pt>
    <dgm:pt modelId="{70DE64AF-8261-4458-90BD-96D848A05734}" type="pres">
      <dgm:prSet presAssocID="{46E103C6-3D16-4647-A443-F07C5FF06871}" presName="c16" presStyleLbl="node1" presStyleIdx="15" presStyleCnt="19"/>
      <dgm:spPr/>
    </dgm:pt>
    <dgm:pt modelId="{0BF8BA2B-1ECC-4AD9-9DB0-BCD558C3A898}" type="pres">
      <dgm:prSet presAssocID="{46E103C6-3D16-4647-A443-F07C5FF06871}" presName="c17" presStyleLbl="node1" presStyleIdx="16" presStyleCnt="19"/>
      <dgm:spPr/>
    </dgm:pt>
    <dgm:pt modelId="{F1DAD59C-3778-4986-B7EE-2A7FBE2F2FD1}" type="pres">
      <dgm:prSet presAssocID="{46E103C6-3D16-4647-A443-F07C5FF06871}" presName="c18" presStyleLbl="node1" presStyleIdx="17" presStyleCnt="19"/>
      <dgm:spPr/>
    </dgm:pt>
    <dgm:pt modelId="{E78F4AA7-9589-4A7D-A1B2-E99BB28E6436}" type="pres">
      <dgm:prSet presAssocID="{8DD227B1-C3FE-4F42-883D-268D9B4502FC}" presName="chevronComposite1" presStyleCnt="0"/>
      <dgm:spPr/>
    </dgm:pt>
    <dgm:pt modelId="{87E1B80B-5CE1-4896-A90F-A8842ED44265}" type="pres">
      <dgm:prSet presAssocID="{8DD227B1-C3FE-4F42-883D-268D9B4502FC}" presName="chevron1" presStyleLbl="sibTrans2D1" presStyleIdx="0" presStyleCnt="2"/>
      <dgm:spPr/>
    </dgm:pt>
    <dgm:pt modelId="{ECED5834-CB82-4A76-A89D-20B57EF7BE6F}" type="pres">
      <dgm:prSet presAssocID="{8DD227B1-C3FE-4F42-883D-268D9B4502FC}" presName="spChevron1" presStyleCnt="0"/>
      <dgm:spPr/>
    </dgm:pt>
    <dgm:pt modelId="{4A7706A3-946E-4400-84B7-1CF27E1DE97A}" type="pres">
      <dgm:prSet presAssocID="{8DD227B1-C3FE-4F42-883D-268D9B4502FC}" presName="overlap" presStyleCnt="0"/>
      <dgm:spPr/>
    </dgm:pt>
    <dgm:pt modelId="{9FD8C684-549B-4413-857B-E506D7674C3A}" type="pres">
      <dgm:prSet presAssocID="{8DD227B1-C3FE-4F42-883D-268D9B4502FC}" presName="chevronComposite2" presStyleCnt="0"/>
      <dgm:spPr/>
    </dgm:pt>
    <dgm:pt modelId="{CB5B40EE-3376-47EA-B4C5-811F4CDCDD7C}" type="pres">
      <dgm:prSet presAssocID="{8DD227B1-C3FE-4F42-883D-268D9B4502FC}" presName="chevron2" presStyleLbl="sibTrans2D1" presStyleIdx="1" presStyleCnt="2"/>
      <dgm:spPr/>
    </dgm:pt>
    <dgm:pt modelId="{3159C366-87A0-4C0A-8572-C2B76EA06A3E}" type="pres">
      <dgm:prSet presAssocID="{8DD227B1-C3FE-4F42-883D-268D9B4502FC}" presName="spChevron2" presStyleCnt="0"/>
      <dgm:spPr/>
    </dgm:pt>
    <dgm:pt modelId="{389E542A-3571-4998-BB54-AEFE44784EE8}" type="pres">
      <dgm:prSet presAssocID="{78FB728F-A472-4B72-B924-4A675C1F6EB5}" presName="last" presStyleCnt="0"/>
      <dgm:spPr/>
    </dgm:pt>
    <dgm:pt modelId="{4F76F09D-8DFA-4100-BFEB-42C282E1ECCC}" type="pres">
      <dgm:prSet presAssocID="{78FB728F-A472-4B72-B924-4A675C1F6EB5}" presName="circleTx" presStyleLbl="node1" presStyleIdx="18" presStyleCnt="19"/>
      <dgm:spPr/>
      <dgm:t>
        <a:bodyPr/>
        <a:lstStyle/>
        <a:p>
          <a:endParaRPr lang="en-GB"/>
        </a:p>
      </dgm:t>
    </dgm:pt>
    <dgm:pt modelId="{59E8B6EC-928D-4212-958A-31D392CED731}" type="pres">
      <dgm:prSet presAssocID="{78FB728F-A472-4B72-B924-4A675C1F6EB5}" presName="desTxN" presStyleLbl="revTx" presStyleIdx="2" presStyleCnt="3">
        <dgm:presLayoutVars>
          <dgm:bulletEnabled val="1"/>
        </dgm:presLayoutVars>
      </dgm:prSet>
      <dgm:spPr/>
      <dgm:t>
        <a:bodyPr/>
        <a:lstStyle/>
        <a:p>
          <a:endParaRPr lang="en-GB"/>
        </a:p>
      </dgm:t>
    </dgm:pt>
    <dgm:pt modelId="{341FE850-3254-4EFD-965B-1D5B37238CFF}" type="pres">
      <dgm:prSet presAssocID="{78FB728F-A472-4B72-B924-4A675C1F6EB5}" presName="spN" presStyleCnt="0"/>
      <dgm:spPr/>
    </dgm:pt>
  </dgm:ptLst>
  <dgm:cxnLst>
    <dgm:cxn modelId="{744B5159-6961-4BF4-83CA-737550572AFE}" type="presOf" srcId="{6DF68FEE-04C5-4F3D-BF53-220DF5AF8ACB}" destId="{59E8B6EC-928D-4212-958A-31D392CED731}" srcOrd="0" destOrd="0" presId="urn:microsoft.com/office/officeart/2009/3/layout/RandomtoResultProcess"/>
    <dgm:cxn modelId="{4A1EAC1C-52E9-4DA7-B7F0-B0A0B186778E}" srcId="{5E343871-D305-490E-951D-12DEF554BA4E}" destId="{78FB728F-A472-4B72-B924-4A675C1F6EB5}" srcOrd="1" destOrd="0" parTransId="{87985434-A487-408A-B67A-1CA16B7630C7}" sibTransId="{688CCCB1-4E74-4009-846A-B3142E5FD0AD}"/>
    <dgm:cxn modelId="{091E1AD1-57C7-413B-BD05-D4475FA9CC8F}" type="presOf" srcId="{46E103C6-3D16-4647-A443-F07C5FF06871}" destId="{D9ABBD67-32C5-488A-8D40-5F9B54FBDD23}" srcOrd="0" destOrd="0" presId="urn:microsoft.com/office/officeart/2009/3/layout/RandomtoResultProcess"/>
    <dgm:cxn modelId="{0B94C9B0-BE71-4EB9-8E8D-733D801CB821}" type="presOf" srcId="{427CEA4E-A6EE-4CD3-BF9E-D8894BD47F5A}" destId="{599543B5-BE1C-4589-AA56-D88763BF8664}" srcOrd="0" destOrd="0" presId="urn:microsoft.com/office/officeart/2009/3/layout/RandomtoResultProcess"/>
    <dgm:cxn modelId="{AFACAD2A-61A0-4C50-86CB-B0169509125C}" srcId="{78FB728F-A472-4B72-B924-4A675C1F6EB5}" destId="{6DF68FEE-04C5-4F3D-BF53-220DF5AF8ACB}" srcOrd="0" destOrd="0" parTransId="{681AB347-6159-4C59-9C97-9E006BAAB30F}" sibTransId="{4C1FDB80-5635-4E4B-8AC9-F55EA44059F3}"/>
    <dgm:cxn modelId="{F0607269-8A0B-4F41-BD58-06EFEA614C35}" srcId="{5E343871-D305-490E-951D-12DEF554BA4E}" destId="{46E103C6-3D16-4647-A443-F07C5FF06871}" srcOrd="0" destOrd="0" parTransId="{12FFF279-1F73-458E-91A0-FDA3028A2B8B}" sibTransId="{8DD227B1-C3FE-4F42-883D-268D9B4502FC}"/>
    <dgm:cxn modelId="{E2D1591A-7044-42A6-978D-8890386109A4}" type="presOf" srcId="{78FB728F-A472-4B72-B924-4A675C1F6EB5}" destId="{4F76F09D-8DFA-4100-BFEB-42C282E1ECCC}" srcOrd="0" destOrd="0" presId="urn:microsoft.com/office/officeart/2009/3/layout/RandomtoResultProcess"/>
    <dgm:cxn modelId="{7406D27C-72BB-4D99-8674-1F0A8081018A}" srcId="{46E103C6-3D16-4647-A443-F07C5FF06871}" destId="{427CEA4E-A6EE-4CD3-BF9E-D8894BD47F5A}" srcOrd="0" destOrd="0" parTransId="{A76844AF-BA2E-4681-A3FA-8686211440C2}" sibTransId="{892FC6C3-13DC-45FF-BA19-3D07BDE8562A}"/>
    <dgm:cxn modelId="{9816E6B5-71FD-43A8-861C-B65F51F0F427}" type="presOf" srcId="{5E343871-D305-490E-951D-12DEF554BA4E}" destId="{C792C50B-EDA8-46C6-BA3B-513D70D58AD5}" srcOrd="0" destOrd="0" presId="urn:microsoft.com/office/officeart/2009/3/layout/RandomtoResultProcess"/>
    <dgm:cxn modelId="{72D95AB5-ED97-4E6A-9A9A-918C1BD51CB7}" type="presParOf" srcId="{C792C50B-EDA8-46C6-BA3B-513D70D58AD5}" destId="{22D5AE13-1B9E-442C-84E8-242E8EA52EDB}" srcOrd="0" destOrd="0" presId="urn:microsoft.com/office/officeart/2009/3/layout/RandomtoResultProcess"/>
    <dgm:cxn modelId="{2C9B8717-65FA-491A-BC7E-5D20A2171CC3}" type="presParOf" srcId="{22D5AE13-1B9E-442C-84E8-242E8EA52EDB}" destId="{D9ABBD67-32C5-488A-8D40-5F9B54FBDD23}" srcOrd="0" destOrd="0" presId="urn:microsoft.com/office/officeart/2009/3/layout/RandomtoResultProcess"/>
    <dgm:cxn modelId="{20191EDA-F297-44DC-8AAB-19B383CB8FE2}" type="presParOf" srcId="{22D5AE13-1B9E-442C-84E8-242E8EA52EDB}" destId="{599543B5-BE1C-4589-AA56-D88763BF8664}" srcOrd="1" destOrd="0" presId="urn:microsoft.com/office/officeart/2009/3/layout/RandomtoResultProcess"/>
    <dgm:cxn modelId="{A25C6B4C-3236-4123-BEE0-132FDF69727A}" type="presParOf" srcId="{22D5AE13-1B9E-442C-84E8-242E8EA52EDB}" destId="{F16E4F9D-EE9A-4A50-903D-28B3081C83B7}" srcOrd="2" destOrd="0" presId="urn:microsoft.com/office/officeart/2009/3/layout/RandomtoResultProcess"/>
    <dgm:cxn modelId="{FB224BAA-B146-4B0F-B926-9C0A5D8832AB}" type="presParOf" srcId="{22D5AE13-1B9E-442C-84E8-242E8EA52EDB}" destId="{76693361-7EFF-4548-AAC9-1D219200E2ED}" srcOrd="3" destOrd="0" presId="urn:microsoft.com/office/officeart/2009/3/layout/RandomtoResultProcess"/>
    <dgm:cxn modelId="{83B1C742-8357-49FF-A061-A9394A41CB6D}" type="presParOf" srcId="{22D5AE13-1B9E-442C-84E8-242E8EA52EDB}" destId="{0B90693E-527D-4400-B533-FCCC6DADBCF0}" srcOrd="4" destOrd="0" presId="urn:microsoft.com/office/officeart/2009/3/layout/RandomtoResultProcess"/>
    <dgm:cxn modelId="{9C46547F-D71D-40AF-8987-05EECC938AD6}" type="presParOf" srcId="{22D5AE13-1B9E-442C-84E8-242E8EA52EDB}" destId="{20123003-C95B-40EF-8EAC-72551F2D2705}" srcOrd="5" destOrd="0" presId="urn:microsoft.com/office/officeart/2009/3/layout/RandomtoResultProcess"/>
    <dgm:cxn modelId="{CDB22F68-FE92-4592-B140-FA6B0244731C}" type="presParOf" srcId="{22D5AE13-1B9E-442C-84E8-242E8EA52EDB}" destId="{A2BF7206-C473-4D5C-9E75-03118EE69EE5}" srcOrd="6" destOrd="0" presId="urn:microsoft.com/office/officeart/2009/3/layout/RandomtoResultProcess"/>
    <dgm:cxn modelId="{D9778B33-795E-48DC-92A2-AFEF2FF7804E}" type="presParOf" srcId="{22D5AE13-1B9E-442C-84E8-242E8EA52EDB}" destId="{C80DAF87-D5D5-43E0-A5F9-2F55A02D0482}" srcOrd="7" destOrd="0" presId="urn:microsoft.com/office/officeart/2009/3/layout/RandomtoResultProcess"/>
    <dgm:cxn modelId="{43445C8A-70B3-4807-B7FF-555A5EA6691A}" type="presParOf" srcId="{22D5AE13-1B9E-442C-84E8-242E8EA52EDB}" destId="{4651D5B1-7DD2-4CB5-B9D7-BE304DAAF95A}" srcOrd="8" destOrd="0" presId="urn:microsoft.com/office/officeart/2009/3/layout/RandomtoResultProcess"/>
    <dgm:cxn modelId="{46A13ADB-EF1E-4A12-9F5A-5203C02ACB29}" type="presParOf" srcId="{22D5AE13-1B9E-442C-84E8-242E8EA52EDB}" destId="{6625C5BE-3EFB-4F21-8936-04873A58F074}" srcOrd="9" destOrd="0" presId="urn:microsoft.com/office/officeart/2009/3/layout/RandomtoResultProcess"/>
    <dgm:cxn modelId="{B8A8EB55-C74E-4D3B-AE9F-7A233C7F5BE0}" type="presParOf" srcId="{22D5AE13-1B9E-442C-84E8-242E8EA52EDB}" destId="{173C848A-681E-4196-AE01-D7F78338A962}" srcOrd="10" destOrd="0" presId="urn:microsoft.com/office/officeart/2009/3/layout/RandomtoResultProcess"/>
    <dgm:cxn modelId="{B4EF32DF-AAEA-4751-AB16-1C5D6343803D}" type="presParOf" srcId="{22D5AE13-1B9E-442C-84E8-242E8EA52EDB}" destId="{153E4D51-4384-4EC7-9B0E-62EAE3BED512}" srcOrd="11" destOrd="0" presId="urn:microsoft.com/office/officeart/2009/3/layout/RandomtoResultProcess"/>
    <dgm:cxn modelId="{76452C29-E3FF-44A7-B915-0F557D7CDA59}" type="presParOf" srcId="{22D5AE13-1B9E-442C-84E8-242E8EA52EDB}" destId="{76824F92-B8DB-47B8-8335-2EEE063A75F0}" srcOrd="12" destOrd="0" presId="urn:microsoft.com/office/officeart/2009/3/layout/RandomtoResultProcess"/>
    <dgm:cxn modelId="{1BB201AA-BD16-40AB-94B2-DAD982298E37}" type="presParOf" srcId="{22D5AE13-1B9E-442C-84E8-242E8EA52EDB}" destId="{C6FE2DBA-9E54-43C2-8381-CDC87CD768C2}" srcOrd="13" destOrd="0" presId="urn:microsoft.com/office/officeart/2009/3/layout/RandomtoResultProcess"/>
    <dgm:cxn modelId="{778FCC2F-0D67-4B07-8F14-6703C8EE80F6}" type="presParOf" srcId="{22D5AE13-1B9E-442C-84E8-242E8EA52EDB}" destId="{A359787A-B753-4AB6-AE6D-913285EC2A0E}" srcOrd="14" destOrd="0" presId="urn:microsoft.com/office/officeart/2009/3/layout/RandomtoResultProcess"/>
    <dgm:cxn modelId="{C0A50B51-C86E-47F0-8F15-76C50ABAC715}" type="presParOf" srcId="{22D5AE13-1B9E-442C-84E8-242E8EA52EDB}" destId="{2A25635D-3BFA-41B6-9739-2675CBDE2977}" srcOrd="15" destOrd="0" presId="urn:microsoft.com/office/officeart/2009/3/layout/RandomtoResultProcess"/>
    <dgm:cxn modelId="{53EBF5E5-3909-432A-BDB8-3F61AC26E06D}" type="presParOf" srcId="{22D5AE13-1B9E-442C-84E8-242E8EA52EDB}" destId="{A85BE881-829B-42E1-8B0D-5EA9C849FF3E}" srcOrd="16" destOrd="0" presId="urn:microsoft.com/office/officeart/2009/3/layout/RandomtoResultProcess"/>
    <dgm:cxn modelId="{9C468EB5-544C-487D-82B6-773E3A63304F}" type="presParOf" srcId="{22D5AE13-1B9E-442C-84E8-242E8EA52EDB}" destId="{70DE64AF-8261-4458-90BD-96D848A05734}" srcOrd="17" destOrd="0" presId="urn:microsoft.com/office/officeart/2009/3/layout/RandomtoResultProcess"/>
    <dgm:cxn modelId="{7315DC7E-7E88-4013-B506-B88499ED9B27}" type="presParOf" srcId="{22D5AE13-1B9E-442C-84E8-242E8EA52EDB}" destId="{0BF8BA2B-1ECC-4AD9-9DB0-BCD558C3A898}" srcOrd="18" destOrd="0" presId="urn:microsoft.com/office/officeart/2009/3/layout/RandomtoResultProcess"/>
    <dgm:cxn modelId="{2B6C42E3-F89E-4ACC-BDA4-1A6F8B8EB2BF}" type="presParOf" srcId="{22D5AE13-1B9E-442C-84E8-242E8EA52EDB}" destId="{F1DAD59C-3778-4986-B7EE-2A7FBE2F2FD1}" srcOrd="19" destOrd="0" presId="urn:microsoft.com/office/officeart/2009/3/layout/RandomtoResultProcess"/>
    <dgm:cxn modelId="{18ED7947-E717-49B1-A256-889CF5B0ED48}" type="presParOf" srcId="{C792C50B-EDA8-46C6-BA3B-513D70D58AD5}" destId="{E78F4AA7-9589-4A7D-A1B2-E99BB28E6436}" srcOrd="1" destOrd="0" presId="urn:microsoft.com/office/officeart/2009/3/layout/RandomtoResultProcess"/>
    <dgm:cxn modelId="{8035FFE3-7350-4489-B11E-297C08E37F30}" type="presParOf" srcId="{E78F4AA7-9589-4A7D-A1B2-E99BB28E6436}" destId="{87E1B80B-5CE1-4896-A90F-A8842ED44265}" srcOrd="0" destOrd="0" presId="urn:microsoft.com/office/officeart/2009/3/layout/RandomtoResultProcess"/>
    <dgm:cxn modelId="{2828D8F2-A912-498B-8B74-710CD4B64050}" type="presParOf" srcId="{E78F4AA7-9589-4A7D-A1B2-E99BB28E6436}" destId="{ECED5834-CB82-4A76-A89D-20B57EF7BE6F}" srcOrd="1" destOrd="0" presId="urn:microsoft.com/office/officeart/2009/3/layout/RandomtoResultProcess"/>
    <dgm:cxn modelId="{5FB47F91-6C34-463D-82D0-7211E6E61406}" type="presParOf" srcId="{C792C50B-EDA8-46C6-BA3B-513D70D58AD5}" destId="{4A7706A3-946E-4400-84B7-1CF27E1DE97A}" srcOrd="2" destOrd="0" presId="urn:microsoft.com/office/officeart/2009/3/layout/RandomtoResultProcess"/>
    <dgm:cxn modelId="{E35740F6-9EBF-493C-9194-0CF3C14682B4}" type="presParOf" srcId="{C792C50B-EDA8-46C6-BA3B-513D70D58AD5}" destId="{9FD8C684-549B-4413-857B-E506D7674C3A}" srcOrd="3" destOrd="0" presId="urn:microsoft.com/office/officeart/2009/3/layout/RandomtoResultProcess"/>
    <dgm:cxn modelId="{AC21E59D-D0C0-46AF-9B24-89DE9ADA948F}" type="presParOf" srcId="{9FD8C684-549B-4413-857B-E506D7674C3A}" destId="{CB5B40EE-3376-47EA-B4C5-811F4CDCDD7C}" srcOrd="0" destOrd="0" presId="urn:microsoft.com/office/officeart/2009/3/layout/RandomtoResultProcess"/>
    <dgm:cxn modelId="{0AB2B0DE-1083-4700-8236-A19053B04293}" type="presParOf" srcId="{9FD8C684-549B-4413-857B-E506D7674C3A}" destId="{3159C366-87A0-4C0A-8572-C2B76EA06A3E}" srcOrd="1" destOrd="0" presId="urn:microsoft.com/office/officeart/2009/3/layout/RandomtoResultProcess"/>
    <dgm:cxn modelId="{D9CD4B75-B9C3-43D6-A982-0667CF1EED69}" type="presParOf" srcId="{C792C50B-EDA8-46C6-BA3B-513D70D58AD5}" destId="{389E542A-3571-4998-BB54-AEFE44784EE8}" srcOrd="4" destOrd="0" presId="urn:microsoft.com/office/officeart/2009/3/layout/RandomtoResultProcess"/>
    <dgm:cxn modelId="{1744F075-9616-4161-A6F2-698E07608BF6}" type="presParOf" srcId="{389E542A-3571-4998-BB54-AEFE44784EE8}" destId="{4F76F09D-8DFA-4100-BFEB-42C282E1ECCC}" srcOrd="0" destOrd="0" presId="urn:microsoft.com/office/officeart/2009/3/layout/RandomtoResultProcess"/>
    <dgm:cxn modelId="{AD51C508-9609-4636-ABB8-83B854BA70F9}" type="presParOf" srcId="{389E542A-3571-4998-BB54-AEFE44784EE8}" destId="{59E8B6EC-928D-4212-958A-31D392CED731}" srcOrd="1" destOrd="0" presId="urn:microsoft.com/office/officeart/2009/3/layout/RandomtoResultProcess"/>
    <dgm:cxn modelId="{E1B4E560-75E9-4E01-8E52-2450B46FEE2F}" type="presParOf" srcId="{389E542A-3571-4998-BB54-AEFE44784EE8}" destId="{341FE850-3254-4EFD-965B-1D5B37238CFF}"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0D3B0-616A-46BF-BF3D-D4E4D6388D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E2A1B3E-E58E-4956-BAE0-F8A9C782C895}">
      <dgm:prSet phldrT="[Text]"/>
      <dgm:spPr/>
      <dgm:t>
        <a:bodyPr/>
        <a:lstStyle/>
        <a:p>
          <a:r>
            <a:rPr lang="en-GB" dirty="0" smtClean="0"/>
            <a:t>Joint strategic and operational planning:</a:t>
          </a:r>
          <a:endParaRPr lang="en-GB" dirty="0"/>
        </a:p>
      </dgm:t>
    </dgm:pt>
    <dgm:pt modelId="{54E416B1-308B-40B0-B15C-7FE93F0F9B11}" type="parTrans" cxnId="{5EC54FE8-F76E-445F-B951-C6DE32811EA5}">
      <dgm:prSet/>
      <dgm:spPr/>
      <dgm:t>
        <a:bodyPr/>
        <a:lstStyle/>
        <a:p>
          <a:endParaRPr lang="en-GB"/>
        </a:p>
      </dgm:t>
    </dgm:pt>
    <dgm:pt modelId="{D8CD9EB0-1704-429C-B855-2B826A62E5EE}" type="sibTrans" cxnId="{5EC54FE8-F76E-445F-B951-C6DE32811EA5}">
      <dgm:prSet/>
      <dgm:spPr/>
      <dgm:t>
        <a:bodyPr/>
        <a:lstStyle/>
        <a:p>
          <a:endParaRPr lang="en-GB"/>
        </a:p>
      </dgm:t>
    </dgm:pt>
    <dgm:pt modelId="{CE5B4B30-8BC2-4A76-ABDE-346AFB33A43B}">
      <dgm:prSet phldrT="[Text]" custT="1"/>
      <dgm:spPr/>
      <dgm:t>
        <a:bodyPr/>
        <a:lstStyle/>
        <a:p>
          <a:r>
            <a:rPr lang="en-GB" sz="1400" dirty="0" smtClean="0"/>
            <a:t>The formal process of coordination within and between Clusters enhances efficiency while improving effectiveness.</a:t>
          </a:r>
          <a:endParaRPr lang="en-GB" sz="1400" dirty="0"/>
        </a:p>
      </dgm:t>
    </dgm:pt>
    <dgm:pt modelId="{9763DEF6-723B-4F8E-A8A3-626858BDDD47}" type="parTrans" cxnId="{2864C083-4BD8-4226-BEEE-E30685EF2311}">
      <dgm:prSet/>
      <dgm:spPr/>
      <dgm:t>
        <a:bodyPr/>
        <a:lstStyle/>
        <a:p>
          <a:endParaRPr lang="en-GB"/>
        </a:p>
      </dgm:t>
    </dgm:pt>
    <dgm:pt modelId="{53264F60-7A6A-4D45-9A09-39B483566F52}" type="sibTrans" cxnId="{2864C083-4BD8-4226-BEEE-E30685EF2311}">
      <dgm:prSet/>
      <dgm:spPr/>
      <dgm:t>
        <a:bodyPr/>
        <a:lstStyle/>
        <a:p>
          <a:endParaRPr lang="en-GB"/>
        </a:p>
      </dgm:t>
    </dgm:pt>
    <dgm:pt modelId="{EFBF55FD-9EA7-47CB-AAFB-4BB9EB1C6277}">
      <dgm:prSet phldrT="[Text]"/>
      <dgm:spPr/>
      <dgm:t>
        <a:bodyPr/>
        <a:lstStyle/>
        <a:p>
          <a:r>
            <a:rPr lang="en-GB" dirty="0" smtClean="0"/>
            <a:t>Enhanced predictability:</a:t>
          </a:r>
          <a:endParaRPr lang="en-GB" dirty="0"/>
        </a:p>
      </dgm:t>
    </dgm:pt>
    <dgm:pt modelId="{5ED1CB63-CD95-410B-9FCB-0E6BA4514D92}" type="parTrans" cxnId="{67895EA8-A7ED-4E4B-87A2-710B90CE6D73}">
      <dgm:prSet/>
      <dgm:spPr/>
      <dgm:t>
        <a:bodyPr/>
        <a:lstStyle/>
        <a:p>
          <a:endParaRPr lang="en-GB"/>
        </a:p>
      </dgm:t>
    </dgm:pt>
    <dgm:pt modelId="{D965BBA7-35D9-462D-BF08-5947ACD99C9B}" type="sibTrans" cxnId="{67895EA8-A7ED-4E4B-87A2-710B90CE6D73}">
      <dgm:prSet/>
      <dgm:spPr/>
      <dgm:t>
        <a:bodyPr/>
        <a:lstStyle/>
        <a:p>
          <a:endParaRPr lang="en-GB"/>
        </a:p>
      </dgm:t>
    </dgm:pt>
    <dgm:pt modelId="{7B6AFFD6-CBBA-430B-932B-3FD84E780DA5}">
      <dgm:prSet phldrT="[Text]" custT="1"/>
      <dgm:spPr/>
      <dgm:t>
        <a:bodyPr/>
        <a:lstStyle/>
        <a:p>
          <a:r>
            <a:rPr lang="en-GB" sz="1400" dirty="0" smtClean="0"/>
            <a:t> Sector and thematic responsibilities are now clearer, and formal mechanisms exist to clarify those areas where they are not, both at national and international level.</a:t>
          </a:r>
          <a:endParaRPr lang="en-GB" sz="1400" dirty="0"/>
        </a:p>
      </dgm:t>
    </dgm:pt>
    <dgm:pt modelId="{3DF9D470-AC11-49D6-95FF-E2697FE64C98}" type="parTrans" cxnId="{9D004089-13C4-4A8A-8432-1C6AAE3ED4D8}">
      <dgm:prSet/>
      <dgm:spPr/>
      <dgm:t>
        <a:bodyPr/>
        <a:lstStyle/>
        <a:p>
          <a:endParaRPr lang="en-GB"/>
        </a:p>
      </dgm:t>
    </dgm:pt>
    <dgm:pt modelId="{C099FDD0-D437-447E-BED4-EB963B50F3A0}" type="sibTrans" cxnId="{9D004089-13C4-4A8A-8432-1C6AAE3ED4D8}">
      <dgm:prSet/>
      <dgm:spPr/>
      <dgm:t>
        <a:bodyPr/>
        <a:lstStyle/>
        <a:p>
          <a:endParaRPr lang="en-GB"/>
        </a:p>
      </dgm:t>
    </dgm:pt>
    <dgm:pt modelId="{7A5BFDB5-1B75-4607-AC2E-817514CA7C9C}">
      <dgm:prSet phldrT="[Text]"/>
      <dgm:spPr/>
      <dgm:t>
        <a:bodyPr/>
        <a:lstStyle/>
        <a:p>
          <a:r>
            <a:rPr lang="en-GB" dirty="0" smtClean="0"/>
            <a:t>Increased transparency and accountability:</a:t>
          </a:r>
          <a:endParaRPr lang="en-GB" dirty="0"/>
        </a:p>
      </dgm:t>
    </dgm:pt>
    <dgm:pt modelId="{6C97D68B-3DCC-4B8D-AE76-6810641AACCA}" type="parTrans" cxnId="{EA0BA9FE-F0BC-4BFD-A0CB-B3CF964395E4}">
      <dgm:prSet/>
      <dgm:spPr/>
      <dgm:t>
        <a:bodyPr/>
        <a:lstStyle/>
        <a:p>
          <a:endParaRPr lang="en-GB"/>
        </a:p>
      </dgm:t>
    </dgm:pt>
    <dgm:pt modelId="{D9F87A7C-5438-4867-99BF-FD918475ED32}" type="sibTrans" cxnId="{EA0BA9FE-F0BC-4BFD-A0CB-B3CF964395E4}">
      <dgm:prSet/>
      <dgm:spPr/>
      <dgm:t>
        <a:bodyPr/>
        <a:lstStyle/>
        <a:p>
          <a:endParaRPr lang="en-GB"/>
        </a:p>
      </dgm:t>
    </dgm:pt>
    <dgm:pt modelId="{90D15542-4BBD-4813-A105-0AAA3DECD805}">
      <dgm:prSet phldrT="[Text]" custT="1"/>
      <dgm:spPr/>
      <dgm:t>
        <a:bodyPr/>
        <a:lstStyle/>
        <a:p>
          <a:r>
            <a:rPr lang="en-GB" sz="1400" dirty="0" smtClean="0"/>
            <a:t>Greater transparency in resource allocation, co-leadership, and operational performance leads to greater accountability.</a:t>
          </a:r>
          <a:endParaRPr lang="en-GB" sz="1400" dirty="0"/>
        </a:p>
      </dgm:t>
    </dgm:pt>
    <dgm:pt modelId="{FB371B14-63ED-4B6F-81B9-B06EC96A3911}" type="parTrans" cxnId="{DEC8735E-B44A-4079-8F8E-B69B9E7343A5}">
      <dgm:prSet/>
      <dgm:spPr/>
      <dgm:t>
        <a:bodyPr/>
        <a:lstStyle/>
        <a:p>
          <a:endParaRPr lang="en-GB"/>
        </a:p>
      </dgm:t>
    </dgm:pt>
    <dgm:pt modelId="{52DCF142-2186-4EC3-8BDB-9EFFED1D1C52}" type="sibTrans" cxnId="{DEC8735E-B44A-4079-8F8E-B69B9E7343A5}">
      <dgm:prSet/>
      <dgm:spPr/>
      <dgm:t>
        <a:bodyPr/>
        <a:lstStyle/>
        <a:p>
          <a:endParaRPr lang="en-GB"/>
        </a:p>
      </dgm:t>
    </dgm:pt>
    <dgm:pt modelId="{4433EAF8-F850-46F1-A4E2-47C223FBC753}">
      <dgm:prSet/>
      <dgm:spPr/>
      <dgm:t>
        <a:bodyPr/>
        <a:lstStyle/>
        <a:p>
          <a:r>
            <a:rPr lang="en-GB" dirty="0" smtClean="0"/>
            <a:t>Engagement with national and local authorities:</a:t>
          </a:r>
          <a:endParaRPr lang="en-GB" dirty="0"/>
        </a:p>
      </dgm:t>
    </dgm:pt>
    <dgm:pt modelId="{A8E3EFD9-C6C3-4E0B-AAE4-D1FF5739B8EE}" type="parTrans" cxnId="{D316913E-5BA6-4C96-8395-7D5BE1A67B4A}">
      <dgm:prSet/>
      <dgm:spPr/>
      <dgm:t>
        <a:bodyPr/>
        <a:lstStyle/>
        <a:p>
          <a:endParaRPr lang="en-GB"/>
        </a:p>
      </dgm:t>
    </dgm:pt>
    <dgm:pt modelId="{E7AC0E95-DD24-4DA4-900A-4F1EA16B9DCE}" type="sibTrans" cxnId="{D316913E-5BA6-4C96-8395-7D5BE1A67B4A}">
      <dgm:prSet/>
      <dgm:spPr/>
      <dgm:t>
        <a:bodyPr/>
        <a:lstStyle/>
        <a:p>
          <a:endParaRPr lang="en-GB"/>
        </a:p>
      </dgm:t>
    </dgm:pt>
    <dgm:pt modelId="{49914703-B0A1-40F3-B5FA-1CEB37353192}">
      <dgm:prSet/>
      <dgm:spPr/>
      <dgm:t>
        <a:bodyPr/>
        <a:lstStyle/>
        <a:p>
          <a:r>
            <a:rPr lang="en-GB" dirty="0" smtClean="0"/>
            <a:t>Inclusion of affected </a:t>
          </a:r>
          <a:r>
            <a:rPr lang="en-GB" smtClean="0"/>
            <a:t>communities:</a:t>
          </a:r>
          <a:endParaRPr lang="en-GB" dirty="0"/>
        </a:p>
      </dgm:t>
    </dgm:pt>
    <dgm:pt modelId="{ED707179-FAD2-4F1F-B194-835224D3C915}" type="parTrans" cxnId="{EC825333-9A92-461E-8550-E88784BF18C1}">
      <dgm:prSet/>
      <dgm:spPr/>
      <dgm:t>
        <a:bodyPr/>
        <a:lstStyle/>
        <a:p>
          <a:endParaRPr lang="en-GB"/>
        </a:p>
      </dgm:t>
    </dgm:pt>
    <dgm:pt modelId="{51A14B96-08A2-45F5-84E3-7716F1D68773}" type="sibTrans" cxnId="{EC825333-9A92-461E-8550-E88784BF18C1}">
      <dgm:prSet/>
      <dgm:spPr/>
      <dgm:t>
        <a:bodyPr/>
        <a:lstStyle/>
        <a:p>
          <a:endParaRPr lang="en-GB"/>
        </a:p>
      </dgm:t>
    </dgm:pt>
    <dgm:pt modelId="{3262B4DD-4AF5-41BA-BABC-236DD452C364}">
      <dgm:prSet custT="1"/>
      <dgm:spPr/>
      <dgm:t>
        <a:bodyPr/>
        <a:lstStyle/>
        <a:p>
          <a:r>
            <a:rPr lang="en-GB" sz="1400" dirty="0" smtClean="0"/>
            <a:t>Tools and services developed through the Cluster ensures that those who know the most appropriate solutions to their problems be engaged in formulating the response. </a:t>
          </a:r>
          <a:endParaRPr lang="en-GB" sz="1400" dirty="0"/>
        </a:p>
      </dgm:t>
    </dgm:pt>
    <dgm:pt modelId="{6698702E-8AFD-4612-B6A1-C1AB728C1E1B}" type="parTrans" cxnId="{B36851EF-EFB2-4689-9EE5-8D9A17F8C5E2}">
      <dgm:prSet/>
      <dgm:spPr/>
      <dgm:t>
        <a:bodyPr/>
        <a:lstStyle/>
        <a:p>
          <a:endParaRPr lang="en-GB"/>
        </a:p>
      </dgm:t>
    </dgm:pt>
    <dgm:pt modelId="{3889E37F-2469-4124-8063-EC8A2DE0D27F}" type="sibTrans" cxnId="{B36851EF-EFB2-4689-9EE5-8D9A17F8C5E2}">
      <dgm:prSet/>
      <dgm:spPr/>
      <dgm:t>
        <a:bodyPr/>
        <a:lstStyle/>
        <a:p>
          <a:endParaRPr lang="en-GB"/>
        </a:p>
      </dgm:t>
    </dgm:pt>
    <dgm:pt modelId="{612E3B04-4748-4B16-B754-455367E940B6}">
      <dgm:prSet custT="1"/>
      <dgm:spPr/>
      <dgm:t>
        <a:bodyPr/>
        <a:lstStyle/>
        <a:p>
          <a:r>
            <a:rPr lang="en-GB" sz="1400" dirty="0" smtClean="0"/>
            <a:t>Having a single person to call speeds up the resolution of issues, and allows greater access for the non-governmental community to government and UN decision-makers.</a:t>
          </a:r>
          <a:endParaRPr lang="en-GB" sz="1400" dirty="0"/>
        </a:p>
      </dgm:t>
    </dgm:pt>
    <dgm:pt modelId="{A5F2DCF7-98B5-4915-9B4D-38B4409B7D63}" type="parTrans" cxnId="{01A01658-9313-4E16-9E9B-B7759B426F15}">
      <dgm:prSet/>
      <dgm:spPr/>
      <dgm:t>
        <a:bodyPr/>
        <a:lstStyle/>
        <a:p>
          <a:endParaRPr lang="en-GB"/>
        </a:p>
      </dgm:t>
    </dgm:pt>
    <dgm:pt modelId="{A5CFC891-30EC-4B04-BFE6-C70CD9368DED}" type="sibTrans" cxnId="{01A01658-9313-4E16-9E9B-B7759B426F15}">
      <dgm:prSet/>
      <dgm:spPr/>
      <dgm:t>
        <a:bodyPr/>
        <a:lstStyle/>
        <a:p>
          <a:endParaRPr lang="en-GB"/>
        </a:p>
      </dgm:t>
    </dgm:pt>
    <dgm:pt modelId="{AEE5F6FB-7A08-4F0E-A9CF-743AF723391D}">
      <dgm:prSet phldrT="[Text]" custT="1"/>
      <dgm:spPr/>
      <dgm:t>
        <a:bodyPr/>
        <a:lstStyle/>
        <a:p>
          <a:r>
            <a:rPr lang="en-GB" sz="1400" dirty="0" smtClean="0"/>
            <a:t>Where the Clusters, singly or collectively, speak with one voice on issues of common concern, including those affecting groups who are not normally heard.</a:t>
          </a:r>
          <a:endParaRPr lang="en-GB" sz="1400" dirty="0"/>
        </a:p>
      </dgm:t>
    </dgm:pt>
    <dgm:pt modelId="{4BD3391F-5A7D-4A97-B310-270EE89C1128}" type="parTrans" cxnId="{93C027A3-AC25-44C1-A07B-3A0FE9CFF060}">
      <dgm:prSet/>
      <dgm:spPr/>
      <dgm:t>
        <a:bodyPr/>
        <a:lstStyle/>
        <a:p>
          <a:endParaRPr lang="en-GB"/>
        </a:p>
      </dgm:t>
    </dgm:pt>
    <dgm:pt modelId="{D5D7720E-C047-4F0E-B80A-C428DFBE2634}" type="sibTrans" cxnId="{93C027A3-AC25-44C1-A07B-3A0FE9CFF060}">
      <dgm:prSet/>
      <dgm:spPr/>
      <dgm:t>
        <a:bodyPr/>
        <a:lstStyle/>
        <a:p>
          <a:endParaRPr lang="en-GB"/>
        </a:p>
      </dgm:t>
    </dgm:pt>
    <dgm:pt modelId="{3A001A55-A3EB-4398-9383-22EF5F3EC013}">
      <dgm:prSet phldrT="[Text]"/>
      <dgm:spPr/>
      <dgm:t>
        <a:bodyPr/>
        <a:lstStyle/>
        <a:p>
          <a:r>
            <a:rPr lang="en-GB" dirty="0" smtClean="0"/>
            <a:t>More effective advocacy:</a:t>
          </a:r>
          <a:endParaRPr lang="en-GB" dirty="0"/>
        </a:p>
      </dgm:t>
    </dgm:pt>
    <dgm:pt modelId="{46119DCD-4647-4498-ABA2-336376A41950}" type="sibTrans" cxnId="{E25610FF-38C4-4511-BFDE-3AD172822809}">
      <dgm:prSet/>
      <dgm:spPr/>
      <dgm:t>
        <a:bodyPr/>
        <a:lstStyle/>
        <a:p>
          <a:endParaRPr lang="en-GB"/>
        </a:p>
      </dgm:t>
    </dgm:pt>
    <dgm:pt modelId="{273FFDF3-C11E-41BE-8B7A-4733A6ED07BA}" type="parTrans" cxnId="{E25610FF-38C4-4511-BFDE-3AD172822809}">
      <dgm:prSet/>
      <dgm:spPr/>
      <dgm:t>
        <a:bodyPr/>
        <a:lstStyle/>
        <a:p>
          <a:endParaRPr lang="en-GB"/>
        </a:p>
      </dgm:t>
    </dgm:pt>
    <dgm:pt modelId="{FFAC5B86-CCBB-4CB6-ACA1-893672ACBE44}" type="pres">
      <dgm:prSet presAssocID="{C910D3B0-616A-46BF-BF3D-D4E4D6388DE7}" presName="Name0" presStyleCnt="0">
        <dgm:presLayoutVars>
          <dgm:dir/>
          <dgm:animLvl val="lvl"/>
          <dgm:resizeHandles val="exact"/>
        </dgm:presLayoutVars>
      </dgm:prSet>
      <dgm:spPr/>
      <dgm:t>
        <a:bodyPr/>
        <a:lstStyle/>
        <a:p>
          <a:endParaRPr lang="en-GB"/>
        </a:p>
      </dgm:t>
    </dgm:pt>
    <dgm:pt modelId="{27807977-7F47-407C-ACA5-FCD0A2F34426}" type="pres">
      <dgm:prSet presAssocID="{7E2A1B3E-E58E-4956-BAE0-F8A9C782C895}" presName="linNode" presStyleCnt="0"/>
      <dgm:spPr/>
    </dgm:pt>
    <dgm:pt modelId="{D7C74D4B-F9B9-4ACC-AFD7-895E478EC85F}" type="pres">
      <dgm:prSet presAssocID="{7E2A1B3E-E58E-4956-BAE0-F8A9C782C895}" presName="parentText" presStyleLbl="node1" presStyleIdx="0" presStyleCnt="6">
        <dgm:presLayoutVars>
          <dgm:chMax val="1"/>
          <dgm:bulletEnabled val="1"/>
        </dgm:presLayoutVars>
      </dgm:prSet>
      <dgm:spPr/>
      <dgm:t>
        <a:bodyPr/>
        <a:lstStyle/>
        <a:p>
          <a:endParaRPr lang="en-GB"/>
        </a:p>
      </dgm:t>
    </dgm:pt>
    <dgm:pt modelId="{FF7CECF5-1D6A-4002-BBD2-41CE43A359EB}" type="pres">
      <dgm:prSet presAssocID="{7E2A1B3E-E58E-4956-BAE0-F8A9C782C895}" presName="descendantText" presStyleLbl="alignAccFollowNode1" presStyleIdx="0" presStyleCnt="6">
        <dgm:presLayoutVars>
          <dgm:bulletEnabled val="1"/>
        </dgm:presLayoutVars>
      </dgm:prSet>
      <dgm:spPr/>
      <dgm:t>
        <a:bodyPr/>
        <a:lstStyle/>
        <a:p>
          <a:endParaRPr lang="en-GB"/>
        </a:p>
      </dgm:t>
    </dgm:pt>
    <dgm:pt modelId="{04D43089-E6ED-40DB-9ED0-B8C3ED6778C3}" type="pres">
      <dgm:prSet presAssocID="{D8CD9EB0-1704-429C-B855-2B826A62E5EE}" presName="sp" presStyleCnt="0"/>
      <dgm:spPr/>
    </dgm:pt>
    <dgm:pt modelId="{52E80B4A-99D4-461E-920A-A98D1523C7F5}" type="pres">
      <dgm:prSet presAssocID="{EFBF55FD-9EA7-47CB-AAFB-4BB9EB1C6277}" presName="linNode" presStyleCnt="0"/>
      <dgm:spPr/>
    </dgm:pt>
    <dgm:pt modelId="{986E141D-FB0F-4AFB-B870-B1B9B93D2673}" type="pres">
      <dgm:prSet presAssocID="{EFBF55FD-9EA7-47CB-AAFB-4BB9EB1C6277}" presName="parentText" presStyleLbl="node1" presStyleIdx="1" presStyleCnt="6">
        <dgm:presLayoutVars>
          <dgm:chMax val="1"/>
          <dgm:bulletEnabled val="1"/>
        </dgm:presLayoutVars>
      </dgm:prSet>
      <dgm:spPr/>
      <dgm:t>
        <a:bodyPr/>
        <a:lstStyle/>
        <a:p>
          <a:endParaRPr lang="en-GB"/>
        </a:p>
      </dgm:t>
    </dgm:pt>
    <dgm:pt modelId="{24FE6739-89A9-48DC-8CEC-849785C0C983}" type="pres">
      <dgm:prSet presAssocID="{EFBF55FD-9EA7-47CB-AAFB-4BB9EB1C6277}" presName="descendantText" presStyleLbl="alignAccFollowNode1" presStyleIdx="1" presStyleCnt="6">
        <dgm:presLayoutVars>
          <dgm:bulletEnabled val="1"/>
        </dgm:presLayoutVars>
      </dgm:prSet>
      <dgm:spPr/>
      <dgm:t>
        <a:bodyPr/>
        <a:lstStyle/>
        <a:p>
          <a:endParaRPr lang="en-GB"/>
        </a:p>
      </dgm:t>
    </dgm:pt>
    <dgm:pt modelId="{B7AAAFF9-E665-4CCB-B964-B77757CEEB5C}" type="pres">
      <dgm:prSet presAssocID="{D965BBA7-35D9-462D-BF08-5947ACD99C9B}" presName="sp" presStyleCnt="0"/>
      <dgm:spPr/>
    </dgm:pt>
    <dgm:pt modelId="{3A4DD0E2-3E55-4062-A08D-5E805B28C431}" type="pres">
      <dgm:prSet presAssocID="{7A5BFDB5-1B75-4607-AC2E-817514CA7C9C}" presName="linNode" presStyleCnt="0"/>
      <dgm:spPr/>
    </dgm:pt>
    <dgm:pt modelId="{FD8AD0E8-9F06-4E02-BDAB-2879D0FCDC0F}" type="pres">
      <dgm:prSet presAssocID="{7A5BFDB5-1B75-4607-AC2E-817514CA7C9C}" presName="parentText" presStyleLbl="node1" presStyleIdx="2" presStyleCnt="6">
        <dgm:presLayoutVars>
          <dgm:chMax val="1"/>
          <dgm:bulletEnabled val="1"/>
        </dgm:presLayoutVars>
      </dgm:prSet>
      <dgm:spPr/>
      <dgm:t>
        <a:bodyPr/>
        <a:lstStyle/>
        <a:p>
          <a:endParaRPr lang="en-GB"/>
        </a:p>
      </dgm:t>
    </dgm:pt>
    <dgm:pt modelId="{71203928-C751-4A28-85C7-03B3FAFEA07B}" type="pres">
      <dgm:prSet presAssocID="{7A5BFDB5-1B75-4607-AC2E-817514CA7C9C}" presName="descendantText" presStyleLbl="alignAccFollowNode1" presStyleIdx="2" presStyleCnt="6">
        <dgm:presLayoutVars>
          <dgm:bulletEnabled val="1"/>
        </dgm:presLayoutVars>
      </dgm:prSet>
      <dgm:spPr/>
      <dgm:t>
        <a:bodyPr/>
        <a:lstStyle/>
        <a:p>
          <a:endParaRPr lang="en-GB"/>
        </a:p>
      </dgm:t>
    </dgm:pt>
    <dgm:pt modelId="{E72CD8A9-EB52-497B-A280-C1F98B40B5D3}" type="pres">
      <dgm:prSet presAssocID="{D9F87A7C-5438-4867-99BF-FD918475ED32}" presName="sp" presStyleCnt="0"/>
      <dgm:spPr/>
    </dgm:pt>
    <dgm:pt modelId="{4FCD14C0-1B78-4A9F-8844-44354B107A9C}" type="pres">
      <dgm:prSet presAssocID="{3A001A55-A3EB-4398-9383-22EF5F3EC013}" presName="linNode" presStyleCnt="0"/>
      <dgm:spPr/>
    </dgm:pt>
    <dgm:pt modelId="{CE011BAB-B636-490B-A37B-B1A0354AFC12}" type="pres">
      <dgm:prSet presAssocID="{3A001A55-A3EB-4398-9383-22EF5F3EC013}" presName="parentText" presStyleLbl="node1" presStyleIdx="3" presStyleCnt="6">
        <dgm:presLayoutVars>
          <dgm:chMax val="1"/>
          <dgm:bulletEnabled val="1"/>
        </dgm:presLayoutVars>
      </dgm:prSet>
      <dgm:spPr/>
      <dgm:t>
        <a:bodyPr/>
        <a:lstStyle/>
        <a:p>
          <a:endParaRPr lang="en-GB"/>
        </a:p>
      </dgm:t>
    </dgm:pt>
    <dgm:pt modelId="{1F75EFF0-936A-4886-AEBC-96761AB815F5}" type="pres">
      <dgm:prSet presAssocID="{3A001A55-A3EB-4398-9383-22EF5F3EC013}" presName="descendantText" presStyleLbl="alignAccFollowNode1" presStyleIdx="3" presStyleCnt="6">
        <dgm:presLayoutVars>
          <dgm:bulletEnabled val="1"/>
        </dgm:presLayoutVars>
      </dgm:prSet>
      <dgm:spPr/>
      <dgm:t>
        <a:bodyPr/>
        <a:lstStyle/>
        <a:p>
          <a:endParaRPr lang="en-GB"/>
        </a:p>
      </dgm:t>
    </dgm:pt>
    <dgm:pt modelId="{BAAB0D55-7519-4769-9A39-F7F4F3297E5F}" type="pres">
      <dgm:prSet presAssocID="{46119DCD-4647-4498-ABA2-336376A41950}" presName="sp" presStyleCnt="0"/>
      <dgm:spPr/>
    </dgm:pt>
    <dgm:pt modelId="{B850DE40-EBA6-4BA5-86C7-A31C43F2B402}" type="pres">
      <dgm:prSet presAssocID="{4433EAF8-F850-46F1-A4E2-47C223FBC753}" presName="linNode" presStyleCnt="0"/>
      <dgm:spPr/>
    </dgm:pt>
    <dgm:pt modelId="{C87D5598-F7D5-4589-ABAD-809BD85B7A15}" type="pres">
      <dgm:prSet presAssocID="{4433EAF8-F850-46F1-A4E2-47C223FBC753}" presName="parentText" presStyleLbl="node1" presStyleIdx="4" presStyleCnt="6">
        <dgm:presLayoutVars>
          <dgm:chMax val="1"/>
          <dgm:bulletEnabled val="1"/>
        </dgm:presLayoutVars>
      </dgm:prSet>
      <dgm:spPr/>
      <dgm:t>
        <a:bodyPr/>
        <a:lstStyle/>
        <a:p>
          <a:endParaRPr lang="en-GB"/>
        </a:p>
      </dgm:t>
    </dgm:pt>
    <dgm:pt modelId="{FAE538E3-3E28-41EF-A4A8-F04AB889725F}" type="pres">
      <dgm:prSet presAssocID="{4433EAF8-F850-46F1-A4E2-47C223FBC753}" presName="descendantText" presStyleLbl="alignAccFollowNode1" presStyleIdx="4" presStyleCnt="6">
        <dgm:presLayoutVars>
          <dgm:bulletEnabled val="1"/>
        </dgm:presLayoutVars>
      </dgm:prSet>
      <dgm:spPr/>
      <dgm:t>
        <a:bodyPr/>
        <a:lstStyle/>
        <a:p>
          <a:endParaRPr lang="en-GB"/>
        </a:p>
      </dgm:t>
    </dgm:pt>
    <dgm:pt modelId="{619021FF-A047-41FA-8988-AB33E1E8FD37}" type="pres">
      <dgm:prSet presAssocID="{E7AC0E95-DD24-4DA4-900A-4F1EA16B9DCE}" presName="sp" presStyleCnt="0"/>
      <dgm:spPr/>
    </dgm:pt>
    <dgm:pt modelId="{59DDA434-AEEA-4B70-BEBA-A01F289405DE}" type="pres">
      <dgm:prSet presAssocID="{49914703-B0A1-40F3-B5FA-1CEB37353192}" presName="linNode" presStyleCnt="0"/>
      <dgm:spPr/>
    </dgm:pt>
    <dgm:pt modelId="{16055418-1662-42CF-A56C-41DD6CBD1C1B}" type="pres">
      <dgm:prSet presAssocID="{49914703-B0A1-40F3-B5FA-1CEB37353192}" presName="parentText" presStyleLbl="node1" presStyleIdx="5" presStyleCnt="6">
        <dgm:presLayoutVars>
          <dgm:chMax val="1"/>
          <dgm:bulletEnabled val="1"/>
        </dgm:presLayoutVars>
      </dgm:prSet>
      <dgm:spPr/>
      <dgm:t>
        <a:bodyPr/>
        <a:lstStyle/>
        <a:p>
          <a:endParaRPr lang="en-GB"/>
        </a:p>
      </dgm:t>
    </dgm:pt>
    <dgm:pt modelId="{6371FD51-999A-403D-9D98-8B8DCF7FBC1A}" type="pres">
      <dgm:prSet presAssocID="{49914703-B0A1-40F3-B5FA-1CEB37353192}" presName="descendantText" presStyleLbl="alignAccFollowNode1" presStyleIdx="5" presStyleCnt="6">
        <dgm:presLayoutVars>
          <dgm:bulletEnabled val="1"/>
        </dgm:presLayoutVars>
      </dgm:prSet>
      <dgm:spPr/>
      <dgm:t>
        <a:bodyPr/>
        <a:lstStyle/>
        <a:p>
          <a:endParaRPr lang="en-GB"/>
        </a:p>
      </dgm:t>
    </dgm:pt>
  </dgm:ptLst>
  <dgm:cxnLst>
    <dgm:cxn modelId="{A90693BD-533C-4177-920B-AD82660DDA18}" type="presOf" srcId="{612E3B04-4748-4B16-B754-455367E940B6}" destId="{FAE538E3-3E28-41EF-A4A8-F04AB889725F}" srcOrd="0" destOrd="0" presId="urn:microsoft.com/office/officeart/2005/8/layout/vList5"/>
    <dgm:cxn modelId="{2864C083-4BD8-4226-BEEE-E30685EF2311}" srcId="{7E2A1B3E-E58E-4956-BAE0-F8A9C782C895}" destId="{CE5B4B30-8BC2-4A76-ABDE-346AFB33A43B}" srcOrd="0" destOrd="0" parTransId="{9763DEF6-723B-4F8E-A8A3-626858BDDD47}" sibTransId="{53264F60-7A6A-4D45-9A09-39B483566F52}"/>
    <dgm:cxn modelId="{B36851EF-EFB2-4689-9EE5-8D9A17F8C5E2}" srcId="{49914703-B0A1-40F3-B5FA-1CEB37353192}" destId="{3262B4DD-4AF5-41BA-BABC-236DD452C364}" srcOrd="0" destOrd="0" parTransId="{6698702E-8AFD-4612-B6A1-C1AB728C1E1B}" sibTransId="{3889E37F-2469-4124-8063-EC8A2DE0D27F}"/>
    <dgm:cxn modelId="{93C027A3-AC25-44C1-A07B-3A0FE9CFF060}" srcId="{3A001A55-A3EB-4398-9383-22EF5F3EC013}" destId="{AEE5F6FB-7A08-4F0E-A9CF-743AF723391D}" srcOrd="0" destOrd="0" parTransId="{4BD3391F-5A7D-4A97-B310-270EE89C1128}" sibTransId="{D5D7720E-C047-4F0E-B80A-C428DFBE2634}"/>
    <dgm:cxn modelId="{13D9E7B4-D0D6-43BE-9240-F25B50582E43}" type="presOf" srcId="{3A001A55-A3EB-4398-9383-22EF5F3EC013}" destId="{CE011BAB-B636-490B-A37B-B1A0354AFC12}" srcOrd="0" destOrd="0" presId="urn:microsoft.com/office/officeart/2005/8/layout/vList5"/>
    <dgm:cxn modelId="{01A01658-9313-4E16-9E9B-B7759B426F15}" srcId="{4433EAF8-F850-46F1-A4E2-47C223FBC753}" destId="{612E3B04-4748-4B16-B754-455367E940B6}" srcOrd="0" destOrd="0" parTransId="{A5F2DCF7-98B5-4915-9B4D-38B4409B7D63}" sibTransId="{A5CFC891-30EC-4B04-BFE6-C70CD9368DED}"/>
    <dgm:cxn modelId="{67895EA8-A7ED-4E4B-87A2-710B90CE6D73}" srcId="{C910D3B0-616A-46BF-BF3D-D4E4D6388DE7}" destId="{EFBF55FD-9EA7-47CB-AAFB-4BB9EB1C6277}" srcOrd="1" destOrd="0" parTransId="{5ED1CB63-CD95-410B-9FCB-0E6BA4514D92}" sibTransId="{D965BBA7-35D9-462D-BF08-5947ACD99C9B}"/>
    <dgm:cxn modelId="{5EC54FE8-F76E-445F-B951-C6DE32811EA5}" srcId="{C910D3B0-616A-46BF-BF3D-D4E4D6388DE7}" destId="{7E2A1B3E-E58E-4956-BAE0-F8A9C782C895}" srcOrd="0" destOrd="0" parTransId="{54E416B1-308B-40B0-B15C-7FE93F0F9B11}" sibTransId="{D8CD9EB0-1704-429C-B855-2B826A62E5EE}"/>
    <dgm:cxn modelId="{EC825333-9A92-461E-8550-E88784BF18C1}" srcId="{C910D3B0-616A-46BF-BF3D-D4E4D6388DE7}" destId="{49914703-B0A1-40F3-B5FA-1CEB37353192}" srcOrd="5" destOrd="0" parTransId="{ED707179-FAD2-4F1F-B194-835224D3C915}" sibTransId="{51A14B96-08A2-45F5-84E3-7716F1D68773}"/>
    <dgm:cxn modelId="{6CBE0595-9EFB-4D9E-A443-5A6720F378F3}" type="presOf" srcId="{EFBF55FD-9EA7-47CB-AAFB-4BB9EB1C6277}" destId="{986E141D-FB0F-4AFB-B870-B1B9B93D2673}" srcOrd="0" destOrd="0" presId="urn:microsoft.com/office/officeart/2005/8/layout/vList5"/>
    <dgm:cxn modelId="{2B924443-9C27-46F4-A160-CAEEA453A4BB}" type="presOf" srcId="{90D15542-4BBD-4813-A105-0AAA3DECD805}" destId="{71203928-C751-4A28-85C7-03B3FAFEA07B}" srcOrd="0" destOrd="0" presId="urn:microsoft.com/office/officeart/2005/8/layout/vList5"/>
    <dgm:cxn modelId="{44D76ABE-7DF4-4362-AF2A-B91F698C115E}" type="presOf" srcId="{CE5B4B30-8BC2-4A76-ABDE-346AFB33A43B}" destId="{FF7CECF5-1D6A-4002-BBD2-41CE43A359EB}" srcOrd="0" destOrd="0" presId="urn:microsoft.com/office/officeart/2005/8/layout/vList5"/>
    <dgm:cxn modelId="{8C78D3EA-8BE6-4E61-8139-28032FE74E97}" type="presOf" srcId="{AEE5F6FB-7A08-4F0E-A9CF-743AF723391D}" destId="{1F75EFF0-936A-4886-AEBC-96761AB815F5}" srcOrd="0" destOrd="0" presId="urn:microsoft.com/office/officeart/2005/8/layout/vList5"/>
    <dgm:cxn modelId="{E25610FF-38C4-4511-BFDE-3AD172822809}" srcId="{C910D3B0-616A-46BF-BF3D-D4E4D6388DE7}" destId="{3A001A55-A3EB-4398-9383-22EF5F3EC013}" srcOrd="3" destOrd="0" parTransId="{273FFDF3-C11E-41BE-8B7A-4733A6ED07BA}" sibTransId="{46119DCD-4647-4498-ABA2-336376A41950}"/>
    <dgm:cxn modelId="{FE6BC97F-F16E-4ECE-8FB0-314DD8B17419}" type="presOf" srcId="{C910D3B0-616A-46BF-BF3D-D4E4D6388DE7}" destId="{FFAC5B86-CCBB-4CB6-ACA1-893672ACBE44}" srcOrd="0" destOrd="0" presId="urn:microsoft.com/office/officeart/2005/8/layout/vList5"/>
    <dgm:cxn modelId="{D1B6AB28-DD48-45DE-86BB-16C0CCFD3607}" type="presOf" srcId="{7A5BFDB5-1B75-4607-AC2E-817514CA7C9C}" destId="{FD8AD0E8-9F06-4E02-BDAB-2879D0FCDC0F}" srcOrd="0" destOrd="0" presId="urn:microsoft.com/office/officeart/2005/8/layout/vList5"/>
    <dgm:cxn modelId="{EA0BA9FE-F0BC-4BFD-A0CB-B3CF964395E4}" srcId="{C910D3B0-616A-46BF-BF3D-D4E4D6388DE7}" destId="{7A5BFDB5-1B75-4607-AC2E-817514CA7C9C}" srcOrd="2" destOrd="0" parTransId="{6C97D68B-3DCC-4B8D-AE76-6810641AACCA}" sibTransId="{D9F87A7C-5438-4867-99BF-FD918475ED32}"/>
    <dgm:cxn modelId="{422957ED-0C34-4279-9645-A03BA7291120}" type="presOf" srcId="{7B6AFFD6-CBBA-430B-932B-3FD84E780DA5}" destId="{24FE6739-89A9-48DC-8CEC-849785C0C983}" srcOrd="0" destOrd="0" presId="urn:microsoft.com/office/officeart/2005/8/layout/vList5"/>
    <dgm:cxn modelId="{134E7854-2FB0-45D0-A9CC-5C8DD1C3296D}" type="presOf" srcId="{3262B4DD-4AF5-41BA-BABC-236DD452C364}" destId="{6371FD51-999A-403D-9D98-8B8DCF7FBC1A}" srcOrd="0" destOrd="0" presId="urn:microsoft.com/office/officeart/2005/8/layout/vList5"/>
    <dgm:cxn modelId="{F0F9821A-867C-43C1-9368-EC266958EAD0}" type="presOf" srcId="{7E2A1B3E-E58E-4956-BAE0-F8A9C782C895}" destId="{D7C74D4B-F9B9-4ACC-AFD7-895E478EC85F}" srcOrd="0" destOrd="0" presId="urn:microsoft.com/office/officeart/2005/8/layout/vList5"/>
    <dgm:cxn modelId="{DEC8735E-B44A-4079-8F8E-B69B9E7343A5}" srcId="{7A5BFDB5-1B75-4607-AC2E-817514CA7C9C}" destId="{90D15542-4BBD-4813-A105-0AAA3DECD805}" srcOrd="0" destOrd="0" parTransId="{FB371B14-63ED-4B6F-81B9-B06EC96A3911}" sibTransId="{52DCF142-2186-4EC3-8BDB-9EFFED1D1C52}"/>
    <dgm:cxn modelId="{8105359B-352B-4504-823F-612A39903742}" type="presOf" srcId="{49914703-B0A1-40F3-B5FA-1CEB37353192}" destId="{16055418-1662-42CF-A56C-41DD6CBD1C1B}" srcOrd="0" destOrd="0" presId="urn:microsoft.com/office/officeart/2005/8/layout/vList5"/>
    <dgm:cxn modelId="{9D004089-13C4-4A8A-8432-1C6AAE3ED4D8}" srcId="{EFBF55FD-9EA7-47CB-AAFB-4BB9EB1C6277}" destId="{7B6AFFD6-CBBA-430B-932B-3FD84E780DA5}" srcOrd="0" destOrd="0" parTransId="{3DF9D470-AC11-49D6-95FF-E2697FE64C98}" sibTransId="{C099FDD0-D437-447E-BED4-EB963B50F3A0}"/>
    <dgm:cxn modelId="{D316913E-5BA6-4C96-8395-7D5BE1A67B4A}" srcId="{C910D3B0-616A-46BF-BF3D-D4E4D6388DE7}" destId="{4433EAF8-F850-46F1-A4E2-47C223FBC753}" srcOrd="4" destOrd="0" parTransId="{A8E3EFD9-C6C3-4E0B-AAE4-D1FF5739B8EE}" sibTransId="{E7AC0E95-DD24-4DA4-900A-4F1EA16B9DCE}"/>
    <dgm:cxn modelId="{DFB4FA39-127F-4100-8BB2-C3C9338A3850}" type="presOf" srcId="{4433EAF8-F850-46F1-A4E2-47C223FBC753}" destId="{C87D5598-F7D5-4589-ABAD-809BD85B7A15}" srcOrd="0" destOrd="0" presId="urn:microsoft.com/office/officeart/2005/8/layout/vList5"/>
    <dgm:cxn modelId="{13B9CE37-CFBA-44C9-A401-5456523C55B2}" type="presParOf" srcId="{FFAC5B86-CCBB-4CB6-ACA1-893672ACBE44}" destId="{27807977-7F47-407C-ACA5-FCD0A2F34426}" srcOrd="0" destOrd="0" presId="urn:microsoft.com/office/officeart/2005/8/layout/vList5"/>
    <dgm:cxn modelId="{5594254A-A707-4743-A883-188A9086C00D}" type="presParOf" srcId="{27807977-7F47-407C-ACA5-FCD0A2F34426}" destId="{D7C74D4B-F9B9-4ACC-AFD7-895E478EC85F}" srcOrd="0" destOrd="0" presId="urn:microsoft.com/office/officeart/2005/8/layout/vList5"/>
    <dgm:cxn modelId="{5EA8F953-2973-4FD0-9168-B3688749B8C1}" type="presParOf" srcId="{27807977-7F47-407C-ACA5-FCD0A2F34426}" destId="{FF7CECF5-1D6A-4002-BBD2-41CE43A359EB}" srcOrd="1" destOrd="0" presId="urn:microsoft.com/office/officeart/2005/8/layout/vList5"/>
    <dgm:cxn modelId="{3C4E6A67-D61A-4EDB-B4C0-0256DE4E6C9F}" type="presParOf" srcId="{FFAC5B86-CCBB-4CB6-ACA1-893672ACBE44}" destId="{04D43089-E6ED-40DB-9ED0-B8C3ED6778C3}" srcOrd="1" destOrd="0" presId="urn:microsoft.com/office/officeart/2005/8/layout/vList5"/>
    <dgm:cxn modelId="{F2248437-675A-4386-BEB8-39C002B888C6}" type="presParOf" srcId="{FFAC5B86-CCBB-4CB6-ACA1-893672ACBE44}" destId="{52E80B4A-99D4-461E-920A-A98D1523C7F5}" srcOrd="2" destOrd="0" presId="urn:microsoft.com/office/officeart/2005/8/layout/vList5"/>
    <dgm:cxn modelId="{95E22CB6-8FA2-4A50-88C5-44F32A841D7F}" type="presParOf" srcId="{52E80B4A-99D4-461E-920A-A98D1523C7F5}" destId="{986E141D-FB0F-4AFB-B870-B1B9B93D2673}" srcOrd="0" destOrd="0" presId="urn:microsoft.com/office/officeart/2005/8/layout/vList5"/>
    <dgm:cxn modelId="{0EB70C35-45E6-40E4-9063-410BD7C43B79}" type="presParOf" srcId="{52E80B4A-99D4-461E-920A-A98D1523C7F5}" destId="{24FE6739-89A9-48DC-8CEC-849785C0C983}" srcOrd="1" destOrd="0" presId="urn:microsoft.com/office/officeart/2005/8/layout/vList5"/>
    <dgm:cxn modelId="{EC845473-8C0A-4040-BACA-28B4A5ECD3D9}" type="presParOf" srcId="{FFAC5B86-CCBB-4CB6-ACA1-893672ACBE44}" destId="{B7AAAFF9-E665-4CCB-B964-B77757CEEB5C}" srcOrd="3" destOrd="0" presId="urn:microsoft.com/office/officeart/2005/8/layout/vList5"/>
    <dgm:cxn modelId="{7958BE28-185E-4CAF-A31A-B2B68675CA8A}" type="presParOf" srcId="{FFAC5B86-CCBB-4CB6-ACA1-893672ACBE44}" destId="{3A4DD0E2-3E55-4062-A08D-5E805B28C431}" srcOrd="4" destOrd="0" presId="urn:microsoft.com/office/officeart/2005/8/layout/vList5"/>
    <dgm:cxn modelId="{E84CB847-3435-4142-B507-EA67A6A71100}" type="presParOf" srcId="{3A4DD0E2-3E55-4062-A08D-5E805B28C431}" destId="{FD8AD0E8-9F06-4E02-BDAB-2879D0FCDC0F}" srcOrd="0" destOrd="0" presId="urn:microsoft.com/office/officeart/2005/8/layout/vList5"/>
    <dgm:cxn modelId="{8B51293D-9B76-4CC8-9126-47799B41E461}" type="presParOf" srcId="{3A4DD0E2-3E55-4062-A08D-5E805B28C431}" destId="{71203928-C751-4A28-85C7-03B3FAFEA07B}" srcOrd="1" destOrd="0" presId="urn:microsoft.com/office/officeart/2005/8/layout/vList5"/>
    <dgm:cxn modelId="{97555679-A3A5-4278-9C2B-A60BEEAA4E30}" type="presParOf" srcId="{FFAC5B86-CCBB-4CB6-ACA1-893672ACBE44}" destId="{E72CD8A9-EB52-497B-A280-C1F98B40B5D3}" srcOrd="5" destOrd="0" presId="urn:microsoft.com/office/officeart/2005/8/layout/vList5"/>
    <dgm:cxn modelId="{1B83AF04-1AD9-42D0-AEA9-D7631219CF15}" type="presParOf" srcId="{FFAC5B86-CCBB-4CB6-ACA1-893672ACBE44}" destId="{4FCD14C0-1B78-4A9F-8844-44354B107A9C}" srcOrd="6" destOrd="0" presId="urn:microsoft.com/office/officeart/2005/8/layout/vList5"/>
    <dgm:cxn modelId="{2910E920-9BF3-454C-BFF3-470CA955951F}" type="presParOf" srcId="{4FCD14C0-1B78-4A9F-8844-44354B107A9C}" destId="{CE011BAB-B636-490B-A37B-B1A0354AFC12}" srcOrd="0" destOrd="0" presId="urn:microsoft.com/office/officeart/2005/8/layout/vList5"/>
    <dgm:cxn modelId="{6D50C93D-34B4-4F6E-9AF9-A0A7C3E0D6AD}" type="presParOf" srcId="{4FCD14C0-1B78-4A9F-8844-44354B107A9C}" destId="{1F75EFF0-936A-4886-AEBC-96761AB815F5}" srcOrd="1" destOrd="0" presId="urn:microsoft.com/office/officeart/2005/8/layout/vList5"/>
    <dgm:cxn modelId="{1FEC4D40-007B-44E2-A681-C12A21C2B11C}" type="presParOf" srcId="{FFAC5B86-CCBB-4CB6-ACA1-893672ACBE44}" destId="{BAAB0D55-7519-4769-9A39-F7F4F3297E5F}" srcOrd="7" destOrd="0" presId="urn:microsoft.com/office/officeart/2005/8/layout/vList5"/>
    <dgm:cxn modelId="{E70DD7D1-B50D-48C2-81AF-89DAC171F533}" type="presParOf" srcId="{FFAC5B86-CCBB-4CB6-ACA1-893672ACBE44}" destId="{B850DE40-EBA6-4BA5-86C7-A31C43F2B402}" srcOrd="8" destOrd="0" presId="urn:microsoft.com/office/officeart/2005/8/layout/vList5"/>
    <dgm:cxn modelId="{D80F98E1-0B72-4BFA-8FEB-B533E082D632}" type="presParOf" srcId="{B850DE40-EBA6-4BA5-86C7-A31C43F2B402}" destId="{C87D5598-F7D5-4589-ABAD-809BD85B7A15}" srcOrd="0" destOrd="0" presId="urn:microsoft.com/office/officeart/2005/8/layout/vList5"/>
    <dgm:cxn modelId="{E3DD98B1-1C70-42DF-9CD9-C37CC94BFEC3}" type="presParOf" srcId="{B850DE40-EBA6-4BA5-86C7-A31C43F2B402}" destId="{FAE538E3-3E28-41EF-A4A8-F04AB889725F}" srcOrd="1" destOrd="0" presId="urn:microsoft.com/office/officeart/2005/8/layout/vList5"/>
    <dgm:cxn modelId="{3FC0677F-EBD5-42C8-86E9-23C3250F3721}" type="presParOf" srcId="{FFAC5B86-CCBB-4CB6-ACA1-893672ACBE44}" destId="{619021FF-A047-41FA-8988-AB33E1E8FD37}" srcOrd="9" destOrd="0" presId="urn:microsoft.com/office/officeart/2005/8/layout/vList5"/>
    <dgm:cxn modelId="{882E4BBA-C9FE-4B98-A08A-7BD662710ED8}" type="presParOf" srcId="{FFAC5B86-CCBB-4CB6-ACA1-893672ACBE44}" destId="{59DDA434-AEEA-4B70-BEBA-A01F289405DE}" srcOrd="10" destOrd="0" presId="urn:microsoft.com/office/officeart/2005/8/layout/vList5"/>
    <dgm:cxn modelId="{D2BB8844-CEE1-45B4-A823-D772DD608DF8}" type="presParOf" srcId="{59DDA434-AEEA-4B70-BEBA-A01F289405DE}" destId="{16055418-1662-42CF-A56C-41DD6CBD1C1B}" srcOrd="0" destOrd="0" presId="urn:microsoft.com/office/officeart/2005/8/layout/vList5"/>
    <dgm:cxn modelId="{19A12545-AF4F-4D71-9B95-5834EF543AD9}" type="presParOf" srcId="{59DDA434-AEEA-4B70-BEBA-A01F289405DE}" destId="{6371FD51-999A-403D-9D98-8B8DCF7FBC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D44547-DCFD-4D75-AD9E-9054CF664D2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9F45507-54ED-4D39-BB3F-8BAC3D59F291}">
      <dgm:prSet phldrT="[Text]" custT="1"/>
      <dgm:spPr/>
      <dgm:t>
        <a:bodyPr/>
        <a:lstStyle/>
        <a:p>
          <a:endParaRPr lang="en-GB" sz="1400" dirty="0" smtClean="0"/>
        </a:p>
        <a:p>
          <a:r>
            <a:rPr lang="en-GB" sz="1400" dirty="0" smtClean="0"/>
            <a:t>preparedness</a:t>
          </a:r>
          <a:r>
            <a:rPr lang="en-GB" sz="1300" dirty="0" smtClean="0"/>
            <a:t> </a:t>
          </a:r>
          <a:endParaRPr lang="en-GB" sz="1300" dirty="0"/>
        </a:p>
      </dgm:t>
    </dgm:pt>
    <dgm:pt modelId="{348F1058-6199-47F1-900D-F8AE2C605C79}" type="parTrans" cxnId="{22D7E142-6152-4A60-9AB6-6F90ED285ECE}">
      <dgm:prSet/>
      <dgm:spPr/>
      <dgm:t>
        <a:bodyPr/>
        <a:lstStyle/>
        <a:p>
          <a:endParaRPr lang="en-GB"/>
        </a:p>
      </dgm:t>
    </dgm:pt>
    <dgm:pt modelId="{42182F37-C9FD-46EF-948C-98A1B006D554}" type="sibTrans" cxnId="{22D7E142-6152-4A60-9AB6-6F90ED285ECE}">
      <dgm:prSet/>
      <dgm:spPr/>
      <dgm:t>
        <a:bodyPr/>
        <a:lstStyle/>
        <a:p>
          <a:endParaRPr lang="en-GB"/>
        </a:p>
      </dgm:t>
    </dgm:pt>
    <dgm:pt modelId="{4FB0EF05-0745-4451-9BFE-88FD162B9D17}">
      <dgm:prSet phldrT="[Text]" custT="1"/>
      <dgm:spPr/>
      <dgm:t>
        <a:bodyPr/>
        <a:lstStyle/>
        <a:p>
          <a:r>
            <a:rPr lang="en-GB" sz="1800" dirty="0" smtClean="0"/>
            <a:t>IFRC or others</a:t>
          </a:r>
          <a:endParaRPr lang="en-GB" sz="1800" dirty="0"/>
        </a:p>
      </dgm:t>
    </dgm:pt>
    <dgm:pt modelId="{1F484055-835D-441C-BFF0-CB75FB114B63}" type="parTrans" cxnId="{D3A422B8-1AAD-46B4-BB88-681911A0213E}">
      <dgm:prSet/>
      <dgm:spPr/>
      <dgm:t>
        <a:bodyPr/>
        <a:lstStyle/>
        <a:p>
          <a:endParaRPr lang="en-GB"/>
        </a:p>
      </dgm:t>
    </dgm:pt>
    <dgm:pt modelId="{12E4A3E8-6B74-4034-8713-FF30D61B193E}" type="sibTrans" cxnId="{D3A422B8-1AAD-46B4-BB88-681911A0213E}">
      <dgm:prSet/>
      <dgm:spPr/>
      <dgm:t>
        <a:bodyPr/>
        <a:lstStyle/>
        <a:p>
          <a:endParaRPr lang="en-GB"/>
        </a:p>
      </dgm:t>
    </dgm:pt>
    <dgm:pt modelId="{E49F590A-EDEA-4B3E-9699-647794441D5F}">
      <dgm:prSet phldrT="[Text]" custT="1"/>
      <dgm:spPr/>
      <dgm:t>
        <a:bodyPr/>
        <a:lstStyle/>
        <a:p>
          <a:endParaRPr lang="en-GB" sz="1800" dirty="0" smtClean="0"/>
        </a:p>
        <a:p>
          <a:r>
            <a:rPr lang="en-GB" sz="1800" dirty="0" smtClean="0"/>
            <a:t>emergency</a:t>
          </a:r>
          <a:endParaRPr lang="en-GB" sz="600" dirty="0"/>
        </a:p>
      </dgm:t>
    </dgm:pt>
    <dgm:pt modelId="{877C674A-0CF9-41AF-BA27-C296D0189A8D}" type="parTrans" cxnId="{FF5069F6-378D-4E69-BF59-A78116C373A2}">
      <dgm:prSet/>
      <dgm:spPr/>
      <dgm:t>
        <a:bodyPr/>
        <a:lstStyle/>
        <a:p>
          <a:endParaRPr lang="en-GB"/>
        </a:p>
      </dgm:t>
    </dgm:pt>
    <dgm:pt modelId="{BC69638A-103F-4CFE-9771-07BDD609EA9D}" type="sibTrans" cxnId="{FF5069F6-378D-4E69-BF59-A78116C373A2}">
      <dgm:prSet/>
      <dgm:spPr/>
      <dgm:t>
        <a:bodyPr/>
        <a:lstStyle/>
        <a:p>
          <a:endParaRPr lang="en-GB"/>
        </a:p>
      </dgm:t>
    </dgm:pt>
    <dgm:pt modelId="{F928E9CE-CB45-4AA6-955F-6AD7DBF3CEE8}">
      <dgm:prSet phldrT="[Text]" custT="1"/>
      <dgm:spPr/>
      <dgm:t>
        <a:bodyPr/>
        <a:lstStyle/>
        <a:p>
          <a:r>
            <a:rPr lang="en-GB" sz="1800" dirty="0" smtClean="0"/>
            <a:t>IFRC</a:t>
          </a:r>
          <a:endParaRPr lang="en-GB" sz="1800" dirty="0"/>
        </a:p>
      </dgm:t>
    </dgm:pt>
    <dgm:pt modelId="{986815A6-B800-464D-B4FD-BAC5EF4B13DC}" type="parTrans" cxnId="{B7039240-B64B-4B33-8691-E1E272BD33F8}">
      <dgm:prSet/>
      <dgm:spPr/>
      <dgm:t>
        <a:bodyPr/>
        <a:lstStyle/>
        <a:p>
          <a:endParaRPr lang="en-GB"/>
        </a:p>
      </dgm:t>
    </dgm:pt>
    <dgm:pt modelId="{66AC9BD6-6FC8-4141-9799-9B38A05DC39F}" type="sibTrans" cxnId="{B7039240-B64B-4B33-8691-E1E272BD33F8}">
      <dgm:prSet/>
      <dgm:spPr/>
      <dgm:t>
        <a:bodyPr/>
        <a:lstStyle/>
        <a:p>
          <a:endParaRPr lang="en-GB"/>
        </a:p>
      </dgm:t>
    </dgm:pt>
    <dgm:pt modelId="{AC572886-2A6D-4F66-840F-5DAA7BD10139}">
      <dgm:prSet phldrT="[Text]" custT="1"/>
      <dgm:spPr/>
      <dgm:t>
        <a:bodyPr/>
        <a:lstStyle/>
        <a:p>
          <a:endParaRPr lang="en-GB" sz="1800" dirty="0" smtClean="0"/>
        </a:p>
        <a:p>
          <a:r>
            <a:rPr lang="en-GB" sz="1800" dirty="0" smtClean="0"/>
            <a:t>recovery</a:t>
          </a:r>
          <a:endParaRPr lang="en-GB" sz="600" dirty="0"/>
        </a:p>
      </dgm:t>
    </dgm:pt>
    <dgm:pt modelId="{72C8B250-588B-413C-A33D-D380EA8557C4}" type="parTrans" cxnId="{B43B9805-6190-4475-8623-0055A47F0DF5}">
      <dgm:prSet/>
      <dgm:spPr/>
      <dgm:t>
        <a:bodyPr/>
        <a:lstStyle/>
        <a:p>
          <a:endParaRPr lang="en-GB"/>
        </a:p>
      </dgm:t>
    </dgm:pt>
    <dgm:pt modelId="{6A85578B-130F-45CF-921D-60334D6B0AF3}" type="sibTrans" cxnId="{B43B9805-6190-4475-8623-0055A47F0DF5}">
      <dgm:prSet/>
      <dgm:spPr/>
      <dgm:t>
        <a:bodyPr/>
        <a:lstStyle/>
        <a:p>
          <a:endParaRPr lang="en-GB"/>
        </a:p>
      </dgm:t>
    </dgm:pt>
    <dgm:pt modelId="{4CB73545-1F39-4721-9FF3-9EBA269B9944}">
      <dgm:prSet phldrT="[Text]" custT="1"/>
      <dgm:spPr/>
      <dgm:t>
        <a:bodyPr/>
        <a:lstStyle/>
        <a:p>
          <a:r>
            <a:rPr lang="en-GB" sz="1800" dirty="0" smtClean="0"/>
            <a:t>IFRC or others</a:t>
          </a:r>
          <a:endParaRPr lang="en-GB" sz="1800" dirty="0"/>
        </a:p>
      </dgm:t>
    </dgm:pt>
    <dgm:pt modelId="{0CD4EEDA-A776-4C41-B5E2-0280CE95B163}" type="parTrans" cxnId="{600A4E73-63CB-4E50-BCBE-4E0DAA5B6F44}">
      <dgm:prSet/>
      <dgm:spPr/>
      <dgm:t>
        <a:bodyPr/>
        <a:lstStyle/>
        <a:p>
          <a:endParaRPr lang="en-GB"/>
        </a:p>
      </dgm:t>
    </dgm:pt>
    <dgm:pt modelId="{3AEFFFC0-1A81-49BF-9E40-406FE3ACF857}" type="sibTrans" cxnId="{600A4E73-63CB-4E50-BCBE-4E0DAA5B6F44}">
      <dgm:prSet/>
      <dgm:spPr/>
      <dgm:t>
        <a:bodyPr/>
        <a:lstStyle/>
        <a:p>
          <a:endParaRPr lang="en-GB"/>
        </a:p>
      </dgm:t>
    </dgm:pt>
    <dgm:pt modelId="{01F2F3C6-83FD-415A-B6A3-CF1AEE578DF1}" type="pres">
      <dgm:prSet presAssocID="{E2D44547-DCFD-4D75-AD9E-9054CF664D20}" presName="linearFlow" presStyleCnt="0">
        <dgm:presLayoutVars>
          <dgm:dir/>
          <dgm:animLvl val="lvl"/>
          <dgm:resizeHandles val="exact"/>
        </dgm:presLayoutVars>
      </dgm:prSet>
      <dgm:spPr/>
      <dgm:t>
        <a:bodyPr/>
        <a:lstStyle/>
        <a:p>
          <a:endParaRPr lang="en-GB"/>
        </a:p>
      </dgm:t>
    </dgm:pt>
    <dgm:pt modelId="{55A4B2A5-E09D-4C9E-A576-0F9766B09166}" type="pres">
      <dgm:prSet presAssocID="{49F45507-54ED-4D39-BB3F-8BAC3D59F291}" presName="composite" presStyleCnt="0"/>
      <dgm:spPr/>
    </dgm:pt>
    <dgm:pt modelId="{40D97090-01B6-484B-B219-213BC6FA38A9}" type="pres">
      <dgm:prSet presAssocID="{49F45507-54ED-4D39-BB3F-8BAC3D59F291}" presName="parentText" presStyleLbl="alignNode1" presStyleIdx="0" presStyleCnt="3" custScaleX="151307">
        <dgm:presLayoutVars>
          <dgm:chMax val="1"/>
          <dgm:bulletEnabled val="1"/>
        </dgm:presLayoutVars>
      </dgm:prSet>
      <dgm:spPr/>
      <dgm:t>
        <a:bodyPr/>
        <a:lstStyle/>
        <a:p>
          <a:endParaRPr lang="en-GB"/>
        </a:p>
      </dgm:t>
    </dgm:pt>
    <dgm:pt modelId="{D2CC9DCB-C777-40DE-9F96-3391C3B9DA6E}" type="pres">
      <dgm:prSet presAssocID="{49F45507-54ED-4D39-BB3F-8BAC3D59F291}" presName="descendantText" presStyleLbl="alignAcc1" presStyleIdx="0" presStyleCnt="3" custScaleY="100000">
        <dgm:presLayoutVars>
          <dgm:bulletEnabled val="1"/>
        </dgm:presLayoutVars>
      </dgm:prSet>
      <dgm:spPr/>
      <dgm:t>
        <a:bodyPr/>
        <a:lstStyle/>
        <a:p>
          <a:endParaRPr lang="en-GB"/>
        </a:p>
      </dgm:t>
    </dgm:pt>
    <dgm:pt modelId="{AD3B5D83-186C-4009-AEDA-CA355376F06A}" type="pres">
      <dgm:prSet presAssocID="{42182F37-C9FD-46EF-948C-98A1B006D554}" presName="sp" presStyleCnt="0"/>
      <dgm:spPr/>
    </dgm:pt>
    <dgm:pt modelId="{EC410456-6B60-4BC2-9692-70EDAA9A3C12}" type="pres">
      <dgm:prSet presAssocID="{E49F590A-EDEA-4B3E-9699-647794441D5F}" presName="composite" presStyleCnt="0"/>
      <dgm:spPr/>
    </dgm:pt>
    <dgm:pt modelId="{C4470CC1-5BEC-41CA-A082-22174BA34E79}" type="pres">
      <dgm:prSet presAssocID="{E49F590A-EDEA-4B3E-9699-647794441D5F}" presName="parentText" presStyleLbl="alignNode1" presStyleIdx="1" presStyleCnt="3" custScaleX="159154" custLinFactNeighborX="880" custLinFactNeighborY="-7503">
        <dgm:presLayoutVars>
          <dgm:chMax val="1"/>
          <dgm:bulletEnabled val="1"/>
        </dgm:presLayoutVars>
      </dgm:prSet>
      <dgm:spPr/>
      <dgm:t>
        <a:bodyPr/>
        <a:lstStyle/>
        <a:p>
          <a:endParaRPr lang="en-GB"/>
        </a:p>
      </dgm:t>
    </dgm:pt>
    <dgm:pt modelId="{6C890E85-73F8-4CA9-85DB-94454197CEE1}" type="pres">
      <dgm:prSet presAssocID="{E49F590A-EDEA-4B3E-9699-647794441D5F}" presName="descendantText" presStyleLbl="alignAcc1" presStyleIdx="1" presStyleCnt="3">
        <dgm:presLayoutVars>
          <dgm:bulletEnabled val="1"/>
        </dgm:presLayoutVars>
      </dgm:prSet>
      <dgm:spPr/>
      <dgm:t>
        <a:bodyPr/>
        <a:lstStyle/>
        <a:p>
          <a:endParaRPr lang="en-GB"/>
        </a:p>
      </dgm:t>
    </dgm:pt>
    <dgm:pt modelId="{E8C86C37-826B-4D00-B624-4FAA0BCE2347}" type="pres">
      <dgm:prSet presAssocID="{BC69638A-103F-4CFE-9771-07BDD609EA9D}" presName="sp" presStyleCnt="0"/>
      <dgm:spPr/>
    </dgm:pt>
    <dgm:pt modelId="{FF525A3C-129C-47AB-992E-65839151AB7C}" type="pres">
      <dgm:prSet presAssocID="{AC572886-2A6D-4F66-840F-5DAA7BD10139}" presName="composite" presStyleCnt="0"/>
      <dgm:spPr/>
    </dgm:pt>
    <dgm:pt modelId="{AD40537E-7C7E-43D5-BAEB-5CE549BDF7BB}" type="pres">
      <dgm:prSet presAssocID="{AC572886-2A6D-4F66-840F-5DAA7BD10139}" presName="parentText" presStyleLbl="alignNode1" presStyleIdx="2" presStyleCnt="3" custScaleX="162674">
        <dgm:presLayoutVars>
          <dgm:chMax val="1"/>
          <dgm:bulletEnabled val="1"/>
        </dgm:presLayoutVars>
      </dgm:prSet>
      <dgm:spPr/>
      <dgm:t>
        <a:bodyPr/>
        <a:lstStyle/>
        <a:p>
          <a:endParaRPr lang="en-GB"/>
        </a:p>
      </dgm:t>
    </dgm:pt>
    <dgm:pt modelId="{9FE55D62-F728-46CB-815C-F1101E3377E4}" type="pres">
      <dgm:prSet presAssocID="{AC572886-2A6D-4F66-840F-5DAA7BD10139}" presName="descendantText" presStyleLbl="alignAcc1" presStyleIdx="2" presStyleCnt="3">
        <dgm:presLayoutVars>
          <dgm:bulletEnabled val="1"/>
        </dgm:presLayoutVars>
      </dgm:prSet>
      <dgm:spPr/>
      <dgm:t>
        <a:bodyPr/>
        <a:lstStyle/>
        <a:p>
          <a:endParaRPr lang="en-GB"/>
        </a:p>
      </dgm:t>
    </dgm:pt>
  </dgm:ptLst>
  <dgm:cxnLst>
    <dgm:cxn modelId="{B43B9805-6190-4475-8623-0055A47F0DF5}" srcId="{E2D44547-DCFD-4D75-AD9E-9054CF664D20}" destId="{AC572886-2A6D-4F66-840F-5DAA7BD10139}" srcOrd="2" destOrd="0" parTransId="{72C8B250-588B-413C-A33D-D380EA8557C4}" sibTransId="{6A85578B-130F-45CF-921D-60334D6B0AF3}"/>
    <dgm:cxn modelId="{786963E2-CC5E-4ADB-AC9C-468D2C130521}" type="presOf" srcId="{AC572886-2A6D-4F66-840F-5DAA7BD10139}" destId="{AD40537E-7C7E-43D5-BAEB-5CE549BDF7BB}" srcOrd="0" destOrd="0" presId="urn:microsoft.com/office/officeart/2005/8/layout/chevron2"/>
    <dgm:cxn modelId="{600A4E73-63CB-4E50-BCBE-4E0DAA5B6F44}" srcId="{AC572886-2A6D-4F66-840F-5DAA7BD10139}" destId="{4CB73545-1F39-4721-9FF3-9EBA269B9944}" srcOrd="0" destOrd="0" parTransId="{0CD4EEDA-A776-4C41-B5E2-0280CE95B163}" sibTransId="{3AEFFFC0-1A81-49BF-9E40-406FE3ACF857}"/>
    <dgm:cxn modelId="{0B7A3947-54C6-45FA-940A-6E716F30378D}" type="presOf" srcId="{4FB0EF05-0745-4451-9BFE-88FD162B9D17}" destId="{D2CC9DCB-C777-40DE-9F96-3391C3B9DA6E}" srcOrd="0" destOrd="0" presId="urn:microsoft.com/office/officeart/2005/8/layout/chevron2"/>
    <dgm:cxn modelId="{5EA73C2E-7AF5-4525-A1E2-5D04A8B0429A}" type="presOf" srcId="{E2D44547-DCFD-4D75-AD9E-9054CF664D20}" destId="{01F2F3C6-83FD-415A-B6A3-CF1AEE578DF1}" srcOrd="0" destOrd="0" presId="urn:microsoft.com/office/officeart/2005/8/layout/chevron2"/>
    <dgm:cxn modelId="{50E92A74-DF04-454D-8F2C-3E61A10E493A}" type="presOf" srcId="{4CB73545-1F39-4721-9FF3-9EBA269B9944}" destId="{9FE55D62-F728-46CB-815C-F1101E3377E4}" srcOrd="0" destOrd="0" presId="urn:microsoft.com/office/officeart/2005/8/layout/chevron2"/>
    <dgm:cxn modelId="{8CBE422B-0B03-4766-AD2B-773C6FB92B22}" type="presOf" srcId="{E49F590A-EDEA-4B3E-9699-647794441D5F}" destId="{C4470CC1-5BEC-41CA-A082-22174BA34E79}" srcOrd="0" destOrd="0" presId="urn:microsoft.com/office/officeart/2005/8/layout/chevron2"/>
    <dgm:cxn modelId="{A52CCEA2-0DC1-4BD2-8F87-4CE604BF0793}" type="presOf" srcId="{F928E9CE-CB45-4AA6-955F-6AD7DBF3CEE8}" destId="{6C890E85-73F8-4CA9-85DB-94454197CEE1}" srcOrd="0" destOrd="0" presId="urn:microsoft.com/office/officeart/2005/8/layout/chevron2"/>
    <dgm:cxn modelId="{C8CFB703-E843-4CEB-A791-9BA87DC2C47B}" type="presOf" srcId="{49F45507-54ED-4D39-BB3F-8BAC3D59F291}" destId="{40D97090-01B6-484B-B219-213BC6FA38A9}" srcOrd="0" destOrd="0" presId="urn:microsoft.com/office/officeart/2005/8/layout/chevron2"/>
    <dgm:cxn modelId="{D3A422B8-1AAD-46B4-BB88-681911A0213E}" srcId="{49F45507-54ED-4D39-BB3F-8BAC3D59F291}" destId="{4FB0EF05-0745-4451-9BFE-88FD162B9D17}" srcOrd="0" destOrd="0" parTransId="{1F484055-835D-441C-BFF0-CB75FB114B63}" sibTransId="{12E4A3E8-6B74-4034-8713-FF30D61B193E}"/>
    <dgm:cxn modelId="{22D7E142-6152-4A60-9AB6-6F90ED285ECE}" srcId="{E2D44547-DCFD-4D75-AD9E-9054CF664D20}" destId="{49F45507-54ED-4D39-BB3F-8BAC3D59F291}" srcOrd="0" destOrd="0" parTransId="{348F1058-6199-47F1-900D-F8AE2C605C79}" sibTransId="{42182F37-C9FD-46EF-948C-98A1B006D554}"/>
    <dgm:cxn modelId="{FF5069F6-378D-4E69-BF59-A78116C373A2}" srcId="{E2D44547-DCFD-4D75-AD9E-9054CF664D20}" destId="{E49F590A-EDEA-4B3E-9699-647794441D5F}" srcOrd="1" destOrd="0" parTransId="{877C674A-0CF9-41AF-BA27-C296D0189A8D}" sibTransId="{BC69638A-103F-4CFE-9771-07BDD609EA9D}"/>
    <dgm:cxn modelId="{B7039240-B64B-4B33-8691-E1E272BD33F8}" srcId="{E49F590A-EDEA-4B3E-9699-647794441D5F}" destId="{F928E9CE-CB45-4AA6-955F-6AD7DBF3CEE8}" srcOrd="0" destOrd="0" parTransId="{986815A6-B800-464D-B4FD-BAC5EF4B13DC}" sibTransId="{66AC9BD6-6FC8-4141-9799-9B38A05DC39F}"/>
    <dgm:cxn modelId="{458411C3-2051-4FF4-8649-5C86EDC8484F}" type="presParOf" srcId="{01F2F3C6-83FD-415A-B6A3-CF1AEE578DF1}" destId="{55A4B2A5-E09D-4C9E-A576-0F9766B09166}" srcOrd="0" destOrd="0" presId="urn:microsoft.com/office/officeart/2005/8/layout/chevron2"/>
    <dgm:cxn modelId="{65F7AF5A-3E23-4534-809C-2BEA7568F956}" type="presParOf" srcId="{55A4B2A5-E09D-4C9E-A576-0F9766B09166}" destId="{40D97090-01B6-484B-B219-213BC6FA38A9}" srcOrd="0" destOrd="0" presId="urn:microsoft.com/office/officeart/2005/8/layout/chevron2"/>
    <dgm:cxn modelId="{A6685911-150D-4461-97EC-B452061D4160}" type="presParOf" srcId="{55A4B2A5-E09D-4C9E-A576-0F9766B09166}" destId="{D2CC9DCB-C777-40DE-9F96-3391C3B9DA6E}" srcOrd="1" destOrd="0" presId="urn:microsoft.com/office/officeart/2005/8/layout/chevron2"/>
    <dgm:cxn modelId="{4FFE0661-E737-40F1-BB9D-71D073108EDD}" type="presParOf" srcId="{01F2F3C6-83FD-415A-B6A3-CF1AEE578DF1}" destId="{AD3B5D83-186C-4009-AEDA-CA355376F06A}" srcOrd="1" destOrd="0" presId="urn:microsoft.com/office/officeart/2005/8/layout/chevron2"/>
    <dgm:cxn modelId="{F397C672-3FD2-4839-8B58-2E4F58F84D99}" type="presParOf" srcId="{01F2F3C6-83FD-415A-B6A3-CF1AEE578DF1}" destId="{EC410456-6B60-4BC2-9692-70EDAA9A3C12}" srcOrd="2" destOrd="0" presId="urn:microsoft.com/office/officeart/2005/8/layout/chevron2"/>
    <dgm:cxn modelId="{894E6B28-8E1D-4AEE-A8E8-AF70C82BE76F}" type="presParOf" srcId="{EC410456-6B60-4BC2-9692-70EDAA9A3C12}" destId="{C4470CC1-5BEC-41CA-A082-22174BA34E79}" srcOrd="0" destOrd="0" presId="urn:microsoft.com/office/officeart/2005/8/layout/chevron2"/>
    <dgm:cxn modelId="{4AFAE2B5-5A02-4844-BB32-E6B332D79618}" type="presParOf" srcId="{EC410456-6B60-4BC2-9692-70EDAA9A3C12}" destId="{6C890E85-73F8-4CA9-85DB-94454197CEE1}" srcOrd="1" destOrd="0" presId="urn:microsoft.com/office/officeart/2005/8/layout/chevron2"/>
    <dgm:cxn modelId="{7A4651B8-6A0E-4735-90DF-2FBAA5735A4F}" type="presParOf" srcId="{01F2F3C6-83FD-415A-B6A3-CF1AEE578DF1}" destId="{E8C86C37-826B-4D00-B624-4FAA0BCE2347}" srcOrd="3" destOrd="0" presId="urn:microsoft.com/office/officeart/2005/8/layout/chevron2"/>
    <dgm:cxn modelId="{A2A0CA4D-835D-430B-A40C-ED276ED7D98F}" type="presParOf" srcId="{01F2F3C6-83FD-415A-B6A3-CF1AEE578DF1}" destId="{FF525A3C-129C-47AB-992E-65839151AB7C}" srcOrd="4" destOrd="0" presId="urn:microsoft.com/office/officeart/2005/8/layout/chevron2"/>
    <dgm:cxn modelId="{1B076D34-33C0-44A0-90E6-D13D94D4DDF9}" type="presParOf" srcId="{FF525A3C-129C-47AB-992E-65839151AB7C}" destId="{AD40537E-7C7E-43D5-BAEB-5CE549BDF7BB}" srcOrd="0" destOrd="0" presId="urn:microsoft.com/office/officeart/2005/8/layout/chevron2"/>
    <dgm:cxn modelId="{4BB67441-2244-4A9E-80E7-7B031D2E87CF}" type="presParOf" srcId="{FF525A3C-129C-47AB-992E-65839151AB7C}" destId="{9FE55D62-F728-46CB-815C-F1101E3377E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977A-B334-40E5-8DA7-B47949E3A6EE}">
      <dsp:nvSpPr>
        <dsp:cNvPr id="0" name=""/>
        <dsp:cNvSpPr/>
      </dsp:nvSpPr>
      <dsp:spPr>
        <a:xfrm>
          <a:off x="1876108" y="1096296"/>
          <a:ext cx="1653024" cy="1632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err="1" smtClean="0"/>
            <a:t>Govt</a:t>
          </a:r>
          <a:r>
            <a:rPr lang="en-GB" sz="1000" kern="1200" dirty="0" smtClean="0"/>
            <a:t> </a:t>
          </a:r>
          <a:endParaRPr lang="en-GB" sz="1000" kern="1200" dirty="0"/>
        </a:p>
      </dsp:txBody>
      <dsp:txXfrm>
        <a:off x="2118188" y="1335360"/>
        <a:ext cx="1168864" cy="1154303"/>
      </dsp:txXfrm>
    </dsp:sp>
    <dsp:sp modelId="{A6E8D61C-527A-4F81-BEAA-5BCDFFB4B97D}">
      <dsp:nvSpPr>
        <dsp:cNvPr id="0" name=""/>
        <dsp:cNvSpPr/>
      </dsp:nvSpPr>
      <dsp:spPr>
        <a:xfrm>
          <a:off x="2264880" y="2880556"/>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39CAD-EFEE-464C-8C48-1376CD7B08A5}">
      <dsp:nvSpPr>
        <dsp:cNvPr id="0" name=""/>
        <dsp:cNvSpPr/>
      </dsp:nvSpPr>
      <dsp:spPr>
        <a:xfrm>
          <a:off x="3985989" y="1698339"/>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B1C17-0536-4124-8DC5-8CA13531B540}">
      <dsp:nvSpPr>
        <dsp:cNvPr id="0" name=""/>
        <dsp:cNvSpPr/>
      </dsp:nvSpPr>
      <dsp:spPr>
        <a:xfrm>
          <a:off x="3110042" y="3075628"/>
          <a:ext cx="252802" cy="253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3EA7B-1314-46C7-BCAA-F9C73A9D7A38}">
      <dsp:nvSpPr>
        <dsp:cNvPr id="0" name=""/>
        <dsp:cNvSpPr/>
      </dsp:nvSpPr>
      <dsp:spPr>
        <a:xfrm>
          <a:off x="2316186" y="1031030"/>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D24AC-5DEE-466C-88F4-00BB418338D0}">
      <dsp:nvSpPr>
        <dsp:cNvPr id="0" name=""/>
        <dsp:cNvSpPr/>
      </dsp:nvSpPr>
      <dsp:spPr>
        <a:xfrm>
          <a:off x="1739218" y="2079948"/>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B1FDC-7509-4B76-9FAD-B4C3D7018CCA}">
      <dsp:nvSpPr>
        <dsp:cNvPr id="0" name=""/>
        <dsp:cNvSpPr/>
      </dsp:nvSpPr>
      <dsp:spPr>
        <a:xfrm>
          <a:off x="867999" y="1284204"/>
          <a:ext cx="898209" cy="72788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Samoa</a:t>
          </a:r>
        </a:p>
        <a:p>
          <a:pPr lvl="0" algn="ctr" defTabSz="444500">
            <a:lnSpc>
              <a:spcPct val="90000"/>
            </a:lnSpc>
            <a:spcBef>
              <a:spcPct val="0"/>
            </a:spcBef>
            <a:spcAft>
              <a:spcPct val="35000"/>
            </a:spcAft>
          </a:pPr>
          <a:r>
            <a:rPr lang="en-GB" sz="1000" kern="1200" dirty="0" smtClean="0"/>
            <a:t>Red Cross</a:t>
          </a:r>
          <a:endParaRPr lang="en-GB" sz="1000" kern="1200" dirty="0"/>
        </a:p>
      </dsp:txBody>
      <dsp:txXfrm>
        <a:off x="999539" y="1390801"/>
        <a:ext cx="635129" cy="514693"/>
      </dsp:txXfrm>
    </dsp:sp>
    <dsp:sp modelId="{A5229C53-84F6-466D-AC6C-1B2F6AF2F0B3}">
      <dsp:nvSpPr>
        <dsp:cNvPr id="0" name=""/>
        <dsp:cNvSpPr/>
      </dsp:nvSpPr>
      <dsp:spPr>
        <a:xfrm>
          <a:off x="2607702" y="1039158"/>
          <a:ext cx="252802" cy="253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69355-93C9-48DF-91E4-6CC6D205D89D}">
      <dsp:nvSpPr>
        <dsp:cNvPr id="0" name=""/>
        <dsp:cNvSpPr/>
      </dsp:nvSpPr>
      <dsp:spPr>
        <a:xfrm>
          <a:off x="897229" y="2250878"/>
          <a:ext cx="546834" cy="717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BA0B8-3409-4B74-BBB3-23FFBC41A84B}">
      <dsp:nvSpPr>
        <dsp:cNvPr id="0" name=""/>
        <dsp:cNvSpPr/>
      </dsp:nvSpPr>
      <dsp:spPr>
        <a:xfrm>
          <a:off x="4128119" y="807862"/>
          <a:ext cx="814638" cy="810876"/>
        </a:xfrm>
        <a:prstGeom prst="ellipse">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ADRA</a:t>
          </a:r>
          <a:endParaRPr lang="en-GB" sz="1000" kern="1200" dirty="0"/>
        </a:p>
      </dsp:txBody>
      <dsp:txXfrm>
        <a:off x="4247420" y="926612"/>
        <a:ext cx="576036" cy="573376"/>
      </dsp:txXfrm>
    </dsp:sp>
    <dsp:sp modelId="{817F1593-A3B9-420D-88AA-CF56022A16A7}">
      <dsp:nvSpPr>
        <dsp:cNvPr id="0" name=""/>
        <dsp:cNvSpPr/>
      </dsp:nvSpPr>
      <dsp:spPr>
        <a:xfrm>
          <a:off x="3660424" y="1389068"/>
          <a:ext cx="252802" cy="253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1ECD1-AE6B-4976-9E92-74D534ED1B3E}">
      <dsp:nvSpPr>
        <dsp:cNvPr id="0" name=""/>
        <dsp:cNvSpPr/>
      </dsp:nvSpPr>
      <dsp:spPr>
        <a:xfrm>
          <a:off x="768121" y="2925260"/>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48542-3E86-40F0-B811-6A7838F41D91}">
      <dsp:nvSpPr>
        <dsp:cNvPr id="0" name=""/>
        <dsp:cNvSpPr/>
      </dsp:nvSpPr>
      <dsp:spPr>
        <a:xfrm>
          <a:off x="2594642" y="2664351"/>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7A5F6-E4EC-41A4-9FC6-D1D77DDDABC2}">
      <dsp:nvSpPr>
        <dsp:cNvPr id="0" name=""/>
        <dsp:cNvSpPr/>
      </dsp:nvSpPr>
      <dsp:spPr>
        <a:xfrm>
          <a:off x="4612415" y="2392038"/>
          <a:ext cx="715463" cy="837642"/>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WV!</a:t>
          </a:r>
          <a:endParaRPr lang="en-GB" sz="1000" kern="1200" dirty="0"/>
        </a:p>
      </dsp:txBody>
      <dsp:txXfrm>
        <a:off x="4717192" y="2514708"/>
        <a:ext cx="505909" cy="592302"/>
      </dsp:txXfrm>
    </dsp:sp>
    <dsp:sp modelId="{D6AF00EF-CC04-4576-AE4B-063A40C6A789}">
      <dsp:nvSpPr>
        <dsp:cNvPr id="0" name=""/>
        <dsp:cNvSpPr/>
      </dsp:nvSpPr>
      <dsp:spPr>
        <a:xfrm>
          <a:off x="4247187" y="2316473"/>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C68C2-47F8-4FD6-A133-3FD6F42188EF}">
      <dsp:nvSpPr>
        <dsp:cNvPr id="0" name=""/>
        <dsp:cNvSpPr/>
      </dsp:nvSpPr>
      <dsp:spPr>
        <a:xfrm>
          <a:off x="1876113" y="3228421"/>
          <a:ext cx="881079" cy="747395"/>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Oxfam</a:t>
          </a:r>
          <a:endParaRPr lang="en-GB" sz="1000" kern="1200" dirty="0"/>
        </a:p>
      </dsp:txBody>
      <dsp:txXfrm>
        <a:off x="2005144" y="3337874"/>
        <a:ext cx="623017" cy="528489"/>
      </dsp:txXfrm>
    </dsp:sp>
    <dsp:sp modelId="{81A134E5-1F8F-4EE9-B0D3-06FFB71257F8}">
      <dsp:nvSpPr>
        <dsp:cNvPr id="0" name=""/>
        <dsp:cNvSpPr/>
      </dsp:nvSpPr>
      <dsp:spPr>
        <a:xfrm>
          <a:off x="2679998" y="3108547"/>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7E008-A6A5-47B0-840E-31DB4E53B368}">
      <dsp:nvSpPr>
        <dsp:cNvPr id="0" name=""/>
        <dsp:cNvSpPr/>
      </dsp:nvSpPr>
      <dsp:spPr>
        <a:xfrm>
          <a:off x="2812218" y="88182"/>
          <a:ext cx="771956" cy="748995"/>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err="1" smtClean="0"/>
            <a:t>HfH</a:t>
          </a:r>
          <a:endParaRPr lang="en-GB" sz="1000" kern="1200" dirty="0"/>
        </a:p>
      </dsp:txBody>
      <dsp:txXfrm>
        <a:off x="2925268" y="197870"/>
        <a:ext cx="545856" cy="529619"/>
      </dsp:txXfrm>
    </dsp:sp>
    <dsp:sp modelId="{F3749380-157C-42D9-AE49-30D81C4D2F94}">
      <dsp:nvSpPr>
        <dsp:cNvPr id="0" name=""/>
        <dsp:cNvSpPr/>
      </dsp:nvSpPr>
      <dsp:spPr>
        <a:xfrm>
          <a:off x="1596026" y="1002582"/>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E7B21-CA48-4B00-91F0-A9ED03F82987}">
      <dsp:nvSpPr>
        <dsp:cNvPr id="0" name=""/>
        <dsp:cNvSpPr/>
      </dsp:nvSpPr>
      <dsp:spPr>
        <a:xfrm>
          <a:off x="3730388" y="227983"/>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531E4-2D45-49CE-BF58-6CF822060EC1}">
      <dsp:nvSpPr>
        <dsp:cNvPr id="0" name=""/>
        <dsp:cNvSpPr/>
      </dsp:nvSpPr>
      <dsp:spPr>
        <a:xfrm>
          <a:off x="864103" y="342037"/>
          <a:ext cx="765144" cy="730945"/>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IOM</a:t>
          </a:r>
          <a:endParaRPr lang="en-GB" sz="900" kern="1200" dirty="0"/>
        </a:p>
      </dsp:txBody>
      <dsp:txXfrm>
        <a:off x="976156" y="449081"/>
        <a:ext cx="541038" cy="516857"/>
      </dsp:txXfrm>
    </dsp:sp>
    <dsp:sp modelId="{3B93A8FC-DA9F-456C-B04B-F2C0AC96A56B}">
      <dsp:nvSpPr>
        <dsp:cNvPr id="0" name=""/>
        <dsp:cNvSpPr/>
      </dsp:nvSpPr>
      <dsp:spPr>
        <a:xfrm>
          <a:off x="2115047" y="3046895"/>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51A7E-0323-404F-9B8A-992906750746}">
      <dsp:nvSpPr>
        <dsp:cNvPr id="0" name=""/>
        <dsp:cNvSpPr/>
      </dsp:nvSpPr>
      <dsp:spPr>
        <a:xfrm>
          <a:off x="3914281" y="1811014"/>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2BF95-1258-4502-82B4-96AE7C6E26CD}">
      <dsp:nvSpPr>
        <dsp:cNvPr id="0" name=""/>
        <dsp:cNvSpPr/>
      </dsp:nvSpPr>
      <dsp:spPr>
        <a:xfrm>
          <a:off x="2998573" y="3250821"/>
          <a:ext cx="264277" cy="264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F08AC-F96E-4E77-A276-9D564DACBDD1}">
      <dsp:nvSpPr>
        <dsp:cNvPr id="0" name=""/>
        <dsp:cNvSpPr/>
      </dsp:nvSpPr>
      <dsp:spPr>
        <a:xfrm>
          <a:off x="2168683" y="1113415"/>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2C6CB-22B6-402B-BEA8-660B408E8B69}">
      <dsp:nvSpPr>
        <dsp:cNvPr id="0" name=""/>
        <dsp:cNvSpPr/>
      </dsp:nvSpPr>
      <dsp:spPr>
        <a:xfrm>
          <a:off x="1565525" y="2209946"/>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2854D-28F0-48B9-AE2B-5DF1C02895B5}">
      <dsp:nvSpPr>
        <dsp:cNvPr id="0" name=""/>
        <dsp:cNvSpPr/>
      </dsp:nvSpPr>
      <dsp:spPr>
        <a:xfrm>
          <a:off x="288033" y="1260141"/>
          <a:ext cx="822411" cy="822505"/>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Caritas</a:t>
          </a:r>
          <a:endParaRPr lang="en-GB" sz="900" kern="1200" dirty="0"/>
        </a:p>
      </dsp:txBody>
      <dsp:txXfrm>
        <a:off x="408472" y="1380594"/>
        <a:ext cx="581533" cy="581599"/>
      </dsp:txXfrm>
    </dsp:sp>
    <dsp:sp modelId="{B846F3B8-9DB3-4AC0-AF83-F079122E3218}">
      <dsp:nvSpPr>
        <dsp:cNvPr id="0" name=""/>
        <dsp:cNvSpPr/>
      </dsp:nvSpPr>
      <dsp:spPr>
        <a:xfrm>
          <a:off x="2473431" y="1121912"/>
          <a:ext cx="264277" cy="264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17DD6-B191-4662-9B00-F0D2AC0C6EE3}">
      <dsp:nvSpPr>
        <dsp:cNvPr id="0" name=""/>
        <dsp:cNvSpPr/>
      </dsp:nvSpPr>
      <dsp:spPr>
        <a:xfrm>
          <a:off x="732222" y="2524758"/>
          <a:ext cx="477845" cy="477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63EB0-CEFC-42D0-B916-DC9D5C88614A}">
      <dsp:nvSpPr>
        <dsp:cNvPr id="0" name=""/>
        <dsp:cNvSpPr/>
      </dsp:nvSpPr>
      <dsp:spPr>
        <a:xfrm>
          <a:off x="4968554" y="468053"/>
          <a:ext cx="678386" cy="822505"/>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Shelter Box</a:t>
          </a:r>
          <a:endParaRPr lang="en-GB" sz="900" kern="1200" dirty="0"/>
        </a:p>
      </dsp:txBody>
      <dsp:txXfrm>
        <a:off x="5067901" y="588506"/>
        <a:ext cx="479692" cy="581599"/>
      </dsp:txXfrm>
    </dsp:sp>
    <dsp:sp modelId="{599CC7E1-0697-4F2D-B2E8-143191ECBFF4}">
      <dsp:nvSpPr>
        <dsp:cNvPr id="0" name=""/>
        <dsp:cNvSpPr/>
      </dsp:nvSpPr>
      <dsp:spPr>
        <a:xfrm>
          <a:off x="3573938" y="1487706"/>
          <a:ext cx="264277" cy="264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D34B1-55DE-4B34-AA9A-CA9A2B91EFD5}">
      <dsp:nvSpPr>
        <dsp:cNvPr id="0" name=""/>
        <dsp:cNvSpPr/>
      </dsp:nvSpPr>
      <dsp:spPr>
        <a:xfrm>
          <a:off x="550348" y="3093628"/>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F3E0B-32F9-49EE-BC5C-610A2CDF856F}">
      <dsp:nvSpPr>
        <dsp:cNvPr id="0" name=""/>
        <dsp:cNvSpPr/>
      </dsp:nvSpPr>
      <dsp:spPr>
        <a:xfrm>
          <a:off x="2459778" y="2820876"/>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FE3F9-CA0F-4398-9B81-D1FD7BD5877B}">
      <dsp:nvSpPr>
        <dsp:cNvPr id="0" name=""/>
        <dsp:cNvSpPr/>
      </dsp:nvSpPr>
      <dsp:spPr>
        <a:xfrm>
          <a:off x="3960443" y="3294370"/>
          <a:ext cx="678376" cy="786501"/>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Save the Children</a:t>
          </a:r>
          <a:endParaRPr lang="en-GB" sz="900" kern="1200" dirty="0"/>
        </a:p>
      </dsp:txBody>
      <dsp:txXfrm>
        <a:off x="4059789" y="3409550"/>
        <a:ext cx="479684" cy="556141"/>
      </dsp:txXfrm>
    </dsp:sp>
    <dsp:sp modelId="{E9A3B450-3158-4CF2-BF99-711F0AF4575A}">
      <dsp:nvSpPr>
        <dsp:cNvPr id="0" name=""/>
        <dsp:cNvSpPr/>
      </dsp:nvSpPr>
      <dsp:spPr>
        <a:xfrm>
          <a:off x="4187335" y="2457207"/>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93D13-56D4-41CB-BE57-557763F99718}">
      <dsp:nvSpPr>
        <dsp:cNvPr id="0" name=""/>
        <dsp:cNvSpPr/>
      </dsp:nvSpPr>
      <dsp:spPr>
        <a:xfrm>
          <a:off x="648073" y="3348374"/>
          <a:ext cx="678396" cy="822514"/>
        </a:xfrm>
        <a:prstGeom prst="ellipse">
          <a:avLst/>
        </a:prstGeom>
        <a:solidFill>
          <a:srgbClr val="FFC0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Care</a:t>
          </a:r>
          <a:endParaRPr lang="en-GB" sz="900" kern="1200" dirty="0"/>
        </a:p>
      </dsp:txBody>
      <dsp:txXfrm>
        <a:off x="747422" y="3468828"/>
        <a:ext cx="479698" cy="581606"/>
      </dsp:txXfrm>
    </dsp:sp>
    <dsp:sp modelId="{5A23DFDB-2801-4860-A971-778F23579159}">
      <dsp:nvSpPr>
        <dsp:cNvPr id="0" name=""/>
        <dsp:cNvSpPr/>
      </dsp:nvSpPr>
      <dsp:spPr>
        <a:xfrm>
          <a:off x="2549009" y="3285234"/>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C1875-8587-4091-A88A-0098011BAC82}">
      <dsp:nvSpPr>
        <dsp:cNvPr id="0" name=""/>
        <dsp:cNvSpPr/>
      </dsp:nvSpPr>
      <dsp:spPr>
        <a:xfrm>
          <a:off x="2607520" y="36003"/>
          <a:ext cx="966417" cy="966527"/>
        </a:xfrm>
        <a:prstGeom prst="ellipse">
          <a:avLst/>
        </a:prstGeom>
        <a:solidFill>
          <a:srgbClr val="FFC0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Nepal Red Cross</a:t>
          </a:r>
          <a:endParaRPr lang="en-GB" sz="900" kern="1200" dirty="0"/>
        </a:p>
      </dsp:txBody>
      <dsp:txXfrm>
        <a:off x="2749048" y="177548"/>
        <a:ext cx="683361" cy="683437"/>
      </dsp:txXfrm>
    </dsp:sp>
    <dsp:sp modelId="{48D0D7E3-DC63-4C46-A6AA-3B9309FC4B4B}">
      <dsp:nvSpPr>
        <dsp:cNvPr id="0" name=""/>
        <dsp:cNvSpPr/>
      </dsp:nvSpPr>
      <dsp:spPr>
        <a:xfrm>
          <a:off x="1415833" y="1083676"/>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F0ABB-24B2-4CB7-B6A3-95180082DD4E}">
      <dsp:nvSpPr>
        <dsp:cNvPr id="0" name=""/>
        <dsp:cNvSpPr/>
      </dsp:nvSpPr>
      <dsp:spPr>
        <a:xfrm>
          <a:off x="3647077" y="273917"/>
          <a:ext cx="191625" cy="191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BBD67-32C5-488A-8D40-5F9B54FBDD23}">
      <dsp:nvSpPr>
        <dsp:cNvPr id="0" name=""/>
        <dsp:cNvSpPr/>
      </dsp:nvSpPr>
      <dsp:spPr>
        <a:xfrm>
          <a:off x="345947" y="895036"/>
          <a:ext cx="2511582" cy="82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smtClean="0"/>
            <a:t>Shelter individual agencies</a:t>
          </a:r>
          <a:endParaRPr lang="en-GB" sz="2700" kern="1200" dirty="0"/>
        </a:p>
      </dsp:txBody>
      <dsp:txXfrm>
        <a:off x="345947" y="895036"/>
        <a:ext cx="2511582" cy="827680"/>
      </dsp:txXfrm>
    </dsp:sp>
    <dsp:sp modelId="{599543B5-BE1C-4589-AA56-D88763BF8664}">
      <dsp:nvSpPr>
        <dsp:cNvPr id="0" name=""/>
        <dsp:cNvSpPr/>
      </dsp:nvSpPr>
      <dsp:spPr>
        <a:xfrm>
          <a:off x="345947" y="2640330"/>
          <a:ext cx="2511582" cy="155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Individual agencies with different objectives and different standards </a:t>
          </a:r>
          <a:r>
            <a:rPr lang="en-GB" sz="2000" b="1" kern="1200" dirty="0" smtClean="0">
              <a:solidFill>
                <a:srgbClr val="C00000"/>
              </a:solidFill>
            </a:rPr>
            <a:t>reporting to the </a:t>
          </a:r>
          <a:r>
            <a:rPr lang="en-GB" sz="2000" b="1" kern="1200" dirty="0" err="1" smtClean="0">
              <a:solidFill>
                <a:srgbClr val="C00000"/>
              </a:solidFill>
            </a:rPr>
            <a:t>Govt</a:t>
          </a:r>
          <a:r>
            <a:rPr lang="en-GB" sz="2000" b="1" kern="1200" dirty="0" smtClean="0">
              <a:solidFill>
                <a:srgbClr val="C00000"/>
              </a:solidFill>
            </a:rPr>
            <a:t> </a:t>
          </a:r>
          <a:endParaRPr lang="en-GB" sz="2000" b="1" kern="1200" dirty="0">
            <a:solidFill>
              <a:srgbClr val="C00000"/>
            </a:solidFill>
          </a:endParaRPr>
        </a:p>
      </dsp:txBody>
      <dsp:txXfrm>
        <a:off x="345947" y="2640330"/>
        <a:ext cx="2511582" cy="1550670"/>
      </dsp:txXfrm>
    </dsp:sp>
    <dsp:sp modelId="{F16E4F9D-EE9A-4A50-903D-28B3081C83B7}">
      <dsp:nvSpPr>
        <dsp:cNvPr id="0" name=""/>
        <dsp:cNvSpPr/>
      </dsp:nvSpPr>
      <dsp:spPr>
        <a:xfrm>
          <a:off x="343093" y="643307"/>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93361-7EFF-4548-AAC9-1D219200E2ED}">
      <dsp:nvSpPr>
        <dsp:cNvPr id="0" name=""/>
        <dsp:cNvSpPr/>
      </dsp:nvSpPr>
      <dsp:spPr>
        <a:xfrm>
          <a:off x="482942" y="363608"/>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0693E-527D-4400-B533-FCCC6DADBCF0}">
      <dsp:nvSpPr>
        <dsp:cNvPr id="0" name=""/>
        <dsp:cNvSpPr/>
      </dsp:nvSpPr>
      <dsp:spPr>
        <a:xfrm>
          <a:off x="818581" y="419548"/>
          <a:ext cx="313947" cy="313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123003-C95B-40EF-8EAC-72551F2D2705}">
      <dsp:nvSpPr>
        <dsp:cNvPr id="0" name=""/>
        <dsp:cNvSpPr/>
      </dsp:nvSpPr>
      <dsp:spPr>
        <a:xfrm>
          <a:off x="1098280" y="111879"/>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F7206-C473-4D5C-9E75-03118EE69EE5}">
      <dsp:nvSpPr>
        <dsp:cNvPr id="0" name=""/>
        <dsp:cNvSpPr/>
      </dsp:nvSpPr>
      <dsp:spPr>
        <a:xfrm>
          <a:off x="1461888" y="0"/>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0DAF87-D5D5-43E0-A5F9-2F55A02D0482}">
      <dsp:nvSpPr>
        <dsp:cNvPr id="0" name=""/>
        <dsp:cNvSpPr/>
      </dsp:nvSpPr>
      <dsp:spPr>
        <a:xfrm>
          <a:off x="1909407" y="195789"/>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1D5B1-7DD2-4CB5-B9D7-BE304DAAF95A}">
      <dsp:nvSpPr>
        <dsp:cNvPr id="0" name=""/>
        <dsp:cNvSpPr/>
      </dsp:nvSpPr>
      <dsp:spPr>
        <a:xfrm>
          <a:off x="2189106" y="335638"/>
          <a:ext cx="313947" cy="313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5C5BE-3EFB-4F21-8936-04873A58F074}">
      <dsp:nvSpPr>
        <dsp:cNvPr id="0" name=""/>
        <dsp:cNvSpPr/>
      </dsp:nvSpPr>
      <dsp:spPr>
        <a:xfrm>
          <a:off x="2580684" y="643307"/>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C848A-681E-4196-AE01-D7F78338A962}">
      <dsp:nvSpPr>
        <dsp:cNvPr id="0" name=""/>
        <dsp:cNvSpPr/>
      </dsp:nvSpPr>
      <dsp:spPr>
        <a:xfrm>
          <a:off x="2748504" y="950976"/>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E4D51-4384-4EC7-9B0E-62EAE3BED512}">
      <dsp:nvSpPr>
        <dsp:cNvPr id="0" name=""/>
        <dsp:cNvSpPr/>
      </dsp:nvSpPr>
      <dsp:spPr>
        <a:xfrm>
          <a:off x="1294069" y="363608"/>
          <a:ext cx="513732" cy="513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24F92-B8DB-47B8-8335-2EEE063A75F0}">
      <dsp:nvSpPr>
        <dsp:cNvPr id="0" name=""/>
        <dsp:cNvSpPr/>
      </dsp:nvSpPr>
      <dsp:spPr>
        <a:xfrm>
          <a:off x="203243" y="1426464"/>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E2DBA-9E54-43C2-8381-CDC87CD768C2}">
      <dsp:nvSpPr>
        <dsp:cNvPr id="0" name=""/>
        <dsp:cNvSpPr/>
      </dsp:nvSpPr>
      <dsp:spPr>
        <a:xfrm>
          <a:off x="371063" y="1678193"/>
          <a:ext cx="313947" cy="313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9787A-B753-4AB6-AE6D-913285EC2A0E}">
      <dsp:nvSpPr>
        <dsp:cNvPr id="0" name=""/>
        <dsp:cNvSpPr/>
      </dsp:nvSpPr>
      <dsp:spPr>
        <a:xfrm>
          <a:off x="790611" y="1901952"/>
          <a:ext cx="456651" cy="4566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5635D-3BFA-41B6-9739-2675CBDE2977}">
      <dsp:nvSpPr>
        <dsp:cNvPr id="0" name=""/>
        <dsp:cNvSpPr/>
      </dsp:nvSpPr>
      <dsp:spPr>
        <a:xfrm>
          <a:off x="1377979" y="2265561"/>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BE881-829B-42E1-8B0D-5EA9C849FF3E}">
      <dsp:nvSpPr>
        <dsp:cNvPr id="0" name=""/>
        <dsp:cNvSpPr/>
      </dsp:nvSpPr>
      <dsp:spPr>
        <a:xfrm>
          <a:off x="1489858" y="1901952"/>
          <a:ext cx="313947" cy="313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E64AF-8261-4458-90BD-96D848A05734}">
      <dsp:nvSpPr>
        <dsp:cNvPr id="0" name=""/>
        <dsp:cNvSpPr/>
      </dsp:nvSpPr>
      <dsp:spPr>
        <a:xfrm>
          <a:off x="1769557" y="2293531"/>
          <a:ext cx="199784" cy="199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8BA2B-1ECC-4AD9-9DB0-BCD558C3A898}">
      <dsp:nvSpPr>
        <dsp:cNvPr id="0" name=""/>
        <dsp:cNvSpPr/>
      </dsp:nvSpPr>
      <dsp:spPr>
        <a:xfrm>
          <a:off x="2021286" y="1846013"/>
          <a:ext cx="456651" cy="4566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AD59C-3778-4986-B7EE-2A7FBE2F2FD1}">
      <dsp:nvSpPr>
        <dsp:cNvPr id="0" name=""/>
        <dsp:cNvSpPr/>
      </dsp:nvSpPr>
      <dsp:spPr>
        <a:xfrm>
          <a:off x="2636624" y="1734133"/>
          <a:ext cx="313947" cy="313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1B80B-5CE1-4896-A90F-A8842ED44265}">
      <dsp:nvSpPr>
        <dsp:cNvPr id="0" name=""/>
        <dsp:cNvSpPr/>
      </dsp:nvSpPr>
      <dsp:spPr>
        <a:xfrm>
          <a:off x="2950572" y="419083"/>
          <a:ext cx="922020" cy="176023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5B40EE-3376-47EA-B4C5-811F4CDCDD7C}">
      <dsp:nvSpPr>
        <dsp:cNvPr id="0" name=""/>
        <dsp:cNvSpPr/>
      </dsp:nvSpPr>
      <dsp:spPr>
        <a:xfrm>
          <a:off x="3704952" y="419083"/>
          <a:ext cx="922020" cy="176023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76F09D-8DFA-4100-BFEB-42C282E1ECCC}">
      <dsp:nvSpPr>
        <dsp:cNvPr id="0" name=""/>
        <dsp:cNvSpPr/>
      </dsp:nvSpPr>
      <dsp:spPr>
        <a:xfrm>
          <a:off x="4815567" y="294208"/>
          <a:ext cx="2137410" cy="21374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smtClean="0"/>
            <a:t>Shelter Cluster </a:t>
          </a:r>
          <a:endParaRPr lang="en-GB" sz="2700" kern="1200" dirty="0"/>
        </a:p>
      </dsp:txBody>
      <dsp:txXfrm>
        <a:off x="5128583" y="607224"/>
        <a:ext cx="1511378" cy="1511378"/>
      </dsp:txXfrm>
    </dsp:sp>
    <dsp:sp modelId="{59E8B6EC-928D-4212-958A-31D392CED731}">
      <dsp:nvSpPr>
        <dsp:cNvPr id="0" name=""/>
        <dsp:cNvSpPr/>
      </dsp:nvSpPr>
      <dsp:spPr>
        <a:xfrm>
          <a:off x="4626972" y="2640330"/>
          <a:ext cx="2514600" cy="155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Cluster of individual agencies with common objectives and common standards </a:t>
          </a:r>
          <a:r>
            <a:rPr lang="en-GB" sz="2000" b="1" kern="1200" dirty="0" smtClean="0">
              <a:solidFill>
                <a:srgbClr val="C00000"/>
              </a:solidFill>
            </a:rPr>
            <a:t>reporting to the </a:t>
          </a:r>
          <a:r>
            <a:rPr lang="en-GB" sz="2000" b="1" kern="1200" dirty="0" err="1" smtClean="0">
              <a:solidFill>
                <a:srgbClr val="C00000"/>
              </a:solidFill>
            </a:rPr>
            <a:t>Govt</a:t>
          </a:r>
          <a:endParaRPr lang="en-GB" sz="2000" b="1" kern="1200" dirty="0">
            <a:solidFill>
              <a:srgbClr val="C00000"/>
            </a:solidFill>
          </a:endParaRPr>
        </a:p>
      </dsp:txBody>
      <dsp:txXfrm>
        <a:off x="4626972" y="2640330"/>
        <a:ext cx="2514600" cy="1550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CECF5-1D6A-4002-BBD2-41CE43A359EB}">
      <dsp:nvSpPr>
        <dsp:cNvPr id="0" name=""/>
        <dsp:cNvSpPr/>
      </dsp:nvSpPr>
      <dsp:spPr>
        <a:xfrm rot="5400000">
          <a:off x="5357254" y="-2306505"/>
          <a:ext cx="547542"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The formal process of coordination within and between Clusters enhances efficiency while improving effectiveness.</a:t>
          </a:r>
          <a:endParaRPr lang="en-GB" sz="1400" kern="1200" dirty="0"/>
        </a:p>
      </dsp:txBody>
      <dsp:txXfrm rot="-5400000">
        <a:off x="2981132" y="96346"/>
        <a:ext cx="5273059" cy="494084"/>
      </dsp:txXfrm>
    </dsp:sp>
    <dsp:sp modelId="{D7C74D4B-F9B9-4ACC-AFD7-895E478EC85F}">
      <dsp:nvSpPr>
        <dsp:cNvPr id="0" name=""/>
        <dsp:cNvSpPr/>
      </dsp:nvSpPr>
      <dsp:spPr>
        <a:xfrm>
          <a:off x="0" y="1175"/>
          <a:ext cx="2981131" cy="684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t>Joint strategic and operational planning:</a:t>
          </a:r>
          <a:endParaRPr lang="en-GB" sz="1900" kern="1200" dirty="0"/>
        </a:p>
      </dsp:txBody>
      <dsp:txXfrm>
        <a:off x="33411" y="34586"/>
        <a:ext cx="2914309" cy="617605"/>
      </dsp:txXfrm>
    </dsp:sp>
    <dsp:sp modelId="{24FE6739-89A9-48DC-8CEC-849785C0C983}">
      <dsp:nvSpPr>
        <dsp:cNvPr id="0" name=""/>
        <dsp:cNvSpPr/>
      </dsp:nvSpPr>
      <dsp:spPr>
        <a:xfrm rot="5400000">
          <a:off x="5357254" y="-1587855"/>
          <a:ext cx="547542"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 Sector and thematic responsibilities are now clearer, and formal mechanisms exist to clarify those areas where they are not, both at national and international level.</a:t>
          </a:r>
          <a:endParaRPr lang="en-GB" sz="1400" kern="1200" dirty="0"/>
        </a:p>
      </dsp:txBody>
      <dsp:txXfrm rot="-5400000">
        <a:off x="2981132" y="814996"/>
        <a:ext cx="5273059" cy="494084"/>
      </dsp:txXfrm>
    </dsp:sp>
    <dsp:sp modelId="{986E141D-FB0F-4AFB-B870-B1B9B93D2673}">
      <dsp:nvSpPr>
        <dsp:cNvPr id="0" name=""/>
        <dsp:cNvSpPr/>
      </dsp:nvSpPr>
      <dsp:spPr>
        <a:xfrm>
          <a:off x="0" y="719824"/>
          <a:ext cx="2981131" cy="684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t>Enhanced predictability:</a:t>
          </a:r>
          <a:endParaRPr lang="en-GB" sz="1900" kern="1200" dirty="0"/>
        </a:p>
      </dsp:txBody>
      <dsp:txXfrm>
        <a:off x="33411" y="753235"/>
        <a:ext cx="2914309" cy="617605"/>
      </dsp:txXfrm>
    </dsp:sp>
    <dsp:sp modelId="{71203928-C751-4A28-85C7-03B3FAFEA07B}">
      <dsp:nvSpPr>
        <dsp:cNvPr id="0" name=""/>
        <dsp:cNvSpPr/>
      </dsp:nvSpPr>
      <dsp:spPr>
        <a:xfrm rot="5400000">
          <a:off x="5357254" y="-869206"/>
          <a:ext cx="547542"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Greater transparency in resource allocation, co-leadership, and operational performance leads to greater accountability.</a:t>
          </a:r>
          <a:endParaRPr lang="en-GB" sz="1400" kern="1200" dirty="0"/>
        </a:p>
      </dsp:txBody>
      <dsp:txXfrm rot="-5400000">
        <a:off x="2981132" y="1533645"/>
        <a:ext cx="5273059" cy="494084"/>
      </dsp:txXfrm>
    </dsp:sp>
    <dsp:sp modelId="{FD8AD0E8-9F06-4E02-BDAB-2879D0FCDC0F}">
      <dsp:nvSpPr>
        <dsp:cNvPr id="0" name=""/>
        <dsp:cNvSpPr/>
      </dsp:nvSpPr>
      <dsp:spPr>
        <a:xfrm>
          <a:off x="0" y="1438473"/>
          <a:ext cx="2981131" cy="684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t>Increased transparency and accountability:</a:t>
          </a:r>
          <a:endParaRPr lang="en-GB" sz="1900" kern="1200" dirty="0"/>
        </a:p>
      </dsp:txBody>
      <dsp:txXfrm>
        <a:off x="33411" y="1471884"/>
        <a:ext cx="2914309" cy="617605"/>
      </dsp:txXfrm>
    </dsp:sp>
    <dsp:sp modelId="{1F75EFF0-936A-4886-AEBC-96761AB815F5}">
      <dsp:nvSpPr>
        <dsp:cNvPr id="0" name=""/>
        <dsp:cNvSpPr/>
      </dsp:nvSpPr>
      <dsp:spPr>
        <a:xfrm rot="5400000">
          <a:off x="5357254" y="-150557"/>
          <a:ext cx="547542"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Where the Clusters, singly or collectively, speak with one voice on issues of common concern, including those affecting groups who are not normally heard.</a:t>
          </a:r>
          <a:endParaRPr lang="en-GB" sz="1400" kern="1200" dirty="0"/>
        </a:p>
      </dsp:txBody>
      <dsp:txXfrm rot="-5400000">
        <a:off x="2981132" y="2252294"/>
        <a:ext cx="5273059" cy="494084"/>
      </dsp:txXfrm>
    </dsp:sp>
    <dsp:sp modelId="{CE011BAB-B636-490B-A37B-B1A0354AFC12}">
      <dsp:nvSpPr>
        <dsp:cNvPr id="0" name=""/>
        <dsp:cNvSpPr/>
      </dsp:nvSpPr>
      <dsp:spPr>
        <a:xfrm>
          <a:off x="0" y="2157122"/>
          <a:ext cx="2981131" cy="684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t>More effective advocacy:</a:t>
          </a:r>
          <a:endParaRPr lang="en-GB" sz="1900" kern="1200" dirty="0"/>
        </a:p>
      </dsp:txBody>
      <dsp:txXfrm>
        <a:off x="33411" y="2190533"/>
        <a:ext cx="2914309" cy="617605"/>
      </dsp:txXfrm>
    </dsp:sp>
    <dsp:sp modelId="{FAE538E3-3E28-41EF-A4A8-F04AB889725F}">
      <dsp:nvSpPr>
        <dsp:cNvPr id="0" name=""/>
        <dsp:cNvSpPr/>
      </dsp:nvSpPr>
      <dsp:spPr>
        <a:xfrm rot="5400000">
          <a:off x="5357254" y="568091"/>
          <a:ext cx="547542"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Having a single person to call speeds up the resolution of issues, and allows greater access for the non-governmental community to government and UN decision-makers.</a:t>
          </a:r>
          <a:endParaRPr lang="en-GB" sz="1400" kern="1200" dirty="0"/>
        </a:p>
      </dsp:txBody>
      <dsp:txXfrm rot="-5400000">
        <a:off x="2981132" y="2970943"/>
        <a:ext cx="5273059" cy="494084"/>
      </dsp:txXfrm>
    </dsp:sp>
    <dsp:sp modelId="{C87D5598-F7D5-4589-ABAD-809BD85B7A15}">
      <dsp:nvSpPr>
        <dsp:cNvPr id="0" name=""/>
        <dsp:cNvSpPr/>
      </dsp:nvSpPr>
      <dsp:spPr>
        <a:xfrm>
          <a:off x="0" y="2875771"/>
          <a:ext cx="2981131" cy="684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t>Engagement with national and local authorities:</a:t>
          </a:r>
          <a:endParaRPr lang="en-GB" sz="1900" kern="1200" dirty="0"/>
        </a:p>
      </dsp:txBody>
      <dsp:txXfrm>
        <a:off x="33411" y="2909182"/>
        <a:ext cx="2914309" cy="617605"/>
      </dsp:txXfrm>
    </dsp:sp>
    <dsp:sp modelId="{6371FD51-999A-403D-9D98-8B8DCF7FBC1A}">
      <dsp:nvSpPr>
        <dsp:cNvPr id="0" name=""/>
        <dsp:cNvSpPr/>
      </dsp:nvSpPr>
      <dsp:spPr>
        <a:xfrm rot="5400000">
          <a:off x="5357254" y="1286740"/>
          <a:ext cx="547542"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Tools and services developed through the Cluster ensures that those who know the most appropriate solutions to their problems be engaged in formulating the response. </a:t>
          </a:r>
          <a:endParaRPr lang="en-GB" sz="1400" kern="1200" dirty="0"/>
        </a:p>
      </dsp:txBody>
      <dsp:txXfrm rot="-5400000">
        <a:off x="2981132" y="3689592"/>
        <a:ext cx="5273059" cy="494084"/>
      </dsp:txXfrm>
    </dsp:sp>
    <dsp:sp modelId="{16055418-1662-42CF-A56C-41DD6CBD1C1B}">
      <dsp:nvSpPr>
        <dsp:cNvPr id="0" name=""/>
        <dsp:cNvSpPr/>
      </dsp:nvSpPr>
      <dsp:spPr>
        <a:xfrm>
          <a:off x="0" y="3594420"/>
          <a:ext cx="2981131" cy="684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t>Inclusion of affected </a:t>
          </a:r>
          <a:r>
            <a:rPr lang="en-GB" sz="1900" kern="1200" smtClean="0"/>
            <a:t>communities:</a:t>
          </a:r>
          <a:endParaRPr lang="en-GB" sz="1900" kern="1200" dirty="0"/>
        </a:p>
      </dsp:txBody>
      <dsp:txXfrm>
        <a:off x="33411" y="3627831"/>
        <a:ext cx="2914309" cy="617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97090-01B6-484B-B219-213BC6FA38A9}">
      <dsp:nvSpPr>
        <dsp:cNvPr id="0" name=""/>
        <dsp:cNvSpPr/>
      </dsp:nvSpPr>
      <dsp:spPr>
        <a:xfrm rot="5400000">
          <a:off x="-111441" y="-37485"/>
          <a:ext cx="1391193" cy="14734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r>
            <a:rPr lang="en-GB" sz="1400" kern="1200" dirty="0" smtClean="0"/>
            <a:t>preparedness</a:t>
          </a:r>
          <a:r>
            <a:rPr lang="en-GB" sz="1300" kern="1200" dirty="0" smtClean="0"/>
            <a:t> </a:t>
          </a:r>
          <a:endParaRPr lang="en-GB" sz="1300" kern="1200" dirty="0"/>
        </a:p>
      </dsp:txBody>
      <dsp:txXfrm rot="-5400000">
        <a:off x="-152584" y="3658"/>
        <a:ext cx="1473480" cy="1391193"/>
      </dsp:txXfrm>
    </dsp:sp>
    <dsp:sp modelId="{D2CC9DCB-C777-40DE-9F96-3391C3B9DA6E}">
      <dsp:nvSpPr>
        <dsp:cNvPr id="0" name=""/>
        <dsp:cNvSpPr/>
      </dsp:nvSpPr>
      <dsp:spPr>
        <a:xfrm rot="5400000">
          <a:off x="1607943" y="-533212"/>
          <a:ext cx="904751" cy="19784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IFRC or others</a:t>
          </a:r>
          <a:endParaRPr lang="en-GB" sz="1800" kern="1200" dirty="0"/>
        </a:p>
      </dsp:txBody>
      <dsp:txXfrm rot="-5400000">
        <a:off x="1071073" y="47824"/>
        <a:ext cx="1934326" cy="816419"/>
      </dsp:txXfrm>
    </dsp:sp>
    <dsp:sp modelId="{C4470CC1-5BEC-41CA-A082-22174BA34E79}">
      <dsp:nvSpPr>
        <dsp:cNvPr id="0" name=""/>
        <dsp:cNvSpPr/>
      </dsp:nvSpPr>
      <dsp:spPr>
        <a:xfrm rot="5400000">
          <a:off x="-64663" y="1000765"/>
          <a:ext cx="1391193" cy="15498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GB" sz="1800" kern="1200" dirty="0" smtClean="0"/>
        </a:p>
        <a:p>
          <a:pPr lvl="0" algn="ctr" defTabSz="800100">
            <a:lnSpc>
              <a:spcPct val="90000"/>
            </a:lnSpc>
            <a:spcBef>
              <a:spcPct val="0"/>
            </a:spcBef>
            <a:spcAft>
              <a:spcPct val="35000"/>
            </a:spcAft>
          </a:pPr>
          <a:r>
            <a:rPr lang="en-GB" sz="1800" kern="1200" dirty="0" smtClean="0"/>
            <a:t>emergency</a:t>
          </a:r>
          <a:endParaRPr lang="en-GB" sz="600" kern="1200" dirty="0"/>
        </a:p>
      </dsp:txBody>
      <dsp:txXfrm rot="-5400000">
        <a:off x="-144015" y="1080117"/>
        <a:ext cx="1549897" cy="1391193"/>
      </dsp:txXfrm>
    </dsp:sp>
    <dsp:sp modelId="{6C890E85-73F8-4CA9-85DB-94454197CEE1}">
      <dsp:nvSpPr>
        <dsp:cNvPr id="0" name=""/>
        <dsp:cNvSpPr/>
      </dsp:nvSpPr>
      <dsp:spPr>
        <a:xfrm rot="5400000">
          <a:off x="1646389" y="647390"/>
          <a:ext cx="904275" cy="19784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IFRC</a:t>
          </a:r>
          <a:endParaRPr lang="en-GB" sz="1800" kern="1200" dirty="0"/>
        </a:p>
      </dsp:txBody>
      <dsp:txXfrm rot="-5400000">
        <a:off x="1109281" y="1228642"/>
        <a:ext cx="1934349" cy="815989"/>
      </dsp:txXfrm>
    </dsp:sp>
    <dsp:sp modelId="{AD40537E-7C7E-43D5-BAEB-5CE549BDF7BB}">
      <dsp:nvSpPr>
        <dsp:cNvPr id="0" name=""/>
        <dsp:cNvSpPr/>
      </dsp:nvSpPr>
      <dsp:spPr>
        <a:xfrm rot="5400000">
          <a:off x="-56093" y="2268848"/>
          <a:ext cx="1391193" cy="158417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GB" sz="1800" kern="1200" dirty="0" smtClean="0"/>
        </a:p>
        <a:p>
          <a:pPr lvl="0" algn="ctr" defTabSz="800100">
            <a:lnSpc>
              <a:spcPct val="90000"/>
            </a:lnSpc>
            <a:spcBef>
              <a:spcPct val="0"/>
            </a:spcBef>
            <a:spcAft>
              <a:spcPct val="35000"/>
            </a:spcAft>
          </a:pPr>
          <a:r>
            <a:rPr lang="en-GB" sz="1800" kern="1200" dirty="0" smtClean="0"/>
            <a:t>recovery</a:t>
          </a:r>
          <a:endParaRPr lang="en-GB" sz="600" kern="1200" dirty="0"/>
        </a:p>
      </dsp:txBody>
      <dsp:txXfrm rot="-5400000">
        <a:off x="-152584" y="2365339"/>
        <a:ext cx="1584176" cy="1391193"/>
      </dsp:txXfrm>
    </dsp:sp>
    <dsp:sp modelId="{9FE55D62-F728-46CB-815C-F1101E3377E4}">
      <dsp:nvSpPr>
        <dsp:cNvPr id="0" name=""/>
        <dsp:cNvSpPr/>
      </dsp:nvSpPr>
      <dsp:spPr>
        <a:xfrm rot="5400000">
          <a:off x="1663529" y="1828231"/>
          <a:ext cx="904275" cy="19784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IFRC or others</a:t>
          </a:r>
          <a:endParaRPr lang="en-GB" sz="1800" kern="1200" dirty="0"/>
        </a:p>
      </dsp:txBody>
      <dsp:txXfrm rot="-5400000">
        <a:off x="1126421" y="2409483"/>
        <a:ext cx="1934349" cy="81598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p:cNvSpPr>
            <a:spLocks noChangeArrowheads="1"/>
          </p:cNvSpPr>
          <p:nvPr/>
        </p:nvSpPr>
        <p:spPr bwMode="auto">
          <a:xfrm>
            <a:off x="1" y="1395"/>
            <a:ext cx="6645274" cy="322663"/>
          </a:xfrm>
          <a:prstGeom prst="rect">
            <a:avLst/>
          </a:prstGeom>
          <a:solidFill>
            <a:srgbClr val="C00000"/>
          </a:solidFill>
          <a:ln w="9525">
            <a:noFill/>
            <a:miter lim="800000"/>
            <a:headEnd/>
            <a:tailEnd/>
          </a:ln>
          <a:effectLst/>
        </p:spPr>
        <p:txBody>
          <a:bodyPr wrap="square" lIns="90930" tIns="45465" rIns="90930" bIns="45465" anchor="ctr">
            <a:spAutoFit/>
          </a:bodyPr>
          <a:lstStyle/>
          <a:p>
            <a:pPr defTabSz="909301" eaLnBrk="0" hangingPunct="0">
              <a:tabLst>
                <a:tab pos="2685282" algn="ctr"/>
                <a:tab pos="2980489" algn="r"/>
                <a:tab pos="5370563" algn="r"/>
              </a:tabLst>
              <a:defRPr/>
            </a:pPr>
            <a:r>
              <a:rPr lang="en-US" sz="1500" i="1" dirty="0">
                <a:solidFill>
                  <a:schemeClr val="bg1"/>
                </a:solidFill>
                <a:latin typeface="Arial" pitchFamily="34" charset="0"/>
                <a:ea typeface="Calibri" pitchFamily="34" charset="0"/>
              </a:rPr>
              <a:t>Session</a:t>
            </a:r>
            <a:r>
              <a:rPr lang="en-US" sz="1500" b="1" i="1" dirty="0">
                <a:solidFill>
                  <a:schemeClr val="bg1"/>
                </a:solidFill>
                <a:latin typeface="Arial" pitchFamily="34" charset="0"/>
                <a:ea typeface="Calibri" pitchFamily="34" charset="0"/>
              </a:rPr>
              <a:t>   </a:t>
            </a:r>
            <a:r>
              <a:rPr lang="en-US" sz="1500" b="1" i="1" dirty="0" smtClean="0">
                <a:solidFill>
                  <a:schemeClr val="bg1"/>
                </a:solidFill>
                <a:latin typeface="Arial" pitchFamily="34" charset="0"/>
                <a:ea typeface="Calibri" pitchFamily="34" charset="0"/>
              </a:rPr>
              <a:t>1.4  What is Shelter?</a:t>
            </a:r>
            <a:endParaRPr lang="en-US" dirty="0">
              <a:latin typeface="Arial" pitchFamily="34" charset="0"/>
            </a:endParaRPr>
          </a:p>
        </p:txBody>
      </p:sp>
      <p:sp>
        <p:nvSpPr>
          <p:cNvPr id="7" name="Rectangle 7"/>
          <p:cNvSpPr>
            <a:spLocks noChangeArrowheads="1"/>
          </p:cNvSpPr>
          <p:nvPr/>
        </p:nvSpPr>
        <p:spPr bwMode="auto">
          <a:xfrm>
            <a:off x="1" y="9457339"/>
            <a:ext cx="5751513" cy="322663"/>
          </a:xfrm>
          <a:prstGeom prst="rect">
            <a:avLst/>
          </a:prstGeom>
          <a:solidFill>
            <a:srgbClr val="404040"/>
          </a:solidFill>
          <a:ln w="9525">
            <a:noFill/>
            <a:miter lim="800000"/>
            <a:headEnd/>
            <a:tailEnd/>
          </a:ln>
          <a:effectLst/>
        </p:spPr>
        <p:txBody>
          <a:bodyPr lIns="90930" tIns="45465" rIns="90930" bIns="45465" anchor="ctr">
            <a:spAutoFit/>
          </a:bodyPr>
          <a:lstStyle/>
          <a:p>
            <a:pPr algn="r" defTabSz="907812" eaLnBrk="0" hangingPunct="0">
              <a:tabLst>
                <a:tab pos="2683759" algn="ctr"/>
                <a:tab pos="3699492" algn="l"/>
                <a:tab pos="5369103" algn="r"/>
              </a:tabLst>
              <a:defRPr/>
            </a:pPr>
            <a:r>
              <a:rPr lang="en-US" sz="1500" dirty="0">
                <a:solidFill>
                  <a:srgbClr val="FFFFFF"/>
                </a:solidFill>
                <a:latin typeface="Arial" charset="0"/>
                <a:cs typeface="Arial" charset="0"/>
              </a:rPr>
              <a:t>IFRC Shelter </a:t>
            </a:r>
            <a:r>
              <a:rPr lang="en-US" sz="1500" dirty="0" smtClean="0">
                <a:solidFill>
                  <a:srgbClr val="FFFFFF"/>
                </a:solidFill>
                <a:latin typeface="Arial" charset="0"/>
                <a:cs typeface="Arial" charset="0"/>
              </a:rPr>
              <a:t>Coordination </a:t>
            </a:r>
            <a:r>
              <a:rPr lang="en-US" sz="1500" dirty="0">
                <a:solidFill>
                  <a:srgbClr val="FFFFFF"/>
                </a:solidFill>
                <a:latin typeface="Arial" charset="0"/>
                <a:cs typeface="Arial" charset="0"/>
              </a:rPr>
              <a:t>Training </a:t>
            </a:r>
            <a:r>
              <a:rPr lang="en-US" sz="1500" dirty="0" smtClean="0">
                <a:solidFill>
                  <a:srgbClr val="FFFFFF"/>
                </a:solidFill>
                <a:latin typeface="Arial" charset="0"/>
                <a:cs typeface="Arial" charset="0"/>
              </a:rPr>
              <a:t> </a:t>
            </a:r>
            <a:r>
              <a:rPr lang="en-US" sz="900" dirty="0">
                <a:solidFill>
                  <a:srgbClr val="FFFFFF"/>
                </a:solidFill>
                <a:latin typeface="Arial" charset="0"/>
                <a:cs typeface="Arial" charset="0"/>
              </a:rPr>
              <a:t>Version </a:t>
            </a:r>
            <a:r>
              <a:rPr lang="en-US" sz="900" dirty="0" smtClean="0">
                <a:solidFill>
                  <a:srgbClr val="FFFFFF"/>
                </a:solidFill>
                <a:latin typeface="Arial" charset="0"/>
                <a:cs typeface="Arial" charset="0"/>
              </a:rPr>
              <a:t>27062011</a:t>
            </a:r>
            <a:endParaRPr lang="en-US" sz="900" dirty="0">
              <a:latin typeface="Arial" charset="0"/>
              <a:cs typeface="Arial" charset="0"/>
            </a:endParaRPr>
          </a:p>
        </p:txBody>
      </p:sp>
      <p:grpSp>
        <p:nvGrpSpPr>
          <p:cNvPr id="54276" name="Group 19"/>
          <p:cNvGrpSpPr>
            <a:grpSpLocks/>
          </p:cNvGrpSpPr>
          <p:nvPr/>
        </p:nvGrpSpPr>
        <p:grpSpPr bwMode="auto">
          <a:xfrm>
            <a:off x="174627" y="9580548"/>
            <a:ext cx="1530781" cy="171350"/>
            <a:chOff x="127400" y="10344835"/>
            <a:chExt cx="1816859" cy="200257"/>
          </a:xfrm>
        </p:grpSpPr>
        <p:pic>
          <p:nvPicPr>
            <p:cNvPr id="54278"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400" y="10344835"/>
              <a:ext cx="271609" cy="180090"/>
            </a:xfrm>
            <a:prstGeom prst="rect">
              <a:avLst/>
            </a:prstGeom>
            <a:noFill/>
            <a:ln w="12700">
              <a:noFill/>
              <a:miter lim="800000"/>
              <a:headEnd/>
              <a:tailEnd/>
            </a:ln>
          </p:spPr>
        </p:pic>
        <p:sp>
          <p:nvSpPr>
            <p:cNvPr id="10" name="Rectangle 8"/>
            <p:cNvSpPr>
              <a:spLocks/>
            </p:cNvSpPr>
            <p:nvPr/>
          </p:nvSpPr>
          <p:spPr bwMode="auto">
            <a:xfrm>
              <a:off x="449595" y="10365243"/>
              <a:ext cx="1494664" cy="179849"/>
            </a:xfrm>
            <a:prstGeom prst="rect">
              <a:avLst/>
            </a:prstGeom>
            <a:noFill/>
            <a:ln w="12700">
              <a:noFill/>
              <a:miter lim="800000"/>
              <a:headEnd type="none" w="med" len="med"/>
              <a:tailEnd type="none" w="med" len="med"/>
            </a:ln>
          </p:spPr>
          <p:txBody>
            <a:bodyPr wrap="none" lIns="0" tIns="0" rIns="40639" bIns="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7590">
                <a:defRPr/>
              </a:pPr>
              <a:r>
                <a:rPr lang="en-US" sz="500" dirty="0">
                  <a:solidFill>
                    <a:srgbClr val="FFFFFF"/>
                  </a:solidFill>
                  <a:latin typeface="Helvetica" charset="0"/>
                  <a:cs typeface="Helvetica" charset="0"/>
                  <a:sym typeface="Helvetica" charset="0"/>
                </a:rPr>
                <a:t>International Federation</a:t>
              </a:r>
            </a:p>
            <a:p>
              <a:pPr marL="37590">
                <a:defRPr/>
              </a:pPr>
              <a:r>
                <a:rPr lang="en-US" sz="500" dirty="0">
                  <a:solidFill>
                    <a:srgbClr val="FFFFFF"/>
                  </a:solidFill>
                  <a:latin typeface="Helvetica" charset="0"/>
                  <a:cs typeface="Helvetica" charset="0"/>
                  <a:sym typeface="Helvetica" charset="0"/>
                </a:rPr>
                <a:t>of Red Cross and Red Crescent Societies</a:t>
              </a:r>
            </a:p>
          </p:txBody>
        </p:sp>
      </p:grpSp>
      <p:sp>
        <p:nvSpPr>
          <p:cNvPr id="8" name="4 Marcador de número de diapositiva"/>
          <p:cNvSpPr>
            <a:spLocks noGrp="1"/>
          </p:cNvSpPr>
          <p:nvPr>
            <p:ph type="sldNum" sz="quarter" idx="3"/>
          </p:nvPr>
        </p:nvSpPr>
        <p:spPr>
          <a:xfrm>
            <a:off x="5751515" y="9461501"/>
            <a:ext cx="893762" cy="315912"/>
          </a:xfrm>
          <a:prstGeom prst="rect">
            <a:avLst/>
          </a:prstGeom>
          <a:solidFill>
            <a:schemeClr val="bg2">
              <a:lumMod val="40000"/>
              <a:lumOff val="60000"/>
            </a:schemeClr>
          </a:solidFill>
        </p:spPr>
        <p:txBody>
          <a:bodyPr vert="horz" lIns="90938" tIns="45469" rIns="90938" bIns="45469" rtlCol="0" anchor="b"/>
          <a:lstStyle>
            <a:lvl1pPr algn="r">
              <a:defRPr sz="1000">
                <a:solidFill>
                  <a:schemeClr val="tx1">
                    <a:lumMod val="75000"/>
                    <a:lumOff val="25000"/>
                  </a:schemeClr>
                </a:solidFill>
                <a:latin typeface="Arial" pitchFamily="34" charset="0"/>
                <a:cs typeface="Arial" pitchFamily="34" charset="0"/>
              </a:defRPr>
            </a:lvl1pPr>
          </a:lstStyle>
          <a:p>
            <a:pPr>
              <a:defRPr/>
            </a:pPr>
            <a:r>
              <a:rPr lang="es-ES" dirty="0"/>
              <a:t>Page </a:t>
            </a:r>
            <a:fld id="{D640ADC0-7B0F-438F-9978-EA8B9CAE98FE}" type="slidenum">
              <a:rPr lang="es-ES" b="1"/>
              <a:pPr>
                <a:defRPr/>
              </a:pPr>
              <a:t>‹#›</a:t>
            </a:fld>
            <a:endParaRPr lang="es-ES" b="1" dirty="0"/>
          </a:p>
        </p:txBody>
      </p:sp>
    </p:spTree>
    <p:extLst>
      <p:ext uri="{BB962C8B-B14F-4D97-AF65-F5344CB8AC3E}">
        <p14:creationId xmlns:p14="http://schemas.microsoft.com/office/powerpoint/2010/main" val="400365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2879726" cy="488951"/>
          </a:xfrm>
          <a:prstGeom prst="rect">
            <a:avLst/>
          </a:prstGeom>
          <a:noFill/>
          <a:ln w="9525">
            <a:noFill/>
            <a:miter lim="800000"/>
            <a:headEnd/>
            <a:tailEnd/>
          </a:ln>
          <a:effectLst/>
        </p:spPr>
        <p:txBody>
          <a:bodyPr vert="horz" wrap="square" lIns="90938" tIns="45469" rIns="90938" bIns="45469" numCol="1" anchor="t" anchorCtr="0" compatLnSpc="1">
            <a:prstTxWarp prst="textNoShape">
              <a:avLst/>
            </a:prstTxWarp>
          </a:bodyPr>
          <a:lstStyle>
            <a:lvl1pPr>
              <a:defRPr sz="1200">
                <a:latin typeface="Arial" charset="0"/>
                <a:cs typeface="Arial" charset="0"/>
              </a:defRPr>
            </a:lvl1pPr>
          </a:lstStyle>
          <a:p>
            <a:pPr>
              <a:defRPr/>
            </a:pPr>
            <a:endParaRPr lang="es-ES" dirty="0"/>
          </a:p>
        </p:txBody>
      </p:sp>
      <p:sp>
        <p:nvSpPr>
          <p:cNvPr id="9219" name="Rectangle 3"/>
          <p:cNvSpPr>
            <a:spLocks noGrp="1" noChangeArrowheads="1"/>
          </p:cNvSpPr>
          <p:nvPr>
            <p:ph type="dt" idx="1"/>
          </p:nvPr>
        </p:nvSpPr>
        <p:spPr bwMode="auto">
          <a:xfrm>
            <a:off x="3763964" y="2"/>
            <a:ext cx="2879726" cy="488951"/>
          </a:xfrm>
          <a:prstGeom prst="rect">
            <a:avLst/>
          </a:prstGeom>
          <a:noFill/>
          <a:ln w="9525">
            <a:noFill/>
            <a:miter lim="800000"/>
            <a:headEnd/>
            <a:tailEnd/>
          </a:ln>
          <a:effectLst/>
        </p:spPr>
        <p:txBody>
          <a:bodyPr vert="horz" wrap="square" lIns="90938" tIns="45469" rIns="90938" bIns="45469" numCol="1" anchor="t" anchorCtr="0" compatLnSpc="1">
            <a:prstTxWarp prst="textNoShape">
              <a:avLst/>
            </a:prstTxWarp>
          </a:bodyPr>
          <a:lstStyle>
            <a:lvl1pPr algn="r">
              <a:defRPr sz="1200">
                <a:latin typeface="Arial" charset="0"/>
                <a:cs typeface="Arial" charset="0"/>
              </a:defRPr>
            </a:lvl1pPr>
          </a:lstStyle>
          <a:p>
            <a:pPr>
              <a:defRPr/>
            </a:pPr>
            <a:fld id="{291A81BB-F752-48B4-8B6D-C7849DCCDE83}" type="datetimeFigureOut">
              <a:rPr lang="es-ES"/>
              <a:pPr>
                <a:defRPr/>
              </a:pPr>
              <a:t>28/04/2015</a:t>
            </a:fld>
            <a:endParaRPr lang="es-ES" dirty="0"/>
          </a:p>
        </p:txBody>
      </p:sp>
      <p:sp>
        <p:nvSpPr>
          <p:cNvPr id="27652" name="Rectangle 4"/>
          <p:cNvSpPr>
            <a:spLocks noGrp="1" noRot="1" noChangeAspect="1" noChangeArrowheads="1" noTextEdit="1"/>
          </p:cNvSpPr>
          <p:nvPr>
            <p:ph type="sldImg" idx="2"/>
          </p:nvPr>
        </p:nvSpPr>
        <p:spPr bwMode="auto">
          <a:xfrm>
            <a:off x="877888" y="733425"/>
            <a:ext cx="4889500" cy="36671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63577" y="4645028"/>
            <a:ext cx="5318125" cy="4398963"/>
          </a:xfrm>
          <a:prstGeom prst="rect">
            <a:avLst/>
          </a:prstGeom>
          <a:noFill/>
          <a:ln w="9525">
            <a:noFill/>
            <a:miter lim="800000"/>
            <a:headEnd/>
            <a:tailEnd/>
          </a:ln>
          <a:effectLst/>
        </p:spPr>
        <p:txBody>
          <a:bodyPr vert="horz" wrap="square" lIns="90938" tIns="45469" rIns="90938" bIns="454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1" y="9286877"/>
            <a:ext cx="2879726" cy="488951"/>
          </a:xfrm>
          <a:prstGeom prst="rect">
            <a:avLst/>
          </a:prstGeom>
          <a:noFill/>
          <a:ln w="9525">
            <a:noFill/>
            <a:miter lim="800000"/>
            <a:headEnd/>
            <a:tailEnd/>
          </a:ln>
          <a:effectLst/>
        </p:spPr>
        <p:txBody>
          <a:bodyPr vert="horz" wrap="square" lIns="90938" tIns="45469" rIns="90938" bIns="45469" numCol="1" anchor="b" anchorCtr="0" compatLnSpc="1">
            <a:prstTxWarp prst="textNoShape">
              <a:avLst/>
            </a:prstTxWarp>
          </a:bodyPr>
          <a:lstStyle>
            <a:lvl1pPr>
              <a:defRPr sz="1200">
                <a:latin typeface="Arial" charset="0"/>
                <a:cs typeface="Arial" charset="0"/>
              </a:defRPr>
            </a:lvl1pPr>
          </a:lstStyle>
          <a:p>
            <a:pPr>
              <a:defRPr/>
            </a:pPr>
            <a:endParaRPr lang="es-ES" dirty="0"/>
          </a:p>
        </p:txBody>
      </p:sp>
      <p:sp>
        <p:nvSpPr>
          <p:cNvPr id="9223" name="Rectangle 7"/>
          <p:cNvSpPr>
            <a:spLocks noGrp="1" noChangeArrowheads="1"/>
          </p:cNvSpPr>
          <p:nvPr>
            <p:ph type="sldNum" sz="quarter" idx="5"/>
          </p:nvPr>
        </p:nvSpPr>
        <p:spPr bwMode="auto">
          <a:xfrm>
            <a:off x="3763964" y="9286877"/>
            <a:ext cx="2879726" cy="488951"/>
          </a:xfrm>
          <a:prstGeom prst="rect">
            <a:avLst/>
          </a:prstGeom>
          <a:noFill/>
          <a:ln w="9525">
            <a:noFill/>
            <a:miter lim="800000"/>
            <a:headEnd/>
            <a:tailEnd/>
          </a:ln>
          <a:effectLst/>
        </p:spPr>
        <p:txBody>
          <a:bodyPr vert="horz" wrap="square" lIns="90938" tIns="45469" rIns="90938" bIns="45469" numCol="1" anchor="b" anchorCtr="0" compatLnSpc="1">
            <a:prstTxWarp prst="textNoShape">
              <a:avLst/>
            </a:prstTxWarp>
          </a:bodyPr>
          <a:lstStyle>
            <a:lvl1pPr algn="r">
              <a:defRPr sz="1200">
                <a:latin typeface="Arial" pitchFamily="34" charset="0"/>
                <a:cs typeface="Arial" pitchFamily="34" charset="0"/>
              </a:defRPr>
            </a:lvl1pPr>
          </a:lstStyle>
          <a:p>
            <a:pPr>
              <a:defRPr/>
            </a:pPr>
            <a:fld id="{560A4DA9-D9E3-4062-883A-C04697E9AA5F}" type="slidenum">
              <a:rPr lang="en-GB"/>
              <a:pPr>
                <a:defRPr/>
              </a:pPr>
              <a:t>‹#›</a:t>
            </a:fld>
            <a:endParaRPr lang="en-GB" dirty="0"/>
          </a:p>
        </p:txBody>
      </p:sp>
    </p:spTree>
    <p:extLst>
      <p:ext uri="{BB962C8B-B14F-4D97-AF65-F5344CB8AC3E}">
        <p14:creationId xmlns:p14="http://schemas.microsoft.com/office/powerpoint/2010/main" val="3632345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35446" indent="-282864" eaLnBrk="0" hangingPunct="0">
              <a:spcBef>
                <a:spcPct val="30000"/>
              </a:spcBef>
              <a:defRPr sz="1200">
                <a:solidFill>
                  <a:schemeClr val="tx1"/>
                </a:solidFill>
                <a:latin typeface="Arial" charset="0"/>
                <a:cs typeface="Arial" charset="0"/>
              </a:defRPr>
            </a:lvl2pPr>
            <a:lvl3pPr marL="1131456" indent="-226291" eaLnBrk="0" hangingPunct="0">
              <a:spcBef>
                <a:spcPct val="30000"/>
              </a:spcBef>
              <a:defRPr sz="1200">
                <a:solidFill>
                  <a:schemeClr val="tx1"/>
                </a:solidFill>
                <a:latin typeface="Arial" charset="0"/>
                <a:cs typeface="Arial" charset="0"/>
              </a:defRPr>
            </a:lvl3pPr>
            <a:lvl4pPr marL="1584038" indent="-226291" eaLnBrk="0" hangingPunct="0">
              <a:spcBef>
                <a:spcPct val="30000"/>
              </a:spcBef>
              <a:defRPr sz="1200">
                <a:solidFill>
                  <a:schemeClr val="tx1"/>
                </a:solidFill>
                <a:latin typeface="Arial" charset="0"/>
                <a:cs typeface="Arial" charset="0"/>
              </a:defRPr>
            </a:lvl4pPr>
            <a:lvl5pPr marL="2036620" indent="-226291" eaLnBrk="0" hangingPunct="0">
              <a:spcBef>
                <a:spcPct val="30000"/>
              </a:spcBef>
              <a:defRPr sz="1200">
                <a:solidFill>
                  <a:schemeClr val="tx1"/>
                </a:solidFill>
                <a:latin typeface="Arial" charset="0"/>
                <a:cs typeface="Arial" charset="0"/>
              </a:defRPr>
            </a:lvl5pPr>
            <a:lvl6pPr marL="2489203" indent="-226291" eaLnBrk="0" fontAlgn="base" hangingPunct="0">
              <a:spcBef>
                <a:spcPct val="30000"/>
              </a:spcBef>
              <a:spcAft>
                <a:spcPct val="0"/>
              </a:spcAft>
              <a:defRPr sz="1200">
                <a:solidFill>
                  <a:schemeClr val="tx1"/>
                </a:solidFill>
                <a:latin typeface="Arial" charset="0"/>
                <a:cs typeface="Arial" charset="0"/>
              </a:defRPr>
            </a:lvl6pPr>
            <a:lvl7pPr marL="2941785" indent="-226291" eaLnBrk="0" fontAlgn="base" hangingPunct="0">
              <a:spcBef>
                <a:spcPct val="30000"/>
              </a:spcBef>
              <a:spcAft>
                <a:spcPct val="0"/>
              </a:spcAft>
              <a:defRPr sz="1200">
                <a:solidFill>
                  <a:schemeClr val="tx1"/>
                </a:solidFill>
                <a:latin typeface="Arial" charset="0"/>
                <a:cs typeface="Arial" charset="0"/>
              </a:defRPr>
            </a:lvl7pPr>
            <a:lvl8pPr marL="3394367" indent="-226291" eaLnBrk="0" fontAlgn="base" hangingPunct="0">
              <a:spcBef>
                <a:spcPct val="30000"/>
              </a:spcBef>
              <a:spcAft>
                <a:spcPct val="0"/>
              </a:spcAft>
              <a:defRPr sz="1200">
                <a:solidFill>
                  <a:schemeClr val="tx1"/>
                </a:solidFill>
                <a:latin typeface="Arial" charset="0"/>
                <a:cs typeface="Arial" charset="0"/>
              </a:defRPr>
            </a:lvl8pPr>
            <a:lvl9pPr marL="3846949" indent="-22629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A876AD8-FCB2-462D-B9BA-E6D15DCB255F}" type="slidenum">
              <a:rPr lang="en-GB" altLang="en-US" smtClean="0"/>
              <a:pPr eaLnBrk="1" hangingPunct="1">
                <a:spcBef>
                  <a:spcPct val="0"/>
                </a:spcBef>
              </a:pPr>
              <a:t>1</a:t>
            </a:fld>
            <a:endParaRPr lang="en-GB" altLang="en-US" smtClean="0"/>
          </a:p>
        </p:txBody>
      </p:sp>
      <p:sp>
        <p:nvSpPr>
          <p:cNvPr id="16387" name="Rectangle 2"/>
          <p:cNvSpPr>
            <a:spLocks noGrp="1" noRot="1" noChangeAspect="1" noChangeArrowheads="1" noTextEdit="1"/>
          </p:cNvSpPr>
          <p:nvPr>
            <p:ph type="sldImg"/>
          </p:nvPr>
        </p:nvSpPr>
        <p:spPr>
          <a:xfrm>
            <a:off x="881063" y="733425"/>
            <a:ext cx="4886325" cy="3665538"/>
          </a:xfrm>
          <a:ln/>
        </p:spPr>
      </p:sp>
      <p:sp>
        <p:nvSpPr>
          <p:cNvPr id="16388" name="Rectangle 3"/>
          <p:cNvSpPr>
            <a:spLocks noGrp="1" noChangeArrowheads="1"/>
          </p:cNvSpPr>
          <p:nvPr>
            <p:ph type="body" idx="1"/>
          </p:nvPr>
        </p:nvSpPr>
        <p:spPr>
          <a:noFill/>
        </p:spPr>
        <p:txBody>
          <a:bodyPr/>
          <a:lstStyle/>
          <a:p>
            <a:pPr eaLnBrk="1" hangingPunct="1"/>
            <a:r>
              <a:rPr lang="en-029" altLang="en-US" b="1" smtClean="0">
                <a:solidFill>
                  <a:srgbClr val="FF0000"/>
                </a:solidFill>
              </a:rPr>
              <a:t>Here are the contents of the session:</a:t>
            </a:r>
            <a:endParaRPr lang="en-029" altLang="en-US" smtClean="0">
              <a:solidFill>
                <a:srgbClr val="FF0000"/>
              </a:solidFill>
            </a:endParaRPr>
          </a:p>
          <a:p>
            <a:pPr eaLnBrk="1" hangingPunct="1"/>
            <a:endParaRPr lang="en-029" altLang="en-US" smtClean="0">
              <a:solidFill>
                <a:srgbClr val="FF0000"/>
              </a:solidFill>
            </a:endParaRPr>
          </a:p>
          <a:p>
            <a:pPr eaLnBrk="1" hangingPunct="1">
              <a:buFontTx/>
              <a:buChar char="•"/>
            </a:pPr>
            <a:r>
              <a:rPr lang="en-029" altLang="en-US" b="1" smtClean="0"/>
              <a:t>Introduction of the participants and the trainers – with ice-breaker (15 minutes)</a:t>
            </a:r>
          </a:p>
          <a:p>
            <a:pPr eaLnBrk="1" hangingPunct="1"/>
            <a:endParaRPr lang="en-029" altLang="en-US" b="1" smtClean="0"/>
          </a:p>
          <a:p>
            <a:pPr eaLnBrk="1" hangingPunct="1">
              <a:buFontTx/>
              <a:buChar char="•"/>
            </a:pPr>
            <a:r>
              <a:rPr lang="en-029" altLang="en-US" b="1" smtClean="0"/>
              <a:t>Objectives of the training + specific objectives</a:t>
            </a:r>
          </a:p>
          <a:p>
            <a:pPr eaLnBrk="1" hangingPunct="1">
              <a:buFontTx/>
              <a:buChar char="•"/>
            </a:pPr>
            <a:endParaRPr lang="en-029" altLang="en-US" b="1" smtClean="0"/>
          </a:p>
          <a:p>
            <a:pPr eaLnBrk="1" hangingPunct="1">
              <a:buFontTx/>
              <a:buChar char="•"/>
            </a:pPr>
            <a:r>
              <a:rPr lang="en-029" altLang="en-US" b="1" smtClean="0"/>
              <a:t>The day’s themes and the overall agenda for the training</a:t>
            </a:r>
          </a:p>
          <a:p>
            <a:pPr eaLnBrk="1" hangingPunct="1">
              <a:buFontTx/>
              <a:buChar char="•"/>
            </a:pPr>
            <a:endParaRPr lang="en-029" altLang="en-US" b="1" smtClean="0"/>
          </a:p>
          <a:p>
            <a:pPr eaLnBrk="1" hangingPunct="1">
              <a:buFontTx/>
              <a:buChar char="•"/>
            </a:pPr>
            <a:r>
              <a:rPr lang="en-029" altLang="en-US" b="1" smtClean="0"/>
              <a:t>Contents of the folder given to participants</a:t>
            </a:r>
          </a:p>
          <a:p>
            <a:pPr eaLnBrk="1" hangingPunct="1">
              <a:buFontTx/>
              <a:buChar char="•"/>
            </a:pPr>
            <a:endParaRPr lang="en-029" altLang="en-US" b="1" smtClean="0"/>
          </a:p>
          <a:p>
            <a:pPr eaLnBrk="1" hangingPunct="1">
              <a:buFontTx/>
              <a:buChar char="•"/>
            </a:pPr>
            <a:r>
              <a:rPr lang="en-029" altLang="en-US" b="1" smtClean="0"/>
              <a:t>General information on the organization of the session</a:t>
            </a:r>
          </a:p>
          <a:p>
            <a:pPr eaLnBrk="1" hangingPunct="1">
              <a:buFontTx/>
              <a:buChar char="•"/>
            </a:pPr>
            <a:endParaRPr lang="en-029" altLang="en-US" b="1" smtClean="0"/>
          </a:p>
          <a:p>
            <a:pPr eaLnBrk="1" hangingPunct="1">
              <a:buFontTx/>
              <a:buChar char="•"/>
            </a:pPr>
            <a:r>
              <a:rPr lang="en-029" altLang="en-US" b="1" smtClean="0"/>
              <a:t> Look at the expectations of the participants</a:t>
            </a:r>
          </a:p>
          <a:p>
            <a:pPr eaLnBrk="1" hangingPunct="1"/>
            <a:endParaRPr lang="en-029" altLang="en-US" b="1" smtClean="0"/>
          </a:p>
          <a:p>
            <a:pPr eaLnBrk="1" hangingPunct="1">
              <a:buFontTx/>
              <a:buChar char="•"/>
            </a:pPr>
            <a:r>
              <a:rPr lang="en-029" altLang="en-US" b="1" smtClean="0"/>
              <a:t>Questions?</a:t>
            </a:r>
          </a:p>
          <a:p>
            <a:pPr eaLnBrk="1" hangingPunct="1"/>
            <a:endParaRPr lang="fr-F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35425" indent="-282856" eaLnBrk="0" hangingPunct="0">
              <a:spcBef>
                <a:spcPct val="30000"/>
              </a:spcBef>
              <a:defRPr sz="1200">
                <a:solidFill>
                  <a:schemeClr val="tx1"/>
                </a:solidFill>
                <a:latin typeface="Arial" charset="0"/>
                <a:cs typeface="Arial" charset="0"/>
              </a:defRPr>
            </a:lvl2pPr>
            <a:lvl3pPr marL="1131423" indent="-226285" eaLnBrk="0" hangingPunct="0">
              <a:spcBef>
                <a:spcPct val="30000"/>
              </a:spcBef>
              <a:defRPr sz="1200">
                <a:solidFill>
                  <a:schemeClr val="tx1"/>
                </a:solidFill>
                <a:latin typeface="Arial" charset="0"/>
                <a:cs typeface="Arial" charset="0"/>
              </a:defRPr>
            </a:lvl3pPr>
            <a:lvl4pPr marL="1583993" indent="-226285" eaLnBrk="0" hangingPunct="0">
              <a:spcBef>
                <a:spcPct val="30000"/>
              </a:spcBef>
              <a:defRPr sz="1200">
                <a:solidFill>
                  <a:schemeClr val="tx1"/>
                </a:solidFill>
                <a:latin typeface="Arial" charset="0"/>
                <a:cs typeface="Arial" charset="0"/>
              </a:defRPr>
            </a:lvl4pPr>
            <a:lvl5pPr marL="2036562" indent="-226285" eaLnBrk="0" hangingPunct="0">
              <a:spcBef>
                <a:spcPct val="30000"/>
              </a:spcBef>
              <a:defRPr sz="1200">
                <a:solidFill>
                  <a:schemeClr val="tx1"/>
                </a:solidFill>
                <a:latin typeface="Arial" charset="0"/>
                <a:cs typeface="Arial" charset="0"/>
              </a:defRPr>
            </a:lvl5pPr>
            <a:lvl6pPr marL="2489132" indent="-226285" eaLnBrk="0" fontAlgn="base" hangingPunct="0">
              <a:spcBef>
                <a:spcPct val="30000"/>
              </a:spcBef>
              <a:spcAft>
                <a:spcPct val="0"/>
              </a:spcAft>
              <a:defRPr sz="1200">
                <a:solidFill>
                  <a:schemeClr val="tx1"/>
                </a:solidFill>
                <a:latin typeface="Arial" charset="0"/>
                <a:cs typeface="Arial" charset="0"/>
              </a:defRPr>
            </a:lvl6pPr>
            <a:lvl7pPr marL="2941702" indent="-226285" eaLnBrk="0" fontAlgn="base" hangingPunct="0">
              <a:spcBef>
                <a:spcPct val="30000"/>
              </a:spcBef>
              <a:spcAft>
                <a:spcPct val="0"/>
              </a:spcAft>
              <a:defRPr sz="1200">
                <a:solidFill>
                  <a:schemeClr val="tx1"/>
                </a:solidFill>
                <a:latin typeface="Arial" charset="0"/>
                <a:cs typeface="Arial" charset="0"/>
              </a:defRPr>
            </a:lvl7pPr>
            <a:lvl8pPr marL="3394271" indent="-226285" eaLnBrk="0" fontAlgn="base" hangingPunct="0">
              <a:spcBef>
                <a:spcPct val="30000"/>
              </a:spcBef>
              <a:spcAft>
                <a:spcPct val="0"/>
              </a:spcAft>
              <a:defRPr sz="1200">
                <a:solidFill>
                  <a:schemeClr val="tx1"/>
                </a:solidFill>
                <a:latin typeface="Arial" charset="0"/>
                <a:cs typeface="Arial" charset="0"/>
              </a:defRPr>
            </a:lvl8pPr>
            <a:lvl9pPr marL="3846841" indent="-22628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A739F56-9F53-44B3-B9B6-7FF892E0F41E}" type="slidenum">
              <a:rPr lang="en-GB" altLang="en-US" smtClean="0"/>
              <a:pPr eaLnBrk="1" hangingPunct="1">
                <a:spcBef>
                  <a:spcPct val="0"/>
                </a:spcBef>
              </a:pPr>
              <a:t>15</a:t>
            </a:fld>
            <a:endParaRPr lang="en-GB" altLang="en-US" smtClean="0"/>
          </a:p>
        </p:txBody>
      </p:sp>
      <p:sp>
        <p:nvSpPr>
          <p:cNvPr id="22531" name="Rectangle 2"/>
          <p:cNvSpPr>
            <a:spLocks noGrp="1" noRot="1" noChangeAspect="1" noChangeArrowheads="1" noTextEdit="1"/>
          </p:cNvSpPr>
          <p:nvPr>
            <p:ph type="sldImg"/>
          </p:nvPr>
        </p:nvSpPr>
        <p:spPr>
          <a:xfrm>
            <a:off x="881063" y="733425"/>
            <a:ext cx="4884737" cy="3665538"/>
          </a:xfrm>
          <a:ln/>
        </p:spPr>
      </p:sp>
      <p:sp>
        <p:nvSpPr>
          <p:cNvPr id="22532" name="Rectangle 3"/>
          <p:cNvSpPr>
            <a:spLocks noGrp="1" noChangeArrowheads="1"/>
          </p:cNvSpPr>
          <p:nvPr>
            <p:ph type="body" idx="1"/>
          </p:nvPr>
        </p:nvSpPr>
        <p:spPr>
          <a:noFill/>
        </p:spPr>
        <p:txBody>
          <a:bodyPr/>
          <a:lstStyle/>
          <a:p>
            <a:pPr defTabSz="903568"/>
            <a:r>
              <a:rPr lang="en-GB" altLang="en-US" sz="1000" b="1" dirty="0">
                <a:latin typeface="Calibri" pitchFamily="34" charset="0"/>
              </a:rPr>
              <a:t>KEY MESSAGES to convey:</a:t>
            </a:r>
          </a:p>
          <a:p>
            <a:pPr defTabSz="903568">
              <a:buFontTx/>
              <a:buChar char="•"/>
            </a:pPr>
            <a:r>
              <a:rPr lang="en-US" altLang="en-US" sz="1000" dirty="0">
                <a:latin typeface="Calibri" pitchFamily="34" charset="0"/>
              </a:rPr>
              <a:t>There will be high expectations on IFRC </a:t>
            </a:r>
            <a:r>
              <a:rPr lang="en-US" altLang="en-US" sz="1000" dirty="0" err="1">
                <a:latin typeface="Calibri" pitchFamily="34" charset="0"/>
              </a:rPr>
              <a:t>programme</a:t>
            </a:r>
            <a:r>
              <a:rPr lang="en-US" altLang="en-US" sz="1000" dirty="0">
                <a:latin typeface="Calibri" pitchFamily="34" charset="0"/>
              </a:rPr>
              <a:t> because it has committed to lead shelter.</a:t>
            </a:r>
          </a:p>
          <a:p>
            <a:pPr defTabSz="903568">
              <a:buFontTx/>
              <a:buChar char="•"/>
            </a:pPr>
            <a:r>
              <a:rPr lang="en-US" altLang="en-US" sz="1000" dirty="0">
                <a:latin typeface="Calibri" pitchFamily="34" charset="0"/>
              </a:rPr>
              <a:t>Role for the shelter FACT in the cluster is to attend to the meetings.</a:t>
            </a:r>
          </a:p>
          <a:p>
            <a:pPr defTabSz="903568">
              <a:buFontTx/>
              <a:buChar char="•"/>
            </a:pPr>
            <a:r>
              <a:rPr lang="en-US" altLang="en-US" sz="1000" dirty="0">
                <a:latin typeface="Calibri" pitchFamily="34" charset="0"/>
              </a:rPr>
              <a:t>Although shelter has been an activity of the RC since </a:t>
            </a:r>
            <a:r>
              <a:rPr lang="en-US" altLang="en-US" sz="1000" dirty="0" err="1">
                <a:latin typeface="Calibri" pitchFamily="34" charset="0"/>
              </a:rPr>
              <a:t>Solferino</a:t>
            </a:r>
            <a:r>
              <a:rPr lang="en-US" altLang="en-US" sz="1000" dirty="0">
                <a:latin typeface="Calibri" pitchFamily="34" charset="0"/>
              </a:rPr>
              <a:t> (Henry Dunant used host family and collective shelter ;-) the good practice and guidance has not been systematized. </a:t>
            </a:r>
          </a:p>
          <a:p>
            <a:pPr defTabSz="903568">
              <a:buFontTx/>
              <a:buChar char="•"/>
            </a:pPr>
            <a:endParaRPr lang="en-US" altLang="en-US" sz="1000" dirty="0">
              <a:latin typeface="Calibri" pitchFamily="34" charset="0"/>
            </a:endParaRPr>
          </a:p>
          <a:p>
            <a:pPr defTabSz="903568"/>
            <a:r>
              <a:rPr lang="en-GB" altLang="en-US" sz="1000" b="1" dirty="0">
                <a:latin typeface="Calibri" pitchFamily="34" charset="0"/>
              </a:rPr>
              <a:t>ADDITIONAL background information:</a:t>
            </a:r>
          </a:p>
          <a:p>
            <a:pPr defTabSz="903568"/>
            <a:r>
              <a:rPr lang="en-US" altLang="en-US" sz="1000" dirty="0">
                <a:latin typeface="Calibri" pitchFamily="34" charset="0"/>
              </a:rPr>
              <a:t>The “cluster” approach is a method of coordinating and strengthening the effectiveness of disaster response operations, in support of the host country’s government. </a:t>
            </a:r>
            <a:r>
              <a:rPr lang="en-GB" altLang="en-US" sz="1000" dirty="0">
                <a:latin typeface="Calibri" pitchFamily="34" charset="0"/>
              </a:rPr>
              <a:t>It is part of the Humanitarian Reform process that was developed by the IASC Working Group, a body comprised of the Red Cross Red Crescent Movement, various NGOs and the United Nations. At the 2005 General Assembly, the IFRC committed to convening the Shelter Cluster in disaster response operations. </a:t>
            </a:r>
          </a:p>
          <a:p>
            <a:pPr defTabSz="903568"/>
            <a:r>
              <a:rPr lang="en-GB" altLang="en-US" sz="1000" dirty="0">
                <a:latin typeface="Calibri" pitchFamily="34" charset="0"/>
              </a:rPr>
              <a:t>Humanitarian reform. Cluster system. IFRC as convener shelter cluster after a natural disaster during the emergency phase - UNHCR on operation related with conflict situation. </a:t>
            </a:r>
          </a:p>
          <a:p>
            <a:pPr defTabSz="903568"/>
            <a:r>
              <a:rPr lang="en-GB" altLang="en-US" sz="1000" dirty="0">
                <a:latin typeface="Calibri" pitchFamily="34" charset="0"/>
              </a:rPr>
              <a:t>RCRC movement (NS, IFRC &amp; ICRC) have been implemented shelter programmes for quite time ago but shelter department was created in IFRC after to take the decision of become shelter cluster convener. </a:t>
            </a:r>
          </a:p>
          <a:p>
            <a:pPr defTabSz="903568"/>
            <a:r>
              <a:rPr lang="en-GB" altLang="en-US" sz="1000" dirty="0">
                <a:latin typeface="Calibri" pitchFamily="34" charset="0"/>
              </a:rPr>
              <a:t>At the same time that the FACT team is deployed, a shelter cluster coordination team SCCT will be deployed too. They’ll coordinate the general shelter response in the country including RC/RC Movement, UN agencies, NGO/INGOs. They’ll not be involve on the implementation of the RC/RC response. They’ll be in depended but it will be important to have a close collaboration.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534" eaLnBrk="1" fontAlgn="auto" hangingPunct="1">
              <a:spcBef>
                <a:spcPts val="0"/>
              </a:spcBef>
              <a:spcAft>
                <a:spcPts val="0"/>
              </a:spcAft>
              <a:defRPr/>
            </a:pPr>
            <a:endParaRPr lang="en-GB" dirty="0" smtClean="0"/>
          </a:p>
        </p:txBody>
      </p:sp>
      <p:sp>
        <p:nvSpPr>
          <p:cNvPr id="4" name="Slide Number Placeholder 3"/>
          <p:cNvSpPr>
            <a:spLocks noGrp="1"/>
          </p:cNvSpPr>
          <p:nvPr>
            <p:ph type="sldNum" sz="quarter" idx="10"/>
          </p:nvPr>
        </p:nvSpPr>
        <p:spPr/>
        <p:txBody>
          <a:bodyPr/>
          <a:lstStyle/>
          <a:p>
            <a:fld id="{C25E0502-FD64-40A7-B778-EBCA93BE88E0}" type="slidenum">
              <a:rPr lang="de-DE" smtClean="0"/>
              <a:pPr/>
              <a:t>18</a:t>
            </a:fld>
            <a:endParaRPr lang="de-DE"/>
          </a:p>
        </p:txBody>
      </p:sp>
    </p:spTree>
    <p:extLst>
      <p:ext uri="{BB962C8B-B14F-4D97-AF65-F5344CB8AC3E}">
        <p14:creationId xmlns:p14="http://schemas.microsoft.com/office/powerpoint/2010/main" val="215563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p:spPr>
        <p:txBody>
          <a:bodyPr/>
          <a:lstStyle/>
          <a:p>
            <a:pPr eaLnBrk="1" hangingPunct="1"/>
            <a:endParaRPr lang="es-ES" smtClean="0"/>
          </a:p>
        </p:txBody>
      </p:sp>
      <p:sp>
        <p:nvSpPr>
          <p:cNvPr id="169987" name="Slide Number Placeholder 3"/>
          <p:cNvSpPr>
            <a:spLocks noGrp="1"/>
          </p:cNvSpPr>
          <p:nvPr>
            <p:ph type="sldNum" sz="quarter" idx="5"/>
          </p:nvPr>
        </p:nvSpPr>
        <p:spPr>
          <a:noFill/>
        </p:spPr>
        <p:txBody>
          <a:bodyPr/>
          <a:lstStyle/>
          <a:p>
            <a:fld id="{3217AA5F-8DCB-462A-AA5B-9CC440AE7701}" type="slidenum">
              <a:rPr lang="fr-CH" smtClean="0"/>
              <a:pPr/>
              <a:t>44</a:t>
            </a:fld>
            <a:endParaRPr lang="fr-CH"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8057B-5807-4632-BF56-1181256EFD58}" type="slidenum">
              <a:rPr lang="en-GB"/>
              <a:pPr/>
              <a:t>51</a:t>
            </a:fld>
            <a:endParaRPr lang="en-GB"/>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GB"/>
              <a:t>From ToRs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38BC25F-6FFC-4360-933B-419D4A0A4115}" type="slidenum">
              <a:rPr lang="en-GB"/>
              <a:pPr/>
              <a:t>55</a:t>
            </a:fld>
            <a:endParaRPr lang="en-GB"/>
          </a:p>
        </p:txBody>
      </p:sp>
      <p:sp>
        <p:nvSpPr>
          <p:cNvPr id="204802" name="Text Box 2"/>
          <p:cNvSpPr txBox="1">
            <a:spLocks noChangeArrowheads="1"/>
          </p:cNvSpPr>
          <p:nvPr/>
        </p:nvSpPr>
        <p:spPr bwMode="auto">
          <a:xfrm>
            <a:off x="1109085" y="733308"/>
            <a:ext cx="4428645" cy="366483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514" tIns="45257" rIns="90514" bIns="45257" anchor="ctr"/>
          <a:lstStyle/>
          <a:p>
            <a:endParaRPr lang="en-GB"/>
          </a:p>
        </p:txBody>
      </p:sp>
      <p:sp>
        <p:nvSpPr>
          <p:cNvPr id="204803" name="Text Box 3"/>
          <p:cNvSpPr txBox="1">
            <a:spLocks noGrp="1" noChangeArrowheads="1"/>
          </p:cNvSpPr>
          <p:nvPr>
            <p:ph type="body"/>
          </p:nvPr>
        </p:nvSpPr>
        <p:spPr bwMode="auto">
          <a:xfrm>
            <a:off x="664528" y="4644272"/>
            <a:ext cx="5316220" cy="44015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2"/>
            <a:endParaRPr lang="en-US" dirty="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35446" indent="-282864" eaLnBrk="0" hangingPunct="0">
              <a:defRPr>
                <a:solidFill>
                  <a:schemeClr val="tx1"/>
                </a:solidFill>
                <a:latin typeface="Arial" charset="0"/>
                <a:cs typeface="Arial" charset="0"/>
              </a:defRPr>
            </a:lvl2pPr>
            <a:lvl3pPr marL="1131456" indent="-226291" eaLnBrk="0" hangingPunct="0">
              <a:defRPr>
                <a:solidFill>
                  <a:schemeClr val="tx1"/>
                </a:solidFill>
                <a:latin typeface="Arial" charset="0"/>
                <a:cs typeface="Arial" charset="0"/>
              </a:defRPr>
            </a:lvl3pPr>
            <a:lvl4pPr marL="1584038" indent="-226291" eaLnBrk="0" hangingPunct="0">
              <a:defRPr>
                <a:solidFill>
                  <a:schemeClr val="tx1"/>
                </a:solidFill>
                <a:latin typeface="Arial" charset="0"/>
                <a:cs typeface="Arial" charset="0"/>
              </a:defRPr>
            </a:lvl4pPr>
            <a:lvl5pPr marL="2036620" indent="-226291" eaLnBrk="0" hangingPunct="0">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pPr eaLnBrk="1" hangingPunct="1"/>
            <a:fld id="{466B4170-E77B-425D-B2B6-142024A671C8}" type="slidenum">
              <a:rPr lang="fr-FR">
                <a:solidFill>
                  <a:prstClr val="black"/>
                </a:solidFill>
              </a:rPr>
              <a:pPr eaLnBrk="1" hangingPunct="1"/>
              <a:t>2</a:t>
            </a:fld>
            <a:endParaRPr lang="fr-FR" dirty="0">
              <a:solidFill>
                <a:prstClr val="black"/>
              </a:solidFill>
            </a:endParaRPr>
          </a:p>
        </p:txBody>
      </p:sp>
      <p:sp>
        <p:nvSpPr>
          <p:cNvPr id="24579" name="Rectangle 2"/>
          <p:cNvSpPr>
            <a:spLocks noGrp="1" noRot="1" noChangeAspect="1" noChangeArrowheads="1" noTextEdit="1"/>
          </p:cNvSpPr>
          <p:nvPr>
            <p:ph type="sldImg"/>
          </p:nvPr>
        </p:nvSpPr>
        <p:spPr>
          <a:xfrm>
            <a:off x="877888" y="733425"/>
            <a:ext cx="4891087" cy="3667125"/>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u="sng" dirty="0" smtClean="0"/>
              <a:t>Time allowed:</a:t>
            </a:r>
            <a:r>
              <a:rPr lang="en-GB" dirty="0" smtClean="0"/>
              <a:t> 10 minutes approximately</a:t>
            </a:r>
            <a:endParaRPr lang="en-GB" u="sng" dirty="0" smtClean="0"/>
          </a:p>
          <a:p>
            <a:pPr eaLnBrk="1" hangingPunct="1"/>
            <a:endParaRPr lang="en-GB" dirty="0" smtClean="0"/>
          </a:p>
          <a:p>
            <a:pPr eaLnBrk="1" hangingPunct="1"/>
            <a:r>
              <a:rPr lang="en-GB" dirty="0" smtClean="0"/>
              <a:t>Ask the participants!</a:t>
            </a:r>
          </a:p>
          <a:p>
            <a:pPr eaLnBrk="1" hangingPunct="1"/>
            <a:endParaRPr lang="en-GB" dirty="0" smtClean="0"/>
          </a:p>
          <a:p>
            <a:pPr eaLnBrk="1" hangingPunct="1"/>
            <a:r>
              <a:rPr lang="en-GB" dirty="0" smtClean="0"/>
              <a:t>Write on the board or the flip-chart all the answers given.</a:t>
            </a:r>
          </a:p>
          <a:p>
            <a:pPr eaLnBrk="1" hangingPunct="1"/>
            <a:endParaRPr lang="en-GB" dirty="0" smtClean="0"/>
          </a:p>
          <a:p>
            <a:pPr eaLnBrk="1" hangingPunct="1"/>
            <a:r>
              <a:rPr lang="en-GB" dirty="0" smtClean="0"/>
              <a:t>It could be interesting to note the translation of the word « shelter » in different languages or dialects (ex.: hut, lean-to, etc.)</a:t>
            </a:r>
          </a:p>
          <a:p>
            <a:r>
              <a:rPr lang="en-GB" sz="1200" kern="1200" dirty="0" smtClean="0">
                <a:solidFill>
                  <a:schemeClr val="tx1"/>
                </a:solidFill>
                <a:latin typeface="Arial" pitchFamily="34" charset="0"/>
                <a:ea typeface="+mn-ea"/>
                <a:cs typeface="Arial" pitchFamily="34" charset="0"/>
              </a:rPr>
              <a:t>Start with a discussion on what does ‘shelter’ mean in different languages – observation that often it means safety, protection but usually limited in timeframe/temporary in nature – important for us to remember that to our beneficiaries shelter is usually their home.</a:t>
            </a:r>
          </a:p>
          <a:p>
            <a:r>
              <a:rPr lang="en-GB" sz="1200" kern="1200" dirty="0" smtClean="0">
                <a:solidFill>
                  <a:schemeClr val="tx1"/>
                </a:solidFill>
                <a:latin typeface="Arial" pitchFamily="34" charset="0"/>
                <a:ea typeface="+mn-ea"/>
                <a:cs typeface="Arial" pitchFamily="34" charset="0"/>
              </a:rPr>
              <a:t>Sometimes the only support that they will receive, will be the one that we can give to them….</a:t>
            </a:r>
          </a:p>
          <a:p>
            <a:pPr defTabSz="914059">
              <a:defRPr/>
            </a:pPr>
            <a:endParaRPr lang="en-GB" sz="1200" b="1" kern="1200" dirty="0" smtClean="0">
              <a:solidFill>
                <a:schemeClr val="tx1"/>
              </a:solidFill>
              <a:latin typeface="Arial" pitchFamily="34" charset="0"/>
              <a:ea typeface="+mn-ea"/>
              <a:cs typeface="Arial" pitchFamily="34" charset="0"/>
            </a:endParaRPr>
          </a:p>
          <a:p>
            <a:pPr defTabSz="914059">
              <a:defRPr/>
            </a:pPr>
            <a:r>
              <a:rPr lang="en-GB" sz="1200" b="1" kern="1200" dirty="0" smtClean="0">
                <a:solidFill>
                  <a:schemeClr val="tx1"/>
                </a:solidFill>
                <a:latin typeface="Arial" pitchFamily="34" charset="0"/>
                <a:ea typeface="+mn-ea"/>
                <a:cs typeface="Arial" pitchFamily="34" charset="0"/>
              </a:rPr>
              <a:t>KEY MESSAGES to convey:</a:t>
            </a:r>
          </a:p>
          <a:p>
            <a:pPr>
              <a:buFont typeface="Arial" pitchFamily="34" charset="0"/>
              <a:buChar char="•"/>
            </a:pPr>
            <a:r>
              <a:rPr lang="en-GB" sz="1200" kern="1200" dirty="0" smtClean="0">
                <a:solidFill>
                  <a:schemeClr val="tx1"/>
                </a:solidFill>
                <a:latin typeface="Arial" pitchFamily="34" charset="0"/>
                <a:ea typeface="+mn-ea"/>
                <a:cs typeface="Arial" pitchFamily="34" charset="0"/>
              </a:rPr>
              <a:t> Is the word they use for “shelter” the same they use for “home”?</a:t>
            </a:r>
          </a:p>
          <a:p>
            <a:pPr>
              <a:buFont typeface="Arial" pitchFamily="34" charset="0"/>
              <a:buChar char="•"/>
            </a:pPr>
            <a:r>
              <a:rPr lang="en-GB" sz="1200" kern="1200" dirty="0" smtClean="0">
                <a:solidFill>
                  <a:schemeClr val="tx1"/>
                </a:solidFill>
                <a:latin typeface="Arial" pitchFamily="34" charset="0"/>
                <a:ea typeface="+mn-ea"/>
                <a:cs typeface="Arial" pitchFamily="34" charset="0"/>
              </a:rPr>
              <a:t> Summarize the discussion saying that the way we understand shelter in the department does not necessarily correspond with the dictionary definition. It covers all the aspects described and many more. Probably a better word would be “HOME”.</a:t>
            </a:r>
          </a:p>
          <a:p>
            <a:pPr>
              <a:buFont typeface="Arial" pitchFamily="34" charset="0"/>
              <a:buChar char="•"/>
            </a:pPr>
            <a:r>
              <a:rPr lang="en-GB" sz="1200" kern="1200" dirty="0" smtClean="0">
                <a:solidFill>
                  <a:schemeClr val="tx1"/>
                </a:solidFill>
                <a:latin typeface="Arial" pitchFamily="34" charset="0"/>
                <a:ea typeface="+mn-ea"/>
                <a:cs typeface="Arial" pitchFamily="34" charset="0"/>
              </a:rPr>
              <a:t> Useful to capture some of the meanings in a flipchart. </a:t>
            </a:r>
          </a:p>
          <a:p>
            <a:pPr eaLnBrk="1" hangingPunct="1"/>
            <a:endParaRPr lang="en-GB" dirty="0" smtClean="0"/>
          </a:p>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0B05F-EADB-469F-AB03-0CB9FB13BD5B}" type="slidenum">
              <a:rPr lang="en-GB" altLang="en-US"/>
              <a:pPr/>
              <a:t>3</a:t>
            </a:fld>
            <a:endParaRPr lang="en-GB"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35446" indent="-282864" eaLnBrk="0" hangingPunct="0">
              <a:defRPr>
                <a:solidFill>
                  <a:schemeClr val="tx1"/>
                </a:solidFill>
                <a:latin typeface="Arial" charset="0"/>
                <a:cs typeface="Arial" charset="0"/>
              </a:defRPr>
            </a:lvl2pPr>
            <a:lvl3pPr marL="1131456" indent="-226291" eaLnBrk="0" hangingPunct="0">
              <a:defRPr>
                <a:solidFill>
                  <a:schemeClr val="tx1"/>
                </a:solidFill>
                <a:latin typeface="Arial" charset="0"/>
                <a:cs typeface="Arial" charset="0"/>
              </a:defRPr>
            </a:lvl3pPr>
            <a:lvl4pPr marL="1584038" indent="-226291" eaLnBrk="0" hangingPunct="0">
              <a:defRPr>
                <a:solidFill>
                  <a:schemeClr val="tx1"/>
                </a:solidFill>
                <a:latin typeface="Arial" charset="0"/>
                <a:cs typeface="Arial" charset="0"/>
              </a:defRPr>
            </a:lvl4pPr>
            <a:lvl5pPr marL="2036620" indent="-226291" eaLnBrk="0" hangingPunct="0">
              <a:defRPr>
                <a:solidFill>
                  <a:schemeClr val="tx1"/>
                </a:solidFill>
                <a:latin typeface="Arial" charset="0"/>
                <a:cs typeface="Arial" charset="0"/>
              </a:defRPr>
            </a:lvl5pPr>
            <a:lvl6pPr marL="2489203" indent="-226291" eaLnBrk="0" fontAlgn="base" hangingPunct="0">
              <a:spcBef>
                <a:spcPct val="0"/>
              </a:spcBef>
              <a:spcAft>
                <a:spcPct val="0"/>
              </a:spcAft>
              <a:defRPr>
                <a:solidFill>
                  <a:schemeClr val="tx1"/>
                </a:solidFill>
                <a:latin typeface="Arial" charset="0"/>
                <a:cs typeface="Arial" charset="0"/>
              </a:defRPr>
            </a:lvl6pPr>
            <a:lvl7pPr marL="2941785" indent="-226291" eaLnBrk="0" fontAlgn="base" hangingPunct="0">
              <a:spcBef>
                <a:spcPct val="0"/>
              </a:spcBef>
              <a:spcAft>
                <a:spcPct val="0"/>
              </a:spcAft>
              <a:defRPr>
                <a:solidFill>
                  <a:schemeClr val="tx1"/>
                </a:solidFill>
                <a:latin typeface="Arial" charset="0"/>
                <a:cs typeface="Arial" charset="0"/>
              </a:defRPr>
            </a:lvl7pPr>
            <a:lvl8pPr marL="3394367" indent="-226291" eaLnBrk="0" fontAlgn="base" hangingPunct="0">
              <a:spcBef>
                <a:spcPct val="0"/>
              </a:spcBef>
              <a:spcAft>
                <a:spcPct val="0"/>
              </a:spcAft>
              <a:defRPr>
                <a:solidFill>
                  <a:schemeClr val="tx1"/>
                </a:solidFill>
                <a:latin typeface="Arial" charset="0"/>
                <a:cs typeface="Arial" charset="0"/>
              </a:defRPr>
            </a:lvl8pPr>
            <a:lvl9pPr marL="3846949" indent="-226291" eaLnBrk="0" fontAlgn="base" hangingPunct="0">
              <a:spcBef>
                <a:spcPct val="0"/>
              </a:spcBef>
              <a:spcAft>
                <a:spcPct val="0"/>
              </a:spcAft>
              <a:defRPr>
                <a:solidFill>
                  <a:schemeClr val="tx1"/>
                </a:solidFill>
                <a:latin typeface="Arial" charset="0"/>
                <a:cs typeface="Arial" charset="0"/>
              </a:defRPr>
            </a:lvl9pPr>
          </a:lstStyle>
          <a:p>
            <a:pPr eaLnBrk="1" hangingPunct="1"/>
            <a:fld id="{EB296914-04E8-454C-8442-A2B51B07ADCF}" type="slidenum">
              <a:rPr lang="en-GB">
                <a:solidFill>
                  <a:prstClr val="black"/>
                </a:solidFill>
              </a:rPr>
              <a:pPr eaLnBrk="1" hangingPunct="1"/>
              <a:t>6</a:t>
            </a:fld>
            <a:endParaRPr lang="en-GB" dirty="0">
              <a:solidFill>
                <a:prstClr val="black"/>
              </a:solidFill>
            </a:endParaRPr>
          </a:p>
        </p:txBody>
      </p:sp>
      <p:sp>
        <p:nvSpPr>
          <p:cNvPr id="31747" name="Rectangle 2"/>
          <p:cNvSpPr>
            <a:spLocks noGrp="1" noRot="1" noChangeAspect="1" noChangeArrowheads="1" noTextEdit="1"/>
          </p:cNvSpPr>
          <p:nvPr>
            <p:ph type="sldImg"/>
          </p:nvPr>
        </p:nvSpPr>
        <p:spPr>
          <a:xfrm>
            <a:off x="881063" y="733425"/>
            <a:ext cx="4884737" cy="36639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RE-DO DIAGRAM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B1C97-DFE2-48AF-8640-E5427AA02417}" type="slidenum">
              <a:rPr lang="en-GB" altLang="en-US"/>
              <a:pPr/>
              <a:t>7</a:t>
            </a:fld>
            <a:endParaRPr lang="en-GB"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E290F-3E4E-4675-B6F0-2F8B3F0B2670}" type="slidenum">
              <a:rPr lang="en-GB" altLang="en-US"/>
              <a:pPr/>
              <a:t>8</a:t>
            </a:fld>
            <a:endParaRPr lang="en-GB"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each answer:</a:t>
            </a:r>
          </a:p>
          <a:p>
            <a:r>
              <a:rPr lang="en-GB" smtClean="0"/>
              <a:t>Protection </a:t>
            </a:r>
            <a:r>
              <a:rPr lang="en-GB" dirty="0" smtClean="0"/>
              <a:t>from the climate: rain, cold, snow but also the heat, sun, wind, etc.</a:t>
            </a:r>
          </a:p>
          <a:p>
            <a:r>
              <a:rPr lang="en-GB" dirty="0" smtClean="0"/>
              <a:t>Security and protection of the private space: 1 family per shelter, men and women separated if necessary</a:t>
            </a:r>
          </a:p>
          <a:p>
            <a:r>
              <a:rPr lang="en-GB" dirty="0" smtClean="0"/>
              <a:t>Health: a shelter to reduce the risk of falling ill</a:t>
            </a:r>
          </a:p>
          <a:p>
            <a:r>
              <a:rPr lang="en-GB" dirty="0" smtClean="0"/>
              <a:t>Support for the family unit and communal space: a place to live, prepare food, sleep, care for children….</a:t>
            </a:r>
          </a:p>
          <a:p>
            <a:r>
              <a:rPr lang="en-GB" dirty="0" smtClean="0"/>
              <a:t>Support for the resumption of subsistence activities: a place where one can take up or continue an economic activity (e.g., sell items, sew, raise chickens…)</a:t>
            </a:r>
          </a:p>
          <a:p>
            <a:endParaRPr lang="en-GB" dirty="0"/>
          </a:p>
        </p:txBody>
      </p:sp>
      <p:sp>
        <p:nvSpPr>
          <p:cNvPr id="4" name="Slide Number Placeholder 3"/>
          <p:cNvSpPr>
            <a:spLocks noGrp="1"/>
          </p:cNvSpPr>
          <p:nvPr>
            <p:ph type="sldNum" sz="quarter" idx="10"/>
          </p:nvPr>
        </p:nvSpPr>
        <p:spPr/>
        <p:txBody>
          <a:bodyPr/>
          <a:lstStyle/>
          <a:p>
            <a:pPr>
              <a:defRPr/>
            </a:pPr>
            <a:fld id="{560A4DA9-D9E3-4062-883A-C04697E9AA5F}" type="slidenum">
              <a:rPr lang="en-GB" smtClean="0"/>
              <a:pPr>
                <a:defRPr/>
              </a:pPr>
              <a:t>9</a:t>
            </a:fld>
            <a:endParaRPr lang="en-GB" dirty="0"/>
          </a:p>
        </p:txBody>
      </p:sp>
    </p:spTree>
    <p:extLst>
      <p:ext uri="{BB962C8B-B14F-4D97-AF65-F5344CB8AC3E}">
        <p14:creationId xmlns:p14="http://schemas.microsoft.com/office/powerpoint/2010/main" val="383539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35446" indent="-282864" eaLnBrk="0" hangingPunct="0">
              <a:spcBef>
                <a:spcPct val="30000"/>
              </a:spcBef>
              <a:defRPr sz="1200">
                <a:solidFill>
                  <a:schemeClr val="tx1"/>
                </a:solidFill>
                <a:latin typeface="Arial" charset="0"/>
                <a:cs typeface="Arial" charset="0"/>
              </a:defRPr>
            </a:lvl2pPr>
            <a:lvl3pPr marL="1131456" indent="-226291" eaLnBrk="0" hangingPunct="0">
              <a:spcBef>
                <a:spcPct val="30000"/>
              </a:spcBef>
              <a:defRPr sz="1200">
                <a:solidFill>
                  <a:schemeClr val="tx1"/>
                </a:solidFill>
                <a:latin typeface="Arial" charset="0"/>
                <a:cs typeface="Arial" charset="0"/>
              </a:defRPr>
            </a:lvl3pPr>
            <a:lvl4pPr marL="1584038" indent="-226291" eaLnBrk="0" hangingPunct="0">
              <a:spcBef>
                <a:spcPct val="30000"/>
              </a:spcBef>
              <a:defRPr sz="1200">
                <a:solidFill>
                  <a:schemeClr val="tx1"/>
                </a:solidFill>
                <a:latin typeface="Arial" charset="0"/>
                <a:cs typeface="Arial" charset="0"/>
              </a:defRPr>
            </a:lvl4pPr>
            <a:lvl5pPr marL="2036620" indent="-226291" eaLnBrk="0" hangingPunct="0">
              <a:spcBef>
                <a:spcPct val="30000"/>
              </a:spcBef>
              <a:defRPr sz="1200">
                <a:solidFill>
                  <a:schemeClr val="tx1"/>
                </a:solidFill>
                <a:latin typeface="Arial" charset="0"/>
                <a:cs typeface="Arial" charset="0"/>
              </a:defRPr>
            </a:lvl5pPr>
            <a:lvl6pPr marL="2489203" indent="-226291" eaLnBrk="0" fontAlgn="base" hangingPunct="0">
              <a:spcBef>
                <a:spcPct val="30000"/>
              </a:spcBef>
              <a:spcAft>
                <a:spcPct val="0"/>
              </a:spcAft>
              <a:defRPr sz="1200">
                <a:solidFill>
                  <a:schemeClr val="tx1"/>
                </a:solidFill>
                <a:latin typeface="Arial" charset="0"/>
                <a:cs typeface="Arial" charset="0"/>
              </a:defRPr>
            </a:lvl6pPr>
            <a:lvl7pPr marL="2941785" indent="-226291" eaLnBrk="0" fontAlgn="base" hangingPunct="0">
              <a:spcBef>
                <a:spcPct val="30000"/>
              </a:spcBef>
              <a:spcAft>
                <a:spcPct val="0"/>
              </a:spcAft>
              <a:defRPr sz="1200">
                <a:solidFill>
                  <a:schemeClr val="tx1"/>
                </a:solidFill>
                <a:latin typeface="Arial" charset="0"/>
                <a:cs typeface="Arial" charset="0"/>
              </a:defRPr>
            </a:lvl7pPr>
            <a:lvl8pPr marL="3394367" indent="-226291" eaLnBrk="0" fontAlgn="base" hangingPunct="0">
              <a:spcBef>
                <a:spcPct val="30000"/>
              </a:spcBef>
              <a:spcAft>
                <a:spcPct val="0"/>
              </a:spcAft>
              <a:defRPr sz="1200">
                <a:solidFill>
                  <a:schemeClr val="tx1"/>
                </a:solidFill>
                <a:latin typeface="Arial" charset="0"/>
                <a:cs typeface="Arial" charset="0"/>
              </a:defRPr>
            </a:lvl8pPr>
            <a:lvl9pPr marL="3846949" indent="-22629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80ABCE7-957A-4AC0-A9FD-64762C94DE08}" type="slidenum">
              <a:rPr lang="en-GB" altLang="en-US" smtClean="0"/>
              <a:pPr eaLnBrk="1" hangingPunct="1">
                <a:spcBef>
                  <a:spcPct val="0"/>
                </a:spcBef>
              </a:pPr>
              <a:t>12</a:t>
            </a:fld>
            <a:endParaRPr lang="en-GB" altLang="en-US" smtClean="0"/>
          </a:p>
        </p:txBody>
      </p:sp>
      <p:sp>
        <p:nvSpPr>
          <p:cNvPr id="19459" name="Rectangle 2"/>
          <p:cNvSpPr>
            <a:spLocks noGrp="1" noRot="1" noChangeAspect="1" noChangeArrowheads="1" noTextEdit="1"/>
          </p:cNvSpPr>
          <p:nvPr>
            <p:ph type="sldImg"/>
          </p:nvPr>
        </p:nvSpPr>
        <p:spPr>
          <a:xfrm>
            <a:off x="877888" y="733425"/>
            <a:ext cx="4891087" cy="3667125"/>
          </a:xfrm>
          <a:ln/>
        </p:spPr>
      </p:sp>
      <p:sp>
        <p:nvSpPr>
          <p:cNvPr id="19460" name="Rectangle 3"/>
          <p:cNvSpPr>
            <a:spLocks noGrp="1" noChangeArrowheads="1"/>
          </p:cNvSpPr>
          <p:nvPr>
            <p:ph type="body" idx="1"/>
          </p:nvPr>
        </p:nvSpPr>
        <p:spPr>
          <a:noFill/>
        </p:spPr>
        <p:txBody>
          <a:bodyPr/>
          <a:lstStyle/>
          <a:p>
            <a:pPr defTabSz="897308"/>
            <a:r>
              <a:rPr lang="en-GB" altLang="en-US" sz="1000" b="1">
                <a:latin typeface="Calibri" pitchFamily="34" charset="0"/>
              </a:rPr>
              <a:t>KEY MESSAGES to convey:</a:t>
            </a:r>
          </a:p>
          <a:p>
            <a:pPr defTabSz="897308">
              <a:buFontTx/>
              <a:buChar char="•"/>
            </a:pPr>
            <a:r>
              <a:rPr lang="en-US" altLang="en-US" sz="1000">
                <a:latin typeface="Calibri" pitchFamily="34" charset="0"/>
              </a:rPr>
              <a:t>There will be high expectations on IFRC programme because it has committed to lead shelter.</a:t>
            </a:r>
          </a:p>
          <a:p>
            <a:pPr defTabSz="897308">
              <a:buFontTx/>
              <a:buChar char="•"/>
            </a:pPr>
            <a:r>
              <a:rPr lang="en-US" altLang="en-US" sz="1000">
                <a:latin typeface="Calibri" pitchFamily="34" charset="0"/>
              </a:rPr>
              <a:t>Role for the shelter FACT in the cluster is to attend to the meetings.</a:t>
            </a:r>
          </a:p>
          <a:p>
            <a:pPr defTabSz="897308">
              <a:buFontTx/>
              <a:buChar char="•"/>
            </a:pPr>
            <a:r>
              <a:rPr lang="en-US" altLang="en-US" sz="1000">
                <a:latin typeface="Calibri" pitchFamily="34" charset="0"/>
              </a:rPr>
              <a:t>Although shelter has been an activity of the RC since Solferino (Henry Dunant used host family and collective shelter ;-) the good practice and guidance has not been systematized. </a:t>
            </a:r>
          </a:p>
          <a:p>
            <a:pPr defTabSz="897308">
              <a:buFontTx/>
              <a:buChar char="•"/>
            </a:pPr>
            <a:endParaRPr lang="en-US" altLang="en-US" sz="1000">
              <a:latin typeface="Calibri" pitchFamily="34" charset="0"/>
            </a:endParaRPr>
          </a:p>
          <a:p>
            <a:pPr defTabSz="897308"/>
            <a:r>
              <a:rPr lang="en-GB" altLang="en-US" sz="1000" b="1">
                <a:latin typeface="Calibri" pitchFamily="34" charset="0"/>
              </a:rPr>
              <a:t>ADDITIONAL background information:</a:t>
            </a:r>
          </a:p>
          <a:p>
            <a:pPr defTabSz="897308"/>
            <a:r>
              <a:rPr lang="en-US" altLang="en-US" sz="1000">
                <a:latin typeface="Calibri" pitchFamily="34" charset="0"/>
              </a:rPr>
              <a:t>The “cluster” approach is a method of coordinating and strengthening the effectiveness of disaster response operations, in support of the host country’s government. </a:t>
            </a:r>
            <a:r>
              <a:rPr lang="en-GB" altLang="en-US" sz="1000">
                <a:latin typeface="Calibri" pitchFamily="34" charset="0"/>
              </a:rPr>
              <a:t>It is part of the Humanitarian Reform process that was developed by the IASC Working Group, a body comprised of the Red Cross Red Crescent Movement, various NGOs and the United Nations. At the 2005 General Assembly, the IFRC committed to convening the Shelter Cluster in disaster response operations. </a:t>
            </a:r>
          </a:p>
          <a:p>
            <a:pPr defTabSz="897308"/>
            <a:r>
              <a:rPr lang="en-GB" altLang="en-US" sz="1000">
                <a:latin typeface="Calibri" pitchFamily="34" charset="0"/>
              </a:rPr>
              <a:t>Humanitarian reform. Cluster system. IFRC as convener shelter cluster after a natural disaster during the emergency phase - UNHCR on operation related with conflict situation. </a:t>
            </a:r>
          </a:p>
          <a:p>
            <a:pPr defTabSz="897308"/>
            <a:r>
              <a:rPr lang="en-GB" altLang="en-US" sz="1000">
                <a:latin typeface="Calibri" pitchFamily="34" charset="0"/>
              </a:rPr>
              <a:t>RCRC movement (NS, IFRC &amp; ICRC) have been implemented shelter programmes for quite time ago but shelter department was created in IFRC after to take the decision of become shelter cluster convener. </a:t>
            </a:r>
          </a:p>
          <a:p>
            <a:pPr defTabSz="897308"/>
            <a:r>
              <a:rPr lang="en-GB" altLang="en-US" sz="1000">
                <a:latin typeface="Calibri" pitchFamily="34" charset="0"/>
              </a:rPr>
              <a:t>At the same time that the FACT team is deployed, a shelter cluster coordination team SCCT will be deployed too. They’ll coordinate the general shelter response in the country including RC/RC Movement, UN agencies, NGO/INGOs. They’ll not be involve on the implementation of the RC/RC response. They’ll be in depended but it will be important to have a close collaboration.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35446" indent="-282864" eaLnBrk="0" hangingPunct="0">
              <a:spcBef>
                <a:spcPct val="30000"/>
              </a:spcBef>
              <a:defRPr sz="1200">
                <a:solidFill>
                  <a:schemeClr val="tx1"/>
                </a:solidFill>
                <a:latin typeface="Arial" charset="0"/>
                <a:cs typeface="Arial" charset="0"/>
              </a:defRPr>
            </a:lvl2pPr>
            <a:lvl3pPr marL="1131456" indent="-226291" eaLnBrk="0" hangingPunct="0">
              <a:spcBef>
                <a:spcPct val="30000"/>
              </a:spcBef>
              <a:defRPr sz="1200">
                <a:solidFill>
                  <a:schemeClr val="tx1"/>
                </a:solidFill>
                <a:latin typeface="Arial" charset="0"/>
                <a:cs typeface="Arial" charset="0"/>
              </a:defRPr>
            </a:lvl3pPr>
            <a:lvl4pPr marL="1584038" indent="-226291" eaLnBrk="0" hangingPunct="0">
              <a:spcBef>
                <a:spcPct val="30000"/>
              </a:spcBef>
              <a:defRPr sz="1200">
                <a:solidFill>
                  <a:schemeClr val="tx1"/>
                </a:solidFill>
                <a:latin typeface="Arial" charset="0"/>
                <a:cs typeface="Arial" charset="0"/>
              </a:defRPr>
            </a:lvl4pPr>
            <a:lvl5pPr marL="2036620" indent="-226291" eaLnBrk="0" hangingPunct="0">
              <a:spcBef>
                <a:spcPct val="30000"/>
              </a:spcBef>
              <a:defRPr sz="1200">
                <a:solidFill>
                  <a:schemeClr val="tx1"/>
                </a:solidFill>
                <a:latin typeface="Arial" charset="0"/>
                <a:cs typeface="Arial" charset="0"/>
              </a:defRPr>
            </a:lvl5pPr>
            <a:lvl6pPr marL="2489203" indent="-226291" eaLnBrk="0" fontAlgn="base" hangingPunct="0">
              <a:spcBef>
                <a:spcPct val="30000"/>
              </a:spcBef>
              <a:spcAft>
                <a:spcPct val="0"/>
              </a:spcAft>
              <a:defRPr sz="1200">
                <a:solidFill>
                  <a:schemeClr val="tx1"/>
                </a:solidFill>
                <a:latin typeface="Arial" charset="0"/>
                <a:cs typeface="Arial" charset="0"/>
              </a:defRPr>
            </a:lvl6pPr>
            <a:lvl7pPr marL="2941785" indent="-226291" eaLnBrk="0" fontAlgn="base" hangingPunct="0">
              <a:spcBef>
                <a:spcPct val="30000"/>
              </a:spcBef>
              <a:spcAft>
                <a:spcPct val="0"/>
              </a:spcAft>
              <a:defRPr sz="1200">
                <a:solidFill>
                  <a:schemeClr val="tx1"/>
                </a:solidFill>
                <a:latin typeface="Arial" charset="0"/>
                <a:cs typeface="Arial" charset="0"/>
              </a:defRPr>
            </a:lvl7pPr>
            <a:lvl8pPr marL="3394367" indent="-226291" eaLnBrk="0" fontAlgn="base" hangingPunct="0">
              <a:spcBef>
                <a:spcPct val="30000"/>
              </a:spcBef>
              <a:spcAft>
                <a:spcPct val="0"/>
              </a:spcAft>
              <a:defRPr sz="1200">
                <a:solidFill>
                  <a:schemeClr val="tx1"/>
                </a:solidFill>
                <a:latin typeface="Arial" charset="0"/>
                <a:cs typeface="Arial" charset="0"/>
              </a:defRPr>
            </a:lvl8pPr>
            <a:lvl9pPr marL="3846949" indent="-22629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E2FBA62-7073-4B4D-82D9-16E0C0FDB024}" type="slidenum">
              <a:rPr lang="en-GB" altLang="en-US" smtClean="0"/>
              <a:pPr eaLnBrk="1" hangingPunct="1">
                <a:spcBef>
                  <a:spcPct val="0"/>
                </a:spcBef>
              </a:pPr>
              <a:t>13</a:t>
            </a:fld>
            <a:endParaRPr lang="en-GB" altLang="en-US" smtClean="0"/>
          </a:p>
        </p:txBody>
      </p:sp>
      <p:sp>
        <p:nvSpPr>
          <p:cNvPr id="20483" name="Rectangle 2"/>
          <p:cNvSpPr>
            <a:spLocks noGrp="1" noRot="1" noChangeAspect="1" noChangeArrowheads="1" noTextEdit="1"/>
          </p:cNvSpPr>
          <p:nvPr>
            <p:ph type="sldImg"/>
          </p:nvPr>
        </p:nvSpPr>
        <p:spPr>
          <a:xfrm>
            <a:off x="877888" y="733425"/>
            <a:ext cx="4891087" cy="3667125"/>
          </a:xfrm>
          <a:ln/>
        </p:spPr>
      </p:sp>
      <p:sp>
        <p:nvSpPr>
          <p:cNvPr id="20484" name="Rectangle 3"/>
          <p:cNvSpPr>
            <a:spLocks noGrp="1" noChangeArrowheads="1"/>
          </p:cNvSpPr>
          <p:nvPr>
            <p:ph type="body" idx="1"/>
          </p:nvPr>
        </p:nvSpPr>
        <p:spPr>
          <a:noFill/>
        </p:spPr>
        <p:txBody>
          <a:bodyPr/>
          <a:lstStyle/>
          <a:p>
            <a:pPr marL="224720" indent="-224720"/>
            <a:r>
              <a:rPr lang="en-GB" altLang="en-US" sz="1000" b="1">
                <a:latin typeface="Calibri" pitchFamily="34" charset="0"/>
              </a:rPr>
              <a:t>Quick glance</a:t>
            </a:r>
            <a:r>
              <a:rPr lang="en-GB" altLang="en-US" sz="1000">
                <a:latin typeface="Calibri" pitchFamily="34" charset="0"/>
              </a:rPr>
              <a:t> to put in perspective SCALE of shelter on disaster response:</a:t>
            </a:r>
          </a:p>
          <a:p>
            <a:pPr marL="224720" indent="-224720"/>
            <a:r>
              <a:rPr lang="en-GB" altLang="en-US" sz="1000" b="1">
                <a:latin typeface="Calibri" pitchFamily="34" charset="0"/>
              </a:rPr>
              <a:t>KEY MESSAGES to convey:</a:t>
            </a:r>
          </a:p>
          <a:p>
            <a:pPr marL="224720" indent="-224720">
              <a:buFont typeface="Calibri" pitchFamily="34" charset="0"/>
              <a:buAutoNum type="alphaUcPeriod"/>
            </a:pPr>
            <a:r>
              <a:rPr lang="en-GB" altLang="en-US" sz="1000">
                <a:latin typeface="Calibri" pitchFamily="34" charset="0"/>
              </a:rPr>
              <a:t>Shelter is about scale: meeting the needs of many people (points 1-2)</a:t>
            </a:r>
          </a:p>
          <a:p>
            <a:pPr marL="224720" indent="-224720">
              <a:buFont typeface="Calibri" pitchFamily="34" charset="0"/>
              <a:buAutoNum type="alphaUcPeriod"/>
            </a:pPr>
            <a:r>
              <a:rPr lang="en-GB" altLang="en-US" sz="1000">
                <a:latin typeface="Calibri" pitchFamily="34" charset="0"/>
              </a:rPr>
              <a:t>It is a very expensive activity (points 3-5)</a:t>
            </a:r>
          </a:p>
          <a:p>
            <a:pPr marL="224720" indent="-224720">
              <a:buFont typeface="Calibri" pitchFamily="34" charset="0"/>
              <a:buAutoNum type="alphaUcPeriod"/>
            </a:pPr>
            <a:r>
              <a:rPr lang="en-GB" altLang="en-US" sz="1000">
                <a:latin typeface="Calibri" pitchFamily="34" charset="0"/>
              </a:rPr>
              <a:t>There are different approaches and solutions with different range of costs. Since they will be multiplied by many HH, the choice of the approach/solution has huge cost implications (points 6-9)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07504" y="116632"/>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8" name="Group 16"/>
          <p:cNvGrpSpPr>
            <a:grpSpLocks/>
          </p:cNvGrpSpPr>
          <p:nvPr userDrawn="1"/>
        </p:nvGrpSpPr>
        <p:grpSpPr bwMode="auto">
          <a:xfrm>
            <a:off x="152400" y="111506"/>
            <a:ext cx="1260475" cy="1260475"/>
            <a:chOff x="228600" y="228600"/>
            <a:chExt cx="1260000" cy="1260000"/>
          </a:xfrm>
        </p:grpSpPr>
        <p:sp>
          <p:nvSpPr>
            <p:cNvPr id="9" name="Oval 8"/>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286521" y="630468"/>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Shelter</a:t>
              </a:r>
              <a:r>
                <a:rPr lang="en-US" sz="1000" b="1" baseline="0" dirty="0" smtClean="0">
                  <a:solidFill>
                    <a:schemeClr val="bg1"/>
                  </a:solidFill>
                  <a:latin typeface="Arial" pitchFamily="34" charset="0"/>
                  <a:cs typeface="Arial" pitchFamily="34" charset="0"/>
                </a:rPr>
                <a:t> cluster workshop</a:t>
              </a:r>
              <a:endParaRPr lang="en-US" sz="1000" b="1"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498474"/>
              <a:ext cx="4724400" cy="4411464"/>
            </a:xfrm>
            <a:prstGeom prst="rect">
              <a:avLst/>
            </a:prstGeom>
            <a:noFill/>
            <a:ln>
              <a:noFill/>
            </a:ln>
          </p:spPr>
          <p:txBody>
            <a:bodyPr wrap="square" lIns="0" tIns="0" rIns="0" bIns="0">
              <a:spAutoFit/>
            </a:bodyPr>
            <a:lstStyle/>
            <a:p>
              <a:pPr fontAlgn="auto">
                <a:spcBef>
                  <a:spcPts val="0"/>
                </a:spcBef>
                <a:spcAft>
                  <a:spcPts val="0"/>
                </a:spcAft>
                <a:defRPr/>
              </a:pPr>
              <a:r>
                <a:rPr lang="en-US" sz="1900" b="0" baseline="30000" dirty="0">
                  <a:solidFill>
                    <a:schemeClr val="bg1">
                      <a:lumMod val="85000"/>
                    </a:schemeClr>
                  </a:solidFill>
                  <a:latin typeface="Arial" pitchFamily="34" charset="0"/>
                  <a:cs typeface="Arial" pitchFamily="34" charset="0"/>
                </a:rPr>
                <a:t>FOR FURTHER INFORMATION ON </a:t>
              </a:r>
              <a:r>
                <a:rPr lang="en-US" sz="1900" b="1" baseline="30000" dirty="0" smtClean="0">
                  <a:solidFill>
                    <a:schemeClr val="bg1">
                      <a:lumMod val="85000"/>
                    </a:schemeClr>
                  </a:solidFill>
                  <a:latin typeface="Arial" pitchFamily="34" charset="0"/>
                  <a:cs typeface="Arial" pitchFamily="34" charset="0"/>
                </a:rPr>
                <a:t>SHELTER &amp; SETTLEMENT, </a:t>
              </a:r>
              <a:r>
                <a:rPr lang="en-US" sz="1900" b="0" baseline="30000" dirty="0">
                  <a:solidFill>
                    <a:schemeClr val="bg1">
                      <a:lumMod val="85000"/>
                    </a:schemeClr>
                  </a:solidFill>
                  <a:latin typeface="Arial" pitchFamily="34" charset="0"/>
                  <a:cs typeface="Arial" pitchFamily="34" charset="0"/>
                </a:rPr>
                <a:t>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0" baseline="30000" dirty="0">
                  <a:solidFill>
                    <a:schemeClr val="bg1"/>
                  </a:solidFill>
                  <a:latin typeface="Arial" pitchFamily="34" charset="0"/>
                  <a:cs typeface="Arial" pitchFamily="34" charset="0"/>
                </a:rPr>
                <a:t>IFRC </a:t>
              </a:r>
              <a:r>
                <a:rPr lang="en-US" sz="2000" b="0" baseline="30000" dirty="0" smtClean="0">
                  <a:solidFill>
                    <a:schemeClr val="bg1"/>
                  </a:solidFill>
                  <a:latin typeface="Arial" pitchFamily="34" charset="0"/>
                  <a:cs typeface="Arial" pitchFamily="34" charset="0"/>
                </a:rPr>
                <a:t>SHELTER &amp; SETTLEMENT </a:t>
              </a:r>
              <a:r>
                <a:rPr lang="en-US" sz="2000" b="0" baseline="30000" dirty="0">
                  <a:solidFill>
                    <a:schemeClr val="bg1"/>
                  </a:solidFill>
                  <a:latin typeface="Arial" pitchFamily="34" charset="0"/>
                  <a:cs typeface="Arial" pitchFamily="34" charset="0"/>
                </a:rPr>
                <a:t>DEPARTMENT</a:t>
              </a:r>
            </a:p>
            <a:p>
              <a:pPr fontAlgn="auto">
                <a:spcBef>
                  <a:spcPts val="0"/>
                </a:spcBef>
                <a:spcAft>
                  <a:spcPts val="0"/>
                </a:spcAft>
                <a:defRPr/>
              </a:pPr>
              <a:r>
                <a:rPr lang="en-US" sz="2000" b="1" baseline="30000" dirty="0" smtClean="0">
                  <a:solidFill>
                    <a:schemeClr val="bg1"/>
                  </a:solidFill>
                  <a:latin typeface="Arial" pitchFamily="34" charset="0"/>
                  <a:cs typeface="Arial" pitchFamily="34" charset="0"/>
                </a:rPr>
                <a:t>MIGUEL URQUIA, </a:t>
              </a:r>
              <a:r>
                <a:rPr lang="en-US" sz="2000" b="0" baseline="30000" dirty="0" smtClean="0">
                  <a:solidFill>
                    <a:schemeClr val="bg1"/>
                  </a:solidFill>
                  <a:latin typeface="Arial" pitchFamily="34" charset="0"/>
                  <a:cs typeface="Arial" pitchFamily="34" charset="0"/>
                </a:rPr>
                <a:t>Shelter</a:t>
              </a:r>
              <a:r>
                <a:rPr lang="en-US" sz="2000" b="0" baseline="0" dirty="0" smtClean="0">
                  <a:solidFill>
                    <a:schemeClr val="bg1"/>
                  </a:solidFill>
                  <a:latin typeface="Arial" pitchFamily="34" charset="0"/>
                  <a:cs typeface="Arial" pitchFamily="34" charset="0"/>
                </a:rPr>
                <a:t> </a:t>
              </a:r>
              <a:r>
                <a:rPr lang="en-US" sz="2000" b="0" baseline="30000" dirty="0" smtClean="0">
                  <a:solidFill>
                    <a:schemeClr val="bg1"/>
                  </a:solidFill>
                  <a:latin typeface="Arial" pitchFamily="34" charset="0"/>
                  <a:cs typeface="Arial" pitchFamily="34" charset="0"/>
                </a:rPr>
                <a:t>Coordination &amp; training</a:t>
              </a:r>
              <a:r>
                <a:rPr lang="en-US" sz="2000" b="1" baseline="30000" dirty="0">
                  <a:solidFill>
                    <a:schemeClr val="bg1"/>
                  </a:solidFill>
                  <a:latin typeface="Arial" pitchFamily="34" charset="0"/>
                  <a:cs typeface="Arial" pitchFamily="34" charset="0"/>
                </a:rPr>
                <a:t/>
              </a:r>
              <a:br>
                <a:rPr lang="en-US" sz="2000" b="1" baseline="30000" dirty="0">
                  <a:solidFill>
                    <a:schemeClr val="bg1"/>
                  </a:solidFill>
                  <a:latin typeface="Arial" pitchFamily="34" charset="0"/>
                  <a:cs typeface="Arial" pitchFamily="34" charset="0"/>
                </a:rPr>
              </a:br>
              <a:r>
                <a:rPr lang="en-US" sz="2000" b="0" baseline="30000" dirty="0">
                  <a:solidFill>
                    <a:schemeClr val="bg1"/>
                  </a:solidFill>
                  <a:latin typeface="Arial" pitchFamily="34" charset="0"/>
                  <a:cs typeface="Arial" pitchFamily="34" charset="0"/>
                </a:rPr>
                <a:t>TEL. : </a:t>
              </a:r>
              <a:r>
                <a:rPr lang="en-US" sz="2000" b="1" baseline="30000" dirty="0">
                  <a:solidFill>
                    <a:schemeClr val="bg1"/>
                  </a:solidFill>
                  <a:latin typeface="Arial" pitchFamily="34" charset="0"/>
                  <a:cs typeface="Arial" pitchFamily="34" charset="0"/>
                </a:rPr>
                <a:t>+41 022 </a:t>
              </a:r>
              <a:r>
                <a:rPr lang="en-US" sz="2000" b="1" baseline="30000" dirty="0" smtClean="0">
                  <a:solidFill>
                    <a:schemeClr val="bg1"/>
                  </a:solidFill>
                  <a:latin typeface="Arial" pitchFamily="34" charset="0"/>
                  <a:cs typeface="Arial" pitchFamily="34" charset="0"/>
                </a:rPr>
                <a:t>730 4562</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0" baseline="30000" dirty="0">
                  <a:solidFill>
                    <a:schemeClr val="bg1"/>
                  </a:solidFill>
                  <a:latin typeface="Arial" pitchFamily="34" charset="0"/>
                  <a:cs typeface="Arial" pitchFamily="34" charset="0"/>
                </a:rPr>
                <a:t>EMAIL</a:t>
              </a:r>
              <a:r>
                <a:rPr lang="en-US" sz="2000" b="0" baseline="30000" dirty="0" smtClean="0">
                  <a:solidFill>
                    <a:schemeClr val="bg1"/>
                  </a:solidFill>
                  <a:latin typeface="Arial" pitchFamily="34" charset="0"/>
                  <a:cs typeface="Arial" pitchFamily="34" charset="0"/>
                </a:rPr>
                <a:t>:</a:t>
              </a:r>
              <a:r>
                <a:rPr lang="en-US" sz="2000" b="1" baseline="30000" dirty="0" smtClean="0">
                  <a:solidFill>
                    <a:schemeClr val="bg1"/>
                  </a:solidFill>
                  <a:latin typeface="Arial" pitchFamily="34" charset="0"/>
                  <a:cs typeface="Arial" pitchFamily="34" charset="0"/>
                </a:rPr>
                <a:t> miguel.urquia@ifrc.org</a:t>
              </a:r>
            </a:p>
            <a:p>
              <a:pPr fontAlgn="auto">
                <a:spcBef>
                  <a:spcPts val="0"/>
                </a:spcBef>
                <a:spcAft>
                  <a:spcPts val="0"/>
                </a:spcAft>
                <a:defRPr/>
              </a:pPr>
              <a:endParaRPr lang="en-US" sz="500" b="1" kern="1200" baseline="30000" dirty="0" smtClean="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smtClean="0">
                  <a:solidFill>
                    <a:schemeClr val="bg1"/>
                  </a:solidFill>
                  <a:latin typeface="Arial" pitchFamily="34" charset="0"/>
                  <a:cs typeface="Arial" pitchFamily="34" charset="0"/>
                </a:rPr>
                <a:t>MARTA PEÑA, </a:t>
              </a:r>
              <a:r>
                <a:rPr lang="en-US" sz="2000" b="0" baseline="30000" dirty="0" smtClean="0">
                  <a:solidFill>
                    <a:schemeClr val="bg1"/>
                  </a:solidFill>
                  <a:latin typeface="Arial" pitchFamily="34" charset="0"/>
                  <a:cs typeface="Arial" pitchFamily="34" charset="0"/>
                </a:rPr>
                <a:t>Operations support &amp;</a:t>
              </a:r>
              <a:r>
                <a:rPr lang="en-US" sz="2000" b="0" baseline="0" dirty="0" smtClean="0">
                  <a:solidFill>
                    <a:schemeClr val="bg1"/>
                  </a:solidFill>
                  <a:latin typeface="Arial" pitchFamily="34" charset="0"/>
                  <a:cs typeface="Arial" pitchFamily="34" charset="0"/>
                </a:rPr>
                <a:t> </a:t>
              </a:r>
              <a:r>
                <a:rPr lang="en-US" sz="2000" b="0" baseline="30000" dirty="0" smtClean="0">
                  <a:solidFill>
                    <a:schemeClr val="bg1"/>
                  </a:solidFill>
                  <a:latin typeface="Arial" pitchFamily="34" charset="0"/>
                  <a:cs typeface="Arial" pitchFamily="34" charset="0"/>
                </a:rPr>
                <a:t>training/Europe Zone</a:t>
              </a:r>
              <a:r>
                <a:rPr lang="en-US" sz="2000" b="1" baseline="30000" dirty="0" smtClean="0">
                  <a:solidFill>
                    <a:schemeClr val="bg1"/>
                  </a:solidFill>
                  <a:latin typeface="Arial" pitchFamily="34" charset="0"/>
                  <a:cs typeface="Arial" pitchFamily="34" charset="0"/>
                </a:rPr>
                <a:t/>
              </a:r>
              <a:br>
                <a:rPr lang="en-US" sz="2000" b="1" baseline="30000" dirty="0" smtClean="0">
                  <a:solidFill>
                    <a:schemeClr val="bg1"/>
                  </a:solidFill>
                  <a:latin typeface="Arial" pitchFamily="34" charset="0"/>
                  <a:cs typeface="Arial" pitchFamily="34" charset="0"/>
                </a:rPr>
              </a:br>
              <a:r>
                <a:rPr lang="en-US" sz="2000" b="0" baseline="30000" dirty="0" smtClean="0">
                  <a:solidFill>
                    <a:schemeClr val="bg1"/>
                  </a:solidFill>
                  <a:latin typeface="Arial" pitchFamily="34" charset="0"/>
                  <a:cs typeface="Arial" pitchFamily="34" charset="0"/>
                </a:rPr>
                <a:t>TEL. : </a:t>
              </a:r>
              <a:r>
                <a:rPr lang="en-US" sz="2000" b="1" baseline="30000" dirty="0" smtClean="0">
                  <a:solidFill>
                    <a:schemeClr val="bg1"/>
                  </a:solidFill>
                  <a:latin typeface="Arial" pitchFamily="34" charset="0"/>
                  <a:cs typeface="Arial" pitchFamily="34" charset="0"/>
                </a:rPr>
                <a:t>+41 022 730 4328</a:t>
              </a:r>
            </a:p>
            <a:p>
              <a:pPr fontAlgn="auto">
                <a:spcBef>
                  <a:spcPts val="0"/>
                </a:spcBef>
                <a:spcAft>
                  <a:spcPts val="0"/>
                </a:spcAft>
                <a:defRPr/>
              </a:pPr>
              <a:r>
                <a:rPr lang="en-US" sz="2000" b="0" baseline="30000" dirty="0" smtClean="0">
                  <a:solidFill>
                    <a:schemeClr val="bg1"/>
                  </a:solidFill>
                  <a:latin typeface="Arial" pitchFamily="34" charset="0"/>
                  <a:cs typeface="Arial" pitchFamily="34" charset="0"/>
                </a:rPr>
                <a:t>EMAIL:</a:t>
              </a:r>
              <a:r>
                <a:rPr lang="en-US" sz="2000" b="1" baseline="30000" dirty="0" smtClean="0">
                  <a:solidFill>
                    <a:schemeClr val="bg1"/>
                  </a:solidFill>
                  <a:latin typeface="Arial" pitchFamily="34" charset="0"/>
                  <a:cs typeface="Arial" pitchFamily="34" charset="0"/>
                </a:rPr>
                <a:t> marta.pena@ifrc.org</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endParaRPr lang="en-US" sz="1800" b="0" baseline="30000" dirty="0" smtClean="0">
                <a:solidFill>
                  <a:schemeClr val="bg1">
                    <a:lumMod val="75000"/>
                  </a:schemeClr>
                </a:solidFill>
                <a:latin typeface="Arial" pitchFamily="34" charset="0"/>
                <a:cs typeface="Arial" pitchFamily="34" charset="0"/>
              </a:endParaRPr>
            </a:p>
            <a:p>
              <a:pPr fontAlgn="auto">
                <a:spcBef>
                  <a:spcPts val="0"/>
                </a:spcBef>
                <a:spcAft>
                  <a:spcPts val="0"/>
                </a:spcAft>
                <a:defRPr/>
              </a:pPr>
              <a:endParaRPr lang="en-US" sz="1800" b="0" baseline="30000" dirty="0">
                <a:solidFill>
                  <a:schemeClr val="bg1">
                    <a:lumMod val="75000"/>
                  </a:schemeClr>
                </a:solidFill>
                <a:latin typeface="Arial" pitchFamily="34" charset="0"/>
                <a:cs typeface="Arial" pitchFamily="34" charset="0"/>
              </a:endParaRP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THIS PRESENTATION IS PUBLISHED BY</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INTERNATIONAL FEDERATION OF </a:t>
              </a:r>
              <a:br>
                <a:rPr lang="en-US" sz="1800" b="0" baseline="30000" dirty="0">
                  <a:solidFill>
                    <a:schemeClr val="bg1">
                      <a:lumMod val="85000"/>
                    </a:schemeClr>
                  </a:solidFill>
                  <a:latin typeface="Arial" pitchFamily="34" charset="0"/>
                  <a:cs typeface="Arial" pitchFamily="34" charset="0"/>
                </a:rPr>
              </a:br>
              <a:r>
                <a:rPr lang="en-US" sz="1800" b="0" baseline="30000" dirty="0">
                  <a:solidFill>
                    <a:schemeClr val="bg1">
                      <a:lumMod val="85000"/>
                    </a:schemeClr>
                  </a:solidFill>
                  <a:latin typeface="Arial" pitchFamily="34" charset="0"/>
                  <a:cs typeface="Arial" pitchFamily="34" charset="0"/>
                </a:rPr>
                <a:t>RED CROSS AND RED CRESCENT SOCIETIES</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P.O. BOX 372</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CH-1211 GENEVA 19</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SWITZERLAND</a:t>
              </a:r>
            </a:p>
            <a:p>
              <a:pPr fontAlgn="auto">
                <a:spcBef>
                  <a:spcPts val="0"/>
                </a:spcBef>
                <a:spcAft>
                  <a:spcPts val="0"/>
                </a:spcAft>
                <a:defRPr/>
              </a:pPr>
              <a:endParaRPr lang="en-US" sz="1800" b="0" baseline="30000" dirty="0">
                <a:solidFill>
                  <a:schemeClr val="bg1">
                    <a:lumMod val="85000"/>
                  </a:schemeClr>
                </a:solidFill>
                <a:latin typeface="Arial" pitchFamily="34" charset="0"/>
                <a:cs typeface="Arial" pitchFamily="34" charset="0"/>
              </a:endParaRP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TEL.: +41 22 730 42 22</a:t>
              </a:r>
            </a:p>
            <a:p>
              <a:pPr fontAlgn="auto">
                <a:spcBef>
                  <a:spcPts val="0"/>
                </a:spcBef>
                <a:spcAft>
                  <a:spcPts val="0"/>
                </a:spcAft>
                <a:defRPr/>
              </a:pPr>
              <a:r>
                <a:rPr lang="en-US" sz="1800" b="0" baseline="30000" dirty="0">
                  <a:solidFill>
                    <a:schemeClr val="bg1">
                      <a:lumMod val="85000"/>
                    </a:schemeClr>
                  </a:solidFill>
                  <a:latin typeface="Arial" pitchFamily="34" charset="0"/>
                  <a:cs typeface="Arial" pitchFamily="34" charset="0"/>
                </a:rPr>
                <a:t>FAX.: +41 22 733 03 95</a:t>
              </a:r>
              <a:endParaRPr lang="en-US" sz="1800" b="0" dirty="0">
                <a:solidFill>
                  <a:schemeClr val="bg1">
                    <a:lumMod val="85000"/>
                  </a:schemeClr>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3" name="Group 16"/>
          <p:cNvGrpSpPr>
            <a:grpSpLocks/>
          </p:cNvGrpSpPr>
          <p:nvPr userDrawn="1"/>
        </p:nvGrpSpPr>
        <p:grpSpPr bwMode="auto">
          <a:xfrm>
            <a:off x="152400" y="111506"/>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userDrawn="1"/>
          </p:nvSpPr>
          <p:spPr>
            <a:xfrm>
              <a:off x="286521" y="704768"/>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Shelter cluster workshop</a:t>
              </a:r>
              <a:endParaRPr lang="en-US" sz="1000" b="1" dirty="0">
                <a:solidFill>
                  <a:schemeClr val="bg1"/>
                </a:solidFill>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43" r:id="rId11"/>
    <p:sldLayoutId id="2147483744" r:id="rId12"/>
  </p:sldLayoutIdLst>
  <p:timing>
    <p:tnLst>
      <p:par>
        <p:cTn id="1" dur="indefinite" restart="never" nodeType="tmRoot"/>
      </p:par>
    </p:tnLst>
  </p:timing>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flickr.com/photos/t3mujin/3215952339/"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jpe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jpe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jpeg"/></Relationships>
</file>

<file path=ppt/slides/_rels/slide47.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7.emf"/><Relationship Id="rId5" Type="http://schemas.openxmlformats.org/officeDocument/2006/relationships/oleObject" Target="../embeddings/oleObject2.bin"/><Relationship Id="rId4" Type="http://schemas.openxmlformats.org/officeDocument/2006/relationships/image" Target="../media/image56.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4294967295"/>
          </p:nvPr>
        </p:nvSpPr>
        <p:spPr bwMode="auto">
          <a:xfrm>
            <a:off x="70104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55D067D7-57C4-490E-8975-DEC6E2DE5327}" type="slidenum">
              <a:rPr lang="en-GB" altLang="en-US" sz="1800"/>
              <a:pPr eaLnBrk="1" hangingPunct="1">
                <a:spcBef>
                  <a:spcPct val="0"/>
                </a:spcBef>
                <a:buClrTx/>
                <a:buSzTx/>
                <a:buFontTx/>
                <a:buNone/>
              </a:pPr>
              <a:t>1</a:t>
            </a:fld>
            <a:endParaRPr lang="en-GB" altLang="en-US" sz="1800"/>
          </a:p>
        </p:txBody>
      </p:sp>
      <p:sp>
        <p:nvSpPr>
          <p:cNvPr id="10243" name="Text Box 2"/>
          <p:cNvSpPr txBox="1">
            <a:spLocks noChangeArrowheads="1"/>
          </p:cNvSpPr>
          <p:nvPr/>
        </p:nvSpPr>
        <p:spPr bwMode="auto">
          <a:xfrm>
            <a:off x="1213644" y="1556792"/>
            <a:ext cx="73644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rgbClr val="CF1C21"/>
              </a:buClr>
              <a:buSzPct val="80000"/>
              <a:buFont typeface="Wingdings" pitchFamily="2" charset="2"/>
              <a:buChar char="§"/>
              <a:defRPr sz="2200">
                <a:solidFill>
                  <a:schemeClr val="tx1"/>
                </a:solidFill>
                <a:latin typeface="Arial" charset="0"/>
                <a:cs typeface="Arial"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029" altLang="en-US" sz="4000" b="1" dirty="0" smtClean="0">
                <a:solidFill>
                  <a:schemeClr val="bg1"/>
                </a:solidFill>
              </a:rPr>
              <a:t>What is a shelter?</a:t>
            </a:r>
            <a:endParaRPr lang="en-029" altLang="en-US" sz="1400" b="1" dirty="0">
              <a:solidFill>
                <a:schemeClr val="bg1"/>
              </a:solidFill>
            </a:endParaRPr>
          </a:p>
        </p:txBody>
      </p:sp>
      <p:pic>
        <p:nvPicPr>
          <p:cNvPr id="10244" name="Picture 10" descr="DSC0002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9838" y="3860800"/>
            <a:ext cx="22320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1" descr="PHILS PNRC photographer 2 houses 06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0788" y="3860800"/>
            <a:ext cx="2303462"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D:\Dropbox (GSC)\Shelter NS basic training\Shelter NDRT CHRC Vietnam Aug 2013\SRK photos\DSC_002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088" y="3860800"/>
            <a:ext cx="2592387"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680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a:t>
            </a:r>
            <a:r>
              <a:rPr lang="en-GB" dirty="0" smtClean="0"/>
              <a:t>things to consider</a:t>
            </a:r>
            <a:endParaRPr lang="en-GB" dirty="0"/>
          </a:p>
        </p:txBody>
      </p:sp>
      <p:sp>
        <p:nvSpPr>
          <p:cNvPr id="3" name="Content Placeholder 2"/>
          <p:cNvSpPr>
            <a:spLocks noGrp="1"/>
          </p:cNvSpPr>
          <p:nvPr>
            <p:ph idx="1"/>
          </p:nvPr>
        </p:nvSpPr>
        <p:spPr>
          <a:xfrm>
            <a:off x="397868" y="1643252"/>
            <a:ext cx="5398268" cy="4191000"/>
          </a:xfrm>
        </p:spPr>
        <p:txBody>
          <a:bodyPr>
            <a:normAutofit fontScale="77500" lnSpcReduction="20000"/>
          </a:bodyPr>
          <a:lstStyle/>
          <a:p>
            <a:pPr>
              <a:lnSpc>
                <a:spcPct val="160000"/>
              </a:lnSpc>
            </a:pPr>
            <a:r>
              <a:rPr lang="en-GB" dirty="0" smtClean="0"/>
              <a:t>Water </a:t>
            </a:r>
            <a:r>
              <a:rPr lang="en-GB" dirty="0"/>
              <a:t>supply – to wash, clean and </a:t>
            </a:r>
            <a:r>
              <a:rPr lang="en-GB" dirty="0" smtClean="0"/>
              <a:t>drink, drainage</a:t>
            </a:r>
            <a:endParaRPr lang="en-GB" dirty="0"/>
          </a:p>
          <a:p>
            <a:pPr>
              <a:lnSpc>
                <a:spcPct val="160000"/>
              </a:lnSpc>
            </a:pPr>
            <a:r>
              <a:rPr lang="en-GB" dirty="0"/>
              <a:t>Sanitation and laundry facilities</a:t>
            </a:r>
          </a:p>
          <a:p>
            <a:pPr>
              <a:lnSpc>
                <a:spcPct val="160000"/>
              </a:lnSpc>
            </a:pPr>
            <a:r>
              <a:rPr lang="en-GB" dirty="0" smtClean="0"/>
              <a:t>Consider the environment</a:t>
            </a:r>
            <a:endParaRPr lang="en-GB" dirty="0"/>
          </a:p>
          <a:p>
            <a:pPr>
              <a:lnSpc>
                <a:spcPct val="160000"/>
              </a:lnSpc>
            </a:pPr>
            <a:r>
              <a:rPr lang="en-GB" dirty="0" smtClean="0"/>
              <a:t>Use local </a:t>
            </a:r>
            <a:r>
              <a:rPr lang="en-GB" dirty="0"/>
              <a:t>advice, traditional </a:t>
            </a:r>
            <a:r>
              <a:rPr lang="en-GB" dirty="0" smtClean="0"/>
              <a:t>construction.</a:t>
            </a:r>
            <a:endParaRPr lang="en-GB" dirty="0"/>
          </a:p>
          <a:p>
            <a:pPr>
              <a:lnSpc>
                <a:spcPct val="160000"/>
              </a:lnSpc>
            </a:pPr>
            <a:r>
              <a:rPr lang="en-GB" dirty="0" smtClean="0"/>
              <a:t>Participation </a:t>
            </a:r>
            <a:r>
              <a:rPr lang="en-GB" dirty="0"/>
              <a:t>of affected </a:t>
            </a:r>
            <a:r>
              <a:rPr lang="en-GB" dirty="0" smtClean="0"/>
              <a:t>households in the design and construction </a:t>
            </a:r>
            <a:endParaRPr lang="en-GB" dirty="0"/>
          </a:p>
          <a:p>
            <a:pPr>
              <a:lnSpc>
                <a:spcPct val="160000"/>
              </a:lnSpc>
            </a:pPr>
            <a:r>
              <a:rPr lang="en-GB" dirty="0" smtClean="0"/>
              <a:t>Allow upgrade </a:t>
            </a:r>
            <a:r>
              <a:rPr lang="en-GB" dirty="0"/>
              <a:t>at a later stage by the people who use </a:t>
            </a:r>
            <a:r>
              <a:rPr lang="en-GB" dirty="0" smtClean="0"/>
              <a:t>it</a:t>
            </a:r>
          </a:p>
          <a:p>
            <a:pPr>
              <a:lnSpc>
                <a:spcPct val="160000"/>
              </a:lnSpc>
            </a:pPr>
            <a:r>
              <a:rPr lang="en-GB" dirty="0" smtClean="0"/>
              <a:t>What </a:t>
            </a:r>
            <a:r>
              <a:rPr lang="en-GB" dirty="0"/>
              <a:t>worked locally when the last disaster struck and what didn’t</a:t>
            </a:r>
          </a:p>
          <a:p>
            <a:pPr>
              <a:lnSpc>
                <a:spcPct val="160000"/>
              </a:lnSpc>
            </a:pPr>
            <a:endParaRPr lang="en-GB" dirty="0"/>
          </a:p>
          <a:p>
            <a:pPr>
              <a:lnSpc>
                <a:spcPct val="160000"/>
              </a:lnSpc>
            </a:pPr>
            <a:endParaRPr lang="en-GB" dirty="0" smtClean="0"/>
          </a:p>
          <a:p>
            <a:pPr>
              <a:lnSpc>
                <a:spcPct val="160000"/>
              </a:lnSpc>
            </a:pPr>
            <a:endParaRPr lang="en-GB" dirty="0" smtClean="0"/>
          </a:p>
          <a:p>
            <a:pPr>
              <a:lnSpc>
                <a:spcPct val="160000"/>
              </a:lnSpc>
            </a:pPr>
            <a:endParaRPr lang="en-GB" dirty="0" smtClean="0"/>
          </a:p>
        </p:txBody>
      </p:sp>
      <p:pic>
        <p:nvPicPr>
          <p:cNvPr id="7" name="Picture 2" descr="G:\@ 01 - Myanmar Files\@ Myanmar Mission I - Bismillah - ok\1 Sept 2012\Kamp 1 - Baw Du Pha Camp\IMG_922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7896" y="3861048"/>
            <a:ext cx="3042084" cy="20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F:\@ 01 - Myanmar Files\@ Myanmar Mission 2 - Bismillah\03- Photo Documentation\12 Nov 12 - Asesmen utk Distribusi Sarung &amp; Mosquito Net\Fajar &amp; Mahmud Photos\IMG_334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9868" y="1657275"/>
            <a:ext cx="3002703" cy="2002036"/>
          </a:xfrm>
          <a:prstGeom prst="rect">
            <a:avLst/>
          </a:prstGeom>
          <a:noFill/>
          <a:ln w="9525">
            <a:noFill/>
            <a:miter lim="800000"/>
            <a:headEnd/>
            <a:tailEnd/>
          </a:ln>
        </p:spPr>
      </p:pic>
    </p:spTree>
    <p:extLst>
      <p:ext uri="{BB962C8B-B14F-4D97-AF65-F5344CB8AC3E}">
        <p14:creationId xmlns:p14="http://schemas.microsoft.com/office/powerpoint/2010/main" val="8251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a:t>
            </a:r>
            <a:r>
              <a:rPr lang="en-GB" dirty="0" smtClean="0"/>
              <a:t>things to consider</a:t>
            </a:r>
            <a:endParaRPr lang="en-GB" dirty="0"/>
          </a:p>
        </p:txBody>
      </p:sp>
      <p:sp>
        <p:nvSpPr>
          <p:cNvPr id="3" name="Content Placeholder 2"/>
          <p:cNvSpPr>
            <a:spLocks noGrp="1"/>
          </p:cNvSpPr>
          <p:nvPr>
            <p:ph idx="1"/>
          </p:nvPr>
        </p:nvSpPr>
        <p:spPr>
          <a:xfrm>
            <a:off x="323528" y="1633555"/>
            <a:ext cx="5544616" cy="4191000"/>
          </a:xfrm>
        </p:spPr>
        <p:txBody>
          <a:bodyPr/>
          <a:lstStyle/>
          <a:p>
            <a:pPr>
              <a:lnSpc>
                <a:spcPct val="150000"/>
              </a:lnSpc>
            </a:pPr>
            <a:r>
              <a:rPr lang="en-GB" sz="1800" dirty="0"/>
              <a:t>Access to livelihood opportunities – access to markets</a:t>
            </a:r>
          </a:p>
          <a:p>
            <a:pPr>
              <a:lnSpc>
                <a:spcPct val="150000"/>
              </a:lnSpc>
            </a:pPr>
            <a:r>
              <a:rPr lang="en-GB" sz="1800" dirty="0" smtClean="0"/>
              <a:t>Access to community facilities – health facilities, schools</a:t>
            </a:r>
          </a:p>
          <a:p>
            <a:pPr>
              <a:lnSpc>
                <a:spcPct val="150000"/>
              </a:lnSpc>
            </a:pPr>
            <a:r>
              <a:rPr lang="en-GB" sz="1800" dirty="0" smtClean="0"/>
              <a:t>Access to transport links</a:t>
            </a:r>
            <a:endParaRPr lang="en-GB" sz="1800" dirty="0"/>
          </a:p>
          <a:p>
            <a:pPr>
              <a:lnSpc>
                <a:spcPct val="150000"/>
              </a:lnSpc>
            </a:pPr>
            <a:r>
              <a:rPr lang="en-GB" sz="1800" dirty="0" smtClean="0"/>
              <a:t>Support social </a:t>
            </a:r>
            <a:r>
              <a:rPr lang="en-GB" sz="1800" dirty="0"/>
              <a:t>networks, family and </a:t>
            </a:r>
            <a:r>
              <a:rPr lang="en-GB" sz="1800" dirty="0" smtClean="0"/>
              <a:t>friends</a:t>
            </a:r>
            <a:endParaRPr lang="en-GB" sz="1800" dirty="0"/>
          </a:p>
        </p:txBody>
      </p:sp>
      <p:pic>
        <p:nvPicPr>
          <p:cNvPr id="4" name="Picture 3" descr="Jhumka Jail images 0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5844" y="1676827"/>
            <a:ext cx="2736304" cy="205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a:spcBef>
                <a:spcPts val="1200"/>
              </a:spcBef>
            </a:pPr>
            <a:r>
              <a:rPr lang="en-GB" altLang="en-US" i="0" smtClean="0">
                <a:latin typeface="Arial" charset="0"/>
                <a:cs typeface="Arial" charset="0"/>
              </a:rPr>
              <a:t>Understand what do the Red Cross Red Crescent do in shelter</a:t>
            </a:r>
          </a:p>
        </p:txBody>
      </p:sp>
      <p:sp>
        <p:nvSpPr>
          <p:cNvPr id="5" name="Content Placeholder 4"/>
          <p:cNvSpPr>
            <a:spLocks noGrp="1"/>
          </p:cNvSpPr>
          <p:nvPr>
            <p:ph idx="1"/>
          </p:nvPr>
        </p:nvSpPr>
        <p:spPr/>
        <p:txBody>
          <a:bodyPr/>
          <a:lstStyle/>
          <a:p>
            <a:r>
              <a:rPr lang="en-GB" altLang="en-US" smtClean="0">
                <a:latin typeface="Arial" charset="0"/>
                <a:cs typeface="Arial" charset="0"/>
              </a:rPr>
              <a:t>Red Cross and Red Crescent National Societies are usually the first responders after a disaster delivering emergency relief – food, NFI’s and first aid support.</a:t>
            </a:r>
          </a:p>
          <a:p>
            <a:r>
              <a:rPr lang="en-GB" altLang="en-US" smtClean="0">
                <a:latin typeface="Arial" charset="0"/>
                <a:cs typeface="Arial" charset="0"/>
              </a:rPr>
              <a:t>As part of the emergency relief National Societies implement a wide range shelter responses including tents, tarpaulins and household NFI. </a:t>
            </a:r>
          </a:p>
          <a:p>
            <a:r>
              <a:rPr lang="en-GB" altLang="en-US" smtClean="0">
                <a:latin typeface="Arial" charset="0"/>
                <a:cs typeface="Arial" charset="0"/>
              </a:rPr>
              <a:t>Often National Societies are also part of longer term recovery programmes which include repairing and rebuilding permanent houses.</a:t>
            </a:r>
          </a:p>
        </p:txBody>
      </p:sp>
    </p:spTree>
    <p:extLst>
      <p:ext uri="{BB962C8B-B14F-4D97-AF65-F5344CB8AC3E}">
        <p14:creationId xmlns:p14="http://schemas.microsoft.com/office/powerpoint/2010/main" val="3828495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GB" altLang="en-US" smtClean="0">
                <a:latin typeface="Arial" charset="0"/>
                <a:cs typeface="Arial" charset="0"/>
              </a:rPr>
              <a:t>Some shelter achievements…</a:t>
            </a:r>
          </a:p>
        </p:txBody>
      </p:sp>
      <p:sp>
        <p:nvSpPr>
          <p:cNvPr id="14339" name="Content Placeholder 4"/>
          <p:cNvSpPr>
            <a:spLocks noGrp="1"/>
          </p:cNvSpPr>
          <p:nvPr>
            <p:ph idx="1"/>
          </p:nvPr>
        </p:nvSpPr>
        <p:spPr>
          <a:xfrm>
            <a:off x="1835150" y="1484313"/>
            <a:ext cx="7058025" cy="4191000"/>
          </a:xfrm>
        </p:spPr>
        <p:txBody>
          <a:bodyPr/>
          <a:lstStyle/>
          <a:p>
            <a:r>
              <a:rPr lang="en-GB" altLang="en-US" sz="1700" b="1" smtClean="0">
                <a:solidFill>
                  <a:srgbClr val="FF0000"/>
                </a:solidFill>
                <a:latin typeface="Arial" charset="0"/>
                <a:cs typeface="Arial" charset="0"/>
              </a:rPr>
              <a:t>66 million </a:t>
            </a:r>
            <a:r>
              <a:rPr lang="en-GB" altLang="en-US" sz="1700" smtClean="0">
                <a:latin typeface="Arial" charset="0"/>
                <a:cs typeface="Arial" charset="0"/>
              </a:rPr>
              <a:t>– people with houses damaged by 2007 Asia floods (Nepal, Bangladesh, Pakistan, China, DPRK, Vietnam, India)</a:t>
            </a:r>
          </a:p>
          <a:p>
            <a:r>
              <a:rPr lang="en-GB" altLang="en-US" sz="1700" b="1" smtClean="0">
                <a:solidFill>
                  <a:srgbClr val="FF0000"/>
                </a:solidFill>
                <a:latin typeface="Arial" charset="0"/>
                <a:cs typeface="Arial" charset="0"/>
              </a:rPr>
              <a:t>1.8 million</a:t>
            </a:r>
            <a:r>
              <a:rPr lang="en-GB" altLang="en-US" sz="1700" b="1" smtClean="0">
                <a:latin typeface="Arial" charset="0"/>
                <a:cs typeface="Arial" charset="0"/>
              </a:rPr>
              <a:t> </a:t>
            </a:r>
            <a:r>
              <a:rPr lang="en-GB" altLang="en-US" sz="1700" smtClean="0">
                <a:latin typeface="Arial" charset="0"/>
                <a:cs typeface="Arial" charset="0"/>
              </a:rPr>
              <a:t>– homes destroyed or damaged in Pakistan by the last Floods in 2010</a:t>
            </a:r>
          </a:p>
          <a:p>
            <a:r>
              <a:rPr lang="en-GB" altLang="en-US" sz="1700" b="1" smtClean="0">
                <a:solidFill>
                  <a:srgbClr val="FF0000"/>
                </a:solidFill>
                <a:latin typeface="Arial" charset="0"/>
                <a:cs typeface="Arial" charset="0"/>
              </a:rPr>
              <a:t>47.9%</a:t>
            </a:r>
            <a:r>
              <a:rPr lang="en-GB" altLang="en-US" sz="1700" b="1" smtClean="0">
                <a:latin typeface="Arial" charset="0"/>
                <a:cs typeface="Arial" charset="0"/>
              </a:rPr>
              <a:t> </a:t>
            </a:r>
            <a:r>
              <a:rPr lang="en-GB" altLang="en-US" sz="1700" smtClean="0">
                <a:latin typeface="Arial" charset="0"/>
                <a:cs typeface="Arial" charset="0"/>
              </a:rPr>
              <a:t>- housing as a percentage of total cost of tsunami damage in Indonesia</a:t>
            </a:r>
          </a:p>
          <a:p>
            <a:r>
              <a:rPr lang="en-GB" altLang="en-US" sz="1700" b="1" smtClean="0">
                <a:solidFill>
                  <a:srgbClr val="FF0000"/>
                </a:solidFill>
                <a:latin typeface="Arial" charset="0"/>
                <a:cs typeface="Arial" charset="0"/>
              </a:rPr>
              <a:t>CHF 100 million</a:t>
            </a:r>
            <a:r>
              <a:rPr lang="en-GB" altLang="en-US" sz="1700" smtClean="0">
                <a:latin typeface="Arial" charset="0"/>
                <a:cs typeface="Arial" charset="0"/>
              </a:rPr>
              <a:t>  - IFRC spend on Aceh transitional shelter programme</a:t>
            </a:r>
          </a:p>
          <a:p>
            <a:r>
              <a:rPr lang="en-GB" altLang="en-US" sz="1700" b="1" smtClean="0">
                <a:solidFill>
                  <a:srgbClr val="FF0000"/>
                </a:solidFill>
                <a:latin typeface="Arial" charset="0"/>
                <a:cs typeface="Arial" charset="0"/>
              </a:rPr>
              <a:t>140,000 HH </a:t>
            </a:r>
            <a:r>
              <a:rPr lang="en-GB" altLang="en-US" sz="1700" smtClean="0">
                <a:latin typeface="Arial" charset="0"/>
                <a:cs typeface="Arial" charset="0"/>
              </a:rPr>
              <a:t>helped by RCRC in Haiti with Emergency Shelter (covering kit, tents &amp; STK)</a:t>
            </a:r>
          </a:p>
          <a:p>
            <a:r>
              <a:rPr lang="en-GB" altLang="en-US" sz="1700" b="1" smtClean="0">
                <a:solidFill>
                  <a:srgbClr val="FF0000"/>
                </a:solidFill>
                <a:latin typeface="Arial" charset="0"/>
                <a:cs typeface="Arial" charset="0"/>
              </a:rPr>
              <a:t>100,000 families </a:t>
            </a:r>
            <a:r>
              <a:rPr lang="en-GB" altLang="en-US" sz="1700" smtClean="0">
                <a:latin typeface="Arial" charset="0"/>
                <a:cs typeface="Arial" charset="0"/>
              </a:rPr>
              <a:t>supported by RCRC in Philippines in response to Typhoon Hiayan with shelter relief </a:t>
            </a:r>
          </a:p>
        </p:txBody>
      </p:sp>
    </p:spTree>
    <p:extLst>
      <p:ext uri="{BB962C8B-B14F-4D97-AF65-F5344CB8AC3E}">
        <p14:creationId xmlns:p14="http://schemas.microsoft.com/office/powerpoint/2010/main" val="3904810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latin typeface="Arial" charset="0"/>
                <a:cs typeface="Arial" charset="0"/>
              </a:rPr>
              <a:t>IFRC are the lead agency for shelter in the IASC </a:t>
            </a:r>
            <a:r>
              <a:rPr lang="en-GB" altLang="en-US" sz="1800" smtClean="0">
                <a:latin typeface="Arial" charset="0"/>
                <a:cs typeface="Arial" charset="0"/>
              </a:rPr>
              <a:t>(for natural disasters in non conflict areas)</a:t>
            </a:r>
          </a:p>
        </p:txBody>
      </p:sp>
      <p:sp>
        <p:nvSpPr>
          <p:cNvPr id="12291" name="Content Placeholder 3"/>
          <p:cNvSpPr>
            <a:spLocks noGrp="1"/>
          </p:cNvSpPr>
          <p:nvPr>
            <p:ph idx="1"/>
          </p:nvPr>
        </p:nvSpPr>
        <p:spPr>
          <a:xfrm>
            <a:off x="395288" y="4508500"/>
            <a:ext cx="2232025" cy="1223963"/>
          </a:xfrm>
        </p:spPr>
        <p:txBody>
          <a:bodyPr/>
          <a:lstStyle/>
          <a:p>
            <a:r>
              <a:rPr lang="en-GB" altLang="en-US" smtClean="0">
                <a:latin typeface="Arial" charset="0"/>
                <a:cs typeface="Arial" charset="0"/>
              </a:rPr>
              <a:t>Inter agency standing committee</a:t>
            </a:r>
          </a:p>
        </p:txBody>
      </p:sp>
      <p:pic>
        <p:nvPicPr>
          <p:cNvPr id="12292"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1413" y="1593850"/>
            <a:ext cx="6192837"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031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GB" altLang="en-US" dirty="0" smtClean="0">
                <a:latin typeface="Arial" charset="0"/>
                <a:cs typeface="Arial" charset="0"/>
              </a:rPr>
              <a:t>IFRC and shelter cluster…</a:t>
            </a:r>
          </a:p>
        </p:txBody>
      </p:sp>
      <p:sp>
        <p:nvSpPr>
          <p:cNvPr id="11267" name="Content Placeholder 4"/>
          <p:cNvSpPr>
            <a:spLocks noGrp="1"/>
          </p:cNvSpPr>
          <p:nvPr>
            <p:ph idx="1"/>
          </p:nvPr>
        </p:nvSpPr>
        <p:spPr>
          <a:xfrm>
            <a:off x="1763688" y="1628800"/>
            <a:ext cx="6923112" cy="4238600"/>
          </a:xfrm>
        </p:spPr>
        <p:txBody>
          <a:bodyPr>
            <a:normAutofit fontScale="92500" lnSpcReduction="20000"/>
          </a:bodyPr>
          <a:lstStyle/>
          <a:p>
            <a:pPr>
              <a:defRPr/>
            </a:pPr>
            <a:r>
              <a:rPr lang="en-GB" altLang="en-US" sz="2000" dirty="0" smtClean="0">
                <a:latin typeface="Arial" charset="0"/>
                <a:cs typeface="Arial" charset="0"/>
              </a:rPr>
              <a:t>For many years the IFRC has been a leading </a:t>
            </a:r>
            <a:r>
              <a:rPr lang="en-GB" altLang="en-US" sz="2000" dirty="0">
                <a:latin typeface="Arial" charset="0"/>
                <a:cs typeface="Arial" charset="0"/>
              </a:rPr>
              <a:t>agency in the shelter sector for natural disasters– and few other agencies have shelter in their mandate</a:t>
            </a:r>
          </a:p>
          <a:p>
            <a:pPr>
              <a:defRPr/>
            </a:pPr>
            <a:endParaRPr lang="en-GB" altLang="en-US" sz="2000" dirty="0" smtClean="0">
              <a:latin typeface="Arial" charset="0"/>
              <a:cs typeface="Arial" charset="0"/>
            </a:endParaRPr>
          </a:p>
          <a:p>
            <a:pPr>
              <a:defRPr/>
            </a:pPr>
            <a:r>
              <a:rPr lang="en-GB" altLang="en-US" sz="2000" dirty="0" smtClean="0">
                <a:latin typeface="Arial" charset="0"/>
                <a:cs typeface="Arial" charset="0"/>
              </a:rPr>
              <a:t>At </a:t>
            </a:r>
            <a:r>
              <a:rPr lang="en-GB" altLang="en-US" sz="2000" dirty="0">
                <a:latin typeface="Arial" charset="0"/>
                <a:cs typeface="Arial" charset="0"/>
              </a:rPr>
              <a:t>the 2005 General Assembly, the IFRC committed to convening the Shelter Cluster in disaster response </a:t>
            </a:r>
            <a:r>
              <a:rPr lang="en-GB" altLang="en-US" sz="2000" dirty="0" smtClean="0">
                <a:latin typeface="Arial" charset="0"/>
                <a:cs typeface="Arial" charset="0"/>
              </a:rPr>
              <a:t>operations in non conflict areas.</a:t>
            </a:r>
          </a:p>
          <a:p>
            <a:pPr>
              <a:defRPr/>
            </a:pPr>
            <a:endParaRPr lang="en-GB" altLang="en-US" sz="2000" dirty="0" smtClean="0">
              <a:latin typeface="Arial" charset="0"/>
              <a:cs typeface="Arial" charset="0"/>
            </a:endParaRPr>
          </a:p>
          <a:p>
            <a:pPr>
              <a:defRPr/>
            </a:pPr>
            <a:r>
              <a:rPr lang="en-GB" altLang="en-US" sz="2000" dirty="0" smtClean="0">
                <a:latin typeface="Arial" charset="0"/>
                <a:cs typeface="Arial" charset="0"/>
              </a:rPr>
              <a:t>IFRC subsequently signed an MOU with OCHA</a:t>
            </a:r>
            <a:r>
              <a:rPr lang="en-GB" altLang="en-US" sz="2000" dirty="0">
                <a:latin typeface="Arial" charset="0"/>
                <a:cs typeface="Arial" charset="0"/>
              </a:rPr>
              <a:t>. </a:t>
            </a:r>
            <a:endParaRPr lang="en-GB" altLang="en-US" sz="2000" dirty="0" smtClean="0">
              <a:latin typeface="Arial" charset="0"/>
              <a:cs typeface="Arial" charset="0"/>
            </a:endParaRPr>
          </a:p>
          <a:p>
            <a:pPr>
              <a:defRPr/>
            </a:pPr>
            <a:endParaRPr lang="en-GB" altLang="en-US" sz="2000" dirty="0">
              <a:latin typeface="Arial" charset="0"/>
              <a:cs typeface="Arial" charset="0"/>
            </a:endParaRPr>
          </a:p>
          <a:p>
            <a:pPr>
              <a:defRPr/>
            </a:pPr>
            <a:r>
              <a:rPr lang="en-GB" altLang="en-US" sz="2000" dirty="0" smtClean="0">
                <a:latin typeface="Arial" charset="0"/>
                <a:cs typeface="Arial" charset="0"/>
              </a:rPr>
              <a:t>National </a:t>
            </a:r>
            <a:r>
              <a:rPr lang="en-GB" altLang="en-US" sz="2000" dirty="0">
                <a:latin typeface="Arial" charset="0"/>
                <a:cs typeface="Arial" charset="0"/>
              </a:rPr>
              <a:t>Societies implement a wide range of emergency, transitional and permanent housing.</a:t>
            </a:r>
          </a:p>
          <a:p>
            <a:pPr>
              <a:defRPr/>
            </a:pPr>
            <a:endParaRPr lang="en-GB" altLang="en-US" sz="2000" dirty="0">
              <a:latin typeface="Arial" charset="0"/>
              <a:cs typeface="Arial" charset="0"/>
            </a:endParaRPr>
          </a:p>
          <a:p>
            <a:pPr>
              <a:defRPr/>
            </a:pPr>
            <a:r>
              <a:rPr lang="en-GB" altLang="en-US" sz="2000" dirty="0">
                <a:latin typeface="Arial" charset="0"/>
                <a:cs typeface="Arial" charset="0"/>
              </a:rPr>
              <a:t>IFRC have had a dedicated shelter and settlements unit in Geneva and the zone offices from 2006.</a:t>
            </a:r>
            <a:endParaRPr lang="en-GB" altLang="en-US" sz="2000" dirty="0" smtClean="0">
              <a:latin typeface="Arial" charset="0"/>
              <a:cs typeface="Arial" charset="0"/>
            </a:endParaRPr>
          </a:p>
        </p:txBody>
      </p:sp>
    </p:spTree>
    <p:extLst>
      <p:ext uri="{BB962C8B-B14F-4D97-AF65-F5344CB8AC3E}">
        <p14:creationId xmlns:p14="http://schemas.microsoft.com/office/powerpoint/2010/main" val="62990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 calcmode="lin" valueType="num">
                                      <p:cBhvr additive="base">
                                        <p:cTn id="25"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anim calcmode="lin" valueType="num">
                                      <p:cBhvr additive="base">
                                        <p:cTn id="31"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role of the IFRC as Shelter Cluster “convener”</a:t>
            </a:r>
            <a:endParaRPr lang="en-US" dirty="0"/>
          </a:p>
        </p:txBody>
      </p:sp>
      <p:sp>
        <p:nvSpPr>
          <p:cNvPr id="3" name="Content Placeholder 2"/>
          <p:cNvSpPr>
            <a:spLocks noGrp="1"/>
          </p:cNvSpPr>
          <p:nvPr>
            <p:ph idx="1"/>
          </p:nvPr>
        </p:nvSpPr>
        <p:spPr/>
        <p:txBody>
          <a:bodyPr>
            <a:normAutofit/>
          </a:bodyPr>
          <a:lstStyle/>
          <a:p>
            <a:r>
              <a:rPr lang="en-US" sz="2000" dirty="0" smtClean="0"/>
              <a:t>Not accountable to the HC/ERC because of independence and neutrality of the Red Cross Red Crescent Movement</a:t>
            </a:r>
            <a:br>
              <a:rPr lang="en-US" sz="2000" dirty="0" smtClean="0"/>
            </a:br>
            <a:endParaRPr lang="en-US" sz="2000" dirty="0" smtClean="0"/>
          </a:p>
          <a:p>
            <a:r>
              <a:rPr lang="en-US" sz="2000" dirty="0" smtClean="0"/>
              <a:t>Not a “provider of last resort”</a:t>
            </a:r>
            <a:br>
              <a:rPr lang="en-US" sz="2000" dirty="0" smtClean="0"/>
            </a:br>
            <a:endParaRPr lang="en-US" sz="2000" dirty="0" smtClean="0"/>
          </a:p>
          <a:p>
            <a:r>
              <a:rPr lang="en-US" sz="2000" dirty="0" smtClean="0"/>
              <a:t>IFRC does not receive money from the CERF – UN funding mechanisms</a:t>
            </a:r>
          </a:p>
          <a:p>
            <a:endParaRPr lang="de-DE" sz="2000" dirty="0" smtClean="0"/>
          </a:p>
          <a:p>
            <a:endParaRPr lang="de-DE" sz="2000" dirty="0"/>
          </a:p>
        </p:txBody>
      </p:sp>
    </p:spTree>
    <p:extLst>
      <p:ext uri="{BB962C8B-B14F-4D97-AF65-F5344CB8AC3E}">
        <p14:creationId xmlns:p14="http://schemas.microsoft.com/office/powerpoint/2010/main" val="299169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Coordination and the cluster approach</a:t>
            </a:r>
            <a:endParaRPr lang="en-GB" dirty="0"/>
          </a:p>
        </p:txBody>
      </p:sp>
      <p:sp>
        <p:nvSpPr>
          <p:cNvPr id="3" name="Content Placeholder 2"/>
          <p:cNvSpPr>
            <a:spLocks noGrp="1"/>
          </p:cNvSpPr>
          <p:nvPr>
            <p:ph idx="1"/>
          </p:nvPr>
        </p:nvSpPr>
        <p:spPr>
          <a:xfrm>
            <a:off x="1691680" y="1628800"/>
            <a:ext cx="6995120" cy="4238600"/>
          </a:xfrm>
        </p:spPr>
        <p:txBody>
          <a:bodyPr>
            <a:normAutofit lnSpcReduction="10000"/>
          </a:bodyPr>
          <a:lstStyle/>
          <a:p>
            <a:r>
              <a:rPr lang="en-GB" dirty="0" smtClean="0"/>
              <a:t>The people who survive a disaster are the first to provide emergency assistance to their family and community.</a:t>
            </a:r>
          </a:p>
          <a:p>
            <a:endParaRPr lang="en-GB" dirty="0" smtClean="0"/>
          </a:p>
          <a:p>
            <a:r>
              <a:rPr lang="en-GB" dirty="0" smtClean="0"/>
              <a:t>But when the disaster is large and overwhelms a countries own capacity to respond a range of regional and international organisations may send money, goods and workers to their aid.</a:t>
            </a:r>
          </a:p>
          <a:p>
            <a:endParaRPr lang="en-GB" dirty="0" smtClean="0"/>
          </a:p>
          <a:p>
            <a:r>
              <a:rPr lang="en-GB" dirty="0" smtClean="0"/>
              <a:t>Whether the response is local, national or international coordination between those involved is needed.</a:t>
            </a:r>
          </a:p>
        </p:txBody>
      </p:sp>
    </p:spTree>
    <p:extLst>
      <p:ext uri="{BB962C8B-B14F-4D97-AF65-F5344CB8AC3E}">
        <p14:creationId xmlns:p14="http://schemas.microsoft.com/office/powerpoint/2010/main" val="4265487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coordination can be difficult </a:t>
            </a:r>
            <a:endParaRPr lang="en-GB" dirty="0"/>
          </a:p>
        </p:txBody>
      </p:sp>
      <p:sp>
        <p:nvSpPr>
          <p:cNvPr id="8" name="Oval Callout 7"/>
          <p:cNvSpPr/>
          <p:nvPr/>
        </p:nvSpPr>
        <p:spPr>
          <a:xfrm>
            <a:off x="409434" y="1592313"/>
            <a:ext cx="2442949" cy="13920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rPr>
              <a:t>What organisations are already here?</a:t>
            </a:r>
            <a:endParaRPr lang="en-GB" sz="1800" dirty="0">
              <a:solidFill>
                <a:schemeClr val="tx1"/>
              </a:solidFill>
            </a:endParaRPr>
          </a:p>
        </p:txBody>
      </p:sp>
      <p:sp>
        <p:nvSpPr>
          <p:cNvPr id="9" name="Cloud Callout 8"/>
          <p:cNvSpPr/>
          <p:nvPr/>
        </p:nvSpPr>
        <p:spPr>
          <a:xfrm>
            <a:off x="5704763" y="1666076"/>
            <a:ext cx="2374712" cy="131359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rPr>
              <a:t>What standard do we use?</a:t>
            </a:r>
            <a:endParaRPr lang="en-GB" sz="1800" dirty="0">
              <a:solidFill>
                <a:schemeClr val="tx1"/>
              </a:solidFill>
            </a:endParaRPr>
          </a:p>
        </p:txBody>
      </p:sp>
      <p:sp>
        <p:nvSpPr>
          <p:cNvPr id="10" name="Rounded Rectangular Callout 9"/>
          <p:cNvSpPr/>
          <p:nvPr/>
        </p:nvSpPr>
        <p:spPr>
          <a:xfrm>
            <a:off x="6892119" y="3016831"/>
            <a:ext cx="1665029" cy="1257869"/>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rPr>
              <a:t>Where do people need assistance?</a:t>
            </a:r>
            <a:endParaRPr lang="en-GB" sz="1800" dirty="0">
              <a:solidFill>
                <a:schemeClr val="tx1"/>
              </a:solidFill>
            </a:endParaRPr>
          </a:p>
        </p:txBody>
      </p:sp>
      <p:sp>
        <p:nvSpPr>
          <p:cNvPr id="12" name="Cloud Callout 11"/>
          <p:cNvSpPr/>
          <p:nvPr/>
        </p:nvSpPr>
        <p:spPr>
          <a:xfrm>
            <a:off x="3143612" y="1693536"/>
            <a:ext cx="2067636" cy="129084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rPr>
              <a:t>Who needs assistance?</a:t>
            </a:r>
            <a:endParaRPr lang="en-GB" sz="1800" dirty="0">
              <a:solidFill>
                <a:schemeClr val="tx1"/>
              </a:solidFill>
            </a:endParaRPr>
          </a:p>
        </p:txBody>
      </p:sp>
      <p:sp>
        <p:nvSpPr>
          <p:cNvPr id="13" name="Rounded Rectangular Callout 12"/>
          <p:cNvSpPr/>
          <p:nvPr/>
        </p:nvSpPr>
        <p:spPr>
          <a:xfrm>
            <a:off x="409434" y="3284984"/>
            <a:ext cx="2074461" cy="121919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rPr>
              <a:t>Where can I get information?</a:t>
            </a:r>
            <a:endParaRPr lang="en-GB" sz="1800" dirty="0">
              <a:solidFill>
                <a:schemeClr val="tx1"/>
              </a:solidFill>
            </a:endParaRPr>
          </a:p>
        </p:txBody>
      </p:sp>
      <p:sp>
        <p:nvSpPr>
          <p:cNvPr id="15" name="Oval Callout 14"/>
          <p:cNvSpPr/>
          <p:nvPr/>
        </p:nvSpPr>
        <p:spPr>
          <a:xfrm>
            <a:off x="3494927" y="3091058"/>
            <a:ext cx="2442949" cy="120555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rPr>
              <a:t>Who is doing what, where and when?</a:t>
            </a:r>
            <a:endParaRPr lang="en-GB" sz="1800" dirty="0">
              <a:solidFill>
                <a:schemeClr val="tx1"/>
              </a:solidFill>
            </a:endParaRPr>
          </a:p>
        </p:txBody>
      </p:sp>
      <p:sp>
        <p:nvSpPr>
          <p:cNvPr id="16" name="Cloud Callout 15"/>
          <p:cNvSpPr/>
          <p:nvPr/>
        </p:nvSpPr>
        <p:spPr>
          <a:xfrm>
            <a:off x="2073189" y="4271376"/>
            <a:ext cx="1978927" cy="131359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rPr>
              <a:t>How can I get funds?</a:t>
            </a:r>
            <a:endParaRPr lang="en-GB" sz="1800" dirty="0">
              <a:solidFill>
                <a:schemeClr val="tx1"/>
              </a:solidFill>
            </a:endParaRPr>
          </a:p>
        </p:txBody>
      </p:sp>
      <p:sp>
        <p:nvSpPr>
          <p:cNvPr id="17" name="Oval Callout 16"/>
          <p:cNvSpPr/>
          <p:nvPr/>
        </p:nvSpPr>
        <p:spPr>
          <a:xfrm>
            <a:off x="5192971" y="4274201"/>
            <a:ext cx="2442949" cy="13920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rPr>
              <a:t>What is the government doing?</a:t>
            </a:r>
            <a:endParaRPr lang="en-GB" sz="1800" dirty="0">
              <a:solidFill>
                <a:schemeClr val="tx1"/>
              </a:solidFill>
            </a:endParaRPr>
          </a:p>
        </p:txBody>
      </p:sp>
    </p:spTree>
    <p:extLst>
      <p:ext uri="{BB962C8B-B14F-4D97-AF65-F5344CB8AC3E}">
        <p14:creationId xmlns:p14="http://schemas.microsoft.com/office/powerpoint/2010/main" val="307043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708" y="404664"/>
            <a:ext cx="6696744" cy="792088"/>
          </a:xfrm>
        </p:spPr>
        <p:txBody>
          <a:bodyPr/>
          <a:lstStyle/>
          <a:p>
            <a:r>
              <a:rPr lang="en-GB" sz="2400" dirty="0" smtClean="0"/>
              <a:t>There is a lot to coordinate.</a:t>
            </a:r>
            <a:endParaRPr lang="en-GB" sz="2400" dirty="0"/>
          </a:p>
        </p:txBody>
      </p:sp>
      <p:pic>
        <p:nvPicPr>
          <p:cNvPr id="4" name="Content Placeholder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51520" y="1412776"/>
            <a:ext cx="8806566" cy="4586808"/>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p:cNvSpPr>
            <a:spLocks noChangeArrowheads="1"/>
          </p:cNvSpPr>
          <p:nvPr/>
        </p:nvSpPr>
        <p:spPr bwMode="auto">
          <a:xfrm>
            <a:off x="2339752" y="5085184"/>
            <a:ext cx="1656184" cy="698376"/>
          </a:xfrm>
          <a:prstGeom prst="cloudCallout">
            <a:avLst>
              <a:gd name="adj1" fmla="val 28938"/>
              <a:gd name="adj2" fmla="val -301666"/>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600" dirty="0">
                <a:latin typeface="Tahoma" pitchFamily="34" charset="0"/>
                <a:cs typeface="Tahoma" pitchFamily="34" charset="0"/>
              </a:rPr>
              <a:t>Technical advice</a:t>
            </a:r>
          </a:p>
        </p:txBody>
      </p:sp>
      <p:sp>
        <p:nvSpPr>
          <p:cNvPr id="6" name="AutoShape 7"/>
          <p:cNvSpPr>
            <a:spLocks noChangeArrowheads="1"/>
          </p:cNvSpPr>
          <p:nvPr/>
        </p:nvSpPr>
        <p:spPr bwMode="auto">
          <a:xfrm>
            <a:off x="5292080" y="1196752"/>
            <a:ext cx="1753450" cy="788822"/>
          </a:xfrm>
          <a:prstGeom prst="cloudCallout">
            <a:avLst>
              <a:gd name="adj1" fmla="val -141817"/>
              <a:gd name="adj2" fmla="val 14295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1600" dirty="0">
                <a:latin typeface="Tahoma" pitchFamily="34" charset="0"/>
                <a:cs typeface="Tahoma" pitchFamily="34" charset="0"/>
              </a:rPr>
              <a:t>Local knowledge</a:t>
            </a:r>
          </a:p>
        </p:txBody>
      </p:sp>
    </p:spTree>
    <p:extLst>
      <p:ext uri="{BB962C8B-B14F-4D97-AF65-F5344CB8AC3E}">
        <p14:creationId xmlns:p14="http://schemas.microsoft.com/office/powerpoint/2010/main" val="3119862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3" descr="DSC000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0817" y="1287164"/>
            <a:ext cx="2837189" cy="203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PHILS PNRC photographer 2 houses 06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0817" y="3625406"/>
            <a:ext cx="2940172" cy="20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descr="DSC0005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4417" y="3537100"/>
            <a:ext cx="2951818" cy="215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F:\foto-foto bencana\Wasior\Lokasi pengungsian banjir pabar\lokasi pengungsian lap kodim.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2160" y="1196752"/>
            <a:ext cx="2855807" cy="214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4" descr="D:\My Documents\Geneva\Photo divers\Mawlamyinegyun 06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2940" y="3789039"/>
            <a:ext cx="2667998" cy="1778535"/>
          </a:xfrm>
          <a:prstGeom prst="rect">
            <a:avLst/>
          </a:prstGeom>
          <a:noFill/>
          <a:ln w="9525">
            <a:noFill/>
            <a:miter lim="800000"/>
            <a:headEnd/>
            <a:tailEnd/>
          </a:ln>
        </p:spPr>
      </p:pic>
      <p:pic>
        <p:nvPicPr>
          <p:cNvPr id="14" name="Picture 8" descr="https://encrypted-tbn1.gstatic.com/images?q=tbn:ANd9GcQlOIBGX6RE-Ip869AJ-_yvPPTwO97OWdbXzGK6qg3kRjkh06hS"/>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6086" y="1614457"/>
            <a:ext cx="2706817" cy="169902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2286000" y="350838"/>
            <a:ext cx="6858000" cy="1143000"/>
          </a:xfrm>
        </p:spPr>
        <p:txBody>
          <a:bodyPr/>
          <a:lstStyle/>
          <a:p>
            <a:r>
              <a:rPr lang="en-GB" dirty="0"/>
              <a:t>How do we define “shelter”</a:t>
            </a:r>
          </a:p>
        </p:txBody>
      </p:sp>
    </p:spTree>
    <p:extLst>
      <p:ext uri="{BB962C8B-B14F-4D97-AF65-F5344CB8AC3E}">
        <p14:creationId xmlns:p14="http://schemas.microsoft.com/office/powerpoint/2010/main" val="1028002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Many agencies</a:t>
            </a:r>
            <a:endParaRPr lang="en-GB" dirty="0"/>
          </a:p>
        </p:txBody>
      </p:sp>
      <p:graphicFrame>
        <p:nvGraphicFramePr>
          <p:cNvPr id="4" name="Diagram 3"/>
          <p:cNvGraphicFramePr/>
          <p:nvPr>
            <p:extLst>
              <p:ext uri="{D42A27DB-BD31-4B8C-83A1-F6EECF244321}">
                <p14:modId xmlns:p14="http://schemas.microsoft.com/office/powerpoint/2010/main" val="3790820070"/>
              </p:ext>
            </p:extLst>
          </p:nvPr>
        </p:nvGraphicFramePr>
        <p:xfrm>
          <a:off x="2555776"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543899040"/>
              </p:ext>
            </p:extLst>
          </p:nvPr>
        </p:nvGraphicFramePr>
        <p:xfrm>
          <a:off x="2555776" y="1628800"/>
          <a:ext cx="5832648" cy="4248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9698" y="2521639"/>
            <a:ext cx="2474069" cy="2246769"/>
          </a:xfrm>
          <a:prstGeom prst="rect">
            <a:avLst/>
          </a:prstGeom>
          <a:noFill/>
        </p:spPr>
        <p:txBody>
          <a:bodyPr wrap="square" rtlCol="0">
            <a:spAutoFit/>
          </a:bodyPr>
          <a:lstStyle/>
          <a:p>
            <a:pPr marL="177800" indent="-177800">
              <a:buFont typeface="Arial" panose="020B0604020202020204" pitchFamily="34" charset="0"/>
              <a:buChar char="•"/>
            </a:pPr>
            <a:r>
              <a:rPr lang="en-GB" sz="2000" dirty="0" smtClean="0"/>
              <a:t>Many agencies.</a:t>
            </a:r>
          </a:p>
          <a:p>
            <a:pPr marL="177800" indent="-177800">
              <a:buFont typeface="Arial" panose="020B0604020202020204" pitchFamily="34" charset="0"/>
              <a:buChar char="•"/>
            </a:pPr>
            <a:endParaRPr lang="en-GB" sz="2000" dirty="0" smtClean="0"/>
          </a:p>
          <a:p>
            <a:pPr marL="177800" indent="-177800">
              <a:buFont typeface="Arial" panose="020B0604020202020204" pitchFamily="34" charset="0"/>
              <a:buChar char="•"/>
            </a:pPr>
            <a:r>
              <a:rPr lang="en-GB" sz="2000" dirty="0" smtClean="0"/>
              <a:t>Some familiar to </a:t>
            </a:r>
            <a:r>
              <a:rPr lang="en-GB" sz="2000" dirty="0" err="1" smtClean="0"/>
              <a:t>Govt</a:t>
            </a:r>
            <a:r>
              <a:rPr lang="en-GB" sz="2000" dirty="0" smtClean="0"/>
              <a:t>, some not.</a:t>
            </a:r>
          </a:p>
          <a:p>
            <a:pPr marL="177800" indent="-177800">
              <a:buFont typeface="Arial" panose="020B0604020202020204" pitchFamily="34" charset="0"/>
              <a:buChar char="•"/>
            </a:pPr>
            <a:endParaRPr lang="en-GB" sz="2000" dirty="0" smtClean="0"/>
          </a:p>
          <a:p>
            <a:pPr marL="177800" indent="-177800">
              <a:buFont typeface="Arial" panose="020B0604020202020204" pitchFamily="34" charset="0"/>
              <a:buChar char="•"/>
            </a:pPr>
            <a:r>
              <a:rPr lang="en-GB" sz="2000" dirty="0" smtClean="0"/>
              <a:t>Working in different locations.</a:t>
            </a:r>
            <a:endParaRPr lang="en-GB" sz="2000" dirty="0"/>
          </a:p>
        </p:txBody>
      </p:sp>
    </p:spTree>
    <p:extLst>
      <p:ext uri="{BB962C8B-B14F-4D97-AF65-F5344CB8AC3E}">
        <p14:creationId xmlns:p14="http://schemas.microsoft.com/office/powerpoint/2010/main" val="1252859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 coordination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0985939"/>
              </p:ext>
            </p:extLst>
          </p:nvPr>
        </p:nvGraphicFramePr>
        <p:xfrm>
          <a:off x="755576" y="1628800"/>
          <a:ext cx="7344816"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4266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We find many different standards of response …..</a:t>
            </a:r>
            <a:endParaRPr lang="en-GB" sz="2400" dirty="0"/>
          </a:p>
        </p:txBody>
      </p:sp>
      <p:sp>
        <p:nvSpPr>
          <p:cNvPr id="3" name="Content Placeholder 2"/>
          <p:cNvSpPr>
            <a:spLocks noGrp="1"/>
          </p:cNvSpPr>
          <p:nvPr>
            <p:ph idx="1"/>
          </p:nvPr>
        </p:nvSpPr>
        <p:spPr>
          <a:xfrm>
            <a:off x="611560" y="1484784"/>
            <a:ext cx="4762227" cy="4464496"/>
          </a:xfrm>
        </p:spPr>
        <p:txBody>
          <a:bodyPr>
            <a:normAutofit fontScale="77500" lnSpcReduction="20000"/>
          </a:bodyPr>
          <a:lstStyle/>
          <a:p>
            <a:r>
              <a:rPr lang="en-GB" dirty="0"/>
              <a:t>Too many agencies with no clear focus.</a:t>
            </a:r>
          </a:p>
          <a:p>
            <a:endParaRPr lang="en-GB" dirty="0" smtClean="0"/>
          </a:p>
          <a:p>
            <a:r>
              <a:rPr lang="en-GB" dirty="0" smtClean="0"/>
              <a:t>Doing </a:t>
            </a:r>
            <a:r>
              <a:rPr lang="en-GB" dirty="0"/>
              <a:t>their own thing </a:t>
            </a:r>
            <a:r>
              <a:rPr lang="en-GB" dirty="0" smtClean="0"/>
              <a:t>where they wanted because </a:t>
            </a:r>
            <a:r>
              <a:rPr lang="en-GB" dirty="0"/>
              <a:t>they got there first.</a:t>
            </a:r>
          </a:p>
          <a:p>
            <a:endParaRPr lang="en-GB" dirty="0" smtClean="0"/>
          </a:p>
          <a:p>
            <a:r>
              <a:rPr lang="en-GB" dirty="0" smtClean="0"/>
              <a:t>Too </a:t>
            </a:r>
            <a:r>
              <a:rPr lang="en-GB" dirty="0"/>
              <a:t>many different standards in the response – unequitable responses.</a:t>
            </a:r>
          </a:p>
          <a:p>
            <a:endParaRPr lang="en-GB" dirty="0" smtClean="0"/>
          </a:p>
          <a:p>
            <a:r>
              <a:rPr lang="en-GB" dirty="0" smtClean="0"/>
              <a:t>Not </a:t>
            </a:r>
            <a:r>
              <a:rPr lang="en-GB" dirty="0"/>
              <a:t>enough accountability and </a:t>
            </a:r>
            <a:r>
              <a:rPr lang="en-GB" dirty="0" smtClean="0"/>
              <a:t>transparency.  </a:t>
            </a:r>
            <a:endParaRPr lang="en-GB" dirty="0"/>
          </a:p>
          <a:p>
            <a:endParaRPr lang="en-GB" dirty="0"/>
          </a:p>
          <a:p>
            <a:r>
              <a:rPr lang="en-GB" dirty="0"/>
              <a:t>There was a need for better coordination to provide a needs-based, rather than capacity-driven, response. </a:t>
            </a:r>
          </a:p>
          <a:p>
            <a:endParaRPr lang="en-GB" dirty="0" smtClean="0"/>
          </a:p>
          <a:p>
            <a:r>
              <a:rPr lang="en-GB" dirty="0" smtClean="0"/>
              <a:t>To </a:t>
            </a:r>
            <a:r>
              <a:rPr lang="en-GB" dirty="0"/>
              <a:t>ensure a coherent and complementary approach, identifying ways to work together for better collective results for the affected </a:t>
            </a:r>
            <a:r>
              <a:rPr lang="en-GB" dirty="0" smtClean="0"/>
              <a:t>populations</a:t>
            </a:r>
            <a:endParaRPr lang="en-GB" dirty="0"/>
          </a:p>
        </p:txBody>
      </p:sp>
      <p:pic>
        <p:nvPicPr>
          <p:cNvPr id="2488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73787" y="1783295"/>
            <a:ext cx="3744416" cy="281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5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try to avoid different standards….with coordination</a:t>
            </a:r>
            <a:endParaRPr lang="en-GB" dirty="0"/>
          </a:p>
        </p:txBody>
      </p:sp>
      <p:sp>
        <p:nvSpPr>
          <p:cNvPr id="3" name="Content Placeholder 2"/>
          <p:cNvSpPr>
            <a:spLocks noGrp="1"/>
          </p:cNvSpPr>
          <p:nvPr>
            <p:ph idx="1"/>
          </p:nvPr>
        </p:nvSpPr>
        <p:spPr>
          <a:xfrm>
            <a:off x="539552" y="1525536"/>
            <a:ext cx="7643192" cy="4382616"/>
          </a:xfrm>
        </p:spPr>
        <p:txBody>
          <a:bodyPr/>
          <a:lstStyle/>
          <a:p>
            <a:r>
              <a:rPr lang="en-GB" dirty="0" smtClean="0"/>
              <a:t>Different tarpaulins</a:t>
            </a:r>
          </a:p>
          <a:p>
            <a:pPr lvl="1"/>
            <a:r>
              <a:rPr lang="en-GB" dirty="0" smtClean="0"/>
              <a:t>IFRC/UNHCR standard 6x4</a:t>
            </a:r>
          </a:p>
          <a:p>
            <a:pPr lvl="1"/>
            <a:r>
              <a:rPr lang="en-GB" dirty="0" smtClean="0"/>
              <a:t>Rolls of plastic sheeting</a:t>
            </a:r>
          </a:p>
          <a:p>
            <a:endParaRPr lang="en-GB" dirty="0"/>
          </a:p>
          <a:p>
            <a:r>
              <a:rPr lang="en-GB" dirty="0" smtClean="0"/>
              <a:t>Different tents</a:t>
            </a:r>
          </a:p>
          <a:p>
            <a:pPr lvl="1"/>
            <a:r>
              <a:rPr lang="en-GB" dirty="0" smtClean="0"/>
              <a:t>IFRC/UNHCR tent</a:t>
            </a:r>
          </a:p>
          <a:p>
            <a:pPr lvl="1"/>
            <a:r>
              <a:rPr lang="en-GB" dirty="0" smtClean="0"/>
              <a:t>Shelter Box tent</a:t>
            </a:r>
          </a:p>
          <a:p>
            <a:endParaRPr lang="en-GB" dirty="0" smtClean="0"/>
          </a:p>
          <a:p>
            <a:r>
              <a:rPr lang="en-GB" dirty="0" smtClean="0"/>
              <a:t>Different repair kits</a:t>
            </a:r>
          </a:p>
          <a:p>
            <a:pPr lvl="1"/>
            <a:r>
              <a:rPr lang="en-GB" dirty="0" smtClean="0"/>
              <a:t>One agency gives 10pcs CGI, 8x2’, Ga 28</a:t>
            </a:r>
          </a:p>
          <a:p>
            <a:pPr lvl="1"/>
            <a:r>
              <a:rPr lang="en-GB" dirty="0" smtClean="0"/>
              <a:t>One agency gives 16pcs, CGI, 10x3’, Ga26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79414" y="3256218"/>
            <a:ext cx="18192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1468324"/>
            <a:ext cx="2157351" cy="161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D:\Dropbox (GSC)\Shelter NS basic training\Shelter training Samoa July 2014\Presentation\Resources\Pictures and News\DSCF16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90"/>
          <a:stretch/>
        </p:blipFill>
        <p:spPr bwMode="auto">
          <a:xfrm>
            <a:off x="6775390" y="1379857"/>
            <a:ext cx="2224609" cy="170556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1" descr="C:\Users\Utilisateur\Desktop\CATALOGUE\CATALOGUE 2013\Tent projects 2013\Tent R&amp;D project 2013\Tent testing programs\Test home 2013 April\square dome tent 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0233" y="3310985"/>
            <a:ext cx="2339766" cy="1204915"/>
          </a:xfrm>
          <a:prstGeom prst="rect">
            <a:avLst/>
          </a:prstGeom>
          <a:noFill/>
          <a:ln>
            <a:noFill/>
          </a:ln>
        </p:spPr>
      </p:pic>
    </p:spTree>
    <p:extLst>
      <p:ext uri="{BB962C8B-B14F-4D97-AF65-F5344CB8AC3E}">
        <p14:creationId xmlns:p14="http://schemas.microsoft.com/office/powerpoint/2010/main" val="4065571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agree technical standards….with coordination </a:t>
            </a:r>
            <a:endParaRPr lang="en-GB" dirty="0"/>
          </a:p>
        </p:txBody>
      </p:sp>
      <p:sp>
        <p:nvSpPr>
          <p:cNvPr id="3" name="Content Placeholder 2"/>
          <p:cNvSpPr>
            <a:spLocks noGrp="1"/>
          </p:cNvSpPr>
          <p:nvPr>
            <p:ph idx="1"/>
          </p:nvPr>
        </p:nvSpPr>
        <p:spPr>
          <a:xfrm>
            <a:off x="1403648" y="1412776"/>
            <a:ext cx="7146032" cy="4536504"/>
          </a:xfrm>
        </p:spPr>
        <p:txBody>
          <a:bodyPr/>
          <a:lstStyle/>
          <a:p>
            <a:r>
              <a:rPr lang="en-GB" dirty="0" smtClean="0"/>
              <a:t>We all agree the tarpaulins with be this quality </a:t>
            </a:r>
          </a:p>
          <a:p>
            <a:pPr lvl="1"/>
            <a:r>
              <a:rPr lang="en-GB" dirty="0" smtClean="0"/>
              <a:t>xyz, $</a:t>
            </a:r>
          </a:p>
          <a:p>
            <a:endParaRPr lang="en-GB" dirty="0" smtClean="0"/>
          </a:p>
          <a:p>
            <a:r>
              <a:rPr lang="en-GB" dirty="0" smtClean="0"/>
              <a:t>We all agree the tent will be this quality</a:t>
            </a:r>
          </a:p>
          <a:p>
            <a:pPr lvl="1"/>
            <a:r>
              <a:rPr lang="en-GB" dirty="0" smtClean="0"/>
              <a:t>xyz, $</a:t>
            </a:r>
          </a:p>
          <a:p>
            <a:endParaRPr lang="en-GB" dirty="0" smtClean="0"/>
          </a:p>
          <a:p>
            <a:r>
              <a:rPr lang="en-GB" dirty="0" smtClean="0"/>
              <a:t>We all agree the repair kit will contain this and cost about that</a:t>
            </a:r>
          </a:p>
          <a:p>
            <a:pPr lvl="1"/>
            <a:r>
              <a:rPr lang="en-GB" dirty="0"/>
              <a:t>xyz, $</a:t>
            </a:r>
          </a:p>
          <a:p>
            <a:pPr lvl="1"/>
            <a:endParaRPr lang="en-GB" dirty="0" smtClean="0"/>
          </a:p>
          <a:p>
            <a:pPr marL="177800" lvl="1"/>
            <a:r>
              <a:rPr lang="en-GB" dirty="0"/>
              <a:t> </a:t>
            </a:r>
            <a:r>
              <a:rPr lang="en-GB" sz="2400" dirty="0" smtClean="0"/>
              <a:t>We </a:t>
            </a:r>
            <a:r>
              <a:rPr lang="en-GB" sz="2400" dirty="0"/>
              <a:t>all agree the </a:t>
            </a:r>
            <a:r>
              <a:rPr lang="en-GB" sz="2400" dirty="0" smtClean="0"/>
              <a:t>minimum design standards for a new house</a:t>
            </a:r>
            <a:endParaRPr lang="en-GB" sz="2400" dirty="0"/>
          </a:p>
        </p:txBody>
      </p:sp>
    </p:spTree>
    <p:extLst>
      <p:ext uri="{BB962C8B-B14F-4D97-AF65-F5344CB8AC3E}">
        <p14:creationId xmlns:p14="http://schemas.microsoft.com/office/powerpoint/2010/main" val="2346310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agree common information management……with coordination</a:t>
            </a:r>
            <a:endParaRPr lang="en-GB" dirty="0"/>
          </a:p>
        </p:txBody>
      </p:sp>
      <p:sp>
        <p:nvSpPr>
          <p:cNvPr id="3" name="Content Placeholder 2"/>
          <p:cNvSpPr>
            <a:spLocks noGrp="1"/>
          </p:cNvSpPr>
          <p:nvPr>
            <p:ph idx="1"/>
          </p:nvPr>
        </p:nvSpPr>
        <p:spPr>
          <a:xfrm>
            <a:off x="395536" y="1628800"/>
            <a:ext cx="4104456" cy="4032448"/>
          </a:xfrm>
        </p:spPr>
        <p:txBody>
          <a:bodyPr/>
          <a:lstStyle/>
          <a:p>
            <a:r>
              <a:rPr lang="en-GB" dirty="0" smtClean="0"/>
              <a:t>We all agree what locations we will work in</a:t>
            </a:r>
          </a:p>
          <a:p>
            <a:endParaRPr lang="en-GB" dirty="0" smtClean="0"/>
          </a:p>
          <a:p>
            <a:r>
              <a:rPr lang="en-GB" dirty="0" smtClean="0"/>
              <a:t>We all agree how we will report our facts and figures – who, what, where, when</a:t>
            </a:r>
          </a:p>
          <a:p>
            <a:endParaRPr lang="en-GB" dirty="0" smtClean="0"/>
          </a:p>
          <a:p>
            <a:r>
              <a:rPr lang="en-GB" dirty="0" smtClean="0"/>
              <a:t>We all agree to cover gaps </a:t>
            </a:r>
            <a:endParaRPr lang="en-GB"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016" y="1916832"/>
            <a:ext cx="425836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129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agree common assessment indicators ……with coordination</a:t>
            </a:r>
            <a:endParaRPr lang="en-GB" dirty="0"/>
          </a:p>
        </p:txBody>
      </p:sp>
      <p:sp>
        <p:nvSpPr>
          <p:cNvPr id="3" name="Content Placeholder 2"/>
          <p:cNvSpPr>
            <a:spLocks noGrp="1"/>
          </p:cNvSpPr>
          <p:nvPr>
            <p:ph idx="1"/>
          </p:nvPr>
        </p:nvSpPr>
        <p:spPr>
          <a:xfrm>
            <a:off x="395536" y="1628800"/>
            <a:ext cx="4104456" cy="4032448"/>
          </a:xfrm>
        </p:spPr>
        <p:txBody>
          <a:bodyPr/>
          <a:lstStyle/>
          <a:p>
            <a:r>
              <a:rPr lang="en-GB" dirty="0" smtClean="0"/>
              <a:t>Definitions of damage</a:t>
            </a:r>
          </a:p>
          <a:p>
            <a:endParaRPr lang="en-GB" dirty="0" smtClean="0"/>
          </a:p>
          <a:p>
            <a:r>
              <a:rPr lang="en-GB" dirty="0" smtClean="0"/>
              <a:t>Vulnerabilities </a:t>
            </a:r>
          </a:p>
          <a:p>
            <a:endParaRPr lang="en-GB" dirty="0" smtClean="0"/>
          </a:p>
          <a:p>
            <a:endParaRPr lang="en-GB"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016" y="1916832"/>
            <a:ext cx="425836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826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Humanitarian Response Review </a:t>
            </a:r>
            <a:endParaRPr lang="en-GB" dirty="0"/>
          </a:p>
        </p:txBody>
      </p:sp>
      <p:sp>
        <p:nvSpPr>
          <p:cNvPr id="3" name="Content Placeholder 2"/>
          <p:cNvSpPr>
            <a:spLocks noGrp="1"/>
          </p:cNvSpPr>
          <p:nvPr>
            <p:ph idx="1"/>
          </p:nvPr>
        </p:nvSpPr>
        <p:spPr>
          <a:xfrm>
            <a:off x="971600" y="1586406"/>
            <a:ext cx="7920880" cy="4290866"/>
          </a:xfrm>
        </p:spPr>
        <p:txBody>
          <a:bodyPr>
            <a:normAutofit fontScale="92500" lnSpcReduction="20000"/>
          </a:bodyPr>
          <a:lstStyle/>
          <a:p>
            <a:r>
              <a:rPr lang="en-GB" dirty="0" smtClean="0"/>
              <a:t>In 2005 the UN Emergency Relief Coordinator commissioned the  Humanitarian </a:t>
            </a:r>
            <a:r>
              <a:rPr lang="en-GB" dirty="0"/>
              <a:t>Response </a:t>
            </a:r>
            <a:r>
              <a:rPr lang="en-GB" dirty="0" smtClean="0"/>
              <a:t>Review.</a:t>
            </a:r>
          </a:p>
          <a:p>
            <a:endParaRPr lang="en-GB" dirty="0" smtClean="0"/>
          </a:p>
          <a:p>
            <a:r>
              <a:rPr lang="en-GB" dirty="0" smtClean="0"/>
              <a:t>The Review identified a 4 key areas to improve coordination in humanitarian emergencies: </a:t>
            </a:r>
          </a:p>
          <a:p>
            <a:pPr marL="730250" lvl="1" indent="-457200">
              <a:buFont typeface="+mj-lt"/>
              <a:buAutoNum type="arabicPeriod"/>
            </a:pPr>
            <a:r>
              <a:rPr lang="en-GB" dirty="0" smtClean="0">
                <a:solidFill>
                  <a:srgbClr val="C00000"/>
                </a:solidFill>
              </a:rPr>
              <a:t>Adequate capacity and predictable leadership in all sectors – (cluster approach) </a:t>
            </a:r>
          </a:p>
          <a:p>
            <a:pPr marL="730250" lvl="1" indent="-457200">
              <a:buFont typeface="+mj-lt"/>
              <a:buAutoNum type="arabicPeriod"/>
            </a:pPr>
            <a:r>
              <a:rPr lang="en-GB" dirty="0" smtClean="0">
                <a:solidFill>
                  <a:srgbClr val="C00000"/>
                </a:solidFill>
              </a:rPr>
              <a:t>Effective leadership and coordination through the UN Humanitarian Coordinators role. </a:t>
            </a:r>
          </a:p>
          <a:p>
            <a:pPr marL="730250" lvl="1" indent="-457200">
              <a:buFont typeface="+mj-lt"/>
              <a:buAutoNum type="arabicPeriod"/>
            </a:pPr>
            <a:r>
              <a:rPr lang="en-GB" dirty="0" smtClean="0">
                <a:solidFill>
                  <a:srgbClr val="C00000"/>
                </a:solidFill>
              </a:rPr>
              <a:t>Adequate, timely and flexible humanitarian financing.  </a:t>
            </a:r>
          </a:p>
          <a:p>
            <a:pPr marL="730250" lvl="1" indent="-457200">
              <a:buFont typeface="+mj-lt"/>
              <a:buAutoNum type="arabicPeriod"/>
            </a:pPr>
            <a:r>
              <a:rPr lang="en-GB" dirty="0" smtClean="0">
                <a:solidFill>
                  <a:srgbClr val="C00000"/>
                </a:solidFill>
              </a:rPr>
              <a:t>Strong partnership between UN and non-UN agencies. </a:t>
            </a:r>
          </a:p>
          <a:p>
            <a:endParaRPr lang="en-GB" dirty="0" smtClean="0"/>
          </a:p>
          <a:p>
            <a:r>
              <a:rPr lang="en-GB" dirty="0" smtClean="0"/>
              <a:t>The Review was implemented by the Inter Agency Standing Committee (IASC) -  comprised of UN agencies, RCRC Movement and the primary NGO consortia bodies </a:t>
            </a:r>
          </a:p>
          <a:p>
            <a:pPr lvl="1"/>
            <a:endParaRPr lang="en-GB" dirty="0">
              <a:solidFill>
                <a:srgbClr val="C00000"/>
              </a:solidFill>
            </a:endParaRPr>
          </a:p>
        </p:txBody>
      </p:sp>
    </p:spTree>
    <p:extLst>
      <p:ext uri="{BB962C8B-B14F-4D97-AF65-F5344CB8AC3E}">
        <p14:creationId xmlns:p14="http://schemas.microsoft.com/office/powerpoint/2010/main" val="433717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aims of the Cluster approach</a:t>
            </a:r>
            <a:endParaRPr lang="en-GB" dirty="0"/>
          </a:p>
        </p:txBody>
      </p:sp>
      <p:sp>
        <p:nvSpPr>
          <p:cNvPr id="3" name="Content Placeholder 2"/>
          <p:cNvSpPr>
            <a:spLocks noGrp="1"/>
          </p:cNvSpPr>
          <p:nvPr>
            <p:ph idx="1"/>
          </p:nvPr>
        </p:nvSpPr>
        <p:spPr>
          <a:xfrm>
            <a:off x="467544" y="1556792"/>
            <a:ext cx="8496944" cy="4310608"/>
          </a:xfrm>
        </p:spPr>
        <p:txBody>
          <a:bodyPr>
            <a:normAutofit/>
          </a:bodyPr>
          <a:lstStyle/>
          <a:p>
            <a:endParaRPr lang="en-GB" b="1" dirty="0" smtClean="0">
              <a:solidFill>
                <a:srgbClr val="C00000"/>
              </a:solidFill>
            </a:endParaRPr>
          </a:p>
          <a:p>
            <a:endParaRPr lang="en-GB" b="1" dirty="0" smtClean="0">
              <a:solidFill>
                <a:srgbClr val="C00000"/>
              </a:solidFill>
            </a:endParaRPr>
          </a:p>
          <a:p>
            <a:endParaRPr lang="en-GB" b="1" dirty="0" smtClean="0">
              <a:solidFill>
                <a:srgbClr val="C00000"/>
              </a:solidFill>
            </a:endParaRPr>
          </a:p>
          <a:p>
            <a:endParaRPr lang="en-GB" b="1" dirty="0" smtClean="0">
              <a:solidFill>
                <a:srgbClr val="C00000"/>
              </a:solidFill>
            </a:endParaRPr>
          </a:p>
          <a:p>
            <a:endParaRPr lang="en-GB" b="1" dirty="0" smtClean="0">
              <a:solidFill>
                <a:srgbClr val="C00000"/>
              </a:solidFill>
            </a:endParaRPr>
          </a:p>
        </p:txBody>
      </p:sp>
      <p:graphicFrame>
        <p:nvGraphicFramePr>
          <p:cNvPr id="4" name="Diagram 3"/>
          <p:cNvGraphicFramePr/>
          <p:nvPr>
            <p:extLst>
              <p:ext uri="{D42A27DB-BD31-4B8C-83A1-F6EECF244321}">
                <p14:modId xmlns:p14="http://schemas.microsoft.com/office/powerpoint/2010/main" val="379957506"/>
              </p:ext>
            </p:extLst>
          </p:nvPr>
        </p:nvGraphicFramePr>
        <p:xfrm>
          <a:off x="467544" y="1556792"/>
          <a:ext cx="8280920"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804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Governments and cluster </a:t>
            </a:r>
            <a:endParaRPr lang="en-GB" dirty="0"/>
          </a:p>
        </p:txBody>
      </p:sp>
      <p:sp>
        <p:nvSpPr>
          <p:cNvPr id="3" name="Content Placeholder 2"/>
          <p:cNvSpPr>
            <a:spLocks noGrp="1"/>
          </p:cNvSpPr>
          <p:nvPr>
            <p:ph idx="1"/>
          </p:nvPr>
        </p:nvSpPr>
        <p:spPr/>
        <p:txBody>
          <a:bodyPr>
            <a:normAutofit/>
          </a:bodyPr>
          <a:lstStyle/>
          <a:p>
            <a:r>
              <a:rPr lang="en-GB" dirty="0" smtClean="0"/>
              <a:t>Governments remain responsible for assistance to people.</a:t>
            </a:r>
          </a:p>
          <a:p>
            <a:endParaRPr lang="en-GB" dirty="0" smtClean="0"/>
          </a:p>
          <a:p>
            <a:r>
              <a:rPr lang="en-GB" dirty="0" smtClean="0"/>
              <a:t>The planning and coordination of emergency response remain the legal responsibility of the host government. </a:t>
            </a:r>
          </a:p>
          <a:p>
            <a:endParaRPr lang="en-GB" dirty="0" smtClean="0"/>
          </a:p>
          <a:p>
            <a:r>
              <a:rPr lang="en-GB" dirty="0" smtClean="0"/>
              <a:t>Hence clusters aim to support the work of the host government and of national and local government authorities </a:t>
            </a:r>
            <a:endParaRPr lang="en-GB" dirty="0"/>
          </a:p>
        </p:txBody>
      </p:sp>
    </p:spTree>
    <p:extLst>
      <p:ext uri="{BB962C8B-B14F-4D97-AF65-F5344CB8AC3E}">
        <p14:creationId xmlns:p14="http://schemas.microsoft.com/office/powerpoint/2010/main" val="90086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a:t>Shelter: why, what’s it for?</a:t>
            </a:r>
          </a:p>
        </p:txBody>
      </p:sp>
      <p:sp>
        <p:nvSpPr>
          <p:cNvPr id="14347" name="Rectangle 11"/>
          <p:cNvSpPr>
            <a:spLocks noChangeArrowheads="1"/>
          </p:cNvSpPr>
          <p:nvPr/>
        </p:nvSpPr>
        <p:spPr bwMode="auto">
          <a:xfrm>
            <a:off x="827088" y="2708275"/>
            <a:ext cx="54006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0000"/>
              </a:spcBef>
              <a:buClr>
                <a:schemeClr val="accent2"/>
              </a:buClr>
              <a:buFont typeface="Wingdings" pitchFamily="2" charset="2"/>
              <a:buChar char="o"/>
              <a:defRPr sz="2400" b="1">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b="1">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16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r>
              <a:rPr lang="en-GB" altLang="en-US" dirty="0"/>
              <a:t>Protection - health</a:t>
            </a:r>
          </a:p>
          <a:p>
            <a:r>
              <a:rPr lang="en-GB" altLang="en-US" dirty="0"/>
              <a:t>Security – feeling safer</a:t>
            </a:r>
          </a:p>
          <a:p>
            <a:r>
              <a:rPr lang="en-GB" altLang="en-US" dirty="0"/>
              <a:t>Privacy &amp; Dignity</a:t>
            </a:r>
          </a:p>
          <a:p>
            <a:r>
              <a:rPr lang="en-GB" altLang="en-US" dirty="0"/>
              <a:t>Livelihoods</a:t>
            </a:r>
            <a:br>
              <a:rPr lang="en-GB" altLang="en-US" dirty="0"/>
            </a:br>
            <a:r>
              <a:rPr lang="en-GB" altLang="en-US" sz="1800" dirty="0"/>
              <a:t>Essential activities?</a:t>
            </a:r>
            <a:br>
              <a:rPr lang="en-GB" altLang="en-US" sz="1800" dirty="0"/>
            </a:br>
            <a:endParaRPr lang="en-GB" altLang="en-US" sz="1800" dirty="0"/>
          </a:p>
          <a:p>
            <a:r>
              <a:rPr lang="en-GB" altLang="en-US" dirty="0"/>
              <a:t>Others….</a:t>
            </a:r>
          </a:p>
        </p:txBody>
      </p:sp>
      <p:sp>
        <p:nvSpPr>
          <p:cNvPr id="14348" name="Rectangle 12"/>
          <p:cNvSpPr>
            <a:spLocks noChangeArrowheads="1"/>
          </p:cNvSpPr>
          <p:nvPr/>
        </p:nvSpPr>
        <p:spPr bwMode="auto">
          <a:xfrm>
            <a:off x="5673334" y="3573016"/>
            <a:ext cx="3240087"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0000"/>
              </a:spcBef>
              <a:buClr>
                <a:schemeClr val="accent2"/>
              </a:buClr>
              <a:buFont typeface="Wingdings" pitchFamily="2" charset="2"/>
              <a:buChar char="o"/>
              <a:defRPr sz="2400" b="1">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b="1">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16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a:buFont typeface="Wingdings" pitchFamily="2" charset="2"/>
              <a:buNone/>
            </a:pPr>
            <a:r>
              <a:rPr lang="en-GB" altLang="en-US" sz="1600" b="0" i="1" dirty="0"/>
              <a:t>	“A habitable covered living space, providing </a:t>
            </a:r>
            <a:r>
              <a:rPr lang="en-GB" altLang="en-US" sz="1600" i="1" dirty="0"/>
              <a:t>a secure, healthy living environment with privacy and dignity to those within it</a:t>
            </a:r>
            <a:r>
              <a:rPr lang="en-GB" altLang="en-US" sz="1600" b="0" i="1" dirty="0"/>
              <a:t>” (</a:t>
            </a:r>
            <a:r>
              <a:rPr lang="en-GB" altLang="en-US" sz="1600" b="0" i="1" dirty="0" err="1"/>
              <a:t>Corsellis</a:t>
            </a:r>
            <a:r>
              <a:rPr lang="en-GB" altLang="en-US" sz="1600" b="0" i="1" dirty="0"/>
              <a:t> &amp; Vitale 2004)</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68" y="1413347"/>
            <a:ext cx="259375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98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347">
                                            <p:txEl>
                                              <p:pRg st="0" end="0"/>
                                            </p:txEl>
                                          </p:spTgt>
                                        </p:tgtEl>
                                        <p:attrNameLst>
                                          <p:attrName>style.visibility</p:attrName>
                                        </p:attrNameLst>
                                      </p:cBhvr>
                                      <p:to>
                                        <p:strVal val="visible"/>
                                      </p:to>
                                    </p:set>
                                    <p:animEffect transition="in" filter="wipe(left)">
                                      <p:cBhvr>
                                        <p:cTn id="7" dur="500"/>
                                        <p:tgtEl>
                                          <p:spTgt spid="1434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4347">
                                            <p:txEl>
                                              <p:pRg st="1" end="1"/>
                                            </p:txEl>
                                          </p:spTgt>
                                        </p:tgtEl>
                                        <p:attrNameLst>
                                          <p:attrName>style.visibility</p:attrName>
                                        </p:attrNameLst>
                                      </p:cBhvr>
                                      <p:to>
                                        <p:strVal val="visible"/>
                                      </p:to>
                                    </p:set>
                                    <p:animEffect transition="in" filter="wipe(left)">
                                      <p:cBhvr>
                                        <p:cTn id="11" dur="500"/>
                                        <p:tgtEl>
                                          <p:spTgt spid="14347">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347">
                                            <p:txEl>
                                              <p:pRg st="2" end="2"/>
                                            </p:txEl>
                                          </p:spTgt>
                                        </p:tgtEl>
                                        <p:attrNameLst>
                                          <p:attrName>style.visibility</p:attrName>
                                        </p:attrNameLst>
                                      </p:cBhvr>
                                      <p:to>
                                        <p:strVal val="visible"/>
                                      </p:to>
                                    </p:set>
                                    <p:animEffect transition="in" filter="wipe(left)">
                                      <p:cBhvr>
                                        <p:cTn id="15" dur="500"/>
                                        <p:tgtEl>
                                          <p:spTgt spid="14347">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347">
                                            <p:txEl>
                                              <p:pRg st="3" end="3"/>
                                            </p:txEl>
                                          </p:spTgt>
                                        </p:tgtEl>
                                        <p:attrNameLst>
                                          <p:attrName>style.visibility</p:attrName>
                                        </p:attrNameLst>
                                      </p:cBhvr>
                                      <p:to>
                                        <p:strVal val="visible"/>
                                      </p:to>
                                    </p:set>
                                    <p:animEffect transition="in" filter="wipe(left)">
                                      <p:cBhvr>
                                        <p:cTn id="19" dur="500"/>
                                        <p:tgtEl>
                                          <p:spTgt spid="14347">
                                            <p:txEl>
                                              <p:pRg st="3" end="3"/>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347">
                                            <p:txEl>
                                              <p:pRg st="4" end="4"/>
                                            </p:txEl>
                                          </p:spTgt>
                                        </p:tgtEl>
                                        <p:attrNameLst>
                                          <p:attrName>style.visibility</p:attrName>
                                        </p:attrNameLst>
                                      </p:cBhvr>
                                      <p:to>
                                        <p:strVal val="visible"/>
                                      </p:to>
                                    </p:set>
                                    <p:animEffect transition="in" filter="wipe(left)">
                                      <p:cBhvr>
                                        <p:cTn id="23" dur="500"/>
                                        <p:tgtEl>
                                          <p:spTgt spid="1434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4348">
                                            <p:txEl>
                                              <p:pRg st="0" end="0"/>
                                            </p:txEl>
                                          </p:spTgt>
                                        </p:tgtEl>
                                        <p:attrNameLst>
                                          <p:attrName>style.visibility</p:attrName>
                                        </p:attrNameLst>
                                      </p:cBhvr>
                                      <p:to>
                                        <p:strVal val="visible"/>
                                      </p:to>
                                    </p:set>
                                    <p:animEffect transition="in" filter="wipe(right)">
                                      <p:cBhvr>
                                        <p:cTn id="28" dur="2000"/>
                                        <p:tgtEl>
                                          <p:spTgt spid="143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dirty="0" smtClean="0"/>
              <a:t>UN vs IASC</a:t>
            </a:r>
            <a:endParaRPr lang="de-DE" dirty="0"/>
          </a:p>
        </p:txBody>
      </p:sp>
      <p:sp>
        <p:nvSpPr>
          <p:cNvPr id="3" name="Content Placeholder 2"/>
          <p:cNvSpPr>
            <a:spLocks noGrp="1"/>
          </p:cNvSpPr>
          <p:nvPr>
            <p:ph idx="1"/>
          </p:nvPr>
        </p:nvSpPr>
        <p:spPr/>
        <p:txBody>
          <a:bodyPr>
            <a:normAutofit/>
          </a:bodyPr>
          <a:lstStyle/>
          <a:p>
            <a:r>
              <a:rPr lang="de-DE" sz="2000" dirty="0" smtClean="0"/>
              <a:t>The Cluster approach is </a:t>
            </a:r>
            <a:r>
              <a:rPr lang="de-DE" sz="2000" i="1" dirty="0" smtClean="0"/>
              <a:t>NOT</a:t>
            </a:r>
            <a:r>
              <a:rPr lang="de-DE" sz="2000" dirty="0" smtClean="0"/>
              <a:t> a UN (only) coordination mechanism.</a:t>
            </a:r>
            <a:br>
              <a:rPr lang="de-DE" sz="2000" dirty="0" smtClean="0"/>
            </a:br>
            <a:endParaRPr lang="de-DE" sz="2000" dirty="0" smtClean="0"/>
          </a:p>
          <a:p>
            <a:r>
              <a:rPr lang="de-DE" sz="2000" dirty="0" smtClean="0"/>
              <a:t>However, the majority of global cluster leads are UN agencies</a:t>
            </a:r>
          </a:p>
        </p:txBody>
      </p:sp>
    </p:spTree>
    <p:extLst>
      <p:ext uri="{BB962C8B-B14F-4D97-AF65-F5344CB8AC3E}">
        <p14:creationId xmlns:p14="http://schemas.microsoft.com/office/powerpoint/2010/main" val="6872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the shelter cluster do?</a:t>
            </a:r>
            <a:endParaRPr lang="en-GB" dirty="0"/>
          </a:p>
        </p:txBody>
      </p:sp>
      <p:sp>
        <p:nvSpPr>
          <p:cNvPr id="3" name="Content Placeholder 2"/>
          <p:cNvSpPr>
            <a:spLocks noGrp="1"/>
          </p:cNvSpPr>
          <p:nvPr>
            <p:ph idx="1"/>
          </p:nvPr>
        </p:nvSpPr>
        <p:spPr/>
        <p:txBody>
          <a:bodyPr/>
          <a:lstStyle/>
          <a:p>
            <a:r>
              <a:rPr lang="en-GB" dirty="0" smtClean="0"/>
              <a:t>The shelter cluster coordinates the work of organisations involved in the provision of shelter and household NFI’s.</a:t>
            </a:r>
          </a:p>
          <a:p>
            <a:endParaRPr lang="en-GB" dirty="0" smtClean="0"/>
          </a:p>
          <a:p>
            <a:r>
              <a:rPr lang="en-GB" dirty="0" smtClean="0"/>
              <a:t>Following major natural or technological disasters to which there is an international response, the IFRC normally leads the shelter cluster.</a:t>
            </a:r>
          </a:p>
          <a:p>
            <a:endParaRPr lang="en-GB" dirty="0" smtClean="0"/>
          </a:p>
          <a:p>
            <a:endParaRPr lang="en-GB" dirty="0"/>
          </a:p>
        </p:txBody>
      </p:sp>
    </p:spTree>
    <p:extLst>
      <p:ext uri="{BB962C8B-B14F-4D97-AF65-F5344CB8AC3E}">
        <p14:creationId xmlns:p14="http://schemas.microsoft.com/office/powerpoint/2010/main" val="308135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the shelter cluster do?</a:t>
            </a:r>
            <a:endParaRPr lang="en-GB" dirty="0"/>
          </a:p>
        </p:txBody>
      </p:sp>
      <p:sp>
        <p:nvSpPr>
          <p:cNvPr id="3" name="Content Placeholder 2"/>
          <p:cNvSpPr>
            <a:spLocks noGrp="1"/>
          </p:cNvSpPr>
          <p:nvPr>
            <p:ph idx="1"/>
          </p:nvPr>
        </p:nvSpPr>
        <p:spPr/>
        <p:txBody>
          <a:bodyPr/>
          <a:lstStyle/>
          <a:p>
            <a:r>
              <a:rPr lang="en-GB" dirty="0" smtClean="0"/>
              <a:t>The aim of the shelter cluster is to enable partner agencies to take a strategic approach to collective response.</a:t>
            </a:r>
          </a:p>
          <a:p>
            <a:endParaRPr lang="en-GB" dirty="0" smtClean="0"/>
          </a:p>
          <a:p>
            <a:r>
              <a:rPr lang="en-GB" dirty="0" smtClean="0"/>
              <a:t>It aims to ensure that:</a:t>
            </a:r>
          </a:p>
          <a:p>
            <a:pPr lvl="1"/>
            <a:r>
              <a:rPr lang="en-GB" dirty="0" smtClean="0"/>
              <a:t>Overall response by agencies delivering shelter and NFI’s is adequate, effective, coherent and coordinated.</a:t>
            </a:r>
          </a:p>
          <a:p>
            <a:pPr lvl="1"/>
            <a:r>
              <a:rPr lang="en-GB" dirty="0" smtClean="0"/>
              <a:t>Gaps and duplication in the provision of shelter and NFI’s are minimal</a:t>
            </a:r>
          </a:p>
          <a:p>
            <a:pPr lvl="1"/>
            <a:r>
              <a:rPr lang="en-GB" dirty="0" smtClean="0"/>
              <a:t>Assistance is given in accordance with humanitarian principles, standards and guidelines</a:t>
            </a:r>
          </a:p>
        </p:txBody>
      </p:sp>
    </p:spTree>
    <p:extLst>
      <p:ext uri="{BB962C8B-B14F-4D97-AF65-F5344CB8AC3E}">
        <p14:creationId xmlns:p14="http://schemas.microsoft.com/office/powerpoint/2010/main" val="13867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agencies are partners in the shelter cluster?</a:t>
            </a:r>
            <a:endParaRPr lang="en-GB" dirty="0"/>
          </a:p>
        </p:txBody>
      </p:sp>
      <p:sp>
        <p:nvSpPr>
          <p:cNvPr id="3" name="Content Placeholder 2"/>
          <p:cNvSpPr>
            <a:spLocks noGrp="1"/>
          </p:cNvSpPr>
          <p:nvPr>
            <p:ph idx="1"/>
          </p:nvPr>
        </p:nvSpPr>
        <p:spPr>
          <a:xfrm>
            <a:off x="251520" y="1556793"/>
            <a:ext cx="5688632" cy="4075930"/>
          </a:xfrm>
        </p:spPr>
        <p:txBody>
          <a:bodyPr>
            <a:normAutofit fontScale="92500" lnSpcReduction="20000"/>
          </a:bodyPr>
          <a:lstStyle/>
          <a:p>
            <a:r>
              <a:rPr lang="en-GB" sz="2000" dirty="0" smtClean="0"/>
              <a:t>Any organisation involved in fulfilling rights to humanitarian shelter and NFI’s can become a shelter cluster partners</a:t>
            </a:r>
          </a:p>
          <a:p>
            <a:endParaRPr lang="en-GB" sz="2000" dirty="0" smtClean="0"/>
          </a:p>
          <a:p>
            <a:r>
              <a:rPr lang="en-GB" sz="2000" dirty="0" smtClean="0"/>
              <a:t>Partners include organisations that have different mandates, perspectives, roles and priorities within the response.</a:t>
            </a:r>
          </a:p>
          <a:p>
            <a:endParaRPr lang="en-GB" sz="2000" dirty="0" smtClean="0"/>
          </a:p>
          <a:p>
            <a:r>
              <a:rPr lang="en-GB" sz="2000" dirty="0" smtClean="0"/>
              <a:t>Partners include: </a:t>
            </a:r>
            <a:r>
              <a:rPr lang="en-GB" sz="2000" dirty="0" err="1" smtClean="0"/>
              <a:t>Govt</a:t>
            </a:r>
            <a:r>
              <a:rPr lang="en-GB" sz="2000" dirty="0" smtClean="0"/>
              <a:t>, RCRC, NGO’s/INGO’s, UN agencies, etc.</a:t>
            </a:r>
          </a:p>
          <a:p>
            <a:endParaRPr lang="en-GB" sz="2000" dirty="0" smtClean="0"/>
          </a:p>
          <a:p>
            <a:r>
              <a:rPr lang="en-GB" sz="2000" dirty="0" smtClean="0"/>
              <a:t>However, the overall objectives of the clusters work is humanitarian; the cluster and its work are governed by the principles, standards and practice of the humanitarian sector. </a:t>
            </a:r>
            <a:endParaRPr lang="en-GB"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8" y="1740490"/>
            <a:ext cx="3419872" cy="327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1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long does the cluster be active?</a:t>
            </a:r>
            <a:endParaRPr lang="en-GB" dirty="0"/>
          </a:p>
        </p:txBody>
      </p:sp>
      <p:sp>
        <p:nvSpPr>
          <p:cNvPr id="3" name="Content Placeholder 2"/>
          <p:cNvSpPr>
            <a:spLocks noGrp="1"/>
          </p:cNvSpPr>
          <p:nvPr>
            <p:ph idx="1"/>
          </p:nvPr>
        </p:nvSpPr>
        <p:spPr>
          <a:xfrm>
            <a:off x="1403648" y="1676400"/>
            <a:ext cx="7283152" cy="4191000"/>
          </a:xfrm>
        </p:spPr>
        <p:txBody>
          <a:bodyPr/>
          <a:lstStyle/>
          <a:p>
            <a:r>
              <a:rPr lang="en-GB" dirty="0" smtClean="0"/>
              <a:t>The IFRC usually lead the shelter cluster for at least 6 weeks to 3 months. </a:t>
            </a:r>
          </a:p>
          <a:p>
            <a:endParaRPr lang="en-GB" dirty="0" smtClean="0"/>
          </a:p>
          <a:p>
            <a:r>
              <a:rPr lang="en-GB" dirty="0" smtClean="0"/>
              <a:t>But this varies greatly depending on the scale of the disaster and response and the country context.</a:t>
            </a:r>
          </a:p>
          <a:p>
            <a:endParaRPr lang="en-GB" dirty="0" smtClean="0"/>
          </a:p>
          <a:p>
            <a:r>
              <a:rPr lang="en-GB" dirty="0" smtClean="0"/>
              <a:t>Largest scale and response so far by IFRC:</a:t>
            </a:r>
          </a:p>
          <a:p>
            <a:pPr lvl="1"/>
            <a:r>
              <a:rPr lang="en-GB" dirty="0" smtClean="0"/>
              <a:t>18 people in Haiti, 2010, 10 months</a:t>
            </a:r>
          </a:p>
          <a:p>
            <a:pPr lvl="1"/>
            <a:r>
              <a:rPr lang="en-GB" dirty="0" smtClean="0"/>
              <a:t>13 people in Philipines Haiyan, 2013-14, 1 year</a:t>
            </a:r>
          </a:p>
          <a:p>
            <a:pPr lvl="1"/>
            <a:endParaRPr lang="en-GB" dirty="0"/>
          </a:p>
          <a:p>
            <a:pPr marL="177800" lvl="1"/>
            <a:r>
              <a:rPr lang="en-GB" sz="2200" dirty="0" smtClean="0"/>
              <a:t>Small scale, 1 person for a few weeks to few months.</a:t>
            </a:r>
            <a:endParaRPr lang="en-GB" sz="2200" dirty="0"/>
          </a:p>
        </p:txBody>
      </p:sp>
    </p:spTree>
    <p:extLst>
      <p:ext uri="{BB962C8B-B14F-4D97-AF65-F5344CB8AC3E}">
        <p14:creationId xmlns:p14="http://schemas.microsoft.com/office/powerpoint/2010/main" val="3649093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Phases….and </a:t>
            </a:r>
            <a:r>
              <a:rPr lang="en-GB" sz="2400" dirty="0"/>
              <a:t>h</a:t>
            </a:r>
            <a:r>
              <a:rPr lang="en-GB" sz="2400" dirty="0" smtClean="0"/>
              <a:t>andover</a:t>
            </a:r>
            <a:endParaRPr lang="en-GB" sz="2400" dirty="0"/>
          </a:p>
        </p:txBody>
      </p:sp>
      <p:sp>
        <p:nvSpPr>
          <p:cNvPr id="3" name="Content Placeholder 2"/>
          <p:cNvSpPr>
            <a:spLocks noGrp="1"/>
          </p:cNvSpPr>
          <p:nvPr>
            <p:ph idx="1"/>
          </p:nvPr>
        </p:nvSpPr>
        <p:spPr>
          <a:xfrm>
            <a:off x="179512" y="1556792"/>
            <a:ext cx="5616624" cy="4248472"/>
          </a:xfrm>
        </p:spPr>
        <p:txBody>
          <a:bodyPr>
            <a:normAutofit/>
          </a:bodyPr>
          <a:lstStyle/>
          <a:p>
            <a:pPr marL="392113"/>
            <a:r>
              <a:rPr lang="en-GB" sz="1800" dirty="0" smtClean="0">
                <a:solidFill>
                  <a:srgbClr val="C00000"/>
                </a:solidFill>
              </a:rPr>
              <a:t>Preparedness</a:t>
            </a:r>
            <a:r>
              <a:rPr lang="en-GB" sz="1800" dirty="0" smtClean="0"/>
              <a:t>: an </a:t>
            </a:r>
            <a:r>
              <a:rPr lang="en-GB" sz="1800" dirty="0"/>
              <a:t>appropriately placed UN agency or </a:t>
            </a:r>
            <a:r>
              <a:rPr lang="en-GB" sz="1800" dirty="0" smtClean="0"/>
              <a:t>NGO </a:t>
            </a:r>
            <a:r>
              <a:rPr lang="en-GB" sz="1800" dirty="0"/>
              <a:t>can lead the cluster.    </a:t>
            </a:r>
          </a:p>
          <a:p>
            <a:pPr marL="392113"/>
            <a:endParaRPr lang="en-GB" sz="1800" dirty="0" smtClean="0">
              <a:solidFill>
                <a:srgbClr val="C00000"/>
              </a:solidFill>
            </a:endParaRPr>
          </a:p>
          <a:p>
            <a:pPr marL="392113"/>
            <a:r>
              <a:rPr lang="en-GB" sz="1800" dirty="0" smtClean="0">
                <a:solidFill>
                  <a:srgbClr val="C00000"/>
                </a:solidFill>
              </a:rPr>
              <a:t>Emergency response</a:t>
            </a:r>
            <a:r>
              <a:rPr lang="en-GB" sz="1800" dirty="0" smtClean="0"/>
              <a:t>: The IFRC for disasters caused by natural events in non conflict areas. </a:t>
            </a:r>
          </a:p>
          <a:p>
            <a:pPr marL="392113"/>
            <a:endParaRPr lang="en-GB" sz="1800" dirty="0" smtClean="0">
              <a:solidFill>
                <a:srgbClr val="C00000"/>
              </a:solidFill>
            </a:endParaRPr>
          </a:p>
          <a:p>
            <a:pPr marL="392113"/>
            <a:r>
              <a:rPr lang="en-GB" sz="1800" dirty="0" smtClean="0">
                <a:solidFill>
                  <a:srgbClr val="C00000"/>
                </a:solidFill>
              </a:rPr>
              <a:t>Recovery</a:t>
            </a:r>
            <a:r>
              <a:rPr lang="en-GB" sz="1800" dirty="0" smtClean="0"/>
              <a:t>: the </a:t>
            </a:r>
            <a:r>
              <a:rPr lang="en-GB" sz="1800" dirty="0"/>
              <a:t>IFRC </a:t>
            </a:r>
            <a:r>
              <a:rPr lang="en-GB" sz="1800" dirty="0" smtClean="0"/>
              <a:t>normally hands the cluster </a:t>
            </a:r>
            <a:r>
              <a:rPr lang="en-GB" sz="1800" dirty="0"/>
              <a:t>to an </a:t>
            </a:r>
            <a:r>
              <a:rPr lang="en-GB" sz="1800" dirty="0" smtClean="0"/>
              <a:t>appropriately placed </a:t>
            </a:r>
            <a:r>
              <a:rPr lang="en-GB" sz="1800" dirty="0"/>
              <a:t>agency such as UN-HABITAT, </a:t>
            </a:r>
            <a:r>
              <a:rPr lang="en-GB" sz="1800" dirty="0" smtClean="0"/>
              <a:t>UNDP, </a:t>
            </a:r>
            <a:r>
              <a:rPr lang="en-GB" sz="1800" dirty="0"/>
              <a:t>or an </a:t>
            </a:r>
            <a:r>
              <a:rPr lang="en-GB" sz="1800" dirty="0" smtClean="0"/>
              <a:t>INGO.</a:t>
            </a:r>
          </a:p>
          <a:p>
            <a:pPr marL="119063" indent="0">
              <a:buNone/>
            </a:pPr>
            <a:endParaRPr lang="en-GB" sz="1800" dirty="0" smtClean="0"/>
          </a:p>
        </p:txBody>
      </p:sp>
      <p:graphicFrame>
        <p:nvGraphicFramePr>
          <p:cNvPr id="8" name="Diagram 7"/>
          <p:cNvGraphicFramePr/>
          <p:nvPr>
            <p:extLst>
              <p:ext uri="{D42A27DB-BD31-4B8C-83A1-F6EECF244321}">
                <p14:modId xmlns:p14="http://schemas.microsoft.com/office/powerpoint/2010/main" val="1357241717"/>
              </p:ext>
            </p:extLst>
          </p:nvPr>
        </p:nvGraphicFramePr>
        <p:xfrm>
          <a:off x="5868144" y="1556792"/>
          <a:ext cx="2952328"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043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Clusters and Cluster Leads</a:t>
            </a:r>
          </a:p>
        </p:txBody>
      </p:sp>
      <p:sp>
        <p:nvSpPr>
          <p:cNvPr id="3" name="Content Placeholder 2"/>
          <p:cNvSpPr>
            <a:spLocks noGrp="1"/>
          </p:cNvSpPr>
          <p:nvPr>
            <p:ph idx="1"/>
          </p:nvPr>
        </p:nvSpPr>
        <p:spPr>
          <a:xfrm>
            <a:off x="1763688" y="1628800"/>
            <a:ext cx="6858000" cy="4191000"/>
          </a:xfrm>
        </p:spPr>
        <p:txBody>
          <a:bodyPr>
            <a:normAutofit lnSpcReduction="10000"/>
          </a:bodyPr>
          <a:lstStyle/>
          <a:p>
            <a:r>
              <a:rPr lang="en-GB" sz="2000" dirty="0"/>
              <a:t>Not all Clusters are activated in each emergency</a:t>
            </a:r>
          </a:p>
          <a:p>
            <a:endParaRPr lang="en-GB" sz="2000" dirty="0" smtClean="0"/>
          </a:p>
          <a:p>
            <a:r>
              <a:rPr lang="en-GB" sz="2000" dirty="0" smtClean="0"/>
              <a:t>Clusters </a:t>
            </a:r>
            <a:r>
              <a:rPr lang="en-GB" sz="2000" dirty="0"/>
              <a:t>can be combined (for example Shelter and CCCM)</a:t>
            </a:r>
          </a:p>
          <a:p>
            <a:endParaRPr lang="en-GB" sz="2000" dirty="0"/>
          </a:p>
          <a:p>
            <a:r>
              <a:rPr lang="en-GB" sz="2000" dirty="0" smtClean="0"/>
              <a:t>Global </a:t>
            </a:r>
            <a:r>
              <a:rPr lang="en-GB" sz="2000" dirty="0"/>
              <a:t>Cluster leads and local Cluster leads don‘t have to be identical. </a:t>
            </a:r>
            <a:endParaRPr lang="en-GB" sz="2000" dirty="0" smtClean="0"/>
          </a:p>
          <a:p>
            <a:endParaRPr lang="en-GB" sz="2000" dirty="0"/>
          </a:p>
          <a:p>
            <a:r>
              <a:rPr lang="en-GB" sz="2000" dirty="0" smtClean="0"/>
              <a:t>New </a:t>
            </a:r>
            <a:r>
              <a:rPr lang="en-GB" sz="2000" dirty="0"/>
              <a:t>thinking: train national NGOs in coordination so they can lead Clusters</a:t>
            </a:r>
          </a:p>
          <a:p>
            <a:endParaRPr lang="en-GB" sz="2000" dirty="0" smtClean="0"/>
          </a:p>
          <a:p>
            <a:r>
              <a:rPr lang="en-GB" sz="2000" dirty="0" smtClean="0"/>
              <a:t>Global </a:t>
            </a:r>
            <a:r>
              <a:rPr lang="en-GB" sz="2000" dirty="0"/>
              <a:t>Cluster leads are accountable to the Emergency Response Coordinator (ERC). Exception: </a:t>
            </a:r>
            <a:r>
              <a:rPr lang="en-GB" sz="2000" dirty="0" smtClean="0"/>
              <a:t>IFRC</a:t>
            </a:r>
            <a:endParaRPr lang="en-GB" sz="2000" dirty="0"/>
          </a:p>
        </p:txBody>
      </p:sp>
    </p:spTree>
    <p:extLst>
      <p:ext uri="{BB962C8B-B14F-4D97-AF65-F5344CB8AC3E}">
        <p14:creationId xmlns:p14="http://schemas.microsoft.com/office/powerpoint/2010/main" val="389625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6158" y="2348880"/>
            <a:ext cx="7239000" cy="647591"/>
          </a:xfrm>
        </p:spPr>
        <p:txBody>
          <a:bodyPr/>
          <a:lstStyle/>
          <a:p>
            <a:r>
              <a:rPr lang="de-DE" dirty="0" smtClean="0"/>
              <a:t>The Cluster Functions</a:t>
            </a:r>
            <a:endParaRPr lang="de-DE"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3068960"/>
            <a:ext cx="8068331" cy="256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724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the shelter cluster coordination team do</a:t>
            </a:r>
            <a:endParaRPr lang="en-GB" dirty="0"/>
          </a:p>
        </p:txBody>
      </p:sp>
      <p:sp>
        <p:nvSpPr>
          <p:cNvPr id="3" name="Content Placeholder 2"/>
          <p:cNvSpPr>
            <a:spLocks noGrp="1"/>
          </p:cNvSpPr>
          <p:nvPr>
            <p:ph idx="1"/>
          </p:nvPr>
        </p:nvSpPr>
        <p:spPr>
          <a:xfrm>
            <a:off x="467544" y="1772816"/>
            <a:ext cx="3672408" cy="4046984"/>
          </a:xfrm>
        </p:spPr>
        <p:txBody>
          <a:bodyPr/>
          <a:lstStyle/>
          <a:p>
            <a:r>
              <a:rPr lang="en-GB" sz="2000" dirty="0" smtClean="0"/>
              <a:t>Contributes to the effective provision of emergency shelter and NFI’s.</a:t>
            </a:r>
          </a:p>
          <a:p>
            <a:endParaRPr lang="en-GB" sz="2000" dirty="0" smtClean="0"/>
          </a:p>
          <a:p>
            <a:r>
              <a:rPr lang="en-GB" sz="2000" dirty="0" smtClean="0"/>
              <a:t>Through timely and efficient coordination of partners.</a:t>
            </a:r>
          </a:p>
          <a:p>
            <a:endParaRPr lang="en-GB" sz="2000" dirty="0" smtClean="0"/>
          </a:p>
          <a:p>
            <a:r>
              <a:rPr lang="en-GB" sz="2000" dirty="0" smtClean="0"/>
              <a:t>Support the host government in its humanitarian role. </a:t>
            </a:r>
            <a:endParaRPr lang="en-GB" sz="2000" dirty="0"/>
          </a:p>
        </p:txBody>
      </p:sp>
      <p:pic>
        <p:nvPicPr>
          <p:cNvPr id="4" name="Picture 2" descr="C:\Users\No-Admin\Dropbox\Projekte\IDHA\Offi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1960" y="1988840"/>
            <a:ext cx="4474293" cy="318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59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Coordination </a:t>
            </a:r>
          </a:p>
        </p:txBody>
      </p:sp>
      <p:sp>
        <p:nvSpPr>
          <p:cNvPr id="3" name="Content Placeholder 2"/>
          <p:cNvSpPr>
            <a:spLocks noGrp="1"/>
          </p:cNvSpPr>
          <p:nvPr>
            <p:ph idx="4294967295"/>
          </p:nvPr>
        </p:nvSpPr>
        <p:spPr>
          <a:xfrm>
            <a:off x="5148064" y="2024015"/>
            <a:ext cx="3532187" cy="3341687"/>
          </a:xfrm>
        </p:spPr>
        <p:txBody>
          <a:bodyPr/>
          <a:lstStyle/>
          <a:p>
            <a:pPr marL="0" indent="0">
              <a:buNone/>
            </a:pPr>
            <a:r>
              <a:rPr lang="en-US" dirty="0" smtClean="0"/>
              <a:t>The shelter cluster coordination team  provides the table where all </a:t>
            </a:r>
            <a:r>
              <a:rPr lang="en-US" dirty="0">
                <a:solidFill>
                  <a:srgbClr val="C00000"/>
                </a:solidFill>
              </a:rPr>
              <a:t>c</a:t>
            </a:r>
            <a:r>
              <a:rPr lang="en-US" dirty="0" smtClean="0">
                <a:solidFill>
                  <a:srgbClr val="C00000"/>
                </a:solidFill>
              </a:rPr>
              <a:t>luster members (including </a:t>
            </a:r>
            <a:r>
              <a:rPr lang="en-US" dirty="0" err="1" smtClean="0">
                <a:solidFill>
                  <a:srgbClr val="C00000"/>
                </a:solidFill>
              </a:rPr>
              <a:t>Govt</a:t>
            </a:r>
            <a:r>
              <a:rPr lang="en-US" dirty="0" smtClean="0">
                <a:solidFill>
                  <a:srgbClr val="C00000"/>
                </a:solidFill>
              </a:rPr>
              <a:t>) </a:t>
            </a:r>
            <a:r>
              <a:rPr lang="en-US" dirty="0" smtClean="0"/>
              <a:t>can sit down to develop “strategic field level coordination.”</a:t>
            </a:r>
            <a:endParaRPr lang="en-US" dirty="0"/>
          </a:p>
        </p:txBody>
      </p:sp>
      <p:sp>
        <p:nvSpPr>
          <p:cNvPr id="7" name="TextBox 6"/>
          <p:cNvSpPr txBox="1"/>
          <p:nvPr/>
        </p:nvSpPr>
        <p:spPr>
          <a:xfrm>
            <a:off x="247815" y="6366641"/>
            <a:ext cx="2702256" cy="276999"/>
          </a:xfrm>
          <a:prstGeom prst="rect">
            <a:avLst/>
          </a:prstGeom>
          <a:noFill/>
        </p:spPr>
        <p:txBody>
          <a:bodyPr wrap="square" rtlCol="0">
            <a:spAutoFit/>
          </a:bodyPr>
          <a:lstStyle/>
          <a:p>
            <a:r>
              <a:rPr lang="de-DE" sz="1200" dirty="0"/>
              <a:t>Photo: </a:t>
            </a:r>
            <a:r>
              <a:rPr lang="de-DE" sz="1200" dirty="0">
                <a:hlinkClick r:id="rId2"/>
              </a:rPr>
              <a:t>João </a:t>
            </a:r>
            <a:r>
              <a:rPr lang="de-DE" sz="1200" dirty="0" smtClean="0">
                <a:hlinkClick r:id="rId2"/>
              </a:rPr>
              <a:t>Almeida</a:t>
            </a:r>
            <a:endParaRPr lang="de-DE" sz="12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132856"/>
            <a:ext cx="4144093" cy="292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433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of the functions of appropriate emergency shelter:</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3688" y="1340767"/>
            <a:ext cx="7003028" cy="453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60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7 core functions of coordination in the cluster</a:t>
            </a:r>
            <a:endParaRPr lang="en-GB" dirty="0"/>
          </a:p>
        </p:txBody>
      </p:sp>
      <p:sp>
        <p:nvSpPr>
          <p:cNvPr id="3" name="Content Placeholder 2"/>
          <p:cNvSpPr>
            <a:spLocks noGrp="1"/>
          </p:cNvSpPr>
          <p:nvPr>
            <p:ph idx="1"/>
          </p:nvPr>
        </p:nvSpPr>
        <p:spPr>
          <a:xfrm>
            <a:off x="1763688" y="1556792"/>
            <a:ext cx="6858000" cy="4320480"/>
          </a:xfrm>
        </p:spPr>
        <p:txBody>
          <a:bodyPr>
            <a:normAutofit fontScale="92500" lnSpcReduction="10000"/>
          </a:bodyPr>
          <a:lstStyle/>
          <a:p>
            <a:pPr marL="457200" indent="-457200">
              <a:buFont typeface="+mj-lt"/>
              <a:buAutoNum type="arabicPeriod"/>
            </a:pPr>
            <a:r>
              <a:rPr lang="en-GB" sz="2000" dirty="0" smtClean="0"/>
              <a:t>Support </a:t>
            </a:r>
            <a:r>
              <a:rPr lang="en-GB" sz="2000" dirty="0"/>
              <a:t>service </a:t>
            </a:r>
            <a:r>
              <a:rPr lang="en-GB" sz="2000" dirty="0" smtClean="0"/>
              <a:t>delivery</a:t>
            </a:r>
          </a:p>
          <a:p>
            <a:pPr marL="457200" indent="-457200">
              <a:buFont typeface="+mj-lt"/>
              <a:buAutoNum type="arabicPeriod"/>
            </a:pPr>
            <a:endParaRPr lang="en-GB" sz="2000" dirty="0" smtClean="0"/>
          </a:p>
          <a:p>
            <a:pPr marL="457200" indent="-457200">
              <a:buFont typeface="+mj-lt"/>
              <a:buAutoNum type="arabicPeriod"/>
            </a:pPr>
            <a:r>
              <a:rPr lang="en-GB" sz="2000" dirty="0" smtClean="0"/>
              <a:t>Informing </a:t>
            </a:r>
            <a:r>
              <a:rPr lang="en-GB" sz="2000" dirty="0"/>
              <a:t>HC/HCT strategic </a:t>
            </a:r>
            <a:r>
              <a:rPr lang="en-GB" sz="2000" dirty="0" smtClean="0"/>
              <a:t>decision-making</a:t>
            </a:r>
          </a:p>
          <a:p>
            <a:pPr marL="457200" indent="-457200">
              <a:buFont typeface="+mj-lt"/>
              <a:buAutoNum type="arabicPeriod"/>
            </a:pPr>
            <a:endParaRPr lang="en-GB" sz="2000" dirty="0" smtClean="0"/>
          </a:p>
          <a:p>
            <a:pPr marL="457200" indent="-457200">
              <a:buFont typeface="+mj-lt"/>
              <a:buAutoNum type="arabicPeriod"/>
            </a:pPr>
            <a:r>
              <a:rPr lang="en-GB" sz="2000" dirty="0" smtClean="0"/>
              <a:t>Planning </a:t>
            </a:r>
            <a:r>
              <a:rPr lang="en-GB" sz="2000" dirty="0"/>
              <a:t>and strategy </a:t>
            </a:r>
            <a:r>
              <a:rPr lang="en-GB" sz="2000" dirty="0" smtClean="0"/>
              <a:t>development</a:t>
            </a:r>
          </a:p>
          <a:p>
            <a:pPr marL="457200" indent="-457200">
              <a:buFont typeface="+mj-lt"/>
              <a:buAutoNum type="arabicPeriod"/>
            </a:pPr>
            <a:endParaRPr lang="en-GB" sz="2000" dirty="0" smtClean="0"/>
          </a:p>
          <a:p>
            <a:pPr marL="457200" indent="-457200">
              <a:buFont typeface="+mj-lt"/>
              <a:buAutoNum type="arabicPeriod"/>
            </a:pPr>
            <a:r>
              <a:rPr lang="en-GB" sz="2000" dirty="0" smtClean="0"/>
              <a:t>Advocacy</a:t>
            </a:r>
          </a:p>
          <a:p>
            <a:pPr marL="457200" indent="-457200">
              <a:buFont typeface="+mj-lt"/>
              <a:buAutoNum type="arabicPeriod"/>
            </a:pPr>
            <a:endParaRPr lang="en-GB" sz="2000" dirty="0"/>
          </a:p>
          <a:p>
            <a:pPr marL="457200" indent="-457200">
              <a:buFont typeface="+mj-lt"/>
              <a:buAutoNum type="arabicPeriod"/>
            </a:pPr>
            <a:r>
              <a:rPr lang="en-GB" sz="2000" dirty="0" smtClean="0"/>
              <a:t>Monitoring and reporting</a:t>
            </a:r>
            <a:endParaRPr lang="en-GB" sz="2000" dirty="0"/>
          </a:p>
          <a:p>
            <a:pPr marL="457200" indent="-457200">
              <a:buFont typeface="+mj-lt"/>
              <a:buAutoNum type="arabicPeriod"/>
            </a:pPr>
            <a:endParaRPr lang="en-GB" sz="2000" dirty="0"/>
          </a:p>
          <a:p>
            <a:pPr marL="457200" indent="-457200">
              <a:buFont typeface="+mj-lt"/>
              <a:buAutoNum type="arabicPeriod"/>
            </a:pPr>
            <a:r>
              <a:rPr lang="en-GB" sz="2000" dirty="0" smtClean="0"/>
              <a:t>Contingency planning and preparedness</a:t>
            </a:r>
          </a:p>
          <a:p>
            <a:pPr marL="457200" indent="-457200">
              <a:buFont typeface="+mj-lt"/>
              <a:buAutoNum type="arabicPeriod"/>
            </a:pPr>
            <a:endParaRPr lang="en-GB" sz="2000" dirty="0" smtClean="0"/>
          </a:p>
          <a:p>
            <a:pPr marL="457200" indent="-457200">
              <a:buFont typeface="+mj-lt"/>
              <a:buAutoNum type="arabicPeriod"/>
            </a:pPr>
            <a:r>
              <a:rPr lang="en-GB" sz="2000" dirty="0" smtClean="0"/>
              <a:t> Accountability to affected population</a:t>
            </a:r>
            <a:endParaRPr lang="en-GB" sz="2000" dirty="0"/>
          </a:p>
          <a:p>
            <a:endParaRPr lang="en-GB" dirty="0" smtClean="0"/>
          </a:p>
          <a:p>
            <a:endParaRPr lang="en-GB" dirty="0"/>
          </a:p>
        </p:txBody>
      </p:sp>
    </p:spTree>
    <p:extLst>
      <p:ext uri="{BB962C8B-B14F-4D97-AF65-F5344CB8AC3E}">
        <p14:creationId xmlns:p14="http://schemas.microsoft.com/office/powerpoint/2010/main" val="2749878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t>
            </a:r>
            <a:r>
              <a:rPr lang="en-GB" dirty="0" smtClean="0"/>
              <a:t>asic outputs from the shelter cluster</a:t>
            </a:r>
            <a:endParaRPr lang="en-GB" dirty="0"/>
          </a:p>
        </p:txBody>
      </p:sp>
      <p:sp>
        <p:nvSpPr>
          <p:cNvPr id="3" name="Content Placeholder 2"/>
          <p:cNvSpPr>
            <a:spLocks noGrp="1"/>
          </p:cNvSpPr>
          <p:nvPr>
            <p:ph idx="1"/>
          </p:nvPr>
        </p:nvSpPr>
        <p:spPr>
          <a:xfrm>
            <a:off x="683568" y="1844824"/>
            <a:ext cx="6493828" cy="3974976"/>
          </a:xfrm>
        </p:spPr>
        <p:txBody>
          <a:bodyPr>
            <a:normAutofit/>
          </a:bodyPr>
          <a:lstStyle/>
          <a:p>
            <a:pPr fontAlgn="t"/>
            <a:r>
              <a:rPr lang="en-GB" sz="2000" dirty="0" smtClean="0"/>
              <a:t>Cluster Response Plan – the strategic framework - which </a:t>
            </a:r>
            <a:r>
              <a:rPr lang="en-GB" sz="2000" dirty="0"/>
              <a:t>covers inputs to the </a:t>
            </a:r>
            <a:r>
              <a:rPr lang="en-GB" sz="2000" dirty="0" smtClean="0"/>
              <a:t>appeals (CERF/FLASH/HAP)</a:t>
            </a:r>
            <a:endParaRPr lang="en-GB" sz="2000" dirty="0"/>
          </a:p>
          <a:p>
            <a:pPr fontAlgn="t"/>
            <a:endParaRPr lang="en-GB" sz="2000" dirty="0" smtClean="0"/>
          </a:p>
          <a:p>
            <a:pPr fontAlgn="t"/>
            <a:r>
              <a:rPr lang="en-GB" sz="2000" dirty="0" smtClean="0"/>
              <a:t>Technical guidelines/standards</a:t>
            </a:r>
            <a:endParaRPr lang="en-GB" sz="2000" dirty="0"/>
          </a:p>
          <a:p>
            <a:pPr fontAlgn="t"/>
            <a:endParaRPr lang="en-GB" sz="2000" dirty="0" smtClean="0"/>
          </a:p>
          <a:p>
            <a:pPr fontAlgn="t"/>
            <a:r>
              <a:rPr lang="en-GB" sz="2000" dirty="0" smtClean="0"/>
              <a:t>Needs assessment reports </a:t>
            </a:r>
            <a:endParaRPr lang="en-GB" sz="2000" dirty="0"/>
          </a:p>
          <a:p>
            <a:pPr fontAlgn="t"/>
            <a:endParaRPr lang="en-GB" sz="2000" dirty="0" smtClean="0"/>
          </a:p>
          <a:p>
            <a:pPr fontAlgn="t"/>
            <a:r>
              <a:rPr lang="en-GB" sz="2000" dirty="0" smtClean="0"/>
              <a:t>WWW and </a:t>
            </a:r>
            <a:r>
              <a:rPr lang="en-GB" sz="2000" dirty="0"/>
              <a:t>gap analyses</a:t>
            </a:r>
          </a:p>
          <a:p>
            <a:pPr fontAlgn="t"/>
            <a:endParaRPr lang="en-GB" sz="2000" dirty="0" smtClean="0"/>
          </a:p>
          <a:p>
            <a:pPr fontAlgn="t"/>
            <a:r>
              <a:rPr lang="en-GB" sz="2000" dirty="0" smtClean="0"/>
              <a:t>Factsheets</a:t>
            </a:r>
            <a:r>
              <a:rPr lang="en-GB" sz="2000" dirty="0"/>
              <a:t>, website updates</a:t>
            </a:r>
          </a:p>
          <a:p>
            <a:endParaRPr lang="en-GB" sz="2000" dirty="0"/>
          </a:p>
        </p:txBody>
      </p:sp>
      <p:pic>
        <p:nvPicPr>
          <p:cNvPr id="4" name="Picture 2" descr="C:\Users\No-Admin\Dropbox\Projekte\IDHA\Assessme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1" y="3501008"/>
            <a:ext cx="3194569" cy="225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04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Shelter </a:t>
            </a:r>
            <a:r>
              <a:rPr lang="en-GB" dirty="0"/>
              <a:t>coordination </a:t>
            </a:r>
            <a:r>
              <a:rPr lang="en-GB" dirty="0" smtClean="0"/>
              <a:t>team</a:t>
            </a:r>
            <a:endParaRPr lang="de-DE"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720" y="1772816"/>
            <a:ext cx="5544616" cy="390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860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858000" cy="989930"/>
          </a:xfrm>
        </p:spPr>
        <p:txBody>
          <a:bodyPr>
            <a:normAutofit/>
          </a:bodyPr>
          <a:lstStyle/>
          <a:p>
            <a:r>
              <a:rPr lang="en-GB" dirty="0"/>
              <a:t>S</a:t>
            </a:r>
            <a:r>
              <a:rPr lang="en-GB" dirty="0" smtClean="0"/>
              <a:t>helter </a:t>
            </a:r>
            <a:r>
              <a:rPr lang="en-GB" dirty="0"/>
              <a:t>coordination </a:t>
            </a:r>
            <a:r>
              <a:rPr lang="en-GB" dirty="0" smtClean="0"/>
              <a:t>team</a:t>
            </a:r>
            <a:endParaRPr lang="de-DE"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43608" y="2131460"/>
            <a:ext cx="2094880" cy="261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7613" y="1611519"/>
            <a:ext cx="1752600" cy="324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3895" y="2131460"/>
            <a:ext cx="1731342" cy="276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p:nvSpPr>
        <p:spPr bwMode="auto">
          <a:xfrm>
            <a:off x="3829050" y="4929636"/>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t>Coordinator</a:t>
            </a:r>
          </a:p>
        </p:txBody>
      </p:sp>
      <p:sp>
        <p:nvSpPr>
          <p:cNvPr id="11" name="TextBox 10"/>
          <p:cNvSpPr txBox="1">
            <a:spLocks noChangeArrowheads="1"/>
          </p:cNvSpPr>
          <p:nvPr/>
        </p:nvSpPr>
        <p:spPr bwMode="auto">
          <a:xfrm>
            <a:off x="923926" y="4929636"/>
            <a:ext cx="1857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t>Technical coordinator</a:t>
            </a:r>
          </a:p>
        </p:txBody>
      </p:sp>
      <p:sp>
        <p:nvSpPr>
          <p:cNvPr id="12" name="TextBox 11"/>
          <p:cNvSpPr txBox="1">
            <a:spLocks noChangeArrowheads="1"/>
          </p:cNvSpPr>
          <p:nvPr/>
        </p:nvSpPr>
        <p:spPr bwMode="auto">
          <a:xfrm>
            <a:off x="6554788" y="5109023"/>
            <a:ext cx="1785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t>Information</a:t>
            </a:r>
            <a:br>
              <a:rPr lang="en-GB" dirty="0"/>
            </a:br>
            <a:r>
              <a:rPr lang="en-GB" dirty="0"/>
              <a:t>manager</a:t>
            </a:r>
          </a:p>
        </p:txBody>
      </p:sp>
    </p:spTree>
    <p:extLst>
      <p:ext uri="{BB962C8B-B14F-4D97-AF65-F5344CB8AC3E}">
        <p14:creationId xmlns:p14="http://schemas.microsoft.com/office/powerpoint/2010/main" val="117578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pPr eaLnBrk="1" hangingPunct="1"/>
            <a:r>
              <a:rPr lang="en-GB" sz="2400" dirty="0" smtClean="0"/>
              <a:t>Typical shelter cluster structure</a:t>
            </a:r>
          </a:p>
        </p:txBody>
      </p:sp>
      <p:sp>
        <p:nvSpPr>
          <p:cNvPr id="168962" name="Content Placeholder 2"/>
          <p:cNvSpPr>
            <a:spLocks noGrp="1"/>
          </p:cNvSpPr>
          <p:nvPr>
            <p:ph idx="1"/>
          </p:nvPr>
        </p:nvSpPr>
        <p:spPr>
          <a:xfrm>
            <a:off x="1835696" y="1556792"/>
            <a:ext cx="6858000" cy="4191000"/>
          </a:xfrm>
        </p:spPr>
        <p:txBody>
          <a:bodyPr>
            <a:noAutofit/>
          </a:bodyPr>
          <a:lstStyle/>
          <a:p>
            <a:pPr marL="347663" indent="0" eaLnBrk="1" hangingPunct="1">
              <a:spcBef>
                <a:spcPts val="0"/>
              </a:spcBef>
              <a:buNone/>
            </a:pPr>
            <a:r>
              <a:rPr lang="en-GB" sz="2000" b="1" dirty="0" smtClean="0">
                <a:solidFill>
                  <a:srgbClr val="C00000"/>
                </a:solidFill>
              </a:rPr>
              <a:t>Coordinator</a:t>
            </a:r>
            <a:r>
              <a:rPr lang="en-GB" sz="2000" dirty="0" smtClean="0"/>
              <a:t>: </a:t>
            </a:r>
          </a:p>
          <a:p>
            <a:pPr marL="866776" lvl="2" indent="-342900" eaLnBrk="1" hangingPunct="1">
              <a:spcBef>
                <a:spcPts val="0"/>
              </a:spcBef>
            </a:pPr>
            <a:r>
              <a:rPr lang="en-GB" dirty="0" smtClean="0"/>
              <a:t>From Red Cross Red Crescent</a:t>
            </a:r>
          </a:p>
          <a:p>
            <a:pPr marL="866776" lvl="2" indent="-342900" eaLnBrk="1" hangingPunct="1">
              <a:spcBef>
                <a:spcPts val="0"/>
              </a:spcBef>
            </a:pPr>
            <a:r>
              <a:rPr lang="en-GB" dirty="0" smtClean="0"/>
              <a:t>Team leader responsible for cluster coordination</a:t>
            </a:r>
          </a:p>
          <a:p>
            <a:pPr marL="690563" lvl="1" indent="-342900" eaLnBrk="1" hangingPunct="1">
              <a:spcBef>
                <a:spcPts val="0"/>
              </a:spcBef>
            </a:pPr>
            <a:endParaRPr lang="en-GB" b="1" dirty="0"/>
          </a:p>
          <a:p>
            <a:pPr marL="347663" lvl="1" indent="0" eaLnBrk="1" hangingPunct="1">
              <a:spcBef>
                <a:spcPts val="0"/>
              </a:spcBef>
              <a:buNone/>
            </a:pPr>
            <a:r>
              <a:rPr lang="en-GB" b="1" dirty="0" smtClean="0">
                <a:solidFill>
                  <a:srgbClr val="C00000"/>
                </a:solidFill>
              </a:rPr>
              <a:t>Information Manager</a:t>
            </a:r>
          </a:p>
          <a:p>
            <a:pPr marL="868363" lvl="1" indent="-342900" eaLnBrk="1" hangingPunct="1">
              <a:spcBef>
                <a:spcPts val="0"/>
              </a:spcBef>
            </a:pPr>
            <a:r>
              <a:rPr lang="en-GB" dirty="0" smtClean="0"/>
              <a:t>Can be from cluster partners</a:t>
            </a:r>
          </a:p>
          <a:p>
            <a:pPr marL="868363" lvl="1" indent="-342900" eaLnBrk="1" hangingPunct="1">
              <a:spcBef>
                <a:spcPts val="0"/>
              </a:spcBef>
            </a:pPr>
            <a:r>
              <a:rPr lang="en-GB" dirty="0" smtClean="0"/>
              <a:t>Collecting, analysing and distribution of data (4W’s)</a:t>
            </a:r>
          </a:p>
          <a:p>
            <a:pPr marL="868363" lvl="1" indent="-342900" eaLnBrk="1" hangingPunct="1">
              <a:spcBef>
                <a:spcPts val="0"/>
              </a:spcBef>
            </a:pPr>
            <a:r>
              <a:rPr lang="en-GB" dirty="0" smtClean="0"/>
              <a:t>Includes working with REACH</a:t>
            </a:r>
          </a:p>
          <a:p>
            <a:pPr marL="690563" indent="-342900" eaLnBrk="1" hangingPunct="1">
              <a:spcBef>
                <a:spcPts val="0"/>
              </a:spcBef>
            </a:pPr>
            <a:endParaRPr lang="en-GB" sz="2000" b="1" dirty="0" smtClean="0"/>
          </a:p>
          <a:p>
            <a:pPr marL="347663" indent="0" eaLnBrk="1" hangingPunct="1">
              <a:spcBef>
                <a:spcPts val="0"/>
              </a:spcBef>
              <a:buNone/>
            </a:pPr>
            <a:r>
              <a:rPr lang="en-GB" sz="2000" b="1" dirty="0" smtClean="0">
                <a:solidFill>
                  <a:srgbClr val="C00000"/>
                </a:solidFill>
              </a:rPr>
              <a:t>Technical Coordinator</a:t>
            </a:r>
          </a:p>
          <a:p>
            <a:pPr marL="866776" lvl="2" indent="-342900" eaLnBrk="1" hangingPunct="1">
              <a:spcBef>
                <a:spcPts val="0"/>
              </a:spcBef>
            </a:pPr>
            <a:r>
              <a:rPr lang="en-GB" dirty="0" smtClean="0"/>
              <a:t>Can be from cluster partners (CARE, OXFAM…)</a:t>
            </a:r>
          </a:p>
          <a:p>
            <a:pPr marL="866776" lvl="2" indent="-342900" eaLnBrk="1" hangingPunct="1">
              <a:spcBef>
                <a:spcPts val="0"/>
              </a:spcBef>
            </a:pPr>
            <a:r>
              <a:rPr lang="en-GB" dirty="0" smtClean="0"/>
              <a:t>Familiar with local context</a:t>
            </a:r>
          </a:p>
          <a:p>
            <a:pPr marL="690563" indent="-342900" eaLnBrk="1" hangingPunct="1">
              <a:spcBef>
                <a:spcPts val="0"/>
              </a:spcBef>
            </a:pPr>
            <a:endParaRPr lang="en-GB" sz="2000" b="1" dirty="0" smtClean="0"/>
          </a:p>
          <a:p>
            <a:pPr lvl="1" eaLnBrk="1" hangingPunct="1">
              <a:spcBef>
                <a:spcPts val="0"/>
              </a:spcBef>
            </a:pPr>
            <a:endParaRPr lang="en-GB" dirty="0" smtClean="0"/>
          </a:p>
        </p:txBody>
      </p:sp>
    </p:spTree>
    <p:extLst>
      <p:ext uri="{BB962C8B-B14F-4D97-AF65-F5344CB8AC3E}">
        <p14:creationId xmlns:p14="http://schemas.microsoft.com/office/powerpoint/2010/main" val="827563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size of the coordination team depends on the context </a:t>
            </a:r>
            <a:endParaRPr lang="en-GB" dirty="0"/>
          </a:p>
        </p:txBody>
      </p:sp>
      <p:sp>
        <p:nvSpPr>
          <p:cNvPr id="3" name="Content Placeholder 2"/>
          <p:cNvSpPr>
            <a:spLocks noGrp="1"/>
          </p:cNvSpPr>
          <p:nvPr>
            <p:ph idx="1"/>
          </p:nvPr>
        </p:nvSpPr>
        <p:spPr>
          <a:xfrm>
            <a:off x="1619672" y="1676400"/>
            <a:ext cx="7067128" cy="4191000"/>
          </a:xfrm>
        </p:spPr>
        <p:txBody>
          <a:bodyPr>
            <a:normAutofit fontScale="85000" lnSpcReduction="10000"/>
          </a:bodyPr>
          <a:lstStyle/>
          <a:p>
            <a:r>
              <a:rPr lang="en-GB" dirty="0" smtClean="0"/>
              <a:t>For example in Philippines for the Typhoon </a:t>
            </a:r>
            <a:r>
              <a:rPr lang="en-GB" dirty="0" err="1" smtClean="0"/>
              <a:t>Haiyan</a:t>
            </a:r>
            <a:r>
              <a:rPr lang="en-GB" dirty="0" smtClean="0"/>
              <a:t> response now we have </a:t>
            </a:r>
            <a:r>
              <a:rPr lang="en-GB" dirty="0" smtClean="0">
                <a:solidFill>
                  <a:srgbClr val="C00000"/>
                </a:solidFill>
              </a:rPr>
              <a:t>13 people working in the cluster for 12 months. </a:t>
            </a:r>
          </a:p>
          <a:p>
            <a:endParaRPr lang="en-GB" dirty="0" smtClean="0"/>
          </a:p>
          <a:p>
            <a:r>
              <a:rPr lang="en-GB" dirty="0" smtClean="0"/>
              <a:t>But sometimes its only one person deployed to support tier </a:t>
            </a:r>
            <a:r>
              <a:rPr lang="en-GB" dirty="0" err="1" smtClean="0"/>
              <a:t>Govt</a:t>
            </a:r>
            <a:r>
              <a:rPr lang="en-GB" dirty="0" smtClean="0"/>
              <a:t> counterpart </a:t>
            </a:r>
            <a:r>
              <a:rPr lang="en-GB" dirty="0" smtClean="0">
                <a:solidFill>
                  <a:srgbClr val="C00000"/>
                </a:solidFill>
              </a:rPr>
              <a:t>for 4 weeks to 6 months.</a:t>
            </a:r>
          </a:p>
          <a:p>
            <a:endParaRPr lang="en-GB" dirty="0" smtClean="0"/>
          </a:p>
          <a:p>
            <a:r>
              <a:rPr lang="en-GB" dirty="0" smtClean="0"/>
              <a:t>In Nepal we have IFRC/NRC who provide shelter cluster coordination – Sanjeev and Ramesh</a:t>
            </a:r>
          </a:p>
          <a:p>
            <a:pPr marL="0" indent="0">
              <a:buNone/>
            </a:pPr>
            <a:endParaRPr lang="en-GB" dirty="0" smtClean="0"/>
          </a:p>
          <a:p>
            <a:r>
              <a:rPr lang="en-GB" dirty="0" smtClean="0"/>
              <a:t>But whatever the team the basic function are the same. Only the scale changes to be appropriate to the context.</a:t>
            </a:r>
          </a:p>
          <a:p>
            <a:pPr lvl="1"/>
            <a:r>
              <a:rPr lang="en-GB" dirty="0" smtClean="0"/>
              <a:t>Coordination</a:t>
            </a:r>
          </a:p>
          <a:p>
            <a:pPr lvl="1"/>
            <a:r>
              <a:rPr lang="en-GB" dirty="0" smtClean="0"/>
              <a:t>Information management </a:t>
            </a:r>
          </a:p>
          <a:p>
            <a:pPr lvl="1"/>
            <a:r>
              <a:rPr lang="en-GB" dirty="0" smtClean="0"/>
              <a:t>Technical coordination</a:t>
            </a:r>
            <a:endParaRPr lang="en-GB" dirty="0"/>
          </a:p>
        </p:txBody>
      </p:sp>
    </p:spTree>
    <p:extLst>
      <p:ext uri="{BB962C8B-B14F-4D97-AF65-F5344CB8AC3E}">
        <p14:creationId xmlns:p14="http://schemas.microsoft.com/office/powerpoint/2010/main" val="111967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Shelter cluster extended coordinator team</a:t>
            </a:r>
            <a:endParaRPr lang="de-DE" dirty="0"/>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1600200"/>
            <a:ext cx="7175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5478" y="3352800"/>
            <a:ext cx="85500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4343400"/>
            <a:ext cx="8461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0" y="2514600"/>
            <a:ext cx="6953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0" y="1676400"/>
            <a:ext cx="9413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3000" y="1524000"/>
            <a:ext cx="62388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01000" y="4114800"/>
            <a:ext cx="590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26316" y="4267200"/>
            <a:ext cx="6617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7187" y="1676400"/>
            <a:ext cx="8223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2057400" y="3581400"/>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Dept./Hub </a:t>
            </a:r>
            <a:br>
              <a:rPr lang="en-GB" sz="1600" dirty="0"/>
            </a:br>
            <a:r>
              <a:rPr lang="en-GB" sz="1600" dirty="0"/>
              <a:t>coordinators</a:t>
            </a:r>
          </a:p>
        </p:txBody>
      </p:sp>
      <p:sp>
        <p:nvSpPr>
          <p:cNvPr id="17" name="TextBox 16"/>
          <p:cNvSpPr txBox="1">
            <a:spLocks noChangeArrowheads="1"/>
          </p:cNvSpPr>
          <p:nvPr/>
        </p:nvSpPr>
        <p:spPr bwMode="auto">
          <a:xfrm>
            <a:off x="1371600" y="5410200"/>
            <a:ext cx="981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Logistics</a:t>
            </a:r>
          </a:p>
        </p:txBody>
      </p:sp>
      <p:sp>
        <p:nvSpPr>
          <p:cNvPr id="18" name="TextBox 17"/>
          <p:cNvSpPr txBox="1">
            <a:spLocks noChangeArrowheads="1"/>
          </p:cNvSpPr>
          <p:nvPr/>
        </p:nvSpPr>
        <p:spPr bwMode="auto">
          <a:xfrm>
            <a:off x="7924800" y="518160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Media</a:t>
            </a:r>
          </a:p>
        </p:txBody>
      </p:sp>
      <p:sp>
        <p:nvSpPr>
          <p:cNvPr id="19" name="TextBox 18"/>
          <p:cNvSpPr txBox="1">
            <a:spLocks noChangeArrowheads="1"/>
          </p:cNvSpPr>
          <p:nvPr/>
        </p:nvSpPr>
        <p:spPr bwMode="auto">
          <a:xfrm>
            <a:off x="6943396" y="4486275"/>
            <a:ext cx="776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Debris</a:t>
            </a:r>
          </a:p>
        </p:txBody>
      </p:sp>
      <p:sp>
        <p:nvSpPr>
          <p:cNvPr id="20" name="TextBox 19"/>
          <p:cNvSpPr txBox="1">
            <a:spLocks noChangeArrowheads="1"/>
          </p:cNvSpPr>
          <p:nvPr/>
        </p:nvSpPr>
        <p:spPr bwMode="auto">
          <a:xfrm>
            <a:off x="7691437" y="2890838"/>
            <a:ext cx="132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Contingency</a:t>
            </a:r>
            <a:br>
              <a:rPr lang="en-GB" sz="1600" dirty="0"/>
            </a:br>
            <a:r>
              <a:rPr lang="en-GB" sz="1600" dirty="0"/>
              <a:t>planning</a:t>
            </a:r>
          </a:p>
        </p:txBody>
      </p:sp>
      <p:sp>
        <p:nvSpPr>
          <p:cNvPr id="21" name="TextBox 20"/>
          <p:cNvSpPr txBox="1">
            <a:spLocks noChangeArrowheads="1"/>
          </p:cNvSpPr>
          <p:nvPr/>
        </p:nvSpPr>
        <p:spPr bwMode="auto">
          <a:xfrm>
            <a:off x="5562600" y="5486400"/>
            <a:ext cx="1858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Community liaison</a:t>
            </a:r>
          </a:p>
        </p:txBody>
      </p:sp>
      <p:sp>
        <p:nvSpPr>
          <p:cNvPr id="22" name="TextBox 21"/>
          <p:cNvSpPr txBox="1">
            <a:spLocks noChangeArrowheads="1"/>
          </p:cNvSpPr>
          <p:nvPr/>
        </p:nvSpPr>
        <p:spPr bwMode="auto">
          <a:xfrm>
            <a:off x="4648200" y="2514600"/>
            <a:ext cx="1200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Land rights</a:t>
            </a:r>
          </a:p>
        </p:txBody>
      </p:sp>
      <p:sp>
        <p:nvSpPr>
          <p:cNvPr id="23" name="TextBox 22"/>
          <p:cNvSpPr txBox="1">
            <a:spLocks noChangeArrowheads="1"/>
          </p:cNvSpPr>
          <p:nvPr/>
        </p:nvSpPr>
        <p:spPr bwMode="auto">
          <a:xfrm>
            <a:off x="3843337" y="5557837"/>
            <a:ext cx="1747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Urban settlement</a:t>
            </a:r>
          </a:p>
        </p:txBody>
      </p:sp>
      <p:sp>
        <p:nvSpPr>
          <p:cNvPr id="24" name="TextBox 23"/>
          <p:cNvSpPr txBox="1">
            <a:spLocks noChangeArrowheads="1"/>
          </p:cNvSpPr>
          <p:nvPr/>
        </p:nvSpPr>
        <p:spPr bwMode="auto">
          <a:xfrm>
            <a:off x="6043612" y="2762250"/>
            <a:ext cx="1382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Mapping/GIS</a:t>
            </a:r>
          </a:p>
        </p:txBody>
      </p:sp>
      <p:pic>
        <p:nvPicPr>
          <p:cNvPr id="2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52800" y="1600200"/>
            <a:ext cx="8001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3200400" y="2667000"/>
            <a:ext cx="1335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Environment</a:t>
            </a:r>
          </a:p>
        </p:txBody>
      </p:sp>
      <p:pic>
        <p:nvPicPr>
          <p:cNvPr id="28" name="Picture 5"/>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33913" y="2930525"/>
            <a:ext cx="617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562600" y="3048000"/>
            <a:ext cx="64293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776663" y="3127375"/>
            <a:ext cx="7588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267200" y="4495800"/>
            <a:ext cx="9286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819400" y="4191000"/>
            <a:ext cx="9286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2676525" y="5334000"/>
            <a:ext cx="1239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Gov. liaison</a:t>
            </a:r>
          </a:p>
        </p:txBody>
      </p:sp>
      <p:sp>
        <p:nvSpPr>
          <p:cNvPr id="34" name="TextBox 27"/>
          <p:cNvSpPr txBox="1">
            <a:spLocks noChangeArrowheads="1"/>
          </p:cNvSpPr>
          <p:nvPr/>
        </p:nvSpPr>
        <p:spPr bwMode="auto">
          <a:xfrm>
            <a:off x="4605338" y="4119562"/>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Coord</a:t>
            </a:r>
          </a:p>
        </p:txBody>
      </p:sp>
      <p:sp>
        <p:nvSpPr>
          <p:cNvPr id="35" name="TextBox 28"/>
          <p:cNvSpPr txBox="1">
            <a:spLocks noChangeArrowheads="1"/>
          </p:cNvSpPr>
          <p:nvPr/>
        </p:nvSpPr>
        <p:spPr bwMode="auto">
          <a:xfrm>
            <a:off x="5719763" y="4119562"/>
            <a:ext cx="414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IM</a:t>
            </a:r>
          </a:p>
        </p:txBody>
      </p:sp>
      <p:sp>
        <p:nvSpPr>
          <p:cNvPr id="36" name="TextBox 29"/>
          <p:cNvSpPr txBox="1">
            <a:spLocks noChangeArrowheads="1"/>
          </p:cNvSpPr>
          <p:nvPr/>
        </p:nvSpPr>
        <p:spPr bwMode="auto">
          <a:xfrm>
            <a:off x="3776663" y="4119562"/>
            <a:ext cx="617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Tech</a:t>
            </a:r>
          </a:p>
        </p:txBody>
      </p:sp>
      <p:sp>
        <p:nvSpPr>
          <p:cNvPr id="37" name="TextBox 36"/>
          <p:cNvSpPr txBox="1">
            <a:spLocks noChangeArrowheads="1"/>
          </p:cNvSpPr>
          <p:nvPr/>
        </p:nvSpPr>
        <p:spPr bwMode="auto">
          <a:xfrm>
            <a:off x="0" y="2890838"/>
            <a:ext cx="1644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Remote support</a:t>
            </a:r>
          </a:p>
        </p:txBody>
      </p:sp>
    </p:spTree>
    <p:extLst>
      <p:ext uri="{BB962C8B-B14F-4D97-AF65-F5344CB8AC3E}">
        <p14:creationId xmlns:p14="http://schemas.microsoft.com/office/powerpoint/2010/main" val="256290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7" grpId="0"/>
      <p:bldP spid="33" grpId="0"/>
      <p:bldP spid="3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We have JD’s and TOR’s for all these positions</a:t>
            </a:r>
            <a:endParaRPr lang="en-GB"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7431410"/>
              </p:ext>
            </p:extLst>
          </p:nvPr>
        </p:nvGraphicFramePr>
        <p:xfrm>
          <a:off x="0" y="1895887"/>
          <a:ext cx="2871787" cy="4064000"/>
        </p:xfrm>
        <a:graphic>
          <a:graphicData uri="http://schemas.openxmlformats.org/presentationml/2006/ole">
            <mc:AlternateContent xmlns:mc="http://schemas.openxmlformats.org/markup-compatibility/2006">
              <mc:Choice xmlns:v="urn:schemas-microsoft-com:vml" Requires="v">
                <p:oleObj spid="_x0000_s1029" name="Acrobat Document" r:id="rId3" imgW="5667172" imgH="8019870" progId="AcroExch.Document.7">
                  <p:embed/>
                </p:oleObj>
              </mc:Choice>
              <mc:Fallback>
                <p:oleObj name="Acrobat Document" r:id="rId3" imgW="5667172" imgH="8019870" progId="AcroExch.Document.7">
                  <p:embed/>
                  <p:pic>
                    <p:nvPicPr>
                      <p:cNvPr id="0" name=""/>
                      <p:cNvPicPr/>
                      <p:nvPr/>
                    </p:nvPicPr>
                    <p:blipFill>
                      <a:blip r:embed="rId4"/>
                      <a:stretch>
                        <a:fillRect/>
                      </a:stretch>
                    </p:blipFill>
                    <p:spPr>
                      <a:xfrm>
                        <a:off x="0" y="1895887"/>
                        <a:ext cx="2871787" cy="4064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00398901"/>
              </p:ext>
            </p:extLst>
          </p:nvPr>
        </p:nvGraphicFramePr>
        <p:xfrm>
          <a:off x="6138759" y="1837285"/>
          <a:ext cx="2871787" cy="4064000"/>
        </p:xfrm>
        <a:graphic>
          <a:graphicData uri="http://schemas.openxmlformats.org/presentationml/2006/ole">
            <mc:AlternateContent xmlns:mc="http://schemas.openxmlformats.org/markup-compatibility/2006">
              <mc:Choice xmlns:v="urn:schemas-microsoft-com:vml" Requires="v">
                <p:oleObj spid="_x0000_s1030" name="Acrobat Document" r:id="rId5" imgW="5667172" imgH="8019870" progId="AcroExch.Document.7">
                  <p:embed/>
                </p:oleObj>
              </mc:Choice>
              <mc:Fallback>
                <p:oleObj name="Acrobat Document" r:id="rId5" imgW="5667172" imgH="8019870" progId="AcroExch.Document.7">
                  <p:embed/>
                  <p:pic>
                    <p:nvPicPr>
                      <p:cNvPr id="0" name=""/>
                      <p:cNvPicPr/>
                      <p:nvPr/>
                    </p:nvPicPr>
                    <p:blipFill>
                      <a:blip r:embed="rId6"/>
                      <a:stretch>
                        <a:fillRect/>
                      </a:stretch>
                    </p:blipFill>
                    <p:spPr>
                      <a:xfrm>
                        <a:off x="6138759" y="1837285"/>
                        <a:ext cx="2871787" cy="4064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3713234"/>
              </p:ext>
            </p:extLst>
          </p:nvPr>
        </p:nvGraphicFramePr>
        <p:xfrm>
          <a:off x="3124302" y="1719654"/>
          <a:ext cx="2871787" cy="4064000"/>
        </p:xfrm>
        <a:graphic>
          <a:graphicData uri="http://schemas.openxmlformats.org/presentationml/2006/ole">
            <mc:AlternateContent xmlns:mc="http://schemas.openxmlformats.org/markup-compatibility/2006">
              <mc:Choice xmlns:v="urn:schemas-microsoft-com:vml" Requires="v">
                <p:oleObj spid="_x0000_s1031" name="Acrobat Document" r:id="rId7" imgW="5667172" imgH="8019870" progId="AcroExch.Document.7">
                  <p:embed/>
                </p:oleObj>
              </mc:Choice>
              <mc:Fallback>
                <p:oleObj name="Acrobat Document" r:id="rId7" imgW="5667172" imgH="8019870" progId="AcroExch.Document.7">
                  <p:embed/>
                  <p:pic>
                    <p:nvPicPr>
                      <p:cNvPr id="0" name=""/>
                      <p:cNvPicPr/>
                      <p:nvPr/>
                    </p:nvPicPr>
                    <p:blipFill>
                      <a:blip r:embed="rId8"/>
                      <a:stretch>
                        <a:fillRect/>
                      </a:stretch>
                    </p:blipFill>
                    <p:spPr>
                      <a:xfrm>
                        <a:off x="3124302" y="1719654"/>
                        <a:ext cx="2871787" cy="4064000"/>
                      </a:xfrm>
                      <a:prstGeom prst="rect">
                        <a:avLst/>
                      </a:prstGeom>
                    </p:spPr>
                  </p:pic>
                </p:oleObj>
              </mc:Fallback>
            </mc:AlternateContent>
          </a:graphicData>
        </a:graphic>
      </p:graphicFrame>
    </p:spTree>
    <p:extLst>
      <p:ext uri="{BB962C8B-B14F-4D97-AF65-F5344CB8AC3E}">
        <p14:creationId xmlns:p14="http://schemas.microsoft.com/office/powerpoint/2010/main" val="250196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role of the shelter cluster coordinator</a:t>
            </a:r>
            <a:endParaRPr lang="en-GB" dirty="0"/>
          </a:p>
        </p:txBody>
      </p:sp>
      <p:sp>
        <p:nvSpPr>
          <p:cNvPr id="3" name="Content Placeholder 2"/>
          <p:cNvSpPr>
            <a:spLocks noGrp="1"/>
          </p:cNvSpPr>
          <p:nvPr>
            <p:ph idx="1"/>
          </p:nvPr>
        </p:nvSpPr>
        <p:spPr>
          <a:xfrm>
            <a:off x="1187624" y="1556792"/>
            <a:ext cx="7362056" cy="4248472"/>
          </a:xfrm>
        </p:spPr>
        <p:txBody>
          <a:bodyPr>
            <a:normAutofit fontScale="77500" lnSpcReduction="20000"/>
          </a:bodyPr>
          <a:lstStyle/>
          <a:p>
            <a:r>
              <a:rPr lang="en-GB" dirty="0" smtClean="0"/>
              <a:t>Provides coordination services to the cluster agencies.</a:t>
            </a:r>
          </a:p>
          <a:p>
            <a:endParaRPr lang="en-GB" dirty="0" smtClean="0"/>
          </a:p>
          <a:p>
            <a:r>
              <a:rPr lang="en-GB" dirty="0" smtClean="0"/>
              <a:t>Ensures the shelter response is guided by relevant policy, guidelines and technical standards.</a:t>
            </a:r>
          </a:p>
          <a:p>
            <a:endParaRPr lang="en-GB" dirty="0" smtClean="0"/>
          </a:p>
          <a:p>
            <a:r>
              <a:rPr lang="en-GB" dirty="0" smtClean="0"/>
              <a:t>Over seas the transition from emergency to recovery phase, or hands over to other agencies.</a:t>
            </a:r>
          </a:p>
          <a:p>
            <a:endParaRPr lang="en-GB" dirty="0" smtClean="0"/>
          </a:p>
          <a:p>
            <a:r>
              <a:rPr lang="en-GB" dirty="0" smtClean="0"/>
              <a:t>Identifies key partners and acts as the focal point with government, inter cluster coordination, NGO’s, UN agenise and UN RC/HC.</a:t>
            </a:r>
          </a:p>
          <a:p>
            <a:endParaRPr lang="en-GB" dirty="0" smtClean="0"/>
          </a:p>
          <a:p>
            <a:r>
              <a:rPr lang="en-GB" dirty="0" smtClean="0"/>
              <a:t>Advocates for the best interests of the shelter cluster and shelter beneficiaries.</a:t>
            </a:r>
          </a:p>
          <a:p>
            <a:endParaRPr lang="en-GB" dirty="0" smtClean="0"/>
          </a:p>
          <a:p>
            <a:r>
              <a:rPr lang="en-GB" dirty="0" smtClean="0"/>
              <a:t>Takes a lead in the compilation of appeal documentation and is a direct liaison with the donor community and supports fund raising initiatives. </a:t>
            </a:r>
          </a:p>
        </p:txBody>
      </p:sp>
    </p:spTree>
    <p:extLst>
      <p:ext uri="{BB962C8B-B14F-4D97-AF65-F5344CB8AC3E}">
        <p14:creationId xmlns:p14="http://schemas.microsoft.com/office/powerpoint/2010/main" val="1211642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activities </a:t>
            </a:r>
            <a:endParaRPr lang="en-GB" dirty="0"/>
          </a:p>
        </p:txBody>
      </p:sp>
      <p:sp>
        <p:nvSpPr>
          <p:cNvPr id="3" name="Content Placeholder 2"/>
          <p:cNvSpPr>
            <a:spLocks noGrp="1"/>
          </p:cNvSpPr>
          <p:nvPr>
            <p:ph idx="1"/>
          </p:nvPr>
        </p:nvSpPr>
        <p:spPr>
          <a:xfrm>
            <a:off x="1187624" y="1556792"/>
            <a:ext cx="7499176" cy="4310608"/>
          </a:xfrm>
        </p:spPr>
        <p:txBody>
          <a:bodyPr>
            <a:normAutofit fontScale="77500" lnSpcReduction="20000"/>
          </a:bodyPr>
          <a:lstStyle/>
          <a:p>
            <a:pPr marL="0" indent="0">
              <a:buNone/>
            </a:pPr>
            <a:r>
              <a:rPr lang="en-GB" dirty="0" smtClean="0">
                <a:solidFill>
                  <a:srgbClr val="C00000"/>
                </a:solidFill>
              </a:rPr>
              <a:t>Coordination </a:t>
            </a:r>
          </a:p>
          <a:p>
            <a:r>
              <a:rPr lang="en-GB" dirty="0" smtClean="0"/>
              <a:t>Coordinating provision of shelter assistance to the affected community – to achieve equality, efficiently and effective response. </a:t>
            </a:r>
          </a:p>
          <a:p>
            <a:endParaRPr lang="en-GB" dirty="0" smtClean="0"/>
          </a:p>
          <a:p>
            <a:r>
              <a:rPr lang="en-GB" dirty="0" smtClean="0"/>
              <a:t>Critical linkage in coordination between all partners: </a:t>
            </a:r>
            <a:r>
              <a:rPr lang="en-GB" dirty="0" err="1" smtClean="0"/>
              <a:t>Govt</a:t>
            </a:r>
            <a:r>
              <a:rPr lang="en-GB" dirty="0" smtClean="0"/>
              <a:t>, agencies, donors, community.</a:t>
            </a:r>
          </a:p>
          <a:p>
            <a:endParaRPr lang="en-GB" dirty="0" smtClean="0"/>
          </a:p>
          <a:p>
            <a:r>
              <a:rPr lang="en-GB" dirty="0" smtClean="0"/>
              <a:t>Links partners together to provide solutions and avoid gaps and duplication </a:t>
            </a:r>
          </a:p>
          <a:p>
            <a:endParaRPr lang="en-GB" dirty="0"/>
          </a:p>
          <a:p>
            <a:r>
              <a:rPr lang="en-GB" dirty="0" smtClean="0"/>
              <a:t>Supports building capacity in </a:t>
            </a:r>
            <a:r>
              <a:rPr lang="en-GB" dirty="0" err="1" smtClean="0"/>
              <a:t>Govt</a:t>
            </a:r>
            <a:r>
              <a:rPr lang="en-GB" dirty="0" smtClean="0"/>
              <a:t> and </a:t>
            </a:r>
            <a:r>
              <a:rPr lang="en-GB" dirty="0"/>
              <a:t>agencies. </a:t>
            </a:r>
            <a:endParaRPr lang="en-GB" dirty="0" smtClean="0"/>
          </a:p>
          <a:p>
            <a:pPr marL="0" indent="0">
              <a:buNone/>
            </a:pPr>
            <a:endParaRPr lang="en-GB" dirty="0"/>
          </a:p>
          <a:p>
            <a:pPr marL="0" indent="0">
              <a:buNone/>
            </a:pPr>
            <a:r>
              <a:rPr lang="en-GB" dirty="0" smtClean="0">
                <a:solidFill>
                  <a:srgbClr val="C00000"/>
                </a:solidFill>
              </a:rPr>
              <a:t>National shelter </a:t>
            </a:r>
            <a:r>
              <a:rPr lang="en-GB" dirty="0">
                <a:solidFill>
                  <a:srgbClr val="C00000"/>
                </a:solidFill>
              </a:rPr>
              <a:t>cluster and hub meetings</a:t>
            </a:r>
          </a:p>
          <a:p>
            <a:r>
              <a:rPr lang="en-GB" dirty="0"/>
              <a:t>These meetings are an integral part of the cluster activities.</a:t>
            </a:r>
          </a:p>
          <a:p>
            <a:endParaRPr lang="en-GB" dirty="0" smtClean="0"/>
          </a:p>
          <a:p>
            <a:r>
              <a:rPr lang="en-GB" dirty="0" smtClean="0"/>
              <a:t>The coordinator </a:t>
            </a:r>
            <a:r>
              <a:rPr lang="en-GB" dirty="0"/>
              <a:t>supports the </a:t>
            </a:r>
            <a:r>
              <a:rPr lang="en-GB" dirty="0" err="1"/>
              <a:t>Govt</a:t>
            </a:r>
            <a:r>
              <a:rPr lang="en-GB" dirty="0"/>
              <a:t> representative to chair or co chair the meetings. </a:t>
            </a:r>
            <a:endParaRPr lang="en-GB" dirty="0" smtClean="0"/>
          </a:p>
        </p:txBody>
      </p:sp>
    </p:spTree>
    <p:extLst>
      <p:ext uri="{BB962C8B-B14F-4D97-AF65-F5344CB8AC3E}">
        <p14:creationId xmlns:p14="http://schemas.microsoft.com/office/powerpoint/2010/main" val="341847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Dictionary definition</a:t>
            </a:r>
            <a:endParaRPr lang="en-GB" dirty="0"/>
          </a:p>
        </p:txBody>
      </p:sp>
      <p:sp>
        <p:nvSpPr>
          <p:cNvPr id="3" name="Content Placeholder 2"/>
          <p:cNvSpPr>
            <a:spLocks noGrp="1"/>
          </p:cNvSpPr>
          <p:nvPr>
            <p:ph idx="1"/>
          </p:nvPr>
        </p:nvSpPr>
        <p:spPr/>
        <p:txBody>
          <a:bodyPr/>
          <a:lstStyle/>
          <a:p>
            <a:r>
              <a:rPr lang="en-GB" dirty="0" smtClean="0"/>
              <a:t>Shelter: ‘a place giving temporary protection from bad weather or danger’</a:t>
            </a:r>
          </a:p>
          <a:p>
            <a:endParaRPr lang="en-GB" dirty="0" smtClean="0"/>
          </a:p>
          <a:p>
            <a:endParaRPr lang="en-GB"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0" y="3622735"/>
            <a:ext cx="2877333" cy="21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01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Main activities </a:t>
            </a:r>
            <a:endParaRPr lang="en-GB" dirty="0"/>
          </a:p>
        </p:txBody>
      </p:sp>
      <p:sp>
        <p:nvSpPr>
          <p:cNvPr id="3" name="Content Placeholder 2"/>
          <p:cNvSpPr>
            <a:spLocks noGrp="1"/>
          </p:cNvSpPr>
          <p:nvPr>
            <p:ph idx="1"/>
          </p:nvPr>
        </p:nvSpPr>
        <p:spPr>
          <a:xfrm>
            <a:off x="1115616" y="1484784"/>
            <a:ext cx="7571184" cy="4392488"/>
          </a:xfrm>
        </p:spPr>
        <p:txBody>
          <a:bodyPr>
            <a:normAutofit fontScale="70000" lnSpcReduction="20000"/>
          </a:bodyPr>
          <a:lstStyle/>
          <a:p>
            <a:pPr marL="0" indent="0">
              <a:buNone/>
            </a:pPr>
            <a:r>
              <a:rPr lang="en-GB" b="1" dirty="0">
                <a:solidFill>
                  <a:srgbClr val="C00000"/>
                </a:solidFill>
              </a:rPr>
              <a:t>Advocacy </a:t>
            </a:r>
            <a:endParaRPr lang="en-GB" b="1" dirty="0" smtClean="0">
              <a:solidFill>
                <a:srgbClr val="C00000"/>
              </a:solidFill>
            </a:endParaRPr>
          </a:p>
          <a:p>
            <a:r>
              <a:rPr lang="en-GB" dirty="0" smtClean="0"/>
              <a:t>For both shelter cluster partners and affected community.</a:t>
            </a:r>
          </a:p>
          <a:p>
            <a:endParaRPr lang="en-GB" dirty="0" smtClean="0"/>
          </a:p>
          <a:p>
            <a:r>
              <a:rPr lang="en-GB" dirty="0" smtClean="0"/>
              <a:t>Responds to inquiries from </a:t>
            </a:r>
            <a:r>
              <a:rPr lang="en-GB" dirty="0" err="1"/>
              <a:t>G</a:t>
            </a:r>
            <a:r>
              <a:rPr lang="en-GB" dirty="0" err="1" smtClean="0"/>
              <a:t>ovt</a:t>
            </a:r>
            <a:r>
              <a:rPr lang="en-GB" dirty="0" smtClean="0"/>
              <a:t>, represents shelter agencies with external partners to provide one voice for the sector.</a:t>
            </a:r>
          </a:p>
          <a:p>
            <a:endParaRPr lang="en-GB" dirty="0" smtClean="0"/>
          </a:p>
          <a:p>
            <a:r>
              <a:rPr lang="en-GB" dirty="0" smtClean="0"/>
              <a:t>Advocates, sometimes defends, the polices, mandates and capacities of cluster partners.</a:t>
            </a:r>
          </a:p>
          <a:p>
            <a:endParaRPr lang="en-GB" dirty="0" smtClean="0"/>
          </a:p>
          <a:p>
            <a:r>
              <a:rPr lang="en-GB" dirty="0" smtClean="0"/>
              <a:t>Advocates with donors to ensure requirements are aligned with the humanitarian response and needs of the beneficiaries   </a:t>
            </a:r>
            <a:endParaRPr lang="en-GB" dirty="0"/>
          </a:p>
          <a:p>
            <a:pPr marL="0" indent="0">
              <a:buNone/>
            </a:pPr>
            <a:endParaRPr lang="en-GB" dirty="0" smtClean="0"/>
          </a:p>
          <a:p>
            <a:pPr marL="0" indent="0">
              <a:buNone/>
            </a:pPr>
            <a:r>
              <a:rPr lang="en-GB" b="1" dirty="0">
                <a:solidFill>
                  <a:srgbClr val="C00000"/>
                </a:solidFill>
              </a:rPr>
              <a:t>The Strategic Advisory Group – see later</a:t>
            </a:r>
          </a:p>
          <a:p>
            <a:pPr marL="0" indent="0">
              <a:buNone/>
            </a:pPr>
            <a:endParaRPr lang="en-GB" dirty="0" smtClean="0">
              <a:solidFill>
                <a:srgbClr val="C00000"/>
              </a:solidFill>
            </a:endParaRPr>
          </a:p>
          <a:p>
            <a:pPr marL="0" indent="0">
              <a:buNone/>
            </a:pPr>
            <a:r>
              <a:rPr lang="en-GB" b="1" dirty="0" smtClean="0">
                <a:solidFill>
                  <a:srgbClr val="C00000"/>
                </a:solidFill>
              </a:rPr>
              <a:t>Reporting </a:t>
            </a:r>
            <a:r>
              <a:rPr lang="en-GB" b="1" dirty="0">
                <a:solidFill>
                  <a:srgbClr val="C00000"/>
                </a:solidFill>
              </a:rPr>
              <a:t>and monitoring </a:t>
            </a:r>
            <a:r>
              <a:rPr lang="en-GB" b="1" dirty="0" smtClean="0">
                <a:solidFill>
                  <a:srgbClr val="C00000"/>
                </a:solidFill>
              </a:rPr>
              <a:t>performance</a:t>
            </a:r>
          </a:p>
          <a:p>
            <a:r>
              <a:rPr lang="en-GB" dirty="0" smtClean="0"/>
              <a:t>Reporting monitoring performance ensures the shelter response is effective and aligned to global and national objectives as well as technical standards.</a:t>
            </a:r>
            <a:endParaRPr lang="en-GB" dirty="0"/>
          </a:p>
        </p:txBody>
      </p:sp>
    </p:spTree>
    <p:extLst>
      <p:ext uri="{BB962C8B-B14F-4D97-AF65-F5344CB8AC3E}">
        <p14:creationId xmlns:p14="http://schemas.microsoft.com/office/powerpoint/2010/main" val="116824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75656" y="485640"/>
            <a:ext cx="7668344" cy="864096"/>
          </a:xfrm>
          <a:ln/>
        </p:spPr>
        <p:txBody>
          <a:bodyPr rIns="35717"/>
          <a:lstStyle/>
          <a:p>
            <a:r>
              <a:rPr lang="en-US" sz="2400" dirty="0" smtClean="0">
                <a:solidFill>
                  <a:schemeClr val="tx1"/>
                </a:solidFill>
              </a:rPr>
              <a:t>What’s the role of Information </a:t>
            </a:r>
            <a:r>
              <a:rPr lang="en-US" sz="2400" dirty="0">
                <a:solidFill>
                  <a:schemeClr val="tx1"/>
                </a:solidFill>
              </a:rPr>
              <a:t>Manager </a:t>
            </a:r>
            <a:r>
              <a:rPr lang="en-US" sz="2400" dirty="0" smtClean="0">
                <a:solidFill>
                  <a:schemeClr val="tx1"/>
                </a:solidFill>
              </a:rPr>
              <a:t>(IM)</a:t>
            </a:r>
            <a:endParaRPr lang="en-US" sz="2400" dirty="0">
              <a:solidFill>
                <a:schemeClr val="tx1"/>
              </a:solidFill>
            </a:endParaRPr>
          </a:p>
        </p:txBody>
      </p:sp>
      <p:sp>
        <p:nvSpPr>
          <p:cNvPr id="47107" name="Rectangle 3"/>
          <p:cNvSpPr>
            <a:spLocks noGrp="1" noChangeArrowheads="1"/>
          </p:cNvSpPr>
          <p:nvPr>
            <p:ph type="body" idx="1"/>
          </p:nvPr>
        </p:nvSpPr>
        <p:spPr>
          <a:xfrm>
            <a:off x="213842" y="1611722"/>
            <a:ext cx="8361789" cy="4049526"/>
          </a:xfrm>
          <a:ln/>
        </p:spPr>
        <p:txBody>
          <a:bodyPr rIns="35717" anchor="ctr">
            <a:normAutofit fontScale="77500" lnSpcReduction="20000"/>
          </a:bodyPr>
          <a:lstStyle/>
          <a:p>
            <a:pPr marL="889000" indent="-571500" defTabSz="914400">
              <a:lnSpc>
                <a:spcPct val="100000"/>
              </a:lnSpc>
              <a:buSzPct val="171000"/>
            </a:pPr>
            <a:r>
              <a:rPr lang="en-US" dirty="0" smtClean="0"/>
              <a:t>Provides </a:t>
            </a:r>
            <a:r>
              <a:rPr lang="en-US" b="1" dirty="0" smtClean="0">
                <a:solidFill>
                  <a:srgbClr val="C00000"/>
                </a:solidFill>
              </a:rPr>
              <a:t>timely</a:t>
            </a:r>
            <a:r>
              <a:rPr lang="en-US" b="1" dirty="0">
                <a:solidFill>
                  <a:srgbClr val="C00000"/>
                </a:solidFill>
              </a:rPr>
              <a:t>, consistent</a:t>
            </a:r>
            <a:r>
              <a:rPr lang="en-US" dirty="0">
                <a:solidFill>
                  <a:srgbClr val="C00000"/>
                </a:solidFill>
              </a:rPr>
              <a:t> and </a:t>
            </a:r>
            <a:r>
              <a:rPr lang="en-US" b="1" dirty="0">
                <a:solidFill>
                  <a:srgbClr val="C00000"/>
                </a:solidFill>
              </a:rPr>
              <a:t>compatible</a:t>
            </a:r>
            <a:r>
              <a:rPr lang="en-US" dirty="0">
                <a:solidFill>
                  <a:srgbClr val="C00000"/>
                </a:solidFill>
              </a:rPr>
              <a:t> </a:t>
            </a:r>
            <a:r>
              <a:rPr lang="en-US" dirty="0"/>
              <a:t>data and information</a:t>
            </a:r>
          </a:p>
          <a:p>
            <a:pPr marL="889000" indent="-571500" defTabSz="914400">
              <a:lnSpc>
                <a:spcPct val="100000"/>
              </a:lnSpc>
              <a:buSzPct val="171000"/>
            </a:pPr>
            <a:endParaRPr lang="en-US" dirty="0" smtClean="0"/>
          </a:p>
          <a:p>
            <a:pPr marL="889000" indent="-571500" defTabSz="914400">
              <a:lnSpc>
                <a:spcPct val="100000"/>
              </a:lnSpc>
              <a:buSzPct val="171000"/>
            </a:pPr>
            <a:r>
              <a:rPr lang="en-US" dirty="0" smtClean="0"/>
              <a:t>Supports </a:t>
            </a:r>
            <a:r>
              <a:rPr lang="en-US" b="1" dirty="0" smtClean="0">
                <a:solidFill>
                  <a:srgbClr val="C00000"/>
                </a:solidFill>
              </a:rPr>
              <a:t>inter</a:t>
            </a:r>
            <a:r>
              <a:rPr lang="en-US" dirty="0" smtClean="0"/>
              <a:t> </a:t>
            </a:r>
            <a:r>
              <a:rPr lang="en-US" b="1" dirty="0" smtClean="0">
                <a:solidFill>
                  <a:srgbClr val="C00000"/>
                </a:solidFill>
              </a:rPr>
              <a:t>cluster </a:t>
            </a:r>
            <a:r>
              <a:rPr lang="en-US" b="1" dirty="0">
                <a:solidFill>
                  <a:srgbClr val="C00000"/>
                </a:solidFill>
              </a:rPr>
              <a:t>IM</a:t>
            </a:r>
          </a:p>
          <a:p>
            <a:pPr marL="889000" indent="-571500" defTabSz="914400">
              <a:lnSpc>
                <a:spcPct val="100000"/>
              </a:lnSpc>
              <a:buSzPct val="171000"/>
            </a:pPr>
            <a:endParaRPr lang="en-US" sz="1800" dirty="0" smtClean="0"/>
          </a:p>
          <a:p>
            <a:pPr marL="889000" indent="-571500">
              <a:buSzPct val="171000"/>
            </a:pPr>
            <a:r>
              <a:rPr lang="en-US" sz="1800" dirty="0" smtClean="0"/>
              <a:t>Ensures</a:t>
            </a:r>
            <a:r>
              <a:rPr lang="en-US" dirty="0" smtClean="0"/>
              <a:t> </a:t>
            </a:r>
            <a:r>
              <a:rPr lang="en-US" dirty="0"/>
              <a:t>dissemination and adaptation of </a:t>
            </a:r>
            <a:r>
              <a:rPr lang="en-US" b="1" dirty="0">
                <a:solidFill>
                  <a:srgbClr val="C00000"/>
                </a:solidFill>
              </a:rPr>
              <a:t>IM </a:t>
            </a:r>
            <a:r>
              <a:rPr lang="en-US" b="1" dirty="0" smtClean="0">
                <a:solidFill>
                  <a:srgbClr val="C00000"/>
                </a:solidFill>
              </a:rPr>
              <a:t>tools - WWW</a:t>
            </a:r>
            <a:r>
              <a:rPr lang="en-US" b="1" dirty="0">
                <a:solidFill>
                  <a:srgbClr val="C00000"/>
                </a:solidFill>
              </a:rPr>
              <a:t>, gaps, maps, graphics</a:t>
            </a:r>
          </a:p>
          <a:p>
            <a:pPr marL="889000" indent="-571500" defTabSz="914400">
              <a:lnSpc>
                <a:spcPct val="100000"/>
              </a:lnSpc>
              <a:buSzPct val="171000"/>
            </a:pPr>
            <a:endParaRPr lang="en-US" b="1" dirty="0">
              <a:solidFill>
                <a:srgbClr val="C00000"/>
              </a:solidFill>
            </a:endParaRPr>
          </a:p>
          <a:p>
            <a:pPr marL="889000" indent="-571500" defTabSz="914400">
              <a:lnSpc>
                <a:spcPct val="100000"/>
              </a:lnSpc>
              <a:buSzPct val="171000"/>
            </a:pPr>
            <a:r>
              <a:rPr lang="en-US" dirty="0" smtClean="0"/>
              <a:t>Ensure </a:t>
            </a:r>
            <a:r>
              <a:rPr lang="en-US" b="1" dirty="0">
                <a:solidFill>
                  <a:srgbClr val="C00000"/>
                </a:solidFill>
              </a:rPr>
              <a:t>links with all stakeholders</a:t>
            </a:r>
            <a:r>
              <a:rPr lang="en-US" dirty="0">
                <a:solidFill>
                  <a:srgbClr val="C00000"/>
                </a:solidFill>
              </a:rPr>
              <a:t> </a:t>
            </a:r>
            <a:r>
              <a:rPr lang="en-US" dirty="0"/>
              <a:t>for risk mapping and gap identification</a:t>
            </a:r>
          </a:p>
          <a:p>
            <a:pPr marL="889000" indent="-571500" defTabSz="914400">
              <a:lnSpc>
                <a:spcPct val="100000"/>
              </a:lnSpc>
              <a:buSzPct val="171000"/>
            </a:pPr>
            <a:endParaRPr lang="en-US" dirty="0" smtClean="0"/>
          </a:p>
          <a:p>
            <a:pPr marL="889000" indent="-571500" defTabSz="914400">
              <a:lnSpc>
                <a:spcPct val="100000"/>
              </a:lnSpc>
              <a:buSzPct val="171000"/>
            </a:pPr>
            <a:r>
              <a:rPr lang="en-US" dirty="0" smtClean="0"/>
              <a:t>Maintain </a:t>
            </a:r>
            <a:r>
              <a:rPr lang="en-US" b="1" dirty="0">
                <a:solidFill>
                  <a:srgbClr val="C00000"/>
                </a:solidFill>
              </a:rPr>
              <a:t>cluster partner lists</a:t>
            </a:r>
          </a:p>
          <a:p>
            <a:pPr marL="889000" indent="-571500" defTabSz="914400">
              <a:lnSpc>
                <a:spcPct val="100000"/>
              </a:lnSpc>
              <a:buSzPct val="171000"/>
            </a:pPr>
            <a:endParaRPr lang="en-US" dirty="0" smtClean="0"/>
          </a:p>
          <a:p>
            <a:pPr marL="889000" indent="-571500" defTabSz="914400">
              <a:lnSpc>
                <a:spcPct val="100000"/>
              </a:lnSpc>
              <a:buSzPct val="171000"/>
            </a:pPr>
            <a:r>
              <a:rPr lang="en-US" dirty="0" smtClean="0"/>
              <a:t>Supports </a:t>
            </a:r>
            <a:r>
              <a:rPr lang="en-US" b="1" dirty="0" smtClean="0">
                <a:solidFill>
                  <a:srgbClr val="C00000"/>
                </a:solidFill>
              </a:rPr>
              <a:t>assessments</a:t>
            </a:r>
          </a:p>
          <a:p>
            <a:pPr marL="889000" indent="-571500" defTabSz="914400">
              <a:lnSpc>
                <a:spcPct val="100000"/>
              </a:lnSpc>
              <a:buSzPct val="171000"/>
            </a:pPr>
            <a:endParaRPr lang="en-US" dirty="0" smtClean="0"/>
          </a:p>
          <a:p>
            <a:pPr marL="889000" indent="-571500" defTabSz="914400">
              <a:lnSpc>
                <a:spcPct val="100000"/>
              </a:lnSpc>
              <a:buSzPct val="171000"/>
            </a:pPr>
            <a:r>
              <a:rPr lang="en-US" dirty="0" smtClean="0"/>
              <a:t>Updated the </a:t>
            </a:r>
            <a:r>
              <a:rPr lang="en-US" b="1" dirty="0" smtClean="0">
                <a:solidFill>
                  <a:srgbClr val="C00000"/>
                </a:solidFill>
              </a:rPr>
              <a:t>website</a:t>
            </a:r>
            <a:endParaRPr lang="en-US" b="1" dirty="0">
              <a:solidFill>
                <a:srgbClr val="C00000"/>
              </a:solidFill>
            </a:endParaRPr>
          </a:p>
        </p:txBody>
      </p:sp>
      <p:pic>
        <p:nvPicPr>
          <p:cNvPr id="47109" name="Picture 5" descr="making map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3861048"/>
            <a:ext cx="2700337" cy="202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78528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851" y="2060848"/>
            <a:ext cx="1656184" cy="1368152"/>
          </a:xfrm>
        </p:spPr>
        <p:txBody>
          <a:bodyPr/>
          <a:lstStyle/>
          <a:p>
            <a:r>
              <a:rPr lang="en-GB" sz="2000" dirty="0" smtClean="0"/>
              <a:t>IM products - maps</a:t>
            </a:r>
            <a:endParaRPr lang="en-GB" sz="2000"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404664"/>
            <a:ext cx="7026056" cy="498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393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1556792"/>
            <a:ext cx="3168352" cy="1008112"/>
          </a:xfrm>
        </p:spPr>
        <p:txBody>
          <a:bodyPr/>
          <a:lstStyle/>
          <a:p>
            <a:r>
              <a:rPr lang="en-GB" sz="2000" dirty="0"/>
              <a:t>IM products </a:t>
            </a:r>
            <a:r>
              <a:rPr lang="en-GB" sz="2000" dirty="0" smtClean="0"/>
              <a:t>– fact sheets</a:t>
            </a:r>
            <a:endParaRPr lang="en-GB" sz="2000" dirty="0"/>
          </a:p>
        </p:txBody>
      </p:sp>
      <p:pic>
        <p:nvPicPr>
          <p:cNvPr id="41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1920" y="131489"/>
            <a:ext cx="4176464" cy="579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2787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www.sheltercluster.org</a:t>
            </a:r>
            <a:endParaRPr lang="en-GB"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9752" y="1543530"/>
            <a:ext cx="5500861" cy="408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0937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041525" y="2185988"/>
            <a:ext cx="5273675" cy="347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 name="Picture 2" descr="C:\Documents and Settings\generic\Desktop\0.jpg"/>
          <p:cNvPicPr>
            <a:picLocks noChangeAspect="1" noChangeArrowheads="1"/>
          </p:cNvPicPr>
          <p:nvPr/>
        </p:nvPicPr>
        <p:blipFill>
          <a:blip r:embed="rId3" cstate="print"/>
          <a:srcRect/>
          <a:stretch>
            <a:fillRect/>
          </a:stretch>
        </p:blipFill>
        <p:spPr bwMode="auto">
          <a:xfrm>
            <a:off x="251520" y="2182798"/>
            <a:ext cx="4226921" cy="2396663"/>
          </a:xfrm>
          <a:prstGeom prst="rect">
            <a:avLst/>
          </a:prstGeom>
          <a:noFill/>
        </p:spPr>
      </p:pic>
      <p:sp>
        <p:nvSpPr>
          <p:cNvPr id="2" name="Title 1"/>
          <p:cNvSpPr>
            <a:spLocks noGrp="1"/>
          </p:cNvSpPr>
          <p:nvPr>
            <p:ph type="title"/>
          </p:nvPr>
        </p:nvSpPr>
        <p:spPr>
          <a:xfrm>
            <a:off x="1763688" y="332656"/>
            <a:ext cx="6858000" cy="1143000"/>
          </a:xfrm>
        </p:spPr>
        <p:txBody>
          <a:bodyPr/>
          <a:lstStyle/>
          <a:p>
            <a:r>
              <a:rPr lang="en-GB" dirty="0"/>
              <a:t>What’s the role of </a:t>
            </a:r>
            <a:r>
              <a:rPr lang="en-GB" dirty="0" smtClean="0"/>
              <a:t>the Technical Coordinator</a:t>
            </a:r>
            <a:endParaRPr lang="en-GB" dirty="0"/>
          </a:p>
        </p:txBody>
      </p:sp>
      <p:sp>
        <p:nvSpPr>
          <p:cNvPr id="3" name="Content Placeholder 2"/>
          <p:cNvSpPr>
            <a:spLocks noGrp="1"/>
          </p:cNvSpPr>
          <p:nvPr>
            <p:ph idx="1"/>
          </p:nvPr>
        </p:nvSpPr>
        <p:spPr>
          <a:xfrm>
            <a:off x="4678362" y="1730374"/>
            <a:ext cx="4008438" cy="4137025"/>
          </a:xfrm>
        </p:spPr>
        <p:txBody>
          <a:bodyPr>
            <a:normAutofit fontScale="92500" lnSpcReduction="10000"/>
          </a:bodyPr>
          <a:lstStyle/>
          <a:p>
            <a:pPr marL="0" indent="0">
              <a:buNone/>
            </a:pPr>
            <a:r>
              <a:rPr lang="en-GB" dirty="0" smtClean="0"/>
              <a:t>Provides:</a:t>
            </a:r>
          </a:p>
          <a:p>
            <a:r>
              <a:rPr lang="en-GB" dirty="0" smtClean="0"/>
              <a:t>Technical </a:t>
            </a:r>
            <a:r>
              <a:rPr lang="en-GB" dirty="0"/>
              <a:t>guidance </a:t>
            </a:r>
          </a:p>
          <a:p>
            <a:endParaRPr lang="en-GB" dirty="0" smtClean="0"/>
          </a:p>
          <a:p>
            <a:r>
              <a:rPr lang="en-GB" dirty="0" smtClean="0"/>
              <a:t>Facilitates Technical </a:t>
            </a:r>
            <a:r>
              <a:rPr lang="en-GB" dirty="0"/>
              <a:t>Working Groups</a:t>
            </a:r>
          </a:p>
          <a:p>
            <a:endParaRPr lang="en-GB" dirty="0" smtClean="0"/>
          </a:p>
          <a:p>
            <a:r>
              <a:rPr lang="en-GB" dirty="0" smtClean="0"/>
              <a:t>Supports advocacy and  </a:t>
            </a:r>
            <a:r>
              <a:rPr lang="en-GB" dirty="0"/>
              <a:t>resource </a:t>
            </a:r>
            <a:r>
              <a:rPr lang="en-GB" dirty="0" smtClean="0"/>
              <a:t>mobilisation</a:t>
            </a:r>
          </a:p>
          <a:p>
            <a:endParaRPr lang="en-GB" dirty="0" smtClean="0"/>
          </a:p>
          <a:p>
            <a:r>
              <a:rPr lang="en-GB" dirty="0" smtClean="0"/>
              <a:t>Technical capacity building</a:t>
            </a:r>
            <a:endParaRPr lang="en-GB" dirty="0"/>
          </a:p>
          <a:p>
            <a:endParaRPr lang="en-GB" dirty="0" smtClean="0"/>
          </a:p>
          <a:p>
            <a:r>
              <a:rPr lang="en-GB" dirty="0" smtClean="0"/>
              <a:t>Assessment </a:t>
            </a:r>
            <a:r>
              <a:rPr lang="en-GB" dirty="0"/>
              <a:t>and monitoring </a:t>
            </a:r>
          </a:p>
          <a:p>
            <a:endParaRPr lang="en-GB" dirty="0"/>
          </a:p>
        </p:txBody>
      </p:sp>
    </p:spTree>
    <p:extLst>
      <p:ext uri="{BB962C8B-B14F-4D97-AF65-F5344CB8AC3E}">
        <p14:creationId xmlns:p14="http://schemas.microsoft.com/office/powerpoint/2010/main" val="2152014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guidance </a:t>
            </a:r>
            <a:endParaRPr lang="en-GB"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844824"/>
            <a:ext cx="4248381"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1844824"/>
            <a:ext cx="4191942" cy="296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068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Shelter cluster </a:t>
            </a:r>
            <a:r>
              <a:rPr lang="en-GB" dirty="0" smtClean="0"/>
              <a:t/>
            </a:r>
            <a:br>
              <a:rPr lang="en-GB" dirty="0" smtClean="0"/>
            </a:br>
            <a:r>
              <a:rPr lang="en-GB" dirty="0" smtClean="0"/>
              <a:t>structures</a:t>
            </a:r>
            <a:endParaRPr lang="de-DE" dirty="0"/>
          </a:p>
        </p:txBody>
      </p:sp>
      <p:sp>
        <p:nvSpPr>
          <p:cNvPr id="3" name="Content Placeholder 2"/>
          <p:cNvSpPr>
            <a:spLocks noGrp="1"/>
          </p:cNvSpPr>
          <p:nvPr>
            <p:ph idx="1"/>
          </p:nvPr>
        </p:nvSpPr>
        <p:spPr>
          <a:xfrm>
            <a:off x="611560" y="1628800"/>
            <a:ext cx="6552728" cy="4191000"/>
          </a:xfrm>
        </p:spPr>
        <p:txBody>
          <a:bodyPr>
            <a:normAutofit lnSpcReduction="10000"/>
          </a:bodyPr>
          <a:lstStyle/>
          <a:p>
            <a:pPr marL="0" indent="0">
              <a:buNone/>
            </a:pPr>
            <a:r>
              <a:rPr lang="en-GB" sz="2000" dirty="0"/>
              <a:t>The cluster can meet via 3 </a:t>
            </a:r>
            <a:r>
              <a:rPr lang="en-GB" sz="2000" dirty="0" smtClean="0"/>
              <a:t>forums</a:t>
            </a:r>
          </a:p>
          <a:p>
            <a:endParaRPr lang="en-GB" sz="2000" b="1" dirty="0">
              <a:solidFill>
                <a:srgbClr val="C00000"/>
              </a:solidFill>
            </a:endParaRPr>
          </a:p>
          <a:p>
            <a:r>
              <a:rPr lang="de-DE" sz="2000" b="1" dirty="0" smtClean="0">
                <a:solidFill>
                  <a:srgbClr val="C00000"/>
                </a:solidFill>
              </a:rPr>
              <a:t>Main Shelter Cluster meeting</a:t>
            </a:r>
            <a:r>
              <a:rPr lang="de-DE" sz="2000" dirty="0" smtClean="0">
                <a:solidFill>
                  <a:srgbClr val="C00000"/>
                </a:solidFill>
              </a:rPr>
              <a:t>:</a:t>
            </a:r>
            <a:r>
              <a:rPr lang="de-DE" sz="2000" dirty="0">
                <a:solidFill>
                  <a:srgbClr val="C00000"/>
                </a:solidFill>
              </a:rPr>
              <a:t> </a:t>
            </a:r>
            <a:r>
              <a:rPr lang="de-DE" sz="2000" dirty="0" smtClean="0"/>
              <a:t>Everyone: </a:t>
            </a:r>
            <a:r>
              <a:rPr lang="fr-FR" sz="2000" dirty="0" err="1" smtClean="0"/>
              <a:t>Govt</a:t>
            </a:r>
            <a:r>
              <a:rPr lang="fr-FR" sz="2000" dirty="0"/>
              <a:t>, </a:t>
            </a:r>
            <a:r>
              <a:rPr lang="fr-FR" sz="2000" dirty="0" err="1"/>
              <a:t>INGO’s</a:t>
            </a:r>
            <a:r>
              <a:rPr lang="fr-FR" sz="2000" dirty="0"/>
              <a:t>, </a:t>
            </a:r>
            <a:r>
              <a:rPr lang="fr-FR" sz="2000" dirty="0" err="1"/>
              <a:t>NGO’s</a:t>
            </a:r>
            <a:r>
              <a:rPr lang="fr-FR" sz="2000" dirty="0"/>
              <a:t> UN, RCRC, </a:t>
            </a:r>
            <a:r>
              <a:rPr lang="fr-FR" sz="2000" dirty="0" err="1"/>
              <a:t>donors</a:t>
            </a:r>
            <a:r>
              <a:rPr lang="fr-FR" sz="2000" dirty="0"/>
              <a:t>, etc.</a:t>
            </a:r>
          </a:p>
          <a:p>
            <a:endParaRPr lang="de-DE" sz="2000" b="1" dirty="0" smtClean="0"/>
          </a:p>
          <a:p>
            <a:r>
              <a:rPr lang="de-DE" sz="2000" b="1" dirty="0" smtClean="0">
                <a:solidFill>
                  <a:srgbClr val="C00000"/>
                </a:solidFill>
              </a:rPr>
              <a:t>Strategic Advisory Group</a:t>
            </a:r>
            <a:r>
              <a:rPr lang="de-DE" sz="2000" b="1" dirty="0" smtClean="0"/>
              <a:t>: </a:t>
            </a:r>
            <a:r>
              <a:rPr lang="de-DE" sz="2000" dirty="0" smtClean="0"/>
              <a:t>Max 15 key operational partners. Develops the overall strategy and provides strategic oversight. Vets proposal for Flash appeal etc.</a:t>
            </a:r>
          </a:p>
          <a:p>
            <a:endParaRPr lang="de-DE" sz="2000" b="1" dirty="0" smtClean="0"/>
          </a:p>
          <a:p>
            <a:r>
              <a:rPr lang="de-DE" sz="2000" b="1" dirty="0" smtClean="0">
                <a:solidFill>
                  <a:srgbClr val="C00000"/>
                </a:solidFill>
              </a:rPr>
              <a:t>Technical Working Groups: </a:t>
            </a:r>
            <a:r>
              <a:rPr lang="de-DE" sz="2000" dirty="0" smtClean="0"/>
              <a:t>Specific, short-term. For example: Drainage, Temporary shelter design, Unaccompanied/seperated minors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00192" y="260648"/>
            <a:ext cx="2512853" cy="228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9538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shelter cluster meeting</a:t>
            </a:r>
            <a:endParaRPr lang="en-GB" dirty="0"/>
          </a:p>
        </p:txBody>
      </p:sp>
      <p:sp>
        <p:nvSpPr>
          <p:cNvPr id="3" name="Content Placeholder 2"/>
          <p:cNvSpPr>
            <a:spLocks noGrp="1"/>
          </p:cNvSpPr>
          <p:nvPr>
            <p:ph idx="1"/>
          </p:nvPr>
        </p:nvSpPr>
        <p:spPr>
          <a:xfrm>
            <a:off x="1115616" y="1556792"/>
            <a:ext cx="7571184" cy="4310608"/>
          </a:xfrm>
        </p:spPr>
        <p:txBody>
          <a:bodyPr>
            <a:normAutofit fontScale="77500" lnSpcReduction="20000"/>
          </a:bodyPr>
          <a:lstStyle/>
          <a:p>
            <a:r>
              <a:rPr lang="en-GB" dirty="0" smtClean="0"/>
              <a:t>Usually attracts the largest number of participants, especially at the start of a response.</a:t>
            </a:r>
          </a:p>
          <a:p>
            <a:endParaRPr lang="en-GB" dirty="0" smtClean="0"/>
          </a:p>
          <a:p>
            <a:r>
              <a:rPr lang="en-GB" dirty="0" smtClean="0"/>
              <a:t>The cluster coordinator convenes the meeting chaired by or along with the Government counterpart.</a:t>
            </a:r>
          </a:p>
          <a:p>
            <a:endParaRPr lang="en-GB" dirty="0" smtClean="0"/>
          </a:p>
          <a:p>
            <a:r>
              <a:rPr lang="en-GB" dirty="0" smtClean="0"/>
              <a:t>The </a:t>
            </a:r>
            <a:r>
              <a:rPr lang="en-GB" dirty="0"/>
              <a:t>meeting is open to all national and international agencies involved in the shelter response.</a:t>
            </a:r>
          </a:p>
          <a:p>
            <a:endParaRPr lang="en-GB" dirty="0" smtClean="0"/>
          </a:p>
          <a:p>
            <a:r>
              <a:rPr lang="en-GB" dirty="0" smtClean="0"/>
              <a:t>Partners </a:t>
            </a:r>
            <a:r>
              <a:rPr lang="en-GB" dirty="0"/>
              <a:t>have an equal voice.</a:t>
            </a:r>
          </a:p>
          <a:p>
            <a:endParaRPr lang="en-GB" dirty="0" smtClean="0"/>
          </a:p>
          <a:p>
            <a:r>
              <a:rPr lang="en-GB" dirty="0" smtClean="0"/>
              <a:t>Some </a:t>
            </a:r>
            <a:r>
              <a:rPr lang="en-GB" dirty="0"/>
              <a:t>will be implementing shelter and NFI’s others will be related to rights issues, e.g. protection, etc. </a:t>
            </a:r>
          </a:p>
          <a:p>
            <a:endParaRPr lang="en-GB" dirty="0" smtClean="0"/>
          </a:p>
          <a:p>
            <a:r>
              <a:rPr lang="en-GB" dirty="0" smtClean="0"/>
              <a:t>Its </a:t>
            </a:r>
            <a:r>
              <a:rPr lang="en-GB" dirty="0"/>
              <a:t>important to make sure there is representation from national NGO’s and local partners</a:t>
            </a:r>
            <a:r>
              <a:rPr lang="en-GB" dirty="0" smtClean="0"/>
              <a:t>. </a:t>
            </a:r>
            <a:endParaRPr lang="en-GB" dirty="0"/>
          </a:p>
        </p:txBody>
      </p:sp>
    </p:spTree>
    <p:extLst>
      <p:ext uri="{BB962C8B-B14F-4D97-AF65-F5344CB8AC3E}">
        <p14:creationId xmlns:p14="http://schemas.microsoft.com/office/powerpoint/2010/main" val="1659450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Main shelter cluster meeting</a:t>
            </a:r>
          </a:p>
        </p:txBody>
      </p:sp>
      <p:sp>
        <p:nvSpPr>
          <p:cNvPr id="5" name="Content Placeholder 4"/>
          <p:cNvSpPr>
            <a:spLocks noGrp="1"/>
          </p:cNvSpPr>
          <p:nvPr>
            <p:ph idx="1"/>
          </p:nvPr>
        </p:nvSpPr>
        <p:spPr>
          <a:xfrm>
            <a:off x="1619672" y="1556792"/>
            <a:ext cx="7067128" cy="4310608"/>
          </a:xfrm>
        </p:spPr>
        <p:txBody>
          <a:bodyPr>
            <a:normAutofit fontScale="85000" lnSpcReduction="10000"/>
          </a:bodyPr>
          <a:lstStyle/>
          <a:p>
            <a:r>
              <a:rPr lang="en-GB" sz="2000" dirty="0"/>
              <a:t> The coordinator reports to the meeting </a:t>
            </a:r>
            <a:r>
              <a:rPr lang="en-GB" sz="2000" dirty="0" smtClean="0"/>
              <a:t>on:</a:t>
            </a:r>
            <a:endParaRPr lang="en-GB" sz="2000" dirty="0"/>
          </a:p>
          <a:p>
            <a:pPr lvl="1"/>
            <a:r>
              <a:rPr lang="en-GB" sz="1800" dirty="0" smtClean="0"/>
              <a:t>General situation.</a:t>
            </a:r>
            <a:endParaRPr lang="en-GB" sz="1800" dirty="0"/>
          </a:p>
          <a:p>
            <a:pPr lvl="1"/>
            <a:endParaRPr lang="en-GB" sz="1800" dirty="0" smtClean="0"/>
          </a:p>
          <a:p>
            <a:pPr lvl="1"/>
            <a:r>
              <a:rPr lang="en-GB" sz="1800" dirty="0" smtClean="0"/>
              <a:t>Situation </a:t>
            </a:r>
            <a:r>
              <a:rPr lang="en-GB" sz="1800" dirty="0"/>
              <a:t>reports/assessments from </a:t>
            </a:r>
            <a:r>
              <a:rPr lang="en-GB" sz="1800" dirty="0" err="1"/>
              <a:t>Govt</a:t>
            </a:r>
            <a:r>
              <a:rPr lang="en-GB" sz="1800" dirty="0"/>
              <a:t> and inter cluster </a:t>
            </a:r>
            <a:r>
              <a:rPr lang="en-GB" sz="1800" dirty="0" smtClean="0"/>
              <a:t>agencies.</a:t>
            </a:r>
            <a:endParaRPr lang="en-GB" sz="1800" dirty="0"/>
          </a:p>
          <a:p>
            <a:pPr lvl="1"/>
            <a:endParaRPr lang="en-GB" sz="1800" dirty="0" smtClean="0"/>
          </a:p>
          <a:p>
            <a:pPr lvl="1"/>
            <a:r>
              <a:rPr lang="en-GB" sz="1800" dirty="0" smtClean="0"/>
              <a:t>Updates </a:t>
            </a:r>
            <a:r>
              <a:rPr lang="en-GB" sz="1800" dirty="0"/>
              <a:t>from other clusters</a:t>
            </a:r>
          </a:p>
          <a:p>
            <a:pPr lvl="1"/>
            <a:endParaRPr lang="en-GB" sz="1800" dirty="0" smtClean="0"/>
          </a:p>
          <a:p>
            <a:pPr lvl="1"/>
            <a:r>
              <a:rPr lang="en-GB" sz="1800" dirty="0" smtClean="0"/>
              <a:t>Updates </a:t>
            </a:r>
            <a:r>
              <a:rPr lang="en-GB" sz="1800" dirty="0"/>
              <a:t>from OCHA</a:t>
            </a:r>
          </a:p>
          <a:p>
            <a:pPr lvl="1"/>
            <a:endParaRPr lang="en-GB" sz="1800" dirty="0" smtClean="0"/>
          </a:p>
          <a:p>
            <a:pPr lvl="1"/>
            <a:r>
              <a:rPr lang="en-GB" sz="1800" dirty="0" smtClean="0"/>
              <a:t>Government plans and priorities.</a:t>
            </a:r>
          </a:p>
          <a:p>
            <a:pPr lvl="1"/>
            <a:endParaRPr lang="en-GB" sz="1800" dirty="0" smtClean="0"/>
          </a:p>
          <a:p>
            <a:pPr lvl="1"/>
            <a:r>
              <a:rPr lang="en-GB" sz="1800" dirty="0" smtClean="0"/>
              <a:t>Updates on funding</a:t>
            </a:r>
          </a:p>
          <a:p>
            <a:pPr lvl="1"/>
            <a:endParaRPr lang="en-GB" sz="1800" dirty="0" smtClean="0"/>
          </a:p>
          <a:p>
            <a:pPr lvl="1"/>
            <a:r>
              <a:rPr lang="en-GB" sz="1800" dirty="0" smtClean="0"/>
              <a:t>Any </a:t>
            </a:r>
            <a:r>
              <a:rPr lang="en-GB" sz="1800" dirty="0"/>
              <a:t>output form the SAG and </a:t>
            </a:r>
            <a:r>
              <a:rPr lang="en-GB" sz="1800" dirty="0" smtClean="0"/>
              <a:t>TWIG.</a:t>
            </a:r>
          </a:p>
          <a:p>
            <a:pPr lvl="1"/>
            <a:endParaRPr lang="en-GB" sz="1800" dirty="0" smtClean="0"/>
          </a:p>
          <a:p>
            <a:pPr lvl="1"/>
            <a:r>
              <a:rPr lang="en-GB" sz="1800" dirty="0" smtClean="0"/>
              <a:t>Cross cutting issues</a:t>
            </a:r>
          </a:p>
          <a:p>
            <a:endParaRPr lang="en-GB" sz="2000" dirty="0"/>
          </a:p>
        </p:txBody>
      </p:sp>
    </p:spTree>
    <p:extLst>
      <p:ext uri="{BB962C8B-B14F-4D97-AF65-F5344CB8AC3E}">
        <p14:creationId xmlns:p14="http://schemas.microsoft.com/office/powerpoint/2010/main" val="2407636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1756" y="1940829"/>
            <a:ext cx="1765300" cy="2161272"/>
          </a:xfrm>
          <a:prstGeom prst="rect">
            <a:avLst/>
          </a:prstGeom>
          <a:solidFill>
            <a:schemeClr val="bg1"/>
          </a:solidFill>
          <a:ln w="571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smtClean="0">
              <a:solidFill>
                <a:srgbClr val="000000"/>
              </a:solidFill>
              <a:latin typeface="Arial" charset="0"/>
              <a:cs typeface="Arial" charset="0"/>
            </a:endParaRPr>
          </a:p>
        </p:txBody>
      </p:sp>
      <p:sp>
        <p:nvSpPr>
          <p:cNvPr id="12293" name="Text Box 28"/>
          <p:cNvSpPr txBox="1">
            <a:spLocks noChangeArrowheads="1"/>
          </p:cNvSpPr>
          <p:nvPr/>
        </p:nvSpPr>
        <p:spPr bwMode="auto">
          <a:xfrm>
            <a:off x="2051050" y="692150"/>
            <a:ext cx="482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1800" dirty="0" smtClean="0">
              <a:solidFill>
                <a:srgbClr val="000000"/>
              </a:solidFill>
            </a:endParaRPr>
          </a:p>
        </p:txBody>
      </p:sp>
      <p:pic>
        <p:nvPicPr>
          <p:cNvPr id="12294" name="Picture 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702" y="2133600"/>
            <a:ext cx="141605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ext Box 33"/>
          <p:cNvSpPr txBox="1">
            <a:spLocks noChangeArrowheads="1"/>
          </p:cNvSpPr>
          <p:nvPr/>
        </p:nvSpPr>
        <p:spPr bwMode="auto">
          <a:xfrm>
            <a:off x="107950" y="3644900"/>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smtClean="0">
                <a:solidFill>
                  <a:srgbClr val="000000"/>
                </a:solidFill>
              </a:rPr>
              <a:t>download from</a:t>
            </a:r>
          </a:p>
          <a:p>
            <a:pPr eaLnBrk="1" hangingPunct="1"/>
            <a:r>
              <a:rPr lang="en-US" sz="1200" b="1" dirty="0" smtClean="0">
                <a:solidFill>
                  <a:srgbClr val="000000"/>
                </a:solidFill>
              </a:rPr>
              <a:t>un.org/rights</a:t>
            </a:r>
            <a:endParaRPr lang="en-GB" sz="1200" b="1" dirty="0" smtClean="0">
              <a:solidFill>
                <a:srgbClr val="000000"/>
              </a:solidFill>
            </a:endParaRPr>
          </a:p>
        </p:txBody>
      </p:sp>
      <p:sp>
        <p:nvSpPr>
          <p:cNvPr id="12297" name="Text Box 35"/>
          <p:cNvSpPr txBox="1">
            <a:spLocks noChangeArrowheads="1"/>
          </p:cNvSpPr>
          <p:nvPr/>
        </p:nvSpPr>
        <p:spPr bwMode="auto">
          <a:xfrm>
            <a:off x="2051050" y="692150"/>
            <a:ext cx="482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1800" dirty="0" smtClean="0">
              <a:solidFill>
                <a:srgbClr val="000000"/>
              </a:solidFill>
            </a:endParaRPr>
          </a:p>
        </p:txBody>
      </p:sp>
      <p:sp>
        <p:nvSpPr>
          <p:cNvPr id="12298" name="Rectangle 36"/>
          <p:cNvSpPr>
            <a:spLocks noChangeArrowheads="1"/>
          </p:cNvSpPr>
          <p:nvPr/>
        </p:nvSpPr>
        <p:spPr bwMode="auto">
          <a:xfrm>
            <a:off x="1914525" y="2388523"/>
            <a:ext cx="709295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buFontTx/>
              <a:buChar char="•"/>
            </a:pPr>
            <a:r>
              <a:rPr lang="en-US" sz="1600" b="1" dirty="0" smtClean="0">
                <a:solidFill>
                  <a:srgbClr val="000000"/>
                </a:solidFill>
                <a:latin typeface="Arial" charset="0"/>
                <a:cs typeface="Arial" charset="0"/>
              </a:rPr>
              <a:t>security of person: </a:t>
            </a:r>
            <a:r>
              <a:rPr lang="en-US" sz="1600" dirty="0" smtClean="0">
                <a:solidFill>
                  <a:srgbClr val="000000"/>
                </a:solidFill>
                <a:latin typeface="Arial" charset="0"/>
                <a:cs typeface="Arial" charset="0"/>
              </a:rPr>
              <a:t>“everyone has the right to life, liberty and security of person”</a:t>
            </a:r>
          </a:p>
          <a:p>
            <a:pPr marL="533400" indent="-533400">
              <a:buFontTx/>
              <a:buChar char="•"/>
            </a:pPr>
            <a:r>
              <a:rPr lang="en-US" sz="1600" b="1" dirty="0" smtClean="0">
                <a:solidFill>
                  <a:srgbClr val="000000"/>
                </a:solidFill>
                <a:latin typeface="Arial" charset="0"/>
                <a:cs typeface="Arial" charset="0"/>
              </a:rPr>
              <a:t>privacy: </a:t>
            </a:r>
            <a:r>
              <a:rPr lang="en-US" sz="1600" dirty="0" smtClean="0">
                <a:solidFill>
                  <a:srgbClr val="000000"/>
                </a:solidFill>
                <a:latin typeface="Arial" charset="0"/>
                <a:cs typeface="Arial" charset="0"/>
              </a:rPr>
              <a:t>“n</a:t>
            </a:r>
            <a:r>
              <a:rPr lang="en-GB" sz="1600" dirty="0" smtClean="0">
                <a:solidFill>
                  <a:srgbClr val="000000"/>
                </a:solidFill>
                <a:latin typeface="Arial" charset="0"/>
                <a:cs typeface="Arial" charset="0"/>
              </a:rPr>
              <a:t>o one shall be subjected to arbitrary interference with his privacy, family, home or correspondence”</a:t>
            </a:r>
            <a:endParaRPr lang="en-US" sz="1600" dirty="0" smtClean="0">
              <a:solidFill>
                <a:srgbClr val="000000"/>
              </a:solidFill>
              <a:latin typeface="Arial" charset="0"/>
              <a:cs typeface="Arial" charset="0"/>
            </a:endParaRPr>
          </a:p>
          <a:p>
            <a:pPr marL="533400" indent="-533400">
              <a:buFontTx/>
              <a:buChar char="•"/>
            </a:pPr>
            <a:r>
              <a:rPr lang="en-US" sz="1600" b="1" dirty="0" smtClean="0">
                <a:solidFill>
                  <a:srgbClr val="000000"/>
                </a:solidFill>
                <a:latin typeface="Arial" charset="0"/>
                <a:cs typeface="Arial" charset="0"/>
              </a:rPr>
              <a:t>peaceful enjoyment of possession: </a:t>
            </a:r>
            <a:r>
              <a:rPr lang="en-US" sz="1600" dirty="0" smtClean="0">
                <a:solidFill>
                  <a:srgbClr val="000000"/>
                </a:solidFill>
                <a:latin typeface="Arial" charset="0"/>
                <a:cs typeface="Arial" charset="0"/>
              </a:rPr>
              <a:t>“e</a:t>
            </a:r>
            <a:r>
              <a:rPr lang="en-GB" sz="1600" dirty="0" smtClean="0">
                <a:solidFill>
                  <a:srgbClr val="000000"/>
                </a:solidFill>
                <a:latin typeface="Arial" charset="0"/>
                <a:cs typeface="Arial" charset="0"/>
              </a:rPr>
              <a:t>veryone has the right to own property… no one shall be arbitrarily deprived of his property”</a:t>
            </a:r>
            <a:endParaRPr lang="en-US" sz="1600" dirty="0" smtClean="0">
              <a:solidFill>
                <a:srgbClr val="000000"/>
              </a:solidFill>
              <a:latin typeface="Arial" charset="0"/>
              <a:cs typeface="Arial" charset="0"/>
            </a:endParaRPr>
          </a:p>
          <a:p>
            <a:pPr marL="533400" indent="-533400">
              <a:buFontTx/>
              <a:buChar char="•"/>
            </a:pPr>
            <a:r>
              <a:rPr lang="en-US" sz="1600" b="1" dirty="0" smtClean="0">
                <a:solidFill>
                  <a:srgbClr val="000000"/>
                </a:solidFill>
                <a:latin typeface="Arial" charset="0"/>
                <a:cs typeface="Arial" charset="0"/>
              </a:rPr>
              <a:t>adequate housing: </a:t>
            </a:r>
            <a:r>
              <a:rPr lang="en-US" sz="1600" dirty="0" smtClean="0">
                <a:solidFill>
                  <a:srgbClr val="000000"/>
                </a:solidFill>
                <a:latin typeface="Arial" charset="0"/>
                <a:cs typeface="Arial" charset="0"/>
              </a:rPr>
              <a:t>“e</a:t>
            </a:r>
            <a:r>
              <a:rPr lang="en-GB" sz="1600" dirty="0" smtClean="0">
                <a:solidFill>
                  <a:srgbClr val="000000"/>
                </a:solidFill>
                <a:latin typeface="Arial" charset="0"/>
                <a:cs typeface="Arial" charset="0"/>
              </a:rPr>
              <a:t>veryone has the right to a standard of living adequate for the health and well-being of himself and of his family”</a:t>
            </a:r>
            <a:endParaRPr lang="en-US" sz="2000" b="1" dirty="0" smtClean="0">
              <a:solidFill>
                <a:srgbClr val="000000"/>
              </a:solidFill>
              <a:latin typeface="Arial" charset="0"/>
              <a:cs typeface="Arial" charset="0"/>
            </a:endParaRPr>
          </a:p>
          <a:p>
            <a:pPr marL="533400" indent="-533400">
              <a:buFontTx/>
              <a:buChar char="•"/>
            </a:pPr>
            <a:endParaRPr lang="en-US" sz="1800" dirty="0" smtClean="0">
              <a:solidFill>
                <a:srgbClr val="000000"/>
              </a:solidFill>
              <a:latin typeface="Arial" charset="0"/>
              <a:cs typeface="Arial" charset="0"/>
            </a:endParaRPr>
          </a:p>
        </p:txBody>
      </p:sp>
      <p:sp>
        <p:nvSpPr>
          <p:cNvPr id="12299" name="Text Box 37"/>
          <p:cNvSpPr txBox="1">
            <a:spLocks noChangeArrowheads="1"/>
          </p:cNvSpPr>
          <p:nvPr/>
        </p:nvSpPr>
        <p:spPr bwMode="auto">
          <a:xfrm>
            <a:off x="2491023" y="1617663"/>
            <a:ext cx="59399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800" dirty="0" smtClean="0">
                <a:solidFill>
                  <a:srgbClr val="000000"/>
                </a:solidFill>
              </a:rPr>
              <a:t>The ‘Universal Declaration of Human Rights’ provides the basis for materials planning in four different areas</a:t>
            </a:r>
            <a:endParaRPr lang="en-GB" sz="1800" dirty="0" smtClean="0">
              <a:solidFill>
                <a:srgbClr val="000000"/>
              </a:solidFill>
            </a:endParaRPr>
          </a:p>
        </p:txBody>
      </p:sp>
      <p:sp>
        <p:nvSpPr>
          <p:cNvPr id="12300" name="Text Box 38"/>
          <p:cNvSpPr txBox="1">
            <a:spLocks noChangeArrowheads="1"/>
          </p:cNvSpPr>
          <p:nvPr/>
        </p:nvSpPr>
        <p:spPr bwMode="auto">
          <a:xfrm>
            <a:off x="1703388" y="4758403"/>
            <a:ext cx="655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dirty="0" smtClean="0">
                <a:solidFill>
                  <a:srgbClr val="000000"/>
                </a:solidFill>
              </a:rPr>
              <a:t>These need to be implemented through understandings of </a:t>
            </a:r>
            <a:r>
              <a:rPr lang="en-US" sz="2200" b="1" dirty="0" smtClean="0">
                <a:solidFill>
                  <a:srgbClr val="000000"/>
                </a:solidFill>
              </a:rPr>
              <a:t>age, gender and diversity</a:t>
            </a:r>
            <a:endParaRPr lang="en-GB" sz="2200" b="1" dirty="0" smtClean="0">
              <a:solidFill>
                <a:srgbClr val="000000"/>
              </a:solidFill>
            </a:endParaRPr>
          </a:p>
        </p:txBody>
      </p:sp>
      <p:sp>
        <p:nvSpPr>
          <p:cNvPr id="4" name="Title 3"/>
          <p:cNvSpPr>
            <a:spLocks noGrp="1"/>
          </p:cNvSpPr>
          <p:nvPr>
            <p:ph type="title"/>
          </p:nvPr>
        </p:nvSpPr>
        <p:spPr/>
        <p:txBody>
          <a:bodyPr/>
          <a:lstStyle/>
          <a:p>
            <a:r>
              <a:rPr lang="en-GB" smtClean="0"/>
              <a:t>Shelter as a Human Right</a:t>
            </a:r>
            <a:endParaRPr lang="en-GB" dirty="0"/>
          </a:p>
        </p:txBody>
      </p:sp>
    </p:spTree>
    <p:extLst>
      <p:ext uri="{BB962C8B-B14F-4D97-AF65-F5344CB8AC3E}">
        <p14:creationId xmlns:p14="http://schemas.microsoft.com/office/powerpoint/2010/main" val="2345811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altLang="en-US" dirty="0"/>
              <a:t>Shelter: What is it? </a:t>
            </a:r>
          </a:p>
        </p:txBody>
      </p:sp>
      <p:sp>
        <p:nvSpPr>
          <p:cNvPr id="51206" name="Rectangle 6"/>
          <p:cNvSpPr>
            <a:spLocks noChangeArrowheads="1"/>
          </p:cNvSpPr>
          <p:nvPr/>
        </p:nvSpPr>
        <p:spPr bwMode="auto">
          <a:xfrm>
            <a:off x="467544" y="2419350"/>
            <a:ext cx="4160019"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0000"/>
              </a:spcBef>
              <a:buClr>
                <a:schemeClr val="accent2"/>
              </a:buClr>
              <a:buFont typeface="Wingdings" pitchFamily="2" charset="2"/>
              <a:buChar char="o"/>
              <a:defRPr sz="2400" b="1">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b="1">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16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fontAlgn="base">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r>
              <a:rPr lang="en-GB" altLang="en-US" dirty="0"/>
              <a:t>Clothing, blankets</a:t>
            </a:r>
          </a:p>
          <a:p>
            <a:r>
              <a:rPr lang="en-GB" altLang="en-US" dirty="0"/>
              <a:t>Shelter (roof)</a:t>
            </a:r>
          </a:p>
          <a:p>
            <a:r>
              <a:rPr lang="en-GB" altLang="en-US" dirty="0"/>
              <a:t>Mattress</a:t>
            </a:r>
          </a:p>
          <a:p>
            <a:r>
              <a:rPr lang="en-GB" altLang="en-US" dirty="0"/>
              <a:t>Wind proofing</a:t>
            </a:r>
          </a:p>
          <a:p>
            <a:r>
              <a:rPr lang="en-GB" altLang="en-US" dirty="0"/>
              <a:t>Insulation - warm room</a:t>
            </a:r>
          </a:p>
          <a:p>
            <a:r>
              <a:rPr lang="en-GB" altLang="en-US" dirty="0"/>
              <a:t>Stoves &amp; fuel</a:t>
            </a:r>
          </a:p>
          <a:p>
            <a:r>
              <a:rPr lang="en-GB" altLang="en-US" dirty="0"/>
              <a:t>Sanitation?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7563" y="2391816"/>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64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ltLang="en-US"/>
              <a:t>Shelter: who, when, how?</a:t>
            </a:r>
          </a:p>
        </p:txBody>
      </p:sp>
      <p:sp>
        <p:nvSpPr>
          <p:cNvPr id="49155" name="Rectangle 3"/>
          <p:cNvSpPr>
            <a:spLocks noGrp="1" noChangeArrowheads="1"/>
          </p:cNvSpPr>
          <p:nvPr>
            <p:ph type="body" idx="1"/>
          </p:nvPr>
        </p:nvSpPr>
        <p:spPr>
          <a:xfrm>
            <a:off x="611560" y="1556792"/>
            <a:ext cx="7966075" cy="4268788"/>
          </a:xfrm>
        </p:spPr>
        <p:txBody>
          <a:bodyPr/>
          <a:lstStyle/>
          <a:p>
            <a:r>
              <a:rPr lang="en-GB" altLang="en-US" sz="2800" dirty="0"/>
              <a:t>Who needs shelter?</a:t>
            </a:r>
          </a:p>
          <a:p>
            <a:pPr lvl="1"/>
            <a:r>
              <a:rPr lang="en-GB" altLang="en-US" sz="2000" dirty="0"/>
              <a:t>Varying needs, age, gender, disability </a:t>
            </a:r>
            <a:r>
              <a:rPr lang="en-GB" altLang="en-US" sz="2000" dirty="0" err="1"/>
              <a:t>etc</a:t>
            </a:r>
            <a:endParaRPr lang="en-GB" altLang="en-US" sz="2000" dirty="0"/>
          </a:p>
          <a:p>
            <a:pPr lvl="1"/>
            <a:r>
              <a:rPr lang="en-GB" altLang="en-US" sz="2000" dirty="0"/>
              <a:t>Protection issues - location, construction?</a:t>
            </a:r>
          </a:p>
          <a:p>
            <a:pPr lvl="1"/>
            <a:endParaRPr lang="en-GB" altLang="en-US" sz="2000" dirty="0"/>
          </a:p>
          <a:p>
            <a:r>
              <a:rPr lang="en-GB" altLang="en-US" sz="2800" dirty="0"/>
              <a:t>When? </a:t>
            </a:r>
          </a:p>
          <a:p>
            <a:pPr lvl="1"/>
            <a:r>
              <a:rPr lang="en-GB" altLang="en-US" sz="2000" dirty="0"/>
              <a:t>How will shelter needs change?</a:t>
            </a:r>
          </a:p>
          <a:p>
            <a:pPr lvl="1"/>
            <a:r>
              <a:rPr lang="en-GB" altLang="en-US" sz="2000" dirty="0" smtClean="0"/>
              <a:t>Seasons?  </a:t>
            </a:r>
            <a:endParaRPr lang="en-GB" altLang="en-US" sz="2000" dirty="0"/>
          </a:p>
          <a:p>
            <a:pPr lvl="1"/>
            <a:endParaRPr lang="en-GB" altLang="en-US" sz="2000" dirty="0"/>
          </a:p>
          <a:p>
            <a:r>
              <a:rPr lang="en-GB" altLang="en-US" sz="2800" dirty="0"/>
              <a:t>How will it be provided?</a:t>
            </a:r>
          </a:p>
          <a:p>
            <a:pPr lvl="1"/>
            <a:r>
              <a:rPr lang="en-GB" altLang="en-US" sz="2000" dirty="0"/>
              <a:t>And what is our role (as Cluster Leads) in this?</a:t>
            </a:r>
          </a:p>
        </p:txBody>
      </p:sp>
    </p:spTree>
    <p:extLst>
      <p:ext uri="{BB962C8B-B14F-4D97-AF65-F5344CB8AC3E}">
        <p14:creationId xmlns:p14="http://schemas.microsoft.com/office/powerpoint/2010/main" val="694462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things to consider</a:t>
            </a:r>
            <a:endParaRPr lang="en-GB" dirty="0"/>
          </a:p>
        </p:txBody>
      </p:sp>
      <p:sp>
        <p:nvSpPr>
          <p:cNvPr id="3" name="Content Placeholder 2"/>
          <p:cNvSpPr>
            <a:spLocks noGrp="1"/>
          </p:cNvSpPr>
          <p:nvPr>
            <p:ph idx="1"/>
          </p:nvPr>
        </p:nvSpPr>
        <p:spPr>
          <a:xfrm>
            <a:off x="397868" y="1643252"/>
            <a:ext cx="5398268" cy="4191000"/>
          </a:xfrm>
        </p:spPr>
        <p:txBody>
          <a:bodyPr>
            <a:normAutofit/>
          </a:bodyPr>
          <a:lstStyle/>
          <a:p>
            <a:pPr>
              <a:lnSpc>
                <a:spcPct val="150000"/>
              </a:lnSpc>
            </a:pPr>
            <a:r>
              <a:rPr lang="en-GB" sz="1800" dirty="0"/>
              <a:t>Lifespan of the shelter </a:t>
            </a:r>
          </a:p>
          <a:p>
            <a:pPr>
              <a:lnSpc>
                <a:spcPct val="150000"/>
              </a:lnSpc>
            </a:pPr>
            <a:r>
              <a:rPr lang="en-GB" sz="1800" dirty="0" smtClean="0"/>
              <a:t>Climate </a:t>
            </a:r>
            <a:r>
              <a:rPr lang="en-GB" sz="1800" dirty="0"/>
              <a:t>– hot, cold, rain, wind, </a:t>
            </a:r>
            <a:r>
              <a:rPr lang="en-GB" sz="1800" dirty="0" err="1"/>
              <a:t>etc</a:t>
            </a:r>
            <a:endParaRPr lang="en-GB" sz="1800" dirty="0"/>
          </a:p>
          <a:p>
            <a:pPr>
              <a:lnSpc>
                <a:spcPct val="150000"/>
              </a:lnSpc>
            </a:pPr>
            <a:r>
              <a:rPr lang="en-GB" sz="1800" dirty="0" smtClean="0"/>
              <a:t>Space/privacy </a:t>
            </a:r>
            <a:r>
              <a:rPr lang="en-GB" sz="1800" dirty="0"/>
              <a:t>– for family </a:t>
            </a:r>
            <a:r>
              <a:rPr lang="en-GB" sz="1800" dirty="0" smtClean="0"/>
              <a:t>size, women/children </a:t>
            </a:r>
            <a:endParaRPr lang="en-GB" sz="1800" dirty="0"/>
          </a:p>
          <a:p>
            <a:pPr>
              <a:lnSpc>
                <a:spcPct val="150000"/>
              </a:lnSpc>
            </a:pPr>
            <a:r>
              <a:rPr lang="en-GB" sz="1800" dirty="0" smtClean="0"/>
              <a:t>Security </a:t>
            </a:r>
            <a:r>
              <a:rPr lang="en-GB" sz="1800" dirty="0"/>
              <a:t>– for families and </a:t>
            </a:r>
            <a:r>
              <a:rPr lang="en-GB" sz="1800" dirty="0" smtClean="0"/>
              <a:t>possessions</a:t>
            </a:r>
            <a:endParaRPr lang="en-GB" sz="1800" dirty="0"/>
          </a:p>
          <a:p>
            <a:pPr>
              <a:lnSpc>
                <a:spcPct val="150000"/>
              </a:lnSpc>
            </a:pPr>
            <a:r>
              <a:rPr lang="en-GB" sz="1800" dirty="0" smtClean="0"/>
              <a:t>Hazards  - winds, flooding rivers</a:t>
            </a:r>
          </a:p>
          <a:p>
            <a:pPr>
              <a:lnSpc>
                <a:spcPct val="150000"/>
              </a:lnSpc>
            </a:pPr>
            <a:r>
              <a:rPr lang="en-GB" sz="1800" dirty="0" smtClean="0"/>
              <a:t>Culturally appropriate</a:t>
            </a:r>
            <a:endParaRPr lang="en-GB" sz="1800" dirty="0"/>
          </a:p>
          <a:p>
            <a:pPr>
              <a:lnSpc>
                <a:spcPct val="150000"/>
              </a:lnSpc>
            </a:pPr>
            <a:r>
              <a:rPr lang="en-GB" sz="1800" dirty="0" smtClean="0"/>
              <a:t>Healthy </a:t>
            </a:r>
            <a:r>
              <a:rPr lang="en-GB" sz="1800" dirty="0"/>
              <a:t>– </a:t>
            </a:r>
            <a:r>
              <a:rPr lang="en-GB" sz="1800" dirty="0" smtClean="0"/>
              <a:t>vector </a:t>
            </a:r>
            <a:r>
              <a:rPr lang="en-GB" sz="1800" dirty="0"/>
              <a:t>control, draught proof, cooking smoke</a:t>
            </a:r>
          </a:p>
          <a:p>
            <a:pPr>
              <a:lnSpc>
                <a:spcPct val="150000"/>
              </a:lnSpc>
            </a:pPr>
            <a:r>
              <a:rPr lang="en-GB" sz="1800" dirty="0" smtClean="0"/>
              <a:t>Accessibility – aged, disabled</a:t>
            </a:r>
          </a:p>
          <a:p>
            <a:pPr marL="0" indent="0">
              <a:buNone/>
            </a:pPr>
            <a:endParaRPr lang="en-GB" sz="1800" dirty="0" smtClean="0"/>
          </a:p>
          <a:p>
            <a:endParaRPr lang="en-GB" sz="1800" dirty="0" smtClean="0"/>
          </a:p>
        </p:txBody>
      </p:sp>
      <p:pic>
        <p:nvPicPr>
          <p:cNvPr id="4" name="Picture 5" descr="DSC0005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2418" y="1556792"/>
            <a:ext cx="2773627" cy="202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photos wally vietnam 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9259" y="3705170"/>
            <a:ext cx="2739943" cy="210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82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16900</TotalTime>
  <Words>3773</Words>
  <Application>Microsoft Office PowerPoint</Application>
  <PresentationFormat>On-screen Show (4:3)</PresentationFormat>
  <Paragraphs>530</Paragraphs>
  <Slides>59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Acrobat Document</vt:lpstr>
      <vt:lpstr>PowerPoint Presentation</vt:lpstr>
      <vt:lpstr>How do we define “shelter”</vt:lpstr>
      <vt:lpstr>Shelter: why, what’s it for?</vt:lpstr>
      <vt:lpstr>Some of the functions of appropriate emergency shelter:</vt:lpstr>
      <vt:lpstr>Dictionary definition</vt:lpstr>
      <vt:lpstr>Shelter as a Human Right</vt:lpstr>
      <vt:lpstr>Shelter: What is it? </vt:lpstr>
      <vt:lpstr>Shelter: who, when, how?</vt:lpstr>
      <vt:lpstr>Some things to consider</vt:lpstr>
      <vt:lpstr>Some things to consider</vt:lpstr>
      <vt:lpstr>Some things to consider</vt:lpstr>
      <vt:lpstr>Understand what do the Red Cross Red Crescent do in shelter</vt:lpstr>
      <vt:lpstr>Some shelter achievements…</vt:lpstr>
      <vt:lpstr>IFRC are the lead agency for shelter in the IASC (for natural disasters in non conflict areas)</vt:lpstr>
      <vt:lpstr>IFRC and shelter cluster…</vt:lpstr>
      <vt:lpstr>Special role of the IFRC as Shelter Cluster “convener”</vt:lpstr>
      <vt:lpstr>Coordination and the cluster approach</vt:lpstr>
      <vt:lpstr>But coordination can be difficult </vt:lpstr>
      <vt:lpstr>There is a lot to coordinate.</vt:lpstr>
      <vt:lpstr>Many agencies</vt:lpstr>
      <vt:lpstr>With coordination …..</vt:lpstr>
      <vt:lpstr>We find many different standards of response …..</vt:lpstr>
      <vt:lpstr>We try to avoid different standards….with coordination</vt:lpstr>
      <vt:lpstr>We agree technical standards….with coordination </vt:lpstr>
      <vt:lpstr>We agree common information management……with coordination</vt:lpstr>
      <vt:lpstr>We agree common assessment indicators ……with coordination</vt:lpstr>
      <vt:lpstr>Humanitarian Response Review </vt:lpstr>
      <vt:lpstr>The aims of the Cluster approach</vt:lpstr>
      <vt:lpstr>National Governments and cluster </vt:lpstr>
      <vt:lpstr>UN vs IASC</vt:lpstr>
      <vt:lpstr>What does the shelter cluster do?</vt:lpstr>
      <vt:lpstr>What does the shelter cluster do?</vt:lpstr>
      <vt:lpstr>Which agencies are partners in the shelter cluster?</vt:lpstr>
      <vt:lpstr>How long does the cluster be active?</vt:lpstr>
      <vt:lpstr>Phases….and handover</vt:lpstr>
      <vt:lpstr>Clusters and Cluster Leads</vt:lpstr>
      <vt:lpstr>The Cluster Functions</vt:lpstr>
      <vt:lpstr>What does the shelter cluster coordination team do</vt:lpstr>
      <vt:lpstr>Cluster Coordination </vt:lpstr>
      <vt:lpstr>There are 7 core functions of coordination in the cluster</vt:lpstr>
      <vt:lpstr>Basic outputs from the shelter cluster</vt:lpstr>
      <vt:lpstr>Shelter coordination team</vt:lpstr>
      <vt:lpstr>Shelter coordination team</vt:lpstr>
      <vt:lpstr>Typical shelter cluster structure</vt:lpstr>
      <vt:lpstr>The size of the coordination team depends on the context </vt:lpstr>
      <vt:lpstr>Shelter cluster extended coordinator team</vt:lpstr>
      <vt:lpstr>We have JD’s and TOR’s for all these positions</vt:lpstr>
      <vt:lpstr>What's the role of the shelter cluster coordinator</vt:lpstr>
      <vt:lpstr>Main activities </vt:lpstr>
      <vt:lpstr>Main activities </vt:lpstr>
      <vt:lpstr>What’s the role of Information Manager (IM)</vt:lpstr>
      <vt:lpstr>IM products - maps</vt:lpstr>
      <vt:lpstr>IM products – fact sheets</vt:lpstr>
      <vt:lpstr>www.sheltercluster.org</vt:lpstr>
      <vt:lpstr>What’s the role of the Technical Coordinator</vt:lpstr>
      <vt:lpstr>Technical guidance </vt:lpstr>
      <vt:lpstr>Shelter cluster  structures</vt:lpstr>
      <vt:lpstr>Main shelter cluster meeting</vt:lpstr>
      <vt:lpstr>Main shelter cluster meeting</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in disaster response</dc:title>
  <dc:creator>Miguel Urquia</dc:creator>
  <cp:lastModifiedBy>FPIB2407</cp:lastModifiedBy>
  <cp:revision>761</cp:revision>
  <dcterms:created xsi:type="dcterms:W3CDTF">2006-01-25T07:06:31Z</dcterms:created>
  <dcterms:modified xsi:type="dcterms:W3CDTF">2015-04-28T02:06:21Z</dcterms:modified>
</cp:coreProperties>
</file>