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9" r:id="rId3"/>
    <p:sldId id="298" r:id="rId4"/>
    <p:sldId id="300" r:id="rId5"/>
    <p:sldId id="301" r:id="rId6"/>
    <p:sldId id="302" r:id="rId7"/>
    <p:sldId id="303" r:id="rId8"/>
    <p:sldId id="304" r:id="rId9"/>
    <p:sldId id="305" r:id="rId10"/>
    <p:sldId id="299" r:id="rId11"/>
    <p:sldId id="308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297" r:id="rId21"/>
    <p:sldId id="316" r:id="rId22"/>
    <p:sldId id="318" r:id="rId23"/>
    <p:sldId id="292" r:id="rId24"/>
    <p:sldId id="319" r:id="rId25"/>
    <p:sldId id="294" r:id="rId26"/>
    <p:sldId id="295" r:id="rId27"/>
    <p:sldId id="29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41818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9" autoAdjust="0"/>
    <p:restoredTop sz="96625" autoAdjust="0"/>
  </p:normalViewPr>
  <p:slideViewPr>
    <p:cSldViewPr>
      <p:cViewPr>
        <p:scale>
          <a:sx n="96" d="100"/>
          <a:sy n="96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A1DB3-2DBF-40CF-959A-3B2368FF17D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1CA47CC9-7010-4B6D-B527-8B4B542CBF66}">
      <dgm:prSet phldrT="[Text]" custT="1"/>
      <dgm:spPr>
        <a:xfrm>
          <a:off x="1324306" y="886705"/>
          <a:ext cx="1134230" cy="937747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1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Vulnerable Communities</a:t>
          </a:r>
          <a:endParaRPr lang="th-TH" sz="1100" b="1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Cordia New"/>
          </a:endParaRPr>
        </a:p>
      </dgm:t>
    </dgm:pt>
    <dgm:pt modelId="{3E49B466-333B-48D7-AD4B-B0076231BC66}" type="parTrans" cxnId="{A5EB4EBB-F7C3-4115-B572-AD717A842CDC}">
      <dgm:prSet/>
      <dgm:spPr/>
      <dgm:t>
        <a:bodyPr/>
        <a:lstStyle/>
        <a:p>
          <a:pPr algn="l"/>
          <a:endParaRPr lang="th-TH" sz="1000">
            <a:cs typeface="+mn-cs"/>
          </a:endParaRPr>
        </a:p>
      </dgm:t>
    </dgm:pt>
    <dgm:pt modelId="{56140F57-DB8D-4775-96D4-AC7256557A2B}" type="sibTrans" cxnId="{A5EB4EBB-F7C3-4115-B572-AD717A842CDC}">
      <dgm:prSet/>
      <dgm:spPr/>
      <dgm:t>
        <a:bodyPr/>
        <a:lstStyle/>
        <a:p>
          <a:pPr algn="l"/>
          <a:endParaRPr lang="th-TH" sz="1000">
            <a:cs typeface="+mn-cs"/>
          </a:endParaRPr>
        </a:p>
      </dgm:t>
    </dgm:pt>
    <dgm:pt modelId="{57BB07B4-825B-42C5-AE3C-D4DF2875A7CC}">
      <dgm:prSet phldrT="[Text]" custT="1"/>
      <dgm:spPr>
        <a:xfrm>
          <a:off x="1110218" y="-330"/>
          <a:ext cx="1545269" cy="749924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Disaster have become more frequent and severe</a:t>
          </a:r>
          <a:endParaRPr lang="th-TH" sz="1200" b="1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Cordia New"/>
          </a:endParaRPr>
        </a:p>
      </dgm:t>
    </dgm:pt>
    <dgm:pt modelId="{69CD8302-598E-41DC-BA9A-4FAC1C627F70}" type="parTrans" cxnId="{127B8ACB-7D2D-402F-AE62-5284CB917598}">
      <dgm:prSet custT="1"/>
      <dgm:spPr>
        <a:xfrm rot="5369972">
          <a:off x="1840292" y="699241"/>
          <a:ext cx="100055" cy="241938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l"/>
          <a:endParaRPr lang="th-TH" sz="40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gm:t>
    </dgm:pt>
    <dgm:pt modelId="{1A64FD70-97A6-4617-9CAF-DDAEA0B870D2}" type="sibTrans" cxnId="{127B8ACB-7D2D-402F-AE62-5284CB917598}">
      <dgm:prSet/>
      <dgm:spPr/>
      <dgm:t>
        <a:bodyPr/>
        <a:lstStyle/>
        <a:p>
          <a:pPr algn="l"/>
          <a:endParaRPr lang="th-TH" sz="1000">
            <a:cs typeface="+mn-cs"/>
          </a:endParaRPr>
        </a:p>
      </dgm:t>
    </dgm:pt>
    <dgm:pt modelId="{9F1EB0CA-34B5-44E1-A97D-434802930D72}">
      <dgm:prSet phldrT="[Text]" custT="1"/>
      <dgm:spPr>
        <a:xfrm>
          <a:off x="2625351" y="418212"/>
          <a:ext cx="1177295" cy="1760830"/>
        </a:xfr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100" b="1" dirty="0" smtClean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livelihoods and immediate wellbeing are most directly dependent on coastal and marine resources</a:t>
          </a:r>
          <a:endParaRPr lang="th-TH" sz="1000" b="1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Cordia New"/>
          </a:endParaRPr>
        </a:p>
      </dgm:t>
    </dgm:pt>
    <dgm:pt modelId="{02434D00-8392-40AE-8C50-A97B8DF57225}" type="parTrans" cxnId="{6F9E45B7-B96E-4A63-9FE3-86EDC247130D}">
      <dgm:prSet custT="1"/>
      <dgm:spPr>
        <a:xfrm rot="10652057">
          <a:off x="2485410" y="1166178"/>
          <a:ext cx="100592" cy="241938"/>
        </a:xfrm>
        <a:solidFill>
          <a:srgbClr val="8064A2">
            <a:hueOff val="-1488257"/>
            <a:satOff val="8966"/>
            <a:lumOff val="719"/>
            <a:alphaOff val="0"/>
          </a:srgbClr>
        </a:solidFill>
        <a:ln>
          <a:noFill/>
        </a:ln>
        <a:effectLst/>
      </dgm:spPr>
      <dgm:t>
        <a:bodyPr/>
        <a:lstStyle/>
        <a:p>
          <a:pPr algn="l"/>
          <a:endParaRPr lang="th-TH" sz="40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gm:t>
    </dgm:pt>
    <dgm:pt modelId="{3BCDB0C2-0CAF-4553-AECE-16DD3F7B11D1}" type="sibTrans" cxnId="{6F9E45B7-B96E-4A63-9FE3-86EDC247130D}">
      <dgm:prSet/>
      <dgm:spPr/>
      <dgm:t>
        <a:bodyPr/>
        <a:lstStyle/>
        <a:p>
          <a:pPr algn="l"/>
          <a:endParaRPr lang="th-TH" sz="1000">
            <a:cs typeface="+mn-cs"/>
          </a:endParaRPr>
        </a:p>
      </dgm:t>
    </dgm:pt>
    <dgm:pt modelId="{F7C9D34C-139F-4766-A577-7B659612D5A6}">
      <dgm:prSet phldrT="[Text]" custT="1"/>
      <dgm:spPr>
        <a:xfrm>
          <a:off x="567841" y="1982054"/>
          <a:ext cx="2704184" cy="737806"/>
        </a:xfr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b="1" dirty="0" smtClean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Communities do not generally participate actively in decisions concerning coastal zone management and development</a:t>
          </a:r>
          <a:endParaRPr lang="th-TH" sz="1100" b="1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Cordia New"/>
          </a:endParaRPr>
        </a:p>
      </dgm:t>
    </dgm:pt>
    <dgm:pt modelId="{4940FF32-F5E1-419B-BEDA-602107DF81BF}" type="parTrans" cxnId="{EC4797B3-A810-48A4-AD20-6C7862458F05}">
      <dgm:prSet custT="1"/>
      <dgm:spPr>
        <a:xfrm rot="5316209" flipH="1">
          <a:off x="1847896" y="1785352"/>
          <a:ext cx="118287" cy="230949"/>
        </a:xfrm>
        <a:solidFill>
          <a:srgbClr val="8064A2">
            <a:hueOff val="-2976513"/>
            <a:satOff val="17933"/>
            <a:lumOff val="1437"/>
            <a:alphaOff val="0"/>
          </a:srgbClr>
        </a:solidFill>
        <a:ln>
          <a:noFill/>
        </a:ln>
        <a:effectLst/>
      </dgm:spPr>
      <dgm:t>
        <a:bodyPr/>
        <a:lstStyle/>
        <a:p>
          <a:pPr algn="l"/>
          <a:endParaRPr lang="th-TH" sz="30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gm:t>
    </dgm:pt>
    <dgm:pt modelId="{6F343266-F419-4E8D-9C37-B8FC0EB64FF3}" type="sibTrans" cxnId="{EC4797B3-A810-48A4-AD20-6C7862458F05}">
      <dgm:prSet/>
      <dgm:spPr/>
      <dgm:t>
        <a:bodyPr/>
        <a:lstStyle/>
        <a:p>
          <a:pPr algn="l"/>
          <a:endParaRPr lang="th-TH" sz="1000">
            <a:cs typeface="+mn-cs"/>
          </a:endParaRPr>
        </a:p>
      </dgm:t>
    </dgm:pt>
    <dgm:pt modelId="{C567EB49-4471-4594-8D2A-9BB1E59592DE}">
      <dgm:prSet phldrT="[Text]" custT="1"/>
      <dgm:spPr>
        <a:xfrm>
          <a:off x="0" y="666055"/>
          <a:ext cx="1181842" cy="1378552"/>
        </a:xfr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100" b="1" dirty="0" smtClean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Increasing directly damage to the environment and natural resources</a:t>
          </a:r>
          <a:endParaRPr lang="th-TH" sz="1100" b="1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Cordia New"/>
          </a:endParaRPr>
        </a:p>
      </dgm:t>
    </dgm:pt>
    <dgm:pt modelId="{AD947319-A2D4-4BE5-9755-D3BA9D719F6E}" type="parTrans" cxnId="{67FE01EB-AE50-45E8-95DC-C8255819BFC7}">
      <dgm:prSet custT="1"/>
      <dgm:spPr>
        <a:xfrm rot="10800655" flipH="1" flipV="1">
          <a:off x="1165871" y="1158880"/>
          <a:ext cx="171179" cy="214759"/>
        </a:xfr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/>
      </dgm:spPr>
      <dgm:t>
        <a:bodyPr/>
        <a:lstStyle/>
        <a:p>
          <a:pPr algn="l"/>
          <a:endParaRPr lang="th-TH" sz="70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gm:t>
    </dgm:pt>
    <dgm:pt modelId="{E3077C45-E92D-48FA-8B3F-3079E33C2DF6}" type="sibTrans" cxnId="{67FE01EB-AE50-45E8-95DC-C8255819BFC7}">
      <dgm:prSet/>
      <dgm:spPr/>
      <dgm:t>
        <a:bodyPr/>
        <a:lstStyle/>
        <a:p>
          <a:pPr algn="l"/>
          <a:endParaRPr lang="th-TH" sz="1000">
            <a:cs typeface="+mn-cs"/>
          </a:endParaRPr>
        </a:p>
      </dgm:t>
    </dgm:pt>
    <dgm:pt modelId="{1F2B02E2-550C-4F8A-B810-EB39F604B3B5}" type="pres">
      <dgm:prSet presAssocID="{E7DA1DB3-2DBF-40CF-959A-3B2368FF17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1E8AC08-CEB6-4BC6-AD1F-9F6AFD485BFE}" type="pres">
      <dgm:prSet presAssocID="{1CA47CC9-7010-4B6D-B527-8B4B542CBF66}" presName="centerShape" presStyleLbl="node0" presStyleIdx="0" presStyleCnt="1" custScaleX="159395" custScaleY="131783" custLinFactNeighborX="-2653"/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1DBBD02D-E733-41F0-8BE2-BE86207DCEAA}" type="pres">
      <dgm:prSet presAssocID="{69CD8302-598E-41DC-BA9A-4FAC1C627F70}" presName="parTrans" presStyleLbl="sibTrans2D1" presStyleIdx="0" presStyleCnt="4" custAng="10800000" custScaleX="137665" custLinFactNeighborX="491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h-TH"/>
        </a:p>
      </dgm:t>
    </dgm:pt>
    <dgm:pt modelId="{DBD574F0-1349-4554-A105-02885BD6841A}" type="pres">
      <dgm:prSet presAssocID="{69CD8302-598E-41DC-BA9A-4FAC1C627F70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60AA1279-3332-4FD8-AAD7-90F2C6D5996C}" type="pres">
      <dgm:prSet presAssocID="{57BB07B4-825B-42C5-AE3C-D4DF2875A7CC}" presName="node" presStyleLbl="node1" presStyleIdx="0" presStyleCnt="4" custScaleX="217159" custScaleY="105388" custRadScaleRad="98743" custRadScaleInc="-795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FD9503F0-9137-4C74-9050-23B1098E066C}" type="pres">
      <dgm:prSet presAssocID="{02434D00-8392-40AE-8C50-A97B8DF57225}" presName="parTrans" presStyleLbl="sibTrans2D1" presStyleIdx="1" presStyleCnt="4" custAng="10800000" custScaleX="112987" custLinFactNeighborX="-3884" custLinFactNeighborY="-1675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h-TH"/>
        </a:p>
      </dgm:t>
    </dgm:pt>
    <dgm:pt modelId="{858DC18D-2179-4302-AC71-12613204B530}" type="pres">
      <dgm:prSet presAssocID="{02434D00-8392-40AE-8C50-A97B8DF57225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62255459-8FC9-4252-9540-D994D41AB2AC}" type="pres">
      <dgm:prSet presAssocID="{9F1EB0CA-34B5-44E1-A97D-434802930D72}" presName="node" presStyleLbl="node1" presStyleIdx="1" presStyleCnt="4" custScaleX="165447" custScaleY="247452" custRadScaleRad="127694" custRadScaleInc="-570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7852C8D1-5167-44FB-B4D9-31A0D9794367}" type="pres">
      <dgm:prSet presAssocID="{4940FF32-F5E1-419B-BEDA-602107DF81BF}" presName="parTrans" presStyleLbl="sibTrans2D1" presStyleIdx="2" presStyleCnt="4" custAng="10982236" custFlipHor="1" custScaleX="141427" custScaleY="9545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h-TH"/>
        </a:p>
      </dgm:t>
    </dgm:pt>
    <dgm:pt modelId="{1C7A8DF3-756A-4B0B-8E3B-0FD8D9D74E39}" type="pres">
      <dgm:prSet presAssocID="{4940FF32-F5E1-419B-BEDA-602107DF81BF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383BE8B0-09A8-4BB2-812C-899A78F0614E}" type="pres">
      <dgm:prSet presAssocID="{F7C9D34C-139F-4766-A577-7B659612D5A6}" presName="node" presStyleLbl="node1" presStyleIdx="2" presStyleCnt="4" custScaleX="380023" custScaleY="103685" custRadScaleRad="100843" custRadScaleInc="308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051A470A-C309-4D91-8616-8E5BE15C3E09}" type="pres">
      <dgm:prSet presAssocID="{AD947319-A2D4-4BE5-9755-D3BA9D719F6E}" presName="parTrans" presStyleLbl="sibTrans2D1" presStyleIdx="3" presStyleCnt="4" custFlipVert="1" custFlipHor="1" custScaleX="226709" custScaleY="88766" custLinFactNeighborX="-4967" custLinFactNeighborY="-3686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h-TH"/>
        </a:p>
      </dgm:t>
    </dgm:pt>
    <dgm:pt modelId="{CC7DEF38-5E7F-4154-89AD-80357D06DEB8}" type="pres">
      <dgm:prSet presAssocID="{AD947319-A2D4-4BE5-9755-D3BA9D719F6E}" presName="connectorText" presStyleLbl="sibTrans2D1" presStyleIdx="3" presStyleCnt="4"/>
      <dgm:spPr/>
      <dgm:t>
        <a:bodyPr/>
        <a:lstStyle/>
        <a:p>
          <a:endParaRPr lang="th-TH"/>
        </a:p>
      </dgm:t>
    </dgm:pt>
    <dgm:pt modelId="{65BA4EDA-45BC-436D-A982-C6A4C452DF86}" type="pres">
      <dgm:prSet presAssocID="{C567EB49-4471-4594-8D2A-9BB1E59592DE}" presName="node" presStyleLbl="node1" presStyleIdx="3" presStyleCnt="4" custScaleX="166086" custScaleY="193730" custRadScaleRad="150986" custRadScaleInc="2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</dgm:ptLst>
  <dgm:cxnLst>
    <dgm:cxn modelId="{4794268C-E977-4BBB-BC97-46D334CA45F5}" type="presOf" srcId="{9F1EB0CA-34B5-44E1-A97D-434802930D72}" destId="{62255459-8FC9-4252-9540-D994D41AB2AC}" srcOrd="0" destOrd="0" presId="urn:microsoft.com/office/officeart/2005/8/layout/radial5"/>
    <dgm:cxn modelId="{6F9E45B7-B96E-4A63-9FE3-86EDC247130D}" srcId="{1CA47CC9-7010-4B6D-B527-8B4B542CBF66}" destId="{9F1EB0CA-34B5-44E1-A97D-434802930D72}" srcOrd="1" destOrd="0" parTransId="{02434D00-8392-40AE-8C50-A97B8DF57225}" sibTransId="{3BCDB0C2-0CAF-4553-AECE-16DD3F7B11D1}"/>
    <dgm:cxn modelId="{1DE2EC69-D056-4CE8-AA3D-C07C77133155}" type="presOf" srcId="{69CD8302-598E-41DC-BA9A-4FAC1C627F70}" destId="{DBD574F0-1349-4554-A105-02885BD6841A}" srcOrd="1" destOrd="0" presId="urn:microsoft.com/office/officeart/2005/8/layout/radial5"/>
    <dgm:cxn modelId="{C59FC68C-089A-4E94-9151-E748664A72D8}" type="presOf" srcId="{57BB07B4-825B-42C5-AE3C-D4DF2875A7CC}" destId="{60AA1279-3332-4FD8-AAD7-90F2C6D5996C}" srcOrd="0" destOrd="0" presId="urn:microsoft.com/office/officeart/2005/8/layout/radial5"/>
    <dgm:cxn modelId="{C88C73FA-7197-431A-969E-1FE5286561FC}" type="presOf" srcId="{C567EB49-4471-4594-8D2A-9BB1E59592DE}" destId="{65BA4EDA-45BC-436D-A982-C6A4C452DF86}" srcOrd="0" destOrd="0" presId="urn:microsoft.com/office/officeart/2005/8/layout/radial5"/>
    <dgm:cxn modelId="{DF51272D-8803-4DE2-93C8-68DB69B54F3C}" type="presOf" srcId="{AD947319-A2D4-4BE5-9755-D3BA9D719F6E}" destId="{CC7DEF38-5E7F-4154-89AD-80357D06DEB8}" srcOrd="1" destOrd="0" presId="urn:microsoft.com/office/officeart/2005/8/layout/radial5"/>
    <dgm:cxn modelId="{FE22260B-D601-479B-9A54-F6287708030E}" type="presOf" srcId="{69CD8302-598E-41DC-BA9A-4FAC1C627F70}" destId="{1DBBD02D-E733-41F0-8BE2-BE86207DCEAA}" srcOrd="0" destOrd="0" presId="urn:microsoft.com/office/officeart/2005/8/layout/radial5"/>
    <dgm:cxn modelId="{E044E86D-E3B1-47D8-9502-CA3755BE488B}" type="presOf" srcId="{AD947319-A2D4-4BE5-9755-D3BA9D719F6E}" destId="{051A470A-C309-4D91-8616-8E5BE15C3E09}" srcOrd="0" destOrd="0" presId="urn:microsoft.com/office/officeart/2005/8/layout/radial5"/>
    <dgm:cxn modelId="{127B8ACB-7D2D-402F-AE62-5284CB917598}" srcId="{1CA47CC9-7010-4B6D-B527-8B4B542CBF66}" destId="{57BB07B4-825B-42C5-AE3C-D4DF2875A7CC}" srcOrd="0" destOrd="0" parTransId="{69CD8302-598E-41DC-BA9A-4FAC1C627F70}" sibTransId="{1A64FD70-97A6-4617-9CAF-DDAEA0B870D2}"/>
    <dgm:cxn modelId="{7D1F7433-05E5-4B59-B2F1-4283029B9767}" type="presOf" srcId="{02434D00-8392-40AE-8C50-A97B8DF57225}" destId="{858DC18D-2179-4302-AC71-12613204B530}" srcOrd="1" destOrd="0" presId="urn:microsoft.com/office/officeart/2005/8/layout/radial5"/>
    <dgm:cxn modelId="{6B549E84-B877-4152-9B13-C38C9C77E921}" type="presOf" srcId="{4940FF32-F5E1-419B-BEDA-602107DF81BF}" destId="{7852C8D1-5167-44FB-B4D9-31A0D9794367}" srcOrd="0" destOrd="0" presId="urn:microsoft.com/office/officeart/2005/8/layout/radial5"/>
    <dgm:cxn modelId="{E155419B-AD6D-4A43-A5E3-097CFDEB5E59}" type="presOf" srcId="{E7DA1DB3-2DBF-40CF-959A-3B2368FF17DA}" destId="{1F2B02E2-550C-4F8A-B810-EB39F604B3B5}" srcOrd="0" destOrd="0" presId="urn:microsoft.com/office/officeart/2005/8/layout/radial5"/>
    <dgm:cxn modelId="{308B6B46-6028-4A82-B712-A19ED1351CCE}" type="presOf" srcId="{02434D00-8392-40AE-8C50-A97B8DF57225}" destId="{FD9503F0-9137-4C74-9050-23B1098E066C}" srcOrd="0" destOrd="0" presId="urn:microsoft.com/office/officeart/2005/8/layout/radial5"/>
    <dgm:cxn modelId="{194B32CD-E14C-4AB2-BDF7-593BDDCB751A}" type="presOf" srcId="{1CA47CC9-7010-4B6D-B527-8B4B542CBF66}" destId="{D1E8AC08-CEB6-4BC6-AD1F-9F6AFD485BFE}" srcOrd="0" destOrd="0" presId="urn:microsoft.com/office/officeart/2005/8/layout/radial5"/>
    <dgm:cxn modelId="{EC4797B3-A810-48A4-AD20-6C7862458F05}" srcId="{1CA47CC9-7010-4B6D-B527-8B4B542CBF66}" destId="{F7C9D34C-139F-4766-A577-7B659612D5A6}" srcOrd="2" destOrd="0" parTransId="{4940FF32-F5E1-419B-BEDA-602107DF81BF}" sibTransId="{6F343266-F419-4E8D-9C37-B8FC0EB64FF3}"/>
    <dgm:cxn modelId="{958D859C-6AD5-4545-A5D5-EFDE1213020E}" type="presOf" srcId="{F7C9D34C-139F-4766-A577-7B659612D5A6}" destId="{383BE8B0-09A8-4BB2-812C-899A78F0614E}" srcOrd="0" destOrd="0" presId="urn:microsoft.com/office/officeart/2005/8/layout/radial5"/>
    <dgm:cxn modelId="{A5EB4EBB-F7C3-4115-B572-AD717A842CDC}" srcId="{E7DA1DB3-2DBF-40CF-959A-3B2368FF17DA}" destId="{1CA47CC9-7010-4B6D-B527-8B4B542CBF66}" srcOrd="0" destOrd="0" parTransId="{3E49B466-333B-48D7-AD4B-B0076231BC66}" sibTransId="{56140F57-DB8D-4775-96D4-AC7256557A2B}"/>
    <dgm:cxn modelId="{67FE01EB-AE50-45E8-95DC-C8255819BFC7}" srcId="{1CA47CC9-7010-4B6D-B527-8B4B542CBF66}" destId="{C567EB49-4471-4594-8D2A-9BB1E59592DE}" srcOrd="3" destOrd="0" parTransId="{AD947319-A2D4-4BE5-9755-D3BA9D719F6E}" sibTransId="{E3077C45-E92D-48FA-8B3F-3079E33C2DF6}"/>
    <dgm:cxn modelId="{F6119788-B63F-4C90-8B90-10958F6D0BBA}" type="presOf" srcId="{4940FF32-F5E1-419B-BEDA-602107DF81BF}" destId="{1C7A8DF3-756A-4B0B-8E3B-0FD8D9D74E39}" srcOrd="1" destOrd="0" presId="urn:microsoft.com/office/officeart/2005/8/layout/radial5"/>
    <dgm:cxn modelId="{00248470-0007-4F0C-B964-541A7AB70909}" type="presParOf" srcId="{1F2B02E2-550C-4F8A-B810-EB39F604B3B5}" destId="{D1E8AC08-CEB6-4BC6-AD1F-9F6AFD485BFE}" srcOrd="0" destOrd="0" presId="urn:microsoft.com/office/officeart/2005/8/layout/radial5"/>
    <dgm:cxn modelId="{2F8CDC76-96D7-4FBF-B922-41E4A27B9CF9}" type="presParOf" srcId="{1F2B02E2-550C-4F8A-B810-EB39F604B3B5}" destId="{1DBBD02D-E733-41F0-8BE2-BE86207DCEAA}" srcOrd="1" destOrd="0" presId="urn:microsoft.com/office/officeart/2005/8/layout/radial5"/>
    <dgm:cxn modelId="{4F03C472-E16D-416D-A2BC-28E3EBE4D19A}" type="presParOf" srcId="{1DBBD02D-E733-41F0-8BE2-BE86207DCEAA}" destId="{DBD574F0-1349-4554-A105-02885BD6841A}" srcOrd="0" destOrd="0" presId="urn:microsoft.com/office/officeart/2005/8/layout/radial5"/>
    <dgm:cxn modelId="{679E8E5B-108C-490D-A310-F88DA2EB2EDF}" type="presParOf" srcId="{1F2B02E2-550C-4F8A-B810-EB39F604B3B5}" destId="{60AA1279-3332-4FD8-AAD7-90F2C6D5996C}" srcOrd="2" destOrd="0" presId="urn:microsoft.com/office/officeart/2005/8/layout/radial5"/>
    <dgm:cxn modelId="{DFCB02E3-3859-459C-95A9-253B38DC891B}" type="presParOf" srcId="{1F2B02E2-550C-4F8A-B810-EB39F604B3B5}" destId="{FD9503F0-9137-4C74-9050-23B1098E066C}" srcOrd="3" destOrd="0" presId="urn:microsoft.com/office/officeart/2005/8/layout/radial5"/>
    <dgm:cxn modelId="{79F2322C-3926-43C8-BA24-BB0C6299F43C}" type="presParOf" srcId="{FD9503F0-9137-4C74-9050-23B1098E066C}" destId="{858DC18D-2179-4302-AC71-12613204B530}" srcOrd="0" destOrd="0" presId="urn:microsoft.com/office/officeart/2005/8/layout/radial5"/>
    <dgm:cxn modelId="{72340FA3-55E4-4D0C-AA77-16C26B97D405}" type="presParOf" srcId="{1F2B02E2-550C-4F8A-B810-EB39F604B3B5}" destId="{62255459-8FC9-4252-9540-D994D41AB2AC}" srcOrd="4" destOrd="0" presId="urn:microsoft.com/office/officeart/2005/8/layout/radial5"/>
    <dgm:cxn modelId="{C751DD15-F1A6-4453-A1FB-7616B368748F}" type="presParOf" srcId="{1F2B02E2-550C-4F8A-B810-EB39F604B3B5}" destId="{7852C8D1-5167-44FB-B4D9-31A0D9794367}" srcOrd="5" destOrd="0" presId="urn:microsoft.com/office/officeart/2005/8/layout/radial5"/>
    <dgm:cxn modelId="{DE431C66-CE58-480D-8E85-C5BD33D88FF7}" type="presParOf" srcId="{7852C8D1-5167-44FB-B4D9-31A0D9794367}" destId="{1C7A8DF3-756A-4B0B-8E3B-0FD8D9D74E39}" srcOrd="0" destOrd="0" presId="urn:microsoft.com/office/officeart/2005/8/layout/radial5"/>
    <dgm:cxn modelId="{9CEFEA23-C83E-4B29-A8BB-BCC78FE33DCF}" type="presParOf" srcId="{1F2B02E2-550C-4F8A-B810-EB39F604B3B5}" destId="{383BE8B0-09A8-4BB2-812C-899A78F0614E}" srcOrd="6" destOrd="0" presId="urn:microsoft.com/office/officeart/2005/8/layout/radial5"/>
    <dgm:cxn modelId="{4B235E74-7D3C-4C79-B21C-2125E0EEEA6B}" type="presParOf" srcId="{1F2B02E2-550C-4F8A-B810-EB39F604B3B5}" destId="{051A470A-C309-4D91-8616-8E5BE15C3E09}" srcOrd="7" destOrd="0" presId="urn:microsoft.com/office/officeart/2005/8/layout/radial5"/>
    <dgm:cxn modelId="{A91BE76C-5DA4-4A34-8575-8B4EEE207ECC}" type="presParOf" srcId="{051A470A-C309-4D91-8616-8E5BE15C3E09}" destId="{CC7DEF38-5E7F-4154-89AD-80357D06DEB8}" srcOrd="0" destOrd="0" presId="urn:microsoft.com/office/officeart/2005/8/layout/radial5"/>
    <dgm:cxn modelId="{DE4947C9-8FA5-4B7A-91D3-68E00F5BEAE2}" type="presParOf" srcId="{1F2B02E2-550C-4F8A-B810-EB39F604B3B5}" destId="{65BA4EDA-45BC-436D-A982-C6A4C452DF8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8AC08-CEB6-4BC6-AD1F-9F6AFD485BFE}">
      <dsp:nvSpPr>
        <dsp:cNvPr id="0" name=""/>
        <dsp:cNvSpPr/>
      </dsp:nvSpPr>
      <dsp:spPr>
        <a:xfrm>
          <a:off x="1492287" y="999067"/>
          <a:ext cx="1278096" cy="105669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Vulnerable Communities</a:t>
          </a:r>
          <a:endParaRPr lang="th-TH" sz="1100" b="1" kern="1200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Cordia New"/>
          </a:endParaRPr>
        </a:p>
      </dsp:txBody>
      <dsp:txXfrm>
        <a:off x="1679460" y="1153816"/>
        <a:ext cx="903750" cy="747194"/>
      </dsp:txXfrm>
    </dsp:sp>
    <dsp:sp modelId="{1DBBD02D-E733-41F0-8BE2-BE86207DCEAA}">
      <dsp:nvSpPr>
        <dsp:cNvPr id="0" name=""/>
        <dsp:cNvSpPr/>
      </dsp:nvSpPr>
      <dsp:spPr>
        <a:xfrm rot="5369972">
          <a:off x="2073747" y="787864"/>
          <a:ext cx="112688" cy="272626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sp:txBody>
      <dsp:txXfrm rot="10800000">
        <a:off x="2090502" y="825487"/>
        <a:ext cx="78882" cy="163576"/>
      </dsp:txXfrm>
    </dsp:sp>
    <dsp:sp modelId="{60AA1279-3332-4FD8-AAD7-90F2C6D5996C}">
      <dsp:nvSpPr>
        <dsp:cNvPr id="0" name=""/>
        <dsp:cNvSpPr/>
      </dsp:nvSpPr>
      <dsp:spPr>
        <a:xfrm>
          <a:off x="1251044" y="-402"/>
          <a:ext cx="1741273" cy="845045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Disaster have become more frequent and severe</a:t>
          </a:r>
          <a:endParaRPr lang="th-TH" sz="1200" b="1" kern="1200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Cordia New"/>
          </a:endParaRPr>
        </a:p>
      </dsp:txBody>
      <dsp:txXfrm>
        <a:off x="1506048" y="123352"/>
        <a:ext cx="1231265" cy="597537"/>
      </dsp:txXfrm>
    </dsp:sp>
    <dsp:sp modelId="{FD9503F0-9137-4C74-9050-23B1098E066C}">
      <dsp:nvSpPr>
        <dsp:cNvPr id="0" name=""/>
        <dsp:cNvSpPr/>
      </dsp:nvSpPr>
      <dsp:spPr>
        <a:xfrm rot="10652057">
          <a:off x="2800649" y="1313990"/>
          <a:ext cx="113287" cy="272626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sp:txBody>
      <dsp:txXfrm>
        <a:off x="2834619" y="1367784"/>
        <a:ext cx="79301" cy="163576"/>
      </dsp:txXfrm>
    </dsp:sp>
    <dsp:sp modelId="{62255459-8FC9-4252-9540-D994D41AB2AC}">
      <dsp:nvSpPr>
        <dsp:cNvPr id="0" name=""/>
        <dsp:cNvSpPr/>
      </dsp:nvSpPr>
      <dsp:spPr>
        <a:xfrm>
          <a:off x="2958250" y="471154"/>
          <a:ext cx="1326624" cy="1984175"/>
        </a:xfrm>
        <a:prstGeom prst="ellipse">
          <a:avLst/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livelihoods and immediate wellbeing are most directly dependent on coastal and marine resources</a:t>
          </a:r>
          <a:endParaRPr lang="th-TH" sz="1000" b="1" kern="1200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Cordia New"/>
          </a:endParaRPr>
        </a:p>
      </dsp:txBody>
      <dsp:txXfrm>
        <a:off x="3152530" y="761730"/>
        <a:ext cx="938064" cy="1403023"/>
      </dsp:txXfrm>
    </dsp:sp>
    <dsp:sp modelId="{7852C8D1-5167-44FB-B4D9-31A0D9794367}">
      <dsp:nvSpPr>
        <dsp:cNvPr id="0" name=""/>
        <dsp:cNvSpPr/>
      </dsp:nvSpPr>
      <dsp:spPr>
        <a:xfrm rot="5316209" flipH="1">
          <a:off x="2082318" y="2011661"/>
          <a:ext cx="133231" cy="260243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00" kern="120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sp:txBody>
      <dsp:txXfrm>
        <a:off x="2102790" y="2083689"/>
        <a:ext cx="93262" cy="156145"/>
      </dsp:txXfrm>
    </dsp:sp>
    <dsp:sp modelId="{383BE8B0-09A8-4BB2-812C-899A78F0614E}">
      <dsp:nvSpPr>
        <dsp:cNvPr id="0" name=""/>
        <dsp:cNvSpPr/>
      </dsp:nvSpPr>
      <dsp:spPr>
        <a:xfrm>
          <a:off x="639869" y="2233271"/>
          <a:ext cx="3047185" cy="831390"/>
        </a:xfrm>
        <a:prstGeom prst="ellipse">
          <a:avLst/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Communities do not generally participate actively in decisions concerning coastal zone management and development</a:t>
          </a:r>
          <a:endParaRPr lang="th-TH" sz="1100" b="1" kern="1200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Cordia New"/>
          </a:endParaRPr>
        </a:p>
      </dsp:txBody>
      <dsp:txXfrm>
        <a:off x="1086119" y="2355025"/>
        <a:ext cx="2154685" cy="587882"/>
      </dsp:txXfrm>
    </dsp:sp>
    <dsp:sp modelId="{051A470A-C309-4D91-8616-8E5BE15C3E09}">
      <dsp:nvSpPr>
        <dsp:cNvPr id="0" name=""/>
        <dsp:cNvSpPr/>
      </dsp:nvSpPr>
      <dsp:spPr>
        <a:xfrm rot="10800655" flipH="1" flipV="1">
          <a:off x="1313750" y="1305765"/>
          <a:ext cx="192897" cy="241999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700" kern="120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sp:txBody>
      <dsp:txXfrm rot="10800000">
        <a:off x="1313750" y="1354159"/>
        <a:ext cx="135028" cy="145199"/>
      </dsp:txXfrm>
    </dsp:sp>
    <dsp:sp modelId="{65BA4EDA-45BC-436D-A982-C6A4C452DF86}">
      <dsp:nvSpPr>
        <dsp:cNvPr id="0" name=""/>
        <dsp:cNvSpPr/>
      </dsp:nvSpPr>
      <dsp:spPr>
        <a:xfrm>
          <a:off x="0" y="750429"/>
          <a:ext cx="1331748" cy="1553409"/>
        </a:xfrm>
        <a:prstGeom prst="ellipse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Increasing directly damage to the environment and natural resources</a:t>
          </a:r>
          <a:endParaRPr lang="th-TH" sz="1100" b="1" kern="1200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Cordia New"/>
          </a:endParaRPr>
        </a:p>
      </dsp:txBody>
      <dsp:txXfrm>
        <a:off x="195030" y="977920"/>
        <a:ext cx="941688" cy="1098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555" y="550938"/>
              <a:ext cx="1144157" cy="61532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Regional Community Safety and Resilience Forum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74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4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85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9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57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61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3708" y="928099"/>
              <a:ext cx="4724400" cy="205184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FOR FURTHER INFORMATION ON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National Society update, </a:t>
              </a: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 smtClean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National Society</a:t>
              </a:r>
              <a:endParaRPr lang="en-US" sz="2000" b="1" baseline="30000" dirty="0">
                <a:solidFill>
                  <a:srgbClr val="E8C7B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SURNAME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TITLE:</a:t>
              </a:r>
              <a: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 : </a:t>
              </a:r>
              <a:endParaRPr lang="en-US" sz="20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EMAIL</a:t>
              </a: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</a:t>
              </a:r>
              <a:endParaRPr lang="en-US" sz="20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DATE:</a:t>
              </a: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IFRC_logo_E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114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19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13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555" y="550938"/>
              <a:ext cx="1144157" cy="61532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Regional Community Safety and Resilience Forum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23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700"/>
          </a:xfrm>
        </p:spPr>
        <p:txBody>
          <a:bodyPr/>
          <a:lstStyle/>
          <a:p>
            <a:r>
              <a:rPr lang="en-US" sz="3200" dirty="0" smtClean="0"/>
              <a:t>HEALTH and DM UPDATE</a:t>
            </a:r>
            <a:br>
              <a:rPr lang="en-US" sz="3200" dirty="0" smtClean="0"/>
            </a:br>
            <a:endParaRPr lang="en-GB" alt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6" descr="logo-tr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4" y="1899355"/>
            <a:ext cx="1169505" cy="996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43514" y="248274"/>
            <a:ext cx="6905625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r">
              <a:lnSpc>
                <a:spcPct val="150000"/>
              </a:lnSpc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Regional Community Safety and Resilience Forum</a:t>
            </a:r>
            <a:endParaRPr lang="en-US" b="1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Bangkok</a:t>
            </a:r>
            <a:r>
              <a:rPr lang="en-US" sz="1600" b="1" dirty="0" smtClean="0">
                <a:solidFill>
                  <a:schemeClr val="bg1"/>
                </a:solidFill>
              </a:rPr>
              <a:t>, </a:t>
            </a:r>
            <a:r>
              <a:rPr lang="en-GB" altLang="en-US" sz="1600" b="1" dirty="0">
                <a:solidFill>
                  <a:schemeClr val="bg1"/>
                </a:solidFill>
              </a:rPr>
              <a:t>16</a:t>
            </a:r>
            <a:r>
              <a:rPr lang="en-GB" altLang="en-US" sz="1600" b="1" baseline="30000" dirty="0">
                <a:solidFill>
                  <a:schemeClr val="bg1"/>
                </a:solidFill>
              </a:rPr>
              <a:t>th</a:t>
            </a:r>
            <a:r>
              <a:rPr lang="en-GB" altLang="en-US" sz="1600" b="1" dirty="0">
                <a:solidFill>
                  <a:schemeClr val="bg1"/>
                </a:solidFill>
              </a:rPr>
              <a:t> September,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2014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2295" y="4419600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>
                <a:solidFill>
                  <a:srgbClr val="541818"/>
                </a:solidFill>
              </a:rPr>
              <a:t>Lt.Gen.Amnat</a:t>
            </a:r>
            <a:r>
              <a:rPr lang="en-US" sz="2000" b="1" dirty="0" smtClean="0">
                <a:solidFill>
                  <a:srgbClr val="541818"/>
                </a:solidFill>
              </a:rPr>
              <a:t>  </a:t>
            </a:r>
            <a:r>
              <a:rPr lang="en-US" sz="2000" b="1" dirty="0" err="1" smtClean="0">
                <a:solidFill>
                  <a:srgbClr val="541818"/>
                </a:solidFill>
              </a:rPr>
              <a:t>Barlee</a:t>
            </a:r>
            <a:r>
              <a:rPr lang="en-US" sz="2000" b="1" dirty="0" smtClean="0">
                <a:solidFill>
                  <a:srgbClr val="541818"/>
                </a:solidFill>
              </a:rPr>
              <a:t>, M.D. </a:t>
            </a:r>
          </a:p>
          <a:p>
            <a:pPr algn="r"/>
            <a:r>
              <a:rPr lang="en-US" sz="2000" b="1" dirty="0" smtClean="0">
                <a:solidFill>
                  <a:srgbClr val="541818"/>
                </a:solidFill>
              </a:rPr>
              <a:t>Director </a:t>
            </a:r>
            <a:r>
              <a:rPr lang="en-US" sz="2000" b="1" dirty="0" smtClean="0">
                <a:solidFill>
                  <a:srgbClr val="541818"/>
                </a:solidFill>
              </a:rPr>
              <a:t>of </a:t>
            </a:r>
            <a:r>
              <a:rPr lang="en-US" sz="2000" b="1" dirty="0" smtClean="0">
                <a:solidFill>
                  <a:srgbClr val="541818"/>
                </a:solidFill>
              </a:rPr>
              <a:t>Relief and Community Health Bureau,</a:t>
            </a:r>
          </a:p>
          <a:p>
            <a:pPr algn="r"/>
            <a:r>
              <a:rPr lang="en-US" sz="2000" b="1" dirty="0" smtClean="0">
                <a:solidFill>
                  <a:srgbClr val="541818"/>
                </a:solidFill>
              </a:rPr>
              <a:t>The Thai </a:t>
            </a:r>
            <a:r>
              <a:rPr lang="en-US" sz="2000" b="1" dirty="0">
                <a:solidFill>
                  <a:srgbClr val="541818"/>
                </a:solidFill>
              </a:rPr>
              <a:t>R</a:t>
            </a:r>
            <a:r>
              <a:rPr lang="en-US" sz="2000" b="1" dirty="0" smtClean="0">
                <a:solidFill>
                  <a:srgbClr val="541818"/>
                </a:solidFill>
              </a:rPr>
              <a:t>ed Cross Society</a:t>
            </a:r>
          </a:p>
          <a:p>
            <a:pPr algn="r"/>
            <a:r>
              <a:rPr lang="en-US" sz="2000" b="1" dirty="0" smtClean="0">
                <a:solidFill>
                  <a:srgbClr val="541818"/>
                </a:solidFill>
              </a:rPr>
              <a:t> </a:t>
            </a:r>
            <a:r>
              <a:rPr lang="en-US" sz="2000" b="1" dirty="0" smtClean="0">
                <a:solidFill>
                  <a:srgbClr val="541818"/>
                </a:solidFill>
              </a:rPr>
              <a:t>Chair of Regional RCRC CSR Forum for SEA</a:t>
            </a:r>
            <a:endParaRPr lang="en-US" sz="2000" b="1" dirty="0">
              <a:solidFill>
                <a:srgbClr val="5418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5000" y="491341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Community resilience </a:t>
            </a:r>
            <a:r>
              <a:rPr lang="en-US" b="1" dirty="0" smtClean="0"/>
              <a:t>building and </a:t>
            </a:r>
            <a:r>
              <a:rPr lang="en-US" b="1" dirty="0"/>
              <a:t>analysis through Community Based Disaster Risk Reduction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/>
              <a:t>– </a:t>
            </a:r>
            <a:endParaRPr lang="en-US" b="1" dirty="0" smtClean="0"/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CBDRR Project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- Canadian Red Cross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th-TH" b="1" dirty="0"/>
          </a:p>
        </p:txBody>
      </p:sp>
      <p:pic>
        <p:nvPicPr>
          <p:cNvPr id="9" name="Picture 6" descr="logo-tr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3" y="1851990"/>
            <a:ext cx="873131" cy="74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38539" y="-178905"/>
            <a:ext cx="8763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r">
              <a:lnSpc>
                <a:spcPct val="150000"/>
              </a:lnSpc>
            </a:pPr>
            <a:r>
              <a:rPr lang="en-US" sz="1200" dirty="0" smtClean="0"/>
              <a:t>     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Community Safety and Resilience Forum, Bangkok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r>
              <a:rPr lang="en-GB" alt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September, </a:t>
            </a:r>
            <a:r>
              <a:rPr lang="en-GB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1905000" y="1912938"/>
            <a:ext cx="7010400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AFCA">
                        <a:gamma/>
                        <a:tint val="0"/>
                        <a:invGamma/>
                      </a:srgbClr>
                    </a:gs>
                    <a:gs pos="100000">
                      <a:srgbClr val="FFAFC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cs typeface="Tahoma" pitchFamily="34" charset="0"/>
              </a:rPr>
              <a:t>Cooperation Project </a:t>
            </a:r>
            <a:r>
              <a:rPr lang="en-US" dirty="0" smtClean="0">
                <a:cs typeface="Tahoma" pitchFamily="34" charset="0"/>
              </a:rPr>
              <a:t>between </a:t>
            </a:r>
            <a:r>
              <a:rPr lang="en-US" dirty="0" smtClean="0">
                <a:solidFill>
                  <a:srgbClr val="FF0000"/>
                </a:solidFill>
                <a:cs typeface="Tahoma" pitchFamily="34" charset="0"/>
              </a:rPr>
              <a:t>IFRC </a:t>
            </a:r>
            <a:r>
              <a:rPr lang="en-US" dirty="0">
                <a:solidFill>
                  <a:srgbClr val="FF0000"/>
                </a:solidFill>
                <a:cs typeface="Tahoma" pitchFamily="34" charset="0"/>
              </a:rPr>
              <a:t>[</a:t>
            </a:r>
            <a:r>
              <a:rPr lang="en-US" dirty="0" smtClean="0">
                <a:solidFill>
                  <a:srgbClr val="FF0000"/>
                </a:solidFill>
              </a:rPr>
              <a:t>Canadian </a:t>
            </a:r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 smtClean="0">
                <a:solidFill>
                  <a:srgbClr val="FF0000"/>
                </a:solidFill>
              </a:rPr>
              <a:t>Cross] </a:t>
            </a:r>
            <a:r>
              <a:rPr lang="en-US" dirty="0" smtClean="0"/>
              <a:t>and </a:t>
            </a:r>
            <a:r>
              <a:rPr lang="en-US" dirty="0" smtClean="0"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RCHB, TRCS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ko-KR" dirty="0">
                <a:ea typeface="Gulim" pitchFamily="34" charset="-127"/>
                <a:cs typeface="Tahoma" pitchFamily="34" charset="0"/>
              </a:rPr>
              <a:t>MOU signing </a:t>
            </a:r>
            <a:r>
              <a:rPr lang="en-US" altLang="ko-KR" dirty="0" smtClean="0">
                <a:ea typeface="Gulim" pitchFamily="34" charset="-127"/>
                <a:cs typeface="Tahoma" pitchFamily="34" charset="0"/>
              </a:rPr>
              <a:t>on September 15</a:t>
            </a:r>
            <a:r>
              <a:rPr lang="en-US" altLang="ko-KR" dirty="0">
                <a:ea typeface="Gulim" pitchFamily="34" charset="-127"/>
                <a:cs typeface="Tahoma" pitchFamily="34" charset="0"/>
              </a:rPr>
              <a:t>, </a:t>
            </a:r>
            <a:r>
              <a:rPr lang="en-US" altLang="ko-KR" dirty="0" smtClean="0">
                <a:ea typeface="Gulim" pitchFamily="34" charset="-127"/>
                <a:cs typeface="Tahoma" pitchFamily="34" charset="0"/>
              </a:rPr>
              <a:t>2011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Thai Red Cross aims to encourage targeted communities living in disaster prone areas to take part in the CBDRR program to </a:t>
            </a:r>
            <a:r>
              <a:rPr lang="en-GB" dirty="0">
                <a:solidFill>
                  <a:srgbClr val="FF0000"/>
                </a:solidFill>
              </a:rPr>
              <a:t>increase community capacity and resilience</a:t>
            </a:r>
            <a:r>
              <a:rPr lang="en-GB" dirty="0"/>
              <a:t>. This way, the impact of disasters can be reduced.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CBDRR Project </a:t>
            </a:r>
            <a:r>
              <a:rPr lang="en-US" dirty="0"/>
              <a:t>cover a period of 3 years during </a:t>
            </a:r>
            <a:r>
              <a:rPr lang="en-US" dirty="0" smtClean="0"/>
              <a:t>2012 </a:t>
            </a:r>
            <a:r>
              <a:rPr lang="en-US" dirty="0"/>
              <a:t>– </a:t>
            </a:r>
            <a:r>
              <a:rPr lang="en-US" dirty="0" smtClean="0"/>
              <a:t>2014 </a:t>
            </a:r>
          </a:p>
          <a:p>
            <a:r>
              <a:rPr lang="en-US" dirty="0"/>
              <a:t> </a:t>
            </a:r>
            <a:r>
              <a:rPr lang="en-US" dirty="0" smtClean="0"/>
              <a:t>     in </a:t>
            </a:r>
            <a:r>
              <a:rPr lang="en-US" dirty="0" smtClean="0">
                <a:solidFill>
                  <a:srgbClr val="FF0000"/>
                </a:solidFill>
              </a:rPr>
              <a:t>20 Communities of 5 provinces </a:t>
            </a:r>
            <a:r>
              <a:rPr lang="en-US" dirty="0" smtClean="0"/>
              <a:t>;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Surin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[2]</a:t>
            </a:r>
            <a:r>
              <a:rPr lang="en-US" sz="1600" i="1" dirty="0" smtClean="0"/>
              <a:t>,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Buriram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[3], </a:t>
            </a:r>
          </a:p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     Chiang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Mai [5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],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Ubon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Ratchathani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[5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] and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Phetchabun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[5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]</a:t>
            </a:r>
            <a:endParaRPr lang="th-TH" sz="1600" i="1" dirty="0"/>
          </a:p>
          <a:p>
            <a:pPr marL="342900" indent="-342900">
              <a:buFont typeface="Arial" pitchFamily="34" charset="0"/>
              <a:buChar char="•"/>
            </a:pPr>
            <a:endParaRPr lang="th-TH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91341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Community resilience </a:t>
            </a:r>
            <a:r>
              <a:rPr lang="en-US" b="1" dirty="0" smtClean="0"/>
              <a:t>building and </a:t>
            </a:r>
            <a:r>
              <a:rPr lang="en-US" b="1" dirty="0"/>
              <a:t>analysis through Community Based Disaster Risk Reduction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/>
              <a:t>– </a:t>
            </a:r>
            <a:endParaRPr lang="en-US" b="1" dirty="0" smtClean="0"/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CBDRR Project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- Canadian Red Cross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th-TH" b="1" dirty="0"/>
          </a:p>
        </p:txBody>
      </p:sp>
      <p:pic>
        <p:nvPicPr>
          <p:cNvPr id="6" name="Picture 6" descr="logo-tr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3" y="1851990"/>
            <a:ext cx="873131" cy="74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1838883"/>
            <a:ext cx="74676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CBDRR Process </a:t>
            </a:r>
            <a:r>
              <a:rPr lang="en-US" sz="2000" b="1" dirty="0" smtClean="0"/>
              <a:t>(</a:t>
            </a:r>
            <a:r>
              <a:rPr lang="en-US" sz="2000" b="1" dirty="0"/>
              <a:t>8</a:t>
            </a:r>
            <a:r>
              <a:rPr lang="en-US" sz="2000" b="1" dirty="0" smtClean="0"/>
              <a:t> </a:t>
            </a:r>
            <a:r>
              <a:rPr lang="en-US" sz="2000" b="1" dirty="0"/>
              <a:t>steps</a:t>
            </a:r>
            <a:r>
              <a:rPr lang="en-US" sz="2000" b="1" dirty="0" smtClean="0"/>
              <a:t>)</a:t>
            </a:r>
          </a:p>
          <a:p>
            <a:r>
              <a:rPr lang="en-US" dirty="0" smtClean="0"/>
              <a:t>There </a:t>
            </a:r>
            <a:r>
              <a:rPr lang="en-US" dirty="0"/>
              <a:t>are eight steps; some of these steps can be worked in parallel with other steps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1700" dirty="0">
                <a:solidFill>
                  <a:srgbClr val="FF0000"/>
                </a:solidFill>
              </a:rPr>
              <a:t>Step </a:t>
            </a:r>
            <a:r>
              <a:rPr lang="en-US" sz="1700" dirty="0" smtClean="0">
                <a:solidFill>
                  <a:srgbClr val="FF0000"/>
                </a:solidFill>
              </a:rPr>
              <a:t>1 </a:t>
            </a:r>
            <a:r>
              <a:rPr lang="en-US" sz="1700" dirty="0" smtClean="0"/>
              <a:t>: </a:t>
            </a:r>
            <a:r>
              <a:rPr lang="en-US" sz="1700" dirty="0"/>
              <a:t>Community </a:t>
            </a:r>
            <a:r>
              <a:rPr lang="en-US" sz="1700" dirty="0" smtClean="0"/>
              <a:t>Selection</a:t>
            </a:r>
          </a:p>
          <a:p>
            <a:r>
              <a:rPr lang="en-US" sz="1700" dirty="0">
                <a:solidFill>
                  <a:srgbClr val="FF0000"/>
                </a:solidFill>
              </a:rPr>
              <a:t>Step </a:t>
            </a:r>
            <a:r>
              <a:rPr lang="en-US" sz="1700" dirty="0" smtClean="0">
                <a:solidFill>
                  <a:srgbClr val="FF0000"/>
                </a:solidFill>
              </a:rPr>
              <a:t>2 </a:t>
            </a:r>
            <a:r>
              <a:rPr lang="en-US" sz="1700" dirty="0" smtClean="0"/>
              <a:t>: </a:t>
            </a:r>
            <a:r>
              <a:rPr lang="en-US" sz="1700" dirty="0"/>
              <a:t>Program orientation and establish relationship with targeted </a:t>
            </a:r>
            <a:endParaRPr lang="en-US" sz="1700" dirty="0" smtClean="0"/>
          </a:p>
          <a:p>
            <a:r>
              <a:rPr lang="en-US" sz="1700" dirty="0"/>
              <a:t> </a:t>
            </a:r>
            <a:r>
              <a:rPr lang="en-US" sz="1700" dirty="0" smtClean="0"/>
              <a:t>             communities</a:t>
            </a:r>
          </a:p>
          <a:p>
            <a:r>
              <a:rPr lang="en-US" sz="1700" dirty="0">
                <a:solidFill>
                  <a:srgbClr val="FF0000"/>
                </a:solidFill>
              </a:rPr>
              <a:t>Step </a:t>
            </a:r>
            <a:r>
              <a:rPr lang="en-US" sz="1700" dirty="0" smtClean="0">
                <a:solidFill>
                  <a:srgbClr val="FF0000"/>
                </a:solidFill>
              </a:rPr>
              <a:t>3 </a:t>
            </a:r>
            <a:r>
              <a:rPr lang="en-US" sz="1700" dirty="0" smtClean="0"/>
              <a:t>: </a:t>
            </a:r>
            <a:r>
              <a:rPr lang="en-US" sz="1700" dirty="0"/>
              <a:t>Conduct VCA training for Communities leaders/volunteers</a:t>
            </a:r>
            <a:r>
              <a:rPr lang="en-US" sz="1700" dirty="0" smtClean="0"/>
              <a:t>.</a:t>
            </a:r>
          </a:p>
          <a:p>
            <a:r>
              <a:rPr lang="en-US" sz="1700" dirty="0">
                <a:solidFill>
                  <a:srgbClr val="FF0000"/>
                </a:solidFill>
              </a:rPr>
              <a:t>Step </a:t>
            </a:r>
            <a:r>
              <a:rPr lang="en-US" sz="1700" dirty="0" smtClean="0">
                <a:solidFill>
                  <a:srgbClr val="FF0000"/>
                </a:solidFill>
              </a:rPr>
              <a:t>4 </a:t>
            </a:r>
            <a:r>
              <a:rPr lang="en-US" sz="1700" dirty="0" smtClean="0"/>
              <a:t>: Set </a:t>
            </a:r>
            <a:r>
              <a:rPr lang="en-US" sz="1700" dirty="0"/>
              <a:t>up communities committees </a:t>
            </a:r>
          </a:p>
          <a:p>
            <a:r>
              <a:rPr lang="en-US" sz="1700" dirty="0">
                <a:solidFill>
                  <a:srgbClr val="FF0000"/>
                </a:solidFill>
              </a:rPr>
              <a:t>Step </a:t>
            </a:r>
            <a:r>
              <a:rPr lang="en-US" sz="1700" dirty="0" smtClean="0">
                <a:solidFill>
                  <a:srgbClr val="FF0000"/>
                </a:solidFill>
              </a:rPr>
              <a:t>5 </a:t>
            </a:r>
            <a:r>
              <a:rPr lang="en-US" sz="1700" dirty="0" smtClean="0"/>
              <a:t>: Vulnerability </a:t>
            </a:r>
            <a:r>
              <a:rPr lang="en-US" sz="1700" dirty="0"/>
              <a:t>Capacity analysis and develop DRR plan/ CP/DP</a:t>
            </a:r>
          </a:p>
          <a:p>
            <a:r>
              <a:rPr lang="en-US" sz="1700" dirty="0" smtClean="0">
                <a:solidFill>
                  <a:srgbClr val="FF0000"/>
                </a:solidFill>
              </a:rPr>
              <a:t>Step 6 </a:t>
            </a:r>
            <a:r>
              <a:rPr lang="en-US" sz="1700" dirty="0" smtClean="0"/>
              <a:t>: Capacity </a:t>
            </a:r>
            <a:r>
              <a:rPr lang="en-US" sz="1700" dirty="0"/>
              <a:t>Building for the </a:t>
            </a:r>
            <a:r>
              <a:rPr lang="en-US" sz="1700" dirty="0" smtClean="0"/>
              <a:t>community</a:t>
            </a:r>
          </a:p>
          <a:p>
            <a:r>
              <a:rPr lang="en-US" sz="1700" dirty="0">
                <a:solidFill>
                  <a:srgbClr val="FF0000"/>
                </a:solidFill>
              </a:rPr>
              <a:t>Step </a:t>
            </a:r>
            <a:r>
              <a:rPr lang="en-US" sz="1700" dirty="0" smtClean="0">
                <a:solidFill>
                  <a:srgbClr val="FF0000"/>
                </a:solidFill>
              </a:rPr>
              <a:t>7 </a:t>
            </a:r>
            <a:r>
              <a:rPr lang="en-US" sz="1700" dirty="0" smtClean="0"/>
              <a:t>: Table </a:t>
            </a:r>
            <a:r>
              <a:rPr lang="en-US" sz="1700" dirty="0"/>
              <a:t>Top Exercise and Communities </a:t>
            </a:r>
            <a:r>
              <a:rPr lang="en-US" sz="1700" dirty="0" smtClean="0"/>
              <a:t>Drills</a:t>
            </a:r>
          </a:p>
          <a:p>
            <a:r>
              <a:rPr lang="en-US" sz="1700" dirty="0">
                <a:solidFill>
                  <a:srgbClr val="FF0000"/>
                </a:solidFill>
              </a:rPr>
              <a:t>Step </a:t>
            </a:r>
            <a:r>
              <a:rPr lang="en-US" sz="1700" dirty="0" smtClean="0">
                <a:solidFill>
                  <a:srgbClr val="FF0000"/>
                </a:solidFill>
              </a:rPr>
              <a:t>8 </a:t>
            </a:r>
            <a:r>
              <a:rPr lang="en-US" sz="1700" dirty="0" smtClean="0"/>
              <a:t>: </a:t>
            </a:r>
            <a:r>
              <a:rPr lang="en-US" sz="1700" dirty="0"/>
              <a:t>Project evaluation and hand over with a set of </a:t>
            </a:r>
            <a:r>
              <a:rPr lang="en-US" sz="1700" dirty="0" smtClean="0"/>
              <a:t>mutual agreement </a:t>
            </a:r>
          </a:p>
          <a:p>
            <a:r>
              <a:rPr lang="en-US" sz="1700" dirty="0"/>
              <a:t> </a:t>
            </a:r>
            <a:r>
              <a:rPr lang="en-US" sz="1700" dirty="0" smtClean="0"/>
              <a:t>             with </a:t>
            </a:r>
            <a:r>
              <a:rPr lang="en-US" sz="1700" dirty="0"/>
              <a:t>local authority to ensure sustainability of the </a:t>
            </a:r>
            <a:r>
              <a:rPr lang="en-US" sz="1700" dirty="0" smtClean="0"/>
              <a:t>project</a:t>
            </a:r>
            <a:endParaRPr lang="en-US" sz="1700" dirty="0"/>
          </a:p>
          <a:p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DRR process English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4581" y="1104019"/>
            <a:ext cx="4265438" cy="52578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491341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Community resilience </a:t>
            </a:r>
            <a:r>
              <a:rPr lang="en-US" b="1" dirty="0" smtClean="0"/>
              <a:t>building and </a:t>
            </a:r>
            <a:r>
              <a:rPr lang="en-US" b="1" dirty="0"/>
              <a:t>analysis through Community Based Disaster Risk Reduction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/>
              <a:t>– </a:t>
            </a:r>
            <a:endParaRPr lang="en-US" b="1" dirty="0" smtClean="0"/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CBDRR Project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- Canadian Red Cross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th-TH" b="1" dirty="0"/>
          </a:p>
        </p:txBody>
      </p:sp>
      <p:pic>
        <p:nvPicPr>
          <p:cNvPr id="6" name="Picture 6" descr="logo-tr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3" y="1851990"/>
            <a:ext cx="873131" cy="74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0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91341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Community resilience </a:t>
            </a:r>
            <a:r>
              <a:rPr lang="en-US" b="1" dirty="0" smtClean="0"/>
              <a:t>building and </a:t>
            </a:r>
            <a:r>
              <a:rPr lang="en-US" b="1" dirty="0"/>
              <a:t>analysis through Community Based Disaster Risk Reduction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/>
              <a:t>– </a:t>
            </a:r>
            <a:endParaRPr lang="en-US" b="1" dirty="0" smtClean="0"/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CBDRR Project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- Canadian Red Cross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th-TH" b="1" dirty="0"/>
          </a:p>
        </p:txBody>
      </p:sp>
      <p:pic>
        <p:nvPicPr>
          <p:cNvPr id="6" name="Picture 6" descr="logo-tr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3" y="1851990"/>
            <a:ext cx="873131" cy="74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1647379"/>
            <a:ext cx="73152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Assessment Criteria for CBDRR Program that based on the standard of The Thai Red Cross Society</a:t>
            </a:r>
            <a:endParaRPr lang="en-US" dirty="0"/>
          </a:p>
          <a:p>
            <a:pPr lvl="0" algn="just"/>
            <a:r>
              <a:rPr lang="en-US" sz="1700" dirty="0" smtClean="0"/>
              <a:t>1. Communities </a:t>
            </a:r>
            <a:r>
              <a:rPr lang="en-US" sz="1700" dirty="0"/>
              <a:t>set up its committee to implement planned activities.</a:t>
            </a:r>
          </a:p>
          <a:p>
            <a:pPr lvl="0" algn="just"/>
            <a:r>
              <a:rPr lang="en-US" sz="1700" dirty="0" smtClean="0"/>
              <a:t>2. Communi</a:t>
            </a:r>
            <a:r>
              <a:rPr lang="en-US" sz="1700" b="1" dirty="0" smtClean="0"/>
              <a:t>t</a:t>
            </a:r>
            <a:r>
              <a:rPr lang="en-US" sz="1700" dirty="0" smtClean="0"/>
              <a:t>ies </a:t>
            </a:r>
            <a:r>
              <a:rPr lang="en-US" sz="1700" dirty="0"/>
              <a:t>conduct the evacuation/drill at least once a year.</a:t>
            </a:r>
          </a:p>
          <a:p>
            <a:pPr lvl="0" algn="just"/>
            <a:r>
              <a:rPr lang="en-US" sz="1700" dirty="0" smtClean="0"/>
              <a:t>3. Local </a:t>
            </a:r>
            <a:r>
              <a:rPr lang="en-US" sz="1700" dirty="0"/>
              <a:t>authority provides funding and supporting community’s plan and </a:t>
            </a:r>
            <a:endParaRPr lang="en-US" sz="1700" dirty="0" smtClean="0"/>
          </a:p>
          <a:p>
            <a:pPr lvl="0" algn="just"/>
            <a:r>
              <a:rPr lang="en-US" sz="1700" dirty="0"/>
              <a:t> </a:t>
            </a:r>
            <a:r>
              <a:rPr lang="en-US" sz="1700" dirty="0" smtClean="0"/>
              <a:t>   implementation </a:t>
            </a:r>
            <a:r>
              <a:rPr lang="en-US" sz="1700" dirty="0"/>
              <a:t>on CBDRR.</a:t>
            </a:r>
          </a:p>
          <a:p>
            <a:pPr lvl="0" algn="just"/>
            <a:r>
              <a:rPr lang="en-US" sz="1700" dirty="0" smtClean="0"/>
              <a:t>4. Conduct </a:t>
            </a:r>
            <a:r>
              <a:rPr lang="en-US" sz="1700" dirty="0"/>
              <a:t>CSR activity at least once a year on the topic of disaster or </a:t>
            </a:r>
            <a:endParaRPr lang="en-US" sz="1700" dirty="0" smtClean="0"/>
          </a:p>
          <a:p>
            <a:pPr lvl="0" algn="just"/>
            <a:r>
              <a:rPr lang="en-US" sz="1700" dirty="0"/>
              <a:t> </a:t>
            </a:r>
            <a:r>
              <a:rPr lang="en-US" sz="1700" dirty="0" smtClean="0"/>
              <a:t>   environment</a:t>
            </a:r>
            <a:r>
              <a:rPr lang="en-US" sz="1700" dirty="0"/>
              <a:t>.</a:t>
            </a:r>
          </a:p>
          <a:p>
            <a:pPr lvl="0" algn="just"/>
            <a:r>
              <a:rPr lang="en-US" sz="1700" dirty="0" smtClean="0"/>
              <a:t>5. Increase </a:t>
            </a:r>
            <a:r>
              <a:rPr lang="en-US" sz="1700" dirty="0"/>
              <a:t>disaster management capability for community leaders and/or </a:t>
            </a:r>
            <a:endParaRPr lang="en-US" sz="1700" dirty="0" smtClean="0"/>
          </a:p>
          <a:p>
            <a:pPr lvl="0" algn="just"/>
            <a:r>
              <a:rPr lang="en-US" sz="1700" dirty="0"/>
              <a:t> </a:t>
            </a:r>
            <a:r>
              <a:rPr lang="en-US" sz="1700" dirty="0" smtClean="0"/>
              <a:t>   community </a:t>
            </a:r>
            <a:r>
              <a:rPr lang="en-US" sz="1700" dirty="0"/>
              <a:t>volunteers.</a:t>
            </a:r>
          </a:p>
          <a:p>
            <a:pPr lvl="0" algn="just"/>
            <a:r>
              <a:rPr lang="en-US" sz="1700" dirty="0" smtClean="0"/>
              <a:t>6. The </a:t>
            </a:r>
            <a:r>
              <a:rPr lang="en-US" sz="1700" dirty="0"/>
              <a:t>communities have effective EWS and monitoring system.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4724400"/>
            <a:ext cx="73152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</a:rPr>
              <a:t>Communities that received  assessment  scores  of  60  percent  or  higher  pass the criteria for CBDRR program.</a:t>
            </a:r>
          </a:p>
          <a:p>
            <a:r>
              <a:rPr lang="en-US" sz="1600" dirty="0">
                <a:solidFill>
                  <a:srgbClr val="0000CC"/>
                </a:solidFill>
              </a:rPr>
              <a:t>Communities that received assessment scores of 80 percent or higher pass the criteria to be “model” communities for CBDRR program</a:t>
            </a:r>
            <a:r>
              <a:rPr lang="en-US" sz="1600" i="1" dirty="0">
                <a:solidFill>
                  <a:srgbClr val="0000CC"/>
                </a:solidFill>
              </a:rPr>
              <a:t>.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91341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Community resilience </a:t>
            </a:r>
            <a:r>
              <a:rPr lang="en-US" b="1" dirty="0" smtClean="0"/>
              <a:t>building and </a:t>
            </a:r>
            <a:r>
              <a:rPr lang="en-US" b="1" dirty="0"/>
              <a:t>analysis through Community Based Disaster Risk Reduction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/>
              <a:t>– </a:t>
            </a:r>
            <a:endParaRPr lang="en-US" b="1" dirty="0" smtClean="0"/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CBDRR Project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- Canadian Red Cross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th-TH" b="1" dirty="0"/>
          </a:p>
        </p:txBody>
      </p:sp>
      <p:sp>
        <p:nvSpPr>
          <p:cNvPr id="2" name="Rectangle 1"/>
          <p:cNvSpPr/>
          <p:nvPr/>
        </p:nvSpPr>
        <p:spPr>
          <a:xfrm>
            <a:off x="1295400" y="1730514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Don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Ngio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Warinchamrab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District,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Ubonratchatani</a:t>
            </a:r>
            <a:endParaRPr lang="th-TH" sz="2200" b="1" dirty="0">
              <a:solidFill>
                <a:srgbClr val="0000CC"/>
              </a:solidFill>
              <a:latin typeface="Arial" pitchFamily="34" charset="0"/>
              <a:cs typeface="KodchiangUPC" pitchFamily="18" charset="-34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ADMINI~1\AppData\Local\Temp\Rar$DR04.198\รูปโครงการชุมชนพร้อมรับภัยพิบัติดอนงิ้ว\step 1\DSC07813 (Small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22" y="2328599"/>
            <a:ext cx="4342151" cy="2897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ADMINI~1\AppData\Local\Temp\Rar$DR11.1522\รูปโครงการชุมชนพร้อมรับภัยพิบัติดอนงิ้ว\step3\DSCF4315 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0722" y="2324375"/>
            <a:ext cx="4191000" cy="2901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52399" y="5361057"/>
            <a:ext cx="439847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/>
              <a:t>Community Selection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754218" y="5345668"/>
            <a:ext cx="4217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Training </a:t>
            </a:r>
            <a:r>
              <a:rPr lang="en-US" dirty="0"/>
              <a:t>for Communities leaders</a:t>
            </a:r>
          </a:p>
        </p:txBody>
      </p:sp>
    </p:spTree>
    <p:extLst>
      <p:ext uri="{BB962C8B-B14F-4D97-AF65-F5344CB8AC3E}">
        <p14:creationId xmlns:p14="http://schemas.microsoft.com/office/powerpoint/2010/main" val="10436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91341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Community resilience </a:t>
            </a:r>
            <a:r>
              <a:rPr lang="en-US" b="1" dirty="0" smtClean="0"/>
              <a:t>building and </a:t>
            </a:r>
            <a:r>
              <a:rPr lang="en-US" b="1" dirty="0"/>
              <a:t>analysis through Community Based Disaster Risk Reduction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/>
              <a:t>– </a:t>
            </a:r>
            <a:endParaRPr lang="en-US" b="1" dirty="0" smtClean="0"/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CBDRR Project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- Canadian Red Cross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th-TH" b="1" dirty="0"/>
          </a:p>
        </p:txBody>
      </p:sp>
      <p:sp>
        <p:nvSpPr>
          <p:cNvPr id="2" name="Rectangle 1"/>
          <p:cNvSpPr/>
          <p:nvPr/>
        </p:nvSpPr>
        <p:spPr>
          <a:xfrm>
            <a:off x="1219200" y="1730514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Don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Ngio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Warinchamrab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District,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Ubonratchatani</a:t>
            </a:r>
            <a:endParaRPr lang="th-TH" sz="2200" b="1" dirty="0">
              <a:solidFill>
                <a:srgbClr val="0000CC"/>
              </a:solidFill>
              <a:latin typeface="Arial" pitchFamily="34" charset="0"/>
              <a:cs typeface="KodchiangUPC" pitchFamily="18" charset="-34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61057"/>
            <a:ext cx="4191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/>
              <a:t>Set up communities committees </a:t>
            </a:r>
            <a:endParaRPr lang="en-US" sz="1700" dirty="0"/>
          </a:p>
        </p:txBody>
      </p:sp>
      <p:sp>
        <p:nvSpPr>
          <p:cNvPr id="9" name="Rectangle 8"/>
          <p:cNvSpPr/>
          <p:nvPr/>
        </p:nvSpPr>
        <p:spPr>
          <a:xfrm>
            <a:off x="4610506" y="5345668"/>
            <a:ext cx="4304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Vulnerability capacity </a:t>
            </a:r>
            <a:r>
              <a:rPr lang="en-US" dirty="0"/>
              <a:t>analysis</a:t>
            </a:r>
          </a:p>
        </p:txBody>
      </p:sp>
      <p:pic>
        <p:nvPicPr>
          <p:cNvPr id="10" name="Picture 9" descr="C:\Users\ADMINI~1\AppData\Local\Temp\Rar$DR10.9014\รูปโครงการชุมชนพร้อมรับภัยพิบัติดอนงิ้ว\step4\DSC00373 (Small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01956"/>
            <a:ext cx="4191000" cy="2839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C:\Users\ADMINI~1\AppData\Local\Temp\Rar$DR12.6557\รูปโครงการชุมชนพร้อมรับภัยพิบัติดอนงิ้ว\step5\DSC08225 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506" y="2392016"/>
            <a:ext cx="4242802" cy="2869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49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91341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Community resilience </a:t>
            </a:r>
            <a:r>
              <a:rPr lang="en-US" b="1" dirty="0" smtClean="0"/>
              <a:t>building and </a:t>
            </a:r>
            <a:r>
              <a:rPr lang="en-US" b="1" dirty="0"/>
              <a:t>analysis through Community Based Disaster Risk Reduction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/>
              <a:t>– </a:t>
            </a:r>
            <a:endParaRPr lang="en-US" b="1" dirty="0" smtClean="0"/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CBDRR Project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- Canadian Red Cross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th-TH" b="1" dirty="0"/>
          </a:p>
        </p:txBody>
      </p:sp>
      <p:sp>
        <p:nvSpPr>
          <p:cNvPr id="2" name="Rectangle 1"/>
          <p:cNvSpPr/>
          <p:nvPr/>
        </p:nvSpPr>
        <p:spPr>
          <a:xfrm>
            <a:off x="1295400" y="17526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Don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Ngio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Warinchamrab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District,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Ubonratchatani</a:t>
            </a:r>
            <a:endParaRPr lang="th-TH" sz="2200" b="1" dirty="0">
              <a:solidFill>
                <a:srgbClr val="0000CC"/>
              </a:solidFill>
              <a:latin typeface="Arial" pitchFamily="34" charset="0"/>
              <a:cs typeface="KodchiangUPC" pitchFamily="18" charset="-34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450508"/>
            <a:ext cx="4267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/>
              <a:t>Capacity Building for the community</a:t>
            </a:r>
            <a:endParaRPr lang="en-US" sz="1700" dirty="0"/>
          </a:p>
        </p:txBody>
      </p:sp>
      <p:sp>
        <p:nvSpPr>
          <p:cNvPr id="9" name="Rectangle 8"/>
          <p:cNvSpPr/>
          <p:nvPr/>
        </p:nvSpPr>
        <p:spPr>
          <a:xfrm>
            <a:off x="4686706" y="5435119"/>
            <a:ext cx="4304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Table Top Exercise </a:t>
            </a:r>
            <a:r>
              <a:rPr lang="en-US" dirty="0" smtClean="0"/>
              <a:t>&amp; Communities </a:t>
            </a:r>
            <a:r>
              <a:rPr lang="en-US" dirty="0"/>
              <a:t>Drills</a:t>
            </a:r>
          </a:p>
        </p:txBody>
      </p:sp>
      <p:pic>
        <p:nvPicPr>
          <p:cNvPr id="11" name="Picture 3" descr="C:\Users\ADMINI~1\AppData\Local\Temp\Rar$DR13.6117\รูปโครงการชุมชนพร้อมรับภัยพิบัติดอนงิ้ว\step6\อบรมเฝ้าระวังและแจ้งเตือนภัย\DSC05323 (Small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539" y="2419350"/>
            <a:ext cx="4267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C:\Users\ADMINI~1\AppData\Local\Temp\Rar$DR14.4849\รูปโครงการชุมชนพร้อมรับภัยพิบัติดอนงิ้ว\step7\ซ้อมแผนบนโต๊ะครั้งที่2\IMG_4613 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4277" y="2397911"/>
            <a:ext cx="4114801" cy="2936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7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91341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Community resilience </a:t>
            </a:r>
            <a:r>
              <a:rPr lang="en-US" b="1" dirty="0" smtClean="0"/>
              <a:t>building and </a:t>
            </a:r>
            <a:r>
              <a:rPr lang="en-US" b="1" dirty="0"/>
              <a:t>analysis through Community Based Disaster Risk Reduction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/>
              <a:t>– </a:t>
            </a:r>
            <a:endParaRPr lang="en-US" b="1" dirty="0" smtClean="0"/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CBDRR Project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- Canadian Red Cross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th-TH" b="1" dirty="0"/>
          </a:p>
        </p:txBody>
      </p:sp>
      <p:sp>
        <p:nvSpPr>
          <p:cNvPr id="2" name="Rectangle 1"/>
          <p:cNvSpPr/>
          <p:nvPr/>
        </p:nvSpPr>
        <p:spPr>
          <a:xfrm>
            <a:off x="228600" y="1905000"/>
            <a:ext cx="86868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200" dirty="0">
                <a:solidFill>
                  <a:srgbClr val="0000CC"/>
                </a:solidFill>
              </a:rPr>
              <a:t>Project evaluation and hand over with a set of mutual agreement </a:t>
            </a:r>
            <a:r>
              <a:rPr lang="en-US" sz="2200" dirty="0" smtClean="0">
                <a:solidFill>
                  <a:srgbClr val="0000CC"/>
                </a:solidFill>
              </a:rPr>
              <a:t>with </a:t>
            </a:r>
            <a:r>
              <a:rPr lang="en-US" sz="2200" dirty="0">
                <a:solidFill>
                  <a:srgbClr val="0000CC"/>
                </a:solidFill>
              </a:rPr>
              <a:t>local authority to ensure sustainability of the project</a:t>
            </a: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948621"/>
            <a:ext cx="4876800" cy="2156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88" y="2951440"/>
            <a:ext cx="4223011" cy="215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1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91341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Community resilience </a:t>
            </a:r>
            <a:r>
              <a:rPr lang="en-US" b="1" dirty="0" smtClean="0"/>
              <a:t>building and </a:t>
            </a:r>
            <a:r>
              <a:rPr lang="en-US" b="1" dirty="0"/>
              <a:t>analysis through Community Based Disaster Risk Reduction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/>
              <a:t>– </a:t>
            </a:r>
            <a:endParaRPr lang="en-US" b="1" dirty="0" smtClean="0"/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CBDRR Project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- Canadian Red Cross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th-TH" b="1" dirty="0"/>
          </a:p>
        </p:txBody>
      </p:sp>
      <p:sp>
        <p:nvSpPr>
          <p:cNvPr id="2" name="Rectangle 1"/>
          <p:cNvSpPr/>
          <p:nvPr/>
        </p:nvSpPr>
        <p:spPr>
          <a:xfrm>
            <a:off x="228600" y="1748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IEC Materials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7" name="Picture 2" descr="G:\My picture\ภาพ CBDRR\CBDRR56\CBDRR56\กิจกรรมเด็ก 27-28 ก.พ.56\27 ก.พ.56\กล้องกาชาด\DSC0373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391717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:\5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61" y="2514600"/>
            <a:ext cx="2133600" cy="284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:\จัดซื้อ CBDRR BOX  30 ก.ย. 56\ไฟรูป\16635-M10-Gu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82" y="2397754"/>
            <a:ext cx="2392017" cy="3260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91341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Community resilience </a:t>
            </a:r>
            <a:r>
              <a:rPr lang="en-US" b="1" dirty="0" smtClean="0"/>
              <a:t>building and </a:t>
            </a:r>
            <a:r>
              <a:rPr lang="en-US" b="1" dirty="0"/>
              <a:t>analysis through Community Based Disaster Risk Reduction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/>
              <a:t>– </a:t>
            </a:r>
            <a:endParaRPr lang="en-US" b="1" dirty="0" smtClean="0"/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CBDRR Project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- Canadian Red Cross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th-TH" b="1" dirty="0"/>
          </a:p>
        </p:txBody>
      </p:sp>
      <p:sp>
        <p:nvSpPr>
          <p:cNvPr id="2" name="Rectangle 1"/>
          <p:cNvSpPr/>
          <p:nvPr/>
        </p:nvSpPr>
        <p:spPr>
          <a:xfrm>
            <a:off x="228600" y="1748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IEC Materials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8" name="Picture 2" descr="K:\จัดซื้อ CBDRR BOX  30 ก.ย. 56\ไฟรูป\บัตรชุมชน(หลัง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6" y="2443708"/>
            <a:ext cx="4303916" cy="2999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J:\ภาพ\IEC\IEC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78" y="2438400"/>
            <a:ext cx="4249319" cy="3004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Major Achievement against Road map and Resilience House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467679" y="1972270"/>
            <a:ext cx="7391399" cy="1023938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3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Health </a:t>
            </a:r>
            <a:r>
              <a:rPr lang="en-GB" altLang="en-US" sz="23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and DM achievement should be highlighted.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4548" y="265807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Strengthening the capacity of Vulnerable Coastal Communities to Address the Risk of Climate Change and Extreme Weather Events</a:t>
            </a:r>
            <a:r>
              <a:rPr lang="th-TH" dirty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rgbClr val="FF0000"/>
                </a:solidFill>
              </a:rPr>
              <a:t>(INCA </a:t>
            </a:r>
            <a:r>
              <a:rPr lang="en-US" dirty="0" smtClean="0">
                <a:solidFill>
                  <a:srgbClr val="FF0000"/>
                </a:solidFill>
              </a:rPr>
              <a:t>Project - UNDP</a:t>
            </a:r>
            <a:r>
              <a:rPr lang="th-TH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7860" y="380107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Community resilience </a:t>
            </a:r>
            <a:r>
              <a:rPr lang="en-US" dirty="0" smtClean="0"/>
              <a:t>building and </a:t>
            </a:r>
            <a:r>
              <a:rPr lang="en-US" dirty="0"/>
              <a:t>analysis through Community Based Disaster Risk Reduction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–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CBDRR Project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- Canadian Red Cross</a:t>
            </a:r>
            <a:r>
              <a:rPr lang="th-TH" dirty="0" smtClean="0">
                <a:solidFill>
                  <a:srgbClr val="FF0000"/>
                </a:solidFill>
              </a:rPr>
              <a:t>)</a:t>
            </a:r>
            <a:endParaRPr lang="th-TH" dirty="0"/>
          </a:p>
        </p:txBody>
      </p:sp>
      <p:pic>
        <p:nvPicPr>
          <p:cNvPr id="9" name="Picture 6" descr="logo-tr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3" y="1851990"/>
            <a:ext cx="873131" cy="74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38539" y="-178905"/>
            <a:ext cx="8763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r">
              <a:lnSpc>
                <a:spcPct val="150000"/>
              </a:lnSpc>
            </a:pPr>
            <a:r>
              <a:rPr lang="en-US" sz="1200" dirty="0" smtClean="0"/>
              <a:t>     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Community Safety and Resilience Forum, Bangkok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r>
              <a:rPr lang="en-GB" alt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September, </a:t>
            </a:r>
            <a:r>
              <a:rPr lang="en-GB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New Initiative and new </a:t>
            </a:r>
            <a:r>
              <a:rPr lang="en-US" sz="2800" dirty="0" smtClean="0">
                <a:solidFill>
                  <a:srgbClr val="0070C0"/>
                </a:solidFill>
              </a:rPr>
              <a:t>partners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539" y="-178905"/>
            <a:ext cx="8763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r">
              <a:lnSpc>
                <a:spcPct val="150000"/>
              </a:lnSpc>
            </a:pPr>
            <a:r>
              <a:rPr lang="en-US" sz="1200" dirty="0" smtClean="0"/>
              <a:t>     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Community Safety and Resilience Forum, Bangkok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r>
              <a:rPr lang="en-GB" alt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September, </a:t>
            </a:r>
            <a:r>
              <a:rPr lang="en-GB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048125" y="2986088"/>
            <a:ext cx="1731963" cy="16938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760788" y="1620078"/>
            <a:ext cx="2308225" cy="9144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702287" y="3359151"/>
            <a:ext cx="1887537" cy="831849"/>
          </a:xfrm>
          <a:prstGeom prst="rect">
            <a:avLst/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760788" y="5044109"/>
            <a:ext cx="2308226" cy="762000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36939" y="3803202"/>
            <a:ext cx="3292061" cy="615950"/>
          </a:xfrm>
          <a:prstGeom prst="rect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52400" y="3067878"/>
            <a:ext cx="3276600" cy="589722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WordArt 14"/>
          <p:cNvSpPr>
            <a:spLocks noChangeArrowheads="1" noChangeShapeType="1" noTextEdit="1"/>
          </p:cNvSpPr>
          <p:nvPr/>
        </p:nvSpPr>
        <p:spPr bwMode="auto">
          <a:xfrm>
            <a:off x="4267200" y="1752600"/>
            <a:ext cx="1346994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Agency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WordArt 15"/>
          <p:cNvSpPr>
            <a:spLocks noChangeArrowheads="1" noChangeShapeType="1" noTextEdit="1"/>
          </p:cNvSpPr>
          <p:nvPr/>
        </p:nvSpPr>
        <p:spPr bwMode="auto">
          <a:xfrm>
            <a:off x="4293705" y="3915141"/>
            <a:ext cx="1295400" cy="27585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Facilitator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WordArt 17"/>
          <p:cNvSpPr>
            <a:spLocks noChangeArrowheads="1" noChangeShapeType="1" noTextEdit="1"/>
          </p:cNvSpPr>
          <p:nvPr/>
        </p:nvSpPr>
        <p:spPr bwMode="auto">
          <a:xfrm>
            <a:off x="7010400" y="3475383"/>
            <a:ext cx="1295400" cy="3278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Migration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WordArt 18"/>
          <p:cNvSpPr>
            <a:spLocks noChangeArrowheads="1" noChangeShapeType="1" noTextEdit="1"/>
          </p:cNvSpPr>
          <p:nvPr/>
        </p:nvSpPr>
        <p:spPr bwMode="auto">
          <a:xfrm>
            <a:off x="7239000" y="3902766"/>
            <a:ext cx="876300" cy="152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Doha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WordArt 22"/>
          <p:cNvSpPr>
            <a:spLocks noChangeArrowheads="1" noChangeShapeType="1" noTextEdit="1"/>
          </p:cNvSpPr>
          <p:nvPr/>
        </p:nvSpPr>
        <p:spPr bwMode="auto">
          <a:xfrm>
            <a:off x="4114800" y="5271052"/>
            <a:ext cx="1639955" cy="32799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Qatar RC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WordArt 24"/>
          <p:cNvSpPr>
            <a:spLocks noChangeArrowheads="1" noChangeShapeType="1" noTextEdit="1"/>
          </p:cNvSpPr>
          <p:nvPr/>
        </p:nvSpPr>
        <p:spPr bwMode="auto">
          <a:xfrm>
            <a:off x="238539" y="3238534"/>
            <a:ext cx="3124200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Queen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Sawangwattana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Memorial Hospital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WordArt 14"/>
          <p:cNvSpPr>
            <a:spLocks noChangeArrowheads="1" noChangeShapeType="1" noTextEdit="1"/>
          </p:cNvSpPr>
          <p:nvPr/>
        </p:nvSpPr>
        <p:spPr bwMode="auto">
          <a:xfrm>
            <a:off x="4139406" y="2133600"/>
            <a:ext cx="1575594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Bangkok Hospital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6" name="WordArt 24"/>
          <p:cNvSpPr>
            <a:spLocks noChangeArrowheads="1" noChangeShapeType="1" noTextEdit="1"/>
          </p:cNvSpPr>
          <p:nvPr/>
        </p:nvSpPr>
        <p:spPr bwMode="auto">
          <a:xfrm>
            <a:off x="334617" y="4035079"/>
            <a:ext cx="2925902" cy="1857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Thai Red Cross College of Nursing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47" name="Straight Arrow Connector 46"/>
          <p:cNvCxnSpPr>
            <a:stCxn id="11" idx="2"/>
            <a:endCxn id="10" idx="0"/>
          </p:cNvCxnSpPr>
          <p:nvPr/>
        </p:nvCxnSpPr>
        <p:spPr>
          <a:xfrm flipH="1">
            <a:off x="4914107" y="2534478"/>
            <a:ext cx="794" cy="451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" idx="4"/>
            <a:endCxn id="14" idx="0"/>
          </p:cNvCxnSpPr>
          <p:nvPr/>
        </p:nvCxnSpPr>
        <p:spPr>
          <a:xfrm>
            <a:off x="4914107" y="4679950"/>
            <a:ext cx="794" cy="364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6" idx="3"/>
            <a:endCxn id="10" idx="2"/>
          </p:cNvCxnSpPr>
          <p:nvPr/>
        </p:nvCxnSpPr>
        <p:spPr>
          <a:xfrm>
            <a:off x="3429000" y="3362739"/>
            <a:ext cx="619125" cy="47028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5" idx="3"/>
          </p:cNvCxnSpPr>
          <p:nvPr/>
        </p:nvCxnSpPr>
        <p:spPr>
          <a:xfrm>
            <a:off x="3429000" y="4111177"/>
            <a:ext cx="309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738562" y="3833019"/>
            <a:ext cx="0" cy="2781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4" idx="3"/>
            <a:endCxn id="13" idx="1"/>
          </p:cNvCxnSpPr>
          <p:nvPr/>
        </p:nvCxnSpPr>
        <p:spPr>
          <a:xfrm flipV="1">
            <a:off x="6069014" y="3775076"/>
            <a:ext cx="633273" cy="165003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6" descr="logo-tr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3" y="1851990"/>
            <a:ext cx="873131" cy="74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46" y="3276600"/>
            <a:ext cx="503714" cy="49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6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New Initiative and new </a:t>
            </a:r>
            <a:r>
              <a:rPr lang="en-US" sz="2800" dirty="0" smtClean="0">
                <a:solidFill>
                  <a:srgbClr val="0070C0"/>
                </a:solidFill>
              </a:rPr>
              <a:t>partners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Picture 6" descr="logo-tr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3" y="1851990"/>
            <a:ext cx="873131" cy="74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539" y="-178905"/>
            <a:ext cx="8763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r">
              <a:lnSpc>
                <a:spcPct val="150000"/>
              </a:lnSpc>
            </a:pPr>
            <a:r>
              <a:rPr lang="en-US" sz="1200" dirty="0" smtClean="0"/>
              <a:t>     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Community Safety and Resilience Forum, Bangkok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r>
              <a:rPr lang="en-GB" alt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September, </a:t>
            </a:r>
            <a:r>
              <a:rPr lang="en-GB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 bwMode="auto">
          <a:xfrm>
            <a:off x="1752600" y="1905000"/>
            <a:ext cx="678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GSK [GlaxoSmithKline]</a:t>
            </a:r>
          </a:p>
          <a:p>
            <a:endParaRPr lang="en-US" sz="3400" dirty="0"/>
          </a:p>
          <a:p>
            <a:pPr marL="914400" lvl="2" indent="0">
              <a:buFont typeface="Wingdings" pitchFamily="2" charset="2"/>
              <a:buNone/>
            </a:pPr>
            <a:endParaRPr lang="th-TH" dirty="0"/>
          </a:p>
        </p:txBody>
      </p:sp>
      <p:pic>
        <p:nvPicPr>
          <p:cNvPr id="5122" name="Picture 2" descr="http://www.redcross.or.th/sites/default/files/uploads/users/u49/IMG_59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6" y="2819400"/>
            <a:ext cx="4225797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edcross.or.th/sites/default/files/uploads/users/u49/IMG_60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56" y="2819400"/>
            <a:ext cx="4225797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New Initiative and new </a:t>
            </a:r>
            <a:r>
              <a:rPr lang="en-US" sz="2800" dirty="0" smtClean="0">
                <a:solidFill>
                  <a:srgbClr val="0070C0"/>
                </a:solidFill>
              </a:rPr>
              <a:t>partners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539" y="-178905"/>
            <a:ext cx="8763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r">
              <a:lnSpc>
                <a:spcPct val="150000"/>
              </a:lnSpc>
            </a:pPr>
            <a:r>
              <a:rPr lang="en-US" sz="1200" dirty="0" smtClean="0"/>
              <a:t>     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Community Safety and Resilience Forum, Bangkok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r>
              <a:rPr lang="en-GB" alt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September, </a:t>
            </a:r>
            <a:r>
              <a:rPr lang="en-GB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 bwMode="auto">
          <a:xfrm>
            <a:off x="414969" y="1738313"/>
            <a:ext cx="8586569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/>
              <a:t>6</a:t>
            </a:r>
            <a:r>
              <a:rPr lang="en-US" sz="2600" b="1" baseline="30000" dirty="0" smtClean="0"/>
              <a:t>th</a:t>
            </a:r>
            <a:r>
              <a:rPr lang="en-US" sz="2600" b="1" dirty="0" smtClean="0"/>
              <a:t> AMCDRR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600" b="1" dirty="0" smtClean="0"/>
              <a:t>DDPM</a:t>
            </a:r>
            <a:r>
              <a:rPr lang="en-US" sz="2100" b="1" dirty="0"/>
              <a:t>	</a:t>
            </a:r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dirty="0"/>
              <a:t>- </a:t>
            </a:r>
            <a:r>
              <a:rPr lang="en-US" sz="1800" dirty="0" smtClean="0"/>
              <a:t>ASEAN </a:t>
            </a:r>
            <a:r>
              <a:rPr lang="en-US" sz="1800" dirty="0"/>
              <a:t>Day for Disaster Management (ADDM)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- </a:t>
            </a:r>
            <a:r>
              <a:rPr lang="en-US" sz="1800" dirty="0"/>
              <a:t>The International Day for Disaster </a:t>
            </a:r>
            <a:r>
              <a:rPr lang="en-US" sz="1800" dirty="0" smtClean="0"/>
              <a:t>Reduction </a:t>
            </a:r>
            <a:r>
              <a:rPr lang="th-TH" sz="1800" dirty="0" smtClean="0"/>
              <a:t>(</a:t>
            </a:r>
            <a:r>
              <a:rPr lang="en-US" sz="1800" dirty="0" smtClean="0"/>
              <a:t>IDDR</a:t>
            </a:r>
            <a:r>
              <a:rPr lang="th-TH" sz="1800" dirty="0" smtClean="0"/>
              <a:t>)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- ICC Day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</a:p>
          <a:p>
            <a:r>
              <a:rPr lang="en-US" sz="2600" b="1" dirty="0"/>
              <a:t>DOW</a:t>
            </a:r>
          </a:p>
          <a:p>
            <a:pPr marL="914400" lvl="2" indent="0">
              <a:buFont typeface="Wingdings" pitchFamily="2" charset="2"/>
              <a:buNone/>
            </a:pPr>
            <a:endParaRPr lang="th-TH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26" y="1524000"/>
            <a:ext cx="2923674" cy="2057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52" y="1524001"/>
            <a:ext cx="3085748" cy="2057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 descr="http://www.greenscapeasia.com/wp-content/uploads/2012/03/Dow-Chemical-donation-for-Thai-Red-Cro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0"/>
            <a:ext cx="2971800" cy="133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Challenges to operationalize Resilience approach/ implementing road map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539" y="-178905"/>
            <a:ext cx="8763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r">
              <a:lnSpc>
                <a:spcPct val="150000"/>
              </a:lnSpc>
            </a:pPr>
            <a:r>
              <a:rPr lang="en-US" sz="1200" dirty="0" smtClean="0"/>
              <a:t>     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Community Safety and Resilience Forum, Bangkok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r>
              <a:rPr lang="en-GB" alt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September, </a:t>
            </a:r>
            <a:r>
              <a:rPr lang="en-GB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837015"/>
            <a:ext cx="9144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Internal </a:t>
            </a:r>
            <a:r>
              <a:rPr lang="en-US" sz="2400" b="1" dirty="0" smtClean="0">
                <a:solidFill>
                  <a:srgbClr val="0000CC"/>
                </a:solidFill>
              </a:rPr>
              <a:t>Challenges</a:t>
            </a:r>
            <a:r>
              <a:rPr lang="th-TH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Policy   	</a:t>
            </a:r>
            <a:r>
              <a:rPr lang="en-US" sz="2000" dirty="0" smtClean="0">
                <a:solidFill>
                  <a:srgbClr val="0000CC"/>
                </a:solidFill>
              </a:rPr>
              <a:t>+-</a:t>
            </a:r>
            <a:endParaRPr lang="en-US" sz="2000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System	</a:t>
            </a:r>
            <a:r>
              <a:rPr lang="en-US" sz="2000" dirty="0">
                <a:solidFill>
                  <a:srgbClr val="0000CC"/>
                </a:solidFill>
              </a:rPr>
              <a:t>+-</a:t>
            </a:r>
            <a:r>
              <a:rPr lang="en-US" sz="2000" dirty="0"/>
              <a:t>	</a:t>
            </a:r>
            <a:r>
              <a:rPr lang="en-US" sz="1900" b="1" dirty="0">
                <a:solidFill>
                  <a:srgbClr val="FF0000"/>
                </a:solidFill>
              </a:rPr>
              <a:t>Awareness </a:t>
            </a:r>
            <a:r>
              <a:rPr lang="th-TH" sz="1900" b="1" dirty="0">
                <a:solidFill>
                  <a:srgbClr val="FF0000"/>
                </a:solidFill>
              </a:rPr>
              <a:t>/ </a:t>
            </a:r>
            <a:r>
              <a:rPr lang="en-US" sz="1900" b="1" dirty="0">
                <a:solidFill>
                  <a:srgbClr val="FF0000"/>
                </a:solidFill>
              </a:rPr>
              <a:t>Understanding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Operation  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00CC"/>
                </a:solidFill>
              </a:rPr>
              <a:t>+</a:t>
            </a:r>
          </a:p>
          <a:p>
            <a:endParaRPr lang="en-US" sz="2000" dirty="0" smtClean="0">
              <a:solidFill>
                <a:srgbClr val="0000CC"/>
              </a:solidFill>
            </a:endParaRPr>
          </a:p>
          <a:p>
            <a:r>
              <a:rPr lang="en-US" sz="2400" b="1" dirty="0" smtClean="0">
                <a:solidFill>
                  <a:srgbClr val="0000CC"/>
                </a:solidFill>
              </a:rPr>
              <a:t>Unpredictable </a:t>
            </a:r>
            <a:r>
              <a:rPr lang="th-TH" sz="2000" b="1" dirty="0">
                <a:solidFill>
                  <a:srgbClr val="0000CC"/>
                </a:solidFill>
              </a:rPr>
              <a:t>(</a:t>
            </a:r>
            <a:r>
              <a:rPr lang="en-US" sz="2000" b="1" dirty="0" smtClean="0">
                <a:solidFill>
                  <a:srgbClr val="0000CC"/>
                </a:solidFill>
              </a:rPr>
              <a:t>Climate Change</a:t>
            </a:r>
            <a:r>
              <a:rPr lang="th-TH" sz="2000" b="1" dirty="0" smtClean="0">
                <a:solidFill>
                  <a:srgbClr val="0000CC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Earthquake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Flood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Landslide</a:t>
            </a:r>
            <a:r>
              <a:rPr lang="th-TH" sz="2000" dirty="0" smtClean="0"/>
              <a:t>		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1900" b="1" dirty="0">
                <a:solidFill>
                  <a:srgbClr val="FF0000"/>
                </a:solidFill>
              </a:rPr>
              <a:t>Vulnerable Settles, </a:t>
            </a:r>
            <a:r>
              <a:rPr lang="en-US" sz="1900" b="1" dirty="0" smtClean="0">
                <a:solidFill>
                  <a:srgbClr val="FF0000"/>
                </a:solidFill>
              </a:rPr>
              <a:t>Livelihood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Strom Surge</a:t>
            </a:r>
            <a:r>
              <a:rPr lang="th-TH" sz="2000" dirty="0" smtClean="0"/>
              <a:t>		</a:t>
            </a:r>
            <a:r>
              <a:rPr lang="en-US" sz="2000" dirty="0"/>
              <a:t> </a:t>
            </a:r>
            <a:r>
              <a:rPr lang="en-US" sz="1900" b="1" dirty="0" smtClean="0">
                <a:solidFill>
                  <a:srgbClr val="FF0000"/>
                </a:solidFill>
              </a:rPr>
              <a:t>Deforest, Development, </a:t>
            </a:r>
            <a:r>
              <a:rPr lang="en-US" sz="1900" b="1" dirty="0">
                <a:solidFill>
                  <a:srgbClr val="FF0000"/>
                </a:solidFill>
              </a:rPr>
              <a:t>Road block water </a:t>
            </a:r>
            <a:r>
              <a:rPr lang="en-US" sz="1900" b="1" dirty="0" smtClean="0">
                <a:solidFill>
                  <a:srgbClr val="FF0000"/>
                </a:solidFill>
              </a:rPr>
              <a:t>way etc.</a:t>
            </a:r>
            <a:endParaRPr lang="th-TH" sz="19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Typhoon </a:t>
            </a:r>
            <a:r>
              <a:rPr lang="th-TH" sz="2000" dirty="0"/>
              <a:t>/ </a:t>
            </a:r>
            <a:r>
              <a:rPr lang="en-US" sz="2000" dirty="0"/>
              <a:t>Cyclone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Challenges to operationalize Resilience approach/ implementing road map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539" y="-178905"/>
            <a:ext cx="8763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r">
              <a:lnSpc>
                <a:spcPct val="150000"/>
              </a:lnSpc>
            </a:pPr>
            <a:r>
              <a:rPr lang="en-US" sz="1200" dirty="0" smtClean="0"/>
              <a:t>     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Community Safety and Resilience Forum, Bangkok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r>
              <a:rPr lang="en-GB" alt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September, </a:t>
            </a:r>
            <a:r>
              <a:rPr lang="en-GB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7526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External Challenges</a:t>
            </a:r>
            <a:r>
              <a:rPr lang="th-TH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:</a:t>
            </a:r>
          </a:p>
          <a:p>
            <a:endParaRPr lang="en-US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3430960" y="3429000"/>
            <a:ext cx="548444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endParaRPr lang="en-US" sz="2400" b="1" dirty="0" smtClean="0"/>
          </a:p>
          <a:p>
            <a:pPr marL="571500" indent="-571500" algn="l">
              <a:buFont typeface="Arial" pitchFamily="34" charset="0"/>
              <a:buChar char="•"/>
            </a:pPr>
            <a:endParaRPr lang="en-US" sz="2400" b="1" dirty="0">
              <a:solidFill>
                <a:srgbClr val="0000CC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National / NS </a:t>
            </a:r>
            <a:r>
              <a:rPr lang="en-US" sz="2400" b="1" dirty="0" smtClean="0">
                <a:solidFill>
                  <a:srgbClr val="0000CC"/>
                </a:solidFill>
              </a:rPr>
              <a:t>: 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   - Gov. – DDPM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   - NGO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   - Private Sector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Regional 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   - ASEAN / IFRC / Zone </a:t>
            </a:r>
            <a:r>
              <a:rPr lang="en-US" sz="2400" dirty="0"/>
              <a:t>Facilitate Coordinate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   - Asia Pacific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Internal Global</a:t>
            </a:r>
          </a:p>
          <a:p>
            <a:pPr algn="l"/>
            <a:r>
              <a:rPr lang="en-US" sz="2400" b="1" dirty="0"/>
              <a:t> </a:t>
            </a:r>
            <a:r>
              <a:rPr lang="en-US" sz="2400" b="1" dirty="0" smtClean="0"/>
              <a:t>           </a:t>
            </a:r>
            <a:r>
              <a:rPr lang="en-US" sz="2400" dirty="0" smtClean="0"/>
              <a:t>- America</a:t>
            </a:r>
            <a:endParaRPr lang="en-US" sz="2400" dirty="0"/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   - Europe</a:t>
            </a:r>
            <a:endParaRPr lang="en-US" sz="2400" dirty="0"/>
          </a:p>
          <a:p>
            <a:pPr algn="l"/>
            <a:endParaRPr lang="en-US" sz="2400" dirty="0" smtClean="0">
              <a:solidFill>
                <a:srgbClr val="0000CC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itchFamily="34" charset="0"/>
              <a:buChar char="•"/>
            </a:pPr>
            <a:endParaRPr lang="th-TH" sz="3600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2572882" y="2229678"/>
            <a:ext cx="3960440" cy="697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CSR </a:t>
            </a:r>
          </a:p>
          <a:p>
            <a:r>
              <a:rPr lang="en-US" sz="2000" b="1" dirty="0" smtClean="0"/>
              <a:t>DM </a:t>
            </a:r>
            <a:r>
              <a:rPr lang="th-TH" sz="2000" b="1" dirty="0" smtClean="0"/>
              <a:t>/ </a:t>
            </a:r>
            <a:r>
              <a:rPr lang="en-US" sz="2000" b="1" dirty="0" smtClean="0"/>
              <a:t>Health </a:t>
            </a:r>
            <a:r>
              <a:rPr lang="th-TH" sz="2000" b="1" dirty="0" smtClean="0"/>
              <a:t>/ </a:t>
            </a:r>
            <a:r>
              <a:rPr lang="en-US" sz="2000" b="1" dirty="0" smtClean="0"/>
              <a:t>OD</a:t>
            </a:r>
            <a:endParaRPr lang="th-TH" sz="2000" b="1" dirty="0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457200" y="4876800"/>
            <a:ext cx="2895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3800" b="1" dirty="0" smtClean="0"/>
              <a:t>Silo </a:t>
            </a:r>
            <a:r>
              <a:rPr lang="en-US" sz="3800" b="1" dirty="0" smtClean="0"/>
              <a:t>Mentality Practice</a:t>
            </a:r>
          </a:p>
          <a:p>
            <a:pPr marL="571500" indent="-571500">
              <a:buFont typeface="Arial" pitchFamily="34" charset="0"/>
              <a:buChar char="•"/>
            </a:pPr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3391710" y="2895600"/>
            <a:ext cx="224709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Key Stakeholder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887" y="3230217"/>
            <a:ext cx="22893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Materials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3886" y="3733800"/>
            <a:ext cx="228931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           Money</a:t>
            </a:r>
            <a:r>
              <a:rPr lang="en-US" b="1" dirty="0"/>
              <a:t>	</a:t>
            </a:r>
            <a:endParaRPr lang="en-US" b="1" dirty="0" smtClean="0"/>
          </a:p>
          <a:p>
            <a:r>
              <a:rPr lang="en-US" dirty="0" smtClean="0"/>
              <a:t>           </a:t>
            </a:r>
            <a:r>
              <a:rPr lang="en-US" sz="1600" dirty="0" smtClean="0"/>
              <a:t>- Donor</a:t>
            </a:r>
            <a:r>
              <a:rPr lang="en-US" sz="1600" dirty="0"/>
              <a:t>	</a:t>
            </a:r>
            <a:endParaRPr lang="en-US" sz="1600" dirty="0" smtClean="0"/>
          </a:p>
          <a:p>
            <a:r>
              <a:rPr lang="en-US" sz="1600" dirty="0" smtClean="0"/>
              <a:t>            - </a:t>
            </a:r>
            <a:r>
              <a:rPr lang="en-US" sz="1600" dirty="0"/>
              <a:t>TRC </a:t>
            </a:r>
            <a:r>
              <a:rPr lang="en-US" sz="1600" dirty="0" smtClean="0"/>
              <a:t>: </a:t>
            </a:r>
            <a:r>
              <a:rPr lang="en-US" sz="1600" dirty="0"/>
              <a:t>Relief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64119" y="3272135"/>
            <a:ext cx="1904020" cy="8617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Entry Point - 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600" dirty="0"/>
              <a:t>SOP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600" dirty="0"/>
              <a:t>RDRT </a:t>
            </a:r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4724400" y="3797328"/>
            <a:ext cx="1828800" cy="64877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4" idx="3"/>
          </p:cNvCxnSpPr>
          <p:nvPr/>
        </p:nvCxnSpPr>
        <p:spPr>
          <a:xfrm rot="10800000">
            <a:off x="2743202" y="3414883"/>
            <a:ext cx="687759" cy="18466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7142" y="3599550"/>
            <a:ext cx="0" cy="5959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3"/>
          </p:cNvCxnSpPr>
          <p:nvPr/>
        </p:nvCxnSpPr>
        <p:spPr>
          <a:xfrm flipH="1">
            <a:off x="2743201" y="4195465"/>
            <a:ext cx="3438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5400000">
            <a:off x="2707333" y="3850332"/>
            <a:ext cx="1519535" cy="5334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Opportunities to operationalize Resilience approach/ implementing road map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539" y="-178905"/>
            <a:ext cx="8763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r">
              <a:lnSpc>
                <a:spcPct val="150000"/>
              </a:lnSpc>
            </a:pPr>
            <a:r>
              <a:rPr lang="en-US" sz="1200" dirty="0" smtClean="0"/>
              <a:t>     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Community Safety and Resilience Forum, Bangkok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r>
              <a:rPr lang="en-GB" alt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September, </a:t>
            </a:r>
            <a:r>
              <a:rPr lang="en-GB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4603" y="1905000"/>
            <a:ext cx="8476997" cy="52578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CC"/>
                </a:solidFill>
              </a:rPr>
              <a:t>Man</a:t>
            </a:r>
            <a:r>
              <a:rPr lang="en-US" sz="1800" dirty="0" smtClean="0"/>
              <a:t> : M.D. </a:t>
            </a:r>
            <a:r>
              <a:rPr lang="th-TH" sz="1800" dirty="0" smtClean="0"/>
              <a:t>/</a:t>
            </a:r>
            <a:r>
              <a:rPr lang="en-US" sz="1800" dirty="0" smtClean="0"/>
              <a:t> Nurse </a:t>
            </a:r>
            <a:r>
              <a:rPr lang="th-TH" sz="1800" dirty="0" smtClean="0"/>
              <a:t>/</a:t>
            </a:r>
            <a:r>
              <a:rPr lang="en-US" sz="1800" dirty="0" smtClean="0"/>
              <a:t> RDRT </a:t>
            </a:r>
            <a:r>
              <a:rPr lang="th-TH" sz="1800" dirty="0" smtClean="0"/>
              <a:t>/</a:t>
            </a:r>
            <a:r>
              <a:rPr lang="en-US" sz="1800" dirty="0" smtClean="0"/>
              <a:t> DMERT </a:t>
            </a:r>
            <a:r>
              <a:rPr lang="th-TH" sz="1800" dirty="0" smtClean="0"/>
              <a:t>/</a:t>
            </a:r>
            <a:r>
              <a:rPr lang="en-US" sz="1800" dirty="0" smtClean="0"/>
              <a:t> Logistic </a:t>
            </a:r>
            <a:r>
              <a:rPr lang="th-TH" sz="1800" dirty="0" smtClean="0"/>
              <a:t>/</a:t>
            </a:r>
            <a:r>
              <a:rPr lang="en-US" sz="1800" dirty="0" smtClean="0"/>
              <a:t> Communication</a:t>
            </a:r>
          </a:p>
          <a:p>
            <a:r>
              <a:rPr lang="en-US" sz="1800" dirty="0" smtClean="0">
                <a:solidFill>
                  <a:srgbClr val="0000CC"/>
                </a:solidFill>
              </a:rPr>
              <a:t>Materials </a:t>
            </a:r>
            <a:r>
              <a:rPr lang="en-US" sz="1800" dirty="0" smtClean="0"/>
              <a:t>: </a:t>
            </a:r>
            <a:r>
              <a:rPr lang="en-US" sz="1800" dirty="0" smtClean="0"/>
              <a:t>Tool /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/>
              <a:t>WATSAN </a:t>
            </a:r>
            <a:r>
              <a:rPr lang="th-TH" sz="1800" dirty="0" smtClean="0"/>
              <a:t>/</a:t>
            </a:r>
            <a:r>
              <a:rPr lang="en-US" sz="1800" dirty="0" smtClean="0"/>
              <a:t> </a:t>
            </a:r>
            <a:r>
              <a:rPr lang="en-US" sz="1800" dirty="0" smtClean="0"/>
              <a:t>Trucks </a:t>
            </a:r>
            <a:r>
              <a:rPr lang="th-TH" sz="1800" dirty="0" smtClean="0"/>
              <a:t>/</a:t>
            </a:r>
            <a:r>
              <a:rPr lang="en-US" sz="1800" dirty="0" smtClean="0"/>
              <a:t> Boats </a:t>
            </a:r>
            <a:r>
              <a:rPr lang="th-TH" sz="1800" dirty="0" smtClean="0"/>
              <a:t>/</a:t>
            </a:r>
            <a:r>
              <a:rPr lang="en-US" sz="1800" dirty="0" smtClean="0"/>
              <a:t> Relief Kits etc.</a:t>
            </a:r>
          </a:p>
          <a:p>
            <a:r>
              <a:rPr lang="en-US" sz="1800" dirty="0" smtClean="0">
                <a:solidFill>
                  <a:srgbClr val="0000CC"/>
                </a:solidFill>
              </a:rPr>
              <a:t>Money</a:t>
            </a:r>
            <a:r>
              <a:rPr lang="en-US" sz="1800" dirty="0" smtClean="0"/>
              <a:t> : Fundraising – AP </a:t>
            </a:r>
            <a:r>
              <a:rPr lang="en-US" sz="1800" dirty="0"/>
              <a:t>Fundraising </a:t>
            </a:r>
            <a:r>
              <a:rPr lang="en-US" sz="1800" dirty="0" smtClean="0"/>
              <a:t>Forum</a:t>
            </a:r>
          </a:p>
          <a:p>
            <a:r>
              <a:rPr lang="en-US" sz="1800" dirty="0" smtClean="0">
                <a:solidFill>
                  <a:srgbClr val="0000CC"/>
                </a:solidFill>
              </a:rPr>
              <a:t>Training</a:t>
            </a:r>
            <a:r>
              <a:rPr lang="en-US" sz="1800" dirty="0" smtClean="0"/>
              <a:t> </a:t>
            </a:r>
            <a:r>
              <a:rPr lang="en-US" sz="1800" dirty="0"/>
              <a:t>: WATSAN </a:t>
            </a:r>
            <a:r>
              <a:rPr lang="th-TH" sz="1800" dirty="0" smtClean="0"/>
              <a:t>/</a:t>
            </a:r>
            <a:r>
              <a:rPr lang="en-US" sz="1800" dirty="0" smtClean="0"/>
              <a:t> Warehouse </a:t>
            </a:r>
            <a:r>
              <a:rPr lang="th-TH" sz="1800" dirty="0" smtClean="0"/>
              <a:t>/</a:t>
            </a:r>
            <a:r>
              <a:rPr lang="en-US" sz="1800" dirty="0" smtClean="0"/>
              <a:t> CBDRR </a:t>
            </a:r>
            <a:r>
              <a:rPr lang="th-TH" sz="1800" dirty="0" smtClean="0"/>
              <a:t>/</a:t>
            </a:r>
            <a:r>
              <a:rPr lang="en-US" sz="1800" dirty="0" smtClean="0"/>
              <a:t> Mobile Kitchen </a:t>
            </a:r>
          </a:p>
          <a:p>
            <a:r>
              <a:rPr lang="en-US" sz="1800" dirty="0" smtClean="0">
                <a:solidFill>
                  <a:srgbClr val="0000CC"/>
                </a:solidFill>
              </a:rPr>
              <a:t>Cooperate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	- Air force : </a:t>
            </a:r>
            <a:r>
              <a:rPr lang="en-US" sz="1800" dirty="0" smtClean="0"/>
              <a:t>C130		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dirty="0" smtClean="0"/>
              <a:t>Navy : Ship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Army : Truck </a:t>
            </a:r>
            <a:r>
              <a:rPr lang="th-TH" sz="1800" dirty="0" smtClean="0"/>
              <a:t>/ </a:t>
            </a:r>
            <a:r>
              <a:rPr lang="en-US" sz="1800" dirty="0" smtClean="0"/>
              <a:t>Boat </a:t>
            </a:r>
            <a:r>
              <a:rPr lang="th-TH" sz="1800" dirty="0" smtClean="0"/>
              <a:t>/</a:t>
            </a:r>
            <a:r>
              <a:rPr lang="en-US" sz="1800" dirty="0" smtClean="0"/>
              <a:t> </a:t>
            </a:r>
            <a:r>
              <a:rPr lang="en-US" sz="1800" dirty="0" smtClean="0"/>
              <a:t>Water</a:t>
            </a:r>
            <a:endParaRPr lang="en-US" sz="1800" dirty="0" smtClean="0"/>
          </a:p>
          <a:p>
            <a:r>
              <a:rPr lang="en-US" sz="1800" dirty="0" smtClean="0">
                <a:solidFill>
                  <a:srgbClr val="0000CC"/>
                </a:solidFill>
              </a:rPr>
              <a:t>Private</a:t>
            </a:r>
            <a:r>
              <a:rPr lang="en-US" sz="1800" dirty="0" smtClean="0"/>
              <a:t> : Company </a:t>
            </a:r>
            <a:r>
              <a:rPr lang="th-TH" sz="1800" dirty="0" smtClean="0"/>
              <a:t>/</a:t>
            </a:r>
            <a:r>
              <a:rPr lang="en-US" sz="1800" dirty="0" smtClean="0"/>
              <a:t> </a:t>
            </a:r>
            <a:r>
              <a:rPr lang="en-US" sz="1800" dirty="0" smtClean="0"/>
              <a:t>Foundation; Coca </a:t>
            </a:r>
            <a:r>
              <a:rPr lang="en-US" sz="1800" dirty="0" smtClean="0"/>
              <a:t>Cola </a:t>
            </a:r>
            <a:r>
              <a:rPr lang="en-US" sz="1800" dirty="0" smtClean="0"/>
              <a:t>Foundation, DOW, GSK, BANPU,  Toyota</a:t>
            </a:r>
            <a:r>
              <a:rPr lang="en-US" sz="1800" dirty="0"/>
              <a:t>	</a:t>
            </a:r>
            <a:endParaRPr lang="en-US" sz="1800" dirty="0" smtClean="0"/>
          </a:p>
          <a:p>
            <a:r>
              <a:rPr lang="en-US" sz="1800" dirty="0" smtClean="0">
                <a:solidFill>
                  <a:srgbClr val="0000CC"/>
                </a:solidFill>
              </a:rPr>
              <a:t>AADMER </a:t>
            </a:r>
            <a:r>
              <a:rPr lang="en-US" sz="1800" dirty="0" smtClean="0">
                <a:solidFill>
                  <a:srgbClr val="0000CC"/>
                </a:solidFill>
              </a:rPr>
              <a:t>- ADPC</a:t>
            </a:r>
          </a:p>
        </p:txBody>
      </p:sp>
    </p:spTree>
    <p:extLst>
      <p:ext uri="{BB962C8B-B14F-4D97-AF65-F5344CB8AC3E}">
        <p14:creationId xmlns:p14="http://schemas.microsoft.com/office/powerpoint/2010/main" val="10274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Specific expectations from IFRC in 2015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6" descr="logo-tr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3" y="1851990"/>
            <a:ext cx="873131" cy="74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539" y="-178905"/>
            <a:ext cx="8763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r">
              <a:lnSpc>
                <a:spcPct val="150000"/>
              </a:lnSpc>
            </a:pPr>
            <a:r>
              <a:rPr lang="en-US" sz="1200" dirty="0" smtClean="0"/>
              <a:t>     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Community Safety and Resilience Forum, Bangkok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r>
              <a:rPr lang="en-GB" alt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September, </a:t>
            </a:r>
            <a:r>
              <a:rPr lang="en-GB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1828800" y="1752600"/>
            <a:ext cx="6858000" cy="1447800"/>
          </a:xfrm>
        </p:spPr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000" b="1" dirty="0"/>
              <a:t>Respect Agreement and/or MOU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b="1" dirty="0"/>
              <a:t>Open dialogue more closely</a:t>
            </a:r>
          </a:p>
        </p:txBody>
      </p:sp>
    </p:spTree>
    <p:extLst>
      <p:ext uri="{BB962C8B-B14F-4D97-AF65-F5344CB8AC3E}">
        <p14:creationId xmlns:p14="http://schemas.microsoft.com/office/powerpoint/2010/main" val="29020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-tr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4800"/>
            <a:ext cx="873131" cy="74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2325231"/>
            <a:ext cx="6684965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Thai Red Cross Society</a:t>
            </a: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sv-SE" sz="2000" dirty="0" smtClean="0">
                <a:solidFill>
                  <a:schemeClr val="bg1"/>
                </a:solidFill>
              </a:rPr>
              <a:t>LT</a:t>
            </a:r>
            <a:r>
              <a:rPr lang="sv-SE" sz="2000" dirty="0">
                <a:solidFill>
                  <a:schemeClr val="bg1"/>
                </a:solidFill>
              </a:rPr>
              <a:t>. Gen. Amnat Barlee, M.D.</a:t>
            </a:r>
          </a:p>
          <a:p>
            <a:r>
              <a:rPr lang="en-US" sz="2000" dirty="0">
                <a:solidFill>
                  <a:schemeClr val="bg1"/>
                </a:solidFill>
              </a:rPr>
              <a:t>Director of Relief and Community Health Bureau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Tel. +662 2517853-6 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Email : abarlee@redcross.or.th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Date : 10 </a:t>
            </a:r>
            <a:r>
              <a:rPr lang="en-US" sz="2000" dirty="0">
                <a:solidFill>
                  <a:schemeClr val="bg1"/>
                </a:solidFill>
              </a:rPr>
              <a:t>September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8861" y="457200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Strengthening the capacity of Vulnerable Coastal Communities to Address the Risk of Climate Change and Extreme Weather Events</a:t>
            </a:r>
            <a:r>
              <a:rPr lang="th-TH" b="1" dirty="0"/>
              <a:t> </a:t>
            </a:r>
            <a:r>
              <a:rPr lang="en-US" b="1" dirty="0"/>
              <a:t>– </a:t>
            </a:r>
            <a:r>
              <a:rPr lang="en-US" b="1" dirty="0">
                <a:solidFill>
                  <a:srgbClr val="FF0000"/>
                </a:solidFill>
              </a:rPr>
              <a:t>(INCA </a:t>
            </a:r>
            <a:r>
              <a:rPr lang="en-US" b="1" dirty="0" smtClean="0">
                <a:solidFill>
                  <a:srgbClr val="FF0000"/>
                </a:solidFill>
              </a:rPr>
              <a:t>Project - UNDP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6" descr="logo-tr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3" y="1851990"/>
            <a:ext cx="873131" cy="74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38539" y="-178905"/>
            <a:ext cx="8763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r">
              <a:lnSpc>
                <a:spcPct val="150000"/>
              </a:lnSpc>
            </a:pPr>
            <a:r>
              <a:rPr lang="en-US" sz="1200" dirty="0" smtClean="0"/>
              <a:t>     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Community Safety and Resilience Forum, Bangkok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r>
              <a:rPr lang="en-GB" alt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September, </a:t>
            </a:r>
            <a:r>
              <a:rPr lang="en-GB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>
          <a:xfrm>
            <a:off x="1752600" y="4953000"/>
            <a:ext cx="6631111" cy="872461"/>
            <a:chOff x="0" y="0"/>
            <a:chExt cx="8586788" cy="1128712"/>
          </a:xfrm>
        </p:grpSpPr>
        <p:pic>
          <p:nvPicPr>
            <p:cNvPr id="12" name="Picture 11" descr="G:\INCA_AMP\INCA\Public Doc\Logo\TRCS_logo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2350" y="31750"/>
              <a:ext cx="1095375" cy="1096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G:\INCA_AMP\INCA\Public Doc\Logo\GEF_Logo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3625" y="0"/>
              <a:ext cx="987425" cy="112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G:\INCA_AMP\INCA\Public Doc\Logo\DPM_logo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325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G:\INCA_AMP\INCA\Public Doc\Logo\UNDP_logo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1075" y="31750"/>
              <a:ext cx="1203325" cy="1096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G:\INCA_AMP\INCA\Public Doc\Logo\SDF_logo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79513" y="60325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G:\INCA_AMP\INCA\Public Doc\Logo\START_logo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94400" y="155575"/>
              <a:ext cx="142875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G:\INCA_AMP\INCA\Public Doc\Logo\ทรัพ_logo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34288" y="381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1600200" y="1771233"/>
            <a:ext cx="7219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/>
              <a:t>INCA Project </a:t>
            </a:r>
            <a:r>
              <a:rPr lang="en-US" sz="1600" i="1" dirty="0"/>
              <a:t>was </a:t>
            </a:r>
            <a:r>
              <a:rPr lang="en-US" sz="1600" dirty="0"/>
              <a:t>implemented by </a:t>
            </a:r>
            <a:r>
              <a:rPr lang="en-US" sz="1600" dirty="0" smtClean="0"/>
              <a:t>RCHB, TRCS in </a:t>
            </a:r>
            <a:r>
              <a:rPr lang="en-US" sz="1600" dirty="0"/>
              <a:t>partnership with Sustainable Development Foundation (SDF), </a:t>
            </a:r>
            <a:r>
              <a:rPr lang="en-US" sz="1600" dirty="0" smtClean="0"/>
              <a:t>DDPM </a:t>
            </a:r>
            <a:r>
              <a:rPr lang="en-US" sz="1600" dirty="0"/>
              <a:t>and </a:t>
            </a:r>
            <a:r>
              <a:rPr lang="en-US" sz="1600" dirty="0" smtClean="0"/>
              <a:t>SEA-START, </a:t>
            </a:r>
            <a:r>
              <a:rPr lang="en-US" sz="1600" dirty="0" err="1"/>
              <a:t>Chulalongkorn</a:t>
            </a:r>
            <a:r>
              <a:rPr lang="en-US" sz="1600" dirty="0"/>
              <a:t> University, with the supporting from </a:t>
            </a:r>
            <a:r>
              <a:rPr lang="en-US" sz="1600" dirty="0" smtClean="0"/>
              <a:t>UNDP </a:t>
            </a:r>
            <a:r>
              <a:rPr lang="en-US" sz="1600" dirty="0"/>
              <a:t>and funding from Special Climate Change Fund (SCCF), Global Environment Facility (GEF). 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The </a:t>
            </a:r>
            <a:r>
              <a:rPr lang="en-US" sz="1600" dirty="0"/>
              <a:t>implementations of INCA Project cover a </a:t>
            </a:r>
            <a:r>
              <a:rPr lang="en-US" sz="1600" dirty="0" smtClean="0"/>
              <a:t>period of </a:t>
            </a:r>
            <a:r>
              <a:rPr lang="en-US" sz="1600" b="1" dirty="0"/>
              <a:t>3 years during 2011 – 2013 </a:t>
            </a:r>
            <a:r>
              <a:rPr lang="en-US" sz="1600" b="1" dirty="0" smtClean="0"/>
              <a:t>in 6 </a:t>
            </a:r>
            <a:r>
              <a:rPr lang="en-US" sz="1600" b="1" dirty="0"/>
              <a:t>sub-districts of 3 southern provinces</a:t>
            </a:r>
            <a:r>
              <a:rPr lang="en-US" sz="1600" b="1" dirty="0" smtClean="0"/>
              <a:t>. </a:t>
            </a:r>
            <a:endParaRPr lang="en-US" sz="16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/>
              <a:t>Tha</a:t>
            </a:r>
            <a:r>
              <a:rPr lang="en-US" sz="1600" dirty="0" smtClean="0"/>
              <a:t> </a:t>
            </a:r>
            <a:r>
              <a:rPr lang="en-US" sz="1600" dirty="0" err="1"/>
              <a:t>Sala</a:t>
            </a:r>
            <a:r>
              <a:rPr lang="en-US" sz="1600" dirty="0"/>
              <a:t> and </a:t>
            </a:r>
            <a:r>
              <a:rPr lang="en-US" sz="1600" dirty="0" err="1"/>
              <a:t>Talumphuk</a:t>
            </a:r>
            <a:r>
              <a:rPr lang="en-US" sz="1600" dirty="0"/>
              <a:t> sub-districts, </a:t>
            </a:r>
            <a:r>
              <a:rPr lang="en-US" sz="1600" dirty="0" err="1"/>
              <a:t>Nakhon</a:t>
            </a:r>
            <a:r>
              <a:rPr lang="en-US" sz="1600" dirty="0"/>
              <a:t> Si </a:t>
            </a:r>
            <a:r>
              <a:rPr lang="en-US" sz="1600" dirty="0" err="1"/>
              <a:t>Thammarat</a:t>
            </a:r>
            <a:r>
              <a:rPr lang="en-US" sz="1600" dirty="0"/>
              <a:t> Province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/>
              <a:t>Tha</a:t>
            </a:r>
            <a:r>
              <a:rPr lang="en-US" sz="1600" dirty="0"/>
              <a:t> </a:t>
            </a:r>
            <a:r>
              <a:rPr lang="en-US" sz="1600" dirty="0" err="1"/>
              <a:t>Chiet</a:t>
            </a:r>
            <a:r>
              <a:rPr lang="en-US" sz="1600" dirty="0"/>
              <a:t> Watershed: </a:t>
            </a:r>
            <a:r>
              <a:rPr lang="en-US" sz="1600" dirty="0" err="1"/>
              <a:t>Tamod</a:t>
            </a:r>
            <a:r>
              <a:rPr lang="en-US" sz="1600" dirty="0"/>
              <a:t>, Chong </a:t>
            </a:r>
            <a:r>
              <a:rPr lang="en-US" sz="1600" dirty="0" err="1"/>
              <a:t>Thanon</a:t>
            </a:r>
            <a:r>
              <a:rPr lang="en-US" sz="1600" dirty="0"/>
              <a:t>, and </a:t>
            </a:r>
            <a:r>
              <a:rPr lang="en-US" sz="1600" dirty="0" smtClean="0"/>
              <a:t>Na </a:t>
            </a:r>
            <a:r>
              <a:rPr lang="en-US" sz="1600" dirty="0" err="1"/>
              <a:t>Pakho</a:t>
            </a:r>
            <a:r>
              <a:rPr lang="en-US" sz="1600" dirty="0"/>
              <a:t> sub-districts, </a:t>
            </a:r>
            <a:r>
              <a:rPr lang="en-US" sz="1600" dirty="0" err="1"/>
              <a:t>Phatthalung</a:t>
            </a:r>
            <a:r>
              <a:rPr lang="en-US" sz="1600" dirty="0"/>
              <a:t> Province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/>
              <a:t>Ko</a:t>
            </a:r>
            <a:r>
              <a:rPr lang="en-US" sz="1600" dirty="0"/>
              <a:t> </a:t>
            </a:r>
            <a:r>
              <a:rPr lang="en-US" sz="1600" dirty="0" err="1"/>
              <a:t>Libong</a:t>
            </a:r>
            <a:r>
              <a:rPr lang="en-US" sz="1600" dirty="0"/>
              <a:t> Sub-district, </a:t>
            </a:r>
            <a:r>
              <a:rPr lang="en-US" sz="1600" dirty="0" err="1"/>
              <a:t>Trang</a:t>
            </a:r>
            <a:r>
              <a:rPr lang="en-US" sz="1600" dirty="0"/>
              <a:t> Province</a:t>
            </a:r>
          </a:p>
        </p:txBody>
      </p:sp>
    </p:spTree>
    <p:extLst>
      <p:ext uri="{BB962C8B-B14F-4D97-AF65-F5344CB8AC3E}">
        <p14:creationId xmlns:p14="http://schemas.microsoft.com/office/powerpoint/2010/main" val="15855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8861" y="457200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Strengthening the capacity of Vulnerable Coastal Communities to Address the Risk of Climate Change and Extreme Weather Events</a:t>
            </a:r>
            <a:r>
              <a:rPr lang="th-TH" b="1" dirty="0"/>
              <a:t> </a:t>
            </a:r>
            <a:r>
              <a:rPr lang="en-US" b="1" dirty="0"/>
              <a:t>– </a:t>
            </a:r>
            <a:r>
              <a:rPr lang="en-US" b="1" dirty="0">
                <a:solidFill>
                  <a:srgbClr val="FF0000"/>
                </a:solidFill>
              </a:rPr>
              <a:t>(INCA </a:t>
            </a:r>
            <a:r>
              <a:rPr lang="en-US" b="1" dirty="0" smtClean="0">
                <a:solidFill>
                  <a:srgbClr val="FF0000"/>
                </a:solidFill>
              </a:rPr>
              <a:t>Project - UNDP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352853"/>
              </p:ext>
            </p:extLst>
          </p:nvPr>
        </p:nvGraphicFramePr>
        <p:xfrm>
          <a:off x="135834" y="2057400"/>
          <a:ext cx="4379129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4538868" y="18288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Four </a:t>
            </a:r>
            <a:r>
              <a:rPr lang="en-US" sz="2000" b="1" dirty="0"/>
              <a:t>main outcomes</a:t>
            </a:r>
            <a:r>
              <a:rPr lang="en-US" sz="2000" b="1" dirty="0" smtClean="0"/>
              <a:t>;</a:t>
            </a:r>
          </a:p>
          <a:p>
            <a:endParaRPr lang="en-US" sz="1000" b="1" dirty="0"/>
          </a:p>
          <a:p>
            <a:r>
              <a:rPr lang="en-US" sz="1700" b="1" dirty="0"/>
              <a:t>Outcome 1</a:t>
            </a:r>
            <a:r>
              <a:rPr lang="en-US" sz="1700" dirty="0"/>
              <a:t>: Increased knowledge and awareness of climate-related risks and impacts in vulnerable coastal communities</a:t>
            </a:r>
          </a:p>
          <a:p>
            <a:r>
              <a:rPr lang="en-US" sz="1700" b="1" dirty="0"/>
              <a:t>Outcome 2</a:t>
            </a:r>
            <a:r>
              <a:rPr lang="en-US" sz="1700" dirty="0"/>
              <a:t>: Increased climate risk management and disaster preparedness capacity in vulnerable coastal communities</a:t>
            </a:r>
          </a:p>
          <a:p>
            <a:r>
              <a:rPr lang="en-US" sz="1700" b="1" dirty="0"/>
              <a:t>Outcome 3</a:t>
            </a:r>
            <a:r>
              <a:rPr lang="en-US" sz="1700" dirty="0"/>
              <a:t>: Integration of climate change adaptation into provincial development plans and sector policies</a:t>
            </a:r>
          </a:p>
          <a:p>
            <a:r>
              <a:rPr lang="en-US" sz="1700" b="1" dirty="0"/>
              <a:t>Outcome 4</a:t>
            </a:r>
            <a:r>
              <a:rPr lang="en-US" sz="1700" dirty="0"/>
              <a:t>: Project knowledge captured, disseminated and replicated through dedicated follow-up activities</a:t>
            </a:r>
          </a:p>
        </p:txBody>
      </p:sp>
    </p:spTree>
    <p:extLst>
      <p:ext uri="{BB962C8B-B14F-4D97-AF65-F5344CB8AC3E}">
        <p14:creationId xmlns:p14="http://schemas.microsoft.com/office/powerpoint/2010/main" val="118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8861" y="457200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Strengthening the capacity of Vulnerable Coastal Communities to Address the Risk of Climate Change and Extreme Weather Events</a:t>
            </a:r>
            <a:r>
              <a:rPr lang="th-TH" b="1" dirty="0"/>
              <a:t> </a:t>
            </a:r>
            <a:r>
              <a:rPr lang="en-US" b="1" dirty="0"/>
              <a:t>– </a:t>
            </a:r>
            <a:r>
              <a:rPr lang="en-US" b="1" dirty="0">
                <a:solidFill>
                  <a:srgbClr val="FF0000"/>
                </a:solidFill>
              </a:rPr>
              <a:t>(INCA </a:t>
            </a:r>
            <a:r>
              <a:rPr lang="en-US" b="1" dirty="0" smtClean="0">
                <a:solidFill>
                  <a:srgbClr val="FF0000"/>
                </a:solidFill>
              </a:rPr>
              <a:t>Project - UNDP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583" y="16880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Knowledge &amp; Awareness of Climate </a:t>
            </a:r>
            <a:r>
              <a:rPr lang="en-US" sz="2000" b="1" dirty="0" smtClean="0"/>
              <a:t>Change : VCA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81000" y="2209800"/>
            <a:ext cx="8534400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040"/>
              </a:lnSpc>
              <a:buFont typeface="Arial" pitchFamily="34" charset="0"/>
              <a:buChar char="•"/>
            </a:pPr>
            <a:r>
              <a:rPr lang="en-US" sz="1650" dirty="0"/>
              <a:t>Key public service providers and decision-makers at the provincial, sub-district and village levels have </a:t>
            </a:r>
            <a:r>
              <a:rPr lang="en-US" sz="1650" i="1" dirty="0">
                <a:solidFill>
                  <a:srgbClr val="FF0000"/>
                </a:solidFill>
              </a:rPr>
              <a:t>increased the knowledge and ability on climate change adaptation </a:t>
            </a:r>
            <a:r>
              <a:rPr lang="en-US" sz="1650" dirty="0"/>
              <a:t>through the variety of mechanism with particular emphasis on cross-community and cross-sector learning. </a:t>
            </a:r>
            <a:endParaRPr lang="en-US" sz="1650" dirty="0" smtClean="0"/>
          </a:p>
          <a:p>
            <a:pPr marL="285750" indent="-285750" algn="just">
              <a:lnSpc>
                <a:spcPts val="2040"/>
              </a:lnSpc>
              <a:buFont typeface="Arial" pitchFamily="34" charset="0"/>
              <a:buChar char="•"/>
            </a:pPr>
            <a:r>
              <a:rPr lang="en-US" sz="1650" dirty="0" smtClean="0"/>
              <a:t>The </a:t>
            </a:r>
            <a:r>
              <a:rPr lang="en-US" sz="1650" dirty="0"/>
              <a:t>project approach using </a:t>
            </a:r>
            <a:r>
              <a:rPr lang="en-US" sz="1650" i="1" dirty="0">
                <a:solidFill>
                  <a:srgbClr val="FF0000"/>
                </a:solidFill>
              </a:rPr>
              <a:t>the climate change Vulnerability and Capacity Assessment (VCA)</a:t>
            </a:r>
            <a:r>
              <a:rPr lang="en-US" sz="1650" dirty="0"/>
              <a:t> to systematically analyze and document the vulnerabilities and adaptation options of 10 target communities through participatory and gender dimension. </a:t>
            </a:r>
            <a:endParaRPr lang="en-US" sz="1650" dirty="0" smtClean="0"/>
          </a:p>
          <a:p>
            <a:pPr marL="285750" indent="-285750" algn="just">
              <a:lnSpc>
                <a:spcPts val="2040"/>
              </a:lnSpc>
              <a:buFont typeface="Arial" pitchFamily="34" charset="0"/>
              <a:buChar char="•"/>
            </a:pPr>
            <a:r>
              <a:rPr lang="en-US" sz="1650" dirty="0" smtClean="0"/>
              <a:t>VCA </a:t>
            </a:r>
            <a:r>
              <a:rPr lang="en-US" sz="1650" dirty="0"/>
              <a:t>was set to bring together local knowledge with related to climate change and risk reduction and/or adaptation knowledge in order to help community identify their climate change problems and develop the potential community-based adaptation measure namely </a:t>
            </a:r>
            <a:r>
              <a:rPr lang="en-US" sz="1650" i="1" dirty="0">
                <a:solidFill>
                  <a:srgbClr val="FF0000"/>
                </a:solidFill>
              </a:rPr>
              <a:t>Community Climate Risk Reduction Action Plan (CRR Action Plan)</a:t>
            </a:r>
            <a:r>
              <a:rPr lang="en-US" sz="1650" dirty="0"/>
              <a:t>. </a:t>
            </a:r>
            <a:endParaRPr lang="en-US" sz="1650" dirty="0" smtClean="0"/>
          </a:p>
          <a:p>
            <a:pPr marL="285750" indent="-285750" algn="just">
              <a:lnSpc>
                <a:spcPts val="2040"/>
              </a:lnSpc>
              <a:buFont typeface="Arial" pitchFamily="34" charset="0"/>
              <a:buChar char="•"/>
            </a:pPr>
            <a:r>
              <a:rPr lang="en-US" sz="1650" dirty="0" smtClean="0"/>
              <a:t>CRR </a:t>
            </a:r>
            <a:r>
              <a:rPr lang="en-US" sz="1650" dirty="0"/>
              <a:t>Action </a:t>
            </a:r>
            <a:r>
              <a:rPr lang="en-US" sz="1650" dirty="0" smtClean="0"/>
              <a:t>Plan </a:t>
            </a:r>
            <a:r>
              <a:rPr lang="en-US" sz="1650" dirty="0"/>
              <a:t>were designed from the process of VCA, community physical survey and factors related to risk caused by present and future climate extremes.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29741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8861" y="457200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Strengthening the capacity of Vulnerable Coastal Communities to Address the Risk of Climate Change and Extreme Weather Events</a:t>
            </a:r>
            <a:r>
              <a:rPr lang="th-TH" b="1" dirty="0"/>
              <a:t> </a:t>
            </a:r>
            <a:r>
              <a:rPr lang="en-US" b="1" dirty="0"/>
              <a:t>– </a:t>
            </a:r>
            <a:r>
              <a:rPr lang="en-US" b="1" dirty="0">
                <a:solidFill>
                  <a:srgbClr val="FF0000"/>
                </a:solidFill>
              </a:rPr>
              <a:t>(INCA </a:t>
            </a:r>
            <a:r>
              <a:rPr lang="en-US" b="1" dirty="0" smtClean="0">
                <a:solidFill>
                  <a:srgbClr val="FF0000"/>
                </a:solidFill>
              </a:rPr>
              <a:t>Project - UNDP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583" y="158284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Climate risk management and adaptation capacity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in </a:t>
            </a:r>
            <a:r>
              <a:rPr lang="en-US" sz="2000" b="1" dirty="0"/>
              <a:t>vulnerable coastal communities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88234" y="2409379"/>
            <a:ext cx="862053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solidFill>
                  <a:srgbClr val="FF0000"/>
                </a:solidFill>
              </a:rPr>
              <a:t>10 target communities </a:t>
            </a:r>
            <a:r>
              <a:rPr lang="en-US" sz="1700" dirty="0"/>
              <a:t>have provided the </a:t>
            </a:r>
            <a:r>
              <a:rPr lang="en-US" sz="1700" dirty="0">
                <a:solidFill>
                  <a:srgbClr val="FF0000"/>
                </a:solidFill>
              </a:rPr>
              <a:t>28 small-scale adaptation grants </a:t>
            </a:r>
            <a:r>
              <a:rPr lang="en-US" sz="1700" dirty="0"/>
              <a:t>to demonstrate priority climate risk reduction measures identified in their Climate Risk Reduction Action Plans. The effectiveness and appropriate of 2 community-based adaptation approach in target coastal sub-districts systematically be applied and disseminated.</a:t>
            </a:r>
          </a:p>
          <a:p>
            <a:pPr algn="just"/>
            <a:r>
              <a:rPr lang="en-US" sz="1700" dirty="0"/>
              <a:t> 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1700" i="1" dirty="0"/>
              <a:t>Community-based Disaster Risk Reduction </a:t>
            </a:r>
            <a:endParaRPr lang="en-US" sz="1700" i="1" dirty="0" smtClean="0"/>
          </a:p>
          <a:p>
            <a:pPr lvl="0" algn="just"/>
            <a:r>
              <a:rPr lang="en-US" sz="1700" i="1" dirty="0"/>
              <a:t> </a:t>
            </a:r>
            <a:r>
              <a:rPr lang="en-US" sz="1700" i="1" dirty="0" smtClean="0"/>
              <a:t>    integrated </a:t>
            </a:r>
            <a:r>
              <a:rPr lang="en-US" sz="1700" i="1" dirty="0"/>
              <a:t>to Climate Change Adaptation </a:t>
            </a:r>
            <a:endParaRPr lang="en-US" sz="1700" i="1" dirty="0" smtClean="0"/>
          </a:p>
          <a:p>
            <a:pPr lvl="0" algn="just"/>
            <a:r>
              <a:rPr lang="en-US" sz="1700" i="1" dirty="0"/>
              <a:t> </a:t>
            </a:r>
            <a:r>
              <a:rPr lang="en-US" sz="1700" i="1" dirty="0" smtClean="0"/>
              <a:t>    (</a:t>
            </a:r>
            <a:r>
              <a:rPr lang="en-US" sz="1700" i="1" dirty="0"/>
              <a:t>CBDRR to CCA</a:t>
            </a:r>
            <a:r>
              <a:rPr lang="en-US" sz="1700" i="1" dirty="0" smtClean="0"/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i="1" dirty="0"/>
              <a:t>Ecosystem-based Adaptation : </a:t>
            </a:r>
            <a:endParaRPr lang="en-US" sz="1600" i="1" dirty="0" smtClean="0"/>
          </a:p>
          <a:p>
            <a:pPr algn="just"/>
            <a:r>
              <a:rPr lang="en-US" sz="1600" i="1" dirty="0"/>
              <a:t> </a:t>
            </a:r>
            <a:r>
              <a:rPr lang="en-US" sz="1600" i="1" dirty="0" smtClean="0"/>
              <a:t>    Watershed </a:t>
            </a:r>
            <a:r>
              <a:rPr lang="en-US" sz="1600" i="1" dirty="0"/>
              <a:t>management; </a:t>
            </a:r>
            <a:endParaRPr lang="en-US" sz="1600" i="1" dirty="0" smtClean="0"/>
          </a:p>
          <a:p>
            <a:pPr algn="just"/>
            <a:r>
              <a:rPr lang="en-US" sz="1600" i="1" dirty="0"/>
              <a:t> </a:t>
            </a:r>
            <a:r>
              <a:rPr lang="en-US" sz="1600" i="1" dirty="0" smtClean="0"/>
              <a:t>    Upstream </a:t>
            </a:r>
            <a:r>
              <a:rPr lang="en-US" sz="1600" i="1" dirty="0"/>
              <a:t>– Midstream – downstream</a:t>
            </a:r>
            <a:endParaRPr lang="en-US" sz="1600" dirty="0"/>
          </a:p>
          <a:p>
            <a:pPr lvl="0" algn="just"/>
            <a:endParaRPr lang="en-US" sz="1700" dirty="0"/>
          </a:p>
        </p:txBody>
      </p:sp>
      <p:pic>
        <p:nvPicPr>
          <p:cNvPr id="6" name="Picture 5" descr="IMG_13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244" y="3962400"/>
            <a:ext cx="1905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ชุมชนริมแหลมตะลุมพุกช่วยกันทำแนวกันคลื่น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962400"/>
            <a:ext cx="1905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6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8861" y="457200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Strengthening the capacity of Vulnerable Coastal Communities to Address the Risk of Climate Change and Extreme Weather Events</a:t>
            </a:r>
            <a:r>
              <a:rPr lang="th-TH" b="1" dirty="0"/>
              <a:t> </a:t>
            </a:r>
            <a:r>
              <a:rPr lang="en-US" b="1" dirty="0"/>
              <a:t>– </a:t>
            </a:r>
            <a:r>
              <a:rPr lang="en-US" b="1" dirty="0">
                <a:solidFill>
                  <a:srgbClr val="FF0000"/>
                </a:solidFill>
              </a:rPr>
              <a:t>(INCA </a:t>
            </a:r>
            <a:r>
              <a:rPr lang="en-US" b="1" dirty="0" smtClean="0">
                <a:solidFill>
                  <a:srgbClr val="FF0000"/>
                </a:solidFill>
              </a:rPr>
              <a:t>Project - UNDP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583" y="1688068"/>
            <a:ext cx="7726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Integration of climate change adaptation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818860" y="2173359"/>
            <a:ext cx="7096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i="1" dirty="0"/>
              <a:t>Integration of CCA to local and provincial development </a:t>
            </a:r>
            <a:r>
              <a:rPr lang="en-US" i="1" dirty="0" smtClean="0"/>
              <a:t>plans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/>
              <a:t>Integration of CCA to sector policies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icture 6" descr="logo-tr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3" y="1851990"/>
            <a:ext cx="873131" cy="74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2462" y="3031942"/>
            <a:ext cx="89916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/>
              <a:t>Systematically project Knowledge and lessons learn captured, disseminated</a:t>
            </a: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162339" y="3485322"/>
            <a:ext cx="861059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/>
              <a:t>Lessons learned and adaptation knowledge generated through the project systematically analyzed and documented in two knowledge management reports of </a:t>
            </a:r>
          </a:p>
          <a:p>
            <a:pPr algn="just"/>
            <a:r>
              <a:rPr lang="en-US" sz="1700" dirty="0"/>
              <a:t>1) INCA project’s process and lessons-learned on the mainstreaming of climate change adaptation into development planning; </a:t>
            </a:r>
          </a:p>
          <a:p>
            <a:pPr algn="just"/>
            <a:r>
              <a:rPr lang="en-US" sz="1700" dirty="0"/>
              <a:t>2) Guideline in using GIS to support the vulnerability and capacity assessment process.</a:t>
            </a:r>
          </a:p>
          <a:p>
            <a:pPr algn="just"/>
            <a:r>
              <a:rPr lang="en-US" sz="1700" dirty="0"/>
              <a:t>Awareness of climate change risks and community-based adaptation options and experiences was exchanged and disseminated both nationally and internationally through a variety of mechanisms, with particular emphasis on cross-community and cross-sector learning.</a:t>
            </a:r>
            <a:r>
              <a:rPr lang="en-US" sz="1700" b="1" u="sng" dirty="0"/>
              <a:t>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087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8861" y="457200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Strengthening the capacity of Vulnerable Coastal Communities to Address the Risk of Climate Change and Extreme Weather Events</a:t>
            </a:r>
            <a:r>
              <a:rPr lang="th-TH" b="1" dirty="0"/>
              <a:t> </a:t>
            </a:r>
            <a:r>
              <a:rPr lang="en-US" b="1" dirty="0"/>
              <a:t>– </a:t>
            </a:r>
            <a:r>
              <a:rPr lang="en-US" b="1" dirty="0">
                <a:solidFill>
                  <a:srgbClr val="FF0000"/>
                </a:solidFill>
              </a:rPr>
              <a:t>(INCA </a:t>
            </a:r>
            <a:r>
              <a:rPr lang="en-US" b="1" dirty="0" smtClean="0">
                <a:solidFill>
                  <a:srgbClr val="FF0000"/>
                </a:solidFill>
              </a:rPr>
              <a:t>Project - UNDP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Picture 6" descr="logo-tr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3" y="1851990"/>
            <a:ext cx="873131" cy="74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00200" y="1723987"/>
            <a:ext cx="7162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/>
              <a:t>Good </a:t>
            </a:r>
            <a:r>
              <a:rPr lang="en-US" sz="2000" b="1" i="1" dirty="0" smtClean="0"/>
              <a:t>Practices</a:t>
            </a: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Utilized local experience of NGOs in the </a:t>
            </a:r>
            <a:r>
              <a:rPr lang="en-US" dirty="0" smtClean="0"/>
              <a:t>region.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Implementation </a:t>
            </a:r>
            <a:r>
              <a:rPr lang="en-US" dirty="0"/>
              <a:t>modality had certain advantages, particularly with respect to strengthening community level </a:t>
            </a:r>
            <a:r>
              <a:rPr lang="en-US" dirty="0" smtClean="0"/>
              <a:t>capacities.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Facilitated </a:t>
            </a:r>
            <a:r>
              <a:rPr lang="en-US" dirty="0"/>
              <a:t>strengthening the role of women in some of the target </a:t>
            </a:r>
            <a:r>
              <a:rPr lang="en-US" dirty="0" smtClean="0"/>
              <a:t>communities.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Training </a:t>
            </a:r>
            <a:r>
              <a:rPr lang="en-US" dirty="0"/>
              <a:t>in management and financial accounting is empowering for the community groups.</a:t>
            </a:r>
          </a:p>
        </p:txBody>
      </p:sp>
      <p:pic>
        <p:nvPicPr>
          <p:cNvPr id="12" name="Picture 11" descr="กิจกรรมปลูกจากเพื่อเพิ่มแหล่งเพาะพันธุ์สัตว์น้ำ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2" y="4267200"/>
            <a:ext cx="1723936" cy="1548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DSC009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66" y="4267201"/>
            <a:ext cx="2093492" cy="1548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Photo_Ju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64" y="4267200"/>
            <a:ext cx="2135759" cy="1541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วิถีประม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52" y="4267200"/>
            <a:ext cx="2277248" cy="1548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8861" y="457200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Strengthening the capacity of Vulnerable Coastal Communities to Address the Risk of Climate Change and Extreme Weather Events</a:t>
            </a:r>
            <a:r>
              <a:rPr lang="th-TH" b="1" dirty="0"/>
              <a:t> </a:t>
            </a:r>
            <a:r>
              <a:rPr lang="en-US" b="1" dirty="0"/>
              <a:t>– </a:t>
            </a:r>
            <a:r>
              <a:rPr lang="en-US" b="1" dirty="0">
                <a:solidFill>
                  <a:srgbClr val="FF0000"/>
                </a:solidFill>
              </a:rPr>
              <a:t>(INCA </a:t>
            </a:r>
            <a:r>
              <a:rPr lang="en-US" b="1" dirty="0" smtClean="0">
                <a:solidFill>
                  <a:srgbClr val="FF0000"/>
                </a:solidFill>
              </a:rPr>
              <a:t>Project - UNDP</a:t>
            </a:r>
            <a:r>
              <a:rPr lang="th-TH" b="1" dirty="0" smtClean="0">
                <a:solidFill>
                  <a:srgbClr val="FF0000"/>
                </a:solidFill>
              </a:rPr>
              <a:t>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752600"/>
            <a:ext cx="8534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/>
              <a:t>Lessons </a:t>
            </a:r>
            <a:r>
              <a:rPr lang="en-US" sz="2000" b="1" i="1" dirty="0" smtClean="0"/>
              <a:t>learned</a:t>
            </a:r>
          </a:p>
          <a:p>
            <a:pPr lvl="0"/>
            <a:endParaRPr lang="en-US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Expecting provincial level planning results requires concerted involvement from government </a:t>
            </a:r>
            <a:r>
              <a:rPr lang="en-US" dirty="0" smtClean="0"/>
              <a:t>agencies.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Community </a:t>
            </a:r>
            <a:r>
              <a:rPr lang="en-US" dirty="0"/>
              <a:t>level development activities are typically recurrent or small-scale  one-off </a:t>
            </a:r>
            <a:r>
              <a:rPr lang="en-US" dirty="0" smtClean="0"/>
              <a:t>measures.</a:t>
            </a: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Working </a:t>
            </a:r>
            <a:r>
              <a:rPr lang="en-US" dirty="0"/>
              <a:t>with three different provinces was probably too </a:t>
            </a:r>
            <a:r>
              <a:rPr lang="en-US" dirty="0" smtClean="0"/>
              <a:t>expansive.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performance management system mandate by the government influences stakeholder involvement on issues outside their core </a:t>
            </a:r>
            <a:r>
              <a:rPr lang="en-US" dirty="0" smtClean="0"/>
              <a:t>responsibilities.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inform and have impact on national level policy, grounded project experiences need to be systematically consolidated and </a:t>
            </a:r>
            <a:r>
              <a:rPr lang="en-US" dirty="0" smtClean="0"/>
              <a:t>documented.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Indicators </a:t>
            </a:r>
            <a:r>
              <a:rPr lang="en-US" dirty="0"/>
              <a:t>for such projects should also capture intangible benefits </a:t>
            </a:r>
            <a:r>
              <a:rPr lang="en-US" dirty="0" smtClean="0"/>
              <a:t>realized.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Certain </a:t>
            </a:r>
            <a:r>
              <a:rPr lang="en-US" dirty="0"/>
              <a:t>groups are sensitized to receiving free, unconditional assistance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IFRC_2011 presentation-EN</Template>
  <TotalTime>479</TotalTime>
  <Words>1952</Words>
  <Application>Microsoft Office PowerPoint</Application>
  <PresentationFormat>On-screen Show (4:3)</PresentationFormat>
  <Paragraphs>228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IFRC_2011 presentation-EN</vt:lpstr>
      <vt:lpstr>HEALTH and DM UPDATE </vt:lpstr>
      <vt:lpstr>Major Achievement against Road map and Resilience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Initiative and new partners</vt:lpstr>
      <vt:lpstr>New Initiative and new partners</vt:lpstr>
      <vt:lpstr>New Initiative and new partners</vt:lpstr>
      <vt:lpstr>Challenges to operationalize Resilience approach/ implementing road map</vt:lpstr>
      <vt:lpstr>Challenges to operationalize Resilience approach/ implementing road map</vt:lpstr>
      <vt:lpstr>Opportunities to operationalize Resilience approach/ implementing road map</vt:lpstr>
      <vt:lpstr>Specific expectations from IFRC in 2015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Society Name:</dc:title>
  <dc:creator>abhishek rimal</dc:creator>
  <cp:lastModifiedBy>relief 81</cp:lastModifiedBy>
  <cp:revision>92</cp:revision>
  <dcterms:created xsi:type="dcterms:W3CDTF">2014-07-22T06:17:29Z</dcterms:created>
  <dcterms:modified xsi:type="dcterms:W3CDTF">2014-09-09T08:48:20Z</dcterms:modified>
</cp:coreProperties>
</file>