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2" r:id="rId2"/>
    <p:sldId id="273" r:id="rId3"/>
    <p:sldId id="281" r:id="rId4"/>
    <p:sldId id="303" r:id="rId5"/>
    <p:sldId id="282" r:id="rId6"/>
    <p:sldId id="283" r:id="rId7"/>
    <p:sldId id="274" r:id="rId8"/>
    <p:sldId id="276" r:id="rId9"/>
    <p:sldId id="305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277" r:id="rId28"/>
    <p:sldId id="279" r:id="rId29"/>
    <p:sldId id="278" r:id="rId30"/>
    <p:sldId id="304" r:id="rId31"/>
    <p:sldId id="280" r:id="rId32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879" autoAdjust="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pPr>
              <a:defRPr/>
            </a:pPr>
            <a:fld id="{FAADCEA0-F417-43A3-ACFD-C57EABD1B945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pPr>
              <a:defRPr/>
            </a:pPr>
            <a:fld id="{FB1921A8-2BC8-4C11-87B9-B77AB8BE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85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C6ADD0-B77D-4BC2-8D31-BDDD03B9DD9E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CC9F57-549D-4564-8A33-110461FE8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2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B15A4947-2CBD-4F62-8D17-B696A8F2BEF2}" type="slidenum">
              <a:rPr lang="en-US" altLang="en-US" sz="1300" smtClean="0">
                <a:latin typeface="Arial" pitchFamily="34" charset="0"/>
                <a:ea typeface="ヒラギノ角ゴ Pro W3"/>
                <a:cs typeface="ヒラギノ角ゴ Pro W3"/>
              </a:rPr>
              <a:pPr eaLnBrk="0" hangingPunct="0"/>
              <a:t>14</a:t>
            </a:fld>
            <a:endParaRPr lang="en-US" altLang="en-US" sz="1300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ヒラギノ角ゴ Pro W3"/>
              <a:cs typeface="ヒラギノ角ゴ Pro W3"/>
            </a:endParaRP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----- Meeting Notes (7/27/12 14:35) -----</a:t>
            </a: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2- Tracing should be part of the blood/ social </a:t>
            </a: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2 safety-CPR, First aid, in the neighborhood </a:t>
            </a: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2- commiunity health (CHNS) </a:t>
            </a: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2- DMS</a:t>
            </a:r>
          </a:p>
          <a:p>
            <a:endParaRPr lang="en-US" altLang="en-US" smtClean="0">
              <a:ea typeface="ヒラギノ角ゴ Pro W3"/>
              <a:cs typeface="ヒラギノ角ゴ Pro W3"/>
            </a:endParaRP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Communication(1)-getting the data </a:t>
            </a:r>
          </a:p>
          <a:p>
            <a:endParaRPr lang="en-US" altLang="en-US" smtClean="0">
              <a:ea typeface="ヒラギノ角ゴ Pro W3"/>
              <a:cs typeface="ヒラギノ角ゴ Pro W3"/>
            </a:endParaRP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flooding- must be reported</a:t>
            </a:r>
          </a:p>
          <a:p>
            <a:endParaRPr lang="en-US" altLang="en-US" smtClean="0">
              <a:ea typeface="ヒラギノ角ゴ Pro W3"/>
              <a:cs typeface="ヒラギノ角ゴ Pro W3"/>
            </a:endParaRP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MINIMUM OF $$ </a:t>
            </a:r>
          </a:p>
          <a:p>
            <a:endParaRPr lang="en-US" altLang="en-US" smtClean="0">
              <a:ea typeface="ヒラギノ角ゴ Pro W3"/>
              <a:cs typeface="ヒラギノ角ゴ Pro W3"/>
            </a:endParaRP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----- Meeting Notes (10/17/12 14:35) -----</a:t>
            </a:r>
          </a:p>
          <a:p>
            <a:r>
              <a:rPr lang="en-US" altLang="en-US" smtClean="0">
                <a:ea typeface="ヒラギノ角ゴ Pro W3"/>
                <a:cs typeface="ヒラギノ角ゴ Pro W3"/>
              </a:rPr>
              <a:t>Tracing -&gt; Social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14E763-DCCF-40DD-9543-F1F9E67E0C2F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2AA1A3-A377-4ED0-9A57-9E57F7A2CE6F}" type="slidenum">
              <a:rPr lang="en-US" sz="1300" smtClean="0">
                <a:latin typeface="Arial" pitchFamily="34" charset="0"/>
              </a:rPr>
              <a:pPr/>
              <a:t>16</a:t>
            </a:fld>
            <a:endParaRPr lang="en-US" sz="13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9B87-D93D-4230-98E3-8F04777234BB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064B-DEB3-4DAF-A161-39B10F9EE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514E-B4B2-41C0-B93E-C913E2CAF0EB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7281-9CF4-4708-BFF8-98B05ED1B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B81AC-464B-49CB-B682-A70D05159A3C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5794-A001-4F36-8B5C-E99042E9F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094C-3ED7-476E-936E-1015286C7D8E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2411-6BC8-42CF-B4A9-8BED72D33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554E-0EF1-448B-BAAE-EA177E0C9E83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5DEE-39D7-4201-90C1-C528C8601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A915-57E1-47DE-B4AC-D573F9D3A23F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C1D2-CA15-40B6-8BC6-4CFE8E795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269C-D363-4DDB-ACBF-985157B1797B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DD8A-67FC-46A5-A7DD-33068B96C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09C0-8109-4C43-A0D5-6F6ED8E96F2F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8AEC-85FB-467B-9716-96F93A96A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D1459-27B5-4978-B1CC-EA654BAFF64A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8717-3A56-41B8-8BE6-E98C0F49F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4723-CDF0-404A-8D4A-2BC4D4AED721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9E02-F2CD-426D-BBDF-23F059DA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DFC0-06AC-4B87-B89A-A4C9C5CA333C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BF27-9601-4BBF-AAF2-8D9ADBB1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9CA9D2-D7BF-4DA9-B9DA-8AF01699CB98}" type="datetimeFigureOut">
              <a:rPr lang="en-US"/>
              <a:pPr>
                <a:defRPr/>
              </a:pPr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EEEC0F-5C63-411B-B553-888CDC599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514600"/>
            <a:ext cx="639393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18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REGIONAL CSR FORUM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16 – 19 September 2014, Bangkok - Thailand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304800" y="2590800"/>
            <a:ext cx="3276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Empowering the communities, school, and workplace – participatory approach and ownership driven DRR project.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5" name="Picture 4" descr="C:\Users\Patrick\Desktop\PICTURES 13\July\VCA\VCA San Francisco pics\IMG_88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905000"/>
            <a:ext cx="2209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12" descr="D:\RED CROSS\Acer NEW\Drive D\xpictures\1st Q\1.5 VCA in the barangays\Baksur pics\DSC02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133600"/>
            <a:ext cx="2133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pic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038600"/>
            <a:ext cx="2365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28600" y="2438400"/>
            <a:ext cx="3124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Mobilization of volunteers in DRR </a:t>
            </a:r>
            <a:r>
              <a:rPr lang="en-US" sz="2800">
                <a:solidFill>
                  <a:srgbClr val="FF0000"/>
                </a:solidFill>
              </a:rPr>
              <a:t>– before, during and after disaster</a:t>
            </a:r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 (specially in urban context)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8196" name="Picture 2" descr="benguetfootp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905000"/>
            <a:ext cx="2498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Patrick\Desktop\PICTURES 13\July\VCA\VCA San Francisco pics\IMG_888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05000"/>
            <a:ext cx="2209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3657600" y="38100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Hazard and Risk Analysis,</a:t>
            </a:r>
          </a:p>
          <a:p>
            <a:r>
              <a:rPr lang="en-US" sz="1200"/>
              <a:t>and VCA</a:t>
            </a:r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6019800" y="3838575"/>
            <a:ext cx="839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Mitigation</a:t>
            </a:r>
          </a:p>
        </p:txBody>
      </p:sp>
      <p:pic>
        <p:nvPicPr>
          <p:cNvPr id="8200" name="Picture 14" descr="D:\Downloads\Arci\IMG_08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343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3556000" y="6092825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Recovery Program</a:t>
            </a:r>
          </a:p>
        </p:txBody>
      </p:sp>
      <p:pic>
        <p:nvPicPr>
          <p:cNvPr id="8202" name="Picture 27" descr="mollie 0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1910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6172200" y="6092825"/>
            <a:ext cx="1739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Response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28600" y="2514600"/>
            <a:ext cx="3429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Promote volunteerism thru Red Cross 143 in the community, schools, and workplaces (specially in urban context)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9220" name="Picture 8" descr="C:\Users\Red Cross\Documents\FinnishRC\Logo\RC143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57400"/>
            <a:ext cx="17414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114800" y="39624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u="sng">
                <a:ea typeface="MS PGothic" pitchFamily="34" charset="-128"/>
              </a:rPr>
              <a:t>Predict</a:t>
            </a:r>
            <a:r>
              <a:rPr lang="en-US" altLang="ko-KR">
                <a:ea typeface="MS PGothic" pitchFamily="34" charset="-128"/>
              </a:rPr>
              <a:t> hazards</a:t>
            </a:r>
          </a:p>
          <a:p>
            <a:r>
              <a:rPr lang="en-US" altLang="ko-KR" b="1" u="sng">
                <a:ea typeface="MS PGothic" pitchFamily="34" charset="-128"/>
              </a:rPr>
              <a:t>Plan</a:t>
            </a:r>
            <a:r>
              <a:rPr lang="en-US" altLang="ko-KR">
                <a:ea typeface="MS PGothic" pitchFamily="34" charset="-128"/>
              </a:rPr>
              <a:t> to lessen vulnerability and increase your organization’s capability</a:t>
            </a:r>
          </a:p>
          <a:p>
            <a:r>
              <a:rPr lang="en-US" altLang="ko-KR" b="1" u="sng">
                <a:ea typeface="MS PGothic" pitchFamily="34" charset="-128"/>
              </a:rPr>
              <a:t>Prepare</a:t>
            </a:r>
            <a:r>
              <a:rPr lang="en-US" altLang="ko-KR">
                <a:ea typeface="MS PGothic" pitchFamily="34" charset="-128"/>
              </a:rPr>
              <a:t> the equipment and the people</a:t>
            </a:r>
          </a:p>
          <a:p>
            <a:r>
              <a:rPr lang="en-US" altLang="ko-KR">
                <a:ea typeface="MS PGothic" pitchFamily="34" charset="-128"/>
              </a:rPr>
              <a:t>Constantly </a:t>
            </a:r>
            <a:r>
              <a:rPr lang="en-US" altLang="ko-KR" b="1" u="sng">
                <a:ea typeface="MS PGothic" pitchFamily="34" charset="-128"/>
              </a:rPr>
              <a:t>Practice</a:t>
            </a:r>
            <a:r>
              <a:rPr lang="en-US" altLang="ko-KR">
                <a:ea typeface="MS PGothic" pitchFamily="34" charset="-128"/>
              </a:rPr>
              <a:t> so when the challenges come they can cope</a:t>
            </a:r>
          </a:p>
          <a:p>
            <a:r>
              <a:rPr lang="en-US" altLang="ko-KR" b="1">
                <a:ea typeface="MS PGothic" pitchFamily="34" charset="-128"/>
              </a:rPr>
              <a:t>Cope/Mitigate</a:t>
            </a:r>
            <a:r>
              <a:rPr lang="en-US" altLang="ko-KR">
                <a:ea typeface="MS PGothic" pitchFamily="34" charset="-128"/>
              </a:rPr>
              <a:t> + 3 R’s (</a:t>
            </a:r>
            <a:r>
              <a:rPr lang="en-US" altLang="ko-KR" b="1">
                <a:ea typeface="MS PGothic" pitchFamily="34" charset="-128"/>
              </a:rPr>
              <a:t>Retrieve, Relief, Recovery</a:t>
            </a:r>
            <a:r>
              <a:rPr lang="en-US" altLang="ko-KR">
                <a:ea typeface="MS PGothic" pitchFamily="34" charset="-128"/>
              </a:rPr>
              <a:t>)</a:t>
            </a:r>
          </a:p>
        </p:txBody>
      </p:sp>
      <p:pic>
        <p:nvPicPr>
          <p:cNvPr id="9222" name="Picture 4" descr="C:\Users\Aklan Chapter\Desktop\Larence\xpictures\1.1 BDAT sampa training\DSC036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291623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SG\Downloads\photo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287496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 descr="143 parañaque.jp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3581400" y="4114800"/>
            <a:ext cx="4953000" cy="22225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Content Placeholder 3" descr="143 laguna2.pn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3505200" y="1066800"/>
            <a:ext cx="2982417" cy="2933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143 laguna3.pn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6629400" y="990600"/>
            <a:ext cx="2236694" cy="3046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447800" y="152400"/>
            <a:ext cx="634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RED CROSS 143 VOLUNTEERS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1143000"/>
            <a:ext cx="6643687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Arial" pitchFamily="-108" charset="0"/>
              </a:rPr>
              <a:t>Roles of 143 Volunteers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13" y="2057400"/>
            <a:ext cx="6357937" cy="2971800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sz="1500" i="1" dirty="0">
              <a:ea typeface="Arial" pitchFamily="-108" charset="0"/>
            </a:endParaRPr>
          </a:p>
          <a:p>
            <a:pPr>
              <a:defRPr/>
            </a:pPr>
            <a:r>
              <a:rPr lang="en-US" dirty="0">
                <a:ea typeface="Arial" pitchFamily="-108" charset="0"/>
              </a:rPr>
              <a:t>To build resilient communities </a:t>
            </a:r>
          </a:p>
          <a:p>
            <a:pPr>
              <a:defRPr/>
            </a:pPr>
            <a:r>
              <a:rPr lang="en-US" dirty="0">
                <a:ea typeface="Arial" pitchFamily="-108" charset="0"/>
              </a:rPr>
              <a:t>To be the early warning agents</a:t>
            </a:r>
          </a:p>
          <a:p>
            <a:pPr>
              <a:defRPr/>
            </a:pPr>
            <a:r>
              <a:rPr lang="en-US" dirty="0">
                <a:ea typeface="Arial" pitchFamily="-108" charset="0"/>
              </a:rPr>
              <a:t>To conduct local risk assessment (Vulnerability and Capacity Assessment)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ea typeface="Arial" pitchFamily="-108" charset="0"/>
              </a:rPr>
              <a:t>	Chapter Level: Pre-disaster history and </a:t>
            </a:r>
            <a:r>
              <a:rPr lang="en-US" dirty="0" smtClean="0">
                <a:ea typeface="Arial" pitchFamily="-108" charset="0"/>
              </a:rPr>
              <a:t>   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ea typeface="Arial" pitchFamily="-108" charset="0"/>
              </a:rPr>
              <a:t>                                         assessment</a:t>
            </a:r>
            <a:endParaRPr lang="en-US" dirty="0">
              <a:ea typeface="Arial" pitchFamily="-108" charset="0"/>
            </a:endParaRPr>
          </a:p>
          <a:p>
            <a:pPr>
              <a:defRPr/>
            </a:pPr>
            <a:r>
              <a:rPr lang="en-US" dirty="0">
                <a:ea typeface="Arial" pitchFamily="-108" charset="0"/>
              </a:rPr>
              <a:t>To be the first responders and reporters</a:t>
            </a:r>
          </a:p>
          <a:p>
            <a:pPr>
              <a:defRPr/>
            </a:pPr>
            <a:r>
              <a:rPr lang="en-US" dirty="0">
                <a:ea typeface="Arial" pitchFamily="-108" charset="0"/>
              </a:rPr>
              <a:t>To assist in the relief and rehabilitation process</a:t>
            </a:r>
          </a:p>
          <a:p>
            <a:pPr eaLnBrk="1" hangingPunct="1">
              <a:defRPr/>
            </a:pPr>
            <a:endParaRPr lang="en-US" dirty="0">
              <a:ea typeface="Arial" pitchFamily="-10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1009650"/>
            <a:ext cx="7886700" cy="995363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ea typeface="Arial" pitchFamily="-108" charset="0"/>
              </a:rPr>
              <a:t>Red Cross143 Organization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89300" y="2032000"/>
            <a:ext cx="2686050" cy="2743200"/>
            <a:chOff x="2112" y="1152"/>
            <a:chExt cx="2160" cy="23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112" y="1152"/>
              <a:ext cx="2160" cy="1536"/>
              <a:chOff x="2160" y="1392"/>
              <a:chExt cx="2160" cy="1536"/>
            </a:xfrm>
          </p:grpSpPr>
          <p:sp>
            <p:nvSpPr>
              <p:cNvPr id="12302" name="Rectangle 6"/>
              <p:cNvSpPr>
                <a:spLocks noChangeArrowheads="1"/>
              </p:cNvSpPr>
              <p:nvPr/>
            </p:nvSpPr>
            <p:spPr bwMode="auto">
              <a:xfrm>
                <a:off x="2880" y="1392"/>
                <a:ext cx="720" cy="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E3231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3" name="Rectangle 7"/>
              <p:cNvSpPr>
                <a:spLocks noChangeArrowheads="1"/>
              </p:cNvSpPr>
              <p:nvPr/>
            </p:nvSpPr>
            <p:spPr bwMode="auto">
              <a:xfrm>
                <a:off x="2160" y="2160"/>
                <a:ext cx="720" cy="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E3231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4" name="Rectangle 8"/>
              <p:cNvSpPr>
                <a:spLocks noChangeArrowheads="1"/>
              </p:cNvSpPr>
              <p:nvPr/>
            </p:nvSpPr>
            <p:spPr bwMode="auto">
              <a:xfrm>
                <a:off x="2880" y="2160"/>
                <a:ext cx="720" cy="76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2305" name="Rectangle 9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720" cy="76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2832" y="2688"/>
              <a:ext cx="720" cy="76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3330575" y="2252663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ea typeface="ヒラギノ角ゴ Pro W3"/>
                <a:cs typeface="ヒラギノ角ゴ Pro W3"/>
              </a:rPr>
              <a:t>  </a:t>
            </a:r>
            <a:r>
              <a:rPr lang="en-US" altLang="en-US" sz="2700" b="1">
                <a:ea typeface="ヒラギノ角ゴ Pro W3"/>
                <a:cs typeface="ヒラギノ角ゴ Pro W3"/>
              </a:rPr>
              <a:t>11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3289300" y="4100513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ea typeface="ヒラギノ角ゴ Pro W3"/>
                <a:cs typeface="ヒラギノ角ゴ Pro W3"/>
              </a:rPr>
              <a:t>  </a:t>
            </a:r>
            <a:r>
              <a:rPr lang="en-US" altLang="en-US" sz="2700" b="1">
                <a:ea typeface="ヒラギノ角ゴ Pro W3"/>
                <a:cs typeface="ヒラギノ角ゴ Pro W3"/>
              </a:rPr>
              <a:t>11</a:t>
            </a: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5175250" y="2254250"/>
            <a:ext cx="800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ea typeface="ヒラギノ角ゴ Pro W3"/>
                <a:cs typeface="ヒラギノ角ゴ Pro W3"/>
              </a:rPr>
              <a:t>  </a:t>
            </a:r>
            <a:r>
              <a:rPr lang="en-US" altLang="en-US" sz="2700" b="1">
                <a:ea typeface="ヒラギノ角ゴ Pro W3"/>
                <a:cs typeface="ヒラギノ角ゴ Pro W3"/>
              </a:rPr>
              <a:t>11</a:t>
            </a:r>
          </a:p>
        </p:txBody>
      </p: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5175250" y="4121150"/>
            <a:ext cx="8001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ea typeface="ヒラギノ角ゴ Pro W3"/>
                <a:cs typeface="ヒラギノ角ゴ Pro W3"/>
              </a:rPr>
              <a:t>  </a:t>
            </a:r>
            <a:r>
              <a:rPr lang="en-US" altLang="en-US" sz="2700" b="1">
                <a:ea typeface="ヒラギノ角ゴ Pro W3"/>
                <a:cs typeface="ヒラギノ角ゴ Pro W3"/>
              </a:rPr>
              <a:t>11</a:t>
            </a: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2944813" y="4814888"/>
            <a:ext cx="33972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 b="1">
                <a:ea typeface="ヒラギノ角ゴ Pro W3"/>
                <a:cs typeface="ヒラギノ角ゴ Pro W3"/>
              </a:rPr>
              <a:t>= </a:t>
            </a:r>
            <a:r>
              <a:rPr lang="en-US" altLang="en-US" sz="3000" b="1">
                <a:solidFill>
                  <a:srgbClr val="E32313"/>
                </a:solidFill>
                <a:ea typeface="ヒラギノ角ゴ Pro W3"/>
                <a:cs typeface="ヒラギノ角ゴ Pro W3"/>
              </a:rPr>
              <a:t>44</a:t>
            </a:r>
          </a:p>
          <a:p>
            <a:pPr algn="ctr">
              <a:spcBef>
                <a:spcPct val="50000"/>
              </a:spcBef>
            </a:pPr>
            <a:r>
              <a:rPr lang="en-US" altLang="en-US" sz="3000" b="1">
                <a:ea typeface="ヒラギノ角ゴ Pro W3"/>
                <a:cs typeface="ヒラギノ角ゴ Pro W3"/>
              </a:rPr>
              <a:t>MINIMUM</a:t>
            </a:r>
          </a:p>
        </p:txBody>
      </p:sp>
      <p:pic>
        <p:nvPicPr>
          <p:cNvPr id="12297" name="Picture 42" descr="C:\Users\OPCEN08\Desktop\PNRC-New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5435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4083050" y="4814888"/>
            <a:ext cx="1200150" cy="6477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7" name="TextBox 1"/>
          <p:cNvSpPr txBox="1">
            <a:spLocks noChangeArrowheads="1"/>
          </p:cNvSpPr>
          <p:nvPr/>
        </p:nvSpPr>
        <p:spPr bwMode="auto">
          <a:xfrm>
            <a:off x="504825" y="1778000"/>
            <a:ext cx="27209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altLang="en-US" b="1">
              <a:ea typeface="ヒラギノ角ゴ Pro W3"/>
              <a:cs typeface="ヒラギノ角ゴ Pro W3"/>
            </a:endParaRPr>
          </a:p>
          <a:p>
            <a:pPr algn="ctr" eaLnBrk="1" hangingPunct="1"/>
            <a:r>
              <a:rPr lang="en-US" altLang="en-US" b="1">
                <a:ea typeface="ヒラギノ角ゴ Pro W3"/>
                <a:cs typeface="ヒラギノ角ゴ Pro W3"/>
              </a:rPr>
              <a:t> </a:t>
            </a:r>
          </a:p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OUT OF 11:</a:t>
            </a:r>
          </a:p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1= Tracing &amp; Social</a:t>
            </a:r>
          </a:p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1= IHL</a:t>
            </a:r>
          </a:p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1= Communication</a:t>
            </a:r>
          </a:p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2= Safety</a:t>
            </a:r>
          </a:p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2= DMS/ERU</a:t>
            </a:r>
          </a:p>
          <a:p>
            <a:pPr eaLnBrk="1" hangingPunct="1"/>
            <a:r>
              <a:rPr lang="en-US" altLang="en-US">
                <a:ea typeface="ヒラギノ角ゴ Pro W3"/>
                <a:cs typeface="ヒラギノ角ゴ Pro W3"/>
              </a:rPr>
              <a:t>2= Blood </a:t>
            </a:r>
            <a:br>
              <a:rPr lang="en-US" altLang="en-US">
                <a:ea typeface="ヒラギノ角ゴ Pro W3"/>
                <a:cs typeface="ヒラギノ角ゴ Pro W3"/>
              </a:rPr>
            </a:br>
            <a:r>
              <a:rPr lang="en-US" altLang="en-US">
                <a:ea typeface="ヒラギノ角ゴ Pro W3"/>
                <a:cs typeface="ヒラギノ角ゴ Pro W3"/>
              </a:rPr>
              <a:t>2=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-23813" y="2043113"/>
            <a:ext cx="8804276" cy="1384300"/>
          </a:xfrm>
          <a:prstGeom prst="rect">
            <a:avLst/>
          </a:prstGeom>
        </p:spPr>
        <p:txBody>
          <a:bodyPr/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Calisto MT" pitchFamily="18" charset="0"/>
              <a:buChar char="•"/>
              <a:defRPr sz="20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Calisto MT" pitchFamily="18" charset="0"/>
              <a:buChar char="•"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11325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002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290763" indent="-280988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571750" indent="-2809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sto MT" pitchFamily="18" charset="0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Volunteers + Logistics + Information Technology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996950" y="223838"/>
            <a:ext cx="8299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Successful and Effective Disaster Response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62400" y="3235325"/>
            <a:ext cx="677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PH" sz="6600"/>
              <a:t>=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4314825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>
                <a:latin typeface="Constantia" pitchFamily="18" charset="0"/>
                <a:ea typeface="MS PGothic" pitchFamily="34" charset="-128"/>
              </a:rPr>
              <a:t>Always First, Always Ready,</a:t>
            </a:r>
          </a:p>
          <a:p>
            <a:pPr algn="ctr" eaLnBrk="1" hangingPunct="1"/>
            <a:r>
              <a:rPr lang="en-US" altLang="en-US" sz="4000">
                <a:latin typeface="Constantia" pitchFamily="18" charset="0"/>
                <a:ea typeface="MS PGothic" pitchFamily="34" charset="-128"/>
              </a:rPr>
              <a:t>Always There…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0" y="2514600"/>
            <a:ext cx="2743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Integration of Health and Disaster Management  in Disaster Risk Reduction</a:t>
            </a:r>
          </a:p>
        </p:txBody>
      </p:sp>
      <p:pic>
        <p:nvPicPr>
          <p:cNvPr id="15364" name="Picture 1" descr="IMG_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981200"/>
            <a:ext cx="220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PNRC HW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81200"/>
            <a:ext cx="2806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105400" y="5791200"/>
            <a:ext cx="2143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Health and Sanitation</a:t>
            </a: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3668713" y="1219200"/>
            <a:ext cx="4865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PH"/>
              <a:t>Chapters conduct VCA + DRR Plan + Budget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81000" y="2049463"/>
            <a:ext cx="35052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Partnership for Resilience with private sectors and civil society organizations (cso), and strengthen partnership with local government units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6388" name="Picture 3" descr="C:\Users\Red Cross\Documents\FinnishRC\Photos\caloocan launching_june2013\SAM_8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981200"/>
            <a:ext cx="2209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Red Cross\Documents\FinnishRC\Photos\caloocan VCA_oct2013\VCA reporting\VCA pics\completion of VCA\IMG_4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971800"/>
            <a:ext cx="2743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553200" y="5791200"/>
            <a:ext cx="1314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Government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4829175" y="2286000"/>
            <a:ext cx="1724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Private and CSO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04800" y="2438400"/>
            <a:ext cx="3505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Advocate with local governments and community leaders to include disaster risk reduction into their Sustainability Development Plan (SDP)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724400" y="6076950"/>
            <a:ext cx="3505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/>
              <a:t>Baseline Map</a:t>
            </a:r>
          </a:p>
        </p:txBody>
      </p:sp>
      <p:pic>
        <p:nvPicPr>
          <p:cNvPr id="17413" name="Picture 2" descr="C:\Users\Red Cross\Documents\FinnishRC\Photos\caloocan baseline_aug2013\encoding\SAM_8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01955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Red Cross\Documents\FinnishRC\Photos\caloocan baseline_aug2013\encoding\SAM_8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94335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IMG_33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828800"/>
            <a:ext cx="5302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213201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2130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62600" y="914400"/>
            <a:ext cx="335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For the past two years, the Philippines suffered tremendous disaster events of various magnitudes.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53340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Although this is not new but only it is above the normal conditions that we all experienced.</a:t>
            </a:r>
            <a:endParaRPr lang="en-US" sz="2000" dirty="0"/>
          </a:p>
        </p:txBody>
      </p:sp>
      <p:pic>
        <p:nvPicPr>
          <p:cNvPr id="4" name="Picture 16" descr="mollie 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209800"/>
            <a:ext cx="2049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581400"/>
            <a:ext cx="23336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feria-Aliaga Nueva Eci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648200"/>
            <a:ext cx="21685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3" descr="voleruca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124200"/>
            <a:ext cx="18415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38200" y="2286000"/>
            <a:ext cx="2286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Mitigation measures should focus on development and reducing risks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62400" y="2057400"/>
            <a:ext cx="4800600" cy="4275138"/>
            <a:chOff x="1201616" y="2057400"/>
            <a:chExt cx="6723184" cy="4275438"/>
          </a:xfrm>
        </p:grpSpPr>
        <p:pic>
          <p:nvPicPr>
            <p:cNvPr id="18437" name="Picture 2" descr="benguetfootpat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1616" y="2057400"/>
              <a:ext cx="3352800" cy="2249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3" descr="seawall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4416" y="2057400"/>
              <a:ext cx="3370384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5" descr="C:\Users\HOME\Desktop\New folder (10)\DCIM\100OLYMP\PA18045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1616" y="4267200"/>
              <a:ext cx="3352800" cy="206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7" descr="F:\DCIM\101MSDCF\DSC0726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54416" y="4267200"/>
              <a:ext cx="33528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1828800"/>
            <a:ext cx="3733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Inclusion of thematic issues on DRRM such as gender balance, person with disability, climate change, livelihood, child protection, and eco-system management and restoration</a:t>
            </a:r>
          </a:p>
        </p:txBody>
      </p:sp>
      <p:pic>
        <p:nvPicPr>
          <p:cNvPr id="19460" name="Picture 3" descr="F:\PSP\307550_496197257097469_14418458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2192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F:\PSP\526372_513423772041484_37486619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95400"/>
            <a:ext cx="22098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4"/>
          <p:cNvPicPr>
            <a:picLocks noChangeAspect="1" noChangeArrowheads="1"/>
          </p:cNvPicPr>
          <p:nvPr/>
        </p:nvPicPr>
        <p:blipFill>
          <a:blip r:embed="rId4"/>
          <a:srcRect t="6421" b="3452"/>
          <a:stretch>
            <a:fillRect/>
          </a:stretch>
        </p:blipFill>
        <p:spPr bwMode="auto">
          <a:xfrm>
            <a:off x="4191000" y="3429000"/>
            <a:ext cx="23622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9463" name="Picture 6" descr="F:\yolanda\IMG_08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5814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200" y="2451100"/>
            <a:ext cx="1828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Integrate resilience to </a:t>
            </a:r>
            <a:r>
              <a:rPr lang="en-US" sz="2800" dirty="0" smtClean="0">
                <a:solidFill>
                  <a:srgbClr val="FF0000"/>
                </a:solidFill>
              </a:rPr>
              <a:t>disaster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recovery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484" name="Picture 6" descr="D:\Downloads\Arci\IMG_1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324600" y="4343400"/>
            <a:ext cx="2420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Recovery - Safe Shelter </a:t>
            </a:r>
          </a:p>
        </p:txBody>
      </p:sp>
      <p:pic>
        <p:nvPicPr>
          <p:cNvPr id="20486" name="Picture 2" descr="Description: IMG_0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981200" y="2971800"/>
            <a:ext cx="4068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Rehabilitation Project – DRR Community activity </a:t>
            </a:r>
          </a:p>
        </p:txBody>
      </p:sp>
      <p:pic>
        <p:nvPicPr>
          <p:cNvPr id="2048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5814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1066800"/>
            <a:ext cx="7620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>
              <a:defRPr/>
            </a:pPr>
            <a:r>
              <a:rPr lang="en-PH" sz="2000" dirty="0">
                <a:solidFill>
                  <a:schemeClr val="tx1"/>
                </a:solidFill>
              </a:rPr>
              <a:t>As an End-to-End recovery approach, include DRR program within the </a:t>
            </a:r>
          </a:p>
          <a:p>
            <a:pPr marL="285750" indent="-285750" algn="just">
              <a:defRPr/>
            </a:pPr>
            <a:r>
              <a:rPr lang="en-PH" sz="2000" dirty="0">
                <a:solidFill>
                  <a:schemeClr val="tx1"/>
                </a:solidFill>
              </a:rPr>
              <a:t>Recovery program as part of the community capacity building (also </a:t>
            </a:r>
          </a:p>
          <a:p>
            <a:pPr marL="285750" indent="-285750" algn="just">
              <a:defRPr/>
            </a:pPr>
            <a:r>
              <a:rPr lang="en-PH" sz="2000" dirty="0">
                <a:solidFill>
                  <a:schemeClr val="tx1"/>
                </a:solidFill>
              </a:rPr>
              <a:t>include school-based and workplace)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600200" y="76200"/>
            <a:ext cx="632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PRC STRATEGIES ON DISASTER RISK REDUCTION AND MANAGEMENT (DRRM)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609600" y="2590800"/>
            <a:ext cx="2362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Strengthen the PRC Chapter Capacity on Disaster Preparedness for Response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2532" name="Picture 3" descr="_DSC0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338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IMG_6720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6175" y="1360488"/>
            <a:ext cx="25844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py of Copy of DSC006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13" y="1266825"/>
            <a:ext cx="278130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DSC_2992.JPG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6172200" y="3810000"/>
            <a:ext cx="2775200" cy="2298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355" y="152400"/>
            <a:ext cx="519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DISASTER RISK REDUCTION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1430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Process: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Finalization of the updated DRRM Curriculum by end of October </a:t>
            </a:r>
          </a:p>
          <a:p>
            <a:r>
              <a:rPr lang="en-US" dirty="0" smtClean="0"/>
              <a:t>   2014;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Completion of the mapping to identify priority areas for 2016 (35 </a:t>
            </a:r>
          </a:p>
          <a:p>
            <a:r>
              <a:rPr lang="en-US" dirty="0" smtClean="0"/>
              <a:t>    provinces and 11 urban highly disaster prone) by end of </a:t>
            </a:r>
          </a:p>
          <a:p>
            <a:r>
              <a:rPr lang="en-US" dirty="0" smtClean="0"/>
              <a:t>    September 2014;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Finalization of the VCA Manual by end of October 2014;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Finalization of the framework model on DRRM and DP; and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Finalization of the PRC Capacity Building proposal for disaster </a:t>
            </a:r>
          </a:p>
          <a:p>
            <a:r>
              <a:rPr lang="en-US" dirty="0" smtClean="0"/>
              <a:t>   management covering 2015 to 2016 of the PRC Strategic </a:t>
            </a:r>
          </a:p>
          <a:p>
            <a:r>
              <a:rPr lang="en-US" dirty="0" smtClean="0"/>
              <a:t>   Direction 2012 - 2016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3663" y="914400"/>
            <a:ext cx="8821737" cy="5486400"/>
            <a:chOff x="94121" y="914400"/>
            <a:chExt cx="6687679" cy="8001000"/>
          </a:xfrm>
        </p:grpSpPr>
        <p:sp>
          <p:nvSpPr>
            <p:cNvPr id="3" name="Rounded Rectangle 2"/>
            <p:cNvSpPr/>
            <p:nvPr/>
          </p:nvSpPr>
          <p:spPr>
            <a:xfrm>
              <a:off x="1066524" y="914400"/>
              <a:ext cx="4724821" cy="68527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2000" b="1" dirty="0">
                  <a:solidFill>
                    <a:schemeClr val="tx1"/>
                  </a:solidFill>
                </a:rPr>
                <a:t>RESILIENCE</a:t>
              </a:r>
            </a:p>
            <a:p>
              <a:pPr algn="ctr">
                <a:defRPr/>
              </a:pPr>
              <a:r>
                <a:rPr lang="en-PH" dirty="0">
                  <a:solidFill>
                    <a:schemeClr val="tx1"/>
                  </a:solidFill>
                </a:rPr>
                <a:t>Disaster Preparedness for Response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476507" y="2273060"/>
              <a:ext cx="894614" cy="30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Local</a:t>
              </a:r>
            </a:p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Government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346383"/>
              <a:ext cx="685800" cy="30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Community </a:t>
              </a:r>
            </a:p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(RC 143 Volunteers)</a:t>
              </a:r>
            </a:p>
          </p:txBody>
        </p:sp>
        <p:sp>
          <p:nvSpPr>
            <p:cNvPr id="6" name="Up Arrow 5"/>
            <p:cNvSpPr/>
            <p:nvPr/>
          </p:nvSpPr>
          <p:spPr>
            <a:xfrm>
              <a:off x="2959581" y="1981664"/>
              <a:ext cx="746151" cy="932986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PH" sz="1600"/>
            </a:p>
          </p:txBody>
        </p:sp>
        <p:sp>
          <p:nvSpPr>
            <p:cNvPr id="7" name="Oval 6"/>
            <p:cNvSpPr/>
            <p:nvPr/>
          </p:nvSpPr>
          <p:spPr>
            <a:xfrm>
              <a:off x="2285638" y="3199409"/>
              <a:ext cx="2209570" cy="16020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2400" dirty="0">
                  <a:solidFill>
                    <a:schemeClr val="tx1"/>
                  </a:solidFill>
                </a:rPr>
                <a:t>CHAPTER</a:t>
              </a:r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1162802" y="3694841"/>
              <a:ext cx="837615" cy="458391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PH" sz="1600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4495208" y="3657799"/>
              <a:ext cx="838819" cy="45607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PH" sz="1600"/>
            </a:p>
          </p:txBody>
        </p:sp>
        <p:sp>
          <p:nvSpPr>
            <p:cNvPr id="10" name="Up Arrow Callout 9"/>
            <p:cNvSpPr/>
            <p:nvPr/>
          </p:nvSpPr>
          <p:spPr>
            <a:xfrm>
              <a:off x="94121" y="4801461"/>
              <a:ext cx="6687679" cy="4113939"/>
            </a:xfrm>
            <a:prstGeom prst="upArrowCallout">
              <a:avLst>
                <a:gd name="adj1" fmla="val 25000"/>
                <a:gd name="adj2" fmla="val 21646"/>
                <a:gd name="adj3" fmla="val 8648"/>
                <a:gd name="adj4" fmla="val 828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PH" sz="1600"/>
            </a:p>
          </p:txBody>
        </p:sp>
        <p:sp>
          <p:nvSpPr>
            <p:cNvPr id="11" name="Oval 10"/>
            <p:cNvSpPr/>
            <p:nvPr/>
          </p:nvSpPr>
          <p:spPr>
            <a:xfrm>
              <a:off x="254182" y="5581650"/>
              <a:ext cx="1471843" cy="9144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Response Tool</a:t>
              </a:r>
            </a:p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(RCAT)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209820" y="6630393"/>
              <a:ext cx="2209570" cy="10649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VCA and Hazard &amp; Risk Analysis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04728" y="6609556"/>
              <a:ext cx="1752251" cy="9353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Emergency Funds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905342" y="7771739"/>
              <a:ext cx="1980911" cy="11297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Communication Center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723867" y="6704476"/>
              <a:ext cx="1905092" cy="10672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Capacity Building on Technical Expertise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034196" y="5530718"/>
              <a:ext cx="1552476" cy="10672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Contingency Plan &amp; SOPs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875504" y="5616377"/>
              <a:ext cx="1830477" cy="9376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Basic DR Equipment 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962072" y="7771739"/>
              <a:ext cx="2286592" cy="10672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Rapid Assessment and Planning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972902" y="1879799"/>
              <a:ext cx="1361124" cy="9329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Local</a:t>
              </a:r>
            </a:p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Partners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151970" y="1828867"/>
              <a:ext cx="1515168" cy="10603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PRC NHQ</a:t>
              </a:r>
            </a:p>
          </p:txBody>
        </p:sp>
        <p:sp>
          <p:nvSpPr>
            <p:cNvPr id="21" name="Left-Right Arrow 20"/>
            <p:cNvSpPr/>
            <p:nvPr/>
          </p:nvSpPr>
          <p:spPr>
            <a:xfrm rot="3115832">
              <a:off x="2134033" y="2960331"/>
              <a:ext cx="669066" cy="457318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PH" sz="1600"/>
            </a:p>
          </p:txBody>
        </p:sp>
        <p:sp>
          <p:nvSpPr>
            <p:cNvPr id="22" name="Left-Right Arrow 21"/>
            <p:cNvSpPr/>
            <p:nvPr/>
          </p:nvSpPr>
          <p:spPr>
            <a:xfrm rot="18991443">
              <a:off x="3923561" y="2822046"/>
              <a:ext cx="368262" cy="456076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PH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151888" y="7618942"/>
              <a:ext cx="1753455" cy="12200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PH" sz="1600" dirty="0">
                  <a:solidFill>
                    <a:schemeClr val="tx1"/>
                  </a:solidFill>
                </a:rPr>
                <a:t>RC 143 </a:t>
              </a:r>
            </a:p>
            <a:p>
              <a:pPr algn="ctr">
                <a:defRPr/>
              </a:pPr>
              <a:r>
                <a:rPr lang="en-PH" sz="1100" dirty="0">
                  <a:solidFill>
                    <a:schemeClr val="tx1"/>
                  </a:solidFill>
                </a:rPr>
                <a:t>(community, School, workplace)</a:t>
              </a:r>
            </a:p>
          </p:txBody>
        </p:sp>
      </p:grpSp>
      <p:sp>
        <p:nvSpPr>
          <p:cNvPr id="5123" name="TextBox 23"/>
          <p:cNvSpPr txBox="1">
            <a:spLocks noChangeArrowheads="1"/>
          </p:cNvSpPr>
          <p:nvPr/>
        </p:nvSpPr>
        <p:spPr bwMode="auto">
          <a:xfrm>
            <a:off x="1219200" y="228600"/>
            <a:ext cx="791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CHAPTER DISASTER PREPAREDNESS – FRAMEWORK MODEL</a:t>
            </a:r>
          </a:p>
        </p:txBody>
      </p:sp>
      <p:sp>
        <p:nvSpPr>
          <p:cNvPr id="25" name="Oval 24"/>
          <p:cNvSpPr/>
          <p:nvPr/>
        </p:nvSpPr>
        <p:spPr>
          <a:xfrm>
            <a:off x="2401888" y="4114800"/>
            <a:ext cx="1484312" cy="6270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600" dirty="0">
                <a:solidFill>
                  <a:schemeClr val="tx1"/>
                </a:solidFill>
              </a:rPr>
              <a:t>Focal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355" y="152400"/>
            <a:ext cx="5042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DISASTER PREPAREDNESS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701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Organize and training of Red Cross Action Teams (RCAT)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57 Chapters with RCAT 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45 Chapters still to support for 2015 - 2016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 RCAT includes training of 35 members (DM, Health, Safety, IHL,   </a:t>
            </a:r>
          </a:p>
          <a:p>
            <a:r>
              <a:rPr lang="en-US" dirty="0" smtClean="0"/>
              <a:t>    Social – Welfare), and equipage funded by the IFRC and ICRC;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Training of ERU - WASAR at NHQ and Chapter levels;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Procurement of additional equipment such as water tankers and </a:t>
            </a:r>
          </a:p>
          <a:p>
            <a:r>
              <a:rPr lang="en-US" dirty="0" smtClean="0"/>
              <a:t>    fire – rescue truck;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Participation to the joint “</a:t>
            </a:r>
            <a:r>
              <a:rPr lang="en-US" dirty="0" err="1" smtClean="0"/>
              <a:t>Balikatan</a:t>
            </a:r>
            <a:r>
              <a:rPr lang="en-US" dirty="0" smtClean="0"/>
              <a:t> Exercise” together with the US </a:t>
            </a:r>
          </a:p>
          <a:p>
            <a:r>
              <a:rPr lang="en-US" dirty="0" smtClean="0"/>
              <a:t>  – Hawaii National Guard in the conduct of Search and Rescue </a:t>
            </a:r>
          </a:p>
          <a:p>
            <a:r>
              <a:rPr lang="en-US" dirty="0" smtClean="0"/>
              <a:t>  training and exercise together with different SAR organizations </a:t>
            </a:r>
          </a:p>
          <a:p>
            <a:r>
              <a:rPr lang="en-US" dirty="0" smtClean="0"/>
              <a:t>  (i.e. Armed Forces of the Philippines, MMDA, and local </a:t>
            </a:r>
          </a:p>
          <a:p>
            <a:r>
              <a:rPr lang="en-US" dirty="0" smtClean="0"/>
              <a:t>  government units).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355" y="152400"/>
            <a:ext cx="5042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DISASTER PREPAREDNESS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1" y="16764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Still on-going the Implementation of the Disaster Response and </a:t>
            </a:r>
          </a:p>
          <a:p>
            <a:r>
              <a:rPr lang="en-US" dirty="0" smtClean="0"/>
              <a:t>  Contingency Plan for Metro Manila Earthquake Impact Reduction or </a:t>
            </a:r>
          </a:p>
          <a:p>
            <a:r>
              <a:rPr lang="en-US" dirty="0" smtClean="0"/>
              <a:t>  in anticipation of a “Big One” earthquake that could affect the Metro </a:t>
            </a:r>
          </a:p>
          <a:p>
            <a:r>
              <a:rPr lang="en-US" dirty="0" smtClean="0"/>
              <a:t>  Manila;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Strengthen the Red Cross 143 volunteers;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Maintain stockpile of non-food items at the Central and Regional </a:t>
            </a:r>
          </a:p>
          <a:p>
            <a:r>
              <a:rPr lang="en-US" dirty="0" smtClean="0"/>
              <a:t>  Warehouses;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On-going construction for the PRC Academy and Regional DM and </a:t>
            </a:r>
          </a:p>
          <a:p>
            <a:r>
              <a:rPr lang="en-US" dirty="0" smtClean="0"/>
              <a:t>   Logistics Hub in Subic, </a:t>
            </a:r>
            <a:r>
              <a:rPr lang="en-US" dirty="0" err="1" smtClean="0"/>
              <a:t>Zambales</a:t>
            </a:r>
            <a:r>
              <a:rPr lang="en-US" dirty="0" smtClean="0"/>
              <a:t>; and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Review of the existing Disaster Operation Manual.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355" y="152400"/>
            <a:ext cx="7055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DISASTER RESPONSE AND RECOVERY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066800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On-going disaster recovery operations: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24085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Recovery Shelter Project Typhoon </a:t>
            </a:r>
            <a:r>
              <a:rPr lang="en-US" dirty="0" err="1" smtClean="0"/>
              <a:t>Ketsana</a:t>
            </a:r>
            <a:r>
              <a:rPr lang="en-US" dirty="0" smtClean="0"/>
              <a:t> in </a:t>
            </a:r>
            <a:r>
              <a:rPr lang="en-US" dirty="0" err="1" smtClean="0"/>
              <a:t>Iba</a:t>
            </a:r>
            <a:r>
              <a:rPr lang="en-US" dirty="0" smtClean="0"/>
              <a:t>, </a:t>
            </a:r>
            <a:r>
              <a:rPr lang="en-US" dirty="0" err="1" smtClean="0"/>
              <a:t>Zambales</a:t>
            </a:r>
            <a:r>
              <a:rPr lang="en-US" dirty="0" smtClean="0"/>
              <a:t> for 363 </a:t>
            </a:r>
          </a:p>
          <a:p>
            <a:r>
              <a:rPr lang="en-US" dirty="0" smtClean="0"/>
              <a:t>   families completion date October 2014 funded by the Singapore Red </a:t>
            </a:r>
          </a:p>
          <a:p>
            <a:r>
              <a:rPr lang="en-US" dirty="0" smtClean="0"/>
              <a:t>   Cross and </a:t>
            </a:r>
            <a:r>
              <a:rPr lang="en-US" dirty="0" err="1" smtClean="0"/>
              <a:t>Hongkong</a:t>
            </a:r>
            <a:r>
              <a:rPr lang="en-US" dirty="0" smtClean="0"/>
              <a:t> Red Cross;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Recovery Shelter, Health, and Livelihood Project Typhoon </a:t>
            </a:r>
            <a:r>
              <a:rPr lang="en-US" dirty="0" err="1" smtClean="0"/>
              <a:t>Bohpa</a:t>
            </a:r>
            <a:r>
              <a:rPr lang="en-US" dirty="0" smtClean="0"/>
              <a:t> in </a:t>
            </a:r>
          </a:p>
          <a:p>
            <a:r>
              <a:rPr lang="en-US" dirty="0" smtClean="0"/>
              <a:t>  Davao Oriental and Compostela Valley for 400 families . Completion date </a:t>
            </a:r>
          </a:p>
          <a:p>
            <a:r>
              <a:rPr lang="en-US" dirty="0" smtClean="0"/>
              <a:t>  October 2014 funded by the  IFRC;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Recovery Project (includes Shelter, Livelihood, Health &amp; </a:t>
            </a:r>
            <a:r>
              <a:rPr lang="en-US" dirty="0" err="1" smtClean="0"/>
              <a:t>Watsan</a:t>
            </a:r>
            <a:r>
              <a:rPr lang="en-US" dirty="0" smtClean="0"/>
              <a:t>, and </a:t>
            </a:r>
          </a:p>
          <a:p>
            <a:r>
              <a:rPr lang="en-US" dirty="0" smtClean="0"/>
              <a:t>  Schools) Bohol Earthquake for 1,500 families completion date by March </a:t>
            </a:r>
          </a:p>
          <a:p>
            <a:r>
              <a:rPr lang="en-US" dirty="0" smtClean="0"/>
              <a:t>  2015 funded by IFRC; and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Recovery Project (includes Shelter, </a:t>
            </a:r>
            <a:r>
              <a:rPr lang="en-US" dirty="0" err="1" smtClean="0"/>
              <a:t>Watsan</a:t>
            </a:r>
            <a:r>
              <a:rPr lang="en-US" dirty="0" smtClean="0"/>
              <a:t>, Health, Livelihood, </a:t>
            </a:r>
          </a:p>
          <a:p>
            <a:r>
              <a:rPr lang="en-US" dirty="0" smtClean="0"/>
              <a:t>  Education, and DRRM) Typhoon </a:t>
            </a:r>
            <a:r>
              <a:rPr lang="en-US" dirty="0" err="1" smtClean="0"/>
              <a:t>Haiyan</a:t>
            </a:r>
            <a:r>
              <a:rPr lang="en-US" dirty="0" smtClean="0"/>
              <a:t> for 100,000 families in ten (10) </a:t>
            </a:r>
          </a:p>
          <a:p>
            <a:r>
              <a:rPr lang="en-US" dirty="0" smtClean="0"/>
              <a:t>  provinces completion date by 2016 (or more) various funding support from </a:t>
            </a:r>
          </a:p>
          <a:p>
            <a:r>
              <a:rPr lang="en-US" dirty="0" smtClean="0"/>
              <a:t>  the RC/RC Movement and Private Sectors.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l-po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855" y="76200"/>
            <a:ext cx="9067800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128666" y="1654970"/>
            <a:ext cx="2286000" cy="566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TYPHOON </a:t>
            </a:r>
            <a:r>
              <a:rPr lang="en-PH" sz="1200" dirty="0" smtClean="0">
                <a:solidFill>
                  <a:schemeClr val="tx1"/>
                </a:solidFill>
              </a:rPr>
              <a:t>SANTI (</a:t>
            </a:r>
            <a:r>
              <a:rPr lang="en-PH" sz="1200" dirty="0" err="1" smtClean="0">
                <a:solidFill>
                  <a:schemeClr val="tx1"/>
                </a:solidFill>
              </a:rPr>
              <a:t>Nari</a:t>
            </a:r>
            <a:r>
              <a:rPr lang="en-PH" sz="1200" dirty="0" smtClean="0">
                <a:solidFill>
                  <a:schemeClr val="tx1"/>
                </a:solidFill>
              </a:rPr>
              <a:t>)</a:t>
            </a:r>
            <a:endParaRPr lang="en-PH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13 </a:t>
            </a:r>
            <a:r>
              <a:rPr lang="en-PH" sz="1200" dirty="0" smtClean="0">
                <a:solidFill>
                  <a:schemeClr val="tx1"/>
                </a:solidFill>
              </a:rPr>
              <a:t>October 2013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Central Luzon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858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TYPHOON </a:t>
            </a:r>
            <a:r>
              <a:rPr lang="en-PH" sz="1200" dirty="0" smtClean="0">
                <a:solidFill>
                  <a:schemeClr val="tx1"/>
                </a:solidFill>
              </a:rPr>
              <a:t>LABUYO (</a:t>
            </a:r>
            <a:r>
              <a:rPr lang="en-PH" sz="1200" dirty="0" err="1" smtClean="0">
                <a:solidFill>
                  <a:schemeClr val="tx1"/>
                </a:solidFill>
              </a:rPr>
              <a:t>Utor</a:t>
            </a:r>
            <a:r>
              <a:rPr lang="en-PH" sz="1200" dirty="0" smtClean="0">
                <a:solidFill>
                  <a:schemeClr val="tx1"/>
                </a:solidFill>
              </a:rPr>
              <a:t>)</a:t>
            </a:r>
            <a:endParaRPr lang="en-PH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09 </a:t>
            </a:r>
            <a:r>
              <a:rPr lang="en-PH" sz="1200" dirty="0" smtClean="0">
                <a:solidFill>
                  <a:schemeClr val="tx1"/>
                </a:solidFill>
              </a:rPr>
              <a:t>August 2013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Central Luzon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09" y="2933700"/>
            <a:ext cx="28956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HABAGAT – </a:t>
            </a:r>
            <a:r>
              <a:rPr lang="en-PH" sz="1200" dirty="0" smtClean="0">
                <a:solidFill>
                  <a:schemeClr val="tx1"/>
                </a:solidFill>
              </a:rPr>
              <a:t>TYPHOON MARING (</a:t>
            </a:r>
            <a:r>
              <a:rPr lang="en-PH" sz="1200" dirty="0" err="1" smtClean="0">
                <a:solidFill>
                  <a:schemeClr val="tx1"/>
                </a:solidFill>
              </a:rPr>
              <a:t>Trami</a:t>
            </a:r>
            <a:r>
              <a:rPr lang="en-PH" sz="1200" dirty="0" smtClean="0">
                <a:solidFill>
                  <a:schemeClr val="tx1"/>
                </a:solidFill>
              </a:rPr>
              <a:t>)</a:t>
            </a:r>
            <a:endParaRPr lang="en-PH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18 August </a:t>
            </a:r>
            <a:r>
              <a:rPr lang="en-PH" sz="1200" dirty="0" smtClean="0">
                <a:solidFill>
                  <a:schemeClr val="tx1"/>
                </a:solidFill>
              </a:rPr>
              <a:t>2013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NCR and Central Luzon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300" y="4713362"/>
            <a:ext cx="2514600" cy="801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ZAMBOANGA CITY – INSURGENCY RELATED INCIDENT AND FLOODS</a:t>
            </a:r>
          </a:p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09 September </a:t>
            </a:r>
            <a:r>
              <a:rPr lang="en-PH" sz="1200" dirty="0" smtClean="0">
                <a:solidFill>
                  <a:schemeClr val="tx1"/>
                </a:solidFill>
              </a:rPr>
              <a:t>2013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Zamboanga City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600200"/>
            <a:ext cx="2057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TYPHOON ODETTE </a:t>
            </a:r>
            <a:r>
              <a:rPr lang="en-PH" sz="1200" dirty="0" smtClean="0">
                <a:solidFill>
                  <a:schemeClr val="tx1"/>
                </a:solidFill>
              </a:rPr>
              <a:t>(</a:t>
            </a:r>
            <a:r>
              <a:rPr lang="en-PH" sz="1200" dirty="0" err="1" smtClean="0">
                <a:solidFill>
                  <a:schemeClr val="tx1"/>
                </a:solidFill>
              </a:rPr>
              <a:t>Usagi</a:t>
            </a:r>
            <a:r>
              <a:rPr lang="en-PH" sz="1200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a</a:t>
            </a:r>
            <a:r>
              <a:rPr lang="en-PH" sz="1200" dirty="0" smtClean="0">
                <a:solidFill>
                  <a:schemeClr val="tx1"/>
                </a:solidFill>
              </a:rPr>
              <a:t>nd  EPIDEMIC </a:t>
            </a:r>
            <a:r>
              <a:rPr lang="en-PH" sz="1200" dirty="0">
                <a:solidFill>
                  <a:schemeClr val="tx1"/>
                </a:solidFill>
              </a:rPr>
              <a:t>– </a:t>
            </a:r>
            <a:r>
              <a:rPr lang="en-PH" sz="1200" dirty="0" smtClean="0">
                <a:solidFill>
                  <a:schemeClr val="tx1"/>
                </a:solidFill>
              </a:rPr>
              <a:t>LEPTOSPIROSIS</a:t>
            </a:r>
            <a:endParaRPr lang="en-PH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16 September </a:t>
            </a:r>
            <a:r>
              <a:rPr lang="en-PH" sz="1200" dirty="0" smtClean="0">
                <a:solidFill>
                  <a:schemeClr val="tx1"/>
                </a:solidFill>
              </a:rPr>
              <a:t>2013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Central Luzon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2728915"/>
            <a:ext cx="2209800" cy="547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EARTHQUAKE</a:t>
            </a:r>
          </a:p>
          <a:p>
            <a:pPr algn="ctr">
              <a:defRPr/>
            </a:pPr>
            <a:r>
              <a:rPr lang="en-PH" sz="1200" dirty="0">
                <a:solidFill>
                  <a:schemeClr val="tx1"/>
                </a:solidFill>
              </a:rPr>
              <a:t>7.2 M; 15 October </a:t>
            </a:r>
            <a:r>
              <a:rPr lang="en-PH" sz="1200" dirty="0" smtClean="0">
                <a:solidFill>
                  <a:schemeClr val="tx1"/>
                </a:solidFill>
              </a:rPr>
              <a:t>2013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Bohol 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572000"/>
            <a:ext cx="2438400" cy="7467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SUPER TYPHOON YOLANDA (</a:t>
            </a:r>
            <a:r>
              <a:rPr lang="en-PH" sz="1200" dirty="0" err="1" smtClean="0">
                <a:solidFill>
                  <a:schemeClr val="tx1"/>
                </a:solidFill>
              </a:rPr>
              <a:t>Haiyan</a:t>
            </a:r>
            <a:r>
              <a:rPr lang="en-PH" sz="1200" dirty="0" smtClean="0">
                <a:solidFill>
                  <a:schemeClr val="tx1"/>
                </a:solidFill>
              </a:rPr>
              <a:t>)</a:t>
            </a:r>
            <a:endParaRPr lang="en-PH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08 November 2013 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Central </a:t>
            </a:r>
            <a:r>
              <a:rPr lang="en-PH" sz="1200" dirty="0" err="1" smtClean="0">
                <a:solidFill>
                  <a:schemeClr val="tx1"/>
                </a:solidFill>
              </a:rPr>
              <a:t>Visayas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28600"/>
            <a:ext cx="301877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PH" b="1" dirty="0" smtClean="0"/>
              <a:t>DISASTER EVENTS </a:t>
            </a:r>
          </a:p>
          <a:p>
            <a:r>
              <a:rPr lang="en-PH" b="1" dirty="0" smtClean="0"/>
              <a:t>August to December 2013</a:t>
            </a:r>
            <a:endParaRPr lang="en-PH" b="1" dirty="0"/>
          </a:p>
        </p:txBody>
      </p:sp>
      <p:sp>
        <p:nvSpPr>
          <p:cNvPr id="12" name="Rectangle 11"/>
          <p:cNvSpPr/>
          <p:nvPr/>
        </p:nvSpPr>
        <p:spPr>
          <a:xfrm>
            <a:off x="6934200" y="3429001"/>
            <a:ext cx="1828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SEA MISHAP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August 16,  2014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Cebu, </a:t>
            </a:r>
            <a:r>
              <a:rPr lang="en-PH" sz="1200" dirty="0" err="1" smtClean="0">
                <a:solidFill>
                  <a:schemeClr val="tx1"/>
                </a:solidFill>
              </a:rPr>
              <a:t>Visayas</a:t>
            </a:r>
            <a:endParaRPr lang="en-PH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dirty="0" smtClean="0"/>
              <a:t> </a:t>
            </a:r>
            <a:r>
              <a:rPr lang="en-PH" dirty="0" err="1" smtClean="0"/>
              <a:t>Zamboanga</a:t>
            </a:r>
            <a:r>
              <a:rPr lang="en-PH" dirty="0" smtClean="0"/>
              <a:t> City Siege Recovery Activities focus on Health, Water </a:t>
            </a:r>
          </a:p>
          <a:p>
            <a:r>
              <a:rPr lang="en-PH" dirty="0" smtClean="0"/>
              <a:t>  and Sanitation, Hygiene and Sanitation Promotion, Cash-for-work, </a:t>
            </a:r>
          </a:p>
          <a:p>
            <a:r>
              <a:rPr lang="en-PH" dirty="0" smtClean="0"/>
              <a:t>  and Livelihood in various existing evacuation centers.</a:t>
            </a:r>
            <a:endParaRPr lang="en-PH" dirty="0"/>
          </a:p>
        </p:txBody>
      </p:sp>
      <p:sp>
        <p:nvSpPr>
          <p:cNvPr id="3" name="TextBox 2"/>
          <p:cNvSpPr txBox="1"/>
          <p:nvPr/>
        </p:nvSpPr>
        <p:spPr>
          <a:xfrm>
            <a:off x="1362355" y="152400"/>
            <a:ext cx="7055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DISASTER RESPONSE AND RECOVERY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6236" y="1879937"/>
            <a:ext cx="5515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THANK YOU!!!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l-po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855" y="76200"/>
            <a:ext cx="9067800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486400" y="1219200"/>
            <a:ext cx="2286000" cy="801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TYPHOON LUIS (KALMAEGI)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September 14 – 15, 2014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Northern Luzon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2667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TROPICAL STORM AGATON (LINLING)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January 2014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CARAGA Region, Mindanao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981200"/>
            <a:ext cx="2438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TYPHOON GLENDA (RAMANSUN)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July 2014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Southern Luzon and NCR</a:t>
            </a:r>
          </a:p>
          <a:p>
            <a:pPr algn="ctr">
              <a:defRPr/>
            </a:pP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28600"/>
            <a:ext cx="2779351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PH" b="1" dirty="0" smtClean="0"/>
              <a:t>DISASTER EVENTS</a:t>
            </a:r>
          </a:p>
          <a:p>
            <a:r>
              <a:rPr lang="en-PH" b="1" dirty="0" smtClean="0"/>
              <a:t>January to August 2014</a:t>
            </a:r>
            <a:endParaRPr lang="en-PH" b="1" dirty="0"/>
          </a:p>
        </p:txBody>
      </p:sp>
      <p:sp>
        <p:nvSpPr>
          <p:cNvPr id="11" name="Rectangle 10"/>
          <p:cNvSpPr/>
          <p:nvPr/>
        </p:nvSpPr>
        <p:spPr>
          <a:xfrm>
            <a:off x="762000" y="3429000"/>
            <a:ext cx="2667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TROPICAL STORM BASYANG (KAGIKI)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January  2014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Central </a:t>
            </a:r>
            <a:r>
              <a:rPr lang="en-PH" sz="1200" dirty="0" err="1" smtClean="0">
                <a:solidFill>
                  <a:schemeClr val="tx1"/>
                </a:solidFill>
              </a:rPr>
              <a:t>Visayas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5181600"/>
            <a:ext cx="26670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Cholera Epidemic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May 2014</a:t>
            </a:r>
          </a:p>
          <a:p>
            <a:pPr algn="ctr">
              <a:defRPr/>
            </a:pPr>
            <a:r>
              <a:rPr lang="en-PH" sz="1200" dirty="0" err="1" smtClean="0">
                <a:solidFill>
                  <a:schemeClr val="tx1"/>
                </a:solidFill>
              </a:rPr>
              <a:t>Kidapawan</a:t>
            </a:r>
            <a:r>
              <a:rPr lang="en-PH" sz="1200" dirty="0" smtClean="0">
                <a:solidFill>
                  <a:schemeClr val="tx1"/>
                </a:solidFill>
              </a:rPr>
              <a:t> - North </a:t>
            </a:r>
            <a:r>
              <a:rPr lang="en-PH" sz="1200" dirty="0" err="1" smtClean="0">
                <a:solidFill>
                  <a:schemeClr val="tx1"/>
                </a:solidFill>
              </a:rPr>
              <a:t>Cotabato</a:t>
            </a:r>
            <a:r>
              <a:rPr lang="en-PH" sz="1200" dirty="0" smtClean="0">
                <a:solidFill>
                  <a:schemeClr val="tx1"/>
                </a:solidFill>
              </a:rPr>
              <a:t>, Mindanao</a:t>
            </a:r>
            <a:endParaRPr lang="en-PH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3770313"/>
            <a:ext cx="2286000" cy="801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SINKING SEA – PASSENGER VESSEL</a:t>
            </a:r>
          </a:p>
          <a:p>
            <a:pPr algn="ctr">
              <a:defRPr/>
            </a:pPr>
            <a:r>
              <a:rPr lang="en-PH" sz="1200" dirty="0" smtClean="0">
                <a:solidFill>
                  <a:schemeClr val="tx1"/>
                </a:solidFill>
              </a:rPr>
              <a:t>September 14, 2014</a:t>
            </a:r>
          </a:p>
          <a:p>
            <a:pPr algn="ctr">
              <a:defRPr/>
            </a:pPr>
            <a:r>
              <a:rPr lang="en-PH" sz="1200" dirty="0" err="1" smtClean="0">
                <a:solidFill>
                  <a:schemeClr val="tx1"/>
                </a:solidFill>
              </a:rPr>
              <a:t>Surigao</a:t>
            </a:r>
            <a:r>
              <a:rPr lang="en-PH" sz="1200" dirty="0" smtClean="0">
                <a:solidFill>
                  <a:schemeClr val="tx1"/>
                </a:solidFill>
              </a:rPr>
              <a:t> del </a:t>
            </a:r>
            <a:r>
              <a:rPr lang="en-PH" sz="1200" dirty="0" err="1" smtClean="0">
                <a:solidFill>
                  <a:schemeClr val="tx1"/>
                </a:solidFill>
              </a:rPr>
              <a:t>Norte</a:t>
            </a:r>
            <a:r>
              <a:rPr lang="en-PH" sz="1200" dirty="0" smtClean="0">
                <a:solidFill>
                  <a:schemeClr val="tx1"/>
                </a:solidFill>
              </a:rPr>
              <a:t>, Mindanao</a:t>
            </a:r>
            <a:endParaRPr lang="en-PH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25000"/>
            <a:ext cx="434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Inspite of the overwhelming odd, we continue to keep the spirit of  the “Humanitarian Services” high . </a:t>
            </a:r>
            <a:endParaRPr lang="en-US" sz="4400" dirty="0"/>
          </a:p>
        </p:txBody>
      </p:sp>
      <p:pic>
        <p:nvPicPr>
          <p:cNvPr id="3" name="Picture 2" descr="D:\Pictures\143pho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19200"/>
            <a:ext cx="3886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38400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PRC DISASTER MANAGEMENT  AND HEALTH</a:t>
            </a:r>
          </a:p>
          <a:p>
            <a:pPr algn="ctr"/>
            <a:r>
              <a:rPr lang="en-US" sz="2400" dirty="0" smtClean="0"/>
              <a:t>Highlight of Activities from July 2013 to September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355" y="152400"/>
            <a:ext cx="519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DISASTER RISK REDUCTION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1" y="13716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On-going various community based disaster risk reduction and </a:t>
            </a:r>
          </a:p>
          <a:p>
            <a:r>
              <a:rPr lang="en-US" dirty="0" smtClean="0"/>
              <a:t>   management (DRRM) program in 239 communities funded by </a:t>
            </a:r>
          </a:p>
          <a:p>
            <a:r>
              <a:rPr lang="en-US" dirty="0" smtClean="0"/>
              <a:t>   Partners (mostly will end by December 2016):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Netherland Red Cross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Finnish Red Cross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German Red Cross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Spanish Red Cross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Australian Red Cross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9624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On-going various school based disaster risk reduction and </a:t>
            </a:r>
          </a:p>
          <a:p>
            <a:r>
              <a:rPr lang="en-US" dirty="0" smtClean="0"/>
              <a:t>   management (DRRM) program in 196 schools funded by Partners </a:t>
            </a:r>
          </a:p>
          <a:p>
            <a:r>
              <a:rPr lang="en-US" dirty="0" smtClean="0"/>
              <a:t>   mostly will end by December 2015):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Netherland Red Cross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Finnish Red Cross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German Red Cross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Spanish Red Cross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 smtClean="0"/>
              <a:t> Australian Red 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44682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One (1) TOT VCA conducted last February 2014;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Five (5) TOT DRRM Conducted last 2013 (three sessions) and 2014 </a:t>
            </a:r>
          </a:p>
          <a:p>
            <a:r>
              <a:rPr lang="en-US" dirty="0" smtClean="0"/>
              <a:t>   (two sessions from February and May 2014;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Two (4) PRC – DMS National Field Representative attended the </a:t>
            </a:r>
          </a:p>
          <a:p>
            <a:r>
              <a:rPr lang="en-US" dirty="0" smtClean="0"/>
              <a:t>   Urban Disaster Workshop funded by British Red Cross in Nepal last </a:t>
            </a:r>
          </a:p>
          <a:p>
            <a:r>
              <a:rPr lang="en-US" dirty="0" smtClean="0"/>
              <a:t>   May 2014;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PRC DM Manager participated in the 6</a:t>
            </a:r>
            <a:r>
              <a:rPr lang="en-US" baseline="30000" dirty="0" smtClean="0"/>
              <a:t>th</a:t>
            </a:r>
            <a:r>
              <a:rPr lang="en-US" dirty="0" smtClean="0"/>
              <a:t> ACMDRR Forum last July </a:t>
            </a:r>
          </a:p>
          <a:p>
            <a:r>
              <a:rPr lang="en-US" dirty="0" smtClean="0"/>
              <a:t>   2014 held in Bangkok, Thailand;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Hosted the IFRC AP Urban DM Workshop last 19 – 21 August 2014 </a:t>
            </a:r>
          </a:p>
          <a:p>
            <a:r>
              <a:rPr lang="en-US" dirty="0" smtClean="0"/>
              <a:t>   held in Manila</a:t>
            </a:r>
            <a:r>
              <a:rPr lang="en-US" dirty="0" smtClean="0"/>
              <a:t>;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362355" y="152400"/>
            <a:ext cx="519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DISASTER RISK REDUCTION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Four (4) PRC staff (DMS and Health) attended the VCA TOT in 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Phuket</a:t>
            </a:r>
            <a:r>
              <a:rPr lang="en-US" dirty="0" smtClean="0"/>
              <a:t>, Thailand last 01 – 06 September 2014; and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Roll out activities for the dissemination of the playbook for the </a:t>
            </a:r>
            <a:endParaRPr lang="en-US" dirty="0" smtClean="0"/>
          </a:p>
          <a:p>
            <a:r>
              <a:rPr lang="en-US" dirty="0" smtClean="0"/>
              <a:t>  RC 143 </a:t>
            </a:r>
            <a:r>
              <a:rPr lang="en-US" dirty="0" smtClean="0"/>
              <a:t>training at the community and school levels.</a:t>
            </a:r>
          </a:p>
          <a:p>
            <a:pPr>
              <a:buFont typeface="Arial" pitchFamily="34" charset="0"/>
              <a:buChar char="•"/>
            </a:pPr>
            <a:endParaRPr lang="en-PH" dirty="0" smtClean="0"/>
          </a:p>
          <a:p>
            <a:pPr>
              <a:buFont typeface="Arial" pitchFamily="34" charset="0"/>
              <a:buChar char="•"/>
            </a:pPr>
            <a:r>
              <a:rPr lang="en-PH" dirty="0" smtClean="0"/>
              <a:t> Approximately 1.3M volunteers recruited and trained on health </a:t>
            </a:r>
          </a:p>
          <a:p>
            <a:r>
              <a:rPr lang="en-PH" dirty="0" smtClean="0"/>
              <a:t>  (CBHFA, WASH, Nutrition, HIV, Maternal and Child, and  </a:t>
            </a:r>
          </a:p>
          <a:p>
            <a:r>
              <a:rPr lang="en-PH" smtClean="0"/>
              <a:t>  Disaster </a:t>
            </a:r>
            <a:r>
              <a:rPr lang="en-PH" dirty="0" smtClean="0"/>
              <a:t>Nursing) program nationwide</a:t>
            </a:r>
            <a:endParaRPr lang="en-PH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</Template>
  <TotalTime>1351</TotalTime>
  <Words>1653</Words>
  <Application>Microsoft Office PowerPoint</Application>
  <PresentationFormat>On-screen Show (4:3)</PresentationFormat>
  <Paragraphs>283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Ppt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Roles of 143 Volunteers</vt:lpstr>
      <vt:lpstr>Red Cross143 Organization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 Cross</dc:creator>
  <cp:lastModifiedBy>user</cp:lastModifiedBy>
  <cp:revision>168</cp:revision>
  <dcterms:created xsi:type="dcterms:W3CDTF">2013-02-13T01:02:20Z</dcterms:created>
  <dcterms:modified xsi:type="dcterms:W3CDTF">2014-09-16T03:22:46Z</dcterms:modified>
</cp:coreProperties>
</file>