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3" r:id="rId2"/>
    <p:sldId id="289" r:id="rId3"/>
    <p:sldId id="301" r:id="rId4"/>
    <p:sldId id="302" r:id="rId5"/>
    <p:sldId id="303" r:id="rId6"/>
    <p:sldId id="305" r:id="rId7"/>
    <p:sldId id="306" r:id="rId8"/>
    <p:sldId id="307" r:id="rId9"/>
    <p:sldId id="308" r:id="rId10"/>
    <p:sldId id="309" r:id="rId11"/>
    <p:sldId id="310" r:id="rId12"/>
    <p:sldId id="304" r:id="rId13"/>
    <p:sldId id="299" r:id="rId14"/>
    <p:sldId id="298" r:id="rId15"/>
    <p:sldId id="300" r:id="rId16"/>
    <p:sldId id="292" r:id="rId17"/>
    <p:sldId id="311" r:id="rId18"/>
    <p:sldId id="294" r:id="rId19"/>
    <p:sldId id="312" r:id="rId20"/>
    <p:sldId id="296" r:id="rId21"/>
    <p:sldId id="313" r:id="rId22"/>
    <p:sldId id="295" r:id="rId23"/>
    <p:sldId id="290" r:id="rId2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1818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7" autoAdjust="0"/>
    <p:restoredTop sz="96625" autoAdjust="0"/>
  </p:normalViewPr>
  <p:slideViewPr>
    <p:cSldViewPr>
      <p:cViewPr varScale="1">
        <p:scale>
          <a:sx n="70" d="100"/>
          <a:sy n="70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85981-496A-4151-947B-BB1D5A015424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E6B42-2694-4680-A927-F53272573A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66245-8EE3-4452-8CF0-1A9E9BBE9A83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8413-0362-4117-9FAF-D9466F8516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1ADAB-E741-474F-B2C0-780BF5441F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555" y="550938"/>
              <a:ext cx="1144157" cy="61532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Regional Community Safety and Resilience Forum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9674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574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1485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319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957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061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3708" y="928099"/>
              <a:ext cx="4724400" cy="205184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FOR FURTHER INFORMATION ON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National Society update, </a:t>
              </a: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 smtClean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National Society</a:t>
              </a:r>
              <a:endParaRPr lang="en-US" sz="2000" b="1" baseline="30000" dirty="0">
                <a:solidFill>
                  <a:srgbClr val="E8C7B0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SURNAME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TITLE:</a:t>
              </a:r>
              <a: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TEL. : </a:t>
              </a:r>
              <a:endParaRPr lang="en-US" sz="20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EMAIL</a:t>
              </a: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: </a:t>
              </a:r>
              <a:endParaRPr lang="en-US" sz="20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DATE:</a:t>
              </a: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IFRC_logo_EN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6114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2319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0713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555" y="550938"/>
              <a:ext cx="1144157" cy="61532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Regional Community Safety and Resilience Forum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23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700"/>
          </a:xfrm>
        </p:spPr>
        <p:txBody>
          <a:bodyPr/>
          <a:lstStyle/>
          <a:p>
            <a:r>
              <a:rPr lang="en-US" dirty="0" smtClean="0"/>
              <a:t>HEALTH and DM UPDATE</a:t>
            </a:r>
            <a:br>
              <a:rPr lang="en-US" dirty="0" smtClean="0"/>
            </a:b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066800" y="3657600"/>
            <a:ext cx="7543800" cy="22098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Myanmar Red Cross Society</a:t>
            </a:r>
            <a:endParaRPr lang="en-GB" altLang="en-US" sz="2600" dirty="0" smtClean="0">
              <a:latin typeface="Arial" charset="0"/>
              <a:cs typeface="Arial" charset="0"/>
            </a:endParaRPr>
          </a:p>
          <a:p>
            <a:r>
              <a:rPr lang="en-GB" altLang="en-US" sz="2200" dirty="0" smtClean="0">
                <a:latin typeface="Arial" charset="0"/>
                <a:cs typeface="Arial" charset="0"/>
              </a:rPr>
              <a:t> </a:t>
            </a:r>
          </a:p>
          <a:p>
            <a:endParaRPr lang="en-GB" altLang="en-US" dirty="0">
              <a:latin typeface="Arial" charset="0"/>
              <a:cs typeface="Arial" charset="0"/>
            </a:endParaRPr>
          </a:p>
          <a:p>
            <a:endParaRPr lang="en-GB" altLang="en-US" dirty="0" smtClean="0">
              <a:latin typeface="Arial" charset="0"/>
              <a:cs typeface="Arial" charset="0"/>
            </a:endParaRPr>
          </a:p>
          <a:p>
            <a:endParaRPr lang="en-GB" altLang="en-US" sz="1400" dirty="0" smtClean="0">
              <a:latin typeface="Arial" charset="0"/>
              <a:cs typeface="Arial" charset="0"/>
            </a:endParaRPr>
          </a:p>
          <a:p>
            <a:r>
              <a:rPr lang="en-GB" altLang="en-US" sz="1500" dirty="0" smtClean="0">
                <a:latin typeface="Arial" charset="0"/>
                <a:cs typeface="Arial" charset="0"/>
              </a:rPr>
              <a:t>Bangkok, 16</a:t>
            </a:r>
            <a:r>
              <a:rPr lang="en-GB" altLang="en-US" sz="1500" baseline="30000" dirty="0" smtClean="0">
                <a:latin typeface="Arial" charset="0"/>
                <a:cs typeface="Arial" charset="0"/>
              </a:rPr>
              <a:t>th</a:t>
            </a:r>
            <a:r>
              <a:rPr lang="en-GB" altLang="en-US" sz="1500" dirty="0" smtClean="0">
                <a:latin typeface="Arial" charset="0"/>
                <a:cs typeface="Arial" charset="0"/>
              </a:rPr>
              <a:t> September, 2014.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2400" y="0"/>
            <a:ext cx="88392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5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838200"/>
            <a:ext cx="518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(  c )  Blood services and HIV </a:t>
            </a:r>
            <a:endParaRPr lang="en-US" sz="2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71576" y="2438400"/>
            <a:ext cx="736990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i="1" dirty="0" smtClean="0"/>
              <a:t>HIV   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900" i="1" dirty="0" smtClean="0"/>
              <a:t>      Training of 30 RCVs, 17 SHG ( PLHIV ) and HH members in</a:t>
            </a:r>
          </a:p>
          <a:p>
            <a:r>
              <a:rPr lang="en-US" sz="1900" i="1" dirty="0" smtClean="0"/>
              <a:t>        prevention ,care  and support.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900" i="1" dirty="0" smtClean="0"/>
              <a:t>      Develop and Adaptation of SHG curriculum for SHG members.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900" i="1" dirty="0" smtClean="0"/>
              <a:t>      Support for SHG income generation activities.</a:t>
            </a:r>
            <a:endParaRPr lang="en-US" sz="1900" i="1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04800" y="0"/>
            <a:ext cx="86868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Myanmar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6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Meeting\HIV Review Meeting\Presentation for HIV Review Meeting\Photo\HIV Prevention\P101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43400"/>
            <a:ext cx="1752600" cy="1314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667000" y="441960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latin typeface="Constantia" pitchFamily="18" charset="0"/>
              </a:rPr>
              <a:t>HIV Prevention</a:t>
            </a:r>
          </a:p>
        </p:txBody>
      </p:sp>
      <p:pic>
        <p:nvPicPr>
          <p:cNvPr id="11" name="Picture 10" descr="E:\Meeting\HIV Review Meeting\Presentation for HIV Review Meeting\Photo\SHG\Pictur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191000"/>
            <a:ext cx="1905000" cy="1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114800" y="53340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latin typeface="Constantia" pitchFamily="18" charset="0"/>
              </a:rPr>
              <a:t>Income Generation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6487" y="1524000"/>
            <a:ext cx="824193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i="1" dirty="0" smtClean="0"/>
              <a:t>Blood </a:t>
            </a:r>
          </a:p>
          <a:p>
            <a:r>
              <a:rPr lang="en-US" sz="1900" i="1" dirty="0" smtClean="0"/>
              <a:t>         MRCS was only done the VBDRP  in 17 tsp of 6 States and Regions,</a:t>
            </a:r>
          </a:p>
          <a:p>
            <a:r>
              <a:rPr lang="en-US" sz="1900" i="1" dirty="0" smtClean="0"/>
              <a:t>        during Jan. to June 2014. </a:t>
            </a:r>
            <a:endParaRPr lang="en-US" sz="1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1143000"/>
          </a:xfrm>
        </p:spPr>
        <p:txBody>
          <a:bodyPr/>
          <a:lstStyle/>
          <a:p>
            <a:r>
              <a:rPr lang="en-US" dirty="0" smtClean="0"/>
              <a:t>                  Partners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033076"/>
            <a:ext cx="8839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CBHFA                  </a:t>
            </a:r>
            <a:r>
              <a:rPr lang="en-US" sz="1900" b="1" dirty="0" smtClean="0"/>
              <a:t> </a:t>
            </a:r>
            <a:r>
              <a:rPr lang="en-US" sz="1900" b="1" dirty="0" smtClean="0">
                <a:solidFill>
                  <a:srgbClr val="FF0000"/>
                </a:solidFill>
              </a:rPr>
              <a:t>-   </a:t>
            </a:r>
            <a:r>
              <a:rPr lang="en-US" sz="1900" i="1" dirty="0" smtClean="0"/>
              <a:t>SRC and FRC  through IFRC</a:t>
            </a:r>
          </a:p>
          <a:p>
            <a:endParaRPr lang="en-US" sz="1900" dirty="0" smtClean="0"/>
          </a:p>
          <a:p>
            <a:r>
              <a:rPr lang="en-US" sz="1900" dirty="0" smtClean="0"/>
              <a:t>CBHR                    </a:t>
            </a:r>
            <a:r>
              <a:rPr lang="en-US" sz="1900" b="1" dirty="0" smtClean="0"/>
              <a:t> </a:t>
            </a:r>
            <a:r>
              <a:rPr lang="en-US" sz="1900" b="1" dirty="0" smtClean="0">
                <a:solidFill>
                  <a:srgbClr val="FF0000"/>
                </a:solidFill>
              </a:rPr>
              <a:t>-</a:t>
            </a:r>
            <a:r>
              <a:rPr lang="en-US" sz="1900" b="1" dirty="0" smtClean="0"/>
              <a:t>   </a:t>
            </a:r>
            <a:r>
              <a:rPr lang="en-US" sz="1900" i="1" dirty="0" smtClean="0"/>
              <a:t>Australia RC  ( Bilateral )</a:t>
            </a:r>
          </a:p>
          <a:p>
            <a:endParaRPr lang="en-US" sz="1900" dirty="0" smtClean="0"/>
          </a:p>
          <a:p>
            <a:r>
              <a:rPr lang="en-US" sz="1900" dirty="0" smtClean="0"/>
              <a:t>CBHD-MNCH        </a:t>
            </a:r>
            <a:r>
              <a:rPr lang="en-US" sz="1900" b="1" dirty="0" smtClean="0"/>
              <a:t> </a:t>
            </a:r>
            <a:r>
              <a:rPr lang="en-US" sz="1900" b="1" dirty="0" smtClean="0">
                <a:solidFill>
                  <a:srgbClr val="FF0000"/>
                </a:solidFill>
              </a:rPr>
              <a:t>-  </a:t>
            </a:r>
            <a:r>
              <a:rPr lang="en-US" sz="1900" i="1" dirty="0" smtClean="0"/>
              <a:t>3 MDG- Consortium (Bilateral )</a:t>
            </a:r>
          </a:p>
          <a:p>
            <a:endParaRPr lang="en-US" sz="1900" dirty="0" smtClean="0"/>
          </a:p>
          <a:p>
            <a:r>
              <a:rPr lang="en-US" sz="1900" dirty="0" smtClean="0"/>
              <a:t>CBDH-MNCH        </a:t>
            </a:r>
            <a:r>
              <a:rPr lang="en-US" sz="1900" b="1" dirty="0" smtClean="0">
                <a:solidFill>
                  <a:srgbClr val="FF0000"/>
                </a:solidFill>
              </a:rPr>
              <a:t> -  </a:t>
            </a:r>
            <a:r>
              <a:rPr lang="en-US" sz="1900" i="1" dirty="0" smtClean="0"/>
              <a:t>EU – Consortium ( Bilateral )</a:t>
            </a:r>
          </a:p>
          <a:p>
            <a:endParaRPr lang="en-US" sz="1900" dirty="0" smtClean="0"/>
          </a:p>
          <a:p>
            <a:r>
              <a:rPr lang="en-US" sz="1900" dirty="0" smtClean="0"/>
              <a:t>CBHD-HIV             </a:t>
            </a:r>
            <a:r>
              <a:rPr lang="en-US" sz="1900" b="1" dirty="0" smtClean="0">
                <a:solidFill>
                  <a:srgbClr val="FF0000"/>
                </a:solidFill>
              </a:rPr>
              <a:t> -  </a:t>
            </a:r>
            <a:r>
              <a:rPr lang="en-US" sz="1900" i="1" dirty="0" smtClean="0"/>
              <a:t>DRC ( Bilateral )</a:t>
            </a:r>
          </a:p>
          <a:p>
            <a:endParaRPr lang="en-US" sz="1900" dirty="0" smtClean="0"/>
          </a:p>
          <a:p>
            <a:r>
              <a:rPr lang="en-US" sz="1900" dirty="0" smtClean="0"/>
              <a:t>CB-WASH               </a:t>
            </a:r>
            <a:r>
              <a:rPr lang="en-US" sz="1900" b="1" dirty="0" smtClean="0">
                <a:solidFill>
                  <a:srgbClr val="FF0000"/>
                </a:solidFill>
              </a:rPr>
              <a:t>-   </a:t>
            </a:r>
            <a:r>
              <a:rPr lang="en-US" sz="1900" i="1" dirty="0" smtClean="0"/>
              <a:t>Austria RC  through IFRC</a:t>
            </a:r>
          </a:p>
          <a:p>
            <a:endParaRPr lang="en-US" sz="1900" dirty="0" smtClean="0"/>
          </a:p>
          <a:p>
            <a:r>
              <a:rPr lang="en-US" sz="1900" dirty="0" err="1" smtClean="0"/>
              <a:t>Em</a:t>
            </a:r>
            <a:r>
              <a:rPr lang="en-US" sz="1900" dirty="0" smtClean="0"/>
              <a:t>-WASH              </a:t>
            </a:r>
            <a:r>
              <a:rPr lang="en-US" sz="1900" b="1" dirty="0" smtClean="0">
                <a:solidFill>
                  <a:srgbClr val="FF0000"/>
                </a:solidFill>
              </a:rPr>
              <a:t> -   </a:t>
            </a:r>
            <a:r>
              <a:rPr lang="en-US" sz="1900" i="1" dirty="0" smtClean="0"/>
              <a:t>Nor cross  through IFRC</a:t>
            </a:r>
          </a:p>
          <a:p>
            <a:endParaRPr lang="en-US" sz="1900" dirty="0" smtClean="0"/>
          </a:p>
          <a:p>
            <a:r>
              <a:rPr lang="en-US" sz="1900" dirty="0" smtClean="0"/>
              <a:t>CBHFA-Epidemic Preparedness   </a:t>
            </a:r>
            <a:r>
              <a:rPr lang="en-US" sz="1900" b="1" dirty="0" smtClean="0"/>
              <a:t> </a:t>
            </a:r>
            <a:r>
              <a:rPr lang="en-US" sz="1900" b="1" dirty="0" smtClean="0">
                <a:solidFill>
                  <a:srgbClr val="FF0000"/>
                </a:solidFill>
              </a:rPr>
              <a:t>-</a:t>
            </a:r>
            <a:r>
              <a:rPr lang="en-US" sz="1900" b="1" dirty="0" smtClean="0"/>
              <a:t>  </a:t>
            </a:r>
            <a:r>
              <a:rPr lang="en-US" sz="1900" i="1" dirty="0" smtClean="0"/>
              <a:t>HKRC through IFRC ( Jan. to May </a:t>
            </a:r>
            <a:r>
              <a:rPr lang="en-US" sz="1900" dirty="0" smtClean="0"/>
              <a:t>)</a:t>
            </a:r>
          </a:p>
          <a:p>
            <a:endParaRPr lang="en-US" sz="1900" dirty="0" smtClean="0"/>
          </a:p>
          <a:p>
            <a:r>
              <a:rPr lang="en-US" sz="1900" dirty="0" smtClean="0"/>
              <a:t>VBDRP                   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</a:rPr>
              <a:t>-</a:t>
            </a:r>
            <a:r>
              <a:rPr lang="en-US" sz="1900" dirty="0" smtClean="0">
                <a:solidFill>
                  <a:srgbClr val="FF0000"/>
                </a:solidFill>
              </a:rPr>
              <a:t>   </a:t>
            </a:r>
            <a:r>
              <a:rPr lang="en-US" sz="1900" dirty="0" smtClean="0"/>
              <a:t>Canadian RC through IFRC</a:t>
            </a:r>
            <a:endParaRPr lang="en-US" sz="19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04800" y="0"/>
            <a:ext cx="88392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     Myanmar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6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Initiative and new partners-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343400"/>
          </a:xfrm>
        </p:spPr>
        <p:txBody>
          <a:bodyPr/>
          <a:lstStyle/>
          <a:p>
            <a:r>
              <a:rPr lang="en-US" sz="11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CBDRR Framework with 9 step was developed (with the coordination and collaboration of MRCS, IFRC, FRC, </a:t>
            </a:r>
            <a:r>
              <a:rPr lang="en-US" sz="2000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AmRC</a:t>
            </a:r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)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OREDOO Phone Operator (donated for Relief items)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Panasonic Co donated (Solar Lantern ..)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Mobile Application (with Phone Operator Co.)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EOC (RRD, DMH)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International Disaster Law dissemination (with RRD &amp; relevant </a:t>
            </a:r>
            <a:r>
              <a:rPr lang="en-US" sz="2000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Depts</a:t>
            </a:r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DRR Working Group (Steering Committee.)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Royal Thai Embassy and Thai Companies in Myanmar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GB" sz="2000" b="1" i="1" dirty="0" smtClean="0"/>
              <a:t>Strategic Research into National and Local Capacity Building for Disaster Risk Management</a:t>
            </a:r>
            <a:endParaRPr lang="en-US" sz="2000" i="1" dirty="0" smtClean="0"/>
          </a:p>
          <a:p>
            <a:endParaRPr lang="en-US" sz="2000" i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04800" y="0"/>
            <a:ext cx="86868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Myanmar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5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86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Initiative and new partners- </a:t>
            </a:r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5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0"/>
            <a:ext cx="46481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52400" y="5029200"/>
            <a:ext cx="4419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CBDRR Practice Case Study-1</a:t>
            </a:r>
          </a:p>
          <a:p>
            <a:pPr algn="just"/>
            <a:r>
              <a:rPr lang="en-US" sz="2000" b="1" dirty="0" smtClean="0">
                <a:solidFill>
                  <a:srgbClr val="FFFF00"/>
                </a:solidFill>
              </a:rPr>
              <a:t>Identification and selection of Community at-Risk Project Site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0"/>
            <a:ext cx="449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4648200" y="1524000"/>
            <a:ext cx="4191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CBDRR Practice Case Study -3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876800" y="5181600"/>
            <a:ext cx="4038600" cy="762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Baseline and end-line studies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67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Initiative and new partners- </a:t>
            </a:r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5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472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10200" y="25146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Myanmar Red Cross Society</a:t>
            </a:r>
          </a:p>
          <a:p>
            <a:r>
              <a:rPr lang="en-US" dirty="0" smtClean="0"/>
              <a:t>Manual</a:t>
            </a:r>
          </a:p>
          <a:p>
            <a:r>
              <a:rPr lang="en-US" dirty="0" smtClean="0"/>
              <a:t>on Community-Based Disaster Risk Reduction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3000" y="1600200"/>
            <a:ext cx="3810000" cy="426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Myanmar Red Cross Society</a:t>
            </a:r>
          </a:p>
          <a:p>
            <a:pPr algn="ctr"/>
            <a:endParaRPr lang="en-US" dirty="0" smtClean="0"/>
          </a:p>
          <a:p>
            <a:pPr algn="ctr"/>
            <a:r>
              <a:rPr lang="en-US" sz="2800" dirty="0" smtClean="0"/>
              <a:t>Manual</a:t>
            </a:r>
          </a:p>
          <a:p>
            <a:pPr algn="ctr"/>
            <a:r>
              <a:rPr lang="en-US" dirty="0" smtClean="0"/>
              <a:t>On Disaster Risk Reduction</a:t>
            </a:r>
            <a:endParaRPr lang="en-US" dirty="0"/>
          </a:p>
        </p:txBody>
      </p:sp>
      <p:pic>
        <p:nvPicPr>
          <p:cNvPr id="9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13360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867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Initiative and new partners- </a:t>
            </a:r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5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10200" y="25146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914400" y="5029200"/>
            <a:ext cx="32766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Success story of UDRR Program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67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858000" cy="1066800"/>
          </a:xfrm>
        </p:spPr>
        <p:txBody>
          <a:bodyPr/>
          <a:lstStyle/>
          <a:p>
            <a:r>
              <a:rPr lang="en-US" dirty="0" smtClean="0"/>
              <a:t>Challenges to operationalize Resilience approach/ implementing 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543800" cy="4191000"/>
          </a:xfrm>
        </p:spPr>
        <p:txBody>
          <a:bodyPr/>
          <a:lstStyle/>
          <a:p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Wider definition of  Resilience and MRCS Capacity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Internal Coordination for integration (Roadmap)</a:t>
            </a:r>
          </a:p>
          <a:p>
            <a:pPr>
              <a:spcAft>
                <a:spcPts val="1200"/>
              </a:spcAft>
            </a:pPr>
            <a:r>
              <a:rPr lang="en-US" sz="2000" i="1" dirty="0" smtClean="0"/>
              <a:t>To work with (family friends, faith groups, government) who provide a wider supportive environment.</a:t>
            </a:r>
            <a:endParaRPr lang="en-GB" sz="2000" i="1" dirty="0" smtClean="0"/>
          </a:p>
          <a:p>
            <a:pPr>
              <a:spcAft>
                <a:spcPts val="1200"/>
              </a:spcAft>
            </a:pPr>
            <a:r>
              <a:rPr lang="en-US" sz="2000" i="1" dirty="0" smtClean="0"/>
              <a:t> To enhance strong housing and infrastructure based on the economy of country and community.</a:t>
            </a:r>
          </a:p>
          <a:p>
            <a:pPr>
              <a:spcAft>
                <a:spcPts val="1200"/>
              </a:spcAft>
            </a:pPr>
            <a:r>
              <a:rPr lang="en-US" sz="2000" i="1" dirty="0" smtClean="0"/>
              <a:t>Economic opportunity for the vulnerable community is big challenge. </a:t>
            </a:r>
          </a:p>
          <a:p>
            <a:pPr>
              <a:spcAft>
                <a:spcPts val="1200"/>
              </a:spcAft>
            </a:pPr>
            <a:r>
              <a:rPr lang="en-US" sz="2000" i="1" dirty="0" smtClean="0"/>
              <a:t>Income generation of most vulnerable community deeply rely on natural environment.</a:t>
            </a:r>
            <a:endParaRPr lang="en-GB" sz="2000" i="1" dirty="0" smtClean="0"/>
          </a:p>
          <a:p>
            <a:endParaRPr lang="en-US" sz="2000" i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2400" y="0"/>
            <a:ext cx="87630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5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3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858000" cy="1066800"/>
          </a:xfrm>
        </p:spPr>
        <p:txBody>
          <a:bodyPr/>
          <a:lstStyle/>
          <a:p>
            <a:r>
              <a:rPr lang="en-US" dirty="0" smtClean="0"/>
              <a:t>Challenges to operationalize Resilience approach/ implementing road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040"/>
            <a:ext cx="8915400" cy="4023360"/>
          </a:xfrm>
        </p:spPr>
        <p:txBody>
          <a:bodyPr/>
          <a:lstStyle/>
          <a:p>
            <a:r>
              <a:rPr lang="en-US" sz="19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900" i="1" dirty="0" smtClean="0">
                <a:latin typeface="Arial" charset="0"/>
                <a:cs typeface="Arial" charset="0"/>
              </a:rPr>
              <a:t>Capacity of Community  were  still low for implementing CSR.</a:t>
            </a:r>
          </a:p>
          <a:p>
            <a:r>
              <a:rPr lang="en-US" sz="1900" i="1" dirty="0" smtClean="0">
                <a:latin typeface="Arial" charset="0"/>
                <a:cs typeface="Arial" charset="0"/>
              </a:rPr>
              <a:t> Internal Coordination and Planning for integration are still weak as per Roadmap.</a:t>
            </a:r>
          </a:p>
          <a:p>
            <a:pPr>
              <a:spcAft>
                <a:spcPts val="1200"/>
              </a:spcAft>
            </a:pPr>
            <a:r>
              <a:rPr lang="en-US" sz="1900" i="1" dirty="0" smtClean="0"/>
              <a:t>Only 3 years of CB project duration is very </a:t>
            </a:r>
            <a:r>
              <a:rPr lang="en-US" sz="1900" i="1" dirty="0" smtClean="0"/>
              <a:t>limited </a:t>
            </a:r>
            <a:r>
              <a:rPr lang="en-US" sz="1900" i="1" dirty="0" smtClean="0"/>
              <a:t>to get sustainable. </a:t>
            </a:r>
          </a:p>
          <a:p>
            <a:pPr>
              <a:spcAft>
                <a:spcPts val="1200"/>
              </a:spcAft>
            </a:pPr>
            <a:r>
              <a:rPr lang="en-US" sz="1900" i="1" dirty="0" smtClean="0"/>
              <a:t>Supporting the livelihood sector is essential in  CSR program</a:t>
            </a:r>
          </a:p>
          <a:p>
            <a:pPr>
              <a:spcAft>
                <a:spcPts val="1200"/>
              </a:spcAft>
            </a:pPr>
            <a:r>
              <a:rPr lang="en-US" sz="1900" i="1" dirty="0" smtClean="0"/>
              <a:t>Lack of fund and resources mobilization  and  need to increase IG fund</a:t>
            </a:r>
          </a:p>
          <a:p>
            <a:pPr>
              <a:spcAft>
                <a:spcPts val="1200"/>
              </a:spcAft>
            </a:pPr>
            <a:r>
              <a:rPr lang="en-US" sz="1900" i="1" dirty="0" smtClean="0"/>
              <a:t>Lack of Resources Mobilization System of all departments in NS. </a:t>
            </a:r>
            <a:endParaRPr lang="en-GB" sz="1900" i="1" dirty="0" smtClean="0"/>
          </a:p>
          <a:p>
            <a:pPr>
              <a:buClr>
                <a:srgbClr val="FF0000"/>
              </a:buClr>
            </a:pPr>
            <a:r>
              <a:rPr lang="en-US" sz="1900" i="1" dirty="0" smtClean="0"/>
              <a:t> Inadequate collection of information from beneficiary document</a:t>
            </a:r>
          </a:p>
          <a:p>
            <a:pPr>
              <a:buClr>
                <a:srgbClr val="FF0000"/>
              </a:buClr>
              <a:buNone/>
            </a:pPr>
            <a:r>
              <a:rPr lang="en-US" sz="1900" i="1" dirty="0" smtClean="0"/>
              <a:t>     is a big challenge.</a:t>
            </a:r>
          </a:p>
          <a:p>
            <a:pPr>
              <a:buClr>
                <a:srgbClr val="FF0000"/>
              </a:buClr>
            </a:pPr>
            <a:r>
              <a:rPr lang="en-US" sz="1900" i="1" dirty="0" smtClean="0"/>
              <a:t> New emerging communicable epidemic diseases are facing ( </a:t>
            </a:r>
            <a:r>
              <a:rPr lang="en-US" sz="1900" i="1" dirty="0" err="1" smtClean="0"/>
              <a:t>eg.Ebola</a:t>
            </a:r>
            <a:r>
              <a:rPr lang="en-US" sz="1900" i="1" dirty="0" smtClean="0"/>
              <a:t> )</a:t>
            </a:r>
            <a:endParaRPr lang="en-US" sz="1900" i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2400" y="0"/>
            <a:ext cx="87630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5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13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6858000" cy="1066800"/>
          </a:xfrm>
        </p:spPr>
        <p:txBody>
          <a:bodyPr/>
          <a:lstStyle/>
          <a:p>
            <a:r>
              <a:rPr lang="en-US" dirty="0"/>
              <a:t>Opportunities to operationalize Resilience approach/ implementing road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467600" cy="4191000"/>
          </a:xfrm>
        </p:spPr>
        <p:txBody>
          <a:bodyPr/>
          <a:lstStyle/>
          <a:p>
            <a:pPr>
              <a:buNone/>
            </a:pPr>
            <a:endParaRPr lang="en-US" sz="1400" i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New Guideline of Union President to organize 500 RCVs per township. 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New Leadership of MRCS after 11</a:t>
            </a:r>
            <a:r>
              <a:rPr lang="en-US" sz="2000" i="1" baseline="30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th</a:t>
            </a:r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National Assembly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CBDRR, SBDRR, CBHFA, CBHD, CBDP etc. can reach to communities and new RCVs at communities are organized and trained.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Organizing the whole school to become Red Cross is progress in Yangon and some state/region. 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Local Government of the states and regions appreciate the Red Cross activities as a result of advocacy .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2400" y="0"/>
            <a:ext cx="88392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5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74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6858000" cy="1066800"/>
          </a:xfrm>
        </p:spPr>
        <p:txBody>
          <a:bodyPr/>
          <a:lstStyle/>
          <a:p>
            <a:r>
              <a:rPr lang="en-US" dirty="0"/>
              <a:t>Opportunities to operationalize Resilience approach/ implementing road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5105400"/>
          </a:xfrm>
        </p:spPr>
        <p:txBody>
          <a:bodyPr/>
          <a:lstStyle/>
          <a:p>
            <a:pPr>
              <a:buNone/>
            </a:pPr>
            <a:endParaRPr lang="en-US" sz="1900" i="1" dirty="0" smtClean="0">
              <a:latin typeface="Arial" charset="0"/>
              <a:cs typeface="Arial" charset="0"/>
            </a:endParaRPr>
          </a:p>
          <a:p>
            <a:r>
              <a:rPr lang="en-US" sz="1900" i="1" dirty="0" smtClean="0">
                <a:latin typeface="Arial" charset="0"/>
                <a:cs typeface="Arial" charset="0"/>
              </a:rPr>
              <a:t>Getting Guide Lines  from RCRC Leadership meeting regularly  </a:t>
            </a:r>
          </a:p>
          <a:p>
            <a:r>
              <a:rPr lang="en-US" sz="1900" i="1" dirty="0" smtClean="0">
                <a:latin typeface="Arial" charset="0"/>
                <a:cs typeface="Arial" charset="0"/>
              </a:rPr>
              <a:t>Most of the health projects are based on CBHFA approach.</a:t>
            </a:r>
          </a:p>
          <a:p>
            <a:r>
              <a:rPr lang="en-US" sz="1900" i="1" dirty="0" smtClean="0">
                <a:latin typeface="Arial" charset="0"/>
                <a:cs typeface="Arial" charset="0"/>
              </a:rPr>
              <a:t>All health projects done advocacy at all levels down to the grass roots deeply.</a:t>
            </a:r>
          </a:p>
          <a:p>
            <a:r>
              <a:rPr lang="en-US" sz="1900" i="1" dirty="0" smtClean="0">
                <a:latin typeface="Arial" charset="0"/>
                <a:cs typeface="Arial" charset="0"/>
              </a:rPr>
              <a:t>Need assessment , select  the priorities problems, </a:t>
            </a:r>
            <a:r>
              <a:rPr lang="en-US" sz="1900" i="1" dirty="0" err="1" smtClean="0">
                <a:latin typeface="Arial" charset="0"/>
                <a:cs typeface="Arial" charset="0"/>
              </a:rPr>
              <a:t>PoA</a:t>
            </a:r>
            <a:r>
              <a:rPr lang="en-US" sz="1900" i="1" dirty="0" smtClean="0">
                <a:latin typeface="Arial" charset="0"/>
                <a:cs typeface="Arial" charset="0"/>
              </a:rPr>
              <a:t> and implementing by themselves.{ owner ship )</a:t>
            </a:r>
          </a:p>
          <a:p>
            <a:r>
              <a:rPr lang="en-US" sz="1900" i="1" dirty="0" smtClean="0">
                <a:latin typeface="Arial" charset="0"/>
                <a:cs typeface="Arial" charset="0"/>
              </a:rPr>
              <a:t>Integrated with all related </a:t>
            </a:r>
            <a:r>
              <a:rPr lang="en-US" sz="1900" i="1" dirty="0" err="1" smtClean="0">
                <a:latin typeface="Arial" charset="0"/>
                <a:cs typeface="Arial" charset="0"/>
              </a:rPr>
              <a:t>depts</a:t>
            </a:r>
            <a:r>
              <a:rPr lang="en-US" sz="1900" i="1" dirty="0" smtClean="0">
                <a:latin typeface="Arial" charset="0"/>
                <a:cs typeface="Arial" charset="0"/>
              </a:rPr>
              <a:t> and good coordination with stake holders</a:t>
            </a:r>
          </a:p>
          <a:p>
            <a:r>
              <a:rPr lang="en-US" sz="1900" i="1" dirty="0" smtClean="0">
                <a:latin typeface="Arial" charset="0"/>
                <a:cs typeface="Arial" charset="0"/>
              </a:rPr>
              <a:t>Implement School HP activities and some projects can organize School RC.</a:t>
            </a:r>
          </a:p>
          <a:p>
            <a:r>
              <a:rPr lang="en-US" sz="1900" i="1" dirty="0" smtClean="0">
                <a:latin typeface="Arial" charset="0"/>
                <a:cs typeface="Arial" charset="0"/>
              </a:rPr>
              <a:t>Capacity building were done in RCVs , village committee and CVs.</a:t>
            </a:r>
          </a:p>
          <a:p>
            <a:r>
              <a:rPr lang="en-US" sz="1900" i="1" dirty="0" smtClean="0">
                <a:latin typeface="Arial" charset="0"/>
                <a:cs typeface="Arial" charset="0"/>
              </a:rPr>
              <a:t>Information sharing by bulletins from Regional and AP zone regularly  </a:t>
            </a:r>
          </a:p>
          <a:p>
            <a:endParaRPr lang="en-US" sz="1900" i="1" dirty="0" smtClean="0">
              <a:latin typeface="Arial" charset="0"/>
              <a:cs typeface="Arial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04800" y="0"/>
            <a:ext cx="85344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5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74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828800" y="762000"/>
            <a:ext cx="6858000" cy="731838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Major Achievement against Road map and Resilience House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543800" cy="4191000"/>
          </a:xfrm>
        </p:spPr>
        <p:txBody>
          <a:bodyPr/>
          <a:lstStyle/>
          <a:p>
            <a:r>
              <a:rPr lang="en-GB" altLang="en-US" sz="14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</a:rPr>
              <a:t>Contingency Planning workshop  ( March )</a:t>
            </a:r>
          </a:p>
          <a:p>
            <a:pPr>
              <a:buNone/>
            </a:pPr>
            <a:r>
              <a:rPr lang="en-US" sz="2000" i="1" dirty="0" smtClean="0">
                <a:solidFill>
                  <a:srgbClr val="002060"/>
                </a:solidFill>
              </a:rPr>
              <a:t>    DM, Health, FA&amp;SS, </a:t>
            </a:r>
            <a:r>
              <a:rPr lang="en-US" sz="2000" i="1" dirty="0" err="1" smtClean="0">
                <a:solidFill>
                  <a:srgbClr val="002060"/>
                </a:solidFill>
              </a:rPr>
              <a:t>HV&amp;Com</a:t>
            </a:r>
            <a:r>
              <a:rPr lang="en-US" sz="2000" i="1" dirty="0" smtClean="0">
                <a:solidFill>
                  <a:srgbClr val="002060"/>
                </a:solidFill>
              </a:rPr>
              <a:t>, Finance, OD Directors and staff attended, discussed and </a:t>
            </a:r>
            <a:r>
              <a:rPr lang="en-US" sz="2000" i="1" dirty="0" smtClean="0">
                <a:solidFill>
                  <a:srgbClr val="002060"/>
                </a:solidFill>
              </a:rPr>
              <a:t>drafted </a:t>
            </a:r>
            <a:r>
              <a:rPr lang="en-US" sz="2000" i="1" dirty="0" smtClean="0">
                <a:solidFill>
                  <a:srgbClr val="002060"/>
                </a:solidFill>
              </a:rPr>
              <a:t>CP  (Integration)  </a:t>
            </a:r>
          </a:p>
          <a:p>
            <a:r>
              <a:rPr lang="en-US" sz="2000" i="1" dirty="0" smtClean="0">
                <a:solidFill>
                  <a:srgbClr val="002060"/>
                </a:solidFill>
              </a:rPr>
              <a:t>Pre-Disaster meeting </a:t>
            </a:r>
            <a:r>
              <a:rPr lang="en-US" sz="2000" i="1" dirty="0" smtClean="0">
                <a:solidFill>
                  <a:srgbClr val="002060"/>
                </a:solidFill>
              </a:rPr>
              <a:t>in </a:t>
            </a:r>
            <a:r>
              <a:rPr lang="en-US" sz="2000" i="1" dirty="0" smtClean="0">
                <a:solidFill>
                  <a:srgbClr val="002060"/>
                </a:solidFill>
              </a:rPr>
              <a:t>August with the participation of Health, </a:t>
            </a:r>
            <a:r>
              <a:rPr lang="en-US" sz="2000" i="1" dirty="0" err="1" smtClean="0">
                <a:solidFill>
                  <a:srgbClr val="002060"/>
                </a:solidFill>
              </a:rPr>
              <a:t>Watsan</a:t>
            </a:r>
            <a:r>
              <a:rPr lang="en-US" sz="2000" i="1" dirty="0" smtClean="0">
                <a:solidFill>
                  <a:srgbClr val="002060"/>
                </a:solidFill>
              </a:rPr>
              <a:t>, OD, FA&amp;SS, </a:t>
            </a:r>
            <a:r>
              <a:rPr lang="en-US" sz="2000" i="1" dirty="0" err="1" smtClean="0">
                <a:solidFill>
                  <a:srgbClr val="002060"/>
                </a:solidFill>
              </a:rPr>
              <a:t>HV&amp;Com</a:t>
            </a:r>
            <a:r>
              <a:rPr lang="en-US" sz="2000" i="1" dirty="0" smtClean="0">
                <a:solidFill>
                  <a:srgbClr val="002060"/>
                </a:solidFill>
              </a:rPr>
              <a:t>, RFL</a:t>
            </a:r>
            <a:r>
              <a:rPr lang="en-US" sz="2000" i="1" dirty="0" smtClean="0">
                <a:solidFill>
                  <a:srgbClr val="002060"/>
                </a:solidFill>
              </a:rPr>
              <a:t>, Logistics </a:t>
            </a:r>
          </a:p>
          <a:p>
            <a:r>
              <a:rPr lang="en-US" alt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PHAST training for CBDRR program was conducted with the coordination of </a:t>
            </a:r>
            <a:r>
              <a:rPr lang="en-US" altLang="en-US" sz="2000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Watsan</a:t>
            </a:r>
            <a:r>
              <a:rPr lang="en-US" alt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team. (Also FA, PSS, </a:t>
            </a:r>
            <a:r>
              <a:rPr lang="en-US" altLang="en-US" sz="2000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PHiE</a:t>
            </a:r>
            <a:r>
              <a:rPr lang="en-US" alt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000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Watsan</a:t>
            </a:r>
            <a:r>
              <a:rPr lang="en-US" alt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..)</a:t>
            </a:r>
          </a:p>
          <a:p>
            <a:r>
              <a:rPr lang="en-US" alt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Water supply system at UDRR Program area.</a:t>
            </a:r>
          </a:p>
          <a:p>
            <a:r>
              <a:rPr lang="en-US" alt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Township Branch Assessment at Program area 10 townships with the coordination of  DM and OD</a:t>
            </a:r>
          </a:p>
          <a:p>
            <a:r>
              <a:rPr lang="en-US" alt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Capacity building of RCVs and branch development activities are for all CBDRR, UDRR  program areas</a:t>
            </a:r>
            <a:endParaRPr lang="en-GB" altLang="en-US" sz="2000" i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28600" y="0"/>
            <a:ext cx="86106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   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5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6858000" cy="990600"/>
          </a:xfrm>
        </p:spPr>
        <p:txBody>
          <a:bodyPr/>
          <a:lstStyle/>
          <a:p>
            <a:r>
              <a:rPr lang="en-US" dirty="0" smtClean="0"/>
              <a:t>NS engagement to strengthen the coordination and cooperation at National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574675"/>
          </a:xfrm>
        </p:spPr>
        <p:txBody>
          <a:bodyPr/>
          <a:lstStyle/>
          <a:p>
            <a:r>
              <a:rPr lang="en-US" b="1" dirty="0" smtClean="0"/>
              <a:t>Internal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429000"/>
          </a:xfrm>
        </p:spPr>
        <p:txBody>
          <a:bodyPr/>
          <a:lstStyle/>
          <a:p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Health, DM, </a:t>
            </a:r>
            <a:r>
              <a:rPr lang="en-US" sz="2000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HV&amp;Com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FA&amp;SS, OD working with close coordination (Program, CP, PDM etc)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Branch Development is the main factor for the success of program &amp; sustainability.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Support activities, Finance, Logistics, HR, RM is also working </a:t>
            </a:r>
            <a:r>
              <a:rPr lang="en-US" sz="2000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hermoniously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  <a:endParaRPr lang="en-US" sz="2000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828800"/>
            <a:ext cx="4041775" cy="574675"/>
          </a:xfrm>
        </p:spPr>
        <p:txBody>
          <a:bodyPr/>
          <a:lstStyle/>
          <a:p>
            <a:r>
              <a:rPr lang="en-US" b="1" dirty="0" smtClean="0"/>
              <a:t>External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429000"/>
          </a:xfrm>
        </p:spPr>
        <p:txBody>
          <a:bodyPr/>
          <a:lstStyle/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Focal Ministry </a:t>
            </a:r>
            <a:r>
              <a:rPr lang="en-US" sz="2000" i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MoH</a:t>
            </a:r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gives support for smooth working.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Working closing with RRD, DMH and other relevant depts.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Steering Committee of DRRWG, which organized UN agencies, INGOs &amp; NGOs. 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Working together for MAPDRR (Gov, UN, INGOs, NGOs..)</a:t>
            </a:r>
            <a:endParaRPr lang="en-US" sz="2000" i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0"/>
            <a:ext cx="8686800" cy="7620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8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4217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90600"/>
            <a:ext cx="6858000" cy="990600"/>
          </a:xfrm>
        </p:spPr>
        <p:txBody>
          <a:bodyPr/>
          <a:lstStyle/>
          <a:p>
            <a:r>
              <a:rPr lang="en-US" dirty="0" smtClean="0"/>
              <a:t>NS engagement to strengthen the coordination and cooperation at National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2" y="2286000"/>
            <a:ext cx="7926388" cy="3429000"/>
          </a:xfrm>
        </p:spPr>
        <p:txBody>
          <a:bodyPr/>
          <a:lstStyle/>
          <a:p>
            <a:r>
              <a:rPr lang="en-US" sz="2000" i="1" dirty="0" smtClean="0">
                <a:latin typeface="Arial" charset="0"/>
                <a:cs typeface="Arial" charset="0"/>
              </a:rPr>
              <a:t>Country Coordination Mechanism member ( CCM )</a:t>
            </a:r>
          </a:p>
          <a:p>
            <a:r>
              <a:rPr lang="en-US" sz="2000" i="1" dirty="0" smtClean="0">
                <a:latin typeface="Arial" charset="0"/>
                <a:cs typeface="Arial" charset="0"/>
              </a:rPr>
              <a:t>National Health Committee member</a:t>
            </a:r>
          </a:p>
          <a:p>
            <a:r>
              <a:rPr lang="en-US" sz="2000" i="1" dirty="0" smtClean="0">
                <a:latin typeface="Arial" charset="0"/>
                <a:cs typeface="Arial" charset="0"/>
              </a:rPr>
              <a:t>Health System Strengthening working group member</a:t>
            </a:r>
          </a:p>
          <a:p>
            <a:r>
              <a:rPr lang="en-US" sz="2000" i="1" dirty="0" smtClean="0">
                <a:latin typeface="Arial" charset="0"/>
                <a:cs typeface="Arial" charset="0"/>
              </a:rPr>
              <a:t>Technical Working group member of  Malaria, TB, HIV</a:t>
            </a:r>
          </a:p>
          <a:p>
            <a:r>
              <a:rPr lang="en-US" sz="2000" i="1" dirty="0" smtClean="0">
                <a:latin typeface="Arial" charset="0"/>
                <a:cs typeface="Arial" charset="0"/>
              </a:rPr>
              <a:t>National Social Protection Committee member </a:t>
            </a:r>
          </a:p>
          <a:p>
            <a:r>
              <a:rPr lang="en-US" sz="2000" i="1" dirty="0" smtClean="0">
                <a:latin typeface="Arial" charset="0"/>
                <a:cs typeface="Arial" charset="0"/>
              </a:rPr>
              <a:t>Myanmar Women Affair Committee member </a:t>
            </a:r>
          </a:p>
          <a:p>
            <a:r>
              <a:rPr lang="en-US" sz="2000" i="1" dirty="0" smtClean="0">
                <a:latin typeface="Arial" charset="0"/>
                <a:cs typeface="Arial" charset="0"/>
              </a:rPr>
              <a:t>Central Scout Committee member</a:t>
            </a:r>
          </a:p>
          <a:p>
            <a:r>
              <a:rPr lang="en-US" sz="2000" i="1" dirty="0" smtClean="0">
                <a:latin typeface="Arial" charset="0"/>
                <a:cs typeface="Arial" charset="0"/>
              </a:rPr>
              <a:t> National Human Right Committee member </a:t>
            </a:r>
          </a:p>
          <a:p>
            <a:r>
              <a:rPr lang="en-US" sz="2000" i="1" dirty="0" smtClean="0">
                <a:latin typeface="Arial" charset="0"/>
                <a:cs typeface="Arial" charset="0"/>
              </a:rPr>
              <a:t>Civil Society Working group Committee member</a:t>
            </a:r>
            <a:endParaRPr lang="en-US" sz="2000" i="1" dirty="0">
              <a:latin typeface="Arial" charset="0"/>
              <a:cs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0"/>
            <a:ext cx="86868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8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42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858000" cy="960438"/>
          </a:xfrm>
        </p:spPr>
        <p:txBody>
          <a:bodyPr/>
          <a:lstStyle/>
          <a:p>
            <a:r>
              <a:rPr lang="en-US" dirty="0" smtClean="0"/>
              <a:t>Specific expectations from IFRC in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543800" cy="4191000"/>
          </a:xfrm>
        </p:spPr>
        <p:txBody>
          <a:bodyPr/>
          <a:lstStyle/>
          <a:p>
            <a:pPr>
              <a:buNone/>
            </a:pPr>
            <a:endParaRPr lang="en-US" sz="1400" i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Long term program and commitment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Exchange visit between NSs and also with IFRC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Technical and financial support for specialize areas (Climate Change, CSR, EWEA etc..)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To support for Regional cooperation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Staff Loan or internship </a:t>
            </a:r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training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RDRT training and deployment in case of emergency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Priority area for intervention (Specialize areas to be identified and innovative activities to get Leadership role..)</a:t>
            </a:r>
            <a:endParaRPr lang="en-US" sz="1800" i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2400" y="0"/>
            <a:ext cx="8763000" cy="7620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5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20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28600" y="0"/>
            <a:ext cx="86106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   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5" name="Picture 9" descr="MRCS Round Circl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1143000" y="1600200"/>
          <a:ext cx="6854940" cy="4267200"/>
        </p:xfrm>
        <a:graphic>
          <a:graphicData uri="http://schemas.openxmlformats.org/presentationml/2006/ole">
            <p:oleObj spid="_x0000_s1026" name="Slide" r:id="rId4" imgW="4516988" imgH="3386328" progId="PowerPoint.Slide.12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2057400" y="914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Model of Resilience House and its thematic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828800" y="762000"/>
            <a:ext cx="6858000" cy="731838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Major Achievement against Road map and Resilience House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2133600"/>
            <a:ext cx="10058400" cy="4191000"/>
          </a:xfrm>
        </p:spPr>
        <p:txBody>
          <a:bodyPr/>
          <a:lstStyle/>
          <a:p>
            <a:pPr>
              <a:buNone/>
            </a:pPr>
            <a:r>
              <a:rPr lang="en-US" sz="1900" b="1" i="1" dirty="0" smtClean="0">
                <a:solidFill>
                  <a:srgbClr val="0070C0"/>
                </a:solidFill>
              </a:rPr>
              <a:t>        Projects…CBHFA , CBHR , CBHD-MNCH ( total-  18 tsp. }</a:t>
            </a:r>
          </a:p>
          <a:p>
            <a:r>
              <a:rPr lang="en-US" sz="1900" i="1" dirty="0" smtClean="0"/>
              <a:t>   Community need assessment done by V .Committee ( Multi-</a:t>
            </a:r>
            <a:r>
              <a:rPr lang="en-US" sz="1900" i="1" dirty="0" err="1" smtClean="0"/>
              <a:t>sectoral</a:t>
            </a:r>
            <a:r>
              <a:rPr lang="en-US" sz="1900" i="1" dirty="0" smtClean="0"/>
              <a:t> Approach)  </a:t>
            </a:r>
          </a:p>
          <a:p>
            <a:r>
              <a:rPr lang="en-US" sz="1900" i="1" dirty="0" smtClean="0"/>
              <a:t>   Tsp branch development  activities  ( OD + Health ) ( 10 tsp ).</a:t>
            </a:r>
          </a:p>
          <a:p>
            <a:r>
              <a:rPr lang="en-US" sz="1900" i="1" dirty="0" smtClean="0"/>
              <a:t>   WASH Training including PHAST    Step 1 to 7 ( Health + </a:t>
            </a:r>
            <a:r>
              <a:rPr lang="en-US" sz="1900" i="1" dirty="0" err="1" smtClean="0"/>
              <a:t>Watsan</a:t>
            </a:r>
            <a:r>
              <a:rPr lang="en-US" sz="1900" i="1" dirty="0" smtClean="0"/>
              <a:t> ) ( 14 tsp )</a:t>
            </a:r>
          </a:p>
          <a:p>
            <a:r>
              <a:rPr lang="en-US" sz="1900" i="1" dirty="0" smtClean="0"/>
              <a:t>   Learning by doing activities (13 tsp )</a:t>
            </a:r>
          </a:p>
          <a:p>
            <a:r>
              <a:rPr lang="en-US" sz="1900" i="1" dirty="0" smtClean="0"/>
              <a:t>   Community Initiative activities (CIA) against Comm. </a:t>
            </a:r>
            <a:r>
              <a:rPr lang="en-US" sz="1900" i="1" dirty="0" err="1" smtClean="0"/>
              <a:t>PoA</a:t>
            </a:r>
            <a:r>
              <a:rPr lang="en-US" sz="1900" i="1" dirty="0" smtClean="0"/>
              <a:t> ( 18 tsp ) </a:t>
            </a:r>
          </a:p>
          <a:p>
            <a:r>
              <a:rPr lang="en-US" sz="1900" i="1" dirty="0" smtClean="0"/>
              <a:t>   School Hygiene promotion activities ( 13 tsp )</a:t>
            </a:r>
          </a:p>
          <a:p>
            <a:r>
              <a:rPr lang="en-US" sz="1900" i="1" dirty="0" smtClean="0"/>
              <a:t>   IG activities  ( Health + RM + OD + Finance ) ( 18 tsp )</a:t>
            </a:r>
          </a:p>
          <a:p>
            <a:r>
              <a:rPr lang="en-US" sz="1900" i="1" dirty="0" smtClean="0"/>
              <a:t>   DRR Training and DRR mitigation  activities ( Health + DM ) ( 17 tsp )</a:t>
            </a:r>
          </a:p>
          <a:p>
            <a:r>
              <a:rPr lang="en-US" sz="1900" i="1" dirty="0" smtClean="0"/>
              <a:t>   BFA Training for all CVs by township branch ( Health + Branch ) ( 18 tsp. ) </a:t>
            </a:r>
          </a:p>
          <a:p>
            <a:r>
              <a:rPr lang="en-US" sz="1900" i="1" dirty="0" smtClean="0"/>
              <a:t>   Financial procedure training ( Health + Finance ) ( 18 tsp. )  </a:t>
            </a:r>
          </a:p>
          <a:p>
            <a:pPr>
              <a:buFontTx/>
              <a:buChar char="-"/>
            </a:pPr>
            <a:endParaRPr lang="en-US" sz="1900" i="1" dirty="0" smtClean="0"/>
          </a:p>
          <a:p>
            <a:pPr>
              <a:buNone/>
            </a:pPr>
            <a:r>
              <a:rPr lang="en-US" sz="1900" i="1" dirty="0" smtClean="0">
                <a:solidFill>
                  <a:srgbClr val="00B050"/>
                </a:solidFill>
              </a:rPr>
              <a:t>    </a:t>
            </a:r>
            <a:endParaRPr lang="en-US" sz="19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900" i="1" dirty="0" smtClean="0">
                <a:solidFill>
                  <a:srgbClr val="FF0000"/>
                </a:solidFill>
              </a:rPr>
              <a:t>      </a:t>
            </a:r>
          </a:p>
          <a:p>
            <a:pPr>
              <a:buNone/>
            </a:pPr>
            <a:r>
              <a:rPr lang="en-US" altLang="en-US" sz="19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-  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28600" y="0"/>
            <a:ext cx="86106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   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5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4600" y="1671935"/>
            <a:ext cx="4663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(  a  )    CBHD Projects ( 2014 ) 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Myanmar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5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6104" y="1036052"/>
            <a:ext cx="8705588" cy="475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                                    CBHFA ( Malaria  and  NCD 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/>
              <a:t>     </a:t>
            </a:r>
            <a:r>
              <a:rPr lang="en-US" sz="1900" i="1" dirty="0" smtClean="0"/>
              <a:t>Malaria project ( 25000 CHF ) ( Aug.-Dec ) is integrated into two townships </a:t>
            </a:r>
            <a:endParaRPr lang="en-US" sz="1900" i="1" dirty="0" smtClean="0"/>
          </a:p>
          <a:p>
            <a:pPr>
              <a:buClr>
                <a:srgbClr val="FF0000"/>
              </a:buClr>
            </a:pPr>
            <a:r>
              <a:rPr lang="en-US" sz="1900" i="1" dirty="0" smtClean="0"/>
              <a:t> </a:t>
            </a:r>
            <a:r>
              <a:rPr lang="en-US" sz="1900" i="1" dirty="0" smtClean="0"/>
              <a:t>     </a:t>
            </a:r>
            <a:r>
              <a:rPr lang="en-US" sz="1900" i="1" dirty="0" smtClean="0"/>
              <a:t>of </a:t>
            </a:r>
            <a:r>
              <a:rPr lang="en-US" sz="1900" i="1" dirty="0" smtClean="0"/>
              <a:t> </a:t>
            </a:r>
            <a:r>
              <a:rPr lang="en-US" sz="1900" i="1" dirty="0" smtClean="0"/>
              <a:t>Shan </a:t>
            </a:r>
            <a:r>
              <a:rPr lang="en-US" sz="1900" i="1" dirty="0" smtClean="0"/>
              <a:t>State  focused on prevention and environmental sanitation only.</a:t>
            </a:r>
          </a:p>
          <a:p>
            <a:endParaRPr lang="en-US" sz="1900" i="1" dirty="0" smtClean="0"/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900" i="1" dirty="0" smtClean="0"/>
              <a:t>    Now we are starting the NCD tools translation, follow giving trainings and </a:t>
            </a:r>
          </a:p>
          <a:p>
            <a:r>
              <a:rPr lang="en-US" sz="1900" i="1" dirty="0" smtClean="0"/>
              <a:t>     apply tools in 5 villages of one tsp. as a pilot. ( 5000 CHF ) ( Sept- Dec )</a:t>
            </a:r>
          </a:p>
          <a:p>
            <a:endParaRPr lang="en-US" sz="1900" i="1" dirty="0" smtClean="0"/>
          </a:p>
          <a:p>
            <a:endParaRPr lang="en-US" sz="1900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 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86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 Myanmar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6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Lenovo\Desktop\Photo CBHFA\image-9fddc04a0ebfee5829218568aa48740c947fdd0ba62c5be0138c2c3f2361dd1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814518" cy="2362200"/>
          </a:xfrm>
          <a:prstGeom prst="rect">
            <a:avLst/>
          </a:prstGeom>
          <a:noFill/>
        </p:spPr>
      </p:pic>
      <p:pic>
        <p:nvPicPr>
          <p:cNvPr id="7" name="Picture 2" descr="C:\Users\Lenovo\Desktop\Photo CBHFA\image-72c711b520e98a12ef039e8449359f4178aa6749acc28f9a07e367ca4f946e78-V.jpg"/>
          <p:cNvPicPr>
            <a:picLocks noChangeAspect="1" noChangeArrowheads="1"/>
          </p:cNvPicPr>
          <p:nvPr/>
        </p:nvPicPr>
        <p:blipFill>
          <a:blip r:embed="rId4" cstate="print"/>
          <a:srcRect r="-4167"/>
          <a:stretch>
            <a:fillRect/>
          </a:stretch>
        </p:blipFill>
        <p:spPr bwMode="auto">
          <a:xfrm>
            <a:off x="533400" y="1219200"/>
            <a:ext cx="3865418" cy="2362200"/>
          </a:xfrm>
          <a:prstGeom prst="rect">
            <a:avLst/>
          </a:prstGeom>
          <a:noFill/>
        </p:spPr>
      </p:pic>
      <p:pic>
        <p:nvPicPr>
          <p:cNvPr id="23556" name="Picture 4" descr="C:\Users\Lenovo\Desktop\Photo CBHFA\P1000158.JPG"/>
          <p:cNvPicPr>
            <a:picLocks noChangeAspect="1" noChangeArrowheads="1"/>
          </p:cNvPicPr>
          <p:nvPr/>
        </p:nvPicPr>
        <p:blipFill>
          <a:blip r:embed="rId5" cstate="print"/>
          <a:srcRect t="17334"/>
          <a:stretch>
            <a:fillRect/>
          </a:stretch>
        </p:blipFill>
        <p:spPr bwMode="auto">
          <a:xfrm>
            <a:off x="4800600" y="3581400"/>
            <a:ext cx="3810000" cy="2362200"/>
          </a:xfrm>
          <a:prstGeom prst="rect">
            <a:avLst/>
          </a:prstGeom>
          <a:noFill/>
        </p:spPr>
      </p:pic>
      <p:pic>
        <p:nvPicPr>
          <p:cNvPr id="23557" name="Picture 5" descr="C:\Users\Lenovo\Desktop\Photo CBHFA\image-2942c25d1f3d8b2be22e660a57a165a7b157f43e8ffc273b58a1d88338575503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581400"/>
            <a:ext cx="3733800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858000" cy="1143000"/>
          </a:xfrm>
        </p:spPr>
        <p:txBody>
          <a:bodyPr/>
          <a:lstStyle/>
          <a:p>
            <a:r>
              <a:rPr lang="en-US" dirty="0" smtClean="0"/>
              <a:t>( b )  Emergency health and WASH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9372600" cy="4191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    Project…Epidemic preparedness and CB-WASH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sz="1900" i="1" dirty="0" smtClean="0"/>
              <a:t>CBHFA – ECV tool kits ( HKRC ) was  adapted into Myanmar Context and 		         implemented in </a:t>
            </a:r>
            <a:r>
              <a:rPr lang="en-US" sz="1900" i="1" dirty="0" err="1" smtClean="0"/>
              <a:t>Lewei</a:t>
            </a:r>
            <a:r>
              <a:rPr lang="en-US" sz="1900" i="1" dirty="0" smtClean="0"/>
              <a:t> township.</a:t>
            </a:r>
          </a:p>
          <a:p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28600" y="0"/>
            <a:ext cx="8915400" cy="6858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 Myanmar </a:t>
            </a: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5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-1447800" y="2667000"/>
            <a:ext cx="5029200" cy="18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Epidemic Control for Volunteers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Toolkit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- and -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 Training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Arial" charset="0"/>
              </a:rPr>
              <a:t>Manual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E00025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0002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47" y="2895600"/>
            <a:ext cx="1997853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172200" y="2819400"/>
            <a:ext cx="28490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 smtClean="0">
                <a:solidFill>
                  <a:srgbClr val="002060"/>
                </a:solidFill>
              </a:rPr>
              <a:t>One suspected case of</a:t>
            </a:r>
          </a:p>
          <a:p>
            <a:r>
              <a:rPr lang="en-US" sz="1900" i="1" dirty="0" smtClean="0">
                <a:solidFill>
                  <a:srgbClr val="002060"/>
                </a:solidFill>
              </a:rPr>
              <a:t> Ebola infection was</a:t>
            </a:r>
          </a:p>
          <a:p>
            <a:r>
              <a:rPr lang="en-US" sz="1900" i="1" dirty="0" smtClean="0">
                <a:solidFill>
                  <a:srgbClr val="002060"/>
                </a:solidFill>
              </a:rPr>
              <a:t> found on ( 19.8.2014 ), </a:t>
            </a:r>
          </a:p>
          <a:p>
            <a:r>
              <a:rPr lang="en-US" sz="1900" i="1" dirty="0" smtClean="0">
                <a:solidFill>
                  <a:srgbClr val="002060"/>
                </a:solidFill>
              </a:rPr>
              <a:t>  who came from </a:t>
            </a:r>
          </a:p>
          <a:p>
            <a:r>
              <a:rPr lang="en-US" sz="1900" i="1" dirty="0" smtClean="0">
                <a:solidFill>
                  <a:srgbClr val="002060"/>
                </a:solidFill>
              </a:rPr>
              <a:t> Africa country  and  </a:t>
            </a:r>
          </a:p>
          <a:p>
            <a:r>
              <a:rPr lang="en-US" sz="1900" i="1" dirty="0" smtClean="0">
                <a:solidFill>
                  <a:srgbClr val="002060"/>
                </a:solidFill>
              </a:rPr>
              <a:t> finally  diagnose</a:t>
            </a:r>
          </a:p>
          <a:p>
            <a:r>
              <a:rPr lang="en-US" sz="1900" i="1" dirty="0" smtClean="0">
                <a:solidFill>
                  <a:srgbClr val="002060"/>
                </a:solidFill>
              </a:rPr>
              <a:t> as Malaria. Our RCVs</a:t>
            </a:r>
          </a:p>
          <a:p>
            <a:r>
              <a:rPr lang="en-US" sz="1900" i="1" dirty="0" smtClean="0">
                <a:solidFill>
                  <a:srgbClr val="002060"/>
                </a:solidFill>
              </a:rPr>
              <a:t>were working together with Health staff in surveillance activities.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752600"/>
            <a:ext cx="8915400" cy="44196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 Emergency WASH ( IFRC – Norcross )</a:t>
            </a:r>
          </a:p>
          <a:p>
            <a:r>
              <a:rPr lang="en-US" dirty="0" smtClean="0"/>
              <a:t>   </a:t>
            </a:r>
            <a:r>
              <a:rPr lang="en-US" sz="1900" i="1" dirty="0" smtClean="0"/>
              <a:t>Predisposing Water Plant units in risky 9 States and Regions</a:t>
            </a:r>
          </a:p>
          <a:p>
            <a:r>
              <a:rPr lang="en-US" sz="1900" i="1" dirty="0" smtClean="0"/>
              <a:t>   Forming local ERT team, conducting ERT training focused on simulation    </a:t>
            </a:r>
          </a:p>
          <a:p>
            <a:pPr>
              <a:buNone/>
            </a:pPr>
            <a:r>
              <a:rPr lang="en-US" sz="1900" i="1" dirty="0" smtClean="0"/>
              <a:t>       exercise</a:t>
            </a:r>
          </a:p>
          <a:p>
            <a:r>
              <a:rPr lang="en-US" sz="1900" i="1" dirty="0" smtClean="0"/>
              <a:t>   Developed SOP and standard HP box. </a:t>
            </a:r>
          </a:p>
          <a:p>
            <a:r>
              <a:rPr lang="en-US" sz="1900" i="1" dirty="0" smtClean="0"/>
              <a:t>   Resource Mobilization System developed</a:t>
            </a:r>
          </a:p>
          <a:p>
            <a:endParaRPr lang="en-US" sz="1100" dirty="0" smtClean="0"/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  CB-WASH (IFRC – Austria.)</a:t>
            </a:r>
          </a:p>
          <a:p>
            <a:r>
              <a:rPr lang="en-US" dirty="0" smtClean="0"/>
              <a:t>  </a:t>
            </a:r>
            <a:r>
              <a:rPr lang="en-US" sz="1900" i="1" dirty="0" smtClean="0"/>
              <a:t>Implemented in 2 townships</a:t>
            </a:r>
          </a:p>
          <a:p>
            <a:r>
              <a:rPr lang="en-US" sz="1900" i="1" dirty="0" smtClean="0"/>
              <a:t>  Hardware and software (PHAST training) were conducted by RCVs</a:t>
            </a:r>
          </a:p>
          <a:p>
            <a:r>
              <a:rPr lang="en-US" sz="1900" i="1" dirty="0" smtClean="0"/>
              <a:t>  Developed new water sources and 3000 gal storage tanks by MRCS and    </a:t>
            </a:r>
          </a:p>
          <a:p>
            <a:pPr>
              <a:buNone/>
            </a:pPr>
            <a:r>
              <a:rPr lang="en-US" sz="1900" i="1" dirty="0" smtClean="0"/>
              <a:t>      HHs to HHs pipe-line system by community contribution.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909935"/>
            <a:ext cx="3022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WASH   PROJECTS</a:t>
            </a:r>
            <a:endParaRPr lang="en-US" sz="2400" b="1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7" name="Picture 9" descr="MRCS Round Circl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 eaLnBrk="0" hangingPunct="0">
              <a:defRPr/>
            </a:pPr>
            <a:r>
              <a:rPr 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cs typeface="Arial" charset="0"/>
              </a:rPr>
              <a:t>         Myanmar Red Cross Society</a:t>
            </a:r>
            <a:endParaRPr lang="en-US" sz="1400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cs typeface="Arial" charset="0"/>
            </a:endParaRPr>
          </a:p>
        </p:txBody>
      </p:sp>
      <p:pic>
        <p:nvPicPr>
          <p:cNvPr id="6" name="Picture 9" descr="MRCS Round Circ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Lenovo\Desktop\WASH Photo\Family latrine, Aung Thar village, Natog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3962400" cy="3200400"/>
          </a:xfrm>
          <a:prstGeom prst="rect">
            <a:avLst/>
          </a:prstGeom>
          <a:noFill/>
        </p:spPr>
      </p:pic>
      <p:pic>
        <p:nvPicPr>
          <p:cNvPr id="24579" name="Picture 3" descr="C:\Users\Lenovo\Desktop\WASH Photo\water facilities, Oak Shit Kone village, Natogy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81200"/>
            <a:ext cx="3962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IFRC_2011 presentation-EN</Template>
  <TotalTime>372</TotalTime>
  <Words>1609</Words>
  <Application>Microsoft Office PowerPoint</Application>
  <PresentationFormat>On-screen Show (4:3)</PresentationFormat>
  <Paragraphs>225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IFRC_2011 presentation-EN</vt:lpstr>
      <vt:lpstr>Slide</vt:lpstr>
      <vt:lpstr>HEALTH and DM UPDATE </vt:lpstr>
      <vt:lpstr>Major Achievement against Road map and Resilience House</vt:lpstr>
      <vt:lpstr>Slide 3</vt:lpstr>
      <vt:lpstr>Major Achievement against Road map and Resilience House</vt:lpstr>
      <vt:lpstr>Slide 5</vt:lpstr>
      <vt:lpstr>Slide 6</vt:lpstr>
      <vt:lpstr>( b )  Emergency health and WASH</vt:lpstr>
      <vt:lpstr>Slide 8</vt:lpstr>
      <vt:lpstr>Slide 9</vt:lpstr>
      <vt:lpstr>Slide 10</vt:lpstr>
      <vt:lpstr>                  Partners</vt:lpstr>
      <vt:lpstr>New Initiative and new partners- </vt:lpstr>
      <vt:lpstr>New Initiative and new partners- </vt:lpstr>
      <vt:lpstr>New Initiative and new partners- </vt:lpstr>
      <vt:lpstr>New Initiative and new partners- </vt:lpstr>
      <vt:lpstr>Challenges to operationalize Resilience approach/ implementing road map</vt:lpstr>
      <vt:lpstr>Challenges to operationalize Resilience approach/ implementing road map</vt:lpstr>
      <vt:lpstr>Opportunities to operationalize Resilience approach/ implementing road map</vt:lpstr>
      <vt:lpstr>Opportunities to operationalize Resilience approach/ implementing road map</vt:lpstr>
      <vt:lpstr>NS engagement to strengthen the coordination and cooperation at National level</vt:lpstr>
      <vt:lpstr>NS engagement to strengthen the coordination and cooperation at National level</vt:lpstr>
      <vt:lpstr>Specific expectations from IFRC in 2015</vt:lpstr>
      <vt:lpstr>Slide 23</vt:lpstr>
    </vt:vector>
  </TitlesOfParts>
  <Company>IFRC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Society Name:</dc:title>
  <dc:creator>abhishek rimal</dc:creator>
  <cp:lastModifiedBy>lenovo</cp:lastModifiedBy>
  <cp:revision>50</cp:revision>
  <dcterms:created xsi:type="dcterms:W3CDTF">2014-07-22T06:17:29Z</dcterms:created>
  <dcterms:modified xsi:type="dcterms:W3CDTF">2014-09-11T10:22:15Z</dcterms:modified>
</cp:coreProperties>
</file>