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35" r:id="rId2"/>
    <p:sldMasterId id="2147483750" r:id="rId3"/>
    <p:sldMasterId id="2147483762" r:id="rId4"/>
  </p:sldMasterIdLst>
  <p:notesMasterIdLst>
    <p:notesMasterId r:id="rId46"/>
  </p:notesMasterIdLst>
  <p:handoutMasterIdLst>
    <p:handoutMasterId r:id="rId47"/>
  </p:handoutMasterIdLst>
  <p:sldIdLst>
    <p:sldId id="283" r:id="rId5"/>
    <p:sldId id="314" r:id="rId6"/>
    <p:sldId id="361" r:id="rId7"/>
    <p:sldId id="367" r:id="rId8"/>
    <p:sldId id="340" r:id="rId9"/>
    <p:sldId id="384" r:id="rId10"/>
    <p:sldId id="357" r:id="rId11"/>
    <p:sldId id="316" r:id="rId12"/>
    <p:sldId id="362" r:id="rId13"/>
    <p:sldId id="363" r:id="rId14"/>
    <p:sldId id="401" r:id="rId15"/>
    <p:sldId id="382" r:id="rId16"/>
    <p:sldId id="368" r:id="rId17"/>
    <p:sldId id="370" r:id="rId18"/>
    <p:sldId id="376" r:id="rId19"/>
    <p:sldId id="378" r:id="rId20"/>
    <p:sldId id="390" r:id="rId21"/>
    <p:sldId id="394" r:id="rId22"/>
    <p:sldId id="396" r:id="rId23"/>
    <p:sldId id="397" r:id="rId24"/>
    <p:sldId id="398" r:id="rId25"/>
    <p:sldId id="387" r:id="rId26"/>
    <p:sldId id="388" r:id="rId27"/>
    <p:sldId id="389" r:id="rId28"/>
    <p:sldId id="320" r:id="rId29"/>
    <p:sldId id="364" r:id="rId30"/>
    <p:sldId id="400" r:id="rId31"/>
    <p:sldId id="342" r:id="rId32"/>
    <p:sldId id="399" r:id="rId33"/>
    <p:sldId id="322" r:id="rId34"/>
    <p:sldId id="337" r:id="rId35"/>
    <p:sldId id="323" r:id="rId36"/>
    <p:sldId id="383" r:id="rId37"/>
    <p:sldId id="358" r:id="rId38"/>
    <p:sldId id="359" r:id="rId39"/>
    <p:sldId id="360" r:id="rId40"/>
    <p:sldId id="343" r:id="rId41"/>
    <p:sldId id="344" r:id="rId42"/>
    <p:sldId id="365" r:id="rId43"/>
    <p:sldId id="366" r:id="rId44"/>
    <p:sldId id="291" r:id="rId45"/>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541818"/>
    <a:srgbClr val="958982"/>
    <a:srgbClr val="B4ACA6"/>
    <a:srgbClr val="CF1C21"/>
    <a:srgbClr val="8B4907"/>
    <a:srgbClr val="5C4F46"/>
    <a:srgbClr val="66584E"/>
    <a:srgbClr val="E8C7B0"/>
    <a:srgbClr val="F4D1B9"/>
    <a:srgbClr val="B9BF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67" autoAdjust="0"/>
    <p:restoredTop sz="98705" autoAdjust="0"/>
  </p:normalViewPr>
  <p:slideViewPr>
    <p:cSldViewPr>
      <p:cViewPr varScale="1">
        <p:scale>
          <a:sx n="91" d="100"/>
          <a:sy n="91" d="100"/>
        </p:scale>
        <p:origin x="-858"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CD17A2E-01AE-8744-8BF2-0E8BF9AF35EB}" type="datetimeFigureOut">
              <a:rPr lang="fr-FR" smtClean="0"/>
              <a:t>24/04/2015</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BEF196B-4847-304B-B661-79EE4B71ED2C}" type="slidenum">
              <a:rPr lang="fr-FR" smtClean="0"/>
              <a:t>‹#›</a:t>
            </a:fld>
            <a:endParaRPr lang="fr-FR"/>
          </a:p>
        </p:txBody>
      </p:sp>
    </p:spTree>
    <p:extLst>
      <p:ext uri="{BB962C8B-B14F-4D97-AF65-F5344CB8AC3E}">
        <p14:creationId xmlns:p14="http://schemas.microsoft.com/office/powerpoint/2010/main" val="21489394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D44785-7634-42C5-9CA1-B0EC44F1A965}" type="datetimeFigureOut">
              <a:rPr lang="en-GB" smtClean="0"/>
              <a:t>24/04/2015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5FB7D4-C6ED-40A0-8053-EE55F8F098F4}" type="slidenum">
              <a:rPr lang="en-GB" smtClean="0"/>
              <a:t>‹#›</a:t>
            </a:fld>
            <a:endParaRPr lang="en-GB"/>
          </a:p>
        </p:txBody>
      </p:sp>
    </p:spTree>
    <p:extLst>
      <p:ext uri="{BB962C8B-B14F-4D97-AF65-F5344CB8AC3E}">
        <p14:creationId xmlns:p14="http://schemas.microsoft.com/office/powerpoint/2010/main" val="3395200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438" eaLnBrk="0" hangingPunct="0">
              <a:defRPr sz="1600">
                <a:solidFill>
                  <a:schemeClr val="tx1"/>
                </a:solidFill>
                <a:latin typeface="Arial Unicode MS" pitchFamily="34" charset="-128"/>
              </a:defRPr>
            </a:lvl1pPr>
            <a:lvl2pPr marL="495771" indent="-190681" defTabSz="900438" eaLnBrk="0" hangingPunct="0">
              <a:defRPr sz="1600">
                <a:solidFill>
                  <a:schemeClr val="tx1"/>
                </a:solidFill>
                <a:latin typeface="Arial Unicode MS" pitchFamily="34" charset="-128"/>
              </a:defRPr>
            </a:lvl2pPr>
            <a:lvl3pPr marL="762724" indent="-152545" defTabSz="900438" eaLnBrk="0" hangingPunct="0">
              <a:defRPr sz="1600">
                <a:solidFill>
                  <a:schemeClr val="tx1"/>
                </a:solidFill>
                <a:latin typeface="Arial Unicode MS" pitchFamily="34" charset="-128"/>
              </a:defRPr>
            </a:lvl3pPr>
            <a:lvl4pPr marL="1067813" indent="-152545" defTabSz="900438" eaLnBrk="0" hangingPunct="0">
              <a:defRPr sz="1600">
                <a:solidFill>
                  <a:schemeClr val="tx1"/>
                </a:solidFill>
                <a:latin typeface="Arial Unicode MS" pitchFamily="34" charset="-128"/>
              </a:defRPr>
            </a:lvl4pPr>
            <a:lvl5pPr marL="1372903" indent="-152545" defTabSz="900438" eaLnBrk="0" hangingPunct="0">
              <a:defRPr sz="1600">
                <a:solidFill>
                  <a:schemeClr val="tx1"/>
                </a:solidFill>
                <a:latin typeface="Arial Unicode MS" pitchFamily="34" charset="-128"/>
              </a:defRPr>
            </a:lvl5pPr>
            <a:lvl6pPr marL="1677993" indent="-152545" defTabSz="900438" eaLnBrk="0" fontAlgn="base" hangingPunct="0">
              <a:spcBef>
                <a:spcPct val="20000"/>
              </a:spcBef>
              <a:spcAft>
                <a:spcPct val="0"/>
              </a:spcAft>
              <a:buClr>
                <a:srgbClr val="E00034"/>
              </a:buClr>
              <a:buFont typeface="Wingdings" pitchFamily="2" charset="2"/>
              <a:buChar char="§"/>
              <a:defRPr sz="1600">
                <a:solidFill>
                  <a:schemeClr val="tx1"/>
                </a:solidFill>
                <a:latin typeface="Arial Unicode MS" pitchFamily="34" charset="-128"/>
              </a:defRPr>
            </a:lvl6pPr>
            <a:lvl7pPr marL="1983082" indent="-152545" defTabSz="900438" eaLnBrk="0" fontAlgn="base" hangingPunct="0">
              <a:spcBef>
                <a:spcPct val="20000"/>
              </a:spcBef>
              <a:spcAft>
                <a:spcPct val="0"/>
              </a:spcAft>
              <a:buClr>
                <a:srgbClr val="E00034"/>
              </a:buClr>
              <a:buFont typeface="Wingdings" pitchFamily="2" charset="2"/>
              <a:buChar char="§"/>
              <a:defRPr sz="1600">
                <a:solidFill>
                  <a:schemeClr val="tx1"/>
                </a:solidFill>
                <a:latin typeface="Arial Unicode MS" pitchFamily="34" charset="-128"/>
              </a:defRPr>
            </a:lvl7pPr>
            <a:lvl8pPr marL="2288172" indent="-152545" defTabSz="900438" eaLnBrk="0" fontAlgn="base" hangingPunct="0">
              <a:spcBef>
                <a:spcPct val="20000"/>
              </a:spcBef>
              <a:spcAft>
                <a:spcPct val="0"/>
              </a:spcAft>
              <a:buClr>
                <a:srgbClr val="E00034"/>
              </a:buClr>
              <a:buFont typeface="Wingdings" pitchFamily="2" charset="2"/>
              <a:buChar char="§"/>
              <a:defRPr sz="1600">
                <a:solidFill>
                  <a:schemeClr val="tx1"/>
                </a:solidFill>
                <a:latin typeface="Arial Unicode MS" pitchFamily="34" charset="-128"/>
              </a:defRPr>
            </a:lvl8pPr>
            <a:lvl9pPr marL="2593261" indent="-152545" defTabSz="900438" eaLnBrk="0" fontAlgn="base" hangingPunct="0">
              <a:spcBef>
                <a:spcPct val="20000"/>
              </a:spcBef>
              <a:spcAft>
                <a:spcPct val="0"/>
              </a:spcAft>
              <a:buClr>
                <a:srgbClr val="E00034"/>
              </a:buClr>
              <a:buFont typeface="Wingdings" pitchFamily="2" charset="2"/>
              <a:buChar char="§"/>
              <a:defRPr sz="1600">
                <a:solidFill>
                  <a:schemeClr val="tx1"/>
                </a:solidFill>
                <a:latin typeface="Arial Unicode MS" pitchFamily="34" charset="-128"/>
              </a:defRPr>
            </a:lvl9pPr>
          </a:lstStyle>
          <a:p>
            <a:pPr eaLnBrk="1" hangingPunct="1"/>
            <a:fld id="{46C000EF-0B63-4CF4-8519-F10922C9D02A}" type="slidenum">
              <a:rPr lang="en-GB" altLang="en-US" sz="1200">
                <a:latin typeface="Times New Roman" pitchFamily="18" charset="0"/>
              </a:rPr>
              <a:pPr eaLnBrk="1" hangingPunct="1"/>
              <a:t>3</a:t>
            </a:fld>
            <a:endParaRPr lang="en-GB" altLang="en-US" sz="1200">
              <a:latin typeface="Times New Roman" pitchFamily="18" charset="0"/>
            </a:endParaRPr>
          </a:p>
        </p:txBody>
      </p:sp>
      <p:sp>
        <p:nvSpPr>
          <p:cNvPr id="26627" name="Rectangle 2"/>
          <p:cNvSpPr>
            <a:spLocks noGrp="1" noRot="1" noChangeAspect="1" noChangeArrowheads="1" noTextEdit="1"/>
          </p:cNvSpPr>
          <p:nvPr>
            <p:ph type="sldImg"/>
          </p:nvPr>
        </p:nvSpPr>
        <p:spPr>
          <a:xfrm>
            <a:off x="1143000" y="685800"/>
            <a:ext cx="4572000" cy="3429000"/>
          </a:xfrm>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cs typeface="Times New Roman" pitchFamily="18" charset="0"/>
              </a:rPr>
              <a:t>The history of the Movement predates the Federation by six decades. The beginnings can be traced back to 1859 when a Swiss businessman called Henry Dunant was travelling through northern Italy and witnessed large-scale human suffering at the battle of  Solferino, which involved 300,000 troops and caused more than 40,000 casualties.</a:t>
            </a:r>
            <a:endParaRPr lang="en-AU" altLang="en-US" smtClean="0">
              <a:cs typeface="Times New Roman" pitchFamily="18" charset="0"/>
            </a:endParaRPr>
          </a:p>
          <a:p>
            <a:pPr eaLnBrk="1" hangingPunct="1"/>
            <a:r>
              <a:rPr lang="en-GB" altLang="en-US" smtClean="0">
                <a:cs typeface="Times New Roman" pitchFamily="18" charset="0"/>
              </a:rPr>
              <a:t> </a:t>
            </a:r>
            <a:endParaRPr lang="en-AU" altLang="en-US" smtClean="0">
              <a:cs typeface="Times New Roman" pitchFamily="18" charset="0"/>
            </a:endParaRPr>
          </a:p>
          <a:p>
            <a:pPr eaLnBrk="1" hangingPunct="1"/>
            <a:r>
              <a:rPr lang="en-GB" altLang="en-US" smtClean="0">
                <a:cs typeface="Times New Roman" pitchFamily="18" charset="0"/>
              </a:rPr>
              <a:t>Horrified by the scale of casualties, Dunant organized local residents to care for the war wounded, regardless of nationality.</a:t>
            </a:r>
            <a:endParaRPr lang="en-AU" altLang="en-US" smtClean="0">
              <a:cs typeface="Times New Roman" pitchFamily="18" charset="0"/>
            </a:endParaRPr>
          </a:p>
          <a:p>
            <a:pPr eaLnBrk="1" hangingPunct="1"/>
            <a:r>
              <a:rPr lang="en-GB" altLang="en-US" smtClean="0">
                <a:cs typeface="Times New Roman" pitchFamily="18" charset="0"/>
              </a:rPr>
              <a:t> </a:t>
            </a:r>
            <a:endParaRPr lang="en-AU" altLang="en-US" smtClean="0">
              <a:cs typeface="Times New Roman" pitchFamily="18" charset="0"/>
            </a:endParaRPr>
          </a:p>
          <a:p>
            <a:pPr eaLnBrk="1" hangingPunct="1"/>
            <a:r>
              <a:rPr lang="en-GB" altLang="en-US" smtClean="0">
                <a:cs typeface="Times New Roman" pitchFamily="18" charset="0"/>
              </a:rPr>
              <a:t>Dunant's experiences and subsequent book inspired five Geneva citizens to set up the founding committee – known as the International Committee for Relief of the Wounded, later to become known as the ICRC – in 1863. The first international conference was held in that year in Geneva and National Committees for Relief to Wounded Soldiers were created.</a:t>
            </a:r>
            <a:endParaRPr lang="en-AU" altLang="en-US" smtClean="0">
              <a:cs typeface="Times New Roman" pitchFamily="18" charset="0"/>
            </a:endParaRPr>
          </a:p>
          <a:p>
            <a:pPr eaLnBrk="1" hangingPunct="1"/>
            <a:r>
              <a:rPr lang="en-GB" altLang="en-US" smtClean="0">
                <a:cs typeface="Times New Roman" pitchFamily="18" charset="0"/>
              </a:rPr>
              <a:t> </a:t>
            </a:r>
            <a:endParaRPr lang="en-AU" altLang="en-US" smtClean="0">
              <a:cs typeface="Times New Roman" pitchFamily="18" charset="0"/>
            </a:endParaRPr>
          </a:p>
          <a:p>
            <a:pPr eaLnBrk="1" hangingPunct="1"/>
            <a:r>
              <a:rPr lang="en-GB" altLang="en-US" smtClean="0">
                <a:cs typeface="Times New Roman" pitchFamily="18" charset="0"/>
              </a:rPr>
              <a:t>The principle was to protect those wounded on the battlefield and those taken as prisoners of war. This was later incorporated into international law through the first Geneva Convention in 1949.</a:t>
            </a:r>
            <a:endParaRPr lang="en-AU" altLang="en-US" smtClean="0">
              <a:cs typeface="Times New Roman" pitchFamily="18" charset="0"/>
            </a:endParaRPr>
          </a:p>
          <a:p>
            <a:pPr eaLnBrk="1" hangingPunct="1"/>
            <a:r>
              <a:rPr lang="en-GB" altLang="en-US" smtClean="0">
                <a:cs typeface="Times New Roman" pitchFamily="18" charset="0"/>
              </a:rPr>
              <a:t> </a:t>
            </a:r>
            <a:endParaRPr lang="en-AU" altLang="en-US" smtClean="0">
              <a:cs typeface="Times New Roman" pitchFamily="18" charset="0"/>
            </a:endParaRPr>
          </a:p>
          <a:p>
            <a:pPr eaLnBrk="1" hangingPunct="1"/>
            <a:r>
              <a:rPr lang="en-GB" altLang="en-US" smtClean="0">
                <a:cs typeface="Times New Roman" pitchFamily="18" charset="0"/>
              </a:rPr>
              <a:t>In 1919, after World War I the chairman of the American Red Cross War Council, Henry Davison, called for the creation of the League of Red Cross Societies to focus on the needs of post-war Europe and to act as an organ of permanent cooperation.</a:t>
            </a:r>
            <a:endParaRPr lang="en-AU" altLang="en-US" smtClean="0">
              <a:cs typeface="Times New Roman" pitchFamily="18" charset="0"/>
            </a:endParaRPr>
          </a:p>
          <a:p>
            <a:pPr eaLnBrk="1" hangingPunct="1"/>
            <a:r>
              <a:rPr lang="en-GB" altLang="en-US" smtClean="0">
                <a:cs typeface="Times New Roman" pitchFamily="18" charset="0"/>
              </a:rPr>
              <a:t> </a:t>
            </a:r>
            <a:endParaRPr lang="en-AU" altLang="en-US" smtClean="0">
              <a:cs typeface="Times New Roman" pitchFamily="18" charset="0"/>
            </a:endParaRPr>
          </a:p>
          <a:p>
            <a:pPr eaLnBrk="1" hangingPunct="1"/>
            <a:r>
              <a:rPr lang="en-GB" altLang="en-US" smtClean="0">
                <a:cs typeface="Times New Roman" pitchFamily="18" charset="0"/>
              </a:rPr>
              <a:t>The League began with five National Societies and continued to grow to the 185 that exist today. In 1991, the network was renamed the International Federation of the Red Cross and Red Crescent Societies.</a:t>
            </a:r>
            <a:endParaRPr lang="en-AU" altLang="en-US" smtClean="0">
              <a:cs typeface="Times New Roman" pitchFamily="18" charset="0"/>
            </a:endParaRPr>
          </a:p>
          <a:p>
            <a:pPr eaLnBrk="1" hangingPunct="1"/>
            <a:endParaRPr lang="en-GB"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1610403-D4DF-421F-A83C-941D3F9EF376}" type="slidenum">
              <a:rPr lang="en-GB" altLang="en-US" sz="1200">
                <a:solidFill>
                  <a:prstClr val="black"/>
                </a:solidFill>
              </a:rPr>
              <a:pPr/>
              <a:t>19</a:t>
            </a:fld>
            <a:endParaRPr lang="en-GB" altLang="en-US" sz="1200">
              <a:solidFill>
                <a:prstClr val="black"/>
              </a:solidFill>
            </a:endParaRPr>
          </a:p>
        </p:txBody>
      </p:sp>
      <p:sp>
        <p:nvSpPr>
          <p:cNvPr id="54275" name="Rectangle 2"/>
          <p:cNvSpPr>
            <a:spLocks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fontAlgn="t" hangingPunct="1"/>
            <a:r>
              <a:rPr lang="en-GB" altLang="en-US" b="1" smtClean="0">
                <a:latin typeface="Verdana" pitchFamily="34" charset="0"/>
              </a:rPr>
              <a:t>Promotion of humanitarian law</a:t>
            </a:r>
          </a:p>
          <a:p>
            <a:pPr algn="just" eaLnBrk="1" fontAlgn="t" hangingPunct="1"/>
            <a:r>
              <a:rPr lang="en-GB" altLang="en-US" smtClean="0">
                <a:latin typeface="Verdana" pitchFamily="34" charset="0"/>
              </a:rPr>
              <a:t>The ICRC's preventive work is designed to contain the harmful effects of conflict and keep them to a minimum. The very spirit of international humanitarian law is to use force with restraint and in proportion to the objectives. The organization therefore seeks to promote the whole range of humanitarian principles so as to prevent — or at the very least to limit — the worst excesses of war.</a:t>
            </a:r>
          </a:p>
          <a:p>
            <a:pPr algn="just" eaLnBrk="1" fontAlgn="t" hangingPunct="1"/>
            <a:r>
              <a:rPr lang="en-GB" altLang="en-US" smtClean="0">
                <a:latin typeface="Verdana" pitchFamily="34" charset="0"/>
              </a:rPr>
              <a:t/>
            </a:r>
            <a:br>
              <a:rPr lang="en-GB" altLang="en-US" smtClean="0">
                <a:latin typeface="Verdana" pitchFamily="34" charset="0"/>
              </a:rPr>
            </a:br>
            <a:r>
              <a:rPr lang="en-GB" altLang="en-US" smtClean="0">
                <a:latin typeface="Verdana" pitchFamily="34" charset="0"/>
              </a:rPr>
              <a:t>In its prevention programmes, the ICRC targets in particular those people and groups who determine the fate of victims of armed conflict or who can obstruct or facilitate ICRC action. These groups include armed forces, police, security forces and other weapons bearers, decision-makers and opinion-leaders at local and international level and, with an eye to the future, teenagers, students and their teachers.</a:t>
            </a:r>
          </a:p>
          <a:p>
            <a:pPr algn="just" eaLnBrk="1" fontAlgn="t" hangingPunct="1"/>
            <a:r>
              <a:rPr lang="en-GB" altLang="en-US" smtClean="0">
                <a:latin typeface="Verdana" pitchFamily="34" charset="0"/>
              </a:rPr>
              <a:t/>
            </a:r>
            <a:br>
              <a:rPr lang="en-GB" altLang="en-US" smtClean="0">
                <a:latin typeface="Verdana" pitchFamily="34" charset="0"/>
              </a:rPr>
            </a:br>
            <a:r>
              <a:rPr lang="en-GB" altLang="en-US" smtClean="0">
                <a:latin typeface="Verdana" pitchFamily="34" charset="0"/>
              </a:rPr>
              <a:t>The strategy behind these activities comprises three levels:</a:t>
            </a:r>
          </a:p>
          <a:p>
            <a:pPr algn="just" eaLnBrk="1" fontAlgn="t" hangingPunct="1"/>
            <a:endParaRPr lang="en-GB" altLang="en-US" smtClean="0">
              <a:latin typeface="Verdana" pitchFamily="34" charset="0"/>
            </a:endParaRPr>
          </a:p>
          <a:p>
            <a:pPr algn="just" eaLnBrk="1" fontAlgn="t" hangingPunct="1">
              <a:buFontTx/>
              <a:buChar char="•"/>
            </a:pPr>
            <a:r>
              <a:rPr lang="en-GB" altLang="en-US" smtClean="0">
                <a:latin typeface="Verdana" pitchFamily="34" charset="0"/>
              </a:rPr>
              <a:t>awareness-building; </a:t>
            </a:r>
          </a:p>
          <a:p>
            <a:pPr algn="just" eaLnBrk="1" fontAlgn="t" hangingPunct="1">
              <a:buFontTx/>
              <a:buChar char="•"/>
            </a:pPr>
            <a:r>
              <a:rPr lang="en-GB" altLang="en-US" smtClean="0">
                <a:latin typeface="Verdana" pitchFamily="34" charset="0"/>
              </a:rPr>
              <a:t>promotion of humanitarian law through teaching and training; </a:t>
            </a:r>
          </a:p>
          <a:p>
            <a:pPr algn="just" eaLnBrk="1" fontAlgn="t" hangingPunct="1">
              <a:buFontTx/>
              <a:buChar char="•"/>
            </a:pPr>
            <a:r>
              <a:rPr lang="en-GB" altLang="en-US" smtClean="0">
                <a:latin typeface="Verdana" pitchFamily="34" charset="0"/>
              </a:rPr>
              <a:t>integration of humanitarian law into official legal, educational and operational curricula. </a:t>
            </a:r>
          </a:p>
          <a:p>
            <a:pPr algn="just" eaLnBrk="1" fontAlgn="t" hangingPunct="1"/>
            <a:r>
              <a:rPr lang="en-GB" altLang="en-US" smtClean="0">
                <a:latin typeface="Verdana" pitchFamily="34" charset="0"/>
              </a:rPr>
              <a:t>The ultimate aim is to influence people's attitudes and behaviour so as to improve the protection of civilians and other victims in times of armed conflict, facilitate access to the victims and improve the security of humanitarian action.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92ABC64-9E26-44C9-B836-1F31FF849312}" type="slidenum">
              <a:rPr lang="en-GB" altLang="en-US" sz="1200">
                <a:solidFill>
                  <a:prstClr val="black"/>
                </a:solidFill>
              </a:rPr>
              <a:pPr/>
              <a:t>20</a:t>
            </a:fld>
            <a:endParaRPr lang="en-GB" altLang="en-US" sz="1200">
              <a:solidFill>
                <a:prstClr val="black"/>
              </a:solidFill>
            </a:endParaRPr>
          </a:p>
        </p:txBody>
      </p:sp>
      <p:sp>
        <p:nvSpPr>
          <p:cNvPr id="48131" name="Rectangle 2"/>
          <p:cNvSpPr>
            <a:spLocks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r>
              <a:rPr lang="en-GB" altLang="en-US" b="1" smtClean="0">
                <a:latin typeface="Verdana" pitchFamily="34" charset="0"/>
              </a:rPr>
              <a:t>Restoring family links</a:t>
            </a:r>
          </a:p>
          <a:p>
            <a:pPr eaLnBrk="1" hangingPunct="1"/>
            <a:endParaRPr lang="en-GB" altLang="en-US" b="1" smtClean="0">
              <a:latin typeface="Verdana" pitchFamily="34" charset="0"/>
            </a:endParaRPr>
          </a:p>
          <a:p>
            <a:pPr algn="just" eaLnBrk="1" hangingPunct="1"/>
            <a:r>
              <a:rPr lang="en-GB" altLang="en-US" smtClean="0">
                <a:latin typeface="Verdana" pitchFamily="34" charset="0"/>
              </a:rPr>
              <a:t>The ICRC's Central Tracing Agency works to restore family links in all situations of armed conflict or internal violence. Each year, hundreds of thousands of new cases of people being sought by their relatives are opened, whether they concern displaced people, refugees, detainees or missing persons. </a:t>
            </a:r>
          </a:p>
          <a:p>
            <a:pPr algn="just" eaLnBrk="1" hangingPunct="1"/>
            <a:endParaRPr lang="en-GB" altLang="en-US" smtClean="0">
              <a:latin typeface="Verdana" pitchFamily="34" charset="0"/>
            </a:endParaRPr>
          </a:p>
          <a:p>
            <a:pPr algn="just" eaLnBrk="1" hangingPunct="1"/>
            <a:r>
              <a:rPr lang="en-GB" altLang="en-US" smtClean="0">
                <a:latin typeface="Verdana" pitchFamily="34" charset="0"/>
              </a:rPr>
              <a:t>When war breaks out families are torn apart, entire populations are displaced or forced into exile, children become separated from their parents, and soldiers are wounded, taken prisoner, reported missing or killed in action. The ICRC and the National Red Cross and Red Crescent Societies work, often together with other humanitarian agencies, to alleviate the human suffering arising from these situations -  distributing Red Cross messages, organizing family reunifications, issuing temporary travel documents and capture cards, visiting persons deprived of their freedom, drawing up certificates of captivity and death certificates, and so on.</a:t>
            </a:r>
          </a:p>
          <a:p>
            <a:pPr algn="just" eaLnBrk="1" hangingPunct="1"/>
            <a:endParaRPr lang="en-GB" altLang="en-US" smtClean="0">
              <a:latin typeface="Verdana" pitchFamily="34" charset="0"/>
            </a:endParaRPr>
          </a:p>
          <a:p>
            <a:pPr algn="just" eaLnBrk="1" fontAlgn="t" hangingPunct="1"/>
            <a:r>
              <a:rPr lang="en-GB" altLang="en-US" smtClean="0">
                <a:latin typeface="Verdana" pitchFamily="34" charset="0"/>
              </a:rPr>
              <a:t>Preservation of the family unit is a universal right guaranteed by law. The ICRC does everything possible to reunite people separated by conflict, by establishing their whereabouts and reuniting them with their families. Special attention is given to particularly vulnerable groups, such as unaccompanied children or elderly people.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ED7D11A-41D0-4A17-9E06-3DC53A113158}" type="slidenum">
              <a:rPr lang="en-GB" altLang="en-US" sz="1200"/>
              <a:pPr/>
              <a:t>21</a:t>
            </a:fld>
            <a:endParaRPr lang="en-GB" altLang="en-US" sz="1200"/>
          </a:p>
        </p:txBody>
      </p:sp>
      <p:sp>
        <p:nvSpPr>
          <p:cNvPr id="49155" name="Rectangle 2"/>
          <p:cNvSpPr>
            <a:spLocks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r>
              <a:rPr lang="en-GB" altLang="en-US" b="1" smtClean="0">
                <a:latin typeface="Verdana" pitchFamily="34" charset="0"/>
                <a:cs typeface="Arial" pitchFamily="34" charset="0"/>
              </a:rPr>
              <a:t>Assistance</a:t>
            </a:r>
          </a:p>
          <a:p>
            <a:pPr algn="just" eaLnBrk="1" hangingPunct="1"/>
            <a:r>
              <a:rPr lang="en-GB" altLang="en-US" smtClean="0">
                <a:latin typeface="Verdana" pitchFamily="34" charset="0"/>
                <a:cs typeface="Arial" pitchFamily="34" charset="0"/>
              </a:rPr>
              <a:t>The primary aim of ICRC assistance is to protect victims' lives and health, to ease their plight and to ensure that the consequences of conflict — disease, injury, hunger or exposure to the elements — do not jeopardize their future. While emergency assistance saves lives and mitigates the worst effects of conflict, the ICRC tries always to keep sight of the ultimate aim of restoring people's ability to provide for themselves.</a:t>
            </a:r>
          </a:p>
          <a:p>
            <a:pPr algn="just" eaLnBrk="1" hangingPunct="1"/>
            <a:r>
              <a:rPr lang="en-GB" altLang="en-US" smtClean="0">
                <a:latin typeface="Verdana" pitchFamily="34" charset="0"/>
              </a:rPr>
              <a:t/>
            </a:r>
            <a:br>
              <a:rPr lang="en-GB" altLang="en-US" smtClean="0">
                <a:latin typeface="Verdana" pitchFamily="34" charset="0"/>
              </a:rPr>
            </a:br>
            <a:r>
              <a:rPr lang="en-GB" altLang="en-US" smtClean="0">
                <a:latin typeface="Verdana" pitchFamily="34" charset="0"/>
                <a:cs typeface="Arial" pitchFamily="34" charset="0"/>
              </a:rPr>
              <a:t>Assistance may take a variety of forms, depending on the region and the nature of the crisis. It may include the provision of food and/or medicine, but usually builds on the capacity to deliver essential services, such as the construction or repair of water-supply systems or medical facilities and the training of primary health care staff, surgeons and orthopaedic technicians.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5C5BF90-7FFF-4EF0-B873-7A80BAD10FB8}" type="slidenum">
              <a:rPr lang="en-GB" altLang="en-US" sz="1200">
                <a:solidFill>
                  <a:prstClr val="black"/>
                </a:solidFill>
              </a:rPr>
              <a:pPr/>
              <a:t>24</a:t>
            </a:fld>
            <a:endParaRPr lang="en-GB" altLang="en-US" sz="1200">
              <a:solidFill>
                <a:prstClr val="black"/>
              </a:solidFill>
            </a:endParaRPr>
          </a:p>
        </p:txBody>
      </p:sp>
      <p:sp>
        <p:nvSpPr>
          <p:cNvPr id="64515" name="Rectangle 2"/>
          <p:cNvSpPr>
            <a:spLocks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algn="just" eaLnBrk="1" hangingPunct="1"/>
            <a:r>
              <a:rPr lang="en-GB" altLang="en-US" b="1" smtClean="0">
                <a:latin typeface="Verdana" pitchFamily="34" charset="0"/>
              </a:rPr>
              <a:t>More and updated version maybe find on ICRC web-site, available in English, French and Spanish.</a:t>
            </a:r>
            <a:endParaRPr lang="en-GB" altLang="en-US" smtClean="0">
              <a:latin typeface="Verdana"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2B06A97-EFF6-4B8D-9BC9-A061E02BEF47}" type="slidenum">
              <a:rPr lang="en-GB" smtClean="0"/>
              <a:pPr/>
              <a:t>25</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2B06A97-EFF6-4B8D-9BC9-A061E02BEF47}" type="slidenum">
              <a:rPr lang="en-GB" smtClean="0"/>
              <a:pPr/>
              <a:t>27</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45FB7D4-C6ED-40A0-8053-EE55F8F098F4}" type="slidenum">
              <a:rPr lang="en-GB" smtClean="0"/>
              <a:t>29</a:t>
            </a:fld>
            <a:endParaRPr lang="en-GB"/>
          </a:p>
        </p:txBody>
      </p:sp>
    </p:spTree>
    <p:extLst>
      <p:ext uri="{BB962C8B-B14F-4D97-AF65-F5344CB8AC3E}">
        <p14:creationId xmlns:p14="http://schemas.microsoft.com/office/powerpoint/2010/main" val="26928619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p:spPr>
        <p:txBody>
          <a:bodyPr/>
          <a:lstStyle/>
          <a:p>
            <a:r>
              <a:rPr lang="fr-CH" b="1" smtClean="0">
                <a:latin typeface="Arial" pitchFamily="34" charset="0"/>
                <a:ea typeface="ＭＳ Ｐゴシック"/>
                <a:cs typeface="ＭＳ Ｐゴシック"/>
              </a:rPr>
              <a:t>4. About our vision</a:t>
            </a:r>
          </a:p>
          <a:p>
            <a:endParaRPr lang="en-GB" smtClean="0">
              <a:latin typeface="Arial" pitchFamily="34" charset="0"/>
              <a:ea typeface="ＭＳ Ｐゴシック"/>
              <a:cs typeface="ＭＳ Ｐゴシック"/>
            </a:endParaRPr>
          </a:p>
          <a:p>
            <a:pPr>
              <a:buFontTx/>
              <a:buChar char="•"/>
            </a:pPr>
            <a:r>
              <a:rPr lang="en-GB" smtClean="0">
                <a:latin typeface="Arial" pitchFamily="34" charset="0"/>
                <a:ea typeface="ＭＳ Ｐゴシック"/>
                <a:cs typeface="ＭＳ Ｐゴシック"/>
              </a:rPr>
              <a:t> We think that the IFRC, as a whole, should set our common vision – this is taken straight from the Constitution adopted in 2007, while each National Society or RCRC centre should set its specific mission within its own context and selected priorities. </a:t>
            </a:r>
          </a:p>
        </p:txBody>
      </p:sp>
      <p:sp>
        <p:nvSpPr>
          <p:cNvPr id="4" name="Slide Number Placeholder 3"/>
          <p:cNvSpPr>
            <a:spLocks noGrp="1"/>
          </p:cNvSpPr>
          <p:nvPr>
            <p:ph type="sldNum" sz="quarter" idx="5"/>
          </p:nvPr>
        </p:nvSpPr>
        <p:spPr/>
        <p:txBody>
          <a:bodyPr/>
          <a:lstStyle/>
          <a:p>
            <a:pPr>
              <a:defRPr/>
            </a:pPr>
            <a:fld id="{B40E4CC2-DBA6-4962-99FA-CDBD7EE30CE9}" type="slidenum">
              <a:rPr lang="en-GB" smtClean="0"/>
              <a:pPr>
                <a:defRPr/>
              </a:pPr>
              <a:t>30</a:t>
            </a:fld>
            <a:endParaRPr lang="en-GB"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p:spPr>
        <p:txBody>
          <a:bodyPr/>
          <a:lstStyle/>
          <a:p>
            <a:r>
              <a:rPr lang="fr-CH" b="1" smtClean="0">
                <a:latin typeface="Arial" pitchFamily="34" charset="0"/>
                <a:ea typeface="ＭＳ Ｐゴシック"/>
                <a:cs typeface="ＭＳ Ｐゴシック"/>
              </a:rPr>
              <a:t>4. About our vision</a:t>
            </a:r>
          </a:p>
          <a:p>
            <a:endParaRPr lang="en-GB" smtClean="0">
              <a:latin typeface="Arial" pitchFamily="34" charset="0"/>
              <a:ea typeface="ＭＳ Ｐゴシック"/>
              <a:cs typeface="ＭＳ Ｐゴシック"/>
            </a:endParaRPr>
          </a:p>
          <a:p>
            <a:pPr>
              <a:buFontTx/>
              <a:buChar char="•"/>
            </a:pPr>
            <a:r>
              <a:rPr lang="en-GB" smtClean="0">
                <a:latin typeface="Arial" pitchFamily="34" charset="0"/>
                <a:ea typeface="ＭＳ Ｐゴシック"/>
                <a:cs typeface="ＭＳ Ｐゴシック"/>
              </a:rPr>
              <a:t> We think that the IFRC, as a whole, should set our common vision – this is taken straight from the Constitution adopted in 2007, while each National Society or RCRC centre should set its specific mission within its own context and selected priorities. </a:t>
            </a:r>
          </a:p>
        </p:txBody>
      </p:sp>
      <p:sp>
        <p:nvSpPr>
          <p:cNvPr id="4" name="Slide Number Placeholder 3"/>
          <p:cNvSpPr>
            <a:spLocks noGrp="1"/>
          </p:cNvSpPr>
          <p:nvPr>
            <p:ph type="sldNum" sz="quarter" idx="5"/>
          </p:nvPr>
        </p:nvSpPr>
        <p:spPr/>
        <p:txBody>
          <a:bodyPr/>
          <a:lstStyle/>
          <a:p>
            <a:pPr>
              <a:defRPr/>
            </a:pPr>
            <a:fld id="{B40E4CC2-DBA6-4962-99FA-CDBD7EE30CE9}" type="slidenum">
              <a:rPr lang="en-GB" smtClean="0"/>
              <a:pPr>
                <a:defRPr/>
              </a:pPr>
              <a:t>31</a:t>
            </a:fld>
            <a:endParaRPr lang="en-GB"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0C0C94-1B17-4D38-A689-21D559C8B3BD}" type="slidenum">
              <a:rPr lang="en-GB" smtClean="0">
                <a:solidFill>
                  <a:prstClr val="black"/>
                </a:solidFill>
              </a:rPr>
              <a:pPr/>
              <a:t>32</a:t>
            </a:fld>
            <a:endParaRPr lang="en-GB">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1143000" y="685800"/>
            <a:ext cx="4572000" cy="3429000"/>
          </a:xfrm>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GB" altLang="en-US" sz="1100" b="1" smtClean="0">
                <a:latin typeface="Calibri" pitchFamily="34" charset="0"/>
                <a:ea typeface="ＭＳ Ｐゴシック" pitchFamily="34" charset="-128"/>
              </a:rPr>
              <a:t>The world’s largest humanitarian network</a:t>
            </a:r>
          </a:p>
          <a:p>
            <a:pPr>
              <a:lnSpc>
                <a:spcPct val="90000"/>
              </a:lnSpc>
            </a:pPr>
            <a:endParaRPr lang="en-GB" altLang="en-US" sz="1100" b="1" smtClean="0">
              <a:latin typeface="Calibri" pitchFamily="34" charset="0"/>
              <a:ea typeface="ＭＳ Ｐゴシック" pitchFamily="34" charset="-128"/>
            </a:endParaRPr>
          </a:p>
          <a:p>
            <a:pPr>
              <a:lnSpc>
                <a:spcPct val="90000"/>
              </a:lnSpc>
            </a:pPr>
            <a:r>
              <a:rPr lang="en-GB" altLang="en-US" sz="1100" smtClean="0">
                <a:latin typeface="Calibri" pitchFamily="34" charset="0"/>
                <a:ea typeface="ＭＳ Ｐゴシック" pitchFamily="34" charset="-128"/>
              </a:rPr>
              <a:t>The International Federation of Red Cross and Red Crescent Societies (IFRC), 189 National Societies and the International Committee of the Red Cross (ICRC) together form the International Red Cross and Red Crescent Movement. The Movement works in cooperation with governments, donors and other aid organizations to assist vulnerable people affected by natural and manmade disasters, as well as by conflicts around the world. As partners, the different members of the Movement also support communities in becoming stronger and safer through a variety of development projects and humanitarian activities.</a:t>
            </a:r>
          </a:p>
          <a:p>
            <a:pPr>
              <a:lnSpc>
                <a:spcPct val="90000"/>
              </a:lnSpc>
            </a:pPr>
            <a:endParaRPr lang="en-GB" altLang="en-US" sz="1100" smtClean="0">
              <a:latin typeface="Calibri" pitchFamily="34" charset="0"/>
              <a:ea typeface="ＭＳ Ｐゴシック" pitchFamily="34" charset="-128"/>
            </a:endParaRPr>
          </a:p>
          <a:p>
            <a:pPr>
              <a:lnSpc>
                <a:spcPct val="90000"/>
              </a:lnSpc>
            </a:pPr>
            <a:r>
              <a:rPr lang="en-GB" altLang="en-US" sz="1100" smtClean="0">
                <a:latin typeface="Calibri" pitchFamily="34" charset="0"/>
                <a:ea typeface="ＭＳ Ｐゴシック" pitchFamily="34" charset="-128"/>
              </a:rPr>
              <a:t>The work of National Societies is carried out by millions of local Red Cross and Red Crescent volunteers and members around the world. These committed individuals are on the front line, delivering humanitarian assistance and supporting vulnerable communities to become stronger and more resilient. National Societies support their public authorities as independent auxiliaries to government in the humanitarian field. In wartime, National Societies also assist affected civilian populations and support army medical services, where appropriate. </a:t>
            </a:r>
          </a:p>
          <a:p>
            <a:pPr>
              <a:lnSpc>
                <a:spcPct val="90000"/>
              </a:lnSpc>
            </a:pPr>
            <a:endParaRPr lang="en-GB" altLang="en-US" sz="1100" smtClean="0">
              <a:latin typeface="Calibri" pitchFamily="34" charset="0"/>
              <a:ea typeface="ＭＳ Ｐゴシック" pitchFamily="34" charset="-128"/>
            </a:endParaRPr>
          </a:p>
          <a:p>
            <a:pPr>
              <a:lnSpc>
                <a:spcPct val="90000"/>
              </a:lnSpc>
            </a:pPr>
            <a:r>
              <a:rPr lang="en-GB" altLang="en-US" sz="1100" smtClean="0">
                <a:latin typeface="Calibri" pitchFamily="34" charset="0"/>
                <a:ea typeface="ＭＳ Ｐゴシック" pitchFamily="34" charset="-128"/>
              </a:rPr>
              <a:t>The Red Cross, Red Crescent and Red Crystal are </a:t>
            </a:r>
            <a:r>
              <a:rPr lang="en-GB" altLang="en-US" sz="1100" smtClean="0">
                <a:ea typeface="ＭＳ Ｐゴシック" pitchFamily="34" charset="-128"/>
              </a:rPr>
              <a:t>protective, indicative emblems enshrined in the Geneva Conventions.</a:t>
            </a:r>
          </a:p>
          <a:p>
            <a:pPr>
              <a:lnSpc>
                <a:spcPct val="90000"/>
              </a:lnSpc>
            </a:pPr>
            <a:endParaRPr lang="en-GB" altLang="en-US" sz="1100" smtClean="0">
              <a:latin typeface="Calibri" pitchFamily="34" charset="0"/>
              <a:ea typeface="ＭＳ Ｐゴシック" pitchFamily="34" charset="-128"/>
            </a:endParaRPr>
          </a:p>
          <a:p>
            <a:pPr>
              <a:lnSpc>
                <a:spcPct val="90000"/>
              </a:lnSpc>
            </a:pPr>
            <a:r>
              <a:rPr lang="en-GB" altLang="en-US" sz="1100" smtClean="0">
                <a:latin typeface="Calibri" pitchFamily="34" charset="0"/>
                <a:ea typeface="ＭＳ Ｐゴシック" pitchFamily="34" charset="-128"/>
              </a:rPr>
              <a:t>A brief history:</a:t>
            </a:r>
          </a:p>
          <a:p>
            <a:pPr>
              <a:spcBef>
                <a:spcPct val="50000"/>
              </a:spcBef>
            </a:pPr>
            <a:r>
              <a:rPr lang="en-GB" altLang="en-US" sz="1100" b="1" smtClean="0">
                <a:latin typeface="Calibri" pitchFamily="34" charset="0"/>
                <a:ea typeface="ＭＳ Ｐゴシック" pitchFamily="34" charset="-128"/>
                <a:cs typeface="Arial" pitchFamily="34" charset="0"/>
              </a:rPr>
              <a:t>1859</a:t>
            </a:r>
            <a:r>
              <a:rPr lang="en-GB" altLang="en-US" sz="1100" smtClean="0">
                <a:latin typeface="Calibri" pitchFamily="34" charset="0"/>
                <a:ea typeface="ＭＳ Ｐゴシック" pitchFamily="34" charset="-128"/>
                <a:cs typeface="Arial" pitchFamily="34" charset="0"/>
              </a:rPr>
              <a:t> - </a:t>
            </a:r>
            <a:r>
              <a:rPr lang="en-GB" altLang="en-US" sz="1100" b="1" smtClean="0">
                <a:latin typeface="Calibri" pitchFamily="34" charset="0"/>
                <a:ea typeface="ＭＳ Ｐゴシック" pitchFamily="34" charset="-128"/>
                <a:cs typeface="Arial" pitchFamily="34" charset="0"/>
              </a:rPr>
              <a:t>Henry Dunant </a:t>
            </a:r>
            <a:r>
              <a:rPr lang="en-GB" altLang="en-US" sz="1100" smtClean="0">
                <a:latin typeface="Calibri" pitchFamily="34" charset="0"/>
                <a:ea typeface="ＭＳ Ｐゴシック" pitchFamily="34" charset="-128"/>
                <a:cs typeface="Arial" pitchFamily="34" charset="0"/>
              </a:rPr>
              <a:t>witnesses the aftermath of the </a:t>
            </a:r>
            <a:r>
              <a:rPr lang="en-GB" altLang="en-US" sz="1100" b="1" smtClean="0">
                <a:latin typeface="Calibri" pitchFamily="34" charset="0"/>
                <a:ea typeface="ＭＳ Ｐゴシック" pitchFamily="34" charset="-128"/>
                <a:cs typeface="Arial" pitchFamily="34" charset="0"/>
              </a:rPr>
              <a:t>Battle of Solferino </a:t>
            </a:r>
            <a:r>
              <a:rPr lang="en-GB" altLang="en-US" sz="1100" smtClean="0">
                <a:latin typeface="Calibri" pitchFamily="34" charset="0"/>
                <a:ea typeface="ＭＳ Ｐゴシック" pitchFamily="34" charset="-128"/>
                <a:cs typeface="Arial" pitchFamily="34" charset="0"/>
              </a:rPr>
              <a:t>in northern Italy</a:t>
            </a:r>
          </a:p>
          <a:p>
            <a:pPr>
              <a:spcBef>
                <a:spcPct val="50000"/>
              </a:spcBef>
            </a:pPr>
            <a:endParaRPr lang="en-GB" altLang="en-US" sz="1100" smtClean="0">
              <a:latin typeface="Calibri" pitchFamily="34" charset="0"/>
              <a:ea typeface="ＭＳ Ｐゴシック" pitchFamily="34" charset="-128"/>
              <a:cs typeface="Arial" pitchFamily="34" charset="0"/>
            </a:endParaRPr>
          </a:p>
          <a:p>
            <a:pPr>
              <a:spcBef>
                <a:spcPct val="50000"/>
              </a:spcBef>
            </a:pPr>
            <a:r>
              <a:rPr lang="en-GB" altLang="en-US" sz="1100" b="1" smtClean="0">
                <a:latin typeface="Calibri" pitchFamily="34" charset="0"/>
                <a:ea typeface="ＭＳ Ｐゴシック" pitchFamily="34" charset="-128"/>
                <a:cs typeface="Arial" pitchFamily="34" charset="0"/>
              </a:rPr>
              <a:t>1863</a:t>
            </a:r>
            <a:r>
              <a:rPr lang="en-GB" altLang="en-US" sz="1100" smtClean="0">
                <a:latin typeface="Calibri" pitchFamily="34" charset="0"/>
                <a:ea typeface="ＭＳ Ｐゴシック" pitchFamily="34" charset="-128"/>
                <a:cs typeface="Arial" pitchFamily="34" charset="0"/>
              </a:rPr>
              <a:t> - </a:t>
            </a:r>
            <a:r>
              <a:rPr lang="en-GB" altLang="en-US" sz="1100" b="1" smtClean="0">
                <a:latin typeface="Calibri" pitchFamily="34" charset="0"/>
                <a:ea typeface="ＭＳ Ｐゴシック" pitchFamily="34" charset="-128"/>
                <a:cs typeface="Arial" pitchFamily="34" charset="0"/>
              </a:rPr>
              <a:t>International Committee for Relief of the Wounded</a:t>
            </a:r>
            <a:r>
              <a:rPr lang="en-GB" altLang="en-US" sz="1100" smtClean="0">
                <a:latin typeface="Calibri" pitchFamily="34" charset="0"/>
                <a:ea typeface="ＭＳ Ｐゴシック" pitchFamily="34" charset="-128"/>
                <a:cs typeface="Arial" pitchFamily="34" charset="0"/>
              </a:rPr>
              <a:t> (later </a:t>
            </a:r>
            <a:r>
              <a:rPr lang="en-GB" altLang="en-US" sz="1100" b="1" smtClean="0">
                <a:latin typeface="Calibri" pitchFamily="34" charset="0"/>
                <a:ea typeface="ＭＳ Ｐゴシック" pitchFamily="34" charset="-128"/>
                <a:cs typeface="Arial" pitchFamily="34" charset="0"/>
              </a:rPr>
              <a:t>ICRC</a:t>
            </a:r>
            <a:r>
              <a:rPr lang="en-GB" altLang="en-US" sz="1100" smtClean="0">
                <a:latin typeface="Calibri" pitchFamily="34" charset="0"/>
                <a:ea typeface="ＭＳ Ｐゴシック" pitchFamily="34" charset="-128"/>
                <a:cs typeface="Arial" pitchFamily="34" charset="0"/>
              </a:rPr>
              <a:t>) formed, National Committees  for Relief of Wounded Soldiers established, the 1</a:t>
            </a:r>
            <a:r>
              <a:rPr lang="en-GB" altLang="en-US" sz="1100" baseline="30000" smtClean="0">
                <a:latin typeface="Calibri" pitchFamily="34" charset="0"/>
                <a:ea typeface="ＭＳ Ｐゴシック" pitchFamily="34" charset="-128"/>
                <a:cs typeface="Arial" pitchFamily="34" charset="0"/>
              </a:rPr>
              <a:t>st</a:t>
            </a:r>
            <a:r>
              <a:rPr lang="en-GB" altLang="en-US" sz="1100" smtClean="0">
                <a:latin typeface="Calibri" pitchFamily="34" charset="0"/>
                <a:ea typeface="ＭＳ Ｐゴシック" pitchFamily="34" charset="-128"/>
                <a:cs typeface="Arial" pitchFamily="34" charset="0"/>
              </a:rPr>
              <a:t> International Conference held. </a:t>
            </a:r>
          </a:p>
          <a:p>
            <a:pPr>
              <a:spcBef>
                <a:spcPct val="50000"/>
              </a:spcBef>
            </a:pPr>
            <a:endParaRPr lang="en-GB" altLang="en-US" sz="1100" smtClean="0">
              <a:latin typeface="Calibri" pitchFamily="34" charset="0"/>
              <a:ea typeface="ＭＳ Ｐゴシック" pitchFamily="34" charset="-128"/>
            </a:endParaRPr>
          </a:p>
          <a:p>
            <a:pPr>
              <a:spcBef>
                <a:spcPct val="50000"/>
              </a:spcBef>
            </a:pPr>
            <a:r>
              <a:rPr lang="en-GB" altLang="en-US" sz="1100" b="1" smtClean="0">
                <a:latin typeface="Calibri" pitchFamily="34" charset="0"/>
                <a:ea typeface="ＭＳ Ｐゴシック" pitchFamily="34" charset="-128"/>
                <a:cs typeface="Arial" pitchFamily="34" charset="0"/>
              </a:rPr>
              <a:t>1919</a:t>
            </a:r>
            <a:r>
              <a:rPr lang="en-GB" altLang="en-US" sz="1100" smtClean="0">
                <a:latin typeface="Calibri" pitchFamily="34" charset="0"/>
                <a:ea typeface="ＭＳ Ｐゴシック" pitchFamily="34" charset="-128"/>
                <a:cs typeface="Arial" pitchFamily="34" charset="0"/>
              </a:rPr>
              <a:t> - </a:t>
            </a:r>
            <a:r>
              <a:rPr lang="en-GB" altLang="en-US" sz="1100" b="1" smtClean="0">
                <a:latin typeface="Calibri" pitchFamily="34" charset="0"/>
                <a:ea typeface="ＭＳ Ｐゴシック" pitchFamily="34" charset="-128"/>
                <a:cs typeface="Arial" pitchFamily="34" charset="0"/>
              </a:rPr>
              <a:t>League of Red Cross Societies </a:t>
            </a:r>
            <a:r>
              <a:rPr lang="en-GB" altLang="en-US" sz="1100" smtClean="0">
                <a:latin typeface="Calibri" pitchFamily="34" charset="0"/>
                <a:ea typeface="ＭＳ Ｐゴシック" pitchFamily="34" charset="-128"/>
                <a:cs typeface="Arial" pitchFamily="34" charset="0"/>
              </a:rPr>
              <a:t>(renamed </a:t>
            </a:r>
            <a:r>
              <a:rPr lang="en-GB" altLang="en-US" sz="1100" b="1" smtClean="0">
                <a:latin typeface="Calibri" pitchFamily="34" charset="0"/>
                <a:ea typeface="ＭＳ Ｐゴシック" pitchFamily="34" charset="-128"/>
                <a:cs typeface="Arial" pitchFamily="34" charset="0"/>
              </a:rPr>
              <a:t>IFRC</a:t>
            </a:r>
            <a:r>
              <a:rPr lang="en-GB" altLang="en-US" sz="1100" smtClean="0">
                <a:latin typeface="Calibri" pitchFamily="34" charset="0"/>
                <a:ea typeface="ＭＳ Ｐゴシック" pitchFamily="34" charset="-128"/>
                <a:cs typeface="Arial" pitchFamily="34" charset="0"/>
              </a:rPr>
              <a:t> in 1991) founded in Paris to improve public health following the First World War.</a:t>
            </a:r>
          </a:p>
          <a:p>
            <a:pPr>
              <a:spcBef>
                <a:spcPct val="50000"/>
              </a:spcBef>
            </a:pPr>
            <a:endParaRPr lang="en-GB" altLang="en-US" sz="1100" smtClean="0">
              <a:latin typeface="Calibri" pitchFamily="34" charset="0"/>
              <a:ea typeface="ＭＳ Ｐゴシック" pitchFamily="34" charset="-128"/>
            </a:endParaRPr>
          </a:p>
          <a:p>
            <a:pPr>
              <a:spcBef>
                <a:spcPct val="50000"/>
              </a:spcBef>
            </a:pPr>
            <a:r>
              <a:rPr lang="en-GB" altLang="en-US" sz="1100" b="1" smtClean="0">
                <a:latin typeface="Calibri" pitchFamily="34" charset="0"/>
                <a:ea typeface="ＭＳ Ｐゴシック" pitchFamily="34" charset="-128"/>
                <a:cs typeface="Arial" pitchFamily="34" charset="0"/>
              </a:rPr>
              <a:t>1949</a:t>
            </a:r>
            <a:r>
              <a:rPr lang="en-GB" altLang="en-US" sz="1100" smtClean="0">
                <a:latin typeface="Calibri" pitchFamily="34" charset="0"/>
                <a:ea typeface="ＭＳ Ｐゴシック" pitchFamily="34" charset="-128"/>
                <a:cs typeface="Arial" pitchFamily="34" charset="0"/>
              </a:rPr>
              <a:t> - The </a:t>
            </a:r>
            <a:r>
              <a:rPr lang="en-GB" altLang="en-US" sz="1100" b="1" smtClean="0">
                <a:latin typeface="Calibri" pitchFamily="34" charset="0"/>
                <a:ea typeface="ＭＳ Ｐゴシック" pitchFamily="34" charset="-128"/>
                <a:cs typeface="Arial" pitchFamily="34" charset="0"/>
              </a:rPr>
              <a:t>4 Geneva Conventions </a:t>
            </a:r>
            <a:r>
              <a:rPr lang="en-GB" altLang="en-US" sz="1100" smtClean="0">
                <a:latin typeface="Calibri" pitchFamily="34" charset="0"/>
                <a:ea typeface="ＭＳ Ｐゴシック" pitchFamily="34" charset="-128"/>
                <a:cs typeface="Arial" pitchFamily="34" charset="0"/>
              </a:rPr>
              <a:t>were adopted covering wounded and sick, prisoners of war and civilians in enemy territories. </a:t>
            </a:r>
          </a:p>
          <a:p>
            <a:pPr>
              <a:spcBef>
                <a:spcPct val="50000"/>
              </a:spcBef>
            </a:pPr>
            <a:endParaRPr lang="en-GB" altLang="en-US" sz="1100" smtClean="0">
              <a:latin typeface="Calibri" pitchFamily="34" charset="0"/>
              <a:ea typeface="ＭＳ Ｐゴシック" pitchFamily="34" charset="-128"/>
            </a:endParaRPr>
          </a:p>
          <a:p>
            <a:pPr>
              <a:spcBef>
                <a:spcPct val="50000"/>
              </a:spcBef>
            </a:pPr>
            <a:endParaRPr lang="en-GB" altLang="en-US" sz="1100" smtClean="0">
              <a:latin typeface="Calibri" pitchFamily="34" charset="0"/>
              <a:ea typeface="ＭＳ Ｐゴシック" pitchFamily="34" charset="-128"/>
            </a:endParaRP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spcBef>
                <a:spcPct val="30000"/>
              </a:spcBef>
              <a:defRPr sz="1200">
                <a:solidFill>
                  <a:schemeClr val="tx1"/>
                </a:solidFill>
                <a:latin typeface="Times New Roman" pitchFamily="18" charset="0"/>
                <a:ea typeface="ＭＳ Ｐゴシック" pitchFamily="34" charset="-128"/>
              </a:defRPr>
            </a:lvl1pPr>
            <a:lvl2pPr marL="742950" indent="-285750" defTabSz="915988" eaLnBrk="0" hangingPunct="0">
              <a:spcBef>
                <a:spcPct val="30000"/>
              </a:spcBef>
              <a:defRPr sz="1200">
                <a:solidFill>
                  <a:schemeClr val="tx1"/>
                </a:solidFill>
                <a:latin typeface="Times New Roman" pitchFamily="18" charset="0"/>
                <a:ea typeface="ＭＳ Ｐゴシック" pitchFamily="34" charset="-128"/>
              </a:defRPr>
            </a:lvl2pPr>
            <a:lvl3pPr marL="1143000" indent="-228600" defTabSz="915988" eaLnBrk="0" hangingPunct="0">
              <a:spcBef>
                <a:spcPct val="30000"/>
              </a:spcBef>
              <a:defRPr sz="1200">
                <a:solidFill>
                  <a:schemeClr val="tx1"/>
                </a:solidFill>
                <a:latin typeface="Times New Roman" pitchFamily="18" charset="0"/>
                <a:ea typeface="ＭＳ Ｐゴシック" pitchFamily="34" charset="-128"/>
              </a:defRPr>
            </a:lvl3pPr>
            <a:lvl4pPr marL="1600200" indent="-228600" defTabSz="915988" eaLnBrk="0" hangingPunct="0">
              <a:spcBef>
                <a:spcPct val="30000"/>
              </a:spcBef>
              <a:defRPr sz="1200">
                <a:solidFill>
                  <a:schemeClr val="tx1"/>
                </a:solidFill>
                <a:latin typeface="Times New Roman" pitchFamily="18" charset="0"/>
                <a:ea typeface="ＭＳ Ｐゴシック" pitchFamily="34" charset="-128"/>
              </a:defRPr>
            </a:lvl4pPr>
            <a:lvl5pPr marL="2057400" indent="-228600" defTabSz="915988" eaLnBrk="0" hangingPunct="0">
              <a:spcBef>
                <a:spcPct val="30000"/>
              </a:spcBef>
              <a:defRPr sz="1200">
                <a:solidFill>
                  <a:schemeClr val="tx1"/>
                </a:solidFill>
                <a:latin typeface="Times New Roman" pitchFamily="18" charset="0"/>
                <a:ea typeface="ＭＳ Ｐゴシック" pitchFamily="34" charset="-128"/>
              </a:defRPr>
            </a:lvl5pPr>
            <a:lvl6pPr marL="2514600" indent="-228600" defTabSz="915988"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defTabSz="915988"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defTabSz="915988"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defTabSz="915988"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pPr>
            <a:fld id="{C7381E0A-1D02-44E0-94E0-52184853161F}" type="slidenum">
              <a:rPr lang="en-GB" altLang="en-US" smtClean="0"/>
              <a:pPr eaLnBrk="1" hangingPunct="1">
                <a:spcBef>
                  <a:spcPct val="0"/>
                </a:spcBef>
              </a:pPr>
              <a:t>7</a:t>
            </a:fld>
            <a:endParaRPr lang="en-GB"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438" eaLnBrk="0" hangingPunct="0">
              <a:defRPr sz="1600">
                <a:solidFill>
                  <a:schemeClr val="tx1"/>
                </a:solidFill>
                <a:latin typeface="Arial Unicode MS" pitchFamily="34" charset="-128"/>
              </a:defRPr>
            </a:lvl1pPr>
            <a:lvl2pPr marL="495771" indent="-190681" defTabSz="900438" eaLnBrk="0" hangingPunct="0">
              <a:defRPr sz="1600">
                <a:solidFill>
                  <a:schemeClr val="tx1"/>
                </a:solidFill>
                <a:latin typeface="Arial Unicode MS" pitchFamily="34" charset="-128"/>
              </a:defRPr>
            </a:lvl2pPr>
            <a:lvl3pPr marL="762724" indent="-152545" defTabSz="900438" eaLnBrk="0" hangingPunct="0">
              <a:defRPr sz="1600">
                <a:solidFill>
                  <a:schemeClr val="tx1"/>
                </a:solidFill>
                <a:latin typeface="Arial Unicode MS" pitchFamily="34" charset="-128"/>
              </a:defRPr>
            </a:lvl3pPr>
            <a:lvl4pPr marL="1067813" indent="-152545" defTabSz="900438" eaLnBrk="0" hangingPunct="0">
              <a:defRPr sz="1600">
                <a:solidFill>
                  <a:schemeClr val="tx1"/>
                </a:solidFill>
                <a:latin typeface="Arial Unicode MS" pitchFamily="34" charset="-128"/>
              </a:defRPr>
            </a:lvl4pPr>
            <a:lvl5pPr marL="1372903" indent="-152545" defTabSz="900438" eaLnBrk="0" hangingPunct="0">
              <a:defRPr sz="1600">
                <a:solidFill>
                  <a:schemeClr val="tx1"/>
                </a:solidFill>
                <a:latin typeface="Arial Unicode MS" pitchFamily="34" charset="-128"/>
              </a:defRPr>
            </a:lvl5pPr>
            <a:lvl6pPr marL="1677993" indent="-152545" defTabSz="900438" eaLnBrk="0" fontAlgn="base" hangingPunct="0">
              <a:spcBef>
                <a:spcPct val="20000"/>
              </a:spcBef>
              <a:spcAft>
                <a:spcPct val="0"/>
              </a:spcAft>
              <a:buClr>
                <a:srgbClr val="E00034"/>
              </a:buClr>
              <a:buFont typeface="Wingdings" pitchFamily="2" charset="2"/>
              <a:buChar char="§"/>
              <a:defRPr sz="1600">
                <a:solidFill>
                  <a:schemeClr val="tx1"/>
                </a:solidFill>
                <a:latin typeface="Arial Unicode MS" pitchFamily="34" charset="-128"/>
              </a:defRPr>
            </a:lvl6pPr>
            <a:lvl7pPr marL="1983082" indent="-152545" defTabSz="900438" eaLnBrk="0" fontAlgn="base" hangingPunct="0">
              <a:spcBef>
                <a:spcPct val="20000"/>
              </a:spcBef>
              <a:spcAft>
                <a:spcPct val="0"/>
              </a:spcAft>
              <a:buClr>
                <a:srgbClr val="E00034"/>
              </a:buClr>
              <a:buFont typeface="Wingdings" pitchFamily="2" charset="2"/>
              <a:buChar char="§"/>
              <a:defRPr sz="1600">
                <a:solidFill>
                  <a:schemeClr val="tx1"/>
                </a:solidFill>
                <a:latin typeface="Arial Unicode MS" pitchFamily="34" charset="-128"/>
              </a:defRPr>
            </a:lvl7pPr>
            <a:lvl8pPr marL="2288172" indent="-152545" defTabSz="900438" eaLnBrk="0" fontAlgn="base" hangingPunct="0">
              <a:spcBef>
                <a:spcPct val="20000"/>
              </a:spcBef>
              <a:spcAft>
                <a:spcPct val="0"/>
              </a:spcAft>
              <a:buClr>
                <a:srgbClr val="E00034"/>
              </a:buClr>
              <a:buFont typeface="Wingdings" pitchFamily="2" charset="2"/>
              <a:buChar char="§"/>
              <a:defRPr sz="1600">
                <a:solidFill>
                  <a:schemeClr val="tx1"/>
                </a:solidFill>
                <a:latin typeface="Arial Unicode MS" pitchFamily="34" charset="-128"/>
              </a:defRPr>
            </a:lvl8pPr>
            <a:lvl9pPr marL="2593261" indent="-152545" defTabSz="900438" eaLnBrk="0" fontAlgn="base" hangingPunct="0">
              <a:spcBef>
                <a:spcPct val="20000"/>
              </a:spcBef>
              <a:spcAft>
                <a:spcPct val="0"/>
              </a:spcAft>
              <a:buClr>
                <a:srgbClr val="E00034"/>
              </a:buClr>
              <a:buFont typeface="Wingdings" pitchFamily="2" charset="2"/>
              <a:buChar char="§"/>
              <a:defRPr sz="1600">
                <a:solidFill>
                  <a:schemeClr val="tx1"/>
                </a:solidFill>
                <a:latin typeface="Arial Unicode MS" pitchFamily="34" charset="-128"/>
              </a:defRPr>
            </a:lvl9pPr>
          </a:lstStyle>
          <a:p>
            <a:pPr eaLnBrk="1" hangingPunct="1"/>
            <a:fld id="{308E2636-6DD5-4A70-AD3D-5159E5B0651C}" type="slidenum">
              <a:rPr lang="en-GB" altLang="en-US" sz="1200">
                <a:latin typeface="Times New Roman" pitchFamily="18" charset="0"/>
              </a:rPr>
              <a:pPr eaLnBrk="1" hangingPunct="1"/>
              <a:t>33</a:t>
            </a:fld>
            <a:endParaRPr lang="en-GB" altLang="en-US" sz="1200">
              <a:latin typeface="Times New Roman" pitchFamily="18" charset="0"/>
            </a:endParaRPr>
          </a:p>
        </p:txBody>
      </p:sp>
      <p:sp>
        <p:nvSpPr>
          <p:cNvPr id="31747" name="Rectangle 2"/>
          <p:cNvSpPr>
            <a:spLocks noChangeArrowheads="1" noTextEdit="1"/>
          </p:cNvSpPr>
          <p:nvPr>
            <p:ph type="sldImg"/>
          </p:nvPr>
        </p:nvSpPr>
        <p:spPr>
          <a:xfrm>
            <a:off x="1143000" y="685800"/>
            <a:ext cx="4572000" cy="3429000"/>
          </a:xfrm>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solidFill>
                  <a:srgbClr val="333333"/>
                </a:solidFill>
                <a:cs typeface="Times New Roman" pitchFamily="18" charset="0"/>
              </a:rPr>
              <a:t>The promotion of humanitarian values is an intrinsic part of all Red Cross and Red Crescent activities. National Societies conduct campaigns and speak on behalf of vulnerable people in their own countries. They also promote awareness of international humanitarian law and advocate internationally through the Federation and with the International Committee of the Red Cross.</a:t>
            </a:r>
            <a:endParaRPr lang="en-AU" altLang="en-US" smtClean="0">
              <a:cs typeface="Times New Roman" pitchFamily="18" charset="0"/>
            </a:endParaRPr>
          </a:p>
          <a:p>
            <a:pPr eaLnBrk="1" hangingPunct="1"/>
            <a:r>
              <a:rPr lang="en-GB" altLang="en-US" smtClean="0">
                <a:solidFill>
                  <a:srgbClr val="333333"/>
                </a:solidFill>
                <a:cs typeface="Times New Roman" pitchFamily="18" charset="0"/>
              </a:rPr>
              <a:t> </a:t>
            </a:r>
            <a:endParaRPr lang="en-AU" altLang="en-US" smtClean="0">
              <a:cs typeface="Times New Roman" pitchFamily="18" charset="0"/>
            </a:endParaRPr>
          </a:p>
          <a:p>
            <a:pPr eaLnBrk="1" hangingPunct="1"/>
            <a:r>
              <a:rPr lang="en-GB" altLang="en-US" smtClean="0">
                <a:solidFill>
                  <a:srgbClr val="333333"/>
                </a:solidFill>
                <a:cs typeface="Times New Roman" pitchFamily="18" charset="0"/>
              </a:rPr>
              <a:t>National Societies build and mobilize their network of volunteers through a nationwide branch structure, which can reach communities at greatest risk. Their programmes and services address both immediate and long-term needs of the beneficiaries and include: </a:t>
            </a:r>
            <a:endParaRPr lang="en-AU" altLang="en-US" smtClean="0">
              <a:cs typeface="Times New Roman" pitchFamily="18" charset="0"/>
            </a:endParaRPr>
          </a:p>
          <a:p>
            <a:pPr eaLnBrk="1" hangingPunct="1"/>
            <a:r>
              <a:rPr lang="en-GB" altLang="en-US" smtClean="0">
                <a:solidFill>
                  <a:srgbClr val="333333"/>
                </a:solidFill>
                <a:cs typeface="Times New Roman" pitchFamily="18" charset="0"/>
              </a:rPr>
              <a:t>• emergency shelter, food and medicine </a:t>
            </a:r>
            <a:endParaRPr lang="en-AU" altLang="en-US" smtClean="0">
              <a:cs typeface="Times New Roman" pitchFamily="18" charset="0"/>
            </a:endParaRPr>
          </a:p>
          <a:p>
            <a:pPr eaLnBrk="1" hangingPunct="1"/>
            <a:r>
              <a:rPr lang="en-GB" altLang="en-US" smtClean="0">
                <a:solidFill>
                  <a:srgbClr val="333333"/>
                </a:solidFill>
                <a:cs typeface="Times New Roman" pitchFamily="18" charset="0"/>
              </a:rPr>
              <a:t>• water and sanitation </a:t>
            </a:r>
            <a:endParaRPr lang="en-AU" altLang="en-US" smtClean="0">
              <a:cs typeface="Times New Roman" pitchFamily="18" charset="0"/>
            </a:endParaRPr>
          </a:p>
          <a:p>
            <a:pPr eaLnBrk="1" hangingPunct="1"/>
            <a:r>
              <a:rPr lang="en-GB" altLang="en-US" smtClean="0">
                <a:solidFill>
                  <a:srgbClr val="333333"/>
                </a:solidFill>
                <a:cs typeface="Times New Roman" pitchFamily="18" charset="0"/>
              </a:rPr>
              <a:t>• restoring family contact for disaster victims </a:t>
            </a:r>
            <a:endParaRPr lang="en-AU" altLang="en-US" smtClean="0">
              <a:cs typeface="Times New Roman" pitchFamily="18" charset="0"/>
            </a:endParaRPr>
          </a:p>
          <a:p>
            <a:pPr eaLnBrk="1" hangingPunct="1"/>
            <a:r>
              <a:rPr lang="en-GB" altLang="en-US" smtClean="0">
                <a:solidFill>
                  <a:srgbClr val="333333"/>
                </a:solidFill>
                <a:cs typeface="Times New Roman" pitchFamily="18" charset="0"/>
              </a:rPr>
              <a:t>• disaster preparedness </a:t>
            </a:r>
            <a:endParaRPr lang="en-AU" altLang="en-US" smtClean="0">
              <a:cs typeface="Times New Roman" pitchFamily="18" charset="0"/>
            </a:endParaRPr>
          </a:p>
          <a:p>
            <a:pPr eaLnBrk="1" hangingPunct="1"/>
            <a:r>
              <a:rPr lang="en-GB" altLang="en-US" smtClean="0">
                <a:solidFill>
                  <a:srgbClr val="333333"/>
                </a:solidFill>
                <a:cs typeface="Times New Roman" pitchFamily="18" charset="0"/>
              </a:rPr>
              <a:t>• community-based health and care </a:t>
            </a:r>
            <a:endParaRPr lang="en-AU" altLang="en-US" smtClean="0">
              <a:cs typeface="Times New Roman" pitchFamily="18" charset="0"/>
            </a:endParaRPr>
          </a:p>
          <a:p>
            <a:pPr eaLnBrk="1" hangingPunct="1"/>
            <a:r>
              <a:rPr lang="en-GB" altLang="en-US" smtClean="0">
                <a:solidFill>
                  <a:srgbClr val="333333"/>
                </a:solidFill>
                <a:cs typeface="Times New Roman" pitchFamily="18" charset="0"/>
              </a:rPr>
              <a:t>• first aid training and activities </a:t>
            </a:r>
            <a:endParaRPr lang="en-AU" altLang="en-US" smtClean="0">
              <a:cs typeface="Times New Roman" pitchFamily="18" charset="0"/>
            </a:endParaRPr>
          </a:p>
          <a:p>
            <a:pPr eaLnBrk="1" hangingPunct="1"/>
            <a:r>
              <a:rPr lang="en-GB" altLang="en-US" smtClean="0">
                <a:solidFill>
                  <a:srgbClr val="333333"/>
                </a:solidFill>
                <a:cs typeface="Times New Roman" pitchFamily="18" charset="0"/>
              </a:rPr>
              <a:t>• control and prevention of diseases </a:t>
            </a:r>
            <a:endParaRPr lang="en-AU" altLang="en-US" smtClean="0">
              <a:cs typeface="Times New Roman" pitchFamily="18" charset="0"/>
            </a:endParaRPr>
          </a:p>
          <a:p>
            <a:pPr eaLnBrk="1" hangingPunct="1"/>
            <a:r>
              <a:rPr lang="en-GB" altLang="en-US" smtClean="0">
                <a:solidFill>
                  <a:srgbClr val="333333"/>
                </a:solidFill>
                <a:cs typeface="Times New Roman" pitchFamily="18" charset="0"/>
              </a:rPr>
              <a:t>• HIV/AIDS prevention and awareness</a:t>
            </a:r>
            <a:endParaRPr lang="en-AU" altLang="en-US" smtClean="0">
              <a:cs typeface="Times New Roman" pitchFamily="18" charset="0"/>
            </a:endParaRPr>
          </a:p>
          <a:p>
            <a:pPr eaLnBrk="1" hangingPunct="1"/>
            <a:r>
              <a:rPr lang="en-GB" altLang="en-US" smtClean="0">
                <a:solidFill>
                  <a:srgbClr val="333333"/>
                </a:solidFill>
                <a:cs typeface="Times New Roman" pitchFamily="18" charset="0"/>
              </a:rPr>
              <a:t>• blood donor recruitment, collection and supply </a:t>
            </a:r>
            <a:endParaRPr lang="en-AU" altLang="en-US" smtClean="0">
              <a:cs typeface="Times New Roman" pitchFamily="18" charset="0"/>
            </a:endParaRPr>
          </a:p>
          <a:p>
            <a:pPr eaLnBrk="1" hangingPunct="1"/>
            <a:r>
              <a:rPr lang="en-GB" altLang="en-US" smtClean="0">
                <a:solidFill>
                  <a:srgbClr val="333333"/>
                </a:solidFill>
                <a:cs typeface="Times New Roman" pitchFamily="18" charset="0"/>
              </a:rPr>
              <a:t>• youth and volunteer activities </a:t>
            </a:r>
            <a:endParaRPr lang="en-AU" altLang="en-US" smtClean="0">
              <a:cs typeface="Times New Roman" pitchFamily="18" charset="0"/>
            </a:endParaRPr>
          </a:p>
          <a:p>
            <a:pPr eaLnBrk="1" hangingPunct="1"/>
            <a:endParaRPr lang="en-GB"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1143000" y="685800"/>
            <a:ext cx="4572000" cy="3429000"/>
          </a:xfrm>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z="1100" smtClean="0">
              <a:latin typeface="Calibri" pitchFamily="34" charset="0"/>
              <a:ea typeface="ＭＳ Ｐゴシック" pitchFamily="34" charset="-128"/>
            </a:endParaRP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spcBef>
                <a:spcPct val="30000"/>
              </a:spcBef>
              <a:defRPr sz="1200">
                <a:solidFill>
                  <a:schemeClr val="tx1"/>
                </a:solidFill>
                <a:latin typeface="Times New Roman" pitchFamily="18" charset="0"/>
                <a:ea typeface="ＭＳ Ｐゴシック" pitchFamily="34" charset="-128"/>
              </a:defRPr>
            </a:lvl1pPr>
            <a:lvl2pPr marL="742950" indent="-285750" defTabSz="915988" eaLnBrk="0" hangingPunct="0">
              <a:spcBef>
                <a:spcPct val="30000"/>
              </a:spcBef>
              <a:defRPr sz="1200">
                <a:solidFill>
                  <a:schemeClr val="tx1"/>
                </a:solidFill>
                <a:latin typeface="Times New Roman" pitchFamily="18" charset="0"/>
                <a:ea typeface="ＭＳ Ｐゴシック" pitchFamily="34" charset="-128"/>
              </a:defRPr>
            </a:lvl2pPr>
            <a:lvl3pPr marL="1143000" indent="-228600" defTabSz="915988" eaLnBrk="0" hangingPunct="0">
              <a:spcBef>
                <a:spcPct val="30000"/>
              </a:spcBef>
              <a:defRPr sz="1200">
                <a:solidFill>
                  <a:schemeClr val="tx1"/>
                </a:solidFill>
                <a:latin typeface="Times New Roman" pitchFamily="18" charset="0"/>
                <a:ea typeface="ＭＳ Ｐゴシック" pitchFamily="34" charset="-128"/>
              </a:defRPr>
            </a:lvl3pPr>
            <a:lvl4pPr marL="1600200" indent="-228600" defTabSz="915988" eaLnBrk="0" hangingPunct="0">
              <a:spcBef>
                <a:spcPct val="30000"/>
              </a:spcBef>
              <a:defRPr sz="1200">
                <a:solidFill>
                  <a:schemeClr val="tx1"/>
                </a:solidFill>
                <a:latin typeface="Times New Roman" pitchFamily="18" charset="0"/>
                <a:ea typeface="ＭＳ Ｐゴシック" pitchFamily="34" charset="-128"/>
              </a:defRPr>
            </a:lvl4pPr>
            <a:lvl5pPr marL="2057400" indent="-228600" defTabSz="915988" eaLnBrk="0" hangingPunct="0">
              <a:spcBef>
                <a:spcPct val="30000"/>
              </a:spcBef>
              <a:defRPr sz="1200">
                <a:solidFill>
                  <a:schemeClr val="tx1"/>
                </a:solidFill>
                <a:latin typeface="Times New Roman" pitchFamily="18" charset="0"/>
                <a:ea typeface="ＭＳ Ｐゴシック" pitchFamily="34" charset="-128"/>
              </a:defRPr>
            </a:lvl5pPr>
            <a:lvl6pPr marL="2514600" indent="-228600" defTabSz="915988"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defTabSz="915988"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defTabSz="915988"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defTabSz="915988"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pPr>
            <a:fld id="{89CA9EBB-FF3E-488C-82EA-1D00B2876023}" type="slidenum">
              <a:rPr lang="en-GB" altLang="en-US" smtClean="0"/>
              <a:pPr eaLnBrk="1" hangingPunct="1">
                <a:spcBef>
                  <a:spcPct val="0"/>
                </a:spcBef>
              </a:pPr>
              <a:t>34</a:t>
            </a:fld>
            <a:endParaRPr lang="en-GB"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xfrm>
            <a:off x="1143000" y="685800"/>
            <a:ext cx="4572000" cy="3429000"/>
          </a:xfrm>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z="1100" smtClean="0">
              <a:latin typeface="Calibri" pitchFamily="34" charset="0"/>
              <a:ea typeface="ＭＳ Ｐゴシック" pitchFamily="34" charset="-128"/>
            </a:endParaRPr>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spcBef>
                <a:spcPct val="30000"/>
              </a:spcBef>
              <a:defRPr sz="1200">
                <a:solidFill>
                  <a:schemeClr val="tx1"/>
                </a:solidFill>
                <a:latin typeface="Times New Roman" pitchFamily="18" charset="0"/>
                <a:ea typeface="ＭＳ Ｐゴシック" pitchFamily="34" charset="-128"/>
              </a:defRPr>
            </a:lvl1pPr>
            <a:lvl2pPr marL="742950" indent="-285750" defTabSz="915988" eaLnBrk="0" hangingPunct="0">
              <a:spcBef>
                <a:spcPct val="30000"/>
              </a:spcBef>
              <a:defRPr sz="1200">
                <a:solidFill>
                  <a:schemeClr val="tx1"/>
                </a:solidFill>
                <a:latin typeface="Times New Roman" pitchFamily="18" charset="0"/>
                <a:ea typeface="ＭＳ Ｐゴシック" pitchFamily="34" charset="-128"/>
              </a:defRPr>
            </a:lvl2pPr>
            <a:lvl3pPr marL="1143000" indent="-228600" defTabSz="915988" eaLnBrk="0" hangingPunct="0">
              <a:spcBef>
                <a:spcPct val="30000"/>
              </a:spcBef>
              <a:defRPr sz="1200">
                <a:solidFill>
                  <a:schemeClr val="tx1"/>
                </a:solidFill>
                <a:latin typeface="Times New Roman" pitchFamily="18" charset="0"/>
                <a:ea typeface="ＭＳ Ｐゴシック" pitchFamily="34" charset="-128"/>
              </a:defRPr>
            </a:lvl3pPr>
            <a:lvl4pPr marL="1600200" indent="-228600" defTabSz="915988" eaLnBrk="0" hangingPunct="0">
              <a:spcBef>
                <a:spcPct val="30000"/>
              </a:spcBef>
              <a:defRPr sz="1200">
                <a:solidFill>
                  <a:schemeClr val="tx1"/>
                </a:solidFill>
                <a:latin typeface="Times New Roman" pitchFamily="18" charset="0"/>
                <a:ea typeface="ＭＳ Ｐゴシック" pitchFamily="34" charset="-128"/>
              </a:defRPr>
            </a:lvl4pPr>
            <a:lvl5pPr marL="2057400" indent="-228600" defTabSz="915988" eaLnBrk="0" hangingPunct="0">
              <a:spcBef>
                <a:spcPct val="30000"/>
              </a:spcBef>
              <a:defRPr sz="1200">
                <a:solidFill>
                  <a:schemeClr val="tx1"/>
                </a:solidFill>
                <a:latin typeface="Times New Roman" pitchFamily="18" charset="0"/>
                <a:ea typeface="ＭＳ Ｐゴシック" pitchFamily="34" charset="-128"/>
              </a:defRPr>
            </a:lvl5pPr>
            <a:lvl6pPr marL="2514600" indent="-228600" defTabSz="915988"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defTabSz="915988"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defTabSz="915988"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defTabSz="915988"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pPr>
            <a:fld id="{0DA4777D-536E-498E-B700-AA794F450CCD}" type="slidenum">
              <a:rPr lang="en-GB" altLang="en-US" smtClean="0"/>
              <a:pPr eaLnBrk="1" hangingPunct="1">
                <a:spcBef>
                  <a:spcPct val="0"/>
                </a:spcBef>
              </a:pPr>
              <a:t>35</a:t>
            </a:fld>
            <a:endParaRPr lang="en-GB"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xfrm>
            <a:off x="1143000" y="685800"/>
            <a:ext cx="4572000" cy="3429000"/>
          </a:xfrm>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z="1100" smtClean="0">
              <a:latin typeface="Calibri" pitchFamily="34" charset="0"/>
              <a:ea typeface="ＭＳ Ｐゴシック" pitchFamily="34" charset="-128"/>
            </a:endParaRP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spcBef>
                <a:spcPct val="30000"/>
              </a:spcBef>
              <a:defRPr sz="1200">
                <a:solidFill>
                  <a:schemeClr val="tx1"/>
                </a:solidFill>
                <a:latin typeface="Times New Roman" pitchFamily="18" charset="0"/>
                <a:ea typeface="ＭＳ Ｐゴシック" pitchFamily="34" charset="-128"/>
              </a:defRPr>
            </a:lvl1pPr>
            <a:lvl2pPr marL="742950" indent="-285750" defTabSz="915988" eaLnBrk="0" hangingPunct="0">
              <a:spcBef>
                <a:spcPct val="30000"/>
              </a:spcBef>
              <a:defRPr sz="1200">
                <a:solidFill>
                  <a:schemeClr val="tx1"/>
                </a:solidFill>
                <a:latin typeface="Times New Roman" pitchFamily="18" charset="0"/>
                <a:ea typeface="ＭＳ Ｐゴシック" pitchFamily="34" charset="-128"/>
              </a:defRPr>
            </a:lvl2pPr>
            <a:lvl3pPr marL="1143000" indent="-228600" defTabSz="915988" eaLnBrk="0" hangingPunct="0">
              <a:spcBef>
                <a:spcPct val="30000"/>
              </a:spcBef>
              <a:defRPr sz="1200">
                <a:solidFill>
                  <a:schemeClr val="tx1"/>
                </a:solidFill>
                <a:latin typeface="Times New Roman" pitchFamily="18" charset="0"/>
                <a:ea typeface="ＭＳ Ｐゴシック" pitchFamily="34" charset="-128"/>
              </a:defRPr>
            </a:lvl3pPr>
            <a:lvl4pPr marL="1600200" indent="-228600" defTabSz="915988" eaLnBrk="0" hangingPunct="0">
              <a:spcBef>
                <a:spcPct val="30000"/>
              </a:spcBef>
              <a:defRPr sz="1200">
                <a:solidFill>
                  <a:schemeClr val="tx1"/>
                </a:solidFill>
                <a:latin typeface="Times New Roman" pitchFamily="18" charset="0"/>
                <a:ea typeface="ＭＳ Ｐゴシック" pitchFamily="34" charset="-128"/>
              </a:defRPr>
            </a:lvl4pPr>
            <a:lvl5pPr marL="2057400" indent="-228600" defTabSz="915988" eaLnBrk="0" hangingPunct="0">
              <a:spcBef>
                <a:spcPct val="30000"/>
              </a:spcBef>
              <a:defRPr sz="1200">
                <a:solidFill>
                  <a:schemeClr val="tx1"/>
                </a:solidFill>
                <a:latin typeface="Times New Roman" pitchFamily="18" charset="0"/>
                <a:ea typeface="ＭＳ Ｐゴシック" pitchFamily="34" charset="-128"/>
              </a:defRPr>
            </a:lvl5pPr>
            <a:lvl6pPr marL="2514600" indent="-228600" defTabSz="915988"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defTabSz="915988"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defTabSz="915988"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defTabSz="915988"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pPr>
            <a:fld id="{099351BB-E60D-4C66-8534-737E745EECAD}" type="slidenum">
              <a:rPr lang="en-GB" altLang="en-US" smtClean="0"/>
              <a:pPr eaLnBrk="1" hangingPunct="1">
                <a:spcBef>
                  <a:spcPct val="0"/>
                </a:spcBef>
              </a:pPr>
              <a:t>36</a:t>
            </a:fld>
            <a:endParaRPr lang="en-GB"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The IFRC’s zone office in Kuala Lumpur supports the humanitarian and development work of National Societies in 37 countries across the Asia Pacific region. The zone offices oversees the four regional IFRC offices based in Beijing, New Delhi, Bangkok and Suva and 14 country based offices.</a:t>
            </a:r>
            <a:endParaRPr lang="en-GB" smtClean="0"/>
          </a:p>
        </p:txBody>
      </p:sp>
      <p:sp>
        <p:nvSpPr>
          <p:cNvPr id="542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59EC153-BD72-408A-BB8D-9A10989B6B0D}" type="slidenum">
              <a:rPr lang="en-GB" smtClean="0">
                <a:latin typeface="Arial" pitchFamily="34" charset="0"/>
                <a:cs typeface="Arial" pitchFamily="34" charset="0"/>
              </a:rPr>
              <a:pPr/>
              <a:t>38</a:t>
            </a:fld>
            <a:endParaRPr lang="en-GB" smtClean="0">
              <a:latin typeface="Arial"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03E393C-5A40-4386-AE1A-7C5859131219}" type="slidenum">
              <a:rPr lang="en-US" altLang="en-US" smtClean="0">
                <a:latin typeface="Arial" charset="0"/>
                <a:ea typeface="MS PGothic" pitchFamily="34" charset="-128"/>
              </a:rPr>
              <a:pPr eaLnBrk="1" hangingPunct="1">
                <a:spcBef>
                  <a:spcPct val="0"/>
                </a:spcBef>
              </a:pPr>
              <a:t>8</a:t>
            </a:fld>
            <a:endParaRPr lang="en-US" altLang="en-US" smtClean="0">
              <a:latin typeface="Arial" charset="0"/>
              <a:ea typeface="MS PGothic" pitchFamily="34" charset="-128"/>
            </a:endParaRPr>
          </a:p>
        </p:txBody>
      </p:sp>
      <p:sp>
        <p:nvSpPr>
          <p:cNvPr id="225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fr-CH" altLang="en-US" smtClean="0">
                <a:cs typeface="Arial" charset="0"/>
              </a:rPr>
              <a:t>Just as the activities of the components overlap, so do their mandates.</a:t>
            </a:r>
          </a:p>
          <a:p>
            <a:pPr eaLnBrk="1" hangingPunct="1"/>
            <a:r>
              <a:rPr lang="fr-CH" altLang="en-US" smtClean="0">
                <a:cs typeface="Arial" charset="0"/>
              </a:rPr>
              <a:t>National Societies primarily have a NATIONAL mandate for ASSISTANCE to victims affected by ALL KINDS OF EMERGENCIES (conflict, natural disaster, other). </a:t>
            </a:r>
          </a:p>
          <a:p>
            <a:pPr eaLnBrk="1" hangingPunct="1"/>
            <a:r>
              <a:rPr lang="fr-CH" altLang="en-US" smtClean="0">
                <a:cs typeface="Arial" charset="0"/>
              </a:rPr>
              <a:t>The ICRC brings assistance &amp; protection to all victims of ARMED CONFLICT. Therefore its mandate is INTERNATIONAL in scope and although it shares assistance activities to conflict victims with NS, its specific PROTECTION mandate is unique in the Movement.</a:t>
            </a:r>
          </a:p>
          <a:p>
            <a:pPr eaLnBrk="1" hangingPunct="1"/>
            <a:r>
              <a:rPr lang="fr-CH" altLang="en-US" smtClean="0">
                <a:cs typeface="Arial" charset="0"/>
              </a:rPr>
              <a:t>The International Federation's primary goal is to support National Societies so they can better deliver their mandated activities. Since it comprises all NS, its scope is INTERNATIONAL. It does have a specific responsibility for bringing relief to DISASTER victims. Because it has a mandate to support NS in all their activities, its operations can and do go beyond natural disasters.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438" eaLnBrk="0" hangingPunct="0">
              <a:defRPr sz="1600">
                <a:solidFill>
                  <a:schemeClr val="tx1"/>
                </a:solidFill>
                <a:latin typeface="Arial Unicode MS" pitchFamily="34" charset="-128"/>
              </a:defRPr>
            </a:lvl1pPr>
            <a:lvl2pPr marL="495771" indent="-190681" defTabSz="900438" eaLnBrk="0" hangingPunct="0">
              <a:defRPr sz="1600">
                <a:solidFill>
                  <a:schemeClr val="tx1"/>
                </a:solidFill>
                <a:latin typeface="Arial Unicode MS" pitchFamily="34" charset="-128"/>
              </a:defRPr>
            </a:lvl2pPr>
            <a:lvl3pPr marL="762724" indent="-152545" defTabSz="900438" eaLnBrk="0" hangingPunct="0">
              <a:defRPr sz="1600">
                <a:solidFill>
                  <a:schemeClr val="tx1"/>
                </a:solidFill>
                <a:latin typeface="Arial Unicode MS" pitchFamily="34" charset="-128"/>
              </a:defRPr>
            </a:lvl3pPr>
            <a:lvl4pPr marL="1067813" indent="-152545" defTabSz="900438" eaLnBrk="0" hangingPunct="0">
              <a:defRPr sz="1600">
                <a:solidFill>
                  <a:schemeClr val="tx1"/>
                </a:solidFill>
                <a:latin typeface="Arial Unicode MS" pitchFamily="34" charset="-128"/>
              </a:defRPr>
            </a:lvl4pPr>
            <a:lvl5pPr marL="1372903" indent="-152545" defTabSz="900438" eaLnBrk="0" hangingPunct="0">
              <a:defRPr sz="1600">
                <a:solidFill>
                  <a:schemeClr val="tx1"/>
                </a:solidFill>
                <a:latin typeface="Arial Unicode MS" pitchFamily="34" charset="-128"/>
              </a:defRPr>
            </a:lvl5pPr>
            <a:lvl6pPr marL="1677993" indent="-152545" defTabSz="900438" eaLnBrk="0" fontAlgn="base" hangingPunct="0">
              <a:spcBef>
                <a:spcPct val="20000"/>
              </a:spcBef>
              <a:spcAft>
                <a:spcPct val="0"/>
              </a:spcAft>
              <a:buClr>
                <a:srgbClr val="E00034"/>
              </a:buClr>
              <a:buFont typeface="Wingdings" pitchFamily="2" charset="2"/>
              <a:buChar char="§"/>
              <a:defRPr sz="1600">
                <a:solidFill>
                  <a:schemeClr val="tx1"/>
                </a:solidFill>
                <a:latin typeface="Arial Unicode MS" pitchFamily="34" charset="-128"/>
              </a:defRPr>
            </a:lvl6pPr>
            <a:lvl7pPr marL="1983082" indent="-152545" defTabSz="900438" eaLnBrk="0" fontAlgn="base" hangingPunct="0">
              <a:spcBef>
                <a:spcPct val="20000"/>
              </a:spcBef>
              <a:spcAft>
                <a:spcPct val="0"/>
              </a:spcAft>
              <a:buClr>
                <a:srgbClr val="E00034"/>
              </a:buClr>
              <a:buFont typeface="Wingdings" pitchFamily="2" charset="2"/>
              <a:buChar char="§"/>
              <a:defRPr sz="1600">
                <a:solidFill>
                  <a:schemeClr val="tx1"/>
                </a:solidFill>
                <a:latin typeface="Arial Unicode MS" pitchFamily="34" charset="-128"/>
              </a:defRPr>
            </a:lvl7pPr>
            <a:lvl8pPr marL="2288172" indent="-152545" defTabSz="900438" eaLnBrk="0" fontAlgn="base" hangingPunct="0">
              <a:spcBef>
                <a:spcPct val="20000"/>
              </a:spcBef>
              <a:spcAft>
                <a:spcPct val="0"/>
              </a:spcAft>
              <a:buClr>
                <a:srgbClr val="E00034"/>
              </a:buClr>
              <a:buFont typeface="Wingdings" pitchFamily="2" charset="2"/>
              <a:buChar char="§"/>
              <a:defRPr sz="1600">
                <a:solidFill>
                  <a:schemeClr val="tx1"/>
                </a:solidFill>
                <a:latin typeface="Arial Unicode MS" pitchFamily="34" charset="-128"/>
              </a:defRPr>
            </a:lvl8pPr>
            <a:lvl9pPr marL="2593261" indent="-152545" defTabSz="900438" eaLnBrk="0" fontAlgn="base" hangingPunct="0">
              <a:spcBef>
                <a:spcPct val="20000"/>
              </a:spcBef>
              <a:spcAft>
                <a:spcPct val="0"/>
              </a:spcAft>
              <a:buClr>
                <a:srgbClr val="E00034"/>
              </a:buClr>
              <a:buFont typeface="Wingdings" pitchFamily="2" charset="2"/>
              <a:buChar char="§"/>
              <a:defRPr sz="1600">
                <a:solidFill>
                  <a:schemeClr val="tx1"/>
                </a:solidFill>
                <a:latin typeface="Arial Unicode MS" pitchFamily="34" charset="-128"/>
              </a:defRPr>
            </a:lvl9pPr>
          </a:lstStyle>
          <a:p>
            <a:pPr eaLnBrk="1" hangingPunct="1"/>
            <a:fld id="{8175F222-B17D-4FE5-A3CC-1FF8CD115C40}" type="slidenum">
              <a:rPr lang="en-GB" altLang="en-US" sz="1200">
                <a:latin typeface="Times New Roman" pitchFamily="18" charset="0"/>
              </a:rPr>
              <a:pPr eaLnBrk="1" hangingPunct="1"/>
              <a:t>9</a:t>
            </a:fld>
            <a:endParaRPr lang="en-GB" altLang="en-US" sz="1200">
              <a:latin typeface="Times New Roman" pitchFamily="18" charset="0"/>
            </a:endParaRPr>
          </a:p>
        </p:txBody>
      </p:sp>
      <p:sp>
        <p:nvSpPr>
          <p:cNvPr id="28675" name="Rectangle 2"/>
          <p:cNvSpPr>
            <a:spLocks noGrp="1" noRot="1" noChangeAspect="1" noChangeArrowheads="1" noTextEdit="1"/>
          </p:cNvSpPr>
          <p:nvPr>
            <p:ph type="sldImg"/>
          </p:nvPr>
        </p:nvSpPr>
        <p:spPr>
          <a:xfrm>
            <a:off x="1143000" y="685800"/>
            <a:ext cx="4572000" cy="3429000"/>
          </a:xfrm>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smtClean="0">
                <a:solidFill>
                  <a:srgbClr val="333333"/>
                </a:solidFill>
                <a:cs typeface="Times New Roman" pitchFamily="18" charset="0"/>
              </a:rPr>
              <a:t>The </a:t>
            </a:r>
            <a:r>
              <a:rPr lang="en-GB" altLang="en-US" dirty="0" smtClean="0">
                <a:cs typeface="Times New Roman" pitchFamily="18" charset="0"/>
              </a:rPr>
              <a:t>International </a:t>
            </a:r>
            <a:r>
              <a:rPr lang="en-GB" altLang="en-US" dirty="0" smtClean="0">
                <a:solidFill>
                  <a:srgbClr val="333333"/>
                </a:solidFill>
                <a:cs typeface="Times New Roman" pitchFamily="18" charset="0"/>
              </a:rPr>
              <a:t>Federation uses as its "logo" two globally recognized emblems - the red cross and the red crescent - set on a white background within a red rectangle. </a:t>
            </a:r>
            <a:br>
              <a:rPr lang="en-GB" altLang="en-US" dirty="0" smtClean="0">
                <a:solidFill>
                  <a:srgbClr val="333333"/>
                </a:solidFill>
                <a:cs typeface="Times New Roman" pitchFamily="18" charset="0"/>
              </a:rPr>
            </a:br>
            <a:r>
              <a:rPr lang="en-GB" altLang="en-US" dirty="0" smtClean="0">
                <a:solidFill>
                  <a:srgbClr val="333333"/>
                </a:solidFill>
                <a:cs typeface="Times New Roman" pitchFamily="18" charset="0"/>
              </a:rPr>
              <a:t/>
            </a:r>
            <a:br>
              <a:rPr lang="en-GB" altLang="en-US" dirty="0" smtClean="0">
                <a:solidFill>
                  <a:srgbClr val="333333"/>
                </a:solidFill>
                <a:cs typeface="Times New Roman" pitchFamily="18" charset="0"/>
              </a:rPr>
            </a:br>
            <a:r>
              <a:rPr lang="en-GB" altLang="en-US" dirty="0" smtClean="0">
                <a:solidFill>
                  <a:srgbClr val="333333"/>
                </a:solidFill>
                <a:cs typeface="Times New Roman" pitchFamily="18" charset="0"/>
              </a:rPr>
              <a:t>The emblems go back a long way. The red cross was formally adopted in the first Geneva Convention of 1864. The red crescent was adopted by the Ottoman Empire in 1876 during the war with Russia. It was recognized in the 1929 Geneva Convention along with the red lion and sun of Persia. For National Societies, the emblem serves two purposes; it is "indicative" and it is “protective”.</a:t>
            </a:r>
            <a:endParaRPr lang="en-AU" altLang="en-US" dirty="0" smtClean="0">
              <a:solidFill>
                <a:srgbClr val="333333"/>
              </a:solidFill>
              <a:cs typeface="Times New Roman" pitchFamily="18" charset="0"/>
            </a:endParaRPr>
          </a:p>
          <a:p>
            <a:pPr eaLnBrk="1" hangingPunct="1"/>
            <a:endParaRPr lang="en-AU" altLang="en-US" dirty="0" smtClean="0">
              <a:cs typeface="Times New Roman" pitchFamily="18" charset="0"/>
            </a:endParaRPr>
          </a:p>
          <a:p>
            <a:pPr eaLnBrk="1" hangingPunct="1"/>
            <a:r>
              <a:rPr lang="en-GB" altLang="en-US" dirty="0" smtClean="0">
                <a:solidFill>
                  <a:srgbClr val="000000"/>
                </a:solidFill>
                <a:cs typeface="Times New Roman" pitchFamily="18" charset="0"/>
              </a:rPr>
              <a:t>The </a:t>
            </a:r>
            <a:r>
              <a:rPr lang="en-GB" altLang="en-US" b="1" i="1" dirty="0" smtClean="0">
                <a:solidFill>
                  <a:srgbClr val="000000"/>
                </a:solidFill>
                <a:cs typeface="Times New Roman" pitchFamily="18" charset="0"/>
              </a:rPr>
              <a:t>protective use</a:t>
            </a:r>
            <a:r>
              <a:rPr lang="en-GB" altLang="en-US" dirty="0" smtClean="0">
                <a:solidFill>
                  <a:srgbClr val="000000"/>
                </a:solidFill>
                <a:cs typeface="Times New Roman" pitchFamily="18" charset="0"/>
              </a:rPr>
              <a:t> of the emblem is related to its essential purpose: in times of conflict, to constitute the visible sign of protection conferred by the Geneva Conventions. It is meant to show combatants that personnel; medical units and means of transport are protected by the Geneva Conventions and their Additional Protocols. The emblem, when used as a protective device, must arouse a reflex among combatants – one of restraint and respect. </a:t>
            </a:r>
            <a:endParaRPr lang="en-AU" altLang="en-US" dirty="0" smtClean="0">
              <a:cs typeface="Times New Roman" pitchFamily="18" charset="0"/>
            </a:endParaRPr>
          </a:p>
          <a:p>
            <a:pPr eaLnBrk="1" hangingPunct="1"/>
            <a:r>
              <a:rPr lang="en-GB" altLang="en-US" dirty="0" smtClean="0">
                <a:solidFill>
                  <a:srgbClr val="000000"/>
                </a:solidFill>
                <a:cs typeface="Times New Roman" pitchFamily="18" charset="0"/>
              </a:rPr>
              <a:t>The </a:t>
            </a:r>
            <a:r>
              <a:rPr lang="en-GB" altLang="en-US" b="1" i="1" dirty="0" smtClean="0">
                <a:solidFill>
                  <a:srgbClr val="000000"/>
                </a:solidFill>
                <a:cs typeface="Times New Roman" pitchFamily="18" charset="0"/>
              </a:rPr>
              <a:t>indicative use</a:t>
            </a:r>
            <a:r>
              <a:rPr lang="en-GB" altLang="en-US" dirty="0" smtClean="0">
                <a:solidFill>
                  <a:srgbClr val="000000"/>
                </a:solidFill>
                <a:cs typeface="Times New Roman" pitchFamily="18" charset="0"/>
              </a:rPr>
              <a:t> of the emblem is designed to show, mainly in peacetime, that a person or object is linked to the Movement. The emblem also serves as a reminder that the Red Cross and Red Crescent works in accordance with the Movement's Fundamental Principles.</a:t>
            </a:r>
            <a:endParaRPr lang="en-GB" altLang="en-US" dirty="0" smtClean="0">
              <a:solidFill>
                <a:srgbClr val="000000"/>
              </a:solidFill>
              <a:ea typeface="Arial Unicode MS" pitchFamily="34" charset="-128"/>
              <a:cs typeface="Arial Unicode MS" pitchFamily="34" charset="-128"/>
            </a:endParaRPr>
          </a:p>
          <a:p>
            <a:pPr eaLnBrk="1" hangingPunct="1"/>
            <a:endParaRPr lang="en-GB" altLang="en-US" dirty="0" smtClean="0">
              <a:solidFill>
                <a:srgbClr val="000000"/>
              </a:solidFill>
              <a:ea typeface="Arial Unicode MS" pitchFamily="34" charset="-128"/>
              <a:cs typeface="Arial Unicode MS" pitchFamily="34" charset="-128"/>
            </a:endParaRPr>
          </a:p>
          <a:p>
            <a:pPr eaLnBrk="1" hangingPunct="1"/>
            <a:endParaRPr lang="en-GB" altLang="en-US" dirty="0" smtClean="0">
              <a:cs typeface="Times New Roman" pitchFamily="18" charset="0"/>
            </a:endParaRPr>
          </a:p>
          <a:p>
            <a:pPr eaLnBrk="1" hangingPunct="1"/>
            <a:endParaRPr lang="en-GB" alt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438" eaLnBrk="0" hangingPunct="0">
              <a:defRPr sz="1600">
                <a:solidFill>
                  <a:schemeClr val="tx1"/>
                </a:solidFill>
                <a:latin typeface="Arial Unicode MS" pitchFamily="34" charset="-128"/>
              </a:defRPr>
            </a:lvl1pPr>
            <a:lvl2pPr marL="495771" indent="-190681" defTabSz="900438" eaLnBrk="0" hangingPunct="0">
              <a:defRPr sz="1600">
                <a:solidFill>
                  <a:schemeClr val="tx1"/>
                </a:solidFill>
                <a:latin typeface="Arial Unicode MS" pitchFamily="34" charset="-128"/>
              </a:defRPr>
            </a:lvl2pPr>
            <a:lvl3pPr marL="762724" indent="-152545" defTabSz="900438" eaLnBrk="0" hangingPunct="0">
              <a:defRPr sz="1600">
                <a:solidFill>
                  <a:schemeClr val="tx1"/>
                </a:solidFill>
                <a:latin typeface="Arial Unicode MS" pitchFamily="34" charset="-128"/>
              </a:defRPr>
            </a:lvl3pPr>
            <a:lvl4pPr marL="1067813" indent="-152545" defTabSz="900438" eaLnBrk="0" hangingPunct="0">
              <a:defRPr sz="1600">
                <a:solidFill>
                  <a:schemeClr val="tx1"/>
                </a:solidFill>
                <a:latin typeface="Arial Unicode MS" pitchFamily="34" charset="-128"/>
              </a:defRPr>
            </a:lvl4pPr>
            <a:lvl5pPr marL="1372903" indent="-152545" defTabSz="900438" eaLnBrk="0" hangingPunct="0">
              <a:defRPr sz="1600">
                <a:solidFill>
                  <a:schemeClr val="tx1"/>
                </a:solidFill>
                <a:latin typeface="Arial Unicode MS" pitchFamily="34" charset="-128"/>
              </a:defRPr>
            </a:lvl5pPr>
            <a:lvl6pPr marL="1677993" indent="-152545" defTabSz="900438" eaLnBrk="0" fontAlgn="base" hangingPunct="0">
              <a:spcBef>
                <a:spcPct val="20000"/>
              </a:spcBef>
              <a:spcAft>
                <a:spcPct val="0"/>
              </a:spcAft>
              <a:buClr>
                <a:srgbClr val="E00034"/>
              </a:buClr>
              <a:buFont typeface="Wingdings" pitchFamily="2" charset="2"/>
              <a:buChar char="§"/>
              <a:defRPr sz="1600">
                <a:solidFill>
                  <a:schemeClr val="tx1"/>
                </a:solidFill>
                <a:latin typeface="Arial Unicode MS" pitchFamily="34" charset="-128"/>
              </a:defRPr>
            </a:lvl6pPr>
            <a:lvl7pPr marL="1983082" indent="-152545" defTabSz="900438" eaLnBrk="0" fontAlgn="base" hangingPunct="0">
              <a:spcBef>
                <a:spcPct val="20000"/>
              </a:spcBef>
              <a:spcAft>
                <a:spcPct val="0"/>
              </a:spcAft>
              <a:buClr>
                <a:srgbClr val="E00034"/>
              </a:buClr>
              <a:buFont typeface="Wingdings" pitchFamily="2" charset="2"/>
              <a:buChar char="§"/>
              <a:defRPr sz="1600">
                <a:solidFill>
                  <a:schemeClr val="tx1"/>
                </a:solidFill>
                <a:latin typeface="Arial Unicode MS" pitchFamily="34" charset="-128"/>
              </a:defRPr>
            </a:lvl7pPr>
            <a:lvl8pPr marL="2288172" indent="-152545" defTabSz="900438" eaLnBrk="0" fontAlgn="base" hangingPunct="0">
              <a:spcBef>
                <a:spcPct val="20000"/>
              </a:spcBef>
              <a:spcAft>
                <a:spcPct val="0"/>
              </a:spcAft>
              <a:buClr>
                <a:srgbClr val="E00034"/>
              </a:buClr>
              <a:buFont typeface="Wingdings" pitchFamily="2" charset="2"/>
              <a:buChar char="§"/>
              <a:defRPr sz="1600">
                <a:solidFill>
                  <a:schemeClr val="tx1"/>
                </a:solidFill>
                <a:latin typeface="Arial Unicode MS" pitchFamily="34" charset="-128"/>
              </a:defRPr>
            </a:lvl8pPr>
            <a:lvl9pPr marL="2593261" indent="-152545" defTabSz="900438" eaLnBrk="0" fontAlgn="base" hangingPunct="0">
              <a:spcBef>
                <a:spcPct val="20000"/>
              </a:spcBef>
              <a:spcAft>
                <a:spcPct val="0"/>
              </a:spcAft>
              <a:buClr>
                <a:srgbClr val="E00034"/>
              </a:buClr>
              <a:buFont typeface="Wingdings" pitchFamily="2" charset="2"/>
              <a:buChar char="§"/>
              <a:defRPr sz="1600">
                <a:solidFill>
                  <a:schemeClr val="tx1"/>
                </a:solidFill>
                <a:latin typeface="Arial Unicode MS" pitchFamily="34" charset="-128"/>
              </a:defRPr>
            </a:lvl9pPr>
          </a:lstStyle>
          <a:p>
            <a:pPr eaLnBrk="1" hangingPunct="1"/>
            <a:fld id="{B6EF0ED1-6091-4E54-8DE2-B81D6E19F4E8}" type="slidenum">
              <a:rPr lang="en-GB" altLang="en-US" sz="1200">
                <a:latin typeface="Times New Roman" pitchFamily="18" charset="0"/>
              </a:rPr>
              <a:pPr eaLnBrk="1" hangingPunct="1"/>
              <a:t>10</a:t>
            </a:fld>
            <a:endParaRPr lang="en-GB" altLang="en-US" sz="1200">
              <a:latin typeface="Times New Roman" pitchFamily="18" charset="0"/>
            </a:endParaRPr>
          </a:p>
        </p:txBody>
      </p:sp>
      <p:sp>
        <p:nvSpPr>
          <p:cNvPr id="29699" name="Rectangle 2"/>
          <p:cNvSpPr>
            <a:spLocks noGrp="1" noRot="1" noChangeAspect="1" noChangeArrowheads="1" noTextEdit="1"/>
          </p:cNvSpPr>
          <p:nvPr>
            <p:ph type="sldImg"/>
          </p:nvPr>
        </p:nvSpPr>
        <p:spPr>
          <a:xfrm>
            <a:off x="1143000" y="685800"/>
            <a:ext cx="4572000" cy="3429000"/>
          </a:xfrm>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t>With the adoption of the Third Additional Protocol in December 2005, the red crystal is now also a recognized distinctive sign under international law, with the same status as the red cross and red crescent.  By mid July 2006, 72 States had signed the Protocol, two had ratified it and several other governments were well advanced with their parliamentary ratification processes. The Protocol will formally enter into force, therefore, in January 2007.</a:t>
            </a:r>
          </a:p>
          <a:p>
            <a:pPr eaLnBrk="1" hangingPunct="1"/>
            <a:endParaRPr lang="en-GB" altLang="en-US" smtClean="0"/>
          </a:p>
          <a:p>
            <a:pPr eaLnBrk="1" hangingPunct="1"/>
            <a:r>
              <a:rPr lang="en-GB" altLang="en-US" smtClean="0"/>
              <a:t>The emblems are used in more than 190 countries in the world to protect medical personnel, buildings and equipment in time of armed conflict and to identify national Red Cross and Red Crescent societies, the International Committee of the Red Cross (ICRC) and the International Federation of Red Cross and Red Crescent Societies. </a:t>
            </a:r>
          </a:p>
          <a:p>
            <a:pPr eaLnBrk="1" hangingPunct="1"/>
            <a:endParaRPr lang="en-GB" altLang="en-US" smtClean="0"/>
          </a:p>
          <a:p>
            <a:pPr eaLnBrk="1" hangingPunct="1"/>
            <a:r>
              <a:rPr lang="en-GB" altLang="en-US" smtClean="0"/>
              <a:t>Unfortunately, the red cross and red crescent emblems have sometimes been wrongly perceived as having religious, cultural or political connotations. This has affected respect for the emblems and has diminished the protection the emblems offer to victims and to humanitarian and medical personnel. The debate that led to the adoption of the Third Additional Protocol recognized the need to provide protection in cases where neither the red cross nor the red crescent is respected as neutral.  </a:t>
            </a:r>
          </a:p>
          <a:p>
            <a:pPr eaLnBrk="1" hangingPunct="1"/>
            <a:endParaRPr lang="en-GB" altLang="en-US" smtClean="0"/>
          </a:p>
          <a:p>
            <a:pPr eaLnBrk="1" hangingPunct="1"/>
            <a:r>
              <a:rPr lang="en-GB" altLang="en-US" smtClean="0"/>
              <a:t>The debate also considered the needs of those National Societies that were unable to join the Movement because of their inability to use either the red cross or the red crescent.  The adoption of the Third Protocol and the incorporation of the red crystal into the Statutes of the Movement makes it possible for those Societies to use the red crystal without endangering their own traditions.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2B06A97-EFF6-4B8D-9BC9-A061E02BEF47}" type="slidenum">
              <a:rPr lang="en-GB" smtClean="0"/>
              <a:pPr/>
              <a:t>12</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69D099ED-C6F5-4B14-8F24-FD96A8EA5CCF}" type="slidenum">
              <a:rPr lang="fr-CH" altLang="fr-FR" sz="1200">
                <a:solidFill>
                  <a:prstClr val="black"/>
                </a:solidFill>
              </a:rPr>
              <a:pPr/>
              <a:t>15</a:t>
            </a:fld>
            <a:endParaRPr lang="fr-CH" altLang="fr-FR" sz="120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78256B0-8A93-46B4-8AC9-3798A469BC5E}" type="slidenum">
              <a:rPr lang="en-GB" altLang="en-US" sz="1200"/>
              <a:pPr/>
              <a:t>17</a:t>
            </a:fld>
            <a:endParaRPr lang="en-GB" altLang="en-US" sz="1200"/>
          </a:p>
        </p:txBody>
      </p:sp>
      <p:sp>
        <p:nvSpPr>
          <p:cNvPr id="41987" name="Rectangle 2"/>
          <p:cNvSpPr>
            <a:spLocks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marL="228600" indent="-228600" algn="just" eaLnBrk="1" hangingPunct="1"/>
            <a:r>
              <a:rPr lang="en-GB" altLang="en-US" b="1" smtClean="0">
                <a:latin typeface="Verdana" pitchFamily="34" charset="0"/>
              </a:rPr>
              <a:t>International humanitarian law (IHL) in brief</a:t>
            </a:r>
          </a:p>
          <a:p>
            <a:pPr marL="228600" indent="-228600" algn="just" eaLnBrk="1" hangingPunct="1"/>
            <a:r>
              <a:rPr lang="en-GB" altLang="en-US" smtClean="0">
                <a:latin typeface="Verdana" pitchFamily="34" charset="0"/>
              </a:rPr>
              <a:t>International humanitarian law is a set of rules which seek, for humanitarian reasons, to limit the effects of armed conflict. It protects persons who are not or are no longer participating in the hostilities and restricts the means and methods of warfare. International humanitarian law is also known as the law of war or the law of armed conflict.</a:t>
            </a:r>
          </a:p>
          <a:p>
            <a:pPr marL="228600" indent="-228600" algn="just" eaLnBrk="1" hangingPunct="1"/>
            <a:endParaRPr lang="en-GB" altLang="en-US" smtClean="0">
              <a:latin typeface="Verdana" pitchFamily="34" charset="0"/>
            </a:endParaRPr>
          </a:p>
          <a:p>
            <a:pPr marL="228600" indent="-228600" algn="just" eaLnBrk="1" hangingPunct="1"/>
            <a:r>
              <a:rPr lang="en-GB" altLang="en-US" b="1" smtClean="0">
                <a:latin typeface="Verdana" pitchFamily="34" charset="0"/>
              </a:rPr>
              <a:t>International humanitarian law and human rights</a:t>
            </a:r>
          </a:p>
          <a:p>
            <a:pPr marL="228600" indent="-228600" algn="just" eaLnBrk="1" hangingPunct="1"/>
            <a:r>
              <a:rPr lang="en-GB" altLang="en-US" smtClean="0">
                <a:latin typeface="Verdana" pitchFamily="34" charset="0"/>
              </a:rPr>
              <a:t>International humanitarian law and international human rights law are complementary. Both seek to protect the individual, though they do so in different circumstances and in different ways. Humanitarian law applies in situations of armed conflict, whereas human rights, or at least some of them, protect the individual at all times, in war and peace alike. While the purpose of humanitarian law is to protect victims by endeavouring to limit the suffering caused by war, human rights seek to protect the individual and further his development.</a:t>
            </a:r>
          </a:p>
          <a:p>
            <a:pPr marL="228600" indent="-228600" algn="just" eaLnBrk="1" hangingPunct="1"/>
            <a:endParaRPr lang="en-GB" altLang="en-US" smtClean="0">
              <a:latin typeface="Verdana" pitchFamily="34" charset="0"/>
            </a:endParaRPr>
          </a:p>
          <a:p>
            <a:pPr marL="228600" indent="-228600" algn="just" eaLnBrk="1" fontAlgn="t" hangingPunct="1"/>
            <a:r>
              <a:rPr lang="en-GB" altLang="en-US" b="1" smtClean="0">
                <a:latin typeface="Verdana" pitchFamily="34" charset="0"/>
              </a:rPr>
              <a:t>Basic rules of international humanitarian law in armed conflicts(*)</a:t>
            </a:r>
            <a:endParaRPr lang="en-GB" altLang="en-US" smtClean="0">
              <a:latin typeface="Verdana" pitchFamily="34" charset="0"/>
            </a:endParaRPr>
          </a:p>
          <a:p>
            <a:pPr marL="228600" indent="-228600" algn="just" eaLnBrk="1" fontAlgn="t" hangingPunct="1">
              <a:buFontTx/>
              <a:buChar char="•"/>
            </a:pPr>
            <a:r>
              <a:rPr lang="en-GB" altLang="en-US" smtClean="0">
                <a:latin typeface="Verdana" pitchFamily="34" charset="0"/>
              </a:rPr>
              <a:t>Persons </a:t>
            </a:r>
            <a:r>
              <a:rPr lang="en-GB" altLang="en-US" i="1" smtClean="0">
                <a:latin typeface="Verdana" pitchFamily="34" charset="0"/>
              </a:rPr>
              <a:t>hors de combat </a:t>
            </a:r>
            <a:r>
              <a:rPr lang="en-GB" altLang="en-US" smtClean="0">
                <a:latin typeface="Verdana" pitchFamily="34" charset="0"/>
              </a:rPr>
              <a:t>and those who do not take a direct part in hostilities are entitled to respect for their lives and their moral and physical integrity. They shall in all circumstances be protected and treated humanely without any adverse distinction.</a:t>
            </a:r>
          </a:p>
          <a:p>
            <a:pPr marL="228600" indent="-228600" algn="just" eaLnBrk="1" fontAlgn="t" hangingPunct="1">
              <a:buFontTx/>
              <a:buChar char="•"/>
            </a:pPr>
            <a:r>
              <a:rPr lang="en-GB" altLang="en-US" smtClean="0">
                <a:latin typeface="Verdana" pitchFamily="34" charset="0"/>
              </a:rPr>
              <a:t>It is forbidden to kill or injure an enemy who surrenders or who is </a:t>
            </a:r>
            <a:r>
              <a:rPr lang="en-GB" altLang="en-US" i="1" smtClean="0">
                <a:latin typeface="Verdana" pitchFamily="34" charset="0"/>
              </a:rPr>
              <a:t>hors de</a:t>
            </a:r>
            <a:r>
              <a:rPr lang="en-GB" altLang="en-US" smtClean="0">
                <a:latin typeface="Verdana" pitchFamily="34" charset="0"/>
              </a:rPr>
              <a:t> </a:t>
            </a:r>
            <a:r>
              <a:rPr lang="en-GB" altLang="en-US" i="1" smtClean="0">
                <a:latin typeface="Verdana" pitchFamily="34" charset="0"/>
              </a:rPr>
              <a:t>combat.</a:t>
            </a:r>
            <a:endParaRPr lang="en-GB" altLang="en-US" smtClean="0">
              <a:latin typeface="Verdana" pitchFamily="34" charset="0"/>
            </a:endParaRPr>
          </a:p>
          <a:p>
            <a:pPr marL="228600" indent="-228600" algn="just" eaLnBrk="1" fontAlgn="t" hangingPunct="1">
              <a:buFontTx/>
              <a:buChar char="•"/>
            </a:pPr>
            <a:r>
              <a:rPr lang="en-GB" altLang="en-US" smtClean="0">
                <a:latin typeface="Verdana" pitchFamily="34" charset="0"/>
              </a:rPr>
              <a:t>The wounded and sick shall be collected and cared for by the party to the conflict which has them in its power. Protection also covers medical personnel, establishments, transports and equipment. The emblem of the red cross or the red crescent is the sign of such protection and must be respected.</a:t>
            </a:r>
          </a:p>
          <a:p>
            <a:pPr marL="228600" indent="-228600" algn="just" eaLnBrk="1" fontAlgn="t" hangingPunct="1">
              <a:buFontTx/>
              <a:buChar char="•"/>
            </a:pPr>
            <a:r>
              <a:rPr lang="en-GB" altLang="en-US" smtClean="0">
                <a:latin typeface="Verdana" pitchFamily="34" charset="0"/>
              </a:rPr>
              <a:t>Captured combatants and civilians under the authority of an adverse party are entitled to respect for their lives,dignity, personal rights and convictions. They shall be protected against all acts of violence and reprisals. They shall have the right to correspond with their families and to receive relief.</a:t>
            </a:r>
          </a:p>
          <a:p>
            <a:pPr marL="228600" indent="-228600" algn="just" eaLnBrk="1" fontAlgn="t" hangingPunct="1">
              <a:buFontTx/>
              <a:buChar char="•"/>
            </a:pPr>
            <a:r>
              <a:rPr lang="en-GB" altLang="en-US" smtClean="0">
                <a:latin typeface="Verdana" pitchFamily="34" charset="0"/>
              </a:rPr>
              <a:t>Everyone shall be entitled to benefit from fundamental judicial guarantees. No one shall be held responsible for an act he has not committed. No one shall be subjected to physical or mental torture, corporal punishment or cruel or degrading treatment.</a:t>
            </a:r>
          </a:p>
          <a:p>
            <a:pPr marL="228600" indent="-228600" algn="just" eaLnBrk="1" fontAlgn="t" hangingPunct="1">
              <a:buFontTx/>
              <a:buChar char="•"/>
            </a:pPr>
            <a:r>
              <a:rPr lang="en-GB" altLang="en-US" smtClean="0">
                <a:latin typeface="Verdana" pitchFamily="34" charset="0"/>
              </a:rPr>
              <a:t>Parties to a conflict and members of their armed forces do not have an unlimited choice of methods and means of warfare. It is prohibited to employ weapons or methods of warfare of a nature to cause unnecessary losses or excessive suffering.</a:t>
            </a:r>
          </a:p>
          <a:p>
            <a:pPr marL="228600" indent="-228600" algn="just" eaLnBrk="1" fontAlgn="t" hangingPunct="1">
              <a:buFontTx/>
              <a:buChar char="•"/>
            </a:pPr>
            <a:r>
              <a:rPr lang="en-GB" altLang="en-US" smtClean="0">
                <a:latin typeface="Verdana" pitchFamily="34" charset="0"/>
              </a:rPr>
              <a:t>Parties to a conflict shall at all times distinguish between the civilian population and combatants in order to spare civilian population and property. Neither the civilian population as such nor civilian persons shall be the object of attack.  Attacks shall be directed solely against military objectives.</a:t>
            </a:r>
            <a:br>
              <a:rPr lang="en-GB" altLang="en-US" smtClean="0">
                <a:latin typeface="Verdana" pitchFamily="34" charset="0"/>
              </a:rPr>
            </a:br>
            <a:endParaRPr lang="en-GB" altLang="en-US" smtClean="0">
              <a:latin typeface="Verdana" pitchFamily="34" charset="0"/>
            </a:endParaRPr>
          </a:p>
          <a:p>
            <a:pPr marL="228600" indent="-228600" algn="just" eaLnBrk="1" fontAlgn="t" hangingPunct="1"/>
            <a:r>
              <a:rPr lang="en-GB" altLang="en-US" smtClean="0">
                <a:latin typeface="Verdana" pitchFamily="34" charset="0"/>
              </a:rPr>
              <a:t>* This text constitutes the quintessence of the provisions of international humanitarian law. It does not have the force of an international legal instrument and is in no way intended to replace the treaties in force. It is designed, to facilitate dissemination of international humanitarian law.</a:t>
            </a:r>
          </a:p>
          <a:p>
            <a:pPr marL="228600" indent="-228600" eaLnBrk="1" hangingPunct="1"/>
            <a:endParaRPr lang="en-GB" altLang="en-US" smtClean="0">
              <a:latin typeface="Verdana"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934FF3D-D83C-4905-9E11-4C5493E87E20}" type="slidenum">
              <a:rPr lang="en-GB" altLang="en-US" sz="1200">
                <a:solidFill>
                  <a:prstClr val="black"/>
                </a:solidFill>
              </a:rPr>
              <a:pPr/>
              <a:t>18</a:t>
            </a:fld>
            <a:endParaRPr lang="en-GB" altLang="en-US" sz="1200">
              <a:solidFill>
                <a:prstClr val="black"/>
              </a:solidFill>
            </a:endParaRPr>
          </a:p>
        </p:txBody>
      </p:sp>
      <p:sp>
        <p:nvSpPr>
          <p:cNvPr id="47107" name="Rectangle 2"/>
          <p:cNvSpPr>
            <a:spLocks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fontAlgn="t" hangingPunct="1"/>
            <a:r>
              <a:rPr lang="en-GB" altLang="en-US" b="1" smtClean="0">
                <a:latin typeface="Verdana" pitchFamily="34" charset="0"/>
              </a:rPr>
              <a:t>Purpose</a:t>
            </a:r>
          </a:p>
          <a:p>
            <a:pPr algn="just" eaLnBrk="1" fontAlgn="t" hangingPunct="1"/>
            <a:r>
              <a:rPr lang="en-GB" altLang="en-US" smtClean="0">
                <a:latin typeface="Verdana" pitchFamily="34" charset="0"/>
              </a:rPr>
              <a:t>The aim of ICRC visits is to take preventive action and initiate a dialogue with the detaining authorities with a view to ensuring that people they hold are treated humanely. </a:t>
            </a:r>
          </a:p>
          <a:p>
            <a:pPr algn="just" eaLnBrk="1" fontAlgn="t" hangingPunct="1"/>
            <a:endParaRPr lang="en-GB" altLang="en-US" smtClean="0">
              <a:latin typeface="Verdana" pitchFamily="34" charset="0"/>
            </a:endParaRPr>
          </a:p>
          <a:p>
            <a:pPr algn="just" eaLnBrk="1" fontAlgn="t" hangingPunct="1"/>
            <a:r>
              <a:rPr lang="en-GB" altLang="en-US" smtClean="0">
                <a:latin typeface="Verdana" pitchFamily="34" charset="0"/>
              </a:rPr>
              <a:t>Visits to prisoners of war, civilian internees and any other individuals imprisoned on security grounds in a crisis situation constitute an important aspect of what is known as the ICRC's protection work. The purpose of ICRC visits is purely humanitarian: it is to preserve the physical and moral integrity of detainees, to prevent any abuse to which they may be subjected and to make certain that they enjoy decent material conditions of detention. The ICRC never questions the reason for a person's arrest.</a:t>
            </a:r>
          </a:p>
          <a:p>
            <a:pPr algn="just" eaLnBrk="1" fontAlgn="t" hangingPunct="1"/>
            <a:r>
              <a:rPr lang="en-GB" altLang="en-US" smtClean="0">
                <a:latin typeface="Verdana" pitchFamily="34" charset="0"/>
              </a:rPr>
              <a:t>It should be emphasized, however, that it is up to the detaining authorities to ensure the protection of the people they take into custody and that they can be held accountable if they fail to do so.</a:t>
            </a:r>
          </a:p>
          <a:p>
            <a:pPr algn="just" eaLnBrk="1" fontAlgn="t" hangingPunct="1"/>
            <a:r>
              <a:rPr lang="en-GB" altLang="en-US" b="1" smtClean="0">
                <a:latin typeface="Verdana" pitchFamily="34" charset="0"/>
              </a:rPr>
              <a:t/>
            </a:r>
            <a:br>
              <a:rPr lang="en-GB" altLang="en-US" b="1" smtClean="0">
                <a:latin typeface="Verdana" pitchFamily="34" charset="0"/>
              </a:rPr>
            </a:br>
            <a:r>
              <a:rPr lang="en-GB" altLang="en-US" b="1" smtClean="0">
                <a:latin typeface="Verdana" pitchFamily="34" charset="0"/>
              </a:rPr>
              <a:t>Conditions for ICRC visits</a:t>
            </a:r>
          </a:p>
          <a:p>
            <a:pPr algn="just" eaLnBrk="1" fontAlgn="t" hangingPunct="1"/>
            <a:r>
              <a:rPr lang="en-GB" altLang="en-US" smtClean="0">
                <a:latin typeface="Verdana" pitchFamily="34" charset="0"/>
              </a:rPr>
              <a:t>Whatever the circumstances, the ICRC visits people deprived of their freedom only if the authorities allow it:</a:t>
            </a:r>
          </a:p>
          <a:p>
            <a:pPr algn="just" eaLnBrk="1" fontAlgn="t" hangingPunct="1"/>
            <a:endParaRPr lang="en-GB" altLang="en-US" smtClean="0">
              <a:latin typeface="Verdana" pitchFamily="34" charset="0"/>
            </a:endParaRPr>
          </a:p>
          <a:p>
            <a:pPr algn="just" eaLnBrk="1" fontAlgn="t" hangingPunct="1">
              <a:buFontTx/>
              <a:buChar char="•"/>
            </a:pPr>
            <a:r>
              <a:rPr lang="en-GB" altLang="en-US" smtClean="0">
                <a:latin typeface="Verdana" pitchFamily="34" charset="0"/>
              </a:rPr>
              <a:t>to see all prisoners who come within its mandate and to have access to all places at which they are held;</a:t>
            </a:r>
          </a:p>
          <a:p>
            <a:pPr algn="just" eaLnBrk="1" fontAlgn="t" hangingPunct="1">
              <a:buFontTx/>
              <a:buChar char="•"/>
            </a:pPr>
            <a:r>
              <a:rPr lang="en-GB" altLang="en-US" smtClean="0">
                <a:latin typeface="Verdana" pitchFamily="34" charset="0"/>
              </a:rPr>
              <a:t>to speak with prisoners in private, without any third parties being present;</a:t>
            </a:r>
          </a:p>
          <a:p>
            <a:pPr algn="just" eaLnBrk="1" fontAlgn="t" hangingPunct="1">
              <a:buFontTx/>
              <a:buChar char="•"/>
            </a:pPr>
            <a:r>
              <a:rPr lang="en-GB" altLang="en-US" smtClean="0">
                <a:latin typeface="Verdana" pitchFamily="34" charset="0"/>
              </a:rPr>
              <a:t>to draw up a list of prisoners during its visit whom it considers to come within its mandate, or to receive such a list from the authorities and to check and supplement it if necessary;</a:t>
            </a:r>
          </a:p>
          <a:p>
            <a:pPr algn="just" eaLnBrk="1" fontAlgn="t" hangingPunct="1">
              <a:buFontTx/>
              <a:buChar char="•"/>
            </a:pPr>
            <a:r>
              <a:rPr lang="en-GB" altLang="en-US" smtClean="0">
                <a:latin typeface="Verdana" pitchFamily="34" charset="0"/>
              </a:rPr>
              <a:t>to repeat its visits to all prisoners of its choice if it considers that the situation so warrants, and to do so as often as it wishes.</a:t>
            </a:r>
          </a:p>
          <a:p>
            <a:pPr algn="just" eaLnBrk="1" fontAlgn="t" hangingPunct="1"/>
            <a:endParaRPr lang="en-GB" altLang="en-US" b="1" smtClean="0">
              <a:latin typeface="Verdana" pitchFamily="34" charset="0"/>
            </a:endParaRPr>
          </a:p>
          <a:p>
            <a:pPr algn="just" eaLnBrk="1" fontAlgn="t" hangingPunct="1"/>
            <a:r>
              <a:rPr lang="en-GB" altLang="en-US" smtClean="0">
                <a:latin typeface="Verdana" pitchFamily="34" charset="0"/>
              </a:rPr>
              <a:t>The ICRC regularly provides the national authorities with a summary report on its findings over a given period or in a specific category of places of detention, which covers not only the problems identified but also any improvements observed or steps taken.</a:t>
            </a:r>
            <a:r>
              <a:rPr lang="en-GB" altLang="en-US" b="1" smtClean="0">
                <a:latin typeface="Verdana" pitchFamily="34" charset="0"/>
              </a:rPr>
              <a:t> </a:t>
            </a:r>
          </a:p>
          <a:p>
            <a:pPr algn="just" eaLnBrk="1" fontAlgn="t" hangingPunct="1"/>
            <a:r>
              <a:rPr lang="en-GB" altLang="en-US" smtClean="0">
                <a:latin typeface="Verdana" pitchFamily="34" charset="0"/>
              </a:rPr>
              <a:t>Dialogue with the authorities, and not the systematic denunciation of violations of international law and the humanitarian principles, is the course of action adopted by the ICRC.</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without photo">
    <p:spTree>
      <p:nvGrpSpPr>
        <p:cNvPr id="1" name=""/>
        <p:cNvGrpSpPr/>
        <p:nvPr/>
      </p:nvGrpSpPr>
      <p:grpSpPr>
        <a:xfrm>
          <a:off x="0" y="0"/>
          <a:ext cx="0" cy="0"/>
          <a:chOff x="0" y="0"/>
          <a:chExt cx="0" cy="0"/>
        </a:xfrm>
      </p:grpSpPr>
      <p:sp>
        <p:nvSpPr>
          <p:cNvPr id="4" name="Rectangle 3"/>
          <p:cNvSpPr/>
          <p:nvPr/>
        </p:nvSpPr>
        <p:spPr>
          <a:xfrm>
            <a:off x="152400" y="1124744"/>
            <a:ext cx="8839200" cy="5616624"/>
          </a:xfrm>
          <a:prstGeom prst="rect">
            <a:avLst/>
          </a:prstGeom>
          <a:solidFill>
            <a:srgbClr val="95898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990600" y="2819400"/>
            <a:ext cx="7239000" cy="647591"/>
          </a:xfrm>
          <a:prstGeom prst="rect">
            <a:avLst/>
          </a:prstGeom>
        </p:spPr>
        <p:txBody>
          <a:bodyPr/>
          <a:lstStyle>
            <a:lvl1pPr algn="r">
              <a:defRPr b="1">
                <a:solidFill>
                  <a:schemeClr val="bg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990600" y="3886200"/>
            <a:ext cx="7239000" cy="2135088"/>
          </a:xfrm>
          <a:prstGeom prst="rect">
            <a:avLst/>
          </a:prstGeom>
        </p:spPr>
        <p:txBody>
          <a:bodyPr>
            <a:normAutofit/>
          </a:bodyPr>
          <a:lstStyle>
            <a:lvl1pPr marL="0" indent="0" algn="r">
              <a:buNone/>
              <a:defRPr sz="2400" b="1">
                <a:solidFill>
                  <a:srgbClr val="54181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9" name="Rectangle 8"/>
          <p:cNvSpPr/>
          <p:nvPr userDrawn="1"/>
        </p:nvSpPr>
        <p:spPr>
          <a:xfrm>
            <a:off x="152400" y="188640"/>
            <a:ext cx="8812088" cy="9361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 name="Image 9" descr="IFRC-Logo-RGB-Tagline-EN.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6126" t="1905" b="-2"/>
          <a:stretch/>
        </p:blipFill>
        <p:spPr>
          <a:xfrm>
            <a:off x="222334" y="0"/>
            <a:ext cx="3845610" cy="107041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fld id="{C8D3D11B-0CCB-49E8-9AFB-DF58D8D50ED3}" type="slidenum">
              <a:rPr lang="en-GB" altLang="fr-FR"/>
              <a:pPr/>
              <a:t>‹#›</a:t>
            </a:fld>
            <a:endParaRPr lang="en-GB" altLang="fr-FR"/>
          </a:p>
        </p:txBody>
      </p:sp>
    </p:spTree>
    <p:extLst>
      <p:ext uri="{BB962C8B-B14F-4D97-AF65-F5344CB8AC3E}">
        <p14:creationId xmlns:p14="http://schemas.microsoft.com/office/powerpoint/2010/main" val="1669816522"/>
      </p:ext>
    </p:extLst>
  </p:cSld>
  <p:clrMapOvr>
    <a:masterClrMapping/>
  </p:clrMapOvr>
  <p:transition>
    <p:plus/>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fld id="{26136C86-8C1C-4B94-8A36-652EB1DB511E}" type="slidenum">
              <a:rPr lang="en-GB" altLang="fr-FR"/>
              <a:pPr/>
              <a:t>‹#›</a:t>
            </a:fld>
            <a:endParaRPr lang="en-GB" altLang="fr-FR"/>
          </a:p>
        </p:txBody>
      </p:sp>
    </p:spTree>
    <p:extLst>
      <p:ext uri="{BB962C8B-B14F-4D97-AF65-F5344CB8AC3E}">
        <p14:creationId xmlns:p14="http://schemas.microsoft.com/office/powerpoint/2010/main" val="4157268841"/>
      </p:ext>
    </p:extLst>
  </p:cSld>
  <p:clrMapOvr>
    <a:masterClrMapping/>
  </p:clrMapOvr>
  <p:transition>
    <p:plus/>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fld id="{A4B523E8-BC23-449D-9343-DC97B33BE5D4}" type="slidenum">
              <a:rPr lang="en-GB" altLang="fr-FR"/>
              <a:pPr/>
              <a:t>‹#›</a:t>
            </a:fld>
            <a:endParaRPr lang="en-GB" altLang="fr-FR"/>
          </a:p>
        </p:txBody>
      </p:sp>
    </p:spTree>
    <p:extLst>
      <p:ext uri="{BB962C8B-B14F-4D97-AF65-F5344CB8AC3E}">
        <p14:creationId xmlns:p14="http://schemas.microsoft.com/office/powerpoint/2010/main" val="257042985"/>
      </p:ext>
    </p:extLst>
  </p:cSld>
  <p:clrMapOvr>
    <a:masterClrMapping/>
  </p:clrMapOvr>
  <p:transition>
    <p:plus/>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143000" y="1752600"/>
            <a:ext cx="37719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67300" y="1752600"/>
            <a:ext cx="37719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6"/>
          <p:cNvSpPr>
            <a:spLocks noGrp="1" noChangeArrowheads="1"/>
          </p:cNvSpPr>
          <p:nvPr>
            <p:ph type="sldNum" sz="quarter" idx="11"/>
          </p:nvPr>
        </p:nvSpPr>
        <p:spPr>
          <a:ln/>
        </p:spPr>
        <p:txBody>
          <a:bodyPr/>
          <a:lstStyle>
            <a:lvl1pPr>
              <a:defRPr/>
            </a:lvl1pPr>
          </a:lstStyle>
          <a:p>
            <a:fld id="{BAF0B318-8242-494E-97C9-933B5E2AA83D}" type="slidenum">
              <a:rPr lang="en-GB" altLang="fr-FR"/>
              <a:pPr/>
              <a:t>‹#›</a:t>
            </a:fld>
            <a:endParaRPr lang="en-GB" altLang="fr-FR"/>
          </a:p>
        </p:txBody>
      </p:sp>
    </p:spTree>
    <p:extLst>
      <p:ext uri="{BB962C8B-B14F-4D97-AF65-F5344CB8AC3E}">
        <p14:creationId xmlns:p14="http://schemas.microsoft.com/office/powerpoint/2010/main" val="3563646021"/>
      </p:ext>
    </p:extLst>
  </p:cSld>
  <p:clrMapOvr>
    <a:masterClrMapping/>
  </p:clrMapOvr>
  <p:transition>
    <p:plus/>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6"/>
          <p:cNvSpPr>
            <a:spLocks noGrp="1" noChangeArrowheads="1"/>
          </p:cNvSpPr>
          <p:nvPr>
            <p:ph type="sldNum" sz="quarter" idx="11"/>
          </p:nvPr>
        </p:nvSpPr>
        <p:spPr>
          <a:ln/>
        </p:spPr>
        <p:txBody>
          <a:bodyPr/>
          <a:lstStyle>
            <a:lvl1pPr>
              <a:defRPr/>
            </a:lvl1pPr>
          </a:lstStyle>
          <a:p>
            <a:fld id="{2954148E-7ADF-4965-B2E5-4FCC0BC7E7BB}" type="slidenum">
              <a:rPr lang="en-GB" altLang="fr-FR"/>
              <a:pPr/>
              <a:t>‹#›</a:t>
            </a:fld>
            <a:endParaRPr lang="en-GB" altLang="fr-FR"/>
          </a:p>
        </p:txBody>
      </p:sp>
    </p:spTree>
    <p:extLst>
      <p:ext uri="{BB962C8B-B14F-4D97-AF65-F5344CB8AC3E}">
        <p14:creationId xmlns:p14="http://schemas.microsoft.com/office/powerpoint/2010/main" val="4134233002"/>
      </p:ext>
    </p:extLst>
  </p:cSld>
  <p:clrMapOvr>
    <a:masterClrMapping/>
  </p:clrMapOvr>
  <p:transition>
    <p:plus/>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6"/>
          <p:cNvSpPr>
            <a:spLocks noGrp="1" noChangeArrowheads="1"/>
          </p:cNvSpPr>
          <p:nvPr>
            <p:ph type="sldNum" sz="quarter" idx="11"/>
          </p:nvPr>
        </p:nvSpPr>
        <p:spPr>
          <a:ln/>
        </p:spPr>
        <p:txBody>
          <a:bodyPr/>
          <a:lstStyle>
            <a:lvl1pPr>
              <a:defRPr/>
            </a:lvl1pPr>
          </a:lstStyle>
          <a:p>
            <a:fld id="{043ED034-3A8C-4C97-89C5-2943D458BC20}" type="slidenum">
              <a:rPr lang="en-GB" altLang="fr-FR"/>
              <a:pPr/>
              <a:t>‹#›</a:t>
            </a:fld>
            <a:endParaRPr lang="en-GB" altLang="fr-FR"/>
          </a:p>
        </p:txBody>
      </p:sp>
    </p:spTree>
    <p:extLst>
      <p:ext uri="{BB962C8B-B14F-4D97-AF65-F5344CB8AC3E}">
        <p14:creationId xmlns:p14="http://schemas.microsoft.com/office/powerpoint/2010/main" val="3054440071"/>
      </p:ext>
    </p:extLst>
  </p:cSld>
  <p:clrMapOvr>
    <a:masterClrMapping/>
  </p:clrMapOvr>
  <p:transition>
    <p:plus/>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6"/>
          <p:cNvSpPr>
            <a:spLocks noGrp="1" noChangeArrowheads="1"/>
          </p:cNvSpPr>
          <p:nvPr>
            <p:ph type="sldNum" sz="quarter" idx="11"/>
          </p:nvPr>
        </p:nvSpPr>
        <p:spPr>
          <a:ln/>
        </p:spPr>
        <p:txBody>
          <a:bodyPr/>
          <a:lstStyle>
            <a:lvl1pPr>
              <a:defRPr/>
            </a:lvl1pPr>
          </a:lstStyle>
          <a:p>
            <a:fld id="{DB401A16-0A04-4DFF-9B78-DF287E3C6303}" type="slidenum">
              <a:rPr lang="en-GB" altLang="fr-FR"/>
              <a:pPr/>
              <a:t>‹#›</a:t>
            </a:fld>
            <a:endParaRPr lang="en-GB" altLang="fr-FR"/>
          </a:p>
        </p:txBody>
      </p:sp>
    </p:spTree>
    <p:extLst>
      <p:ext uri="{BB962C8B-B14F-4D97-AF65-F5344CB8AC3E}">
        <p14:creationId xmlns:p14="http://schemas.microsoft.com/office/powerpoint/2010/main" val="2321283987"/>
      </p:ext>
    </p:extLst>
  </p:cSld>
  <p:clrMapOvr>
    <a:masterClrMapping/>
  </p:clrMapOvr>
  <p:transition>
    <p:plus/>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6"/>
          <p:cNvSpPr>
            <a:spLocks noGrp="1" noChangeArrowheads="1"/>
          </p:cNvSpPr>
          <p:nvPr>
            <p:ph type="sldNum" sz="quarter" idx="11"/>
          </p:nvPr>
        </p:nvSpPr>
        <p:spPr>
          <a:ln/>
        </p:spPr>
        <p:txBody>
          <a:bodyPr/>
          <a:lstStyle>
            <a:lvl1pPr>
              <a:defRPr/>
            </a:lvl1pPr>
          </a:lstStyle>
          <a:p>
            <a:fld id="{1EBB7CB0-9FC1-4D67-A3D1-BFCC20A877A3}" type="slidenum">
              <a:rPr lang="en-GB" altLang="fr-FR"/>
              <a:pPr/>
              <a:t>‹#›</a:t>
            </a:fld>
            <a:endParaRPr lang="en-GB" altLang="fr-FR"/>
          </a:p>
        </p:txBody>
      </p:sp>
    </p:spTree>
    <p:extLst>
      <p:ext uri="{BB962C8B-B14F-4D97-AF65-F5344CB8AC3E}">
        <p14:creationId xmlns:p14="http://schemas.microsoft.com/office/powerpoint/2010/main" val="1507737399"/>
      </p:ext>
    </p:extLst>
  </p:cSld>
  <p:clrMapOvr>
    <a:masterClrMapping/>
  </p:clrMapOvr>
  <p:transition>
    <p:plus/>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6"/>
          <p:cNvSpPr>
            <a:spLocks noGrp="1" noChangeArrowheads="1"/>
          </p:cNvSpPr>
          <p:nvPr>
            <p:ph type="sldNum" sz="quarter" idx="11"/>
          </p:nvPr>
        </p:nvSpPr>
        <p:spPr>
          <a:ln/>
        </p:spPr>
        <p:txBody>
          <a:bodyPr/>
          <a:lstStyle>
            <a:lvl1pPr>
              <a:defRPr/>
            </a:lvl1pPr>
          </a:lstStyle>
          <a:p>
            <a:fld id="{0855364C-98AF-429C-8DC6-17FA783E2737}" type="slidenum">
              <a:rPr lang="en-GB" altLang="fr-FR"/>
              <a:pPr/>
              <a:t>‹#›</a:t>
            </a:fld>
            <a:endParaRPr lang="en-GB" altLang="fr-FR"/>
          </a:p>
        </p:txBody>
      </p:sp>
    </p:spTree>
    <p:extLst>
      <p:ext uri="{BB962C8B-B14F-4D97-AF65-F5344CB8AC3E}">
        <p14:creationId xmlns:p14="http://schemas.microsoft.com/office/powerpoint/2010/main" val="1735200916"/>
      </p:ext>
    </p:extLst>
  </p:cSld>
  <p:clrMapOvr>
    <a:masterClrMapping/>
  </p:clrMapOvr>
  <p:transition>
    <p:plus/>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fld id="{D82163E6-10F3-4141-8FC3-5F0F9F7066AD}" type="slidenum">
              <a:rPr lang="en-GB" altLang="fr-FR"/>
              <a:pPr/>
              <a:t>‹#›</a:t>
            </a:fld>
            <a:endParaRPr lang="en-GB" altLang="fr-FR"/>
          </a:p>
        </p:txBody>
      </p:sp>
    </p:spTree>
    <p:extLst>
      <p:ext uri="{BB962C8B-B14F-4D97-AF65-F5344CB8AC3E}">
        <p14:creationId xmlns:p14="http://schemas.microsoft.com/office/powerpoint/2010/main" val="820859876"/>
      </p:ext>
    </p:extLst>
  </p:cSld>
  <p:clrMapOvr>
    <a:masterClrMapping/>
  </p:clrMapOvr>
  <p:transition>
    <p:plus/>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5" name="Straight Connector 4"/>
          <p:cNvCxnSpPr/>
          <p:nvPr/>
        </p:nvCxnSpPr>
        <p:spPr>
          <a:xfrm>
            <a:off x="395536" y="2060848"/>
            <a:ext cx="828092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4"/>
          <p:cNvCxnSpPr/>
          <p:nvPr userDrawn="1"/>
        </p:nvCxnSpPr>
        <p:spPr>
          <a:xfrm>
            <a:off x="395536" y="908720"/>
            <a:ext cx="828092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itle Placeholder 1"/>
          <p:cNvSpPr>
            <a:spLocks noGrp="1"/>
          </p:cNvSpPr>
          <p:nvPr>
            <p:ph type="title"/>
          </p:nvPr>
        </p:nvSpPr>
        <p:spPr bwMode="auto">
          <a:xfrm>
            <a:off x="395536" y="908720"/>
            <a:ext cx="828092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sp>
        <p:nvSpPr>
          <p:cNvPr id="8" name="Text Placeholder 2"/>
          <p:cNvSpPr>
            <a:spLocks noGrp="1"/>
          </p:cNvSpPr>
          <p:nvPr>
            <p:ph idx="1"/>
          </p:nvPr>
        </p:nvSpPr>
        <p:spPr bwMode="auto">
          <a:xfrm>
            <a:off x="1828800" y="2234282"/>
            <a:ext cx="68580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304800"/>
            <a:ext cx="1924050" cy="57912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143000" y="304800"/>
            <a:ext cx="56197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fld id="{896D0334-1B37-47DD-92CC-9BB7FE4B5EE6}" type="slidenum">
              <a:rPr lang="en-GB" altLang="fr-FR"/>
              <a:pPr/>
              <a:t>‹#›</a:t>
            </a:fld>
            <a:endParaRPr lang="en-GB" altLang="fr-FR"/>
          </a:p>
        </p:txBody>
      </p:sp>
    </p:spTree>
    <p:extLst>
      <p:ext uri="{BB962C8B-B14F-4D97-AF65-F5344CB8AC3E}">
        <p14:creationId xmlns:p14="http://schemas.microsoft.com/office/powerpoint/2010/main" val="2009431419"/>
      </p:ext>
    </p:extLst>
  </p:cSld>
  <p:clrMapOvr>
    <a:masterClrMapping/>
  </p:clrMapOvr>
  <p:transition>
    <p:plus/>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304800"/>
            <a:ext cx="76962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1143000" y="1752600"/>
            <a:ext cx="37719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67300" y="1752600"/>
            <a:ext cx="37719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6"/>
          <p:cNvSpPr>
            <a:spLocks noGrp="1" noChangeArrowheads="1"/>
          </p:cNvSpPr>
          <p:nvPr>
            <p:ph type="sldNum" sz="quarter" idx="11"/>
          </p:nvPr>
        </p:nvSpPr>
        <p:spPr>
          <a:ln/>
        </p:spPr>
        <p:txBody>
          <a:bodyPr/>
          <a:lstStyle>
            <a:lvl1pPr>
              <a:defRPr/>
            </a:lvl1pPr>
          </a:lstStyle>
          <a:p>
            <a:fld id="{87BD0EF8-29DC-4224-B828-E30C1CD3B484}" type="slidenum">
              <a:rPr lang="en-GB" altLang="fr-FR"/>
              <a:pPr/>
              <a:t>‹#›</a:t>
            </a:fld>
            <a:endParaRPr lang="en-GB" altLang="fr-FR"/>
          </a:p>
        </p:txBody>
      </p:sp>
    </p:spTree>
    <p:extLst>
      <p:ext uri="{BB962C8B-B14F-4D97-AF65-F5344CB8AC3E}">
        <p14:creationId xmlns:p14="http://schemas.microsoft.com/office/powerpoint/2010/main" val="4143107161"/>
      </p:ext>
    </p:extLst>
  </p:cSld>
  <p:clrMapOvr>
    <a:masterClrMapping/>
  </p:clrMapOvr>
  <p:transition>
    <p:plus/>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304800"/>
            <a:ext cx="76962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1143000" y="1752600"/>
            <a:ext cx="37719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5067300" y="1752600"/>
            <a:ext cx="3771900"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5067300" y="4000500"/>
            <a:ext cx="3771900"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4"/>
          <p:cNvSpPr>
            <a:spLocks noGrp="1" noChangeArrowheads="1"/>
          </p:cNvSpPr>
          <p:nvPr>
            <p:ph type="dt" sz="half" idx="10"/>
          </p:nvPr>
        </p:nvSpPr>
        <p:spPr>
          <a:ln/>
        </p:spPr>
        <p:txBody>
          <a:bodyPr/>
          <a:lstStyle>
            <a:lvl1pPr>
              <a:defRPr/>
            </a:lvl1pPr>
          </a:lstStyle>
          <a:p>
            <a:pPr>
              <a:defRPr/>
            </a:pPr>
            <a:endParaRPr lang="en-GB"/>
          </a:p>
        </p:txBody>
      </p:sp>
      <p:sp>
        <p:nvSpPr>
          <p:cNvPr id="7" name="Rectangle 6"/>
          <p:cNvSpPr>
            <a:spLocks noGrp="1" noChangeArrowheads="1"/>
          </p:cNvSpPr>
          <p:nvPr>
            <p:ph type="sldNum" sz="quarter" idx="11"/>
          </p:nvPr>
        </p:nvSpPr>
        <p:spPr>
          <a:ln/>
        </p:spPr>
        <p:txBody>
          <a:bodyPr/>
          <a:lstStyle>
            <a:lvl1pPr>
              <a:defRPr/>
            </a:lvl1pPr>
          </a:lstStyle>
          <a:p>
            <a:fld id="{6C89BA25-8EB7-47ED-9B01-CCBD26B4CCFD}" type="slidenum">
              <a:rPr lang="en-GB" altLang="fr-FR"/>
              <a:pPr/>
              <a:t>‹#›</a:t>
            </a:fld>
            <a:endParaRPr lang="en-GB" altLang="fr-FR"/>
          </a:p>
        </p:txBody>
      </p:sp>
    </p:spTree>
    <p:extLst>
      <p:ext uri="{BB962C8B-B14F-4D97-AF65-F5344CB8AC3E}">
        <p14:creationId xmlns:p14="http://schemas.microsoft.com/office/powerpoint/2010/main" val="2039771936"/>
      </p:ext>
    </p:extLst>
  </p:cSld>
  <p:clrMapOvr>
    <a:masterClrMapping/>
  </p:clrMapOvr>
  <p:transition>
    <p:plus/>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143000" y="304800"/>
            <a:ext cx="7696200" cy="114300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1143000" y="1752600"/>
            <a:ext cx="3771900"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5067300" y="1752600"/>
            <a:ext cx="3771900"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1143000" y="4000500"/>
            <a:ext cx="3771900"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5067300" y="4000500"/>
            <a:ext cx="3771900"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6"/>
          <p:cNvSpPr>
            <a:spLocks noGrp="1" noChangeArrowheads="1"/>
          </p:cNvSpPr>
          <p:nvPr>
            <p:ph type="sldNum" sz="quarter" idx="11"/>
          </p:nvPr>
        </p:nvSpPr>
        <p:spPr>
          <a:ln/>
        </p:spPr>
        <p:txBody>
          <a:bodyPr/>
          <a:lstStyle>
            <a:lvl1pPr>
              <a:defRPr/>
            </a:lvl1pPr>
          </a:lstStyle>
          <a:p>
            <a:fld id="{064490B1-33CC-41DE-AA12-85448E68F7FD}" type="slidenum">
              <a:rPr lang="en-GB" altLang="fr-FR"/>
              <a:pPr/>
              <a:t>‹#›</a:t>
            </a:fld>
            <a:endParaRPr lang="en-GB" altLang="fr-FR"/>
          </a:p>
        </p:txBody>
      </p:sp>
    </p:spTree>
    <p:extLst>
      <p:ext uri="{BB962C8B-B14F-4D97-AF65-F5344CB8AC3E}">
        <p14:creationId xmlns:p14="http://schemas.microsoft.com/office/powerpoint/2010/main" val="2012210140"/>
      </p:ext>
    </p:extLst>
  </p:cSld>
  <p:clrMapOvr>
    <a:masterClrMapping/>
  </p:clrMapOvr>
  <p:transition>
    <p:plus/>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sldNum" sz="quarter" idx="11"/>
          </p:nvPr>
        </p:nvSpPr>
        <p:spPr>
          <a:ln/>
        </p:spPr>
        <p:txBody>
          <a:bodyPr/>
          <a:lstStyle>
            <a:lvl1pPr>
              <a:defRPr/>
            </a:lvl1pPr>
          </a:lstStyle>
          <a:p>
            <a:pPr>
              <a:defRPr/>
            </a:pPr>
            <a:fld id="{58FE2EB4-E93D-427A-93D8-9EBD6778217A}" type="slidenum">
              <a:rPr lang="en-GB" altLang="en-US"/>
              <a:pPr>
                <a:defRPr/>
              </a:pPr>
              <a:t>‹#›</a:t>
            </a:fld>
            <a:endParaRPr lang="en-GB" altLang="en-US"/>
          </a:p>
        </p:txBody>
      </p:sp>
    </p:spTree>
    <p:extLst>
      <p:ext uri="{BB962C8B-B14F-4D97-AF65-F5344CB8AC3E}">
        <p14:creationId xmlns:p14="http://schemas.microsoft.com/office/powerpoint/2010/main" val="4032154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sldNum" sz="quarter" idx="11"/>
          </p:nvPr>
        </p:nvSpPr>
        <p:spPr>
          <a:ln/>
        </p:spPr>
        <p:txBody>
          <a:bodyPr/>
          <a:lstStyle>
            <a:lvl1pPr>
              <a:defRPr/>
            </a:lvl1pPr>
          </a:lstStyle>
          <a:p>
            <a:pPr>
              <a:defRPr/>
            </a:pPr>
            <a:fld id="{AA2CDBCD-E208-422B-891E-9D49DD114C54}" type="slidenum">
              <a:rPr lang="en-GB" altLang="en-US"/>
              <a:pPr>
                <a:defRPr/>
              </a:pPr>
              <a:t>‹#›</a:t>
            </a:fld>
            <a:endParaRPr lang="en-GB" altLang="en-US"/>
          </a:p>
        </p:txBody>
      </p:sp>
    </p:spTree>
    <p:extLst>
      <p:ext uri="{BB962C8B-B14F-4D97-AF65-F5344CB8AC3E}">
        <p14:creationId xmlns:p14="http://schemas.microsoft.com/office/powerpoint/2010/main" val="21467239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sldNum" sz="quarter" idx="11"/>
          </p:nvPr>
        </p:nvSpPr>
        <p:spPr>
          <a:ln/>
        </p:spPr>
        <p:txBody>
          <a:bodyPr/>
          <a:lstStyle>
            <a:lvl1pPr>
              <a:defRPr/>
            </a:lvl1pPr>
          </a:lstStyle>
          <a:p>
            <a:pPr>
              <a:defRPr/>
            </a:pPr>
            <a:fld id="{6797978D-18F2-4194-BF41-903AC76E6DA3}" type="slidenum">
              <a:rPr lang="en-GB" altLang="en-US"/>
              <a:pPr>
                <a:defRPr/>
              </a:pPr>
              <a:t>‹#›</a:t>
            </a:fld>
            <a:endParaRPr lang="en-GB" altLang="en-US"/>
          </a:p>
        </p:txBody>
      </p:sp>
    </p:spTree>
    <p:extLst>
      <p:ext uri="{BB962C8B-B14F-4D97-AF65-F5344CB8AC3E}">
        <p14:creationId xmlns:p14="http://schemas.microsoft.com/office/powerpoint/2010/main" val="36991242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143000" y="1752600"/>
            <a:ext cx="37719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67300" y="1752600"/>
            <a:ext cx="37719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sldNum" sz="quarter" idx="11"/>
          </p:nvPr>
        </p:nvSpPr>
        <p:spPr>
          <a:ln/>
        </p:spPr>
        <p:txBody>
          <a:bodyPr/>
          <a:lstStyle>
            <a:lvl1pPr>
              <a:defRPr/>
            </a:lvl1pPr>
          </a:lstStyle>
          <a:p>
            <a:pPr>
              <a:defRPr/>
            </a:pPr>
            <a:fld id="{8B848549-78A4-4E67-811B-D9793B4B59DE}" type="slidenum">
              <a:rPr lang="en-GB" altLang="en-US"/>
              <a:pPr>
                <a:defRPr/>
              </a:pPr>
              <a:t>‹#›</a:t>
            </a:fld>
            <a:endParaRPr lang="en-GB" altLang="en-US"/>
          </a:p>
        </p:txBody>
      </p:sp>
    </p:spTree>
    <p:extLst>
      <p:ext uri="{BB962C8B-B14F-4D97-AF65-F5344CB8AC3E}">
        <p14:creationId xmlns:p14="http://schemas.microsoft.com/office/powerpoint/2010/main" val="6328316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8" name="Rectangle 5"/>
          <p:cNvSpPr>
            <a:spLocks noGrp="1" noChangeArrowheads="1"/>
          </p:cNvSpPr>
          <p:nvPr>
            <p:ph type="sldNum" sz="quarter" idx="11"/>
          </p:nvPr>
        </p:nvSpPr>
        <p:spPr>
          <a:ln/>
        </p:spPr>
        <p:txBody>
          <a:bodyPr/>
          <a:lstStyle>
            <a:lvl1pPr>
              <a:defRPr/>
            </a:lvl1pPr>
          </a:lstStyle>
          <a:p>
            <a:pPr>
              <a:defRPr/>
            </a:pPr>
            <a:fld id="{8988378D-F3E0-45A3-818C-EBD6EF6C974B}" type="slidenum">
              <a:rPr lang="en-GB" altLang="en-US"/>
              <a:pPr>
                <a:defRPr/>
              </a:pPr>
              <a:t>‹#›</a:t>
            </a:fld>
            <a:endParaRPr lang="en-GB" altLang="en-US"/>
          </a:p>
        </p:txBody>
      </p:sp>
    </p:spTree>
    <p:extLst>
      <p:ext uri="{BB962C8B-B14F-4D97-AF65-F5344CB8AC3E}">
        <p14:creationId xmlns:p14="http://schemas.microsoft.com/office/powerpoint/2010/main" val="33913309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4" name="Rectangle 5"/>
          <p:cNvSpPr>
            <a:spLocks noGrp="1" noChangeArrowheads="1"/>
          </p:cNvSpPr>
          <p:nvPr>
            <p:ph type="sldNum" sz="quarter" idx="11"/>
          </p:nvPr>
        </p:nvSpPr>
        <p:spPr>
          <a:ln/>
        </p:spPr>
        <p:txBody>
          <a:bodyPr/>
          <a:lstStyle>
            <a:lvl1pPr>
              <a:defRPr/>
            </a:lvl1pPr>
          </a:lstStyle>
          <a:p>
            <a:pPr>
              <a:defRPr/>
            </a:pPr>
            <a:fld id="{3F09209D-7EDA-4742-9FEC-84C2B1A77C40}" type="slidenum">
              <a:rPr lang="en-GB" altLang="en-US"/>
              <a:pPr>
                <a:defRPr/>
              </a:pPr>
              <a:t>‹#›</a:t>
            </a:fld>
            <a:endParaRPr lang="en-GB" altLang="en-US"/>
          </a:p>
        </p:txBody>
      </p:sp>
    </p:spTree>
    <p:extLst>
      <p:ext uri="{BB962C8B-B14F-4D97-AF65-F5344CB8AC3E}">
        <p14:creationId xmlns:p14="http://schemas.microsoft.com/office/powerpoint/2010/main" val="3549027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sp>
        <p:nvSpPr>
          <p:cNvPr id="4" name="Chart Placeholder 3"/>
          <p:cNvSpPr>
            <a:spLocks noGrp="1"/>
          </p:cNvSpPr>
          <p:nvPr>
            <p:ph type="chart" sz="quarter" idx="10"/>
          </p:nvPr>
        </p:nvSpPr>
        <p:spPr>
          <a:xfrm>
            <a:off x="395536" y="2204864"/>
            <a:ext cx="3414464" cy="3960440"/>
          </a:xfrm>
          <a:prstGeom prst="rect">
            <a:avLst/>
          </a:prstGeom>
        </p:spPr>
        <p:txBody>
          <a:bodyPr rtlCol="0">
            <a:normAutofit/>
          </a:bodyPr>
          <a:lstStyle/>
          <a:p>
            <a:pPr lvl="0"/>
            <a:r>
              <a:rPr lang="en-US" noProof="0" smtClean="0"/>
              <a:t>Click icon to add chart</a:t>
            </a:r>
            <a:endParaRPr lang="en-GB" noProof="0" dirty="0"/>
          </a:p>
        </p:txBody>
      </p:sp>
      <p:sp>
        <p:nvSpPr>
          <p:cNvPr id="7" name="Text Placeholder 6"/>
          <p:cNvSpPr>
            <a:spLocks noGrp="1"/>
          </p:cNvSpPr>
          <p:nvPr>
            <p:ph type="body" sz="quarter" idx="11"/>
          </p:nvPr>
        </p:nvSpPr>
        <p:spPr>
          <a:xfrm>
            <a:off x="3959770" y="2204864"/>
            <a:ext cx="4724400" cy="396044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8" name="Straight Connector 4"/>
          <p:cNvCxnSpPr/>
          <p:nvPr userDrawn="1"/>
        </p:nvCxnSpPr>
        <p:spPr>
          <a:xfrm>
            <a:off x="395536" y="2060848"/>
            <a:ext cx="828092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4"/>
          <p:cNvCxnSpPr/>
          <p:nvPr userDrawn="1"/>
        </p:nvCxnSpPr>
        <p:spPr>
          <a:xfrm>
            <a:off x="395536" y="908720"/>
            <a:ext cx="828092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bwMode="auto">
          <a:xfrm>
            <a:off x="395536" y="908720"/>
            <a:ext cx="828092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3" name="Rectangle 5"/>
          <p:cNvSpPr>
            <a:spLocks noGrp="1" noChangeArrowheads="1"/>
          </p:cNvSpPr>
          <p:nvPr>
            <p:ph type="sldNum" sz="quarter" idx="11"/>
          </p:nvPr>
        </p:nvSpPr>
        <p:spPr>
          <a:ln/>
        </p:spPr>
        <p:txBody>
          <a:bodyPr/>
          <a:lstStyle>
            <a:lvl1pPr>
              <a:defRPr/>
            </a:lvl1pPr>
          </a:lstStyle>
          <a:p>
            <a:pPr>
              <a:defRPr/>
            </a:pPr>
            <a:fld id="{B3896C5F-E244-458F-A192-F26187E02248}" type="slidenum">
              <a:rPr lang="en-GB" altLang="en-US"/>
              <a:pPr>
                <a:defRPr/>
              </a:pPr>
              <a:t>‹#›</a:t>
            </a:fld>
            <a:endParaRPr lang="en-GB" altLang="en-US"/>
          </a:p>
        </p:txBody>
      </p:sp>
    </p:spTree>
    <p:extLst>
      <p:ext uri="{BB962C8B-B14F-4D97-AF65-F5344CB8AC3E}">
        <p14:creationId xmlns:p14="http://schemas.microsoft.com/office/powerpoint/2010/main" val="5472650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sldNum" sz="quarter" idx="11"/>
          </p:nvPr>
        </p:nvSpPr>
        <p:spPr>
          <a:ln/>
        </p:spPr>
        <p:txBody>
          <a:bodyPr/>
          <a:lstStyle>
            <a:lvl1pPr>
              <a:defRPr/>
            </a:lvl1pPr>
          </a:lstStyle>
          <a:p>
            <a:pPr>
              <a:defRPr/>
            </a:pPr>
            <a:fld id="{A4ABC664-C204-480F-8CD2-3F81DCC5F598}" type="slidenum">
              <a:rPr lang="en-GB" altLang="en-US"/>
              <a:pPr>
                <a:defRPr/>
              </a:pPr>
              <a:t>‹#›</a:t>
            </a:fld>
            <a:endParaRPr lang="en-GB" altLang="en-US"/>
          </a:p>
        </p:txBody>
      </p:sp>
    </p:spTree>
    <p:extLst>
      <p:ext uri="{BB962C8B-B14F-4D97-AF65-F5344CB8AC3E}">
        <p14:creationId xmlns:p14="http://schemas.microsoft.com/office/powerpoint/2010/main" val="9337002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sldNum" sz="quarter" idx="11"/>
          </p:nvPr>
        </p:nvSpPr>
        <p:spPr>
          <a:ln/>
        </p:spPr>
        <p:txBody>
          <a:bodyPr/>
          <a:lstStyle>
            <a:lvl1pPr>
              <a:defRPr/>
            </a:lvl1pPr>
          </a:lstStyle>
          <a:p>
            <a:pPr>
              <a:defRPr/>
            </a:pPr>
            <a:fld id="{34E57989-9C69-4D5B-9161-2109B05E7D7D}" type="slidenum">
              <a:rPr lang="en-GB" altLang="en-US"/>
              <a:pPr>
                <a:defRPr/>
              </a:pPr>
              <a:t>‹#›</a:t>
            </a:fld>
            <a:endParaRPr lang="en-GB" altLang="en-US"/>
          </a:p>
        </p:txBody>
      </p:sp>
    </p:spTree>
    <p:extLst>
      <p:ext uri="{BB962C8B-B14F-4D97-AF65-F5344CB8AC3E}">
        <p14:creationId xmlns:p14="http://schemas.microsoft.com/office/powerpoint/2010/main" val="2048561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sldNum" sz="quarter" idx="11"/>
          </p:nvPr>
        </p:nvSpPr>
        <p:spPr>
          <a:ln/>
        </p:spPr>
        <p:txBody>
          <a:bodyPr/>
          <a:lstStyle>
            <a:lvl1pPr>
              <a:defRPr/>
            </a:lvl1pPr>
          </a:lstStyle>
          <a:p>
            <a:pPr>
              <a:defRPr/>
            </a:pPr>
            <a:fld id="{D4712534-E7F5-4460-90F0-3F0EACAA4DD1}" type="slidenum">
              <a:rPr lang="en-GB" altLang="en-US"/>
              <a:pPr>
                <a:defRPr/>
              </a:pPr>
              <a:t>‹#›</a:t>
            </a:fld>
            <a:endParaRPr lang="en-GB" altLang="en-US"/>
          </a:p>
        </p:txBody>
      </p:sp>
    </p:spTree>
    <p:extLst>
      <p:ext uri="{BB962C8B-B14F-4D97-AF65-F5344CB8AC3E}">
        <p14:creationId xmlns:p14="http://schemas.microsoft.com/office/powerpoint/2010/main" val="37658799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304800"/>
            <a:ext cx="1924050" cy="57912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143000" y="304800"/>
            <a:ext cx="56197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sldNum" sz="quarter" idx="11"/>
          </p:nvPr>
        </p:nvSpPr>
        <p:spPr>
          <a:ln/>
        </p:spPr>
        <p:txBody>
          <a:bodyPr/>
          <a:lstStyle>
            <a:lvl1pPr>
              <a:defRPr/>
            </a:lvl1pPr>
          </a:lstStyle>
          <a:p>
            <a:pPr>
              <a:defRPr/>
            </a:pPr>
            <a:fld id="{63C320A4-329C-4A6F-BA29-0A31773A44EC}" type="slidenum">
              <a:rPr lang="en-GB" altLang="en-US"/>
              <a:pPr>
                <a:defRPr/>
              </a:pPr>
              <a:t>‹#›</a:t>
            </a:fld>
            <a:endParaRPr lang="en-GB" altLang="en-US"/>
          </a:p>
        </p:txBody>
      </p:sp>
    </p:spTree>
    <p:extLst>
      <p:ext uri="{BB962C8B-B14F-4D97-AF65-F5344CB8AC3E}">
        <p14:creationId xmlns:p14="http://schemas.microsoft.com/office/powerpoint/2010/main" val="29226310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sldNum" sz="quarter" idx="11"/>
          </p:nvPr>
        </p:nvSpPr>
        <p:spPr>
          <a:ln/>
        </p:spPr>
        <p:txBody>
          <a:bodyPr/>
          <a:lstStyle>
            <a:lvl1pPr>
              <a:defRPr/>
            </a:lvl1pPr>
          </a:lstStyle>
          <a:p>
            <a:pPr>
              <a:defRPr/>
            </a:pPr>
            <a:fld id="{58FE2EB4-E93D-427A-93D8-9EBD6778217A}" type="slidenum">
              <a:rPr lang="en-GB" altLang="en-US"/>
              <a:pPr>
                <a:defRPr/>
              </a:pPr>
              <a:t>‹#›</a:t>
            </a:fld>
            <a:endParaRPr lang="en-GB" altLang="en-US"/>
          </a:p>
        </p:txBody>
      </p:sp>
    </p:spTree>
    <p:extLst>
      <p:ext uri="{BB962C8B-B14F-4D97-AF65-F5344CB8AC3E}">
        <p14:creationId xmlns:p14="http://schemas.microsoft.com/office/powerpoint/2010/main" val="2679523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sldNum" sz="quarter" idx="11"/>
          </p:nvPr>
        </p:nvSpPr>
        <p:spPr>
          <a:ln/>
        </p:spPr>
        <p:txBody>
          <a:bodyPr/>
          <a:lstStyle>
            <a:lvl1pPr>
              <a:defRPr/>
            </a:lvl1pPr>
          </a:lstStyle>
          <a:p>
            <a:pPr>
              <a:defRPr/>
            </a:pPr>
            <a:fld id="{AA2CDBCD-E208-422B-891E-9D49DD114C54}" type="slidenum">
              <a:rPr lang="en-GB" altLang="en-US"/>
              <a:pPr>
                <a:defRPr/>
              </a:pPr>
              <a:t>‹#›</a:t>
            </a:fld>
            <a:endParaRPr lang="en-GB" altLang="en-US"/>
          </a:p>
        </p:txBody>
      </p:sp>
    </p:spTree>
    <p:extLst>
      <p:ext uri="{BB962C8B-B14F-4D97-AF65-F5344CB8AC3E}">
        <p14:creationId xmlns:p14="http://schemas.microsoft.com/office/powerpoint/2010/main" val="28014435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sldNum" sz="quarter" idx="11"/>
          </p:nvPr>
        </p:nvSpPr>
        <p:spPr>
          <a:ln/>
        </p:spPr>
        <p:txBody>
          <a:bodyPr/>
          <a:lstStyle>
            <a:lvl1pPr>
              <a:defRPr/>
            </a:lvl1pPr>
          </a:lstStyle>
          <a:p>
            <a:pPr>
              <a:defRPr/>
            </a:pPr>
            <a:fld id="{6797978D-18F2-4194-BF41-903AC76E6DA3}" type="slidenum">
              <a:rPr lang="en-GB" altLang="en-US"/>
              <a:pPr>
                <a:defRPr/>
              </a:pPr>
              <a:t>‹#›</a:t>
            </a:fld>
            <a:endParaRPr lang="en-GB" altLang="en-US"/>
          </a:p>
        </p:txBody>
      </p:sp>
    </p:spTree>
    <p:extLst>
      <p:ext uri="{BB962C8B-B14F-4D97-AF65-F5344CB8AC3E}">
        <p14:creationId xmlns:p14="http://schemas.microsoft.com/office/powerpoint/2010/main" val="8657987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143000" y="1752600"/>
            <a:ext cx="37719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67300" y="1752600"/>
            <a:ext cx="37719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sldNum" sz="quarter" idx="11"/>
          </p:nvPr>
        </p:nvSpPr>
        <p:spPr>
          <a:ln/>
        </p:spPr>
        <p:txBody>
          <a:bodyPr/>
          <a:lstStyle>
            <a:lvl1pPr>
              <a:defRPr/>
            </a:lvl1pPr>
          </a:lstStyle>
          <a:p>
            <a:pPr>
              <a:defRPr/>
            </a:pPr>
            <a:fld id="{8B848549-78A4-4E67-811B-D9793B4B59DE}" type="slidenum">
              <a:rPr lang="en-GB" altLang="en-US"/>
              <a:pPr>
                <a:defRPr/>
              </a:pPr>
              <a:t>‹#›</a:t>
            </a:fld>
            <a:endParaRPr lang="en-GB" altLang="en-US"/>
          </a:p>
        </p:txBody>
      </p:sp>
    </p:spTree>
    <p:extLst>
      <p:ext uri="{BB962C8B-B14F-4D97-AF65-F5344CB8AC3E}">
        <p14:creationId xmlns:p14="http://schemas.microsoft.com/office/powerpoint/2010/main" val="35678116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8" name="Rectangle 5"/>
          <p:cNvSpPr>
            <a:spLocks noGrp="1" noChangeArrowheads="1"/>
          </p:cNvSpPr>
          <p:nvPr>
            <p:ph type="sldNum" sz="quarter" idx="11"/>
          </p:nvPr>
        </p:nvSpPr>
        <p:spPr>
          <a:ln/>
        </p:spPr>
        <p:txBody>
          <a:bodyPr/>
          <a:lstStyle>
            <a:lvl1pPr>
              <a:defRPr/>
            </a:lvl1pPr>
          </a:lstStyle>
          <a:p>
            <a:pPr>
              <a:defRPr/>
            </a:pPr>
            <a:fld id="{8988378D-F3E0-45A3-818C-EBD6EF6C974B}" type="slidenum">
              <a:rPr lang="en-GB" altLang="en-US"/>
              <a:pPr>
                <a:defRPr/>
              </a:pPr>
              <a:t>‹#›</a:t>
            </a:fld>
            <a:endParaRPr lang="en-GB" altLang="en-US"/>
          </a:p>
        </p:txBody>
      </p:sp>
    </p:spTree>
    <p:extLst>
      <p:ext uri="{BB962C8B-B14F-4D97-AF65-F5344CB8AC3E}">
        <p14:creationId xmlns:p14="http://schemas.microsoft.com/office/powerpoint/2010/main" val="2735441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hoto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828800" y="3468732"/>
            <a:ext cx="6858000" cy="2755776"/>
          </a:xfrm>
          <a:prstGeom prst="rect">
            <a:avLst/>
          </a:prstGeom>
        </p:spPr>
        <p:txBody>
          <a:bodyPr rtlCol="0">
            <a:normAutofit/>
          </a:bodyPr>
          <a:lstStyle/>
          <a:p>
            <a:pPr lvl="0"/>
            <a:r>
              <a:rPr lang="en-US" noProof="0" dirty="0" smtClean="0"/>
              <a:t>Click icon to add picture</a:t>
            </a:r>
            <a:endParaRPr lang="en-GB" noProof="0" dirty="0"/>
          </a:p>
        </p:txBody>
      </p:sp>
      <p:sp>
        <p:nvSpPr>
          <p:cNvPr id="6" name="Text Placeholder 5"/>
          <p:cNvSpPr>
            <a:spLocks noGrp="1"/>
          </p:cNvSpPr>
          <p:nvPr>
            <p:ph type="body" sz="quarter" idx="11"/>
          </p:nvPr>
        </p:nvSpPr>
        <p:spPr>
          <a:xfrm>
            <a:off x="1828800" y="2204864"/>
            <a:ext cx="6858000" cy="1143000"/>
          </a:xfrm>
          <a:prstGeom prst="rect">
            <a:avLst/>
          </a:prstGeom>
        </p:spPr>
        <p:txBody>
          <a:bodyPr/>
          <a:lstStyle/>
          <a:p>
            <a:pPr lvl="0"/>
            <a:r>
              <a:rPr lang="en-US" smtClean="0"/>
              <a:t>Click to edit Master text styles</a:t>
            </a:r>
          </a:p>
        </p:txBody>
      </p:sp>
      <p:sp>
        <p:nvSpPr>
          <p:cNvPr id="7" name="Title Placeholder 1"/>
          <p:cNvSpPr>
            <a:spLocks noGrp="1"/>
          </p:cNvSpPr>
          <p:nvPr>
            <p:ph type="title"/>
          </p:nvPr>
        </p:nvSpPr>
        <p:spPr bwMode="auto">
          <a:xfrm>
            <a:off x="395536" y="908720"/>
            <a:ext cx="828092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cxnSp>
        <p:nvCxnSpPr>
          <p:cNvPr id="12" name="Straight Connector 4"/>
          <p:cNvCxnSpPr/>
          <p:nvPr userDrawn="1"/>
        </p:nvCxnSpPr>
        <p:spPr>
          <a:xfrm>
            <a:off x="395536" y="2060848"/>
            <a:ext cx="828092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4"/>
          <p:cNvCxnSpPr/>
          <p:nvPr userDrawn="1"/>
        </p:nvCxnSpPr>
        <p:spPr>
          <a:xfrm>
            <a:off x="395536" y="908720"/>
            <a:ext cx="828092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4" name="Rectangle 5"/>
          <p:cNvSpPr>
            <a:spLocks noGrp="1" noChangeArrowheads="1"/>
          </p:cNvSpPr>
          <p:nvPr>
            <p:ph type="sldNum" sz="quarter" idx="11"/>
          </p:nvPr>
        </p:nvSpPr>
        <p:spPr>
          <a:ln/>
        </p:spPr>
        <p:txBody>
          <a:bodyPr/>
          <a:lstStyle>
            <a:lvl1pPr>
              <a:defRPr/>
            </a:lvl1pPr>
          </a:lstStyle>
          <a:p>
            <a:pPr>
              <a:defRPr/>
            </a:pPr>
            <a:fld id="{3F09209D-7EDA-4742-9FEC-84C2B1A77C40}" type="slidenum">
              <a:rPr lang="en-GB" altLang="en-US"/>
              <a:pPr>
                <a:defRPr/>
              </a:pPr>
              <a:t>‹#›</a:t>
            </a:fld>
            <a:endParaRPr lang="en-GB" altLang="en-US"/>
          </a:p>
        </p:txBody>
      </p:sp>
    </p:spTree>
    <p:extLst>
      <p:ext uri="{BB962C8B-B14F-4D97-AF65-F5344CB8AC3E}">
        <p14:creationId xmlns:p14="http://schemas.microsoft.com/office/powerpoint/2010/main" val="32531749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3" name="Rectangle 5"/>
          <p:cNvSpPr>
            <a:spLocks noGrp="1" noChangeArrowheads="1"/>
          </p:cNvSpPr>
          <p:nvPr>
            <p:ph type="sldNum" sz="quarter" idx="11"/>
          </p:nvPr>
        </p:nvSpPr>
        <p:spPr>
          <a:ln/>
        </p:spPr>
        <p:txBody>
          <a:bodyPr/>
          <a:lstStyle>
            <a:lvl1pPr>
              <a:defRPr/>
            </a:lvl1pPr>
          </a:lstStyle>
          <a:p>
            <a:pPr>
              <a:defRPr/>
            </a:pPr>
            <a:fld id="{B3896C5F-E244-458F-A192-F26187E02248}" type="slidenum">
              <a:rPr lang="en-GB" altLang="en-US"/>
              <a:pPr>
                <a:defRPr/>
              </a:pPr>
              <a:t>‹#›</a:t>
            </a:fld>
            <a:endParaRPr lang="en-GB" altLang="en-US"/>
          </a:p>
        </p:txBody>
      </p:sp>
    </p:spTree>
    <p:extLst>
      <p:ext uri="{BB962C8B-B14F-4D97-AF65-F5344CB8AC3E}">
        <p14:creationId xmlns:p14="http://schemas.microsoft.com/office/powerpoint/2010/main" val="38767117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sldNum" sz="quarter" idx="11"/>
          </p:nvPr>
        </p:nvSpPr>
        <p:spPr>
          <a:ln/>
        </p:spPr>
        <p:txBody>
          <a:bodyPr/>
          <a:lstStyle>
            <a:lvl1pPr>
              <a:defRPr/>
            </a:lvl1pPr>
          </a:lstStyle>
          <a:p>
            <a:pPr>
              <a:defRPr/>
            </a:pPr>
            <a:fld id="{A4ABC664-C204-480F-8CD2-3F81DCC5F598}" type="slidenum">
              <a:rPr lang="en-GB" altLang="en-US"/>
              <a:pPr>
                <a:defRPr/>
              </a:pPr>
              <a:t>‹#›</a:t>
            </a:fld>
            <a:endParaRPr lang="en-GB" altLang="en-US"/>
          </a:p>
        </p:txBody>
      </p:sp>
    </p:spTree>
    <p:extLst>
      <p:ext uri="{BB962C8B-B14F-4D97-AF65-F5344CB8AC3E}">
        <p14:creationId xmlns:p14="http://schemas.microsoft.com/office/powerpoint/2010/main" val="33686447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sldNum" sz="quarter" idx="11"/>
          </p:nvPr>
        </p:nvSpPr>
        <p:spPr>
          <a:ln/>
        </p:spPr>
        <p:txBody>
          <a:bodyPr/>
          <a:lstStyle>
            <a:lvl1pPr>
              <a:defRPr/>
            </a:lvl1pPr>
          </a:lstStyle>
          <a:p>
            <a:pPr>
              <a:defRPr/>
            </a:pPr>
            <a:fld id="{34E57989-9C69-4D5B-9161-2109B05E7D7D}" type="slidenum">
              <a:rPr lang="en-GB" altLang="en-US"/>
              <a:pPr>
                <a:defRPr/>
              </a:pPr>
              <a:t>‹#›</a:t>
            </a:fld>
            <a:endParaRPr lang="en-GB" altLang="en-US"/>
          </a:p>
        </p:txBody>
      </p:sp>
    </p:spTree>
    <p:extLst>
      <p:ext uri="{BB962C8B-B14F-4D97-AF65-F5344CB8AC3E}">
        <p14:creationId xmlns:p14="http://schemas.microsoft.com/office/powerpoint/2010/main" val="25801128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sldNum" sz="quarter" idx="11"/>
          </p:nvPr>
        </p:nvSpPr>
        <p:spPr>
          <a:ln/>
        </p:spPr>
        <p:txBody>
          <a:bodyPr/>
          <a:lstStyle>
            <a:lvl1pPr>
              <a:defRPr/>
            </a:lvl1pPr>
          </a:lstStyle>
          <a:p>
            <a:pPr>
              <a:defRPr/>
            </a:pPr>
            <a:fld id="{D4712534-E7F5-4460-90F0-3F0EACAA4DD1}" type="slidenum">
              <a:rPr lang="en-GB" altLang="en-US"/>
              <a:pPr>
                <a:defRPr/>
              </a:pPr>
              <a:t>‹#›</a:t>
            </a:fld>
            <a:endParaRPr lang="en-GB" altLang="en-US"/>
          </a:p>
        </p:txBody>
      </p:sp>
    </p:spTree>
    <p:extLst>
      <p:ext uri="{BB962C8B-B14F-4D97-AF65-F5344CB8AC3E}">
        <p14:creationId xmlns:p14="http://schemas.microsoft.com/office/powerpoint/2010/main" val="32058606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304800"/>
            <a:ext cx="1924050" cy="57912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143000" y="304800"/>
            <a:ext cx="56197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sldNum" sz="quarter" idx="11"/>
          </p:nvPr>
        </p:nvSpPr>
        <p:spPr>
          <a:ln/>
        </p:spPr>
        <p:txBody>
          <a:bodyPr/>
          <a:lstStyle>
            <a:lvl1pPr>
              <a:defRPr/>
            </a:lvl1pPr>
          </a:lstStyle>
          <a:p>
            <a:pPr>
              <a:defRPr/>
            </a:pPr>
            <a:fld id="{63C320A4-329C-4A6F-BA29-0A31773A44EC}" type="slidenum">
              <a:rPr lang="en-GB" altLang="en-US"/>
              <a:pPr>
                <a:defRPr/>
              </a:pPr>
              <a:t>‹#›</a:t>
            </a:fld>
            <a:endParaRPr lang="en-GB" altLang="en-US"/>
          </a:p>
        </p:txBody>
      </p:sp>
    </p:spTree>
    <p:extLst>
      <p:ext uri="{BB962C8B-B14F-4D97-AF65-F5344CB8AC3E}">
        <p14:creationId xmlns:p14="http://schemas.microsoft.com/office/powerpoint/2010/main" val="3734402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End contact Layout">
    <p:spTree>
      <p:nvGrpSpPr>
        <p:cNvPr id="1" name=""/>
        <p:cNvGrpSpPr/>
        <p:nvPr/>
      </p:nvGrpSpPr>
      <p:grpSpPr>
        <a:xfrm>
          <a:off x="0" y="0"/>
          <a:ext cx="0" cy="0"/>
          <a:chOff x="0" y="0"/>
          <a:chExt cx="0" cy="0"/>
        </a:xfrm>
      </p:grpSpPr>
      <p:grpSp>
        <p:nvGrpSpPr>
          <p:cNvPr id="2" name="Group 7"/>
          <p:cNvGrpSpPr>
            <a:grpSpLocks/>
          </p:cNvGrpSpPr>
          <p:nvPr userDrawn="1"/>
        </p:nvGrpSpPr>
        <p:grpSpPr bwMode="auto">
          <a:xfrm>
            <a:off x="152400" y="152400"/>
            <a:ext cx="8839200" cy="6553200"/>
            <a:chOff x="152400" y="76200"/>
            <a:chExt cx="8839200" cy="6553200"/>
          </a:xfrm>
        </p:grpSpPr>
        <p:sp>
          <p:nvSpPr>
            <p:cNvPr id="3" name="Rectangle 2"/>
            <p:cNvSpPr/>
            <p:nvPr/>
          </p:nvSpPr>
          <p:spPr>
            <a:xfrm>
              <a:off x="152400" y="76200"/>
              <a:ext cx="8839200" cy="6553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userDrawn="1"/>
          </p:nvSpPr>
          <p:spPr>
            <a:xfrm>
              <a:off x="152400" y="76200"/>
              <a:ext cx="8839200" cy="5760000"/>
            </a:xfrm>
            <a:prstGeom prst="rect">
              <a:avLst/>
            </a:prstGeom>
            <a:solidFill>
              <a:srgbClr val="CF1C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extBox 4"/>
            <p:cNvSpPr txBox="1"/>
            <p:nvPr/>
          </p:nvSpPr>
          <p:spPr>
            <a:xfrm>
              <a:off x="533400" y="498475"/>
              <a:ext cx="4724400" cy="4431983"/>
            </a:xfrm>
            <a:prstGeom prst="rect">
              <a:avLst/>
            </a:prstGeom>
            <a:noFill/>
          </p:spPr>
          <p:txBody>
            <a:bodyPr lIns="0" tIns="0" rIns="0" bIns="0">
              <a:spAutoFit/>
            </a:bodyPr>
            <a:lstStyle/>
            <a:p>
              <a:pPr fontAlgn="auto">
                <a:spcBef>
                  <a:spcPts val="0"/>
                </a:spcBef>
                <a:spcAft>
                  <a:spcPts val="0"/>
                </a:spcAft>
                <a:defRPr/>
              </a:pPr>
              <a:r>
                <a:rPr lang="en-US" sz="1600" b="1" baseline="0" dirty="0">
                  <a:solidFill>
                    <a:schemeClr val="bg1"/>
                  </a:solidFill>
                  <a:latin typeface="Arial" pitchFamily="34" charset="0"/>
                  <a:cs typeface="Arial" pitchFamily="34" charset="0"/>
                </a:rPr>
                <a:t>FOR FURTHER INFORMATION ON XXXXXXXXX XXXXXXXX XXXXXXXXX XXXX, PLEASE CONTACT:</a:t>
              </a:r>
            </a:p>
            <a:p>
              <a:pPr fontAlgn="auto">
                <a:spcBef>
                  <a:spcPts val="0"/>
                </a:spcBef>
                <a:spcAft>
                  <a:spcPts val="0"/>
                </a:spcAft>
                <a:defRPr/>
              </a:pPr>
              <a:endParaRPr lang="en-US" sz="1600" b="1" baseline="0" dirty="0">
                <a:solidFill>
                  <a:schemeClr val="bg1"/>
                </a:solidFill>
                <a:latin typeface="Arial" pitchFamily="34" charset="0"/>
                <a:cs typeface="Arial" pitchFamily="34" charset="0"/>
              </a:endParaRPr>
            </a:p>
            <a:p>
              <a:pPr fontAlgn="auto">
                <a:spcBef>
                  <a:spcPts val="0"/>
                </a:spcBef>
                <a:spcAft>
                  <a:spcPts val="0"/>
                </a:spcAft>
                <a:defRPr/>
              </a:pPr>
              <a:r>
                <a:rPr lang="en-US" sz="1600" b="1" baseline="0" dirty="0">
                  <a:solidFill>
                    <a:schemeClr val="bg1"/>
                  </a:solidFill>
                  <a:latin typeface="Arial" pitchFamily="34" charset="0"/>
                  <a:cs typeface="Arial" pitchFamily="34" charset="0"/>
                </a:rPr>
                <a:t>IFRC XXXXXXXXXXXXX DEPARTMENT</a:t>
              </a:r>
            </a:p>
            <a:p>
              <a:pPr fontAlgn="auto">
                <a:spcBef>
                  <a:spcPts val="0"/>
                </a:spcBef>
                <a:spcAft>
                  <a:spcPts val="0"/>
                </a:spcAft>
                <a:defRPr/>
              </a:pPr>
              <a:r>
                <a:rPr lang="en-US" sz="1600" baseline="0" dirty="0">
                  <a:solidFill>
                    <a:schemeClr val="bg1"/>
                  </a:solidFill>
                  <a:latin typeface="Arial" pitchFamily="34" charset="0"/>
                  <a:cs typeface="Arial" pitchFamily="34" charset="0"/>
                </a:rPr>
                <a:t>NAME SURNAME, TITLE</a:t>
              </a:r>
              <a:br>
                <a:rPr lang="en-US" sz="1600" baseline="0" dirty="0">
                  <a:solidFill>
                    <a:schemeClr val="bg1"/>
                  </a:solidFill>
                  <a:latin typeface="Arial" pitchFamily="34" charset="0"/>
                  <a:cs typeface="Arial" pitchFamily="34" charset="0"/>
                </a:rPr>
              </a:br>
              <a:r>
                <a:rPr lang="en-US" sz="1600" b="1" baseline="0" dirty="0">
                  <a:solidFill>
                    <a:schemeClr val="bg1"/>
                  </a:solidFill>
                  <a:latin typeface="Arial" pitchFamily="34" charset="0"/>
                  <a:cs typeface="Arial" pitchFamily="34" charset="0"/>
                </a:rPr>
                <a:t>TEL. : +41 022 730 XXXX</a:t>
              </a:r>
            </a:p>
            <a:p>
              <a:pPr fontAlgn="auto">
                <a:spcBef>
                  <a:spcPts val="0"/>
                </a:spcBef>
                <a:spcAft>
                  <a:spcPts val="0"/>
                </a:spcAft>
                <a:defRPr/>
              </a:pPr>
              <a:r>
                <a:rPr lang="en-US" sz="1600" b="1" baseline="0" dirty="0">
                  <a:solidFill>
                    <a:schemeClr val="bg1"/>
                  </a:solidFill>
                  <a:latin typeface="Arial" pitchFamily="34" charset="0"/>
                  <a:cs typeface="Arial" pitchFamily="34" charset="0"/>
                </a:rPr>
                <a:t>EMAIL: name.surname@ifrc.org</a:t>
              </a:r>
            </a:p>
            <a:p>
              <a:pPr fontAlgn="auto">
                <a:spcBef>
                  <a:spcPts val="0"/>
                </a:spcBef>
                <a:spcAft>
                  <a:spcPts val="0"/>
                </a:spcAft>
                <a:defRPr/>
              </a:pPr>
              <a:endParaRPr lang="en-US" sz="1600" b="1" baseline="0" dirty="0">
                <a:solidFill>
                  <a:schemeClr val="bg1"/>
                </a:solidFill>
                <a:latin typeface="Arial" pitchFamily="34" charset="0"/>
                <a:cs typeface="Arial" pitchFamily="34" charset="0"/>
              </a:endParaRPr>
            </a:p>
            <a:p>
              <a:pPr fontAlgn="auto">
                <a:spcBef>
                  <a:spcPts val="0"/>
                </a:spcBef>
                <a:spcAft>
                  <a:spcPts val="0"/>
                </a:spcAft>
                <a:defRPr/>
              </a:pPr>
              <a:r>
                <a:rPr lang="en-US" sz="1600" b="1" baseline="0" dirty="0">
                  <a:solidFill>
                    <a:schemeClr val="bg1"/>
                  </a:solidFill>
                  <a:latin typeface="Arial" pitchFamily="34" charset="0"/>
                  <a:cs typeface="Arial" pitchFamily="34" charset="0"/>
                </a:rPr>
                <a:t>THIS PRESENTATION IS PUBLISHED BY</a:t>
              </a:r>
            </a:p>
            <a:p>
              <a:pPr fontAlgn="auto">
                <a:spcBef>
                  <a:spcPts val="0"/>
                </a:spcBef>
                <a:spcAft>
                  <a:spcPts val="0"/>
                </a:spcAft>
                <a:defRPr/>
              </a:pPr>
              <a:r>
                <a:rPr lang="en-US" sz="1600" b="1" baseline="0" dirty="0">
                  <a:solidFill>
                    <a:schemeClr val="bg1"/>
                  </a:solidFill>
                  <a:latin typeface="Arial" pitchFamily="34" charset="0"/>
                  <a:cs typeface="Arial" pitchFamily="34" charset="0"/>
                </a:rPr>
                <a:t>INTERNATIONAL FEDERATION OF </a:t>
              </a:r>
              <a:br>
                <a:rPr lang="en-US" sz="1600" b="1" baseline="0" dirty="0">
                  <a:solidFill>
                    <a:schemeClr val="bg1"/>
                  </a:solidFill>
                  <a:latin typeface="Arial" pitchFamily="34" charset="0"/>
                  <a:cs typeface="Arial" pitchFamily="34" charset="0"/>
                </a:rPr>
              </a:br>
              <a:r>
                <a:rPr lang="en-US" sz="1600" b="1" baseline="0" dirty="0">
                  <a:solidFill>
                    <a:schemeClr val="bg1"/>
                  </a:solidFill>
                  <a:latin typeface="Arial" pitchFamily="34" charset="0"/>
                  <a:cs typeface="Arial" pitchFamily="34" charset="0"/>
                </a:rPr>
                <a:t>RED CROSS AND RED CRESCENT SOCIETIES</a:t>
              </a:r>
            </a:p>
            <a:p>
              <a:pPr fontAlgn="auto">
                <a:spcBef>
                  <a:spcPts val="0"/>
                </a:spcBef>
                <a:spcAft>
                  <a:spcPts val="0"/>
                </a:spcAft>
                <a:defRPr/>
              </a:pPr>
              <a:r>
                <a:rPr lang="en-US" sz="1600" b="1" baseline="0" dirty="0">
                  <a:solidFill>
                    <a:schemeClr val="bg1"/>
                  </a:solidFill>
                  <a:latin typeface="Arial" pitchFamily="34" charset="0"/>
                  <a:cs typeface="Arial" pitchFamily="34" charset="0"/>
                </a:rPr>
                <a:t>P.O. BOX </a:t>
              </a:r>
              <a:r>
                <a:rPr lang="en-US" sz="1600" b="1" baseline="0" dirty="0" smtClean="0">
                  <a:solidFill>
                    <a:schemeClr val="bg1"/>
                  </a:solidFill>
                  <a:latin typeface="Arial" pitchFamily="34" charset="0"/>
                  <a:cs typeface="Arial" pitchFamily="34" charset="0"/>
                </a:rPr>
                <a:t>303</a:t>
              </a:r>
              <a:endParaRPr lang="en-US" sz="1600" b="1" baseline="0" dirty="0">
                <a:solidFill>
                  <a:schemeClr val="bg1"/>
                </a:solidFill>
                <a:latin typeface="Arial" pitchFamily="34" charset="0"/>
                <a:cs typeface="Arial" pitchFamily="34" charset="0"/>
              </a:endParaRPr>
            </a:p>
            <a:p>
              <a:pPr fontAlgn="auto">
                <a:spcBef>
                  <a:spcPts val="0"/>
                </a:spcBef>
                <a:spcAft>
                  <a:spcPts val="0"/>
                </a:spcAft>
                <a:defRPr/>
              </a:pPr>
              <a:r>
                <a:rPr lang="en-US" sz="1600" b="1" baseline="0" dirty="0">
                  <a:solidFill>
                    <a:schemeClr val="bg1"/>
                  </a:solidFill>
                  <a:latin typeface="Arial" pitchFamily="34" charset="0"/>
                  <a:cs typeface="Arial" pitchFamily="34" charset="0"/>
                </a:rPr>
                <a:t>CH-1211 GENEVA 19</a:t>
              </a:r>
            </a:p>
            <a:p>
              <a:pPr fontAlgn="auto">
                <a:spcBef>
                  <a:spcPts val="0"/>
                </a:spcBef>
                <a:spcAft>
                  <a:spcPts val="0"/>
                </a:spcAft>
                <a:defRPr/>
              </a:pPr>
              <a:r>
                <a:rPr lang="en-US" sz="1600" b="1" baseline="0" dirty="0">
                  <a:solidFill>
                    <a:schemeClr val="bg1"/>
                  </a:solidFill>
                  <a:latin typeface="Arial" pitchFamily="34" charset="0"/>
                  <a:cs typeface="Arial" pitchFamily="34" charset="0"/>
                </a:rPr>
                <a:t>SWITZERLAND</a:t>
              </a:r>
            </a:p>
            <a:p>
              <a:pPr fontAlgn="auto">
                <a:spcBef>
                  <a:spcPts val="0"/>
                </a:spcBef>
                <a:spcAft>
                  <a:spcPts val="0"/>
                </a:spcAft>
                <a:defRPr/>
              </a:pPr>
              <a:endParaRPr lang="en-US" sz="1600" b="1" baseline="0" dirty="0">
                <a:solidFill>
                  <a:schemeClr val="bg1"/>
                </a:solidFill>
                <a:latin typeface="Arial" pitchFamily="34" charset="0"/>
                <a:cs typeface="Arial" pitchFamily="34" charset="0"/>
              </a:endParaRPr>
            </a:p>
            <a:p>
              <a:pPr fontAlgn="auto">
                <a:spcBef>
                  <a:spcPts val="0"/>
                </a:spcBef>
                <a:spcAft>
                  <a:spcPts val="0"/>
                </a:spcAft>
                <a:defRPr/>
              </a:pPr>
              <a:r>
                <a:rPr lang="en-US" sz="1600" b="1" baseline="0" dirty="0">
                  <a:solidFill>
                    <a:schemeClr val="bg1"/>
                  </a:solidFill>
                  <a:latin typeface="Arial" pitchFamily="34" charset="0"/>
                  <a:cs typeface="Arial" pitchFamily="34" charset="0"/>
                </a:rPr>
                <a:t>TEL.: +41 22 730 42 22</a:t>
              </a:r>
            </a:p>
            <a:p>
              <a:pPr fontAlgn="auto">
                <a:spcBef>
                  <a:spcPts val="0"/>
                </a:spcBef>
                <a:spcAft>
                  <a:spcPts val="0"/>
                </a:spcAft>
                <a:defRPr/>
              </a:pPr>
              <a:r>
                <a:rPr lang="en-US" sz="1600" b="1" baseline="0" dirty="0">
                  <a:solidFill>
                    <a:schemeClr val="bg1"/>
                  </a:solidFill>
                  <a:latin typeface="Arial" pitchFamily="34" charset="0"/>
                  <a:cs typeface="Arial" pitchFamily="34" charset="0"/>
                </a:rPr>
                <a:t>FAX.: +41 22 733 03 95</a:t>
              </a:r>
              <a:endParaRPr lang="en-US" sz="1600" baseline="0" dirty="0">
                <a:solidFill>
                  <a:schemeClr val="bg1"/>
                </a:solidFill>
                <a:latin typeface="Arial" pitchFamily="34" charset="0"/>
                <a:cs typeface="Arial" pitchFamily="34" charset="0"/>
              </a:endParaRPr>
            </a:p>
          </p:txBody>
        </p:sp>
      </p:grpSp>
      <p:pic>
        <p:nvPicPr>
          <p:cNvPr id="11" name="Image 10" descr="IFRC-tagline-logo-EN.jpg"/>
          <p:cNvPicPr>
            <a:picLocks noChangeAspect="1"/>
          </p:cNvPicPr>
          <p:nvPr userDrawn="1"/>
        </p:nvPicPr>
        <p:blipFill rotWithShape="1">
          <a:blip r:embed="rId2" cstate="print">
            <a:extLst>
              <a:ext uri="{28A0092B-C50C-407E-A947-70E740481C1C}">
                <a14:useLocalDpi xmlns:a14="http://schemas.microsoft.com/office/drawing/2010/main" val="0"/>
              </a:ext>
            </a:extLst>
          </a:blip>
          <a:srcRect r="67805"/>
          <a:stretch/>
        </p:blipFill>
        <p:spPr>
          <a:xfrm>
            <a:off x="179512" y="5949280"/>
            <a:ext cx="2433619" cy="789432"/>
          </a:xfrm>
          <a:prstGeom prst="rect">
            <a:avLst/>
          </a:prstGeom>
        </p:spPr>
      </p:pic>
      <p:pic>
        <p:nvPicPr>
          <p:cNvPr id="12" name="Image 11" descr="IFRC-tagline-logo-EN.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46391"/>
          <a:stretch/>
        </p:blipFill>
        <p:spPr>
          <a:xfrm>
            <a:off x="5004048" y="5949280"/>
            <a:ext cx="4052320" cy="789432"/>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cxnSp>
        <p:nvCxnSpPr>
          <p:cNvPr id="3" name="Straight Connector 2"/>
          <p:cNvCxnSpPr/>
          <p:nvPr userDrawn="1"/>
        </p:nvCxnSpPr>
        <p:spPr>
          <a:xfrm>
            <a:off x="395536" y="908720"/>
            <a:ext cx="8380264"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userDrawn="1"/>
        </p:nvCxnSpPr>
        <p:spPr>
          <a:xfrm>
            <a:off x="395536" y="2060848"/>
            <a:ext cx="8291264"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dirty="0"/>
          </a:p>
        </p:txBody>
      </p:sp>
    </p:spTree>
    <p:extLst>
      <p:ext uri="{BB962C8B-B14F-4D97-AF65-F5344CB8AC3E}">
        <p14:creationId xmlns:p14="http://schemas.microsoft.com/office/powerpoint/2010/main" val="327253667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834314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467544" y="910307"/>
            <a:ext cx="8219256"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467544" y="1702396"/>
            <a:ext cx="8219256"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457200" y="1676400"/>
            <a:ext cx="4038600" cy="4191000"/>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676400"/>
            <a:ext cx="4038600" cy="4191000"/>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20511450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230924" y="979488"/>
            <a:ext cx="7759212" cy="65405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1230923" y="1958975"/>
            <a:ext cx="3777762" cy="4311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5149362" y="1958976"/>
            <a:ext cx="3779227" cy="2079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5149362" y="4191001"/>
            <a:ext cx="3779227" cy="2079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481501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image" Target="../media/image5.png"/><Relationship Id="rId2" Type="http://schemas.openxmlformats.org/officeDocument/2006/relationships/slideLayout" Target="../slideLayouts/slideLayout11.xml"/><Relationship Id="rId16" Type="http://schemas.openxmlformats.org/officeDocument/2006/relationships/image" Target="../media/image4.png"/><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theme" Target="../theme/theme2.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4.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4.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5" name="Image 14"/>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004048" y="260648"/>
            <a:ext cx="3737926" cy="553245"/>
          </a:xfrm>
          <a:prstGeom prst="rect">
            <a:avLst/>
          </a:prstGeom>
        </p:spPr>
      </p:pic>
      <p:sp>
        <p:nvSpPr>
          <p:cNvPr id="16" name="Title Placeholder 1"/>
          <p:cNvSpPr>
            <a:spLocks noGrp="1"/>
          </p:cNvSpPr>
          <p:nvPr>
            <p:ph type="title"/>
          </p:nvPr>
        </p:nvSpPr>
        <p:spPr bwMode="auto">
          <a:xfrm>
            <a:off x="395536" y="908720"/>
            <a:ext cx="828092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sp>
        <p:nvSpPr>
          <p:cNvPr id="18" name="Text Placeholder 2"/>
          <p:cNvSpPr>
            <a:spLocks noGrp="1"/>
          </p:cNvSpPr>
          <p:nvPr>
            <p:ph type="body" idx="1"/>
          </p:nvPr>
        </p:nvSpPr>
        <p:spPr bwMode="auto">
          <a:xfrm>
            <a:off x="1828800" y="2234282"/>
            <a:ext cx="68580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21" name="TextBox 18"/>
          <p:cNvSpPr txBox="1"/>
          <p:nvPr/>
        </p:nvSpPr>
        <p:spPr bwMode="auto">
          <a:xfrm>
            <a:off x="395536" y="404664"/>
            <a:ext cx="3456384" cy="369332"/>
          </a:xfrm>
          <a:prstGeom prst="rect">
            <a:avLst/>
          </a:prstGeom>
          <a:noFill/>
        </p:spPr>
        <p:txBody>
          <a:bodyPr wrap="square" lIns="0" tIns="0" rIns="0" bIns="0">
            <a:spAutoFit/>
          </a:bodyPr>
          <a:lstStyle/>
          <a:p>
            <a:pPr algn="l" fontAlgn="auto">
              <a:spcBef>
                <a:spcPts val="0"/>
              </a:spcBef>
              <a:spcAft>
                <a:spcPts val="0"/>
              </a:spcAft>
              <a:defRPr/>
            </a:pPr>
            <a:r>
              <a:rPr lang="en-GB" sz="1400" b="0" dirty="0" smtClean="0">
                <a:solidFill>
                  <a:schemeClr val="tx1"/>
                </a:solidFill>
                <a:latin typeface="+mj-lt"/>
                <a:cs typeface="Arial" pitchFamily="34" charset="0"/>
              </a:rPr>
              <a:t>Presentation to </a:t>
            </a:r>
            <a:r>
              <a:rPr lang="en-GB" sz="1400" b="0" dirty="0" smtClean="0">
                <a:solidFill>
                  <a:schemeClr val="tx1"/>
                </a:solidFill>
                <a:latin typeface="+mj-lt"/>
                <a:cs typeface="Arial" pitchFamily="34" charset="0"/>
              </a:rPr>
              <a:t>ACE</a:t>
            </a:r>
            <a:r>
              <a:rPr lang="en-GB" sz="1400" b="0" baseline="0" dirty="0" smtClean="0">
                <a:solidFill>
                  <a:schemeClr val="tx1"/>
                </a:solidFill>
                <a:latin typeface="+mj-lt"/>
                <a:cs typeface="Arial" pitchFamily="34" charset="0"/>
              </a:rPr>
              <a:t> training second batch </a:t>
            </a:r>
            <a:endParaRPr lang="en-GB" sz="1400" b="0" dirty="0" smtClean="0">
              <a:solidFill>
                <a:schemeClr val="tx1"/>
              </a:solidFill>
              <a:latin typeface="+mj-lt"/>
              <a:cs typeface="Arial" pitchFamily="34" charset="0"/>
            </a:endParaRPr>
          </a:p>
          <a:p>
            <a:pPr algn="l" fontAlgn="auto">
              <a:spcBef>
                <a:spcPts val="0"/>
              </a:spcBef>
              <a:spcAft>
                <a:spcPts val="0"/>
              </a:spcAft>
              <a:defRPr/>
            </a:pPr>
            <a:r>
              <a:rPr lang="en-GB" sz="1000" b="0" dirty="0" smtClean="0">
                <a:solidFill>
                  <a:schemeClr val="tx1"/>
                </a:solidFill>
                <a:latin typeface="+mj-lt"/>
                <a:cs typeface="Arial" pitchFamily="34" charset="0"/>
              </a:rPr>
              <a:t>Jakarta,  </a:t>
            </a:r>
            <a:r>
              <a:rPr lang="en-GB" sz="1000" b="0" dirty="0" smtClean="0">
                <a:solidFill>
                  <a:schemeClr val="tx1"/>
                </a:solidFill>
                <a:latin typeface="+mj-lt"/>
                <a:cs typeface="Arial" pitchFamily="34" charset="0"/>
              </a:rPr>
              <a:t>27 </a:t>
            </a:r>
            <a:r>
              <a:rPr lang="en-GB" sz="1000" b="0" dirty="0" smtClean="0">
                <a:solidFill>
                  <a:schemeClr val="tx1"/>
                </a:solidFill>
                <a:latin typeface="+mj-lt"/>
                <a:cs typeface="Arial" pitchFamily="34" charset="0"/>
              </a:rPr>
              <a:t>April 2015</a:t>
            </a:r>
          </a:p>
        </p:txBody>
      </p:sp>
      <p:cxnSp>
        <p:nvCxnSpPr>
          <p:cNvPr id="3" name="Connecteur droit 2"/>
          <p:cNvCxnSpPr/>
          <p:nvPr userDrawn="1"/>
        </p:nvCxnSpPr>
        <p:spPr>
          <a:xfrm>
            <a:off x="395536" y="332656"/>
            <a:ext cx="3456384"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30" r:id="rId5"/>
    <p:sldLayoutId id="2147483731" r:id="rId6"/>
    <p:sldLayoutId id="2147483732" r:id="rId7"/>
    <p:sldLayoutId id="2147483733" r:id="rId8"/>
    <p:sldLayoutId id="2147483734" r:id="rId9"/>
  </p:sldLayoutIdLst>
  <p:txStyles>
    <p:titleStyle>
      <a:lvl1pPr algn="l" rtl="0" eaLnBrk="1" fontAlgn="base" hangingPunct="1">
        <a:spcBef>
          <a:spcPct val="0"/>
        </a:spcBef>
        <a:spcAft>
          <a:spcPct val="0"/>
        </a:spcAft>
        <a:defRPr sz="2600" b="1" i="1" kern="1200">
          <a:solidFill>
            <a:schemeClr val="tx1"/>
          </a:solidFill>
          <a:latin typeface="+mj-lt"/>
          <a:ea typeface="+mj-ea"/>
          <a:cs typeface="Arial" pitchFamily="34" charset="0"/>
        </a:defRPr>
      </a:lvl1pPr>
      <a:lvl2pPr algn="l" rtl="0" eaLnBrk="1" fontAlgn="base" hangingPunct="1">
        <a:spcBef>
          <a:spcPct val="0"/>
        </a:spcBef>
        <a:spcAft>
          <a:spcPct val="0"/>
        </a:spcAft>
        <a:defRPr sz="2600" b="1" i="1">
          <a:solidFill>
            <a:schemeClr val="tx1"/>
          </a:solidFill>
          <a:latin typeface="Arial" pitchFamily="34" charset="0"/>
          <a:cs typeface="Arial" pitchFamily="34" charset="0"/>
        </a:defRPr>
      </a:lvl2pPr>
      <a:lvl3pPr algn="l" rtl="0" eaLnBrk="1" fontAlgn="base" hangingPunct="1">
        <a:spcBef>
          <a:spcPct val="0"/>
        </a:spcBef>
        <a:spcAft>
          <a:spcPct val="0"/>
        </a:spcAft>
        <a:defRPr sz="2600" b="1" i="1">
          <a:solidFill>
            <a:schemeClr val="tx1"/>
          </a:solidFill>
          <a:latin typeface="Arial" pitchFamily="34" charset="0"/>
          <a:cs typeface="Arial" pitchFamily="34" charset="0"/>
        </a:defRPr>
      </a:lvl3pPr>
      <a:lvl4pPr algn="l" rtl="0" eaLnBrk="1" fontAlgn="base" hangingPunct="1">
        <a:spcBef>
          <a:spcPct val="0"/>
        </a:spcBef>
        <a:spcAft>
          <a:spcPct val="0"/>
        </a:spcAft>
        <a:defRPr sz="2600" b="1" i="1">
          <a:solidFill>
            <a:schemeClr val="tx1"/>
          </a:solidFill>
          <a:latin typeface="Arial" pitchFamily="34" charset="0"/>
          <a:cs typeface="Arial" pitchFamily="34" charset="0"/>
        </a:defRPr>
      </a:lvl4pPr>
      <a:lvl5pPr algn="l" rtl="0" eaLnBrk="1" fontAlgn="base" hangingPunct="1">
        <a:spcBef>
          <a:spcPct val="0"/>
        </a:spcBef>
        <a:spcAft>
          <a:spcPct val="0"/>
        </a:spcAft>
        <a:defRPr sz="2600" b="1" i="1">
          <a:solidFill>
            <a:schemeClr val="tx1"/>
          </a:solidFill>
          <a:latin typeface="Arial" pitchFamily="34" charset="0"/>
          <a:cs typeface="Arial" pitchFamily="34" charset="0"/>
        </a:defRPr>
      </a:lvl5pPr>
      <a:lvl6pPr marL="457200" algn="l" rtl="0" eaLnBrk="1" fontAlgn="base" hangingPunct="1">
        <a:spcBef>
          <a:spcPct val="0"/>
        </a:spcBef>
        <a:spcAft>
          <a:spcPct val="0"/>
        </a:spcAft>
        <a:defRPr sz="2600" b="1" i="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600" b="1" i="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600" b="1" i="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600" b="1" i="1">
          <a:solidFill>
            <a:schemeClr val="tx1"/>
          </a:solidFill>
          <a:latin typeface="Arial" pitchFamily="34" charset="0"/>
          <a:cs typeface="Arial" pitchFamily="34" charset="0"/>
        </a:defRPr>
      </a:lvl9pPr>
    </p:titleStyle>
    <p:bodyStyle>
      <a:lvl1pPr marL="273050" indent="-273050" algn="l" rtl="0" eaLnBrk="1" fontAlgn="base" hangingPunct="1">
        <a:spcBef>
          <a:spcPct val="20000"/>
        </a:spcBef>
        <a:spcAft>
          <a:spcPct val="0"/>
        </a:spcAft>
        <a:buClr>
          <a:srgbClr val="CF1C21"/>
        </a:buClr>
        <a:buSzPct val="80000"/>
        <a:buFont typeface="Wingdings" pitchFamily="2" charset="2"/>
        <a:buChar char="§"/>
        <a:defRPr sz="2200" kern="1200">
          <a:solidFill>
            <a:schemeClr val="tx1"/>
          </a:solidFill>
          <a:latin typeface="+mj-lt"/>
          <a:ea typeface="+mn-ea"/>
          <a:cs typeface="Arial" pitchFamily="34" charset="0"/>
        </a:defRPr>
      </a:lvl1pPr>
      <a:lvl2pPr marL="450850" indent="-177800"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mj-lt"/>
          <a:ea typeface="+mn-ea"/>
          <a:cs typeface="Arial" pitchFamily="34" charset="0"/>
        </a:defRPr>
      </a:lvl2pPr>
      <a:lvl3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mj-lt"/>
          <a:ea typeface="+mn-ea"/>
          <a:cs typeface="Arial" pitchFamily="34" charset="0"/>
        </a:defRPr>
      </a:lvl3pPr>
      <a:lvl4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mj-lt"/>
          <a:ea typeface="+mn-ea"/>
          <a:cs typeface="Arial" pitchFamily="34" charset="0"/>
        </a:defRPr>
      </a:lvl4pPr>
      <a:lvl5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mj-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264C7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143000" y="304800"/>
            <a:ext cx="7696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fr-FR" smtClean="0"/>
              <a:t>Click to edit Master title style</a:t>
            </a:r>
          </a:p>
        </p:txBody>
      </p:sp>
      <p:sp>
        <p:nvSpPr>
          <p:cNvPr id="1027" name="Rectangle 3"/>
          <p:cNvSpPr>
            <a:spLocks noGrp="1" noChangeArrowheads="1"/>
          </p:cNvSpPr>
          <p:nvPr>
            <p:ph type="body" idx="1"/>
          </p:nvPr>
        </p:nvSpPr>
        <p:spPr bwMode="auto">
          <a:xfrm>
            <a:off x="1143000" y="1752600"/>
            <a:ext cx="76962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fr-FR" smtClean="0"/>
              <a:t>Click to edit Master text styles</a:t>
            </a:r>
          </a:p>
          <a:p>
            <a:pPr lvl="1"/>
            <a:r>
              <a:rPr lang="en-GB" altLang="fr-FR" smtClean="0"/>
              <a:t>Second level</a:t>
            </a:r>
          </a:p>
          <a:p>
            <a:pPr lvl="2"/>
            <a:r>
              <a:rPr lang="en-GB" altLang="fr-FR" smtClean="0"/>
              <a:t>Third level</a:t>
            </a:r>
          </a:p>
          <a:p>
            <a:pPr lvl="3"/>
            <a:r>
              <a:rPr lang="en-GB" altLang="fr-FR" smtClean="0"/>
              <a:t>Fourth level</a:t>
            </a:r>
          </a:p>
          <a:p>
            <a:pPr lvl="4"/>
            <a:r>
              <a:rPr lang="en-GB" altLang="fr-FR" smtClean="0"/>
              <a:t>Fifth level</a:t>
            </a:r>
          </a:p>
        </p:txBody>
      </p:sp>
      <p:sp>
        <p:nvSpPr>
          <p:cNvPr id="1028" name="Rectangle 4"/>
          <p:cNvSpPr>
            <a:spLocks noGrp="1" noChangeArrowheads="1"/>
          </p:cNvSpPr>
          <p:nvPr>
            <p:ph type="dt" sz="half" idx="2"/>
          </p:nvPr>
        </p:nvSpPr>
        <p:spPr bwMode="auto">
          <a:xfrm>
            <a:off x="1143000" y="647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CCECFF"/>
                </a:solidFill>
                <a:latin typeface="+mn-lt"/>
              </a:defRPr>
            </a:lvl1pPr>
          </a:lstStyle>
          <a:p>
            <a:pPr eaLnBrk="0" hangingPunct="0">
              <a:defRPr/>
            </a:pPr>
            <a:endParaRPr lang="en-GB">
              <a:cs typeface="+mn-cs"/>
            </a:endParaRPr>
          </a:p>
        </p:txBody>
      </p:sp>
      <p:sp>
        <p:nvSpPr>
          <p:cNvPr id="1030" name="Rectangle 6"/>
          <p:cNvSpPr>
            <a:spLocks noGrp="1" noChangeArrowheads="1"/>
          </p:cNvSpPr>
          <p:nvPr>
            <p:ph type="sldNum" sz="quarter" idx="4"/>
          </p:nvPr>
        </p:nvSpPr>
        <p:spPr bwMode="auto">
          <a:xfrm>
            <a:off x="3962400" y="647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CCECFF"/>
                </a:solidFill>
                <a:latin typeface="Arial" charset="0"/>
              </a:defRPr>
            </a:lvl1pPr>
          </a:lstStyle>
          <a:p>
            <a:pPr eaLnBrk="0" hangingPunct="0"/>
            <a:fld id="{73CC2335-18D5-4EE2-8586-22E11C61010A}" type="slidenum">
              <a:rPr lang="en-GB" altLang="fr-FR">
                <a:cs typeface="+mn-cs"/>
              </a:rPr>
              <a:pPr eaLnBrk="0" hangingPunct="0"/>
              <a:t>‹#›</a:t>
            </a:fld>
            <a:endParaRPr lang="en-GB" altLang="fr-FR">
              <a:cs typeface="+mn-cs"/>
            </a:endParaRPr>
          </a:p>
        </p:txBody>
      </p:sp>
      <p:pic>
        <p:nvPicPr>
          <p:cNvPr id="2" name="Picture 10" descr="band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1066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12" descr="logo icrc blanc transparent"/>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52400" y="5943600"/>
            <a:ext cx="7493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4154739"/>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Lst>
  <p:transition>
    <p:plus/>
  </p:transition>
  <p:timing>
    <p:tnLst>
      <p:par>
        <p:cTn id="1" dur="indefinite" restart="never" nodeType="tmRoot"/>
      </p:par>
    </p:tnLst>
  </p:timing>
  <p:txStyles>
    <p:titleStyle>
      <a:lvl1pPr algn="l" rtl="0" eaLnBrk="0" fontAlgn="base" hangingPunct="0">
        <a:spcBef>
          <a:spcPct val="0"/>
        </a:spcBef>
        <a:spcAft>
          <a:spcPct val="0"/>
        </a:spcAft>
        <a:defRPr sz="3200">
          <a:solidFill>
            <a:srgbClr val="CCECFF"/>
          </a:solidFill>
          <a:latin typeface="+mj-lt"/>
          <a:ea typeface="+mj-ea"/>
          <a:cs typeface="+mj-cs"/>
        </a:defRPr>
      </a:lvl1pPr>
      <a:lvl2pPr algn="l" rtl="0" eaLnBrk="0" fontAlgn="base" hangingPunct="0">
        <a:spcBef>
          <a:spcPct val="0"/>
        </a:spcBef>
        <a:spcAft>
          <a:spcPct val="0"/>
        </a:spcAft>
        <a:defRPr sz="3200">
          <a:solidFill>
            <a:srgbClr val="CCECFF"/>
          </a:solidFill>
          <a:latin typeface="Arial" charset="0"/>
        </a:defRPr>
      </a:lvl2pPr>
      <a:lvl3pPr algn="l" rtl="0" eaLnBrk="0" fontAlgn="base" hangingPunct="0">
        <a:spcBef>
          <a:spcPct val="0"/>
        </a:spcBef>
        <a:spcAft>
          <a:spcPct val="0"/>
        </a:spcAft>
        <a:defRPr sz="3200">
          <a:solidFill>
            <a:srgbClr val="CCECFF"/>
          </a:solidFill>
          <a:latin typeface="Arial" charset="0"/>
        </a:defRPr>
      </a:lvl3pPr>
      <a:lvl4pPr algn="l" rtl="0" eaLnBrk="0" fontAlgn="base" hangingPunct="0">
        <a:spcBef>
          <a:spcPct val="0"/>
        </a:spcBef>
        <a:spcAft>
          <a:spcPct val="0"/>
        </a:spcAft>
        <a:defRPr sz="3200">
          <a:solidFill>
            <a:srgbClr val="CCECFF"/>
          </a:solidFill>
          <a:latin typeface="Arial" charset="0"/>
        </a:defRPr>
      </a:lvl4pPr>
      <a:lvl5pPr algn="l" rtl="0" eaLnBrk="0" fontAlgn="base" hangingPunct="0">
        <a:spcBef>
          <a:spcPct val="0"/>
        </a:spcBef>
        <a:spcAft>
          <a:spcPct val="0"/>
        </a:spcAft>
        <a:defRPr sz="3200">
          <a:solidFill>
            <a:srgbClr val="CCECFF"/>
          </a:solidFill>
          <a:latin typeface="Arial" charset="0"/>
        </a:defRPr>
      </a:lvl5pPr>
      <a:lvl6pPr marL="457200" algn="l" rtl="0" eaLnBrk="0" fontAlgn="base" hangingPunct="0">
        <a:spcBef>
          <a:spcPct val="0"/>
        </a:spcBef>
        <a:spcAft>
          <a:spcPct val="0"/>
        </a:spcAft>
        <a:defRPr sz="3200">
          <a:solidFill>
            <a:srgbClr val="CCECFF"/>
          </a:solidFill>
          <a:latin typeface="Arial" charset="0"/>
        </a:defRPr>
      </a:lvl6pPr>
      <a:lvl7pPr marL="914400" algn="l" rtl="0" eaLnBrk="0" fontAlgn="base" hangingPunct="0">
        <a:spcBef>
          <a:spcPct val="0"/>
        </a:spcBef>
        <a:spcAft>
          <a:spcPct val="0"/>
        </a:spcAft>
        <a:defRPr sz="3200">
          <a:solidFill>
            <a:srgbClr val="CCECFF"/>
          </a:solidFill>
          <a:latin typeface="Arial" charset="0"/>
        </a:defRPr>
      </a:lvl7pPr>
      <a:lvl8pPr marL="1371600" algn="l" rtl="0" eaLnBrk="0" fontAlgn="base" hangingPunct="0">
        <a:spcBef>
          <a:spcPct val="0"/>
        </a:spcBef>
        <a:spcAft>
          <a:spcPct val="0"/>
        </a:spcAft>
        <a:defRPr sz="3200">
          <a:solidFill>
            <a:srgbClr val="CCECFF"/>
          </a:solidFill>
          <a:latin typeface="Arial" charset="0"/>
        </a:defRPr>
      </a:lvl8pPr>
      <a:lvl9pPr marL="1828800" algn="l" rtl="0" eaLnBrk="0" fontAlgn="base" hangingPunct="0">
        <a:spcBef>
          <a:spcPct val="0"/>
        </a:spcBef>
        <a:spcAft>
          <a:spcPct val="0"/>
        </a:spcAft>
        <a:defRPr sz="3200">
          <a:solidFill>
            <a:srgbClr val="CCECFF"/>
          </a:solidFill>
          <a:latin typeface="Arial" charset="0"/>
        </a:defRPr>
      </a:lvl9pPr>
    </p:titleStyle>
    <p:bodyStyle>
      <a:lvl1pPr marL="342900" indent="-342900" algn="l" rtl="0" eaLnBrk="0" fontAlgn="base" hangingPunct="0">
        <a:spcBef>
          <a:spcPct val="20000"/>
        </a:spcBef>
        <a:spcAft>
          <a:spcPct val="0"/>
        </a:spcAft>
        <a:buClr>
          <a:srgbClr val="D1002D"/>
        </a:buClr>
        <a:buFont typeface="Webdings" pitchFamily="18" charset="2"/>
        <a:buChar char="4"/>
        <a:defRPr sz="2800">
          <a:solidFill>
            <a:srgbClr val="CCECFF"/>
          </a:solidFill>
          <a:latin typeface="+mn-lt"/>
          <a:ea typeface="+mn-ea"/>
          <a:cs typeface="+mn-cs"/>
        </a:defRPr>
      </a:lvl1pPr>
      <a:lvl2pPr marL="742950" indent="-285750" algn="l" rtl="0" eaLnBrk="0" fontAlgn="base" hangingPunct="0">
        <a:spcBef>
          <a:spcPct val="20000"/>
        </a:spcBef>
        <a:spcAft>
          <a:spcPct val="0"/>
        </a:spcAft>
        <a:buClr>
          <a:srgbClr val="D1002D"/>
        </a:buClr>
        <a:buSzPct val="80000"/>
        <a:buFont typeface="Webdings" pitchFamily="18" charset="2"/>
        <a:buChar char="8"/>
        <a:defRPr sz="2400">
          <a:solidFill>
            <a:srgbClr val="CCECFF"/>
          </a:solidFill>
          <a:latin typeface="+mn-lt"/>
        </a:defRPr>
      </a:lvl2pPr>
      <a:lvl3pPr marL="1085850" indent="-228600" algn="l" rtl="0" eaLnBrk="0" fontAlgn="base" hangingPunct="0">
        <a:spcBef>
          <a:spcPct val="20000"/>
        </a:spcBef>
        <a:spcAft>
          <a:spcPct val="0"/>
        </a:spcAft>
        <a:buClr>
          <a:srgbClr val="D1002D"/>
        </a:buClr>
        <a:buSzPct val="75000"/>
        <a:buFont typeface="Webdings" pitchFamily="18" charset="2"/>
        <a:buChar char=":"/>
        <a:defRPr sz="2200">
          <a:solidFill>
            <a:srgbClr val="CCECFF"/>
          </a:solidFill>
          <a:latin typeface="+mn-lt"/>
        </a:defRPr>
      </a:lvl3pPr>
      <a:lvl4pPr marL="1428750" indent="-228600" algn="l" rtl="0" eaLnBrk="0" fontAlgn="base" hangingPunct="0">
        <a:spcBef>
          <a:spcPct val="20000"/>
        </a:spcBef>
        <a:spcAft>
          <a:spcPct val="0"/>
        </a:spcAft>
        <a:buClr>
          <a:srgbClr val="D1002D"/>
        </a:buClr>
        <a:buSzPct val="75000"/>
        <a:buChar char="»"/>
        <a:defRPr sz="2000">
          <a:solidFill>
            <a:srgbClr val="CCECFF"/>
          </a:solidFill>
          <a:latin typeface="+mn-lt"/>
        </a:defRPr>
      </a:lvl4pPr>
      <a:lvl5pPr marL="1771650" indent="-228600" algn="l" rtl="0" eaLnBrk="0" fontAlgn="base" hangingPunct="0">
        <a:spcBef>
          <a:spcPct val="20000"/>
        </a:spcBef>
        <a:spcAft>
          <a:spcPct val="0"/>
        </a:spcAft>
        <a:buClr>
          <a:srgbClr val="D1002D"/>
        </a:buClr>
        <a:buSzPct val="75000"/>
        <a:buChar char="&gt;"/>
        <a:defRPr>
          <a:solidFill>
            <a:srgbClr val="CCECFF"/>
          </a:solidFill>
          <a:latin typeface="+mn-lt"/>
        </a:defRPr>
      </a:lvl5pPr>
      <a:lvl6pPr marL="2228850" indent="-228600" algn="l" rtl="0" eaLnBrk="0" fontAlgn="base" hangingPunct="0">
        <a:spcBef>
          <a:spcPct val="20000"/>
        </a:spcBef>
        <a:spcAft>
          <a:spcPct val="0"/>
        </a:spcAft>
        <a:buClr>
          <a:srgbClr val="D1002D"/>
        </a:buClr>
        <a:buSzPct val="75000"/>
        <a:buChar char="&gt;"/>
        <a:defRPr>
          <a:solidFill>
            <a:srgbClr val="CCECFF"/>
          </a:solidFill>
          <a:latin typeface="+mn-lt"/>
        </a:defRPr>
      </a:lvl6pPr>
      <a:lvl7pPr marL="2686050" indent="-228600" algn="l" rtl="0" eaLnBrk="0" fontAlgn="base" hangingPunct="0">
        <a:spcBef>
          <a:spcPct val="20000"/>
        </a:spcBef>
        <a:spcAft>
          <a:spcPct val="0"/>
        </a:spcAft>
        <a:buClr>
          <a:srgbClr val="D1002D"/>
        </a:buClr>
        <a:buSzPct val="75000"/>
        <a:buChar char="&gt;"/>
        <a:defRPr>
          <a:solidFill>
            <a:srgbClr val="CCECFF"/>
          </a:solidFill>
          <a:latin typeface="+mn-lt"/>
        </a:defRPr>
      </a:lvl7pPr>
      <a:lvl8pPr marL="3143250" indent="-228600" algn="l" rtl="0" eaLnBrk="0" fontAlgn="base" hangingPunct="0">
        <a:spcBef>
          <a:spcPct val="20000"/>
        </a:spcBef>
        <a:spcAft>
          <a:spcPct val="0"/>
        </a:spcAft>
        <a:buClr>
          <a:srgbClr val="D1002D"/>
        </a:buClr>
        <a:buSzPct val="75000"/>
        <a:buChar char="&gt;"/>
        <a:defRPr>
          <a:solidFill>
            <a:srgbClr val="CCECFF"/>
          </a:solidFill>
          <a:latin typeface="+mn-lt"/>
        </a:defRPr>
      </a:lvl8pPr>
      <a:lvl9pPr marL="3600450" indent="-228600" algn="l" rtl="0" eaLnBrk="0" fontAlgn="base" hangingPunct="0">
        <a:spcBef>
          <a:spcPct val="20000"/>
        </a:spcBef>
        <a:spcAft>
          <a:spcPct val="0"/>
        </a:spcAft>
        <a:buClr>
          <a:srgbClr val="D1002D"/>
        </a:buClr>
        <a:buSzPct val="75000"/>
        <a:buChar char="&gt;"/>
        <a:defRPr>
          <a:solidFill>
            <a:srgbClr val="CCEC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264C72"/>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bwMode="auto">
          <a:xfrm>
            <a:off x="1143000" y="304800"/>
            <a:ext cx="7696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82947" name="Rectangle 3"/>
          <p:cNvSpPr>
            <a:spLocks noGrp="1" noChangeArrowheads="1"/>
          </p:cNvSpPr>
          <p:nvPr>
            <p:ph type="body" idx="1"/>
          </p:nvPr>
        </p:nvSpPr>
        <p:spPr bwMode="auto">
          <a:xfrm>
            <a:off x="1143000" y="1752600"/>
            <a:ext cx="76962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82948" name="Rectangle 4"/>
          <p:cNvSpPr>
            <a:spLocks noGrp="1" noChangeArrowheads="1"/>
          </p:cNvSpPr>
          <p:nvPr>
            <p:ph type="dt" sz="half" idx="2"/>
          </p:nvPr>
        </p:nvSpPr>
        <p:spPr bwMode="auto">
          <a:xfrm>
            <a:off x="1143000" y="647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solidFill>
                  <a:srgbClr val="CCECFF"/>
                </a:solidFill>
                <a:latin typeface="+mn-lt"/>
              </a:defRPr>
            </a:lvl1pPr>
          </a:lstStyle>
          <a:p>
            <a:pPr eaLnBrk="0" hangingPunct="0">
              <a:defRPr/>
            </a:pPr>
            <a:endParaRPr lang="en-GB" altLang="en-US">
              <a:cs typeface="+mn-cs"/>
            </a:endParaRPr>
          </a:p>
        </p:txBody>
      </p:sp>
      <p:sp>
        <p:nvSpPr>
          <p:cNvPr id="82949" name="Rectangle 5"/>
          <p:cNvSpPr>
            <a:spLocks noGrp="1" noChangeArrowheads="1"/>
          </p:cNvSpPr>
          <p:nvPr>
            <p:ph type="sldNum" sz="quarter" idx="4"/>
          </p:nvPr>
        </p:nvSpPr>
        <p:spPr bwMode="auto">
          <a:xfrm>
            <a:off x="3962400" y="647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solidFill>
                  <a:srgbClr val="CCECFF"/>
                </a:solidFill>
                <a:latin typeface="+mn-lt"/>
              </a:defRPr>
            </a:lvl1pPr>
          </a:lstStyle>
          <a:p>
            <a:pPr eaLnBrk="0" hangingPunct="0">
              <a:defRPr/>
            </a:pPr>
            <a:fld id="{BA2C6862-D915-4723-BFB4-3E78475BBE4D}" type="slidenum">
              <a:rPr lang="en-GB" altLang="en-US">
                <a:cs typeface="+mn-cs"/>
              </a:rPr>
              <a:pPr eaLnBrk="0" hangingPunct="0">
                <a:defRPr/>
              </a:pPr>
              <a:t>‹#›</a:t>
            </a:fld>
            <a:endParaRPr lang="en-GB" altLang="en-US">
              <a:cs typeface="+mn-cs"/>
            </a:endParaRPr>
          </a:p>
        </p:txBody>
      </p:sp>
      <p:pic>
        <p:nvPicPr>
          <p:cNvPr id="1030" name="Picture 6" descr="A:\bande.gif"/>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066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descr="A:\logo icrc blanc transparent.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2400" y="5943600"/>
            <a:ext cx="7493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4331593"/>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82946"/>
                                        </p:tgtEl>
                                        <p:attrNameLst>
                                          <p:attrName>style.visibility</p:attrName>
                                        </p:attrNameLst>
                                      </p:cBhvr>
                                      <p:to>
                                        <p:strVal val="visible"/>
                                      </p:to>
                                    </p:set>
                                  </p:childTnLst>
                                  <p:subTnLst>
                                    <p:animClr clrSpc="rgb" dir="cw">
                                      <p:cBhvr override="childStyle">
                                        <p:cTn dur="1" fill="hold" display="0" masterRel="nextClick" afterEffect="1"/>
                                        <p:tgtEl>
                                          <p:spTgt spid="82946"/>
                                        </p:tgtEl>
                                        <p:attrNameLst>
                                          <p:attrName>ppt_c</p:attrName>
                                        </p:attrNameLst>
                                      </p:cBhvr>
                                      <p:to>
                                        <a:srgbClr val="0099FF"/>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2" fill="hold" grpId="0" nodeType="clickEffect">
                                  <p:stCondLst>
                                    <p:cond delay="0"/>
                                  </p:stCondLst>
                                  <p:childTnLst>
                                    <p:set>
                                      <p:cBhvr>
                                        <p:cTn id="10" dur="1" fill="hold">
                                          <p:stCondLst>
                                            <p:cond delay="0"/>
                                          </p:stCondLst>
                                        </p:cTn>
                                        <p:tgtEl>
                                          <p:spTgt spid="82947">
                                            <p:txEl>
                                              <p:pRg st="0" end="0"/>
                                            </p:txEl>
                                          </p:spTgt>
                                        </p:tgtEl>
                                        <p:attrNameLst>
                                          <p:attrName>style.visibility</p:attrName>
                                        </p:attrNameLst>
                                      </p:cBhvr>
                                      <p:to>
                                        <p:strVal val="visible"/>
                                      </p:to>
                                    </p:set>
                                    <p:anim calcmode="lin" valueType="num">
                                      <p:cBhvr additive="base">
                                        <p:cTn id="11" dur="500" fill="hold"/>
                                        <p:tgtEl>
                                          <p:spTgt spid="82947">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829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82947">
                                            <p:txEl>
                                              <p:pRg st="1" end="1"/>
                                            </p:txEl>
                                          </p:spTgt>
                                        </p:tgtEl>
                                        <p:attrNameLst>
                                          <p:attrName>style.visibility</p:attrName>
                                        </p:attrNameLst>
                                      </p:cBhvr>
                                      <p:to>
                                        <p:strVal val="visible"/>
                                      </p:to>
                                    </p:set>
                                    <p:anim calcmode="lin" valueType="num">
                                      <p:cBhvr additive="base">
                                        <p:cTn id="17" dur="500" fill="hold"/>
                                        <p:tgtEl>
                                          <p:spTgt spid="82947">
                                            <p:txEl>
                                              <p:pRg st="1" end="1"/>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8294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82947">
                                            <p:txEl>
                                              <p:pRg st="2" end="2"/>
                                            </p:txEl>
                                          </p:spTgt>
                                        </p:tgtEl>
                                        <p:attrNameLst>
                                          <p:attrName>style.visibility</p:attrName>
                                        </p:attrNameLst>
                                      </p:cBhvr>
                                      <p:to>
                                        <p:strVal val="visible"/>
                                      </p:to>
                                    </p:set>
                                    <p:anim calcmode="lin" valueType="num">
                                      <p:cBhvr additive="base">
                                        <p:cTn id="23" dur="500" fill="hold"/>
                                        <p:tgtEl>
                                          <p:spTgt spid="82947">
                                            <p:txEl>
                                              <p:pRg st="2" end="2"/>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8294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82947">
                                            <p:txEl>
                                              <p:pRg st="3" end="3"/>
                                            </p:txEl>
                                          </p:spTgt>
                                        </p:tgtEl>
                                        <p:attrNameLst>
                                          <p:attrName>style.visibility</p:attrName>
                                        </p:attrNameLst>
                                      </p:cBhvr>
                                      <p:to>
                                        <p:strVal val="visible"/>
                                      </p:to>
                                    </p:set>
                                    <p:anim calcmode="lin" valueType="num">
                                      <p:cBhvr additive="base">
                                        <p:cTn id="29" dur="500" fill="hold"/>
                                        <p:tgtEl>
                                          <p:spTgt spid="82947">
                                            <p:txEl>
                                              <p:pRg st="3" end="3"/>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8294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82947">
                                            <p:txEl>
                                              <p:pRg st="4" end="4"/>
                                            </p:txEl>
                                          </p:spTgt>
                                        </p:tgtEl>
                                        <p:attrNameLst>
                                          <p:attrName>style.visibility</p:attrName>
                                        </p:attrNameLst>
                                      </p:cBhvr>
                                      <p:to>
                                        <p:strVal val="visible"/>
                                      </p:to>
                                    </p:set>
                                    <p:anim calcmode="lin" valueType="num">
                                      <p:cBhvr additive="base">
                                        <p:cTn id="35" dur="500" fill="hold"/>
                                        <p:tgtEl>
                                          <p:spTgt spid="82947">
                                            <p:txEl>
                                              <p:pRg st="4" end="4"/>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8294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6" grpId="0" autoUpdateAnimBg="0"/>
      <p:bldP spid="82947" grpId="0" build="p" bldLvl="5" autoUpdateAnimBg="0">
        <p:tmplLst>
          <p:tmpl lvl="1">
            <p:tnLst>
              <p:par>
                <p:cTn presetID="2" presetClass="entr" presetSubtype="2" fill="hold" nodeType="clickEffect">
                  <p:stCondLst>
                    <p:cond delay="0"/>
                  </p:stCondLst>
                  <p:childTnLst>
                    <p:set>
                      <p:cBhvr>
                        <p:cTn dur="1" fill="hold">
                          <p:stCondLst>
                            <p:cond delay="0"/>
                          </p:stCondLst>
                        </p:cTn>
                        <p:tgtEl>
                          <p:spTgt spid="82947"/>
                        </p:tgtEl>
                        <p:attrNameLst>
                          <p:attrName>style.visibility</p:attrName>
                        </p:attrNameLst>
                      </p:cBhvr>
                      <p:to>
                        <p:strVal val="visible"/>
                      </p:to>
                    </p:set>
                    <p:anim calcmode="lin" valueType="num">
                      <p:cBhvr additive="base">
                        <p:cTn dur="500" fill="hold"/>
                        <p:tgtEl>
                          <p:spTgt spid="82947"/>
                        </p:tgtEl>
                        <p:attrNameLst>
                          <p:attrName>ppt_x</p:attrName>
                        </p:attrNameLst>
                      </p:cBhvr>
                      <p:tavLst>
                        <p:tav tm="0">
                          <p:val>
                            <p:strVal val="1+#ppt_w/2"/>
                          </p:val>
                        </p:tav>
                        <p:tav tm="100000">
                          <p:val>
                            <p:strVal val="#ppt_x"/>
                          </p:val>
                        </p:tav>
                      </p:tavLst>
                    </p:anim>
                    <p:anim calcmode="lin" valueType="num">
                      <p:cBhvr additive="base">
                        <p:cTn dur="500" fill="hold"/>
                        <p:tgtEl>
                          <p:spTgt spid="82947"/>
                        </p:tgtEl>
                        <p:attrNameLst>
                          <p:attrName>ppt_y</p:attrName>
                        </p:attrNameLst>
                      </p:cBhvr>
                      <p:tavLst>
                        <p:tav tm="0">
                          <p:val>
                            <p:strVal val="#ppt_y"/>
                          </p:val>
                        </p:tav>
                        <p:tav tm="100000">
                          <p:val>
                            <p:strVal val="#ppt_y"/>
                          </p:val>
                        </p:tav>
                      </p:tavLst>
                    </p:anim>
                  </p:childTnLst>
                </p:cTn>
              </p:par>
            </p:tnLst>
          </p:tmpl>
          <p:tmpl lvl="2">
            <p:tnLst>
              <p:par>
                <p:cTn presetID="2" presetClass="entr" presetSubtype="2" fill="hold" nodeType="clickEffect">
                  <p:stCondLst>
                    <p:cond delay="0"/>
                  </p:stCondLst>
                  <p:childTnLst>
                    <p:set>
                      <p:cBhvr>
                        <p:cTn dur="1" fill="hold">
                          <p:stCondLst>
                            <p:cond delay="0"/>
                          </p:stCondLst>
                        </p:cTn>
                        <p:tgtEl>
                          <p:spTgt spid="82947"/>
                        </p:tgtEl>
                        <p:attrNameLst>
                          <p:attrName>style.visibility</p:attrName>
                        </p:attrNameLst>
                      </p:cBhvr>
                      <p:to>
                        <p:strVal val="visible"/>
                      </p:to>
                    </p:set>
                    <p:anim calcmode="lin" valueType="num">
                      <p:cBhvr additive="base">
                        <p:cTn dur="500" fill="hold"/>
                        <p:tgtEl>
                          <p:spTgt spid="82947"/>
                        </p:tgtEl>
                        <p:attrNameLst>
                          <p:attrName>ppt_x</p:attrName>
                        </p:attrNameLst>
                      </p:cBhvr>
                      <p:tavLst>
                        <p:tav tm="0">
                          <p:val>
                            <p:strVal val="1+#ppt_w/2"/>
                          </p:val>
                        </p:tav>
                        <p:tav tm="100000">
                          <p:val>
                            <p:strVal val="#ppt_x"/>
                          </p:val>
                        </p:tav>
                      </p:tavLst>
                    </p:anim>
                    <p:anim calcmode="lin" valueType="num">
                      <p:cBhvr additive="base">
                        <p:cTn dur="500" fill="hold"/>
                        <p:tgtEl>
                          <p:spTgt spid="82947"/>
                        </p:tgtEl>
                        <p:attrNameLst>
                          <p:attrName>ppt_y</p:attrName>
                        </p:attrNameLst>
                      </p:cBhvr>
                      <p:tavLst>
                        <p:tav tm="0">
                          <p:val>
                            <p:strVal val="#ppt_y"/>
                          </p:val>
                        </p:tav>
                        <p:tav tm="100000">
                          <p:val>
                            <p:strVal val="#ppt_y"/>
                          </p:val>
                        </p:tav>
                      </p:tavLst>
                    </p:anim>
                  </p:childTnLst>
                </p:cTn>
              </p:par>
            </p:tnLst>
          </p:tmpl>
          <p:tmpl lvl="3">
            <p:tnLst>
              <p:par>
                <p:cTn presetID="2" presetClass="entr" presetSubtype="2" fill="hold" nodeType="clickEffect">
                  <p:stCondLst>
                    <p:cond delay="0"/>
                  </p:stCondLst>
                  <p:childTnLst>
                    <p:set>
                      <p:cBhvr>
                        <p:cTn dur="1" fill="hold">
                          <p:stCondLst>
                            <p:cond delay="0"/>
                          </p:stCondLst>
                        </p:cTn>
                        <p:tgtEl>
                          <p:spTgt spid="82947"/>
                        </p:tgtEl>
                        <p:attrNameLst>
                          <p:attrName>style.visibility</p:attrName>
                        </p:attrNameLst>
                      </p:cBhvr>
                      <p:to>
                        <p:strVal val="visible"/>
                      </p:to>
                    </p:set>
                    <p:anim calcmode="lin" valueType="num">
                      <p:cBhvr additive="base">
                        <p:cTn dur="500" fill="hold"/>
                        <p:tgtEl>
                          <p:spTgt spid="82947"/>
                        </p:tgtEl>
                        <p:attrNameLst>
                          <p:attrName>ppt_x</p:attrName>
                        </p:attrNameLst>
                      </p:cBhvr>
                      <p:tavLst>
                        <p:tav tm="0">
                          <p:val>
                            <p:strVal val="1+#ppt_w/2"/>
                          </p:val>
                        </p:tav>
                        <p:tav tm="100000">
                          <p:val>
                            <p:strVal val="#ppt_x"/>
                          </p:val>
                        </p:tav>
                      </p:tavLst>
                    </p:anim>
                    <p:anim calcmode="lin" valueType="num">
                      <p:cBhvr additive="base">
                        <p:cTn dur="500" fill="hold"/>
                        <p:tgtEl>
                          <p:spTgt spid="82947"/>
                        </p:tgtEl>
                        <p:attrNameLst>
                          <p:attrName>ppt_y</p:attrName>
                        </p:attrNameLst>
                      </p:cBhvr>
                      <p:tavLst>
                        <p:tav tm="0">
                          <p:val>
                            <p:strVal val="#ppt_y"/>
                          </p:val>
                        </p:tav>
                        <p:tav tm="100000">
                          <p:val>
                            <p:strVal val="#ppt_y"/>
                          </p:val>
                        </p:tav>
                      </p:tavLst>
                    </p:anim>
                  </p:childTnLst>
                </p:cTn>
              </p:par>
            </p:tnLst>
          </p:tmpl>
          <p:tmpl lvl="4">
            <p:tnLst>
              <p:par>
                <p:cTn presetID="2" presetClass="entr" presetSubtype="2" fill="hold" nodeType="clickEffect">
                  <p:stCondLst>
                    <p:cond delay="0"/>
                  </p:stCondLst>
                  <p:childTnLst>
                    <p:set>
                      <p:cBhvr>
                        <p:cTn dur="1" fill="hold">
                          <p:stCondLst>
                            <p:cond delay="0"/>
                          </p:stCondLst>
                        </p:cTn>
                        <p:tgtEl>
                          <p:spTgt spid="82947"/>
                        </p:tgtEl>
                        <p:attrNameLst>
                          <p:attrName>style.visibility</p:attrName>
                        </p:attrNameLst>
                      </p:cBhvr>
                      <p:to>
                        <p:strVal val="visible"/>
                      </p:to>
                    </p:set>
                    <p:anim calcmode="lin" valueType="num">
                      <p:cBhvr additive="base">
                        <p:cTn dur="500" fill="hold"/>
                        <p:tgtEl>
                          <p:spTgt spid="82947"/>
                        </p:tgtEl>
                        <p:attrNameLst>
                          <p:attrName>ppt_x</p:attrName>
                        </p:attrNameLst>
                      </p:cBhvr>
                      <p:tavLst>
                        <p:tav tm="0">
                          <p:val>
                            <p:strVal val="1+#ppt_w/2"/>
                          </p:val>
                        </p:tav>
                        <p:tav tm="100000">
                          <p:val>
                            <p:strVal val="#ppt_x"/>
                          </p:val>
                        </p:tav>
                      </p:tavLst>
                    </p:anim>
                    <p:anim calcmode="lin" valueType="num">
                      <p:cBhvr additive="base">
                        <p:cTn dur="500" fill="hold"/>
                        <p:tgtEl>
                          <p:spTgt spid="82947"/>
                        </p:tgtEl>
                        <p:attrNameLst>
                          <p:attrName>ppt_y</p:attrName>
                        </p:attrNameLst>
                      </p:cBhvr>
                      <p:tavLst>
                        <p:tav tm="0">
                          <p:val>
                            <p:strVal val="#ppt_y"/>
                          </p:val>
                        </p:tav>
                        <p:tav tm="100000">
                          <p:val>
                            <p:strVal val="#ppt_y"/>
                          </p:val>
                        </p:tav>
                      </p:tavLst>
                    </p:anim>
                  </p:childTnLst>
                </p:cTn>
              </p:par>
            </p:tnLst>
          </p:tmpl>
          <p:tmpl lvl="5">
            <p:tnLst>
              <p:par>
                <p:cTn presetID="2" presetClass="entr" presetSubtype="2" fill="hold" nodeType="clickEffect">
                  <p:stCondLst>
                    <p:cond delay="0"/>
                  </p:stCondLst>
                  <p:childTnLst>
                    <p:set>
                      <p:cBhvr>
                        <p:cTn dur="1" fill="hold">
                          <p:stCondLst>
                            <p:cond delay="0"/>
                          </p:stCondLst>
                        </p:cTn>
                        <p:tgtEl>
                          <p:spTgt spid="82947"/>
                        </p:tgtEl>
                        <p:attrNameLst>
                          <p:attrName>style.visibility</p:attrName>
                        </p:attrNameLst>
                      </p:cBhvr>
                      <p:to>
                        <p:strVal val="visible"/>
                      </p:to>
                    </p:set>
                    <p:anim calcmode="lin" valueType="num">
                      <p:cBhvr additive="base">
                        <p:cTn dur="500" fill="hold"/>
                        <p:tgtEl>
                          <p:spTgt spid="82947"/>
                        </p:tgtEl>
                        <p:attrNameLst>
                          <p:attrName>ppt_x</p:attrName>
                        </p:attrNameLst>
                      </p:cBhvr>
                      <p:tavLst>
                        <p:tav tm="0">
                          <p:val>
                            <p:strVal val="1+#ppt_w/2"/>
                          </p:val>
                        </p:tav>
                        <p:tav tm="100000">
                          <p:val>
                            <p:strVal val="#ppt_x"/>
                          </p:val>
                        </p:tav>
                      </p:tavLst>
                    </p:anim>
                    <p:anim calcmode="lin" valueType="num">
                      <p:cBhvr additive="base">
                        <p:cTn dur="500" fill="hold"/>
                        <p:tgtEl>
                          <p:spTgt spid="82947"/>
                        </p:tgtEl>
                        <p:attrNameLst>
                          <p:attrName>ppt_y</p:attrName>
                        </p:attrNameLst>
                      </p:cBhvr>
                      <p:tavLst>
                        <p:tav tm="0">
                          <p:val>
                            <p:strVal val="#ppt_y"/>
                          </p:val>
                        </p:tav>
                        <p:tav tm="100000">
                          <p:val>
                            <p:strVal val="#ppt_y"/>
                          </p:val>
                        </p:tav>
                      </p:tavLst>
                    </p:anim>
                  </p:childTnLst>
                </p:cTn>
              </p:par>
            </p:tnLst>
          </p:tmpl>
        </p:tmplLst>
      </p:bldP>
    </p:bldLst>
  </p:timing>
  <p:txStyles>
    <p:titleStyle>
      <a:lvl1pPr algn="l" rtl="0" eaLnBrk="0" fontAlgn="base" hangingPunct="0">
        <a:spcBef>
          <a:spcPct val="0"/>
        </a:spcBef>
        <a:spcAft>
          <a:spcPct val="0"/>
        </a:spcAft>
        <a:defRPr sz="3200">
          <a:solidFill>
            <a:srgbClr val="CCECFF"/>
          </a:solidFill>
          <a:latin typeface="+mj-lt"/>
          <a:ea typeface="+mj-ea"/>
          <a:cs typeface="+mj-cs"/>
        </a:defRPr>
      </a:lvl1pPr>
      <a:lvl2pPr algn="l" rtl="0" eaLnBrk="0" fontAlgn="base" hangingPunct="0">
        <a:spcBef>
          <a:spcPct val="0"/>
        </a:spcBef>
        <a:spcAft>
          <a:spcPct val="0"/>
        </a:spcAft>
        <a:defRPr sz="3200">
          <a:solidFill>
            <a:srgbClr val="CCECFF"/>
          </a:solidFill>
          <a:latin typeface="Arial" charset="0"/>
        </a:defRPr>
      </a:lvl2pPr>
      <a:lvl3pPr algn="l" rtl="0" eaLnBrk="0" fontAlgn="base" hangingPunct="0">
        <a:spcBef>
          <a:spcPct val="0"/>
        </a:spcBef>
        <a:spcAft>
          <a:spcPct val="0"/>
        </a:spcAft>
        <a:defRPr sz="3200">
          <a:solidFill>
            <a:srgbClr val="CCECFF"/>
          </a:solidFill>
          <a:latin typeface="Arial" charset="0"/>
        </a:defRPr>
      </a:lvl3pPr>
      <a:lvl4pPr algn="l" rtl="0" eaLnBrk="0" fontAlgn="base" hangingPunct="0">
        <a:spcBef>
          <a:spcPct val="0"/>
        </a:spcBef>
        <a:spcAft>
          <a:spcPct val="0"/>
        </a:spcAft>
        <a:defRPr sz="3200">
          <a:solidFill>
            <a:srgbClr val="CCECFF"/>
          </a:solidFill>
          <a:latin typeface="Arial" charset="0"/>
        </a:defRPr>
      </a:lvl4pPr>
      <a:lvl5pPr algn="l" rtl="0" eaLnBrk="0" fontAlgn="base" hangingPunct="0">
        <a:spcBef>
          <a:spcPct val="0"/>
        </a:spcBef>
        <a:spcAft>
          <a:spcPct val="0"/>
        </a:spcAft>
        <a:defRPr sz="3200">
          <a:solidFill>
            <a:srgbClr val="CCECFF"/>
          </a:solidFill>
          <a:latin typeface="Arial" charset="0"/>
        </a:defRPr>
      </a:lvl5pPr>
      <a:lvl6pPr marL="457200" algn="l" rtl="0" eaLnBrk="0" fontAlgn="base" hangingPunct="0">
        <a:spcBef>
          <a:spcPct val="0"/>
        </a:spcBef>
        <a:spcAft>
          <a:spcPct val="0"/>
        </a:spcAft>
        <a:defRPr sz="3200">
          <a:solidFill>
            <a:srgbClr val="CCECFF"/>
          </a:solidFill>
          <a:latin typeface="Arial" charset="0"/>
        </a:defRPr>
      </a:lvl6pPr>
      <a:lvl7pPr marL="914400" algn="l" rtl="0" eaLnBrk="0" fontAlgn="base" hangingPunct="0">
        <a:spcBef>
          <a:spcPct val="0"/>
        </a:spcBef>
        <a:spcAft>
          <a:spcPct val="0"/>
        </a:spcAft>
        <a:defRPr sz="3200">
          <a:solidFill>
            <a:srgbClr val="CCECFF"/>
          </a:solidFill>
          <a:latin typeface="Arial" charset="0"/>
        </a:defRPr>
      </a:lvl7pPr>
      <a:lvl8pPr marL="1371600" algn="l" rtl="0" eaLnBrk="0" fontAlgn="base" hangingPunct="0">
        <a:spcBef>
          <a:spcPct val="0"/>
        </a:spcBef>
        <a:spcAft>
          <a:spcPct val="0"/>
        </a:spcAft>
        <a:defRPr sz="3200">
          <a:solidFill>
            <a:srgbClr val="CCECFF"/>
          </a:solidFill>
          <a:latin typeface="Arial" charset="0"/>
        </a:defRPr>
      </a:lvl8pPr>
      <a:lvl9pPr marL="1828800" algn="l" rtl="0" eaLnBrk="0" fontAlgn="base" hangingPunct="0">
        <a:spcBef>
          <a:spcPct val="0"/>
        </a:spcBef>
        <a:spcAft>
          <a:spcPct val="0"/>
        </a:spcAft>
        <a:defRPr sz="3200">
          <a:solidFill>
            <a:srgbClr val="CCECFF"/>
          </a:solidFill>
          <a:latin typeface="Arial" charset="0"/>
        </a:defRPr>
      </a:lvl9pPr>
    </p:titleStyle>
    <p:bodyStyle>
      <a:lvl1pPr marL="342900" indent="-342900" algn="l" rtl="0" eaLnBrk="0" fontAlgn="base" hangingPunct="0">
        <a:spcBef>
          <a:spcPct val="20000"/>
        </a:spcBef>
        <a:spcAft>
          <a:spcPct val="0"/>
        </a:spcAft>
        <a:buClr>
          <a:srgbClr val="D1002D"/>
        </a:buClr>
        <a:buFont typeface="Webdings" pitchFamily="18" charset="2"/>
        <a:buChar char="4"/>
        <a:defRPr sz="2800">
          <a:solidFill>
            <a:srgbClr val="CCECFF"/>
          </a:solidFill>
          <a:latin typeface="+mn-lt"/>
          <a:ea typeface="+mn-ea"/>
          <a:cs typeface="+mn-cs"/>
        </a:defRPr>
      </a:lvl1pPr>
      <a:lvl2pPr marL="742950" indent="-285750" algn="l" rtl="0" eaLnBrk="0" fontAlgn="base" hangingPunct="0">
        <a:spcBef>
          <a:spcPct val="20000"/>
        </a:spcBef>
        <a:spcAft>
          <a:spcPct val="0"/>
        </a:spcAft>
        <a:buClr>
          <a:srgbClr val="D1002D"/>
        </a:buClr>
        <a:buSzPct val="80000"/>
        <a:buFont typeface="Webdings" pitchFamily="18" charset="2"/>
        <a:buChar char="8"/>
        <a:defRPr sz="2400">
          <a:solidFill>
            <a:srgbClr val="CCECFF"/>
          </a:solidFill>
          <a:latin typeface="+mn-lt"/>
        </a:defRPr>
      </a:lvl2pPr>
      <a:lvl3pPr marL="1085850" indent="-228600" algn="l" rtl="0" eaLnBrk="0" fontAlgn="base" hangingPunct="0">
        <a:spcBef>
          <a:spcPct val="20000"/>
        </a:spcBef>
        <a:spcAft>
          <a:spcPct val="0"/>
        </a:spcAft>
        <a:buClr>
          <a:srgbClr val="D1002D"/>
        </a:buClr>
        <a:buSzPct val="75000"/>
        <a:buFont typeface="Webdings" pitchFamily="18" charset="2"/>
        <a:buChar char=":"/>
        <a:defRPr sz="2200">
          <a:solidFill>
            <a:srgbClr val="CCECFF"/>
          </a:solidFill>
          <a:latin typeface="+mn-lt"/>
        </a:defRPr>
      </a:lvl3pPr>
      <a:lvl4pPr marL="1428750" indent="-228600" algn="l" rtl="0" eaLnBrk="0" fontAlgn="base" hangingPunct="0">
        <a:spcBef>
          <a:spcPct val="20000"/>
        </a:spcBef>
        <a:spcAft>
          <a:spcPct val="0"/>
        </a:spcAft>
        <a:buClr>
          <a:srgbClr val="D1002D"/>
        </a:buClr>
        <a:buSzPct val="75000"/>
        <a:buChar char="»"/>
        <a:defRPr sz="2000">
          <a:solidFill>
            <a:srgbClr val="CCECFF"/>
          </a:solidFill>
          <a:latin typeface="+mn-lt"/>
        </a:defRPr>
      </a:lvl4pPr>
      <a:lvl5pPr marL="1771650" indent="-228600" algn="l" rtl="0" eaLnBrk="0" fontAlgn="base" hangingPunct="0">
        <a:spcBef>
          <a:spcPct val="20000"/>
        </a:spcBef>
        <a:spcAft>
          <a:spcPct val="0"/>
        </a:spcAft>
        <a:buClr>
          <a:srgbClr val="D1002D"/>
        </a:buClr>
        <a:buSzPct val="75000"/>
        <a:buChar char="&gt;"/>
        <a:defRPr>
          <a:solidFill>
            <a:srgbClr val="CCECFF"/>
          </a:solidFill>
          <a:latin typeface="+mn-lt"/>
        </a:defRPr>
      </a:lvl5pPr>
      <a:lvl6pPr marL="2228850" indent="-228600" algn="l" rtl="0" eaLnBrk="0" fontAlgn="base" hangingPunct="0">
        <a:spcBef>
          <a:spcPct val="20000"/>
        </a:spcBef>
        <a:spcAft>
          <a:spcPct val="0"/>
        </a:spcAft>
        <a:buClr>
          <a:srgbClr val="D1002D"/>
        </a:buClr>
        <a:buSzPct val="75000"/>
        <a:buChar char="&gt;"/>
        <a:defRPr>
          <a:solidFill>
            <a:srgbClr val="CCECFF"/>
          </a:solidFill>
          <a:latin typeface="+mn-lt"/>
        </a:defRPr>
      </a:lvl6pPr>
      <a:lvl7pPr marL="2686050" indent="-228600" algn="l" rtl="0" eaLnBrk="0" fontAlgn="base" hangingPunct="0">
        <a:spcBef>
          <a:spcPct val="20000"/>
        </a:spcBef>
        <a:spcAft>
          <a:spcPct val="0"/>
        </a:spcAft>
        <a:buClr>
          <a:srgbClr val="D1002D"/>
        </a:buClr>
        <a:buSzPct val="75000"/>
        <a:buChar char="&gt;"/>
        <a:defRPr>
          <a:solidFill>
            <a:srgbClr val="CCECFF"/>
          </a:solidFill>
          <a:latin typeface="+mn-lt"/>
        </a:defRPr>
      </a:lvl7pPr>
      <a:lvl8pPr marL="3143250" indent="-228600" algn="l" rtl="0" eaLnBrk="0" fontAlgn="base" hangingPunct="0">
        <a:spcBef>
          <a:spcPct val="20000"/>
        </a:spcBef>
        <a:spcAft>
          <a:spcPct val="0"/>
        </a:spcAft>
        <a:buClr>
          <a:srgbClr val="D1002D"/>
        </a:buClr>
        <a:buSzPct val="75000"/>
        <a:buChar char="&gt;"/>
        <a:defRPr>
          <a:solidFill>
            <a:srgbClr val="CCECFF"/>
          </a:solidFill>
          <a:latin typeface="+mn-lt"/>
        </a:defRPr>
      </a:lvl8pPr>
      <a:lvl9pPr marL="3600450" indent="-228600" algn="l" rtl="0" eaLnBrk="0" fontAlgn="base" hangingPunct="0">
        <a:spcBef>
          <a:spcPct val="20000"/>
        </a:spcBef>
        <a:spcAft>
          <a:spcPct val="0"/>
        </a:spcAft>
        <a:buClr>
          <a:srgbClr val="D1002D"/>
        </a:buClr>
        <a:buSzPct val="75000"/>
        <a:buChar char="&gt;"/>
        <a:defRPr>
          <a:solidFill>
            <a:srgbClr val="CCEC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264C72"/>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bwMode="auto">
          <a:xfrm>
            <a:off x="1143000" y="304800"/>
            <a:ext cx="7696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82947" name="Rectangle 3"/>
          <p:cNvSpPr>
            <a:spLocks noGrp="1" noChangeArrowheads="1"/>
          </p:cNvSpPr>
          <p:nvPr>
            <p:ph type="body" idx="1"/>
          </p:nvPr>
        </p:nvSpPr>
        <p:spPr bwMode="auto">
          <a:xfrm>
            <a:off x="1143000" y="1752600"/>
            <a:ext cx="76962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82948" name="Rectangle 4"/>
          <p:cNvSpPr>
            <a:spLocks noGrp="1" noChangeArrowheads="1"/>
          </p:cNvSpPr>
          <p:nvPr>
            <p:ph type="dt" sz="half" idx="2"/>
          </p:nvPr>
        </p:nvSpPr>
        <p:spPr bwMode="auto">
          <a:xfrm>
            <a:off x="1143000" y="647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solidFill>
                  <a:srgbClr val="CCECFF"/>
                </a:solidFill>
                <a:latin typeface="+mn-lt"/>
              </a:defRPr>
            </a:lvl1pPr>
          </a:lstStyle>
          <a:p>
            <a:pPr eaLnBrk="0" hangingPunct="0">
              <a:defRPr/>
            </a:pPr>
            <a:endParaRPr lang="en-GB" altLang="en-US">
              <a:cs typeface="+mn-cs"/>
            </a:endParaRPr>
          </a:p>
        </p:txBody>
      </p:sp>
      <p:sp>
        <p:nvSpPr>
          <p:cNvPr id="82949" name="Rectangle 5"/>
          <p:cNvSpPr>
            <a:spLocks noGrp="1" noChangeArrowheads="1"/>
          </p:cNvSpPr>
          <p:nvPr>
            <p:ph type="sldNum" sz="quarter" idx="4"/>
          </p:nvPr>
        </p:nvSpPr>
        <p:spPr bwMode="auto">
          <a:xfrm>
            <a:off x="3962400" y="647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solidFill>
                  <a:srgbClr val="CCECFF"/>
                </a:solidFill>
                <a:latin typeface="+mn-lt"/>
              </a:defRPr>
            </a:lvl1pPr>
          </a:lstStyle>
          <a:p>
            <a:pPr eaLnBrk="0" hangingPunct="0">
              <a:defRPr/>
            </a:pPr>
            <a:fld id="{BA2C6862-D915-4723-BFB4-3E78475BBE4D}" type="slidenum">
              <a:rPr lang="en-GB" altLang="en-US">
                <a:cs typeface="+mn-cs"/>
              </a:rPr>
              <a:pPr eaLnBrk="0" hangingPunct="0">
                <a:defRPr/>
              </a:pPr>
              <a:t>‹#›</a:t>
            </a:fld>
            <a:endParaRPr lang="en-GB" altLang="en-US">
              <a:cs typeface="+mn-cs"/>
            </a:endParaRPr>
          </a:p>
        </p:txBody>
      </p:sp>
      <p:pic>
        <p:nvPicPr>
          <p:cNvPr id="1030" name="Picture 6" descr="A:\bande.gif"/>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066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descr="A:\logo icrc blanc transparent.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2400" y="5943600"/>
            <a:ext cx="7493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7289986"/>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82946"/>
                                        </p:tgtEl>
                                        <p:attrNameLst>
                                          <p:attrName>style.visibility</p:attrName>
                                        </p:attrNameLst>
                                      </p:cBhvr>
                                      <p:to>
                                        <p:strVal val="visible"/>
                                      </p:to>
                                    </p:set>
                                  </p:childTnLst>
                                  <p:subTnLst>
                                    <p:animClr clrSpc="rgb" dir="cw">
                                      <p:cBhvr override="childStyle">
                                        <p:cTn dur="1" fill="hold" display="0" masterRel="nextClick" afterEffect="1"/>
                                        <p:tgtEl>
                                          <p:spTgt spid="82946"/>
                                        </p:tgtEl>
                                        <p:attrNameLst>
                                          <p:attrName>ppt_c</p:attrName>
                                        </p:attrNameLst>
                                      </p:cBhvr>
                                      <p:to>
                                        <a:srgbClr val="0099FF"/>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2" fill="hold" grpId="0" nodeType="clickEffect">
                                  <p:stCondLst>
                                    <p:cond delay="0"/>
                                  </p:stCondLst>
                                  <p:childTnLst>
                                    <p:set>
                                      <p:cBhvr>
                                        <p:cTn id="10" dur="1" fill="hold">
                                          <p:stCondLst>
                                            <p:cond delay="0"/>
                                          </p:stCondLst>
                                        </p:cTn>
                                        <p:tgtEl>
                                          <p:spTgt spid="82947">
                                            <p:txEl>
                                              <p:pRg st="0" end="0"/>
                                            </p:txEl>
                                          </p:spTgt>
                                        </p:tgtEl>
                                        <p:attrNameLst>
                                          <p:attrName>style.visibility</p:attrName>
                                        </p:attrNameLst>
                                      </p:cBhvr>
                                      <p:to>
                                        <p:strVal val="visible"/>
                                      </p:to>
                                    </p:set>
                                    <p:anim calcmode="lin" valueType="num">
                                      <p:cBhvr additive="base">
                                        <p:cTn id="11" dur="500" fill="hold"/>
                                        <p:tgtEl>
                                          <p:spTgt spid="82947">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829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82947">
                                            <p:txEl>
                                              <p:pRg st="1" end="1"/>
                                            </p:txEl>
                                          </p:spTgt>
                                        </p:tgtEl>
                                        <p:attrNameLst>
                                          <p:attrName>style.visibility</p:attrName>
                                        </p:attrNameLst>
                                      </p:cBhvr>
                                      <p:to>
                                        <p:strVal val="visible"/>
                                      </p:to>
                                    </p:set>
                                    <p:anim calcmode="lin" valueType="num">
                                      <p:cBhvr additive="base">
                                        <p:cTn id="17" dur="500" fill="hold"/>
                                        <p:tgtEl>
                                          <p:spTgt spid="82947">
                                            <p:txEl>
                                              <p:pRg st="1" end="1"/>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8294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82947">
                                            <p:txEl>
                                              <p:pRg st="2" end="2"/>
                                            </p:txEl>
                                          </p:spTgt>
                                        </p:tgtEl>
                                        <p:attrNameLst>
                                          <p:attrName>style.visibility</p:attrName>
                                        </p:attrNameLst>
                                      </p:cBhvr>
                                      <p:to>
                                        <p:strVal val="visible"/>
                                      </p:to>
                                    </p:set>
                                    <p:anim calcmode="lin" valueType="num">
                                      <p:cBhvr additive="base">
                                        <p:cTn id="23" dur="500" fill="hold"/>
                                        <p:tgtEl>
                                          <p:spTgt spid="82947">
                                            <p:txEl>
                                              <p:pRg st="2" end="2"/>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8294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82947">
                                            <p:txEl>
                                              <p:pRg st="3" end="3"/>
                                            </p:txEl>
                                          </p:spTgt>
                                        </p:tgtEl>
                                        <p:attrNameLst>
                                          <p:attrName>style.visibility</p:attrName>
                                        </p:attrNameLst>
                                      </p:cBhvr>
                                      <p:to>
                                        <p:strVal val="visible"/>
                                      </p:to>
                                    </p:set>
                                    <p:anim calcmode="lin" valueType="num">
                                      <p:cBhvr additive="base">
                                        <p:cTn id="29" dur="500" fill="hold"/>
                                        <p:tgtEl>
                                          <p:spTgt spid="82947">
                                            <p:txEl>
                                              <p:pRg st="3" end="3"/>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8294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82947">
                                            <p:txEl>
                                              <p:pRg st="4" end="4"/>
                                            </p:txEl>
                                          </p:spTgt>
                                        </p:tgtEl>
                                        <p:attrNameLst>
                                          <p:attrName>style.visibility</p:attrName>
                                        </p:attrNameLst>
                                      </p:cBhvr>
                                      <p:to>
                                        <p:strVal val="visible"/>
                                      </p:to>
                                    </p:set>
                                    <p:anim calcmode="lin" valueType="num">
                                      <p:cBhvr additive="base">
                                        <p:cTn id="35" dur="500" fill="hold"/>
                                        <p:tgtEl>
                                          <p:spTgt spid="82947">
                                            <p:txEl>
                                              <p:pRg st="4" end="4"/>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8294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6" grpId="0" autoUpdateAnimBg="0"/>
      <p:bldP spid="82947" grpId="0" build="p" bldLvl="5" autoUpdateAnimBg="0">
        <p:tmplLst>
          <p:tmpl lvl="1">
            <p:tnLst>
              <p:par>
                <p:cTn presetID="2" presetClass="entr" presetSubtype="2" fill="hold" nodeType="clickEffect">
                  <p:stCondLst>
                    <p:cond delay="0"/>
                  </p:stCondLst>
                  <p:childTnLst>
                    <p:set>
                      <p:cBhvr>
                        <p:cTn dur="1" fill="hold">
                          <p:stCondLst>
                            <p:cond delay="0"/>
                          </p:stCondLst>
                        </p:cTn>
                        <p:tgtEl>
                          <p:spTgt spid="82947"/>
                        </p:tgtEl>
                        <p:attrNameLst>
                          <p:attrName>style.visibility</p:attrName>
                        </p:attrNameLst>
                      </p:cBhvr>
                      <p:to>
                        <p:strVal val="visible"/>
                      </p:to>
                    </p:set>
                    <p:anim calcmode="lin" valueType="num">
                      <p:cBhvr additive="base">
                        <p:cTn dur="500" fill="hold"/>
                        <p:tgtEl>
                          <p:spTgt spid="82947"/>
                        </p:tgtEl>
                        <p:attrNameLst>
                          <p:attrName>ppt_x</p:attrName>
                        </p:attrNameLst>
                      </p:cBhvr>
                      <p:tavLst>
                        <p:tav tm="0">
                          <p:val>
                            <p:strVal val="1+#ppt_w/2"/>
                          </p:val>
                        </p:tav>
                        <p:tav tm="100000">
                          <p:val>
                            <p:strVal val="#ppt_x"/>
                          </p:val>
                        </p:tav>
                      </p:tavLst>
                    </p:anim>
                    <p:anim calcmode="lin" valueType="num">
                      <p:cBhvr additive="base">
                        <p:cTn dur="500" fill="hold"/>
                        <p:tgtEl>
                          <p:spTgt spid="82947"/>
                        </p:tgtEl>
                        <p:attrNameLst>
                          <p:attrName>ppt_y</p:attrName>
                        </p:attrNameLst>
                      </p:cBhvr>
                      <p:tavLst>
                        <p:tav tm="0">
                          <p:val>
                            <p:strVal val="#ppt_y"/>
                          </p:val>
                        </p:tav>
                        <p:tav tm="100000">
                          <p:val>
                            <p:strVal val="#ppt_y"/>
                          </p:val>
                        </p:tav>
                      </p:tavLst>
                    </p:anim>
                  </p:childTnLst>
                </p:cTn>
              </p:par>
            </p:tnLst>
          </p:tmpl>
          <p:tmpl lvl="2">
            <p:tnLst>
              <p:par>
                <p:cTn presetID="2" presetClass="entr" presetSubtype="2" fill="hold" nodeType="clickEffect">
                  <p:stCondLst>
                    <p:cond delay="0"/>
                  </p:stCondLst>
                  <p:childTnLst>
                    <p:set>
                      <p:cBhvr>
                        <p:cTn dur="1" fill="hold">
                          <p:stCondLst>
                            <p:cond delay="0"/>
                          </p:stCondLst>
                        </p:cTn>
                        <p:tgtEl>
                          <p:spTgt spid="82947"/>
                        </p:tgtEl>
                        <p:attrNameLst>
                          <p:attrName>style.visibility</p:attrName>
                        </p:attrNameLst>
                      </p:cBhvr>
                      <p:to>
                        <p:strVal val="visible"/>
                      </p:to>
                    </p:set>
                    <p:anim calcmode="lin" valueType="num">
                      <p:cBhvr additive="base">
                        <p:cTn dur="500" fill="hold"/>
                        <p:tgtEl>
                          <p:spTgt spid="82947"/>
                        </p:tgtEl>
                        <p:attrNameLst>
                          <p:attrName>ppt_x</p:attrName>
                        </p:attrNameLst>
                      </p:cBhvr>
                      <p:tavLst>
                        <p:tav tm="0">
                          <p:val>
                            <p:strVal val="1+#ppt_w/2"/>
                          </p:val>
                        </p:tav>
                        <p:tav tm="100000">
                          <p:val>
                            <p:strVal val="#ppt_x"/>
                          </p:val>
                        </p:tav>
                      </p:tavLst>
                    </p:anim>
                    <p:anim calcmode="lin" valueType="num">
                      <p:cBhvr additive="base">
                        <p:cTn dur="500" fill="hold"/>
                        <p:tgtEl>
                          <p:spTgt spid="82947"/>
                        </p:tgtEl>
                        <p:attrNameLst>
                          <p:attrName>ppt_y</p:attrName>
                        </p:attrNameLst>
                      </p:cBhvr>
                      <p:tavLst>
                        <p:tav tm="0">
                          <p:val>
                            <p:strVal val="#ppt_y"/>
                          </p:val>
                        </p:tav>
                        <p:tav tm="100000">
                          <p:val>
                            <p:strVal val="#ppt_y"/>
                          </p:val>
                        </p:tav>
                      </p:tavLst>
                    </p:anim>
                  </p:childTnLst>
                </p:cTn>
              </p:par>
            </p:tnLst>
          </p:tmpl>
          <p:tmpl lvl="3">
            <p:tnLst>
              <p:par>
                <p:cTn presetID="2" presetClass="entr" presetSubtype="2" fill="hold" nodeType="clickEffect">
                  <p:stCondLst>
                    <p:cond delay="0"/>
                  </p:stCondLst>
                  <p:childTnLst>
                    <p:set>
                      <p:cBhvr>
                        <p:cTn dur="1" fill="hold">
                          <p:stCondLst>
                            <p:cond delay="0"/>
                          </p:stCondLst>
                        </p:cTn>
                        <p:tgtEl>
                          <p:spTgt spid="82947"/>
                        </p:tgtEl>
                        <p:attrNameLst>
                          <p:attrName>style.visibility</p:attrName>
                        </p:attrNameLst>
                      </p:cBhvr>
                      <p:to>
                        <p:strVal val="visible"/>
                      </p:to>
                    </p:set>
                    <p:anim calcmode="lin" valueType="num">
                      <p:cBhvr additive="base">
                        <p:cTn dur="500" fill="hold"/>
                        <p:tgtEl>
                          <p:spTgt spid="82947"/>
                        </p:tgtEl>
                        <p:attrNameLst>
                          <p:attrName>ppt_x</p:attrName>
                        </p:attrNameLst>
                      </p:cBhvr>
                      <p:tavLst>
                        <p:tav tm="0">
                          <p:val>
                            <p:strVal val="1+#ppt_w/2"/>
                          </p:val>
                        </p:tav>
                        <p:tav tm="100000">
                          <p:val>
                            <p:strVal val="#ppt_x"/>
                          </p:val>
                        </p:tav>
                      </p:tavLst>
                    </p:anim>
                    <p:anim calcmode="lin" valueType="num">
                      <p:cBhvr additive="base">
                        <p:cTn dur="500" fill="hold"/>
                        <p:tgtEl>
                          <p:spTgt spid="82947"/>
                        </p:tgtEl>
                        <p:attrNameLst>
                          <p:attrName>ppt_y</p:attrName>
                        </p:attrNameLst>
                      </p:cBhvr>
                      <p:tavLst>
                        <p:tav tm="0">
                          <p:val>
                            <p:strVal val="#ppt_y"/>
                          </p:val>
                        </p:tav>
                        <p:tav tm="100000">
                          <p:val>
                            <p:strVal val="#ppt_y"/>
                          </p:val>
                        </p:tav>
                      </p:tavLst>
                    </p:anim>
                  </p:childTnLst>
                </p:cTn>
              </p:par>
            </p:tnLst>
          </p:tmpl>
          <p:tmpl lvl="4">
            <p:tnLst>
              <p:par>
                <p:cTn presetID="2" presetClass="entr" presetSubtype="2" fill="hold" nodeType="clickEffect">
                  <p:stCondLst>
                    <p:cond delay="0"/>
                  </p:stCondLst>
                  <p:childTnLst>
                    <p:set>
                      <p:cBhvr>
                        <p:cTn dur="1" fill="hold">
                          <p:stCondLst>
                            <p:cond delay="0"/>
                          </p:stCondLst>
                        </p:cTn>
                        <p:tgtEl>
                          <p:spTgt spid="82947"/>
                        </p:tgtEl>
                        <p:attrNameLst>
                          <p:attrName>style.visibility</p:attrName>
                        </p:attrNameLst>
                      </p:cBhvr>
                      <p:to>
                        <p:strVal val="visible"/>
                      </p:to>
                    </p:set>
                    <p:anim calcmode="lin" valueType="num">
                      <p:cBhvr additive="base">
                        <p:cTn dur="500" fill="hold"/>
                        <p:tgtEl>
                          <p:spTgt spid="82947"/>
                        </p:tgtEl>
                        <p:attrNameLst>
                          <p:attrName>ppt_x</p:attrName>
                        </p:attrNameLst>
                      </p:cBhvr>
                      <p:tavLst>
                        <p:tav tm="0">
                          <p:val>
                            <p:strVal val="1+#ppt_w/2"/>
                          </p:val>
                        </p:tav>
                        <p:tav tm="100000">
                          <p:val>
                            <p:strVal val="#ppt_x"/>
                          </p:val>
                        </p:tav>
                      </p:tavLst>
                    </p:anim>
                    <p:anim calcmode="lin" valueType="num">
                      <p:cBhvr additive="base">
                        <p:cTn dur="500" fill="hold"/>
                        <p:tgtEl>
                          <p:spTgt spid="82947"/>
                        </p:tgtEl>
                        <p:attrNameLst>
                          <p:attrName>ppt_y</p:attrName>
                        </p:attrNameLst>
                      </p:cBhvr>
                      <p:tavLst>
                        <p:tav tm="0">
                          <p:val>
                            <p:strVal val="#ppt_y"/>
                          </p:val>
                        </p:tav>
                        <p:tav tm="100000">
                          <p:val>
                            <p:strVal val="#ppt_y"/>
                          </p:val>
                        </p:tav>
                      </p:tavLst>
                    </p:anim>
                  </p:childTnLst>
                </p:cTn>
              </p:par>
            </p:tnLst>
          </p:tmpl>
          <p:tmpl lvl="5">
            <p:tnLst>
              <p:par>
                <p:cTn presetID="2" presetClass="entr" presetSubtype="2" fill="hold" nodeType="clickEffect">
                  <p:stCondLst>
                    <p:cond delay="0"/>
                  </p:stCondLst>
                  <p:childTnLst>
                    <p:set>
                      <p:cBhvr>
                        <p:cTn dur="1" fill="hold">
                          <p:stCondLst>
                            <p:cond delay="0"/>
                          </p:stCondLst>
                        </p:cTn>
                        <p:tgtEl>
                          <p:spTgt spid="82947"/>
                        </p:tgtEl>
                        <p:attrNameLst>
                          <p:attrName>style.visibility</p:attrName>
                        </p:attrNameLst>
                      </p:cBhvr>
                      <p:to>
                        <p:strVal val="visible"/>
                      </p:to>
                    </p:set>
                    <p:anim calcmode="lin" valueType="num">
                      <p:cBhvr additive="base">
                        <p:cTn dur="500" fill="hold"/>
                        <p:tgtEl>
                          <p:spTgt spid="82947"/>
                        </p:tgtEl>
                        <p:attrNameLst>
                          <p:attrName>ppt_x</p:attrName>
                        </p:attrNameLst>
                      </p:cBhvr>
                      <p:tavLst>
                        <p:tav tm="0">
                          <p:val>
                            <p:strVal val="1+#ppt_w/2"/>
                          </p:val>
                        </p:tav>
                        <p:tav tm="100000">
                          <p:val>
                            <p:strVal val="#ppt_x"/>
                          </p:val>
                        </p:tav>
                      </p:tavLst>
                    </p:anim>
                    <p:anim calcmode="lin" valueType="num">
                      <p:cBhvr additive="base">
                        <p:cTn dur="500" fill="hold"/>
                        <p:tgtEl>
                          <p:spTgt spid="82947"/>
                        </p:tgtEl>
                        <p:attrNameLst>
                          <p:attrName>ppt_y</p:attrName>
                        </p:attrNameLst>
                      </p:cBhvr>
                      <p:tavLst>
                        <p:tav tm="0">
                          <p:val>
                            <p:strVal val="#ppt_y"/>
                          </p:val>
                        </p:tav>
                        <p:tav tm="100000">
                          <p:val>
                            <p:strVal val="#ppt_y"/>
                          </p:val>
                        </p:tav>
                      </p:tavLst>
                    </p:anim>
                  </p:childTnLst>
                </p:cTn>
              </p:par>
            </p:tnLst>
          </p:tmpl>
        </p:tmplLst>
      </p:bldP>
    </p:bldLst>
  </p:timing>
  <p:txStyles>
    <p:titleStyle>
      <a:lvl1pPr algn="l" rtl="0" eaLnBrk="0" fontAlgn="base" hangingPunct="0">
        <a:spcBef>
          <a:spcPct val="0"/>
        </a:spcBef>
        <a:spcAft>
          <a:spcPct val="0"/>
        </a:spcAft>
        <a:defRPr sz="3200">
          <a:solidFill>
            <a:srgbClr val="CCECFF"/>
          </a:solidFill>
          <a:latin typeface="+mj-lt"/>
          <a:ea typeface="+mj-ea"/>
          <a:cs typeface="+mj-cs"/>
        </a:defRPr>
      </a:lvl1pPr>
      <a:lvl2pPr algn="l" rtl="0" eaLnBrk="0" fontAlgn="base" hangingPunct="0">
        <a:spcBef>
          <a:spcPct val="0"/>
        </a:spcBef>
        <a:spcAft>
          <a:spcPct val="0"/>
        </a:spcAft>
        <a:defRPr sz="3200">
          <a:solidFill>
            <a:srgbClr val="CCECFF"/>
          </a:solidFill>
          <a:latin typeface="Arial" charset="0"/>
        </a:defRPr>
      </a:lvl2pPr>
      <a:lvl3pPr algn="l" rtl="0" eaLnBrk="0" fontAlgn="base" hangingPunct="0">
        <a:spcBef>
          <a:spcPct val="0"/>
        </a:spcBef>
        <a:spcAft>
          <a:spcPct val="0"/>
        </a:spcAft>
        <a:defRPr sz="3200">
          <a:solidFill>
            <a:srgbClr val="CCECFF"/>
          </a:solidFill>
          <a:latin typeface="Arial" charset="0"/>
        </a:defRPr>
      </a:lvl3pPr>
      <a:lvl4pPr algn="l" rtl="0" eaLnBrk="0" fontAlgn="base" hangingPunct="0">
        <a:spcBef>
          <a:spcPct val="0"/>
        </a:spcBef>
        <a:spcAft>
          <a:spcPct val="0"/>
        </a:spcAft>
        <a:defRPr sz="3200">
          <a:solidFill>
            <a:srgbClr val="CCECFF"/>
          </a:solidFill>
          <a:latin typeface="Arial" charset="0"/>
        </a:defRPr>
      </a:lvl4pPr>
      <a:lvl5pPr algn="l" rtl="0" eaLnBrk="0" fontAlgn="base" hangingPunct="0">
        <a:spcBef>
          <a:spcPct val="0"/>
        </a:spcBef>
        <a:spcAft>
          <a:spcPct val="0"/>
        </a:spcAft>
        <a:defRPr sz="3200">
          <a:solidFill>
            <a:srgbClr val="CCECFF"/>
          </a:solidFill>
          <a:latin typeface="Arial" charset="0"/>
        </a:defRPr>
      </a:lvl5pPr>
      <a:lvl6pPr marL="457200" algn="l" rtl="0" eaLnBrk="0" fontAlgn="base" hangingPunct="0">
        <a:spcBef>
          <a:spcPct val="0"/>
        </a:spcBef>
        <a:spcAft>
          <a:spcPct val="0"/>
        </a:spcAft>
        <a:defRPr sz="3200">
          <a:solidFill>
            <a:srgbClr val="CCECFF"/>
          </a:solidFill>
          <a:latin typeface="Arial" charset="0"/>
        </a:defRPr>
      </a:lvl6pPr>
      <a:lvl7pPr marL="914400" algn="l" rtl="0" eaLnBrk="0" fontAlgn="base" hangingPunct="0">
        <a:spcBef>
          <a:spcPct val="0"/>
        </a:spcBef>
        <a:spcAft>
          <a:spcPct val="0"/>
        </a:spcAft>
        <a:defRPr sz="3200">
          <a:solidFill>
            <a:srgbClr val="CCECFF"/>
          </a:solidFill>
          <a:latin typeface="Arial" charset="0"/>
        </a:defRPr>
      </a:lvl7pPr>
      <a:lvl8pPr marL="1371600" algn="l" rtl="0" eaLnBrk="0" fontAlgn="base" hangingPunct="0">
        <a:spcBef>
          <a:spcPct val="0"/>
        </a:spcBef>
        <a:spcAft>
          <a:spcPct val="0"/>
        </a:spcAft>
        <a:defRPr sz="3200">
          <a:solidFill>
            <a:srgbClr val="CCECFF"/>
          </a:solidFill>
          <a:latin typeface="Arial" charset="0"/>
        </a:defRPr>
      </a:lvl8pPr>
      <a:lvl9pPr marL="1828800" algn="l" rtl="0" eaLnBrk="0" fontAlgn="base" hangingPunct="0">
        <a:spcBef>
          <a:spcPct val="0"/>
        </a:spcBef>
        <a:spcAft>
          <a:spcPct val="0"/>
        </a:spcAft>
        <a:defRPr sz="3200">
          <a:solidFill>
            <a:srgbClr val="CCECFF"/>
          </a:solidFill>
          <a:latin typeface="Arial" charset="0"/>
        </a:defRPr>
      </a:lvl9pPr>
    </p:titleStyle>
    <p:bodyStyle>
      <a:lvl1pPr marL="342900" indent="-342900" algn="l" rtl="0" eaLnBrk="0" fontAlgn="base" hangingPunct="0">
        <a:spcBef>
          <a:spcPct val="20000"/>
        </a:spcBef>
        <a:spcAft>
          <a:spcPct val="0"/>
        </a:spcAft>
        <a:buClr>
          <a:srgbClr val="D1002D"/>
        </a:buClr>
        <a:buFont typeface="Webdings" pitchFamily="18" charset="2"/>
        <a:buChar char="4"/>
        <a:defRPr sz="2800">
          <a:solidFill>
            <a:srgbClr val="CCECFF"/>
          </a:solidFill>
          <a:latin typeface="+mn-lt"/>
          <a:ea typeface="+mn-ea"/>
          <a:cs typeface="+mn-cs"/>
        </a:defRPr>
      </a:lvl1pPr>
      <a:lvl2pPr marL="742950" indent="-285750" algn="l" rtl="0" eaLnBrk="0" fontAlgn="base" hangingPunct="0">
        <a:spcBef>
          <a:spcPct val="20000"/>
        </a:spcBef>
        <a:spcAft>
          <a:spcPct val="0"/>
        </a:spcAft>
        <a:buClr>
          <a:srgbClr val="D1002D"/>
        </a:buClr>
        <a:buSzPct val="80000"/>
        <a:buFont typeface="Webdings" pitchFamily="18" charset="2"/>
        <a:buChar char="8"/>
        <a:defRPr sz="2400">
          <a:solidFill>
            <a:srgbClr val="CCECFF"/>
          </a:solidFill>
          <a:latin typeface="+mn-lt"/>
        </a:defRPr>
      </a:lvl2pPr>
      <a:lvl3pPr marL="1085850" indent="-228600" algn="l" rtl="0" eaLnBrk="0" fontAlgn="base" hangingPunct="0">
        <a:spcBef>
          <a:spcPct val="20000"/>
        </a:spcBef>
        <a:spcAft>
          <a:spcPct val="0"/>
        </a:spcAft>
        <a:buClr>
          <a:srgbClr val="D1002D"/>
        </a:buClr>
        <a:buSzPct val="75000"/>
        <a:buFont typeface="Webdings" pitchFamily="18" charset="2"/>
        <a:buChar char=":"/>
        <a:defRPr sz="2200">
          <a:solidFill>
            <a:srgbClr val="CCECFF"/>
          </a:solidFill>
          <a:latin typeface="+mn-lt"/>
        </a:defRPr>
      </a:lvl3pPr>
      <a:lvl4pPr marL="1428750" indent="-228600" algn="l" rtl="0" eaLnBrk="0" fontAlgn="base" hangingPunct="0">
        <a:spcBef>
          <a:spcPct val="20000"/>
        </a:spcBef>
        <a:spcAft>
          <a:spcPct val="0"/>
        </a:spcAft>
        <a:buClr>
          <a:srgbClr val="D1002D"/>
        </a:buClr>
        <a:buSzPct val="75000"/>
        <a:buChar char="»"/>
        <a:defRPr sz="2000">
          <a:solidFill>
            <a:srgbClr val="CCECFF"/>
          </a:solidFill>
          <a:latin typeface="+mn-lt"/>
        </a:defRPr>
      </a:lvl4pPr>
      <a:lvl5pPr marL="1771650" indent="-228600" algn="l" rtl="0" eaLnBrk="0" fontAlgn="base" hangingPunct="0">
        <a:spcBef>
          <a:spcPct val="20000"/>
        </a:spcBef>
        <a:spcAft>
          <a:spcPct val="0"/>
        </a:spcAft>
        <a:buClr>
          <a:srgbClr val="D1002D"/>
        </a:buClr>
        <a:buSzPct val="75000"/>
        <a:buChar char="&gt;"/>
        <a:defRPr>
          <a:solidFill>
            <a:srgbClr val="CCECFF"/>
          </a:solidFill>
          <a:latin typeface="+mn-lt"/>
        </a:defRPr>
      </a:lvl5pPr>
      <a:lvl6pPr marL="2228850" indent="-228600" algn="l" rtl="0" eaLnBrk="0" fontAlgn="base" hangingPunct="0">
        <a:spcBef>
          <a:spcPct val="20000"/>
        </a:spcBef>
        <a:spcAft>
          <a:spcPct val="0"/>
        </a:spcAft>
        <a:buClr>
          <a:srgbClr val="D1002D"/>
        </a:buClr>
        <a:buSzPct val="75000"/>
        <a:buChar char="&gt;"/>
        <a:defRPr>
          <a:solidFill>
            <a:srgbClr val="CCECFF"/>
          </a:solidFill>
          <a:latin typeface="+mn-lt"/>
        </a:defRPr>
      </a:lvl6pPr>
      <a:lvl7pPr marL="2686050" indent="-228600" algn="l" rtl="0" eaLnBrk="0" fontAlgn="base" hangingPunct="0">
        <a:spcBef>
          <a:spcPct val="20000"/>
        </a:spcBef>
        <a:spcAft>
          <a:spcPct val="0"/>
        </a:spcAft>
        <a:buClr>
          <a:srgbClr val="D1002D"/>
        </a:buClr>
        <a:buSzPct val="75000"/>
        <a:buChar char="&gt;"/>
        <a:defRPr>
          <a:solidFill>
            <a:srgbClr val="CCECFF"/>
          </a:solidFill>
          <a:latin typeface="+mn-lt"/>
        </a:defRPr>
      </a:lvl7pPr>
      <a:lvl8pPr marL="3143250" indent="-228600" algn="l" rtl="0" eaLnBrk="0" fontAlgn="base" hangingPunct="0">
        <a:spcBef>
          <a:spcPct val="20000"/>
        </a:spcBef>
        <a:spcAft>
          <a:spcPct val="0"/>
        </a:spcAft>
        <a:buClr>
          <a:srgbClr val="D1002D"/>
        </a:buClr>
        <a:buSzPct val="75000"/>
        <a:buChar char="&gt;"/>
        <a:defRPr>
          <a:solidFill>
            <a:srgbClr val="CCECFF"/>
          </a:solidFill>
          <a:latin typeface="+mn-lt"/>
        </a:defRPr>
      </a:lvl8pPr>
      <a:lvl9pPr marL="3600450" indent="-228600" algn="l" rtl="0" eaLnBrk="0" fontAlgn="base" hangingPunct="0">
        <a:spcBef>
          <a:spcPct val="20000"/>
        </a:spcBef>
        <a:spcAft>
          <a:spcPct val="0"/>
        </a:spcAft>
        <a:buClr>
          <a:srgbClr val="D1002D"/>
        </a:buClr>
        <a:buSzPct val="75000"/>
        <a:buChar char="&gt;"/>
        <a:defRPr>
          <a:solidFill>
            <a:srgbClr val="CCEC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1.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 Id="rId9" Type="http://schemas.openxmlformats.org/officeDocument/2006/relationships/image" Target="../media/image40.jpeg"/></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36.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0.xml"/><Relationship Id="rId1" Type="http://schemas.openxmlformats.org/officeDocument/2006/relationships/slideLayout" Target="../slideLayouts/slideLayout36.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11.xml"/><Relationship Id="rId1" Type="http://schemas.openxmlformats.org/officeDocument/2006/relationships/slideLayout" Target="../slideLayouts/slideLayout36.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1.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notesSlide" Target="../notesSlides/notesSlide12.xml"/><Relationship Id="rId1" Type="http://schemas.openxmlformats.org/officeDocument/2006/relationships/slideLayout" Target="../slideLayouts/slideLayout36.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 Id="rId9" Type="http://schemas.openxmlformats.org/officeDocument/2006/relationships/image" Target="../media/image60.png"/></Relationships>
</file>

<file path=ppt/slides/_rels/slide22.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hyperlink" Target="Profle_We%20are%20the%20Federation_INDOsub.mp4"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hyperlink" Target="mailto:giorgio.ferrario@ifrc.org" TargetMode="External"/><Relationship Id="rId3" Type="http://schemas.microsoft.com/office/2007/relationships/hdphoto" Target="../media/hdphoto1.wdp"/><Relationship Id="rId7" Type="http://schemas.openxmlformats.org/officeDocument/2006/relationships/hyperlink" Target="http://www.standcom.ch/" TargetMode="External"/><Relationship Id="rId2" Type="http://schemas.openxmlformats.org/officeDocument/2006/relationships/image" Target="../media/image75.jpeg"/><Relationship Id="rId1" Type="http://schemas.openxmlformats.org/officeDocument/2006/relationships/slideLayout" Target="../slideLayouts/slideLayout2.xml"/><Relationship Id="rId6" Type="http://schemas.openxmlformats.org/officeDocument/2006/relationships/hyperlink" Target="http://www.pmi.or.id/" TargetMode="External"/><Relationship Id="rId5" Type="http://schemas.openxmlformats.org/officeDocument/2006/relationships/hyperlink" Target="http://www.icrc.org/" TargetMode="External"/><Relationship Id="rId4" Type="http://schemas.openxmlformats.org/officeDocument/2006/relationships/hyperlink" Target="http://www.ifrc.org/" TargetMode="External"/></Relationships>
</file>

<file path=ppt/slides/_rels/slide41.xml.rels><?xml version="1.0" encoding="UTF-8" standalone="yes"?>
<Relationships xmlns="http://schemas.openxmlformats.org/package/2006/relationships"><Relationship Id="rId2" Type="http://schemas.openxmlformats.org/officeDocument/2006/relationships/hyperlink" Target="mailto:giorgio.ferrario@ifrc.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ctrTitle"/>
          </p:nvPr>
        </p:nvSpPr>
        <p:spPr>
          <a:xfrm>
            <a:off x="323528" y="2780928"/>
            <a:ext cx="7906072" cy="647700"/>
          </a:xfrm>
        </p:spPr>
        <p:txBody>
          <a:bodyPr/>
          <a:lstStyle/>
          <a:p>
            <a:r>
              <a:rPr lang="en-GB" sz="3600" b="0" dirty="0" smtClean="0">
                <a:effectLst>
                  <a:outerShdw blurRad="38100" dist="38100" dir="2700000" algn="tl">
                    <a:srgbClr val="000000">
                      <a:alpha val="43137"/>
                    </a:srgbClr>
                  </a:outerShdw>
                </a:effectLst>
                <a:latin typeface="+mn-lt"/>
                <a:cs typeface="Arial" charset="0"/>
              </a:rPr>
              <a:t>The International</a:t>
            </a:r>
            <a:br>
              <a:rPr lang="en-GB" sz="3600" b="0" dirty="0" smtClean="0">
                <a:effectLst>
                  <a:outerShdw blurRad="38100" dist="38100" dir="2700000" algn="tl">
                    <a:srgbClr val="000000">
                      <a:alpha val="43137"/>
                    </a:srgbClr>
                  </a:outerShdw>
                </a:effectLst>
                <a:latin typeface="+mn-lt"/>
                <a:cs typeface="Arial" charset="0"/>
              </a:rPr>
            </a:br>
            <a:r>
              <a:rPr lang="en-GB" sz="3600" b="0" dirty="0" smtClean="0">
                <a:effectLst>
                  <a:outerShdw blurRad="38100" dist="38100" dir="2700000" algn="tl">
                    <a:srgbClr val="000000">
                      <a:alpha val="43137"/>
                    </a:srgbClr>
                  </a:outerShdw>
                </a:effectLst>
                <a:latin typeface="+mn-lt"/>
                <a:cs typeface="Arial" charset="0"/>
              </a:rPr>
              <a:t>Red Cross and Red Crescent Movement  </a:t>
            </a:r>
            <a:endParaRPr lang="en-GB" sz="3600" b="0" dirty="0" smtClean="0">
              <a:effectLst>
                <a:outerShdw blurRad="38100" dist="38100" dir="2700000" algn="tl">
                  <a:srgbClr val="000000">
                    <a:alpha val="43137"/>
                  </a:srgbClr>
                </a:outerShdw>
              </a:effectLst>
              <a:latin typeface="+mn-lt"/>
              <a:cs typeface="Arial" charset="0"/>
            </a:endParaRPr>
          </a:p>
        </p:txBody>
      </p:sp>
      <p:sp>
        <p:nvSpPr>
          <p:cNvPr id="10243" name="Subtitle 2"/>
          <p:cNvSpPr>
            <a:spLocks noGrp="1"/>
          </p:cNvSpPr>
          <p:nvPr>
            <p:ph type="subTitle" idx="1"/>
          </p:nvPr>
        </p:nvSpPr>
        <p:spPr/>
        <p:txBody>
          <a:bodyPr>
            <a:normAutofit fontScale="92500" lnSpcReduction="10000"/>
          </a:bodyPr>
          <a:lstStyle/>
          <a:p>
            <a:endParaRPr lang="en-GB" sz="3200" dirty="0" smtClean="0">
              <a:cs typeface="Arial" charset="0"/>
            </a:endParaRPr>
          </a:p>
          <a:p>
            <a:r>
              <a:rPr lang="en-GB" sz="3200" dirty="0" smtClean="0">
                <a:solidFill>
                  <a:srgbClr val="FF0000"/>
                </a:solidFill>
                <a:effectLst>
                  <a:outerShdw blurRad="38100" dist="38100" dir="2700000" algn="tl">
                    <a:srgbClr val="000000">
                      <a:alpha val="43137"/>
                    </a:srgbClr>
                  </a:outerShdw>
                </a:effectLst>
                <a:cs typeface="Arial" charset="0"/>
              </a:rPr>
              <a:t>Presentation to </a:t>
            </a:r>
          </a:p>
          <a:p>
            <a:r>
              <a:rPr lang="en-GB" sz="3200" dirty="0" smtClean="0">
                <a:solidFill>
                  <a:srgbClr val="FF0000"/>
                </a:solidFill>
                <a:effectLst>
                  <a:outerShdw blurRad="38100" dist="38100" dir="2700000" algn="tl">
                    <a:srgbClr val="000000">
                      <a:alpha val="43137"/>
                    </a:srgbClr>
                  </a:outerShdw>
                </a:effectLst>
                <a:cs typeface="Arial" charset="0"/>
              </a:rPr>
              <a:t>Participants to 2</a:t>
            </a:r>
            <a:r>
              <a:rPr lang="en-GB" sz="3200" baseline="30000" dirty="0" smtClean="0">
                <a:solidFill>
                  <a:srgbClr val="FF0000"/>
                </a:solidFill>
                <a:effectLst>
                  <a:outerShdw blurRad="38100" dist="38100" dir="2700000" algn="tl">
                    <a:srgbClr val="000000">
                      <a:alpha val="43137"/>
                    </a:srgbClr>
                  </a:outerShdw>
                </a:effectLst>
                <a:cs typeface="Arial" charset="0"/>
              </a:rPr>
              <a:t>nd</a:t>
            </a:r>
            <a:r>
              <a:rPr lang="en-GB" sz="3200" dirty="0" smtClean="0">
                <a:solidFill>
                  <a:srgbClr val="FF0000"/>
                </a:solidFill>
                <a:effectLst>
                  <a:outerShdw blurRad="38100" dist="38100" dir="2700000" algn="tl">
                    <a:srgbClr val="000000">
                      <a:alpha val="43137"/>
                    </a:srgbClr>
                  </a:outerShdw>
                </a:effectLst>
                <a:cs typeface="Arial" charset="0"/>
              </a:rPr>
              <a:t> batch of ACE training  </a:t>
            </a:r>
            <a:endParaRPr lang="en-GB" sz="3200" dirty="0" smtClean="0">
              <a:solidFill>
                <a:srgbClr val="FF0000"/>
              </a:solidFill>
              <a:effectLst>
                <a:outerShdw blurRad="38100" dist="38100" dir="2700000" algn="tl">
                  <a:srgbClr val="000000">
                    <a:alpha val="43137"/>
                  </a:srgbClr>
                </a:outerShdw>
              </a:effectLst>
              <a:cs typeface="Arial" charset="0"/>
            </a:endParaRPr>
          </a:p>
          <a:p>
            <a:r>
              <a:rPr lang="en-GB" sz="3200" dirty="0" smtClean="0">
                <a:solidFill>
                  <a:srgbClr val="FF0000"/>
                </a:solidFill>
                <a:effectLst>
                  <a:outerShdw blurRad="38100" dist="38100" dir="2700000" algn="tl">
                    <a:srgbClr val="000000">
                      <a:alpha val="43137"/>
                    </a:srgbClr>
                  </a:outerShdw>
                </a:effectLst>
                <a:cs typeface="Arial" charset="0"/>
              </a:rPr>
              <a:t>by AHA Centre</a:t>
            </a:r>
            <a:endParaRPr lang="en-GB" sz="3200" dirty="0" smtClean="0">
              <a:solidFill>
                <a:srgbClr val="FF0000"/>
              </a:solidFill>
              <a:effectLst>
                <a:outerShdw blurRad="38100" dist="38100" dir="2700000" algn="tl">
                  <a:srgbClr val="000000">
                    <a:alpha val="43137"/>
                  </a:srgbClr>
                </a:outerShdw>
              </a:effectLst>
              <a:cs typeface="Arial"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sz="half" idx="1"/>
          </p:nvPr>
        </p:nvSpPr>
        <p:spPr>
          <a:xfrm>
            <a:off x="827584" y="1775619"/>
            <a:ext cx="2932235" cy="4500563"/>
          </a:xfrm>
        </p:spPr>
        <p:txBody>
          <a:bodyPr/>
          <a:lstStyle/>
          <a:p>
            <a:pPr marL="185738" indent="-185738" eaLnBrk="1" hangingPunct="1"/>
            <a:r>
              <a:rPr lang="en-US" altLang="en-US" sz="2400" dirty="0" smtClean="0">
                <a:solidFill>
                  <a:srgbClr val="231F20"/>
                </a:solidFill>
                <a:ea typeface="Arial Unicode MS" pitchFamily="34" charset="-128"/>
                <a:cs typeface="Arial Unicode MS" pitchFamily="34" charset="-128"/>
              </a:rPr>
              <a:t>The red crystal was created by States at the Diplomatic Conference in 2005.</a:t>
            </a:r>
          </a:p>
          <a:p>
            <a:pPr marL="185738" indent="-185738" eaLnBrk="1" hangingPunct="1">
              <a:spcBef>
                <a:spcPct val="50000"/>
              </a:spcBef>
            </a:pPr>
            <a:r>
              <a:rPr lang="fr-CH" altLang="en-US" sz="2400" dirty="0" smtClean="0">
                <a:solidFill>
                  <a:srgbClr val="231F20"/>
                </a:solidFill>
                <a:ea typeface="Arial Unicode MS" pitchFamily="34" charset="-128"/>
                <a:cs typeface="Arial Unicode MS" pitchFamily="34" charset="-128"/>
              </a:rPr>
              <a:t>It stands </a:t>
            </a:r>
            <a:r>
              <a:rPr lang="fr-CH" altLang="en-US" sz="2400" dirty="0" err="1" smtClean="0">
                <a:solidFill>
                  <a:srgbClr val="231F20"/>
                </a:solidFill>
                <a:ea typeface="Arial Unicode MS" pitchFamily="34" charset="-128"/>
                <a:cs typeface="Arial Unicode MS" pitchFamily="34" charset="-128"/>
              </a:rPr>
              <a:t>alongside</a:t>
            </a:r>
            <a:r>
              <a:rPr lang="fr-CH" altLang="en-US" sz="2400" dirty="0" smtClean="0">
                <a:solidFill>
                  <a:srgbClr val="231F20"/>
                </a:solidFill>
                <a:ea typeface="Arial Unicode MS" pitchFamily="34" charset="-128"/>
                <a:cs typeface="Arial Unicode MS" pitchFamily="34" charset="-128"/>
              </a:rPr>
              <a:t> the </a:t>
            </a:r>
            <a:r>
              <a:rPr lang="fr-CH" altLang="en-US" sz="2400" dirty="0" err="1" smtClean="0">
                <a:solidFill>
                  <a:srgbClr val="231F20"/>
                </a:solidFill>
                <a:ea typeface="Arial Unicode MS" pitchFamily="34" charset="-128"/>
                <a:cs typeface="Arial Unicode MS" pitchFamily="34" charset="-128"/>
              </a:rPr>
              <a:t>red</a:t>
            </a:r>
            <a:r>
              <a:rPr lang="fr-CH" altLang="en-US" sz="2400" dirty="0" smtClean="0">
                <a:solidFill>
                  <a:srgbClr val="231F20"/>
                </a:solidFill>
                <a:ea typeface="Arial Unicode MS" pitchFamily="34" charset="-128"/>
                <a:cs typeface="Arial Unicode MS" pitchFamily="34" charset="-128"/>
              </a:rPr>
              <a:t> cross and </a:t>
            </a:r>
            <a:r>
              <a:rPr lang="fr-CH" altLang="en-US" sz="2400" dirty="0" err="1" smtClean="0">
                <a:solidFill>
                  <a:srgbClr val="231F20"/>
                </a:solidFill>
                <a:ea typeface="Arial Unicode MS" pitchFamily="34" charset="-128"/>
                <a:cs typeface="Arial Unicode MS" pitchFamily="34" charset="-128"/>
              </a:rPr>
              <a:t>red</a:t>
            </a:r>
            <a:r>
              <a:rPr lang="fr-CH" altLang="en-US" sz="2400" dirty="0" smtClean="0">
                <a:solidFill>
                  <a:srgbClr val="231F20"/>
                </a:solidFill>
                <a:ea typeface="Arial Unicode MS" pitchFamily="34" charset="-128"/>
                <a:cs typeface="Arial Unicode MS" pitchFamily="34" charset="-128"/>
              </a:rPr>
              <a:t> </a:t>
            </a:r>
            <a:r>
              <a:rPr lang="fr-CH" altLang="en-US" sz="2400" dirty="0" err="1" smtClean="0">
                <a:solidFill>
                  <a:srgbClr val="231F20"/>
                </a:solidFill>
                <a:ea typeface="Arial Unicode MS" pitchFamily="34" charset="-128"/>
                <a:cs typeface="Arial Unicode MS" pitchFamily="34" charset="-128"/>
              </a:rPr>
              <a:t>crescent</a:t>
            </a:r>
            <a:r>
              <a:rPr lang="fr-CH" altLang="en-US" sz="2400" dirty="0" smtClean="0">
                <a:solidFill>
                  <a:srgbClr val="231F20"/>
                </a:solidFill>
                <a:ea typeface="Arial Unicode MS" pitchFamily="34" charset="-128"/>
                <a:cs typeface="Arial Unicode MS" pitchFamily="34" charset="-128"/>
              </a:rPr>
              <a:t>, </a:t>
            </a:r>
            <a:r>
              <a:rPr lang="fr-CH" altLang="en-US" sz="2400" dirty="0" err="1" smtClean="0">
                <a:solidFill>
                  <a:srgbClr val="231F20"/>
                </a:solidFill>
                <a:ea typeface="Arial Unicode MS" pitchFamily="34" charset="-128"/>
                <a:cs typeface="Arial Unicode MS" pitchFamily="34" charset="-128"/>
              </a:rPr>
              <a:t>with</a:t>
            </a:r>
            <a:r>
              <a:rPr lang="fr-CH" altLang="en-US" sz="2400" dirty="0" smtClean="0">
                <a:solidFill>
                  <a:srgbClr val="231F20"/>
                </a:solidFill>
                <a:ea typeface="Arial Unicode MS" pitchFamily="34" charset="-128"/>
                <a:cs typeface="Arial Unicode MS" pitchFamily="34" charset="-128"/>
              </a:rPr>
              <a:t> </a:t>
            </a:r>
            <a:r>
              <a:rPr lang="fr-CH" altLang="en-US" sz="2400" dirty="0" err="1" smtClean="0">
                <a:solidFill>
                  <a:srgbClr val="231F20"/>
                </a:solidFill>
                <a:ea typeface="Arial Unicode MS" pitchFamily="34" charset="-128"/>
                <a:cs typeface="Arial Unicode MS" pitchFamily="34" charset="-128"/>
              </a:rPr>
              <a:t>equal</a:t>
            </a:r>
            <a:r>
              <a:rPr lang="fr-CH" altLang="en-US" sz="2400" dirty="0" smtClean="0">
                <a:solidFill>
                  <a:srgbClr val="231F20"/>
                </a:solidFill>
                <a:ea typeface="Arial Unicode MS" pitchFamily="34" charset="-128"/>
                <a:cs typeface="Arial Unicode MS" pitchFamily="34" charset="-128"/>
              </a:rPr>
              <a:t> </a:t>
            </a:r>
            <a:r>
              <a:rPr lang="fr-CH" altLang="en-US" sz="2400" dirty="0" err="1" smtClean="0">
                <a:solidFill>
                  <a:srgbClr val="231F20"/>
                </a:solidFill>
                <a:ea typeface="Arial Unicode MS" pitchFamily="34" charset="-128"/>
                <a:cs typeface="Arial Unicode MS" pitchFamily="34" charset="-128"/>
              </a:rPr>
              <a:t>status</a:t>
            </a:r>
            <a:r>
              <a:rPr lang="fr-CH" altLang="en-US" sz="2400" dirty="0" smtClean="0">
                <a:solidFill>
                  <a:srgbClr val="231F20"/>
                </a:solidFill>
                <a:ea typeface="Arial Unicode MS" pitchFamily="34" charset="-128"/>
                <a:cs typeface="Arial Unicode MS" pitchFamily="34" charset="-128"/>
              </a:rPr>
              <a:t>.</a:t>
            </a:r>
          </a:p>
          <a:p>
            <a:pPr marL="185738" indent="-185738" eaLnBrk="1" hangingPunct="1">
              <a:spcBef>
                <a:spcPct val="50000"/>
              </a:spcBef>
            </a:pPr>
            <a:r>
              <a:rPr lang="fr-CH" altLang="en-US" sz="2400" dirty="0" smtClean="0">
                <a:solidFill>
                  <a:srgbClr val="231F20"/>
                </a:solidFill>
                <a:ea typeface="Arial Unicode MS" pitchFamily="34" charset="-128"/>
                <a:cs typeface="Arial Unicode MS" pitchFamily="34" charset="-128"/>
              </a:rPr>
              <a:t>The </a:t>
            </a:r>
            <a:r>
              <a:rPr lang="fr-CH" altLang="en-US" sz="2400" dirty="0" err="1" smtClean="0">
                <a:solidFill>
                  <a:srgbClr val="231F20"/>
                </a:solidFill>
                <a:ea typeface="Arial Unicode MS" pitchFamily="34" charset="-128"/>
                <a:cs typeface="Arial Unicode MS" pitchFamily="34" charset="-128"/>
              </a:rPr>
              <a:t>red</a:t>
            </a:r>
            <a:r>
              <a:rPr lang="fr-CH" altLang="en-US" sz="2400" dirty="0" smtClean="0">
                <a:solidFill>
                  <a:srgbClr val="231F20"/>
                </a:solidFill>
                <a:ea typeface="Arial Unicode MS" pitchFamily="34" charset="-128"/>
                <a:cs typeface="Arial Unicode MS" pitchFamily="34" charset="-128"/>
              </a:rPr>
              <a:t> lion </a:t>
            </a:r>
            <a:r>
              <a:rPr lang="fr-CH" altLang="en-US" sz="2400" dirty="0" err="1" smtClean="0">
                <a:solidFill>
                  <a:srgbClr val="231F20"/>
                </a:solidFill>
                <a:ea typeface="Arial Unicode MS" pitchFamily="34" charset="-128"/>
                <a:cs typeface="Arial Unicode MS" pitchFamily="34" charset="-128"/>
              </a:rPr>
              <a:t>was</a:t>
            </a:r>
            <a:r>
              <a:rPr lang="fr-CH" altLang="en-US" sz="2400" dirty="0" smtClean="0">
                <a:solidFill>
                  <a:srgbClr val="231F20"/>
                </a:solidFill>
                <a:ea typeface="Arial Unicode MS" pitchFamily="34" charset="-128"/>
                <a:cs typeface="Arial Unicode MS" pitchFamily="34" charset="-128"/>
              </a:rPr>
              <a:t> </a:t>
            </a:r>
            <a:r>
              <a:rPr lang="fr-CH" altLang="en-US" sz="2400" dirty="0" err="1" smtClean="0">
                <a:solidFill>
                  <a:srgbClr val="231F20"/>
                </a:solidFill>
                <a:ea typeface="Arial Unicode MS" pitchFamily="34" charset="-128"/>
                <a:cs typeface="Arial Unicode MS" pitchFamily="34" charset="-128"/>
              </a:rPr>
              <a:t>used</a:t>
            </a:r>
            <a:r>
              <a:rPr lang="fr-CH" altLang="en-US" sz="2400" dirty="0" smtClean="0">
                <a:solidFill>
                  <a:srgbClr val="231F20"/>
                </a:solidFill>
                <a:ea typeface="Arial Unicode MS" pitchFamily="34" charset="-128"/>
                <a:cs typeface="Arial Unicode MS" pitchFamily="34" charset="-128"/>
              </a:rPr>
              <a:t> by Iran </a:t>
            </a:r>
            <a:r>
              <a:rPr lang="fr-CH" altLang="en-US" sz="2400" dirty="0" err="1" smtClean="0">
                <a:solidFill>
                  <a:srgbClr val="231F20"/>
                </a:solidFill>
                <a:ea typeface="Arial Unicode MS" pitchFamily="34" charset="-128"/>
                <a:cs typeface="Arial Unicode MS" pitchFamily="34" charset="-128"/>
              </a:rPr>
              <a:t>from</a:t>
            </a:r>
            <a:r>
              <a:rPr lang="fr-CH" altLang="en-US" sz="2400" dirty="0" smtClean="0">
                <a:solidFill>
                  <a:srgbClr val="231F20"/>
                </a:solidFill>
                <a:ea typeface="Arial Unicode MS" pitchFamily="34" charset="-128"/>
                <a:cs typeface="Arial Unicode MS" pitchFamily="34" charset="-128"/>
              </a:rPr>
              <a:t> 1929 to 1980.  </a:t>
            </a:r>
            <a:endParaRPr lang="en-GB" altLang="en-US" sz="2400" dirty="0" smtClean="0">
              <a:ea typeface="Arial Unicode MS" pitchFamily="34" charset="-128"/>
              <a:cs typeface="Arial Unicode MS" pitchFamily="34" charset="-128"/>
            </a:endParaRPr>
          </a:p>
        </p:txBody>
      </p:sp>
      <p:pic>
        <p:nvPicPr>
          <p:cNvPr id="7171" name="Picture 7" descr="RC-RC-RC-emblems"/>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139952" y="2276872"/>
            <a:ext cx="4715896" cy="1579563"/>
          </a:xfrm>
          <a:noFill/>
        </p:spPr>
      </p:pic>
      <p:sp>
        <p:nvSpPr>
          <p:cNvPr id="7173" name="Rectangle 14"/>
          <p:cNvSpPr>
            <a:spLocks noGrp="1" noChangeArrowheads="1"/>
          </p:cNvSpPr>
          <p:nvPr>
            <p:ph type="title"/>
          </p:nvPr>
        </p:nvSpPr>
        <p:spPr>
          <a:xfrm>
            <a:off x="1377462" y="1403350"/>
            <a:ext cx="7454412" cy="654050"/>
          </a:xfrm>
          <a:noFill/>
        </p:spPr>
        <p:txBody>
          <a:bodyPr/>
          <a:lstStyle/>
          <a:p>
            <a:pPr eaLnBrk="1" hangingPunct="1"/>
            <a:r>
              <a:rPr lang="en-GB" altLang="en-US" smtClean="0">
                <a:solidFill>
                  <a:schemeClr val="bg1"/>
                </a:solidFill>
              </a:rPr>
              <a:t>The emblems</a:t>
            </a:r>
          </a:p>
        </p:txBody>
      </p:sp>
      <p:sp>
        <p:nvSpPr>
          <p:cNvPr id="7" name="Rectangle 2"/>
          <p:cNvSpPr txBox="1">
            <a:spLocks noChangeArrowheads="1"/>
          </p:cNvSpPr>
          <p:nvPr/>
        </p:nvSpPr>
        <p:spPr bwMode="auto">
          <a:xfrm>
            <a:off x="1473444" y="980728"/>
            <a:ext cx="7454412" cy="6540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600" b="1" i="1" kern="1200">
                <a:solidFill>
                  <a:schemeClr val="tx1"/>
                </a:solidFill>
                <a:latin typeface="+mj-lt"/>
                <a:ea typeface="+mj-ea"/>
                <a:cs typeface="Arial" pitchFamily="34" charset="0"/>
              </a:defRPr>
            </a:lvl1pPr>
            <a:lvl2pPr algn="l" rtl="0" eaLnBrk="1" fontAlgn="base" hangingPunct="1">
              <a:spcBef>
                <a:spcPct val="0"/>
              </a:spcBef>
              <a:spcAft>
                <a:spcPct val="0"/>
              </a:spcAft>
              <a:defRPr sz="2600" b="1" i="1">
                <a:solidFill>
                  <a:schemeClr val="tx1"/>
                </a:solidFill>
                <a:latin typeface="Arial" pitchFamily="34" charset="0"/>
                <a:cs typeface="Arial" pitchFamily="34" charset="0"/>
              </a:defRPr>
            </a:lvl2pPr>
            <a:lvl3pPr algn="l" rtl="0" eaLnBrk="1" fontAlgn="base" hangingPunct="1">
              <a:spcBef>
                <a:spcPct val="0"/>
              </a:spcBef>
              <a:spcAft>
                <a:spcPct val="0"/>
              </a:spcAft>
              <a:defRPr sz="2600" b="1" i="1">
                <a:solidFill>
                  <a:schemeClr val="tx1"/>
                </a:solidFill>
                <a:latin typeface="Arial" pitchFamily="34" charset="0"/>
                <a:cs typeface="Arial" pitchFamily="34" charset="0"/>
              </a:defRPr>
            </a:lvl3pPr>
            <a:lvl4pPr algn="l" rtl="0" eaLnBrk="1" fontAlgn="base" hangingPunct="1">
              <a:spcBef>
                <a:spcPct val="0"/>
              </a:spcBef>
              <a:spcAft>
                <a:spcPct val="0"/>
              </a:spcAft>
              <a:defRPr sz="2600" b="1" i="1">
                <a:solidFill>
                  <a:schemeClr val="tx1"/>
                </a:solidFill>
                <a:latin typeface="Arial" pitchFamily="34" charset="0"/>
                <a:cs typeface="Arial" pitchFamily="34" charset="0"/>
              </a:defRPr>
            </a:lvl4pPr>
            <a:lvl5pPr algn="l" rtl="0" eaLnBrk="1" fontAlgn="base" hangingPunct="1">
              <a:spcBef>
                <a:spcPct val="0"/>
              </a:spcBef>
              <a:spcAft>
                <a:spcPct val="0"/>
              </a:spcAft>
              <a:defRPr sz="2600" b="1" i="1">
                <a:solidFill>
                  <a:schemeClr val="tx1"/>
                </a:solidFill>
                <a:latin typeface="Arial" pitchFamily="34" charset="0"/>
                <a:cs typeface="Arial" pitchFamily="34" charset="0"/>
              </a:defRPr>
            </a:lvl5pPr>
            <a:lvl6pPr marL="457200" algn="l" rtl="0" eaLnBrk="1" fontAlgn="base" hangingPunct="1">
              <a:spcBef>
                <a:spcPct val="0"/>
              </a:spcBef>
              <a:spcAft>
                <a:spcPct val="0"/>
              </a:spcAft>
              <a:defRPr sz="2600" b="1" i="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600" b="1" i="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600" b="1" i="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600" b="1" i="1">
                <a:solidFill>
                  <a:schemeClr val="tx1"/>
                </a:solidFill>
                <a:latin typeface="Arial" pitchFamily="34" charset="0"/>
                <a:cs typeface="Arial" pitchFamily="34" charset="0"/>
              </a:defRPr>
            </a:lvl9pPr>
          </a:lstStyle>
          <a:p>
            <a:r>
              <a:rPr lang="en-GB" altLang="en-US" sz="4000" dirty="0" smtClean="0">
                <a:solidFill>
                  <a:srgbClr val="FF0000"/>
                </a:solidFill>
                <a:effectLst>
                  <a:outerShdw blurRad="38100" dist="38100" dir="2700000" algn="tl">
                    <a:srgbClr val="000000">
                      <a:alpha val="43137"/>
                    </a:srgbClr>
                  </a:outerShdw>
                </a:effectLst>
              </a:rPr>
              <a:t>The emblems</a:t>
            </a:r>
          </a:p>
        </p:txBody>
      </p:sp>
      <p:pic>
        <p:nvPicPr>
          <p:cNvPr id="6" name="Picture 6" descr="singa matahari merah"/>
          <p:cNvPicPr>
            <a:picLocks noChangeAspect="1" noChangeArrowheads="1"/>
          </p:cNvPicPr>
          <p:nvPr/>
        </p:nvPicPr>
        <p:blipFill>
          <a:blip r:embed="rId4">
            <a:lum contrast="60000"/>
            <a:extLst>
              <a:ext uri="{28A0092B-C50C-407E-A947-70E740481C1C}">
                <a14:useLocalDpi xmlns:a14="http://schemas.microsoft.com/office/drawing/2010/main" val="0"/>
              </a:ext>
            </a:extLst>
          </a:blip>
          <a:srcRect/>
          <a:stretch>
            <a:fillRect/>
          </a:stretch>
        </p:blipFill>
        <p:spPr bwMode="auto">
          <a:xfrm>
            <a:off x="4788024" y="4581128"/>
            <a:ext cx="2231628" cy="1641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66"/>
                </a:solidFill>
                <a:miter lim="800000"/>
                <a:headEnd/>
                <a:tailEnd/>
              </a14:hiddenLine>
            </a:ext>
          </a:extLst>
        </p:spPr>
      </p:pic>
    </p:spTree>
    <p:extLst>
      <p:ext uri="{BB962C8B-B14F-4D97-AF65-F5344CB8AC3E}">
        <p14:creationId xmlns:p14="http://schemas.microsoft.com/office/powerpoint/2010/main" val="324567896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gtEl>
                                        <p:attrNameLst>
                                          <p:attrName>style.visibility</p:attrName>
                                        </p:attrNameLst>
                                      </p:cBhvr>
                                      <p:to>
                                        <p:strVal val="visible"/>
                                      </p:to>
                                    </p:set>
                                    <p:anim calcmode="lin" valueType="num">
                                      <p:cBhvr additive="base">
                                        <p:cTn id="13" dur="500" fill="hold"/>
                                        <p:tgtEl>
                                          <p:spTgt spid="7171"/>
                                        </p:tgtEl>
                                        <p:attrNameLst>
                                          <p:attrName>ppt_x</p:attrName>
                                        </p:attrNameLst>
                                      </p:cBhvr>
                                      <p:tavLst>
                                        <p:tav tm="0">
                                          <p:val>
                                            <p:strVal val="#ppt_x"/>
                                          </p:val>
                                        </p:tav>
                                        <p:tav tm="100000">
                                          <p:val>
                                            <p:strVal val="#ppt_x"/>
                                          </p:val>
                                        </p:tav>
                                      </p:tavLst>
                                    </p:anim>
                                    <p:anim calcmode="lin" valueType="num">
                                      <p:cBhvr additive="base">
                                        <p:cTn id="14" dur="500" fill="hold"/>
                                        <p:tgtEl>
                                          <p:spTgt spid="717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0">
                                            <p:txEl>
                                              <p:pRg st="0" end="0"/>
                                            </p:txEl>
                                          </p:spTgt>
                                        </p:tgtEl>
                                        <p:attrNameLst>
                                          <p:attrName>style.visibility</p:attrName>
                                        </p:attrNameLst>
                                      </p:cBhvr>
                                      <p:to>
                                        <p:strVal val="visible"/>
                                      </p:to>
                                    </p:set>
                                    <p:anim calcmode="lin" valueType="num">
                                      <p:cBhvr additive="base">
                                        <p:cTn id="19" dur="500" fill="hold"/>
                                        <p:tgtEl>
                                          <p:spTgt spid="7170">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170">
                                            <p:txEl>
                                              <p:pRg st="1" end="1"/>
                                            </p:txEl>
                                          </p:spTgt>
                                        </p:tgtEl>
                                        <p:attrNameLst>
                                          <p:attrName>style.visibility</p:attrName>
                                        </p:attrNameLst>
                                      </p:cBhvr>
                                      <p:to>
                                        <p:strVal val="visible"/>
                                      </p:to>
                                    </p:set>
                                    <p:anim calcmode="lin" valueType="num">
                                      <p:cBhvr additive="base">
                                        <p:cTn id="25" dur="500" fill="hold"/>
                                        <p:tgtEl>
                                          <p:spTgt spid="7170">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170">
                                            <p:txEl>
                                              <p:pRg st="2" end="2"/>
                                            </p:txEl>
                                          </p:spTgt>
                                        </p:tgtEl>
                                        <p:attrNameLst>
                                          <p:attrName>style.visibility</p:attrName>
                                        </p:attrNameLst>
                                      </p:cBhvr>
                                      <p:to>
                                        <p:strVal val="visible"/>
                                      </p:to>
                                    </p:set>
                                    <p:anim calcmode="lin" valueType="num">
                                      <p:cBhvr additive="base">
                                        <p:cTn id="37" dur="500" fill="hold"/>
                                        <p:tgtEl>
                                          <p:spTgt spid="7170">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17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http://www.gva.icrc.org/Web/eng/siteeng0.nsf/d268e7e7eea08ab74125675b00364294/512c460b95cccb03c1256b6600592493/Body/7.2B3E?OpenElement&amp;FieldElemForma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2217" y="3429000"/>
            <a:ext cx="1926287" cy="124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5" descr="http://www.gva.icrc.org/Web/eng/siteeng0.nsf/d268e7e7eea08ab74125675b00364294/512c460b95cccb03c1256b6600592493/Body/4.4C6C?OpenElement&amp;FieldElemForma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3471616"/>
            <a:ext cx="1828800"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9" descr="http://www.gva.icrc.org/Web/eng/siteeng0.nsf/d268e7e7eea08ab74125675b00364294/512c460b95cccb03c1256b6600592493/Body/5.36BE?OpenElement&amp;FieldElemFormat=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688" y="3471616"/>
            <a:ext cx="1817688"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7" descr="http://www.gva.icrc.org/Web/eng/siteeng0.nsf/d268e7e7eea08ab74125675b00364294/512c460b95cccb03c1256b6600592493/Body/2.4580?OpenElement&amp;FieldElemFormat=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4088" y="3471616"/>
            <a:ext cx="1851025"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5" descr="http://www.gva.icrc.org/Web/eng/siteeng0.nsf/d268e7e7eea08ab74125675b00364294/512c460b95cccb03c1256b6600592493/Body/0.702E?OpenElement&amp;FieldElemFormat=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52120" y="1331190"/>
            <a:ext cx="1901825"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9" descr="http://www.gva.icrc.org/Web/eng/siteeng0.nsf/d268e7e7eea08ab74125675b00364294/512c460b95cccb03c1256b6600592493/Body/1.3BE?OpenElement&amp;FieldElemFormat=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38667" y="1379612"/>
            <a:ext cx="188595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3" descr="http://www.gva.icrc.org/Web/eng/siteeng0.nsf/d268e7e7eea08ab74125675b00364294/512c460b95cccb03c1256b6600592493/Body/0.1F00?OpenElement&amp;FieldElemFormat=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59637" y="1331190"/>
            <a:ext cx="1920875"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1" descr="http://www.gva.icrc.org/Web/eng/siteeng0.nsf/d268e7e7eea08ab74125675b00364294/512c460b95cccb03c1256b6600592493/Body/9.23E?OpenElement&amp;FieldElemFormat=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94298" y="5645695"/>
            <a:ext cx="140652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5" descr="http://www.gva.icrc.org/Web/eng/siteeng0.nsf/d268e7e7eea08ab74125675b00364294/512c460b95cccb03c1256b6600592493/Body/9.2C94?OpenElement&amp;FieldElemFormat=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41168" y="5394325"/>
            <a:ext cx="114300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9" descr="http://www.gva.icrc.org/Web/eng/siteeng0.nsf/d268e7e7eea08ab74125675b00364294/512c460b95cccb03c1256b6600592493/Body/10.3704?OpenElement&amp;FieldElemFormat=gif"/>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84168" y="4658326"/>
            <a:ext cx="189706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0" descr="http://www.gva.icrc.org/Web/eng/siteeng0.nsf/d268e7e7eea08ab74125675b00364294/512c460b95cccb03c1256b6600592493/Body/6.2BE6?OpenElement&amp;FieldElemFormat=gif"/>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63888" y="3471616"/>
            <a:ext cx="1793875"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64"/>
          <p:cNvSpPr txBox="1">
            <a:spLocks noChangeArrowheads="1"/>
          </p:cNvSpPr>
          <p:nvPr/>
        </p:nvSpPr>
        <p:spPr bwMode="auto">
          <a:xfrm>
            <a:off x="1970857" y="854940"/>
            <a:ext cx="565372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fr-CH" altLang="en-US" sz="3200" b="1" dirty="0">
                <a:solidFill>
                  <a:srgbClr val="FF0000"/>
                </a:solidFill>
                <a:effectLst>
                  <a:outerShdw blurRad="38100" dist="38100" dir="2700000" algn="tl">
                    <a:srgbClr val="000000"/>
                  </a:outerShdw>
                </a:effectLst>
                <a:latin typeface="+mn-lt"/>
                <a:cs typeface="+mn-cs"/>
              </a:rPr>
              <a:t>Indicative use (</a:t>
            </a:r>
            <a:r>
              <a:rPr lang="fr-CH" altLang="en-US" sz="3200" b="1" dirty="0" err="1">
                <a:solidFill>
                  <a:srgbClr val="FF0000"/>
                </a:solidFill>
                <a:effectLst>
                  <a:outerShdw blurRad="38100" dist="38100" dir="2700000" algn="tl">
                    <a:srgbClr val="000000"/>
                  </a:outerShdw>
                </a:effectLst>
                <a:latin typeface="+mn-lt"/>
                <a:cs typeface="+mn-cs"/>
              </a:rPr>
              <a:t>small</a:t>
            </a:r>
            <a:r>
              <a:rPr lang="fr-CH" altLang="en-US" sz="3200" b="1" dirty="0">
                <a:solidFill>
                  <a:srgbClr val="FF0000"/>
                </a:solidFill>
                <a:effectLst>
                  <a:outerShdw blurRad="38100" dist="38100" dir="2700000" algn="tl">
                    <a:srgbClr val="000000"/>
                  </a:outerShdw>
                </a:effectLst>
                <a:latin typeface="+mn-lt"/>
                <a:cs typeface="+mn-cs"/>
              </a:rPr>
              <a:t> dimension)</a:t>
            </a:r>
            <a:endParaRPr lang="en-GB" altLang="en-US" sz="3200" b="1" dirty="0">
              <a:solidFill>
                <a:srgbClr val="FF0000"/>
              </a:solidFill>
              <a:effectLst>
                <a:outerShdw blurRad="38100" dist="38100" dir="2700000" algn="tl">
                  <a:srgbClr val="000000"/>
                </a:outerShdw>
              </a:effectLst>
              <a:latin typeface="+mn-lt"/>
              <a:cs typeface="+mn-cs"/>
            </a:endParaRPr>
          </a:p>
        </p:txBody>
      </p:sp>
      <p:sp>
        <p:nvSpPr>
          <p:cNvPr id="16" name="Text Box 65"/>
          <p:cNvSpPr txBox="1">
            <a:spLocks noChangeArrowheads="1"/>
          </p:cNvSpPr>
          <p:nvPr/>
        </p:nvSpPr>
        <p:spPr bwMode="auto">
          <a:xfrm>
            <a:off x="1961334" y="2915358"/>
            <a:ext cx="567277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fr-CH" altLang="en-US" sz="3200" b="1" dirty="0">
                <a:solidFill>
                  <a:srgbClr val="FF0000"/>
                </a:solidFill>
                <a:effectLst>
                  <a:outerShdw blurRad="38100" dist="38100" dir="2700000" algn="tl">
                    <a:srgbClr val="000000"/>
                  </a:outerShdw>
                </a:effectLst>
                <a:latin typeface="+mj-lt"/>
                <a:cs typeface="+mn-cs"/>
              </a:rPr>
              <a:t>Protective use (large dimension)</a:t>
            </a:r>
            <a:endParaRPr lang="en-GB" altLang="en-US" sz="3200" b="1" dirty="0">
              <a:solidFill>
                <a:srgbClr val="FF0000"/>
              </a:solidFill>
              <a:effectLst>
                <a:outerShdw blurRad="38100" dist="38100" dir="2700000" algn="tl">
                  <a:srgbClr val="000000"/>
                </a:outerShdw>
              </a:effectLst>
              <a:latin typeface="+mj-lt"/>
              <a:cs typeface="+mn-cs"/>
            </a:endParaRPr>
          </a:p>
        </p:txBody>
      </p:sp>
      <p:sp>
        <p:nvSpPr>
          <p:cNvPr id="17" name="Text Box 66"/>
          <p:cNvSpPr txBox="1">
            <a:spLocks noChangeArrowheads="1"/>
          </p:cNvSpPr>
          <p:nvPr/>
        </p:nvSpPr>
        <p:spPr bwMode="auto">
          <a:xfrm>
            <a:off x="694070" y="5394325"/>
            <a:ext cx="184217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fr-CH" altLang="en-US" sz="3600" b="1" dirty="0" err="1" smtClean="0">
                <a:solidFill>
                  <a:srgbClr val="FF0000"/>
                </a:solidFill>
                <a:effectLst>
                  <a:outerShdw blurRad="38100" dist="38100" dir="2700000" algn="tl">
                    <a:srgbClr val="000000"/>
                  </a:outerShdw>
                </a:effectLst>
                <a:latin typeface="+mj-lt"/>
                <a:cs typeface="+mn-cs"/>
              </a:rPr>
              <a:t>Misuse</a:t>
            </a:r>
            <a:r>
              <a:rPr lang="fr-CH" altLang="en-US" sz="3600" b="1" dirty="0" smtClean="0">
                <a:solidFill>
                  <a:srgbClr val="FF0000"/>
                </a:solidFill>
                <a:effectLst>
                  <a:outerShdw blurRad="38100" dist="38100" dir="2700000" algn="tl">
                    <a:srgbClr val="000000"/>
                  </a:outerShdw>
                </a:effectLst>
                <a:latin typeface="+mj-lt"/>
                <a:cs typeface="+mn-cs"/>
              </a:rPr>
              <a:t> </a:t>
            </a:r>
          </a:p>
          <a:p>
            <a:pPr>
              <a:defRPr/>
            </a:pPr>
            <a:r>
              <a:rPr lang="fr-CH" altLang="en-US" sz="3600" b="1" dirty="0" smtClean="0">
                <a:solidFill>
                  <a:srgbClr val="FF0000"/>
                </a:solidFill>
                <a:effectLst>
                  <a:outerShdw blurRad="38100" dist="38100" dir="2700000" algn="tl">
                    <a:srgbClr val="000000"/>
                  </a:outerShdw>
                </a:effectLst>
                <a:latin typeface="+mj-lt"/>
                <a:cs typeface="+mn-cs"/>
              </a:rPr>
              <a:t>or abuse</a:t>
            </a:r>
            <a:endParaRPr lang="en-GB" altLang="en-US" sz="3600" b="1" dirty="0">
              <a:solidFill>
                <a:srgbClr val="FF0000"/>
              </a:solidFill>
              <a:effectLst>
                <a:outerShdw blurRad="38100" dist="38100" dir="2700000" algn="tl">
                  <a:srgbClr val="000000"/>
                </a:outerShdw>
              </a:effectLst>
              <a:latin typeface="+mj-lt"/>
              <a:cs typeface="+mn-cs"/>
            </a:endParaRPr>
          </a:p>
        </p:txBody>
      </p:sp>
      <p:pic>
        <p:nvPicPr>
          <p:cNvPr id="18" name="Picture 68" descr="http://www.gva.icrc.org/Web/eng/siteeng0.nsf/d268e7e7eea08ab74125675b00364294/512c460b95cccb03c1256b6600592493/Body/3.3462?OpenElement&amp;FieldElemFormat=gif"/>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3813" y="1366912"/>
            <a:ext cx="1793875"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69" descr="http://www.gva.icrc.org/Web/eng/siteeng0.nsf/d268e7e7eea08ab74125675b00364294/512c460b95cccb03c1256b6600592493/Body/2.7C?OpenElement&amp;FieldElemFormat=gif"/>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763688" y="1366912"/>
            <a:ext cx="20574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967965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additive="base">
                                        <p:cTn id="41" dur="500" fill="hold"/>
                                        <p:tgtEl>
                                          <p:spTgt spid="5"/>
                                        </p:tgtEl>
                                        <p:attrNameLst>
                                          <p:attrName>ppt_x</p:attrName>
                                        </p:attrNameLst>
                                      </p:cBhvr>
                                      <p:tavLst>
                                        <p:tav tm="0">
                                          <p:val>
                                            <p:strVal val="#ppt_x"/>
                                          </p:val>
                                        </p:tav>
                                        <p:tav tm="100000">
                                          <p:val>
                                            <p:strVal val="#ppt_x"/>
                                          </p:val>
                                        </p:tav>
                                      </p:tavLst>
                                    </p:anim>
                                    <p:anim calcmode="lin" valueType="num">
                                      <p:cBhvr additive="base">
                                        <p:cTn id="42" dur="500" fill="hold"/>
                                        <p:tgtEl>
                                          <p:spTgt spid="5"/>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additive="base">
                                        <p:cTn id="45" dur="500" fill="hold"/>
                                        <p:tgtEl>
                                          <p:spTgt spid="6"/>
                                        </p:tgtEl>
                                        <p:attrNameLst>
                                          <p:attrName>ppt_x</p:attrName>
                                        </p:attrNameLst>
                                      </p:cBhvr>
                                      <p:tavLst>
                                        <p:tav tm="0">
                                          <p:val>
                                            <p:strVal val="#ppt_x"/>
                                          </p:val>
                                        </p:tav>
                                        <p:tav tm="100000">
                                          <p:val>
                                            <p:strVal val="#ppt_x"/>
                                          </p:val>
                                        </p:tav>
                                      </p:tavLst>
                                    </p:anim>
                                    <p:anim calcmode="lin" valueType="num">
                                      <p:cBhvr additive="base">
                                        <p:cTn id="46" dur="500" fill="hold"/>
                                        <p:tgtEl>
                                          <p:spTgt spid="6"/>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4"/>
                                        </p:tgtEl>
                                        <p:attrNameLst>
                                          <p:attrName>style.visibility</p:attrName>
                                        </p:attrNameLst>
                                      </p:cBhvr>
                                      <p:to>
                                        <p:strVal val="visible"/>
                                      </p:to>
                                    </p:set>
                                    <p:anim calcmode="lin" valueType="num">
                                      <p:cBhvr additive="base">
                                        <p:cTn id="57" dur="500" fill="hold"/>
                                        <p:tgtEl>
                                          <p:spTgt spid="4"/>
                                        </p:tgtEl>
                                        <p:attrNameLst>
                                          <p:attrName>ppt_x</p:attrName>
                                        </p:attrNameLst>
                                      </p:cBhvr>
                                      <p:tavLst>
                                        <p:tav tm="0">
                                          <p:val>
                                            <p:strVal val="#ppt_x"/>
                                          </p:val>
                                        </p:tav>
                                        <p:tav tm="100000">
                                          <p:val>
                                            <p:strVal val="#ppt_x"/>
                                          </p:val>
                                        </p:tav>
                                      </p:tavLst>
                                    </p:anim>
                                    <p:anim calcmode="lin" valueType="num">
                                      <p:cBhvr additive="base">
                                        <p:cTn id="5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additive="base">
                                        <p:cTn id="63" dur="500" fill="hold"/>
                                        <p:tgtEl>
                                          <p:spTgt spid="17"/>
                                        </p:tgtEl>
                                        <p:attrNameLst>
                                          <p:attrName>ppt_x</p:attrName>
                                        </p:attrNameLst>
                                      </p:cBhvr>
                                      <p:tavLst>
                                        <p:tav tm="0">
                                          <p:val>
                                            <p:strVal val="#ppt_x"/>
                                          </p:val>
                                        </p:tav>
                                        <p:tav tm="100000">
                                          <p:val>
                                            <p:strVal val="#ppt_x"/>
                                          </p:val>
                                        </p:tav>
                                      </p:tavLst>
                                    </p:anim>
                                    <p:anim calcmode="lin" valueType="num">
                                      <p:cBhvr additive="base">
                                        <p:cTn id="6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11"/>
                                        </p:tgtEl>
                                        <p:attrNameLst>
                                          <p:attrName>style.visibility</p:attrName>
                                        </p:attrNameLst>
                                      </p:cBhvr>
                                      <p:to>
                                        <p:strVal val="visible"/>
                                      </p:to>
                                    </p:set>
                                    <p:anim calcmode="lin" valueType="num">
                                      <p:cBhvr additive="base">
                                        <p:cTn id="69" dur="500" fill="hold"/>
                                        <p:tgtEl>
                                          <p:spTgt spid="11"/>
                                        </p:tgtEl>
                                        <p:attrNameLst>
                                          <p:attrName>ppt_x</p:attrName>
                                        </p:attrNameLst>
                                      </p:cBhvr>
                                      <p:tavLst>
                                        <p:tav tm="0">
                                          <p:val>
                                            <p:strVal val="#ppt_x"/>
                                          </p:val>
                                        </p:tav>
                                        <p:tav tm="100000">
                                          <p:val>
                                            <p:strVal val="#ppt_x"/>
                                          </p:val>
                                        </p:tav>
                                      </p:tavLst>
                                    </p:anim>
                                    <p:anim calcmode="lin" valueType="num">
                                      <p:cBhvr additive="base">
                                        <p:cTn id="7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additive="base">
                                        <p:cTn id="75" dur="500" fill="hold"/>
                                        <p:tgtEl>
                                          <p:spTgt spid="12"/>
                                        </p:tgtEl>
                                        <p:attrNameLst>
                                          <p:attrName>ppt_x</p:attrName>
                                        </p:attrNameLst>
                                      </p:cBhvr>
                                      <p:tavLst>
                                        <p:tav tm="0">
                                          <p:val>
                                            <p:strVal val="#ppt_x"/>
                                          </p:val>
                                        </p:tav>
                                        <p:tav tm="100000">
                                          <p:val>
                                            <p:strVal val="#ppt_x"/>
                                          </p:val>
                                        </p:tav>
                                      </p:tavLst>
                                    </p:anim>
                                    <p:anim calcmode="lin" valueType="num">
                                      <p:cBhvr additive="base">
                                        <p:cTn id="7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13"/>
                                        </p:tgtEl>
                                        <p:attrNameLst>
                                          <p:attrName>style.visibility</p:attrName>
                                        </p:attrNameLst>
                                      </p:cBhvr>
                                      <p:to>
                                        <p:strVal val="visible"/>
                                      </p:to>
                                    </p:set>
                                    <p:anim calcmode="lin" valueType="num">
                                      <p:cBhvr additive="base">
                                        <p:cTn id="81" dur="500" fill="hold"/>
                                        <p:tgtEl>
                                          <p:spTgt spid="13"/>
                                        </p:tgtEl>
                                        <p:attrNameLst>
                                          <p:attrName>ppt_x</p:attrName>
                                        </p:attrNameLst>
                                      </p:cBhvr>
                                      <p:tavLst>
                                        <p:tav tm="0">
                                          <p:val>
                                            <p:strVal val="#ppt_x"/>
                                          </p:val>
                                        </p:tav>
                                        <p:tav tm="100000">
                                          <p:val>
                                            <p:strVal val="#ppt_x"/>
                                          </p:val>
                                        </p:tav>
                                      </p:tavLst>
                                    </p:anim>
                                    <p:anim calcmode="lin" valueType="num">
                                      <p:cBhvr additive="base">
                                        <p:cTn id="8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CRC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5652" y="3789040"/>
            <a:ext cx="1584176" cy="1821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372108" y="2060848"/>
            <a:ext cx="8291264" cy="1153716"/>
          </a:xfrm>
          <a:prstGeom prst="rect">
            <a:avLst/>
          </a:prstGeom>
        </p:spPr>
        <p:txBody>
          <a:bodyPr/>
          <a:lstStyle>
            <a:lvl1pPr algn="l" rtl="0" eaLnBrk="1" fontAlgn="base" hangingPunct="1">
              <a:spcBef>
                <a:spcPct val="0"/>
              </a:spcBef>
              <a:spcAft>
                <a:spcPct val="0"/>
              </a:spcAft>
              <a:defRPr sz="2600" b="1" i="1" kern="1200">
                <a:solidFill>
                  <a:schemeClr val="tx1"/>
                </a:solidFill>
                <a:latin typeface="+mj-lt"/>
                <a:ea typeface="+mj-ea"/>
                <a:cs typeface="Arial" pitchFamily="34" charset="0"/>
              </a:defRPr>
            </a:lvl1pPr>
            <a:lvl2pPr algn="l" rtl="0" eaLnBrk="1" fontAlgn="base" hangingPunct="1">
              <a:spcBef>
                <a:spcPct val="0"/>
              </a:spcBef>
              <a:spcAft>
                <a:spcPct val="0"/>
              </a:spcAft>
              <a:defRPr sz="2600" b="1" i="1">
                <a:solidFill>
                  <a:schemeClr val="tx1"/>
                </a:solidFill>
                <a:latin typeface="Arial" pitchFamily="34" charset="0"/>
                <a:cs typeface="Arial" pitchFamily="34" charset="0"/>
              </a:defRPr>
            </a:lvl2pPr>
            <a:lvl3pPr algn="l" rtl="0" eaLnBrk="1" fontAlgn="base" hangingPunct="1">
              <a:spcBef>
                <a:spcPct val="0"/>
              </a:spcBef>
              <a:spcAft>
                <a:spcPct val="0"/>
              </a:spcAft>
              <a:defRPr sz="2600" b="1" i="1">
                <a:solidFill>
                  <a:schemeClr val="tx1"/>
                </a:solidFill>
                <a:latin typeface="Arial" pitchFamily="34" charset="0"/>
                <a:cs typeface="Arial" pitchFamily="34" charset="0"/>
              </a:defRPr>
            </a:lvl3pPr>
            <a:lvl4pPr algn="l" rtl="0" eaLnBrk="1" fontAlgn="base" hangingPunct="1">
              <a:spcBef>
                <a:spcPct val="0"/>
              </a:spcBef>
              <a:spcAft>
                <a:spcPct val="0"/>
              </a:spcAft>
              <a:defRPr sz="2600" b="1" i="1">
                <a:solidFill>
                  <a:schemeClr val="tx1"/>
                </a:solidFill>
                <a:latin typeface="Arial" pitchFamily="34" charset="0"/>
                <a:cs typeface="Arial" pitchFamily="34" charset="0"/>
              </a:defRPr>
            </a:lvl4pPr>
            <a:lvl5pPr algn="l" rtl="0" eaLnBrk="1" fontAlgn="base" hangingPunct="1">
              <a:spcBef>
                <a:spcPct val="0"/>
              </a:spcBef>
              <a:spcAft>
                <a:spcPct val="0"/>
              </a:spcAft>
              <a:defRPr sz="2600" b="1" i="1">
                <a:solidFill>
                  <a:schemeClr val="tx1"/>
                </a:solidFill>
                <a:latin typeface="Arial" pitchFamily="34" charset="0"/>
                <a:cs typeface="Arial" pitchFamily="34" charset="0"/>
              </a:defRPr>
            </a:lvl5pPr>
            <a:lvl6pPr marL="457200" algn="l" rtl="0" eaLnBrk="1" fontAlgn="base" hangingPunct="1">
              <a:spcBef>
                <a:spcPct val="0"/>
              </a:spcBef>
              <a:spcAft>
                <a:spcPct val="0"/>
              </a:spcAft>
              <a:defRPr sz="2600" b="1" i="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600" b="1" i="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600" b="1" i="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600" b="1" i="1">
                <a:solidFill>
                  <a:schemeClr val="tx1"/>
                </a:solidFill>
                <a:latin typeface="Arial" pitchFamily="34" charset="0"/>
                <a:cs typeface="Arial" pitchFamily="34" charset="0"/>
              </a:defRPr>
            </a:lvl9pPr>
          </a:lstStyle>
          <a:p>
            <a:pPr algn="ctr"/>
            <a:r>
              <a:rPr lang="en-GB" sz="4000" dirty="0" smtClean="0">
                <a:solidFill>
                  <a:srgbClr val="FF0000"/>
                </a:solidFill>
                <a:effectLst>
                  <a:outerShdw blurRad="38100" dist="38100" dir="2700000" algn="tl">
                    <a:srgbClr val="000000">
                      <a:alpha val="43137"/>
                    </a:srgbClr>
                  </a:outerShdw>
                </a:effectLst>
                <a:cs typeface="Arial" charset="0"/>
              </a:rPr>
              <a:t>The ICRC </a:t>
            </a:r>
            <a:endParaRPr lang="en-GB" sz="4000" dirty="0" smtClean="0">
              <a:solidFill>
                <a:srgbClr val="FF0000"/>
              </a:solidFill>
              <a:effectLst>
                <a:outerShdw blurRad="38100" dist="38100" dir="2700000" algn="tl">
                  <a:srgbClr val="000000">
                    <a:alpha val="43137"/>
                  </a:srgbClr>
                </a:outerShdw>
              </a:effectLst>
              <a:cs typeface="Arial" charset="0"/>
            </a:endParaRPr>
          </a:p>
        </p:txBody>
      </p:sp>
    </p:spTree>
    <p:extLst>
      <p:ext uri="{BB962C8B-B14F-4D97-AF65-F5344CB8AC3E}">
        <p14:creationId xmlns:p14="http://schemas.microsoft.com/office/powerpoint/2010/main" val="138235037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500" fill="hold"/>
                                        <p:tgtEl>
                                          <p:spTgt spid="4"/>
                                        </p:tgtEl>
                                        <p:attrNameLst>
                                          <p:attrName>ppt_x</p:attrName>
                                        </p:attrNameLst>
                                      </p:cBhvr>
                                      <p:tavLst>
                                        <p:tav tm="0">
                                          <p:val>
                                            <p:strVal val="#ppt_x"/>
                                          </p:val>
                                        </p:tav>
                                        <p:tav tm="100000">
                                          <p:val>
                                            <p:strVal val="#ppt_x"/>
                                          </p:val>
                                        </p:tav>
                                      </p:tavLst>
                                    </p:anim>
                                    <p:anim calcmode="lin" valueType="num">
                                      <p:cBhvr additive="base">
                                        <p:cTn id="8" dur="1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838200" y="-675456"/>
            <a:ext cx="8305800" cy="3429000"/>
          </a:xfrm>
        </p:spPr>
        <p:txBody>
          <a:bodyPr/>
          <a:lstStyle/>
          <a:p>
            <a:pPr algn="ctr">
              <a:defRPr/>
            </a:pPr>
            <a:r>
              <a:rPr lang="fr-CH" sz="4000" b="1" dirty="0" smtClean="0">
                <a:solidFill>
                  <a:schemeClr val="bg1"/>
                </a:solidFill>
                <a:effectLst>
                  <a:outerShdw blurRad="38100" dist="38100" dir="2700000" algn="tl">
                    <a:srgbClr val="000000"/>
                  </a:outerShdw>
                </a:effectLst>
              </a:rPr>
              <a:t>Introduction to the International </a:t>
            </a:r>
            <a:r>
              <a:rPr lang="fr-CH" sz="4000" b="1" dirty="0" err="1" smtClean="0">
                <a:solidFill>
                  <a:schemeClr val="bg1"/>
                </a:solidFill>
                <a:effectLst>
                  <a:outerShdw blurRad="38100" dist="38100" dir="2700000" algn="tl">
                    <a:srgbClr val="000000"/>
                  </a:outerShdw>
                </a:effectLst>
              </a:rPr>
              <a:t>Committee</a:t>
            </a:r>
            <a:r>
              <a:rPr lang="fr-CH" sz="4000" b="1" dirty="0" smtClean="0">
                <a:solidFill>
                  <a:schemeClr val="bg1"/>
                </a:solidFill>
                <a:effectLst>
                  <a:outerShdw blurRad="38100" dist="38100" dir="2700000" algn="tl">
                    <a:srgbClr val="000000"/>
                  </a:outerShdw>
                </a:effectLst>
              </a:rPr>
              <a:t> of the </a:t>
            </a:r>
            <a:r>
              <a:rPr lang="fr-CH" sz="4000" b="1" dirty="0" err="1" smtClean="0">
                <a:solidFill>
                  <a:schemeClr val="bg1"/>
                </a:solidFill>
                <a:effectLst>
                  <a:outerShdw blurRad="38100" dist="38100" dir="2700000" algn="tl">
                    <a:srgbClr val="000000"/>
                  </a:outerShdw>
                </a:effectLst>
              </a:rPr>
              <a:t>Red</a:t>
            </a:r>
            <a:r>
              <a:rPr lang="fr-CH" sz="4000" b="1" dirty="0" smtClean="0">
                <a:solidFill>
                  <a:schemeClr val="bg1"/>
                </a:solidFill>
                <a:effectLst>
                  <a:outerShdw blurRad="38100" dist="38100" dir="2700000" algn="tl">
                    <a:srgbClr val="000000"/>
                  </a:outerShdw>
                </a:effectLst>
              </a:rPr>
              <a:t> Cross</a:t>
            </a:r>
          </a:p>
        </p:txBody>
      </p:sp>
      <p:pic>
        <p:nvPicPr>
          <p:cNvPr id="4101" name="Picture 5" descr="0075_96"/>
          <p:cNvPicPr>
            <a:picLocks noGrp="1" noChangeAspect="1" noChangeArrowheads="1"/>
          </p:cNvPicPr>
          <p:nvPr>
            <p:ph type="subTitle" idx="1"/>
          </p:nvPr>
        </p:nvPicPr>
        <p:blipFill>
          <a:blip r:embed="rId2">
            <a:extLst>
              <a:ext uri="{28A0092B-C50C-407E-A947-70E740481C1C}">
                <a14:useLocalDpi xmlns:a14="http://schemas.microsoft.com/office/drawing/2010/main" val="0"/>
              </a:ext>
            </a:extLst>
          </a:blip>
          <a:srcRect/>
          <a:stretch>
            <a:fillRect/>
          </a:stretch>
        </p:blipFill>
        <p:spPr>
          <a:xfrm>
            <a:off x="1475656" y="1988840"/>
            <a:ext cx="7128792" cy="47518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81674572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4101"/>
                                        </p:tgtEl>
                                        <p:attrNameLst>
                                          <p:attrName>style.visibility</p:attrName>
                                        </p:attrNameLst>
                                      </p:cBhvr>
                                      <p:to>
                                        <p:strVal val="visible"/>
                                      </p:to>
                                    </p:set>
                                    <p:animEffect transition="in" filter="wipe(up)">
                                      <p:cBhvr>
                                        <p:cTn id="7" dur="500"/>
                                        <p:tgtEl>
                                          <p:spTgt spid="4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12775" y="-171450"/>
            <a:ext cx="7696200" cy="1143000"/>
          </a:xfrm>
        </p:spPr>
        <p:txBody>
          <a:bodyPr/>
          <a:lstStyle/>
          <a:p>
            <a:pPr algn="ctr">
              <a:defRPr/>
            </a:pPr>
            <a:r>
              <a:rPr lang="fr-CH" sz="3600" b="1" smtClean="0">
                <a:solidFill>
                  <a:schemeClr val="bg1"/>
                </a:solidFill>
                <a:effectLst>
                  <a:outerShdw blurRad="38100" dist="38100" dir="2700000" algn="tl">
                    <a:srgbClr val="000000"/>
                  </a:outerShdw>
                </a:effectLst>
              </a:rPr>
              <a:t>THE ORIGINS OF THE ICRC</a:t>
            </a:r>
            <a:endParaRPr lang="en-GB" sz="3600" b="1" smtClean="0">
              <a:solidFill>
                <a:schemeClr val="bg1"/>
              </a:solidFill>
              <a:effectLst>
                <a:outerShdw blurRad="38100" dist="38100" dir="2700000" algn="tl">
                  <a:srgbClr val="000000"/>
                </a:outerShdw>
              </a:effectLst>
            </a:endParaRPr>
          </a:p>
        </p:txBody>
      </p:sp>
      <p:pic>
        <p:nvPicPr>
          <p:cNvPr id="6147" name="Picture 6" descr="DFA15_003_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760" y="1580721"/>
            <a:ext cx="7853410" cy="5256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7" descr="DFA15_076_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725" y="981075"/>
            <a:ext cx="1687513"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49" name="Group 8"/>
          <p:cNvGrpSpPr>
            <a:grpSpLocks/>
          </p:cNvGrpSpPr>
          <p:nvPr/>
        </p:nvGrpSpPr>
        <p:grpSpPr bwMode="auto">
          <a:xfrm>
            <a:off x="792163" y="2925763"/>
            <a:ext cx="1042987" cy="1008062"/>
            <a:chOff x="2304" y="816"/>
            <a:chExt cx="1200" cy="1090"/>
          </a:xfrm>
        </p:grpSpPr>
        <p:sp>
          <p:nvSpPr>
            <p:cNvPr id="6151" name="Rectangle 9"/>
            <p:cNvSpPr>
              <a:spLocks noChangeArrowheads="1"/>
            </p:cNvSpPr>
            <p:nvPr/>
          </p:nvSpPr>
          <p:spPr bwMode="auto">
            <a:xfrm>
              <a:off x="2304" y="816"/>
              <a:ext cx="1200" cy="1090"/>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D1002D"/>
                </a:buClr>
                <a:buFont typeface="Webdings" pitchFamily="18" charset="2"/>
                <a:buChar char="4"/>
                <a:defRPr sz="2800">
                  <a:solidFill>
                    <a:srgbClr val="CCECFF"/>
                  </a:solidFill>
                  <a:latin typeface="Arial" charset="0"/>
                </a:defRPr>
              </a:lvl1pPr>
              <a:lvl2pPr marL="742950" indent="-285750">
                <a:spcBef>
                  <a:spcPct val="20000"/>
                </a:spcBef>
                <a:buClr>
                  <a:srgbClr val="D1002D"/>
                </a:buClr>
                <a:buSzPct val="80000"/>
                <a:buFont typeface="Webdings" pitchFamily="18" charset="2"/>
                <a:buChar char="8"/>
                <a:defRPr sz="2400">
                  <a:solidFill>
                    <a:srgbClr val="CCECFF"/>
                  </a:solidFill>
                  <a:latin typeface="Arial" charset="0"/>
                </a:defRPr>
              </a:lvl2pPr>
              <a:lvl3pPr marL="1143000" indent="-228600">
                <a:spcBef>
                  <a:spcPct val="20000"/>
                </a:spcBef>
                <a:buClr>
                  <a:srgbClr val="D1002D"/>
                </a:buClr>
                <a:buSzPct val="75000"/>
                <a:buFont typeface="Webdings" pitchFamily="18" charset="2"/>
                <a:buChar char=":"/>
                <a:defRPr sz="2200">
                  <a:solidFill>
                    <a:srgbClr val="CCECFF"/>
                  </a:solidFill>
                  <a:latin typeface="Arial" charset="0"/>
                </a:defRPr>
              </a:lvl3pPr>
              <a:lvl4pPr marL="1600200" indent="-228600">
                <a:spcBef>
                  <a:spcPct val="20000"/>
                </a:spcBef>
                <a:buClr>
                  <a:srgbClr val="D1002D"/>
                </a:buClr>
                <a:buSzPct val="75000"/>
                <a:buChar char="»"/>
                <a:defRPr sz="2000">
                  <a:solidFill>
                    <a:srgbClr val="CCECFF"/>
                  </a:solidFill>
                  <a:latin typeface="Arial" charset="0"/>
                </a:defRPr>
              </a:lvl4pPr>
              <a:lvl5pPr marL="2057400" indent="-228600">
                <a:spcBef>
                  <a:spcPct val="20000"/>
                </a:spcBef>
                <a:buClr>
                  <a:srgbClr val="D1002D"/>
                </a:buClr>
                <a:buSzPct val="75000"/>
                <a:buChar char="&gt;"/>
                <a:defRPr>
                  <a:solidFill>
                    <a:srgbClr val="CCECFF"/>
                  </a:solidFill>
                  <a:latin typeface="Arial" charset="0"/>
                </a:defRPr>
              </a:lvl5pPr>
              <a:lvl6pPr marL="2514600" indent="-228600" eaLnBrk="0" fontAlgn="base" hangingPunct="0">
                <a:spcBef>
                  <a:spcPct val="20000"/>
                </a:spcBef>
                <a:spcAft>
                  <a:spcPct val="0"/>
                </a:spcAft>
                <a:buClr>
                  <a:srgbClr val="D1002D"/>
                </a:buClr>
                <a:buSzPct val="75000"/>
                <a:buChar char="&gt;"/>
                <a:defRPr>
                  <a:solidFill>
                    <a:srgbClr val="CCECFF"/>
                  </a:solidFill>
                  <a:latin typeface="Arial" charset="0"/>
                </a:defRPr>
              </a:lvl6pPr>
              <a:lvl7pPr marL="2971800" indent="-228600" eaLnBrk="0" fontAlgn="base" hangingPunct="0">
                <a:spcBef>
                  <a:spcPct val="20000"/>
                </a:spcBef>
                <a:spcAft>
                  <a:spcPct val="0"/>
                </a:spcAft>
                <a:buClr>
                  <a:srgbClr val="D1002D"/>
                </a:buClr>
                <a:buSzPct val="75000"/>
                <a:buChar char="&gt;"/>
                <a:defRPr>
                  <a:solidFill>
                    <a:srgbClr val="CCECFF"/>
                  </a:solidFill>
                  <a:latin typeface="Arial" charset="0"/>
                </a:defRPr>
              </a:lvl7pPr>
              <a:lvl8pPr marL="3429000" indent="-228600" eaLnBrk="0" fontAlgn="base" hangingPunct="0">
                <a:spcBef>
                  <a:spcPct val="20000"/>
                </a:spcBef>
                <a:spcAft>
                  <a:spcPct val="0"/>
                </a:spcAft>
                <a:buClr>
                  <a:srgbClr val="D1002D"/>
                </a:buClr>
                <a:buSzPct val="75000"/>
                <a:buChar char="&gt;"/>
                <a:defRPr>
                  <a:solidFill>
                    <a:srgbClr val="CCECFF"/>
                  </a:solidFill>
                  <a:latin typeface="Arial" charset="0"/>
                </a:defRPr>
              </a:lvl8pPr>
              <a:lvl9pPr marL="3886200" indent="-228600" eaLnBrk="0" fontAlgn="base" hangingPunct="0">
                <a:spcBef>
                  <a:spcPct val="20000"/>
                </a:spcBef>
                <a:spcAft>
                  <a:spcPct val="0"/>
                </a:spcAft>
                <a:buClr>
                  <a:srgbClr val="D1002D"/>
                </a:buClr>
                <a:buSzPct val="75000"/>
                <a:buChar char="&gt;"/>
                <a:defRPr>
                  <a:solidFill>
                    <a:srgbClr val="CCECFF"/>
                  </a:solidFill>
                  <a:latin typeface="Arial" charset="0"/>
                </a:defRPr>
              </a:lvl9pPr>
            </a:lstStyle>
            <a:p>
              <a:pPr algn="ctr" eaLnBrk="0" hangingPunct="0">
                <a:spcBef>
                  <a:spcPct val="0"/>
                </a:spcBef>
                <a:buClrTx/>
                <a:buFontTx/>
                <a:buNone/>
              </a:pPr>
              <a:endParaRPr lang="es-ES_tradnl" altLang="fr-FR" sz="2400">
                <a:solidFill>
                  <a:srgbClr val="FFFFFF"/>
                </a:solidFill>
                <a:cs typeface="+mn-cs"/>
              </a:endParaRPr>
            </a:p>
          </p:txBody>
        </p:sp>
        <p:sp>
          <p:nvSpPr>
            <p:cNvPr id="6152" name="AutoShape 10"/>
            <p:cNvSpPr>
              <a:spLocks noChangeArrowheads="1"/>
            </p:cNvSpPr>
            <p:nvPr/>
          </p:nvSpPr>
          <p:spPr bwMode="auto">
            <a:xfrm>
              <a:off x="2544" y="1056"/>
              <a:ext cx="672" cy="624"/>
            </a:xfrm>
            <a:prstGeom prst="plus">
              <a:avLst>
                <a:gd name="adj" fmla="val 36083"/>
              </a:avLst>
            </a:prstGeom>
            <a:solidFill>
              <a:srgbClr val="FF33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D1002D"/>
                </a:buClr>
                <a:buFont typeface="Webdings" pitchFamily="18" charset="2"/>
                <a:buChar char="4"/>
                <a:defRPr sz="2800">
                  <a:solidFill>
                    <a:srgbClr val="CCECFF"/>
                  </a:solidFill>
                  <a:latin typeface="Arial" charset="0"/>
                </a:defRPr>
              </a:lvl1pPr>
              <a:lvl2pPr marL="742950" indent="-285750">
                <a:spcBef>
                  <a:spcPct val="20000"/>
                </a:spcBef>
                <a:buClr>
                  <a:srgbClr val="D1002D"/>
                </a:buClr>
                <a:buSzPct val="80000"/>
                <a:buFont typeface="Webdings" pitchFamily="18" charset="2"/>
                <a:buChar char="8"/>
                <a:defRPr sz="2400">
                  <a:solidFill>
                    <a:srgbClr val="CCECFF"/>
                  </a:solidFill>
                  <a:latin typeface="Arial" charset="0"/>
                </a:defRPr>
              </a:lvl2pPr>
              <a:lvl3pPr marL="1143000" indent="-228600">
                <a:spcBef>
                  <a:spcPct val="20000"/>
                </a:spcBef>
                <a:buClr>
                  <a:srgbClr val="D1002D"/>
                </a:buClr>
                <a:buSzPct val="75000"/>
                <a:buFont typeface="Webdings" pitchFamily="18" charset="2"/>
                <a:buChar char=":"/>
                <a:defRPr sz="2200">
                  <a:solidFill>
                    <a:srgbClr val="CCECFF"/>
                  </a:solidFill>
                  <a:latin typeface="Arial" charset="0"/>
                </a:defRPr>
              </a:lvl3pPr>
              <a:lvl4pPr marL="1600200" indent="-228600">
                <a:spcBef>
                  <a:spcPct val="20000"/>
                </a:spcBef>
                <a:buClr>
                  <a:srgbClr val="D1002D"/>
                </a:buClr>
                <a:buSzPct val="75000"/>
                <a:buChar char="»"/>
                <a:defRPr sz="2000">
                  <a:solidFill>
                    <a:srgbClr val="CCECFF"/>
                  </a:solidFill>
                  <a:latin typeface="Arial" charset="0"/>
                </a:defRPr>
              </a:lvl4pPr>
              <a:lvl5pPr marL="2057400" indent="-228600">
                <a:spcBef>
                  <a:spcPct val="20000"/>
                </a:spcBef>
                <a:buClr>
                  <a:srgbClr val="D1002D"/>
                </a:buClr>
                <a:buSzPct val="75000"/>
                <a:buChar char="&gt;"/>
                <a:defRPr>
                  <a:solidFill>
                    <a:srgbClr val="CCECFF"/>
                  </a:solidFill>
                  <a:latin typeface="Arial" charset="0"/>
                </a:defRPr>
              </a:lvl5pPr>
              <a:lvl6pPr marL="2514600" indent="-228600" eaLnBrk="0" fontAlgn="base" hangingPunct="0">
                <a:spcBef>
                  <a:spcPct val="20000"/>
                </a:spcBef>
                <a:spcAft>
                  <a:spcPct val="0"/>
                </a:spcAft>
                <a:buClr>
                  <a:srgbClr val="D1002D"/>
                </a:buClr>
                <a:buSzPct val="75000"/>
                <a:buChar char="&gt;"/>
                <a:defRPr>
                  <a:solidFill>
                    <a:srgbClr val="CCECFF"/>
                  </a:solidFill>
                  <a:latin typeface="Arial" charset="0"/>
                </a:defRPr>
              </a:lvl6pPr>
              <a:lvl7pPr marL="2971800" indent="-228600" eaLnBrk="0" fontAlgn="base" hangingPunct="0">
                <a:spcBef>
                  <a:spcPct val="20000"/>
                </a:spcBef>
                <a:spcAft>
                  <a:spcPct val="0"/>
                </a:spcAft>
                <a:buClr>
                  <a:srgbClr val="D1002D"/>
                </a:buClr>
                <a:buSzPct val="75000"/>
                <a:buChar char="&gt;"/>
                <a:defRPr>
                  <a:solidFill>
                    <a:srgbClr val="CCECFF"/>
                  </a:solidFill>
                  <a:latin typeface="Arial" charset="0"/>
                </a:defRPr>
              </a:lvl7pPr>
              <a:lvl8pPr marL="3429000" indent="-228600" eaLnBrk="0" fontAlgn="base" hangingPunct="0">
                <a:spcBef>
                  <a:spcPct val="20000"/>
                </a:spcBef>
                <a:spcAft>
                  <a:spcPct val="0"/>
                </a:spcAft>
                <a:buClr>
                  <a:srgbClr val="D1002D"/>
                </a:buClr>
                <a:buSzPct val="75000"/>
                <a:buChar char="&gt;"/>
                <a:defRPr>
                  <a:solidFill>
                    <a:srgbClr val="CCECFF"/>
                  </a:solidFill>
                  <a:latin typeface="Arial" charset="0"/>
                </a:defRPr>
              </a:lvl8pPr>
              <a:lvl9pPr marL="3886200" indent="-228600" eaLnBrk="0" fontAlgn="base" hangingPunct="0">
                <a:spcBef>
                  <a:spcPct val="20000"/>
                </a:spcBef>
                <a:spcAft>
                  <a:spcPct val="0"/>
                </a:spcAft>
                <a:buClr>
                  <a:srgbClr val="D1002D"/>
                </a:buClr>
                <a:buSzPct val="75000"/>
                <a:buChar char="&gt;"/>
                <a:defRPr>
                  <a:solidFill>
                    <a:srgbClr val="CCECFF"/>
                  </a:solidFill>
                  <a:latin typeface="Arial" charset="0"/>
                </a:defRPr>
              </a:lvl9pPr>
            </a:lstStyle>
            <a:p>
              <a:pPr eaLnBrk="0" hangingPunct="0">
                <a:spcBef>
                  <a:spcPct val="0"/>
                </a:spcBef>
                <a:buClrTx/>
                <a:buFontTx/>
                <a:buNone/>
              </a:pPr>
              <a:endParaRPr lang="en-US" altLang="fr-FR" sz="2400">
                <a:solidFill>
                  <a:srgbClr val="000000"/>
                </a:solidFill>
                <a:latin typeface="Times New Roman" pitchFamily="18" charset="0"/>
                <a:cs typeface="+mn-cs"/>
              </a:endParaRPr>
            </a:p>
          </p:txBody>
        </p:sp>
      </p:grpSp>
      <p:sp>
        <p:nvSpPr>
          <p:cNvPr id="6150" name="Text Box 11"/>
          <p:cNvSpPr txBox="1">
            <a:spLocks noChangeArrowheads="1"/>
          </p:cNvSpPr>
          <p:nvPr/>
        </p:nvSpPr>
        <p:spPr bwMode="auto">
          <a:xfrm>
            <a:off x="3492500" y="692150"/>
            <a:ext cx="5543550" cy="3693319"/>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buClr>
                <a:srgbClr val="FF0000"/>
              </a:buClr>
              <a:buFont typeface="Wingdings" pitchFamily="2" charset="2"/>
              <a:buBlip>
                <a:blip r:embed="rId4"/>
              </a:buBlip>
            </a:pPr>
            <a:r>
              <a:rPr lang="en-GB" altLang="fr-FR" dirty="0">
                <a:solidFill>
                  <a:srgbClr val="FFFFFF"/>
                </a:solidFill>
                <a:latin typeface="Arial" charset="0"/>
                <a:cs typeface="+mn-cs"/>
              </a:rPr>
              <a:t> </a:t>
            </a:r>
            <a:r>
              <a:rPr lang="en-GB" altLang="fr-FR" sz="2000" dirty="0">
                <a:solidFill>
                  <a:srgbClr val="FFFFFF"/>
                </a:solidFill>
                <a:latin typeface="Arial" charset="0"/>
                <a:cs typeface="+mn-cs"/>
              </a:rPr>
              <a:t>1859: Battle of </a:t>
            </a:r>
            <a:r>
              <a:rPr lang="en-GB" altLang="fr-FR" sz="2000" dirty="0" err="1">
                <a:solidFill>
                  <a:srgbClr val="FFFFFF"/>
                </a:solidFill>
                <a:latin typeface="Arial" charset="0"/>
                <a:cs typeface="+mn-cs"/>
              </a:rPr>
              <a:t>Solferino</a:t>
            </a:r>
            <a:endParaRPr lang="en-GB" altLang="fr-FR" sz="2000" dirty="0">
              <a:solidFill>
                <a:srgbClr val="FFFFFF"/>
              </a:solidFill>
              <a:latin typeface="Arial" charset="0"/>
              <a:cs typeface="+mn-cs"/>
            </a:endParaRPr>
          </a:p>
          <a:p>
            <a:pPr lvl="2">
              <a:spcBef>
                <a:spcPct val="50000"/>
              </a:spcBef>
              <a:buClr>
                <a:srgbClr val="FF0000"/>
              </a:buClr>
              <a:buFont typeface="Wingdings" pitchFamily="2" charset="2"/>
              <a:buBlip>
                <a:blip r:embed="rId4"/>
              </a:buBlip>
            </a:pPr>
            <a:r>
              <a:rPr kumimoji="1" lang="en-US" altLang="fr-FR" sz="2000" dirty="0">
                <a:solidFill>
                  <a:srgbClr val="FFFFFF"/>
                </a:solidFill>
                <a:latin typeface="Arial" charset="0"/>
                <a:cs typeface="+mn-cs"/>
              </a:rPr>
              <a:t> 24 June – France against Austria</a:t>
            </a:r>
          </a:p>
          <a:p>
            <a:pPr lvl="2">
              <a:spcBef>
                <a:spcPct val="50000"/>
              </a:spcBef>
              <a:buClr>
                <a:srgbClr val="FF0000"/>
              </a:buClr>
              <a:buFont typeface="Wingdings" pitchFamily="2" charset="2"/>
              <a:buBlip>
                <a:blip r:embed="rId4"/>
              </a:buBlip>
            </a:pPr>
            <a:r>
              <a:rPr kumimoji="1" lang="en-US" altLang="fr-FR" sz="2000" dirty="0">
                <a:solidFill>
                  <a:srgbClr val="FFFFFF"/>
                </a:solidFill>
                <a:latin typeface="Arial" charset="0"/>
                <a:cs typeface="+mn-cs"/>
              </a:rPr>
              <a:t> 16 hours of fighting for 40'000 </a:t>
            </a:r>
            <a:r>
              <a:rPr kumimoji="1" lang="en-US" altLang="fr-FR" sz="2000" dirty="0" err="1">
                <a:solidFill>
                  <a:srgbClr val="FFFFFF"/>
                </a:solidFill>
                <a:latin typeface="Arial" charset="0"/>
                <a:cs typeface="+mn-cs"/>
              </a:rPr>
              <a:t>casualities</a:t>
            </a:r>
            <a:endParaRPr kumimoji="1" lang="en-US" altLang="fr-FR" sz="2000" dirty="0">
              <a:solidFill>
                <a:srgbClr val="FFFFFF"/>
              </a:solidFill>
              <a:latin typeface="Arial" charset="0"/>
              <a:cs typeface="+mn-cs"/>
            </a:endParaRPr>
          </a:p>
          <a:p>
            <a:pPr>
              <a:spcBef>
                <a:spcPct val="50000"/>
              </a:spcBef>
              <a:buClr>
                <a:srgbClr val="FF0000"/>
              </a:buClr>
              <a:buFont typeface="Wingdings" pitchFamily="2" charset="2"/>
              <a:buBlip>
                <a:blip r:embed="rId4"/>
              </a:buBlip>
            </a:pPr>
            <a:r>
              <a:rPr lang="en-GB" altLang="fr-FR" sz="2000" dirty="0">
                <a:solidFill>
                  <a:srgbClr val="FFFFFF"/>
                </a:solidFill>
                <a:latin typeface="Arial" charset="0"/>
                <a:cs typeface="+mn-cs"/>
              </a:rPr>
              <a:t> 1863: Creation of the Committee of Geneva (10 articles signed by 16 States)</a:t>
            </a:r>
          </a:p>
          <a:p>
            <a:pPr>
              <a:spcBef>
                <a:spcPct val="50000"/>
              </a:spcBef>
              <a:buClr>
                <a:srgbClr val="FF0000"/>
              </a:buClr>
              <a:buFont typeface="Wingdings" pitchFamily="2" charset="2"/>
              <a:buBlip>
                <a:blip r:embed="rId4"/>
              </a:buBlip>
            </a:pPr>
            <a:r>
              <a:rPr lang="en-GB" altLang="fr-FR" sz="2000" dirty="0">
                <a:solidFill>
                  <a:srgbClr val="FFFFFF"/>
                </a:solidFill>
                <a:latin typeface="Arial" charset="0"/>
                <a:cs typeface="+mn-cs"/>
              </a:rPr>
              <a:t> 1864: First Geneva Convention</a:t>
            </a:r>
          </a:p>
          <a:p>
            <a:pPr>
              <a:spcBef>
                <a:spcPct val="50000"/>
              </a:spcBef>
              <a:buClr>
                <a:srgbClr val="FF0000"/>
              </a:buClr>
              <a:buFont typeface="Wingdings" pitchFamily="2" charset="2"/>
              <a:buBlip>
                <a:blip r:embed="rId4"/>
              </a:buBlip>
            </a:pPr>
            <a:r>
              <a:rPr lang="en-GB" altLang="fr-FR" sz="2000" dirty="0">
                <a:solidFill>
                  <a:srgbClr val="FFFFFF"/>
                </a:solidFill>
                <a:latin typeface="Arial" charset="0"/>
                <a:cs typeface="+mn-cs"/>
              </a:rPr>
              <a:t> 1864: Establishment of the first National Societies.</a:t>
            </a:r>
          </a:p>
        </p:txBody>
      </p:sp>
    </p:spTree>
    <p:extLst>
      <p:ext uri="{BB962C8B-B14F-4D97-AF65-F5344CB8AC3E}">
        <p14:creationId xmlns:p14="http://schemas.microsoft.com/office/powerpoint/2010/main" val="115857154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1066800" y="304800"/>
            <a:ext cx="6019800" cy="838200"/>
          </a:xfrm>
          <a:noFill/>
        </p:spPr>
        <p:txBody>
          <a:bodyPr lIns="92075" tIns="46038" rIns="92075" bIns="46038"/>
          <a:lstStyle/>
          <a:p>
            <a:pPr algn="ctr"/>
            <a:r>
              <a:rPr lang="en-US" altLang="fr-FR" sz="3600" dirty="0" smtClean="0">
                <a:solidFill>
                  <a:srgbClr val="3366FF"/>
                </a:solidFill>
              </a:rPr>
              <a:t> </a:t>
            </a:r>
            <a:r>
              <a:rPr lang="fr-CH" altLang="fr-FR" sz="4000" b="1" dirty="0" smtClean="0">
                <a:solidFill>
                  <a:schemeClr val="bg1"/>
                </a:solidFill>
              </a:rPr>
              <a:t>Mission</a:t>
            </a:r>
            <a:r>
              <a:rPr lang="fr-CH" altLang="fr-FR" sz="4000" b="1" u="sng" dirty="0" smtClean="0"/>
              <a:t/>
            </a:r>
            <a:br>
              <a:rPr lang="fr-CH" altLang="fr-FR" sz="4000" b="1" u="sng" dirty="0" smtClean="0"/>
            </a:br>
            <a:endParaRPr lang="en-US" altLang="fr-FR" sz="4000" b="1" u="sng" dirty="0" smtClean="0"/>
          </a:p>
        </p:txBody>
      </p:sp>
      <p:sp>
        <p:nvSpPr>
          <p:cNvPr id="106499" name="Rectangle 3"/>
          <p:cNvSpPr>
            <a:spLocks noGrp="1" noChangeArrowheads="1"/>
          </p:cNvSpPr>
          <p:nvPr>
            <p:ph type="body" idx="1"/>
          </p:nvPr>
        </p:nvSpPr>
        <p:spPr>
          <a:xfrm>
            <a:off x="1043608" y="836712"/>
            <a:ext cx="7469188" cy="4106862"/>
          </a:xfrm>
          <a:noFill/>
        </p:spPr>
        <p:txBody>
          <a:bodyPr lIns="92075" tIns="46038" rIns="92075" bIns="46038"/>
          <a:lstStyle/>
          <a:p>
            <a:pPr marL="0" indent="0">
              <a:lnSpc>
                <a:spcPct val="90000"/>
              </a:lnSpc>
              <a:buFont typeface="Webdings" pitchFamily="18" charset="2"/>
              <a:buNone/>
            </a:pPr>
            <a:r>
              <a:rPr lang="en-GB" altLang="fr-FR" dirty="0" smtClean="0"/>
              <a:t>The ICRC has a mandate conferred by the </a:t>
            </a:r>
            <a:r>
              <a:rPr lang="en-GB" altLang="fr-FR" dirty="0" err="1" smtClean="0"/>
              <a:t>communitiy</a:t>
            </a:r>
            <a:r>
              <a:rPr lang="en-GB" altLang="fr-FR" dirty="0" smtClean="0"/>
              <a:t> of States to: </a:t>
            </a:r>
          </a:p>
          <a:p>
            <a:pPr marL="0" indent="0">
              <a:lnSpc>
                <a:spcPct val="90000"/>
              </a:lnSpc>
              <a:buFont typeface="Webdings" pitchFamily="18" charset="2"/>
              <a:buNone/>
            </a:pPr>
            <a:endParaRPr lang="en-GB" altLang="fr-FR" dirty="0" smtClean="0"/>
          </a:p>
          <a:p>
            <a:pPr marL="0" indent="0">
              <a:lnSpc>
                <a:spcPct val="90000"/>
              </a:lnSpc>
              <a:buFont typeface="Webdings" pitchFamily="18" charset="2"/>
              <a:buNone/>
            </a:pPr>
            <a:r>
              <a:rPr lang="en-GB" altLang="fr-FR" dirty="0" smtClean="0"/>
              <a:t>provide</a:t>
            </a:r>
            <a:r>
              <a:rPr lang="en-GB" altLang="fr-FR" dirty="0" smtClean="0">
                <a:solidFill>
                  <a:srgbClr val="FFFF17"/>
                </a:solidFill>
              </a:rPr>
              <a:t> </a:t>
            </a:r>
            <a:r>
              <a:rPr lang="en-GB" altLang="fr-FR" b="1" dirty="0" smtClean="0">
                <a:solidFill>
                  <a:srgbClr val="FFFF17"/>
                </a:solidFill>
              </a:rPr>
              <a:t>protection</a:t>
            </a:r>
            <a:r>
              <a:rPr lang="en-GB" altLang="fr-FR" dirty="0" smtClean="0">
                <a:solidFill>
                  <a:srgbClr val="FFFF17"/>
                </a:solidFill>
              </a:rPr>
              <a:t> </a:t>
            </a:r>
            <a:r>
              <a:rPr lang="en-GB" altLang="fr-FR" dirty="0" smtClean="0"/>
              <a:t>and </a:t>
            </a:r>
            <a:r>
              <a:rPr lang="en-GB" altLang="fr-FR" b="1" dirty="0" smtClean="0">
                <a:solidFill>
                  <a:srgbClr val="FFFF17"/>
                </a:solidFill>
              </a:rPr>
              <a:t>assistance</a:t>
            </a:r>
            <a:r>
              <a:rPr lang="en-GB" altLang="fr-FR" dirty="0" smtClean="0"/>
              <a:t> for civilian and military victims of armed conflicts and internal violence, </a:t>
            </a:r>
          </a:p>
          <a:p>
            <a:pPr marL="0" indent="0">
              <a:lnSpc>
                <a:spcPct val="90000"/>
              </a:lnSpc>
              <a:buFont typeface="Webdings" pitchFamily="18" charset="2"/>
              <a:buNone/>
            </a:pPr>
            <a:endParaRPr lang="en-GB" altLang="fr-FR" dirty="0" smtClean="0"/>
          </a:p>
          <a:p>
            <a:pPr marL="0" indent="0">
              <a:lnSpc>
                <a:spcPct val="90000"/>
              </a:lnSpc>
              <a:buFont typeface="Webdings" pitchFamily="18" charset="2"/>
              <a:buNone/>
            </a:pPr>
            <a:r>
              <a:rPr lang="en-GB" altLang="fr-FR" dirty="0" smtClean="0"/>
              <a:t>by acting in a strictly </a:t>
            </a:r>
            <a:r>
              <a:rPr lang="en-GB" altLang="fr-FR" dirty="0" smtClean="0"/>
              <a:t>                                 </a:t>
            </a:r>
            <a:r>
              <a:rPr lang="en-GB" altLang="fr-FR" b="1" dirty="0" smtClean="0">
                <a:solidFill>
                  <a:srgbClr val="FFFF17"/>
                </a:solidFill>
              </a:rPr>
              <a:t>neutral</a:t>
            </a:r>
            <a:r>
              <a:rPr lang="en-GB" altLang="fr-FR" dirty="0" smtClean="0"/>
              <a:t> </a:t>
            </a:r>
            <a:r>
              <a:rPr lang="en-GB" altLang="fr-FR" dirty="0" smtClean="0"/>
              <a:t>and </a:t>
            </a:r>
            <a:r>
              <a:rPr lang="en-GB" altLang="fr-FR" dirty="0" smtClean="0"/>
              <a:t>                                        </a:t>
            </a:r>
            <a:r>
              <a:rPr lang="en-GB" altLang="fr-FR" b="1" dirty="0" smtClean="0">
                <a:solidFill>
                  <a:srgbClr val="FFFF17"/>
                </a:solidFill>
              </a:rPr>
              <a:t>impartial</a:t>
            </a:r>
            <a:r>
              <a:rPr lang="en-GB" altLang="fr-FR" b="1" dirty="0" smtClean="0">
                <a:solidFill>
                  <a:srgbClr val="D1002D"/>
                </a:solidFill>
              </a:rPr>
              <a:t> </a:t>
            </a:r>
            <a:r>
              <a:rPr lang="en-GB" altLang="fr-FR" dirty="0" smtClean="0"/>
              <a:t>way.</a:t>
            </a:r>
            <a:endParaRPr lang="en-US" altLang="fr-FR" dirty="0" smtClean="0"/>
          </a:p>
        </p:txBody>
      </p:sp>
      <p:pic>
        <p:nvPicPr>
          <p:cNvPr id="4" name="Picture 17" descr="http://www.gva.icrc.org/Web/Eng/siteeng0.nsf/htmlall/5FSKEK/$File/IL-e-000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3645024"/>
            <a:ext cx="4708679" cy="3212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037618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06498"/>
                                        </p:tgtEl>
                                        <p:attrNameLst>
                                          <p:attrName>style.visibility</p:attrName>
                                        </p:attrNameLst>
                                      </p:cBhvr>
                                      <p:to>
                                        <p:strVal val="visible"/>
                                      </p:to>
                                    </p:set>
                                  </p:childTnLst>
                                  <p:subTnLst>
                                    <p:animClr clrSpc="rgb" dir="cw">
                                      <p:cBhvr override="childStyle">
                                        <p:cTn dur="1" fill="hold" display="0" masterRel="nextClick" afterEffect="1"/>
                                        <p:tgtEl>
                                          <p:spTgt spid="106498"/>
                                        </p:tgtEl>
                                        <p:attrNameLst>
                                          <p:attrName>ppt_c</p:attrName>
                                        </p:attrNameLst>
                                      </p:cBhvr>
                                      <p:to>
                                        <a:srgbClr val="3366FF"/>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6499">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649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64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8" grpId="0" autoUpdateAnimBg="0"/>
      <p:bldP spid="106499" grpId="0" build="p" bldLvl="5"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143000" y="115888"/>
            <a:ext cx="7696200" cy="1143000"/>
          </a:xfrm>
        </p:spPr>
        <p:txBody>
          <a:bodyPr/>
          <a:lstStyle/>
          <a:p>
            <a:pPr algn="ctr">
              <a:defRPr/>
            </a:pPr>
            <a:r>
              <a:rPr lang="fr-CH" sz="4400" b="1" dirty="0" smtClean="0">
                <a:solidFill>
                  <a:schemeClr val="bg1"/>
                </a:solidFill>
                <a:effectLst>
                  <a:outerShdw blurRad="38100" dist="38100" dir="2700000" algn="tl">
                    <a:srgbClr val="000000"/>
                  </a:outerShdw>
                </a:effectLst>
              </a:rPr>
              <a:t>WHAT THE ICRC DOES…</a:t>
            </a:r>
            <a:endParaRPr lang="en-GB" sz="4400" b="1" dirty="0" smtClean="0">
              <a:solidFill>
                <a:schemeClr val="bg1"/>
              </a:solidFill>
              <a:effectLst>
                <a:outerShdw blurRad="38100" dist="38100" dir="2700000" algn="tl">
                  <a:srgbClr val="000000"/>
                </a:outerShdw>
              </a:effectLst>
            </a:endParaRPr>
          </a:p>
        </p:txBody>
      </p:sp>
      <p:sp>
        <p:nvSpPr>
          <p:cNvPr id="19459" name="Rectangle 61"/>
          <p:cNvSpPr>
            <a:spLocks noGrp="1" noChangeArrowheads="1"/>
          </p:cNvSpPr>
          <p:nvPr>
            <p:ph type="body" idx="1"/>
          </p:nvPr>
        </p:nvSpPr>
        <p:spPr>
          <a:xfrm>
            <a:off x="1143000" y="1412875"/>
            <a:ext cx="7696200" cy="5113338"/>
          </a:xfrm>
        </p:spPr>
        <p:txBody>
          <a:bodyPr/>
          <a:lstStyle/>
          <a:p>
            <a:pPr>
              <a:lnSpc>
                <a:spcPct val="150000"/>
              </a:lnSpc>
              <a:buFont typeface="Webdings" pitchFamily="18" charset="2"/>
              <a:buBlip>
                <a:blip r:embed="rId2"/>
              </a:buBlip>
            </a:pPr>
            <a:r>
              <a:rPr lang="fr-CH" altLang="fr-FR" sz="2000" dirty="0" err="1" smtClean="0"/>
              <a:t>Protect</a:t>
            </a:r>
            <a:r>
              <a:rPr lang="fr-CH" altLang="fr-FR" sz="2000" dirty="0" smtClean="0"/>
              <a:t> the </a:t>
            </a:r>
            <a:r>
              <a:rPr lang="fr-CH" altLang="fr-FR" sz="2000" dirty="0" err="1" smtClean="0"/>
              <a:t>victims</a:t>
            </a:r>
            <a:r>
              <a:rPr lang="fr-CH" altLang="fr-FR" sz="2000" dirty="0" smtClean="0"/>
              <a:t> of </a:t>
            </a:r>
            <a:r>
              <a:rPr lang="fr-CH" altLang="fr-FR" sz="2000" dirty="0" err="1" smtClean="0"/>
              <a:t>armed</a:t>
            </a:r>
            <a:r>
              <a:rPr lang="fr-CH" altLang="fr-FR" sz="2000" dirty="0" smtClean="0"/>
              <a:t> </a:t>
            </a:r>
            <a:r>
              <a:rPr lang="fr-CH" altLang="fr-FR" sz="2000" dirty="0" err="1" smtClean="0"/>
              <a:t>conflict</a:t>
            </a:r>
            <a:r>
              <a:rPr lang="fr-CH" altLang="fr-FR" sz="2000" dirty="0" smtClean="0"/>
              <a:t> </a:t>
            </a:r>
            <a:r>
              <a:rPr lang="fr-CH" altLang="fr-FR" sz="2000" dirty="0" err="1" smtClean="0"/>
              <a:t>with</a:t>
            </a:r>
            <a:r>
              <a:rPr lang="fr-CH" altLang="fr-FR" sz="2000" dirty="0" smtClean="0"/>
              <a:t> </a:t>
            </a:r>
            <a:r>
              <a:rPr lang="fr-CH" altLang="fr-FR" sz="2000" dirty="0" err="1" smtClean="0"/>
              <a:t>any</a:t>
            </a:r>
            <a:r>
              <a:rPr lang="fr-CH" altLang="fr-FR" sz="2000" dirty="0" smtClean="0"/>
              <a:t> action </a:t>
            </a:r>
            <a:r>
              <a:rPr lang="fr-CH" altLang="fr-FR" sz="2000" dirty="0" err="1" smtClean="0"/>
              <a:t>designed</a:t>
            </a:r>
            <a:r>
              <a:rPr lang="fr-CH" altLang="fr-FR" sz="2000" dirty="0" smtClean="0"/>
              <a:t> "to </a:t>
            </a:r>
            <a:r>
              <a:rPr lang="fr-CH" altLang="fr-FR" sz="2000" dirty="0" err="1" smtClean="0"/>
              <a:t>ensure</a:t>
            </a:r>
            <a:r>
              <a:rPr lang="fr-CH" altLang="fr-FR" sz="2000" dirty="0" smtClean="0"/>
              <a:t> respect for life, </a:t>
            </a:r>
            <a:r>
              <a:rPr lang="fr-CH" altLang="fr-FR" sz="2000" dirty="0" err="1" smtClean="0"/>
              <a:t>health</a:t>
            </a:r>
            <a:r>
              <a:rPr lang="fr-CH" altLang="fr-FR" sz="2000" dirty="0" smtClean="0"/>
              <a:t> and </a:t>
            </a:r>
            <a:r>
              <a:rPr lang="fr-CH" altLang="fr-FR" sz="2000" dirty="0" err="1" smtClean="0"/>
              <a:t>dignity</a:t>
            </a:r>
            <a:r>
              <a:rPr lang="fr-CH" altLang="fr-FR" sz="2000" dirty="0" smtClean="0"/>
              <a:t> of </a:t>
            </a:r>
            <a:r>
              <a:rPr lang="fr-CH" altLang="fr-FR" sz="2000" dirty="0" err="1" smtClean="0"/>
              <a:t>persons</a:t>
            </a:r>
            <a:r>
              <a:rPr lang="fr-CH" altLang="fr-FR" sz="2000" dirty="0" smtClean="0"/>
              <a:t> in the power of </a:t>
            </a:r>
            <a:r>
              <a:rPr lang="fr-CH" altLang="fr-FR" sz="2000" dirty="0" err="1" smtClean="0"/>
              <a:t>their</a:t>
            </a:r>
            <a:r>
              <a:rPr lang="fr-CH" altLang="fr-FR" sz="2000" dirty="0" smtClean="0"/>
              <a:t> </a:t>
            </a:r>
            <a:r>
              <a:rPr lang="fr-CH" altLang="fr-FR" sz="2000" dirty="0" err="1" smtClean="0"/>
              <a:t>enemy</a:t>
            </a:r>
            <a:r>
              <a:rPr lang="fr-CH" altLang="fr-FR" sz="2000" dirty="0" smtClean="0"/>
              <a:t>"</a:t>
            </a:r>
          </a:p>
          <a:p>
            <a:pPr>
              <a:lnSpc>
                <a:spcPct val="150000"/>
              </a:lnSpc>
              <a:buFont typeface="Wingdings" pitchFamily="2" charset="2"/>
              <a:buBlip>
                <a:blip r:embed="rId2"/>
              </a:buBlip>
            </a:pPr>
            <a:r>
              <a:rPr lang="fr-CH" altLang="fr-FR" sz="2000" dirty="0" err="1" smtClean="0"/>
              <a:t>Assist</a:t>
            </a:r>
            <a:r>
              <a:rPr lang="fr-CH" altLang="fr-FR" sz="2000" dirty="0" smtClean="0"/>
              <a:t> </a:t>
            </a:r>
            <a:r>
              <a:rPr lang="fr-CH" altLang="fr-FR" sz="2000" dirty="0" err="1" smtClean="0"/>
              <a:t>those</a:t>
            </a:r>
            <a:r>
              <a:rPr lang="fr-CH" altLang="fr-FR" sz="2000" dirty="0" smtClean="0"/>
              <a:t> </a:t>
            </a:r>
            <a:r>
              <a:rPr lang="fr-CH" altLang="fr-FR" sz="2000" dirty="0" err="1" smtClean="0"/>
              <a:t>victims</a:t>
            </a:r>
            <a:endParaRPr lang="fr-CH" altLang="fr-FR" sz="2000" dirty="0" smtClean="0"/>
          </a:p>
          <a:p>
            <a:pPr>
              <a:lnSpc>
                <a:spcPct val="150000"/>
              </a:lnSpc>
              <a:buFont typeface="Wingdings" pitchFamily="2" charset="2"/>
              <a:buBlip>
                <a:blip r:embed="rId2"/>
              </a:buBlip>
            </a:pPr>
            <a:r>
              <a:rPr lang="fr-CH" altLang="fr-FR" sz="2000" dirty="0" err="1" smtClean="0"/>
              <a:t>Protect</a:t>
            </a:r>
            <a:r>
              <a:rPr lang="fr-CH" altLang="fr-FR" sz="2000" dirty="0" smtClean="0"/>
              <a:t> </a:t>
            </a:r>
            <a:r>
              <a:rPr lang="fr-CH" altLang="fr-FR" sz="2000" dirty="0" err="1" smtClean="0"/>
              <a:t>persons</a:t>
            </a:r>
            <a:r>
              <a:rPr lang="fr-CH" altLang="fr-FR" sz="2000" dirty="0" smtClean="0"/>
              <a:t> </a:t>
            </a:r>
            <a:r>
              <a:rPr lang="fr-CH" altLang="fr-FR" sz="2000" dirty="0" err="1" smtClean="0"/>
              <a:t>deprived</a:t>
            </a:r>
            <a:r>
              <a:rPr lang="fr-CH" altLang="fr-FR" sz="2000" dirty="0" smtClean="0"/>
              <a:t> of </a:t>
            </a:r>
            <a:r>
              <a:rPr lang="fr-CH" altLang="fr-FR" sz="2000" dirty="0" err="1" smtClean="0"/>
              <a:t>freedom</a:t>
            </a:r>
            <a:endParaRPr lang="fr-CH" altLang="fr-FR" sz="2000" dirty="0" smtClean="0"/>
          </a:p>
          <a:p>
            <a:pPr>
              <a:lnSpc>
                <a:spcPct val="150000"/>
              </a:lnSpc>
              <a:buFont typeface="Wingdings" pitchFamily="2" charset="2"/>
              <a:buBlip>
                <a:blip r:embed="rId2"/>
              </a:buBlip>
            </a:pPr>
            <a:r>
              <a:rPr lang="fr-CH" altLang="fr-FR" sz="2000" dirty="0" smtClean="0"/>
              <a:t>Restore and </a:t>
            </a:r>
            <a:r>
              <a:rPr lang="fr-CH" altLang="fr-FR" sz="2000" dirty="0" err="1" smtClean="0"/>
              <a:t>maintain</a:t>
            </a:r>
            <a:r>
              <a:rPr lang="fr-CH" altLang="fr-FR" sz="2000" dirty="0" smtClean="0"/>
              <a:t> </a:t>
            </a:r>
            <a:r>
              <a:rPr lang="fr-CH" altLang="fr-FR" sz="2000" dirty="0" err="1" smtClean="0"/>
              <a:t>family</a:t>
            </a:r>
            <a:r>
              <a:rPr lang="fr-CH" altLang="fr-FR" sz="2000" dirty="0" smtClean="0"/>
              <a:t> links</a:t>
            </a:r>
          </a:p>
          <a:p>
            <a:pPr>
              <a:lnSpc>
                <a:spcPct val="150000"/>
              </a:lnSpc>
              <a:buFont typeface="Wingdings" pitchFamily="2" charset="2"/>
              <a:buBlip>
                <a:blip r:embed="rId2"/>
              </a:buBlip>
            </a:pPr>
            <a:r>
              <a:rPr lang="fr-CH" altLang="fr-FR" sz="2000" dirty="0" smtClean="0"/>
              <a:t>Support </a:t>
            </a:r>
            <a:r>
              <a:rPr lang="fr-CH" altLang="fr-FR" sz="2000" dirty="0" err="1" smtClean="0"/>
              <a:t>health</a:t>
            </a:r>
            <a:r>
              <a:rPr lang="fr-CH" altLang="fr-FR" sz="2000" dirty="0" smtClean="0"/>
              <a:t> services, </a:t>
            </a:r>
            <a:r>
              <a:rPr lang="fr-CH" altLang="fr-FR" sz="2000" dirty="0" err="1" smtClean="0"/>
              <a:t>provide</a:t>
            </a:r>
            <a:r>
              <a:rPr lang="fr-CH" altLang="fr-FR" sz="2000" dirty="0" smtClean="0"/>
              <a:t> water and </a:t>
            </a:r>
            <a:r>
              <a:rPr lang="fr-CH" altLang="fr-FR" sz="2000" dirty="0" err="1" smtClean="0"/>
              <a:t>other</a:t>
            </a:r>
            <a:r>
              <a:rPr lang="fr-CH" altLang="fr-FR" sz="2000" dirty="0" smtClean="0"/>
              <a:t> services</a:t>
            </a:r>
          </a:p>
          <a:p>
            <a:pPr>
              <a:lnSpc>
                <a:spcPct val="150000"/>
              </a:lnSpc>
              <a:buFont typeface="Webdings" pitchFamily="18" charset="2"/>
              <a:buBlip>
                <a:blip r:embed="rId2"/>
              </a:buBlip>
            </a:pPr>
            <a:r>
              <a:rPr lang="fr-CH" altLang="fr-FR" sz="2000" dirty="0" err="1" smtClean="0"/>
              <a:t>Prevention</a:t>
            </a:r>
            <a:r>
              <a:rPr lang="fr-CH" altLang="fr-FR" sz="2000" dirty="0" smtClean="0"/>
              <a:t> Action: </a:t>
            </a:r>
            <a:r>
              <a:rPr lang="en-GB" altLang="fr-FR" sz="2000" dirty="0" smtClean="0">
                <a:solidFill>
                  <a:schemeClr val="bg1"/>
                </a:solidFill>
              </a:rPr>
              <a:t>remind</a:t>
            </a:r>
            <a:r>
              <a:rPr lang="en-GB" altLang="fr-FR" sz="2000" dirty="0" smtClean="0"/>
              <a:t> all parties of their obligation to respect IHL</a:t>
            </a:r>
          </a:p>
          <a:p>
            <a:pPr>
              <a:lnSpc>
                <a:spcPct val="150000"/>
              </a:lnSpc>
              <a:buFont typeface="Wingdings" pitchFamily="2" charset="2"/>
              <a:buBlip>
                <a:blip r:embed="rId2"/>
              </a:buBlip>
            </a:pPr>
            <a:endParaRPr lang="fr-CH" altLang="fr-FR" dirty="0" smtClean="0"/>
          </a:p>
        </p:txBody>
      </p:sp>
    </p:spTree>
    <p:extLst>
      <p:ext uri="{BB962C8B-B14F-4D97-AF65-F5344CB8AC3E}">
        <p14:creationId xmlns:p14="http://schemas.microsoft.com/office/powerpoint/2010/main" val="141802092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GB" altLang="en-US" sz="800" b="1" smtClean="0">
                <a:solidFill>
                  <a:srgbClr val="264C72"/>
                </a:solidFill>
                <a:latin typeface="Verdana" pitchFamily="34" charset="0"/>
              </a:rPr>
              <a:t>International Humanitarian Law</a:t>
            </a:r>
          </a:p>
        </p:txBody>
      </p:sp>
      <p:pic>
        <p:nvPicPr>
          <p:cNvPr id="9219" name="Picture 14" descr="D:\TRANSP\JO\JO_2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8104" y="416076"/>
            <a:ext cx="1623280" cy="1081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15" descr="D:\TRANSP\JO\JO_1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20272" y="334622"/>
            <a:ext cx="1623280" cy="1081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16" descr="D:\TRANSP\JO\JO_1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30786" y="1479373"/>
            <a:ext cx="1623280" cy="1081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17" descr="D:\TRANSP\JO\JO_07.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54066" y="1173636"/>
            <a:ext cx="1626840" cy="1083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28" name="Text Box 20"/>
          <p:cNvSpPr txBox="1">
            <a:spLocks noChangeArrowheads="1"/>
          </p:cNvSpPr>
          <p:nvPr/>
        </p:nvSpPr>
        <p:spPr bwMode="auto">
          <a:xfrm>
            <a:off x="1144899" y="327251"/>
            <a:ext cx="4464496"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altLang="fr-FR" sz="4000" dirty="0">
                <a:solidFill>
                  <a:srgbClr val="3366FF"/>
                </a:solidFill>
              </a:rPr>
              <a:t> </a:t>
            </a:r>
            <a:r>
              <a:rPr lang="fr-CH" altLang="fr-FR" sz="4000" b="1" dirty="0" smtClean="0">
                <a:solidFill>
                  <a:schemeClr val="bg1"/>
                </a:solidFill>
              </a:rPr>
              <a:t>Protection </a:t>
            </a:r>
            <a:endParaRPr lang="en-GB" altLang="en-US" sz="4000" dirty="0" smtClean="0">
              <a:solidFill>
                <a:schemeClr val="bg1"/>
              </a:solidFill>
              <a:effectLst>
                <a:outerShdw blurRad="38100" dist="38100" dir="2700000" algn="tl">
                  <a:srgbClr val="000000"/>
                </a:outerShdw>
              </a:effectLst>
              <a:latin typeface="Verdana" pitchFamily="34" charset="0"/>
            </a:endParaRPr>
          </a:p>
          <a:p>
            <a:pPr>
              <a:defRPr/>
            </a:pPr>
            <a:endParaRPr lang="en-GB" altLang="en-US" sz="1600" dirty="0" smtClean="0">
              <a:solidFill>
                <a:schemeClr val="bg1"/>
              </a:solidFill>
              <a:effectLst>
                <a:outerShdw blurRad="38100" dist="38100" dir="2700000" algn="tl">
                  <a:srgbClr val="000000"/>
                </a:outerShdw>
              </a:effectLst>
              <a:latin typeface="Verdana" pitchFamily="34" charset="0"/>
            </a:endParaRPr>
          </a:p>
          <a:p>
            <a:pPr>
              <a:defRPr/>
            </a:pPr>
            <a:endParaRPr lang="en-GB" altLang="en-US" sz="1600" dirty="0">
              <a:solidFill>
                <a:schemeClr val="bg1"/>
              </a:solidFill>
              <a:effectLst>
                <a:outerShdw blurRad="38100" dist="38100" dir="2700000" algn="tl">
                  <a:srgbClr val="000000"/>
                </a:outerShdw>
              </a:effectLst>
              <a:latin typeface="Verdana" pitchFamily="34" charset="0"/>
            </a:endParaRPr>
          </a:p>
          <a:p>
            <a:pPr>
              <a:defRPr/>
            </a:pPr>
            <a:r>
              <a:rPr lang="en-GB" altLang="en-US" sz="1600" dirty="0" smtClean="0">
                <a:solidFill>
                  <a:schemeClr val="bg1"/>
                </a:solidFill>
                <a:effectLst>
                  <a:outerShdw blurRad="38100" dist="38100" dir="2700000" algn="tl">
                    <a:srgbClr val="000000"/>
                  </a:outerShdw>
                </a:effectLst>
                <a:latin typeface="Verdana" pitchFamily="34" charset="0"/>
              </a:rPr>
              <a:t>Limit </a:t>
            </a:r>
            <a:r>
              <a:rPr lang="en-GB" altLang="en-US" sz="1600" dirty="0">
                <a:solidFill>
                  <a:schemeClr val="bg1"/>
                </a:solidFill>
                <a:effectLst>
                  <a:outerShdw blurRad="38100" dist="38100" dir="2700000" algn="tl">
                    <a:srgbClr val="000000"/>
                  </a:outerShdw>
                </a:effectLst>
                <a:latin typeface="Verdana" pitchFamily="34" charset="0"/>
              </a:rPr>
              <a:t>to the effects of armed conflict. </a:t>
            </a:r>
          </a:p>
          <a:p>
            <a:pPr>
              <a:defRPr/>
            </a:pPr>
            <a:r>
              <a:rPr lang="en-GB" altLang="en-US" sz="1600" dirty="0">
                <a:solidFill>
                  <a:schemeClr val="bg1"/>
                </a:solidFill>
                <a:effectLst>
                  <a:outerShdw blurRad="38100" dist="38100" dir="2700000" algn="tl">
                    <a:srgbClr val="000000"/>
                  </a:outerShdw>
                </a:effectLst>
                <a:latin typeface="Verdana" pitchFamily="34" charset="0"/>
              </a:rPr>
              <a:t>Protection to persons who are not or are no longer participating.</a:t>
            </a:r>
          </a:p>
        </p:txBody>
      </p:sp>
      <p:pic>
        <p:nvPicPr>
          <p:cNvPr id="9" name="Picture 6" descr="http://www.gva.icrc.org/Web/eng/siteeng0.nsf/htmlall/5AMCMU/$FILE/activitie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09163" y="2838057"/>
            <a:ext cx="2607254" cy="1466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30"/>
          <p:cNvSpPr txBox="1">
            <a:spLocks noChangeArrowheads="1"/>
          </p:cNvSpPr>
          <p:nvPr/>
        </p:nvSpPr>
        <p:spPr bwMode="auto">
          <a:xfrm>
            <a:off x="1144898" y="3079417"/>
            <a:ext cx="4291197"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defRPr/>
            </a:pPr>
            <a:r>
              <a:rPr lang="en-GB" altLang="en-US" sz="1600" dirty="0">
                <a:solidFill>
                  <a:srgbClr val="FFFFFF"/>
                </a:solidFill>
                <a:effectLst>
                  <a:outerShdw blurRad="38100" dist="38100" dir="2700000" algn="tl">
                    <a:srgbClr val="000000"/>
                  </a:outerShdw>
                </a:effectLst>
                <a:latin typeface="Verdana" pitchFamily="34" charset="0"/>
                <a:cs typeface="+mn-cs"/>
              </a:rPr>
              <a:t>Spreading knowledge of International Humanitarian Law.</a:t>
            </a:r>
          </a:p>
          <a:p>
            <a:pPr eaLnBrk="0" hangingPunct="0">
              <a:defRPr/>
            </a:pPr>
            <a:r>
              <a:rPr lang="en-GB" altLang="en-US" sz="1600" dirty="0">
                <a:solidFill>
                  <a:srgbClr val="FFFFFF"/>
                </a:solidFill>
                <a:effectLst>
                  <a:outerShdw blurRad="38100" dist="38100" dir="2700000" algn="tl">
                    <a:srgbClr val="000000"/>
                  </a:outerShdw>
                </a:effectLst>
                <a:latin typeface="Verdana" pitchFamily="34" charset="0"/>
                <a:cs typeface="+mn-cs"/>
              </a:rPr>
              <a:t>Carrying out practical activities to protect and assist people in need.</a:t>
            </a:r>
          </a:p>
        </p:txBody>
      </p:sp>
      <p:pic>
        <p:nvPicPr>
          <p:cNvPr id="11" name="Picture 32" descr="C:\WINDOWS\Bureau\Icono power point\PWP ICONO\appart détruit.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56564" y="4391705"/>
            <a:ext cx="2322856" cy="15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3" descr="C:\WINDOWS\Bureau\Icono power point\PWP ICONO\enfant Camion2.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669982" y="5373216"/>
            <a:ext cx="2380513" cy="1484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34"/>
          <p:cNvSpPr txBox="1">
            <a:spLocks noChangeArrowheads="1"/>
          </p:cNvSpPr>
          <p:nvPr/>
        </p:nvSpPr>
        <p:spPr bwMode="auto">
          <a:xfrm>
            <a:off x="1144899" y="5115763"/>
            <a:ext cx="3090146"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defRPr/>
            </a:pPr>
            <a:r>
              <a:rPr lang="en-GB" altLang="en-US" sz="1600" dirty="0">
                <a:solidFill>
                  <a:srgbClr val="FFFFFF"/>
                </a:solidFill>
                <a:effectLst>
                  <a:outerShdw blurRad="38100" dist="38100" dir="2700000" algn="tl">
                    <a:srgbClr val="000000"/>
                  </a:outerShdw>
                </a:effectLst>
                <a:latin typeface="Verdana" pitchFamily="34" charset="0"/>
                <a:cs typeface="+mn-cs"/>
              </a:rPr>
              <a:t>Civilians not taking part in the fighting must on no </a:t>
            </a:r>
          </a:p>
          <a:p>
            <a:pPr eaLnBrk="0" hangingPunct="0">
              <a:defRPr/>
            </a:pPr>
            <a:r>
              <a:rPr lang="en-GB" altLang="en-US" sz="1600" dirty="0">
                <a:solidFill>
                  <a:srgbClr val="FFFFFF"/>
                </a:solidFill>
                <a:effectLst>
                  <a:outerShdw blurRad="38100" dist="38100" dir="2700000" algn="tl">
                    <a:srgbClr val="000000"/>
                  </a:outerShdw>
                </a:effectLst>
                <a:latin typeface="Verdana" pitchFamily="34" charset="0"/>
                <a:cs typeface="+mn-cs"/>
              </a:rPr>
              <a:t>account be the object of attack and must be spared </a:t>
            </a:r>
          </a:p>
          <a:p>
            <a:pPr eaLnBrk="0" hangingPunct="0">
              <a:defRPr/>
            </a:pPr>
            <a:r>
              <a:rPr lang="en-GB" altLang="en-US" sz="1600" dirty="0">
                <a:solidFill>
                  <a:srgbClr val="FFFFFF"/>
                </a:solidFill>
                <a:effectLst>
                  <a:outerShdw blurRad="38100" dist="38100" dir="2700000" algn="tl">
                    <a:srgbClr val="000000"/>
                  </a:outerShdw>
                </a:effectLst>
                <a:latin typeface="Verdana" pitchFamily="34" charset="0"/>
                <a:cs typeface="+mn-cs"/>
              </a:rPr>
              <a:t>and protected.</a:t>
            </a:r>
          </a:p>
        </p:txBody>
      </p:sp>
    </p:spTree>
    <p:extLst>
      <p:ext uri="{BB962C8B-B14F-4D97-AF65-F5344CB8AC3E}">
        <p14:creationId xmlns:p14="http://schemas.microsoft.com/office/powerpoint/2010/main" val="421923961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GB" altLang="en-US" sz="800" b="1" smtClean="0">
                <a:solidFill>
                  <a:srgbClr val="264C72"/>
                </a:solidFill>
                <a:latin typeface="Verdana" pitchFamily="34" charset="0"/>
              </a:rPr>
              <a:t>Visiting people deprived of their liberty</a:t>
            </a:r>
          </a:p>
        </p:txBody>
      </p:sp>
      <p:sp>
        <p:nvSpPr>
          <p:cNvPr id="14339" name="Rectangle 4"/>
          <p:cNvSpPr>
            <a:spLocks noChangeArrowheads="1"/>
          </p:cNvSpPr>
          <p:nvPr/>
        </p:nvSpPr>
        <p:spPr bwMode="auto">
          <a:xfrm>
            <a:off x="3240088" y="2582863"/>
            <a:ext cx="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hangingPunct="0"/>
            <a:endParaRPr lang="en-US" altLang="en-US" smtClean="0">
              <a:solidFill>
                <a:srgbClr val="000000"/>
              </a:solidFill>
              <a:cs typeface="+mn-cs"/>
            </a:endParaRPr>
          </a:p>
        </p:txBody>
      </p:sp>
      <p:pic>
        <p:nvPicPr>
          <p:cNvPr id="14340" name="Picture 6" descr="http://www.gva.icrc.org/Web/eng/siteeng0.nsf/3e02cd6224ce0af6012568b20048a62f/edaf65f62da7063cc1256b66005fbeb3/Body/0.3E86?OpenElement&amp;FieldElemForma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3639" y="685800"/>
            <a:ext cx="2888457" cy="192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Rectangle 7"/>
          <p:cNvSpPr>
            <a:spLocks noChangeArrowheads="1"/>
          </p:cNvSpPr>
          <p:nvPr/>
        </p:nvSpPr>
        <p:spPr bwMode="auto">
          <a:xfrm>
            <a:off x="3240088" y="2611438"/>
            <a:ext cx="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hangingPunct="0"/>
            <a:endParaRPr lang="en-US" altLang="en-US" smtClean="0">
              <a:solidFill>
                <a:srgbClr val="000000"/>
              </a:solidFill>
              <a:cs typeface="+mn-cs"/>
            </a:endParaRPr>
          </a:p>
        </p:txBody>
      </p:sp>
      <p:pic>
        <p:nvPicPr>
          <p:cNvPr id="14342" name="Picture 9" descr="http://www.gva.icrc.org/Web/eng/siteeng0.nsf/3e02cd6224ce0af6012568b20048a62f/edaf65f62da7063cc1256b66005fbeb3/Body/0.CD4?OpenElement&amp;FieldElemFormat=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7934" y="2732811"/>
            <a:ext cx="2878562" cy="1850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Rectangle 10"/>
          <p:cNvSpPr>
            <a:spLocks noChangeArrowheads="1"/>
          </p:cNvSpPr>
          <p:nvPr/>
        </p:nvSpPr>
        <p:spPr bwMode="auto">
          <a:xfrm>
            <a:off x="3222625" y="2611438"/>
            <a:ext cx="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hangingPunct="0"/>
            <a:endParaRPr lang="en-US" altLang="en-US" smtClean="0">
              <a:solidFill>
                <a:srgbClr val="000000"/>
              </a:solidFill>
              <a:cs typeface="+mn-cs"/>
            </a:endParaRPr>
          </a:p>
        </p:txBody>
      </p:sp>
      <p:sp>
        <p:nvSpPr>
          <p:cNvPr id="14344" name="Rectangle 11"/>
          <p:cNvSpPr>
            <a:spLocks noChangeArrowheads="1"/>
          </p:cNvSpPr>
          <p:nvPr/>
        </p:nvSpPr>
        <p:spPr bwMode="auto">
          <a:xfrm>
            <a:off x="3222625" y="2611438"/>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hangingPunct="0"/>
            <a:endParaRPr lang="en-US" altLang="en-US" smtClean="0">
              <a:solidFill>
                <a:srgbClr val="000000"/>
              </a:solidFill>
              <a:cs typeface="+mn-cs"/>
            </a:endParaRPr>
          </a:p>
        </p:txBody>
      </p:sp>
      <p:pic>
        <p:nvPicPr>
          <p:cNvPr id="14345" name="Picture 14" descr="http://www.gva.icrc.org/Web/eng/siteeng0.nsf/d268e7e7eea08ab74125675b00364294/929018e28243ccb0c1256b6600600d8c/Body/0.1034?OpenElement&amp;FieldElemFormat=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8871" y="4057650"/>
            <a:ext cx="3923303" cy="1470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6" name="Picture 15" descr="http://www.gva.icrc.org/Web/eng/siteeng0.nsf/d268e7e7eea08ab74125675b00364294/929018e28243ccb0c1256b6600600d8c/Body/0.AC44?OpenElement&amp;FieldElemFormat=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11980" y="4739353"/>
            <a:ext cx="3205435" cy="2118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0" name="Text Box 50"/>
          <p:cNvSpPr txBox="1">
            <a:spLocks noChangeArrowheads="1"/>
          </p:cNvSpPr>
          <p:nvPr/>
        </p:nvSpPr>
        <p:spPr bwMode="auto">
          <a:xfrm>
            <a:off x="1168871" y="1067294"/>
            <a:ext cx="3924250" cy="2431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defRPr/>
            </a:pPr>
            <a:r>
              <a:rPr lang="en-GB" altLang="fr-FR" sz="4000" b="1" dirty="0" smtClean="0">
                <a:solidFill>
                  <a:schemeClr val="bg1"/>
                </a:solidFill>
              </a:rPr>
              <a:t>Detention </a:t>
            </a:r>
            <a:endParaRPr lang="en-GB" altLang="en-US" sz="4000" dirty="0" smtClean="0">
              <a:solidFill>
                <a:srgbClr val="FFFFFF"/>
              </a:solidFill>
              <a:effectLst>
                <a:outerShdw blurRad="38100" dist="38100" dir="2700000" algn="tl">
                  <a:srgbClr val="000000"/>
                </a:outerShdw>
              </a:effectLst>
              <a:latin typeface="Verdana" pitchFamily="34" charset="0"/>
              <a:cs typeface="+mn-cs"/>
            </a:endParaRPr>
          </a:p>
          <a:p>
            <a:pPr eaLnBrk="0" hangingPunct="0">
              <a:defRPr/>
            </a:pPr>
            <a:endParaRPr lang="en-GB" altLang="en-US" sz="1600" dirty="0">
              <a:solidFill>
                <a:srgbClr val="FFFFFF"/>
              </a:solidFill>
              <a:effectLst>
                <a:outerShdw blurRad="38100" dist="38100" dir="2700000" algn="tl">
                  <a:srgbClr val="000000"/>
                </a:outerShdw>
              </a:effectLst>
              <a:latin typeface="Verdana" pitchFamily="34" charset="0"/>
              <a:cs typeface="+mn-cs"/>
            </a:endParaRPr>
          </a:p>
          <a:p>
            <a:pPr eaLnBrk="0" hangingPunct="0">
              <a:defRPr/>
            </a:pPr>
            <a:endParaRPr lang="en-GB" altLang="en-US" sz="1600" dirty="0" smtClean="0">
              <a:solidFill>
                <a:srgbClr val="FFFFFF"/>
              </a:solidFill>
              <a:effectLst>
                <a:outerShdw blurRad="38100" dist="38100" dir="2700000" algn="tl">
                  <a:srgbClr val="000000"/>
                </a:outerShdw>
              </a:effectLst>
              <a:latin typeface="Verdana" pitchFamily="34" charset="0"/>
              <a:cs typeface="+mn-cs"/>
            </a:endParaRPr>
          </a:p>
          <a:p>
            <a:pPr eaLnBrk="0" hangingPunct="0">
              <a:defRPr/>
            </a:pPr>
            <a:endParaRPr lang="en-GB" altLang="en-US" sz="1600" dirty="0">
              <a:solidFill>
                <a:srgbClr val="FFFFFF"/>
              </a:solidFill>
              <a:effectLst>
                <a:outerShdw blurRad="38100" dist="38100" dir="2700000" algn="tl">
                  <a:srgbClr val="000000"/>
                </a:outerShdw>
              </a:effectLst>
              <a:latin typeface="Verdana" pitchFamily="34" charset="0"/>
              <a:cs typeface="+mn-cs"/>
            </a:endParaRPr>
          </a:p>
          <a:p>
            <a:pPr eaLnBrk="0" hangingPunct="0">
              <a:defRPr/>
            </a:pPr>
            <a:r>
              <a:rPr lang="en-GB" altLang="en-US" sz="1600" dirty="0" smtClean="0">
                <a:solidFill>
                  <a:srgbClr val="FFFFFF"/>
                </a:solidFill>
                <a:effectLst>
                  <a:outerShdw blurRad="38100" dist="38100" dir="2700000" algn="tl">
                    <a:srgbClr val="000000"/>
                  </a:outerShdw>
                </a:effectLst>
                <a:latin typeface="Verdana" pitchFamily="34" charset="0"/>
                <a:cs typeface="+mn-cs"/>
              </a:rPr>
              <a:t>Preventive </a:t>
            </a:r>
            <a:r>
              <a:rPr lang="en-GB" altLang="en-US" sz="1600" dirty="0">
                <a:solidFill>
                  <a:srgbClr val="FFFFFF"/>
                </a:solidFill>
                <a:effectLst>
                  <a:outerShdw blurRad="38100" dist="38100" dir="2700000" algn="tl">
                    <a:srgbClr val="000000"/>
                  </a:outerShdw>
                </a:effectLst>
                <a:latin typeface="Verdana" pitchFamily="34" charset="0"/>
                <a:cs typeface="+mn-cs"/>
              </a:rPr>
              <a:t>action and dialogue with the detaining authorities with </a:t>
            </a:r>
          </a:p>
          <a:p>
            <a:pPr eaLnBrk="0" hangingPunct="0">
              <a:defRPr/>
            </a:pPr>
            <a:r>
              <a:rPr lang="en-GB" altLang="en-US" sz="1600" dirty="0">
                <a:solidFill>
                  <a:srgbClr val="FFFFFF"/>
                </a:solidFill>
                <a:effectLst>
                  <a:outerShdw blurRad="38100" dist="38100" dir="2700000" algn="tl">
                    <a:srgbClr val="000000"/>
                  </a:outerShdw>
                </a:effectLst>
                <a:latin typeface="Verdana" pitchFamily="34" charset="0"/>
                <a:cs typeface="+mn-cs"/>
              </a:rPr>
              <a:t>a view to ensuring that people they hold are treated humanely.</a:t>
            </a:r>
          </a:p>
        </p:txBody>
      </p:sp>
    </p:spTree>
    <p:extLst>
      <p:ext uri="{BB962C8B-B14F-4D97-AF65-F5344CB8AC3E}">
        <p14:creationId xmlns:p14="http://schemas.microsoft.com/office/powerpoint/2010/main" val="24494841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GB" altLang="en-US" sz="800" b="1" smtClean="0">
                <a:solidFill>
                  <a:srgbClr val="264C72"/>
                </a:solidFill>
                <a:latin typeface="Verdana" pitchFamily="34" charset="0"/>
              </a:rPr>
              <a:t>Promotion of humanitarian law</a:t>
            </a:r>
          </a:p>
        </p:txBody>
      </p:sp>
      <p:sp>
        <p:nvSpPr>
          <p:cNvPr id="21507" name="Rectangle 20"/>
          <p:cNvSpPr>
            <a:spLocks noChangeArrowheads="1"/>
          </p:cNvSpPr>
          <p:nvPr/>
        </p:nvSpPr>
        <p:spPr bwMode="auto">
          <a:xfrm>
            <a:off x="0" y="2635250"/>
            <a:ext cx="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hangingPunct="0"/>
            <a:endParaRPr lang="en-US" altLang="en-US" smtClean="0">
              <a:solidFill>
                <a:srgbClr val="000000"/>
              </a:solidFill>
              <a:cs typeface="+mn-cs"/>
            </a:endParaRPr>
          </a:p>
        </p:txBody>
      </p:sp>
      <p:pic>
        <p:nvPicPr>
          <p:cNvPr id="21508" name="Picture 22" descr="http://www.gva.icrc.org/Web/eng/siteeng0.nsf/d268e7e7eea08ab74125675b00364294/42264c2129a87fe5c1256b66005c934d/Body/9.4AAC?OpenElement&amp;FieldElemForma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3366789"/>
            <a:ext cx="2435225" cy="158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Rectangle 23"/>
          <p:cNvSpPr>
            <a:spLocks noChangeArrowheads="1"/>
          </p:cNvSpPr>
          <p:nvPr/>
        </p:nvSpPr>
        <p:spPr bwMode="auto">
          <a:xfrm>
            <a:off x="0" y="3228975"/>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hangingPunct="0"/>
            <a:endParaRPr lang="en-US" altLang="en-US" smtClean="0">
              <a:solidFill>
                <a:srgbClr val="000000"/>
              </a:solidFill>
              <a:cs typeface="+mn-cs"/>
            </a:endParaRPr>
          </a:p>
        </p:txBody>
      </p:sp>
      <p:sp>
        <p:nvSpPr>
          <p:cNvPr id="21510" name="Rectangle 25"/>
          <p:cNvSpPr>
            <a:spLocks noChangeArrowheads="1"/>
          </p:cNvSpPr>
          <p:nvPr/>
        </p:nvSpPr>
        <p:spPr bwMode="auto">
          <a:xfrm>
            <a:off x="0" y="2657475"/>
            <a:ext cx="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hangingPunct="0"/>
            <a:endParaRPr lang="en-US" altLang="en-US" smtClean="0">
              <a:solidFill>
                <a:srgbClr val="000000"/>
              </a:solidFill>
              <a:cs typeface="+mn-cs"/>
            </a:endParaRPr>
          </a:p>
        </p:txBody>
      </p:sp>
      <p:sp>
        <p:nvSpPr>
          <p:cNvPr id="21511" name="Rectangle 28"/>
          <p:cNvSpPr>
            <a:spLocks noChangeArrowheads="1"/>
          </p:cNvSpPr>
          <p:nvPr/>
        </p:nvSpPr>
        <p:spPr bwMode="auto">
          <a:xfrm>
            <a:off x="0" y="325120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hangingPunct="0"/>
            <a:endParaRPr lang="en-US" altLang="en-US" smtClean="0">
              <a:solidFill>
                <a:srgbClr val="000000"/>
              </a:solidFill>
              <a:cs typeface="+mn-cs"/>
            </a:endParaRPr>
          </a:p>
        </p:txBody>
      </p:sp>
      <p:sp>
        <p:nvSpPr>
          <p:cNvPr id="21512" name="Rectangle 30"/>
          <p:cNvSpPr>
            <a:spLocks noChangeArrowheads="1"/>
          </p:cNvSpPr>
          <p:nvPr/>
        </p:nvSpPr>
        <p:spPr bwMode="auto">
          <a:xfrm>
            <a:off x="3354388" y="2652713"/>
            <a:ext cx="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hangingPunct="0"/>
            <a:endParaRPr lang="en-US" altLang="en-US" smtClean="0">
              <a:solidFill>
                <a:srgbClr val="000000"/>
              </a:solidFill>
              <a:cs typeface="+mn-cs"/>
            </a:endParaRPr>
          </a:p>
        </p:txBody>
      </p:sp>
      <p:sp>
        <p:nvSpPr>
          <p:cNvPr id="21513" name="Rectangle 31"/>
          <p:cNvSpPr>
            <a:spLocks noChangeArrowheads="1"/>
          </p:cNvSpPr>
          <p:nvPr/>
        </p:nvSpPr>
        <p:spPr bwMode="auto">
          <a:xfrm>
            <a:off x="3354388" y="2652713"/>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hangingPunct="0"/>
            <a:endParaRPr lang="en-US" altLang="en-US" smtClean="0">
              <a:solidFill>
                <a:srgbClr val="000000"/>
              </a:solidFill>
              <a:cs typeface="+mn-cs"/>
            </a:endParaRPr>
          </a:p>
        </p:txBody>
      </p:sp>
      <p:pic>
        <p:nvPicPr>
          <p:cNvPr id="21514" name="Picture 32" descr="http://www.gva.icrc.org/Web/eng/siteeng0.nsf/d268e7e7eea08ab74125675b00364294/042b9e15ede2dc91c1256b66005cd48b/Body/2.129A?OpenElement&amp;FieldElemFormat=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5043189"/>
            <a:ext cx="2435225"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5" name="Rectangle 33"/>
          <p:cNvSpPr>
            <a:spLocks noChangeArrowheads="1"/>
          </p:cNvSpPr>
          <p:nvPr/>
        </p:nvSpPr>
        <p:spPr bwMode="auto">
          <a:xfrm>
            <a:off x="3354388" y="2652713"/>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hangingPunct="0"/>
            <a:endParaRPr lang="en-US" altLang="en-US" smtClean="0">
              <a:solidFill>
                <a:srgbClr val="000000"/>
              </a:solidFill>
              <a:cs typeface="+mn-cs"/>
            </a:endParaRPr>
          </a:p>
        </p:txBody>
      </p:sp>
      <p:pic>
        <p:nvPicPr>
          <p:cNvPr id="21516" name="Picture 34" descr="C:\atom\00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1004589"/>
            <a:ext cx="3429000" cy="228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7" name="Picture 35" descr="C:\WINDOWS\Bureau\Icono power point\PWP ICONO\diffusion colo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47421" y="4475035"/>
            <a:ext cx="3276600" cy="213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33" name="Text Box 37"/>
          <p:cNvSpPr txBox="1">
            <a:spLocks noChangeArrowheads="1"/>
          </p:cNvSpPr>
          <p:nvPr/>
        </p:nvSpPr>
        <p:spPr bwMode="auto">
          <a:xfrm>
            <a:off x="1183683" y="745013"/>
            <a:ext cx="4458686"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defRPr/>
            </a:pPr>
            <a:r>
              <a:rPr lang="en-GB" altLang="en-US" sz="4000" b="1" dirty="0" smtClean="0">
                <a:solidFill>
                  <a:schemeClr val="bg1"/>
                </a:solidFill>
                <a:effectLst>
                  <a:outerShdw blurRad="38100" dist="38100" dir="2700000" algn="tl">
                    <a:srgbClr val="000000"/>
                  </a:outerShdw>
                </a:effectLst>
                <a:latin typeface="Verdana" pitchFamily="34" charset="0"/>
                <a:cs typeface="+mn-cs"/>
              </a:rPr>
              <a:t>Promotion of IHL </a:t>
            </a:r>
          </a:p>
          <a:p>
            <a:pPr eaLnBrk="0" hangingPunct="0">
              <a:defRPr/>
            </a:pPr>
            <a:endParaRPr lang="en-GB" altLang="en-US" sz="4000" b="1" dirty="0">
              <a:solidFill>
                <a:schemeClr val="bg1"/>
              </a:solidFill>
              <a:effectLst>
                <a:outerShdw blurRad="38100" dist="38100" dir="2700000" algn="tl">
                  <a:srgbClr val="000000"/>
                </a:outerShdw>
              </a:effectLst>
              <a:latin typeface="Verdana" pitchFamily="34" charset="0"/>
              <a:cs typeface="+mn-cs"/>
            </a:endParaRPr>
          </a:p>
          <a:p>
            <a:pPr eaLnBrk="0" hangingPunct="0">
              <a:defRPr/>
            </a:pPr>
            <a:r>
              <a:rPr lang="en-GB" altLang="en-US" sz="1600" dirty="0" smtClean="0">
                <a:solidFill>
                  <a:srgbClr val="FFFFFF"/>
                </a:solidFill>
                <a:effectLst>
                  <a:outerShdw blurRad="38100" dist="38100" dir="2700000" algn="tl">
                    <a:srgbClr val="000000"/>
                  </a:outerShdw>
                </a:effectLst>
                <a:latin typeface="Verdana" pitchFamily="34" charset="0"/>
                <a:cs typeface="+mn-cs"/>
              </a:rPr>
              <a:t>Target </a:t>
            </a:r>
            <a:r>
              <a:rPr lang="en-GB" altLang="en-US" sz="1600" dirty="0">
                <a:solidFill>
                  <a:srgbClr val="FFFFFF"/>
                </a:solidFill>
                <a:effectLst>
                  <a:outerShdw blurRad="38100" dist="38100" dir="2700000" algn="tl">
                    <a:srgbClr val="000000"/>
                  </a:outerShdw>
                </a:effectLst>
                <a:latin typeface="Verdana" pitchFamily="34" charset="0"/>
                <a:cs typeface="+mn-cs"/>
              </a:rPr>
              <a:t>audience: armed forces, police, security forces and other weapons </a:t>
            </a:r>
          </a:p>
          <a:p>
            <a:pPr eaLnBrk="0" hangingPunct="0">
              <a:defRPr/>
            </a:pPr>
            <a:r>
              <a:rPr lang="en-GB" altLang="en-US" sz="1600" dirty="0">
                <a:solidFill>
                  <a:srgbClr val="FFFFFF"/>
                </a:solidFill>
                <a:effectLst>
                  <a:outerShdw blurRad="38100" dist="38100" dir="2700000" algn="tl">
                    <a:srgbClr val="000000"/>
                  </a:outerShdw>
                </a:effectLst>
                <a:latin typeface="Verdana" pitchFamily="34" charset="0"/>
                <a:cs typeface="+mn-cs"/>
              </a:rPr>
              <a:t>bearers, decision-makers and opinion-leaders at local and international </a:t>
            </a:r>
          </a:p>
          <a:p>
            <a:pPr eaLnBrk="0" hangingPunct="0">
              <a:defRPr/>
            </a:pPr>
            <a:r>
              <a:rPr lang="en-GB" altLang="en-US" sz="1600" dirty="0">
                <a:solidFill>
                  <a:srgbClr val="FFFFFF"/>
                </a:solidFill>
                <a:effectLst>
                  <a:outerShdw blurRad="38100" dist="38100" dir="2700000" algn="tl">
                    <a:srgbClr val="000000"/>
                  </a:outerShdw>
                </a:effectLst>
                <a:latin typeface="Verdana" pitchFamily="34" charset="0"/>
                <a:cs typeface="+mn-cs"/>
              </a:rPr>
              <a:t>level and, with an eye to the future, teenagers, students and their teachers.</a:t>
            </a:r>
          </a:p>
        </p:txBody>
      </p:sp>
    </p:spTree>
    <p:extLst>
      <p:ext uri="{BB962C8B-B14F-4D97-AF65-F5344CB8AC3E}">
        <p14:creationId xmlns:p14="http://schemas.microsoft.com/office/powerpoint/2010/main" val="423193025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95536" y="2780928"/>
            <a:ext cx="8291264" cy="1153716"/>
          </a:xfrm>
        </p:spPr>
        <p:txBody>
          <a:bodyPr/>
          <a:lstStyle/>
          <a:p>
            <a:pPr algn="ctr"/>
            <a:r>
              <a:rPr lang="en-GB" sz="3200" dirty="0" smtClean="0">
                <a:cs typeface="Arial" charset="0"/>
              </a:rPr>
              <a:t>Video</a:t>
            </a:r>
            <a:br>
              <a:rPr lang="en-GB" sz="3200" dirty="0" smtClean="0">
                <a:cs typeface="Arial" charset="0"/>
              </a:rPr>
            </a:br>
            <a:r>
              <a:rPr lang="en-GB" sz="3200" dirty="0" smtClean="0">
                <a:cs typeface="Arial" charset="0"/>
              </a:rPr>
              <a:t>imagine </a:t>
            </a:r>
          </a:p>
        </p:txBody>
      </p:sp>
    </p:spTree>
    <p:extLst>
      <p:ext uri="{BB962C8B-B14F-4D97-AF65-F5344CB8AC3E}">
        <p14:creationId xmlns:p14="http://schemas.microsoft.com/office/powerpoint/2010/main" val="317632234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GB" altLang="en-US" sz="800" b="1" smtClean="0">
                <a:solidFill>
                  <a:srgbClr val="264C72"/>
                </a:solidFill>
                <a:latin typeface="Verdana" pitchFamily="34" charset="0"/>
              </a:rPr>
              <a:t>Restoring family links</a:t>
            </a:r>
          </a:p>
        </p:txBody>
      </p:sp>
      <p:sp>
        <p:nvSpPr>
          <p:cNvPr id="15363" name="Rectangle 4"/>
          <p:cNvSpPr>
            <a:spLocks noChangeArrowheads="1"/>
          </p:cNvSpPr>
          <p:nvPr/>
        </p:nvSpPr>
        <p:spPr bwMode="auto">
          <a:xfrm>
            <a:off x="228600" y="2484438"/>
            <a:ext cx="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hangingPunct="0"/>
            <a:endParaRPr lang="en-US" altLang="en-US" smtClean="0">
              <a:solidFill>
                <a:srgbClr val="000000"/>
              </a:solidFill>
              <a:cs typeface="+mn-cs"/>
            </a:endParaRPr>
          </a:p>
        </p:txBody>
      </p:sp>
      <p:pic>
        <p:nvPicPr>
          <p:cNvPr id="15364" name="Picture 6" descr="http://www.gva.icrc.org/Web/Eng/siteeng0.nsf/3e02cd6224ce0af6012568b20048a62f/7eee1823101a3748c1256b66005f12eb/Body/0.117A?OpenElement&amp;FieldElemForma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5838" y="4941168"/>
            <a:ext cx="2400300" cy="158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11" descr="http://www.gva.icrc.org/Web/Eng/siteeng0.nsf/d268e7e7eea08ab74125675b00364294/36ae0d5aaf3e6287c1256b66005a002d/Body/4.4828?OpenElement&amp;FieldElemFormat=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0232" y="2636912"/>
            <a:ext cx="2286000"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13" descr="http://www.gva.icrc.org/Web/Eng/siteeng0.nsf/d268e7e7eea08ab74125675b00364294/36ae0d5aaf3e6287c1256b66005a002d/Body/0.9DE?OpenElement&amp;FieldElemFormat=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4435475"/>
            <a:ext cx="3429000" cy="24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14" descr="http://www.gva.icrc.org/Web/Eng/siteeng0.nsf/d268e7e7eea08ab74125675b00364294/36ae0d5aaf3e6287c1256b66005a002d/Body/7.936?OpenElement&amp;FieldElemFormat=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7119" y="380939"/>
            <a:ext cx="2286000"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Picture 15" descr="http://www.gva.icrc.org/Web/Eng/siteeng0.nsf/1a5626b4b29f975ec1256b600031fb76/8fa9698e3dbff335c1256b67005480e5/Body/0.1192?OpenElement&amp;FieldElemFormat=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43700" y="4800600"/>
            <a:ext cx="24003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59" name="Text Box 35"/>
          <p:cNvSpPr txBox="1">
            <a:spLocks noChangeArrowheads="1"/>
          </p:cNvSpPr>
          <p:nvPr/>
        </p:nvSpPr>
        <p:spPr bwMode="auto">
          <a:xfrm>
            <a:off x="1259632" y="620687"/>
            <a:ext cx="4752528"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defRPr/>
            </a:pPr>
            <a:r>
              <a:rPr lang="en-GB" altLang="en-US" sz="4000" b="1" dirty="0" smtClean="0">
                <a:solidFill>
                  <a:schemeClr val="bg1"/>
                </a:solidFill>
                <a:effectLst>
                  <a:outerShdw blurRad="38100" dist="38100" dir="2700000" algn="tl">
                    <a:srgbClr val="000000"/>
                  </a:outerShdw>
                </a:effectLst>
                <a:latin typeface="Verdana" pitchFamily="34" charset="0"/>
                <a:cs typeface="+mn-cs"/>
              </a:rPr>
              <a:t>Re-establishing family links  </a:t>
            </a:r>
          </a:p>
          <a:p>
            <a:pPr eaLnBrk="0" hangingPunct="0">
              <a:defRPr/>
            </a:pPr>
            <a:endParaRPr lang="en-GB" altLang="en-US" sz="1600" dirty="0">
              <a:solidFill>
                <a:srgbClr val="FFFFFF"/>
              </a:solidFill>
              <a:effectLst>
                <a:outerShdw blurRad="38100" dist="38100" dir="2700000" algn="tl">
                  <a:srgbClr val="000000"/>
                </a:outerShdw>
              </a:effectLst>
              <a:latin typeface="Verdana" pitchFamily="34" charset="0"/>
              <a:cs typeface="+mn-cs"/>
            </a:endParaRPr>
          </a:p>
          <a:p>
            <a:pPr eaLnBrk="0" hangingPunct="0">
              <a:defRPr/>
            </a:pPr>
            <a:endParaRPr lang="en-GB" altLang="en-US" sz="1600" dirty="0" smtClean="0">
              <a:solidFill>
                <a:srgbClr val="FFFFFF"/>
              </a:solidFill>
              <a:effectLst>
                <a:outerShdw blurRad="38100" dist="38100" dir="2700000" algn="tl">
                  <a:srgbClr val="000000"/>
                </a:outerShdw>
              </a:effectLst>
              <a:latin typeface="Verdana" pitchFamily="34" charset="0"/>
              <a:cs typeface="+mn-cs"/>
            </a:endParaRPr>
          </a:p>
          <a:p>
            <a:pPr eaLnBrk="0" hangingPunct="0">
              <a:defRPr/>
            </a:pPr>
            <a:r>
              <a:rPr lang="en-GB" altLang="en-US" sz="1600" dirty="0" smtClean="0">
                <a:solidFill>
                  <a:srgbClr val="FFFFFF"/>
                </a:solidFill>
                <a:effectLst>
                  <a:outerShdw blurRad="38100" dist="38100" dir="2700000" algn="tl">
                    <a:srgbClr val="000000"/>
                  </a:outerShdw>
                </a:effectLst>
                <a:latin typeface="Verdana" pitchFamily="34" charset="0"/>
                <a:cs typeface="+mn-cs"/>
              </a:rPr>
              <a:t>Preservation </a:t>
            </a:r>
            <a:r>
              <a:rPr lang="en-GB" altLang="en-US" sz="1600" dirty="0">
                <a:solidFill>
                  <a:srgbClr val="FFFFFF"/>
                </a:solidFill>
                <a:effectLst>
                  <a:outerShdw blurRad="38100" dist="38100" dir="2700000" algn="tl">
                    <a:srgbClr val="000000"/>
                  </a:outerShdw>
                </a:effectLst>
                <a:latin typeface="Verdana" pitchFamily="34" charset="0"/>
                <a:cs typeface="+mn-cs"/>
              </a:rPr>
              <a:t>of the family unit is a universal right guaranteed by law. </a:t>
            </a:r>
          </a:p>
          <a:p>
            <a:pPr eaLnBrk="0" hangingPunct="0">
              <a:defRPr/>
            </a:pPr>
            <a:r>
              <a:rPr lang="en-GB" altLang="en-US" sz="1600" dirty="0">
                <a:solidFill>
                  <a:srgbClr val="FFFFFF"/>
                </a:solidFill>
                <a:effectLst>
                  <a:outerShdw blurRad="38100" dist="38100" dir="2700000" algn="tl">
                    <a:srgbClr val="000000"/>
                  </a:outerShdw>
                </a:effectLst>
                <a:latin typeface="Verdana" pitchFamily="34" charset="0"/>
                <a:cs typeface="+mn-cs"/>
              </a:rPr>
              <a:t>The ICRC does everything possible to reunite people separated by conflict</a:t>
            </a:r>
          </a:p>
        </p:txBody>
      </p:sp>
    </p:spTree>
    <p:extLst>
      <p:ext uri="{BB962C8B-B14F-4D97-AF65-F5344CB8AC3E}">
        <p14:creationId xmlns:p14="http://schemas.microsoft.com/office/powerpoint/2010/main" val="169410203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buClr>
                <a:srgbClr val="FF0000"/>
              </a:buClr>
              <a:buFont typeface="Webdings" pitchFamily="18" charset="2"/>
              <a:buNone/>
            </a:pPr>
            <a:r>
              <a:rPr lang="en-GB" altLang="en-US" sz="800" b="1" smtClean="0">
                <a:solidFill>
                  <a:srgbClr val="264C72"/>
                </a:solidFill>
                <a:latin typeface="Verdana" pitchFamily="34" charset="0"/>
              </a:rPr>
              <a:t>Assistance</a:t>
            </a:r>
          </a:p>
        </p:txBody>
      </p:sp>
      <p:sp>
        <p:nvSpPr>
          <p:cNvPr id="16387" name="Rectangle 4"/>
          <p:cNvSpPr>
            <a:spLocks noChangeArrowheads="1"/>
          </p:cNvSpPr>
          <p:nvPr/>
        </p:nvSpPr>
        <p:spPr bwMode="auto">
          <a:xfrm>
            <a:off x="3175" y="2589213"/>
            <a:ext cx="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6388" name="Rectangle 7"/>
          <p:cNvSpPr>
            <a:spLocks noChangeArrowheads="1"/>
          </p:cNvSpPr>
          <p:nvPr/>
        </p:nvSpPr>
        <p:spPr bwMode="auto">
          <a:xfrm>
            <a:off x="92075" y="2582863"/>
            <a:ext cx="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6389" name="Rectangle 10"/>
          <p:cNvSpPr>
            <a:spLocks noChangeArrowheads="1"/>
          </p:cNvSpPr>
          <p:nvPr/>
        </p:nvSpPr>
        <p:spPr bwMode="auto">
          <a:xfrm>
            <a:off x="3175" y="2589213"/>
            <a:ext cx="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pic>
        <p:nvPicPr>
          <p:cNvPr id="16390" name="Picture 13" descr="http://www.gva.icrc.org/Web/Eng/siteeng0.nsf/d268e7e7eea08ab74125675b00364294/187938589127c98bc1256b66005dfec3/Body/3.2848?OpenElement&amp;FieldElemFormat=gif"/>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4558121" y="2158661"/>
            <a:ext cx="3137706" cy="24825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391" name="Picture 14" descr="http://www.gva.icrc.org/Web/Eng/siteeng0.nsf/3e02cd6224ce0af6012568b20048a62f/bbc745c0456048afc1256b66005e045d/Body/0.5A8?OpenElement&amp;FieldElemFormat=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5876" y="3203949"/>
            <a:ext cx="1888123" cy="1250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16" descr="http://www.gva.icrc.org/Web/Eng/siteeng0.nsf/3e02cd6224ce0af6012568b20048a62f/bbc745c0456048afc1256b66005e045d/Body/2.8A?OpenElement&amp;FieldElemFormat=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9180" y="5157192"/>
            <a:ext cx="2133956" cy="1412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17" descr="http://www.gva.icrc.org/Web/Eng/siteeng0.nsf/3e02cd6224ce0af6012568b20048a62f/bbc745c0456048afc1256b66005e045d/Body/0.8572?OpenElement&amp;FieldElemFormat=gif"/>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5670" y="1628800"/>
            <a:ext cx="2280315" cy="15202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6394" name="Picture 18" descr="http://www.gva.icrc.org/Web/Eng/siteeng0.nsf/d268e7e7eea08ab74125675b00364294/187938589127c98bc1256b66005dfec3/Body/1.4BA4?OpenElement&amp;FieldElemFormat=gif"/>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67112" y="0"/>
            <a:ext cx="2276888" cy="145317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6395" name="Picture 20" descr="http://www.gva.icrc.org/Web/Eng/siteeng0.nsf/d268e7e7eea08ab74125675b00364294/187938589127c98bc1256b66005dfec3/Body/0.8210?OpenElement&amp;FieldElemFormat=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03636" y="4899570"/>
            <a:ext cx="2003839" cy="1327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6" name="Picture 55" descr="http://www.gva.icrc.org/Web/Eng/siteeng0.nsf/d268e7e7eea08ab74125675b00364294/187938589127c98bc1256b66005dfec3/Body/9.397E?OpenElement&amp;FieldElemFormat=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71448" y="404664"/>
            <a:ext cx="2250532" cy="1489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45" name="Text Box 57"/>
          <p:cNvSpPr txBox="1">
            <a:spLocks noChangeArrowheads="1"/>
          </p:cNvSpPr>
          <p:nvPr/>
        </p:nvSpPr>
        <p:spPr bwMode="auto">
          <a:xfrm>
            <a:off x="1242033" y="1371540"/>
            <a:ext cx="3041936"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GB" altLang="en-US" sz="4000" b="1" dirty="0" smtClean="0">
                <a:solidFill>
                  <a:schemeClr val="bg1"/>
                </a:solidFill>
                <a:effectLst>
                  <a:outerShdw blurRad="38100" dist="38100" dir="2700000" algn="tl">
                    <a:srgbClr val="000000"/>
                  </a:outerShdw>
                </a:effectLst>
                <a:latin typeface="Arial" charset="0"/>
                <a:cs typeface="Arial" charset="0"/>
              </a:rPr>
              <a:t>Assistance</a:t>
            </a:r>
          </a:p>
          <a:p>
            <a:pPr algn="ctr">
              <a:defRPr/>
            </a:pPr>
            <a:r>
              <a:rPr lang="en-GB" altLang="en-US" sz="4000" b="1" dirty="0" smtClean="0">
                <a:solidFill>
                  <a:schemeClr val="bg1"/>
                </a:solidFill>
                <a:effectLst>
                  <a:outerShdw blurRad="38100" dist="38100" dir="2700000" algn="tl">
                    <a:srgbClr val="000000"/>
                  </a:outerShdw>
                </a:effectLst>
                <a:latin typeface="Arial" charset="0"/>
                <a:cs typeface="Arial" charset="0"/>
              </a:rPr>
              <a:t> </a:t>
            </a:r>
          </a:p>
          <a:p>
            <a:pPr>
              <a:defRPr/>
            </a:pPr>
            <a:endParaRPr lang="en-GB" altLang="en-US" sz="1600" dirty="0">
              <a:solidFill>
                <a:schemeClr val="bg1"/>
              </a:solidFill>
              <a:effectLst>
                <a:outerShdw blurRad="38100" dist="38100" dir="2700000" algn="tl">
                  <a:srgbClr val="000000"/>
                </a:outerShdw>
              </a:effectLst>
            </a:endParaRPr>
          </a:p>
          <a:p>
            <a:pPr>
              <a:defRPr/>
            </a:pPr>
            <a:r>
              <a:rPr lang="en-GB" altLang="en-US" sz="1600" dirty="0" smtClean="0">
                <a:solidFill>
                  <a:schemeClr val="bg1"/>
                </a:solidFill>
                <a:effectLst>
                  <a:outerShdw blurRad="38100" dist="38100" dir="2700000" algn="tl">
                    <a:srgbClr val="000000"/>
                  </a:outerShdw>
                </a:effectLst>
                <a:latin typeface="Arial" charset="0"/>
                <a:cs typeface="Arial" charset="0"/>
              </a:rPr>
              <a:t>To </a:t>
            </a:r>
            <a:r>
              <a:rPr lang="en-GB" altLang="en-US" sz="1600" dirty="0">
                <a:solidFill>
                  <a:schemeClr val="bg1"/>
                </a:solidFill>
                <a:effectLst>
                  <a:outerShdw blurRad="38100" dist="38100" dir="2700000" algn="tl">
                    <a:srgbClr val="000000"/>
                  </a:outerShdw>
                </a:effectLst>
                <a:latin typeface="Arial" charset="0"/>
                <a:cs typeface="Arial" charset="0"/>
              </a:rPr>
              <a:t>protect </a:t>
            </a:r>
            <a:r>
              <a:rPr lang="en-GB" altLang="en-US" sz="1600" dirty="0" smtClean="0">
                <a:solidFill>
                  <a:schemeClr val="bg1"/>
                </a:solidFill>
                <a:effectLst>
                  <a:outerShdw blurRad="38100" dist="38100" dir="2700000" algn="tl">
                    <a:srgbClr val="000000"/>
                  </a:outerShdw>
                </a:effectLst>
                <a:latin typeface="Arial" charset="0"/>
                <a:cs typeface="Arial" charset="0"/>
              </a:rPr>
              <a:t>conflict victims</a:t>
            </a:r>
            <a:r>
              <a:rPr lang="en-GB" altLang="en-US" sz="1600" dirty="0">
                <a:solidFill>
                  <a:schemeClr val="bg1"/>
                </a:solidFill>
                <a:effectLst>
                  <a:outerShdw blurRad="38100" dist="38100" dir="2700000" algn="tl">
                    <a:srgbClr val="000000"/>
                  </a:outerShdw>
                </a:effectLst>
                <a:latin typeface="Arial" charset="0"/>
                <a:cs typeface="Arial" charset="0"/>
              </a:rPr>
              <a:t>' lives and health, to ease their plight and to ensure that </a:t>
            </a:r>
            <a:r>
              <a:rPr lang="en-GB" altLang="en-US" sz="1600" dirty="0" smtClean="0">
                <a:solidFill>
                  <a:schemeClr val="bg1"/>
                </a:solidFill>
                <a:effectLst>
                  <a:outerShdw blurRad="38100" dist="38100" dir="2700000" algn="tl">
                    <a:srgbClr val="000000"/>
                  </a:outerShdw>
                </a:effectLst>
                <a:latin typeface="Arial" charset="0"/>
                <a:cs typeface="Arial" charset="0"/>
              </a:rPr>
              <a:t>the </a:t>
            </a:r>
            <a:r>
              <a:rPr lang="en-GB" altLang="en-US" sz="1600" dirty="0">
                <a:solidFill>
                  <a:schemeClr val="bg1"/>
                </a:solidFill>
                <a:effectLst>
                  <a:outerShdw blurRad="38100" dist="38100" dir="2700000" algn="tl">
                    <a:srgbClr val="000000"/>
                  </a:outerShdw>
                </a:effectLst>
                <a:latin typeface="Arial" charset="0"/>
                <a:cs typeface="Arial" charset="0"/>
              </a:rPr>
              <a:t>consequences of conflict do not jeopardize their future. </a:t>
            </a:r>
            <a:endParaRPr lang="en-GB" altLang="en-US" sz="1600" dirty="0" smtClean="0">
              <a:solidFill>
                <a:schemeClr val="bg1"/>
              </a:solidFill>
              <a:effectLst>
                <a:outerShdw blurRad="38100" dist="38100" dir="2700000" algn="tl">
                  <a:srgbClr val="000000"/>
                </a:outerShdw>
              </a:effectLst>
              <a:latin typeface="Arial" charset="0"/>
              <a:cs typeface="Arial" charset="0"/>
            </a:endParaRPr>
          </a:p>
          <a:p>
            <a:pPr>
              <a:defRPr/>
            </a:pPr>
            <a:endParaRPr lang="en-GB" altLang="en-US" sz="1600" dirty="0">
              <a:solidFill>
                <a:schemeClr val="bg1"/>
              </a:solidFill>
              <a:effectLst>
                <a:outerShdw blurRad="38100" dist="38100" dir="2700000" algn="tl">
                  <a:srgbClr val="000000"/>
                </a:outerShdw>
              </a:effectLst>
            </a:endParaRPr>
          </a:p>
          <a:p>
            <a:pPr>
              <a:defRPr/>
            </a:pPr>
            <a:r>
              <a:rPr lang="en-GB" altLang="en-US" sz="1600" dirty="0" smtClean="0">
                <a:solidFill>
                  <a:schemeClr val="bg1"/>
                </a:solidFill>
                <a:effectLst>
                  <a:outerShdw blurRad="38100" dist="38100" dir="2700000" algn="tl">
                    <a:srgbClr val="000000"/>
                  </a:outerShdw>
                </a:effectLst>
                <a:latin typeface="Arial" charset="0"/>
                <a:cs typeface="Arial" charset="0"/>
              </a:rPr>
              <a:t>Keeping </a:t>
            </a:r>
            <a:r>
              <a:rPr lang="en-GB" altLang="en-US" sz="1600" dirty="0">
                <a:solidFill>
                  <a:schemeClr val="bg1"/>
                </a:solidFill>
                <a:effectLst>
                  <a:outerShdw blurRad="38100" dist="38100" dir="2700000" algn="tl">
                    <a:srgbClr val="000000"/>
                  </a:outerShdw>
                </a:effectLst>
                <a:latin typeface="Arial" charset="0"/>
                <a:cs typeface="Arial" charset="0"/>
              </a:rPr>
              <a:t>sight </a:t>
            </a:r>
            <a:r>
              <a:rPr lang="en-GB" altLang="en-US" sz="1600" dirty="0" smtClean="0">
                <a:solidFill>
                  <a:schemeClr val="bg1"/>
                </a:solidFill>
                <a:effectLst>
                  <a:outerShdw blurRad="38100" dist="38100" dir="2700000" algn="tl">
                    <a:srgbClr val="000000"/>
                  </a:outerShdw>
                </a:effectLst>
                <a:latin typeface="Arial" charset="0"/>
                <a:cs typeface="Arial" charset="0"/>
              </a:rPr>
              <a:t>of </a:t>
            </a:r>
            <a:r>
              <a:rPr lang="en-GB" altLang="en-US" sz="1600" dirty="0">
                <a:solidFill>
                  <a:schemeClr val="bg1"/>
                </a:solidFill>
                <a:effectLst>
                  <a:outerShdw blurRad="38100" dist="38100" dir="2700000" algn="tl">
                    <a:srgbClr val="000000"/>
                  </a:outerShdw>
                </a:effectLst>
                <a:latin typeface="Arial" charset="0"/>
                <a:cs typeface="Arial" charset="0"/>
              </a:rPr>
              <a:t>the ultimate aim of restoring people's ability to provide for themselves.</a:t>
            </a:r>
          </a:p>
        </p:txBody>
      </p:sp>
    </p:spTree>
    <p:extLst>
      <p:ext uri="{BB962C8B-B14F-4D97-AF65-F5344CB8AC3E}">
        <p14:creationId xmlns:p14="http://schemas.microsoft.com/office/powerpoint/2010/main" val="321628193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0"/>
            <a:ext cx="802838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117954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620688"/>
            <a:ext cx="5544616" cy="5544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54002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p:txBody>
          <a:bodyPr/>
          <a:lstStyle/>
          <a:p>
            <a:r>
              <a:rPr lang="en-GB" altLang="en-US" sz="800" smtClean="0">
                <a:solidFill>
                  <a:srgbClr val="264C72"/>
                </a:solidFill>
              </a:rPr>
              <a:t>More information</a:t>
            </a:r>
          </a:p>
        </p:txBody>
      </p:sp>
      <p:pic>
        <p:nvPicPr>
          <p:cNvPr id="32771" name="Picture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0700" y="396280"/>
            <a:ext cx="8014803" cy="576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99" name="Text Box 31"/>
          <p:cNvSpPr txBox="1">
            <a:spLocks noChangeArrowheads="1"/>
          </p:cNvSpPr>
          <p:nvPr/>
        </p:nvSpPr>
        <p:spPr bwMode="auto">
          <a:xfrm>
            <a:off x="2819400" y="3276600"/>
            <a:ext cx="49657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defRPr/>
            </a:pPr>
            <a:r>
              <a:rPr lang="en-GB" altLang="en-US" sz="6000" b="1" dirty="0">
                <a:solidFill>
                  <a:srgbClr val="D1002D"/>
                </a:solidFill>
                <a:effectLst>
                  <a:outerShdw blurRad="38100" dist="38100" dir="2700000" algn="tl">
                    <a:srgbClr val="000000"/>
                  </a:outerShdw>
                </a:effectLst>
                <a:latin typeface="Univers" pitchFamily="34" charset="0"/>
                <a:cs typeface="+mn-cs"/>
              </a:rPr>
              <a:t>www.icrc.org</a:t>
            </a:r>
          </a:p>
        </p:txBody>
      </p:sp>
    </p:spTree>
    <p:extLst>
      <p:ext uri="{BB962C8B-B14F-4D97-AF65-F5344CB8AC3E}">
        <p14:creationId xmlns:p14="http://schemas.microsoft.com/office/powerpoint/2010/main" val="408993847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fill="hold" grpId="0" nodeType="afterEffect">
                                  <p:stCondLst>
                                    <p:cond delay="2000"/>
                                  </p:stCondLst>
                                  <p:childTnLst>
                                    <p:set>
                                      <p:cBhvr>
                                        <p:cTn id="6" dur="1" fill="hold">
                                          <p:stCondLst>
                                            <p:cond delay="0"/>
                                          </p:stCondLst>
                                        </p:cTn>
                                        <p:tgtEl>
                                          <p:spTgt spid="7199"/>
                                        </p:tgtEl>
                                        <p:attrNameLst>
                                          <p:attrName>style.visibility</p:attrName>
                                        </p:attrNameLst>
                                      </p:cBhvr>
                                      <p:to>
                                        <p:strVal val="visible"/>
                                      </p:to>
                                    </p:set>
                                    <p:anim calcmode="lin" valueType="num">
                                      <p:cBhvr>
                                        <p:cTn id="7" dur="5000" fill="hold"/>
                                        <p:tgtEl>
                                          <p:spTgt spid="7199"/>
                                        </p:tgtEl>
                                        <p:attrNameLst>
                                          <p:attrName>ppt_w</p:attrName>
                                        </p:attrNameLst>
                                      </p:cBhvr>
                                      <p:tavLst>
                                        <p:tav tm="0" fmla="#ppt_w*sin(2.5*pi*$)">
                                          <p:val>
                                            <p:fltVal val="0"/>
                                          </p:val>
                                        </p:tav>
                                        <p:tav tm="100000">
                                          <p:val>
                                            <p:fltVal val="1"/>
                                          </p:val>
                                        </p:tav>
                                      </p:tavLst>
                                    </p:anim>
                                    <p:anim calcmode="lin" valueType="num">
                                      <p:cBhvr>
                                        <p:cTn id="8" dur="5000" fill="hold"/>
                                        <p:tgtEl>
                                          <p:spTgt spid="719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99"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ogoFED-eng"/>
          <p:cNvPicPr/>
          <p:nvPr/>
        </p:nvPicPr>
        <p:blipFill>
          <a:blip r:embed="rId3"/>
          <a:srcRect/>
          <a:stretch>
            <a:fillRect/>
          </a:stretch>
        </p:blipFill>
        <p:spPr bwMode="auto">
          <a:xfrm>
            <a:off x="827584" y="4221088"/>
            <a:ext cx="7380312" cy="720080"/>
          </a:xfrm>
          <a:prstGeom prst="rect">
            <a:avLst/>
          </a:prstGeom>
          <a:noFill/>
        </p:spPr>
      </p:pic>
      <p:sp>
        <p:nvSpPr>
          <p:cNvPr id="4" name="Title 1"/>
          <p:cNvSpPr txBox="1">
            <a:spLocks/>
          </p:cNvSpPr>
          <p:nvPr/>
        </p:nvSpPr>
        <p:spPr>
          <a:xfrm>
            <a:off x="372108" y="2060848"/>
            <a:ext cx="8291264" cy="1153716"/>
          </a:xfrm>
          <a:prstGeom prst="rect">
            <a:avLst/>
          </a:prstGeom>
        </p:spPr>
        <p:txBody>
          <a:bodyPr/>
          <a:lstStyle>
            <a:lvl1pPr algn="l" rtl="0" eaLnBrk="1" fontAlgn="base" hangingPunct="1">
              <a:spcBef>
                <a:spcPct val="0"/>
              </a:spcBef>
              <a:spcAft>
                <a:spcPct val="0"/>
              </a:spcAft>
              <a:defRPr sz="2600" b="1" i="1" kern="1200">
                <a:solidFill>
                  <a:schemeClr val="tx1"/>
                </a:solidFill>
                <a:latin typeface="+mj-lt"/>
                <a:ea typeface="+mj-ea"/>
                <a:cs typeface="Arial" pitchFamily="34" charset="0"/>
              </a:defRPr>
            </a:lvl1pPr>
            <a:lvl2pPr algn="l" rtl="0" eaLnBrk="1" fontAlgn="base" hangingPunct="1">
              <a:spcBef>
                <a:spcPct val="0"/>
              </a:spcBef>
              <a:spcAft>
                <a:spcPct val="0"/>
              </a:spcAft>
              <a:defRPr sz="2600" b="1" i="1">
                <a:solidFill>
                  <a:schemeClr val="tx1"/>
                </a:solidFill>
                <a:latin typeface="Arial" pitchFamily="34" charset="0"/>
                <a:cs typeface="Arial" pitchFamily="34" charset="0"/>
              </a:defRPr>
            </a:lvl2pPr>
            <a:lvl3pPr algn="l" rtl="0" eaLnBrk="1" fontAlgn="base" hangingPunct="1">
              <a:spcBef>
                <a:spcPct val="0"/>
              </a:spcBef>
              <a:spcAft>
                <a:spcPct val="0"/>
              </a:spcAft>
              <a:defRPr sz="2600" b="1" i="1">
                <a:solidFill>
                  <a:schemeClr val="tx1"/>
                </a:solidFill>
                <a:latin typeface="Arial" pitchFamily="34" charset="0"/>
                <a:cs typeface="Arial" pitchFamily="34" charset="0"/>
              </a:defRPr>
            </a:lvl3pPr>
            <a:lvl4pPr algn="l" rtl="0" eaLnBrk="1" fontAlgn="base" hangingPunct="1">
              <a:spcBef>
                <a:spcPct val="0"/>
              </a:spcBef>
              <a:spcAft>
                <a:spcPct val="0"/>
              </a:spcAft>
              <a:defRPr sz="2600" b="1" i="1">
                <a:solidFill>
                  <a:schemeClr val="tx1"/>
                </a:solidFill>
                <a:latin typeface="Arial" pitchFamily="34" charset="0"/>
                <a:cs typeface="Arial" pitchFamily="34" charset="0"/>
              </a:defRPr>
            </a:lvl4pPr>
            <a:lvl5pPr algn="l" rtl="0" eaLnBrk="1" fontAlgn="base" hangingPunct="1">
              <a:spcBef>
                <a:spcPct val="0"/>
              </a:spcBef>
              <a:spcAft>
                <a:spcPct val="0"/>
              </a:spcAft>
              <a:defRPr sz="2600" b="1" i="1">
                <a:solidFill>
                  <a:schemeClr val="tx1"/>
                </a:solidFill>
                <a:latin typeface="Arial" pitchFamily="34" charset="0"/>
                <a:cs typeface="Arial" pitchFamily="34" charset="0"/>
              </a:defRPr>
            </a:lvl5pPr>
            <a:lvl6pPr marL="457200" algn="l" rtl="0" eaLnBrk="1" fontAlgn="base" hangingPunct="1">
              <a:spcBef>
                <a:spcPct val="0"/>
              </a:spcBef>
              <a:spcAft>
                <a:spcPct val="0"/>
              </a:spcAft>
              <a:defRPr sz="2600" b="1" i="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600" b="1" i="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600" b="1" i="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600" b="1" i="1">
                <a:solidFill>
                  <a:schemeClr val="tx1"/>
                </a:solidFill>
                <a:latin typeface="Arial" pitchFamily="34" charset="0"/>
                <a:cs typeface="Arial" pitchFamily="34" charset="0"/>
              </a:defRPr>
            </a:lvl9pPr>
          </a:lstStyle>
          <a:p>
            <a:pPr algn="ctr"/>
            <a:r>
              <a:rPr lang="en-GB" sz="4000" dirty="0" smtClean="0">
                <a:solidFill>
                  <a:srgbClr val="FF0000"/>
                </a:solidFill>
                <a:effectLst>
                  <a:outerShdw blurRad="38100" dist="38100" dir="2700000" algn="tl">
                    <a:srgbClr val="000000">
                      <a:alpha val="43137"/>
                    </a:srgbClr>
                  </a:outerShdw>
                </a:effectLst>
                <a:cs typeface="Arial" charset="0"/>
              </a:rPr>
              <a:t>The IFRC </a:t>
            </a:r>
            <a:endParaRPr lang="en-GB" sz="4000" dirty="0" smtClean="0">
              <a:solidFill>
                <a:srgbClr val="FF0000"/>
              </a:solidFill>
              <a:effectLst>
                <a:outerShdw blurRad="38100" dist="38100" dir="2700000" algn="tl">
                  <a:srgbClr val="000000">
                    <a:alpha val="43137"/>
                  </a:srgbClr>
                </a:outerShdw>
              </a:effectLst>
              <a:cs typeface="Arial" charset="0"/>
            </a:endParaRPr>
          </a:p>
        </p:txBody>
      </p:sp>
    </p:spTree>
    <p:extLst>
      <p:ext uri="{BB962C8B-B14F-4D97-AF65-F5344CB8AC3E}">
        <p14:creationId xmlns:p14="http://schemas.microsoft.com/office/powerpoint/2010/main" val="116070234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3000" fill="hold"/>
                                        <p:tgtEl>
                                          <p:spTgt spid="3"/>
                                        </p:tgtEl>
                                        <p:attrNameLst>
                                          <p:attrName>ppt_w</p:attrName>
                                        </p:attrNameLst>
                                      </p:cBhvr>
                                      <p:tavLst>
                                        <p:tav tm="0">
                                          <p:val>
                                            <p:fltVal val="0"/>
                                          </p:val>
                                        </p:tav>
                                        <p:tav tm="100000">
                                          <p:val>
                                            <p:strVal val="#ppt_w"/>
                                          </p:val>
                                        </p:tav>
                                      </p:tavLst>
                                    </p:anim>
                                    <p:anim calcmode="lin" valueType="num">
                                      <p:cBhvr>
                                        <p:cTn id="8" dur="3000" fill="hold"/>
                                        <p:tgtEl>
                                          <p:spTgt spid="3"/>
                                        </p:tgtEl>
                                        <p:attrNameLst>
                                          <p:attrName>ppt_h</p:attrName>
                                        </p:attrNameLst>
                                      </p:cBhvr>
                                      <p:tavLst>
                                        <p:tav tm="0">
                                          <p:val>
                                            <p:fltVal val="0"/>
                                          </p:val>
                                        </p:tav>
                                        <p:tav tm="100000">
                                          <p:val>
                                            <p:strVal val="#ppt_h"/>
                                          </p:val>
                                        </p:tav>
                                      </p:tavLst>
                                    </p:anim>
                                    <p:anim calcmode="lin" valueType="num">
                                      <p:cBhvr>
                                        <p:cTn id="9" dur="3000" fill="hold"/>
                                        <p:tgtEl>
                                          <p:spTgt spid="3"/>
                                        </p:tgtEl>
                                        <p:attrNameLst>
                                          <p:attrName>style.rotation</p:attrName>
                                        </p:attrNameLst>
                                      </p:cBhvr>
                                      <p:tavLst>
                                        <p:tav tm="0">
                                          <p:val>
                                            <p:fltVal val="90"/>
                                          </p:val>
                                        </p:tav>
                                        <p:tav tm="100000">
                                          <p:val>
                                            <p:fltVal val="0"/>
                                          </p:val>
                                        </p:tav>
                                      </p:tavLst>
                                    </p:anim>
                                    <p:animEffect transition="in" filter="fade">
                                      <p:cBhvr>
                                        <p:cTn id="10"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95536" y="2780928"/>
            <a:ext cx="8291264" cy="1153716"/>
          </a:xfrm>
        </p:spPr>
        <p:txBody>
          <a:bodyPr/>
          <a:lstStyle/>
          <a:p>
            <a:pPr algn="ctr"/>
            <a:r>
              <a:rPr lang="en-GB" sz="3200" dirty="0" smtClean="0">
                <a:cs typeface="Arial" charset="0"/>
              </a:rPr>
              <a:t>Video</a:t>
            </a:r>
            <a:br>
              <a:rPr lang="en-GB" sz="3200" dirty="0" smtClean="0">
                <a:cs typeface="Arial" charset="0"/>
              </a:rPr>
            </a:br>
            <a:r>
              <a:rPr lang="en-GB" sz="3200" dirty="0" smtClean="0">
                <a:cs typeface="Arial" charset="0"/>
                <a:hlinkClick r:id="rId2" action="ppaction://hlinkfile"/>
              </a:rPr>
              <a:t>We are the Federation.mp4</a:t>
            </a:r>
            <a:endParaRPr lang="en-GB" sz="3200" dirty="0" smtClean="0">
              <a:cs typeface="Arial" charset="0"/>
            </a:endParaRPr>
          </a:p>
        </p:txBody>
      </p:sp>
    </p:spTree>
    <p:extLst>
      <p:ext uri="{BB962C8B-B14F-4D97-AF65-F5344CB8AC3E}">
        <p14:creationId xmlns:p14="http://schemas.microsoft.com/office/powerpoint/2010/main" val="159700201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89559" y="928973"/>
            <a:ext cx="8291264" cy="1153716"/>
          </a:xfrm>
          <a:prstGeom prst="rect">
            <a:avLst/>
          </a:prstGeom>
        </p:spPr>
        <p:txBody>
          <a:bodyPr/>
          <a:lstStyle>
            <a:lvl1pPr algn="l" rtl="0" eaLnBrk="1" fontAlgn="base" hangingPunct="1">
              <a:spcBef>
                <a:spcPct val="0"/>
              </a:spcBef>
              <a:spcAft>
                <a:spcPct val="0"/>
              </a:spcAft>
              <a:defRPr sz="2600" b="1" i="1" kern="1200">
                <a:solidFill>
                  <a:schemeClr val="tx1"/>
                </a:solidFill>
                <a:latin typeface="+mj-lt"/>
                <a:ea typeface="+mj-ea"/>
                <a:cs typeface="Arial" pitchFamily="34" charset="0"/>
              </a:defRPr>
            </a:lvl1pPr>
            <a:lvl2pPr algn="l" rtl="0" eaLnBrk="1" fontAlgn="base" hangingPunct="1">
              <a:spcBef>
                <a:spcPct val="0"/>
              </a:spcBef>
              <a:spcAft>
                <a:spcPct val="0"/>
              </a:spcAft>
              <a:defRPr sz="2600" b="1" i="1">
                <a:solidFill>
                  <a:schemeClr val="tx1"/>
                </a:solidFill>
                <a:latin typeface="Arial" pitchFamily="34" charset="0"/>
                <a:cs typeface="Arial" pitchFamily="34" charset="0"/>
              </a:defRPr>
            </a:lvl2pPr>
            <a:lvl3pPr algn="l" rtl="0" eaLnBrk="1" fontAlgn="base" hangingPunct="1">
              <a:spcBef>
                <a:spcPct val="0"/>
              </a:spcBef>
              <a:spcAft>
                <a:spcPct val="0"/>
              </a:spcAft>
              <a:defRPr sz="2600" b="1" i="1">
                <a:solidFill>
                  <a:schemeClr val="tx1"/>
                </a:solidFill>
                <a:latin typeface="Arial" pitchFamily="34" charset="0"/>
                <a:cs typeface="Arial" pitchFamily="34" charset="0"/>
              </a:defRPr>
            </a:lvl3pPr>
            <a:lvl4pPr algn="l" rtl="0" eaLnBrk="1" fontAlgn="base" hangingPunct="1">
              <a:spcBef>
                <a:spcPct val="0"/>
              </a:spcBef>
              <a:spcAft>
                <a:spcPct val="0"/>
              </a:spcAft>
              <a:defRPr sz="2600" b="1" i="1">
                <a:solidFill>
                  <a:schemeClr val="tx1"/>
                </a:solidFill>
                <a:latin typeface="Arial" pitchFamily="34" charset="0"/>
                <a:cs typeface="Arial" pitchFamily="34" charset="0"/>
              </a:defRPr>
            </a:lvl4pPr>
            <a:lvl5pPr algn="l" rtl="0" eaLnBrk="1" fontAlgn="base" hangingPunct="1">
              <a:spcBef>
                <a:spcPct val="0"/>
              </a:spcBef>
              <a:spcAft>
                <a:spcPct val="0"/>
              </a:spcAft>
              <a:defRPr sz="2600" b="1" i="1">
                <a:solidFill>
                  <a:schemeClr val="tx1"/>
                </a:solidFill>
                <a:latin typeface="Arial" pitchFamily="34" charset="0"/>
                <a:cs typeface="Arial" pitchFamily="34" charset="0"/>
              </a:defRPr>
            </a:lvl5pPr>
            <a:lvl6pPr marL="457200" algn="l" rtl="0" eaLnBrk="1" fontAlgn="base" hangingPunct="1">
              <a:spcBef>
                <a:spcPct val="0"/>
              </a:spcBef>
              <a:spcAft>
                <a:spcPct val="0"/>
              </a:spcAft>
              <a:defRPr sz="2600" b="1" i="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600" b="1" i="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600" b="1" i="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600" b="1" i="1">
                <a:solidFill>
                  <a:schemeClr val="tx1"/>
                </a:solidFill>
                <a:latin typeface="Arial" pitchFamily="34" charset="0"/>
                <a:cs typeface="Arial" pitchFamily="34" charset="0"/>
              </a:defRPr>
            </a:lvl9pPr>
          </a:lstStyle>
          <a:p>
            <a:pPr algn="ctr"/>
            <a:r>
              <a:rPr lang="en-GB" sz="4000" dirty="0" smtClean="0">
                <a:solidFill>
                  <a:srgbClr val="FF0000"/>
                </a:solidFill>
                <a:effectLst>
                  <a:outerShdw blurRad="38100" dist="38100" dir="2700000" algn="tl">
                    <a:srgbClr val="000000">
                      <a:alpha val="43137"/>
                    </a:srgbClr>
                  </a:outerShdw>
                </a:effectLst>
                <a:cs typeface="Arial" charset="0"/>
              </a:rPr>
              <a:t>A membership organisation </a:t>
            </a:r>
            <a:endParaRPr lang="en-GB" sz="4000" dirty="0" smtClean="0">
              <a:solidFill>
                <a:srgbClr val="FF0000"/>
              </a:solidFill>
              <a:effectLst>
                <a:outerShdw blurRad="38100" dist="38100" dir="2700000" algn="tl">
                  <a:srgbClr val="000000">
                    <a:alpha val="43137"/>
                  </a:srgbClr>
                </a:outerShdw>
              </a:effectLst>
              <a:cs typeface="Arial" charset="0"/>
            </a:endParaRPr>
          </a:p>
        </p:txBody>
      </p:sp>
      <p:pic>
        <p:nvPicPr>
          <p:cNvPr id="23" name="Picture 1030" descr="AR2003-P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2321354"/>
            <a:ext cx="3491880" cy="4536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23"/>
          <p:cNvSpPr>
            <a:spLocks noGrp="1" noChangeArrowheads="1"/>
          </p:cNvSpPr>
          <p:nvPr/>
        </p:nvSpPr>
        <p:spPr bwMode="auto">
          <a:xfrm>
            <a:off x="382375" y="1844824"/>
            <a:ext cx="5046537"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CF1C21"/>
              </a:buClr>
              <a:buSzPct val="80000"/>
              <a:buFont typeface="Wingdings" pitchFamily="2" charset="2"/>
              <a:buChar char="§"/>
              <a:defRPr sz="2200" kern="1200">
                <a:solidFill>
                  <a:schemeClr val="tx1"/>
                </a:solidFill>
                <a:latin typeface="Arial" pitchFamily="34" charset="0"/>
                <a:ea typeface="+mn-ea"/>
                <a:cs typeface="Arial" pitchFamily="34" charset="0"/>
              </a:defRPr>
            </a:lvl1pPr>
            <a:lvl2pPr marL="450850" indent="-177800" algn="l" rtl="0" eaLnBrk="0" fontAlgn="base" hangingPunct="0">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2pPr>
            <a:lvl3pPr marL="627063" indent="-176213" algn="l" rtl="0" eaLnBrk="0" fontAlgn="base" hangingPunct="0">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3pPr>
            <a:lvl4pPr marL="627063" indent="-176213" algn="l" rtl="0" eaLnBrk="0" fontAlgn="base" hangingPunct="0">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4pPr>
            <a:lvl5pPr marL="627063" indent="-176213" algn="l" rtl="0" eaLnBrk="0" fontAlgn="base" hangingPunct="0">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63538" indent="-363538" eaLnBrk="1" hangingPunct="1">
              <a:spcBef>
                <a:spcPct val="50000"/>
              </a:spcBef>
            </a:pPr>
            <a:r>
              <a:rPr lang="en-GB" altLang="en-US" sz="2400" dirty="0" smtClean="0">
                <a:latin typeface="+mj-lt"/>
                <a:ea typeface="ＭＳ Ｐゴシック" pitchFamily="34" charset="-128"/>
              </a:rPr>
              <a:t>189 </a:t>
            </a:r>
            <a:r>
              <a:rPr lang="en-GB" altLang="en-US" sz="2400" dirty="0" smtClean="0">
                <a:latin typeface="+mj-lt"/>
                <a:ea typeface="ＭＳ Ｐゴシック" pitchFamily="34" charset="-128"/>
              </a:rPr>
              <a:t>Red Cross or Red Crescent National Societies </a:t>
            </a:r>
          </a:p>
          <a:p>
            <a:pPr marL="363538" indent="-363538" eaLnBrk="1" hangingPunct="1">
              <a:spcBef>
                <a:spcPct val="50000"/>
              </a:spcBef>
            </a:pPr>
            <a:r>
              <a:rPr lang="en-GB" altLang="en-US" sz="2400" dirty="0" smtClean="0">
                <a:latin typeface="+mj-lt"/>
                <a:ea typeface="ＭＳ Ｐゴシック" pitchFamily="34" charset="-128"/>
              </a:rPr>
              <a:t>A </a:t>
            </a:r>
            <a:r>
              <a:rPr lang="en-GB" altLang="en-US" sz="2400" dirty="0" smtClean="0">
                <a:latin typeface="+mj-lt"/>
                <a:ea typeface="ＭＳ Ｐゴシック" pitchFamily="34" charset="-128"/>
              </a:rPr>
              <a:t>secretariat that </a:t>
            </a:r>
            <a:r>
              <a:rPr lang="en-GB" altLang="en-US" sz="2400" dirty="0" smtClean="0">
                <a:latin typeface="+mj-lt"/>
                <a:ea typeface="ＭＳ Ｐゴシック" pitchFamily="34" charset="-128"/>
              </a:rPr>
              <a:t>provides </a:t>
            </a:r>
            <a:r>
              <a:rPr lang="en-GB" altLang="en-US" sz="2400" dirty="0" smtClean="0">
                <a:latin typeface="+mj-lt"/>
                <a:ea typeface="ＭＳ Ｐゴシック" pitchFamily="34" charset="-128"/>
              </a:rPr>
              <a:t>support to and linkages between our 189 member National Societies</a:t>
            </a:r>
          </a:p>
          <a:p>
            <a:pPr marL="363538" indent="-363538" eaLnBrk="1" hangingPunct="1">
              <a:spcBef>
                <a:spcPct val="50000"/>
              </a:spcBef>
            </a:pPr>
            <a:r>
              <a:rPr lang="en-GB" altLang="en-US" sz="2400" dirty="0">
                <a:latin typeface="+mj-lt"/>
                <a:ea typeface="ＭＳ Ｐゴシック" pitchFamily="34" charset="-128"/>
              </a:rPr>
              <a:t>I</a:t>
            </a:r>
            <a:r>
              <a:rPr lang="en-GB" altLang="en-US" sz="2400" dirty="0" smtClean="0">
                <a:latin typeface="+mj-lt"/>
                <a:ea typeface="ＭＳ Ｐゴシック" pitchFamily="34" charset="-128"/>
              </a:rPr>
              <a:t>nternational </a:t>
            </a:r>
            <a:r>
              <a:rPr lang="en-GB" altLang="en-US" sz="2400" dirty="0" smtClean="0">
                <a:latin typeface="+mj-lt"/>
                <a:ea typeface="ＭＳ Ｐゴシック" pitchFamily="34" charset="-128"/>
              </a:rPr>
              <a:t>coordination services in response to large-scale disasters and health emergencies</a:t>
            </a:r>
          </a:p>
          <a:p>
            <a:pPr marL="363538" indent="-363538" eaLnBrk="1" hangingPunct="1">
              <a:spcBef>
                <a:spcPct val="50000"/>
              </a:spcBef>
            </a:pPr>
            <a:r>
              <a:rPr lang="en-GB" altLang="en-US" sz="2400" dirty="0" smtClean="0">
                <a:latin typeface="+mj-lt"/>
                <a:ea typeface="ＭＳ Ｐゴシック" pitchFamily="34" charset="-128"/>
              </a:rPr>
              <a:t>International </a:t>
            </a:r>
            <a:r>
              <a:rPr lang="en-GB" altLang="en-US" sz="2400" dirty="0" smtClean="0">
                <a:latin typeface="+mj-lt"/>
                <a:ea typeface="ＭＳ Ｐゴシック" pitchFamily="34" charset="-128"/>
              </a:rPr>
              <a:t>representation, resource mobilization and </a:t>
            </a:r>
            <a:r>
              <a:rPr lang="en-GB" altLang="en-US" sz="2400" dirty="0" smtClean="0">
                <a:latin typeface="+mj-lt"/>
                <a:ea typeface="ＭＳ Ｐゴシック" pitchFamily="34" charset="-128"/>
              </a:rPr>
              <a:t>humanitarian diplomacy </a:t>
            </a:r>
            <a:endParaRPr lang="en-GB" altLang="en-US" sz="2400" dirty="0" smtClean="0">
              <a:latin typeface="+mj-lt"/>
              <a:ea typeface="ＭＳ Ｐゴシック" pitchFamily="34" charset="-128"/>
            </a:endParaRPr>
          </a:p>
        </p:txBody>
      </p:sp>
    </p:spTree>
    <p:extLst>
      <p:ext uri="{BB962C8B-B14F-4D97-AF65-F5344CB8AC3E}">
        <p14:creationId xmlns:p14="http://schemas.microsoft.com/office/powerpoint/2010/main" val="371468585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4">
                                            <p:txEl>
                                              <p:pRg st="0" end="0"/>
                                            </p:txEl>
                                          </p:spTgt>
                                        </p:tgtEl>
                                        <p:attrNameLst>
                                          <p:attrName>style.visibility</p:attrName>
                                        </p:attrNameLst>
                                      </p:cBhvr>
                                      <p:to>
                                        <p:strVal val="visible"/>
                                      </p:to>
                                    </p:set>
                                    <p:anim calcmode="lin" valueType="num">
                                      <p:cBhvr additive="base">
                                        <p:cTn id="13"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4">
                                            <p:txEl>
                                              <p:pRg st="1" end="1"/>
                                            </p:txEl>
                                          </p:spTgt>
                                        </p:tgtEl>
                                        <p:attrNameLst>
                                          <p:attrName>style.visibility</p:attrName>
                                        </p:attrNameLst>
                                      </p:cBhvr>
                                      <p:to>
                                        <p:strVal val="visible"/>
                                      </p:to>
                                    </p:set>
                                    <p:anim calcmode="lin" valueType="num">
                                      <p:cBhvr additive="base">
                                        <p:cTn id="19" dur="500" fill="hold"/>
                                        <p:tgtEl>
                                          <p:spTgt spid="2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4">
                                            <p:txEl>
                                              <p:pRg st="2" end="2"/>
                                            </p:txEl>
                                          </p:spTgt>
                                        </p:tgtEl>
                                        <p:attrNameLst>
                                          <p:attrName>style.visibility</p:attrName>
                                        </p:attrNameLst>
                                      </p:cBhvr>
                                      <p:to>
                                        <p:strVal val="visible"/>
                                      </p:to>
                                    </p:set>
                                    <p:anim calcmode="lin" valueType="num">
                                      <p:cBhvr additive="base">
                                        <p:cTn id="25" dur="500" fill="hold"/>
                                        <p:tgtEl>
                                          <p:spTgt spid="2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4">
                                            <p:txEl>
                                              <p:pRg st="3" end="3"/>
                                            </p:txEl>
                                          </p:spTgt>
                                        </p:tgtEl>
                                        <p:attrNameLst>
                                          <p:attrName>style.visibility</p:attrName>
                                        </p:attrNameLst>
                                      </p:cBhvr>
                                      <p:to>
                                        <p:strVal val="visible"/>
                                      </p:to>
                                    </p:set>
                                    <p:anim calcmode="lin" valueType="num">
                                      <p:cBhvr additive="base">
                                        <p:cTn id="31" dur="500" fill="hold"/>
                                        <p:tgtEl>
                                          <p:spTgt spid="24">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GB" altLang="en-US" smtClean="0"/>
              <a:t>The International Federation of Red Cross and Red Crescent Societies (IFRC)</a:t>
            </a:r>
          </a:p>
        </p:txBody>
      </p:sp>
      <p:pic>
        <p:nvPicPr>
          <p:cNvPr id="1945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697" y="115889"/>
            <a:ext cx="8906608" cy="662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75669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algn="ctr" eaLnBrk="1" hangingPunct="1">
              <a:defRPr/>
            </a:pPr>
            <a:endParaRPr lang="en-GB" dirty="0" smtClean="0">
              <a:solidFill>
                <a:srgbClr val="FF0000"/>
              </a:solidFill>
              <a:effectLst>
                <a:outerShdw blurRad="38100" dist="38100" dir="2700000" algn="tl">
                  <a:srgbClr val="000000">
                    <a:alpha val="43137"/>
                  </a:srgbClr>
                </a:outerShdw>
              </a:effectLst>
              <a:latin typeface="Cambria" pitchFamily="18" charset="0"/>
            </a:endParaRPr>
          </a:p>
        </p:txBody>
      </p:sp>
      <p:sp>
        <p:nvSpPr>
          <p:cNvPr id="2" name="Rectangle 1"/>
          <p:cNvSpPr/>
          <p:nvPr/>
        </p:nvSpPr>
        <p:spPr>
          <a:xfrm>
            <a:off x="0" y="1046412"/>
            <a:ext cx="9180512" cy="61528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36" name="Rounded Rectangle 35"/>
          <p:cNvSpPr/>
          <p:nvPr/>
        </p:nvSpPr>
        <p:spPr>
          <a:xfrm>
            <a:off x="763960" y="5165576"/>
            <a:ext cx="609600" cy="432048"/>
          </a:xfrm>
          <a:prstGeom prst="round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ounded Rectangle 36"/>
          <p:cNvSpPr/>
          <p:nvPr/>
        </p:nvSpPr>
        <p:spPr>
          <a:xfrm>
            <a:off x="916360" y="5317976"/>
            <a:ext cx="609600" cy="432048"/>
          </a:xfrm>
          <a:prstGeom prst="round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ounded Rectangle 37"/>
          <p:cNvSpPr/>
          <p:nvPr/>
        </p:nvSpPr>
        <p:spPr>
          <a:xfrm>
            <a:off x="1068760" y="5470376"/>
            <a:ext cx="609600" cy="432048"/>
          </a:xfrm>
          <a:prstGeom prst="round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ounded Rectangle 38"/>
          <p:cNvSpPr/>
          <p:nvPr/>
        </p:nvSpPr>
        <p:spPr>
          <a:xfrm>
            <a:off x="1221160" y="5622776"/>
            <a:ext cx="609600" cy="432048"/>
          </a:xfrm>
          <a:prstGeom prst="round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ounded Rectangle 39"/>
          <p:cNvSpPr/>
          <p:nvPr/>
        </p:nvSpPr>
        <p:spPr>
          <a:xfrm>
            <a:off x="1373560" y="5775176"/>
            <a:ext cx="609600" cy="432048"/>
          </a:xfrm>
          <a:prstGeom prst="round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ounded Rectangle 40"/>
          <p:cNvSpPr/>
          <p:nvPr/>
        </p:nvSpPr>
        <p:spPr>
          <a:xfrm>
            <a:off x="1525960" y="5927576"/>
            <a:ext cx="609600" cy="432048"/>
          </a:xfrm>
          <a:prstGeom prst="round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ounded Rectangle 41"/>
          <p:cNvSpPr/>
          <p:nvPr/>
        </p:nvSpPr>
        <p:spPr>
          <a:xfrm>
            <a:off x="1678360" y="6079976"/>
            <a:ext cx="609600" cy="432048"/>
          </a:xfrm>
          <a:prstGeom prst="round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smtClean="0">
              <a:solidFill>
                <a:schemeClr val="tx1"/>
              </a:solidFill>
            </a:endParaRPr>
          </a:p>
          <a:p>
            <a:pPr algn="ctr"/>
            <a:r>
              <a:rPr lang="en-GB" sz="2600" dirty="0" smtClean="0">
                <a:solidFill>
                  <a:schemeClr val="tx1"/>
                </a:solidFill>
                <a:effectLst>
                  <a:outerShdw blurRad="38100" dist="38100" dir="2700000" algn="tl">
                    <a:srgbClr val="000000">
                      <a:alpha val="43137"/>
                    </a:srgbClr>
                  </a:outerShdw>
                </a:effectLst>
              </a:rPr>
              <a:t>NS</a:t>
            </a:r>
            <a:r>
              <a:rPr lang="en-GB" dirty="0" smtClean="0"/>
              <a:t>S</a:t>
            </a:r>
            <a:endParaRPr lang="en-GB" dirty="0"/>
          </a:p>
        </p:txBody>
      </p:sp>
      <p:cxnSp>
        <p:nvCxnSpPr>
          <p:cNvPr id="5" name="Straight Connector 4"/>
          <p:cNvCxnSpPr/>
          <p:nvPr/>
        </p:nvCxnSpPr>
        <p:spPr>
          <a:xfrm>
            <a:off x="4553744" y="836712"/>
            <a:ext cx="9128" cy="1224136"/>
          </a:xfrm>
          <a:prstGeom prst="line">
            <a:avLst/>
          </a:prstGeom>
        </p:spPr>
        <p:style>
          <a:lnRef idx="1">
            <a:schemeClr val="dk1"/>
          </a:lnRef>
          <a:fillRef idx="0">
            <a:schemeClr val="dk1"/>
          </a:fillRef>
          <a:effectRef idx="0">
            <a:schemeClr val="dk1"/>
          </a:effectRef>
          <a:fontRef idx="minor">
            <a:schemeClr val="tx1"/>
          </a:fontRef>
        </p:style>
      </p:cxnSp>
      <p:cxnSp>
        <p:nvCxnSpPr>
          <p:cNvPr id="45" name="Straight Connector 44"/>
          <p:cNvCxnSpPr/>
          <p:nvPr/>
        </p:nvCxnSpPr>
        <p:spPr>
          <a:xfrm>
            <a:off x="4553744" y="2708920"/>
            <a:ext cx="4564" cy="3185690"/>
          </a:xfrm>
          <a:prstGeom prst="line">
            <a:avLst/>
          </a:prstGeom>
        </p:spPr>
        <p:style>
          <a:lnRef idx="1">
            <a:schemeClr val="dk1"/>
          </a:lnRef>
          <a:fillRef idx="0">
            <a:schemeClr val="dk1"/>
          </a:fillRef>
          <a:effectRef idx="0">
            <a:schemeClr val="dk1"/>
          </a:effectRef>
          <a:fontRef idx="minor">
            <a:schemeClr val="tx1"/>
          </a:fontRef>
        </p:style>
      </p:cxnSp>
      <p:sp>
        <p:nvSpPr>
          <p:cNvPr id="14339" name="TextBox 14338"/>
          <p:cNvSpPr txBox="1"/>
          <p:nvPr/>
        </p:nvSpPr>
        <p:spPr>
          <a:xfrm>
            <a:off x="395536" y="1196752"/>
            <a:ext cx="3620144" cy="830997"/>
          </a:xfrm>
          <a:prstGeom prst="rect">
            <a:avLst/>
          </a:prstGeom>
          <a:noFill/>
        </p:spPr>
        <p:txBody>
          <a:bodyPr wrap="square" rtlCol="0">
            <a:spAutoFit/>
          </a:bodyPr>
          <a:lstStyle/>
          <a:p>
            <a:pPr algn="ctr"/>
            <a:r>
              <a:rPr lang="en-GB" sz="2400" b="1" dirty="0" smtClean="0">
                <a:solidFill>
                  <a:srgbClr val="FF0000"/>
                </a:solidFill>
                <a:effectLst>
                  <a:outerShdw blurRad="38100" dist="38100" dir="2700000" algn="tl">
                    <a:srgbClr val="000000">
                      <a:alpha val="43137"/>
                    </a:srgbClr>
                  </a:outerShdw>
                </a:effectLst>
              </a:rPr>
              <a:t>IFRC Governance </a:t>
            </a:r>
          </a:p>
          <a:p>
            <a:pPr algn="ctr"/>
            <a:r>
              <a:rPr lang="en-GB" sz="1200" i="1" dirty="0" smtClean="0">
                <a:solidFill>
                  <a:srgbClr val="FF0000"/>
                </a:solidFill>
                <a:effectLst>
                  <a:outerShdw blurRad="38100" dist="38100" dir="2700000" algn="tl">
                    <a:srgbClr val="000000">
                      <a:alpha val="43137"/>
                    </a:srgbClr>
                  </a:outerShdw>
                </a:effectLst>
              </a:rPr>
              <a:t>Sets direction, decides</a:t>
            </a:r>
            <a:r>
              <a:rPr lang="en-GB" sz="1200" i="1" dirty="0" smtClean="0">
                <a:solidFill>
                  <a:srgbClr val="FF0000"/>
                </a:solidFill>
              </a:rPr>
              <a:t> strategy and policy,                     supervises management  </a:t>
            </a:r>
            <a:endParaRPr lang="en-GB" sz="1200" i="1" dirty="0">
              <a:solidFill>
                <a:srgbClr val="FF0000"/>
              </a:solidFill>
            </a:endParaRPr>
          </a:p>
        </p:txBody>
      </p:sp>
      <p:sp>
        <p:nvSpPr>
          <p:cNvPr id="49" name="TextBox 48"/>
          <p:cNvSpPr txBox="1"/>
          <p:nvPr/>
        </p:nvSpPr>
        <p:spPr>
          <a:xfrm>
            <a:off x="5059288" y="1196752"/>
            <a:ext cx="3329136" cy="1015663"/>
          </a:xfrm>
          <a:prstGeom prst="rect">
            <a:avLst/>
          </a:prstGeom>
          <a:noFill/>
        </p:spPr>
        <p:txBody>
          <a:bodyPr wrap="square" rtlCol="0">
            <a:spAutoFit/>
          </a:bodyPr>
          <a:lstStyle/>
          <a:p>
            <a:pPr algn="ctr"/>
            <a:r>
              <a:rPr lang="en-GB" sz="2400" b="1" dirty="0" smtClean="0">
                <a:solidFill>
                  <a:srgbClr val="FF0000"/>
                </a:solidFill>
                <a:effectLst>
                  <a:outerShdw blurRad="38100" dist="38100" dir="2700000" algn="tl">
                    <a:srgbClr val="000000">
                      <a:alpha val="43137"/>
                    </a:srgbClr>
                  </a:outerShdw>
                </a:effectLst>
              </a:rPr>
              <a:t>IFRC Management </a:t>
            </a:r>
          </a:p>
          <a:p>
            <a:pPr algn="ctr"/>
            <a:r>
              <a:rPr lang="en-GB" sz="1200" i="1" dirty="0" smtClean="0">
                <a:solidFill>
                  <a:srgbClr val="FF0000"/>
                </a:solidFill>
              </a:rPr>
              <a:t>Translates strategy and policy into cost-effective </a:t>
            </a:r>
            <a:r>
              <a:rPr lang="en-GB" sz="1200" i="1" dirty="0" smtClean="0">
                <a:solidFill>
                  <a:srgbClr val="FF0000"/>
                </a:solidFill>
                <a:effectLst>
                  <a:outerShdw blurRad="38100" dist="38100" dir="2700000" algn="tl">
                    <a:srgbClr val="000000">
                      <a:alpha val="43137"/>
                    </a:srgbClr>
                  </a:outerShdw>
                </a:effectLst>
              </a:rPr>
              <a:t>results</a:t>
            </a:r>
            <a:r>
              <a:rPr lang="en-GB" sz="1200" i="1" dirty="0" smtClean="0">
                <a:solidFill>
                  <a:srgbClr val="FF0000"/>
                </a:solidFill>
              </a:rPr>
              <a:t>, decides use of resources,   reports to governance  </a:t>
            </a:r>
            <a:endParaRPr lang="en-GB" sz="1200" i="1" dirty="0">
              <a:solidFill>
                <a:srgbClr val="FF0000"/>
              </a:solidFill>
            </a:endParaRPr>
          </a:p>
        </p:txBody>
      </p:sp>
      <p:sp>
        <p:nvSpPr>
          <p:cNvPr id="50" name="Rectangle 49"/>
          <p:cNvSpPr/>
          <p:nvPr/>
        </p:nvSpPr>
        <p:spPr>
          <a:xfrm>
            <a:off x="5508104" y="2204864"/>
            <a:ext cx="2376264" cy="432048"/>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effectLst>
                  <a:outerShdw blurRad="38100" dist="38100" dir="2700000" algn="tl">
                    <a:srgbClr val="000000">
                      <a:alpha val="43137"/>
                    </a:srgbClr>
                  </a:outerShdw>
                </a:effectLst>
              </a:rPr>
              <a:t>Secretary General </a:t>
            </a:r>
            <a:endParaRPr lang="en-GB" b="1" dirty="0">
              <a:solidFill>
                <a:schemeClr val="tx1"/>
              </a:solidFill>
              <a:effectLst>
                <a:outerShdw blurRad="38100" dist="38100" dir="2700000" algn="tl">
                  <a:srgbClr val="000000">
                    <a:alpha val="43137"/>
                  </a:srgbClr>
                </a:outerShdw>
              </a:effectLst>
            </a:endParaRPr>
          </a:p>
        </p:txBody>
      </p:sp>
      <p:sp>
        <p:nvSpPr>
          <p:cNvPr id="51" name="Rounded Rectangle 50"/>
          <p:cNvSpPr/>
          <p:nvPr/>
        </p:nvSpPr>
        <p:spPr>
          <a:xfrm>
            <a:off x="3674368" y="5190728"/>
            <a:ext cx="609600" cy="432048"/>
          </a:xfrm>
          <a:prstGeom prst="round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ounded Rectangle 51"/>
          <p:cNvSpPr/>
          <p:nvPr/>
        </p:nvSpPr>
        <p:spPr>
          <a:xfrm>
            <a:off x="3547120" y="5343128"/>
            <a:ext cx="609600" cy="432048"/>
          </a:xfrm>
          <a:prstGeom prst="round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ounded Rectangle 52"/>
          <p:cNvSpPr/>
          <p:nvPr/>
        </p:nvSpPr>
        <p:spPr>
          <a:xfrm>
            <a:off x="3406080" y="5470376"/>
            <a:ext cx="609600" cy="432048"/>
          </a:xfrm>
          <a:prstGeom prst="round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ounded Rectangle 53"/>
          <p:cNvSpPr/>
          <p:nvPr/>
        </p:nvSpPr>
        <p:spPr>
          <a:xfrm>
            <a:off x="3210161" y="5661248"/>
            <a:ext cx="609600" cy="432048"/>
          </a:xfrm>
          <a:prstGeom prst="round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ounded Rectangle 54"/>
          <p:cNvSpPr/>
          <p:nvPr/>
        </p:nvSpPr>
        <p:spPr>
          <a:xfrm>
            <a:off x="3046256" y="5800328"/>
            <a:ext cx="609600" cy="432048"/>
          </a:xfrm>
          <a:prstGeom prst="round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ounded Rectangle 55"/>
          <p:cNvSpPr/>
          <p:nvPr/>
        </p:nvSpPr>
        <p:spPr>
          <a:xfrm>
            <a:off x="2905361" y="5918638"/>
            <a:ext cx="609600" cy="432048"/>
          </a:xfrm>
          <a:prstGeom prst="round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ounded Rectangle 56"/>
          <p:cNvSpPr/>
          <p:nvPr/>
        </p:nvSpPr>
        <p:spPr>
          <a:xfrm>
            <a:off x="2741456" y="6054824"/>
            <a:ext cx="609600" cy="432048"/>
          </a:xfrm>
          <a:prstGeom prst="round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smtClean="0">
              <a:solidFill>
                <a:schemeClr val="tx1"/>
              </a:solidFill>
            </a:endParaRPr>
          </a:p>
          <a:p>
            <a:pPr algn="ctr"/>
            <a:r>
              <a:rPr lang="en-GB" sz="2600" dirty="0" smtClean="0">
                <a:solidFill>
                  <a:schemeClr val="tx1"/>
                </a:solidFill>
                <a:effectLst>
                  <a:outerShdw blurRad="38100" dist="38100" dir="2700000" algn="tl">
                    <a:srgbClr val="000000">
                      <a:alpha val="43137"/>
                    </a:srgbClr>
                  </a:outerShdw>
                </a:effectLst>
              </a:rPr>
              <a:t>NS</a:t>
            </a:r>
            <a:r>
              <a:rPr lang="en-GB" dirty="0" smtClean="0"/>
              <a:t>S</a:t>
            </a:r>
            <a:endParaRPr lang="en-GB" dirty="0"/>
          </a:p>
        </p:txBody>
      </p:sp>
      <p:sp>
        <p:nvSpPr>
          <p:cNvPr id="14340" name="Rectangle 14339"/>
          <p:cNvSpPr/>
          <p:nvPr/>
        </p:nvSpPr>
        <p:spPr>
          <a:xfrm>
            <a:off x="539552" y="4013799"/>
            <a:ext cx="3476128" cy="495321"/>
          </a:xfrm>
          <a:prstGeom prst="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effectLst>
                  <a:outerShdw blurRad="38100" dist="38100" dir="2700000" algn="tl">
                    <a:srgbClr val="000000">
                      <a:alpha val="43137"/>
                    </a:srgbClr>
                  </a:outerShdw>
                </a:effectLst>
              </a:rPr>
              <a:t>General Assembly of the IFRC </a:t>
            </a:r>
            <a:endParaRPr lang="en-GB" b="1" dirty="0">
              <a:solidFill>
                <a:srgbClr val="FF0000"/>
              </a:solidFill>
              <a:effectLst>
                <a:outerShdw blurRad="38100" dist="38100" dir="2700000" algn="tl">
                  <a:srgbClr val="000000">
                    <a:alpha val="43137"/>
                  </a:srgbClr>
                </a:outerShdw>
              </a:effectLst>
            </a:endParaRPr>
          </a:p>
        </p:txBody>
      </p:sp>
      <p:sp>
        <p:nvSpPr>
          <p:cNvPr id="14341" name="TextBox 14340"/>
          <p:cNvSpPr txBox="1"/>
          <p:nvPr/>
        </p:nvSpPr>
        <p:spPr>
          <a:xfrm>
            <a:off x="179512" y="5902424"/>
            <a:ext cx="736848" cy="646331"/>
          </a:xfrm>
          <a:prstGeom prst="rect">
            <a:avLst/>
          </a:prstGeom>
          <a:noFill/>
        </p:spPr>
        <p:txBody>
          <a:bodyPr wrap="square" rtlCol="0">
            <a:spAutoFit/>
          </a:bodyPr>
          <a:lstStyle/>
          <a:p>
            <a:r>
              <a:rPr lang="en-GB" i="1" dirty="0" smtClean="0">
                <a:solidFill>
                  <a:srgbClr val="FF0000"/>
                </a:solidFill>
              </a:rPr>
              <a:t>189 NSs</a:t>
            </a:r>
            <a:endParaRPr lang="en-GB" i="1" dirty="0">
              <a:solidFill>
                <a:srgbClr val="FF0000"/>
              </a:solidFill>
            </a:endParaRPr>
          </a:p>
        </p:txBody>
      </p:sp>
      <p:sp>
        <p:nvSpPr>
          <p:cNvPr id="14342" name="Rectangle 14341"/>
          <p:cNvSpPr/>
          <p:nvPr/>
        </p:nvSpPr>
        <p:spPr>
          <a:xfrm>
            <a:off x="539552" y="2060848"/>
            <a:ext cx="3439616" cy="360040"/>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effectLst>
                  <a:outerShdw blurRad="38100" dist="38100" dir="2700000" algn="tl">
                    <a:srgbClr val="000000">
                      <a:alpha val="43137"/>
                    </a:srgbClr>
                  </a:outerShdw>
                </a:effectLst>
              </a:rPr>
              <a:t>President </a:t>
            </a:r>
            <a:endParaRPr lang="en-GB" b="1" dirty="0">
              <a:solidFill>
                <a:schemeClr val="tx1"/>
              </a:solidFill>
              <a:effectLst>
                <a:outerShdw blurRad="38100" dist="38100" dir="2700000" algn="tl">
                  <a:srgbClr val="000000">
                    <a:alpha val="43137"/>
                  </a:srgbClr>
                </a:outerShdw>
              </a:effectLst>
            </a:endParaRPr>
          </a:p>
        </p:txBody>
      </p:sp>
      <p:sp>
        <p:nvSpPr>
          <p:cNvPr id="61" name="Rectangle 60"/>
          <p:cNvSpPr/>
          <p:nvPr/>
        </p:nvSpPr>
        <p:spPr>
          <a:xfrm>
            <a:off x="539552" y="2420888"/>
            <a:ext cx="3439616" cy="576064"/>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effectLst>
                  <a:outerShdw blurRad="38100" dist="38100" dir="2700000" algn="tl">
                    <a:srgbClr val="000000">
                      <a:alpha val="43137"/>
                    </a:srgbClr>
                  </a:outerShdw>
                </a:effectLst>
              </a:rPr>
              <a:t>Governing Board (20 members, 4 Vice Presidents,1 ex-officio) </a:t>
            </a:r>
            <a:endParaRPr lang="en-GB" b="1" dirty="0">
              <a:solidFill>
                <a:schemeClr val="tx1"/>
              </a:solidFill>
              <a:effectLst>
                <a:outerShdw blurRad="38100" dist="38100" dir="2700000" algn="tl">
                  <a:srgbClr val="000000">
                    <a:alpha val="43137"/>
                  </a:srgbClr>
                </a:outerShdw>
              </a:effectLst>
            </a:endParaRPr>
          </a:p>
        </p:txBody>
      </p:sp>
      <p:cxnSp>
        <p:nvCxnSpPr>
          <p:cNvPr id="14344" name="Straight Arrow Connector 14343"/>
          <p:cNvCxnSpPr/>
          <p:nvPr/>
        </p:nvCxnSpPr>
        <p:spPr>
          <a:xfrm flipV="1">
            <a:off x="1373560" y="4565914"/>
            <a:ext cx="320976" cy="59966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flipV="1">
            <a:off x="2184204" y="4546151"/>
            <a:ext cx="299564" cy="153098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H="1" flipV="1">
            <a:off x="2555776" y="4546151"/>
            <a:ext cx="245240" cy="150867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flipV="1">
            <a:off x="1504036" y="4546152"/>
            <a:ext cx="368044" cy="75433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flipV="1">
            <a:off x="1656436" y="4546151"/>
            <a:ext cx="326724" cy="92422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flipV="1">
            <a:off x="1819798" y="4546151"/>
            <a:ext cx="315762" cy="105147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flipV="1">
            <a:off x="1983160" y="4546151"/>
            <a:ext cx="282081" cy="125417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flipV="1">
            <a:off x="2076762" y="4546151"/>
            <a:ext cx="271374" cy="134845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366" name="TextBox 14365"/>
          <p:cNvSpPr txBox="1"/>
          <p:nvPr/>
        </p:nvSpPr>
        <p:spPr>
          <a:xfrm>
            <a:off x="2267744" y="6135687"/>
            <a:ext cx="390436" cy="461665"/>
          </a:xfrm>
          <a:prstGeom prst="rect">
            <a:avLst/>
          </a:prstGeom>
          <a:noFill/>
        </p:spPr>
        <p:txBody>
          <a:bodyPr wrap="square" rtlCol="0">
            <a:spAutoFit/>
          </a:bodyPr>
          <a:lstStyle/>
          <a:p>
            <a:r>
              <a:rPr lang="en-GB" sz="2400" b="1" dirty="0" smtClean="0"/>
              <a:t>…</a:t>
            </a:r>
            <a:endParaRPr lang="en-GB" sz="2400" b="1" dirty="0"/>
          </a:p>
        </p:txBody>
      </p:sp>
      <p:cxnSp>
        <p:nvCxnSpPr>
          <p:cNvPr id="60" name="Straight Arrow Connector 59"/>
          <p:cNvCxnSpPr/>
          <p:nvPr/>
        </p:nvCxnSpPr>
        <p:spPr>
          <a:xfrm>
            <a:off x="4156720" y="2348880"/>
            <a:ext cx="1224136"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p:nvPr/>
        </p:nvCxnSpPr>
        <p:spPr>
          <a:xfrm>
            <a:off x="4139952" y="2492896"/>
            <a:ext cx="1224136" cy="0"/>
          </a:xfrm>
          <a:prstGeom prst="straightConnector1">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63" name="Down Arrow 62"/>
          <p:cNvSpPr/>
          <p:nvPr/>
        </p:nvSpPr>
        <p:spPr>
          <a:xfrm rot="10800000">
            <a:off x="2162350" y="3140967"/>
            <a:ext cx="371572" cy="750889"/>
          </a:xfrm>
          <a:prstGeom prst="downArrow">
            <a:avLst/>
          </a:prstGeom>
          <a:solidFill>
            <a:schemeClr val="accent3">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9" name="Straight Connector 108"/>
          <p:cNvCxnSpPr/>
          <p:nvPr/>
        </p:nvCxnSpPr>
        <p:spPr>
          <a:xfrm>
            <a:off x="4572000" y="6636804"/>
            <a:ext cx="0" cy="392596"/>
          </a:xfrm>
          <a:prstGeom prst="line">
            <a:avLst/>
          </a:prstGeom>
        </p:spPr>
        <p:style>
          <a:lnRef idx="1">
            <a:schemeClr val="dk1"/>
          </a:lnRef>
          <a:fillRef idx="0">
            <a:schemeClr val="dk1"/>
          </a:fillRef>
          <a:effectRef idx="0">
            <a:schemeClr val="dk1"/>
          </a:effectRef>
          <a:fontRef idx="minor">
            <a:schemeClr val="tx1"/>
          </a:fontRef>
        </p:style>
      </p:cxnSp>
      <p:cxnSp>
        <p:nvCxnSpPr>
          <p:cNvPr id="112" name="Straight Arrow Connector 111"/>
          <p:cNvCxnSpPr/>
          <p:nvPr/>
        </p:nvCxnSpPr>
        <p:spPr>
          <a:xfrm flipH="1" flipV="1">
            <a:off x="2678396" y="4509120"/>
            <a:ext cx="245240" cy="142631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flipV="1">
            <a:off x="2801016" y="4522666"/>
            <a:ext cx="245240" cy="12619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p:nvPr/>
        </p:nvCxnSpPr>
        <p:spPr>
          <a:xfrm flipH="1" flipV="1">
            <a:off x="3225257" y="4588791"/>
            <a:ext cx="354344" cy="75433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flipH="1" flipV="1">
            <a:off x="2923636" y="4565914"/>
            <a:ext cx="301621" cy="105686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flipH="1" flipV="1">
            <a:off x="3074446" y="4565914"/>
            <a:ext cx="357757" cy="90721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p:nvPr/>
        </p:nvCxnSpPr>
        <p:spPr>
          <a:xfrm flipH="1" flipV="1">
            <a:off x="3351056" y="4588791"/>
            <a:ext cx="323312" cy="60193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6704620" y="2636912"/>
            <a:ext cx="0" cy="5040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5292080" y="3140965"/>
            <a:ext cx="3384376" cy="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8676456" y="3140967"/>
            <a:ext cx="0" cy="5040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7596336" y="3140967"/>
            <a:ext cx="0" cy="5040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7956376" y="3140966"/>
            <a:ext cx="0" cy="5040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8316416" y="3140965"/>
            <a:ext cx="0" cy="5040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Rectangle 94"/>
          <p:cNvSpPr/>
          <p:nvPr/>
        </p:nvSpPr>
        <p:spPr>
          <a:xfrm>
            <a:off x="7380312" y="3663189"/>
            <a:ext cx="1440160" cy="59827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Geneva Team </a:t>
            </a:r>
            <a:endParaRPr lang="en-GB" dirty="0">
              <a:solidFill>
                <a:schemeClr val="tx1"/>
              </a:solidFill>
            </a:endParaRPr>
          </a:p>
        </p:txBody>
      </p:sp>
      <p:sp>
        <p:nvSpPr>
          <p:cNvPr id="96" name="Rectangle 95"/>
          <p:cNvSpPr/>
          <p:nvPr/>
        </p:nvSpPr>
        <p:spPr>
          <a:xfrm>
            <a:off x="5148064" y="3408400"/>
            <a:ext cx="304800" cy="146076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dirty="0" smtClean="0">
                <a:solidFill>
                  <a:schemeClr val="tx1"/>
                </a:solidFill>
              </a:rPr>
              <a:t>Africa</a:t>
            </a:r>
            <a:endParaRPr lang="en-GB" dirty="0">
              <a:solidFill>
                <a:schemeClr val="tx1"/>
              </a:solidFill>
            </a:endParaRPr>
          </a:p>
        </p:txBody>
      </p:sp>
      <p:cxnSp>
        <p:nvCxnSpPr>
          <p:cNvPr id="100" name="Straight Connector 99"/>
          <p:cNvCxnSpPr/>
          <p:nvPr/>
        </p:nvCxnSpPr>
        <p:spPr>
          <a:xfrm>
            <a:off x="5292080" y="3159133"/>
            <a:ext cx="0" cy="2333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5724128" y="3140968"/>
            <a:ext cx="0" cy="2333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6156176" y="3140968"/>
            <a:ext cx="0" cy="2333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6588224" y="3140965"/>
            <a:ext cx="0" cy="2333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7014097" y="3140968"/>
            <a:ext cx="0" cy="2333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0" name="Rectangle 159"/>
          <p:cNvSpPr/>
          <p:nvPr/>
        </p:nvSpPr>
        <p:spPr>
          <a:xfrm>
            <a:off x="6861697" y="3392477"/>
            <a:ext cx="304800" cy="146076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dirty="0" smtClean="0">
                <a:solidFill>
                  <a:schemeClr val="tx1"/>
                </a:solidFill>
              </a:rPr>
              <a:t>Americas</a:t>
            </a:r>
            <a:endParaRPr lang="en-GB" dirty="0">
              <a:solidFill>
                <a:schemeClr val="tx1"/>
              </a:solidFill>
            </a:endParaRPr>
          </a:p>
        </p:txBody>
      </p:sp>
      <p:sp>
        <p:nvSpPr>
          <p:cNvPr id="161" name="Rectangle 160"/>
          <p:cNvSpPr/>
          <p:nvPr/>
        </p:nvSpPr>
        <p:spPr>
          <a:xfrm>
            <a:off x="5580112" y="3408400"/>
            <a:ext cx="304800" cy="146076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dirty="0" smtClean="0">
                <a:solidFill>
                  <a:schemeClr val="tx1"/>
                </a:solidFill>
              </a:rPr>
              <a:t>Asia </a:t>
            </a:r>
            <a:r>
              <a:rPr lang="en-GB" dirty="0" smtClean="0">
                <a:solidFill>
                  <a:schemeClr val="tx1"/>
                </a:solidFill>
              </a:rPr>
              <a:t>Pacific</a:t>
            </a:r>
            <a:endParaRPr lang="en-GB" dirty="0">
              <a:solidFill>
                <a:schemeClr val="tx1"/>
              </a:solidFill>
            </a:endParaRPr>
          </a:p>
        </p:txBody>
      </p:sp>
      <p:sp>
        <p:nvSpPr>
          <p:cNvPr id="162" name="Rectangle 161"/>
          <p:cNvSpPr/>
          <p:nvPr/>
        </p:nvSpPr>
        <p:spPr>
          <a:xfrm>
            <a:off x="6012160" y="3408400"/>
            <a:ext cx="304800" cy="146076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dirty="0" smtClean="0">
                <a:solidFill>
                  <a:schemeClr val="tx1"/>
                </a:solidFill>
              </a:rPr>
              <a:t>MENA</a:t>
            </a:r>
            <a:endParaRPr lang="en-GB" dirty="0">
              <a:solidFill>
                <a:schemeClr val="tx1"/>
              </a:solidFill>
            </a:endParaRPr>
          </a:p>
        </p:txBody>
      </p:sp>
      <p:sp>
        <p:nvSpPr>
          <p:cNvPr id="163" name="Rectangle 162"/>
          <p:cNvSpPr/>
          <p:nvPr/>
        </p:nvSpPr>
        <p:spPr>
          <a:xfrm>
            <a:off x="6435824" y="3404985"/>
            <a:ext cx="304800" cy="146076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dirty="0" smtClean="0">
                <a:solidFill>
                  <a:schemeClr val="tx1"/>
                </a:solidFill>
              </a:rPr>
              <a:t>Europe</a:t>
            </a:r>
            <a:endParaRPr lang="en-GB" dirty="0">
              <a:solidFill>
                <a:schemeClr val="tx1"/>
              </a:solidFill>
            </a:endParaRPr>
          </a:p>
        </p:txBody>
      </p:sp>
      <p:cxnSp>
        <p:nvCxnSpPr>
          <p:cNvPr id="103" name="Straight Connector 102"/>
          <p:cNvCxnSpPr/>
          <p:nvPr/>
        </p:nvCxnSpPr>
        <p:spPr>
          <a:xfrm>
            <a:off x="5148064" y="5085184"/>
            <a:ext cx="1872208" cy="52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a:off x="5148064" y="5085184"/>
            <a:ext cx="0" cy="2333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6372200" y="5085184"/>
            <a:ext cx="0" cy="2333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7020272" y="5094345"/>
            <a:ext cx="0" cy="2333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a:stCxn id="161" idx="2"/>
            <a:endCxn id="173" idx="0"/>
          </p:cNvCxnSpPr>
          <p:nvPr/>
        </p:nvCxnSpPr>
        <p:spPr>
          <a:xfrm flipH="1">
            <a:off x="5724128" y="4869160"/>
            <a:ext cx="8384" cy="4424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3" name="Rectangle 172"/>
          <p:cNvSpPr/>
          <p:nvPr/>
        </p:nvSpPr>
        <p:spPr>
          <a:xfrm>
            <a:off x="5364088" y="5311644"/>
            <a:ext cx="720080" cy="374756"/>
          </a:xfrm>
          <a:prstGeom prst="rect">
            <a:avLst/>
          </a:prstGeom>
          <a:solidFill>
            <a:schemeClr val="accent1">
              <a:lumMod val="20000"/>
              <a:lumOff val="80000"/>
            </a:schemeClr>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Reg. office</a:t>
            </a:r>
            <a:endParaRPr lang="en-GB" sz="1400" dirty="0">
              <a:solidFill>
                <a:schemeClr val="tx1"/>
              </a:solidFill>
            </a:endParaRPr>
          </a:p>
        </p:txBody>
      </p:sp>
      <p:cxnSp>
        <p:nvCxnSpPr>
          <p:cNvPr id="175" name="Straight Connector 174"/>
          <p:cNvCxnSpPr/>
          <p:nvPr/>
        </p:nvCxnSpPr>
        <p:spPr>
          <a:xfrm>
            <a:off x="5724128" y="5686400"/>
            <a:ext cx="0" cy="2892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6" name="Rectangle 175"/>
          <p:cNvSpPr/>
          <p:nvPr/>
        </p:nvSpPr>
        <p:spPr>
          <a:xfrm>
            <a:off x="5148063" y="5975645"/>
            <a:ext cx="1713633" cy="374756"/>
          </a:xfrm>
          <a:prstGeom prst="rect">
            <a:avLst/>
          </a:prstGeom>
          <a:solidFill>
            <a:schemeClr val="accent1">
              <a:lumMod val="20000"/>
              <a:lumOff val="8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Country delegation </a:t>
            </a:r>
            <a:endParaRPr lang="en-GB" sz="1400" dirty="0">
              <a:solidFill>
                <a:schemeClr val="tx1"/>
              </a:solidFill>
            </a:endParaRPr>
          </a:p>
        </p:txBody>
      </p:sp>
      <p:cxnSp>
        <p:nvCxnSpPr>
          <p:cNvPr id="177" name="Straight Arrow Connector 176"/>
          <p:cNvCxnSpPr/>
          <p:nvPr/>
        </p:nvCxnSpPr>
        <p:spPr>
          <a:xfrm>
            <a:off x="3851920" y="6093296"/>
            <a:ext cx="1224136"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8" name="Straight Arrow Connector 177"/>
          <p:cNvCxnSpPr/>
          <p:nvPr/>
        </p:nvCxnSpPr>
        <p:spPr>
          <a:xfrm>
            <a:off x="3835152" y="6237312"/>
            <a:ext cx="1224136" cy="0"/>
          </a:xfrm>
          <a:prstGeom prst="straightConnector1">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79" name="TextBox 178"/>
          <p:cNvSpPr txBox="1"/>
          <p:nvPr/>
        </p:nvSpPr>
        <p:spPr>
          <a:xfrm>
            <a:off x="1286817" y="3347700"/>
            <a:ext cx="908919" cy="369332"/>
          </a:xfrm>
          <a:prstGeom prst="rect">
            <a:avLst/>
          </a:prstGeom>
          <a:noFill/>
        </p:spPr>
        <p:txBody>
          <a:bodyPr wrap="square" rtlCol="0">
            <a:spAutoFit/>
          </a:bodyPr>
          <a:lstStyle/>
          <a:p>
            <a:r>
              <a:rPr lang="en-GB" i="1" dirty="0" smtClean="0">
                <a:solidFill>
                  <a:srgbClr val="FF0000"/>
                </a:solidFill>
              </a:rPr>
              <a:t>Elect </a:t>
            </a:r>
            <a:endParaRPr lang="en-GB" i="1" dirty="0">
              <a:solidFill>
                <a:srgbClr val="FF0000"/>
              </a:solidFill>
            </a:endParaRPr>
          </a:p>
        </p:txBody>
      </p:sp>
      <p:sp>
        <p:nvSpPr>
          <p:cNvPr id="180" name="TextBox 179"/>
          <p:cNvSpPr txBox="1"/>
          <p:nvPr/>
        </p:nvSpPr>
        <p:spPr>
          <a:xfrm>
            <a:off x="2726977" y="3212976"/>
            <a:ext cx="1124943" cy="646331"/>
          </a:xfrm>
          <a:prstGeom prst="rect">
            <a:avLst/>
          </a:prstGeom>
          <a:noFill/>
        </p:spPr>
        <p:txBody>
          <a:bodyPr wrap="square" rtlCol="0">
            <a:spAutoFit/>
          </a:bodyPr>
          <a:lstStyle/>
          <a:p>
            <a:r>
              <a:rPr lang="en-GB" i="1" dirty="0" smtClean="0">
                <a:solidFill>
                  <a:srgbClr val="FF0000"/>
                </a:solidFill>
              </a:rPr>
              <a:t>Decide, approve  </a:t>
            </a:r>
            <a:endParaRPr lang="en-GB" i="1" dirty="0">
              <a:solidFill>
                <a:srgbClr val="FF0000"/>
              </a:solidFill>
            </a:endParaRPr>
          </a:p>
        </p:txBody>
      </p:sp>
      <p:sp>
        <p:nvSpPr>
          <p:cNvPr id="181" name="TextBox 180"/>
          <p:cNvSpPr txBox="1"/>
          <p:nvPr/>
        </p:nvSpPr>
        <p:spPr>
          <a:xfrm>
            <a:off x="6944107" y="6077137"/>
            <a:ext cx="2168551" cy="307777"/>
          </a:xfrm>
          <a:prstGeom prst="rect">
            <a:avLst/>
          </a:prstGeom>
          <a:noFill/>
        </p:spPr>
        <p:txBody>
          <a:bodyPr wrap="square" rtlCol="0">
            <a:spAutoFit/>
          </a:bodyPr>
          <a:lstStyle/>
          <a:p>
            <a:r>
              <a:rPr lang="en-GB" sz="1400" i="1" dirty="0" smtClean="0">
                <a:solidFill>
                  <a:schemeClr val="accent5">
                    <a:lumMod val="75000"/>
                  </a:schemeClr>
                </a:solidFill>
              </a:rPr>
              <a:t>Supports a </a:t>
            </a:r>
            <a:r>
              <a:rPr lang="en-GB" sz="1400" i="1" dirty="0" smtClean="0">
                <a:solidFill>
                  <a:schemeClr val="accent5">
                    <a:lumMod val="75000"/>
                  </a:schemeClr>
                </a:solidFill>
              </a:rPr>
              <a:t>NS</a:t>
            </a:r>
            <a:endParaRPr lang="en-GB" sz="1400" i="1" dirty="0">
              <a:solidFill>
                <a:schemeClr val="accent5">
                  <a:lumMod val="75000"/>
                </a:schemeClr>
              </a:solidFill>
            </a:endParaRPr>
          </a:p>
        </p:txBody>
      </p:sp>
    </p:spTree>
    <p:extLst>
      <p:ext uri="{BB962C8B-B14F-4D97-AF65-F5344CB8AC3E}">
        <p14:creationId xmlns:p14="http://schemas.microsoft.com/office/powerpoint/2010/main" val="57654959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randombar(horizontal)">
                                      <p:cBhvr>
                                        <p:cTn id="7" dur="500"/>
                                        <p:tgtEl>
                                          <p:spTgt spid="4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randombar(horizontal)">
                                      <p:cBhvr>
                                        <p:cTn id="10" dur="500"/>
                                        <p:tgtEl>
                                          <p:spTgt spid="40"/>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randombar(horizontal)">
                                      <p:cBhvr>
                                        <p:cTn id="13" dur="500"/>
                                        <p:tgtEl>
                                          <p:spTgt spid="39"/>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randombar(horizontal)">
                                      <p:cBhvr>
                                        <p:cTn id="16" dur="500"/>
                                        <p:tgtEl>
                                          <p:spTgt spid="37"/>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randombar(horizontal)">
                                      <p:cBhvr>
                                        <p:cTn id="19" dur="500"/>
                                        <p:tgtEl>
                                          <p:spTgt spid="38"/>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randombar(horizontal)">
                                      <p:cBhvr>
                                        <p:cTn id="22" dur="500"/>
                                        <p:tgtEl>
                                          <p:spTgt spid="36"/>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randombar(horizontal)">
                                      <p:cBhvr>
                                        <p:cTn id="25" dur="500"/>
                                        <p:tgtEl>
                                          <p:spTgt spid="41"/>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4366"/>
                                        </p:tgtEl>
                                        <p:attrNameLst>
                                          <p:attrName>style.visibility</p:attrName>
                                        </p:attrNameLst>
                                      </p:cBhvr>
                                      <p:to>
                                        <p:strVal val="visible"/>
                                      </p:to>
                                    </p:set>
                                    <p:animEffect transition="in" filter="randombar(horizontal)">
                                      <p:cBhvr>
                                        <p:cTn id="28" dur="500"/>
                                        <p:tgtEl>
                                          <p:spTgt spid="14366"/>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randombar(horizontal)">
                                      <p:cBhvr>
                                        <p:cTn id="31" dur="500"/>
                                        <p:tgtEl>
                                          <p:spTgt spid="57"/>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56"/>
                                        </p:tgtEl>
                                        <p:attrNameLst>
                                          <p:attrName>style.visibility</p:attrName>
                                        </p:attrNameLst>
                                      </p:cBhvr>
                                      <p:to>
                                        <p:strVal val="visible"/>
                                      </p:to>
                                    </p:set>
                                    <p:animEffect transition="in" filter="randombar(horizontal)">
                                      <p:cBhvr>
                                        <p:cTn id="34" dur="500"/>
                                        <p:tgtEl>
                                          <p:spTgt spid="56"/>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randombar(horizontal)">
                                      <p:cBhvr>
                                        <p:cTn id="37" dur="500"/>
                                        <p:tgtEl>
                                          <p:spTgt spid="54"/>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55"/>
                                        </p:tgtEl>
                                        <p:attrNameLst>
                                          <p:attrName>style.visibility</p:attrName>
                                        </p:attrNameLst>
                                      </p:cBhvr>
                                      <p:to>
                                        <p:strVal val="visible"/>
                                      </p:to>
                                    </p:set>
                                    <p:animEffect transition="in" filter="randombar(horizontal)">
                                      <p:cBhvr>
                                        <p:cTn id="40" dur="500"/>
                                        <p:tgtEl>
                                          <p:spTgt spid="55"/>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randombar(horizontal)">
                                      <p:cBhvr>
                                        <p:cTn id="43" dur="500"/>
                                        <p:tgtEl>
                                          <p:spTgt spid="53"/>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randombar(horizontal)">
                                      <p:cBhvr>
                                        <p:cTn id="46" dur="500"/>
                                        <p:tgtEl>
                                          <p:spTgt spid="52"/>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Effect transition="in" filter="randombar(horizontal)">
                                      <p:cBhvr>
                                        <p:cTn id="49" dur="500"/>
                                        <p:tgtEl>
                                          <p:spTgt spid="51"/>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14341"/>
                                        </p:tgtEl>
                                        <p:attrNameLst>
                                          <p:attrName>style.visibility</p:attrName>
                                        </p:attrNameLst>
                                      </p:cBhvr>
                                      <p:to>
                                        <p:strVal val="visible"/>
                                      </p:to>
                                    </p:set>
                                    <p:animEffect transition="in" filter="randombar(horizontal)">
                                      <p:cBhvr>
                                        <p:cTn id="52" dur="500"/>
                                        <p:tgtEl>
                                          <p:spTgt spid="14341"/>
                                        </p:tgtEl>
                                      </p:cBhvr>
                                    </p:animEffect>
                                  </p:childTnLst>
                                </p:cTn>
                              </p:par>
                              <p:par>
                                <p:cTn id="53" presetID="14" presetClass="entr" presetSubtype="10" fill="hold" nodeType="withEffect">
                                  <p:stCondLst>
                                    <p:cond delay="0"/>
                                  </p:stCondLst>
                                  <p:childTnLst>
                                    <p:set>
                                      <p:cBhvr>
                                        <p:cTn id="54" dur="1" fill="hold">
                                          <p:stCondLst>
                                            <p:cond delay="0"/>
                                          </p:stCondLst>
                                        </p:cTn>
                                        <p:tgtEl>
                                          <p:spTgt spid="14344"/>
                                        </p:tgtEl>
                                        <p:attrNameLst>
                                          <p:attrName>style.visibility</p:attrName>
                                        </p:attrNameLst>
                                      </p:cBhvr>
                                      <p:to>
                                        <p:strVal val="visible"/>
                                      </p:to>
                                    </p:set>
                                    <p:animEffect transition="in" filter="randombar(horizontal)">
                                      <p:cBhvr>
                                        <p:cTn id="55" dur="500"/>
                                        <p:tgtEl>
                                          <p:spTgt spid="14344"/>
                                        </p:tgtEl>
                                      </p:cBhvr>
                                    </p:animEffect>
                                  </p:childTnLst>
                                </p:cTn>
                              </p:par>
                              <p:par>
                                <p:cTn id="56" presetID="14" presetClass="entr" presetSubtype="10" fill="hold" nodeType="withEffect">
                                  <p:stCondLst>
                                    <p:cond delay="0"/>
                                  </p:stCondLst>
                                  <p:childTnLst>
                                    <p:set>
                                      <p:cBhvr>
                                        <p:cTn id="57" dur="1" fill="hold">
                                          <p:stCondLst>
                                            <p:cond delay="0"/>
                                          </p:stCondLst>
                                        </p:cTn>
                                        <p:tgtEl>
                                          <p:spTgt spid="71"/>
                                        </p:tgtEl>
                                        <p:attrNameLst>
                                          <p:attrName>style.visibility</p:attrName>
                                        </p:attrNameLst>
                                      </p:cBhvr>
                                      <p:to>
                                        <p:strVal val="visible"/>
                                      </p:to>
                                    </p:set>
                                    <p:animEffect transition="in" filter="randombar(horizontal)">
                                      <p:cBhvr>
                                        <p:cTn id="58" dur="500"/>
                                        <p:tgtEl>
                                          <p:spTgt spid="71"/>
                                        </p:tgtEl>
                                      </p:cBhvr>
                                    </p:animEffect>
                                  </p:childTnLst>
                                </p:cTn>
                              </p:par>
                              <p:par>
                                <p:cTn id="59" presetID="14" presetClass="entr" presetSubtype="10" fill="hold" nodeType="with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randombar(horizontal)">
                                      <p:cBhvr>
                                        <p:cTn id="61" dur="500"/>
                                        <p:tgtEl>
                                          <p:spTgt spid="74"/>
                                        </p:tgtEl>
                                      </p:cBhvr>
                                    </p:animEffect>
                                  </p:childTnLst>
                                </p:cTn>
                              </p:par>
                              <p:par>
                                <p:cTn id="62" presetID="14" presetClass="entr" presetSubtype="10" fill="hold" nodeType="withEffect">
                                  <p:stCondLst>
                                    <p:cond delay="0"/>
                                  </p:stCondLst>
                                  <p:childTnLst>
                                    <p:set>
                                      <p:cBhvr>
                                        <p:cTn id="63" dur="1" fill="hold">
                                          <p:stCondLst>
                                            <p:cond delay="0"/>
                                          </p:stCondLst>
                                        </p:cTn>
                                        <p:tgtEl>
                                          <p:spTgt spid="81"/>
                                        </p:tgtEl>
                                        <p:attrNameLst>
                                          <p:attrName>style.visibility</p:attrName>
                                        </p:attrNameLst>
                                      </p:cBhvr>
                                      <p:to>
                                        <p:strVal val="visible"/>
                                      </p:to>
                                    </p:set>
                                    <p:animEffect transition="in" filter="randombar(horizontal)">
                                      <p:cBhvr>
                                        <p:cTn id="64" dur="500"/>
                                        <p:tgtEl>
                                          <p:spTgt spid="81"/>
                                        </p:tgtEl>
                                      </p:cBhvr>
                                    </p:animEffect>
                                  </p:childTnLst>
                                </p:cTn>
                              </p:par>
                              <p:par>
                                <p:cTn id="65" presetID="14" presetClass="entr" presetSubtype="10" fill="hold" nodeType="withEffect">
                                  <p:stCondLst>
                                    <p:cond delay="0"/>
                                  </p:stCondLst>
                                  <p:childTnLst>
                                    <p:set>
                                      <p:cBhvr>
                                        <p:cTn id="66" dur="1" fill="hold">
                                          <p:stCondLst>
                                            <p:cond delay="0"/>
                                          </p:stCondLst>
                                        </p:cTn>
                                        <p:tgtEl>
                                          <p:spTgt spid="89"/>
                                        </p:tgtEl>
                                        <p:attrNameLst>
                                          <p:attrName>style.visibility</p:attrName>
                                        </p:attrNameLst>
                                      </p:cBhvr>
                                      <p:to>
                                        <p:strVal val="visible"/>
                                      </p:to>
                                    </p:set>
                                    <p:animEffect transition="in" filter="randombar(horizontal)">
                                      <p:cBhvr>
                                        <p:cTn id="67" dur="500"/>
                                        <p:tgtEl>
                                          <p:spTgt spid="89"/>
                                        </p:tgtEl>
                                      </p:cBhvr>
                                    </p:animEffect>
                                  </p:childTnLst>
                                </p:cTn>
                              </p:par>
                              <p:par>
                                <p:cTn id="68" presetID="14" presetClass="entr" presetSubtype="10" fill="hold" nodeType="withEffect">
                                  <p:stCondLst>
                                    <p:cond delay="0"/>
                                  </p:stCondLst>
                                  <p:childTnLst>
                                    <p:set>
                                      <p:cBhvr>
                                        <p:cTn id="69" dur="1" fill="hold">
                                          <p:stCondLst>
                                            <p:cond delay="0"/>
                                          </p:stCondLst>
                                        </p:cTn>
                                        <p:tgtEl>
                                          <p:spTgt spid="90"/>
                                        </p:tgtEl>
                                        <p:attrNameLst>
                                          <p:attrName>style.visibility</p:attrName>
                                        </p:attrNameLst>
                                      </p:cBhvr>
                                      <p:to>
                                        <p:strVal val="visible"/>
                                      </p:to>
                                    </p:set>
                                    <p:animEffect transition="in" filter="randombar(horizontal)">
                                      <p:cBhvr>
                                        <p:cTn id="70" dur="500"/>
                                        <p:tgtEl>
                                          <p:spTgt spid="90"/>
                                        </p:tgtEl>
                                      </p:cBhvr>
                                    </p:animEffect>
                                  </p:childTnLst>
                                </p:cTn>
                              </p:par>
                              <p:par>
                                <p:cTn id="71" presetID="14" presetClass="entr" presetSubtype="10" fill="hold" nodeType="with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randombar(horizontal)">
                                      <p:cBhvr>
                                        <p:cTn id="73" dur="500"/>
                                        <p:tgtEl>
                                          <p:spTgt spid="66"/>
                                        </p:tgtEl>
                                      </p:cBhvr>
                                    </p:animEffect>
                                  </p:childTnLst>
                                </p:cTn>
                              </p:par>
                              <p:par>
                                <p:cTn id="74" presetID="14" presetClass="entr" presetSubtype="10" fill="hold" nodeType="withEffect">
                                  <p:stCondLst>
                                    <p:cond delay="0"/>
                                  </p:stCondLst>
                                  <p:childTnLst>
                                    <p:set>
                                      <p:cBhvr>
                                        <p:cTn id="75" dur="1" fill="hold">
                                          <p:stCondLst>
                                            <p:cond delay="0"/>
                                          </p:stCondLst>
                                        </p:cTn>
                                        <p:tgtEl>
                                          <p:spTgt spid="68"/>
                                        </p:tgtEl>
                                        <p:attrNameLst>
                                          <p:attrName>style.visibility</p:attrName>
                                        </p:attrNameLst>
                                      </p:cBhvr>
                                      <p:to>
                                        <p:strVal val="visible"/>
                                      </p:to>
                                    </p:set>
                                    <p:animEffect transition="in" filter="randombar(horizontal)">
                                      <p:cBhvr>
                                        <p:cTn id="76" dur="500"/>
                                        <p:tgtEl>
                                          <p:spTgt spid="68"/>
                                        </p:tgtEl>
                                      </p:cBhvr>
                                    </p:animEffect>
                                  </p:childTnLst>
                                </p:cTn>
                              </p:par>
                              <p:par>
                                <p:cTn id="77" presetID="14" presetClass="entr" presetSubtype="10" fill="hold" nodeType="withEffect">
                                  <p:stCondLst>
                                    <p:cond delay="0"/>
                                  </p:stCondLst>
                                  <p:childTnLst>
                                    <p:set>
                                      <p:cBhvr>
                                        <p:cTn id="78" dur="1" fill="hold">
                                          <p:stCondLst>
                                            <p:cond delay="0"/>
                                          </p:stCondLst>
                                        </p:cTn>
                                        <p:tgtEl>
                                          <p:spTgt spid="112"/>
                                        </p:tgtEl>
                                        <p:attrNameLst>
                                          <p:attrName>style.visibility</p:attrName>
                                        </p:attrNameLst>
                                      </p:cBhvr>
                                      <p:to>
                                        <p:strVal val="visible"/>
                                      </p:to>
                                    </p:set>
                                    <p:animEffect transition="in" filter="randombar(horizontal)">
                                      <p:cBhvr>
                                        <p:cTn id="79" dur="500"/>
                                        <p:tgtEl>
                                          <p:spTgt spid="112"/>
                                        </p:tgtEl>
                                      </p:cBhvr>
                                    </p:animEffect>
                                  </p:childTnLst>
                                </p:cTn>
                              </p:par>
                              <p:par>
                                <p:cTn id="80" presetID="14" presetClass="entr" presetSubtype="10" fill="hold" nodeType="withEffect">
                                  <p:stCondLst>
                                    <p:cond delay="0"/>
                                  </p:stCondLst>
                                  <p:childTnLst>
                                    <p:set>
                                      <p:cBhvr>
                                        <p:cTn id="81" dur="1" fill="hold">
                                          <p:stCondLst>
                                            <p:cond delay="0"/>
                                          </p:stCondLst>
                                        </p:cTn>
                                        <p:tgtEl>
                                          <p:spTgt spid="113"/>
                                        </p:tgtEl>
                                        <p:attrNameLst>
                                          <p:attrName>style.visibility</p:attrName>
                                        </p:attrNameLst>
                                      </p:cBhvr>
                                      <p:to>
                                        <p:strVal val="visible"/>
                                      </p:to>
                                    </p:set>
                                    <p:animEffect transition="in" filter="randombar(horizontal)">
                                      <p:cBhvr>
                                        <p:cTn id="82" dur="500"/>
                                        <p:tgtEl>
                                          <p:spTgt spid="113"/>
                                        </p:tgtEl>
                                      </p:cBhvr>
                                    </p:animEffect>
                                  </p:childTnLst>
                                </p:cTn>
                              </p:par>
                              <p:par>
                                <p:cTn id="83" presetID="14" presetClass="entr" presetSubtype="10" fill="hold" nodeType="withEffect">
                                  <p:stCondLst>
                                    <p:cond delay="0"/>
                                  </p:stCondLst>
                                  <p:childTnLst>
                                    <p:set>
                                      <p:cBhvr>
                                        <p:cTn id="84" dur="1" fill="hold">
                                          <p:stCondLst>
                                            <p:cond delay="0"/>
                                          </p:stCondLst>
                                        </p:cTn>
                                        <p:tgtEl>
                                          <p:spTgt spid="115"/>
                                        </p:tgtEl>
                                        <p:attrNameLst>
                                          <p:attrName>style.visibility</p:attrName>
                                        </p:attrNameLst>
                                      </p:cBhvr>
                                      <p:to>
                                        <p:strVal val="visible"/>
                                      </p:to>
                                    </p:set>
                                    <p:animEffect transition="in" filter="randombar(horizontal)">
                                      <p:cBhvr>
                                        <p:cTn id="85" dur="500"/>
                                        <p:tgtEl>
                                          <p:spTgt spid="115"/>
                                        </p:tgtEl>
                                      </p:cBhvr>
                                    </p:animEffect>
                                  </p:childTnLst>
                                </p:cTn>
                              </p:par>
                              <p:par>
                                <p:cTn id="86" presetID="14" presetClass="entr" presetSubtype="10" fill="hold" nodeType="withEffect">
                                  <p:stCondLst>
                                    <p:cond delay="0"/>
                                  </p:stCondLst>
                                  <p:childTnLst>
                                    <p:set>
                                      <p:cBhvr>
                                        <p:cTn id="87" dur="1" fill="hold">
                                          <p:stCondLst>
                                            <p:cond delay="0"/>
                                          </p:stCondLst>
                                        </p:cTn>
                                        <p:tgtEl>
                                          <p:spTgt spid="116"/>
                                        </p:tgtEl>
                                        <p:attrNameLst>
                                          <p:attrName>style.visibility</p:attrName>
                                        </p:attrNameLst>
                                      </p:cBhvr>
                                      <p:to>
                                        <p:strVal val="visible"/>
                                      </p:to>
                                    </p:set>
                                    <p:animEffect transition="in" filter="randombar(horizontal)">
                                      <p:cBhvr>
                                        <p:cTn id="88" dur="500"/>
                                        <p:tgtEl>
                                          <p:spTgt spid="116"/>
                                        </p:tgtEl>
                                      </p:cBhvr>
                                    </p:animEffect>
                                  </p:childTnLst>
                                </p:cTn>
                              </p:par>
                              <p:par>
                                <p:cTn id="89" presetID="14" presetClass="entr" presetSubtype="10" fill="hold" nodeType="withEffect">
                                  <p:stCondLst>
                                    <p:cond delay="0"/>
                                  </p:stCondLst>
                                  <p:childTnLst>
                                    <p:set>
                                      <p:cBhvr>
                                        <p:cTn id="90" dur="1" fill="hold">
                                          <p:stCondLst>
                                            <p:cond delay="0"/>
                                          </p:stCondLst>
                                        </p:cTn>
                                        <p:tgtEl>
                                          <p:spTgt spid="114"/>
                                        </p:tgtEl>
                                        <p:attrNameLst>
                                          <p:attrName>style.visibility</p:attrName>
                                        </p:attrNameLst>
                                      </p:cBhvr>
                                      <p:to>
                                        <p:strVal val="visible"/>
                                      </p:to>
                                    </p:set>
                                    <p:animEffect transition="in" filter="randombar(horizontal)">
                                      <p:cBhvr>
                                        <p:cTn id="91" dur="500"/>
                                        <p:tgtEl>
                                          <p:spTgt spid="114"/>
                                        </p:tgtEl>
                                      </p:cBhvr>
                                    </p:animEffect>
                                  </p:childTnLst>
                                </p:cTn>
                              </p:par>
                              <p:par>
                                <p:cTn id="92" presetID="14" presetClass="entr" presetSubtype="10" fill="hold" nodeType="withEffect">
                                  <p:stCondLst>
                                    <p:cond delay="0"/>
                                  </p:stCondLst>
                                  <p:childTnLst>
                                    <p:set>
                                      <p:cBhvr>
                                        <p:cTn id="93" dur="1" fill="hold">
                                          <p:stCondLst>
                                            <p:cond delay="0"/>
                                          </p:stCondLst>
                                        </p:cTn>
                                        <p:tgtEl>
                                          <p:spTgt spid="117"/>
                                        </p:tgtEl>
                                        <p:attrNameLst>
                                          <p:attrName>style.visibility</p:attrName>
                                        </p:attrNameLst>
                                      </p:cBhvr>
                                      <p:to>
                                        <p:strVal val="visible"/>
                                      </p:to>
                                    </p:set>
                                    <p:animEffect transition="in" filter="randombar(horizontal)">
                                      <p:cBhvr>
                                        <p:cTn id="94" dur="500"/>
                                        <p:tgtEl>
                                          <p:spTgt spid="117"/>
                                        </p:tgtEl>
                                      </p:cBhvr>
                                    </p:animEffect>
                                  </p:childTnLst>
                                </p:cTn>
                              </p:par>
                            </p:childTnLst>
                          </p:cTn>
                        </p:par>
                      </p:childTnLst>
                    </p:cTn>
                  </p:par>
                  <p:par>
                    <p:cTn id="95" fill="hold">
                      <p:stCondLst>
                        <p:cond delay="indefinite"/>
                      </p:stCondLst>
                      <p:childTnLst>
                        <p:par>
                          <p:cTn id="96" fill="hold">
                            <p:stCondLst>
                              <p:cond delay="0"/>
                            </p:stCondLst>
                            <p:childTnLst>
                              <p:par>
                                <p:cTn id="97" presetID="14" presetClass="entr" presetSubtype="10" fill="hold" grpId="0" nodeType="clickEffect">
                                  <p:stCondLst>
                                    <p:cond delay="0"/>
                                  </p:stCondLst>
                                  <p:childTnLst>
                                    <p:set>
                                      <p:cBhvr>
                                        <p:cTn id="98" dur="1" fill="hold">
                                          <p:stCondLst>
                                            <p:cond delay="0"/>
                                          </p:stCondLst>
                                        </p:cTn>
                                        <p:tgtEl>
                                          <p:spTgt spid="14340"/>
                                        </p:tgtEl>
                                        <p:attrNameLst>
                                          <p:attrName>style.visibility</p:attrName>
                                        </p:attrNameLst>
                                      </p:cBhvr>
                                      <p:to>
                                        <p:strVal val="visible"/>
                                      </p:to>
                                    </p:set>
                                    <p:animEffect transition="in" filter="randombar(horizontal)">
                                      <p:cBhvr>
                                        <p:cTn id="99" dur="500"/>
                                        <p:tgtEl>
                                          <p:spTgt spid="14340"/>
                                        </p:tgtEl>
                                      </p:cBhvr>
                                    </p:animEffect>
                                  </p:childTnLst>
                                </p:cTn>
                              </p:par>
                              <p:par>
                                <p:cTn id="100" presetID="14" presetClass="entr" presetSubtype="10" fill="hold" grpId="0" nodeType="withEffect">
                                  <p:stCondLst>
                                    <p:cond delay="0"/>
                                  </p:stCondLst>
                                  <p:childTnLst>
                                    <p:set>
                                      <p:cBhvr>
                                        <p:cTn id="101" dur="1" fill="hold">
                                          <p:stCondLst>
                                            <p:cond delay="0"/>
                                          </p:stCondLst>
                                        </p:cTn>
                                        <p:tgtEl>
                                          <p:spTgt spid="179"/>
                                        </p:tgtEl>
                                        <p:attrNameLst>
                                          <p:attrName>style.visibility</p:attrName>
                                        </p:attrNameLst>
                                      </p:cBhvr>
                                      <p:to>
                                        <p:strVal val="visible"/>
                                      </p:to>
                                    </p:set>
                                    <p:animEffect transition="in" filter="randombar(horizontal)">
                                      <p:cBhvr>
                                        <p:cTn id="102" dur="500"/>
                                        <p:tgtEl>
                                          <p:spTgt spid="179"/>
                                        </p:tgtEl>
                                      </p:cBhvr>
                                    </p:animEffect>
                                  </p:childTnLst>
                                </p:cTn>
                              </p:par>
                              <p:par>
                                <p:cTn id="103" presetID="14" presetClass="entr" presetSubtype="10" fill="hold" grpId="0" nodeType="withEffect">
                                  <p:stCondLst>
                                    <p:cond delay="0"/>
                                  </p:stCondLst>
                                  <p:childTnLst>
                                    <p:set>
                                      <p:cBhvr>
                                        <p:cTn id="104" dur="1" fill="hold">
                                          <p:stCondLst>
                                            <p:cond delay="0"/>
                                          </p:stCondLst>
                                        </p:cTn>
                                        <p:tgtEl>
                                          <p:spTgt spid="180"/>
                                        </p:tgtEl>
                                        <p:attrNameLst>
                                          <p:attrName>style.visibility</p:attrName>
                                        </p:attrNameLst>
                                      </p:cBhvr>
                                      <p:to>
                                        <p:strVal val="visible"/>
                                      </p:to>
                                    </p:set>
                                    <p:animEffect transition="in" filter="randombar(horizontal)">
                                      <p:cBhvr>
                                        <p:cTn id="105" dur="500"/>
                                        <p:tgtEl>
                                          <p:spTgt spid="180"/>
                                        </p:tgtEl>
                                      </p:cBhvr>
                                    </p:animEffect>
                                  </p:childTnLst>
                                </p:cTn>
                              </p:par>
                              <p:par>
                                <p:cTn id="106" presetID="14" presetClass="entr" presetSubtype="10" fill="hold" grpId="0" nodeType="withEffect">
                                  <p:stCondLst>
                                    <p:cond delay="0"/>
                                  </p:stCondLst>
                                  <p:childTnLst>
                                    <p:set>
                                      <p:cBhvr>
                                        <p:cTn id="107" dur="1" fill="hold">
                                          <p:stCondLst>
                                            <p:cond delay="0"/>
                                          </p:stCondLst>
                                        </p:cTn>
                                        <p:tgtEl>
                                          <p:spTgt spid="63"/>
                                        </p:tgtEl>
                                        <p:attrNameLst>
                                          <p:attrName>style.visibility</p:attrName>
                                        </p:attrNameLst>
                                      </p:cBhvr>
                                      <p:to>
                                        <p:strVal val="visible"/>
                                      </p:to>
                                    </p:set>
                                    <p:animEffect transition="in" filter="randombar(horizontal)">
                                      <p:cBhvr>
                                        <p:cTn id="108" dur="500"/>
                                        <p:tgtEl>
                                          <p:spTgt spid="63"/>
                                        </p:tgtEl>
                                      </p:cBhvr>
                                    </p:animEffect>
                                  </p:childTnLst>
                                </p:cTn>
                              </p:par>
                            </p:childTnLst>
                          </p:cTn>
                        </p:par>
                      </p:childTnLst>
                    </p:cTn>
                  </p:par>
                  <p:par>
                    <p:cTn id="109" fill="hold">
                      <p:stCondLst>
                        <p:cond delay="indefinite"/>
                      </p:stCondLst>
                      <p:childTnLst>
                        <p:par>
                          <p:cTn id="110" fill="hold">
                            <p:stCondLst>
                              <p:cond delay="0"/>
                            </p:stCondLst>
                            <p:childTnLst>
                              <p:par>
                                <p:cTn id="111" presetID="14" presetClass="entr" presetSubtype="10" fill="hold" grpId="0" nodeType="clickEffect">
                                  <p:stCondLst>
                                    <p:cond delay="0"/>
                                  </p:stCondLst>
                                  <p:childTnLst>
                                    <p:set>
                                      <p:cBhvr>
                                        <p:cTn id="112" dur="1" fill="hold">
                                          <p:stCondLst>
                                            <p:cond delay="0"/>
                                          </p:stCondLst>
                                        </p:cTn>
                                        <p:tgtEl>
                                          <p:spTgt spid="61"/>
                                        </p:tgtEl>
                                        <p:attrNameLst>
                                          <p:attrName>style.visibility</p:attrName>
                                        </p:attrNameLst>
                                      </p:cBhvr>
                                      <p:to>
                                        <p:strVal val="visible"/>
                                      </p:to>
                                    </p:set>
                                    <p:animEffect transition="in" filter="randombar(horizontal)">
                                      <p:cBhvr>
                                        <p:cTn id="113" dur="500"/>
                                        <p:tgtEl>
                                          <p:spTgt spid="61"/>
                                        </p:tgtEl>
                                      </p:cBhvr>
                                    </p:animEffect>
                                  </p:childTnLst>
                                </p:cTn>
                              </p:par>
                              <p:par>
                                <p:cTn id="114" presetID="14" presetClass="entr" presetSubtype="10" fill="hold" grpId="0" nodeType="withEffect">
                                  <p:stCondLst>
                                    <p:cond delay="0"/>
                                  </p:stCondLst>
                                  <p:childTnLst>
                                    <p:set>
                                      <p:cBhvr>
                                        <p:cTn id="115" dur="1" fill="hold">
                                          <p:stCondLst>
                                            <p:cond delay="0"/>
                                          </p:stCondLst>
                                        </p:cTn>
                                        <p:tgtEl>
                                          <p:spTgt spid="14342"/>
                                        </p:tgtEl>
                                        <p:attrNameLst>
                                          <p:attrName>style.visibility</p:attrName>
                                        </p:attrNameLst>
                                      </p:cBhvr>
                                      <p:to>
                                        <p:strVal val="visible"/>
                                      </p:to>
                                    </p:set>
                                    <p:animEffect transition="in" filter="randombar(horizontal)">
                                      <p:cBhvr>
                                        <p:cTn id="116" dur="500"/>
                                        <p:tgtEl>
                                          <p:spTgt spid="14342"/>
                                        </p:tgtEl>
                                      </p:cBhvr>
                                    </p:animEffect>
                                  </p:childTnLst>
                                </p:cTn>
                              </p:par>
                            </p:childTnLst>
                          </p:cTn>
                        </p:par>
                      </p:childTnLst>
                    </p:cTn>
                  </p:par>
                  <p:par>
                    <p:cTn id="117" fill="hold">
                      <p:stCondLst>
                        <p:cond delay="indefinite"/>
                      </p:stCondLst>
                      <p:childTnLst>
                        <p:par>
                          <p:cTn id="118" fill="hold">
                            <p:stCondLst>
                              <p:cond delay="0"/>
                            </p:stCondLst>
                            <p:childTnLst>
                              <p:par>
                                <p:cTn id="119" presetID="14" presetClass="entr" presetSubtype="10" fill="hold" nodeType="clickEffect">
                                  <p:stCondLst>
                                    <p:cond delay="0"/>
                                  </p:stCondLst>
                                  <p:childTnLst>
                                    <p:set>
                                      <p:cBhvr>
                                        <p:cTn id="120" dur="1" fill="hold">
                                          <p:stCondLst>
                                            <p:cond delay="0"/>
                                          </p:stCondLst>
                                        </p:cTn>
                                        <p:tgtEl>
                                          <p:spTgt spid="14339">
                                            <p:txEl>
                                              <p:pRg st="1" end="1"/>
                                            </p:txEl>
                                          </p:spTgt>
                                        </p:tgtEl>
                                        <p:attrNameLst>
                                          <p:attrName>style.visibility</p:attrName>
                                        </p:attrNameLst>
                                      </p:cBhvr>
                                      <p:to>
                                        <p:strVal val="visible"/>
                                      </p:to>
                                    </p:set>
                                    <p:animEffect transition="in" filter="randombar(horizontal)">
                                      <p:cBhvr>
                                        <p:cTn id="121" dur="500"/>
                                        <p:tgtEl>
                                          <p:spTgt spid="14339">
                                            <p:txEl>
                                              <p:pRg st="1" end="1"/>
                                            </p:txEl>
                                          </p:spTgt>
                                        </p:tgtEl>
                                      </p:cBhvr>
                                    </p:animEffect>
                                  </p:childTnLst>
                                </p:cTn>
                              </p:par>
                            </p:childTnLst>
                          </p:cTn>
                        </p:par>
                      </p:childTnLst>
                    </p:cTn>
                  </p:par>
                  <p:par>
                    <p:cTn id="122" fill="hold">
                      <p:stCondLst>
                        <p:cond delay="indefinite"/>
                      </p:stCondLst>
                      <p:childTnLst>
                        <p:par>
                          <p:cTn id="123" fill="hold">
                            <p:stCondLst>
                              <p:cond delay="0"/>
                            </p:stCondLst>
                            <p:childTnLst>
                              <p:par>
                                <p:cTn id="124" presetID="14" presetClass="entr" presetSubtype="10" fill="hold" nodeType="clickEffect">
                                  <p:stCondLst>
                                    <p:cond delay="0"/>
                                  </p:stCondLst>
                                  <p:childTnLst>
                                    <p:set>
                                      <p:cBhvr>
                                        <p:cTn id="125" dur="1" fill="hold">
                                          <p:stCondLst>
                                            <p:cond delay="0"/>
                                          </p:stCondLst>
                                        </p:cTn>
                                        <p:tgtEl>
                                          <p:spTgt spid="60"/>
                                        </p:tgtEl>
                                        <p:attrNameLst>
                                          <p:attrName>style.visibility</p:attrName>
                                        </p:attrNameLst>
                                      </p:cBhvr>
                                      <p:to>
                                        <p:strVal val="visible"/>
                                      </p:to>
                                    </p:set>
                                    <p:animEffect transition="in" filter="randombar(horizontal)">
                                      <p:cBhvr>
                                        <p:cTn id="126" dur="500"/>
                                        <p:tgtEl>
                                          <p:spTgt spid="60"/>
                                        </p:tgtEl>
                                      </p:cBhvr>
                                    </p:animEffect>
                                  </p:childTnLst>
                                </p:cTn>
                              </p:par>
                              <p:par>
                                <p:cTn id="127" presetID="14" presetClass="entr" presetSubtype="10" fill="hold" grpId="0" nodeType="withEffect">
                                  <p:stCondLst>
                                    <p:cond delay="0"/>
                                  </p:stCondLst>
                                  <p:childTnLst>
                                    <p:set>
                                      <p:cBhvr>
                                        <p:cTn id="128" dur="1" fill="hold">
                                          <p:stCondLst>
                                            <p:cond delay="0"/>
                                          </p:stCondLst>
                                        </p:cTn>
                                        <p:tgtEl>
                                          <p:spTgt spid="50"/>
                                        </p:tgtEl>
                                        <p:attrNameLst>
                                          <p:attrName>style.visibility</p:attrName>
                                        </p:attrNameLst>
                                      </p:cBhvr>
                                      <p:to>
                                        <p:strVal val="visible"/>
                                      </p:to>
                                    </p:set>
                                    <p:animEffect transition="in" filter="randombar(horizontal)">
                                      <p:cBhvr>
                                        <p:cTn id="129" dur="500"/>
                                        <p:tgtEl>
                                          <p:spTgt spid="50"/>
                                        </p:tgtEl>
                                      </p:cBhvr>
                                    </p:animEffect>
                                  </p:childTnLst>
                                </p:cTn>
                              </p:par>
                              <p:par>
                                <p:cTn id="130" presetID="14" presetClass="entr" presetSubtype="10" fill="hold" nodeType="withEffect">
                                  <p:stCondLst>
                                    <p:cond delay="0"/>
                                  </p:stCondLst>
                                  <p:childTnLst>
                                    <p:set>
                                      <p:cBhvr>
                                        <p:cTn id="131" dur="1" fill="hold">
                                          <p:stCondLst>
                                            <p:cond delay="0"/>
                                          </p:stCondLst>
                                        </p:cTn>
                                        <p:tgtEl>
                                          <p:spTgt spid="49">
                                            <p:txEl>
                                              <p:pRg st="1" end="1"/>
                                            </p:txEl>
                                          </p:spTgt>
                                        </p:tgtEl>
                                        <p:attrNameLst>
                                          <p:attrName>style.visibility</p:attrName>
                                        </p:attrNameLst>
                                      </p:cBhvr>
                                      <p:to>
                                        <p:strVal val="visible"/>
                                      </p:to>
                                    </p:set>
                                    <p:animEffect transition="in" filter="randombar(horizontal)">
                                      <p:cBhvr>
                                        <p:cTn id="132" dur="500"/>
                                        <p:tgtEl>
                                          <p:spTgt spid="49">
                                            <p:txEl>
                                              <p:pRg st="1" end="1"/>
                                            </p:txEl>
                                          </p:spTgt>
                                        </p:tgtEl>
                                      </p:cBhvr>
                                    </p:animEffect>
                                  </p:childTnLst>
                                </p:cTn>
                              </p:par>
                              <p:par>
                                <p:cTn id="133" presetID="14" presetClass="entr" presetSubtype="10" fill="hold" nodeType="withEffect">
                                  <p:stCondLst>
                                    <p:cond delay="0"/>
                                  </p:stCondLst>
                                  <p:childTnLst>
                                    <p:set>
                                      <p:cBhvr>
                                        <p:cTn id="134" dur="1" fill="hold">
                                          <p:stCondLst>
                                            <p:cond delay="0"/>
                                          </p:stCondLst>
                                        </p:cTn>
                                        <p:tgtEl>
                                          <p:spTgt spid="104"/>
                                        </p:tgtEl>
                                        <p:attrNameLst>
                                          <p:attrName>style.visibility</p:attrName>
                                        </p:attrNameLst>
                                      </p:cBhvr>
                                      <p:to>
                                        <p:strVal val="visible"/>
                                      </p:to>
                                    </p:set>
                                    <p:animEffect transition="in" filter="randombar(horizontal)">
                                      <p:cBhvr>
                                        <p:cTn id="135" dur="500"/>
                                        <p:tgtEl>
                                          <p:spTgt spid="104"/>
                                        </p:tgtEl>
                                      </p:cBhvr>
                                    </p:animEffect>
                                  </p:childTnLst>
                                </p:cTn>
                              </p:par>
                            </p:childTnLst>
                          </p:cTn>
                        </p:par>
                      </p:childTnLst>
                    </p:cTn>
                  </p:par>
                  <p:par>
                    <p:cTn id="136" fill="hold">
                      <p:stCondLst>
                        <p:cond delay="indefinite"/>
                      </p:stCondLst>
                      <p:childTnLst>
                        <p:par>
                          <p:cTn id="137" fill="hold">
                            <p:stCondLst>
                              <p:cond delay="0"/>
                            </p:stCondLst>
                            <p:childTnLst>
                              <p:par>
                                <p:cTn id="138" presetID="14" presetClass="entr" presetSubtype="10" fill="hold" nodeType="clickEffect">
                                  <p:stCondLst>
                                    <p:cond delay="0"/>
                                  </p:stCondLst>
                                  <p:childTnLst>
                                    <p:set>
                                      <p:cBhvr>
                                        <p:cTn id="139" dur="1" fill="hold">
                                          <p:stCondLst>
                                            <p:cond delay="0"/>
                                          </p:stCondLst>
                                        </p:cTn>
                                        <p:tgtEl>
                                          <p:spTgt spid="86"/>
                                        </p:tgtEl>
                                        <p:attrNameLst>
                                          <p:attrName>style.visibility</p:attrName>
                                        </p:attrNameLst>
                                      </p:cBhvr>
                                      <p:to>
                                        <p:strVal val="visible"/>
                                      </p:to>
                                    </p:set>
                                    <p:animEffect transition="in" filter="randombar(horizontal)">
                                      <p:cBhvr>
                                        <p:cTn id="140" dur="500"/>
                                        <p:tgtEl>
                                          <p:spTgt spid="86"/>
                                        </p:tgtEl>
                                      </p:cBhvr>
                                    </p:animEffect>
                                  </p:childTnLst>
                                </p:cTn>
                              </p:par>
                              <p:par>
                                <p:cTn id="141" presetID="14" presetClass="entr" presetSubtype="10" fill="hold" nodeType="withEffect">
                                  <p:stCondLst>
                                    <p:cond delay="0"/>
                                  </p:stCondLst>
                                  <p:childTnLst>
                                    <p:set>
                                      <p:cBhvr>
                                        <p:cTn id="142" dur="1" fill="hold">
                                          <p:stCondLst>
                                            <p:cond delay="0"/>
                                          </p:stCondLst>
                                        </p:cTn>
                                        <p:tgtEl>
                                          <p:spTgt spid="100"/>
                                        </p:tgtEl>
                                        <p:attrNameLst>
                                          <p:attrName>style.visibility</p:attrName>
                                        </p:attrNameLst>
                                      </p:cBhvr>
                                      <p:to>
                                        <p:strVal val="visible"/>
                                      </p:to>
                                    </p:set>
                                    <p:animEffect transition="in" filter="randombar(horizontal)">
                                      <p:cBhvr>
                                        <p:cTn id="143" dur="500"/>
                                        <p:tgtEl>
                                          <p:spTgt spid="100"/>
                                        </p:tgtEl>
                                      </p:cBhvr>
                                    </p:animEffect>
                                  </p:childTnLst>
                                </p:cTn>
                              </p:par>
                              <p:par>
                                <p:cTn id="144" presetID="14" presetClass="entr" presetSubtype="10" fill="hold" nodeType="withEffect">
                                  <p:stCondLst>
                                    <p:cond delay="0"/>
                                  </p:stCondLst>
                                  <p:childTnLst>
                                    <p:set>
                                      <p:cBhvr>
                                        <p:cTn id="145" dur="1" fill="hold">
                                          <p:stCondLst>
                                            <p:cond delay="0"/>
                                          </p:stCondLst>
                                        </p:cTn>
                                        <p:tgtEl>
                                          <p:spTgt spid="130"/>
                                        </p:tgtEl>
                                        <p:attrNameLst>
                                          <p:attrName>style.visibility</p:attrName>
                                        </p:attrNameLst>
                                      </p:cBhvr>
                                      <p:to>
                                        <p:strVal val="visible"/>
                                      </p:to>
                                    </p:set>
                                    <p:animEffect transition="in" filter="randombar(horizontal)">
                                      <p:cBhvr>
                                        <p:cTn id="146" dur="500"/>
                                        <p:tgtEl>
                                          <p:spTgt spid="130"/>
                                        </p:tgtEl>
                                      </p:cBhvr>
                                    </p:animEffect>
                                  </p:childTnLst>
                                </p:cTn>
                              </p:par>
                              <p:par>
                                <p:cTn id="147" presetID="14" presetClass="entr" presetSubtype="10" fill="hold" nodeType="withEffect">
                                  <p:stCondLst>
                                    <p:cond delay="0"/>
                                  </p:stCondLst>
                                  <p:childTnLst>
                                    <p:set>
                                      <p:cBhvr>
                                        <p:cTn id="148" dur="1" fill="hold">
                                          <p:stCondLst>
                                            <p:cond delay="0"/>
                                          </p:stCondLst>
                                        </p:cTn>
                                        <p:tgtEl>
                                          <p:spTgt spid="156"/>
                                        </p:tgtEl>
                                        <p:attrNameLst>
                                          <p:attrName>style.visibility</p:attrName>
                                        </p:attrNameLst>
                                      </p:cBhvr>
                                      <p:to>
                                        <p:strVal val="visible"/>
                                      </p:to>
                                    </p:set>
                                    <p:animEffect transition="in" filter="randombar(horizontal)">
                                      <p:cBhvr>
                                        <p:cTn id="149" dur="500"/>
                                        <p:tgtEl>
                                          <p:spTgt spid="156"/>
                                        </p:tgtEl>
                                      </p:cBhvr>
                                    </p:animEffect>
                                  </p:childTnLst>
                                </p:cTn>
                              </p:par>
                              <p:par>
                                <p:cTn id="150" presetID="14" presetClass="entr" presetSubtype="10" fill="hold" nodeType="withEffect">
                                  <p:stCondLst>
                                    <p:cond delay="0"/>
                                  </p:stCondLst>
                                  <p:childTnLst>
                                    <p:set>
                                      <p:cBhvr>
                                        <p:cTn id="151" dur="1" fill="hold">
                                          <p:stCondLst>
                                            <p:cond delay="0"/>
                                          </p:stCondLst>
                                        </p:cTn>
                                        <p:tgtEl>
                                          <p:spTgt spid="157"/>
                                        </p:tgtEl>
                                        <p:attrNameLst>
                                          <p:attrName>style.visibility</p:attrName>
                                        </p:attrNameLst>
                                      </p:cBhvr>
                                      <p:to>
                                        <p:strVal val="visible"/>
                                      </p:to>
                                    </p:set>
                                    <p:animEffect transition="in" filter="randombar(horizontal)">
                                      <p:cBhvr>
                                        <p:cTn id="152" dur="500"/>
                                        <p:tgtEl>
                                          <p:spTgt spid="157"/>
                                        </p:tgtEl>
                                      </p:cBhvr>
                                    </p:animEffect>
                                  </p:childTnLst>
                                </p:cTn>
                              </p:par>
                              <p:par>
                                <p:cTn id="153" presetID="14" presetClass="entr" presetSubtype="10" fill="hold" nodeType="withEffect">
                                  <p:stCondLst>
                                    <p:cond delay="0"/>
                                  </p:stCondLst>
                                  <p:childTnLst>
                                    <p:set>
                                      <p:cBhvr>
                                        <p:cTn id="154" dur="1" fill="hold">
                                          <p:stCondLst>
                                            <p:cond delay="0"/>
                                          </p:stCondLst>
                                        </p:cTn>
                                        <p:tgtEl>
                                          <p:spTgt spid="158"/>
                                        </p:tgtEl>
                                        <p:attrNameLst>
                                          <p:attrName>style.visibility</p:attrName>
                                        </p:attrNameLst>
                                      </p:cBhvr>
                                      <p:to>
                                        <p:strVal val="visible"/>
                                      </p:to>
                                    </p:set>
                                    <p:animEffect transition="in" filter="randombar(horizontal)">
                                      <p:cBhvr>
                                        <p:cTn id="155" dur="500"/>
                                        <p:tgtEl>
                                          <p:spTgt spid="158"/>
                                        </p:tgtEl>
                                      </p:cBhvr>
                                    </p:animEffect>
                                  </p:childTnLst>
                                </p:cTn>
                              </p:par>
                              <p:par>
                                <p:cTn id="156" presetID="14" presetClass="entr" presetSubtype="10" fill="hold" nodeType="withEffect">
                                  <p:stCondLst>
                                    <p:cond delay="0"/>
                                  </p:stCondLst>
                                  <p:childTnLst>
                                    <p:set>
                                      <p:cBhvr>
                                        <p:cTn id="157" dur="1" fill="hold">
                                          <p:stCondLst>
                                            <p:cond delay="0"/>
                                          </p:stCondLst>
                                        </p:cTn>
                                        <p:tgtEl>
                                          <p:spTgt spid="159"/>
                                        </p:tgtEl>
                                        <p:attrNameLst>
                                          <p:attrName>style.visibility</p:attrName>
                                        </p:attrNameLst>
                                      </p:cBhvr>
                                      <p:to>
                                        <p:strVal val="visible"/>
                                      </p:to>
                                    </p:set>
                                    <p:animEffect transition="in" filter="randombar(horizontal)">
                                      <p:cBhvr>
                                        <p:cTn id="158" dur="500"/>
                                        <p:tgtEl>
                                          <p:spTgt spid="159"/>
                                        </p:tgtEl>
                                      </p:cBhvr>
                                    </p:animEffect>
                                  </p:childTnLst>
                                </p:cTn>
                              </p:par>
                              <p:par>
                                <p:cTn id="159" presetID="14" presetClass="entr" presetSubtype="10" fill="hold" nodeType="withEffect">
                                  <p:stCondLst>
                                    <p:cond delay="0"/>
                                  </p:stCondLst>
                                  <p:childTnLst>
                                    <p:set>
                                      <p:cBhvr>
                                        <p:cTn id="160" dur="1" fill="hold">
                                          <p:stCondLst>
                                            <p:cond delay="0"/>
                                          </p:stCondLst>
                                        </p:cTn>
                                        <p:tgtEl>
                                          <p:spTgt spid="138"/>
                                        </p:tgtEl>
                                        <p:attrNameLst>
                                          <p:attrName>style.visibility</p:attrName>
                                        </p:attrNameLst>
                                      </p:cBhvr>
                                      <p:to>
                                        <p:strVal val="visible"/>
                                      </p:to>
                                    </p:set>
                                    <p:animEffect transition="in" filter="randombar(horizontal)">
                                      <p:cBhvr>
                                        <p:cTn id="161" dur="500"/>
                                        <p:tgtEl>
                                          <p:spTgt spid="138"/>
                                        </p:tgtEl>
                                      </p:cBhvr>
                                    </p:animEffect>
                                  </p:childTnLst>
                                </p:cTn>
                              </p:par>
                              <p:par>
                                <p:cTn id="162" presetID="14" presetClass="entr" presetSubtype="10" fill="hold" nodeType="withEffect">
                                  <p:stCondLst>
                                    <p:cond delay="0"/>
                                  </p:stCondLst>
                                  <p:childTnLst>
                                    <p:set>
                                      <p:cBhvr>
                                        <p:cTn id="163" dur="1" fill="hold">
                                          <p:stCondLst>
                                            <p:cond delay="0"/>
                                          </p:stCondLst>
                                        </p:cTn>
                                        <p:tgtEl>
                                          <p:spTgt spid="139"/>
                                        </p:tgtEl>
                                        <p:attrNameLst>
                                          <p:attrName>style.visibility</p:attrName>
                                        </p:attrNameLst>
                                      </p:cBhvr>
                                      <p:to>
                                        <p:strVal val="visible"/>
                                      </p:to>
                                    </p:set>
                                    <p:animEffect transition="in" filter="randombar(horizontal)">
                                      <p:cBhvr>
                                        <p:cTn id="164" dur="500"/>
                                        <p:tgtEl>
                                          <p:spTgt spid="139"/>
                                        </p:tgtEl>
                                      </p:cBhvr>
                                    </p:animEffect>
                                  </p:childTnLst>
                                </p:cTn>
                              </p:par>
                              <p:par>
                                <p:cTn id="165" presetID="14" presetClass="entr" presetSubtype="10" fill="hold" nodeType="withEffect">
                                  <p:stCondLst>
                                    <p:cond delay="0"/>
                                  </p:stCondLst>
                                  <p:childTnLst>
                                    <p:set>
                                      <p:cBhvr>
                                        <p:cTn id="166" dur="1" fill="hold">
                                          <p:stCondLst>
                                            <p:cond delay="0"/>
                                          </p:stCondLst>
                                        </p:cTn>
                                        <p:tgtEl>
                                          <p:spTgt spid="140"/>
                                        </p:tgtEl>
                                        <p:attrNameLst>
                                          <p:attrName>style.visibility</p:attrName>
                                        </p:attrNameLst>
                                      </p:cBhvr>
                                      <p:to>
                                        <p:strVal val="visible"/>
                                      </p:to>
                                    </p:set>
                                    <p:animEffect transition="in" filter="randombar(horizontal)">
                                      <p:cBhvr>
                                        <p:cTn id="167" dur="500"/>
                                        <p:tgtEl>
                                          <p:spTgt spid="140"/>
                                        </p:tgtEl>
                                      </p:cBhvr>
                                    </p:animEffect>
                                  </p:childTnLst>
                                </p:cTn>
                              </p:par>
                              <p:par>
                                <p:cTn id="168" presetID="14" presetClass="entr" presetSubtype="10" fill="hold" nodeType="withEffect">
                                  <p:stCondLst>
                                    <p:cond delay="0"/>
                                  </p:stCondLst>
                                  <p:childTnLst>
                                    <p:set>
                                      <p:cBhvr>
                                        <p:cTn id="169" dur="1" fill="hold">
                                          <p:stCondLst>
                                            <p:cond delay="0"/>
                                          </p:stCondLst>
                                        </p:cTn>
                                        <p:tgtEl>
                                          <p:spTgt spid="135"/>
                                        </p:tgtEl>
                                        <p:attrNameLst>
                                          <p:attrName>style.visibility</p:attrName>
                                        </p:attrNameLst>
                                      </p:cBhvr>
                                      <p:to>
                                        <p:strVal val="visible"/>
                                      </p:to>
                                    </p:set>
                                    <p:animEffect transition="in" filter="randombar(horizontal)">
                                      <p:cBhvr>
                                        <p:cTn id="170" dur="500"/>
                                        <p:tgtEl>
                                          <p:spTgt spid="135"/>
                                        </p:tgtEl>
                                      </p:cBhvr>
                                    </p:animEffect>
                                  </p:childTnLst>
                                </p:cTn>
                              </p:par>
                              <p:par>
                                <p:cTn id="171" presetID="14" presetClass="entr" presetSubtype="10" fill="hold" grpId="0" nodeType="withEffect">
                                  <p:stCondLst>
                                    <p:cond delay="0"/>
                                  </p:stCondLst>
                                  <p:childTnLst>
                                    <p:set>
                                      <p:cBhvr>
                                        <p:cTn id="172" dur="1" fill="hold">
                                          <p:stCondLst>
                                            <p:cond delay="0"/>
                                          </p:stCondLst>
                                        </p:cTn>
                                        <p:tgtEl>
                                          <p:spTgt spid="96"/>
                                        </p:tgtEl>
                                        <p:attrNameLst>
                                          <p:attrName>style.visibility</p:attrName>
                                        </p:attrNameLst>
                                      </p:cBhvr>
                                      <p:to>
                                        <p:strVal val="visible"/>
                                      </p:to>
                                    </p:set>
                                    <p:animEffect transition="in" filter="randombar(horizontal)">
                                      <p:cBhvr>
                                        <p:cTn id="173" dur="500"/>
                                        <p:tgtEl>
                                          <p:spTgt spid="96"/>
                                        </p:tgtEl>
                                      </p:cBhvr>
                                    </p:animEffect>
                                  </p:childTnLst>
                                </p:cTn>
                              </p:par>
                              <p:par>
                                <p:cTn id="174" presetID="14" presetClass="entr" presetSubtype="10" fill="hold" grpId="0" nodeType="withEffect">
                                  <p:stCondLst>
                                    <p:cond delay="0"/>
                                  </p:stCondLst>
                                  <p:childTnLst>
                                    <p:set>
                                      <p:cBhvr>
                                        <p:cTn id="175" dur="1" fill="hold">
                                          <p:stCondLst>
                                            <p:cond delay="0"/>
                                          </p:stCondLst>
                                        </p:cTn>
                                        <p:tgtEl>
                                          <p:spTgt spid="161"/>
                                        </p:tgtEl>
                                        <p:attrNameLst>
                                          <p:attrName>style.visibility</p:attrName>
                                        </p:attrNameLst>
                                      </p:cBhvr>
                                      <p:to>
                                        <p:strVal val="visible"/>
                                      </p:to>
                                    </p:set>
                                    <p:animEffect transition="in" filter="randombar(horizontal)">
                                      <p:cBhvr>
                                        <p:cTn id="176" dur="500"/>
                                        <p:tgtEl>
                                          <p:spTgt spid="161"/>
                                        </p:tgtEl>
                                      </p:cBhvr>
                                    </p:animEffect>
                                  </p:childTnLst>
                                </p:cTn>
                              </p:par>
                              <p:par>
                                <p:cTn id="177" presetID="14" presetClass="entr" presetSubtype="10" fill="hold" grpId="0" nodeType="withEffect">
                                  <p:stCondLst>
                                    <p:cond delay="0"/>
                                  </p:stCondLst>
                                  <p:childTnLst>
                                    <p:set>
                                      <p:cBhvr>
                                        <p:cTn id="178" dur="1" fill="hold">
                                          <p:stCondLst>
                                            <p:cond delay="0"/>
                                          </p:stCondLst>
                                        </p:cTn>
                                        <p:tgtEl>
                                          <p:spTgt spid="162"/>
                                        </p:tgtEl>
                                        <p:attrNameLst>
                                          <p:attrName>style.visibility</p:attrName>
                                        </p:attrNameLst>
                                      </p:cBhvr>
                                      <p:to>
                                        <p:strVal val="visible"/>
                                      </p:to>
                                    </p:set>
                                    <p:animEffect transition="in" filter="randombar(horizontal)">
                                      <p:cBhvr>
                                        <p:cTn id="179" dur="500"/>
                                        <p:tgtEl>
                                          <p:spTgt spid="162"/>
                                        </p:tgtEl>
                                      </p:cBhvr>
                                    </p:animEffect>
                                  </p:childTnLst>
                                </p:cTn>
                              </p:par>
                              <p:par>
                                <p:cTn id="180" presetID="14" presetClass="entr" presetSubtype="10" fill="hold" grpId="0" nodeType="withEffect">
                                  <p:stCondLst>
                                    <p:cond delay="0"/>
                                  </p:stCondLst>
                                  <p:childTnLst>
                                    <p:set>
                                      <p:cBhvr>
                                        <p:cTn id="181" dur="1" fill="hold">
                                          <p:stCondLst>
                                            <p:cond delay="0"/>
                                          </p:stCondLst>
                                        </p:cTn>
                                        <p:tgtEl>
                                          <p:spTgt spid="163"/>
                                        </p:tgtEl>
                                        <p:attrNameLst>
                                          <p:attrName>style.visibility</p:attrName>
                                        </p:attrNameLst>
                                      </p:cBhvr>
                                      <p:to>
                                        <p:strVal val="visible"/>
                                      </p:to>
                                    </p:set>
                                    <p:animEffect transition="in" filter="randombar(horizontal)">
                                      <p:cBhvr>
                                        <p:cTn id="182" dur="500"/>
                                        <p:tgtEl>
                                          <p:spTgt spid="163"/>
                                        </p:tgtEl>
                                      </p:cBhvr>
                                    </p:animEffect>
                                  </p:childTnLst>
                                </p:cTn>
                              </p:par>
                              <p:par>
                                <p:cTn id="183" presetID="14" presetClass="entr" presetSubtype="10" fill="hold" grpId="0" nodeType="withEffect">
                                  <p:stCondLst>
                                    <p:cond delay="0"/>
                                  </p:stCondLst>
                                  <p:childTnLst>
                                    <p:set>
                                      <p:cBhvr>
                                        <p:cTn id="184" dur="1" fill="hold">
                                          <p:stCondLst>
                                            <p:cond delay="0"/>
                                          </p:stCondLst>
                                        </p:cTn>
                                        <p:tgtEl>
                                          <p:spTgt spid="160"/>
                                        </p:tgtEl>
                                        <p:attrNameLst>
                                          <p:attrName>style.visibility</p:attrName>
                                        </p:attrNameLst>
                                      </p:cBhvr>
                                      <p:to>
                                        <p:strVal val="visible"/>
                                      </p:to>
                                    </p:set>
                                    <p:animEffect transition="in" filter="randombar(horizontal)">
                                      <p:cBhvr>
                                        <p:cTn id="185" dur="500"/>
                                        <p:tgtEl>
                                          <p:spTgt spid="160"/>
                                        </p:tgtEl>
                                      </p:cBhvr>
                                    </p:animEffect>
                                  </p:childTnLst>
                                </p:cTn>
                              </p:par>
                              <p:par>
                                <p:cTn id="186" presetID="14" presetClass="entr" presetSubtype="10" fill="hold" grpId="0" nodeType="withEffect">
                                  <p:stCondLst>
                                    <p:cond delay="0"/>
                                  </p:stCondLst>
                                  <p:childTnLst>
                                    <p:set>
                                      <p:cBhvr>
                                        <p:cTn id="187" dur="1" fill="hold">
                                          <p:stCondLst>
                                            <p:cond delay="0"/>
                                          </p:stCondLst>
                                        </p:cTn>
                                        <p:tgtEl>
                                          <p:spTgt spid="95"/>
                                        </p:tgtEl>
                                        <p:attrNameLst>
                                          <p:attrName>style.visibility</p:attrName>
                                        </p:attrNameLst>
                                      </p:cBhvr>
                                      <p:to>
                                        <p:strVal val="visible"/>
                                      </p:to>
                                    </p:set>
                                    <p:animEffect transition="in" filter="randombar(horizontal)">
                                      <p:cBhvr>
                                        <p:cTn id="188" dur="500"/>
                                        <p:tgtEl>
                                          <p:spTgt spid="95"/>
                                        </p:tgtEl>
                                      </p:cBhvr>
                                    </p:animEffect>
                                  </p:childTnLst>
                                </p:cTn>
                              </p:par>
                            </p:childTnLst>
                          </p:cTn>
                        </p:par>
                      </p:childTnLst>
                    </p:cTn>
                  </p:par>
                  <p:par>
                    <p:cTn id="189" fill="hold">
                      <p:stCondLst>
                        <p:cond delay="indefinite"/>
                      </p:stCondLst>
                      <p:childTnLst>
                        <p:par>
                          <p:cTn id="190" fill="hold">
                            <p:stCondLst>
                              <p:cond delay="0"/>
                            </p:stCondLst>
                            <p:childTnLst>
                              <p:par>
                                <p:cTn id="191" presetID="14" presetClass="entr" presetSubtype="10" fill="hold" nodeType="clickEffect">
                                  <p:stCondLst>
                                    <p:cond delay="0"/>
                                  </p:stCondLst>
                                  <p:childTnLst>
                                    <p:set>
                                      <p:cBhvr>
                                        <p:cTn id="192" dur="1" fill="hold">
                                          <p:stCondLst>
                                            <p:cond delay="0"/>
                                          </p:stCondLst>
                                        </p:cTn>
                                        <p:tgtEl>
                                          <p:spTgt spid="172"/>
                                        </p:tgtEl>
                                        <p:attrNameLst>
                                          <p:attrName>style.visibility</p:attrName>
                                        </p:attrNameLst>
                                      </p:cBhvr>
                                      <p:to>
                                        <p:strVal val="visible"/>
                                      </p:to>
                                    </p:set>
                                    <p:animEffect transition="in" filter="randombar(horizontal)">
                                      <p:cBhvr>
                                        <p:cTn id="193" dur="500"/>
                                        <p:tgtEl>
                                          <p:spTgt spid="172"/>
                                        </p:tgtEl>
                                      </p:cBhvr>
                                    </p:animEffect>
                                  </p:childTnLst>
                                </p:cTn>
                              </p:par>
                              <p:par>
                                <p:cTn id="194" presetID="14" presetClass="entr" presetSubtype="10" fill="hold" nodeType="withEffect">
                                  <p:stCondLst>
                                    <p:cond delay="0"/>
                                  </p:stCondLst>
                                  <p:childTnLst>
                                    <p:set>
                                      <p:cBhvr>
                                        <p:cTn id="195" dur="1" fill="hold">
                                          <p:stCondLst>
                                            <p:cond delay="0"/>
                                          </p:stCondLst>
                                        </p:cTn>
                                        <p:tgtEl>
                                          <p:spTgt spid="103"/>
                                        </p:tgtEl>
                                        <p:attrNameLst>
                                          <p:attrName>style.visibility</p:attrName>
                                        </p:attrNameLst>
                                      </p:cBhvr>
                                      <p:to>
                                        <p:strVal val="visible"/>
                                      </p:to>
                                    </p:set>
                                    <p:animEffect transition="in" filter="randombar(horizontal)">
                                      <p:cBhvr>
                                        <p:cTn id="196" dur="500"/>
                                        <p:tgtEl>
                                          <p:spTgt spid="103"/>
                                        </p:tgtEl>
                                      </p:cBhvr>
                                    </p:animEffect>
                                  </p:childTnLst>
                                </p:cTn>
                              </p:par>
                              <p:par>
                                <p:cTn id="197" presetID="14" presetClass="entr" presetSubtype="10" fill="hold" nodeType="withEffect">
                                  <p:stCondLst>
                                    <p:cond delay="0"/>
                                  </p:stCondLst>
                                  <p:childTnLst>
                                    <p:set>
                                      <p:cBhvr>
                                        <p:cTn id="198" dur="1" fill="hold">
                                          <p:stCondLst>
                                            <p:cond delay="0"/>
                                          </p:stCondLst>
                                        </p:cTn>
                                        <p:tgtEl>
                                          <p:spTgt spid="168"/>
                                        </p:tgtEl>
                                        <p:attrNameLst>
                                          <p:attrName>style.visibility</p:attrName>
                                        </p:attrNameLst>
                                      </p:cBhvr>
                                      <p:to>
                                        <p:strVal val="visible"/>
                                      </p:to>
                                    </p:set>
                                    <p:animEffect transition="in" filter="randombar(horizontal)">
                                      <p:cBhvr>
                                        <p:cTn id="199" dur="500"/>
                                        <p:tgtEl>
                                          <p:spTgt spid="168"/>
                                        </p:tgtEl>
                                      </p:cBhvr>
                                    </p:animEffect>
                                  </p:childTnLst>
                                </p:cTn>
                              </p:par>
                              <p:par>
                                <p:cTn id="200" presetID="14" presetClass="entr" presetSubtype="10" fill="hold" nodeType="withEffect">
                                  <p:stCondLst>
                                    <p:cond delay="0"/>
                                  </p:stCondLst>
                                  <p:childTnLst>
                                    <p:set>
                                      <p:cBhvr>
                                        <p:cTn id="201" dur="1" fill="hold">
                                          <p:stCondLst>
                                            <p:cond delay="0"/>
                                          </p:stCondLst>
                                        </p:cTn>
                                        <p:tgtEl>
                                          <p:spTgt spid="170"/>
                                        </p:tgtEl>
                                        <p:attrNameLst>
                                          <p:attrName>style.visibility</p:attrName>
                                        </p:attrNameLst>
                                      </p:cBhvr>
                                      <p:to>
                                        <p:strVal val="visible"/>
                                      </p:to>
                                    </p:set>
                                    <p:animEffect transition="in" filter="randombar(horizontal)">
                                      <p:cBhvr>
                                        <p:cTn id="202" dur="500"/>
                                        <p:tgtEl>
                                          <p:spTgt spid="170"/>
                                        </p:tgtEl>
                                      </p:cBhvr>
                                    </p:animEffect>
                                  </p:childTnLst>
                                </p:cTn>
                              </p:par>
                              <p:par>
                                <p:cTn id="203" presetID="14" presetClass="entr" presetSubtype="10" fill="hold" nodeType="withEffect">
                                  <p:stCondLst>
                                    <p:cond delay="0"/>
                                  </p:stCondLst>
                                  <p:childTnLst>
                                    <p:set>
                                      <p:cBhvr>
                                        <p:cTn id="204" dur="1" fill="hold">
                                          <p:stCondLst>
                                            <p:cond delay="0"/>
                                          </p:stCondLst>
                                        </p:cTn>
                                        <p:tgtEl>
                                          <p:spTgt spid="171"/>
                                        </p:tgtEl>
                                        <p:attrNameLst>
                                          <p:attrName>style.visibility</p:attrName>
                                        </p:attrNameLst>
                                      </p:cBhvr>
                                      <p:to>
                                        <p:strVal val="visible"/>
                                      </p:to>
                                    </p:set>
                                    <p:animEffect transition="in" filter="randombar(horizontal)">
                                      <p:cBhvr>
                                        <p:cTn id="205" dur="500"/>
                                        <p:tgtEl>
                                          <p:spTgt spid="171"/>
                                        </p:tgtEl>
                                      </p:cBhvr>
                                    </p:animEffect>
                                  </p:childTnLst>
                                </p:cTn>
                              </p:par>
                              <p:par>
                                <p:cTn id="206" presetID="14" presetClass="entr" presetSubtype="10" fill="hold" grpId="0" nodeType="withEffect">
                                  <p:stCondLst>
                                    <p:cond delay="0"/>
                                  </p:stCondLst>
                                  <p:childTnLst>
                                    <p:set>
                                      <p:cBhvr>
                                        <p:cTn id="207" dur="1" fill="hold">
                                          <p:stCondLst>
                                            <p:cond delay="0"/>
                                          </p:stCondLst>
                                        </p:cTn>
                                        <p:tgtEl>
                                          <p:spTgt spid="173"/>
                                        </p:tgtEl>
                                        <p:attrNameLst>
                                          <p:attrName>style.visibility</p:attrName>
                                        </p:attrNameLst>
                                      </p:cBhvr>
                                      <p:to>
                                        <p:strVal val="visible"/>
                                      </p:to>
                                    </p:set>
                                    <p:animEffect transition="in" filter="randombar(horizontal)">
                                      <p:cBhvr>
                                        <p:cTn id="208" dur="500"/>
                                        <p:tgtEl>
                                          <p:spTgt spid="173"/>
                                        </p:tgtEl>
                                      </p:cBhvr>
                                    </p:animEffect>
                                  </p:childTnLst>
                                </p:cTn>
                              </p:par>
                              <p:par>
                                <p:cTn id="209" presetID="14" presetClass="entr" presetSubtype="10" fill="hold" nodeType="withEffect">
                                  <p:stCondLst>
                                    <p:cond delay="0"/>
                                  </p:stCondLst>
                                  <p:childTnLst>
                                    <p:set>
                                      <p:cBhvr>
                                        <p:cTn id="210" dur="1" fill="hold">
                                          <p:stCondLst>
                                            <p:cond delay="0"/>
                                          </p:stCondLst>
                                        </p:cTn>
                                        <p:tgtEl>
                                          <p:spTgt spid="175"/>
                                        </p:tgtEl>
                                        <p:attrNameLst>
                                          <p:attrName>style.visibility</p:attrName>
                                        </p:attrNameLst>
                                      </p:cBhvr>
                                      <p:to>
                                        <p:strVal val="visible"/>
                                      </p:to>
                                    </p:set>
                                    <p:animEffect transition="in" filter="randombar(horizontal)">
                                      <p:cBhvr>
                                        <p:cTn id="211" dur="500"/>
                                        <p:tgtEl>
                                          <p:spTgt spid="175"/>
                                        </p:tgtEl>
                                      </p:cBhvr>
                                    </p:animEffect>
                                  </p:childTnLst>
                                </p:cTn>
                              </p:par>
                              <p:par>
                                <p:cTn id="212" presetID="14" presetClass="entr" presetSubtype="10" fill="hold" grpId="0" nodeType="withEffect">
                                  <p:stCondLst>
                                    <p:cond delay="0"/>
                                  </p:stCondLst>
                                  <p:childTnLst>
                                    <p:set>
                                      <p:cBhvr>
                                        <p:cTn id="213" dur="1" fill="hold">
                                          <p:stCondLst>
                                            <p:cond delay="0"/>
                                          </p:stCondLst>
                                        </p:cTn>
                                        <p:tgtEl>
                                          <p:spTgt spid="176"/>
                                        </p:tgtEl>
                                        <p:attrNameLst>
                                          <p:attrName>style.visibility</p:attrName>
                                        </p:attrNameLst>
                                      </p:cBhvr>
                                      <p:to>
                                        <p:strVal val="visible"/>
                                      </p:to>
                                    </p:set>
                                    <p:animEffect transition="in" filter="randombar(horizontal)">
                                      <p:cBhvr>
                                        <p:cTn id="214" dur="500"/>
                                        <p:tgtEl>
                                          <p:spTgt spid="176"/>
                                        </p:tgtEl>
                                      </p:cBhvr>
                                    </p:animEffect>
                                  </p:childTnLst>
                                </p:cTn>
                              </p:par>
                              <p:par>
                                <p:cTn id="215" presetID="14" presetClass="entr" presetSubtype="10" fill="hold" grpId="0" nodeType="withEffect">
                                  <p:stCondLst>
                                    <p:cond delay="0"/>
                                  </p:stCondLst>
                                  <p:childTnLst>
                                    <p:set>
                                      <p:cBhvr>
                                        <p:cTn id="216" dur="1" fill="hold">
                                          <p:stCondLst>
                                            <p:cond delay="0"/>
                                          </p:stCondLst>
                                        </p:cTn>
                                        <p:tgtEl>
                                          <p:spTgt spid="181"/>
                                        </p:tgtEl>
                                        <p:attrNameLst>
                                          <p:attrName>style.visibility</p:attrName>
                                        </p:attrNameLst>
                                      </p:cBhvr>
                                      <p:to>
                                        <p:strVal val="visible"/>
                                      </p:to>
                                    </p:set>
                                    <p:animEffect transition="in" filter="randombar(horizontal)">
                                      <p:cBhvr>
                                        <p:cTn id="217" dur="500"/>
                                        <p:tgtEl>
                                          <p:spTgt spid="181"/>
                                        </p:tgtEl>
                                      </p:cBhvr>
                                    </p:animEffect>
                                  </p:childTnLst>
                                </p:cTn>
                              </p:par>
                              <p:par>
                                <p:cTn id="218" presetID="14" presetClass="entr" presetSubtype="10" fill="hold" nodeType="withEffect">
                                  <p:stCondLst>
                                    <p:cond delay="0"/>
                                  </p:stCondLst>
                                  <p:childTnLst>
                                    <p:set>
                                      <p:cBhvr>
                                        <p:cTn id="219" dur="1" fill="hold">
                                          <p:stCondLst>
                                            <p:cond delay="0"/>
                                          </p:stCondLst>
                                        </p:cTn>
                                        <p:tgtEl>
                                          <p:spTgt spid="178"/>
                                        </p:tgtEl>
                                        <p:attrNameLst>
                                          <p:attrName>style.visibility</p:attrName>
                                        </p:attrNameLst>
                                      </p:cBhvr>
                                      <p:to>
                                        <p:strVal val="visible"/>
                                      </p:to>
                                    </p:set>
                                    <p:animEffect transition="in" filter="randombar(horizontal)">
                                      <p:cBhvr>
                                        <p:cTn id="220" dur="500"/>
                                        <p:tgtEl>
                                          <p:spTgt spid="178"/>
                                        </p:tgtEl>
                                      </p:cBhvr>
                                    </p:animEffect>
                                  </p:childTnLst>
                                </p:cTn>
                              </p:par>
                              <p:par>
                                <p:cTn id="221" presetID="14" presetClass="entr" presetSubtype="10" fill="hold" nodeType="withEffect">
                                  <p:stCondLst>
                                    <p:cond delay="0"/>
                                  </p:stCondLst>
                                  <p:childTnLst>
                                    <p:set>
                                      <p:cBhvr>
                                        <p:cTn id="222" dur="1" fill="hold">
                                          <p:stCondLst>
                                            <p:cond delay="0"/>
                                          </p:stCondLst>
                                        </p:cTn>
                                        <p:tgtEl>
                                          <p:spTgt spid="177"/>
                                        </p:tgtEl>
                                        <p:attrNameLst>
                                          <p:attrName>style.visibility</p:attrName>
                                        </p:attrNameLst>
                                      </p:cBhvr>
                                      <p:to>
                                        <p:strVal val="visible"/>
                                      </p:to>
                                    </p:set>
                                    <p:animEffect transition="in" filter="randombar(horizontal)">
                                      <p:cBhvr>
                                        <p:cTn id="223" dur="500"/>
                                        <p:tgtEl>
                                          <p:spTgt spid="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40" grpId="0" animBg="1"/>
      <p:bldP spid="41" grpId="0" animBg="1"/>
      <p:bldP spid="42" grpId="0" animBg="1"/>
      <p:bldP spid="50" grpId="0" animBg="1"/>
      <p:bldP spid="51" grpId="0" animBg="1"/>
      <p:bldP spid="52" grpId="0" animBg="1"/>
      <p:bldP spid="53" grpId="0" animBg="1"/>
      <p:bldP spid="54" grpId="0" animBg="1"/>
      <p:bldP spid="55" grpId="0" animBg="1"/>
      <p:bldP spid="56" grpId="0" animBg="1"/>
      <p:bldP spid="57" grpId="0" animBg="1"/>
      <p:bldP spid="14340" grpId="0" animBg="1"/>
      <p:bldP spid="14341" grpId="0"/>
      <p:bldP spid="14342" grpId="0" animBg="1"/>
      <p:bldP spid="61" grpId="0" animBg="1"/>
      <p:bldP spid="14366" grpId="0"/>
      <p:bldP spid="63" grpId="0" animBg="1"/>
      <p:bldP spid="95" grpId="0" animBg="1"/>
      <p:bldP spid="96" grpId="0" animBg="1"/>
      <p:bldP spid="160" grpId="0" animBg="1"/>
      <p:bldP spid="161" grpId="0" animBg="1"/>
      <p:bldP spid="162" grpId="0" animBg="1"/>
      <p:bldP spid="163" grpId="0" animBg="1"/>
      <p:bldP spid="173" grpId="0" animBg="1"/>
      <p:bldP spid="176" grpId="0" animBg="1"/>
      <p:bldP spid="179" grpId="0"/>
      <p:bldP spid="180" grpId="0"/>
      <p:bldP spid="18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16" descr="P3044-h-duna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36626"/>
            <a:ext cx="4186604" cy="592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3"/>
          <p:cNvSpPr>
            <a:spLocks noGrp="1" noChangeArrowheads="1"/>
          </p:cNvSpPr>
          <p:nvPr>
            <p:ph type="body" idx="1"/>
          </p:nvPr>
        </p:nvSpPr>
        <p:spPr>
          <a:xfrm>
            <a:off x="4186604" y="1844824"/>
            <a:ext cx="4957396" cy="4899025"/>
          </a:xfrm>
        </p:spPr>
        <p:txBody>
          <a:bodyPr/>
          <a:lstStyle/>
          <a:p>
            <a:pPr marL="171450" indent="-171450" defTabSz="328613" eaLnBrk="1" hangingPunct="1">
              <a:buClr>
                <a:srgbClr val="E00034"/>
              </a:buClr>
              <a:tabLst>
                <a:tab pos="328613" algn="l"/>
              </a:tabLst>
            </a:pPr>
            <a:r>
              <a:rPr lang="en-GB" altLang="en-US" b="1" dirty="0" smtClean="0"/>
              <a:t>1859</a:t>
            </a:r>
          </a:p>
          <a:p>
            <a:pPr marL="171450" indent="-171450" defTabSz="328613" eaLnBrk="1" hangingPunct="1">
              <a:spcBef>
                <a:spcPct val="0"/>
              </a:spcBef>
              <a:buClr>
                <a:srgbClr val="E00034"/>
              </a:buClr>
              <a:buFont typeface="Wingdings" pitchFamily="2" charset="2"/>
              <a:buNone/>
              <a:tabLst>
                <a:tab pos="328613" algn="l"/>
              </a:tabLst>
            </a:pPr>
            <a:r>
              <a:rPr lang="fr-CH" altLang="en-US" sz="1700" dirty="0" smtClean="0"/>
              <a:t>	-	</a:t>
            </a:r>
            <a:r>
              <a:rPr lang="en-GB" altLang="en-US" sz="1600" dirty="0" smtClean="0"/>
              <a:t>battle of </a:t>
            </a:r>
            <a:r>
              <a:rPr lang="en-GB" altLang="en-US" sz="1600" dirty="0" err="1" smtClean="0"/>
              <a:t>Solferino</a:t>
            </a:r>
            <a:r>
              <a:rPr lang="en-GB" altLang="en-US" sz="1600" dirty="0" smtClean="0"/>
              <a:t> - Henry Dunant</a:t>
            </a:r>
          </a:p>
          <a:p>
            <a:pPr marL="171450" indent="-171450" defTabSz="328613" eaLnBrk="1" hangingPunct="1">
              <a:buClr>
                <a:srgbClr val="E00034"/>
              </a:buClr>
              <a:tabLst>
                <a:tab pos="328613" algn="l"/>
              </a:tabLst>
            </a:pPr>
            <a:r>
              <a:rPr lang="en-GB" altLang="en-US" b="1" dirty="0" smtClean="0"/>
              <a:t>1863</a:t>
            </a:r>
          </a:p>
          <a:p>
            <a:pPr marL="171450" indent="-171450" defTabSz="328613" eaLnBrk="1" hangingPunct="1">
              <a:spcBef>
                <a:spcPct val="0"/>
              </a:spcBef>
              <a:buClr>
                <a:srgbClr val="E00034"/>
              </a:buClr>
              <a:buFont typeface="Wingdings" pitchFamily="2" charset="2"/>
              <a:buNone/>
              <a:tabLst>
                <a:tab pos="328613" algn="l"/>
              </a:tabLst>
            </a:pPr>
            <a:r>
              <a:rPr lang="fr-CH" altLang="en-US" sz="1600" dirty="0" smtClean="0"/>
              <a:t>	-	</a:t>
            </a:r>
            <a:r>
              <a:rPr lang="en-GB" altLang="en-US" sz="1600" dirty="0" smtClean="0"/>
              <a:t>International Committee for Relief of the </a:t>
            </a:r>
            <a:br>
              <a:rPr lang="en-GB" altLang="en-US" sz="1600" dirty="0" smtClean="0"/>
            </a:br>
            <a:r>
              <a:rPr lang="en-GB" altLang="en-US" sz="1600" dirty="0" smtClean="0"/>
              <a:t>	Wounded</a:t>
            </a:r>
            <a:r>
              <a:rPr lang="fr-CH" altLang="en-US" sz="1600" dirty="0" smtClean="0"/>
              <a:t> </a:t>
            </a:r>
            <a:r>
              <a:rPr lang="en-GB" altLang="en-US" sz="1600" dirty="0" smtClean="0"/>
              <a:t>(later the </a:t>
            </a:r>
            <a:r>
              <a:rPr lang="en-GB" altLang="en-US" sz="1600" i="1" dirty="0" smtClean="0"/>
              <a:t>International Committee </a:t>
            </a:r>
            <a:r>
              <a:rPr lang="fr-CH" altLang="en-US" sz="1600" i="1" dirty="0" smtClean="0"/>
              <a:t/>
            </a:r>
            <a:br>
              <a:rPr lang="fr-CH" altLang="en-US" sz="1600" i="1" dirty="0" smtClean="0"/>
            </a:br>
            <a:r>
              <a:rPr lang="fr-CH" altLang="en-US" sz="1600" i="1" dirty="0" smtClean="0"/>
              <a:t>	</a:t>
            </a:r>
            <a:r>
              <a:rPr lang="en-GB" altLang="en-US" sz="1600" i="1" dirty="0" smtClean="0"/>
              <a:t>of the Red Cross</a:t>
            </a:r>
            <a:r>
              <a:rPr lang="en-GB" altLang="en-US" sz="1600" dirty="0" smtClean="0"/>
              <a:t>)</a:t>
            </a:r>
          </a:p>
          <a:p>
            <a:pPr marL="171450" indent="-171450" defTabSz="328613" eaLnBrk="1" hangingPunct="1">
              <a:buClr>
                <a:srgbClr val="E00034"/>
              </a:buClr>
              <a:buFont typeface="Wingdings" pitchFamily="2" charset="2"/>
              <a:buNone/>
              <a:tabLst>
                <a:tab pos="328613" algn="l"/>
              </a:tabLst>
            </a:pPr>
            <a:r>
              <a:rPr lang="fr-CH" altLang="en-US" sz="1600" dirty="0" smtClean="0"/>
              <a:t>	-	</a:t>
            </a:r>
            <a:r>
              <a:rPr lang="en-GB" altLang="en-US" sz="1600" dirty="0" smtClean="0"/>
              <a:t>first International Conference (Geneva)</a:t>
            </a:r>
          </a:p>
          <a:p>
            <a:pPr marL="171450" indent="-171450" defTabSz="328613" eaLnBrk="1" hangingPunct="1">
              <a:buClr>
                <a:srgbClr val="E00034"/>
              </a:buClr>
              <a:buFont typeface="Wingdings" pitchFamily="2" charset="2"/>
              <a:buNone/>
              <a:tabLst>
                <a:tab pos="328613" algn="l"/>
              </a:tabLst>
            </a:pPr>
            <a:r>
              <a:rPr lang="fr-CH" altLang="en-US" sz="1600" dirty="0" smtClean="0"/>
              <a:t>	-	</a:t>
            </a:r>
            <a:r>
              <a:rPr lang="en-GB" altLang="en-US" sz="1600" dirty="0" smtClean="0"/>
              <a:t>creation of National Committees</a:t>
            </a:r>
            <a:r>
              <a:rPr lang="fr-CH" altLang="en-US" sz="1600" dirty="0" smtClean="0"/>
              <a:t> </a:t>
            </a:r>
            <a:r>
              <a:rPr lang="en-GB" altLang="en-US" sz="1600" dirty="0" smtClean="0"/>
              <a:t>for Relief </a:t>
            </a:r>
            <a:r>
              <a:rPr lang="fr-CH" altLang="en-US" sz="1600" dirty="0" smtClean="0"/>
              <a:t/>
            </a:r>
            <a:br>
              <a:rPr lang="fr-CH" altLang="en-US" sz="1600" dirty="0" smtClean="0"/>
            </a:br>
            <a:r>
              <a:rPr lang="fr-CH" altLang="en-US" sz="1600" dirty="0" smtClean="0"/>
              <a:t>	</a:t>
            </a:r>
            <a:r>
              <a:rPr lang="en-GB" altLang="en-US" sz="1600" dirty="0" smtClean="0"/>
              <a:t>to Wounded </a:t>
            </a:r>
            <a:r>
              <a:rPr lang="en-GB" altLang="en-US" sz="1600" dirty="0" smtClean="0"/>
              <a:t>Soldiers</a:t>
            </a:r>
          </a:p>
          <a:p>
            <a:pPr marL="171450" indent="-171450" defTabSz="328613" eaLnBrk="1" hangingPunct="1">
              <a:buClr>
                <a:srgbClr val="E00034"/>
              </a:buClr>
              <a:tabLst>
                <a:tab pos="328613" algn="l"/>
              </a:tabLst>
            </a:pPr>
            <a:r>
              <a:rPr lang="en-GB" altLang="en-US" b="1" dirty="0" smtClean="0"/>
              <a:t>1864</a:t>
            </a:r>
          </a:p>
          <a:p>
            <a:pPr marL="177800" lvl="1" indent="0" defTabSz="328613">
              <a:buClr>
                <a:srgbClr val="E00034"/>
              </a:buClr>
              <a:buNone/>
              <a:tabLst>
                <a:tab pos="328613" algn="l"/>
              </a:tabLst>
            </a:pPr>
            <a:r>
              <a:rPr lang="en-GB" altLang="en-US" sz="1500" dirty="0" smtClean="0"/>
              <a:t>- First Geneva Convention </a:t>
            </a:r>
            <a:r>
              <a:rPr lang="en-GB" altLang="en-US" sz="1500" dirty="0" smtClean="0"/>
              <a:t> </a:t>
            </a:r>
          </a:p>
          <a:p>
            <a:pPr marL="171450" indent="-171450" defTabSz="328613" eaLnBrk="1" hangingPunct="1">
              <a:buClr>
                <a:srgbClr val="E00034"/>
              </a:buClr>
              <a:tabLst>
                <a:tab pos="328613" algn="l"/>
              </a:tabLst>
            </a:pPr>
            <a:r>
              <a:rPr lang="en-GB" altLang="en-US" b="1" dirty="0" smtClean="0"/>
              <a:t>1919</a:t>
            </a:r>
            <a:endParaRPr lang="en-GB" altLang="en-US" b="1" dirty="0" smtClean="0"/>
          </a:p>
          <a:p>
            <a:pPr marL="171450" indent="-171450" defTabSz="328613" eaLnBrk="1" hangingPunct="1">
              <a:spcBef>
                <a:spcPct val="0"/>
              </a:spcBef>
              <a:buClr>
                <a:srgbClr val="E00034"/>
              </a:buClr>
              <a:buFont typeface="Wingdings" pitchFamily="2" charset="2"/>
              <a:buNone/>
              <a:tabLst>
                <a:tab pos="328613" algn="l"/>
              </a:tabLst>
            </a:pPr>
            <a:r>
              <a:rPr lang="fr-CH" altLang="en-US" sz="1700" dirty="0" smtClean="0"/>
              <a:t>	-	</a:t>
            </a:r>
            <a:r>
              <a:rPr lang="en-GB" altLang="en-US" sz="1600" dirty="0" smtClean="0"/>
              <a:t>Henry Davison initiated founding of the </a:t>
            </a:r>
            <a:r>
              <a:rPr lang="en-GB" altLang="en-US" sz="1600" i="1" dirty="0" smtClean="0"/>
              <a:t>League </a:t>
            </a:r>
            <a:r>
              <a:rPr lang="fr-CH" altLang="en-US" sz="1600" i="1" dirty="0" smtClean="0"/>
              <a:t/>
            </a:r>
            <a:br>
              <a:rPr lang="fr-CH" altLang="en-US" sz="1600" i="1" dirty="0" smtClean="0"/>
            </a:br>
            <a:r>
              <a:rPr lang="fr-CH" altLang="en-US" sz="1600" i="1" dirty="0" smtClean="0"/>
              <a:t>	</a:t>
            </a:r>
            <a:r>
              <a:rPr lang="en-GB" altLang="en-US" sz="1600" i="1" dirty="0" smtClean="0"/>
              <a:t>of Red Cross</a:t>
            </a:r>
            <a:r>
              <a:rPr lang="fr-CH" altLang="en-US" sz="1600" i="1" dirty="0" smtClean="0"/>
              <a:t> </a:t>
            </a:r>
            <a:r>
              <a:rPr lang="en-GB" altLang="en-US" sz="1600" i="1" dirty="0" smtClean="0"/>
              <a:t>Societies</a:t>
            </a:r>
            <a:r>
              <a:rPr lang="en-GB" altLang="en-US" sz="1600" dirty="0" smtClean="0"/>
              <a:t> to improve the health </a:t>
            </a:r>
            <a:r>
              <a:rPr lang="fr-CH" altLang="en-US" sz="1600" dirty="0" smtClean="0"/>
              <a:t/>
            </a:r>
            <a:br>
              <a:rPr lang="fr-CH" altLang="en-US" sz="1600" dirty="0" smtClean="0"/>
            </a:br>
            <a:r>
              <a:rPr lang="fr-CH" altLang="en-US" sz="1600" dirty="0" smtClean="0"/>
              <a:t>	</a:t>
            </a:r>
            <a:r>
              <a:rPr lang="en-GB" altLang="en-US" sz="1600" dirty="0" smtClean="0"/>
              <a:t>of populations after World War I</a:t>
            </a:r>
          </a:p>
          <a:p>
            <a:pPr marL="171450" indent="-171450" defTabSz="328613" eaLnBrk="1" hangingPunct="1">
              <a:buClr>
                <a:srgbClr val="E00034"/>
              </a:buClr>
              <a:buFont typeface="Wingdings" pitchFamily="2" charset="2"/>
              <a:buNone/>
              <a:tabLst>
                <a:tab pos="328613" algn="l"/>
              </a:tabLst>
            </a:pPr>
            <a:r>
              <a:rPr lang="fr-CH" altLang="en-US" sz="1600" dirty="0" smtClean="0"/>
              <a:t>	-	</a:t>
            </a:r>
            <a:r>
              <a:rPr lang="en-GB" altLang="en-US" sz="1600" dirty="0" smtClean="0"/>
              <a:t>since 1991 </a:t>
            </a:r>
            <a:r>
              <a:rPr lang="en-GB" altLang="en-US" sz="1600" i="1" dirty="0" smtClean="0"/>
              <a:t>International Federation of </a:t>
            </a:r>
            <a:r>
              <a:rPr lang="fr-CH" altLang="en-US" sz="1600" i="1" dirty="0" smtClean="0"/>
              <a:t/>
            </a:r>
            <a:br>
              <a:rPr lang="fr-CH" altLang="en-US" sz="1600" i="1" dirty="0" smtClean="0"/>
            </a:br>
            <a:r>
              <a:rPr lang="fr-CH" altLang="en-US" sz="1600" i="1" dirty="0" smtClean="0"/>
              <a:t>	</a:t>
            </a:r>
            <a:r>
              <a:rPr lang="en-GB" altLang="en-US" sz="1600" i="1" dirty="0" smtClean="0"/>
              <a:t>Red Cross and Red Crescent Societies</a:t>
            </a:r>
          </a:p>
        </p:txBody>
      </p:sp>
      <p:sp>
        <p:nvSpPr>
          <p:cNvPr id="5125" name="Rectangle 2"/>
          <p:cNvSpPr>
            <a:spLocks noGrp="1" noChangeArrowheads="1"/>
          </p:cNvSpPr>
          <p:nvPr>
            <p:ph type="title"/>
          </p:nvPr>
        </p:nvSpPr>
        <p:spPr>
          <a:xfrm>
            <a:off x="4523642" y="1124744"/>
            <a:ext cx="4620358" cy="654050"/>
          </a:xfrm>
        </p:spPr>
        <p:txBody>
          <a:bodyPr/>
          <a:lstStyle/>
          <a:p>
            <a:pPr eaLnBrk="1" hangingPunct="1"/>
            <a:r>
              <a:rPr lang="fr-CH" altLang="en-US" sz="3200" dirty="0" err="1" smtClean="0">
                <a:solidFill>
                  <a:srgbClr val="FF0000"/>
                </a:solidFill>
                <a:effectLst>
                  <a:outerShdw blurRad="38100" dist="38100" dir="2700000" algn="tl">
                    <a:srgbClr val="000000">
                      <a:alpha val="43137"/>
                    </a:srgbClr>
                  </a:outerShdw>
                </a:effectLst>
              </a:rPr>
              <a:t>Birth</a:t>
            </a:r>
            <a:r>
              <a:rPr lang="fr-CH" altLang="en-US" sz="3200" dirty="0" smtClean="0">
                <a:solidFill>
                  <a:srgbClr val="FF0000"/>
                </a:solidFill>
                <a:effectLst>
                  <a:outerShdw blurRad="38100" dist="38100" dir="2700000" algn="tl">
                    <a:srgbClr val="000000">
                      <a:alpha val="43137"/>
                    </a:srgbClr>
                  </a:outerShdw>
                </a:effectLst>
              </a:rPr>
              <a:t> of the </a:t>
            </a:r>
            <a:r>
              <a:rPr lang="fr-CH" altLang="en-US" sz="3200" dirty="0" err="1" smtClean="0">
                <a:solidFill>
                  <a:srgbClr val="FF0000"/>
                </a:solidFill>
                <a:effectLst>
                  <a:outerShdw blurRad="38100" dist="38100" dir="2700000" algn="tl">
                    <a:srgbClr val="000000">
                      <a:alpha val="43137"/>
                    </a:srgbClr>
                  </a:outerShdw>
                </a:effectLst>
              </a:rPr>
              <a:t>Red</a:t>
            </a:r>
            <a:r>
              <a:rPr lang="fr-CH" altLang="en-US" sz="3200" dirty="0" smtClean="0">
                <a:solidFill>
                  <a:srgbClr val="FF0000"/>
                </a:solidFill>
                <a:effectLst>
                  <a:outerShdw blurRad="38100" dist="38100" dir="2700000" algn="tl">
                    <a:srgbClr val="000000">
                      <a:alpha val="43137"/>
                    </a:srgbClr>
                  </a:outerShdw>
                </a:effectLst>
              </a:rPr>
              <a:t> Cross and </a:t>
            </a:r>
            <a:br>
              <a:rPr lang="fr-CH" altLang="en-US" sz="3200" dirty="0" smtClean="0">
                <a:solidFill>
                  <a:srgbClr val="FF0000"/>
                </a:solidFill>
                <a:effectLst>
                  <a:outerShdw blurRad="38100" dist="38100" dir="2700000" algn="tl">
                    <a:srgbClr val="000000">
                      <a:alpha val="43137"/>
                    </a:srgbClr>
                  </a:outerShdw>
                </a:effectLst>
              </a:rPr>
            </a:br>
            <a:r>
              <a:rPr lang="fr-CH" altLang="en-US" sz="3200" dirty="0" err="1" smtClean="0">
                <a:solidFill>
                  <a:srgbClr val="FF0000"/>
                </a:solidFill>
                <a:effectLst>
                  <a:outerShdw blurRad="38100" dist="38100" dir="2700000" algn="tl">
                    <a:srgbClr val="000000">
                      <a:alpha val="43137"/>
                    </a:srgbClr>
                  </a:outerShdw>
                </a:effectLst>
              </a:rPr>
              <a:t>Red</a:t>
            </a:r>
            <a:r>
              <a:rPr lang="fr-CH" altLang="en-US" sz="3200" dirty="0" smtClean="0">
                <a:solidFill>
                  <a:srgbClr val="FF0000"/>
                </a:solidFill>
                <a:effectLst>
                  <a:outerShdw blurRad="38100" dist="38100" dir="2700000" algn="tl">
                    <a:srgbClr val="000000">
                      <a:alpha val="43137"/>
                    </a:srgbClr>
                  </a:outerShdw>
                </a:effectLst>
              </a:rPr>
              <a:t> Crescent </a:t>
            </a:r>
            <a:r>
              <a:rPr lang="fr-CH" altLang="en-US" sz="3200" dirty="0" err="1" smtClean="0">
                <a:solidFill>
                  <a:srgbClr val="FF0000"/>
                </a:solidFill>
                <a:effectLst>
                  <a:outerShdw blurRad="38100" dist="38100" dir="2700000" algn="tl">
                    <a:srgbClr val="000000">
                      <a:alpha val="43137"/>
                    </a:srgbClr>
                  </a:outerShdw>
                </a:effectLst>
              </a:rPr>
              <a:t>Movement</a:t>
            </a:r>
            <a:endParaRPr lang="en-GB" altLang="en-US" sz="3200" dirty="0" smtClean="0">
              <a:solidFill>
                <a:srgbClr val="FF0000"/>
              </a:solidFill>
              <a:effectLst>
                <a:outerShdw blurRad="38100" dist="38100" dir="2700000" algn="tl">
                  <a:srgbClr val="000000">
                    <a:alpha val="43137"/>
                  </a:srgbClr>
                </a:outerShdw>
              </a:effectLst>
            </a:endParaRPr>
          </a:p>
        </p:txBody>
      </p:sp>
      <p:sp>
        <p:nvSpPr>
          <p:cNvPr id="5126" name="Rectangle 9"/>
          <p:cNvSpPr>
            <a:spLocks noChangeArrowheads="1"/>
          </p:cNvSpPr>
          <p:nvPr/>
        </p:nvSpPr>
        <p:spPr bwMode="auto">
          <a:xfrm>
            <a:off x="310662" y="6381751"/>
            <a:ext cx="110447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93750" eaLnBrk="0" hangingPunct="0">
              <a:defRPr sz="2400">
                <a:solidFill>
                  <a:schemeClr val="tx1"/>
                </a:solidFill>
                <a:latin typeface="Arial Unicode MS" pitchFamily="34" charset="-128"/>
              </a:defRPr>
            </a:lvl1pPr>
            <a:lvl2pPr marL="742950" indent="-285750" defTabSz="793750" eaLnBrk="0" hangingPunct="0">
              <a:defRPr sz="2400">
                <a:solidFill>
                  <a:schemeClr val="tx1"/>
                </a:solidFill>
                <a:latin typeface="Arial Unicode MS" pitchFamily="34" charset="-128"/>
              </a:defRPr>
            </a:lvl2pPr>
            <a:lvl3pPr marL="1143000" indent="-228600" defTabSz="793750" eaLnBrk="0" hangingPunct="0">
              <a:defRPr sz="2400">
                <a:solidFill>
                  <a:schemeClr val="tx1"/>
                </a:solidFill>
                <a:latin typeface="Arial Unicode MS" pitchFamily="34" charset="-128"/>
              </a:defRPr>
            </a:lvl3pPr>
            <a:lvl4pPr marL="1600200" indent="-228600" defTabSz="793750" eaLnBrk="0" hangingPunct="0">
              <a:defRPr sz="2400">
                <a:solidFill>
                  <a:schemeClr val="tx1"/>
                </a:solidFill>
                <a:latin typeface="Arial Unicode MS" pitchFamily="34" charset="-128"/>
              </a:defRPr>
            </a:lvl4pPr>
            <a:lvl5pPr marL="2057400" indent="-228600" defTabSz="793750" eaLnBrk="0" hangingPunct="0">
              <a:defRPr sz="2400">
                <a:solidFill>
                  <a:schemeClr val="tx1"/>
                </a:solidFill>
                <a:latin typeface="Arial Unicode MS" pitchFamily="34" charset="-128"/>
              </a:defRPr>
            </a:lvl5pPr>
            <a:lvl6pPr marL="2514600" indent="-228600" defTabSz="793750" eaLnBrk="0" fontAlgn="base" hangingPunct="0">
              <a:spcBef>
                <a:spcPct val="20000"/>
              </a:spcBef>
              <a:spcAft>
                <a:spcPct val="0"/>
              </a:spcAft>
              <a:buClr>
                <a:srgbClr val="E00034"/>
              </a:buClr>
              <a:buFont typeface="Wingdings" pitchFamily="2" charset="2"/>
              <a:buChar char="§"/>
              <a:defRPr sz="2400">
                <a:solidFill>
                  <a:schemeClr val="tx1"/>
                </a:solidFill>
                <a:latin typeface="Arial Unicode MS" pitchFamily="34" charset="-128"/>
              </a:defRPr>
            </a:lvl6pPr>
            <a:lvl7pPr marL="2971800" indent="-228600" defTabSz="793750" eaLnBrk="0" fontAlgn="base" hangingPunct="0">
              <a:spcBef>
                <a:spcPct val="20000"/>
              </a:spcBef>
              <a:spcAft>
                <a:spcPct val="0"/>
              </a:spcAft>
              <a:buClr>
                <a:srgbClr val="E00034"/>
              </a:buClr>
              <a:buFont typeface="Wingdings" pitchFamily="2" charset="2"/>
              <a:buChar char="§"/>
              <a:defRPr sz="2400">
                <a:solidFill>
                  <a:schemeClr val="tx1"/>
                </a:solidFill>
                <a:latin typeface="Arial Unicode MS" pitchFamily="34" charset="-128"/>
              </a:defRPr>
            </a:lvl7pPr>
            <a:lvl8pPr marL="3429000" indent="-228600" defTabSz="793750" eaLnBrk="0" fontAlgn="base" hangingPunct="0">
              <a:spcBef>
                <a:spcPct val="20000"/>
              </a:spcBef>
              <a:spcAft>
                <a:spcPct val="0"/>
              </a:spcAft>
              <a:buClr>
                <a:srgbClr val="E00034"/>
              </a:buClr>
              <a:buFont typeface="Wingdings" pitchFamily="2" charset="2"/>
              <a:buChar char="§"/>
              <a:defRPr sz="2400">
                <a:solidFill>
                  <a:schemeClr val="tx1"/>
                </a:solidFill>
                <a:latin typeface="Arial Unicode MS" pitchFamily="34" charset="-128"/>
              </a:defRPr>
            </a:lvl8pPr>
            <a:lvl9pPr marL="3886200" indent="-228600" defTabSz="793750" eaLnBrk="0" fontAlgn="base" hangingPunct="0">
              <a:spcBef>
                <a:spcPct val="20000"/>
              </a:spcBef>
              <a:spcAft>
                <a:spcPct val="0"/>
              </a:spcAft>
              <a:buClr>
                <a:srgbClr val="E00034"/>
              </a:buClr>
              <a:buFont typeface="Wingdings" pitchFamily="2" charset="2"/>
              <a:buChar char="§"/>
              <a:defRPr sz="2400">
                <a:solidFill>
                  <a:schemeClr val="tx1"/>
                </a:solidFill>
                <a:latin typeface="Arial Unicode MS" pitchFamily="34" charset="-128"/>
              </a:defRPr>
            </a:lvl9pPr>
          </a:lstStyle>
          <a:p>
            <a:pPr eaLnBrk="1" hangingPunct="1">
              <a:spcBef>
                <a:spcPct val="0"/>
              </a:spcBef>
              <a:buClrTx/>
              <a:buFontTx/>
              <a:buNone/>
            </a:pPr>
            <a:r>
              <a:rPr lang="fr-CH" altLang="en-US" sz="1400">
                <a:solidFill>
                  <a:schemeClr val="bg1"/>
                </a:solidFill>
                <a:latin typeface="Arial" pitchFamily="34" charset="0"/>
              </a:rPr>
              <a:t>Henry Dunant</a:t>
            </a:r>
            <a:endParaRPr lang="en-GB" altLang="en-US" sz="1400">
              <a:solidFill>
                <a:schemeClr val="bg1"/>
              </a:solidFill>
              <a:latin typeface="Times New Roman" pitchFamily="18" charset="0"/>
            </a:endParaRPr>
          </a:p>
        </p:txBody>
      </p:sp>
    </p:spTree>
    <p:extLst>
      <p:ext uri="{BB962C8B-B14F-4D97-AF65-F5344CB8AC3E}">
        <p14:creationId xmlns:p14="http://schemas.microsoft.com/office/powerpoint/2010/main" val="328806110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4">
                                            <p:txEl>
                                              <p:pRg st="0" end="0"/>
                                            </p:txEl>
                                          </p:spTgt>
                                        </p:tgtEl>
                                        <p:attrNameLst>
                                          <p:attrName>style.visibility</p:attrName>
                                        </p:attrNameLst>
                                      </p:cBhvr>
                                      <p:to>
                                        <p:strVal val="visible"/>
                                      </p:to>
                                    </p:set>
                                    <p:anim calcmode="lin" valueType="num">
                                      <p:cBhvr additive="base">
                                        <p:cTn id="7" dur="500" fill="hold"/>
                                        <p:tgtEl>
                                          <p:spTgt spid="512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124">
                                            <p:txEl>
                                              <p:pRg st="1" end="1"/>
                                            </p:txEl>
                                          </p:spTgt>
                                        </p:tgtEl>
                                        <p:attrNameLst>
                                          <p:attrName>style.visibility</p:attrName>
                                        </p:attrNameLst>
                                      </p:cBhvr>
                                      <p:to>
                                        <p:strVal val="visible"/>
                                      </p:to>
                                    </p:set>
                                    <p:anim calcmode="lin" valueType="num">
                                      <p:cBhvr additive="base">
                                        <p:cTn id="11" dur="500" fill="hold"/>
                                        <p:tgtEl>
                                          <p:spTgt spid="512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12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124">
                                            <p:txEl>
                                              <p:pRg st="2" end="2"/>
                                            </p:txEl>
                                          </p:spTgt>
                                        </p:tgtEl>
                                        <p:attrNameLst>
                                          <p:attrName>style.visibility</p:attrName>
                                        </p:attrNameLst>
                                      </p:cBhvr>
                                      <p:to>
                                        <p:strVal val="visible"/>
                                      </p:to>
                                    </p:set>
                                    <p:anim calcmode="lin" valueType="num">
                                      <p:cBhvr additive="base">
                                        <p:cTn id="17" dur="500" fill="hold"/>
                                        <p:tgtEl>
                                          <p:spTgt spid="512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124">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124">
                                            <p:txEl>
                                              <p:pRg st="3" end="3"/>
                                            </p:txEl>
                                          </p:spTgt>
                                        </p:tgtEl>
                                        <p:attrNameLst>
                                          <p:attrName>style.visibility</p:attrName>
                                        </p:attrNameLst>
                                      </p:cBhvr>
                                      <p:to>
                                        <p:strVal val="visible"/>
                                      </p:to>
                                    </p:set>
                                    <p:anim calcmode="lin" valueType="num">
                                      <p:cBhvr additive="base">
                                        <p:cTn id="21" dur="500" fill="hold"/>
                                        <p:tgtEl>
                                          <p:spTgt spid="5124">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12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124">
                                            <p:txEl>
                                              <p:pRg st="4" end="4"/>
                                            </p:txEl>
                                          </p:spTgt>
                                        </p:tgtEl>
                                        <p:attrNameLst>
                                          <p:attrName>style.visibility</p:attrName>
                                        </p:attrNameLst>
                                      </p:cBhvr>
                                      <p:to>
                                        <p:strVal val="visible"/>
                                      </p:to>
                                    </p:set>
                                    <p:anim calcmode="lin" valueType="num">
                                      <p:cBhvr additive="base">
                                        <p:cTn id="27" dur="500" fill="hold"/>
                                        <p:tgtEl>
                                          <p:spTgt spid="5124">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12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5124">
                                            <p:txEl>
                                              <p:pRg st="5" end="5"/>
                                            </p:txEl>
                                          </p:spTgt>
                                        </p:tgtEl>
                                        <p:attrNameLst>
                                          <p:attrName>style.visibility</p:attrName>
                                        </p:attrNameLst>
                                      </p:cBhvr>
                                      <p:to>
                                        <p:strVal val="visible"/>
                                      </p:to>
                                    </p:set>
                                    <p:anim calcmode="lin" valueType="num">
                                      <p:cBhvr additive="base">
                                        <p:cTn id="33" dur="500" fill="hold"/>
                                        <p:tgtEl>
                                          <p:spTgt spid="5124">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12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5124">
                                            <p:txEl>
                                              <p:pRg st="6" end="6"/>
                                            </p:txEl>
                                          </p:spTgt>
                                        </p:tgtEl>
                                        <p:attrNameLst>
                                          <p:attrName>style.visibility</p:attrName>
                                        </p:attrNameLst>
                                      </p:cBhvr>
                                      <p:to>
                                        <p:strVal val="visible"/>
                                      </p:to>
                                    </p:set>
                                    <p:anim calcmode="lin" valueType="num">
                                      <p:cBhvr additive="base">
                                        <p:cTn id="39" dur="500" fill="hold"/>
                                        <p:tgtEl>
                                          <p:spTgt spid="5124">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12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5124">
                                            <p:txEl>
                                              <p:pRg st="7" end="7"/>
                                            </p:txEl>
                                          </p:spTgt>
                                        </p:tgtEl>
                                        <p:attrNameLst>
                                          <p:attrName>style.visibility</p:attrName>
                                        </p:attrNameLst>
                                      </p:cBhvr>
                                      <p:to>
                                        <p:strVal val="visible"/>
                                      </p:to>
                                    </p:set>
                                    <p:anim calcmode="lin" valueType="num">
                                      <p:cBhvr additive="base">
                                        <p:cTn id="45" dur="500" fill="hold"/>
                                        <p:tgtEl>
                                          <p:spTgt spid="5124">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12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5124">
                                            <p:txEl>
                                              <p:pRg st="8" end="8"/>
                                            </p:txEl>
                                          </p:spTgt>
                                        </p:tgtEl>
                                        <p:attrNameLst>
                                          <p:attrName>style.visibility</p:attrName>
                                        </p:attrNameLst>
                                      </p:cBhvr>
                                      <p:to>
                                        <p:strVal val="visible"/>
                                      </p:to>
                                    </p:set>
                                    <p:anim calcmode="lin" valueType="num">
                                      <p:cBhvr additive="base">
                                        <p:cTn id="51" dur="500" fill="hold"/>
                                        <p:tgtEl>
                                          <p:spTgt spid="5124">
                                            <p:txEl>
                                              <p:pRg st="8" end="8"/>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5124">
                                            <p:txEl>
                                              <p:pRg st="8" end="8"/>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5124">
                                            <p:txEl>
                                              <p:pRg st="9" end="9"/>
                                            </p:txEl>
                                          </p:spTgt>
                                        </p:tgtEl>
                                        <p:attrNameLst>
                                          <p:attrName>style.visibility</p:attrName>
                                        </p:attrNameLst>
                                      </p:cBhvr>
                                      <p:to>
                                        <p:strVal val="visible"/>
                                      </p:to>
                                    </p:set>
                                    <p:anim calcmode="lin" valueType="num">
                                      <p:cBhvr additive="base">
                                        <p:cTn id="55" dur="500" fill="hold"/>
                                        <p:tgtEl>
                                          <p:spTgt spid="5124">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12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5124">
                                            <p:txEl>
                                              <p:pRg st="10" end="10"/>
                                            </p:txEl>
                                          </p:spTgt>
                                        </p:tgtEl>
                                        <p:attrNameLst>
                                          <p:attrName>style.visibility</p:attrName>
                                        </p:attrNameLst>
                                      </p:cBhvr>
                                      <p:to>
                                        <p:strVal val="visible"/>
                                      </p:to>
                                    </p:set>
                                    <p:anim calcmode="lin" valueType="num">
                                      <p:cBhvr additive="base">
                                        <p:cTn id="61" dur="500" fill="hold"/>
                                        <p:tgtEl>
                                          <p:spTgt spid="5124">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124">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052736"/>
            <a:ext cx="7359550" cy="5212707"/>
          </a:xfrm>
          <a:prstGeom prst="rect">
            <a:avLst/>
          </a:prstGeom>
          <a:noFill/>
          <a:ln w="19050">
            <a:solidFill>
              <a:schemeClr val="tx1"/>
            </a:solidFill>
            <a:miter lim="800000"/>
            <a:headEnd/>
            <a:tailEnd/>
          </a:ln>
          <a:effectLst>
            <a:outerShdw blurRad="50800" dist="304800" dir="3000000" sx="102000" sy="102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80249272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0" fill="hold"/>
                                        <p:tgtEl>
                                          <p:spTgt spid="5"/>
                                        </p:tgtEl>
                                        <p:attrNameLst>
                                          <p:attrName>ppt_w</p:attrName>
                                        </p:attrNameLst>
                                      </p:cBhvr>
                                      <p:tavLst>
                                        <p:tav tm="0">
                                          <p:val>
                                            <p:fltVal val="0"/>
                                          </p:val>
                                        </p:tav>
                                        <p:tav tm="100000">
                                          <p:val>
                                            <p:strVal val="#ppt_w"/>
                                          </p:val>
                                        </p:tav>
                                      </p:tavLst>
                                    </p:anim>
                                    <p:anim calcmode="lin" valueType="num">
                                      <p:cBhvr>
                                        <p:cTn id="8" dur="5000" fill="hold"/>
                                        <p:tgtEl>
                                          <p:spTgt spid="5"/>
                                        </p:tgtEl>
                                        <p:attrNameLst>
                                          <p:attrName>ppt_h</p:attrName>
                                        </p:attrNameLst>
                                      </p:cBhvr>
                                      <p:tavLst>
                                        <p:tav tm="0">
                                          <p:val>
                                            <p:fltVal val="0"/>
                                          </p:val>
                                        </p:tav>
                                        <p:tav tm="100000">
                                          <p:val>
                                            <p:strVal val="#ppt_h"/>
                                          </p:val>
                                        </p:tav>
                                      </p:tavLst>
                                    </p:anim>
                                    <p:animEffect transition="in" filter="fade">
                                      <p:cBhvr>
                                        <p:cTn id="9"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bwMode="auto">
          <a:xfrm>
            <a:off x="4716016" y="1268760"/>
            <a:ext cx="2973387" cy="836613"/>
          </a:xfrm>
          <a:prstGeom prst="rect">
            <a:avLst/>
          </a:prstGeom>
          <a:noFill/>
          <a:ln>
            <a:miter lim="800000"/>
            <a:headEnd/>
            <a:tailEnd/>
          </a:ln>
        </p:spPr>
        <p:txBody>
          <a:bodyPr/>
          <a:lstStyle/>
          <a:p>
            <a:pPr algn="ctr"/>
            <a:r>
              <a:rPr lang="en-GB" sz="4000" dirty="0" smtClean="0">
                <a:solidFill>
                  <a:srgbClr val="FF0000"/>
                </a:solidFill>
                <a:effectLst>
                  <a:outerShdw blurRad="38100" dist="38100" dir="2700000" algn="tl">
                    <a:srgbClr val="000000">
                      <a:alpha val="43137"/>
                    </a:srgbClr>
                  </a:outerShdw>
                </a:effectLst>
              </a:rPr>
              <a:t>Vision 2020</a:t>
            </a:r>
            <a:endParaRPr lang="en-GB" sz="4000" dirty="0">
              <a:solidFill>
                <a:srgbClr val="FF0000"/>
              </a:solidFill>
              <a:effectLst>
                <a:outerShdw blurRad="38100" dist="38100" dir="2700000" algn="tl">
                  <a:srgbClr val="000000">
                    <a:alpha val="43137"/>
                  </a:srgbClr>
                </a:outerShdw>
              </a:effectLst>
            </a:endParaRPr>
          </a:p>
        </p:txBody>
      </p:sp>
      <p:sp>
        <p:nvSpPr>
          <p:cNvPr id="13315" name="TextBox 5"/>
          <p:cNvSpPr txBox="1">
            <a:spLocks noChangeArrowheads="1"/>
          </p:cNvSpPr>
          <p:nvPr/>
        </p:nvSpPr>
        <p:spPr bwMode="auto">
          <a:xfrm>
            <a:off x="3714744" y="2420888"/>
            <a:ext cx="4821238" cy="4450449"/>
          </a:xfrm>
          <a:prstGeom prst="rect">
            <a:avLst/>
          </a:prstGeom>
          <a:noFill/>
          <a:ln w="9525">
            <a:noFill/>
            <a:miter lim="800000"/>
            <a:headEnd/>
            <a:tailEnd/>
          </a:ln>
        </p:spPr>
        <p:txBody>
          <a:bodyPr>
            <a:spAutoFit/>
          </a:bodyPr>
          <a:lstStyle/>
          <a:p>
            <a:pPr algn="just">
              <a:lnSpc>
                <a:spcPct val="90000"/>
              </a:lnSpc>
            </a:pPr>
            <a:r>
              <a:rPr lang="en-GB" sz="2400" dirty="0">
                <a:latin typeface="+mn-lt"/>
                <a:cs typeface="Arial" pitchFamily="34" charset="0"/>
              </a:rPr>
              <a:t>To inspire, encourage, facilitate, and promote at all times all forms of humanitarian activities by </a:t>
            </a:r>
            <a:r>
              <a:rPr lang="en-GB" sz="2400" b="1" dirty="0">
                <a:solidFill>
                  <a:srgbClr val="FF0000"/>
                </a:solidFill>
                <a:latin typeface="+mn-lt"/>
                <a:cs typeface="Arial" pitchFamily="34" charset="0"/>
              </a:rPr>
              <a:t>National Societies</a:t>
            </a:r>
            <a:r>
              <a:rPr lang="en-GB" sz="2400" dirty="0">
                <a:solidFill>
                  <a:srgbClr val="FF0000"/>
                </a:solidFill>
                <a:latin typeface="+mn-lt"/>
                <a:cs typeface="Arial" pitchFamily="34" charset="0"/>
              </a:rPr>
              <a:t>,</a:t>
            </a:r>
            <a:r>
              <a:rPr lang="en-GB" sz="2400" dirty="0">
                <a:latin typeface="+mn-lt"/>
                <a:cs typeface="Arial" pitchFamily="34" charset="0"/>
              </a:rPr>
              <a:t> with a view to preventing and alleviating human suffering, and thereby contributing to the maintenance and promotion of human dignity and peace in the world.  </a:t>
            </a:r>
          </a:p>
          <a:p>
            <a:pPr>
              <a:lnSpc>
                <a:spcPct val="90000"/>
              </a:lnSpc>
            </a:pPr>
            <a:r>
              <a:rPr lang="en-GB" sz="2400" dirty="0">
                <a:solidFill>
                  <a:srgbClr val="000000"/>
                </a:solidFill>
                <a:latin typeface="+mn-lt"/>
              </a:rPr>
              <a:t>		</a:t>
            </a:r>
          </a:p>
          <a:p>
            <a:pPr algn="r">
              <a:lnSpc>
                <a:spcPct val="90000"/>
              </a:lnSpc>
            </a:pPr>
            <a:r>
              <a:rPr lang="en-GB" sz="2400" dirty="0">
                <a:solidFill>
                  <a:srgbClr val="000000"/>
                </a:solidFill>
                <a:latin typeface="+mn-lt"/>
              </a:rPr>
              <a:t>		(Article 4, IFRC Constitution)</a:t>
            </a:r>
          </a:p>
          <a:p>
            <a:endParaRPr lang="en-US" sz="2400" dirty="0">
              <a:latin typeface="+mn-lt"/>
            </a:endParaRPr>
          </a:p>
        </p:txBody>
      </p:sp>
      <p:pic>
        <p:nvPicPr>
          <p:cNvPr id="13316" name="Picture 1027" descr="mozaic-vision"/>
          <p:cNvPicPr>
            <a:picLocks noChangeAspect="1" noChangeArrowheads="1"/>
          </p:cNvPicPr>
          <p:nvPr/>
        </p:nvPicPr>
        <p:blipFill>
          <a:blip r:embed="rId3"/>
          <a:srcRect/>
          <a:stretch>
            <a:fillRect/>
          </a:stretch>
        </p:blipFill>
        <p:spPr bwMode="auto">
          <a:xfrm>
            <a:off x="214282" y="1052736"/>
            <a:ext cx="3111500" cy="5486400"/>
          </a:xfrm>
          <a:prstGeom prst="rect">
            <a:avLst/>
          </a:prstGeom>
          <a:noFill/>
          <a:ln w="9525">
            <a:noFill/>
            <a:miter lim="800000"/>
            <a:headEnd/>
            <a:tailEnd/>
          </a:ln>
        </p:spPr>
      </p:pic>
    </p:spTree>
    <p:extLst>
      <p:ext uri="{BB962C8B-B14F-4D97-AF65-F5344CB8AC3E}">
        <p14:creationId xmlns:p14="http://schemas.microsoft.com/office/powerpoint/2010/main" val="296181102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3316"/>
                                        </p:tgtEl>
                                        <p:attrNameLst>
                                          <p:attrName>style.visibility</p:attrName>
                                        </p:attrNameLst>
                                      </p:cBhvr>
                                      <p:to>
                                        <p:strVal val="visible"/>
                                      </p:to>
                                    </p:set>
                                    <p:anim calcmode="lin" valueType="num">
                                      <p:cBhvr>
                                        <p:cTn id="7" dur="2000" fill="hold"/>
                                        <p:tgtEl>
                                          <p:spTgt spid="13316"/>
                                        </p:tgtEl>
                                        <p:attrNameLst>
                                          <p:attrName>ppt_w</p:attrName>
                                        </p:attrNameLst>
                                      </p:cBhvr>
                                      <p:tavLst>
                                        <p:tav tm="0">
                                          <p:val>
                                            <p:fltVal val="0"/>
                                          </p:val>
                                        </p:tav>
                                        <p:tav tm="100000">
                                          <p:val>
                                            <p:strVal val="#ppt_w"/>
                                          </p:val>
                                        </p:tav>
                                      </p:tavLst>
                                    </p:anim>
                                    <p:anim calcmode="lin" valueType="num">
                                      <p:cBhvr>
                                        <p:cTn id="8" dur="2000" fill="hold"/>
                                        <p:tgtEl>
                                          <p:spTgt spid="13316"/>
                                        </p:tgtEl>
                                        <p:attrNameLst>
                                          <p:attrName>ppt_h</p:attrName>
                                        </p:attrNameLst>
                                      </p:cBhvr>
                                      <p:tavLst>
                                        <p:tav tm="0">
                                          <p:val>
                                            <p:fltVal val="0"/>
                                          </p:val>
                                        </p:tav>
                                        <p:tav tm="100000">
                                          <p:val>
                                            <p:strVal val="#ppt_h"/>
                                          </p:val>
                                        </p:tav>
                                      </p:tavLst>
                                    </p:anim>
                                    <p:anim calcmode="lin" valueType="num">
                                      <p:cBhvr>
                                        <p:cTn id="9" dur="2000" fill="hold"/>
                                        <p:tgtEl>
                                          <p:spTgt spid="13316"/>
                                        </p:tgtEl>
                                        <p:attrNameLst>
                                          <p:attrName>style.rotation</p:attrName>
                                        </p:attrNameLst>
                                      </p:cBhvr>
                                      <p:tavLst>
                                        <p:tav tm="0">
                                          <p:val>
                                            <p:fltVal val="90"/>
                                          </p:val>
                                        </p:tav>
                                        <p:tav tm="100000">
                                          <p:val>
                                            <p:fltVal val="0"/>
                                          </p:val>
                                        </p:tav>
                                      </p:tavLst>
                                    </p:anim>
                                    <p:animEffect transition="in" filter="fade">
                                      <p:cBhvr>
                                        <p:cTn id="10" dur="2000"/>
                                        <p:tgtEl>
                                          <p:spTgt spid="13316"/>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3315"/>
                                        </p:tgtEl>
                                        <p:attrNameLst>
                                          <p:attrName>style.visibility</p:attrName>
                                        </p:attrNameLst>
                                      </p:cBhvr>
                                      <p:to>
                                        <p:strVal val="visible"/>
                                      </p:to>
                                    </p:set>
                                    <p:animEffect transition="in" filter="randombar(horizontal)">
                                      <p:cBhvr>
                                        <p:cTn id="15" dur="1750"/>
                                        <p:tgtEl>
                                          <p:spTgt spid="13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3080" y="764704"/>
            <a:ext cx="7021288" cy="1143000"/>
          </a:xfrm>
        </p:spPr>
        <p:txBody>
          <a:bodyPr/>
          <a:lstStyle/>
          <a:p>
            <a:pPr algn="ctr"/>
            <a:r>
              <a:rPr lang="en-US" sz="4000" dirty="0" smtClean="0">
                <a:solidFill>
                  <a:srgbClr val="FF0000"/>
                </a:solidFill>
                <a:effectLst>
                  <a:outerShdw blurRad="38100" dist="38100" dir="2700000" algn="tl">
                    <a:srgbClr val="000000">
                      <a:alpha val="43137"/>
                    </a:srgbClr>
                  </a:outerShdw>
                </a:effectLst>
              </a:rPr>
              <a:t>Strategy</a:t>
            </a:r>
            <a:r>
              <a:rPr lang="fr-CH" sz="4000" dirty="0" smtClean="0">
                <a:solidFill>
                  <a:srgbClr val="FF0000"/>
                </a:solidFill>
                <a:effectLst>
                  <a:outerShdw blurRad="38100" dist="38100" dir="2700000" algn="tl">
                    <a:srgbClr val="000000">
                      <a:alpha val="43137"/>
                    </a:srgbClr>
                  </a:outerShdw>
                </a:effectLst>
              </a:rPr>
              <a:t> </a:t>
            </a:r>
            <a:r>
              <a:rPr lang="fr-CH" sz="4000" dirty="0">
                <a:solidFill>
                  <a:srgbClr val="FF0000"/>
                </a:solidFill>
                <a:effectLst>
                  <a:outerShdw blurRad="38100" dist="38100" dir="2700000" algn="tl">
                    <a:srgbClr val="000000">
                      <a:alpha val="43137"/>
                    </a:srgbClr>
                  </a:outerShdw>
                </a:effectLst>
              </a:rPr>
              <a:t>2020</a:t>
            </a:r>
            <a:endParaRPr lang="en-US" sz="4000" dirty="0">
              <a:solidFill>
                <a:srgbClr val="FF0000"/>
              </a:solidFill>
              <a:effectLst>
                <a:outerShdw blurRad="38100" dist="38100" dir="2700000" algn="tl">
                  <a:srgbClr val="000000">
                    <a:alpha val="43137"/>
                  </a:srgbClr>
                </a:outerShdw>
              </a:effectLst>
            </a:endParaRPr>
          </a:p>
        </p:txBody>
      </p:sp>
      <p:sp>
        <p:nvSpPr>
          <p:cNvPr id="4" name="Content Placeholder 3"/>
          <p:cNvSpPr>
            <a:spLocks noGrp="1"/>
          </p:cNvSpPr>
          <p:nvPr>
            <p:ph sz="half" idx="1"/>
          </p:nvPr>
        </p:nvSpPr>
        <p:spPr>
          <a:xfrm>
            <a:off x="4643438" y="1500174"/>
            <a:ext cx="4038600" cy="4191000"/>
          </a:xfrm>
        </p:spPr>
        <p:txBody>
          <a:bodyPr/>
          <a:lstStyle/>
          <a:p>
            <a:pPr>
              <a:buNone/>
            </a:pPr>
            <a:endParaRPr lang="fr-CH" b="1" dirty="0" smtClean="0">
              <a:solidFill>
                <a:srgbClr val="FF0000"/>
              </a:solidFill>
            </a:endParaRPr>
          </a:p>
          <a:p>
            <a:pPr>
              <a:buNone/>
            </a:pPr>
            <a:endParaRPr lang="fr-CH" sz="1200" dirty="0" smtClean="0"/>
          </a:p>
        </p:txBody>
      </p:sp>
      <p:grpSp>
        <p:nvGrpSpPr>
          <p:cNvPr id="5" name="Content Placeholder 4"/>
          <p:cNvGrpSpPr>
            <a:grpSpLocks noGrp="1"/>
          </p:cNvGrpSpPr>
          <p:nvPr/>
        </p:nvGrpSpPr>
        <p:grpSpPr>
          <a:xfrm>
            <a:off x="395536" y="1844824"/>
            <a:ext cx="8208912" cy="4589963"/>
            <a:chOff x="838200" y="357166"/>
            <a:chExt cx="8305800" cy="4472249"/>
          </a:xfrm>
        </p:grpSpPr>
        <p:sp>
          <p:nvSpPr>
            <p:cNvPr id="6" name="Isosceles Triangle 5"/>
            <p:cNvSpPr/>
            <p:nvPr/>
          </p:nvSpPr>
          <p:spPr>
            <a:xfrm>
              <a:off x="1500187" y="357166"/>
              <a:ext cx="7643813" cy="914400"/>
            </a:xfrm>
            <a:prstGeom prst="triangle">
              <a:avLst/>
            </a:prstGeom>
            <a:solidFill>
              <a:schemeClr val="bg1"/>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i="1" dirty="0">
                  <a:solidFill>
                    <a:srgbClr val="FF0000"/>
                  </a:solidFill>
                  <a:cs typeface="Calibri"/>
                </a:rPr>
                <a:t>Vision 2020</a:t>
              </a:r>
              <a:endParaRPr lang="en-GB" sz="2800" i="1" dirty="0">
                <a:solidFill>
                  <a:srgbClr val="FF0000"/>
                </a:solidFill>
                <a:cs typeface="Calibri"/>
              </a:endParaRPr>
            </a:p>
          </p:txBody>
        </p:sp>
        <p:sp>
          <p:nvSpPr>
            <p:cNvPr id="7" name="TextBox 7"/>
            <p:cNvSpPr txBox="1">
              <a:spLocks noChangeArrowheads="1"/>
            </p:cNvSpPr>
            <p:nvPr/>
          </p:nvSpPr>
          <p:spPr bwMode="auto">
            <a:xfrm>
              <a:off x="1857356" y="1285860"/>
              <a:ext cx="2205039" cy="2666840"/>
            </a:xfrm>
            <a:prstGeom prst="rect">
              <a:avLst/>
            </a:prstGeom>
            <a:solidFill>
              <a:schemeClr val="bg1"/>
            </a:solidFill>
            <a:ln w="63500">
              <a:solidFill>
                <a:schemeClr val="tx1"/>
              </a:solidFill>
              <a:miter lim="800000"/>
              <a:headEnd/>
              <a:tailEnd/>
            </a:ln>
          </p:spPr>
          <p:txBody>
            <a:bodyPr>
              <a:spAutoFit/>
            </a:bodyPr>
            <a:lstStyle/>
            <a:p>
              <a:pPr algn="ctr"/>
              <a:endParaRPr lang="en-GB" sz="2000" b="1" dirty="0">
                <a:solidFill>
                  <a:srgbClr val="000000"/>
                </a:solidFill>
                <a:latin typeface="Calibri" pitchFamily="34" charset="0"/>
              </a:endParaRPr>
            </a:p>
            <a:p>
              <a:pPr algn="ctr"/>
              <a:r>
                <a:rPr lang="en-GB" sz="1400" b="1" dirty="0">
                  <a:solidFill>
                    <a:srgbClr val="000000"/>
                  </a:solidFill>
                  <a:latin typeface="Calibri" pitchFamily="34" charset="0"/>
                </a:rPr>
                <a:t>Strategic Aim 1</a:t>
              </a:r>
            </a:p>
            <a:p>
              <a:pPr algn="ctr"/>
              <a:endParaRPr lang="en-GB" sz="1400" b="1" dirty="0">
                <a:solidFill>
                  <a:srgbClr val="000000"/>
                </a:solidFill>
                <a:latin typeface="Calibri" pitchFamily="34" charset="0"/>
              </a:endParaRPr>
            </a:p>
            <a:p>
              <a:pPr algn="ctr"/>
              <a:r>
                <a:rPr lang="en-GB" sz="1400" dirty="0">
                  <a:solidFill>
                    <a:srgbClr val="000000"/>
                  </a:solidFill>
                  <a:latin typeface="Calibri" pitchFamily="34" charset="0"/>
                </a:rPr>
                <a:t>Save lives, protect livelihoods, and strengthen recovery from disasters and crises</a:t>
              </a:r>
            </a:p>
            <a:p>
              <a:pPr algn="ctr"/>
              <a:endParaRPr lang="en-GB" sz="1600" b="1" dirty="0">
                <a:solidFill>
                  <a:srgbClr val="000000"/>
                </a:solidFill>
                <a:latin typeface="Calibri" pitchFamily="34" charset="0"/>
              </a:endParaRPr>
            </a:p>
            <a:p>
              <a:pPr algn="ctr"/>
              <a:endParaRPr lang="en-GB" sz="1600" b="1" dirty="0">
                <a:solidFill>
                  <a:srgbClr val="000000"/>
                </a:solidFill>
                <a:latin typeface="Calibri" pitchFamily="34" charset="0"/>
              </a:endParaRPr>
            </a:p>
          </p:txBody>
        </p:sp>
        <p:sp>
          <p:nvSpPr>
            <p:cNvPr id="8" name="TextBox 8"/>
            <p:cNvSpPr txBox="1">
              <a:spLocks noChangeArrowheads="1"/>
            </p:cNvSpPr>
            <p:nvPr/>
          </p:nvSpPr>
          <p:spPr bwMode="auto">
            <a:xfrm>
              <a:off x="4071934" y="1285860"/>
              <a:ext cx="2438399" cy="2735222"/>
            </a:xfrm>
            <a:prstGeom prst="rect">
              <a:avLst/>
            </a:prstGeom>
            <a:solidFill>
              <a:schemeClr val="bg1"/>
            </a:solidFill>
            <a:ln w="63500">
              <a:solidFill>
                <a:schemeClr val="tx1"/>
              </a:solidFill>
              <a:miter lim="800000"/>
              <a:headEnd/>
              <a:tailEnd/>
            </a:ln>
          </p:spPr>
          <p:txBody>
            <a:bodyPr>
              <a:spAutoFit/>
            </a:bodyPr>
            <a:lstStyle/>
            <a:p>
              <a:pPr algn="ctr"/>
              <a:endParaRPr lang="en-GB" sz="2400" b="1" dirty="0">
                <a:solidFill>
                  <a:srgbClr val="000000"/>
                </a:solidFill>
                <a:latin typeface="Calibri" pitchFamily="34" charset="0"/>
              </a:endParaRPr>
            </a:p>
            <a:p>
              <a:pPr algn="ctr"/>
              <a:r>
                <a:rPr lang="en-GB" sz="1400" b="1" dirty="0">
                  <a:solidFill>
                    <a:srgbClr val="000000"/>
                  </a:solidFill>
                  <a:latin typeface="Calibri" pitchFamily="34" charset="0"/>
                </a:rPr>
                <a:t>Strategic Aim 2</a:t>
              </a:r>
            </a:p>
            <a:p>
              <a:pPr algn="ctr"/>
              <a:endParaRPr lang="en-GB" sz="1400" b="1" dirty="0">
                <a:solidFill>
                  <a:srgbClr val="000000"/>
                </a:solidFill>
                <a:latin typeface="Calibri" pitchFamily="34" charset="0"/>
              </a:endParaRPr>
            </a:p>
            <a:p>
              <a:pPr algn="ctr"/>
              <a:endParaRPr lang="en-GB" sz="1400" b="1" dirty="0">
                <a:solidFill>
                  <a:srgbClr val="000000"/>
                </a:solidFill>
                <a:latin typeface="Calibri" pitchFamily="34" charset="0"/>
              </a:endParaRPr>
            </a:p>
            <a:p>
              <a:pPr algn="ctr"/>
              <a:r>
                <a:rPr lang="en-GB" sz="1400" dirty="0">
                  <a:solidFill>
                    <a:srgbClr val="000000"/>
                  </a:solidFill>
                  <a:latin typeface="Calibri" pitchFamily="34" charset="0"/>
                </a:rPr>
                <a:t>Enable healthy </a:t>
              </a:r>
              <a:br>
                <a:rPr lang="en-GB" sz="1400" dirty="0">
                  <a:solidFill>
                    <a:srgbClr val="000000"/>
                  </a:solidFill>
                  <a:latin typeface="Calibri" pitchFamily="34" charset="0"/>
                </a:rPr>
              </a:br>
              <a:r>
                <a:rPr lang="en-GB" sz="1400" dirty="0">
                  <a:solidFill>
                    <a:srgbClr val="000000"/>
                  </a:solidFill>
                  <a:latin typeface="Calibri" pitchFamily="34" charset="0"/>
                </a:rPr>
                <a:t>and safe living</a:t>
              </a:r>
            </a:p>
            <a:p>
              <a:pPr algn="ctr"/>
              <a:endParaRPr lang="fr-CH" sz="2000" b="1" dirty="0">
                <a:solidFill>
                  <a:srgbClr val="000000"/>
                </a:solidFill>
                <a:latin typeface="Calibri" pitchFamily="34" charset="0"/>
              </a:endParaRPr>
            </a:p>
            <a:p>
              <a:pPr algn="ctr"/>
              <a:endParaRPr lang="fr-CH" sz="2000" b="1" dirty="0">
                <a:solidFill>
                  <a:srgbClr val="000000"/>
                </a:solidFill>
                <a:latin typeface="Calibri" pitchFamily="34" charset="0"/>
              </a:endParaRPr>
            </a:p>
            <a:p>
              <a:pPr algn="ctr"/>
              <a:endParaRPr lang="en-GB" sz="2000" b="1" dirty="0">
                <a:solidFill>
                  <a:srgbClr val="000000"/>
                </a:solidFill>
                <a:latin typeface="Calibri" pitchFamily="34" charset="0"/>
              </a:endParaRPr>
            </a:p>
          </p:txBody>
        </p:sp>
        <p:sp>
          <p:nvSpPr>
            <p:cNvPr id="9" name="TextBox 9"/>
            <p:cNvSpPr txBox="1">
              <a:spLocks noChangeArrowheads="1"/>
            </p:cNvSpPr>
            <p:nvPr/>
          </p:nvSpPr>
          <p:spPr bwMode="auto">
            <a:xfrm>
              <a:off x="6500826" y="1285859"/>
              <a:ext cx="2133599" cy="2376223"/>
            </a:xfrm>
            <a:prstGeom prst="rect">
              <a:avLst/>
            </a:prstGeom>
            <a:solidFill>
              <a:schemeClr val="bg1"/>
            </a:solidFill>
            <a:ln w="63500">
              <a:solidFill>
                <a:schemeClr val="tx1"/>
              </a:solidFill>
              <a:miter lim="800000"/>
              <a:headEnd/>
              <a:tailEnd/>
            </a:ln>
          </p:spPr>
          <p:txBody>
            <a:bodyPr wrap="square">
              <a:spAutoFit/>
            </a:bodyPr>
            <a:lstStyle/>
            <a:p>
              <a:pPr algn="ctr"/>
              <a:endParaRPr lang="en-GB" sz="2400" b="1" dirty="0">
                <a:solidFill>
                  <a:srgbClr val="000000"/>
                </a:solidFill>
                <a:latin typeface="Calibri" pitchFamily="34" charset="0"/>
              </a:endParaRPr>
            </a:p>
            <a:p>
              <a:pPr algn="ctr"/>
              <a:r>
                <a:rPr lang="en-GB" sz="1400" b="1" dirty="0">
                  <a:solidFill>
                    <a:srgbClr val="000000"/>
                  </a:solidFill>
                  <a:latin typeface="Calibri" pitchFamily="34" charset="0"/>
                </a:rPr>
                <a:t>Strategic Aim 3</a:t>
              </a:r>
            </a:p>
            <a:p>
              <a:pPr algn="ctr"/>
              <a:endParaRPr lang="en-GB" sz="1400" b="1" dirty="0">
                <a:solidFill>
                  <a:srgbClr val="000000"/>
                </a:solidFill>
                <a:latin typeface="Calibri" pitchFamily="34" charset="0"/>
              </a:endParaRPr>
            </a:p>
            <a:p>
              <a:pPr algn="ctr"/>
              <a:r>
                <a:rPr lang="en-GB" sz="1400" dirty="0">
                  <a:solidFill>
                    <a:srgbClr val="000000"/>
                  </a:solidFill>
                  <a:latin typeface="Calibri" pitchFamily="34" charset="0"/>
                </a:rPr>
                <a:t>Promote social inclusion and a culture of non-violence and peace</a:t>
              </a:r>
            </a:p>
            <a:p>
              <a:pPr algn="ctr"/>
              <a:endParaRPr lang="en-GB" sz="1100" b="1" dirty="0">
                <a:solidFill>
                  <a:srgbClr val="000000"/>
                </a:solidFill>
                <a:latin typeface="Calibri" pitchFamily="34" charset="0"/>
              </a:endParaRPr>
            </a:p>
            <a:p>
              <a:pPr algn="ctr"/>
              <a:endParaRPr lang="en-GB" sz="1400" b="1" dirty="0">
                <a:solidFill>
                  <a:srgbClr val="000000"/>
                </a:solidFill>
                <a:latin typeface="Calibri" pitchFamily="34" charset="0"/>
              </a:endParaRPr>
            </a:p>
          </p:txBody>
        </p:sp>
        <p:sp>
          <p:nvSpPr>
            <p:cNvPr id="10" name="Rectangle 15"/>
            <p:cNvSpPr>
              <a:spLocks noChangeArrowheads="1"/>
            </p:cNvSpPr>
            <p:nvPr/>
          </p:nvSpPr>
          <p:spPr bwMode="auto">
            <a:xfrm>
              <a:off x="1366056" y="3531527"/>
              <a:ext cx="3657600" cy="721845"/>
            </a:xfrm>
            <a:prstGeom prst="rect">
              <a:avLst/>
            </a:prstGeom>
            <a:solidFill>
              <a:schemeClr val="bg1"/>
            </a:solidFill>
            <a:ln w="66675">
              <a:solidFill>
                <a:srgbClr val="FF0000"/>
              </a:solidFill>
              <a:round/>
              <a:headEnd/>
              <a:tailEnd/>
            </a:ln>
          </p:spPr>
          <p:txBody>
            <a:bodyPr lIns="90000" tIns="46800" rIns="90000" bIns="46800">
              <a:spAutoFit/>
            </a:bodyPr>
            <a:lstStyle/>
            <a:p>
              <a:pPr algn="ctr"/>
              <a:r>
                <a:rPr lang="en-GB" sz="1400" b="1" dirty="0">
                  <a:solidFill>
                    <a:prstClr val="black"/>
                  </a:solidFill>
                  <a:latin typeface="Calibri" pitchFamily="34" charset="0"/>
                </a:rPr>
                <a:t>Enabling Action 2      </a:t>
              </a:r>
            </a:p>
            <a:p>
              <a:pPr algn="ctr"/>
              <a:r>
                <a:rPr lang="en-GB" sz="1400" dirty="0">
                  <a:solidFill>
                    <a:prstClr val="black"/>
                  </a:solidFill>
                  <a:latin typeface="Calibri" pitchFamily="34" charset="0"/>
                </a:rPr>
                <a:t>Pursue humanitarian diplomacy to prevent and reduce </a:t>
              </a:r>
              <a:r>
                <a:rPr lang="en-GB" sz="1400" dirty="0" smtClean="0">
                  <a:solidFill>
                    <a:prstClr val="black"/>
                  </a:solidFill>
                  <a:latin typeface="Calibri" pitchFamily="34" charset="0"/>
                </a:rPr>
                <a:t>vulnerability in a globalised world </a:t>
              </a:r>
              <a:endParaRPr lang="en-GB" sz="1400" dirty="0">
                <a:solidFill>
                  <a:prstClr val="black"/>
                </a:solidFill>
                <a:latin typeface="Calibri" pitchFamily="34" charset="0"/>
              </a:endParaRPr>
            </a:p>
          </p:txBody>
        </p:sp>
        <p:sp>
          <p:nvSpPr>
            <p:cNvPr id="11" name="Rectangle 16"/>
            <p:cNvSpPr>
              <a:spLocks noChangeArrowheads="1"/>
            </p:cNvSpPr>
            <p:nvPr/>
          </p:nvSpPr>
          <p:spPr bwMode="auto">
            <a:xfrm>
              <a:off x="5061460" y="3531527"/>
              <a:ext cx="3733800" cy="822989"/>
            </a:xfrm>
            <a:prstGeom prst="rect">
              <a:avLst/>
            </a:prstGeom>
            <a:solidFill>
              <a:schemeClr val="bg1"/>
            </a:solidFill>
            <a:ln w="63500">
              <a:solidFill>
                <a:srgbClr val="FF0000"/>
              </a:solidFill>
              <a:round/>
              <a:headEnd/>
              <a:tailEnd/>
            </a:ln>
          </p:spPr>
          <p:txBody>
            <a:bodyPr lIns="90000" tIns="46800" rIns="90000" bIns="46800">
              <a:spAutoFit/>
            </a:bodyPr>
            <a:lstStyle/>
            <a:p>
              <a:pPr algn="ctr"/>
              <a:r>
                <a:rPr lang="en-GB" sz="1400" b="1" dirty="0">
                  <a:solidFill>
                    <a:prstClr val="black"/>
                  </a:solidFill>
                  <a:latin typeface="Calibri" pitchFamily="34" charset="0"/>
                </a:rPr>
                <a:t>Enabling Action 3     </a:t>
              </a:r>
            </a:p>
            <a:p>
              <a:pPr algn="ctr"/>
              <a:r>
                <a:rPr lang="en-GB" sz="1400" dirty="0">
                  <a:solidFill>
                    <a:prstClr val="black"/>
                  </a:solidFill>
                  <a:latin typeface="Calibri" pitchFamily="34" charset="0"/>
                </a:rPr>
                <a:t>Function effectively as the IFRC</a:t>
              </a:r>
            </a:p>
            <a:p>
              <a:pPr algn="ctr"/>
              <a:endParaRPr lang="en-GB" sz="1400" dirty="0">
                <a:solidFill>
                  <a:prstClr val="black"/>
                </a:solidFill>
                <a:latin typeface="Calibri" pitchFamily="34" charset="0"/>
              </a:endParaRPr>
            </a:p>
          </p:txBody>
        </p:sp>
        <p:sp>
          <p:nvSpPr>
            <p:cNvPr id="12" name="Rectangle 18"/>
            <p:cNvSpPr>
              <a:spLocks noChangeArrowheads="1"/>
            </p:cNvSpPr>
            <p:nvPr/>
          </p:nvSpPr>
          <p:spPr bwMode="auto">
            <a:xfrm>
              <a:off x="838200" y="4245758"/>
              <a:ext cx="8305800" cy="583657"/>
            </a:xfrm>
            <a:prstGeom prst="rect">
              <a:avLst/>
            </a:prstGeom>
            <a:solidFill>
              <a:schemeClr val="bg1"/>
            </a:solidFill>
            <a:ln w="63500">
              <a:solidFill>
                <a:srgbClr val="FF0000"/>
              </a:solidFill>
              <a:round/>
              <a:headEnd/>
              <a:tailEnd/>
            </a:ln>
          </p:spPr>
          <p:txBody>
            <a:bodyPr lIns="90000" tIns="46800" rIns="90000" bIns="46800">
              <a:spAutoFit/>
            </a:bodyPr>
            <a:lstStyle/>
            <a:p>
              <a:pPr algn="ctr"/>
              <a:r>
                <a:rPr lang="en-GB" sz="1400" b="1" dirty="0">
                  <a:solidFill>
                    <a:prstClr val="black"/>
                  </a:solidFill>
                  <a:latin typeface="Calibri" pitchFamily="34" charset="0"/>
                </a:rPr>
                <a:t>Enabling Action 1 </a:t>
              </a:r>
              <a:endParaRPr lang="en-US" sz="1400" dirty="0">
                <a:solidFill>
                  <a:prstClr val="black"/>
                </a:solidFill>
              </a:endParaRPr>
            </a:p>
            <a:p>
              <a:pPr algn="ctr"/>
              <a:r>
                <a:rPr lang="en-GB" sz="1400" b="1" dirty="0">
                  <a:solidFill>
                    <a:srgbClr val="FF0000"/>
                  </a:solidFill>
                  <a:latin typeface="Calibri" pitchFamily="34" charset="0"/>
                </a:rPr>
                <a:t>Build strong National Red Cross and Red Crescent Societies</a:t>
              </a:r>
            </a:p>
          </p:txBody>
        </p:sp>
      </p:grpSp>
    </p:spTree>
    <p:extLst>
      <p:ext uri="{BB962C8B-B14F-4D97-AF65-F5344CB8AC3E}">
        <p14:creationId xmlns:p14="http://schemas.microsoft.com/office/powerpoint/2010/main" val="374330429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3500" fill="hold"/>
                                        <p:tgtEl>
                                          <p:spTgt spid="5"/>
                                        </p:tgtEl>
                                        <p:attrNameLst>
                                          <p:attrName>ppt_w</p:attrName>
                                        </p:attrNameLst>
                                      </p:cBhvr>
                                      <p:tavLst>
                                        <p:tav tm="0">
                                          <p:val>
                                            <p:fltVal val="0"/>
                                          </p:val>
                                        </p:tav>
                                        <p:tav tm="100000">
                                          <p:val>
                                            <p:strVal val="#ppt_w"/>
                                          </p:val>
                                        </p:tav>
                                      </p:tavLst>
                                    </p:anim>
                                    <p:anim calcmode="lin" valueType="num">
                                      <p:cBhvr>
                                        <p:cTn id="8" dur="3500" fill="hold"/>
                                        <p:tgtEl>
                                          <p:spTgt spid="5"/>
                                        </p:tgtEl>
                                        <p:attrNameLst>
                                          <p:attrName>ppt_h</p:attrName>
                                        </p:attrNameLst>
                                      </p:cBhvr>
                                      <p:tavLst>
                                        <p:tav tm="0">
                                          <p:val>
                                            <p:fltVal val="0"/>
                                          </p:val>
                                        </p:tav>
                                        <p:tav tm="100000">
                                          <p:val>
                                            <p:strVal val="#ppt_h"/>
                                          </p:val>
                                        </p:tav>
                                      </p:tavLst>
                                    </p:anim>
                                    <p:animEffect transition="in" filter="fade">
                                      <p:cBhvr>
                                        <p:cTn id="9" dur="3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3"/>
          <p:cNvSpPr>
            <a:spLocks noGrp="1" noChangeArrowheads="1"/>
          </p:cNvSpPr>
          <p:nvPr>
            <p:ph type="body" idx="1"/>
          </p:nvPr>
        </p:nvSpPr>
        <p:spPr>
          <a:xfrm>
            <a:off x="4494335" y="2190750"/>
            <a:ext cx="4434254" cy="4572000"/>
          </a:xfrm>
        </p:spPr>
        <p:txBody>
          <a:bodyPr/>
          <a:lstStyle/>
          <a:p>
            <a:pPr marL="168275" indent="-168275" eaLnBrk="1" hangingPunct="1"/>
            <a:r>
              <a:rPr lang="en-GB" altLang="en-US" sz="2400" dirty="0" smtClean="0">
                <a:solidFill>
                  <a:srgbClr val="333333"/>
                </a:solidFill>
                <a:ea typeface="Arial Unicode MS" pitchFamily="34" charset="-128"/>
                <a:cs typeface="Arial Unicode MS" pitchFamily="34" charset="-128"/>
              </a:rPr>
              <a:t>National Societies act as </a:t>
            </a:r>
            <a:r>
              <a:rPr lang="en-GB" altLang="en-US" sz="2400" b="1" dirty="0" smtClean="0">
                <a:solidFill>
                  <a:srgbClr val="FF0000"/>
                </a:solidFill>
                <a:effectLst>
                  <a:outerShdw blurRad="38100" dist="38100" dir="2700000" algn="tl">
                    <a:srgbClr val="000000">
                      <a:alpha val="43137"/>
                    </a:srgbClr>
                  </a:outerShdw>
                </a:effectLst>
                <a:ea typeface="Arial Unicode MS" pitchFamily="34" charset="-128"/>
                <a:cs typeface="Arial Unicode MS" pitchFamily="34" charset="-128"/>
              </a:rPr>
              <a:t>auxiliaries to the public authorities </a:t>
            </a:r>
            <a:r>
              <a:rPr lang="en-GB" altLang="en-US" sz="2400" dirty="0" smtClean="0">
                <a:solidFill>
                  <a:srgbClr val="333333"/>
                </a:solidFill>
                <a:ea typeface="Arial Unicode MS" pitchFamily="34" charset="-128"/>
                <a:cs typeface="Arial Unicode MS" pitchFamily="34" charset="-128"/>
              </a:rPr>
              <a:t>of their own countries in the humanitarian field. </a:t>
            </a:r>
          </a:p>
          <a:p>
            <a:pPr marL="168275" indent="-168275" eaLnBrk="1" hangingPunct="1"/>
            <a:endParaRPr lang="en-GB" altLang="en-US" sz="2400" dirty="0" smtClean="0">
              <a:solidFill>
                <a:srgbClr val="333333"/>
              </a:solidFill>
              <a:ea typeface="Arial Unicode MS" pitchFamily="34" charset="-128"/>
              <a:cs typeface="Arial Unicode MS" pitchFamily="34" charset="-128"/>
            </a:endParaRPr>
          </a:p>
          <a:p>
            <a:pPr marL="168275" indent="-168275" eaLnBrk="1" hangingPunct="1"/>
            <a:r>
              <a:rPr lang="en-GB" altLang="en-US" sz="2400" dirty="0" smtClean="0">
                <a:solidFill>
                  <a:srgbClr val="333333"/>
                </a:solidFill>
                <a:ea typeface="Arial Unicode MS" pitchFamily="34" charset="-128"/>
                <a:cs typeface="Arial Unicode MS" pitchFamily="34" charset="-128"/>
              </a:rPr>
              <a:t>They provide a range of services including disaster relief, health and social programmes, and assistance to people affected </a:t>
            </a:r>
            <a:br>
              <a:rPr lang="en-GB" altLang="en-US" sz="2400" dirty="0" smtClean="0">
                <a:solidFill>
                  <a:srgbClr val="333333"/>
                </a:solidFill>
                <a:ea typeface="Arial Unicode MS" pitchFamily="34" charset="-128"/>
                <a:cs typeface="Arial Unicode MS" pitchFamily="34" charset="-128"/>
              </a:rPr>
            </a:br>
            <a:r>
              <a:rPr lang="en-GB" altLang="en-US" sz="2400" dirty="0" smtClean="0">
                <a:solidFill>
                  <a:srgbClr val="333333"/>
                </a:solidFill>
                <a:ea typeface="Arial Unicode MS" pitchFamily="34" charset="-128"/>
                <a:cs typeface="Arial Unicode MS" pitchFamily="34" charset="-128"/>
              </a:rPr>
              <a:t>by war. </a:t>
            </a:r>
          </a:p>
          <a:p>
            <a:pPr marL="168275" indent="-168275" eaLnBrk="1" hangingPunct="1">
              <a:spcBef>
                <a:spcPct val="35000"/>
              </a:spcBef>
              <a:buClr>
                <a:srgbClr val="E00034"/>
              </a:buClr>
              <a:buFont typeface="Wingdings" pitchFamily="2" charset="2"/>
              <a:buNone/>
            </a:pPr>
            <a:endParaRPr lang="en-GB" altLang="en-US" sz="2400" dirty="0" smtClean="0">
              <a:ea typeface="Arial Unicode MS" pitchFamily="34" charset="-128"/>
              <a:cs typeface="Arial Unicode MS" pitchFamily="34" charset="-128"/>
            </a:endParaRPr>
          </a:p>
        </p:txBody>
      </p:sp>
      <p:sp>
        <p:nvSpPr>
          <p:cNvPr id="9221" name="Rectangle 2"/>
          <p:cNvSpPr>
            <a:spLocks noGrp="1" noChangeArrowheads="1"/>
          </p:cNvSpPr>
          <p:nvPr>
            <p:ph type="title"/>
          </p:nvPr>
        </p:nvSpPr>
        <p:spPr>
          <a:xfrm>
            <a:off x="4644008" y="1484784"/>
            <a:ext cx="4232031" cy="654050"/>
          </a:xfrm>
        </p:spPr>
        <p:txBody>
          <a:bodyPr/>
          <a:lstStyle/>
          <a:p>
            <a:pPr eaLnBrk="1" hangingPunct="1"/>
            <a:r>
              <a:rPr lang="fr-CH" altLang="en-US" sz="4000" dirty="0" smtClean="0">
                <a:solidFill>
                  <a:srgbClr val="FF0000"/>
                </a:solidFill>
                <a:effectLst>
                  <a:outerShdw blurRad="38100" dist="38100" dir="2700000" algn="tl">
                    <a:srgbClr val="000000">
                      <a:alpha val="43137"/>
                    </a:srgbClr>
                  </a:outerShdw>
                </a:effectLst>
              </a:rPr>
              <a:t>National </a:t>
            </a:r>
            <a:r>
              <a:rPr lang="fr-CH" altLang="en-US" sz="4000" dirty="0" err="1" smtClean="0">
                <a:solidFill>
                  <a:srgbClr val="FF0000"/>
                </a:solidFill>
                <a:effectLst>
                  <a:outerShdw blurRad="38100" dist="38100" dir="2700000" algn="tl">
                    <a:srgbClr val="000000">
                      <a:alpha val="43137"/>
                    </a:srgbClr>
                  </a:outerShdw>
                </a:effectLst>
              </a:rPr>
              <a:t>Societies</a:t>
            </a:r>
            <a:r>
              <a:rPr lang="fr-CH" altLang="en-US" sz="4000" dirty="0" smtClean="0">
                <a:solidFill>
                  <a:srgbClr val="FF0000"/>
                </a:solidFill>
                <a:effectLst>
                  <a:outerShdw blurRad="38100" dist="38100" dir="2700000" algn="tl">
                    <a:srgbClr val="000000">
                      <a:alpha val="43137"/>
                    </a:srgbClr>
                  </a:outerShdw>
                </a:effectLst>
              </a:rPr>
              <a:t/>
            </a:r>
            <a:br>
              <a:rPr lang="fr-CH" altLang="en-US" sz="4000" dirty="0" smtClean="0">
                <a:solidFill>
                  <a:srgbClr val="FF0000"/>
                </a:solidFill>
                <a:effectLst>
                  <a:outerShdw blurRad="38100" dist="38100" dir="2700000" algn="tl">
                    <a:srgbClr val="000000">
                      <a:alpha val="43137"/>
                    </a:srgbClr>
                  </a:outerShdw>
                </a:effectLst>
              </a:rPr>
            </a:br>
            <a:endParaRPr lang="en-GB" altLang="en-US" sz="4000" dirty="0" smtClean="0">
              <a:solidFill>
                <a:srgbClr val="FF0000"/>
              </a:solidFill>
              <a:effectLst>
                <a:outerShdw blurRad="38100" dist="38100" dir="2700000" algn="tl">
                  <a:srgbClr val="000000">
                    <a:alpha val="43137"/>
                  </a:srgbClr>
                </a:outerShdw>
              </a:effectLst>
            </a:endParaRPr>
          </a:p>
        </p:txBody>
      </p:sp>
      <p:pic>
        <p:nvPicPr>
          <p:cNvPr id="9222" name="Picture 17" descr="91100-NS-wh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8918"/>
            <a:ext cx="4283968" cy="6059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422012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2"/>
          <p:cNvSpPr>
            <a:spLocks noGrp="1"/>
          </p:cNvSpPr>
          <p:nvPr>
            <p:ph type="title"/>
          </p:nvPr>
        </p:nvSpPr>
        <p:spPr>
          <a:xfrm>
            <a:off x="251520" y="1196752"/>
            <a:ext cx="8712968" cy="541338"/>
          </a:xfrm>
        </p:spPr>
        <p:txBody>
          <a:bodyPr/>
          <a:lstStyle/>
          <a:p>
            <a:pPr eaLnBrk="1" hangingPunct="1"/>
            <a:r>
              <a:rPr lang="en-GB" altLang="en-US" sz="4000" dirty="0" smtClean="0">
                <a:solidFill>
                  <a:srgbClr val="FF0000"/>
                </a:solidFill>
                <a:effectLst>
                  <a:outerShdw blurRad="38100" dist="38100" dir="2700000" algn="tl">
                    <a:srgbClr val="000000">
                      <a:alpha val="43137"/>
                    </a:srgbClr>
                  </a:outerShdw>
                </a:effectLst>
                <a:ea typeface="ＭＳ Ｐゴシック" pitchFamily="34" charset="-128"/>
              </a:rPr>
              <a:t>National Societies provide services like:</a:t>
            </a:r>
          </a:p>
        </p:txBody>
      </p:sp>
      <p:sp>
        <p:nvSpPr>
          <p:cNvPr id="15363" name="Rectangle 2"/>
          <p:cNvSpPr>
            <a:spLocks noGrp="1" noChangeArrowheads="1"/>
          </p:cNvSpPr>
          <p:nvPr>
            <p:ph idx="1"/>
          </p:nvPr>
        </p:nvSpPr>
        <p:spPr>
          <a:xfrm>
            <a:off x="395536" y="2640764"/>
            <a:ext cx="3456843" cy="3168650"/>
          </a:xfrm>
        </p:spPr>
        <p:txBody>
          <a:bodyPr/>
          <a:lstStyle/>
          <a:p>
            <a:pPr marL="363538" indent="-363538" eaLnBrk="1" hangingPunct="1">
              <a:buFont typeface="Arial" pitchFamily="34" charset="0"/>
              <a:buNone/>
            </a:pPr>
            <a:r>
              <a:rPr lang="en-GB" altLang="en-US" sz="2400" b="1" dirty="0" smtClean="0"/>
              <a:t>Disaster response and recovery – </a:t>
            </a:r>
          </a:p>
          <a:p>
            <a:pPr marL="363538" indent="-363538" eaLnBrk="1" hangingPunct="1">
              <a:buFont typeface="Arial" pitchFamily="34" charset="0"/>
              <a:buNone/>
            </a:pPr>
            <a:r>
              <a:rPr lang="en-GB" altLang="en-US" sz="2400" b="1" dirty="0" smtClean="0"/>
              <a:t>to save lives and protect </a:t>
            </a:r>
          </a:p>
          <a:p>
            <a:pPr marL="363538" indent="-363538" eaLnBrk="1" hangingPunct="1">
              <a:buFont typeface="Arial" pitchFamily="34" charset="0"/>
              <a:buNone/>
            </a:pPr>
            <a:r>
              <a:rPr lang="en-GB" altLang="en-US" sz="2400" b="1" dirty="0" smtClean="0"/>
              <a:t>livelihoods</a:t>
            </a:r>
            <a:endParaRPr lang="en-GB" altLang="en-US" sz="2400" dirty="0" smtClean="0"/>
          </a:p>
          <a:p>
            <a:pPr marL="363538" indent="-363538" eaLnBrk="1" hangingPunct="1"/>
            <a:r>
              <a:rPr lang="en-GB" altLang="en-US" sz="2000" dirty="0" smtClean="0"/>
              <a:t>Emergency shelter</a:t>
            </a:r>
          </a:p>
          <a:p>
            <a:pPr marL="363538" indent="-363538" eaLnBrk="1" hangingPunct="1"/>
            <a:r>
              <a:rPr lang="en-GB" altLang="en-US" sz="2000" dirty="0" smtClean="0"/>
              <a:t>Food, relief supplies and clean water</a:t>
            </a:r>
          </a:p>
          <a:p>
            <a:pPr marL="363538" indent="-363538" eaLnBrk="1" hangingPunct="1"/>
            <a:r>
              <a:rPr lang="en-GB" altLang="en-US" sz="2000" dirty="0" smtClean="0"/>
              <a:t>Restoring family links </a:t>
            </a:r>
          </a:p>
          <a:p>
            <a:pPr marL="363538" indent="-363538" eaLnBrk="1" hangingPunct="1">
              <a:buFont typeface="Wingdings" pitchFamily="2" charset="2"/>
              <a:buNone/>
            </a:pPr>
            <a:r>
              <a:rPr lang="en-GB" altLang="en-US" sz="2400" i="1" dirty="0" smtClean="0">
                <a:solidFill>
                  <a:srgbClr val="000000"/>
                </a:solidFill>
                <a:ea typeface="ＭＳ Ｐゴシック" pitchFamily="34" charset="-128"/>
              </a:rPr>
              <a:t>	</a:t>
            </a:r>
            <a:endParaRPr lang="en-GB" altLang="en-US" sz="2400" dirty="0" smtClean="0"/>
          </a:p>
          <a:p>
            <a:pPr lvl="2" eaLnBrk="1" hangingPunct="1"/>
            <a:endParaRPr lang="en-GB" altLang="en-US" sz="1600" dirty="0" smtClean="0"/>
          </a:p>
        </p:txBody>
      </p:sp>
      <p:pic>
        <p:nvPicPr>
          <p:cNvPr id="1536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5566" y="2924944"/>
            <a:ext cx="4318434" cy="2878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275531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365"/>
                                        </p:tgtEl>
                                        <p:attrNameLst>
                                          <p:attrName>style.visibility</p:attrName>
                                        </p:attrNameLst>
                                      </p:cBhvr>
                                      <p:to>
                                        <p:strVal val="visible"/>
                                      </p:to>
                                    </p:set>
                                    <p:anim calcmode="lin" valueType="num">
                                      <p:cBhvr additive="base">
                                        <p:cTn id="7" dur="500" fill="hold"/>
                                        <p:tgtEl>
                                          <p:spTgt spid="15365"/>
                                        </p:tgtEl>
                                        <p:attrNameLst>
                                          <p:attrName>ppt_x</p:attrName>
                                        </p:attrNameLst>
                                      </p:cBhvr>
                                      <p:tavLst>
                                        <p:tav tm="0">
                                          <p:val>
                                            <p:strVal val="#ppt_x"/>
                                          </p:val>
                                        </p:tav>
                                        <p:tav tm="100000">
                                          <p:val>
                                            <p:strVal val="#ppt_x"/>
                                          </p:val>
                                        </p:tav>
                                      </p:tavLst>
                                    </p:anim>
                                    <p:anim calcmode="lin" valueType="num">
                                      <p:cBhvr additive="base">
                                        <p:cTn id="8" dur="500" fill="hold"/>
                                        <p:tgtEl>
                                          <p:spTgt spid="1536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363">
                                            <p:txEl>
                                              <p:pRg st="0" end="0"/>
                                            </p:txEl>
                                          </p:spTgt>
                                        </p:tgtEl>
                                        <p:attrNameLst>
                                          <p:attrName>style.visibility</p:attrName>
                                        </p:attrNameLst>
                                      </p:cBhvr>
                                      <p:to>
                                        <p:strVal val="visible"/>
                                      </p:to>
                                    </p:set>
                                    <p:anim calcmode="lin" valueType="num">
                                      <p:cBhvr additive="base">
                                        <p:cTn id="13" dur="5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5363">
                                            <p:txEl>
                                              <p:pRg st="1" end="1"/>
                                            </p:txEl>
                                          </p:spTgt>
                                        </p:tgtEl>
                                        <p:attrNameLst>
                                          <p:attrName>style.visibility</p:attrName>
                                        </p:attrNameLst>
                                      </p:cBhvr>
                                      <p:to>
                                        <p:strVal val="visible"/>
                                      </p:to>
                                    </p:set>
                                    <p:anim calcmode="lin" valueType="num">
                                      <p:cBhvr additive="base">
                                        <p:cTn id="17" dur="5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536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5363">
                                            <p:txEl>
                                              <p:pRg st="2" end="2"/>
                                            </p:txEl>
                                          </p:spTgt>
                                        </p:tgtEl>
                                        <p:attrNameLst>
                                          <p:attrName>style.visibility</p:attrName>
                                        </p:attrNameLst>
                                      </p:cBhvr>
                                      <p:to>
                                        <p:strVal val="visible"/>
                                      </p:to>
                                    </p:set>
                                    <p:anim calcmode="lin" valueType="num">
                                      <p:cBhvr additive="base">
                                        <p:cTn id="21" dur="5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53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5363">
                                            <p:txEl>
                                              <p:pRg st="3" end="3"/>
                                            </p:txEl>
                                          </p:spTgt>
                                        </p:tgtEl>
                                        <p:attrNameLst>
                                          <p:attrName>style.visibility</p:attrName>
                                        </p:attrNameLst>
                                      </p:cBhvr>
                                      <p:to>
                                        <p:strVal val="visible"/>
                                      </p:to>
                                    </p:set>
                                    <p:anim calcmode="lin" valueType="num">
                                      <p:cBhvr additive="base">
                                        <p:cTn id="27" dur="500" fill="hold"/>
                                        <p:tgtEl>
                                          <p:spTgt spid="1536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536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5363">
                                            <p:txEl>
                                              <p:pRg st="4" end="4"/>
                                            </p:txEl>
                                          </p:spTgt>
                                        </p:tgtEl>
                                        <p:attrNameLst>
                                          <p:attrName>style.visibility</p:attrName>
                                        </p:attrNameLst>
                                      </p:cBhvr>
                                      <p:to>
                                        <p:strVal val="visible"/>
                                      </p:to>
                                    </p:set>
                                    <p:anim calcmode="lin" valueType="num">
                                      <p:cBhvr additive="base">
                                        <p:cTn id="33" dur="500" fill="hold"/>
                                        <p:tgtEl>
                                          <p:spTgt spid="15363">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536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5363">
                                            <p:txEl>
                                              <p:pRg st="5" end="5"/>
                                            </p:txEl>
                                          </p:spTgt>
                                        </p:tgtEl>
                                        <p:attrNameLst>
                                          <p:attrName>style.visibility</p:attrName>
                                        </p:attrNameLst>
                                      </p:cBhvr>
                                      <p:to>
                                        <p:strVal val="visible"/>
                                      </p:to>
                                    </p:set>
                                    <p:anim calcmode="lin" valueType="num">
                                      <p:cBhvr additive="base">
                                        <p:cTn id="39" dur="500" fill="hold"/>
                                        <p:tgtEl>
                                          <p:spTgt spid="15363">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536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idx="1"/>
          </p:nvPr>
        </p:nvSpPr>
        <p:spPr>
          <a:xfrm>
            <a:off x="539552" y="2132856"/>
            <a:ext cx="3744416" cy="3240088"/>
          </a:xfrm>
        </p:spPr>
        <p:txBody>
          <a:bodyPr/>
          <a:lstStyle/>
          <a:p>
            <a:pPr marL="363538" indent="-363538" eaLnBrk="1" hangingPunct="1">
              <a:buFont typeface="Wingdings" pitchFamily="2" charset="2"/>
              <a:buNone/>
            </a:pPr>
            <a:r>
              <a:rPr lang="en-GB" altLang="en-US" sz="2400" b="1" dirty="0" smtClean="0"/>
              <a:t>Enabling healthy and </a:t>
            </a:r>
          </a:p>
          <a:p>
            <a:pPr marL="363538" indent="-363538" eaLnBrk="1" hangingPunct="1">
              <a:buFont typeface="Wingdings" pitchFamily="2" charset="2"/>
              <a:buNone/>
            </a:pPr>
            <a:r>
              <a:rPr lang="en-GB" altLang="en-US" sz="2400" b="1" dirty="0" smtClean="0"/>
              <a:t>safe living</a:t>
            </a:r>
          </a:p>
          <a:p>
            <a:pPr marL="363538" indent="-363538" eaLnBrk="1" hangingPunct="1"/>
            <a:r>
              <a:rPr lang="en-GB" altLang="en-US" sz="2000" dirty="0" smtClean="0"/>
              <a:t>Disaster risk reduction and resilience building</a:t>
            </a:r>
          </a:p>
          <a:p>
            <a:pPr marL="363538" indent="-363538" eaLnBrk="1" hangingPunct="1"/>
            <a:r>
              <a:rPr lang="en-GB" altLang="en-US" sz="2000" dirty="0" smtClean="0"/>
              <a:t>Community-based health </a:t>
            </a:r>
          </a:p>
          <a:p>
            <a:pPr marL="363538" indent="-363538" eaLnBrk="1" hangingPunct="1">
              <a:buFont typeface="Wingdings" pitchFamily="2" charset="2"/>
              <a:buNone/>
            </a:pPr>
            <a:r>
              <a:rPr lang="en-GB" altLang="en-US" sz="2000" dirty="0" smtClean="0"/>
              <a:t>	and care</a:t>
            </a:r>
          </a:p>
          <a:p>
            <a:pPr marL="363538" indent="-363538" eaLnBrk="1" hangingPunct="1"/>
            <a:r>
              <a:rPr lang="en-GB" altLang="en-US" sz="2000" dirty="0" smtClean="0"/>
              <a:t>First aid training</a:t>
            </a:r>
          </a:p>
          <a:p>
            <a:pPr marL="363538" indent="-363538" eaLnBrk="1" hangingPunct="1"/>
            <a:r>
              <a:rPr lang="en-GB" altLang="en-US" sz="2000" dirty="0" smtClean="0"/>
              <a:t>Water, sanitation and hygiene </a:t>
            </a:r>
          </a:p>
          <a:p>
            <a:pPr marL="363538" indent="-363538" eaLnBrk="1" hangingPunct="1">
              <a:buFont typeface="Wingdings" pitchFamily="2" charset="2"/>
              <a:buNone/>
            </a:pPr>
            <a:r>
              <a:rPr lang="en-GB" altLang="en-US" sz="2000" dirty="0" smtClean="0"/>
              <a:t>       promotion</a:t>
            </a:r>
          </a:p>
          <a:p>
            <a:pPr marL="363538" indent="-363538" eaLnBrk="1" hangingPunct="1"/>
            <a:r>
              <a:rPr lang="en-GB" altLang="en-US" sz="2000" dirty="0" smtClean="0"/>
              <a:t>Climate change adaptation</a:t>
            </a:r>
            <a:endParaRPr lang="en-GB" altLang="en-US" sz="2000" i="1" dirty="0" smtClean="0">
              <a:ea typeface="ＭＳ Ｐゴシック" pitchFamily="34" charset="-128"/>
            </a:endParaRPr>
          </a:p>
        </p:txBody>
      </p:sp>
      <p:pic>
        <p:nvPicPr>
          <p:cNvPr id="1638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2690358"/>
            <a:ext cx="4211961" cy="3043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2"/>
          <p:cNvSpPr>
            <a:spLocks noGrp="1"/>
          </p:cNvSpPr>
          <p:nvPr>
            <p:ph type="title"/>
          </p:nvPr>
        </p:nvSpPr>
        <p:spPr>
          <a:xfrm>
            <a:off x="395536" y="908720"/>
            <a:ext cx="8568952" cy="1143000"/>
          </a:xfrm>
        </p:spPr>
        <p:txBody>
          <a:bodyPr/>
          <a:lstStyle/>
          <a:p>
            <a:pPr eaLnBrk="1" hangingPunct="1"/>
            <a:r>
              <a:rPr lang="en-GB" altLang="en-US" sz="4000" dirty="0" smtClean="0">
                <a:solidFill>
                  <a:srgbClr val="FF0000"/>
                </a:solidFill>
                <a:effectLst>
                  <a:outerShdw blurRad="38100" dist="38100" dir="2700000" algn="tl">
                    <a:srgbClr val="000000">
                      <a:alpha val="43137"/>
                    </a:srgbClr>
                  </a:outerShdw>
                </a:effectLst>
                <a:ea typeface="ＭＳ Ｐゴシック" pitchFamily="34" charset="-128"/>
              </a:rPr>
              <a:t>National Societies provide services like:</a:t>
            </a:r>
          </a:p>
        </p:txBody>
      </p:sp>
    </p:spTree>
    <p:extLst>
      <p:ext uri="{BB962C8B-B14F-4D97-AF65-F5344CB8AC3E}">
        <p14:creationId xmlns:p14="http://schemas.microsoft.com/office/powerpoint/2010/main" val="117468061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89"/>
                                        </p:tgtEl>
                                        <p:attrNameLst>
                                          <p:attrName>style.visibility</p:attrName>
                                        </p:attrNameLst>
                                      </p:cBhvr>
                                      <p:to>
                                        <p:strVal val="visible"/>
                                      </p:to>
                                    </p:set>
                                    <p:anim calcmode="lin" valueType="num">
                                      <p:cBhvr additive="base">
                                        <p:cTn id="7" dur="500" fill="hold"/>
                                        <p:tgtEl>
                                          <p:spTgt spid="16389"/>
                                        </p:tgtEl>
                                        <p:attrNameLst>
                                          <p:attrName>ppt_x</p:attrName>
                                        </p:attrNameLst>
                                      </p:cBhvr>
                                      <p:tavLst>
                                        <p:tav tm="0">
                                          <p:val>
                                            <p:strVal val="#ppt_x"/>
                                          </p:val>
                                        </p:tav>
                                        <p:tav tm="100000">
                                          <p:val>
                                            <p:strVal val="#ppt_x"/>
                                          </p:val>
                                        </p:tav>
                                      </p:tavLst>
                                    </p:anim>
                                    <p:anim calcmode="lin" valueType="num">
                                      <p:cBhvr additive="base">
                                        <p:cTn id="8" dur="500" fill="hold"/>
                                        <p:tgtEl>
                                          <p:spTgt spid="1638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387">
                                            <p:txEl>
                                              <p:pRg st="0" end="0"/>
                                            </p:txEl>
                                          </p:spTgt>
                                        </p:tgtEl>
                                        <p:attrNameLst>
                                          <p:attrName>style.visibility</p:attrName>
                                        </p:attrNameLst>
                                      </p:cBhvr>
                                      <p:to>
                                        <p:strVal val="visible"/>
                                      </p:to>
                                    </p:set>
                                    <p:anim calcmode="lin" valueType="num">
                                      <p:cBhvr additive="base">
                                        <p:cTn id="13"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87">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6387">
                                            <p:txEl>
                                              <p:pRg st="1" end="1"/>
                                            </p:txEl>
                                          </p:spTgt>
                                        </p:tgtEl>
                                        <p:attrNameLst>
                                          <p:attrName>style.visibility</p:attrName>
                                        </p:attrNameLst>
                                      </p:cBhvr>
                                      <p:to>
                                        <p:strVal val="visible"/>
                                      </p:to>
                                    </p:set>
                                    <p:anim calcmode="lin" valueType="num">
                                      <p:cBhvr additive="base">
                                        <p:cTn id="17" dur="5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63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6387">
                                            <p:txEl>
                                              <p:pRg st="2" end="2"/>
                                            </p:txEl>
                                          </p:spTgt>
                                        </p:tgtEl>
                                        <p:attrNameLst>
                                          <p:attrName>style.visibility</p:attrName>
                                        </p:attrNameLst>
                                      </p:cBhvr>
                                      <p:to>
                                        <p:strVal val="visible"/>
                                      </p:to>
                                    </p:set>
                                    <p:anim calcmode="lin" valueType="num">
                                      <p:cBhvr additive="base">
                                        <p:cTn id="23" dur="5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63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6387">
                                            <p:txEl>
                                              <p:pRg st="3" end="3"/>
                                            </p:txEl>
                                          </p:spTgt>
                                        </p:tgtEl>
                                        <p:attrNameLst>
                                          <p:attrName>style.visibility</p:attrName>
                                        </p:attrNameLst>
                                      </p:cBhvr>
                                      <p:to>
                                        <p:strVal val="visible"/>
                                      </p:to>
                                    </p:set>
                                    <p:anim calcmode="lin" valueType="num">
                                      <p:cBhvr additive="base">
                                        <p:cTn id="29" dur="500" fill="hold"/>
                                        <p:tgtEl>
                                          <p:spTgt spid="16387">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638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6387">
                                            <p:txEl>
                                              <p:pRg st="4" end="4"/>
                                            </p:txEl>
                                          </p:spTgt>
                                        </p:tgtEl>
                                        <p:attrNameLst>
                                          <p:attrName>style.visibility</p:attrName>
                                        </p:attrNameLst>
                                      </p:cBhvr>
                                      <p:to>
                                        <p:strVal val="visible"/>
                                      </p:to>
                                    </p:set>
                                    <p:anim calcmode="lin" valueType="num">
                                      <p:cBhvr additive="base">
                                        <p:cTn id="35" dur="500" fill="hold"/>
                                        <p:tgtEl>
                                          <p:spTgt spid="16387">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638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6387">
                                            <p:txEl>
                                              <p:pRg st="5" end="5"/>
                                            </p:txEl>
                                          </p:spTgt>
                                        </p:tgtEl>
                                        <p:attrNameLst>
                                          <p:attrName>style.visibility</p:attrName>
                                        </p:attrNameLst>
                                      </p:cBhvr>
                                      <p:to>
                                        <p:strVal val="visible"/>
                                      </p:to>
                                    </p:set>
                                    <p:anim calcmode="lin" valueType="num">
                                      <p:cBhvr additive="base">
                                        <p:cTn id="41" dur="500" fill="hold"/>
                                        <p:tgtEl>
                                          <p:spTgt spid="16387">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638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6387">
                                            <p:txEl>
                                              <p:pRg st="6" end="6"/>
                                            </p:txEl>
                                          </p:spTgt>
                                        </p:tgtEl>
                                        <p:attrNameLst>
                                          <p:attrName>style.visibility</p:attrName>
                                        </p:attrNameLst>
                                      </p:cBhvr>
                                      <p:to>
                                        <p:strVal val="visible"/>
                                      </p:to>
                                    </p:set>
                                    <p:anim calcmode="lin" valueType="num">
                                      <p:cBhvr additive="base">
                                        <p:cTn id="47" dur="500" fill="hold"/>
                                        <p:tgtEl>
                                          <p:spTgt spid="16387">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638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6387">
                                            <p:txEl>
                                              <p:pRg st="7" end="7"/>
                                            </p:txEl>
                                          </p:spTgt>
                                        </p:tgtEl>
                                        <p:attrNameLst>
                                          <p:attrName>style.visibility</p:attrName>
                                        </p:attrNameLst>
                                      </p:cBhvr>
                                      <p:to>
                                        <p:strVal val="visible"/>
                                      </p:to>
                                    </p:set>
                                    <p:anim calcmode="lin" valueType="num">
                                      <p:cBhvr additive="base">
                                        <p:cTn id="53" dur="500" fill="hold"/>
                                        <p:tgtEl>
                                          <p:spTgt spid="16387">
                                            <p:txEl>
                                              <p:pRg st="7" end="7"/>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638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16387">
                                            <p:txEl>
                                              <p:pRg st="8" end="8"/>
                                            </p:txEl>
                                          </p:spTgt>
                                        </p:tgtEl>
                                        <p:attrNameLst>
                                          <p:attrName>style.visibility</p:attrName>
                                        </p:attrNameLst>
                                      </p:cBhvr>
                                      <p:to>
                                        <p:strVal val="visible"/>
                                      </p:to>
                                    </p:set>
                                    <p:anim calcmode="lin" valueType="num">
                                      <p:cBhvr additive="base">
                                        <p:cTn id="59" dur="500" fill="hold"/>
                                        <p:tgtEl>
                                          <p:spTgt spid="16387">
                                            <p:txEl>
                                              <p:pRg st="8" end="8"/>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638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idx="1"/>
          </p:nvPr>
        </p:nvSpPr>
        <p:spPr>
          <a:xfrm>
            <a:off x="249227" y="2492896"/>
            <a:ext cx="4356484" cy="4268787"/>
          </a:xfrm>
        </p:spPr>
        <p:txBody>
          <a:bodyPr/>
          <a:lstStyle/>
          <a:p>
            <a:pPr marL="363538" indent="-363538" eaLnBrk="1" hangingPunct="1">
              <a:spcBef>
                <a:spcPct val="50000"/>
              </a:spcBef>
              <a:defRPr/>
            </a:pPr>
            <a:endParaRPr lang="en-GB" sz="300" dirty="0" smtClean="0"/>
          </a:p>
          <a:p>
            <a:pPr marL="363538" indent="-363538" eaLnBrk="1" hangingPunct="1">
              <a:defRPr/>
            </a:pPr>
            <a:endParaRPr lang="en-GB" sz="300" dirty="0" smtClean="0"/>
          </a:p>
          <a:p>
            <a:pPr marL="363538" indent="-363538" eaLnBrk="1" hangingPunct="1">
              <a:buFont typeface="Arial" pitchFamily="34" charset="0"/>
              <a:buNone/>
              <a:defRPr/>
            </a:pPr>
            <a:r>
              <a:rPr lang="en-GB" sz="2400" b="1" dirty="0" smtClean="0"/>
              <a:t>Promoting social inclusion </a:t>
            </a:r>
          </a:p>
          <a:p>
            <a:pPr marL="363538" indent="-363538" eaLnBrk="1" hangingPunct="1">
              <a:buFont typeface="Arial" pitchFamily="34" charset="0"/>
              <a:buNone/>
              <a:defRPr/>
            </a:pPr>
            <a:r>
              <a:rPr lang="en-GB" sz="2400" b="1" dirty="0" smtClean="0"/>
              <a:t>and peace</a:t>
            </a:r>
          </a:p>
          <a:p>
            <a:pPr marL="363538" indent="-363538" eaLnBrk="1" hangingPunct="1">
              <a:defRPr/>
            </a:pPr>
            <a:r>
              <a:rPr lang="en-GB" sz="2000" dirty="0" smtClean="0"/>
              <a:t>Promotion of the practical application of the Fundamental Principles</a:t>
            </a:r>
          </a:p>
          <a:p>
            <a:pPr marL="363538" indent="-363538" eaLnBrk="1" hangingPunct="1">
              <a:defRPr/>
            </a:pPr>
            <a:r>
              <a:rPr lang="en-GB" sz="2000" dirty="0" smtClean="0"/>
              <a:t>Integration of disadvantaged people into their communities</a:t>
            </a:r>
          </a:p>
          <a:p>
            <a:pPr marL="363538" indent="-363538" eaLnBrk="1" hangingPunct="1">
              <a:defRPr/>
            </a:pPr>
            <a:r>
              <a:rPr lang="en-GB" sz="2000" dirty="0" smtClean="0"/>
              <a:t>Migrant and refugee services</a:t>
            </a:r>
          </a:p>
          <a:p>
            <a:pPr marL="630238" lvl="2" indent="-268288" eaLnBrk="1" hangingPunct="1">
              <a:defRPr/>
            </a:pPr>
            <a:endParaRPr lang="en-GB" sz="1600" dirty="0" smtClean="0"/>
          </a:p>
          <a:p>
            <a:pPr lvl="2" eaLnBrk="1" hangingPunct="1">
              <a:defRPr/>
            </a:pPr>
            <a:endParaRPr lang="en-GB" sz="1600" dirty="0" smtClean="0"/>
          </a:p>
        </p:txBody>
      </p:sp>
      <p:pic>
        <p:nvPicPr>
          <p:cNvPr id="1741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6038" y="2738524"/>
            <a:ext cx="3946028" cy="2850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2"/>
          <p:cNvSpPr txBox="1">
            <a:spLocks/>
          </p:cNvSpPr>
          <p:nvPr/>
        </p:nvSpPr>
        <p:spPr bwMode="auto">
          <a:xfrm>
            <a:off x="251520" y="1196752"/>
            <a:ext cx="8712968" cy="5413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600" b="1" i="1" kern="1200">
                <a:solidFill>
                  <a:schemeClr val="tx1"/>
                </a:solidFill>
                <a:latin typeface="+mj-lt"/>
                <a:ea typeface="+mj-ea"/>
                <a:cs typeface="Arial" pitchFamily="34" charset="0"/>
              </a:defRPr>
            </a:lvl1pPr>
            <a:lvl2pPr algn="l" rtl="0" eaLnBrk="1" fontAlgn="base" hangingPunct="1">
              <a:spcBef>
                <a:spcPct val="0"/>
              </a:spcBef>
              <a:spcAft>
                <a:spcPct val="0"/>
              </a:spcAft>
              <a:defRPr sz="2600" b="1" i="1">
                <a:solidFill>
                  <a:schemeClr val="tx1"/>
                </a:solidFill>
                <a:latin typeface="Arial" pitchFamily="34" charset="0"/>
                <a:cs typeface="Arial" pitchFamily="34" charset="0"/>
              </a:defRPr>
            </a:lvl2pPr>
            <a:lvl3pPr algn="l" rtl="0" eaLnBrk="1" fontAlgn="base" hangingPunct="1">
              <a:spcBef>
                <a:spcPct val="0"/>
              </a:spcBef>
              <a:spcAft>
                <a:spcPct val="0"/>
              </a:spcAft>
              <a:defRPr sz="2600" b="1" i="1">
                <a:solidFill>
                  <a:schemeClr val="tx1"/>
                </a:solidFill>
                <a:latin typeface="Arial" pitchFamily="34" charset="0"/>
                <a:cs typeface="Arial" pitchFamily="34" charset="0"/>
              </a:defRPr>
            </a:lvl3pPr>
            <a:lvl4pPr algn="l" rtl="0" eaLnBrk="1" fontAlgn="base" hangingPunct="1">
              <a:spcBef>
                <a:spcPct val="0"/>
              </a:spcBef>
              <a:spcAft>
                <a:spcPct val="0"/>
              </a:spcAft>
              <a:defRPr sz="2600" b="1" i="1">
                <a:solidFill>
                  <a:schemeClr val="tx1"/>
                </a:solidFill>
                <a:latin typeface="Arial" pitchFamily="34" charset="0"/>
                <a:cs typeface="Arial" pitchFamily="34" charset="0"/>
              </a:defRPr>
            </a:lvl4pPr>
            <a:lvl5pPr algn="l" rtl="0" eaLnBrk="1" fontAlgn="base" hangingPunct="1">
              <a:spcBef>
                <a:spcPct val="0"/>
              </a:spcBef>
              <a:spcAft>
                <a:spcPct val="0"/>
              </a:spcAft>
              <a:defRPr sz="2600" b="1" i="1">
                <a:solidFill>
                  <a:schemeClr val="tx1"/>
                </a:solidFill>
                <a:latin typeface="Arial" pitchFamily="34" charset="0"/>
                <a:cs typeface="Arial" pitchFamily="34" charset="0"/>
              </a:defRPr>
            </a:lvl5pPr>
            <a:lvl6pPr marL="457200" algn="l" rtl="0" eaLnBrk="1" fontAlgn="base" hangingPunct="1">
              <a:spcBef>
                <a:spcPct val="0"/>
              </a:spcBef>
              <a:spcAft>
                <a:spcPct val="0"/>
              </a:spcAft>
              <a:defRPr sz="2600" b="1" i="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600" b="1" i="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600" b="1" i="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600" b="1" i="1">
                <a:solidFill>
                  <a:schemeClr val="tx1"/>
                </a:solidFill>
                <a:latin typeface="Arial" pitchFamily="34" charset="0"/>
                <a:cs typeface="Arial" pitchFamily="34" charset="0"/>
              </a:defRPr>
            </a:lvl9pPr>
          </a:lstStyle>
          <a:p>
            <a:r>
              <a:rPr lang="en-GB" altLang="en-US" sz="4000" smtClean="0">
                <a:solidFill>
                  <a:srgbClr val="FF0000"/>
                </a:solidFill>
                <a:effectLst>
                  <a:outerShdw blurRad="38100" dist="38100" dir="2700000" algn="tl">
                    <a:srgbClr val="000000">
                      <a:alpha val="43137"/>
                    </a:srgbClr>
                  </a:outerShdw>
                </a:effectLst>
                <a:ea typeface="ＭＳ Ｐゴシック" pitchFamily="34" charset="-128"/>
              </a:rPr>
              <a:t>National Societies provide services like:</a:t>
            </a:r>
            <a:endParaRPr lang="en-GB" altLang="en-US" sz="4000" dirty="0" smtClean="0">
              <a:solidFill>
                <a:srgbClr val="FF0000"/>
              </a:solidFill>
              <a:effectLst>
                <a:outerShdw blurRad="38100" dist="38100" dir="2700000" algn="tl">
                  <a:srgbClr val="000000">
                    <a:alpha val="43137"/>
                  </a:srgbClr>
                </a:outerShdw>
              </a:effectLst>
              <a:ea typeface="ＭＳ Ｐゴシック" pitchFamily="34" charset="-128"/>
            </a:endParaRPr>
          </a:p>
        </p:txBody>
      </p:sp>
    </p:spTree>
    <p:extLst>
      <p:ext uri="{BB962C8B-B14F-4D97-AF65-F5344CB8AC3E}">
        <p14:creationId xmlns:p14="http://schemas.microsoft.com/office/powerpoint/2010/main" val="205004843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413"/>
                                        </p:tgtEl>
                                        <p:attrNameLst>
                                          <p:attrName>style.visibility</p:attrName>
                                        </p:attrNameLst>
                                      </p:cBhvr>
                                      <p:to>
                                        <p:strVal val="visible"/>
                                      </p:to>
                                    </p:set>
                                    <p:anim calcmode="lin" valueType="num">
                                      <p:cBhvr additive="base">
                                        <p:cTn id="7" dur="500" fill="hold"/>
                                        <p:tgtEl>
                                          <p:spTgt spid="17413"/>
                                        </p:tgtEl>
                                        <p:attrNameLst>
                                          <p:attrName>ppt_x</p:attrName>
                                        </p:attrNameLst>
                                      </p:cBhvr>
                                      <p:tavLst>
                                        <p:tav tm="0">
                                          <p:val>
                                            <p:strVal val="#ppt_x"/>
                                          </p:val>
                                        </p:tav>
                                        <p:tav tm="100000">
                                          <p:val>
                                            <p:strVal val="#ppt_x"/>
                                          </p:val>
                                        </p:tav>
                                      </p:tavLst>
                                    </p:anim>
                                    <p:anim calcmode="lin" valueType="num">
                                      <p:cBhvr additive="base">
                                        <p:cTn id="8" dur="500" fill="hold"/>
                                        <p:tgtEl>
                                          <p:spTgt spid="174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219">
                                            <p:txEl>
                                              <p:pRg st="2" end="2"/>
                                            </p:txEl>
                                          </p:spTgt>
                                        </p:tgtEl>
                                        <p:attrNameLst>
                                          <p:attrName>style.visibility</p:attrName>
                                        </p:attrNameLst>
                                      </p:cBhvr>
                                      <p:to>
                                        <p:strVal val="visible"/>
                                      </p:to>
                                    </p:set>
                                    <p:anim calcmode="lin" valueType="num">
                                      <p:cBhvr additive="base">
                                        <p:cTn id="13" dur="500" fill="hold"/>
                                        <p:tgtEl>
                                          <p:spTgt spid="921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19">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9219">
                                            <p:txEl>
                                              <p:pRg st="3" end="3"/>
                                            </p:txEl>
                                          </p:spTgt>
                                        </p:tgtEl>
                                        <p:attrNameLst>
                                          <p:attrName>style.visibility</p:attrName>
                                        </p:attrNameLst>
                                      </p:cBhvr>
                                      <p:to>
                                        <p:strVal val="visible"/>
                                      </p:to>
                                    </p:set>
                                    <p:anim calcmode="lin" valueType="num">
                                      <p:cBhvr additive="base">
                                        <p:cTn id="17" dur="500" fill="hold"/>
                                        <p:tgtEl>
                                          <p:spTgt spid="9219">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2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219">
                                            <p:txEl>
                                              <p:pRg st="4" end="4"/>
                                            </p:txEl>
                                          </p:spTgt>
                                        </p:tgtEl>
                                        <p:attrNameLst>
                                          <p:attrName>style.visibility</p:attrName>
                                        </p:attrNameLst>
                                      </p:cBhvr>
                                      <p:to>
                                        <p:strVal val="visible"/>
                                      </p:to>
                                    </p:set>
                                    <p:anim calcmode="lin" valueType="num">
                                      <p:cBhvr additive="base">
                                        <p:cTn id="23" dur="500" fill="hold"/>
                                        <p:tgtEl>
                                          <p:spTgt spid="9219">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2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9219">
                                            <p:txEl>
                                              <p:pRg st="5" end="5"/>
                                            </p:txEl>
                                          </p:spTgt>
                                        </p:tgtEl>
                                        <p:attrNameLst>
                                          <p:attrName>style.visibility</p:attrName>
                                        </p:attrNameLst>
                                      </p:cBhvr>
                                      <p:to>
                                        <p:strVal val="visible"/>
                                      </p:to>
                                    </p:set>
                                    <p:anim calcmode="lin" valueType="num">
                                      <p:cBhvr additive="base">
                                        <p:cTn id="29" dur="500" fill="hold"/>
                                        <p:tgtEl>
                                          <p:spTgt spid="9219">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921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9219">
                                            <p:txEl>
                                              <p:pRg st="6" end="6"/>
                                            </p:txEl>
                                          </p:spTgt>
                                        </p:tgtEl>
                                        <p:attrNameLst>
                                          <p:attrName>style.visibility</p:attrName>
                                        </p:attrNameLst>
                                      </p:cBhvr>
                                      <p:to>
                                        <p:strVal val="visible"/>
                                      </p:to>
                                    </p:set>
                                    <p:anim calcmode="lin" valueType="num">
                                      <p:cBhvr additive="base">
                                        <p:cTn id="35" dur="500" fill="hold"/>
                                        <p:tgtEl>
                                          <p:spTgt spid="9219">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921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endParaRPr lang="en-GB" altLang="en-US" smtClean="0"/>
          </a:p>
        </p:txBody>
      </p:sp>
      <p:sp>
        <p:nvSpPr>
          <p:cNvPr id="14339" name="Content Placeholder 2"/>
          <p:cNvSpPr>
            <a:spLocks noGrp="1"/>
          </p:cNvSpPr>
          <p:nvPr>
            <p:ph idx="1"/>
          </p:nvPr>
        </p:nvSpPr>
        <p:spPr/>
        <p:txBody>
          <a:bodyPr/>
          <a:lstStyle/>
          <a:p>
            <a:endParaRPr lang="en-GB" altLang="en-US" smtClean="0"/>
          </a:p>
        </p:txBody>
      </p:sp>
      <p:pic>
        <p:nvPicPr>
          <p:cNvPr id="1434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764704"/>
            <a:ext cx="8640960" cy="5974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95536" y="836712"/>
            <a:ext cx="8424936"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bg1"/>
                </a:solidFill>
              </a:ln>
              <a:solidFill>
                <a:schemeClr val="bg1"/>
              </a:solidFill>
            </a:endParaRPr>
          </a:p>
        </p:txBody>
      </p:sp>
    </p:spTree>
    <p:extLst>
      <p:ext uri="{BB962C8B-B14F-4D97-AF65-F5344CB8AC3E}">
        <p14:creationId xmlns:p14="http://schemas.microsoft.com/office/powerpoint/2010/main" val="264141468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endParaRPr lang="en-GB" smtClean="0"/>
          </a:p>
        </p:txBody>
      </p:sp>
      <p:pic>
        <p:nvPicPr>
          <p:cNvPr id="15363" name="Content Placeholder 3" descr="600900-Asia Pacific-2011-MAP-EN.jpg"/>
          <p:cNvPicPr>
            <a:picLocks noGrp="1" noChangeAspect="1"/>
          </p:cNvPicPr>
          <p:nvPr>
            <p:ph idx="1"/>
          </p:nvPr>
        </p:nvPicPr>
        <p:blipFill>
          <a:blip r:embed="rId3"/>
          <a:srcRect/>
          <a:stretch>
            <a:fillRect/>
          </a:stretch>
        </p:blipFill>
        <p:spPr>
          <a:xfrm>
            <a:off x="323528" y="908720"/>
            <a:ext cx="8424936" cy="5949280"/>
          </a:xfrm>
        </p:spPr>
      </p:pic>
    </p:spTree>
    <p:extLst>
      <p:ext uri="{BB962C8B-B14F-4D97-AF65-F5344CB8AC3E}">
        <p14:creationId xmlns:p14="http://schemas.microsoft.com/office/powerpoint/2010/main" val="249523368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95536" y="2780928"/>
            <a:ext cx="8291264" cy="1153716"/>
          </a:xfrm>
        </p:spPr>
        <p:txBody>
          <a:bodyPr/>
          <a:lstStyle/>
          <a:p>
            <a:pPr algn="ctr"/>
            <a:r>
              <a:rPr lang="en-GB" sz="3200" dirty="0" smtClean="0">
                <a:cs typeface="Arial" charset="0"/>
              </a:rPr>
              <a:t>Video</a:t>
            </a:r>
            <a:br>
              <a:rPr lang="en-GB" sz="3200" dirty="0" smtClean="0">
                <a:cs typeface="Arial" charset="0"/>
              </a:rPr>
            </a:br>
            <a:r>
              <a:rPr lang="en-GB" sz="3200" dirty="0" smtClean="0">
                <a:cs typeface="Arial" charset="0"/>
              </a:rPr>
              <a:t>where the streets have no name </a:t>
            </a:r>
          </a:p>
        </p:txBody>
      </p:sp>
    </p:spTree>
    <p:extLst>
      <p:ext uri="{BB962C8B-B14F-4D97-AF65-F5344CB8AC3E}">
        <p14:creationId xmlns:p14="http://schemas.microsoft.com/office/powerpoint/2010/main" val="152421836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95536" y="2780928"/>
            <a:ext cx="8291264" cy="1153716"/>
          </a:xfrm>
        </p:spPr>
        <p:txBody>
          <a:bodyPr/>
          <a:lstStyle/>
          <a:p>
            <a:pPr algn="ctr"/>
            <a:r>
              <a:rPr lang="en-GB" sz="3200" dirty="0" smtClean="0">
                <a:cs typeface="Arial" charset="0"/>
              </a:rPr>
              <a:t>Video</a:t>
            </a:r>
            <a:br>
              <a:rPr lang="en-GB" sz="3200" dirty="0" smtClean="0">
                <a:cs typeface="Arial" charset="0"/>
              </a:rPr>
            </a:br>
            <a:r>
              <a:rPr lang="en-GB" sz="3200" dirty="0" smtClean="0">
                <a:cs typeface="Arial" charset="0"/>
              </a:rPr>
              <a:t>birth of an idea </a:t>
            </a:r>
            <a:endParaRPr lang="en-GB" sz="3200" dirty="0" smtClean="0">
              <a:cs typeface="Arial" charset="0"/>
            </a:endParaRPr>
          </a:p>
        </p:txBody>
      </p:sp>
    </p:spTree>
    <p:extLst>
      <p:ext uri="{BB962C8B-B14F-4D97-AF65-F5344CB8AC3E}">
        <p14:creationId xmlns:p14="http://schemas.microsoft.com/office/powerpoint/2010/main" val="239490044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2" descr="91100-cover-MM8847"/>
          <p:cNvPicPr>
            <a:picLocks noChangeAspect="1" noChangeArrowheads="1"/>
          </p:cNvPicPr>
          <p:nvPr/>
        </p:nvPicPr>
        <p:blipFill>
          <a:blip r:embed="rId2">
            <a:extLst>
              <a:ext uri="{BEBA8EAE-BF5A-486C-A8C5-ECC9F3942E4B}">
                <a14:imgProps xmlns:a14="http://schemas.microsoft.com/office/drawing/2010/main">
                  <a14:imgLayer r:embed="rId3">
                    <a14:imgEffect>
                      <a14:saturation sat="60000"/>
                    </a14:imgEffect>
                  </a14:imgLayer>
                </a14:imgProps>
              </a:ext>
              <a:ext uri="{28A0092B-C50C-407E-A947-70E740481C1C}">
                <a14:useLocalDpi xmlns:a14="http://schemas.microsoft.com/office/drawing/2010/main" val="0"/>
              </a:ext>
            </a:extLst>
          </a:blip>
          <a:srcRect/>
          <a:stretch>
            <a:fillRect/>
          </a:stretch>
        </p:blipFill>
        <p:spPr bwMode="auto">
          <a:xfrm>
            <a:off x="0" y="980728"/>
            <a:ext cx="9144000" cy="5877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6" name="Title 1"/>
          <p:cNvSpPr>
            <a:spLocks noGrp="1"/>
          </p:cNvSpPr>
          <p:nvPr>
            <p:ph type="title"/>
          </p:nvPr>
        </p:nvSpPr>
        <p:spPr>
          <a:xfrm>
            <a:off x="395536" y="2276872"/>
            <a:ext cx="8291264" cy="4176464"/>
          </a:xfrm>
        </p:spPr>
        <p:txBody>
          <a:bodyPr/>
          <a:lstStyle/>
          <a:p>
            <a:pPr>
              <a:spcBef>
                <a:spcPts val="1200"/>
              </a:spcBef>
              <a:spcAft>
                <a:spcPts val="1800"/>
              </a:spcAft>
            </a:pPr>
            <a:r>
              <a:rPr lang="en-GB" sz="3600" i="0" dirty="0" smtClean="0">
                <a:solidFill>
                  <a:srgbClr val="FF0000"/>
                </a:solidFill>
                <a:cs typeface="Arial" charset="0"/>
                <a:hlinkClick r:id="rId4"/>
              </a:rPr>
              <a:t>www.ifrc.org</a:t>
            </a:r>
            <a:r>
              <a:rPr lang="en-GB" sz="3600" i="0" dirty="0" smtClean="0">
                <a:solidFill>
                  <a:srgbClr val="FF0000"/>
                </a:solidFill>
                <a:cs typeface="Arial" charset="0"/>
              </a:rPr>
              <a:t/>
            </a:r>
            <a:br>
              <a:rPr lang="en-GB" sz="3600" i="0" dirty="0" smtClean="0">
                <a:solidFill>
                  <a:srgbClr val="FF0000"/>
                </a:solidFill>
                <a:cs typeface="Arial" charset="0"/>
              </a:rPr>
            </a:br>
            <a:r>
              <a:rPr lang="en-GB" sz="1200" i="0" dirty="0" smtClean="0">
                <a:solidFill>
                  <a:srgbClr val="FF0000"/>
                </a:solidFill>
                <a:cs typeface="Arial" charset="0"/>
              </a:rPr>
              <a:t> </a:t>
            </a:r>
            <a:r>
              <a:rPr lang="en-GB" sz="3600" i="0" dirty="0" smtClean="0">
                <a:solidFill>
                  <a:srgbClr val="FF0000"/>
                </a:solidFill>
                <a:cs typeface="Arial" charset="0"/>
              </a:rPr>
              <a:t/>
            </a:r>
            <a:br>
              <a:rPr lang="en-GB" sz="3600" i="0" dirty="0" smtClean="0">
                <a:solidFill>
                  <a:srgbClr val="FF0000"/>
                </a:solidFill>
                <a:cs typeface="Arial" charset="0"/>
              </a:rPr>
            </a:br>
            <a:r>
              <a:rPr lang="en-GB" sz="3600" i="0" dirty="0" smtClean="0">
                <a:solidFill>
                  <a:srgbClr val="FF0000"/>
                </a:solidFill>
                <a:cs typeface="Arial" charset="0"/>
                <a:hlinkClick r:id="rId5"/>
              </a:rPr>
              <a:t>www.icrc.org</a:t>
            </a:r>
            <a:r>
              <a:rPr lang="en-GB" sz="3600" i="0" dirty="0" smtClean="0">
                <a:solidFill>
                  <a:srgbClr val="FF0000"/>
                </a:solidFill>
                <a:cs typeface="Arial" charset="0"/>
              </a:rPr>
              <a:t> </a:t>
            </a:r>
            <a:r>
              <a:rPr lang="en-GB" sz="3600" i="0" dirty="0" smtClean="0">
                <a:solidFill>
                  <a:srgbClr val="FF0000"/>
                </a:solidFill>
                <a:cs typeface="Arial" charset="0"/>
              </a:rPr>
              <a:t/>
            </a:r>
            <a:br>
              <a:rPr lang="en-GB" sz="3600" i="0" dirty="0" smtClean="0">
                <a:solidFill>
                  <a:srgbClr val="FF0000"/>
                </a:solidFill>
                <a:cs typeface="Arial" charset="0"/>
              </a:rPr>
            </a:br>
            <a:r>
              <a:rPr lang="en-GB" sz="1200" i="0" dirty="0" smtClean="0">
                <a:solidFill>
                  <a:srgbClr val="FF0000"/>
                </a:solidFill>
                <a:cs typeface="Arial" charset="0"/>
              </a:rPr>
              <a:t>  </a:t>
            </a:r>
            <a:r>
              <a:rPr lang="en-GB" sz="3600" i="0" dirty="0" smtClean="0">
                <a:solidFill>
                  <a:srgbClr val="FF0000"/>
                </a:solidFill>
                <a:cs typeface="Arial" charset="0"/>
              </a:rPr>
              <a:t/>
            </a:r>
            <a:br>
              <a:rPr lang="en-GB" sz="3600" i="0" dirty="0" smtClean="0">
                <a:solidFill>
                  <a:srgbClr val="FF0000"/>
                </a:solidFill>
                <a:cs typeface="Arial" charset="0"/>
              </a:rPr>
            </a:br>
            <a:r>
              <a:rPr lang="en-GB" sz="3600" i="0" dirty="0" smtClean="0">
                <a:solidFill>
                  <a:srgbClr val="FF0000"/>
                </a:solidFill>
                <a:cs typeface="Arial" charset="0"/>
                <a:hlinkClick r:id="rId6"/>
              </a:rPr>
              <a:t>www.pmi.or.id</a:t>
            </a:r>
            <a:r>
              <a:rPr lang="en-GB" sz="3600" i="0" dirty="0" smtClean="0">
                <a:solidFill>
                  <a:srgbClr val="FF0000"/>
                </a:solidFill>
                <a:cs typeface="Arial" charset="0"/>
              </a:rPr>
              <a:t> </a:t>
            </a:r>
            <a:r>
              <a:rPr lang="en-GB" sz="3600" i="0" dirty="0" smtClean="0">
                <a:solidFill>
                  <a:srgbClr val="FF0000"/>
                </a:solidFill>
                <a:cs typeface="Arial" charset="0"/>
              </a:rPr>
              <a:t/>
            </a:r>
            <a:br>
              <a:rPr lang="en-GB" sz="3600" i="0" dirty="0" smtClean="0">
                <a:solidFill>
                  <a:srgbClr val="FF0000"/>
                </a:solidFill>
                <a:cs typeface="Arial" charset="0"/>
              </a:rPr>
            </a:br>
            <a:r>
              <a:rPr lang="en-GB" sz="1200" i="0" dirty="0" smtClean="0">
                <a:solidFill>
                  <a:srgbClr val="FF0000"/>
                </a:solidFill>
                <a:cs typeface="Arial" charset="0"/>
              </a:rPr>
              <a:t>  </a:t>
            </a:r>
            <a:r>
              <a:rPr lang="en-GB" sz="3600" i="0" dirty="0" smtClean="0">
                <a:solidFill>
                  <a:srgbClr val="FF0000"/>
                </a:solidFill>
                <a:cs typeface="Arial" charset="0"/>
              </a:rPr>
              <a:t/>
            </a:r>
            <a:br>
              <a:rPr lang="en-GB" sz="3600" i="0" dirty="0" smtClean="0">
                <a:solidFill>
                  <a:srgbClr val="FF0000"/>
                </a:solidFill>
                <a:cs typeface="Arial" charset="0"/>
              </a:rPr>
            </a:br>
            <a:r>
              <a:rPr lang="en-GB" sz="3600" i="0" dirty="0" smtClean="0">
                <a:solidFill>
                  <a:srgbClr val="FF0000"/>
                </a:solidFill>
                <a:cs typeface="Arial" charset="0"/>
                <a:hlinkClick r:id="rId7"/>
              </a:rPr>
              <a:t>www.standcom.ch</a:t>
            </a:r>
            <a:r>
              <a:rPr lang="en-GB" sz="3600" i="0" dirty="0" smtClean="0">
                <a:solidFill>
                  <a:srgbClr val="FF0000"/>
                </a:solidFill>
                <a:cs typeface="Arial" charset="0"/>
              </a:rPr>
              <a:t> </a:t>
            </a:r>
            <a:r>
              <a:rPr lang="en-GB" sz="3600" i="0" dirty="0" smtClean="0">
                <a:solidFill>
                  <a:srgbClr val="FF0000"/>
                </a:solidFill>
                <a:cs typeface="Arial" charset="0"/>
              </a:rPr>
              <a:t/>
            </a:r>
            <a:br>
              <a:rPr lang="en-GB" sz="3600" i="0" dirty="0" smtClean="0">
                <a:solidFill>
                  <a:srgbClr val="FF0000"/>
                </a:solidFill>
                <a:cs typeface="Arial" charset="0"/>
              </a:rPr>
            </a:br>
            <a:r>
              <a:rPr lang="en-GB" sz="1200" i="0" dirty="0" smtClean="0">
                <a:solidFill>
                  <a:srgbClr val="FF0000"/>
                </a:solidFill>
                <a:cs typeface="Arial" charset="0"/>
              </a:rPr>
              <a:t>  </a:t>
            </a:r>
            <a:r>
              <a:rPr lang="en-GB" sz="3600" i="0" dirty="0" smtClean="0">
                <a:solidFill>
                  <a:srgbClr val="FF0000"/>
                </a:solidFill>
                <a:cs typeface="Arial" charset="0"/>
              </a:rPr>
              <a:t/>
            </a:r>
            <a:br>
              <a:rPr lang="en-GB" sz="3600" i="0" dirty="0" smtClean="0">
                <a:solidFill>
                  <a:srgbClr val="FF0000"/>
                </a:solidFill>
                <a:cs typeface="Arial" charset="0"/>
              </a:rPr>
            </a:br>
            <a:r>
              <a:rPr lang="en-GB" sz="3600" i="0" dirty="0" smtClean="0">
                <a:solidFill>
                  <a:srgbClr val="FF0000"/>
                </a:solidFill>
                <a:cs typeface="Arial" charset="0"/>
                <a:hlinkClick r:id="rId8"/>
              </a:rPr>
              <a:t>giorgio.ferrario@ifrc.org</a:t>
            </a:r>
            <a:r>
              <a:rPr lang="en-GB" sz="3600" i="0" dirty="0" smtClean="0">
                <a:solidFill>
                  <a:srgbClr val="FF0000"/>
                </a:solidFill>
                <a:cs typeface="Arial" charset="0"/>
              </a:rPr>
              <a:t> </a:t>
            </a:r>
            <a:r>
              <a:rPr lang="en-GB" sz="3600" i="0" dirty="0" smtClean="0">
                <a:solidFill>
                  <a:srgbClr val="FF0000"/>
                </a:solidFill>
                <a:cs typeface="Arial" charset="0"/>
              </a:rPr>
              <a:t/>
            </a:r>
            <a:br>
              <a:rPr lang="en-GB" sz="3600" i="0" dirty="0" smtClean="0">
                <a:solidFill>
                  <a:srgbClr val="FF0000"/>
                </a:solidFill>
                <a:cs typeface="Arial" charset="0"/>
              </a:rPr>
            </a:br>
            <a:endParaRPr lang="en-GB" sz="3600" i="0" dirty="0" smtClean="0">
              <a:solidFill>
                <a:srgbClr val="FF0000"/>
              </a:solidFill>
              <a:cs typeface="Arial" charset="0"/>
            </a:endParaRPr>
          </a:p>
        </p:txBody>
      </p:sp>
      <p:sp>
        <p:nvSpPr>
          <p:cNvPr id="3" name="Title 1"/>
          <p:cNvSpPr txBox="1">
            <a:spLocks/>
          </p:cNvSpPr>
          <p:nvPr/>
        </p:nvSpPr>
        <p:spPr>
          <a:xfrm>
            <a:off x="878284" y="1133872"/>
            <a:ext cx="7021288" cy="1143000"/>
          </a:xfrm>
          <a:prstGeom prst="rect">
            <a:avLst/>
          </a:prstGeom>
        </p:spPr>
        <p:txBody>
          <a:bodyPr/>
          <a:lstStyle>
            <a:lvl1pPr algn="l" rtl="0" eaLnBrk="1" fontAlgn="base" hangingPunct="1">
              <a:spcBef>
                <a:spcPct val="0"/>
              </a:spcBef>
              <a:spcAft>
                <a:spcPct val="0"/>
              </a:spcAft>
              <a:defRPr sz="2600" b="1" i="1" kern="1200">
                <a:solidFill>
                  <a:schemeClr val="tx1"/>
                </a:solidFill>
                <a:latin typeface="+mj-lt"/>
                <a:ea typeface="+mj-ea"/>
                <a:cs typeface="Arial" pitchFamily="34" charset="0"/>
              </a:defRPr>
            </a:lvl1pPr>
            <a:lvl2pPr algn="l" rtl="0" eaLnBrk="1" fontAlgn="base" hangingPunct="1">
              <a:spcBef>
                <a:spcPct val="0"/>
              </a:spcBef>
              <a:spcAft>
                <a:spcPct val="0"/>
              </a:spcAft>
              <a:defRPr sz="2600" b="1" i="1">
                <a:solidFill>
                  <a:schemeClr val="tx1"/>
                </a:solidFill>
                <a:latin typeface="Arial" pitchFamily="34" charset="0"/>
                <a:cs typeface="Arial" pitchFamily="34" charset="0"/>
              </a:defRPr>
            </a:lvl2pPr>
            <a:lvl3pPr algn="l" rtl="0" eaLnBrk="1" fontAlgn="base" hangingPunct="1">
              <a:spcBef>
                <a:spcPct val="0"/>
              </a:spcBef>
              <a:spcAft>
                <a:spcPct val="0"/>
              </a:spcAft>
              <a:defRPr sz="2600" b="1" i="1">
                <a:solidFill>
                  <a:schemeClr val="tx1"/>
                </a:solidFill>
                <a:latin typeface="Arial" pitchFamily="34" charset="0"/>
                <a:cs typeface="Arial" pitchFamily="34" charset="0"/>
              </a:defRPr>
            </a:lvl3pPr>
            <a:lvl4pPr algn="l" rtl="0" eaLnBrk="1" fontAlgn="base" hangingPunct="1">
              <a:spcBef>
                <a:spcPct val="0"/>
              </a:spcBef>
              <a:spcAft>
                <a:spcPct val="0"/>
              </a:spcAft>
              <a:defRPr sz="2600" b="1" i="1">
                <a:solidFill>
                  <a:schemeClr val="tx1"/>
                </a:solidFill>
                <a:latin typeface="Arial" pitchFamily="34" charset="0"/>
                <a:cs typeface="Arial" pitchFamily="34" charset="0"/>
              </a:defRPr>
            </a:lvl4pPr>
            <a:lvl5pPr algn="l" rtl="0" eaLnBrk="1" fontAlgn="base" hangingPunct="1">
              <a:spcBef>
                <a:spcPct val="0"/>
              </a:spcBef>
              <a:spcAft>
                <a:spcPct val="0"/>
              </a:spcAft>
              <a:defRPr sz="2600" b="1" i="1">
                <a:solidFill>
                  <a:schemeClr val="tx1"/>
                </a:solidFill>
                <a:latin typeface="Arial" pitchFamily="34" charset="0"/>
                <a:cs typeface="Arial" pitchFamily="34" charset="0"/>
              </a:defRPr>
            </a:lvl5pPr>
            <a:lvl6pPr marL="457200" algn="l" rtl="0" eaLnBrk="1" fontAlgn="base" hangingPunct="1">
              <a:spcBef>
                <a:spcPct val="0"/>
              </a:spcBef>
              <a:spcAft>
                <a:spcPct val="0"/>
              </a:spcAft>
              <a:defRPr sz="2600" b="1" i="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600" b="1" i="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600" b="1" i="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600" b="1" i="1">
                <a:solidFill>
                  <a:schemeClr val="tx1"/>
                </a:solidFill>
                <a:latin typeface="Arial" pitchFamily="34" charset="0"/>
                <a:cs typeface="Arial" pitchFamily="34" charset="0"/>
              </a:defRPr>
            </a:lvl9pPr>
          </a:lstStyle>
          <a:p>
            <a:pPr algn="ctr"/>
            <a:r>
              <a:rPr lang="en-GB" sz="4000" dirty="0" smtClean="0">
                <a:solidFill>
                  <a:srgbClr val="FF0000"/>
                </a:solidFill>
                <a:effectLst>
                  <a:outerShdw blurRad="38100" dist="38100" dir="2700000" algn="tl">
                    <a:srgbClr val="000000">
                      <a:alpha val="43137"/>
                    </a:srgbClr>
                  </a:outerShdw>
                </a:effectLst>
              </a:rPr>
              <a:t>If you want to know more: </a:t>
            </a:r>
            <a:endParaRPr lang="en-US" sz="40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7312280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2278" y="116632"/>
            <a:ext cx="8928992" cy="6624736"/>
          </a:xfrm>
          <a:prstGeom prst="rect">
            <a:avLst/>
          </a:prstGeom>
          <a:solidFill>
            <a:srgbClr val="B4A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noFill/>
            </a:endParaRPr>
          </a:p>
        </p:txBody>
      </p:sp>
      <p:sp>
        <p:nvSpPr>
          <p:cNvPr id="5" name="Rectangle 4"/>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a:p>
        </p:txBody>
      </p:sp>
      <p:sp>
        <p:nvSpPr>
          <p:cNvPr id="6" name="Rectangle 5"/>
          <p:cNvSpPr>
            <a:spLocks noChangeArrowheads="1"/>
          </p:cNvSpPr>
          <p:nvPr/>
        </p:nvSpPr>
        <p:spPr bwMode="auto">
          <a:xfrm>
            <a:off x="1106488" y="1093788"/>
            <a:ext cx="20955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a:p>
        </p:txBody>
      </p:sp>
      <p:sp>
        <p:nvSpPr>
          <p:cNvPr id="8" name="Rectangle 7"/>
          <p:cNvSpPr>
            <a:spLocks noChangeArrowheads="1"/>
          </p:cNvSpPr>
          <p:nvPr/>
        </p:nvSpPr>
        <p:spPr bwMode="auto">
          <a:xfrm>
            <a:off x="849313" y="1052513"/>
            <a:ext cx="7467600" cy="4060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spAutoFit/>
          </a:bodyPr>
          <a:lstStyle/>
          <a:p>
            <a:r>
              <a:rPr lang="en-US" sz="3600" b="1" dirty="0">
                <a:solidFill>
                  <a:schemeClr val="bg1"/>
                </a:solidFill>
                <a:latin typeface="+mj-lt"/>
              </a:rPr>
              <a:t>Thank you</a:t>
            </a:r>
            <a:r>
              <a:rPr lang="en-US" sz="3600" dirty="0">
                <a:solidFill>
                  <a:schemeClr val="bg1"/>
                </a:solidFill>
                <a:latin typeface="+mj-lt"/>
              </a:rPr>
              <a:t> </a:t>
            </a:r>
            <a:endParaRPr lang="en-US" sz="3600" dirty="0" smtClean="0">
              <a:solidFill>
                <a:schemeClr val="bg1"/>
              </a:solidFill>
              <a:latin typeface="+mj-lt"/>
            </a:endParaRPr>
          </a:p>
          <a:p>
            <a:endParaRPr lang="fr-FR" sz="1200" dirty="0" smtClean="0">
              <a:solidFill>
                <a:srgbClr val="FFFFFF"/>
              </a:solidFill>
              <a:latin typeface="+mj-lt"/>
            </a:endParaRPr>
          </a:p>
          <a:p>
            <a:endParaRPr lang="fr-FR" sz="1400" dirty="0" smtClean="0">
              <a:solidFill>
                <a:srgbClr val="FFFFFF"/>
              </a:solidFill>
              <a:latin typeface="+mj-lt"/>
            </a:endParaRPr>
          </a:p>
          <a:p>
            <a:r>
              <a:rPr lang="fr-FR" sz="1400" dirty="0" smtClean="0">
                <a:solidFill>
                  <a:srgbClr val="FFFFFF"/>
                </a:solidFill>
                <a:latin typeface="+mj-lt"/>
              </a:rPr>
              <a:t>© </a:t>
            </a:r>
            <a:r>
              <a:rPr lang="fr-FR" sz="1400" dirty="0">
                <a:solidFill>
                  <a:srgbClr val="FFFFFF"/>
                </a:solidFill>
                <a:latin typeface="+mj-lt"/>
              </a:rPr>
              <a:t>International </a:t>
            </a:r>
            <a:r>
              <a:rPr lang="fr-FR" sz="1400" dirty="0" err="1">
                <a:solidFill>
                  <a:srgbClr val="FFFFFF"/>
                </a:solidFill>
                <a:latin typeface="+mj-lt"/>
              </a:rPr>
              <a:t>Federation</a:t>
            </a:r>
            <a:r>
              <a:rPr lang="fr-FR" sz="1400" dirty="0">
                <a:solidFill>
                  <a:srgbClr val="FFFFFF"/>
                </a:solidFill>
                <a:latin typeface="+mj-lt"/>
              </a:rPr>
              <a:t> of </a:t>
            </a:r>
            <a:r>
              <a:rPr lang="fr-FR" sz="1400" dirty="0" err="1">
                <a:solidFill>
                  <a:srgbClr val="FFFFFF"/>
                </a:solidFill>
                <a:latin typeface="+mj-lt"/>
              </a:rPr>
              <a:t>Red</a:t>
            </a:r>
            <a:r>
              <a:rPr lang="fr-FR" sz="1400" dirty="0">
                <a:solidFill>
                  <a:srgbClr val="FFFFFF"/>
                </a:solidFill>
                <a:latin typeface="+mj-lt"/>
              </a:rPr>
              <a:t> </a:t>
            </a:r>
            <a:r>
              <a:rPr lang="fr-FR" sz="1400" dirty="0" smtClean="0">
                <a:solidFill>
                  <a:srgbClr val="FFFFFF"/>
                </a:solidFill>
                <a:latin typeface="+mj-lt"/>
              </a:rPr>
              <a:t>Cross and </a:t>
            </a:r>
            <a:r>
              <a:rPr lang="fr-FR" sz="1400" dirty="0" err="1">
                <a:solidFill>
                  <a:srgbClr val="FFFFFF"/>
                </a:solidFill>
                <a:latin typeface="+mj-lt"/>
              </a:rPr>
              <a:t>Red</a:t>
            </a:r>
            <a:r>
              <a:rPr lang="fr-FR" sz="1400" dirty="0">
                <a:solidFill>
                  <a:srgbClr val="FFFFFF"/>
                </a:solidFill>
                <a:latin typeface="+mj-lt"/>
              </a:rPr>
              <a:t> Crescent </a:t>
            </a:r>
            <a:r>
              <a:rPr lang="fr-FR" sz="1400" dirty="0" err="1">
                <a:solidFill>
                  <a:srgbClr val="FFFFFF"/>
                </a:solidFill>
                <a:latin typeface="+mj-lt"/>
              </a:rPr>
              <a:t>Societies</a:t>
            </a:r>
            <a:r>
              <a:rPr lang="fr-FR" sz="1400" dirty="0">
                <a:solidFill>
                  <a:srgbClr val="FFFFFF"/>
                </a:solidFill>
                <a:latin typeface="+mj-lt"/>
              </a:rPr>
              <a:t>, Geneva, </a:t>
            </a:r>
            <a:r>
              <a:rPr lang="fr-FR" sz="1400" dirty="0" smtClean="0">
                <a:solidFill>
                  <a:srgbClr val="FFFFFF"/>
                </a:solidFill>
                <a:latin typeface="+mj-lt"/>
              </a:rPr>
              <a:t>2014. </a:t>
            </a:r>
          </a:p>
          <a:p>
            <a:endParaRPr lang="fr-FR" sz="1400" dirty="0" smtClean="0">
              <a:solidFill>
                <a:srgbClr val="FFFFFF"/>
              </a:solidFill>
              <a:latin typeface="+mj-lt"/>
            </a:endParaRPr>
          </a:p>
          <a:p>
            <a:r>
              <a:rPr lang="fr-FR" sz="1400" dirty="0" err="1" smtClean="0">
                <a:solidFill>
                  <a:srgbClr val="FFFFFF"/>
                </a:solidFill>
                <a:latin typeface="+mj-lt"/>
              </a:rPr>
              <a:t>Any</a:t>
            </a:r>
            <a:r>
              <a:rPr lang="fr-FR" sz="1400" dirty="0" smtClean="0">
                <a:solidFill>
                  <a:srgbClr val="FFFFFF"/>
                </a:solidFill>
                <a:latin typeface="+mj-lt"/>
              </a:rPr>
              <a:t> </a:t>
            </a:r>
            <a:r>
              <a:rPr lang="fr-FR" sz="1400" dirty="0">
                <a:solidFill>
                  <a:srgbClr val="FFFFFF"/>
                </a:solidFill>
                <a:latin typeface="+mj-lt"/>
              </a:rPr>
              <a:t>part of </a:t>
            </a:r>
            <a:r>
              <a:rPr lang="fr-FR" sz="1400" dirty="0" err="1">
                <a:solidFill>
                  <a:srgbClr val="FFFFFF"/>
                </a:solidFill>
                <a:latin typeface="+mj-lt"/>
              </a:rPr>
              <a:t>this</a:t>
            </a:r>
            <a:r>
              <a:rPr lang="fr-FR" sz="1400" dirty="0">
                <a:solidFill>
                  <a:srgbClr val="FFFFFF"/>
                </a:solidFill>
                <a:latin typeface="+mj-lt"/>
              </a:rPr>
              <a:t> </a:t>
            </a:r>
            <a:r>
              <a:rPr lang="fr-FR" sz="1400" dirty="0" err="1" smtClean="0">
                <a:solidFill>
                  <a:srgbClr val="FFFFFF"/>
                </a:solidFill>
                <a:latin typeface="+mj-lt"/>
              </a:rPr>
              <a:t>presentation</a:t>
            </a:r>
            <a:r>
              <a:rPr lang="fr-FR" sz="1400" dirty="0" smtClean="0">
                <a:solidFill>
                  <a:srgbClr val="FFFFFF"/>
                </a:solidFill>
                <a:latin typeface="+mj-lt"/>
              </a:rPr>
              <a:t> </a:t>
            </a:r>
            <a:r>
              <a:rPr lang="fr-FR" sz="1400" dirty="0" err="1" smtClean="0">
                <a:solidFill>
                  <a:srgbClr val="FFFFFF"/>
                </a:solidFill>
                <a:latin typeface="+mj-lt"/>
              </a:rPr>
              <a:t>may</a:t>
            </a:r>
            <a:r>
              <a:rPr lang="fr-FR" sz="1400" dirty="0" smtClean="0">
                <a:solidFill>
                  <a:srgbClr val="FFFFFF"/>
                </a:solidFill>
                <a:latin typeface="+mj-lt"/>
              </a:rPr>
              <a:t> </a:t>
            </a:r>
            <a:r>
              <a:rPr lang="fr-FR" sz="1400" dirty="0" err="1">
                <a:solidFill>
                  <a:srgbClr val="FFFFFF"/>
                </a:solidFill>
                <a:latin typeface="+mj-lt"/>
              </a:rPr>
              <a:t>be</a:t>
            </a:r>
            <a:r>
              <a:rPr lang="fr-FR" sz="1400" dirty="0">
                <a:solidFill>
                  <a:srgbClr val="FFFFFF"/>
                </a:solidFill>
                <a:latin typeface="+mj-lt"/>
              </a:rPr>
              <a:t> </a:t>
            </a:r>
            <a:r>
              <a:rPr lang="fr-FR" sz="1400" dirty="0" err="1">
                <a:solidFill>
                  <a:srgbClr val="FFFFFF"/>
                </a:solidFill>
                <a:latin typeface="+mj-lt"/>
              </a:rPr>
              <a:t>cited</a:t>
            </a:r>
            <a:r>
              <a:rPr lang="fr-FR" sz="1400" dirty="0">
                <a:solidFill>
                  <a:srgbClr val="FFFFFF"/>
                </a:solidFill>
                <a:latin typeface="+mj-lt"/>
              </a:rPr>
              <a:t>, </a:t>
            </a:r>
            <a:r>
              <a:rPr lang="fr-FR" sz="1400" dirty="0" err="1">
                <a:solidFill>
                  <a:srgbClr val="FFFFFF"/>
                </a:solidFill>
                <a:latin typeface="+mj-lt"/>
              </a:rPr>
              <a:t>copied</a:t>
            </a:r>
            <a:r>
              <a:rPr lang="fr-FR" sz="1400" dirty="0" smtClean="0">
                <a:solidFill>
                  <a:srgbClr val="FFFFFF"/>
                </a:solidFill>
                <a:latin typeface="+mj-lt"/>
              </a:rPr>
              <a:t>, </a:t>
            </a:r>
            <a:r>
              <a:rPr lang="fr-FR" sz="1400" dirty="0" err="1" smtClean="0">
                <a:solidFill>
                  <a:srgbClr val="FFFFFF"/>
                </a:solidFill>
                <a:latin typeface="+mj-lt"/>
              </a:rPr>
              <a:t>translated</a:t>
            </a:r>
            <a:r>
              <a:rPr lang="fr-FR" sz="1400" dirty="0" smtClean="0">
                <a:solidFill>
                  <a:srgbClr val="FFFFFF"/>
                </a:solidFill>
                <a:latin typeface="+mj-lt"/>
              </a:rPr>
              <a:t> </a:t>
            </a:r>
            <a:r>
              <a:rPr lang="fr-FR" sz="1400" dirty="0" err="1">
                <a:solidFill>
                  <a:srgbClr val="FFFFFF"/>
                </a:solidFill>
                <a:latin typeface="+mj-lt"/>
              </a:rPr>
              <a:t>into</a:t>
            </a:r>
            <a:r>
              <a:rPr lang="fr-FR" sz="1400" dirty="0">
                <a:solidFill>
                  <a:srgbClr val="FFFFFF"/>
                </a:solidFill>
                <a:latin typeface="+mj-lt"/>
              </a:rPr>
              <a:t> </a:t>
            </a:r>
            <a:r>
              <a:rPr lang="fr-FR" sz="1400" dirty="0" err="1">
                <a:solidFill>
                  <a:srgbClr val="FFFFFF"/>
                </a:solidFill>
                <a:latin typeface="+mj-lt"/>
              </a:rPr>
              <a:t>other</a:t>
            </a:r>
            <a:r>
              <a:rPr lang="fr-FR" sz="1400" dirty="0">
                <a:solidFill>
                  <a:srgbClr val="FFFFFF"/>
                </a:solidFill>
                <a:latin typeface="+mj-lt"/>
              </a:rPr>
              <a:t> </a:t>
            </a:r>
            <a:r>
              <a:rPr lang="fr-FR" sz="1400" dirty="0" err="1">
                <a:solidFill>
                  <a:srgbClr val="FFFFFF"/>
                </a:solidFill>
                <a:latin typeface="+mj-lt"/>
              </a:rPr>
              <a:t>languages</a:t>
            </a:r>
            <a:r>
              <a:rPr lang="fr-FR" sz="1400" dirty="0">
                <a:solidFill>
                  <a:srgbClr val="FFFFFF"/>
                </a:solidFill>
                <a:latin typeface="+mj-lt"/>
              </a:rPr>
              <a:t> or </a:t>
            </a:r>
            <a:r>
              <a:rPr lang="fr-FR" sz="1400" dirty="0" err="1">
                <a:solidFill>
                  <a:srgbClr val="FFFFFF"/>
                </a:solidFill>
                <a:latin typeface="+mj-lt"/>
              </a:rPr>
              <a:t>adapted</a:t>
            </a:r>
            <a:r>
              <a:rPr lang="fr-FR" sz="1400" dirty="0">
                <a:solidFill>
                  <a:srgbClr val="FFFFFF"/>
                </a:solidFill>
                <a:latin typeface="+mj-lt"/>
              </a:rPr>
              <a:t> to </a:t>
            </a:r>
            <a:r>
              <a:rPr lang="fr-FR" sz="1400" dirty="0" err="1" smtClean="0">
                <a:solidFill>
                  <a:srgbClr val="FFFFFF"/>
                </a:solidFill>
                <a:latin typeface="+mj-lt"/>
              </a:rPr>
              <a:t>meet</a:t>
            </a:r>
            <a:r>
              <a:rPr lang="fr-FR" sz="1400" dirty="0">
                <a:solidFill>
                  <a:srgbClr val="FFFFFF"/>
                </a:solidFill>
                <a:latin typeface="+mj-lt"/>
              </a:rPr>
              <a:t> </a:t>
            </a:r>
            <a:r>
              <a:rPr lang="fr-FR" sz="1400" dirty="0" smtClean="0">
                <a:solidFill>
                  <a:srgbClr val="FFFFFF"/>
                </a:solidFill>
                <a:latin typeface="+mj-lt"/>
              </a:rPr>
              <a:t>local </a:t>
            </a:r>
            <a:r>
              <a:rPr lang="fr-FR" sz="1400" dirty="0" err="1">
                <a:solidFill>
                  <a:srgbClr val="FFFFFF"/>
                </a:solidFill>
                <a:latin typeface="+mj-lt"/>
              </a:rPr>
              <a:t>needs</a:t>
            </a:r>
            <a:r>
              <a:rPr lang="fr-FR" sz="1400" dirty="0">
                <a:solidFill>
                  <a:srgbClr val="FFFFFF"/>
                </a:solidFill>
                <a:latin typeface="+mj-lt"/>
              </a:rPr>
              <a:t> </a:t>
            </a:r>
            <a:r>
              <a:rPr lang="fr-FR" sz="1400" dirty="0" err="1">
                <a:solidFill>
                  <a:srgbClr val="FFFFFF"/>
                </a:solidFill>
                <a:latin typeface="+mj-lt"/>
              </a:rPr>
              <a:t>without</a:t>
            </a:r>
            <a:r>
              <a:rPr lang="fr-FR" sz="1400" dirty="0">
                <a:solidFill>
                  <a:srgbClr val="FFFFFF"/>
                </a:solidFill>
                <a:latin typeface="+mj-lt"/>
              </a:rPr>
              <a:t> </a:t>
            </a:r>
            <a:r>
              <a:rPr lang="fr-FR" sz="1400" dirty="0" err="1">
                <a:solidFill>
                  <a:srgbClr val="FFFFFF"/>
                </a:solidFill>
                <a:latin typeface="+mj-lt"/>
              </a:rPr>
              <a:t>prior</a:t>
            </a:r>
            <a:r>
              <a:rPr lang="fr-FR" sz="1400" dirty="0">
                <a:solidFill>
                  <a:srgbClr val="FFFFFF"/>
                </a:solidFill>
                <a:latin typeface="+mj-lt"/>
              </a:rPr>
              <a:t> permission </a:t>
            </a:r>
            <a:r>
              <a:rPr lang="fr-FR" sz="1400" dirty="0" err="1">
                <a:solidFill>
                  <a:srgbClr val="FFFFFF"/>
                </a:solidFill>
                <a:latin typeface="+mj-lt"/>
              </a:rPr>
              <a:t>from</a:t>
            </a:r>
            <a:r>
              <a:rPr lang="fr-FR" sz="1400" dirty="0">
                <a:solidFill>
                  <a:srgbClr val="FFFFFF"/>
                </a:solidFill>
                <a:latin typeface="+mj-lt"/>
              </a:rPr>
              <a:t> </a:t>
            </a:r>
            <a:r>
              <a:rPr lang="fr-FR" sz="1400" dirty="0" smtClean="0">
                <a:solidFill>
                  <a:srgbClr val="FFFFFF"/>
                </a:solidFill>
                <a:latin typeface="+mj-lt"/>
              </a:rPr>
              <a:t>the International </a:t>
            </a:r>
            <a:r>
              <a:rPr lang="fr-FR" sz="1400" dirty="0" err="1">
                <a:solidFill>
                  <a:srgbClr val="FFFFFF"/>
                </a:solidFill>
                <a:latin typeface="+mj-lt"/>
              </a:rPr>
              <a:t>Federation</a:t>
            </a:r>
            <a:r>
              <a:rPr lang="fr-FR" sz="1400" dirty="0">
                <a:solidFill>
                  <a:srgbClr val="FFFFFF"/>
                </a:solidFill>
                <a:latin typeface="+mj-lt"/>
              </a:rPr>
              <a:t> of </a:t>
            </a:r>
            <a:r>
              <a:rPr lang="fr-FR" sz="1400" dirty="0" err="1">
                <a:solidFill>
                  <a:srgbClr val="FFFFFF"/>
                </a:solidFill>
                <a:latin typeface="+mj-lt"/>
              </a:rPr>
              <a:t>Red</a:t>
            </a:r>
            <a:r>
              <a:rPr lang="fr-FR" sz="1400" dirty="0">
                <a:solidFill>
                  <a:srgbClr val="FFFFFF"/>
                </a:solidFill>
                <a:latin typeface="+mj-lt"/>
              </a:rPr>
              <a:t> Cross and </a:t>
            </a:r>
            <a:r>
              <a:rPr lang="fr-FR" sz="1400" dirty="0" err="1">
                <a:solidFill>
                  <a:srgbClr val="FFFFFF"/>
                </a:solidFill>
                <a:latin typeface="+mj-lt"/>
              </a:rPr>
              <a:t>Red</a:t>
            </a:r>
            <a:r>
              <a:rPr lang="fr-FR" sz="1400" dirty="0">
                <a:solidFill>
                  <a:srgbClr val="FFFFFF"/>
                </a:solidFill>
                <a:latin typeface="+mj-lt"/>
              </a:rPr>
              <a:t> </a:t>
            </a:r>
            <a:r>
              <a:rPr lang="fr-FR" sz="1400" dirty="0" smtClean="0">
                <a:solidFill>
                  <a:srgbClr val="FFFFFF"/>
                </a:solidFill>
                <a:latin typeface="+mj-lt"/>
              </a:rPr>
              <a:t>Crescent </a:t>
            </a:r>
            <a:r>
              <a:rPr lang="fr-FR" sz="1400" dirty="0" err="1" smtClean="0">
                <a:solidFill>
                  <a:srgbClr val="FFFFFF"/>
                </a:solidFill>
                <a:latin typeface="+mj-lt"/>
              </a:rPr>
              <a:t>Societies</a:t>
            </a:r>
            <a:r>
              <a:rPr lang="fr-FR" sz="1400" dirty="0">
                <a:solidFill>
                  <a:srgbClr val="FFFFFF"/>
                </a:solidFill>
                <a:latin typeface="+mj-lt"/>
              </a:rPr>
              <a:t>, </a:t>
            </a:r>
            <a:r>
              <a:rPr lang="fr-FR" sz="1400" dirty="0" err="1">
                <a:solidFill>
                  <a:srgbClr val="FFFFFF"/>
                </a:solidFill>
                <a:latin typeface="+mj-lt"/>
              </a:rPr>
              <a:t>provided</a:t>
            </a:r>
            <a:r>
              <a:rPr lang="fr-FR" sz="1400" dirty="0">
                <a:solidFill>
                  <a:srgbClr val="FFFFFF"/>
                </a:solidFill>
                <a:latin typeface="+mj-lt"/>
              </a:rPr>
              <a:t> </a:t>
            </a:r>
            <a:r>
              <a:rPr lang="fr-FR" sz="1400" dirty="0" err="1">
                <a:solidFill>
                  <a:srgbClr val="FFFFFF"/>
                </a:solidFill>
                <a:latin typeface="+mj-lt"/>
              </a:rPr>
              <a:t>that</a:t>
            </a:r>
            <a:r>
              <a:rPr lang="fr-FR" sz="1400" dirty="0">
                <a:solidFill>
                  <a:srgbClr val="FFFFFF"/>
                </a:solidFill>
                <a:latin typeface="+mj-lt"/>
              </a:rPr>
              <a:t> the source </a:t>
            </a:r>
            <a:r>
              <a:rPr lang="fr-FR" sz="1400" dirty="0" err="1">
                <a:solidFill>
                  <a:srgbClr val="FFFFFF"/>
                </a:solidFill>
                <a:latin typeface="+mj-lt"/>
              </a:rPr>
              <a:t>is</a:t>
            </a:r>
            <a:r>
              <a:rPr lang="fr-FR" sz="1400" dirty="0">
                <a:solidFill>
                  <a:srgbClr val="FFFFFF"/>
                </a:solidFill>
                <a:latin typeface="+mj-lt"/>
              </a:rPr>
              <a:t> </a:t>
            </a:r>
            <a:r>
              <a:rPr lang="fr-FR" sz="1400" dirty="0" err="1">
                <a:solidFill>
                  <a:srgbClr val="FFFFFF"/>
                </a:solidFill>
                <a:latin typeface="+mj-lt"/>
              </a:rPr>
              <a:t>clearly</a:t>
            </a:r>
            <a:r>
              <a:rPr lang="fr-FR" sz="1400" dirty="0">
                <a:solidFill>
                  <a:srgbClr val="FFFFFF"/>
                </a:solidFill>
                <a:latin typeface="+mj-lt"/>
              </a:rPr>
              <a:t> </a:t>
            </a:r>
            <a:r>
              <a:rPr lang="fr-FR" sz="1400" dirty="0" err="1" smtClean="0">
                <a:solidFill>
                  <a:srgbClr val="FFFFFF"/>
                </a:solidFill>
                <a:latin typeface="+mj-lt"/>
              </a:rPr>
              <a:t>stated</a:t>
            </a:r>
            <a:r>
              <a:rPr lang="fr-FR" sz="1400" dirty="0" smtClean="0">
                <a:solidFill>
                  <a:srgbClr val="FFFFFF"/>
                </a:solidFill>
                <a:latin typeface="+mj-lt"/>
              </a:rPr>
              <a:t>. </a:t>
            </a:r>
            <a:r>
              <a:rPr lang="fr-FR" sz="1400" dirty="0" err="1" smtClean="0">
                <a:solidFill>
                  <a:srgbClr val="FFFFFF"/>
                </a:solidFill>
                <a:latin typeface="+mj-lt"/>
              </a:rPr>
              <a:t>Requests</a:t>
            </a:r>
            <a:r>
              <a:rPr lang="fr-FR" sz="1400" dirty="0" smtClean="0">
                <a:solidFill>
                  <a:srgbClr val="FFFFFF"/>
                </a:solidFill>
                <a:latin typeface="+mj-lt"/>
              </a:rPr>
              <a:t> </a:t>
            </a:r>
            <a:r>
              <a:rPr lang="fr-FR" sz="1400" dirty="0">
                <a:solidFill>
                  <a:srgbClr val="FFFFFF"/>
                </a:solidFill>
                <a:latin typeface="+mj-lt"/>
              </a:rPr>
              <a:t>for commercial reproduction </a:t>
            </a:r>
            <a:r>
              <a:rPr lang="fr-FR" sz="1400" dirty="0" err="1">
                <a:solidFill>
                  <a:srgbClr val="FFFFFF"/>
                </a:solidFill>
                <a:latin typeface="+mj-lt"/>
              </a:rPr>
              <a:t>should</a:t>
            </a:r>
            <a:r>
              <a:rPr lang="fr-FR" sz="1400" dirty="0">
                <a:solidFill>
                  <a:srgbClr val="FFFFFF"/>
                </a:solidFill>
                <a:latin typeface="+mj-lt"/>
              </a:rPr>
              <a:t> </a:t>
            </a:r>
            <a:r>
              <a:rPr lang="fr-FR" sz="1400" dirty="0" err="1" smtClean="0">
                <a:solidFill>
                  <a:srgbClr val="FFFFFF"/>
                </a:solidFill>
                <a:latin typeface="+mj-lt"/>
              </a:rPr>
              <a:t>be</a:t>
            </a:r>
            <a:r>
              <a:rPr lang="fr-FR" sz="1400" dirty="0">
                <a:solidFill>
                  <a:srgbClr val="FFFFFF"/>
                </a:solidFill>
                <a:latin typeface="+mj-lt"/>
              </a:rPr>
              <a:t> </a:t>
            </a:r>
            <a:r>
              <a:rPr lang="fr-FR" sz="1400" dirty="0" err="1" smtClean="0">
                <a:solidFill>
                  <a:srgbClr val="FFFFFF"/>
                </a:solidFill>
                <a:latin typeface="+mj-lt"/>
              </a:rPr>
              <a:t>directed</a:t>
            </a:r>
            <a:r>
              <a:rPr lang="fr-FR" sz="1400" dirty="0" smtClean="0">
                <a:solidFill>
                  <a:srgbClr val="FFFFFF"/>
                </a:solidFill>
                <a:latin typeface="+mj-lt"/>
              </a:rPr>
              <a:t> </a:t>
            </a:r>
            <a:r>
              <a:rPr lang="fr-FR" sz="1400" dirty="0">
                <a:solidFill>
                  <a:srgbClr val="FFFFFF"/>
                </a:solidFill>
                <a:latin typeface="+mj-lt"/>
              </a:rPr>
              <a:t>to the IFRC </a:t>
            </a:r>
            <a:r>
              <a:rPr lang="fr-FR" sz="1400" dirty="0" err="1">
                <a:solidFill>
                  <a:srgbClr val="FFFFFF"/>
                </a:solidFill>
                <a:latin typeface="+mj-lt"/>
              </a:rPr>
              <a:t>Secretariat</a:t>
            </a:r>
            <a:r>
              <a:rPr lang="fr-FR" sz="1400" dirty="0">
                <a:solidFill>
                  <a:srgbClr val="FFFFFF"/>
                </a:solidFill>
                <a:latin typeface="+mj-lt"/>
              </a:rPr>
              <a:t> </a:t>
            </a:r>
            <a:r>
              <a:rPr lang="fr-FR" sz="1400" dirty="0" err="1">
                <a:solidFill>
                  <a:srgbClr val="FFFFFF"/>
                </a:solidFill>
                <a:latin typeface="+mj-lt"/>
              </a:rPr>
              <a:t>at</a:t>
            </a:r>
            <a:r>
              <a:rPr lang="fr-FR" sz="1400" dirty="0">
                <a:solidFill>
                  <a:srgbClr val="FFFFFF"/>
                </a:solidFill>
                <a:latin typeface="+mj-lt"/>
              </a:rPr>
              <a:t> </a:t>
            </a:r>
            <a:r>
              <a:rPr lang="fr-FR" sz="1400" dirty="0" err="1">
                <a:solidFill>
                  <a:srgbClr val="FFFFFF"/>
                </a:solidFill>
                <a:latin typeface="+mj-lt"/>
              </a:rPr>
              <a:t>secretariat@ifrc.org</a:t>
            </a:r>
            <a:endParaRPr lang="fr-FR" sz="1400" dirty="0">
              <a:solidFill>
                <a:srgbClr val="FFFFFF"/>
              </a:solidFill>
              <a:latin typeface="+mj-lt"/>
            </a:endParaRPr>
          </a:p>
          <a:p>
            <a:endParaRPr lang="fr-FR" sz="1400" dirty="0" smtClean="0">
              <a:solidFill>
                <a:srgbClr val="FFFFFF"/>
              </a:solidFill>
              <a:latin typeface="+mj-lt"/>
            </a:endParaRPr>
          </a:p>
          <a:p>
            <a:r>
              <a:rPr lang="fr-FR" sz="1400" dirty="0" smtClean="0">
                <a:solidFill>
                  <a:srgbClr val="FFFFFF"/>
                </a:solidFill>
                <a:latin typeface="+mj-lt"/>
              </a:rPr>
              <a:t>All </a:t>
            </a:r>
            <a:r>
              <a:rPr lang="fr-FR" sz="1400" dirty="0">
                <a:solidFill>
                  <a:srgbClr val="FFFFFF"/>
                </a:solidFill>
                <a:latin typeface="+mj-lt"/>
              </a:rPr>
              <a:t>photos </a:t>
            </a:r>
            <a:r>
              <a:rPr lang="fr-FR" sz="1400" dirty="0" err="1">
                <a:solidFill>
                  <a:srgbClr val="FFFFFF"/>
                </a:solidFill>
                <a:latin typeface="+mj-lt"/>
              </a:rPr>
              <a:t>used</a:t>
            </a:r>
            <a:r>
              <a:rPr lang="fr-FR" sz="1400" dirty="0">
                <a:solidFill>
                  <a:srgbClr val="FFFFFF"/>
                </a:solidFill>
                <a:latin typeface="+mj-lt"/>
              </a:rPr>
              <a:t> in </a:t>
            </a:r>
            <a:r>
              <a:rPr lang="fr-FR" sz="1400" dirty="0" err="1">
                <a:solidFill>
                  <a:srgbClr val="FFFFFF"/>
                </a:solidFill>
                <a:latin typeface="+mj-lt"/>
              </a:rPr>
              <a:t>this</a:t>
            </a:r>
            <a:r>
              <a:rPr lang="fr-FR" sz="1400" dirty="0">
                <a:solidFill>
                  <a:srgbClr val="FFFFFF"/>
                </a:solidFill>
                <a:latin typeface="+mj-lt"/>
              </a:rPr>
              <a:t> </a:t>
            </a:r>
            <a:r>
              <a:rPr lang="fr-FR" sz="1400" dirty="0" err="1" smtClean="0">
                <a:solidFill>
                  <a:srgbClr val="FFFFFF"/>
                </a:solidFill>
                <a:latin typeface="+mj-lt"/>
              </a:rPr>
              <a:t>presentation</a:t>
            </a:r>
            <a:r>
              <a:rPr lang="fr-FR" sz="1400" dirty="0" smtClean="0">
                <a:solidFill>
                  <a:srgbClr val="FFFFFF"/>
                </a:solidFill>
                <a:latin typeface="+mj-lt"/>
              </a:rPr>
              <a:t> are </a:t>
            </a:r>
            <a:r>
              <a:rPr lang="fr-FR" sz="1400" dirty="0">
                <a:solidFill>
                  <a:srgbClr val="FFFFFF"/>
                </a:solidFill>
                <a:latin typeface="+mj-lt"/>
              </a:rPr>
              <a:t>copyright of </a:t>
            </a:r>
            <a:r>
              <a:rPr lang="fr-FR" sz="1400" dirty="0" smtClean="0">
                <a:solidFill>
                  <a:srgbClr val="FFFFFF"/>
                </a:solidFill>
                <a:latin typeface="+mj-lt"/>
              </a:rPr>
              <a:t>the IFRC </a:t>
            </a:r>
            <a:r>
              <a:rPr lang="fr-FR" sz="1400" dirty="0" err="1">
                <a:solidFill>
                  <a:srgbClr val="FFFFFF"/>
                </a:solidFill>
                <a:latin typeface="+mj-lt"/>
              </a:rPr>
              <a:t>unless</a:t>
            </a:r>
            <a:r>
              <a:rPr lang="fr-FR" sz="1400" dirty="0">
                <a:solidFill>
                  <a:srgbClr val="FFFFFF"/>
                </a:solidFill>
                <a:latin typeface="+mj-lt"/>
              </a:rPr>
              <a:t> </a:t>
            </a:r>
            <a:r>
              <a:rPr lang="fr-FR" sz="1400" dirty="0" err="1">
                <a:solidFill>
                  <a:srgbClr val="FFFFFF"/>
                </a:solidFill>
                <a:latin typeface="+mj-lt"/>
              </a:rPr>
              <a:t>otherwise</a:t>
            </a:r>
            <a:r>
              <a:rPr lang="fr-FR" sz="1400" dirty="0">
                <a:solidFill>
                  <a:srgbClr val="FFFFFF"/>
                </a:solidFill>
                <a:latin typeface="+mj-lt"/>
              </a:rPr>
              <a:t> </a:t>
            </a:r>
            <a:r>
              <a:rPr lang="fr-FR" sz="1400" dirty="0" err="1">
                <a:solidFill>
                  <a:srgbClr val="FFFFFF"/>
                </a:solidFill>
                <a:latin typeface="+mj-lt"/>
              </a:rPr>
              <a:t>indicated</a:t>
            </a:r>
            <a:r>
              <a:rPr lang="fr-FR" sz="1400" dirty="0">
                <a:solidFill>
                  <a:srgbClr val="FFFFFF"/>
                </a:solidFill>
                <a:latin typeface="+mj-lt"/>
              </a:rPr>
              <a:t>.</a:t>
            </a:r>
            <a:endParaRPr lang="en-US" sz="1400" baseline="0" dirty="0">
              <a:solidFill>
                <a:srgbClr val="FFFFFF"/>
              </a:solidFill>
              <a:latin typeface="+mj-lt"/>
            </a:endParaRPr>
          </a:p>
          <a:p>
            <a:pPr algn="l" defTabSz="762000" eaLnBrk="1" hangingPunct="1"/>
            <a:endParaRPr lang="en-US" sz="1400" baseline="0" dirty="0">
              <a:solidFill>
                <a:srgbClr val="FFFFFF"/>
              </a:solidFill>
              <a:latin typeface="+mj-lt"/>
            </a:endParaRPr>
          </a:p>
          <a:p>
            <a:pPr algn="l" defTabSz="762000" eaLnBrk="1" hangingPunct="1"/>
            <a:r>
              <a:rPr lang="en-US" sz="1400" baseline="0" dirty="0">
                <a:solidFill>
                  <a:srgbClr val="FFFFFF"/>
                </a:solidFill>
                <a:latin typeface="+mj-lt"/>
              </a:rPr>
              <a:t>This </a:t>
            </a:r>
            <a:r>
              <a:rPr lang="en-US" sz="1400" baseline="0" dirty="0" smtClean="0">
                <a:solidFill>
                  <a:srgbClr val="FFFFFF"/>
                </a:solidFill>
                <a:latin typeface="+mj-lt"/>
              </a:rPr>
              <a:t>presentation was written and developed </a:t>
            </a:r>
            <a:r>
              <a:rPr lang="en-US" sz="1400" baseline="0" dirty="0">
                <a:solidFill>
                  <a:srgbClr val="FFFFFF"/>
                </a:solidFill>
                <a:latin typeface="+mj-lt"/>
              </a:rPr>
              <a:t>by </a:t>
            </a:r>
            <a:r>
              <a:rPr lang="en-US" sz="1400" i="1" dirty="0" smtClean="0">
                <a:solidFill>
                  <a:srgbClr val="CF1C21"/>
                </a:solidFill>
                <a:latin typeface="+mj-lt"/>
              </a:rPr>
              <a:t>Giorgio Ferrario </a:t>
            </a:r>
            <a:r>
              <a:rPr lang="en-US" sz="1400" baseline="0" dirty="0" smtClean="0">
                <a:solidFill>
                  <a:srgbClr val="FFFFFF"/>
                </a:solidFill>
                <a:latin typeface="+mj-lt"/>
              </a:rPr>
              <a:t>and </a:t>
            </a:r>
            <a:r>
              <a:rPr lang="en-US" sz="1400" baseline="0" dirty="0">
                <a:solidFill>
                  <a:srgbClr val="FFFFFF"/>
                </a:solidFill>
                <a:latin typeface="+mj-lt"/>
              </a:rPr>
              <a:t>produced in </a:t>
            </a:r>
            <a:r>
              <a:rPr lang="en-US" sz="1400" i="1" baseline="0" dirty="0" smtClean="0">
                <a:solidFill>
                  <a:srgbClr val="CF1C21"/>
                </a:solidFill>
                <a:latin typeface="+mj-lt"/>
              </a:rPr>
              <a:t>January 2015</a:t>
            </a:r>
            <a:endParaRPr lang="en-US" sz="1400" baseline="0" dirty="0">
              <a:solidFill>
                <a:srgbClr val="FFFFFF"/>
              </a:solidFill>
              <a:latin typeface="+mj-lt"/>
            </a:endParaRPr>
          </a:p>
          <a:p>
            <a:pPr algn="l" defTabSz="762000" eaLnBrk="1" hangingPunct="1"/>
            <a:endParaRPr lang="en-US" sz="1400" baseline="0" dirty="0">
              <a:solidFill>
                <a:srgbClr val="FFFFFF"/>
              </a:solidFill>
              <a:latin typeface="+mj-lt"/>
            </a:endParaRPr>
          </a:p>
          <a:p>
            <a:pPr algn="l" defTabSz="762000" eaLnBrk="1" hangingPunct="1"/>
            <a:r>
              <a:rPr lang="en-US" sz="1400" dirty="0" smtClean="0">
                <a:solidFill>
                  <a:srgbClr val="FFFFFF"/>
                </a:solidFill>
                <a:latin typeface="+mj-lt"/>
              </a:rPr>
              <a:t>Relevant resources are available on </a:t>
            </a:r>
            <a:r>
              <a:rPr lang="en-US" sz="1400" dirty="0" err="1" smtClean="0">
                <a:solidFill>
                  <a:srgbClr val="FFFFFF"/>
                </a:solidFill>
                <a:latin typeface="+mj-lt"/>
              </a:rPr>
              <a:t>FedNet</a:t>
            </a:r>
            <a:r>
              <a:rPr lang="en-US" sz="1400" dirty="0" smtClean="0">
                <a:solidFill>
                  <a:srgbClr val="FFFFFF"/>
                </a:solidFill>
                <a:latin typeface="+mj-lt"/>
              </a:rPr>
              <a:t> at </a:t>
            </a:r>
            <a:r>
              <a:rPr lang="en-US" sz="1400" b="1" baseline="0" dirty="0" smtClean="0">
                <a:solidFill>
                  <a:srgbClr val="FFFFFF"/>
                </a:solidFill>
                <a:latin typeface="+mj-lt"/>
              </a:rPr>
              <a:t>fednet.ifrc.org</a:t>
            </a:r>
          </a:p>
          <a:p>
            <a:pPr algn="l" defTabSz="762000" eaLnBrk="1" hangingPunct="1"/>
            <a:endParaRPr lang="en-US" sz="1400" b="1" dirty="0">
              <a:solidFill>
                <a:srgbClr val="FFFFFF"/>
              </a:solidFill>
              <a:latin typeface="+mj-lt"/>
            </a:endParaRPr>
          </a:p>
          <a:p>
            <a:pPr algn="l" defTabSz="762000" eaLnBrk="1" hangingPunct="1"/>
            <a:r>
              <a:rPr lang="en-US" sz="1400" i="1" baseline="0" dirty="0" smtClean="0">
                <a:solidFill>
                  <a:srgbClr val="FFFFFF"/>
                </a:solidFill>
                <a:latin typeface="+mj-lt"/>
              </a:rPr>
              <a:t>For further information,  please contact </a:t>
            </a:r>
            <a:r>
              <a:rPr lang="en-US" sz="1400" i="1" baseline="0" dirty="0" smtClean="0">
                <a:solidFill>
                  <a:srgbClr val="FFFFFF"/>
                </a:solidFill>
                <a:latin typeface="+mj-lt"/>
                <a:hlinkClick r:id="rId2"/>
              </a:rPr>
              <a:t>giorgio.ferrario@ifrc.org</a:t>
            </a:r>
            <a:r>
              <a:rPr lang="en-US" sz="1400" i="1" dirty="0" smtClean="0">
                <a:solidFill>
                  <a:srgbClr val="FFFFFF"/>
                </a:solidFill>
                <a:latin typeface="+mj-lt"/>
              </a:rPr>
              <a:t> </a:t>
            </a:r>
            <a:endParaRPr lang="en-US" sz="1400" i="1" baseline="0" dirty="0">
              <a:solidFill>
                <a:srgbClr val="FFFFFF"/>
              </a:solidFill>
              <a:latin typeface="+mj-lt"/>
            </a:endParaRPr>
          </a:p>
        </p:txBody>
      </p:sp>
    </p:spTree>
    <p:extLst>
      <p:ext uri="{BB962C8B-B14F-4D97-AF65-F5344CB8AC3E}">
        <p14:creationId xmlns:p14="http://schemas.microsoft.com/office/powerpoint/2010/main" val="39866963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95536" y="908720"/>
            <a:ext cx="8291264" cy="1153716"/>
          </a:xfrm>
        </p:spPr>
        <p:txBody>
          <a:bodyPr/>
          <a:lstStyle/>
          <a:p>
            <a:pPr algn="ctr"/>
            <a:r>
              <a:rPr lang="en-GB" sz="4000" dirty="0" smtClean="0">
                <a:solidFill>
                  <a:srgbClr val="FF0000"/>
                </a:solidFill>
                <a:effectLst>
                  <a:outerShdw blurRad="38100" dist="38100" dir="2700000" algn="tl">
                    <a:srgbClr val="000000">
                      <a:alpha val="43137"/>
                    </a:srgbClr>
                  </a:outerShdw>
                </a:effectLst>
                <a:cs typeface="Arial" charset="0"/>
              </a:rPr>
              <a:t>The Fundamental Principles </a:t>
            </a:r>
          </a:p>
        </p:txBody>
      </p:sp>
      <p:sp>
        <p:nvSpPr>
          <p:cNvPr id="3" name="Rectangle 2"/>
          <p:cNvSpPr>
            <a:spLocks noGrp="1" noChangeArrowheads="1"/>
          </p:cNvSpPr>
          <p:nvPr/>
        </p:nvSpPr>
        <p:spPr bwMode="auto">
          <a:xfrm>
            <a:off x="467544" y="2276872"/>
            <a:ext cx="6958013" cy="426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CF1C21"/>
              </a:buClr>
              <a:buSzPct val="80000"/>
              <a:buFont typeface="Wingdings" pitchFamily="2" charset="2"/>
              <a:buChar char="§"/>
              <a:defRPr sz="2200" kern="1200">
                <a:solidFill>
                  <a:schemeClr val="tx1"/>
                </a:solidFill>
                <a:latin typeface="Arial" pitchFamily="34" charset="0"/>
                <a:ea typeface="+mn-ea"/>
                <a:cs typeface="Arial" pitchFamily="34" charset="0"/>
              </a:defRPr>
            </a:lvl1pPr>
            <a:lvl2pPr marL="450850" indent="-177800" algn="l" rtl="0" eaLnBrk="0" fontAlgn="base" hangingPunct="0">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2pPr>
            <a:lvl3pPr marL="627063" indent="-176213" algn="l" rtl="0" eaLnBrk="0" fontAlgn="base" hangingPunct="0">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3pPr>
            <a:lvl4pPr marL="627063" indent="-176213" algn="l" rtl="0" eaLnBrk="0" fontAlgn="base" hangingPunct="0">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4pPr>
            <a:lvl5pPr marL="627063" indent="-176213" algn="l" rtl="0" eaLnBrk="0" fontAlgn="base" hangingPunct="0">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buFont typeface="Wingdings" pitchFamily="2" charset="2"/>
              <a:buNone/>
            </a:pPr>
            <a:r>
              <a:rPr lang="en-GB" altLang="en-US" sz="2800" b="1" dirty="0" smtClean="0">
                <a:effectLst>
                  <a:outerShdw blurRad="38100" dist="38100" dir="2700000" algn="tl">
                    <a:srgbClr val="000000">
                      <a:alpha val="43137"/>
                    </a:srgbClr>
                  </a:outerShdw>
                </a:effectLst>
                <a:ea typeface="ＭＳ Ｐゴシック" pitchFamily="34" charset="-128"/>
              </a:rPr>
              <a:t>Humanity</a:t>
            </a:r>
          </a:p>
          <a:p>
            <a:pPr marL="0" indent="0" eaLnBrk="1" hangingPunct="1">
              <a:spcBef>
                <a:spcPct val="40000"/>
              </a:spcBef>
              <a:buFont typeface="Wingdings" pitchFamily="2" charset="2"/>
              <a:buNone/>
            </a:pPr>
            <a:r>
              <a:rPr lang="en-GB" altLang="en-US" sz="2800" b="1" dirty="0" smtClean="0">
                <a:effectLst>
                  <a:outerShdw blurRad="38100" dist="38100" dir="2700000" algn="tl">
                    <a:srgbClr val="000000">
                      <a:alpha val="43137"/>
                    </a:srgbClr>
                  </a:outerShdw>
                </a:effectLst>
                <a:ea typeface="ＭＳ Ｐゴシック" pitchFamily="34" charset="-128"/>
              </a:rPr>
              <a:t>Impartiality</a:t>
            </a:r>
          </a:p>
          <a:p>
            <a:pPr marL="0" indent="0" eaLnBrk="1" hangingPunct="1">
              <a:spcBef>
                <a:spcPct val="40000"/>
              </a:spcBef>
              <a:buFont typeface="Wingdings" pitchFamily="2" charset="2"/>
              <a:buNone/>
            </a:pPr>
            <a:r>
              <a:rPr lang="en-GB" altLang="en-US" sz="2800" b="1" dirty="0" smtClean="0">
                <a:effectLst>
                  <a:outerShdw blurRad="38100" dist="38100" dir="2700000" algn="tl">
                    <a:srgbClr val="000000">
                      <a:alpha val="43137"/>
                    </a:srgbClr>
                  </a:outerShdw>
                </a:effectLst>
                <a:ea typeface="ＭＳ Ｐゴシック" pitchFamily="34" charset="-128"/>
              </a:rPr>
              <a:t>Neutrality</a:t>
            </a:r>
          </a:p>
          <a:p>
            <a:pPr marL="0" indent="0" eaLnBrk="1" hangingPunct="1">
              <a:spcBef>
                <a:spcPct val="40000"/>
              </a:spcBef>
              <a:buFont typeface="Wingdings" pitchFamily="2" charset="2"/>
              <a:buNone/>
            </a:pPr>
            <a:r>
              <a:rPr lang="en-GB" altLang="en-US" sz="2800" b="1" dirty="0" smtClean="0">
                <a:effectLst>
                  <a:outerShdw blurRad="38100" dist="38100" dir="2700000" algn="tl">
                    <a:srgbClr val="000000">
                      <a:alpha val="43137"/>
                    </a:srgbClr>
                  </a:outerShdw>
                </a:effectLst>
                <a:ea typeface="ＭＳ Ｐゴシック" pitchFamily="34" charset="-128"/>
              </a:rPr>
              <a:t>Independence</a:t>
            </a:r>
          </a:p>
          <a:p>
            <a:pPr marL="0" indent="0" eaLnBrk="1" hangingPunct="1">
              <a:spcBef>
                <a:spcPct val="40000"/>
              </a:spcBef>
              <a:buFont typeface="Wingdings" pitchFamily="2" charset="2"/>
              <a:buNone/>
            </a:pPr>
            <a:r>
              <a:rPr lang="en-GB" altLang="en-US" sz="2800" b="1" dirty="0" smtClean="0">
                <a:effectLst>
                  <a:outerShdw blurRad="38100" dist="38100" dir="2700000" algn="tl">
                    <a:srgbClr val="000000">
                      <a:alpha val="43137"/>
                    </a:srgbClr>
                  </a:outerShdw>
                </a:effectLst>
                <a:ea typeface="ＭＳ Ｐゴシック" pitchFamily="34" charset="-128"/>
              </a:rPr>
              <a:t>Voluntary service</a:t>
            </a:r>
          </a:p>
          <a:p>
            <a:pPr marL="0" indent="0" eaLnBrk="1" hangingPunct="1">
              <a:spcBef>
                <a:spcPct val="40000"/>
              </a:spcBef>
              <a:buFont typeface="Wingdings" pitchFamily="2" charset="2"/>
              <a:buNone/>
            </a:pPr>
            <a:r>
              <a:rPr lang="en-GB" altLang="en-US" sz="2800" b="1" dirty="0" smtClean="0">
                <a:effectLst>
                  <a:outerShdw blurRad="38100" dist="38100" dir="2700000" algn="tl">
                    <a:srgbClr val="000000">
                      <a:alpha val="43137"/>
                    </a:srgbClr>
                  </a:outerShdw>
                </a:effectLst>
                <a:ea typeface="ＭＳ Ｐゴシック" pitchFamily="34" charset="-128"/>
              </a:rPr>
              <a:t>Unity</a:t>
            </a:r>
          </a:p>
          <a:p>
            <a:pPr marL="0" indent="0" eaLnBrk="1" hangingPunct="1">
              <a:spcBef>
                <a:spcPct val="40000"/>
              </a:spcBef>
              <a:buFont typeface="Wingdings" pitchFamily="2" charset="2"/>
              <a:buNone/>
            </a:pPr>
            <a:r>
              <a:rPr lang="en-GB" altLang="en-US" sz="2800" b="1" dirty="0" smtClean="0">
                <a:effectLst>
                  <a:outerShdw blurRad="38100" dist="38100" dir="2700000" algn="tl">
                    <a:srgbClr val="000000">
                      <a:alpha val="43137"/>
                    </a:srgbClr>
                  </a:outerShdw>
                </a:effectLst>
                <a:ea typeface="ＭＳ Ｐゴシック" pitchFamily="34" charset="-128"/>
              </a:rPr>
              <a:t>Universality </a:t>
            </a:r>
          </a:p>
        </p:txBody>
      </p:sp>
      <p:pic>
        <p:nvPicPr>
          <p:cNvPr id="5" name="Picture 9" descr="flags-on-wh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4004" y="2564904"/>
            <a:ext cx="5524500"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516598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98016" y="620688"/>
            <a:ext cx="8291264" cy="1153716"/>
          </a:xfrm>
        </p:spPr>
        <p:txBody>
          <a:bodyPr/>
          <a:lstStyle/>
          <a:p>
            <a:pPr algn="ctr"/>
            <a:r>
              <a:rPr lang="en-GB" sz="4000" dirty="0" smtClean="0">
                <a:solidFill>
                  <a:srgbClr val="FF0000"/>
                </a:solidFill>
                <a:effectLst>
                  <a:outerShdw blurRad="38100" dist="38100" dir="2700000" algn="tl">
                    <a:srgbClr val="000000">
                      <a:alpha val="43137"/>
                    </a:srgbClr>
                  </a:outerShdw>
                </a:effectLst>
                <a:cs typeface="Arial" charset="0"/>
              </a:rPr>
              <a:t>The Fundamental Principles </a:t>
            </a:r>
          </a:p>
        </p:txBody>
      </p:sp>
      <p:sp>
        <p:nvSpPr>
          <p:cNvPr id="2" name="TextBox 1"/>
          <p:cNvSpPr txBox="1"/>
          <p:nvPr/>
        </p:nvSpPr>
        <p:spPr>
          <a:xfrm>
            <a:off x="107504" y="1484784"/>
            <a:ext cx="8784976" cy="5693866"/>
          </a:xfrm>
          <a:prstGeom prst="rect">
            <a:avLst/>
          </a:prstGeom>
          <a:noFill/>
        </p:spPr>
        <p:txBody>
          <a:bodyPr wrap="square" rtlCol="0">
            <a:spAutoFit/>
          </a:bodyPr>
          <a:lstStyle/>
          <a:p>
            <a:pPr algn="just"/>
            <a:r>
              <a:rPr lang="en-GB" sz="1400" b="1" dirty="0">
                <a:solidFill>
                  <a:srgbClr val="FF0000"/>
                </a:solidFill>
                <a:effectLst>
                  <a:outerShdw blurRad="38100" dist="38100" dir="2700000" algn="tl">
                    <a:srgbClr val="000000">
                      <a:alpha val="43137"/>
                    </a:srgbClr>
                  </a:outerShdw>
                </a:effectLst>
              </a:rPr>
              <a:t>Humanity</a:t>
            </a:r>
          </a:p>
          <a:p>
            <a:pPr algn="just"/>
            <a:r>
              <a:rPr lang="en-GB" sz="1400" dirty="0"/>
              <a:t>The International Red Cross and Red Crescent Movement, born </a:t>
            </a:r>
            <a:r>
              <a:rPr lang="en-GB" sz="1400" dirty="0" smtClean="0"/>
              <a:t>of a </a:t>
            </a:r>
            <a:r>
              <a:rPr lang="en-GB" sz="1400" dirty="0"/>
              <a:t>desire to bring assistance without discrimination to the </a:t>
            </a:r>
            <a:r>
              <a:rPr lang="en-GB" sz="1400" dirty="0" smtClean="0"/>
              <a:t>wounded on </a:t>
            </a:r>
            <a:r>
              <a:rPr lang="en-GB" sz="1400" dirty="0"/>
              <a:t>the battlefield, endeavours, in its international and </a:t>
            </a:r>
            <a:r>
              <a:rPr lang="en-GB" sz="1400" dirty="0" smtClean="0"/>
              <a:t>national capacity</a:t>
            </a:r>
            <a:r>
              <a:rPr lang="en-GB" sz="1400" dirty="0"/>
              <a:t>, to </a:t>
            </a:r>
            <a:r>
              <a:rPr lang="en-GB" sz="1400" dirty="0">
                <a:solidFill>
                  <a:srgbClr val="FF0000"/>
                </a:solidFill>
              </a:rPr>
              <a:t>prevent and alleviate human suffering</a:t>
            </a:r>
            <a:r>
              <a:rPr lang="en-GB" sz="1400" dirty="0">
                <a:solidFill>
                  <a:srgbClr val="FF0000"/>
                </a:solidFill>
              </a:rPr>
              <a:t> </a:t>
            </a:r>
            <a:r>
              <a:rPr lang="en-GB" sz="1400" dirty="0"/>
              <a:t>wherever it </a:t>
            </a:r>
            <a:r>
              <a:rPr lang="en-GB" sz="1400" dirty="0" smtClean="0"/>
              <a:t>may be </a:t>
            </a:r>
            <a:r>
              <a:rPr lang="en-GB" sz="1400" dirty="0"/>
              <a:t>found. Its purpose is to protect life and health and to </a:t>
            </a:r>
            <a:r>
              <a:rPr lang="en-GB" sz="1400" dirty="0" smtClean="0"/>
              <a:t>ensure respect </a:t>
            </a:r>
            <a:r>
              <a:rPr lang="en-GB" sz="1400" dirty="0"/>
              <a:t>for the human being. It promotes mutual understanding</a:t>
            </a:r>
            <a:r>
              <a:rPr lang="en-GB" sz="1400" dirty="0" smtClean="0"/>
              <a:t>, friendship</a:t>
            </a:r>
            <a:r>
              <a:rPr lang="en-GB" sz="1400" dirty="0"/>
              <a:t>, cooperation and lasting peace amongst all peoples</a:t>
            </a:r>
            <a:r>
              <a:rPr lang="en-GB" sz="1400" dirty="0" smtClean="0"/>
              <a:t>. </a:t>
            </a:r>
            <a:endParaRPr lang="en-GB" sz="1400" dirty="0"/>
          </a:p>
          <a:p>
            <a:pPr algn="just"/>
            <a:r>
              <a:rPr lang="en-GB" sz="1400" b="1" dirty="0">
                <a:solidFill>
                  <a:srgbClr val="FF0000"/>
                </a:solidFill>
                <a:effectLst>
                  <a:outerShdw blurRad="38100" dist="38100" dir="2700000" algn="tl">
                    <a:srgbClr val="000000">
                      <a:alpha val="43137"/>
                    </a:srgbClr>
                  </a:outerShdw>
                </a:effectLst>
              </a:rPr>
              <a:t>Impartiality</a:t>
            </a:r>
          </a:p>
          <a:p>
            <a:pPr algn="just"/>
            <a:r>
              <a:rPr lang="en-GB" sz="1400" dirty="0"/>
              <a:t>It makes </a:t>
            </a:r>
            <a:r>
              <a:rPr lang="en-GB" sz="1400" dirty="0">
                <a:solidFill>
                  <a:srgbClr val="FF0000"/>
                </a:solidFill>
              </a:rPr>
              <a:t>no discrimination as to nationality, race, religious beliefs</a:t>
            </a:r>
            <a:r>
              <a:rPr lang="en-GB" sz="1400" dirty="0" smtClean="0">
                <a:solidFill>
                  <a:srgbClr val="FF0000"/>
                </a:solidFill>
              </a:rPr>
              <a:t>, class </a:t>
            </a:r>
            <a:r>
              <a:rPr lang="en-GB" sz="1400" dirty="0">
                <a:solidFill>
                  <a:srgbClr val="FF0000"/>
                </a:solidFill>
              </a:rPr>
              <a:t>or political opinions</a:t>
            </a:r>
            <a:r>
              <a:rPr lang="en-GB" sz="1400" dirty="0"/>
              <a:t>. It endeavours to relieve the suffering </a:t>
            </a:r>
            <a:r>
              <a:rPr lang="en-GB" sz="1400" dirty="0" smtClean="0"/>
              <a:t>of individuals</a:t>
            </a:r>
            <a:r>
              <a:rPr lang="en-GB" sz="1400" dirty="0"/>
              <a:t>, being guided solely by their needs, and to give </a:t>
            </a:r>
            <a:r>
              <a:rPr lang="en-GB" sz="1400" dirty="0" smtClean="0"/>
              <a:t>priority to </a:t>
            </a:r>
            <a:r>
              <a:rPr lang="en-GB" sz="1400" dirty="0"/>
              <a:t>the most urgent cases of distress.</a:t>
            </a:r>
          </a:p>
          <a:p>
            <a:pPr algn="just"/>
            <a:r>
              <a:rPr lang="en-GB" sz="1400" b="1" dirty="0">
                <a:solidFill>
                  <a:srgbClr val="FF0000"/>
                </a:solidFill>
                <a:effectLst>
                  <a:outerShdw blurRad="38100" dist="38100" dir="2700000" algn="tl">
                    <a:srgbClr val="000000">
                      <a:alpha val="43137"/>
                    </a:srgbClr>
                  </a:outerShdw>
                </a:effectLst>
              </a:rPr>
              <a:t>Neutrality</a:t>
            </a:r>
          </a:p>
          <a:p>
            <a:pPr algn="just"/>
            <a:r>
              <a:rPr lang="en-GB" sz="1400" dirty="0"/>
              <a:t>In order to enjoy the confidence of all, </a:t>
            </a:r>
            <a:r>
              <a:rPr lang="en-GB" sz="1400" dirty="0">
                <a:solidFill>
                  <a:srgbClr val="FF0000"/>
                </a:solidFill>
              </a:rPr>
              <a:t>the Movement may not </a:t>
            </a:r>
            <a:r>
              <a:rPr lang="en-GB" sz="1400" dirty="0" smtClean="0">
                <a:solidFill>
                  <a:srgbClr val="FF0000"/>
                </a:solidFill>
              </a:rPr>
              <a:t>take sides </a:t>
            </a:r>
            <a:r>
              <a:rPr lang="en-GB" sz="1400" dirty="0">
                <a:solidFill>
                  <a:srgbClr val="FF0000"/>
                </a:solidFill>
              </a:rPr>
              <a:t>in hostilities or engage at any time in controversies of </a:t>
            </a:r>
            <a:r>
              <a:rPr lang="en-GB" sz="1400" dirty="0" smtClean="0">
                <a:solidFill>
                  <a:srgbClr val="FF0000"/>
                </a:solidFill>
              </a:rPr>
              <a:t>a political</a:t>
            </a:r>
            <a:r>
              <a:rPr lang="en-GB" sz="1400" dirty="0">
                <a:solidFill>
                  <a:srgbClr val="FF0000"/>
                </a:solidFill>
              </a:rPr>
              <a:t>, racial, religious or ideological nature</a:t>
            </a:r>
            <a:r>
              <a:rPr lang="en-GB" sz="1400" dirty="0"/>
              <a:t>.</a:t>
            </a:r>
          </a:p>
          <a:p>
            <a:pPr algn="just"/>
            <a:r>
              <a:rPr lang="en-GB" sz="1400" b="1" dirty="0">
                <a:solidFill>
                  <a:srgbClr val="FF0000"/>
                </a:solidFill>
                <a:effectLst>
                  <a:outerShdw blurRad="38100" dist="38100" dir="2700000" algn="tl">
                    <a:srgbClr val="000000">
                      <a:alpha val="43137"/>
                    </a:srgbClr>
                  </a:outerShdw>
                </a:effectLst>
              </a:rPr>
              <a:t>Independence</a:t>
            </a:r>
          </a:p>
          <a:p>
            <a:pPr algn="just"/>
            <a:r>
              <a:rPr lang="en-GB" sz="1400" dirty="0"/>
              <a:t>The Movement </a:t>
            </a:r>
            <a:r>
              <a:rPr lang="en-GB" sz="1400" dirty="0">
                <a:solidFill>
                  <a:srgbClr val="FF0000"/>
                </a:solidFill>
              </a:rPr>
              <a:t>is independent</a:t>
            </a:r>
            <a:r>
              <a:rPr lang="en-GB" sz="1400" dirty="0"/>
              <a:t>. The National Societies, </a:t>
            </a:r>
            <a:r>
              <a:rPr lang="en-GB" sz="1400" dirty="0" smtClean="0"/>
              <a:t>while </a:t>
            </a:r>
            <a:r>
              <a:rPr lang="en-GB" sz="1400" dirty="0" smtClean="0">
                <a:solidFill>
                  <a:srgbClr val="FF0000"/>
                </a:solidFill>
              </a:rPr>
              <a:t>auxiliaries </a:t>
            </a:r>
            <a:r>
              <a:rPr lang="en-GB" sz="1400" dirty="0">
                <a:solidFill>
                  <a:srgbClr val="FF0000"/>
                </a:solidFill>
              </a:rPr>
              <a:t>in the humanitarian services of their governments </a:t>
            </a:r>
            <a:r>
              <a:rPr lang="en-GB" sz="1400" dirty="0" smtClean="0">
                <a:solidFill>
                  <a:srgbClr val="FF0000"/>
                </a:solidFill>
              </a:rPr>
              <a:t>and subject </a:t>
            </a:r>
            <a:r>
              <a:rPr lang="en-GB" sz="1400" dirty="0">
                <a:solidFill>
                  <a:srgbClr val="FF0000"/>
                </a:solidFill>
              </a:rPr>
              <a:t>to the laws of their respective countries</a:t>
            </a:r>
            <a:r>
              <a:rPr lang="en-GB" sz="1400" dirty="0"/>
              <a:t>, must </a:t>
            </a:r>
            <a:r>
              <a:rPr lang="en-GB" sz="1400" dirty="0" smtClean="0"/>
              <a:t>always maintain </a:t>
            </a:r>
            <a:r>
              <a:rPr lang="en-GB" sz="1400" dirty="0"/>
              <a:t>their autonomy so that they may be able at all times to </a:t>
            </a:r>
            <a:r>
              <a:rPr lang="en-GB" sz="1400" dirty="0" smtClean="0"/>
              <a:t>act in </a:t>
            </a:r>
            <a:r>
              <a:rPr lang="en-GB" sz="1400" dirty="0"/>
              <a:t>accordance with the principles of the Movement.</a:t>
            </a:r>
          </a:p>
          <a:p>
            <a:pPr algn="just"/>
            <a:r>
              <a:rPr lang="en-GB" sz="1400" b="1" dirty="0">
                <a:solidFill>
                  <a:srgbClr val="FF0000"/>
                </a:solidFill>
                <a:effectLst>
                  <a:outerShdw blurRad="38100" dist="38100" dir="2700000" algn="tl">
                    <a:srgbClr val="000000">
                      <a:alpha val="43137"/>
                    </a:srgbClr>
                  </a:outerShdw>
                </a:effectLst>
              </a:rPr>
              <a:t>Voluntary service</a:t>
            </a:r>
          </a:p>
          <a:p>
            <a:pPr algn="just"/>
            <a:r>
              <a:rPr lang="en-GB" sz="1400" dirty="0"/>
              <a:t>It is a voluntary relief movement not prompted in any manner </a:t>
            </a:r>
            <a:r>
              <a:rPr lang="en-GB" sz="1400" dirty="0" smtClean="0"/>
              <a:t>by desire </a:t>
            </a:r>
            <a:r>
              <a:rPr lang="en-GB" sz="1400" dirty="0"/>
              <a:t>for gain.</a:t>
            </a:r>
          </a:p>
          <a:p>
            <a:pPr algn="just"/>
            <a:r>
              <a:rPr lang="en-GB" sz="1400" b="1" dirty="0">
                <a:solidFill>
                  <a:srgbClr val="FF0000"/>
                </a:solidFill>
                <a:effectLst>
                  <a:outerShdw blurRad="38100" dist="38100" dir="2700000" algn="tl">
                    <a:srgbClr val="000000">
                      <a:alpha val="43137"/>
                    </a:srgbClr>
                  </a:outerShdw>
                </a:effectLst>
              </a:rPr>
              <a:t>Unity</a:t>
            </a:r>
          </a:p>
          <a:p>
            <a:pPr algn="just"/>
            <a:r>
              <a:rPr lang="en-GB" sz="1400" dirty="0"/>
              <a:t>There can be </a:t>
            </a:r>
            <a:r>
              <a:rPr lang="en-GB" sz="1400" dirty="0">
                <a:solidFill>
                  <a:srgbClr val="FF0000"/>
                </a:solidFill>
              </a:rPr>
              <a:t>only one Red Cross or Red Crescent Society in </a:t>
            </a:r>
            <a:r>
              <a:rPr lang="en-GB" sz="1400" dirty="0" smtClean="0">
                <a:solidFill>
                  <a:srgbClr val="FF0000"/>
                </a:solidFill>
              </a:rPr>
              <a:t>any one </a:t>
            </a:r>
            <a:r>
              <a:rPr lang="en-GB" sz="1400" dirty="0">
                <a:solidFill>
                  <a:srgbClr val="FF0000"/>
                </a:solidFill>
              </a:rPr>
              <a:t>country</a:t>
            </a:r>
            <a:r>
              <a:rPr lang="en-GB" sz="1400" dirty="0"/>
              <a:t>. It must be </a:t>
            </a:r>
            <a:r>
              <a:rPr lang="en-GB" sz="1400" dirty="0">
                <a:solidFill>
                  <a:srgbClr val="FF0000"/>
                </a:solidFill>
              </a:rPr>
              <a:t>open to all</a:t>
            </a:r>
            <a:r>
              <a:rPr lang="en-GB" sz="1400" dirty="0"/>
              <a:t>. It must carry on </a:t>
            </a:r>
            <a:r>
              <a:rPr lang="en-GB" sz="1400" dirty="0" smtClean="0"/>
              <a:t>its humanitarian </a:t>
            </a:r>
            <a:r>
              <a:rPr lang="en-GB" sz="1400" dirty="0"/>
              <a:t>work throughout its territory.</a:t>
            </a:r>
          </a:p>
          <a:p>
            <a:pPr algn="just"/>
            <a:r>
              <a:rPr lang="en-GB" sz="1400" b="1" dirty="0">
                <a:solidFill>
                  <a:srgbClr val="FF0000"/>
                </a:solidFill>
                <a:effectLst>
                  <a:outerShdw blurRad="38100" dist="38100" dir="2700000" algn="tl">
                    <a:srgbClr val="000000">
                      <a:alpha val="43137"/>
                    </a:srgbClr>
                  </a:outerShdw>
                </a:effectLst>
              </a:rPr>
              <a:t>Universality</a:t>
            </a:r>
          </a:p>
          <a:p>
            <a:pPr algn="just"/>
            <a:r>
              <a:rPr lang="en-GB" sz="1400" dirty="0"/>
              <a:t>The International Red Cross and Red Crescent Movement, </a:t>
            </a:r>
            <a:r>
              <a:rPr lang="en-GB" sz="1400" dirty="0" smtClean="0"/>
              <a:t>in which </a:t>
            </a:r>
            <a:r>
              <a:rPr lang="en-GB" sz="1400" dirty="0"/>
              <a:t>all societies have equal status and share equal </a:t>
            </a:r>
            <a:r>
              <a:rPr lang="en-GB" sz="1400" dirty="0" smtClean="0"/>
              <a:t>responsibilities and </a:t>
            </a:r>
            <a:r>
              <a:rPr lang="en-GB" sz="1400" dirty="0"/>
              <a:t>duties in helping each other, is worldwide.</a:t>
            </a:r>
          </a:p>
        </p:txBody>
      </p:sp>
    </p:spTree>
    <p:extLst>
      <p:ext uri="{BB962C8B-B14F-4D97-AF65-F5344CB8AC3E}">
        <p14:creationId xmlns:p14="http://schemas.microsoft.com/office/powerpoint/2010/main" val="240268440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barn(inVertical)">
                                      <p:cBhvr>
                                        <p:cTn id="15" dur="500"/>
                                        <p:tgtEl>
                                          <p:spTgt spid="2">
                                            <p:txEl>
                                              <p:pRg st="2" end="2"/>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barn(inVertical)">
                                      <p:cBhvr>
                                        <p:cTn id="18" dur="500"/>
                                        <p:tgtEl>
                                          <p:spTgt spid="2">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barn(inVertical)">
                                      <p:cBhvr>
                                        <p:cTn id="23" dur="500"/>
                                        <p:tgtEl>
                                          <p:spTgt spid="2">
                                            <p:txEl>
                                              <p:pRg st="4" end="4"/>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barn(inVertical)">
                                      <p:cBhvr>
                                        <p:cTn id="26" dur="500"/>
                                        <p:tgtEl>
                                          <p:spTgt spid="2">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barn(inVertical)">
                                      <p:cBhvr>
                                        <p:cTn id="31" dur="500"/>
                                        <p:tgtEl>
                                          <p:spTgt spid="2">
                                            <p:txEl>
                                              <p:pRg st="6" end="6"/>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2">
                                            <p:txEl>
                                              <p:pRg st="7" end="7"/>
                                            </p:txEl>
                                          </p:spTgt>
                                        </p:tgtEl>
                                        <p:attrNameLst>
                                          <p:attrName>style.visibility</p:attrName>
                                        </p:attrNameLst>
                                      </p:cBhvr>
                                      <p:to>
                                        <p:strVal val="visible"/>
                                      </p:to>
                                    </p:set>
                                    <p:animEffect transition="in" filter="barn(inVertical)">
                                      <p:cBhvr>
                                        <p:cTn id="34" dur="500"/>
                                        <p:tgtEl>
                                          <p:spTgt spid="2">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animEffect transition="in" filter="barn(inVertical)">
                                      <p:cBhvr>
                                        <p:cTn id="39" dur="500"/>
                                        <p:tgtEl>
                                          <p:spTgt spid="2">
                                            <p:txEl>
                                              <p:pRg st="8" end="8"/>
                                            </p:txEl>
                                          </p:spTgt>
                                        </p:tgtEl>
                                      </p:cBhvr>
                                    </p:animEffect>
                                  </p:childTnLst>
                                </p:cTn>
                              </p:par>
                              <p:par>
                                <p:cTn id="40" presetID="16" presetClass="entr" presetSubtype="21" fill="hold" nodeType="withEffect">
                                  <p:stCondLst>
                                    <p:cond delay="0"/>
                                  </p:stCondLst>
                                  <p:childTnLst>
                                    <p:set>
                                      <p:cBhvr>
                                        <p:cTn id="41" dur="1" fill="hold">
                                          <p:stCondLst>
                                            <p:cond delay="0"/>
                                          </p:stCondLst>
                                        </p:cTn>
                                        <p:tgtEl>
                                          <p:spTgt spid="2">
                                            <p:txEl>
                                              <p:pRg st="9" end="9"/>
                                            </p:txEl>
                                          </p:spTgt>
                                        </p:tgtEl>
                                        <p:attrNameLst>
                                          <p:attrName>style.visibility</p:attrName>
                                        </p:attrNameLst>
                                      </p:cBhvr>
                                      <p:to>
                                        <p:strVal val="visible"/>
                                      </p:to>
                                    </p:set>
                                    <p:animEffect transition="in" filter="barn(inVertical)">
                                      <p:cBhvr>
                                        <p:cTn id="42" dur="500"/>
                                        <p:tgtEl>
                                          <p:spTgt spid="2">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
                                            <p:txEl>
                                              <p:pRg st="10" end="10"/>
                                            </p:txEl>
                                          </p:spTgt>
                                        </p:tgtEl>
                                        <p:attrNameLst>
                                          <p:attrName>style.visibility</p:attrName>
                                        </p:attrNameLst>
                                      </p:cBhvr>
                                      <p:to>
                                        <p:strVal val="visible"/>
                                      </p:to>
                                    </p:set>
                                    <p:animEffect transition="in" filter="barn(inVertical)">
                                      <p:cBhvr>
                                        <p:cTn id="47" dur="500"/>
                                        <p:tgtEl>
                                          <p:spTgt spid="2">
                                            <p:txEl>
                                              <p:pRg st="10" end="10"/>
                                            </p:txEl>
                                          </p:spTgt>
                                        </p:tgtEl>
                                      </p:cBhvr>
                                    </p:animEffect>
                                  </p:childTnLst>
                                </p:cTn>
                              </p:par>
                              <p:par>
                                <p:cTn id="48" presetID="16" presetClass="entr" presetSubtype="21" fill="hold" nodeType="withEffect">
                                  <p:stCondLst>
                                    <p:cond delay="0"/>
                                  </p:stCondLst>
                                  <p:childTnLst>
                                    <p:set>
                                      <p:cBhvr>
                                        <p:cTn id="49" dur="1" fill="hold">
                                          <p:stCondLst>
                                            <p:cond delay="0"/>
                                          </p:stCondLst>
                                        </p:cTn>
                                        <p:tgtEl>
                                          <p:spTgt spid="2">
                                            <p:txEl>
                                              <p:pRg st="11" end="11"/>
                                            </p:txEl>
                                          </p:spTgt>
                                        </p:tgtEl>
                                        <p:attrNameLst>
                                          <p:attrName>style.visibility</p:attrName>
                                        </p:attrNameLst>
                                      </p:cBhvr>
                                      <p:to>
                                        <p:strVal val="visible"/>
                                      </p:to>
                                    </p:set>
                                    <p:animEffect transition="in" filter="barn(inVertical)">
                                      <p:cBhvr>
                                        <p:cTn id="50" dur="500"/>
                                        <p:tgtEl>
                                          <p:spTgt spid="2">
                                            <p:txEl>
                                              <p:pRg st="11" end="1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2">
                                            <p:txEl>
                                              <p:pRg st="12" end="12"/>
                                            </p:txEl>
                                          </p:spTgt>
                                        </p:tgtEl>
                                        <p:attrNameLst>
                                          <p:attrName>style.visibility</p:attrName>
                                        </p:attrNameLst>
                                      </p:cBhvr>
                                      <p:to>
                                        <p:strVal val="visible"/>
                                      </p:to>
                                    </p:set>
                                    <p:animEffect transition="in" filter="barn(inVertical)">
                                      <p:cBhvr>
                                        <p:cTn id="55" dur="500"/>
                                        <p:tgtEl>
                                          <p:spTgt spid="2">
                                            <p:txEl>
                                              <p:pRg st="12" end="12"/>
                                            </p:txEl>
                                          </p:spTgt>
                                        </p:tgtEl>
                                      </p:cBhvr>
                                    </p:animEffect>
                                  </p:childTnLst>
                                </p:cTn>
                              </p:par>
                              <p:par>
                                <p:cTn id="56" presetID="16" presetClass="entr" presetSubtype="21" fill="hold" nodeType="withEffect">
                                  <p:stCondLst>
                                    <p:cond delay="0"/>
                                  </p:stCondLst>
                                  <p:childTnLst>
                                    <p:set>
                                      <p:cBhvr>
                                        <p:cTn id="57" dur="1" fill="hold">
                                          <p:stCondLst>
                                            <p:cond delay="0"/>
                                          </p:stCondLst>
                                        </p:cTn>
                                        <p:tgtEl>
                                          <p:spTgt spid="2">
                                            <p:txEl>
                                              <p:pRg st="13" end="13"/>
                                            </p:txEl>
                                          </p:spTgt>
                                        </p:tgtEl>
                                        <p:attrNameLst>
                                          <p:attrName>style.visibility</p:attrName>
                                        </p:attrNameLst>
                                      </p:cBhvr>
                                      <p:to>
                                        <p:strVal val="visible"/>
                                      </p:to>
                                    </p:set>
                                    <p:animEffect transition="in" filter="barn(inVertical)">
                                      <p:cBhvr>
                                        <p:cTn id="58" dur="500"/>
                                        <p:tgtEl>
                                          <p:spTgt spid="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7"/>
          <p:cNvSpPr>
            <a:spLocks noGrp="1"/>
          </p:cNvSpPr>
          <p:nvPr>
            <p:ph type="title"/>
          </p:nvPr>
        </p:nvSpPr>
        <p:spPr/>
        <p:txBody>
          <a:bodyPr/>
          <a:lstStyle/>
          <a:p>
            <a:pPr algn="ctr" eaLnBrk="1" hangingPunct="1"/>
            <a:r>
              <a:rPr lang="en-GB" altLang="en-US" sz="4000" dirty="0" smtClean="0">
                <a:solidFill>
                  <a:srgbClr val="FF0000"/>
                </a:solidFill>
                <a:effectLst>
                  <a:outerShdw blurRad="38100" dist="38100" dir="2700000" algn="tl">
                    <a:srgbClr val="000000">
                      <a:alpha val="43137"/>
                    </a:srgbClr>
                  </a:outerShdw>
                </a:effectLst>
                <a:ea typeface="ＭＳ Ｐゴシック" pitchFamily="34" charset="-128"/>
              </a:rPr>
              <a:t>The International Red Cross </a:t>
            </a:r>
            <a:r>
              <a:rPr lang="en-GB" altLang="en-US" sz="4000" dirty="0" smtClean="0">
                <a:solidFill>
                  <a:srgbClr val="FF0000"/>
                </a:solidFill>
                <a:effectLst>
                  <a:outerShdw blurRad="38100" dist="38100" dir="2700000" algn="tl">
                    <a:srgbClr val="000000">
                      <a:alpha val="43137"/>
                    </a:srgbClr>
                  </a:outerShdw>
                </a:effectLst>
                <a:ea typeface="ＭＳ Ｐゴシック" pitchFamily="34" charset="-128"/>
              </a:rPr>
              <a:t>              and </a:t>
            </a:r>
            <a:r>
              <a:rPr lang="en-GB" altLang="en-US" sz="4000" dirty="0" smtClean="0">
                <a:solidFill>
                  <a:srgbClr val="FF0000"/>
                </a:solidFill>
                <a:effectLst>
                  <a:outerShdw blurRad="38100" dist="38100" dir="2700000" algn="tl">
                    <a:srgbClr val="000000">
                      <a:alpha val="43137"/>
                    </a:srgbClr>
                  </a:outerShdw>
                </a:effectLst>
                <a:ea typeface="ＭＳ Ｐゴシック" pitchFamily="34" charset="-128"/>
              </a:rPr>
              <a:t>Red Crescent Movement </a:t>
            </a:r>
          </a:p>
        </p:txBody>
      </p:sp>
      <p:sp>
        <p:nvSpPr>
          <p:cNvPr id="13315" name="Rectangle 2"/>
          <p:cNvSpPr>
            <a:spLocks noGrp="1" noChangeArrowheads="1"/>
          </p:cNvSpPr>
          <p:nvPr>
            <p:ph idx="1"/>
          </p:nvPr>
        </p:nvSpPr>
        <p:spPr>
          <a:xfrm>
            <a:off x="2066193" y="2492896"/>
            <a:ext cx="6422781" cy="4268787"/>
          </a:xfrm>
        </p:spPr>
        <p:txBody>
          <a:bodyPr/>
          <a:lstStyle/>
          <a:p>
            <a:pPr marL="0" indent="0" eaLnBrk="1" hangingPunct="1">
              <a:spcBef>
                <a:spcPct val="125000"/>
              </a:spcBef>
              <a:buFont typeface="Wingdings" pitchFamily="2" charset="2"/>
              <a:buNone/>
            </a:pPr>
            <a:r>
              <a:rPr lang="en-GB" altLang="en-US" sz="2000" dirty="0" smtClean="0">
                <a:ea typeface="ＭＳ Ｐゴシック" pitchFamily="34" charset="-128"/>
              </a:rPr>
              <a:t>189 National Red Cross and Red Crescent Societies worldwide</a:t>
            </a:r>
          </a:p>
          <a:p>
            <a:pPr marL="0" indent="0" eaLnBrk="1" hangingPunct="1">
              <a:spcBef>
                <a:spcPct val="125000"/>
              </a:spcBef>
              <a:buFont typeface="Wingdings" pitchFamily="2" charset="2"/>
              <a:buNone/>
            </a:pPr>
            <a:endParaRPr lang="en-GB" altLang="en-US" sz="2000" dirty="0" smtClean="0">
              <a:ea typeface="ＭＳ Ｐゴシック" pitchFamily="34" charset="-128"/>
            </a:endParaRPr>
          </a:p>
          <a:p>
            <a:pPr marL="0" indent="0" eaLnBrk="1" hangingPunct="1">
              <a:spcBef>
                <a:spcPts val="4200"/>
              </a:spcBef>
              <a:buFont typeface="Wingdings" pitchFamily="2" charset="2"/>
              <a:buNone/>
            </a:pPr>
            <a:r>
              <a:rPr lang="en-GB" altLang="en-US" sz="2000" dirty="0" smtClean="0">
                <a:ea typeface="ＭＳ Ｐゴシック" pitchFamily="34" charset="-128"/>
              </a:rPr>
              <a:t>founded in 1919</a:t>
            </a:r>
          </a:p>
          <a:p>
            <a:pPr marL="0" indent="0" eaLnBrk="1" hangingPunct="1">
              <a:spcBef>
                <a:spcPct val="125000"/>
              </a:spcBef>
              <a:buFont typeface="Wingdings" pitchFamily="2" charset="2"/>
              <a:buNone/>
            </a:pPr>
            <a:r>
              <a:rPr lang="en-GB" altLang="en-US" sz="2000" dirty="0" smtClean="0">
                <a:ea typeface="ＭＳ Ｐゴシック" pitchFamily="34" charset="-128"/>
              </a:rPr>
              <a:t>International Committee of the Red Cross </a:t>
            </a:r>
            <a:br>
              <a:rPr lang="en-GB" altLang="en-US" sz="2000" dirty="0" smtClean="0">
                <a:ea typeface="ＭＳ Ｐゴシック" pitchFamily="34" charset="-128"/>
              </a:rPr>
            </a:br>
            <a:r>
              <a:rPr lang="en-GB" altLang="en-US" sz="2000" dirty="0" smtClean="0">
                <a:ea typeface="ＭＳ Ｐゴシック" pitchFamily="34" charset="-128"/>
              </a:rPr>
              <a:t>(ICRC), founded in 1863</a:t>
            </a:r>
          </a:p>
        </p:txBody>
      </p:sp>
      <p:pic>
        <p:nvPicPr>
          <p:cNvPr id="1331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3617" y="2550047"/>
            <a:ext cx="909904"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16" descr="IFRC_logo_EN.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13526" y="3764484"/>
            <a:ext cx="5246597"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17" descr="logshorteng.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63617" y="4869160"/>
            <a:ext cx="794238"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236516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94" y="908720"/>
            <a:ext cx="9029644" cy="1143000"/>
          </a:xfrm>
        </p:spPr>
        <p:txBody>
          <a:bodyPr/>
          <a:lstStyle/>
          <a:p>
            <a:pPr eaLnBrk="1" hangingPunct="1">
              <a:defRPr/>
            </a:pPr>
            <a:r>
              <a:rPr lang="en-US" altLang="en-US" sz="4000" dirty="0" smtClean="0">
                <a:solidFill>
                  <a:srgbClr val="FF0000"/>
                </a:solidFill>
                <a:effectLst>
                  <a:outerShdw blurRad="38100" dist="38100" dir="2700000" algn="tl">
                    <a:srgbClr val="C0C0C0"/>
                  </a:outerShdw>
                </a:effectLst>
                <a:latin typeface="Calibri" panose="020F0502020204030204" pitchFamily="34" charset="0"/>
              </a:rPr>
              <a:t>Movement components &amp; their mandates</a:t>
            </a:r>
          </a:p>
        </p:txBody>
      </p:sp>
      <p:sp>
        <p:nvSpPr>
          <p:cNvPr id="14339" name="Rectangle 4"/>
          <p:cNvSpPr>
            <a:spLocks noChangeArrowheads="1"/>
          </p:cNvSpPr>
          <p:nvPr/>
        </p:nvSpPr>
        <p:spPr bwMode="auto">
          <a:xfrm>
            <a:off x="3204270" y="2276872"/>
            <a:ext cx="1800225" cy="1584325"/>
          </a:xfrm>
          <a:prstGeom prst="rect">
            <a:avLst/>
          </a:prstGeom>
          <a:solidFill>
            <a:srgbClr val="CF1C21"/>
          </a:solidFill>
          <a:ln w="9525">
            <a:solidFill>
              <a:schemeClr val="tx1"/>
            </a:solidFill>
            <a:miter lim="800000"/>
            <a:headEnd/>
            <a:tailEnd/>
          </a:ln>
        </p:spPr>
        <p:txBody>
          <a:bodyPr wrap="none" anchor="ctr"/>
          <a:lstStyle>
            <a:lvl1pPr eaLnBrk="0" hangingPunct="0">
              <a:spcBef>
                <a:spcPct val="20000"/>
              </a:spcBef>
              <a:buClr>
                <a:srgbClr val="CF1C21"/>
              </a:buClr>
              <a:buSzPct val="80000"/>
              <a:buFont typeface="Wingdings" pitchFamily="2" charset="2"/>
              <a:buChar char="§"/>
              <a:defRPr sz="2200">
                <a:solidFill>
                  <a:schemeClr val="tx1"/>
                </a:solidFill>
                <a:latin typeface="Arial" charset="0"/>
                <a:cs typeface="Arial" charset="0"/>
              </a:defRPr>
            </a:lvl1pPr>
            <a:lvl2pPr marL="742950" indent="-285750" eaLnBrk="0" hangingPunct="0">
              <a:spcBef>
                <a:spcPct val="20000"/>
              </a:spcBef>
              <a:buClr>
                <a:srgbClr val="CF1C21"/>
              </a:buClr>
              <a:buSzPct val="80000"/>
              <a:buFont typeface="Wingdings" pitchFamily="2" charset="2"/>
              <a:buChar char="§"/>
              <a:defRPr sz="2000">
                <a:solidFill>
                  <a:schemeClr val="tx1"/>
                </a:solidFill>
                <a:latin typeface="Arial" charset="0"/>
                <a:cs typeface="Arial" charset="0"/>
              </a:defRPr>
            </a:lvl2pPr>
            <a:lvl3pPr marL="1143000" indent="-228600" eaLnBrk="0" hangingPunct="0">
              <a:spcBef>
                <a:spcPct val="20000"/>
              </a:spcBef>
              <a:buClr>
                <a:srgbClr val="CF1C21"/>
              </a:buClr>
              <a:buSzPct val="80000"/>
              <a:buFont typeface="Wingdings" pitchFamily="2" charset="2"/>
              <a:buChar char="§"/>
              <a:defRPr sz="2000">
                <a:solidFill>
                  <a:schemeClr val="tx1"/>
                </a:solidFill>
                <a:latin typeface="Arial" charset="0"/>
                <a:cs typeface="Arial" charset="0"/>
              </a:defRPr>
            </a:lvl3pPr>
            <a:lvl4pPr marL="1600200" indent="-228600" eaLnBrk="0" hangingPunct="0">
              <a:spcBef>
                <a:spcPct val="20000"/>
              </a:spcBef>
              <a:buClr>
                <a:srgbClr val="CF1C21"/>
              </a:buClr>
              <a:buSzPct val="8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rgbClr val="CF1C21"/>
              </a:buClr>
              <a:buSzPct val="80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9pPr>
          </a:lstStyle>
          <a:p>
            <a:pPr algn="ctr" eaLnBrk="1" hangingPunct="1">
              <a:spcBef>
                <a:spcPct val="0"/>
              </a:spcBef>
              <a:buClrTx/>
              <a:buSzTx/>
              <a:buFontTx/>
              <a:buNone/>
            </a:pPr>
            <a:r>
              <a:rPr lang="fr-CH" altLang="en-US" sz="1800" dirty="0">
                <a:solidFill>
                  <a:schemeClr val="bg1"/>
                </a:solidFill>
                <a:latin typeface="Verdana" pitchFamily="34" charset="0"/>
                <a:ea typeface="MS PGothic" pitchFamily="34" charset="-128"/>
              </a:rPr>
              <a:t>ICRC</a:t>
            </a:r>
          </a:p>
          <a:p>
            <a:pPr algn="ctr" eaLnBrk="1" hangingPunct="1">
              <a:spcBef>
                <a:spcPct val="0"/>
              </a:spcBef>
              <a:buClrTx/>
              <a:buSzTx/>
              <a:buFontTx/>
              <a:buNone/>
            </a:pPr>
            <a:r>
              <a:rPr lang="fr-CH" altLang="en-US" sz="1800" dirty="0">
                <a:solidFill>
                  <a:schemeClr val="bg1"/>
                </a:solidFill>
                <a:latin typeface="Verdana" pitchFamily="34" charset="0"/>
                <a:ea typeface="MS PGothic" pitchFamily="34" charset="-128"/>
              </a:rPr>
              <a:t>(1863)</a:t>
            </a:r>
            <a:endParaRPr lang="en-US" altLang="en-US" sz="1800" dirty="0">
              <a:solidFill>
                <a:schemeClr val="bg1"/>
              </a:solidFill>
              <a:latin typeface="Verdana" pitchFamily="34" charset="0"/>
              <a:ea typeface="MS PGothic" pitchFamily="34" charset="-128"/>
            </a:endParaRPr>
          </a:p>
        </p:txBody>
      </p:sp>
      <p:sp>
        <p:nvSpPr>
          <p:cNvPr id="14340" name="Rectangle 5"/>
          <p:cNvSpPr>
            <a:spLocks noChangeArrowheads="1"/>
          </p:cNvSpPr>
          <p:nvPr/>
        </p:nvSpPr>
        <p:spPr bwMode="auto">
          <a:xfrm>
            <a:off x="5004495" y="3861197"/>
            <a:ext cx="1800225" cy="1584325"/>
          </a:xfrm>
          <a:prstGeom prst="rect">
            <a:avLst/>
          </a:prstGeom>
          <a:solidFill>
            <a:srgbClr val="CF1C21"/>
          </a:solidFill>
          <a:ln w="9525">
            <a:solidFill>
              <a:schemeClr val="tx1"/>
            </a:solidFill>
            <a:miter lim="800000"/>
            <a:headEnd/>
            <a:tailEnd/>
          </a:ln>
        </p:spPr>
        <p:txBody>
          <a:bodyPr wrap="none" anchor="ctr"/>
          <a:lstStyle>
            <a:lvl1pPr eaLnBrk="0" hangingPunct="0">
              <a:spcBef>
                <a:spcPct val="20000"/>
              </a:spcBef>
              <a:buClr>
                <a:srgbClr val="CF1C21"/>
              </a:buClr>
              <a:buSzPct val="80000"/>
              <a:buFont typeface="Wingdings" pitchFamily="2" charset="2"/>
              <a:buChar char="§"/>
              <a:defRPr sz="2200">
                <a:solidFill>
                  <a:schemeClr val="tx1"/>
                </a:solidFill>
                <a:latin typeface="Arial" charset="0"/>
                <a:cs typeface="Arial" charset="0"/>
              </a:defRPr>
            </a:lvl1pPr>
            <a:lvl2pPr marL="742950" indent="-285750" eaLnBrk="0" hangingPunct="0">
              <a:spcBef>
                <a:spcPct val="20000"/>
              </a:spcBef>
              <a:buClr>
                <a:srgbClr val="CF1C21"/>
              </a:buClr>
              <a:buSzPct val="80000"/>
              <a:buFont typeface="Wingdings" pitchFamily="2" charset="2"/>
              <a:buChar char="§"/>
              <a:defRPr sz="2000">
                <a:solidFill>
                  <a:schemeClr val="tx1"/>
                </a:solidFill>
                <a:latin typeface="Arial" charset="0"/>
                <a:cs typeface="Arial" charset="0"/>
              </a:defRPr>
            </a:lvl2pPr>
            <a:lvl3pPr marL="1143000" indent="-228600" eaLnBrk="0" hangingPunct="0">
              <a:spcBef>
                <a:spcPct val="20000"/>
              </a:spcBef>
              <a:buClr>
                <a:srgbClr val="CF1C21"/>
              </a:buClr>
              <a:buSzPct val="80000"/>
              <a:buFont typeface="Wingdings" pitchFamily="2" charset="2"/>
              <a:buChar char="§"/>
              <a:defRPr sz="2000">
                <a:solidFill>
                  <a:schemeClr val="tx1"/>
                </a:solidFill>
                <a:latin typeface="Arial" charset="0"/>
                <a:cs typeface="Arial" charset="0"/>
              </a:defRPr>
            </a:lvl3pPr>
            <a:lvl4pPr marL="1600200" indent="-228600" eaLnBrk="0" hangingPunct="0">
              <a:spcBef>
                <a:spcPct val="20000"/>
              </a:spcBef>
              <a:buClr>
                <a:srgbClr val="CF1C21"/>
              </a:buClr>
              <a:buSzPct val="8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rgbClr val="CF1C21"/>
              </a:buClr>
              <a:buSzPct val="80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9pPr>
          </a:lstStyle>
          <a:p>
            <a:pPr algn="ctr" eaLnBrk="1" hangingPunct="1">
              <a:spcBef>
                <a:spcPct val="0"/>
              </a:spcBef>
              <a:buClrTx/>
              <a:buSzTx/>
              <a:buFontTx/>
              <a:buNone/>
            </a:pPr>
            <a:r>
              <a:rPr lang="en-GB" altLang="en-US" sz="1800">
                <a:solidFill>
                  <a:schemeClr val="bg1"/>
                </a:solidFill>
                <a:latin typeface="Verdana" pitchFamily="34" charset="0"/>
                <a:ea typeface="MS PGothic" pitchFamily="34" charset="-128"/>
              </a:rPr>
              <a:t>International</a:t>
            </a:r>
          </a:p>
          <a:p>
            <a:pPr algn="ctr" eaLnBrk="1" hangingPunct="1">
              <a:spcBef>
                <a:spcPct val="0"/>
              </a:spcBef>
              <a:buClrTx/>
              <a:buSzTx/>
              <a:buFontTx/>
              <a:buNone/>
            </a:pPr>
            <a:r>
              <a:rPr lang="en-GB" altLang="en-US" sz="1800">
                <a:solidFill>
                  <a:schemeClr val="bg1"/>
                </a:solidFill>
                <a:latin typeface="Verdana" pitchFamily="34" charset="0"/>
                <a:ea typeface="MS PGothic" pitchFamily="34" charset="-128"/>
              </a:rPr>
              <a:t>Federation</a:t>
            </a:r>
          </a:p>
          <a:p>
            <a:pPr algn="ctr" eaLnBrk="1" hangingPunct="1">
              <a:spcBef>
                <a:spcPct val="0"/>
              </a:spcBef>
              <a:buClrTx/>
              <a:buSzTx/>
              <a:buFontTx/>
              <a:buNone/>
            </a:pPr>
            <a:r>
              <a:rPr lang="en-GB" altLang="en-US" sz="1800">
                <a:solidFill>
                  <a:schemeClr val="bg1"/>
                </a:solidFill>
                <a:latin typeface="Verdana" pitchFamily="34" charset="0"/>
                <a:ea typeface="MS PGothic" pitchFamily="34" charset="-128"/>
              </a:rPr>
              <a:t>(1919)</a:t>
            </a:r>
            <a:endParaRPr lang="en-US" altLang="en-US" sz="1800">
              <a:solidFill>
                <a:schemeClr val="bg1"/>
              </a:solidFill>
              <a:latin typeface="Verdana" pitchFamily="34" charset="0"/>
              <a:ea typeface="MS PGothic" pitchFamily="34" charset="-128"/>
            </a:endParaRPr>
          </a:p>
        </p:txBody>
      </p:sp>
      <p:sp>
        <p:nvSpPr>
          <p:cNvPr id="14341" name="Rectangle 6"/>
          <p:cNvSpPr>
            <a:spLocks noChangeArrowheads="1"/>
          </p:cNvSpPr>
          <p:nvPr/>
        </p:nvSpPr>
        <p:spPr bwMode="auto">
          <a:xfrm>
            <a:off x="1404045" y="3861197"/>
            <a:ext cx="1800225" cy="1584325"/>
          </a:xfrm>
          <a:prstGeom prst="rect">
            <a:avLst/>
          </a:prstGeom>
          <a:solidFill>
            <a:srgbClr val="CF1C21"/>
          </a:solidFill>
          <a:ln w="9525">
            <a:solidFill>
              <a:schemeClr val="tx1"/>
            </a:solidFill>
            <a:miter lim="800000"/>
            <a:headEnd/>
            <a:tailEnd/>
          </a:ln>
        </p:spPr>
        <p:txBody>
          <a:bodyPr wrap="none" anchor="ctr"/>
          <a:lstStyle>
            <a:lvl1pPr eaLnBrk="0" hangingPunct="0">
              <a:spcBef>
                <a:spcPct val="20000"/>
              </a:spcBef>
              <a:buClr>
                <a:srgbClr val="CF1C21"/>
              </a:buClr>
              <a:buSzPct val="80000"/>
              <a:buFont typeface="Wingdings" pitchFamily="2" charset="2"/>
              <a:buChar char="§"/>
              <a:defRPr sz="2200">
                <a:solidFill>
                  <a:schemeClr val="tx1"/>
                </a:solidFill>
                <a:latin typeface="Arial" charset="0"/>
                <a:cs typeface="Arial" charset="0"/>
              </a:defRPr>
            </a:lvl1pPr>
            <a:lvl2pPr marL="742950" indent="-285750" eaLnBrk="0" hangingPunct="0">
              <a:spcBef>
                <a:spcPct val="20000"/>
              </a:spcBef>
              <a:buClr>
                <a:srgbClr val="CF1C21"/>
              </a:buClr>
              <a:buSzPct val="80000"/>
              <a:buFont typeface="Wingdings" pitchFamily="2" charset="2"/>
              <a:buChar char="§"/>
              <a:defRPr sz="2000">
                <a:solidFill>
                  <a:schemeClr val="tx1"/>
                </a:solidFill>
                <a:latin typeface="Arial" charset="0"/>
                <a:cs typeface="Arial" charset="0"/>
              </a:defRPr>
            </a:lvl2pPr>
            <a:lvl3pPr marL="1143000" indent="-228600" eaLnBrk="0" hangingPunct="0">
              <a:spcBef>
                <a:spcPct val="20000"/>
              </a:spcBef>
              <a:buClr>
                <a:srgbClr val="CF1C21"/>
              </a:buClr>
              <a:buSzPct val="80000"/>
              <a:buFont typeface="Wingdings" pitchFamily="2" charset="2"/>
              <a:buChar char="§"/>
              <a:defRPr sz="2000">
                <a:solidFill>
                  <a:schemeClr val="tx1"/>
                </a:solidFill>
                <a:latin typeface="Arial" charset="0"/>
                <a:cs typeface="Arial" charset="0"/>
              </a:defRPr>
            </a:lvl3pPr>
            <a:lvl4pPr marL="1600200" indent="-228600" eaLnBrk="0" hangingPunct="0">
              <a:spcBef>
                <a:spcPct val="20000"/>
              </a:spcBef>
              <a:buClr>
                <a:srgbClr val="CF1C21"/>
              </a:buClr>
              <a:buSzPct val="8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rgbClr val="CF1C21"/>
              </a:buClr>
              <a:buSzPct val="80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9pPr>
          </a:lstStyle>
          <a:p>
            <a:pPr algn="ctr" eaLnBrk="1" hangingPunct="1">
              <a:spcBef>
                <a:spcPct val="0"/>
              </a:spcBef>
              <a:buClrTx/>
              <a:buSzTx/>
              <a:buFontTx/>
              <a:buNone/>
            </a:pPr>
            <a:r>
              <a:rPr lang="en-GB" altLang="en-US" sz="1800" dirty="0">
                <a:solidFill>
                  <a:schemeClr val="bg1"/>
                </a:solidFill>
                <a:latin typeface="Verdana" pitchFamily="34" charset="0"/>
                <a:ea typeface="MS PGothic" pitchFamily="34" charset="-128"/>
              </a:rPr>
              <a:t>189</a:t>
            </a:r>
          </a:p>
          <a:p>
            <a:pPr algn="ctr" eaLnBrk="1" hangingPunct="1">
              <a:spcBef>
                <a:spcPct val="0"/>
              </a:spcBef>
              <a:buClrTx/>
              <a:buSzTx/>
              <a:buFontTx/>
              <a:buNone/>
            </a:pPr>
            <a:r>
              <a:rPr lang="en-GB" altLang="en-US" sz="1800" dirty="0">
                <a:solidFill>
                  <a:schemeClr val="bg1"/>
                </a:solidFill>
                <a:latin typeface="Verdana" pitchFamily="34" charset="0"/>
                <a:ea typeface="MS PGothic" pitchFamily="34" charset="-128"/>
              </a:rPr>
              <a:t>National</a:t>
            </a:r>
          </a:p>
          <a:p>
            <a:pPr algn="ctr" eaLnBrk="1" hangingPunct="1">
              <a:spcBef>
                <a:spcPct val="0"/>
              </a:spcBef>
              <a:buClrTx/>
              <a:buSzTx/>
              <a:buFontTx/>
              <a:buNone/>
            </a:pPr>
            <a:r>
              <a:rPr lang="en-GB" altLang="en-US" sz="1800" dirty="0">
                <a:solidFill>
                  <a:schemeClr val="bg1"/>
                </a:solidFill>
                <a:latin typeface="Verdana" pitchFamily="34" charset="0"/>
                <a:ea typeface="MS PGothic" pitchFamily="34" charset="-128"/>
              </a:rPr>
              <a:t>Societies</a:t>
            </a:r>
          </a:p>
          <a:p>
            <a:pPr algn="ctr" eaLnBrk="1" hangingPunct="1">
              <a:spcBef>
                <a:spcPct val="0"/>
              </a:spcBef>
              <a:buClrTx/>
              <a:buSzTx/>
              <a:buFontTx/>
              <a:buNone/>
            </a:pPr>
            <a:r>
              <a:rPr lang="fr-CH" altLang="en-US" sz="1800" dirty="0">
                <a:solidFill>
                  <a:schemeClr val="bg1"/>
                </a:solidFill>
                <a:latin typeface="Verdana" pitchFamily="34" charset="0"/>
                <a:ea typeface="MS PGothic" pitchFamily="34" charset="-128"/>
              </a:rPr>
              <a:t>(</a:t>
            </a:r>
            <a:r>
              <a:rPr lang="fr-CH" altLang="en-US" sz="1800" dirty="0" smtClean="0">
                <a:solidFill>
                  <a:schemeClr val="bg1"/>
                </a:solidFill>
                <a:latin typeface="Verdana" pitchFamily="34" charset="0"/>
                <a:ea typeface="MS PGothic" pitchFamily="34" charset="-128"/>
              </a:rPr>
              <a:t>1863 </a:t>
            </a:r>
            <a:r>
              <a:rPr lang="fr-CH" altLang="en-US" sz="1800" dirty="0" err="1" smtClean="0">
                <a:solidFill>
                  <a:schemeClr val="bg1"/>
                </a:solidFill>
                <a:latin typeface="Verdana" pitchFamily="34" charset="0"/>
                <a:ea typeface="MS PGothic" pitchFamily="34" charset="-128"/>
              </a:rPr>
              <a:t>onwards</a:t>
            </a:r>
            <a:r>
              <a:rPr lang="fr-CH" altLang="en-US" sz="1800" dirty="0" smtClean="0">
                <a:solidFill>
                  <a:schemeClr val="bg1"/>
                </a:solidFill>
                <a:latin typeface="Verdana" pitchFamily="34" charset="0"/>
                <a:ea typeface="MS PGothic" pitchFamily="34" charset="-128"/>
              </a:rPr>
              <a:t>)</a:t>
            </a:r>
            <a:endParaRPr lang="fr-CH" altLang="en-US" sz="1800" dirty="0">
              <a:solidFill>
                <a:schemeClr val="bg1"/>
              </a:solidFill>
              <a:latin typeface="Verdana" pitchFamily="34" charset="0"/>
              <a:ea typeface="MS PGothic" pitchFamily="34" charset="-128"/>
            </a:endParaRPr>
          </a:p>
          <a:p>
            <a:pPr algn="ctr" eaLnBrk="1" hangingPunct="1">
              <a:spcBef>
                <a:spcPct val="0"/>
              </a:spcBef>
              <a:buClrTx/>
              <a:buSzTx/>
              <a:buFontTx/>
              <a:buNone/>
            </a:pPr>
            <a:endParaRPr lang="en-US" altLang="en-US" sz="1800" dirty="0">
              <a:solidFill>
                <a:schemeClr val="bg1"/>
              </a:solidFill>
              <a:latin typeface="Verdana" pitchFamily="34" charset="0"/>
              <a:ea typeface="MS PGothic" pitchFamily="34" charset="-128"/>
            </a:endParaRPr>
          </a:p>
        </p:txBody>
      </p:sp>
      <p:sp>
        <p:nvSpPr>
          <p:cNvPr id="214026" name="Text Box 10"/>
          <p:cNvSpPr txBox="1">
            <a:spLocks noChangeArrowheads="1"/>
          </p:cNvSpPr>
          <p:nvPr/>
        </p:nvSpPr>
        <p:spPr bwMode="auto">
          <a:xfrm>
            <a:off x="5004495" y="2276872"/>
            <a:ext cx="3455987" cy="1601787"/>
          </a:xfrm>
          <a:prstGeom prst="rect">
            <a:avLst/>
          </a:prstGeom>
          <a:noFill/>
          <a:ln w="9525">
            <a:noFill/>
            <a:miter lim="800000"/>
            <a:headEnd/>
            <a:tailEnd/>
          </a:ln>
          <a:effectLst/>
        </p:spPr>
        <p:txBody>
          <a:bodyPr>
            <a:spAutoFit/>
          </a:bodyPr>
          <a:lstStyle/>
          <a:p>
            <a:pPr>
              <a:buFontTx/>
              <a:buChar char="•"/>
              <a:defRPr/>
            </a:pPr>
            <a:r>
              <a:rPr lang="en-US" sz="1400" dirty="0">
                <a:latin typeface="Calibri" panose="020F0502020204030204" pitchFamily="34" charset="0"/>
                <a:cs typeface="Arial" pitchFamily="34" charset="0"/>
              </a:rPr>
              <a:t>Neutral, independent humanitarian </a:t>
            </a:r>
            <a:r>
              <a:rPr lang="en-US" sz="1400" dirty="0" err="1">
                <a:latin typeface="Calibri" panose="020F0502020204030204" pitchFamily="34" charset="0"/>
                <a:cs typeface="Arial" pitchFamily="34" charset="0"/>
              </a:rPr>
              <a:t>organisation</a:t>
            </a:r>
            <a:r>
              <a:rPr lang="en-US" sz="1400" dirty="0">
                <a:latin typeface="Calibri" panose="020F0502020204030204" pitchFamily="34" charset="0"/>
                <a:cs typeface="Arial" pitchFamily="34" charset="0"/>
              </a:rPr>
              <a:t> with international legal mandate</a:t>
            </a:r>
          </a:p>
          <a:p>
            <a:pPr>
              <a:buFontTx/>
              <a:buChar char="•"/>
              <a:defRPr/>
            </a:pPr>
            <a:r>
              <a:rPr lang="en-US" sz="1400" dirty="0">
                <a:latin typeface="Calibri" panose="020F0502020204030204" pitchFamily="34" charset="0"/>
                <a:cs typeface="Arial" pitchFamily="34" charset="0"/>
              </a:rPr>
              <a:t>Protects and assists victims of armed </a:t>
            </a:r>
            <a:r>
              <a:rPr lang="en-US" sz="1400" i="1" dirty="0">
                <a:latin typeface="Calibri" panose="020F0502020204030204" pitchFamily="34" charset="0"/>
                <a:cs typeface="Arial" pitchFamily="34" charset="0"/>
              </a:rPr>
              <a:t>conflicts</a:t>
            </a:r>
            <a:r>
              <a:rPr lang="en-US" sz="1400" dirty="0">
                <a:latin typeface="Calibri" panose="020F0502020204030204" pitchFamily="34" charset="0"/>
                <a:cs typeface="Arial" pitchFamily="34" charset="0"/>
              </a:rPr>
              <a:t> &amp; OSV</a:t>
            </a:r>
          </a:p>
          <a:p>
            <a:pPr>
              <a:buFontTx/>
              <a:buChar char="•"/>
              <a:defRPr/>
            </a:pPr>
            <a:r>
              <a:rPr lang="en-US" sz="1400" dirty="0">
                <a:latin typeface="Calibri" panose="020F0502020204030204" pitchFamily="34" charset="0"/>
                <a:cs typeface="Arial" pitchFamily="34" charset="0"/>
              </a:rPr>
              <a:t>Guardian of IHL</a:t>
            </a:r>
          </a:p>
          <a:p>
            <a:pPr>
              <a:buFontTx/>
              <a:buChar char="•"/>
              <a:defRPr/>
            </a:pPr>
            <a:r>
              <a:rPr lang="en-US" sz="1400" dirty="0">
                <a:latin typeface="Calibri" panose="020F0502020204030204" pitchFamily="34" charset="0"/>
                <a:cs typeface="Arial" pitchFamily="34" charset="0"/>
              </a:rPr>
              <a:t>Cooperation with all Movement members</a:t>
            </a:r>
          </a:p>
        </p:txBody>
      </p:sp>
      <p:sp>
        <p:nvSpPr>
          <p:cNvPr id="214028" name="Text Box 12"/>
          <p:cNvSpPr txBox="1">
            <a:spLocks noChangeArrowheads="1"/>
          </p:cNvSpPr>
          <p:nvPr/>
        </p:nvSpPr>
        <p:spPr bwMode="auto">
          <a:xfrm>
            <a:off x="251520" y="5445522"/>
            <a:ext cx="4032250" cy="1354137"/>
          </a:xfrm>
          <a:prstGeom prst="rect">
            <a:avLst/>
          </a:prstGeom>
          <a:noFill/>
          <a:ln w="9525">
            <a:noFill/>
            <a:miter lim="800000"/>
            <a:headEnd/>
            <a:tailEnd/>
          </a:ln>
          <a:effectLst/>
        </p:spPr>
        <p:txBody>
          <a:bodyPr>
            <a:spAutoFit/>
          </a:bodyPr>
          <a:lstStyle/>
          <a:p>
            <a:pPr>
              <a:buFontTx/>
              <a:buChar char="•"/>
              <a:defRPr/>
            </a:pPr>
            <a:r>
              <a:rPr lang="en-US" sz="1400" dirty="0">
                <a:latin typeface="Calibri" panose="020F0502020204030204" pitchFamily="34" charset="0"/>
                <a:cs typeface="Arial" pitchFamily="34" charset="0"/>
              </a:rPr>
              <a:t>Autonomous national organizations</a:t>
            </a:r>
          </a:p>
          <a:p>
            <a:pPr>
              <a:buFontTx/>
              <a:buChar char="•"/>
              <a:defRPr/>
            </a:pPr>
            <a:r>
              <a:rPr lang="en-US" sz="1400" dirty="0">
                <a:latin typeface="Calibri" panose="020F0502020204030204" pitchFamily="34" charset="0"/>
                <a:cs typeface="Arial" pitchFamily="34" charset="0"/>
              </a:rPr>
              <a:t>National legal identity</a:t>
            </a:r>
          </a:p>
          <a:p>
            <a:pPr>
              <a:buFontTx/>
              <a:buChar char="•"/>
              <a:defRPr/>
            </a:pPr>
            <a:r>
              <a:rPr lang="en-US" sz="1400" dirty="0">
                <a:latin typeface="Calibri" panose="020F0502020204030204" pitchFamily="34" charset="0"/>
                <a:cs typeface="Arial" pitchFamily="34" charset="0"/>
              </a:rPr>
              <a:t>Organize emergency relief operations for victims of </a:t>
            </a:r>
            <a:r>
              <a:rPr lang="en-US" sz="1400" i="1" dirty="0">
                <a:latin typeface="Calibri" panose="020F0502020204030204" pitchFamily="34" charset="0"/>
                <a:cs typeface="Arial" pitchFamily="34" charset="0"/>
              </a:rPr>
              <a:t>conflict</a:t>
            </a:r>
            <a:r>
              <a:rPr lang="en-US" sz="1400" dirty="0">
                <a:latin typeface="Calibri" panose="020F0502020204030204" pitchFamily="34" charset="0"/>
                <a:cs typeface="Arial" pitchFamily="34" charset="0"/>
              </a:rPr>
              <a:t>, natural </a:t>
            </a:r>
            <a:r>
              <a:rPr lang="en-US" sz="1400" i="1" dirty="0">
                <a:latin typeface="Calibri" panose="020F0502020204030204" pitchFamily="34" charset="0"/>
                <a:cs typeface="Arial" pitchFamily="34" charset="0"/>
              </a:rPr>
              <a:t>disasters</a:t>
            </a:r>
            <a:r>
              <a:rPr lang="en-US" sz="1400" dirty="0">
                <a:latin typeface="Calibri" panose="020F0502020204030204" pitchFamily="34" charset="0"/>
                <a:cs typeface="Arial" pitchFamily="34" charset="0"/>
              </a:rPr>
              <a:t> &amp; other emergencies</a:t>
            </a:r>
          </a:p>
          <a:p>
            <a:pPr>
              <a:buFontTx/>
              <a:buChar char="•"/>
              <a:defRPr/>
            </a:pPr>
            <a:r>
              <a:rPr lang="en-US" sz="1400" dirty="0">
                <a:latin typeface="Calibri" panose="020F0502020204030204" pitchFamily="34" charset="0"/>
                <a:cs typeface="Arial" pitchFamily="34" charset="0"/>
              </a:rPr>
              <a:t>Assist victims internationally</a:t>
            </a:r>
          </a:p>
          <a:p>
            <a:pPr>
              <a:buFontTx/>
              <a:buChar char="•"/>
              <a:defRPr/>
            </a:pPr>
            <a:endParaRPr lang="en-US" sz="1200" dirty="0">
              <a:latin typeface="Verdana" pitchFamily="34" charset="0"/>
              <a:cs typeface="Arial" pitchFamily="34" charset="0"/>
            </a:endParaRPr>
          </a:p>
        </p:txBody>
      </p:sp>
      <p:sp>
        <p:nvSpPr>
          <p:cNvPr id="214029" name="Text Box 13"/>
          <p:cNvSpPr txBox="1">
            <a:spLocks noChangeArrowheads="1"/>
          </p:cNvSpPr>
          <p:nvPr/>
        </p:nvSpPr>
        <p:spPr bwMode="auto">
          <a:xfrm>
            <a:off x="4933057" y="5445522"/>
            <a:ext cx="3995738" cy="1169987"/>
          </a:xfrm>
          <a:prstGeom prst="rect">
            <a:avLst/>
          </a:prstGeom>
          <a:noFill/>
          <a:ln w="9525">
            <a:noFill/>
            <a:miter lim="800000"/>
            <a:headEnd/>
            <a:tailEnd/>
          </a:ln>
          <a:effectLst/>
        </p:spPr>
        <p:txBody>
          <a:bodyPr>
            <a:spAutoFit/>
          </a:bodyPr>
          <a:lstStyle/>
          <a:p>
            <a:pPr>
              <a:spcBef>
                <a:spcPct val="50000"/>
              </a:spcBef>
              <a:buFontTx/>
              <a:buChar char="•"/>
              <a:defRPr/>
            </a:pPr>
            <a:r>
              <a:rPr lang="en-US" sz="1400" dirty="0">
                <a:latin typeface="Calibri" panose="020F0502020204030204" pitchFamily="34" charset="0"/>
                <a:cs typeface="Arial" pitchFamily="34" charset="0"/>
              </a:rPr>
              <a:t>International membership organization</a:t>
            </a:r>
          </a:p>
          <a:p>
            <a:pPr>
              <a:buFontTx/>
              <a:buChar char="•"/>
              <a:defRPr/>
            </a:pPr>
            <a:r>
              <a:rPr lang="en-US" sz="1400" dirty="0">
                <a:latin typeface="Calibri" panose="020F0502020204030204" pitchFamily="34" charset="0"/>
                <a:cs typeface="Arial" pitchFamily="34" charset="0"/>
              </a:rPr>
              <a:t>Inspires, encourages, facilitates and promotes NS's humanitarian activities</a:t>
            </a:r>
          </a:p>
          <a:p>
            <a:pPr>
              <a:buFontTx/>
              <a:buChar char="•"/>
              <a:defRPr/>
            </a:pPr>
            <a:r>
              <a:rPr lang="en-US" sz="1400" dirty="0">
                <a:latin typeface="Calibri" panose="020F0502020204030204" pitchFamily="34" charset="0"/>
                <a:cs typeface="Arial" pitchFamily="34" charset="0"/>
              </a:rPr>
              <a:t>Strengthens NS</a:t>
            </a:r>
          </a:p>
          <a:p>
            <a:pPr>
              <a:buFontTx/>
              <a:buChar char="•"/>
              <a:defRPr/>
            </a:pPr>
            <a:r>
              <a:rPr lang="en-US" sz="1400" dirty="0">
                <a:latin typeface="Calibri" panose="020F0502020204030204" pitchFamily="34" charset="0"/>
                <a:cs typeface="Arial" pitchFamily="34" charset="0"/>
              </a:rPr>
              <a:t>Brings relief to all </a:t>
            </a:r>
            <a:r>
              <a:rPr lang="en-US" sz="1400" i="1" dirty="0">
                <a:latin typeface="Calibri" panose="020F0502020204030204" pitchFamily="34" charset="0"/>
                <a:cs typeface="Arial" pitchFamily="34" charset="0"/>
              </a:rPr>
              <a:t>disaster</a:t>
            </a:r>
            <a:r>
              <a:rPr lang="en-US" sz="1400" dirty="0">
                <a:latin typeface="Calibri" panose="020F0502020204030204" pitchFamily="34" charset="0"/>
                <a:cs typeface="Arial" pitchFamily="34" charset="0"/>
              </a:rPr>
              <a:t> victims</a:t>
            </a:r>
          </a:p>
        </p:txBody>
      </p:sp>
    </p:spTree>
    <p:extLst>
      <p:ext uri="{BB962C8B-B14F-4D97-AF65-F5344CB8AC3E}">
        <p14:creationId xmlns:p14="http://schemas.microsoft.com/office/powerpoint/2010/main" val="362587155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41"/>
                                        </p:tgtEl>
                                        <p:attrNameLst>
                                          <p:attrName>style.visibility</p:attrName>
                                        </p:attrNameLst>
                                      </p:cBhvr>
                                      <p:to>
                                        <p:strVal val="visible"/>
                                      </p:to>
                                    </p:set>
                                    <p:anim calcmode="lin" valueType="num">
                                      <p:cBhvr additive="base">
                                        <p:cTn id="7" dur="500" fill="hold"/>
                                        <p:tgtEl>
                                          <p:spTgt spid="14341"/>
                                        </p:tgtEl>
                                        <p:attrNameLst>
                                          <p:attrName>ppt_x</p:attrName>
                                        </p:attrNameLst>
                                      </p:cBhvr>
                                      <p:tavLst>
                                        <p:tav tm="0">
                                          <p:val>
                                            <p:strVal val="#ppt_x"/>
                                          </p:val>
                                        </p:tav>
                                        <p:tav tm="100000">
                                          <p:val>
                                            <p:strVal val="#ppt_x"/>
                                          </p:val>
                                        </p:tav>
                                      </p:tavLst>
                                    </p:anim>
                                    <p:anim calcmode="lin" valueType="num">
                                      <p:cBhvr additive="base">
                                        <p:cTn id="8" dur="500" fill="hold"/>
                                        <p:tgtEl>
                                          <p:spTgt spid="1434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4028"/>
                                        </p:tgtEl>
                                        <p:attrNameLst>
                                          <p:attrName>style.visibility</p:attrName>
                                        </p:attrNameLst>
                                      </p:cBhvr>
                                      <p:to>
                                        <p:strVal val="visible"/>
                                      </p:to>
                                    </p:set>
                                    <p:anim calcmode="lin" valueType="num">
                                      <p:cBhvr additive="base">
                                        <p:cTn id="13" dur="500" fill="hold"/>
                                        <p:tgtEl>
                                          <p:spTgt spid="214028"/>
                                        </p:tgtEl>
                                        <p:attrNameLst>
                                          <p:attrName>ppt_x</p:attrName>
                                        </p:attrNameLst>
                                      </p:cBhvr>
                                      <p:tavLst>
                                        <p:tav tm="0">
                                          <p:val>
                                            <p:strVal val="#ppt_x"/>
                                          </p:val>
                                        </p:tav>
                                        <p:tav tm="100000">
                                          <p:val>
                                            <p:strVal val="#ppt_x"/>
                                          </p:val>
                                        </p:tav>
                                      </p:tavLst>
                                    </p:anim>
                                    <p:anim calcmode="lin" valueType="num">
                                      <p:cBhvr additive="base">
                                        <p:cTn id="14" dur="500" fill="hold"/>
                                        <p:tgtEl>
                                          <p:spTgt spid="21402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339"/>
                                        </p:tgtEl>
                                        <p:attrNameLst>
                                          <p:attrName>style.visibility</p:attrName>
                                        </p:attrNameLst>
                                      </p:cBhvr>
                                      <p:to>
                                        <p:strVal val="visible"/>
                                      </p:to>
                                    </p:set>
                                    <p:anim calcmode="lin" valueType="num">
                                      <p:cBhvr additive="base">
                                        <p:cTn id="19" dur="500" fill="hold"/>
                                        <p:tgtEl>
                                          <p:spTgt spid="14339"/>
                                        </p:tgtEl>
                                        <p:attrNameLst>
                                          <p:attrName>ppt_x</p:attrName>
                                        </p:attrNameLst>
                                      </p:cBhvr>
                                      <p:tavLst>
                                        <p:tav tm="0">
                                          <p:val>
                                            <p:strVal val="#ppt_x"/>
                                          </p:val>
                                        </p:tav>
                                        <p:tav tm="100000">
                                          <p:val>
                                            <p:strVal val="#ppt_x"/>
                                          </p:val>
                                        </p:tav>
                                      </p:tavLst>
                                    </p:anim>
                                    <p:anim calcmode="lin" valueType="num">
                                      <p:cBhvr additive="base">
                                        <p:cTn id="20" dur="500" fill="hold"/>
                                        <p:tgtEl>
                                          <p:spTgt spid="1433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4026"/>
                                        </p:tgtEl>
                                        <p:attrNameLst>
                                          <p:attrName>style.visibility</p:attrName>
                                        </p:attrNameLst>
                                      </p:cBhvr>
                                      <p:to>
                                        <p:strVal val="visible"/>
                                      </p:to>
                                    </p:set>
                                    <p:anim calcmode="lin" valueType="num">
                                      <p:cBhvr additive="base">
                                        <p:cTn id="25" dur="500" fill="hold"/>
                                        <p:tgtEl>
                                          <p:spTgt spid="214026"/>
                                        </p:tgtEl>
                                        <p:attrNameLst>
                                          <p:attrName>ppt_x</p:attrName>
                                        </p:attrNameLst>
                                      </p:cBhvr>
                                      <p:tavLst>
                                        <p:tav tm="0">
                                          <p:val>
                                            <p:strVal val="#ppt_x"/>
                                          </p:val>
                                        </p:tav>
                                        <p:tav tm="100000">
                                          <p:val>
                                            <p:strVal val="#ppt_x"/>
                                          </p:val>
                                        </p:tav>
                                      </p:tavLst>
                                    </p:anim>
                                    <p:anim calcmode="lin" valueType="num">
                                      <p:cBhvr additive="base">
                                        <p:cTn id="26" dur="500" fill="hold"/>
                                        <p:tgtEl>
                                          <p:spTgt spid="21402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340"/>
                                        </p:tgtEl>
                                        <p:attrNameLst>
                                          <p:attrName>style.visibility</p:attrName>
                                        </p:attrNameLst>
                                      </p:cBhvr>
                                      <p:to>
                                        <p:strVal val="visible"/>
                                      </p:to>
                                    </p:set>
                                    <p:anim calcmode="lin" valueType="num">
                                      <p:cBhvr additive="base">
                                        <p:cTn id="31" dur="500" fill="hold"/>
                                        <p:tgtEl>
                                          <p:spTgt spid="14340"/>
                                        </p:tgtEl>
                                        <p:attrNameLst>
                                          <p:attrName>ppt_x</p:attrName>
                                        </p:attrNameLst>
                                      </p:cBhvr>
                                      <p:tavLst>
                                        <p:tav tm="0">
                                          <p:val>
                                            <p:strVal val="#ppt_x"/>
                                          </p:val>
                                        </p:tav>
                                        <p:tav tm="100000">
                                          <p:val>
                                            <p:strVal val="#ppt_x"/>
                                          </p:val>
                                        </p:tav>
                                      </p:tavLst>
                                    </p:anim>
                                    <p:anim calcmode="lin" valueType="num">
                                      <p:cBhvr additive="base">
                                        <p:cTn id="32" dur="500" fill="hold"/>
                                        <p:tgtEl>
                                          <p:spTgt spid="1434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4029"/>
                                        </p:tgtEl>
                                        <p:attrNameLst>
                                          <p:attrName>style.visibility</p:attrName>
                                        </p:attrNameLst>
                                      </p:cBhvr>
                                      <p:to>
                                        <p:strVal val="visible"/>
                                      </p:to>
                                    </p:set>
                                    <p:anim calcmode="lin" valueType="num">
                                      <p:cBhvr additive="base">
                                        <p:cTn id="37" dur="500" fill="hold"/>
                                        <p:tgtEl>
                                          <p:spTgt spid="214029"/>
                                        </p:tgtEl>
                                        <p:attrNameLst>
                                          <p:attrName>ppt_x</p:attrName>
                                        </p:attrNameLst>
                                      </p:cBhvr>
                                      <p:tavLst>
                                        <p:tav tm="0">
                                          <p:val>
                                            <p:strVal val="#ppt_x"/>
                                          </p:val>
                                        </p:tav>
                                        <p:tav tm="100000">
                                          <p:val>
                                            <p:strVal val="#ppt_x"/>
                                          </p:val>
                                        </p:tav>
                                      </p:tavLst>
                                    </p:anim>
                                    <p:anim calcmode="lin" valueType="num">
                                      <p:cBhvr additive="base">
                                        <p:cTn id="38" dur="500" fill="hold"/>
                                        <p:tgtEl>
                                          <p:spTgt spid="2140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animBg="1"/>
      <p:bldP spid="14340" grpId="0" animBg="1"/>
      <p:bldP spid="14341" grpId="0" animBg="1"/>
      <p:bldP spid="214026" grpId="0"/>
      <p:bldP spid="214028" grpId="0"/>
      <p:bldP spid="2140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1473444" y="1121569"/>
            <a:ext cx="7454412" cy="654050"/>
          </a:xfrm>
        </p:spPr>
        <p:txBody>
          <a:bodyPr/>
          <a:lstStyle/>
          <a:p>
            <a:pPr eaLnBrk="1" hangingPunct="1"/>
            <a:r>
              <a:rPr lang="en-GB" altLang="en-US" sz="4000" dirty="0" smtClean="0">
                <a:solidFill>
                  <a:srgbClr val="FF0000"/>
                </a:solidFill>
                <a:effectLst>
                  <a:outerShdw blurRad="38100" dist="38100" dir="2700000" algn="tl">
                    <a:srgbClr val="000000">
                      <a:alpha val="43137"/>
                    </a:srgbClr>
                  </a:outerShdw>
                </a:effectLst>
              </a:rPr>
              <a:t>The emblems</a:t>
            </a:r>
          </a:p>
        </p:txBody>
      </p:sp>
      <p:sp>
        <p:nvSpPr>
          <p:cNvPr id="6148" name="Rectangle 3"/>
          <p:cNvSpPr>
            <a:spLocks noGrp="1" noChangeArrowheads="1"/>
          </p:cNvSpPr>
          <p:nvPr>
            <p:ph type="body" sz="half" idx="1"/>
          </p:nvPr>
        </p:nvSpPr>
        <p:spPr>
          <a:xfrm>
            <a:off x="611560" y="2060848"/>
            <a:ext cx="3040674" cy="4311650"/>
          </a:xfrm>
        </p:spPr>
        <p:txBody>
          <a:bodyPr/>
          <a:lstStyle/>
          <a:p>
            <a:pPr marL="185738" indent="-185738" eaLnBrk="1" hangingPunct="1"/>
            <a:r>
              <a:rPr lang="en-US" altLang="en-US" sz="2400" dirty="0" smtClean="0">
                <a:solidFill>
                  <a:srgbClr val="231F20"/>
                </a:solidFill>
                <a:ea typeface="Arial Unicode MS" pitchFamily="34" charset="-128"/>
                <a:cs typeface="Arial Unicode MS" pitchFamily="34" charset="-128"/>
              </a:rPr>
              <a:t>The red cross and the red crescent are two of the most recognized symbols in the world. But they are more than just that. They are protective emblems and their use is enshrined in international humanitarian law.</a:t>
            </a:r>
          </a:p>
          <a:p>
            <a:pPr marL="185738" indent="-185738" eaLnBrk="1" hangingPunct="1"/>
            <a:endParaRPr lang="en-GB" altLang="en-US" sz="2400" dirty="0" smtClean="0">
              <a:ea typeface="Arial Unicode MS" pitchFamily="34" charset="-128"/>
              <a:cs typeface="Arial Unicode MS" pitchFamily="34" charset="-128"/>
            </a:endParaRPr>
          </a:p>
        </p:txBody>
      </p:sp>
      <p:pic>
        <p:nvPicPr>
          <p:cNvPr id="6150" name="Picture 19" descr="MOVEMENT-LOGO-PANT"/>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499992" y="2759075"/>
            <a:ext cx="4057855" cy="2055813"/>
          </a:xfrm>
          <a:noFill/>
        </p:spPr>
      </p:pic>
    </p:spTree>
    <p:extLst>
      <p:ext uri="{BB962C8B-B14F-4D97-AF65-F5344CB8AC3E}">
        <p14:creationId xmlns:p14="http://schemas.microsoft.com/office/powerpoint/2010/main" val="158550518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7"/>
                                        </p:tgtEl>
                                        <p:attrNameLst>
                                          <p:attrName>style.visibility</p:attrName>
                                        </p:attrNameLst>
                                      </p:cBhvr>
                                      <p:to>
                                        <p:strVal val="visible"/>
                                      </p:to>
                                    </p:set>
                                    <p:anim calcmode="lin" valueType="num">
                                      <p:cBhvr additive="base">
                                        <p:cTn id="7" dur="500" fill="hold"/>
                                        <p:tgtEl>
                                          <p:spTgt spid="6147"/>
                                        </p:tgtEl>
                                        <p:attrNameLst>
                                          <p:attrName>ppt_x</p:attrName>
                                        </p:attrNameLst>
                                      </p:cBhvr>
                                      <p:tavLst>
                                        <p:tav tm="0">
                                          <p:val>
                                            <p:strVal val="#ppt_x"/>
                                          </p:val>
                                        </p:tav>
                                        <p:tav tm="100000">
                                          <p:val>
                                            <p:strVal val="#ppt_x"/>
                                          </p:val>
                                        </p:tav>
                                      </p:tavLst>
                                    </p:anim>
                                    <p:anim calcmode="lin" valueType="num">
                                      <p:cBhvr additive="base">
                                        <p:cTn id="8" dur="500" fill="hold"/>
                                        <p:tgtEl>
                                          <p:spTgt spid="614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50"/>
                                        </p:tgtEl>
                                        <p:attrNameLst>
                                          <p:attrName>style.visibility</p:attrName>
                                        </p:attrNameLst>
                                      </p:cBhvr>
                                      <p:to>
                                        <p:strVal val="visible"/>
                                      </p:to>
                                    </p:set>
                                    <p:anim calcmode="lin" valueType="num">
                                      <p:cBhvr additive="base">
                                        <p:cTn id="13" dur="500" fill="hold"/>
                                        <p:tgtEl>
                                          <p:spTgt spid="6150"/>
                                        </p:tgtEl>
                                        <p:attrNameLst>
                                          <p:attrName>ppt_x</p:attrName>
                                        </p:attrNameLst>
                                      </p:cBhvr>
                                      <p:tavLst>
                                        <p:tav tm="0">
                                          <p:val>
                                            <p:strVal val="#ppt_x"/>
                                          </p:val>
                                        </p:tav>
                                        <p:tav tm="100000">
                                          <p:val>
                                            <p:strVal val="#ppt_x"/>
                                          </p:val>
                                        </p:tav>
                                      </p:tavLst>
                                    </p:anim>
                                    <p:anim calcmode="lin" valueType="num">
                                      <p:cBhvr additive="base">
                                        <p:cTn id="14" dur="500" fill="hold"/>
                                        <p:tgtEl>
                                          <p:spTgt spid="615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148">
                                            <p:txEl>
                                              <p:pRg st="0" end="0"/>
                                            </p:txEl>
                                          </p:spTgt>
                                        </p:tgtEl>
                                        <p:attrNameLst>
                                          <p:attrName>style.visibility</p:attrName>
                                        </p:attrNameLst>
                                      </p:cBhvr>
                                      <p:to>
                                        <p:strVal val="visible"/>
                                      </p:to>
                                    </p:set>
                                    <p:anim calcmode="lin" valueType="num">
                                      <p:cBhvr additive="base">
                                        <p:cTn id="19" dur="500" fill="hold"/>
                                        <p:tgtEl>
                                          <p:spTgt spid="614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Lst>
  </p:timing>
</p:sld>
</file>

<file path=ppt/theme/theme1.xml><?xml version="1.0" encoding="utf-8"?>
<a:theme xmlns:a="http://schemas.openxmlformats.org/drawingml/2006/main" name="IFRC_2011 presentation-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CRC">
  <a:themeElements>
    <a:clrScheme name="ICR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CR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CR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CR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ICR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CR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CR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CR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ICR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ICRC">
  <a:themeElements>
    <a:clrScheme name="ICR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CR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CR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CR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ICR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CR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CR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CR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ICR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ICRC">
  <a:themeElements>
    <a:clrScheme name="ICR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CR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CR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CR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ICR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CR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CR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CR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ICR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IFRC_2011 presentation-EN</Template>
  <TotalTime>1531</TotalTime>
  <Words>3220</Words>
  <Application>Microsoft Office PowerPoint</Application>
  <PresentationFormat>On-screen Show (4:3)</PresentationFormat>
  <Paragraphs>385</Paragraphs>
  <Slides>41</Slides>
  <Notes>24</Notes>
  <HiddenSlides>0</HiddenSlides>
  <MMClips>0</MMClips>
  <ScaleCrop>false</ScaleCrop>
  <HeadingPairs>
    <vt:vector size="4" baseType="variant">
      <vt:variant>
        <vt:lpstr>Theme</vt:lpstr>
      </vt:variant>
      <vt:variant>
        <vt:i4>4</vt:i4>
      </vt:variant>
      <vt:variant>
        <vt:lpstr>Slide Titles</vt:lpstr>
      </vt:variant>
      <vt:variant>
        <vt:i4>41</vt:i4>
      </vt:variant>
    </vt:vector>
  </HeadingPairs>
  <TitlesOfParts>
    <vt:vector size="45" baseType="lpstr">
      <vt:lpstr>IFRC_2011 presentation-EN</vt:lpstr>
      <vt:lpstr>ICRC</vt:lpstr>
      <vt:lpstr>1_ICRC</vt:lpstr>
      <vt:lpstr>2_ICRC</vt:lpstr>
      <vt:lpstr>The International Red Cross and Red Crescent Movement  </vt:lpstr>
      <vt:lpstr>Video imagine </vt:lpstr>
      <vt:lpstr>Birth of the Red Cross and  Red Crescent Movement</vt:lpstr>
      <vt:lpstr>Video birth of an idea </vt:lpstr>
      <vt:lpstr>The Fundamental Principles </vt:lpstr>
      <vt:lpstr>The Fundamental Principles </vt:lpstr>
      <vt:lpstr>The International Red Cross               and Red Crescent Movement </vt:lpstr>
      <vt:lpstr>Movement components &amp; their mandates</vt:lpstr>
      <vt:lpstr>The emblems</vt:lpstr>
      <vt:lpstr>The emblems</vt:lpstr>
      <vt:lpstr>PowerPoint Presentation</vt:lpstr>
      <vt:lpstr>PowerPoint Presentation</vt:lpstr>
      <vt:lpstr>Introduction to the International Committee of the Red Cross</vt:lpstr>
      <vt:lpstr>THE ORIGINS OF THE ICRC</vt:lpstr>
      <vt:lpstr> Mission </vt:lpstr>
      <vt:lpstr>WHAT THE ICRC DOES…</vt:lpstr>
      <vt:lpstr>International Humanitarian Law</vt:lpstr>
      <vt:lpstr>Visiting people deprived of their liberty</vt:lpstr>
      <vt:lpstr>Promotion of humanitarian law</vt:lpstr>
      <vt:lpstr>Restoring family links</vt:lpstr>
      <vt:lpstr>Assistance</vt:lpstr>
      <vt:lpstr>PowerPoint Presentation</vt:lpstr>
      <vt:lpstr>PowerPoint Presentation</vt:lpstr>
      <vt:lpstr>More information</vt:lpstr>
      <vt:lpstr>PowerPoint Presentation</vt:lpstr>
      <vt:lpstr>Video We are the Federation.mp4</vt:lpstr>
      <vt:lpstr>PowerPoint Presentation</vt:lpstr>
      <vt:lpstr>The International Federation of Red Cross and Red Crescent Societies (IFRC)</vt:lpstr>
      <vt:lpstr>PowerPoint Presentation</vt:lpstr>
      <vt:lpstr>PowerPoint Presentation</vt:lpstr>
      <vt:lpstr>Vision 2020</vt:lpstr>
      <vt:lpstr>Strategy 2020</vt:lpstr>
      <vt:lpstr>National Societies </vt:lpstr>
      <vt:lpstr>National Societies provide services like:</vt:lpstr>
      <vt:lpstr>National Societies provide services like:</vt:lpstr>
      <vt:lpstr>PowerPoint Presentation</vt:lpstr>
      <vt:lpstr>PowerPoint Presentation</vt:lpstr>
      <vt:lpstr>PowerPoint Presentation</vt:lpstr>
      <vt:lpstr>Video where the streets have no name </vt:lpstr>
      <vt:lpstr>www.ifrc.org   www.icrc.org     www.pmi.or.id     www.standcom.ch     giorgio.ferrario@ifrc.org  </vt:lpstr>
      <vt:lpstr>PowerPoint Presentation</vt:lpstr>
    </vt:vector>
  </TitlesOfParts>
  <Company>IFRC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Customer</dc:creator>
  <cp:lastModifiedBy>giorgio.ferrario</cp:lastModifiedBy>
  <cp:revision>92</cp:revision>
  <cp:lastPrinted>2014-09-11T14:32:53Z</cp:lastPrinted>
  <dcterms:created xsi:type="dcterms:W3CDTF">2012-03-29T08:37:58Z</dcterms:created>
  <dcterms:modified xsi:type="dcterms:W3CDTF">2015-04-24T10:48:29Z</dcterms:modified>
</cp:coreProperties>
</file>