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68" r:id="rId3"/>
    <p:sldId id="270" r:id="rId4"/>
    <p:sldId id="271" r:id="rId5"/>
    <p:sldId id="273" r:id="rId6"/>
    <p:sldId id="275" r:id="rId7"/>
    <p:sldId id="276" r:id="rId8"/>
    <p:sldId id="297" r:id="rId9"/>
    <p:sldId id="288" r:id="rId10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722" autoAdjust="0"/>
  </p:normalViewPr>
  <p:slideViewPr>
    <p:cSldViewPr>
      <p:cViewPr varScale="1">
        <p:scale>
          <a:sx n="90" d="100"/>
          <a:sy n="90" d="100"/>
        </p:scale>
        <p:origin x="-22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1CB961-7358-4F4E-AF27-D0591E88CA17}" type="doc">
      <dgm:prSet loTypeId="urn:microsoft.com/office/officeart/2005/8/layout/chart3" loCatId="relationship" qsTypeId="urn:microsoft.com/office/officeart/2005/8/quickstyle/simple1" qsCatId="simple" csTypeId="urn:microsoft.com/office/officeart/2005/8/colors/colorful1#1" csCatId="colorful" phldr="1"/>
      <dgm:spPr/>
    </dgm:pt>
    <dgm:pt modelId="{7B300D7E-63A4-49B8-86A1-E957B66A3563}">
      <dgm:prSet phldrT="[Text]"/>
      <dgm:spPr/>
      <dgm:t>
        <a:bodyPr/>
        <a:lstStyle/>
        <a:p>
          <a:r>
            <a:rPr lang="en-US" dirty="0" smtClean="0"/>
            <a:t>DM</a:t>
          </a:r>
          <a:endParaRPr lang="en-GB" dirty="0"/>
        </a:p>
      </dgm:t>
    </dgm:pt>
    <dgm:pt modelId="{EAA07B6B-F86C-455B-9559-F41F8E8D248B}" type="parTrans" cxnId="{E0449E84-4705-482C-A978-971A93925A3A}">
      <dgm:prSet/>
      <dgm:spPr/>
      <dgm:t>
        <a:bodyPr/>
        <a:lstStyle/>
        <a:p>
          <a:endParaRPr lang="en-GB"/>
        </a:p>
      </dgm:t>
    </dgm:pt>
    <dgm:pt modelId="{C2B9867B-2FDD-461F-91F7-76AE68367A7C}" type="sibTrans" cxnId="{E0449E84-4705-482C-A978-971A93925A3A}">
      <dgm:prSet/>
      <dgm:spPr/>
      <dgm:t>
        <a:bodyPr/>
        <a:lstStyle/>
        <a:p>
          <a:endParaRPr lang="en-GB"/>
        </a:p>
      </dgm:t>
    </dgm:pt>
    <dgm:pt modelId="{C2B7466A-EA8C-4394-967B-3C4316136EDE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Health</a:t>
          </a:r>
          <a:endParaRPr lang="en-GB" dirty="0"/>
        </a:p>
      </dgm:t>
    </dgm:pt>
    <dgm:pt modelId="{E31FFDE7-6457-400B-AEFE-FBFCD07072F7}" type="parTrans" cxnId="{D944E574-0F3C-4E04-A0E0-9DB44492EEA4}">
      <dgm:prSet/>
      <dgm:spPr/>
      <dgm:t>
        <a:bodyPr/>
        <a:lstStyle/>
        <a:p>
          <a:endParaRPr lang="en-GB"/>
        </a:p>
      </dgm:t>
    </dgm:pt>
    <dgm:pt modelId="{D4667227-2EB7-4547-A984-8A5C8DB57A06}" type="sibTrans" cxnId="{D944E574-0F3C-4E04-A0E0-9DB44492EEA4}">
      <dgm:prSet/>
      <dgm:spPr/>
      <dgm:t>
        <a:bodyPr/>
        <a:lstStyle/>
        <a:p>
          <a:endParaRPr lang="en-GB"/>
        </a:p>
      </dgm:t>
    </dgm:pt>
    <dgm:pt modelId="{873F051F-F3C1-48A8-80DD-AB3A71009D9C}">
      <dgm:prSet phldrT="[Text]"/>
      <dgm:spPr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effectLst>
          <a:outerShdw blurRad="50800" dist="50800" dir="5400000" algn="ctr" rotWithShape="0">
            <a:schemeClr val="accent1"/>
          </a:outerShdw>
        </a:effectLst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Livelihood</a:t>
          </a:r>
          <a:endParaRPr lang="en-GB" dirty="0">
            <a:solidFill>
              <a:schemeClr val="tx1"/>
            </a:solidFill>
          </a:endParaRPr>
        </a:p>
      </dgm:t>
    </dgm:pt>
    <dgm:pt modelId="{396B0971-AB28-45DF-BFBC-88B1AC0348C5}" type="parTrans" cxnId="{C945CFD3-2C0D-4BB1-835F-A398F44D2D7C}">
      <dgm:prSet/>
      <dgm:spPr/>
      <dgm:t>
        <a:bodyPr/>
        <a:lstStyle/>
        <a:p>
          <a:endParaRPr lang="en-GB"/>
        </a:p>
      </dgm:t>
    </dgm:pt>
    <dgm:pt modelId="{857968C5-A6B2-4573-A6D6-2F561E686002}" type="sibTrans" cxnId="{C945CFD3-2C0D-4BB1-835F-A398F44D2D7C}">
      <dgm:prSet/>
      <dgm:spPr/>
      <dgm:t>
        <a:bodyPr/>
        <a:lstStyle/>
        <a:p>
          <a:endParaRPr lang="en-GB"/>
        </a:p>
      </dgm:t>
    </dgm:pt>
    <dgm:pt modelId="{57E4D1A1-89D9-4E99-A214-D532A3722192}">
      <dgm:prSet/>
      <dgm:spPr/>
      <dgm:t>
        <a:bodyPr/>
        <a:lstStyle/>
        <a:p>
          <a:r>
            <a:rPr lang="en-GB" dirty="0" smtClean="0"/>
            <a:t>OD</a:t>
          </a:r>
          <a:endParaRPr lang="en-GB" dirty="0"/>
        </a:p>
      </dgm:t>
    </dgm:pt>
    <dgm:pt modelId="{BBA9CD70-F5E5-4BC0-B1F4-D0DBD2FB5F82}" type="parTrans" cxnId="{654AC630-0B17-44C0-937C-FB8B93633403}">
      <dgm:prSet/>
      <dgm:spPr/>
      <dgm:t>
        <a:bodyPr/>
        <a:lstStyle/>
        <a:p>
          <a:endParaRPr lang="en-GB"/>
        </a:p>
      </dgm:t>
    </dgm:pt>
    <dgm:pt modelId="{378B16BD-E1E8-405D-A696-F8F5C413E54E}" type="sibTrans" cxnId="{654AC630-0B17-44C0-937C-FB8B93633403}">
      <dgm:prSet/>
      <dgm:spPr/>
      <dgm:t>
        <a:bodyPr/>
        <a:lstStyle/>
        <a:p>
          <a:endParaRPr lang="en-GB"/>
        </a:p>
      </dgm:t>
    </dgm:pt>
    <dgm:pt modelId="{D7321D01-6C35-4019-9C67-7BC1313DD0D6}">
      <dgm:prSet/>
      <dgm:spPr/>
      <dgm:t>
        <a:bodyPr/>
        <a:lstStyle/>
        <a:p>
          <a:r>
            <a:rPr lang="en-US" dirty="0" err="1" smtClean="0"/>
            <a:t>Watsan</a:t>
          </a:r>
          <a:endParaRPr lang="en-GB" dirty="0"/>
        </a:p>
      </dgm:t>
    </dgm:pt>
    <dgm:pt modelId="{76E147E3-BA67-4A2E-96AF-E058CF93125F}" type="parTrans" cxnId="{1F1EA5D6-8E11-46CD-86C7-2D6791B48749}">
      <dgm:prSet/>
      <dgm:spPr/>
      <dgm:t>
        <a:bodyPr/>
        <a:lstStyle/>
        <a:p>
          <a:endParaRPr lang="en-GB"/>
        </a:p>
      </dgm:t>
    </dgm:pt>
    <dgm:pt modelId="{86EC4E1F-A102-4079-97A1-A3F28E550797}" type="sibTrans" cxnId="{1F1EA5D6-8E11-46CD-86C7-2D6791B48749}">
      <dgm:prSet/>
      <dgm:spPr/>
      <dgm:t>
        <a:bodyPr/>
        <a:lstStyle/>
        <a:p>
          <a:endParaRPr lang="en-GB"/>
        </a:p>
      </dgm:t>
    </dgm:pt>
    <dgm:pt modelId="{094E29A3-F5A6-472E-AE6B-AB5626027CB4}">
      <dgm:prSet/>
      <dgm:spPr/>
      <dgm:t>
        <a:bodyPr/>
        <a:lstStyle/>
        <a:p>
          <a:r>
            <a:rPr lang="en-US" dirty="0" smtClean="0"/>
            <a:t>………</a:t>
          </a:r>
          <a:endParaRPr lang="en-GB" dirty="0"/>
        </a:p>
      </dgm:t>
    </dgm:pt>
    <dgm:pt modelId="{64D7B74F-920D-45B2-A564-C8F27C350C21}" type="parTrans" cxnId="{19F25EE5-E0D6-4F66-9084-B3E42753801C}">
      <dgm:prSet/>
      <dgm:spPr/>
      <dgm:t>
        <a:bodyPr/>
        <a:lstStyle/>
        <a:p>
          <a:endParaRPr lang="en-GB"/>
        </a:p>
      </dgm:t>
    </dgm:pt>
    <dgm:pt modelId="{28DEA749-E720-4EA7-BF58-BB5AE8311B0B}" type="sibTrans" cxnId="{19F25EE5-E0D6-4F66-9084-B3E42753801C}">
      <dgm:prSet/>
      <dgm:spPr/>
      <dgm:t>
        <a:bodyPr/>
        <a:lstStyle/>
        <a:p>
          <a:endParaRPr lang="en-GB"/>
        </a:p>
      </dgm:t>
    </dgm:pt>
    <dgm:pt modelId="{8ABA3392-C886-4373-8A64-EF1B0DB9181E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Appropriate Shelter</a:t>
          </a:r>
          <a:endParaRPr lang="en-GB" dirty="0"/>
        </a:p>
      </dgm:t>
    </dgm:pt>
    <dgm:pt modelId="{58E24834-0EDC-45FC-8B4E-5B3087FE2584}" type="parTrans" cxnId="{EE560C3D-6D89-439E-9D30-834B82607FC7}">
      <dgm:prSet/>
      <dgm:spPr/>
      <dgm:t>
        <a:bodyPr/>
        <a:lstStyle/>
        <a:p>
          <a:endParaRPr lang="en-GB"/>
        </a:p>
      </dgm:t>
    </dgm:pt>
    <dgm:pt modelId="{1955B690-A166-4E63-9292-5065C5C71FC1}" type="sibTrans" cxnId="{EE560C3D-6D89-439E-9D30-834B82607FC7}">
      <dgm:prSet/>
      <dgm:spPr/>
      <dgm:t>
        <a:bodyPr/>
        <a:lstStyle/>
        <a:p>
          <a:endParaRPr lang="en-GB"/>
        </a:p>
      </dgm:t>
    </dgm:pt>
    <dgm:pt modelId="{E50DEBCE-AFA6-4646-8A91-5816DFFBC040}" type="pres">
      <dgm:prSet presAssocID="{3D1CB961-7358-4F4E-AF27-D0591E88CA17}" presName="compositeShape" presStyleCnt="0">
        <dgm:presLayoutVars>
          <dgm:chMax val="7"/>
          <dgm:dir/>
          <dgm:resizeHandles val="exact"/>
        </dgm:presLayoutVars>
      </dgm:prSet>
      <dgm:spPr/>
    </dgm:pt>
    <dgm:pt modelId="{876818CD-0702-46F2-AEB5-9429F56E6592}" type="pres">
      <dgm:prSet presAssocID="{3D1CB961-7358-4F4E-AF27-D0591E88CA17}" presName="wedge1" presStyleLbl="node1" presStyleIdx="0" presStyleCnt="7" custLinFactNeighborX="-2772" custLinFactNeighborY="4708"/>
      <dgm:spPr/>
      <dgm:t>
        <a:bodyPr/>
        <a:lstStyle/>
        <a:p>
          <a:endParaRPr lang="en-GB"/>
        </a:p>
      </dgm:t>
    </dgm:pt>
    <dgm:pt modelId="{8C20AD20-9363-40BB-AF48-E29906D058ED}" type="pres">
      <dgm:prSet presAssocID="{3D1CB961-7358-4F4E-AF27-D0591E88CA17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CF6FC3-5DF6-4B8A-98BF-541A356B0197}" type="pres">
      <dgm:prSet presAssocID="{3D1CB961-7358-4F4E-AF27-D0591E88CA17}" presName="wedge2" presStyleLbl="node1" presStyleIdx="1" presStyleCnt="7" custLinFactNeighborY="292"/>
      <dgm:spPr/>
      <dgm:t>
        <a:bodyPr/>
        <a:lstStyle/>
        <a:p>
          <a:endParaRPr lang="en-GB"/>
        </a:p>
      </dgm:t>
    </dgm:pt>
    <dgm:pt modelId="{A12F2BE6-E8CE-4BAA-9A21-06355DEEA207}" type="pres">
      <dgm:prSet presAssocID="{3D1CB961-7358-4F4E-AF27-D0591E88CA17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5D20AB-A2D1-44E9-A830-D59A86FD2CF4}" type="pres">
      <dgm:prSet presAssocID="{3D1CB961-7358-4F4E-AF27-D0591E88CA17}" presName="wedge3" presStyleLbl="node1" presStyleIdx="2" presStyleCnt="7" custLinFactNeighborY="292"/>
      <dgm:spPr/>
      <dgm:t>
        <a:bodyPr/>
        <a:lstStyle/>
        <a:p>
          <a:endParaRPr lang="en-GB"/>
        </a:p>
      </dgm:t>
    </dgm:pt>
    <dgm:pt modelId="{0B7356FD-AA26-4649-A5A6-1603F7C87A72}" type="pres">
      <dgm:prSet presAssocID="{3D1CB961-7358-4F4E-AF27-D0591E88CA17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850490-A56D-4AE8-9F2A-978CD2EAA2F1}" type="pres">
      <dgm:prSet presAssocID="{3D1CB961-7358-4F4E-AF27-D0591E88CA17}" presName="wedge4" presStyleLbl="node1" presStyleIdx="3" presStyleCnt="7" custLinFactNeighborY="292"/>
      <dgm:spPr/>
      <dgm:t>
        <a:bodyPr/>
        <a:lstStyle/>
        <a:p>
          <a:endParaRPr lang="en-GB"/>
        </a:p>
      </dgm:t>
    </dgm:pt>
    <dgm:pt modelId="{2756F2B2-FFAE-446C-BD10-C8DB31A6F32A}" type="pres">
      <dgm:prSet presAssocID="{3D1CB961-7358-4F4E-AF27-D0591E88CA17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414FA6-486A-445A-B35E-932C84499698}" type="pres">
      <dgm:prSet presAssocID="{3D1CB961-7358-4F4E-AF27-D0591E88CA17}" presName="wedge5" presStyleLbl="node1" presStyleIdx="4" presStyleCnt="7" custLinFactNeighborY="292"/>
      <dgm:spPr/>
      <dgm:t>
        <a:bodyPr/>
        <a:lstStyle/>
        <a:p>
          <a:endParaRPr lang="en-GB"/>
        </a:p>
      </dgm:t>
    </dgm:pt>
    <dgm:pt modelId="{F613D381-1C32-4094-84BF-7F24B2600F88}" type="pres">
      <dgm:prSet presAssocID="{3D1CB961-7358-4F4E-AF27-D0591E88CA17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61CA05-DC90-4D86-82ED-1F16FE57FFB0}" type="pres">
      <dgm:prSet presAssocID="{3D1CB961-7358-4F4E-AF27-D0591E88CA17}" presName="wedge6" presStyleLbl="node1" presStyleIdx="5" presStyleCnt="7" custLinFactNeighborY="292"/>
      <dgm:spPr/>
      <dgm:t>
        <a:bodyPr/>
        <a:lstStyle/>
        <a:p>
          <a:endParaRPr lang="en-GB"/>
        </a:p>
      </dgm:t>
    </dgm:pt>
    <dgm:pt modelId="{94759EF5-74C0-420D-8B8A-66D53A8209AA}" type="pres">
      <dgm:prSet presAssocID="{3D1CB961-7358-4F4E-AF27-D0591E88CA17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2E3A5B-2DFA-45B0-9BF6-03330A0D8AD9}" type="pres">
      <dgm:prSet presAssocID="{3D1CB961-7358-4F4E-AF27-D0591E88CA17}" presName="wedge7" presStyleLbl="node1" presStyleIdx="6" presStyleCnt="7" custLinFactNeighborX="-188" custLinFactNeighborY="-649"/>
      <dgm:spPr/>
      <dgm:t>
        <a:bodyPr/>
        <a:lstStyle/>
        <a:p>
          <a:endParaRPr lang="en-GB"/>
        </a:p>
      </dgm:t>
    </dgm:pt>
    <dgm:pt modelId="{95F4F4A9-EE5C-4E4F-83DD-B99DC6FC2A3D}" type="pres">
      <dgm:prSet presAssocID="{3D1CB961-7358-4F4E-AF27-D0591E88CA17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944E574-0F3C-4E04-A0E0-9DB44492EEA4}" srcId="{3D1CB961-7358-4F4E-AF27-D0591E88CA17}" destId="{C2B7466A-EA8C-4394-967B-3C4316136EDE}" srcOrd="1" destOrd="0" parTransId="{E31FFDE7-6457-400B-AEFE-FBFCD07072F7}" sibTransId="{D4667227-2EB7-4547-A984-8A5C8DB57A06}"/>
    <dgm:cxn modelId="{654AC630-0B17-44C0-937C-FB8B93633403}" srcId="{3D1CB961-7358-4F4E-AF27-D0591E88CA17}" destId="{57E4D1A1-89D9-4E99-A214-D532A3722192}" srcOrd="2" destOrd="0" parTransId="{BBA9CD70-F5E5-4BC0-B1F4-D0DBD2FB5F82}" sibTransId="{378B16BD-E1E8-405D-A696-F8F5C413E54E}"/>
    <dgm:cxn modelId="{21F5678B-C1D4-4F78-AF23-0F9790EA9A7B}" type="presOf" srcId="{094E29A3-F5A6-472E-AE6B-AB5626027CB4}" destId="{9E850490-A56D-4AE8-9F2A-978CD2EAA2F1}" srcOrd="0" destOrd="0" presId="urn:microsoft.com/office/officeart/2005/8/layout/chart3"/>
    <dgm:cxn modelId="{81A89511-8126-46EC-9629-E9F42A708C1C}" type="presOf" srcId="{D7321D01-6C35-4019-9C67-7BC1313DD0D6}" destId="{EE414FA6-486A-445A-B35E-932C84499698}" srcOrd="0" destOrd="0" presId="urn:microsoft.com/office/officeart/2005/8/layout/chart3"/>
    <dgm:cxn modelId="{F3D35BD9-671D-4185-9A8A-8BB6F481D65C}" type="presOf" srcId="{873F051F-F3C1-48A8-80DD-AB3A71009D9C}" destId="{95F4F4A9-EE5C-4E4F-83DD-B99DC6FC2A3D}" srcOrd="1" destOrd="0" presId="urn:microsoft.com/office/officeart/2005/8/layout/chart3"/>
    <dgm:cxn modelId="{67BDDAD6-B7D0-4418-A953-26C22217D322}" type="presOf" srcId="{C2B7466A-EA8C-4394-967B-3C4316136EDE}" destId="{A12F2BE6-E8CE-4BAA-9A21-06355DEEA207}" srcOrd="1" destOrd="0" presId="urn:microsoft.com/office/officeart/2005/8/layout/chart3"/>
    <dgm:cxn modelId="{C945CFD3-2C0D-4BB1-835F-A398F44D2D7C}" srcId="{3D1CB961-7358-4F4E-AF27-D0591E88CA17}" destId="{873F051F-F3C1-48A8-80DD-AB3A71009D9C}" srcOrd="6" destOrd="0" parTransId="{396B0971-AB28-45DF-BFBC-88B1AC0348C5}" sibTransId="{857968C5-A6B2-4573-A6D6-2F561E686002}"/>
    <dgm:cxn modelId="{6E12AD06-A978-4E62-99D6-0156EFD1B110}" type="presOf" srcId="{C2B7466A-EA8C-4394-967B-3C4316136EDE}" destId="{30CF6FC3-5DF6-4B8A-98BF-541A356B0197}" srcOrd="0" destOrd="0" presId="urn:microsoft.com/office/officeart/2005/8/layout/chart3"/>
    <dgm:cxn modelId="{1F1EA5D6-8E11-46CD-86C7-2D6791B48749}" srcId="{3D1CB961-7358-4F4E-AF27-D0591E88CA17}" destId="{D7321D01-6C35-4019-9C67-7BC1313DD0D6}" srcOrd="4" destOrd="0" parTransId="{76E147E3-BA67-4A2E-96AF-E058CF93125F}" sibTransId="{86EC4E1F-A102-4079-97A1-A3F28E550797}"/>
    <dgm:cxn modelId="{757FDBEB-F273-4814-9F61-9B29572EB2F5}" type="presOf" srcId="{57E4D1A1-89D9-4E99-A214-D532A3722192}" destId="{0B7356FD-AA26-4649-A5A6-1603F7C87A72}" srcOrd="1" destOrd="0" presId="urn:microsoft.com/office/officeart/2005/8/layout/chart3"/>
    <dgm:cxn modelId="{E0449E84-4705-482C-A978-971A93925A3A}" srcId="{3D1CB961-7358-4F4E-AF27-D0591E88CA17}" destId="{7B300D7E-63A4-49B8-86A1-E957B66A3563}" srcOrd="0" destOrd="0" parTransId="{EAA07B6B-F86C-455B-9559-F41F8E8D248B}" sibTransId="{C2B9867B-2FDD-461F-91F7-76AE68367A7C}"/>
    <dgm:cxn modelId="{3BA8D649-BAA3-4316-8EBD-5FC0409F6FEF}" type="presOf" srcId="{8ABA3392-C886-4373-8A64-EF1B0DB9181E}" destId="{1561CA05-DC90-4D86-82ED-1F16FE57FFB0}" srcOrd="0" destOrd="0" presId="urn:microsoft.com/office/officeart/2005/8/layout/chart3"/>
    <dgm:cxn modelId="{2600BFBE-C02B-4947-9C66-D7E12D673A12}" type="presOf" srcId="{7B300D7E-63A4-49B8-86A1-E957B66A3563}" destId="{8C20AD20-9363-40BB-AF48-E29906D058ED}" srcOrd="1" destOrd="0" presId="urn:microsoft.com/office/officeart/2005/8/layout/chart3"/>
    <dgm:cxn modelId="{0CC6A889-F47F-4D99-84E6-07310C0D18B0}" type="presOf" srcId="{8ABA3392-C886-4373-8A64-EF1B0DB9181E}" destId="{94759EF5-74C0-420D-8B8A-66D53A8209AA}" srcOrd="1" destOrd="0" presId="urn:microsoft.com/office/officeart/2005/8/layout/chart3"/>
    <dgm:cxn modelId="{EE560C3D-6D89-439E-9D30-834B82607FC7}" srcId="{3D1CB961-7358-4F4E-AF27-D0591E88CA17}" destId="{8ABA3392-C886-4373-8A64-EF1B0DB9181E}" srcOrd="5" destOrd="0" parTransId="{58E24834-0EDC-45FC-8B4E-5B3087FE2584}" sibTransId="{1955B690-A166-4E63-9292-5065C5C71FC1}"/>
    <dgm:cxn modelId="{76E2467E-B771-485C-8C96-FDD3E20EB0B9}" type="presOf" srcId="{7B300D7E-63A4-49B8-86A1-E957B66A3563}" destId="{876818CD-0702-46F2-AEB5-9429F56E6592}" srcOrd="0" destOrd="0" presId="urn:microsoft.com/office/officeart/2005/8/layout/chart3"/>
    <dgm:cxn modelId="{8C813711-896A-4DC0-A3F5-D6B1806D2AD4}" type="presOf" srcId="{094E29A3-F5A6-472E-AE6B-AB5626027CB4}" destId="{2756F2B2-FFAE-446C-BD10-C8DB31A6F32A}" srcOrd="1" destOrd="0" presId="urn:microsoft.com/office/officeart/2005/8/layout/chart3"/>
    <dgm:cxn modelId="{19F25EE5-E0D6-4F66-9084-B3E42753801C}" srcId="{3D1CB961-7358-4F4E-AF27-D0591E88CA17}" destId="{094E29A3-F5A6-472E-AE6B-AB5626027CB4}" srcOrd="3" destOrd="0" parTransId="{64D7B74F-920D-45B2-A564-C8F27C350C21}" sibTransId="{28DEA749-E720-4EA7-BF58-BB5AE8311B0B}"/>
    <dgm:cxn modelId="{E7079053-A5A6-4F58-ADBD-296CC8B3393E}" type="presOf" srcId="{D7321D01-6C35-4019-9C67-7BC1313DD0D6}" destId="{F613D381-1C32-4094-84BF-7F24B2600F88}" srcOrd="1" destOrd="0" presId="urn:microsoft.com/office/officeart/2005/8/layout/chart3"/>
    <dgm:cxn modelId="{0BE93D5C-F8A0-4901-A339-22FA6CFAD169}" type="presOf" srcId="{3D1CB961-7358-4F4E-AF27-D0591E88CA17}" destId="{E50DEBCE-AFA6-4646-8A91-5816DFFBC040}" srcOrd="0" destOrd="0" presId="urn:microsoft.com/office/officeart/2005/8/layout/chart3"/>
    <dgm:cxn modelId="{B3F07611-9E71-4228-9BD8-298FDB8C60F4}" type="presOf" srcId="{873F051F-F3C1-48A8-80DD-AB3A71009D9C}" destId="{EB2E3A5B-2DFA-45B0-9BF6-03330A0D8AD9}" srcOrd="0" destOrd="0" presId="urn:microsoft.com/office/officeart/2005/8/layout/chart3"/>
    <dgm:cxn modelId="{D5EC7F42-FA30-44A0-87EF-97AE0B2CAD1F}" type="presOf" srcId="{57E4D1A1-89D9-4E99-A214-D532A3722192}" destId="{BD5D20AB-A2D1-44E9-A830-D59A86FD2CF4}" srcOrd="0" destOrd="0" presId="urn:microsoft.com/office/officeart/2005/8/layout/chart3"/>
    <dgm:cxn modelId="{020C309A-0084-4834-A107-FAC662F9D6E4}" type="presParOf" srcId="{E50DEBCE-AFA6-4646-8A91-5816DFFBC040}" destId="{876818CD-0702-46F2-AEB5-9429F56E6592}" srcOrd="0" destOrd="0" presId="urn:microsoft.com/office/officeart/2005/8/layout/chart3"/>
    <dgm:cxn modelId="{9C1842FF-21B0-4F12-BE66-F3152283AC84}" type="presParOf" srcId="{E50DEBCE-AFA6-4646-8A91-5816DFFBC040}" destId="{8C20AD20-9363-40BB-AF48-E29906D058ED}" srcOrd="1" destOrd="0" presId="urn:microsoft.com/office/officeart/2005/8/layout/chart3"/>
    <dgm:cxn modelId="{2C205CF5-2490-4570-B769-9EB603870F9A}" type="presParOf" srcId="{E50DEBCE-AFA6-4646-8A91-5816DFFBC040}" destId="{30CF6FC3-5DF6-4B8A-98BF-541A356B0197}" srcOrd="2" destOrd="0" presId="urn:microsoft.com/office/officeart/2005/8/layout/chart3"/>
    <dgm:cxn modelId="{DE4F34BB-B722-4052-91EC-5C21E8E49798}" type="presParOf" srcId="{E50DEBCE-AFA6-4646-8A91-5816DFFBC040}" destId="{A12F2BE6-E8CE-4BAA-9A21-06355DEEA207}" srcOrd="3" destOrd="0" presId="urn:microsoft.com/office/officeart/2005/8/layout/chart3"/>
    <dgm:cxn modelId="{7BA7F801-3A3B-407C-882B-679E4382E5D0}" type="presParOf" srcId="{E50DEBCE-AFA6-4646-8A91-5816DFFBC040}" destId="{BD5D20AB-A2D1-44E9-A830-D59A86FD2CF4}" srcOrd="4" destOrd="0" presId="urn:microsoft.com/office/officeart/2005/8/layout/chart3"/>
    <dgm:cxn modelId="{09B39675-FE15-4B99-AFF3-30BAF2A80F38}" type="presParOf" srcId="{E50DEBCE-AFA6-4646-8A91-5816DFFBC040}" destId="{0B7356FD-AA26-4649-A5A6-1603F7C87A72}" srcOrd="5" destOrd="0" presId="urn:microsoft.com/office/officeart/2005/8/layout/chart3"/>
    <dgm:cxn modelId="{0BF0BCDE-8ECC-4211-92FF-A63FB61F823E}" type="presParOf" srcId="{E50DEBCE-AFA6-4646-8A91-5816DFFBC040}" destId="{9E850490-A56D-4AE8-9F2A-978CD2EAA2F1}" srcOrd="6" destOrd="0" presId="urn:microsoft.com/office/officeart/2005/8/layout/chart3"/>
    <dgm:cxn modelId="{D5267E5A-239D-4012-84C2-5762E795BFE0}" type="presParOf" srcId="{E50DEBCE-AFA6-4646-8A91-5816DFFBC040}" destId="{2756F2B2-FFAE-446C-BD10-C8DB31A6F32A}" srcOrd="7" destOrd="0" presId="urn:microsoft.com/office/officeart/2005/8/layout/chart3"/>
    <dgm:cxn modelId="{8A8613B9-364F-49FD-8E9E-9ECF6BF46068}" type="presParOf" srcId="{E50DEBCE-AFA6-4646-8A91-5816DFFBC040}" destId="{EE414FA6-486A-445A-B35E-932C84499698}" srcOrd="8" destOrd="0" presId="urn:microsoft.com/office/officeart/2005/8/layout/chart3"/>
    <dgm:cxn modelId="{ED009480-6134-4040-8F3B-26C5084F4B9D}" type="presParOf" srcId="{E50DEBCE-AFA6-4646-8A91-5816DFFBC040}" destId="{F613D381-1C32-4094-84BF-7F24B2600F88}" srcOrd="9" destOrd="0" presId="urn:microsoft.com/office/officeart/2005/8/layout/chart3"/>
    <dgm:cxn modelId="{02CA5396-D460-44CF-B361-B032FDFE7140}" type="presParOf" srcId="{E50DEBCE-AFA6-4646-8A91-5816DFFBC040}" destId="{1561CA05-DC90-4D86-82ED-1F16FE57FFB0}" srcOrd="10" destOrd="0" presId="urn:microsoft.com/office/officeart/2005/8/layout/chart3"/>
    <dgm:cxn modelId="{733ADE3A-6955-4598-9A80-9C16E437F2D7}" type="presParOf" srcId="{E50DEBCE-AFA6-4646-8A91-5816DFFBC040}" destId="{94759EF5-74C0-420D-8B8A-66D53A8209AA}" srcOrd="11" destOrd="0" presId="urn:microsoft.com/office/officeart/2005/8/layout/chart3"/>
    <dgm:cxn modelId="{09B3F7FF-F9D3-4F95-91C7-4F948B97CDFF}" type="presParOf" srcId="{E50DEBCE-AFA6-4646-8A91-5816DFFBC040}" destId="{EB2E3A5B-2DFA-45B0-9BF6-03330A0D8AD9}" srcOrd="12" destOrd="0" presId="urn:microsoft.com/office/officeart/2005/8/layout/chart3"/>
    <dgm:cxn modelId="{13C498CA-4F2A-4083-B8C5-E5FB958631DB}" type="presParOf" srcId="{E50DEBCE-AFA6-4646-8A91-5816DFFBC040}" destId="{95F4F4A9-EE5C-4E4F-83DD-B99DC6FC2A3D}" srcOrd="1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818CD-0702-46F2-AEB5-9429F56E6592}">
      <dsp:nvSpPr>
        <dsp:cNvPr id="0" name=""/>
        <dsp:cNvSpPr/>
      </dsp:nvSpPr>
      <dsp:spPr>
        <a:xfrm>
          <a:off x="1944203" y="517124"/>
          <a:ext cx="4476017" cy="4476017"/>
        </a:xfrm>
        <a:prstGeom prst="pie">
          <a:avLst>
            <a:gd name="adj1" fmla="val 16200000"/>
            <a:gd name="adj2" fmla="val 1928571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DM</a:t>
          </a:r>
          <a:endParaRPr lang="en-GB" sz="2000" kern="1200" dirty="0"/>
        </a:p>
      </dsp:txBody>
      <dsp:txXfrm>
        <a:off x="4226439" y="943412"/>
        <a:ext cx="1225576" cy="772645"/>
      </dsp:txXfrm>
    </dsp:sp>
    <dsp:sp modelId="{30CF6FC3-5DF6-4B8A-98BF-541A356B0197}">
      <dsp:nvSpPr>
        <dsp:cNvPr id="0" name=""/>
        <dsp:cNvSpPr/>
      </dsp:nvSpPr>
      <dsp:spPr>
        <a:xfrm>
          <a:off x="1952648" y="559250"/>
          <a:ext cx="4476017" cy="4476017"/>
        </a:xfrm>
        <a:prstGeom prst="pie">
          <a:avLst>
            <a:gd name="adj1" fmla="val 19285716"/>
            <a:gd name="adj2" fmla="val 771428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Health</a:t>
          </a:r>
          <a:endParaRPr lang="en-GB" sz="2000" kern="1200" dirty="0"/>
        </a:p>
      </dsp:txBody>
      <dsp:txXfrm>
        <a:off x="5016588" y="2157828"/>
        <a:ext cx="1300176" cy="825931"/>
      </dsp:txXfrm>
    </dsp:sp>
    <dsp:sp modelId="{BD5D20AB-A2D1-44E9-A830-D59A86FD2CF4}">
      <dsp:nvSpPr>
        <dsp:cNvPr id="0" name=""/>
        <dsp:cNvSpPr/>
      </dsp:nvSpPr>
      <dsp:spPr>
        <a:xfrm>
          <a:off x="1952648" y="559250"/>
          <a:ext cx="4476017" cy="4476017"/>
        </a:xfrm>
        <a:prstGeom prst="pie">
          <a:avLst>
            <a:gd name="adj1" fmla="val 771428"/>
            <a:gd name="adj2" fmla="val 385714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OD</a:t>
          </a:r>
          <a:endParaRPr lang="en-GB" sz="2000" kern="1200" dirty="0"/>
        </a:p>
      </dsp:txBody>
      <dsp:txXfrm>
        <a:off x="4830087" y="3223546"/>
        <a:ext cx="1172290" cy="852574"/>
      </dsp:txXfrm>
    </dsp:sp>
    <dsp:sp modelId="{9E850490-A56D-4AE8-9F2A-978CD2EAA2F1}">
      <dsp:nvSpPr>
        <dsp:cNvPr id="0" name=""/>
        <dsp:cNvSpPr/>
      </dsp:nvSpPr>
      <dsp:spPr>
        <a:xfrm>
          <a:off x="1952648" y="559250"/>
          <a:ext cx="4476017" cy="4476017"/>
        </a:xfrm>
        <a:prstGeom prst="pie">
          <a:avLst>
            <a:gd name="adj1" fmla="val 3857226"/>
            <a:gd name="adj2" fmla="val 694285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………</a:t>
          </a:r>
          <a:endParaRPr lang="en-GB" sz="2000" kern="1200" dirty="0"/>
        </a:p>
      </dsp:txBody>
      <dsp:txXfrm>
        <a:off x="3591190" y="4076121"/>
        <a:ext cx="1198933" cy="852574"/>
      </dsp:txXfrm>
    </dsp:sp>
    <dsp:sp modelId="{EE414FA6-486A-445A-B35E-932C84499698}">
      <dsp:nvSpPr>
        <dsp:cNvPr id="0" name=""/>
        <dsp:cNvSpPr/>
      </dsp:nvSpPr>
      <dsp:spPr>
        <a:xfrm>
          <a:off x="1952648" y="559250"/>
          <a:ext cx="4476017" cy="4476017"/>
        </a:xfrm>
        <a:prstGeom prst="pie">
          <a:avLst>
            <a:gd name="adj1" fmla="val 6942858"/>
            <a:gd name="adj2" fmla="val 1002857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Watsan</a:t>
          </a:r>
          <a:endParaRPr lang="en-GB" sz="2000" kern="1200" dirty="0"/>
        </a:p>
      </dsp:txBody>
      <dsp:txXfrm>
        <a:off x="2378935" y="3223546"/>
        <a:ext cx="1172290" cy="852574"/>
      </dsp:txXfrm>
    </dsp:sp>
    <dsp:sp modelId="{1561CA05-DC90-4D86-82ED-1F16FE57FFB0}">
      <dsp:nvSpPr>
        <dsp:cNvPr id="0" name=""/>
        <dsp:cNvSpPr/>
      </dsp:nvSpPr>
      <dsp:spPr>
        <a:xfrm>
          <a:off x="1952648" y="559250"/>
          <a:ext cx="4476017" cy="4476017"/>
        </a:xfrm>
        <a:prstGeom prst="pie">
          <a:avLst>
            <a:gd name="adj1" fmla="val 10028574"/>
            <a:gd name="adj2" fmla="val 13114284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Appropriate Shelter</a:t>
          </a:r>
          <a:endParaRPr lang="en-GB" sz="2000" kern="1200" dirty="0"/>
        </a:p>
      </dsp:txBody>
      <dsp:txXfrm>
        <a:off x="2064548" y="2157828"/>
        <a:ext cx="1300176" cy="825931"/>
      </dsp:txXfrm>
    </dsp:sp>
    <dsp:sp modelId="{EB2E3A5B-2DFA-45B0-9BF6-03330A0D8AD9}">
      <dsp:nvSpPr>
        <dsp:cNvPr id="0" name=""/>
        <dsp:cNvSpPr/>
      </dsp:nvSpPr>
      <dsp:spPr>
        <a:xfrm>
          <a:off x="1944233" y="517131"/>
          <a:ext cx="4476017" cy="4476017"/>
        </a:xfrm>
        <a:prstGeom prst="pie">
          <a:avLst>
            <a:gd name="adj1" fmla="val 13114284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prstDash val="solid"/>
        </a:ln>
        <a:effectLst>
          <a:outerShdw blurRad="50800" dist="50800" dir="5400000" algn="ctr" rotWithShape="0">
            <a:schemeClr val="accent1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Livelihood</a:t>
          </a:r>
          <a:endParaRPr lang="en-GB" sz="2000" kern="1200" dirty="0">
            <a:solidFill>
              <a:schemeClr val="tx1"/>
            </a:solidFill>
          </a:endParaRPr>
        </a:p>
      </dsp:txBody>
      <dsp:txXfrm>
        <a:off x="2914036" y="943418"/>
        <a:ext cx="1225576" cy="7726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E3064C9-3E75-4921-89CD-14017B5674CA}" type="datetimeFigureOut">
              <a:rPr lang="en-GB"/>
              <a:pPr>
                <a:defRPr/>
              </a:pPr>
              <a:t>27/04/2015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DA84CE6-9F28-4CFF-BA3B-8135256F01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546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8BA0EA-DDE9-4DDA-A43B-92AFA44154C3}" type="datetimeFigureOut">
              <a:rPr lang="en-US"/>
              <a:pPr>
                <a:defRPr/>
              </a:pPr>
              <a:t>4/27/2015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2AFA3E-3F44-4659-8731-E2894B34D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34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496F8C-CAC8-42F1-9E13-93350136B1C4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199EE8-9C19-46F7-A512-5488680EF317}" type="slidenum">
              <a:rPr lang="da-DK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da-DK" altLang="en-US" smtClean="0">
              <a:latin typeface="Arial" charset="0"/>
            </a:endParaRPr>
          </a:p>
        </p:txBody>
      </p:sp>
      <p:sp>
        <p:nvSpPr>
          <p:cNvPr id="14339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tabLst>
                <a:tab pos="0" algn="l"/>
                <a:tab pos="787400" algn="l"/>
                <a:tab pos="1576388" algn="l"/>
                <a:tab pos="2365375" algn="l"/>
                <a:tab pos="3152775" algn="l"/>
                <a:tab pos="3941763" algn="l"/>
                <a:tab pos="4730750" algn="l"/>
                <a:tab pos="5519738" algn="l"/>
                <a:tab pos="6307138" algn="l"/>
                <a:tab pos="7096125" algn="l"/>
                <a:tab pos="7885113" algn="l"/>
                <a:tab pos="86741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0" algn="l"/>
                <a:tab pos="787400" algn="l"/>
                <a:tab pos="1576388" algn="l"/>
                <a:tab pos="2365375" algn="l"/>
                <a:tab pos="3152775" algn="l"/>
                <a:tab pos="3941763" algn="l"/>
                <a:tab pos="4730750" algn="l"/>
                <a:tab pos="5519738" algn="l"/>
                <a:tab pos="6307138" algn="l"/>
                <a:tab pos="7096125" algn="l"/>
                <a:tab pos="7885113" algn="l"/>
                <a:tab pos="86741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0" algn="l"/>
                <a:tab pos="787400" algn="l"/>
                <a:tab pos="1576388" algn="l"/>
                <a:tab pos="2365375" algn="l"/>
                <a:tab pos="3152775" algn="l"/>
                <a:tab pos="3941763" algn="l"/>
                <a:tab pos="4730750" algn="l"/>
                <a:tab pos="5519738" algn="l"/>
                <a:tab pos="6307138" algn="l"/>
                <a:tab pos="7096125" algn="l"/>
                <a:tab pos="7885113" algn="l"/>
                <a:tab pos="86741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0" algn="l"/>
                <a:tab pos="787400" algn="l"/>
                <a:tab pos="1576388" algn="l"/>
                <a:tab pos="2365375" algn="l"/>
                <a:tab pos="3152775" algn="l"/>
                <a:tab pos="3941763" algn="l"/>
                <a:tab pos="4730750" algn="l"/>
                <a:tab pos="5519738" algn="l"/>
                <a:tab pos="6307138" algn="l"/>
                <a:tab pos="7096125" algn="l"/>
                <a:tab pos="7885113" algn="l"/>
                <a:tab pos="86741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0" algn="l"/>
                <a:tab pos="787400" algn="l"/>
                <a:tab pos="1576388" algn="l"/>
                <a:tab pos="2365375" algn="l"/>
                <a:tab pos="3152775" algn="l"/>
                <a:tab pos="3941763" algn="l"/>
                <a:tab pos="4730750" algn="l"/>
                <a:tab pos="5519738" algn="l"/>
                <a:tab pos="6307138" algn="l"/>
                <a:tab pos="7096125" algn="l"/>
                <a:tab pos="7885113" algn="l"/>
                <a:tab pos="86741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787400" algn="l"/>
                <a:tab pos="1576388" algn="l"/>
                <a:tab pos="2365375" algn="l"/>
                <a:tab pos="3152775" algn="l"/>
                <a:tab pos="3941763" algn="l"/>
                <a:tab pos="4730750" algn="l"/>
                <a:tab pos="5519738" algn="l"/>
                <a:tab pos="6307138" algn="l"/>
                <a:tab pos="7096125" algn="l"/>
                <a:tab pos="7885113" algn="l"/>
                <a:tab pos="86741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787400" algn="l"/>
                <a:tab pos="1576388" algn="l"/>
                <a:tab pos="2365375" algn="l"/>
                <a:tab pos="3152775" algn="l"/>
                <a:tab pos="3941763" algn="l"/>
                <a:tab pos="4730750" algn="l"/>
                <a:tab pos="5519738" algn="l"/>
                <a:tab pos="6307138" algn="l"/>
                <a:tab pos="7096125" algn="l"/>
                <a:tab pos="7885113" algn="l"/>
                <a:tab pos="86741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787400" algn="l"/>
                <a:tab pos="1576388" algn="l"/>
                <a:tab pos="2365375" algn="l"/>
                <a:tab pos="3152775" algn="l"/>
                <a:tab pos="3941763" algn="l"/>
                <a:tab pos="4730750" algn="l"/>
                <a:tab pos="5519738" algn="l"/>
                <a:tab pos="6307138" algn="l"/>
                <a:tab pos="7096125" algn="l"/>
                <a:tab pos="7885113" algn="l"/>
                <a:tab pos="86741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787400" algn="l"/>
                <a:tab pos="1576388" algn="l"/>
                <a:tab pos="2365375" algn="l"/>
                <a:tab pos="3152775" algn="l"/>
                <a:tab pos="3941763" algn="l"/>
                <a:tab pos="4730750" algn="l"/>
                <a:tab pos="5519738" algn="l"/>
                <a:tab pos="6307138" algn="l"/>
                <a:tab pos="7096125" algn="l"/>
                <a:tab pos="7885113" algn="l"/>
                <a:tab pos="86741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396E3FA-D102-4DB8-9C6B-88BEE156DCDA}" type="slidenum">
              <a:rPr lang="en-GB" altLang="en-US" sz="11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GB" altLang="en-US" sz="1100" b="1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4340" name="Text Box 1"/>
          <p:cNvSpPr txBox="1">
            <a:spLocks noChangeArrowheads="1"/>
          </p:cNvSpPr>
          <p:nvPr/>
        </p:nvSpPr>
        <p:spPr bwMode="auto">
          <a:xfrm>
            <a:off x="3849688" y="9431338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861" tIns="43775" rIns="87861" bIns="43775" anchor="b"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353035D-2427-497C-ACC8-8D8C2C9F37E5}" type="slidenum">
              <a:rPr lang="en-GB" altLang="en-US" sz="11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GB" altLang="en-US" sz="1100" b="1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43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2" name="Text Box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8050" y="4716463"/>
            <a:ext cx="4979988" cy="4465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ts val="388"/>
              </a:spcBef>
              <a:tabLst>
                <a:tab pos="0" algn="l"/>
                <a:tab pos="787400" algn="l"/>
                <a:tab pos="1576388" algn="l"/>
                <a:tab pos="2365375" algn="l"/>
                <a:tab pos="3152775" algn="l"/>
                <a:tab pos="3941763" algn="l"/>
                <a:tab pos="4730750" algn="l"/>
                <a:tab pos="5519738" algn="l"/>
                <a:tab pos="6307138" algn="l"/>
                <a:tab pos="7096125" algn="l"/>
                <a:tab pos="7885113" algn="l"/>
                <a:tab pos="8674100" algn="l"/>
              </a:tabLst>
            </a:pPr>
            <a:endParaRPr lang="en-US" altLang="en-US" sz="900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3628B9-6109-4862-8DE4-DCB899C04788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AACF9C-A121-42FC-954D-62659D0D9F62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If we can find a way to plan and implement community projects together, we can make a much bigger impacts and communities can become more resilient as a result. </a:t>
            </a:r>
            <a:endParaRPr lang="en-GB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E55EBF4-E06F-45C3-857C-8573F1F0EC83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200"/>
              </a:spcAft>
            </a:pPr>
            <a:r>
              <a:rPr lang="en-US" altLang="en-US" smtClean="0"/>
              <a:t>1. …</a:t>
            </a:r>
            <a:r>
              <a:rPr lang="en-US" altLang="en-US" sz="1400" smtClean="0"/>
              <a:t> </a:t>
            </a:r>
            <a:r>
              <a:rPr lang="en-US" altLang="en-US" sz="1600" b="1" smtClean="0"/>
              <a:t>is knowledgeable and healthy</a:t>
            </a:r>
            <a:r>
              <a:rPr lang="en-US" altLang="en-US" sz="1600" smtClean="0"/>
              <a:t>.</a:t>
            </a:r>
            <a:r>
              <a:rPr lang="en-US" altLang="en-US" sz="1400" smtClean="0"/>
              <a:t> </a:t>
            </a:r>
            <a:r>
              <a:rPr lang="en-US" altLang="en-US" smtClean="0"/>
              <a:t>It has the ability to assess, manage, and monitor its risks. It can learn new skills and build on past experiences.</a:t>
            </a:r>
          </a:p>
          <a:p>
            <a:pPr>
              <a:spcAft>
                <a:spcPts val="1200"/>
              </a:spcAft>
            </a:pPr>
            <a:r>
              <a:rPr lang="en-US" altLang="en-US" sz="1400" smtClean="0"/>
              <a:t>2. …</a:t>
            </a:r>
            <a:r>
              <a:rPr lang="en-US" altLang="en-US" sz="1600" b="1" smtClean="0"/>
              <a:t>is organized</a:t>
            </a:r>
            <a:r>
              <a:rPr lang="en-US" altLang="en-US" sz="1600" smtClean="0"/>
              <a:t>.</a:t>
            </a:r>
            <a:r>
              <a:rPr lang="en-US" altLang="en-US" sz="1400" smtClean="0"/>
              <a:t> </a:t>
            </a:r>
            <a:r>
              <a:rPr lang="en-US" altLang="en-US" smtClean="0"/>
              <a:t>It has the capacity to identify problems, establish priorities, and act.</a:t>
            </a:r>
          </a:p>
          <a:p>
            <a:pPr>
              <a:spcAft>
                <a:spcPts val="1200"/>
              </a:spcAft>
            </a:pPr>
            <a:r>
              <a:rPr lang="en-US" altLang="en-US" sz="1400" smtClean="0"/>
              <a:t>3. …</a:t>
            </a:r>
            <a:r>
              <a:rPr lang="en-US" altLang="en-US" sz="1600" b="1" smtClean="0"/>
              <a:t> is engaged </a:t>
            </a:r>
            <a:r>
              <a:rPr lang="en-US" altLang="en-US" smtClean="0"/>
              <a:t>in the development of local policy for reducing risks </a:t>
            </a:r>
            <a:endParaRPr lang="en-US" altLang="en-US" sz="1600" smtClean="0"/>
          </a:p>
          <a:p>
            <a:pPr>
              <a:spcAft>
                <a:spcPts val="1200"/>
              </a:spcAft>
            </a:pPr>
            <a:r>
              <a:rPr lang="en-US" altLang="en-US" sz="1600" smtClean="0"/>
              <a:t>4. …</a:t>
            </a:r>
            <a:r>
              <a:rPr lang="en-US" altLang="en-US" sz="1600" b="1" smtClean="0"/>
              <a:t>is connected</a:t>
            </a:r>
            <a:r>
              <a:rPr lang="en-US" altLang="en-US" sz="1600" smtClean="0"/>
              <a:t>.</a:t>
            </a:r>
            <a:r>
              <a:rPr lang="en-US" altLang="en-US" sz="1400" smtClean="0"/>
              <a:t> </a:t>
            </a:r>
            <a:r>
              <a:rPr lang="en-US" altLang="en-US" smtClean="0"/>
              <a:t>It has relationships with external actors, who provide a wider supportive environment, and supply goods </a:t>
            </a:r>
            <a:r>
              <a:rPr lang="en-GB" altLang="en-US" smtClean="0"/>
              <a:t>and services when needed.</a:t>
            </a:r>
          </a:p>
          <a:p>
            <a:pPr>
              <a:spcAft>
                <a:spcPts val="1200"/>
              </a:spcAft>
            </a:pPr>
            <a:r>
              <a:rPr lang="en-US" altLang="en-US" sz="1400" smtClean="0"/>
              <a:t>5. … </a:t>
            </a:r>
            <a:r>
              <a:rPr lang="en-US" altLang="en-US" sz="1600" b="1" smtClean="0"/>
              <a:t>has infrastructure and services</a:t>
            </a:r>
            <a:r>
              <a:rPr lang="en-US" altLang="en-US" sz="1600" smtClean="0"/>
              <a:t>.</a:t>
            </a:r>
            <a:r>
              <a:rPr lang="en-US" altLang="en-US" sz="1400" smtClean="0"/>
              <a:t> </a:t>
            </a:r>
            <a:r>
              <a:rPr lang="en-US" altLang="en-US" smtClean="0"/>
              <a:t>It has strong housing, transport, power, water, and sanitation systems. It has the ability to maintain, repair, and renovate them.</a:t>
            </a:r>
          </a:p>
          <a:p>
            <a:pPr>
              <a:spcAft>
                <a:spcPts val="1200"/>
              </a:spcAft>
            </a:pPr>
            <a:r>
              <a:rPr lang="en-US" altLang="en-US" sz="1400" smtClean="0"/>
              <a:t>6. … </a:t>
            </a:r>
            <a:r>
              <a:rPr lang="en-US" altLang="en-US" sz="1600" b="1" smtClean="0"/>
              <a:t>has economic opportunities</a:t>
            </a:r>
            <a:r>
              <a:rPr lang="en-US" altLang="en-US" sz="1600" smtClean="0"/>
              <a:t>.</a:t>
            </a:r>
            <a:r>
              <a:rPr lang="en-US" altLang="en-US" sz="1400" smtClean="0"/>
              <a:t> </a:t>
            </a:r>
            <a:r>
              <a:rPr lang="en-US" altLang="en-US" smtClean="0"/>
              <a:t>It has a diverse range of employment opportunities, income and financial services. It is flexible, resourceful and has the capacity to accept uncertainty and respond (proactively) to change.</a:t>
            </a:r>
          </a:p>
          <a:p>
            <a:pPr>
              <a:spcAft>
                <a:spcPts val="1200"/>
              </a:spcAft>
            </a:pPr>
            <a:r>
              <a:rPr lang="en-US" altLang="en-US" sz="1400" smtClean="0"/>
              <a:t>7. … </a:t>
            </a:r>
            <a:r>
              <a:rPr lang="en-US" altLang="en-US" sz="1600" b="1" smtClean="0"/>
              <a:t>can manage its natural assets</a:t>
            </a:r>
            <a:r>
              <a:rPr lang="en-US" altLang="en-US" sz="1600" smtClean="0"/>
              <a:t>.</a:t>
            </a:r>
            <a:r>
              <a:rPr lang="en-US" altLang="en-US" sz="1400" smtClean="0"/>
              <a:t> </a:t>
            </a:r>
            <a:r>
              <a:rPr lang="en-US" altLang="en-US" smtClean="0"/>
              <a:t>It recognizes their value and has the ability to protect, </a:t>
            </a:r>
            <a:r>
              <a:rPr lang="en-GB" altLang="en-US" smtClean="0"/>
              <a:t>enhance and maintain them.</a:t>
            </a:r>
          </a:p>
          <a:p>
            <a:endParaRPr lang="en-US" altLang="en-US" smtClean="0"/>
          </a:p>
          <a:p>
            <a:r>
              <a:rPr lang="en-US" altLang="en-US" smtClean="0"/>
              <a:t>Let us now look what does a community should have to be more resilient. Research done by us has identified 7 broad characteristics that a community should have to be resilient. </a:t>
            </a:r>
            <a:endParaRPr lang="en-GB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80CAF35-411C-41F8-A1AE-DA0546E0D697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56B6B55-76D6-49D4-A5AE-6E80AC44344C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>
            <a:grpSpLocks/>
          </p:cNvGrpSpPr>
          <p:nvPr userDrawn="1"/>
        </p:nvGrpSpPr>
        <p:grpSpPr bwMode="auto">
          <a:xfrm>
            <a:off x="323850" y="188913"/>
            <a:ext cx="1260475" cy="1223962"/>
            <a:chOff x="228600" y="228600"/>
            <a:chExt cx="1260000" cy="1260000"/>
          </a:xfrm>
        </p:grpSpPr>
        <p:sp>
          <p:nvSpPr>
            <p:cNvPr id="5" name="Oval 4"/>
            <p:cNvSpPr/>
            <p:nvPr userDrawn="1"/>
          </p:nvSpPr>
          <p:spPr>
            <a:xfrm>
              <a:off x="228600" y="228600"/>
              <a:ext cx="1260000" cy="1260000"/>
            </a:xfrm>
            <a:prstGeom prst="ellipse">
              <a:avLst/>
            </a:prstGeom>
            <a:solidFill>
              <a:srgbClr val="CF1C21"/>
            </a:solidFill>
            <a:ln w="31750">
              <a:solidFill>
                <a:schemeClr val="bg1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6" name="TextBox 11"/>
            <p:cNvSpPr txBox="1">
              <a:spLocks noChangeArrowheads="1"/>
            </p:cNvSpPr>
            <p:nvPr userDrawn="1"/>
          </p:nvSpPr>
          <p:spPr bwMode="auto">
            <a:xfrm>
              <a:off x="300011" y="557082"/>
              <a:ext cx="1144156" cy="44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b="1" dirty="0" smtClean="0">
                  <a:solidFill>
                    <a:schemeClr val="bg1"/>
                  </a:solidFill>
                </a:rPr>
                <a:t>ACE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 </a:t>
              </a:r>
            </a:p>
            <a:p>
              <a:pPr algn="ctr" eaLnBrk="1" hangingPunct="1">
                <a:defRPr/>
              </a:pPr>
              <a:r>
                <a:rPr lang="en-US" sz="1400" b="1" dirty="0" smtClean="0">
                  <a:solidFill>
                    <a:schemeClr val="bg1"/>
                  </a:solidFill>
                </a:rPr>
                <a:t>Programs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7067128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6369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Oval 3"/>
          <p:cNvSpPr/>
          <p:nvPr userDrawn="1"/>
        </p:nvSpPr>
        <p:spPr bwMode="auto">
          <a:xfrm>
            <a:off x="323850" y="188913"/>
            <a:ext cx="1260475" cy="1223962"/>
          </a:xfrm>
          <a:prstGeom prst="ellipse">
            <a:avLst/>
          </a:prstGeom>
          <a:solidFill>
            <a:srgbClr val="CF1C21"/>
          </a:solidFill>
          <a:ln w="31750">
            <a:solidFill>
              <a:schemeClr val="bg1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TextBox 11"/>
          <p:cNvSpPr txBox="1">
            <a:spLocks noChangeArrowheads="1"/>
          </p:cNvSpPr>
          <p:nvPr userDrawn="1"/>
        </p:nvSpPr>
        <p:spPr bwMode="auto">
          <a:xfrm>
            <a:off x="395288" y="508000"/>
            <a:ext cx="11445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ACE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Programs</a:t>
            </a:r>
          </a:p>
        </p:txBody>
      </p:sp>
    </p:spTree>
    <p:extLst>
      <p:ext uri="{BB962C8B-B14F-4D97-AF65-F5344CB8AC3E}">
        <p14:creationId xmlns:p14="http://schemas.microsoft.com/office/powerpoint/2010/main" val="1619018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 bwMode="auto">
          <a:xfrm>
            <a:off x="323850" y="188913"/>
            <a:ext cx="1260475" cy="1223962"/>
          </a:xfrm>
          <a:prstGeom prst="ellipse">
            <a:avLst/>
          </a:prstGeom>
          <a:solidFill>
            <a:srgbClr val="CF1C21"/>
          </a:solidFill>
          <a:ln w="31750">
            <a:solidFill>
              <a:schemeClr val="bg1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extBox 11"/>
          <p:cNvSpPr txBox="1">
            <a:spLocks noChangeArrowheads="1"/>
          </p:cNvSpPr>
          <p:nvPr userDrawn="1"/>
        </p:nvSpPr>
        <p:spPr bwMode="auto">
          <a:xfrm>
            <a:off x="395288" y="508000"/>
            <a:ext cx="11445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ACE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Programs</a:t>
            </a:r>
          </a:p>
        </p:txBody>
      </p:sp>
    </p:spTree>
    <p:extLst>
      <p:ext uri="{BB962C8B-B14F-4D97-AF65-F5344CB8AC3E}">
        <p14:creationId xmlns:p14="http://schemas.microsoft.com/office/powerpoint/2010/main" val="3824600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  <a:endParaRPr lang="en-GB" altLang="en-US" dirty="0" smtClean="0"/>
          </a:p>
        </p:txBody>
      </p:sp>
      <p:grpSp>
        <p:nvGrpSpPr>
          <p:cNvPr id="1028" name="Group 14"/>
          <p:cNvGrpSpPr>
            <a:grpSpLocks/>
          </p:cNvGrpSpPr>
          <p:nvPr userDrawn="1"/>
        </p:nvGrpSpPr>
        <p:grpSpPr bwMode="auto">
          <a:xfrm>
            <a:off x="152400" y="5943600"/>
            <a:ext cx="8839200" cy="787400"/>
            <a:chOff x="152400" y="5918015"/>
            <a:chExt cx="8839200" cy="787585"/>
          </a:xfrm>
        </p:grpSpPr>
        <p:sp>
          <p:nvSpPr>
            <p:cNvPr id="1029" name="Rectangle 7"/>
            <p:cNvSpPr>
              <a:spLocks noChangeArrowheads="1"/>
            </p:cNvSpPr>
            <p:nvPr userDrawn="1"/>
          </p:nvSpPr>
          <p:spPr bwMode="auto">
            <a:xfrm>
              <a:off x="152400" y="5918015"/>
              <a:ext cx="8839200" cy="787585"/>
            </a:xfrm>
            <a:prstGeom prst="rect">
              <a:avLst/>
            </a:prstGeom>
            <a:solidFill>
              <a:srgbClr val="DB0000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Tx/>
                <a:buChar char="•"/>
                <a:defRPr/>
              </a:pPr>
              <a:endParaRPr lang="en-US" altLang="en-US" sz="3200" smtClean="0"/>
            </a:p>
          </p:txBody>
        </p:sp>
        <p:sp>
          <p:nvSpPr>
            <p:cNvPr id="1030" name="TextBox 8"/>
            <p:cNvSpPr txBox="1">
              <a:spLocks noChangeArrowheads="1"/>
            </p:cNvSpPr>
            <p:nvPr userDrawn="1"/>
          </p:nvSpPr>
          <p:spPr bwMode="auto">
            <a:xfrm>
              <a:off x="304800" y="6106972"/>
              <a:ext cx="3124200" cy="369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1200" b="1" smtClean="0">
                  <a:solidFill>
                    <a:srgbClr val="551C15"/>
                  </a:solidFill>
                  <a:latin typeface="Arial Rounded MT Bold" pitchFamily="34" charset="0"/>
                </a:rPr>
                <a:t>www.ifrc.org</a:t>
              </a:r>
            </a:p>
            <a:p>
              <a:pPr eaLnBrk="1" hangingPunct="1">
                <a:defRPr/>
              </a:pPr>
              <a:r>
                <a:rPr lang="en-US" sz="1200" b="1" smtClean="0">
                  <a:solidFill>
                    <a:schemeClr val="bg1"/>
                  </a:solidFill>
                  <a:latin typeface="Arial Rounded MT Bold" pitchFamily="34" charset="0"/>
                </a:rPr>
                <a:t>Saving lives, changing minds.</a:t>
              </a:r>
              <a:endParaRPr lang="en-US" sz="120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  <p:pic>
          <p:nvPicPr>
            <p:cNvPr id="1031" name="Picture 14" descr="IFRC_logo_EN.gif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3869" y="6172201"/>
              <a:ext cx="3225331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Oval 7"/>
          <p:cNvSpPr/>
          <p:nvPr userDrawn="1"/>
        </p:nvSpPr>
        <p:spPr bwMode="auto">
          <a:xfrm>
            <a:off x="323850" y="188913"/>
            <a:ext cx="1260475" cy="1223962"/>
          </a:xfrm>
          <a:prstGeom prst="ellipse">
            <a:avLst/>
          </a:prstGeom>
          <a:solidFill>
            <a:srgbClr val="CF1C21"/>
          </a:solidFill>
          <a:ln w="31750">
            <a:solidFill>
              <a:schemeClr val="bg1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TextBox 11"/>
          <p:cNvSpPr txBox="1">
            <a:spLocks noChangeArrowheads="1"/>
          </p:cNvSpPr>
          <p:nvPr userDrawn="1"/>
        </p:nvSpPr>
        <p:spPr bwMode="auto">
          <a:xfrm>
            <a:off x="395288" y="508000"/>
            <a:ext cx="11445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ACE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Programs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8" r:id="rId2"/>
    <p:sldLayoutId id="2147483809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 i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Font typeface="Wingdings" pitchFamily="2" charset="2"/>
        <a:buChar char="§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8163" indent="-269875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06450" indent="-268288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806450" indent="-268288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06450" indent="-268288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indira.kulenovic.IFRC\Desktop\CSR\CSRU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420938"/>
            <a:ext cx="5113337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7"/>
          <p:cNvSpPr txBox="1">
            <a:spLocks noChangeArrowheads="1"/>
          </p:cNvSpPr>
          <p:nvPr/>
        </p:nvSpPr>
        <p:spPr bwMode="auto">
          <a:xfrm>
            <a:off x="107950" y="476250"/>
            <a:ext cx="5970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Calibri" pitchFamily="34" charset="0"/>
              </a:rPr>
              <a:t>Resilience Approach</a:t>
            </a:r>
            <a:endParaRPr lang="en-US" altLang="en-US" sz="2000" i="1" dirty="0">
              <a:latin typeface="Calibri" pitchFamily="34" charset="0"/>
            </a:endParaRPr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0"/>
            <a:ext cx="3059112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2276475"/>
            <a:ext cx="307181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292600"/>
            <a:ext cx="30353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3"/>
          <p:cNvSpPr txBox="1">
            <a:spLocks noChangeArrowheads="1"/>
          </p:cNvSpPr>
          <p:nvPr/>
        </p:nvSpPr>
        <p:spPr bwMode="auto">
          <a:xfrm>
            <a:off x="468313" y="1557338"/>
            <a:ext cx="8482012" cy="451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7616" tIns="40360" rIns="77616" bIns="40360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400" dirty="0"/>
              <a:t>The </a:t>
            </a:r>
            <a:r>
              <a:rPr lang="en-AU" altLang="en-US" sz="2400" b="1" i="1" u="sng" dirty="0"/>
              <a:t>ability</a:t>
            </a:r>
            <a:r>
              <a:rPr lang="en-AU" altLang="en-US" sz="2400" dirty="0"/>
              <a:t> of individuals, communities, organisations, or countries exposed to </a:t>
            </a:r>
            <a:r>
              <a:rPr lang="en-AU" altLang="en-US" sz="2400" dirty="0">
                <a:solidFill>
                  <a:srgbClr val="C00000"/>
                </a:solidFill>
              </a:rPr>
              <a:t>disasters</a:t>
            </a:r>
            <a:r>
              <a:rPr lang="en-AU" altLang="en-US" sz="2400" dirty="0"/>
              <a:t> and </a:t>
            </a:r>
            <a:r>
              <a:rPr lang="en-AU" altLang="en-US" sz="2400" dirty="0">
                <a:solidFill>
                  <a:srgbClr val="C00000"/>
                </a:solidFill>
              </a:rPr>
              <a:t>crises</a:t>
            </a:r>
            <a:r>
              <a:rPr lang="en-AU" altLang="en-US" sz="2400" dirty="0"/>
              <a:t> and </a:t>
            </a:r>
            <a:r>
              <a:rPr lang="en-AU" altLang="en-US" sz="2400" dirty="0">
                <a:solidFill>
                  <a:srgbClr val="C00000"/>
                </a:solidFill>
              </a:rPr>
              <a:t>underlying vulnerabilities</a:t>
            </a:r>
            <a:r>
              <a:rPr lang="en-AU" altLang="en-US" sz="2400" dirty="0"/>
              <a:t> to: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en-AU" altLang="en-US" sz="2400" dirty="0"/>
              <a:t> anticipate,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en-AU" altLang="en-US" sz="2400" dirty="0"/>
              <a:t> reduce the impact of,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en-AU" altLang="en-US" sz="2400" dirty="0"/>
              <a:t> cope with,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en-AU" altLang="en-US" sz="2400" dirty="0"/>
              <a:t> and recover from the effects of adversity without compromising their long-term prospects. </a:t>
            </a:r>
            <a:endParaRPr lang="en-US" altLang="en-US" sz="2400" dirty="0"/>
          </a:p>
        </p:txBody>
      </p:sp>
      <p:sp>
        <p:nvSpPr>
          <p:cNvPr id="4099" name="Tekstvak 7"/>
          <p:cNvSpPr txBox="1">
            <a:spLocks noChangeArrowheads="1"/>
          </p:cNvSpPr>
          <p:nvPr/>
        </p:nvSpPr>
        <p:spPr bwMode="auto">
          <a:xfrm>
            <a:off x="6000750" y="6143625"/>
            <a:ext cx="8572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500">
                <a:solidFill>
                  <a:schemeClr val="bg1"/>
                </a:solidFill>
              </a:rPr>
              <a:t>Photo: IFRC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71600" y="332656"/>
            <a:ext cx="7341325" cy="107721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What is Resilience?</a:t>
            </a:r>
          </a:p>
          <a:p>
            <a:pPr algn="ctr">
              <a:defRPr/>
            </a:pPr>
            <a:r>
              <a:rPr lang="en-US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For the IFRC, it is defined as: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75" y="260350"/>
            <a:ext cx="7065963" cy="927100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to resilience</a:t>
            </a:r>
            <a:endParaRPr lang="en-GB" sz="36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0" y="1052513"/>
            <a:ext cx="7046913" cy="4354512"/>
          </a:xfrm>
        </p:spPr>
        <p:txBody>
          <a:bodyPr/>
          <a:lstStyle/>
          <a:p>
            <a:endParaRPr lang="en-GB" altLang="en-US" sz="1400" b="1" smtClean="0">
              <a:latin typeface="Arial" charset="0"/>
              <a:cs typeface="Arial" charset="0"/>
            </a:endParaRPr>
          </a:p>
          <a:p>
            <a:r>
              <a:rPr lang="en-GB" altLang="en-US" sz="2000" b="1" smtClean="0">
                <a:latin typeface="Arial Rounded MT Bold" pitchFamily="34" charset="0"/>
                <a:cs typeface="Arial" charset="0"/>
              </a:rPr>
              <a:t>PEOPLE FIRST:</a:t>
            </a:r>
            <a:r>
              <a:rPr lang="en-GB" altLang="en-US" sz="1400" b="1" smtClean="0">
                <a:latin typeface="Arial" charset="0"/>
                <a:cs typeface="Arial" charset="0"/>
              </a:rPr>
              <a:t> </a:t>
            </a:r>
            <a:r>
              <a:rPr lang="en-GB" altLang="en-US" sz="1600" smtClean="0">
                <a:latin typeface="Arial" charset="0"/>
                <a:cs typeface="Arial" charset="0"/>
              </a:rPr>
              <a:t>A people and community centred approach. We can facilitate and assist individuals and their households and communities in their own efforts to strengthening their resilience. </a:t>
            </a:r>
          </a:p>
          <a:p>
            <a:pPr>
              <a:buFont typeface="Wingdings" pitchFamily="2" charset="2"/>
              <a:buNone/>
            </a:pPr>
            <a:endParaRPr lang="en-GB" altLang="en-US" sz="1400" smtClean="0">
              <a:latin typeface="Arial" charset="0"/>
              <a:cs typeface="Arial" charset="0"/>
            </a:endParaRPr>
          </a:p>
          <a:p>
            <a:r>
              <a:rPr lang="en-GB" altLang="en-US" sz="1800" b="1" smtClean="0">
                <a:latin typeface="Arial Rounded MT Bold" pitchFamily="34" charset="0"/>
                <a:cs typeface="Arial" charset="0"/>
              </a:rPr>
              <a:t>LOCAL OWNERSHIP</a:t>
            </a:r>
            <a:r>
              <a:rPr lang="en-GB" altLang="en-US" sz="1400" b="1" smtClean="0">
                <a:latin typeface="Arial Rounded MT Bold" pitchFamily="34" charset="0"/>
                <a:cs typeface="Arial" charset="0"/>
              </a:rPr>
              <a:t>:</a:t>
            </a:r>
            <a:r>
              <a:rPr lang="en-GB" altLang="en-US" sz="1400" smtClean="0">
                <a:latin typeface="Arial" charset="0"/>
                <a:cs typeface="Arial" charset="0"/>
              </a:rPr>
              <a:t> </a:t>
            </a:r>
            <a:r>
              <a:rPr lang="en-GB" altLang="en-US" sz="1600" smtClean="0">
                <a:latin typeface="Arial" charset="0"/>
                <a:cs typeface="Arial" charset="0"/>
              </a:rPr>
              <a:t>Focus on building local ownership, assets and capacity, do not foster dependency or substitution.</a:t>
            </a:r>
          </a:p>
          <a:p>
            <a:endParaRPr lang="en-GB" altLang="en-US" sz="1600" b="1" smtClean="0">
              <a:latin typeface="Arial Rounded MT Bold" pitchFamily="34" charset="0"/>
              <a:cs typeface="Arial" charset="0"/>
            </a:endParaRPr>
          </a:p>
          <a:p>
            <a:r>
              <a:rPr lang="en-GB" altLang="en-US" sz="1800" b="1" smtClean="0">
                <a:latin typeface="Arial Rounded MT Bold" pitchFamily="34" charset="0"/>
                <a:cs typeface="Arial" charset="0"/>
              </a:rPr>
              <a:t>COMPREHENSIVE APPROACH:</a:t>
            </a:r>
            <a:r>
              <a:rPr lang="en-GB" altLang="en-US" sz="1800" smtClean="0">
                <a:latin typeface="Arial" charset="0"/>
                <a:cs typeface="Arial" charset="0"/>
              </a:rPr>
              <a:t> </a:t>
            </a:r>
            <a:r>
              <a:rPr lang="en-GB" altLang="en-US" sz="1600" smtClean="0">
                <a:latin typeface="Arial" charset="0"/>
                <a:cs typeface="Arial" charset="0"/>
              </a:rPr>
              <a:t>Understand the diverse underlying causes of vulnerability and disaster and crisis risks simultaneously. This requires holistic assessments and interventions which take into account a variety of shocks and underlying causes of vulnerability. </a:t>
            </a:r>
          </a:p>
          <a:p>
            <a:endParaRPr lang="en-GB" altLang="en-US" sz="1600" smtClean="0">
              <a:latin typeface="Arial" charset="0"/>
              <a:cs typeface="Arial" charset="0"/>
            </a:endParaRPr>
          </a:p>
          <a:p>
            <a:r>
              <a:rPr lang="en-GB" altLang="en-US" sz="1800" b="1" smtClean="0">
                <a:latin typeface="Arial Rounded MT Bold" pitchFamily="34" charset="0"/>
                <a:cs typeface="Arial" charset="0"/>
              </a:rPr>
              <a:t>LONG TERM PERSPECTIVE:</a:t>
            </a:r>
            <a:r>
              <a:rPr lang="en-GB" altLang="en-US" sz="1400" smtClean="0">
                <a:latin typeface="Arial Rounded MT Bold" pitchFamily="34" charset="0"/>
                <a:cs typeface="Arial" charset="0"/>
              </a:rPr>
              <a:t> </a:t>
            </a:r>
            <a:r>
              <a:rPr lang="en-GB" altLang="en-US" sz="1600" smtClean="0">
                <a:latin typeface="Arial" charset="0"/>
                <a:cs typeface="Arial" charset="0"/>
              </a:rPr>
              <a:t>strengthening resilience does not happen overnight and requires long-term investment and engagement. </a:t>
            </a:r>
          </a:p>
          <a:p>
            <a:pPr>
              <a:buFont typeface="Wingdings" pitchFamily="2" charset="2"/>
              <a:buNone/>
            </a:pPr>
            <a:endParaRPr lang="en-GB" altLang="en-US" sz="1200" smtClean="0">
              <a:latin typeface="Arial" charset="0"/>
              <a:cs typeface="Arial" charset="0"/>
            </a:endParaRPr>
          </a:p>
        </p:txBody>
      </p:sp>
      <p:pic>
        <p:nvPicPr>
          <p:cNvPr id="5124" name="Picture 14" descr="Tuv map_7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5373688"/>
            <a:ext cx="20399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20111024073034009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4005263"/>
            <a:ext cx="20669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5" descr="Picture4 (2)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2540000"/>
            <a:ext cx="20828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6" descr="Picture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00" y="1149350"/>
            <a:ext cx="20701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0" y="398463"/>
            <a:ext cx="7524750" cy="6540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Key to Resilience</a:t>
            </a:r>
            <a:endParaRPr lang="en-GB" sz="36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79388" y="1628775"/>
            <a:ext cx="6592887" cy="4248150"/>
          </a:xfrm>
        </p:spPr>
        <p:txBody>
          <a:bodyPr/>
          <a:lstStyle/>
          <a:p>
            <a:r>
              <a:rPr lang="en-US" altLang="en-US" sz="1800" b="1" smtClean="0">
                <a:latin typeface="Arial Rounded MT Bold" pitchFamily="34" charset="0"/>
                <a:cs typeface="Arial" charset="0"/>
              </a:rPr>
              <a:t>WORKING IN PARTNERSHIP:</a:t>
            </a:r>
            <a:r>
              <a:rPr lang="en-US" altLang="en-US" sz="1400" smtClean="0">
                <a:latin typeface="Arial Rounded MT Bold" pitchFamily="34" charset="0"/>
                <a:cs typeface="Arial" charset="0"/>
              </a:rPr>
              <a:t> </a:t>
            </a:r>
            <a:r>
              <a:rPr lang="en-GB" altLang="en-US" sz="1600" smtClean="0">
                <a:latin typeface="Arial" charset="0"/>
                <a:cs typeface="Arial" charset="0"/>
              </a:rPr>
              <a:t>Resilient communities cannot be achieved solely with RCRC support. The RCRC needs to facilitate support from a range of stakeholders who contribute to strengthening and sustaining resilience.</a:t>
            </a:r>
          </a:p>
          <a:p>
            <a:pPr>
              <a:buFont typeface="Wingdings" pitchFamily="2" charset="2"/>
              <a:buNone/>
            </a:pPr>
            <a:r>
              <a:rPr lang="en-GB" altLang="en-US" sz="1400" smtClean="0">
                <a:latin typeface="Arial" charset="0"/>
                <a:cs typeface="Arial" charset="0"/>
              </a:rPr>
              <a:t> </a:t>
            </a:r>
          </a:p>
          <a:p>
            <a:r>
              <a:rPr lang="en-GB" altLang="en-US" sz="1800" b="1" smtClean="0">
                <a:latin typeface="Arial Rounded MT Bold" pitchFamily="34" charset="0"/>
                <a:cs typeface="Arial" charset="0"/>
              </a:rPr>
              <a:t>KNOW THE LIMITS</a:t>
            </a:r>
            <a:r>
              <a:rPr lang="en-GB" altLang="en-US" sz="1800" smtClean="0">
                <a:latin typeface="Arial Rounded MT Bold" pitchFamily="34" charset="0"/>
                <a:cs typeface="Arial" charset="0"/>
              </a:rPr>
              <a:t>:</a:t>
            </a:r>
            <a:r>
              <a:rPr lang="en-GB" altLang="en-US" sz="1400" smtClean="0">
                <a:latin typeface="Arial" charset="0"/>
                <a:cs typeface="Arial" charset="0"/>
              </a:rPr>
              <a:t> </a:t>
            </a:r>
            <a:r>
              <a:rPr lang="en-GB" altLang="en-US" sz="1600" smtClean="0">
                <a:latin typeface="Arial" charset="0"/>
                <a:cs typeface="Arial" charset="0"/>
              </a:rPr>
              <a:t>Acknowledge that strengthening and sustaining resilience is not possible in all contexts at all times</a:t>
            </a:r>
          </a:p>
          <a:p>
            <a:endParaRPr lang="en-US" altLang="en-US" sz="1600" smtClean="0">
              <a:latin typeface="Arial" charset="0"/>
              <a:cs typeface="Arial" charset="0"/>
            </a:endParaRPr>
          </a:p>
          <a:p>
            <a:r>
              <a:rPr lang="en-GB" altLang="en-US" sz="1800" b="1" smtClean="0">
                <a:latin typeface="Arial Rounded MT Bold" pitchFamily="34" charset="0"/>
                <a:cs typeface="Arial" charset="0"/>
              </a:rPr>
              <a:t>STRENGTHEN LAWS AND POLICIES</a:t>
            </a:r>
            <a:r>
              <a:rPr lang="en-GB" altLang="en-US" sz="1800" smtClean="0">
                <a:latin typeface="Arial Rounded MT Bold" pitchFamily="34" charset="0"/>
                <a:cs typeface="Arial" charset="0"/>
              </a:rPr>
              <a:t>:</a:t>
            </a:r>
            <a:r>
              <a:rPr lang="en-GB" altLang="en-US" sz="1400" smtClean="0">
                <a:latin typeface="Arial" charset="0"/>
                <a:cs typeface="Arial" charset="0"/>
              </a:rPr>
              <a:t> </a:t>
            </a:r>
            <a:r>
              <a:rPr lang="en-GB" altLang="en-US" sz="1600" smtClean="0">
                <a:latin typeface="Arial" charset="0"/>
                <a:cs typeface="Arial" charset="0"/>
              </a:rPr>
              <a:t>Legal framework and policies on building resilience should further assist vulnerable people and communities. </a:t>
            </a:r>
          </a:p>
          <a:p>
            <a:endParaRPr lang="en-GB" altLang="en-US" sz="1600" smtClean="0">
              <a:latin typeface="Arial" charset="0"/>
              <a:cs typeface="Arial" charset="0"/>
            </a:endParaRPr>
          </a:p>
        </p:txBody>
      </p:sp>
      <p:pic>
        <p:nvPicPr>
          <p:cNvPr id="6148" name="Picture 3" descr="_106047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88" y="774700"/>
            <a:ext cx="19907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 descr="DSC_000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2085975"/>
            <a:ext cx="196850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5" descr="00165 Mr.Seree Srirompho - Unknown 30-01-5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3365500"/>
            <a:ext cx="2009775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51520" y="836712"/>
          <a:ext cx="849694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1691679" y="333375"/>
            <a:ext cx="727293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/>
              <a:t>We can make a better impact if we work together at community level….? </a:t>
            </a:r>
            <a:endParaRPr lang="en-GB" altLang="en-US" sz="2800" dirty="0"/>
          </a:p>
        </p:txBody>
      </p:sp>
      <p:sp>
        <p:nvSpPr>
          <p:cNvPr id="6" name="Oval 5"/>
          <p:cNvSpPr/>
          <p:nvPr/>
        </p:nvSpPr>
        <p:spPr bwMode="auto">
          <a:xfrm>
            <a:off x="3851920" y="3068960"/>
            <a:ext cx="1161938" cy="1129498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anchor="ctr">
            <a:prstTxWarp prst="textButton">
              <a:avLst/>
            </a:prstTxWarp>
          </a:bodyPr>
          <a:lstStyle/>
          <a:p>
            <a:pPr algn="ctr">
              <a:defRPr/>
            </a:pPr>
            <a:r>
              <a:rPr lang="en-GB" sz="1400" b="1" dirty="0">
                <a:solidFill>
                  <a:schemeClr val="tx1"/>
                </a:solidFill>
              </a:rPr>
              <a:t>People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1547664" y="188913"/>
            <a:ext cx="6840686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/>
              <a:t>What Characteristics does a community need to have to be resilient ?</a:t>
            </a:r>
            <a:endParaRPr lang="en-GB" altLang="en-US" sz="2800" dirty="0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4814888" cy="417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795963" y="1196975"/>
            <a:ext cx="29654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The diagram shows characteristics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of resilient communities highlighting the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fundamental importance of </a:t>
            </a:r>
            <a:r>
              <a:rPr lang="en-US" altLang="en-US" sz="2400" b="1"/>
              <a:t>knowledge and health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as the foundations of resilience at an individual level.</a:t>
            </a:r>
            <a:endParaRPr lang="en-GB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692275" y="260350"/>
            <a:ext cx="7065963" cy="1143000"/>
          </a:xfrm>
        </p:spPr>
        <p:txBody>
          <a:bodyPr/>
          <a:lstStyle/>
          <a:p>
            <a:r>
              <a:rPr lang="en-US" altLang="en-US" sz="3600" smtClean="0">
                <a:latin typeface="Arial" charset="0"/>
                <a:cs typeface="Arial" charset="0"/>
              </a:rPr>
              <a:t>Important to remember:</a:t>
            </a:r>
            <a:endParaRPr lang="en-GB" altLang="en-US" sz="3600" smtClean="0">
              <a:latin typeface="Arial" charset="0"/>
              <a:cs typeface="Arial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smtClean="0">
                <a:latin typeface="Arial" charset="0"/>
                <a:cs typeface="Arial" charset="0"/>
              </a:rPr>
              <a:t>There is no community with </a:t>
            </a:r>
            <a:r>
              <a:rPr lang="en-US" altLang="en-US" b="1" smtClean="0">
                <a:solidFill>
                  <a:srgbClr val="C00000"/>
                </a:solidFill>
                <a:latin typeface="Arial" charset="0"/>
                <a:cs typeface="Arial" charset="0"/>
              </a:rPr>
              <a:t>ZERO</a:t>
            </a:r>
            <a:r>
              <a:rPr lang="en-US" altLang="en-US" smtClean="0">
                <a:latin typeface="Arial" charset="0"/>
                <a:cs typeface="Arial" charset="0"/>
              </a:rPr>
              <a:t> resilience as there is no community with </a:t>
            </a:r>
            <a:r>
              <a:rPr lang="en-US" altLang="en-US" b="1" smtClean="0">
                <a:solidFill>
                  <a:srgbClr val="C00000"/>
                </a:solidFill>
                <a:latin typeface="Arial" charset="0"/>
                <a:cs typeface="Arial" charset="0"/>
              </a:rPr>
              <a:t>ABSOLUTE</a:t>
            </a:r>
            <a:r>
              <a:rPr lang="en-US" altLang="en-US" smtClean="0">
                <a:latin typeface="Arial" charset="0"/>
                <a:cs typeface="Arial" charset="0"/>
              </a:rPr>
              <a:t> resilience</a:t>
            </a:r>
          </a:p>
          <a:p>
            <a:pPr>
              <a:spcAft>
                <a:spcPts val="1200"/>
              </a:spcAft>
            </a:pPr>
            <a:r>
              <a:rPr lang="en-US" altLang="en-US" smtClean="0">
                <a:latin typeface="Arial" charset="0"/>
                <a:cs typeface="Arial" charset="0"/>
              </a:rPr>
              <a:t>Resilience is not the end of the road or outcome but an </a:t>
            </a:r>
            <a:r>
              <a:rPr lang="en-US" altLang="en-US" b="1" smtClean="0">
                <a:solidFill>
                  <a:srgbClr val="C00000"/>
                </a:solidFill>
                <a:latin typeface="Arial" charset="0"/>
                <a:cs typeface="Arial" charset="0"/>
              </a:rPr>
              <a:t>ongoing PROCESS</a:t>
            </a:r>
          </a:p>
          <a:p>
            <a:r>
              <a:rPr lang="en-US" altLang="en-US" smtClean="0">
                <a:latin typeface="Arial" charset="0"/>
                <a:cs typeface="Arial" charset="0"/>
              </a:rPr>
              <a:t>Meeting </a:t>
            </a:r>
            <a:r>
              <a:rPr lang="en-US" altLang="en-US" b="1" smtClean="0">
                <a:solidFill>
                  <a:srgbClr val="C00000"/>
                </a:solidFill>
                <a:latin typeface="Arial" charset="0"/>
                <a:cs typeface="Arial" charset="0"/>
              </a:rPr>
              <a:t>basic needs </a:t>
            </a:r>
            <a:r>
              <a:rPr lang="en-US" altLang="en-US" b="1" smtClean="0">
                <a:latin typeface="Arial" charset="0"/>
                <a:cs typeface="Arial" charset="0"/>
              </a:rPr>
              <a:t>(food, water, shelter, health) is a </a:t>
            </a:r>
            <a:r>
              <a:rPr lang="en-US" altLang="en-US" smtClean="0">
                <a:latin typeface="Arial" charset="0"/>
                <a:cs typeface="Arial" charset="0"/>
              </a:rPr>
              <a:t>precondition to building resilient communities.</a:t>
            </a:r>
            <a:endParaRPr lang="en-GB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692275" y="260350"/>
            <a:ext cx="7065963" cy="1143000"/>
          </a:xfrm>
        </p:spPr>
        <p:txBody>
          <a:bodyPr/>
          <a:lstStyle/>
          <a:p>
            <a:r>
              <a:rPr lang="en-US" altLang="en-US" sz="3200" i="0" smtClean="0">
                <a:latin typeface="Arial" charset="0"/>
                <a:cs typeface="Arial" charset="0"/>
              </a:rPr>
              <a:t>How do we operationalize it?</a:t>
            </a:r>
          </a:p>
        </p:txBody>
      </p:sp>
      <p:sp>
        <p:nvSpPr>
          <p:cNvPr id="10243" name="TextBox 6"/>
          <p:cNvSpPr txBox="1">
            <a:spLocks noChangeArrowheads="1"/>
          </p:cNvSpPr>
          <p:nvPr/>
        </p:nvSpPr>
        <p:spPr bwMode="auto">
          <a:xfrm>
            <a:off x="0" y="1557338"/>
            <a:ext cx="88931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§"/>
              <a:tabLst>
                <a:tab pos="358775" algn="l"/>
              </a:tabLs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§"/>
              <a:tabLst>
                <a:tab pos="35877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§"/>
              <a:tabLst>
                <a:tab pos="35877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§"/>
              <a:tabLst>
                <a:tab pos="35877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§"/>
              <a:tabLst>
                <a:tab pos="35877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" pitchFamily="2" charset="2"/>
              <a:buChar char="§"/>
              <a:tabLst>
                <a:tab pos="35877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" pitchFamily="2" charset="2"/>
              <a:buChar char="§"/>
              <a:tabLst>
                <a:tab pos="35877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" pitchFamily="2" charset="2"/>
              <a:buChar char="§"/>
              <a:tabLst>
                <a:tab pos="35877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" pitchFamily="2" charset="2"/>
              <a:buChar char="§"/>
              <a:tabLst>
                <a:tab pos="35877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Courier New" pitchFamily="49" charset="0"/>
              <a:buChar char="o"/>
            </a:pPr>
            <a:r>
              <a:rPr lang="en-US" altLang="en-US" sz="2800"/>
              <a:t> </a:t>
            </a:r>
            <a:r>
              <a:rPr lang="en-US" altLang="en-US" sz="2400"/>
              <a:t>Build on existing good practices/experiences                 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Courier New" pitchFamily="49" charset="0"/>
              <a:buChar char="o"/>
            </a:pPr>
            <a:r>
              <a:rPr lang="en-US" altLang="en-US" sz="2400"/>
              <a:t> Cross Sectoral Program Integration (CBRR, CBHFA, SBRR etc)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Courier New" pitchFamily="49" charset="0"/>
              <a:buChar char="o"/>
            </a:pPr>
            <a:r>
              <a:rPr lang="en-US" altLang="en-US" sz="2400"/>
              <a:t> Mainstreaming Cross-cutting issues into integrated Risk   	Reduction Programming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Courier New" pitchFamily="49" charset="0"/>
              <a:buChar char="o"/>
            </a:pPr>
            <a:r>
              <a:rPr lang="en-US" altLang="en-US" sz="2400"/>
              <a:t> Harmonization of tools (multisectoral assessment tool,      	integrated community based programming tool etc)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5" descr="00165 Mr.Seree Srirompho - Unknown 30-01-5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1125538"/>
            <a:ext cx="3527425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51520" y="1916832"/>
            <a:ext cx="4694829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Thank You</a:t>
            </a: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0" y="3429000"/>
            <a:ext cx="5502275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i="1"/>
              <a:t>“If we fail to prepare 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i="1"/>
              <a:t>We are preparing to fail”</a:t>
            </a:r>
            <a:endParaRPr lang="en-GB" altLang="en-US" sz="3600" b="1" i="1"/>
          </a:p>
        </p:txBody>
      </p:sp>
      <p:pic>
        <p:nvPicPr>
          <p:cNvPr id="11269" name="Picture 15" descr="00165 Mr.Seree Srirompho - Unknown 30-01-5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3500438"/>
            <a:ext cx="35274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639</Words>
  <Application>Microsoft Office PowerPoint</Application>
  <PresentationFormat>On-screen Show (4:3)</PresentationFormat>
  <Paragraphs>69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Key to resilience</vt:lpstr>
      <vt:lpstr> Key to Resilience</vt:lpstr>
      <vt:lpstr>PowerPoint Presentation</vt:lpstr>
      <vt:lpstr>PowerPoint Presentation</vt:lpstr>
      <vt:lpstr>Important to remember:</vt:lpstr>
      <vt:lpstr>How do we operationalize it?</vt:lpstr>
      <vt:lpstr>PowerPoint Presentation</vt:lpstr>
    </vt:vector>
  </TitlesOfParts>
  <Company>IFRC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CSRU</dc:creator>
  <cp:lastModifiedBy>sanjeev kumar</cp:lastModifiedBy>
  <cp:revision>43</cp:revision>
  <dcterms:created xsi:type="dcterms:W3CDTF">2010-12-16T14:50:14Z</dcterms:created>
  <dcterms:modified xsi:type="dcterms:W3CDTF">2015-04-27T06:53:37Z</dcterms:modified>
</cp:coreProperties>
</file>