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86" r:id="rId4"/>
  </p:sldMasterIdLst>
  <p:notesMasterIdLst>
    <p:notesMasterId r:id="rId52"/>
  </p:notesMasterIdLst>
  <p:sldIdLst>
    <p:sldId id="257" r:id="rId5"/>
    <p:sldId id="258" r:id="rId6"/>
    <p:sldId id="318" r:id="rId7"/>
    <p:sldId id="319" r:id="rId8"/>
    <p:sldId id="320" r:id="rId9"/>
    <p:sldId id="321" r:id="rId10"/>
    <p:sldId id="323" r:id="rId11"/>
    <p:sldId id="324" r:id="rId12"/>
    <p:sldId id="326" r:id="rId13"/>
    <p:sldId id="273" r:id="rId14"/>
    <p:sldId id="274" r:id="rId15"/>
    <p:sldId id="276" r:id="rId16"/>
    <p:sldId id="317" r:id="rId17"/>
    <p:sldId id="275" r:id="rId18"/>
    <p:sldId id="350" r:id="rId19"/>
    <p:sldId id="347" r:id="rId20"/>
    <p:sldId id="277" r:id="rId21"/>
    <p:sldId id="279" r:id="rId22"/>
    <p:sldId id="278" r:id="rId23"/>
    <p:sldId id="283" r:id="rId24"/>
    <p:sldId id="348" r:id="rId25"/>
    <p:sldId id="327" r:id="rId26"/>
    <p:sldId id="328" r:id="rId27"/>
    <p:sldId id="331" r:id="rId28"/>
    <p:sldId id="332" r:id="rId29"/>
    <p:sldId id="333" r:id="rId30"/>
    <p:sldId id="334" r:id="rId31"/>
    <p:sldId id="335" r:id="rId32"/>
    <p:sldId id="336" r:id="rId33"/>
    <p:sldId id="337" r:id="rId34"/>
    <p:sldId id="338" r:id="rId35"/>
    <p:sldId id="339" r:id="rId36"/>
    <p:sldId id="340" r:id="rId37"/>
    <p:sldId id="313" r:id="rId38"/>
    <p:sldId id="341" r:id="rId39"/>
    <p:sldId id="311" r:id="rId40"/>
    <p:sldId id="342" r:id="rId41"/>
    <p:sldId id="344" r:id="rId42"/>
    <p:sldId id="343" r:id="rId43"/>
    <p:sldId id="310" r:id="rId44"/>
    <p:sldId id="353" r:id="rId45"/>
    <p:sldId id="345" r:id="rId46"/>
    <p:sldId id="346" r:id="rId47"/>
    <p:sldId id="316" r:id="rId48"/>
    <p:sldId id="314" r:id="rId49"/>
    <p:sldId id="315" r:id="rId50"/>
    <p:sldId id="35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70870" autoAdjust="0"/>
  </p:normalViewPr>
  <p:slideViewPr>
    <p:cSldViewPr>
      <p:cViewPr>
        <p:scale>
          <a:sx n="50" d="100"/>
          <a:sy n="50" d="100"/>
        </p:scale>
        <p:origin x="-54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206A4-6F21-4194-9CC0-4355171EE1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C11ABE-27D2-4DEE-9199-F867C5AD2342}">
      <dgm:prSet phldrT="[Text]" custT="1"/>
      <dgm:spPr>
        <a:solidFill>
          <a:schemeClr val="accent1">
            <a:lumMod val="40000"/>
            <a:lumOff val="60000"/>
          </a:schemeClr>
        </a:solidFill>
      </dgm:spPr>
      <dgm:t>
        <a:bodyPr/>
        <a:lstStyle/>
        <a:p>
          <a:r>
            <a:rPr lang="en-US" sz="2400" dirty="0" smtClean="0">
              <a:solidFill>
                <a:schemeClr val="tx1"/>
              </a:solidFill>
              <a:latin typeface="Arial" panose="020B0604020202020204" pitchFamily="34" charset="0"/>
              <a:cs typeface="Arial" panose="020B0604020202020204" pitchFamily="34" charset="0"/>
            </a:rPr>
            <a:t>Tradition</a:t>
          </a:r>
          <a:endParaRPr lang="en-US" sz="2400" dirty="0">
            <a:solidFill>
              <a:schemeClr val="tx1"/>
            </a:solidFill>
            <a:latin typeface="Arial" panose="020B0604020202020204" pitchFamily="34" charset="0"/>
            <a:cs typeface="Arial" panose="020B0604020202020204" pitchFamily="34" charset="0"/>
          </a:endParaRPr>
        </a:p>
      </dgm:t>
    </dgm:pt>
    <dgm:pt modelId="{C251ED86-7DDE-4A61-BF51-61C41337DFC9}" type="parTrans" cxnId="{481F939F-1F8B-4B79-9610-F0BB805593E8}">
      <dgm:prSet/>
      <dgm:spPr/>
      <dgm:t>
        <a:bodyPr/>
        <a:lstStyle/>
        <a:p>
          <a:endParaRPr lang="en-US"/>
        </a:p>
      </dgm:t>
    </dgm:pt>
    <dgm:pt modelId="{A6135854-A449-49A8-BBF6-B6983F798FDD}" type="sibTrans" cxnId="{481F939F-1F8B-4B79-9610-F0BB805593E8}">
      <dgm:prSet/>
      <dgm:spPr/>
      <dgm:t>
        <a:bodyPr/>
        <a:lstStyle/>
        <a:p>
          <a:endParaRPr lang="en-US"/>
        </a:p>
      </dgm:t>
    </dgm:pt>
    <dgm:pt modelId="{750E976F-396D-4795-8C07-24ED407014F8}">
      <dgm:prSet phldrT="[Text]" custT="1"/>
      <dgm:spPr>
        <a:solidFill>
          <a:schemeClr val="accent1">
            <a:lumMod val="40000"/>
            <a:lumOff val="60000"/>
          </a:schemeClr>
        </a:solidFill>
      </dgm:spPr>
      <dgm:t>
        <a:bodyPr/>
        <a:lstStyle/>
        <a:p>
          <a:r>
            <a:rPr lang="en-US" sz="2400" dirty="0" smtClean="0">
              <a:solidFill>
                <a:schemeClr val="tx1"/>
              </a:solidFill>
              <a:latin typeface="Arial" panose="020B0604020202020204" pitchFamily="34" charset="0"/>
              <a:cs typeface="Arial" panose="020B0604020202020204" pitchFamily="34" charset="0"/>
            </a:rPr>
            <a:t>Values and beliefs</a:t>
          </a:r>
          <a:endParaRPr lang="en-US" sz="2400" dirty="0">
            <a:solidFill>
              <a:schemeClr val="tx1"/>
            </a:solidFill>
            <a:latin typeface="Arial" panose="020B0604020202020204" pitchFamily="34" charset="0"/>
            <a:cs typeface="Arial" panose="020B0604020202020204" pitchFamily="34" charset="0"/>
          </a:endParaRPr>
        </a:p>
      </dgm:t>
    </dgm:pt>
    <dgm:pt modelId="{94BF0784-9D21-43D3-B262-2CA76AFD6525}" type="parTrans" cxnId="{F386E49E-50DF-45E2-AA69-2A0F6D7659E0}">
      <dgm:prSet/>
      <dgm:spPr/>
      <dgm:t>
        <a:bodyPr/>
        <a:lstStyle/>
        <a:p>
          <a:endParaRPr lang="en-US"/>
        </a:p>
      </dgm:t>
    </dgm:pt>
    <dgm:pt modelId="{3E4DF8F9-2E5C-4FC9-94DD-B423D9E6280C}" type="sibTrans" cxnId="{F386E49E-50DF-45E2-AA69-2A0F6D7659E0}">
      <dgm:prSet/>
      <dgm:spPr/>
      <dgm:t>
        <a:bodyPr/>
        <a:lstStyle/>
        <a:p>
          <a:endParaRPr lang="en-US"/>
        </a:p>
      </dgm:t>
    </dgm:pt>
    <dgm:pt modelId="{F784186F-F8C9-4DA6-84DE-FABA68336ACB}">
      <dgm:prSet phldrT="[Text]" custT="1"/>
      <dgm:spPr>
        <a:solidFill>
          <a:schemeClr val="accent1">
            <a:lumMod val="40000"/>
            <a:lumOff val="60000"/>
          </a:schemeClr>
        </a:solidFill>
      </dgm:spPr>
      <dgm:t>
        <a:bodyPr/>
        <a:lstStyle/>
        <a:p>
          <a:r>
            <a:rPr lang="en-US" sz="2400" dirty="0" smtClean="0">
              <a:solidFill>
                <a:schemeClr val="tx1"/>
              </a:solidFill>
              <a:latin typeface="Arial" panose="020B0604020202020204" pitchFamily="34" charset="0"/>
              <a:cs typeface="Arial" panose="020B0604020202020204" pitchFamily="34" charset="0"/>
            </a:rPr>
            <a:t>Attitudes</a:t>
          </a:r>
          <a:endParaRPr lang="en-US" sz="2400" dirty="0">
            <a:solidFill>
              <a:schemeClr val="tx1"/>
            </a:solidFill>
            <a:latin typeface="Arial" panose="020B0604020202020204" pitchFamily="34" charset="0"/>
            <a:cs typeface="Arial" panose="020B0604020202020204" pitchFamily="34" charset="0"/>
          </a:endParaRPr>
        </a:p>
      </dgm:t>
    </dgm:pt>
    <dgm:pt modelId="{26F9A716-64C9-4950-8624-E6746D55C596}" type="parTrans" cxnId="{82B03CDB-002F-4423-965A-7A9CFD740438}">
      <dgm:prSet/>
      <dgm:spPr/>
      <dgm:t>
        <a:bodyPr/>
        <a:lstStyle/>
        <a:p>
          <a:endParaRPr lang="en-US"/>
        </a:p>
      </dgm:t>
    </dgm:pt>
    <dgm:pt modelId="{89C35298-E4F4-4012-845C-84B6A7117A5F}" type="sibTrans" cxnId="{82B03CDB-002F-4423-965A-7A9CFD740438}">
      <dgm:prSet/>
      <dgm:spPr/>
      <dgm:t>
        <a:bodyPr/>
        <a:lstStyle/>
        <a:p>
          <a:endParaRPr lang="en-US"/>
        </a:p>
      </dgm:t>
    </dgm:pt>
    <dgm:pt modelId="{F6FC7C37-4273-49A4-8267-A0A5982E195E}">
      <dgm:prSet phldrT="[Text]" custT="1"/>
      <dgm:spPr>
        <a:solidFill>
          <a:schemeClr val="accent1">
            <a:lumMod val="40000"/>
            <a:lumOff val="60000"/>
          </a:schemeClr>
        </a:solidFill>
      </dgm:spPr>
      <dgm:t>
        <a:bodyPr/>
        <a:lstStyle/>
        <a:p>
          <a:r>
            <a:rPr lang="en-US" sz="2400" dirty="0" smtClean="0">
              <a:solidFill>
                <a:schemeClr val="tx1"/>
              </a:solidFill>
              <a:latin typeface="Arial" panose="020B0604020202020204" pitchFamily="34" charset="0"/>
              <a:cs typeface="Arial" panose="020B0604020202020204" pitchFamily="34" charset="0"/>
            </a:rPr>
            <a:t>Culture</a:t>
          </a:r>
          <a:endParaRPr lang="en-US" sz="2400" dirty="0">
            <a:solidFill>
              <a:schemeClr val="tx1"/>
            </a:solidFill>
            <a:latin typeface="Arial" panose="020B0604020202020204" pitchFamily="34" charset="0"/>
            <a:cs typeface="Arial" panose="020B0604020202020204" pitchFamily="34" charset="0"/>
          </a:endParaRPr>
        </a:p>
      </dgm:t>
    </dgm:pt>
    <dgm:pt modelId="{72B91D0A-07B9-46A8-9429-02E2EED20BF5}" type="parTrans" cxnId="{1BE4672E-E4FB-4D1C-B056-493085CA6C63}">
      <dgm:prSet/>
      <dgm:spPr/>
      <dgm:t>
        <a:bodyPr/>
        <a:lstStyle/>
        <a:p>
          <a:endParaRPr lang="en-US"/>
        </a:p>
      </dgm:t>
    </dgm:pt>
    <dgm:pt modelId="{DD525B06-D98F-4987-8BD1-5CAEF9E60A50}" type="sibTrans" cxnId="{1BE4672E-E4FB-4D1C-B056-493085CA6C63}">
      <dgm:prSet/>
      <dgm:spPr/>
      <dgm:t>
        <a:bodyPr/>
        <a:lstStyle/>
        <a:p>
          <a:endParaRPr lang="en-US"/>
        </a:p>
      </dgm:t>
    </dgm:pt>
    <dgm:pt modelId="{EC51F852-5A9E-435A-884C-055F793DC136}">
      <dgm:prSet phldrT="[Text]" custT="1"/>
      <dgm:spPr>
        <a:solidFill>
          <a:schemeClr val="accent1">
            <a:lumMod val="40000"/>
            <a:lumOff val="60000"/>
          </a:schemeClr>
        </a:solidFill>
      </dgm:spPr>
      <dgm:t>
        <a:bodyPr/>
        <a:lstStyle/>
        <a:p>
          <a:r>
            <a:rPr lang="en-US" sz="2400" dirty="0" smtClean="0">
              <a:solidFill>
                <a:schemeClr val="tx1"/>
              </a:solidFill>
              <a:latin typeface="Arial" panose="020B0604020202020204" pitchFamily="34" charset="0"/>
              <a:cs typeface="Arial" panose="020B0604020202020204" pitchFamily="34" charset="0"/>
            </a:rPr>
            <a:t>Social influences</a:t>
          </a:r>
          <a:endParaRPr lang="en-US" sz="2400" dirty="0">
            <a:solidFill>
              <a:schemeClr val="tx1"/>
            </a:solidFill>
            <a:latin typeface="Arial" panose="020B0604020202020204" pitchFamily="34" charset="0"/>
            <a:cs typeface="Arial" panose="020B0604020202020204" pitchFamily="34" charset="0"/>
          </a:endParaRPr>
        </a:p>
      </dgm:t>
    </dgm:pt>
    <dgm:pt modelId="{76752843-B3D3-434D-ABA1-F38B9D8CB9A5}" type="parTrans" cxnId="{E2633950-7152-4120-9B58-D050AB1E5006}">
      <dgm:prSet/>
      <dgm:spPr/>
      <dgm:t>
        <a:bodyPr/>
        <a:lstStyle/>
        <a:p>
          <a:endParaRPr lang="en-US"/>
        </a:p>
      </dgm:t>
    </dgm:pt>
    <dgm:pt modelId="{2FAC7838-CAA4-4415-ADBC-ED7A94DFC16B}" type="sibTrans" cxnId="{E2633950-7152-4120-9B58-D050AB1E5006}">
      <dgm:prSet/>
      <dgm:spPr/>
      <dgm:t>
        <a:bodyPr/>
        <a:lstStyle/>
        <a:p>
          <a:endParaRPr lang="en-US"/>
        </a:p>
      </dgm:t>
    </dgm:pt>
    <dgm:pt modelId="{BA9FB55C-038C-41E6-B825-E92B9EE5FB68}">
      <dgm:prSet custT="1"/>
      <dgm:spPr>
        <a:solidFill>
          <a:schemeClr val="accent1">
            <a:lumMod val="40000"/>
            <a:lumOff val="60000"/>
          </a:schemeClr>
        </a:solidFill>
      </dgm:spPr>
      <dgm:t>
        <a:bodyPr/>
        <a:lstStyle/>
        <a:p>
          <a:r>
            <a:rPr lang="en-US" sz="2400" dirty="0" smtClean="0">
              <a:solidFill>
                <a:schemeClr val="tx1"/>
              </a:solidFill>
              <a:latin typeface="Arial" panose="020B0604020202020204" pitchFamily="34" charset="0"/>
              <a:cs typeface="Arial" panose="020B0604020202020204" pitchFamily="34" charset="0"/>
            </a:rPr>
            <a:t>Behavior</a:t>
          </a:r>
          <a:endParaRPr lang="en-US" sz="2400" dirty="0">
            <a:solidFill>
              <a:schemeClr val="tx1"/>
            </a:solidFill>
            <a:latin typeface="Arial" panose="020B0604020202020204" pitchFamily="34" charset="0"/>
            <a:cs typeface="Arial" panose="020B0604020202020204" pitchFamily="34" charset="0"/>
          </a:endParaRPr>
        </a:p>
      </dgm:t>
    </dgm:pt>
    <dgm:pt modelId="{B19AC3B5-F90D-4D86-B17B-C11C9C16705C}" type="parTrans" cxnId="{E91C595D-2970-405C-B42E-AC4AB12E03E0}">
      <dgm:prSet/>
      <dgm:spPr/>
      <dgm:t>
        <a:bodyPr/>
        <a:lstStyle/>
        <a:p>
          <a:endParaRPr lang="en-US"/>
        </a:p>
      </dgm:t>
    </dgm:pt>
    <dgm:pt modelId="{D7BAB945-A437-4A39-A102-66F3CAF7D54D}" type="sibTrans" cxnId="{E91C595D-2970-405C-B42E-AC4AB12E03E0}">
      <dgm:prSet/>
      <dgm:spPr/>
      <dgm:t>
        <a:bodyPr/>
        <a:lstStyle/>
        <a:p>
          <a:endParaRPr lang="en-US"/>
        </a:p>
      </dgm:t>
    </dgm:pt>
    <dgm:pt modelId="{3D88706E-3719-4DD8-A89B-508211C73DCF}" type="pres">
      <dgm:prSet presAssocID="{673206A4-6F21-4194-9CC0-4355171EE166}" presName="diagram" presStyleCnt="0">
        <dgm:presLayoutVars>
          <dgm:dir/>
          <dgm:resizeHandles val="exact"/>
        </dgm:presLayoutVars>
      </dgm:prSet>
      <dgm:spPr/>
      <dgm:t>
        <a:bodyPr/>
        <a:lstStyle/>
        <a:p>
          <a:endParaRPr lang="en-US"/>
        </a:p>
      </dgm:t>
    </dgm:pt>
    <dgm:pt modelId="{A53E255B-BDBA-4071-A037-6C52FB604E67}" type="pres">
      <dgm:prSet presAssocID="{4EC11ABE-27D2-4DEE-9199-F867C5AD2342}" presName="node" presStyleLbl="node1" presStyleIdx="0" presStyleCnt="6" custScaleX="46995" custScaleY="24418">
        <dgm:presLayoutVars>
          <dgm:bulletEnabled val="1"/>
        </dgm:presLayoutVars>
      </dgm:prSet>
      <dgm:spPr/>
      <dgm:t>
        <a:bodyPr/>
        <a:lstStyle/>
        <a:p>
          <a:endParaRPr lang="en-US"/>
        </a:p>
      </dgm:t>
    </dgm:pt>
    <dgm:pt modelId="{2CFE6377-8D26-4A86-93E2-BB24D7D5FDF4}" type="pres">
      <dgm:prSet presAssocID="{A6135854-A449-49A8-BBF6-B6983F798FDD}" presName="sibTrans" presStyleCnt="0"/>
      <dgm:spPr/>
    </dgm:pt>
    <dgm:pt modelId="{4BA4E7BC-BDB6-42EE-B6D3-DD484C903666}" type="pres">
      <dgm:prSet presAssocID="{750E976F-396D-4795-8C07-24ED407014F8}" presName="node" presStyleLbl="node1" presStyleIdx="1" presStyleCnt="6" custScaleX="46995" custScaleY="24418">
        <dgm:presLayoutVars>
          <dgm:bulletEnabled val="1"/>
        </dgm:presLayoutVars>
      </dgm:prSet>
      <dgm:spPr/>
      <dgm:t>
        <a:bodyPr/>
        <a:lstStyle/>
        <a:p>
          <a:endParaRPr lang="en-US"/>
        </a:p>
      </dgm:t>
    </dgm:pt>
    <dgm:pt modelId="{ACAA985B-803F-4B9E-B440-A744D9EE6FD1}" type="pres">
      <dgm:prSet presAssocID="{3E4DF8F9-2E5C-4FC9-94DD-B423D9E6280C}" presName="sibTrans" presStyleCnt="0"/>
      <dgm:spPr/>
    </dgm:pt>
    <dgm:pt modelId="{D499B797-C45C-4EDA-8B0F-7EC4B00123FE}" type="pres">
      <dgm:prSet presAssocID="{F784186F-F8C9-4DA6-84DE-FABA68336ACB}" presName="node" presStyleLbl="node1" presStyleIdx="2" presStyleCnt="6" custScaleX="46995" custScaleY="24418">
        <dgm:presLayoutVars>
          <dgm:bulletEnabled val="1"/>
        </dgm:presLayoutVars>
      </dgm:prSet>
      <dgm:spPr/>
      <dgm:t>
        <a:bodyPr/>
        <a:lstStyle/>
        <a:p>
          <a:endParaRPr lang="en-US"/>
        </a:p>
      </dgm:t>
    </dgm:pt>
    <dgm:pt modelId="{5DFD9691-B98F-46A4-BEE9-CEF86A8189D5}" type="pres">
      <dgm:prSet presAssocID="{89C35298-E4F4-4012-845C-84B6A7117A5F}" presName="sibTrans" presStyleCnt="0"/>
      <dgm:spPr/>
    </dgm:pt>
    <dgm:pt modelId="{F0B49600-97CD-43DE-B4F6-E690D548C431}" type="pres">
      <dgm:prSet presAssocID="{F6FC7C37-4273-49A4-8267-A0A5982E195E}" presName="node" presStyleLbl="node1" presStyleIdx="3" presStyleCnt="6" custScaleX="46995" custScaleY="24418">
        <dgm:presLayoutVars>
          <dgm:bulletEnabled val="1"/>
        </dgm:presLayoutVars>
      </dgm:prSet>
      <dgm:spPr/>
      <dgm:t>
        <a:bodyPr/>
        <a:lstStyle/>
        <a:p>
          <a:endParaRPr lang="en-US"/>
        </a:p>
      </dgm:t>
    </dgm:pt>
    <dgm:pt modelId="{4C3DDB74-FD63-49AC-BA3F-9AB3414C05EB}" type="pres">
      <dgm:prSet presAssocID="{DD525B06-D98F-4987-8BD1-5CAEF9E60A50}" presName="sibTrans" presStyleCnt="0"/>
      <dgm:spPr/>
    </dgm:pt>
    <dgm:pt modelId="{598B30F2-BD01-4BD4-BC10-90B65354E372}" type="pres">
      <dgm:prSet presAssocID="{EC51F852-5A9E-435A-884C-055F793DC136}" presName="node" presStyleLbl="node1" presStyleIdx="4" presStyleCnt="6" custScaleX="46995" custScaleY="24418">
        <dgm:presLayoutVars>
          <dgm:bulletEnabled val="1"/>
        </dgm:presLayoutVars>
      </dgm:prSet>
      <dgm:spPr/>
      <dgm:t>
        <a:bodyPr/>
        <a:lstStyle/>
        <a:p>
          <a:endParaRPr lang="en-US"/>
        </a:p>
      </dgm:t>
    </dgm:pt>
    <dgm:pt modelId="{8EC42001-15E1-4A7B-9F19-D049CFEE49AF}" type="pres">
      <dgm:prSet presAssocID="{2FAC7838-CAA4-4415-ADBC-ED7A94DFC16B}" presName="sibTrans" presStyleCnt="0"/>
      <dgm:spPr/>
    </dgm:pt>
    <dgm:pt modelId="{104BBB2D-40FD-4C6E-809E-5283311E629D}" type="pres">
      <dgm:prSet presAssocID="{BA9FB55C-038C-41E6-B825-E92B9EE5FB68}" presName="node" presStyleLbl="node1" presStyleIdx="5" presStyleCnt="6" custScaleX="46995" custScaleY="24418">
        <dgm:presLayoutVars>
          <dgm:bulletEnabled val="1"/>
        </dgm:presLayoutVars>
      </dgm:prSet>
      <dgm:spPr/>
      <dgm:t>
        <a:bodyPr/>
        <a:lstStyle/>
        <a:p>
          <a:endParaRPr lang="en-US"/>
        </a:p>
      </dgm:t>
    </dgm:pt>
  </dgm:ptLst>
  <dgm:cxnLst>
    <dgm:cxn modelId="{1118AB01-219C-457B-990A-4488672E8740}" type="presOf" srcId="{F6FC7C37-4273-49A4-8267-A0A5982E195E}" destId="{F0B49600-97CD-43DE-B4F6-E690D548C431}" srcOrd="0" destOrd="0" presId="urn:microsoft.com/office/officeart/2005/8/layout/default"/>
    <dgm:cxn modelId="{E91C595D-2970-405C-B42E-AC4AB12E03E0}" srcId="{673206A4-6F21-4194-9CC0-4355171EE166}" destId="{BA9FB55C-038C-41E6-B825-E92B9EE5FB68}" srcOrd="5" destOrd="0" parTransId="{B19AC3B5-F90D-4D86-B17B-C11C9C16705C}" sibTransId="{D7BAB945-A437-4A39-A102-66F3CAF7D54D}"/>
    <dgm:cxn modelId="{F386E49E-50DF-45E2-AA69-2A0F6D7659E0}" srcId="{673206A4-6F21-4194-9CC0-4355171EE166}" destId="{750E976F-396D-4795-8C07-24ED407014F8}" srcOrd="1" destOrd="0" parTransId="{94BF0784-9D21-43D3-B262-2CA76AFD6525}" sibTransId="{3E4DF8F9-2E5C-4FC9-94DD-B423D9E6280C}"/>
    <dgm:cxn modelId="{481F939F-1F8B-4B79-9610-F0BB805593E8}" srcId="{673206A4-6F21-4194-9CC0-4355171EE166}" destId="{4EC11ABE-27D2-4DEE-9199-F867C5AD2342}" srcOrd="0" destOrd="0" parTransId="{C251ED86-7DDE-4A61-BF51-61C41337DFC9}" sibTransId="{A6135854-A449-49A8-BBF6-B6983F798FDD}"/>
    <dgm:cxn modelId="{E2633950-7152-4120-9B58-D050AB1E5006}" srcId="{673206A4-6F21-4194-9CC0-4355171EE166}" destId="{EC51F852-5A9E-435A-884C-055F793DC136}" srcOrd="4" destOrd="0" parTransId="{76752843-B3D3-434D-ABA1-F38B9D8CB9A5}" sibTransId="{2FAC7838-CAA4-4415-ADBC-ED7A94DFC16B}"/>
    <dgm:cxn modelId="{AEB53FD3-7920-4CC9-8ECB-B688A00F778B}" type="presOf" srcId="{F784186F-F8C9-4DA6-84DE-FABA68336ACB}" destId="{D499B797-C45C-4EDA-8B0F-7EC4B00123FE}" srcOrd="0" destOrd="0" presId="urn:microsoft.com/office/officeart/2005/8/layout/default"/>
    <dgm:cxn modelId="{1BE4672E-E4FB-4D1C-B056-493085CA6C63}" srcId="{673206A4-6F21-4194-9CC0-4355171EE166}" destId="{F6FC7C37-4273-49A4-8267-A0A5982E195E}" srcOrd="3" destOrd="0" parTransId="{72B91D0A-07B9-46A8-9429-02E2EED20BF5}" sibTransId="{DD525B06-D98F-4987-8BD1-5CAEF9E60A50}"/>
    <dgm:cxn modelId="{105FFB62-0265-41CC-84B9-3E025AF1CBEE}" type="presOf" srcId="{673206A4-6F21-4194-9CC0-4355171EE166}" destId="{3D88706E-3719-4DD8-A89B-508211C73DCF}" srcOrd="0" destOrd="0" presId="urn:microsoft.com/office/officeart/2005/8/layout/default"/>
    <dgm:cxn modelId="{82B03CDB-002F-4423-965A-7A9CFD740438}" srcId="{673206A4-6F21-4194-9CC0-4355171EE166}" destId="{F784186F-F8C9-4DA6-84DE-FABA68336ACB}" srcOrd="2" destOrd="0" parTransId="{26F9A716-64C9-4950-8624-E6746D55C596}" sibTransId="{89C35298-E4F4-4012-845C-84B6A7117A5F}"/>
    <dgm:cxn modelId="{478A5A87-4A17-4B38-8900-79C64017EEE4}" type="presOf" srcId="{4EC11ABE-27D2-4DEE-9199-F867C5AD2342}" destId="{A53E255B-BDBA-4071-A037-6C52FB604E67}" srcOrd="0" destOrd="0" presId="urn:microsoft.com/office/officeart/2005/8/layout/default"/>
    <dgm:cxn modelId="{91C5B098-B9C0-41C7-AF45-EF8F7263410A}" type="presOf" srcId="{EC51F852-5A9E-435A-884C-055F793DC136}" destId="{598B30F2-BD01-4BD4-BC10-90B65354E372}" srcOrd="0" destOrd="0" presId="urn:microsoft.com/office/officeart/2005/8/layout/default"/>
    <dgm:cxn modelId="{18773449-B702-42E3-9F0A-B3F32BE1B355}" type="presOf" srcId="{750E976F-396D-4795-8C07-24ED407014F8}" destId="{4BA4E7BC-BDB6-42EE-B6D3-DD484C903666}" srcOrd="0" destOrd="0" presId="urn:microsoft.com/office/officeart/2005/8/layout/default"/>
    <dgm:cxn modelId="{7C4414C8-58BE-4A15-8D81-7AD86C5B15FF}" type="presOf" srcId="{BA9FB55C-038C-41E6-B825-E92B9EE5FB68}" destId="{104BBB2D-40FD-4C6E-809E-5283311E629D}" srcOrd="0" destOrd="0" presId="urn:microsoft.com/office/officeart/2005/8/layout/default"/>
    <dgm:cxn modelId="{44225D4C-4982-4010-8FC1-CD8DB986BEEA}" type="presParOf" srcId="{3D88706E-3719-4DD8-A89B-508211C73DCF}" destId="{A53E255B-BDBA-4071-A037-6C52FB604E67}" srcOrd="0" destOrd="0" presId="urn:microsoft.com/office/officeart/2005/8/layout/default"/>
    <dgm:cxn modelId="{7ED5C92F-64BD-470F-8568-5D66A1C24A10}" type="presParOf" srcId="{3D88706E-3719-4DD8-A89B-508211C73DCF}" destId="{2CFE6377-8D26-4A86-93E2-BB24D7D5FDF4}" srcOrd="1" destOrd="0" presId="urn:microsoft.com/office/officeart/2005/8/layout/default"/>
    <dgm:cxn modelId="{F7BEB1F6-6C00-4D7D-9CD5-C3D5F8AEB736}" type="presParOf" srcId="{3D88706E-3719-4DD8-A89B-508211C73DCF}" destId="{4BA4E7BC-BDB6-42EE-B6D3-DD484C903666}" srcOrd="2" destOrd="0" presId="urn:microsoft.com/office/officeart/2005/8/layout/default"/>
    <dgm:cxn modelId="{DCD4CABC-4F0A-4A8E-AACC-6BEF2DC71018}" type="presParOf" srcId="{3D88706E-3719-4DD8-A89B-508211C73DCF}" destId="{ACAA985B-803F-4B9E-B440-A744D9EE6FD1}" srcOrd="3" destOrd="0" presId="urn:microsoft.com/office/officeart/2005/8/layout/default"/>
    <dgm:cxn modelId="{F2C2660E-F7A7-4D94-A9DC-1E21DC4A3BA5}" type="presParOf" srcId="{3D88706E-3719-4DD8-A89B-508211C73DCF}" destId="{D499B797-C45C-4EDA-8B0F-7EC4B00123FE}" srcOrd="4" destOrd="0" presId="urn:microsoft.com/office/officeart/2005/8/layout/default"/>
    <dgm:cxn modelId="{DEB3AA20-71A3-4B63-A03B-1DF00E9EB348}" type="presParOf" srcId="{3D88706E-3719-4DD8-A89B-508211C73DCF}" destId="{5DFD9691-B98F-46A4-BEE9-CEF86A8189D5}" srcOrd="5" destOrd="0" presId="urn:microsoft.com/office/officeart/2005/8/layout/default"/>
    <dgm:cxn modelId="{731BF702-DEDC-4D10-BA04-A2EC5256DF7E}" type="presParOf" srcId="{3D88706E-3719-4DD8-A89B-508211C73DCF}" destId="{F0B49600-97CD-43DE-B4F6-E690D548C431}" srcOrd="6" destOrd="0" presId="urn:microsoft.com/office/officeart/2005/8/layout/default"/>
    <dgm:cxn modelId="{A11BE039-F11B-401B-B6E4-D74EE8CC02BC}" type="presParOf" srcId="{3D88706E-3719-4DD8-A89B-508211C73DCF}" destId="{4C3DDB74-FD63-49AC-BA3F-9AB3414C05EB}" srcOrd="7" destOrd="0" presId="urn:microsoft.com/office/officeart/2005/8/layout/default"/>
    <dgm:cxn modelId="{853709C1-5CBC-46F2-86C6-D1AF9B1F1D29}" type="presParOf" srcId="{3D88706E-3719-4DD8-A89B-508211C73DCF}" destId="{598B30F2-BD01-4BD4-BC10-90B65354E372}" srcOrd="8" destOrd="0" presId="urn:microsoft.com/office/officeart/2005/8/layout/default"/>
    <dgm:cxn modelId="{97587DF7-34F7-4E0E-AA76-987D181CAC60}" type="presParOf" srcId="{3D88706E-3719-4DD8-A89B-508211C73DCF}" destId="{8EC42001-15E1-4A7B-9F19-D049CFEE49AF}" srcOrd="9" destOrd="0" presId="urn:microsoft.com/office/officeart/2005/8/layout/default"/>
    <dgm:cxn modelId="{E70912D2-5526-4351-9BEA-B43989D3542B}" type="presParOf" srcId="{3D88706E-3719-4DD8-A89B-508211C73DCF}" destId="{104BBB2D-40FD-4C6E-809E-5283311E629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DB8A0-801A-4C37-85F3-9CB65C8B327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A39A248-3C02-43B7-895F-AD67DF756C65}">
      <dgm:prSet phldrT="[Text]"/>
      <dgm:spPr/>
      <dgm:t>
        <a:bodyPr/>
        <a:lstStyle/>
        <a:p>
          <a:r>
            <a:rPr lang="en-US" dirty="0" smtClean="0"/>
            <a:t>1</a:t>
          </a:r>
          <a:endParaRPr lang="en-US" dirty="0"/>
        </a:p>
      </dgm:t>
    </dgm:pt>
    <dgm:pt modelId="{64FB7FD1-0F62-4206-8628-41E7572C5B56}" type="parTrans" cxnId="{BF00AC55-E7C8-4DD8-9843-689EB4576627}">
      <dgm:prSet/>
      <dgm:spPr/>
      <dgm:t>
        <a:bodyPr/>
        <a:lstStyle/>
        <a:p>
          <a:endParaRPr lang="en-US"/>
        </a:p>
      </dgm:t>
    </dgm:pt>
    <dgm:pt modelId="{E20A3845-2979-4F79-B30C-FA8264D7D2E4}" type="sibTrans" cxnId="{BF00AC55-E7C8-4DD8-9843-689EB4576627}">
      <dgm:prSet/>
      <dgm:spPr/>
      <dgm:t>
        <a:bodyPr/>
        <a:lstStyle/>
        <a:p>
          <a:endParaRPr lang="en-US"/>
        </a:p>
      </dgm:t>
    </dgm:pt>
    <dgm:pt modelId="{B512060C-A413-4CEF-91BD-5083673437F2}">
      <dgm:prSet phldrT="[Text]" custT="1"/>
      <dgm:spPr/>
      <dgm:t>
        <a:bodyPr/>
        <a:lstStyle/>
        <a:p>
          <a:r>
            <a:rPr lang="en-US" sz="1600" dirty="0" smtClean="0"/>
            <a:t>Systematic incorporation of gender and diversity in all programs, services and tools (planning, monitoring, evaluation and reporting).</a:t>
          </a:r>
          <a:endParaRPr lang="en-US" sz="1600" dirty="0"/>
        </a:p>
      </dgm:t>
    </dgm:pt>
    <dgm:pt modelId="{B56076A9-E90D-4141-8AE0-50551505AF18}" type="parTrans" cxnId="{5F5C14A7-B22E-412D-946F-1D785C2CF0AC}">
      <dgm:prSet/>
      <dgm:spPr/>
      <dgm:t>
        <a:bodyPr/>
        <a:lstStyle/>
        <a:p>
          <a:endParaRPr lang="en-US"/>
        </a:p>
      </dgm:t>
    </dgm:pt>
    <dgm:pt modelId="{F196BBFF-063F-47AD-BA7C-623EE3A1CCC1}" type="sibTrans" cxnId="{5F5C14A7-B22E-412D-946F-1D785C2CF0AC}">
      <dgm:prSet/>
      <dgm:spPr/>
      <dgm:t>
        <a:bodyPr/>
        <a:lstStyle/>
        <a:p>
          <a:endParaRPr lang="en-US"/>
        </a:p>
      </dgm:t>
    </dgm:pt>
    <dgm:pt modelId="{CCDFEF1E-BE7F-4B03-B312-580B0ED30F3F}">
      <dgm:prSet phldrT="[Text]"/>
      <dgm:spPr/>
      <dgm:t>
        <a:bodyPr/>
        <a:lstStyle/>
        <a:p>
          <a:r>
            <a:rPr lang="en-US" dirty="0" smtClean="0"/>
            <a:t>2</a:t>
          </a:r>
          <a:endParaRPr lang="en-US" dirty="0"/>
        </a:p>
      </dgm:t>
    </dgm:pt>
    <dgm:pt modelId="{621D7807-A999-4358-A7F7-17D24A937D6F}" type="parTrans" cxnId="{582BE9EB-390C-4228-8179-A664BA418A04}">
      <dgm:prSet/>
      <dgm:spPr/>
      <dgm:t>
        <a:bodyPr/>
        <a:lstStyle/>
        <a:p>
          <a:endParaRPr lang="en-US"/>
        </a:p>
      </dgm:t>
    </dgm:pt>
    <dgm:pt modelId="{49B3A55D-F338-454D-93BF-F2D194D37744}" type="sibTrans" cxnId="{582BE9EB-390C-4228-8179-A664BA418A04}">
      <dgm:prSet/>
      <dgm:spPr/>
      <dgm:t>
        <a:bodyPr/>
        <a:lstStyle/>
        <a:p>
          <a:endParaRPr lang="en-US"/>
        </a:p>
      </dgm:t>
    </dgm:pt>
    <dgm:pt modelId="{6C1E6CA4-8DB6-4B00-88BB-E38F0E410F9F}">
      <dgm:prSet phldrT="[Text]" custT="1"/>
      <dgm:spPr/>
      <dgm:t>
        <a:bodyPr/>
        <a:lstStyle/>
        <a:p>
          <a:r>
            <a:rPr lang="en-US" sz="1600" dirty="0" smtClean="0"/>
            <a:t>Improved gender and diversity composition at all levels (governance, management, staff and volunteers).</a:t>
          </a:r>
          <a:endParaRPr lang="en-US" sz="1600" dirty="0"/>
        </a:p>
      </dgm:t>
    </dgm:pt>
    <dgm:pt modelId="{5769C20E-DAF0-4A48-ADB5-788F87F56215}" type="parTrans" cxnId="{5518F207-613B-4EC2-9F35-B02F0CB97AD8}">
      <dgm:prSet/>
      <dgm:spPr/>
      <dgm:t>
        <a:bodyPr/>
        <a:lstStyle/>
        <a:p>
          <a:endParaRPr lang="en-US"/>
        </a:p>
      </dgm:t>
    </dgm:pt>
    <dgm:pt modelId="{9B285AA1-7282-41B7-AB96-AC37CEF3FFA3}" type="sibTrans" cxnId="{5518F207-613B-4EC2-9F35-B02F0CB97AD8}">
      <dgm:prSet/>
      <dgm:spPr/>
      <dgm:t>
        <a:bodyPr/>
        <a:lstStyle/>
        <a:p>
          <a:endParaRPr lang="en-US"/>
        </a:p>
      </dgm:t>
    </dgm:pt>
    <dgm:pt modelId="{A2CEA3DF-8EA6-4EED-8D1E-E479845E39F4}">
      <dgm:prSet phldrT="[Text]"/>
      <dgm:spPr/>
      <dgm:t>
        <a:bodyPr/>
        <a:lstStyle/>
        <a:p>
          <a:r>
            <a:rPr lang="en-US" dirty="0" smtClean="0"/>
            <a:t>3</a:t>
          </a:r>
          <a:endParaRPr lang="en-US" dirty="0"/>
        </a:p>
      </dgm:t>
    </dgm:pt>
    <dgm:pt modelId="{7A132E46-1EF3-4A3B-89B9-DC490D58741B}" type="parTrans" cxnId="{C87FAE13-6619-410B-80EA-BA01BB0AA791}">
      <dgm:prSet/>
      <dgm:spPr/>
      <dgm:t>
        <a:bodyPr/>
        <a:lstStyle/>
        <a:p>
          <a:endParaRPr lang="en-US"/>
        </a:p>
      </dgm:t>
    </dgm:pt>
    <dgm:pt modelId="{3B1570C9-05E7-4D4E-80C5-C012C6D2B580}" type="sibTrans" cxnId="{C87FAE13-6619-410B-80EA-BA01BB0AA791}">
      <dgm:prSet/>
      <dgm:spPr/>
      <dgm:t>
        <a:bodyPr/>
        <a:lstStyle/>
        <a:p>
          <a:endParaRPr lang="en-US"/>
        </a:p>
      </dgm:t>
    </dgm:pt>
    <dgm:pt modelId="{722197A9-AFF6-4E94-A518-C2442E5BD5F6}">
      <dgm:prSet phldrT="[Text]" custT="1"/>
      <dgm:spPr/>
      <dgm:t>
        <a:bodyPr/>
        <a:lstStyle/>
        <a:p>
          <a:r>
            <a:rPr lang="en-US" sz="1600" dirty="0" smtClean="0"/>
            <a:t>Reduced gender- and diversity-based inequality, discrimination and violence through the active promotion of fundamental principles and humanitarian values.</a:t>
          </a:r>
          <a:endParaRPr lang="en-US" sz="1600" dirty="0"/>
        </a:p>
      </dgm:t>
    </dgm:pt>
    <dgm:pt modelId="{866F40FD-48B7-451B-9F38-0DD7AA339324}" type="parTrans" cxnId="{9591B876-EC5A-463B-8270-23EC00092E53}">
      <dgm:prSet/>
      <dgm:spPr/>
      <dgm:t>
        <a:bodyPr/>
        <a:lstStyle/>
        <a:p>
          <a:endParaRPr lang="en-US"/>
        </a:p>
      </dgm:t>
    </dgm:pt>
    <dgm:pt modelId="{5BEF1C72-0549-4B76-8644-E1753F570AA8}" type="sibTrans" cxnId="{9591B876-EC5A-463B-8270-23EC00092E53}">
      <dgm:prSet/>
      <dgm:spPr/>
      <dgm:t>
        <a:bodyPr/>
        <a:lstStyle/>
        <a:p>
          <a:endParaRPr lang="en-US"/>
        </a:p>
      </dgm:t>
    </dgm:pt>
    <dgm:pt modelId="{F832E126-2FB3-429F-9C69-34CDBB13688A}" type="pres">
      <dgm:prSet presAssocID="{A40DB8A0-801A-4C37-85F3-9CB65C8B3271}" presName="linearFlow" presStyleCnt="0">
        <dgm:presLayoutVars>
          <dgm:dir/>
          <dgm:animLvl val="lvl"/>
          <dgm:resizeHandles val="exact"/>
        </dgm:presLayoutVars>
      </dgm:prSet>
      <dgm:spPr/>
      <dgm:t>
        <a:bodyPr/>
        <a:lstStyle/>
        <a:p>
          <a:endParaRPr lang="en-US"/>
        </a:p>
      </dgm:t>
    </dgm:pt>
    <dgm:pt modelId="{52EDFE5F-6911-4D34-AC03-77C98FC2B742}" type="pres">
      <dgm:prSet presAssocID="{0A39A248-3C02-43B7-895F-AD67DF756C65}" presName="composite" presStyleCnt="0"/>
      <dgm:spPr/>
    </dgm:pt>
    <dgm:pt modelId="{E3EBAD50-4C6E-42C8-BEBA-906F51AF79F6}" type="pres">
      <dgm:prSet presAssocID="{0A39A248-3C02-43B7-895F-AD67DF756C65}" presName="parentText" presStyleLbl="alignNode1" presStyleIdx="0" presStyleCnt="3">
        <dgm:presLayoutVars>
          <dgm:chMax val="1"/>
          <dgm:bulletEnabled val="1"/>
        </dgm:presLayoutVars>
      </dgm:prSet>
      <dgm:spPr/>
      <dgm:t>
        <a:bodyPr/>
        <a:lstStyle/>
        <a:p>
          <a:endParaRPr lang="en-US"/>
        </a:p>
      </dgm:t>
    </dgm:pt>
    <dgm:pt modelId="{DD8251BC-7930-4551-81A3-EC7CD751869B}" type="pres">
      <dgm:prSet presAssocID="{0A39A248-3C02-43B7-895F-AD67DF756C65}" presName="descendantText" presStyleLbl="alignAcc1" presStyleIdx="0" presStyleCnt="3">
        <dgm:presLayoutVars>
          <dgm:bulletEnabled val="1"/>
        </dgm:presLayoutVars>
      </dgm:prSet>
      <dgm:spPr/>
      <dgm:t>
        <a:bodyPr/>
        <a:lstStyle/>
        <a:p>
          <a:endParaRPr lang="en-US"/>
        </a:p>
      </dgm:t>
    </dgm:pt>
    <dgm:pt modelId="{1C8DCB51-AE38-4464-9B78-6221FBE2E5ED}" type="pres">
      <dgm:prSet presAssocID="{E20A3845-2979-4F79-B30C-FA8264D7D2E4}" presName="sp" presStyleCnt="0"/>
      <dgm:spPr/>
    </dgm:pt>
    <dgm:pt modelId="{BB6E33E4-C187-4973-9430-544A89A63035}" type="pres">
      <dgm:prSet presAssocID="{CCDFEF1E-BE7F-4B03-B312-580B0ED30F3F}" presName="composite" presStyleCnt="0"/>
      <dgm:spPr/>
    </dgm:pt>
    <dgm:pt modelId="{37DEFB7C-CC5C-4D5A-9454-BF9AFAD071FA}" type="pres">
      <dgm:prSet presAssocID="{CCDFEF1E-BE7F-4B03-B312-580B0ED30F3F}" presName="parentText" presStyleLbl="alignNode1" presStyleIdx="1" presStyleCnt="3">
        <dgm:presLayoutVars>
          <dgm:chMax val="1"/>
          <dgm:bulletEnabled val="1"/>
        </dgm:presLayoutVars>
      </dgm:prSet>
      <dgm:spPr/>
      <dgm:t>
        <a:bodyPr/>
        <a:lstStyle/>
        <a:p>
          <a:endParaRPr lang="en-US"/>
        </a:p>
      </dgm:t>
    </dgm:pt>
    <dgm:pt modelId="{4F1D2506-6CEE-4866-A7E3-F020BFFD0904}" type="pres">
      <dgm:prSet presAssocID="{CCDFEF1E-BE7F-4B03-B312-580B0ED30F3F}" presName="descendantText" presStyleLbl="alignAcc1" presStyleIdx="1" presStyleCnt="3">
        <dgm:presLayoutVars>
          <dgm:bulletEnabled val="1"/>
        </dgm:presLayoutVars>
      </dgm:prSet>
      <dgm:spPr/>
      <dgm:t>
        <a:bodyPr/>
        <a:lstStyle/>
        <a:p>
          <a:endParaRPr lang="en-US"/>
        </a:p>
      </dgm:t>
    </dgm:pt>
    <dgm:pt modelId="{9B6C8F40-FD45-4AEE-85EF-E238940D39AC}" type="pres">
      <dgm:prSet presAssocID="{49B3A55D-F338-454D-93BF-F2D194D37744}" presName="sp" presStyleCnt="0"/>
      <dgm:spPr/>
    </dgm:pt>
    <dgm:pt modelId="{B4F7B2A4-C7DC-4AA6-829D-1C9A8FD54C26}" type="pres">
      <dgm:prSet presAssocID="{A2CEA3DF-8EA6-4EED-8D1E-E479845E39F4}" presName="composite" presStyleCnt="0"/>
      <dgm:spPr/>
    </dgm:pt>
    <dgm:pt modelId="{7061E455-4420-4865-AD89-7AAB0AAFBE8F}" type="pres">
      <dgm:prSet presAssocID="{A2CEA3DF-8EA6-4EED-8D1E-E479845E39F4}" presName="parentText" presStyleLbl="alignNode1" presStyleIdx="2" presStyleCnt="3">
        <dgm:presLayoutVars>
          <dgm:chMax val="1"/>
          <dgm:bulletEnabled val="1"/>
        </dgm:presLayoutVars>
      </dgm:prSet>
      <dgm:spPr/>
      <dgm:t>
        <a:bodyPr/>
        <a:lstStyle/>
        <a:p>
          <a:endParaRPr lang="en-US"/>
        </a:p>
      </dgm:t>
    </dgm:pt>
    <dgm:pt modelId="{5850EE88-D660-4CA0-8E79-D2FD0138C21E}" type="pres">
      <dgm:prSet presAssocID="{A2CEA3DF-8EA6-4EED-8D1E-E479845E39F4}" presName="descendantText" presStyleLbl="alignAcc1" presStyleIdx="2" presStyleCnt="3" custLinFactNeighborX="-957" custLinFactNeighborY="1274">
        <dgm:presLayoutVars>
          <dgm:bulletEnabled val="1"/>
        </dgm:presLayoutVars>
      </dgm:prSet>
      <dgm:spPr/>
      <dgm:t>
        <a:bodyPr/>
        <a:lstStyle/>
        <a:p>
          <a:endParaRPr lang="en-US"/>
        </a:p>
      </dgm:t>
    </dgm:pt>
  </dgm:ptLst>
  <dgm:cxnLst>
    <dgm:cxn modelId="{2A4C679A-9C1C-4C8A-BC71-6B0DD9529F71}" type="presOf" srcId="{0A39A248-3C02-43B7-895F-AD67DF756C65}" destId="{E3EBAD50-4C6E-42C8-BEBA-906F51AF79F6}" srcOrd="0" destOrd="0" presId="urn:microsoft.com/office/officeart/2005/8/layout/chevron2"/>
    <dgm:cxn modelId="{A0F57F82-9164-444B-8FCA-C0D131E57749}" type="presOf" srcId="{CCDFEF1E-BE7F-4B03-B312-580B0ED30F3F}" destId="{37DEFB7C-CC5C-4D5A-9454-BF9AFAD071FA}" srcOrd="0" destOrd="0" presId="urn:microsoft.com/office/officeart/2005/8/layout/chevron2"/>
    <dgm:cxn modelId="{B5C7BC86-7022-4000-ACE1-AF1EBD788F2D}" type="presOf" srcId="{A40DB8A0-801A-4C37-85F3-9CB65C8B3271}" destId="{F832E126-2FB3-429F-9C69-34CDBB13688A}" srcOrd="0" destOrd="0" presId="urn:microsoft.com/office/officeart/2005/8/layout/chevron2"/>
    <dgm:cxn modelId="{582BE9EB-390C-4228-8179-A664BA418A04}" srcId="{A40DB8A0-801A-4C37-85F3-9CB65C8B3271}" destId="{CCDFEF1E-BE7F-4B03-B312-580B0ED30F3F}" srcOrd="1" destOrd="0" parTransId="{621D7807-A999-4358-A7F7-17D24A937D6F}" sibTransId="{49B3A55D-F338-454D-93BF-F2D194D37744}"/>
    <dgm:cxn modelId="{5518F207-613B-4EC2-9F35-B02F0CB97AD8}" srcId="{CCDFEF1E-BE7F-4B03-B312-580B0ED30F3F}" destId="{6C1E6CA4-8DB6-4B00-88BB-E38F0E410F9F}" srcOrd="0" destOrd="0" parTransId="{5769C20E-DAF0-4A48-ADB5-788F87F56215}" sibTransId="{9B285AA1-7282-41B7-AB96-AC37CEF3FFA3}"/>
    <dgm:cxn modelId="{D6D806BD-6984-4C76-AC1D-BB81C9333C6B}" type="presOf" srcId="{6C1E6CA4-8DB6-4B00-88BB-E38F0E410F9F}" destId="{4F1D2506-6CEE-4866-A7E3-F020BFFD0904}" srcOrd="0" destOrd="0" presId="urn:microsoft.com/office/officeart/2005/8/layout/chevron2"/>
    <dgm:cxn modelId="{BF00AC55-E7C8-4DD8-9843-689EB4576627}" srcId="{A40DB8A0-801A-4C37-85F3-9CB65C8B3271}" destId="{0A39A248-3C02-43B7-895F-AD67DF756C65}" srcOrd="0" destOrd="0" parTransId="{64FB7FD1-0F62-4206-8628-41E7572C5B56}" sibTransId="{E20A3845-2979-4F79-B30C-FA8264D7D2E4}"/>
    <dgm:cxn modelId="{31FE15D6-8711-4BA5-BC35-687E2F1DDDFE}" type="presOf" srcId="{722197A9-AFF6-4E94-A518-C2442E5BD5F6}" destId="{5850EE88-D660-4CA0-8E79-D2FD0138C21E}" srcOrd="0" destOrd="0" presId="urn:microsoft.com/office/officeart/2005/8/layout/chevron2"/>
    <dgm:cxn modelId="{C98ED1BF-EB7A-4494-AE68-C101647495FD}" type="presOf" srcId="{A2CEA3DF-8EA6-4EED-8D1E-E479845E39F4}" destId="{7061E455-4420-4865-AD89-7AAB0AAFBE8F}" srcOrd="0" destOrd="0" presId="urn:microsoft.com/office/officeart/2005/8/layout/chevron2"/>
    <dgm:cxn modelId="{5F5C14A7-B22E-412D-946F-1D785C2CF0AC}" srcId="{0A39A248-3C02-43B7-895F-AD67DF756C65}" destId="{B512060C-A413-4CEF-91BD-5083673437F2}" srcOrd="0" destOrd="0" parTransId="{B56076A9-E90D-4141-8AE0-50551505AF18}" sibTransId="{F196BBFF-063F-47AD-BA7C-623EE3A1CCC1}"/>
    <dgm:cxn modelId="{C87FAE13-6619-410B-80EA-BA01BB0AA791}" srcId="{A40DB8A0-801A-4C37-85F3-9CB65C8B3271}" destId="{A2CEA3DF-8EA6-4EED-8D1E-E479845E39F4}" srcOrd="2" destOrd="0" parTransId="{7A132E46-1EF3-4A3B-89B9-DC490D58741B}" sibTransId="{3B1570C9-05E7-4D4E-80C5-C012C6D2B580}"/>
    <dgm:cxn modelId="{0E9C893D-4DF3-49CE-8212-BF4C09A1FC6A}" type="presOf" srcId="{B512060C-A413-4CEF-91BD-5083673437F2}" destId="{DD8251BC-7930-4551-81A3-EC7CD751869B}" srcOrd="0" destOrd="0" presId="urn:microsoft.com/office/officeart/2005/8/layout/chevron2"/>
    <dgm:cxn modelId="{9591B876-EC5A-463B-8270-23EC00092E53}" srcId="{A2CEA3DF-8EA6-4EED-8D1E-E479845E39F4}" destId="{722197A9-AFF6-4E94-A518-C2442E5BD5F6}" srcOrd="0" destOrd="0" parTransId="{866F40FD-48B7-451B-9F38-0DD7AA339324}" sibTransId="{5BEF1C72-0549-4B76-8644-E1753F570AA8}"/>
    <dgm:cxn modelId="{F2C5BDB7-BD36-4C71-921F-0DC2A6B2F379}" type="presParOf" srcId="{F832E126-2FB3-429F-9C69-34CDBB13688A}" destId="{52EDFE5F-6911-4D34-AC03-77C98FC2B742}" srcOrd="0" destOrd="0" presId="urn:microsoft.com/office/officeart/2005/8/layout/chevron2"/>
    <dgm:cxn modelId="{220F259D-F78F-41DF-AB11-0ED54EC84EEE}" type="presParOf" srcId="{52EDFE5F-6911-4D34-AC03-77C98FC2B742}" destId="{E3EBAD50-4C6E-42C8-BEBA-906F51AF79F6}" srcOrd="0" destOrd="0" presId="urn:microsoft.com/office/officeart/2005/8/layout/chevron2"/>
    <dgm:cxn modelId="{57145A6A-DCD4-4691-9F06-8EF2810FEB32}" type="presParOf" srcId="{52EDFE5F-6911-4D34-AC03-77C98FC2B742}" destId="{DD8251BC-7930-4551-81A3-EC7CD751869B}" srcOrd="1" destOrd="0" presId="urn:microsoft.com/office/officeart/2005/8/layout/chevron2"/>
    <dgm:cxn modelId="{1C1BCE55-6D0C-4A47-95FA-BB4D9E227094}" type="presParOf" srcId="{F832E126-2FB3-429F-9C69-34CDBB13688A}" destId="{1C8DCB51-AE38-4464-9B78-6221FBE2E5ED}" srcOrd="1" destOrd="0" presId="urn:microsoft.com/office/officeart/2005/8/layout/chevron2"/>
    <dgm:cxn modelId="{9E5FC2C5-2D48-44B0-8789-CB2A3B857AA0}" type="presParOf" srcId="{F832E126-2FB3-429F-9C69-34CDBB13688A}" destId="{BB6E33E4-C187-4973-9430-544A89A63035}" srcOrd="2" destOrd="0" presId="urn:microsoft.com/office/officeart/2005/8/layout/chevron2"/>
    <dgm:cxn modelId="{09DC7978-FA84-404E-A74E-4B100011EA26}" type="presParOf" srcId="{BB6E33E4-C187-4973-9430-544A89A63035}" destId="{37DEFB7C-CC5C-4D5A-9454-BF9AFAD071FA}" srcOrd="0" destOrd="0" presId="urn:microsoft.com/office/officeart/2005/8/layout/chevron2"/>
    <dgm:cxn modelId="{9C5A70FE-72A4-417F-8C5A-CC43993045E0}" type="presParOf" srcId="{BB6E33E4-C187-4973-9430-544A89A63035}" destId="{4F1D2506-6CEE-4866-A7E3-F020BFFD0904}" srcOrd="1" destOrd="0" presId="urn:microsoft.com/office/officeart/2005/8/layout/chevron2"/>
    <dgm:cxn modelId="{F1ACCD9E-9FC5-4ACB-8464-7C6EFAAA9FA1}" type="presParOf" srcId="{F832E126-2FB3-429F-9C69-34CDBB13688A}" destId="{9B6C8F40-FD45-4AEE-85EF-E238940D39AC}" srcOrd="3" destOrd="0" presId="urn:microsoft.com/office/officeart/2005/8/layout/chevron2"/>
    <dgm:cxn modelId="{97092504-CED1-48F3-BB24-A5AA653B16F4}" type="presParOf" srcId="{F832E126-2FB3-429F-9C69-34CDBB13688A}" destId="{B4F7B2A4-C7DC-4AA6-829D-1C9A8FD54C26}" srcOrd="4" destOrd="0" presId="urn:microsoft.com/office/officeart/2005/8/layout/chevron2"/>
    <dgm:cxn modelId="{430BA7DA-7F20-4021-8AF5-711F8D7D6F01}" type="presParOf" srcId="{B4F7B2A4-C7DC-4AA6-829D-1C9A8FD54C26}" destId="{7061E455-4420-4865-AD89-7AAB0AAFBE8F}" srcOrd="0" destOrd="0" presId="urn:microsoft.com/office/officeart/2005/8/layout/chevron2"/>
    <dgm:cxn modelId="{BDC26A22-B098-4795-9A55-95F620C07D56}" type="presParOf" srcId="{B4F7B2A4-C7DC-4AA6-829D-1C9A8FD54C26}" destId="{5850EE88-D660-4CA0-8E79-D2FD0138C21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E255B-BDBA-4071-A037-6C52FB604E67}">
      <dsp:nvSpPr>
        <dsp:cNvPr id="0" name=""/>
        <dsp:cNvSpPr/>
      </dsp:nvSpPr>
      <dsp:spPr>
        <a:xfrm>
          <a:off x="528" y="433178"/>
          <a:ext cx="2335355" cy="728052"/>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Tradition</a:t>
          </a:r>
          <a:endParaRPr lang="en-US" sz="2400" kern="1200" dirty="0">
            <a:solidFill>
              <a:schemeClr val="tx1"/>
            </a:solidFill>
            <a:latin typeface="Arial" panose="020B0604020202020204" pitchFamily="34" charset="0"/>
            <a:cs typeface="Arial" panose="020B0604020202020204" pitchFamily="34" charset="0"/>
          </a:endParaRPr>
        </a:p>
      </dsp:txBody>
      <dsp:txXfrm>
        <a:off x="528" y="433178"/>
        <a:ext cx="2335355" cy="728052"/>
      </dsp:txXfrm>
    </dsp:sp>
    <dsp:sp modelId="{4BA4E7BC-BDB6-42EE-B6D3-DD484C903666}">
      <dsp:nvSpPr>
        <dsp:cNvPr id="0" name=""/>
        <dsp:cNvSpPr/>
      </dsp:nvSpPr>
      <dsp:spPr>
        <a:xfrm>
          <a:off x="2832822" y="433178"/>
          <a:ext cx="2335355" cy="728052"/>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Values and beliefs</a:t>
          </a:r>
          <a:endParaRPr lang="en-US" sz="2400" kern="1200" dirty="0">
            <a:solidFill>
              <a:schemeClr val="tx1"/>
            </a:solidFill>
            <a:latin typeface="Arial" panose="020B0604020202020204" pitchFamily="34" charset="0"/>
            <a:cs typeface="Arial" panose="020B0604020202020204" pitchFamily="34" charset="0"/>
          </a:endParaRPr>
        </a:p>
      </dsp:txBody>
      <dsp:txXfrm>
        <a:off x="2832822" y="433178"/>
        <a:ext cx="2335355" cy="728052"/>
      </dsp:txXfrm>
    </dsp:sp>
    <dsp:sp modelId="{D499B797-C45C-4EDA-8B0F-7EC4B00123FE}">
      <dsp:nvSpPr>
        <dsp:cNvPr id="0" name=""/>
        <dsp:cNvSpPr/>
      </dsp:nvSpPr>
      <dsp:spPr>
        <a:xfrm>
          <a:off x="5665115" y="433178"/>
          <a:ext cx="2335355" cy="728052"/>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Attitudes</a:t>
          </a:r>
          <a:endParaRPr lang="en-US" sz="2400" kern="1200" dirty="0">
            <a:solidFill>
              <a:schemeClr val="tx1"/>
            </a:solidFill>
            <a:latin typeface="Arial" panose="020B0604020202020204" pitchFamily="34" charset="0"/>
            <a:cs typeface="Arial" panose="020B0604020202020204" pitchFamily="34" charset="0"/>
          </a:endParaRPr>
        </a:p>
      </dsp:txBody>
      <dsp:txXfrm>
        <a:off x="5665115" y="433178"/>
        <a:ext cx="2335355" cy="728052"/>
      </dsp:txXfrm>
    </dsp:sp>
    <dsp:sp modelId="{F0B49600-97CD-43DE-B4F6-E690D548C431}">
      <dsp:nvSpPr>
        <dsp:cNvPr id="0" name=""/>
        <dsp:cNvSpPr/>
      </dsp:nvSpPr>
      <dsp:spPr>
        <a:xfrm>
          <a:off x="528" y="1658168"/>
          <a:ext cx="2335355" cy="728052"/>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Culture</a:t>
          </a:r>
          <a:endParaRPr lang="en-US" sz="2400" kern="1200" dirty="0">
            <a:solidFill>
              <a:schemeClr val="tx1"/>
            </a:solidFill>
            <a:latin typeface="Arial" panose="020B0604020202020204" pitchFamily="34" charset="0"/>
            <a:cs typeface="Arial" panose="020B0604020202020204" pitchFamily="34" charset="0"/>
          </a:endParaRPr>
        </a:p>
      </dsp:txBody>
      <dsp:txXfrm>
        <a:off x="528" y="1658168"/>
        <a:ext cx="2335355" cy="728052"/>
      </dsp:txXfrm>
    </dsp:sp>
    <dsp:sp modelId="{598B30F2-BD01-4BD4-BC10-90B65354E372}">
      <dsp:nvSpPr>
        <dsp:cNvPr id="0" name=""/>
        <dsp:cNvSpPr/>
      </dsp:nvSpPr>
      <dsp:spPr>
        <a:xfrm>
          <a:off x="2832822" y="1658168"/>
          <a:ext cx="2335355" cy="728052"/>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Social influences</a:t>
          </a:r>
          <a:endParaRPr lang="en-US" sz="2400" kern="1200" dirty="0">
            <a:solidFill>
              <a:schemeClr val="tx1"/>
            </a:solidFill>
            <a:latin typeface="Arial" panose="020B0604020202020204" pitchFamily="34" charset="0"/>
            <a:cs typeface="Arial" panose="020B0604020202020204" pitchFamily="34" charset="0"/>
          </a:endParaRPr>
        </a:p>
      </dsp:txBody>
      <dsp:txXfrm>
        <a:off x="2832822" y="1658168"/>
        <a:ext cx="2335355" cy="728052"/>
      </dsp:txXfrm>
    </dsp:sp>
    <dsp:sp modelId="{104BBB2D-40FD-4C6E-809E-5283311E629D}">
      <dsp:nvSpPr>
        <dsp:cNvPr id="0" name=""/>
        <dsp:cNvSpPr/>
      </dsp:nvSpPr>
      <dsp:spPr>
        <a:xfrm>
          <a:off x="5665115" y="1658168"/>
          <a:ext cx="2335355" cy="728052"/>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Behavior</a:t>
          </a:r>
          <a:endParaRPr lang="en-US" sz="2400" kern="1200" dirty="0">
            <a:solidFill>
              <a:schemeClr val="tx1"/>
            </a:solidFill>
            <a:latin typeface="Arial" panose="020B0604020202020204" pitchFamily="34" charset="0"/>
            <a:cs typeface="Arial" panose="020B0604020202020204" pitchFamily="34" charset="0"/>
          </a:endParaRPr>
        </a:p>
      </dsp:txBody>
      <dsp:txXfrm>
        <a:off x="5665115" y="1658168"/>
        <a:ext cx="2335355" cy="728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10FFD7-CED2-4EB0-9610-280942580507}" type="datetimeFigureOut">
              <a:rPr lang="en-US" smtClean="0"/>
              <a:t>10/22/2015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A6AC9-3E7A-43EB-BA37-00BBA4BE9FA0}" type="slidenum">
              <a:rPr lang="en-US" smtClean="0"/>
              <a:t>‹#›</a:t>
            </a:fld>
            <a:endParaRPr lang="en-US"/>
          </a:p>
        </p:txBody>
      </p:sp>
    </p:spTree>
    <p:extLst>
      <p:ext uri="{BB962C8B-B14F-4D97-AF65-F5344CB8AC3E}">
        <p14:creationId xmlns:p14="http://schemas.microsoft.com/office/powerpoint/2010/main" val="3876111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76crimes.com/76-countries-where-homosexuality-is-illega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deathpenaltynews.blogspot.com/2010/06/ilga-76-countries-ban-gay-sex-7-have.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deathpenaltynews.blogspot.com/2010/06/ilga-76-countries-ban-gay-sex-7-have.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A6445-0D3E-45D5-BE17-09EB1B07718E}"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88179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prstClr val="black"/>
                </a:solidFill>
                <a:latin typeface="Arial" panose="020B0604020202020204" pitchFamily="34" charset="0"/>
                <a:cs typeface="Arial" panose="020B0604020202020204" pitchFamily="34" charset="0"/>
              </a:rPr>
              <a:t>Gender</a:t>
            </a:r>
            <a:r>
              <a:rPr lang="en-US" sz="1200" b="1" baseline="0" dirty="0" smtClean="0">
                <a:solidFill>
                  <a:prstClr val="black"/>
                </a:solidFill>
                <a:latin typeface="Arial" panose="020B0604020202020204" pitchFamily="34" charset="0"/>
                <a:cs typeface="Arial" panose="020B0604020202020204" pitchFamily="34" charset="0"/>
              </a:rPr>
              <a:t> as a concept </a:t>
            </a:r>
            <a:r>
              <a:rPr lang="en-US" sz="1200" dirty="0" smtClean="0">
                <a:solidFill>
                  <a:prstClr val="black"/>
                </a:solidFill>
                <a:latin typeface="Arial" panose="020B0604020202020204" pitchFamily="34" charset="0"/>
                <a:cs typeface="Arial" panose="020B0604020202020204" pitchFamily="34" charset="0"/>
              </a:rPr>
              <a:t>refers to the </a:t>
            </a:r>
            <a:r>
              <a:rPr lang="en-US" sz="1200" b="1" dirty="0" smtClean="0">
                <a:solidFill>
                  <a:prstClr val="black"/>
                </a:solidFill>
                <a:latin typeface="Arial" panose="020B0604020202020204" pitchFamily="34" charset="0"/>
                <a:cs typeface="Arial" panose="020B0604020202020204" pitchFamily="34" charset="0"/>
              </a:rPr>
              <a:t>social differences </a:t>
            </a:r>
            <a:r>
              <a:rPr lang="en-US" sz="1200" dirty="0" smtClean="0">
                <a:solidFill>
                  <a:prstClr val="black"/>
                </a:solidFill>
                <a:latin typeface="Arial" panose="020B0604020202020204" pitchFamily="34" charset="0"/>
                <a:cs typeface="Arial" panose="020B0604020202020204" pitchFamily="34" charset="0"/>
              </a:rPr>
              <a:t>between men and women and relate to the attitudes, behaviors, roles and expectations  placed on men and women as a result of being male or female</a:t>
            </a:r>
          </a:p>
          <a:p>
            <a:endParaRPr lang="en-US" sz="1200" dirty="0" smtClean="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Gender provides us with an analytica</a:t>
            </a:r>
            <a:r>
              <a:rPr lang="en-US" sz="1200" baseline="0" dirty="0" smtClean="0">
                <a:solidFill>
                  <a:prstClr val="black"/>
                </a:solidFill>
                <a:latin typeface="Arial" panose="020B0604020202020204" pitchFamily="34" charset="0"/>
                <a:cs typeface="Arial" panose="020B0604020202020204" pitchFamily="34" charset="0"/>
              </a:rPr>
              <a:t>l framework to understand better the needs and capacities of all groups in a community and ensure these are addressed</a:t>
            </a:r>
            <a:endParaRPr lang="en-US" sz="1200" dirty="0" smtClean="0">
              <a:solidFill>
                <a:prstClr val="black"/>
              </a:solidFill>
              <a:latin typeface="Arial" panose="020B0604020202020204" pitchFamily="34" charset="0"/>
              <a:cs typeface="Arial" panose="020B0604020202020204" pitchFamily="34" charset="0"/>
            </a:endParaRPr>
          </a:p>
          <a:p>
            <a:endParaRPr lang="en-US" sz="1200" dirty="0" smtClean="0">
              <a:solidFill>
                <a:prstClr val="black"/>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C2F12-DBD7-4EC5-AA3D-D91E884E8293}" type="slidenum">
              <a:rPr lang="en-GB" smtClean="0">
                <a:solidFill>
                  <a:prstClr val="black"/>
                </a:solidFill>
              </a:rPr>
              <a:pPr/>
              <a:t>10</a:t>
            </a:fld>
            <a:endParaRPr lang="en-GB"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Sourced</a:t>
            </a:r>
            <a:r>
              <a:rPr lang="en-US" baseline="0" dirty="0" smtClean="0"/>
              <a:t> from IFRC Seven Moves Training </a:t>
            </a:r>
            <a:endParaRPr lang="en-US" dirty="0"/>
          </a:p>
        </p:txBody>
      </p:sp>
      <p:sp>
        <p:nvSpPr>
          <p:cNvPr id="4" name="Slide Number Placeholder 3"/>
          <p:cNvSpPr>
            <a:spLocks noGrp="1"/>
          </p:cNvSpPr>
          <p:nvPr>
            <p:ph type="sldNum" sz="quarter" idx="10"/>
          </p:nvPr>
        </p:nvSpPr>
        <p:spPr/>
        <p:txBody>
          <a:bodyPr/>
          <a:lstStyle/>
          <a:p>
            <a:fld id="{7B6A6AC9-3E7A-43EB-BA37-00BBA4BE9FA0}" type="slidenum">
              <a:rPr lang="en-US" smtClean="0"/>
              <a:t>13</a:t>
            </a:fld>
            <a:endParaRPr lang="en-US"/>
          </a:p>
        </p:txBody>
      </p:sp>
    </p:spTree>
    <p:extLst>
      <p:ext uri="{BB962C8B-B14F-4D97-AF65-F5344CB8AC3E}">
        <p14:creationId xmlns:p14="http://schemas.microsoft.com/office/powerpoint/2010/main" val="69656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B3708AF0-E491-4369-A634-1F4C06FBF87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873647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3708AF0-E491-4369-A634-1F4C06FBF87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73647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3708AF0-E491-4369-A634-1F4C06FBF87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73647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59866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966592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598667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A6AC9-3E7A-43EB-BA37-00BBA4BE9FA0}" type="slidenum">
              <a:rPr lang="en-US" smtClean="0"/>
              <a:t>21</a:t>
            </a:fld>
            <a:endParaRPr lang="en-US"/>
          </a:p>
        </p:txBody>
      </p:sp>
    </p:spTree>
    <p:extLst>
      <p:ext uri="{BB962C8B-B14F-4D97-AF65-F5344CB8AC3E}">
        <p14:creationId xmlns:p14="http://schemas.microsoft.com/office/powerpoint/2010/main" val="309011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59420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70433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070433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Source: </a:t>
            </a:r>
            <a:r>
              <a:rPr lang="en-GB" sz="1200" kern="1200" dirty="0" smtClean="0">
                <a:solidFill>
                  <a:schemeClr val="tx1"/>
                </a:solidFill>
                <a:effectLst/>
                <a:latin typeface="+mn-lt"/>
                <a:ea typeface="+mn-ea"/>
                <a:cs typeface="+mn-cs"/>
              </a:rPr>
              <a:t>Cooperative for Assistance and Relief Everywhere Inc. (2002) Moving from Emergency Response to Comprehensive Reproductive Health Programs: A Modular Training Series. Washington, DC: CARE.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6A6AC9-3E7A-43EB-BA37-00BBA4BE9FA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74075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Source: </a:t>
            </a:r>
            <a:r>
              <a:rPr lang="en-GB" sz="1200" kern="1200" dirty="0" smtClean="0">
                <a:solidFill>
                  <a:schemeClr val="tx1"/>
                </a:solidFill>
                <a:effectLst/>
                <a:latin typeface="+mn-lt"/>
                <a:ea typeface="+mn-ea"/>
                <a:cs typeface="+mn-cs"/>
              </a:rPr>
              <a:t>“State-sponsored homophobia: a world survey of laws criminalising same-sex sexual acts between consenting adults”, International Lesbian, Gay, Bisexual, Transgender and Intersex Association (ILGA), Brussels, May 2011, p. 9</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See the countries here </a:t>
            </a:r>
            <a:r>
              <a:rPr lang="en-GB" sz="1200" u="sng" kern="1200" dirty="0" smtClean="0">
                <a:solidFill>
                  <a:schemeClr val="tx1"/>
                </a:solidFill>
                <a:effectLst/>
                <a:latin typeface="+mn-lt"/>
                <a:ea typeface="+mn-ea"/>
                <a:cs typeface="+mn-cs"/>
                <a:hlinkClick r:id="rId3"/>
              </a:rPr>
              <a:t>http://76crimes.com/76-countries-where-homosexuality-is-illegal/</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6A6AC9-3E7A-43EB-BA37-00BBA4BE9FA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40045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Source</a:t>
            </a:r>
            <a:r>
              <a:rPr lang="en-GB" dirty="0" smtClean="0"/>
              <a:t>: ILGA 2010</a:t>
            </a:r>
            <a:br>
              <a:rPr lang="en-GB" dirty="0" smtClean="0"/>
            </a:br>
            <a:r>
              <a:rPr lang="en-GB" dirty="0" smtClean="0"/>
              <a:t>Read more: </a:t>
            </a:r>
            <a:r>
              <a:rPr lang="en-GB" u="sng" dirty="0" smtClean="0">
                <a:hlinkClick r:id="rId3"/>
              </a:rPr>
              <a:t>http://deathpenaltynews.blogspot.com/2010/06/ilga-76-countries-ban-gay-sex-7-have.html#ixzz3e5E2Fper</a:t>
            </a:r>
            <a:endParaRPr lang="en-US" dirty="0"/>
          </a:p>
        </p:txBody>
      </p:sp>
      <p:sp>
        <p:nvSpPr>
          <p:cNvPr id="4" name="Slide Number Placeholder 3"/>
          <p:cNvSpPr>
            <a:spLocks noGrp="1"/>
          </p:cNvSpPr>
          <p:nvPr>
            <p:ph type="sldNum" sz="quarter" idx="10"/>
          </p:nvPr>
        </p:nvSpPr>
        <p:spPr/>
        <p:txBody>
          <a:bodyPr/>
          <a:lstStyle/>
          <a:p>
            <a:fld id="{7B6A6AC9-3E7A-43EB-BA37-00BBA4BE9FA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40045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Source</a:t>
            </a:r>
            <a:r>
              <a:rPr lang="en-GB" dirty="0" smtClean="0"/>
              <a:t>: ILGA 2010</a:t>
            </a:r>
            <a:br>
              <a:rPr lang="en-GB" dirty="0" smtClean="0"/>
            </a:br>
            <a:r>
              <a:rPr lang="en-GB" dirty="0" smtClean="0"/>
              <a:t>Read more: </a:t>
            </a:r>
            <a:r>
              <a:rPr lang="en-GB" u="sng" dirty="0" smtClean="0">
                <a:hlinkClick r:id="rId3"/>
              </a:rPr>
              <a:t>http://deathpenaltynews.blogspot.com/2010/06/ilga-76-countries-ban-gay-sex-7-have.html#ixzz3e5E2Fper</a:t>
            </a:r>
            <a:endParaRPr lang="en-US" dirty="0"/>
          </a:p>
        </p:txBody>
      </p:sp>
      <p:sp>
        <p:nvSpPr>
          <p:cNvPr id="4" name="Slide Number Placeholder 3"/>
          <p:cNvSpPr>
            <a:spLocks noGrp="1"/>
          </p:cNvSpPr>
          <p:nvPr>
            <p:ph type="sldNum" sz="quarter" idx="10"/>
          </p:nvPr>
        </p:nvSpPr>
        <p:spPr/>
        <p:txBody>
          <a:bodyPr/>
          <a:lstStyle/>
          <a:p>
            <a:fld id="{7B6A6AC9-3E7A-43EB-BA37-00BBA4BE9FA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40045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UN Women Facts and Figures on Violence Against Women and Girls</a:t>
            </a:r>
            <a:endParaRPr lang="en-US" dirty="0" smtClean="0">
              <a:effectLst/>
            </a:endParaRPr>
          </a:p>
          <a:p>
            <a:r>
              <a:rPr lang="en-GB" sz="1200" kern="1200" dirty="0" smtClean="0">
                <a:solidFill>
                  <a:schemeClr val="tx1"/>
                </a:solidFill>
                <a:effectLst/>
                <a:latin typeface="+mn-lt"/>
                <a:ea typeface="+mn-ea"/>
                <a:cs typeface="+mn-cs"/>
              </a:rPr>
              <a:t>http://www.unwomen.org/en/what-we-do/ending-violence-against-women/facts-and-figures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B6A6AC9-3E7A-43EB-BA37-00BBA4BE9FA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40045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UN Women Facts and Figures on Violence Against Women and Girls</a:t>
            </a:r>
            <a:endParaRPr lang="en-US" dirty="0" smtClean="0">
              <a:effectLst/>
            </a:endParaRPr>
          </a:p>
          <a:p>
            <a:r>
              <a:rPr lang="en-GB" sz="1200" kern="1200" dirty="0" smtClean="0">
                <a:solidFill>
                  <a:schemeClr val="tx1"/>
                </a:solidFill>
                <a:effectLst/>
                <a:latin typeface="+mn-lt"/>
                <a:ea typeface="+mn-ea"/>
                <a:cs typeface="+mn-cs"/>
              </a:rPr>
              <a:t>http://www.unwomen.org/en/what-we-do/ending-violence-against-women/facts-and-figures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B6A6AC9-3E7A-43EB-BA37-00BBA4BE9FA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40045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Sources: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UN Women Facts and Figures on Violence Against Women and Girls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http://www.unwomen.org/en/what-we-do/ending-violence-against-women/facts-and-figures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UNICEF 2014 </a:t>
            </a:r>
            <a:endParaRPr lang="en-US" dirty="0"/>
          </a:p>
        </p:txBody>
      </p:sp>
      <p:sp>
        <p:nvSpPr>
          <p:cNvPr id="4" name="Slide Number Placeholder 3"/>
          <p:cNvSpPr>
            <a:spLocks noGrp="1"/>
          </p:cNvSpPr>
          <p:nvPr>
            <p:ph type="sldNum" sz="quarter" idx="10"/>
          </p:nvPr>
        </p:nvSpPr>
        <p:spPr/>
        <p:txBody>
          <a:bodyPr/>
          <a:lstStyle/>
          <a:p>
            <a:fld id="{7B6A6AC9-3E7A-43EB-BA37-00BBA4BE9FA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623816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A6AC9-3E7A-43EB-BA37-00BBA4BE9FA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73293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participants stand in two lines facing each other</a:t>
            </a:r>
          </a:p>
          <a:p>
            <a:endParaRPr lang="en-US" dirty="0" smtClean="0"/>
          </a:p>
          <a:p>
            <a:r>
              <a:rPr lang="en-US" dirty="0" smtClean="0"/>
              <a:t>Facilitator</a:t>
            </a:r>
            <a:r>
              <a:rPr lang="en-US" baseline="0" dirty="0" smtClean="0"/>
              <a:t> reads the statement </a:t>
            </a:r>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934930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0" y="381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11"/>
          <p:cNvGrpSpPr>
            <a:grpSpLocks/>
          </p:cNvGrpSpPr>
          <p:nvPr userDrawn="1"/>
        </p:nvGrpSpPr>
        <p:grpSpPr bwMode="auto">
          <a:xfrm>
            <a:off x="304800" y="304800"/>
            <a:ext cx="1260475" cy="1260475"/>
            <a:chOff x="193688" y="193688"/>
            <a:chExt cx="1260000" cy="1260000"/>
          </a:xfrm>
        </p:grpSpPr>
        <p:sp>
          <p:nvSpPr>
            <p:cNvPr id="6" name="Oval 5"/>
            <p:cNvSpPr/>
            <p:nvPr userDrawn="1"/>
          </p:nvSpPr>
          <p:spPr>
            <a:xfrm>
              <a:off x="193688" y="193688"/>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7" name="TextBox 6"/>
            <p:cNvSpPr txBox="1"/>
            <p:nvPr userDrawn="1"/>
          </p:nvSpPr>
          <p:spPr>
            <a:xfrm>
              <a:off x="253943" y="669856"/>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
        <p:nvSpPr>
          <p:cNvPr id="2" name="Title 1"/>
          <p:cNvSpPr>
            <a:spLocks noGrp="1"/>
          </p:cNvSpPr>
          <p:nvPr>
            <p:ph type="ctrTitle" hasCustomPrompt="1"/>
          </p:nvPr>
        </p:nvSpPr>
        <p:spPr>
          <a:xfrm>
            <a:off x="685800" y="2667000"/>
            <a:ext cx="7543800" cy="647591"/>
          </a:xfrm>
        </p:spPr>
        <p:txBody>
          <a:bodyPr/>
          <a:lstStyle>
            <a:lvl1pPr algn="r">
              <a:defRPr b="1" baseline="0">
                <a:solidFill>
                  <a:schemeClr val="bg1"/>
                </a:solidFill>
              </a:defRPr>
            </a:lvl1pPr>
          </a:lstStyle>
          <a:p>
            <a:r>
              <a:rPr lang="en-US" dirty="0" smtClean="0"/>
              <a:t>Addressing Gender and Diversity Equality within Community Safety and</a:t>
            </a:r>
            <a:endParaRPr lang="en-GB" dirty="0"/>
          </a:p>
        </p:txBody>
      </p:sp>
      <p:sp>
        <p:nvSpPr>
          <p:cNvPr id="3" name="Subtitle 2"/>
          <p:cNvSpPr>
            <a:spLocks noGrp="1"/>
          </p:cNvSpPr>
          <p:nvPr>
            <p:ph type="subTitle" idx="1" hasCustomPrompt="1"/>
          </p:nvPr>
        </p:nvSpPr>
        <p:spPr>
          <a:xfrm>
            <a:off x="990600" y="37338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IFRC Southeast Asia Regional Delegation</a:t>
            </a:r>
          </a:p>
          <a:p>
            <a:r>
              <a:rPr lang="en-GB" dirty="0" smtClean="0"/>
              <a:t>2014</a:t>
            </a:r>
            <a:endParaRPr lang="en-GB" dirty="0"/>
          </a:p>
        </p:txBody>
      </p:sp>
    </p:spTree>
    <p:extLst>
      <p:ext uri="{BB962C8B-B14F-4D97-AF65-F5344CB8AC3E}">
        <p14:creationId xmlns:p14="http://schemas.microsoft.com/office/powerpoint/2010/main" val="41705927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8" name="Group 11"/>
          <p:cNvGrpSpPr>
            <a:grpSpLocks/>
          </p:cNvGrpSpPr>
          <p:nvPr userDrawn="1"/>
        </p:nvGrpSpPr>
        <p:grpSpPr bwMode="auto">
          <a:xfrm>
            <a:off x="323528" y="476672"/>
            <a:ext cx="1260475" cy="1260475"/>
            <a:chOff x="60067" y="213153"/>
            <a:chExt cx="1260000" cy="1260000"/>
          </a:xfrm>
        </p:grpSpPr>
        <p:sp>
          <p:nvSpPr>
            <p:cNvPr id="9" name="Oval 8"/>
            <p:cNvSpPr/>
            <p:nvPr/>
          </p:nvSpPr>
          <p:spPr>
            <a:xfrm>
              <a:off x="60067" y="213153"/>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TextBox 9"/>
            <p:cNvSpPr txBox="1"/>
            <p:nvPr/>
          </p:nvSpPr>
          <p:spPr>
            <a:xfrm>
              <a:off x="132048" y="656346"/>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4086641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060229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13073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33424861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632364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7968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TextBox 4"/>
            <p:cNvSpPr txBox="1"/>
            <p:nvPr/>
          </p:nvSpPr>
          <p:spPr>
            <a:xfrm>
              <a:off x="533400" y="498475"/>
              <a:ext cx="4724400" cy="3693319"/>
            </a:xfrm>
            <a:prstGeom prst="rect">
              <a:avLst/>
            </a:prstGeom>
            <a:noFill/>
          </p:spPr>
          <p:txBody>
            <a:bodyPr lIns="0" tIns="0" rIns="0" bIns="0">
              <a:spAutoFit/>
            </a:bodyPr>
            <a:lstStyle/>
            <a:p>
              <a:pPr>
                <a:defRPr/>
              </a:pPr>
              <a:r>
                <a:rPr lang="en-US" sz="2000" b="1" baseline="30000" dirty="0">
                  <a:solidFill>
                    <a:srgbClr val="E8C7B0"/>
                  </a:solidFill>
                  <a:latin typeface="Arial" pitchFamily="34" charset="0"/>
                  <a:cs typeface="Arial" pitchFamily="34" charset="0"/>
                </a:rPr>
                <a:t>FOR FURTHER INFORMATION ON GENDER, </a:t>
              </a:r>
            </a:p>
            <a:p>
              <a:pPr>
                <a:defRPr/>
              </a:pPr>
              <a:r>
                <a:rPr lang="en-US" sz="2000" b="1" baseline="30000" dirty="0">
                  <a:solidFill>
                    <a:srgbClr val="E8C7B0"/>
                  </a:solidFill>
                  <a:latin typeface="Arial" pitchFamily="34" charset="0"/>
                  <a:cs typeface="Arial" pitchFamily="34" charset="0"/>
                </a:rPr>
                <a:t>PLEASE CONTACT:</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IFRC GENDER ADVISOR, MENA ZONE</a:t>
              </a:r>
            </a:p>
            <a:p>
              <a:pPr>
                <a:defRPr/>
              </a:pPr>
              <a:r>
                <a:rPr lang="en-US" sz="2000" baseline="30000" dirty="0">
                  <a:solidFill>
                    <a:prstClr val="white"/>
                  </a:solidFill>
                  <a:latin typeface="Arial" pitchFamily="34" charset="0"/>
                  <a:cs typeface="Arial" pitchFamily="34" charset="0"/>
                </a:rPr>
                <a:t>JESSICA CADESKY</a:t>
              </a:r>
              <a:br>
                <a:rPr lang="en-US" sz="2000"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TEL. : +961 71 802 484</a:t>
              </a:r>
            </a:p>
            <a:p>
              <a:pPr>
                <a:defRPr/>
              </a:pPr>
              <a:r>
                <a:rPr lang="en-US" sz="2000" b="1" baseline="30000" dirty="0">
                  <a:solidFill>
                    <a:prstClr val="white"/>
                  </a:solidFill>
                  <a:latin typeface="Arial" pitchFamily="34" charset="0"/>
                  <a:cs typeface="Arial" pitchFamily="34" charset="0"/>
                </a:rPr>
                <a:t>EMAIL: jessica.cadesky@ifrc.org</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THIS PRESENTATION IS PUBLISHED BY</a:t>
              </a:r>
            </a:p>
            <a:p>
              <a:pPr>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a:defRPr/>
              </a:pPr>
              <a:r>
                <a:rPr lang="en-US" sz="2000" b="1" baseline="30000" dirty="0">
                  <a:solidFill>
                    <a:prstClr val="white"/>
                  </a:solidFill>
                  <a:latin typeface="Arial" pitchFamily="34" charset="0"/>
                  <a:cs typeface="Arial" pitchFamily="34" charset="0"/>
                </a:rPr>
                <a:t>P.O. BOX 372</a:t>
              </a:r>
            </a:p>
            <a:p>
              <a:pPr>
                <a:defRPr/>
              </a:pPr>
              <a:r>
                <a:rPr lang="en-US" sz="2000" b="1" baseline="30000" dirty="0">
                  <a:solidFill>
                    <a:prstClr val="white"/>
                  </a:solidFill>
                  <a:latin typeface="Arial" pitchFamily="34" charset="0"/>
                  <a:cs typeface="Arial" pitchFamily="34" charset="0"/>
                </a:rPr>
                <a:t>CH-1211 GENEVA 19</a:t>
              </a:r>
            </a:p>
            <a:p>
              <a:pPr>
                <a:defRPr/>
              </a:pPr>
              <a:r>
                <a:rPr lang="en-US" sz="2000" b="1" baseline="30000" dirty="0">
                  <a:solidFill>
                    <a:prstClr val="white"/>
                  </a:solidFill>
                  <a:latin typeface="Arial" pitchFamily="34" charset="0"/>
                  <a:cs typeface="Arial" pitchFamily="34" charset="0"/>
                </a:rPr>
                <a:t>SWITZERLAND</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TEL.: +41 22 730 42 22</a:t>
              </a:r>
            </a:p>
            <a:p>
              <a:pPr>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36714209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40662975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3681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extLst>
      <p:ext uri="{BB962C8B-B14F-4D97-AF65-F5344CB8AC3E}">
        <p14:creationId xmlns:p14="http://schemas.microsoft.com/office/powerpoint/2010/main" val="198994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693109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13527094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smtClean="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Tree>
    <p:extLst>
      <p:ext uri="{BB962C8B-B14F-4D97-AF65-F5344CB8AC3E}">
        <p14:creationId xmlns:p14="http://schemas.microsoft.com/office/powerpoint/2010/main" val="2838246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smtClean="0"/>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154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TextBox 4"/>
            <p:cNvSpPr txBox="1"/>
            <p:nvPr/>
          </p:nvSpPr>
          <p:spPr>
            <a:xfrm>
              <a:off x="533400" y="498475"/>
              <a:ext cx="4724400" cy="4431983"/>
            </a:xfrm>
            <a:prstGeom prst="rect">
              <a:avLst/>
            </a:prstGeom>
            <a:noFill/>
          </p:spPr>
          <p:txBody>
            <a:bodyPr lIns="0" tIns="0" rIns="0" bIns="0">
              <a:spAutoFit/>
            </a:bodyPr>
            <a:lstStyle/>
            <a:p>
              <a:pPr>
                <a:defRPr/>
              </a:pPr>
              <a:r>
                <a:rPr lang="en-US" sz="1600" b="1" dirty="0">
                  <a:solidFill>
                    <a:prstClr val="white"/>
                  </a:solidFill>
                  <a:latin typeface="Arial" pitchFamily="34" charset="0"/>
                  <a:cs typeface="Arial" pitchFamily="34" charset="0"/>
                </a:rPr>
                <a:t>FOR FURTHER INFORMATION ON </a:t>
              </a:r>
              <a:r>
                <a:rPr lang="en-US" sz="1600" b="1" dirty="0" smtClean="0">
                  <a:solidFill>
                    <a:prstClr val="white"/>
                  </a:solidFill>
                  <a:latin typeface="Arial" pitchFamily="34" charset="0"/>
                  <a:cs typeface="Arial" pitchFamily="34" charset="0"/>
                </a:rPr>
                <a:t>GENDER, DIVERSITY AND GBV IN EMERGENCIES, </a:t>
              </a:r>
              <a:r>
                <a:rPr lang="en-US" sz="1600" b="1" dirty="0">
                  <a:solidFill>
                    <a:prstClr val="white"/>
                  </a:solidFill>
                  <a:latin typeface="Arial" pitchFamily="34" charset="0"/>
                  <a:cs typeface="Arial" pitchFamily="34" charset="0"/>
                </a:rPr>
                <a:t>PLEASE CONTACT:</a:t>
              </a:r>
            </a:p>
            <a:p>
              <a:pPr>
                <a:defRPr/>
              </a:pPr>
              <a:endParaRPr lang="en-US" sz="1600" b="1" dirty="0">
                <a:solidFill>
                  <a:prstClr val="white"/>
                </a:solidFill>
                <a:latin typeface="Arial" pitchFamily="34" charset="0"/>
                <a:cs typeface="Arial" pitchFamily="34" charset="0"/>
              </a:endParaRPr>
            </a:p>
            <a:p>
              <a:pPr>
                <a:defRPr/>
              </a:pPr>
              <a:r>
                <a:rPr lang="en-US" sz="1600" b="1" dirty="0">
                  <a:solidFill>
                    <a:prstClr val="white"/>
                  </a:solidFill>
                  <a:latin typeface="Arial" pitchFamily="34" charset="0"/>
                  <a:cs typeface="Arial" pitchFamily="34" charset="0"/>
                </a:rPr>
                <a:t>IFRC </a:t>
              </a:r>
              <a:r>
                <a:rPr lang="en-US" sz="1600" b="1" dirty="0" smtClean="0">
                  <a:solidFill>
                    <a:prstClr val="white"/>
                  </a:solidFill>
                  <a:latin typeface="Arial" pitchFamily="34" charset="0"/>
                  <a:cs typeface="Arial" pitchFamily="34" charset="0"/>
                </a:rPr>
                <a:t>Programme and Policy Support</a:t>
              </a:r>
              <a:endParaRPr lang="en-US" sz="1600" b="1" dirty="0">
                <a:solidFill>
                  <a:prstClr val="white"/>
                </a:solidFill>
                <a:latin typeface="Arial" pitchFamily="34" charset="0"/>
                <a:cs typeface="Arial" pitchFamily="34" charset="0"/>
              </a:endParaRPr>
            </a:p>
            <a:p>
              <a:pPr>
                <a:defRPr/>
              </a:pPr>
              <a:r>
                <a:rPr lang="en-US" sz="1600" dirty="0" smtClean="0">
                  <a:solidFill>
                    <a:prstClr val="white"/>
                  </a:solidFill>
                  <a:latin typeface="Arial" pitchFamily="34" charset="0"/>
                  <a:cs typeface="Arial" pitchFamily="34" charset="0"/>
                </a:rPr>
                <a:t>Siobhán Foran, Senior Officer, Gender &amp; Diversity</a:t>
              </a:r>
              <a:r>
                <a:rPr lang="en-US" sz="1600" dirty="0">
                  <a:solidFill>
                    <a:prstClr val="white"/>
                  </a:solidFill>
                  <a:latin typeface="Arial" pitchFamily="34" charset="0"/>
                  <a:cs typeface="Arial" pitchFamily="34" charset="0"/>
                </a:rPr>
                <a:t/>
              </a:r>
              <a:br>
                <a:rPr lang="en-US" sz="1600" dirty="0">
                  <a:solidFill>
                    <a:prstClr val="white"/>
                  </a:solidFill>
                  <a:latin typeface="Arial" pitchFamily="34" charset="0"/>
                  <a:cs typeface="Arial" pitchFamily="34" charset="0"/>
                </a:rPr>
              </a:br>
              <a:r>
                <a:rPr lang="en-US" sz="1600" b="1" dirty="0">
                  <a:solidFill>
                    <a:prstClr val="white"/>
                  </a:solidFill>
                  <a:latin typeface="Arial" pitchFamily="34" charset="0"/>
                  <a:cs typeface="Arial" pitchFamily="34" charset="0"/>
                </a:rPr>
                <a:t>TEL. : +41 022 730 </a:t>
              </a:r>
              <a:r>
                <a:rPr lang="en-US" sz="1600" b="1" dirty="0" smtClean="0">
                  <a:solidFill>
                    <a:prstClr val="white"/>
                  </a:solidFill>
                  <a:latin typeface="Arial" pitchFamily="34" charset="0"/>
                  <a:cs typeface="Arial" pitchFamily="34" charset="0"/>
                </a:rPr>
                <a:t>4687</a:t>
              </a:r>
              <a:endParaRPr lang="en-US" sz="1600" b="1" dirty="0">
                <a:solidFill>
                  <a:prstClr val="white"/>
                </a:solidFill>
                <a:latin typeface="Arial" pitchFamily="34" charset="0"/>
                <a:cs typeface="Arial" pitchFamily="34" charset="0"/>
              </a:endParaRPr>
            </a:p>
            <a:p>
              <a:pPr>
                <a:defRPr/>
              </a:pPr>
              <a:r>
                <a:rPr lang="en-US" sz="1600" b="1" dirty="0">
                  <a:solidFill>
                    <a:prstClr val="white"/>
                  </a:solidFill>
                  <a:latin typeface="Arial" pitchFamily="34" charset="0"/>
                  <a:cs typeface="Arial" pitchFamily="34" charset="0"/>
                </a:rPr>
                <a:t>EMAIL: </a:t>
              </a:r>
              <a:r>
                <a:rPr lang="en-US" sz="1600" b="1" dirty="0" smtClean="0">
                  <a:solidFill>
                    <a:prstClr val="white"/>
                  </a:solidFill>
                  <a:latin typeface="Arial" pitchFamily="34" charset="0"/>
                  <a:cs typeface="Arial" pitchFamily="34" charset="0"/>
                </a:rPr>
                <a:t>siobhan.foran@ifrc.org</a:t>
              </a:r>
              <a:endParaRPr lang="en-US" sz="1600" b="1" dirty="0">
                <a:solidFill>
                  <a:prstClr val="white"/>
                </a:solidFill>
                <a:latin typeface="Arial" pitchFamily="34" charset="0"/>
                <a:cs typeface="Arial" pitchFamily="34" charset="0"/>
              </a:endParaRPr>
            </a:p>
            <a:p>
              <a:pPr>
                <a:defRPr/>
              </a:pPr>
              <a:endParaRPr lang="en-US" sz="1600" b="1" dirty="0">
                <a:solidFill>
                  <a:prstClr val="white"/>
                </a:solidFill>
                <a:latin typeface="Arial" pitchFamily="34" charset="0"/>
                <a:cs typeface="Arial" pitchFamily="34" charset="0"/>
              </a:endParaRPr>
            </a:p>
            <a:p>
              <a:pPr>
                <a:defRPr/>
              </a:pPr>
              <a:r>
                <a:rPr lang="en-US" sz="1600" b="1" dirty="0">
                  <a:solidFill>
                    <a:prstClr val="white"/>
                  </a:solidFill>
                  <a:latin typeface="Arial" pitchFamily="34" charset="0"/>
                  <a:cs typeface="Arial" pitchFamily="34" charset="0"/>
                </a:rPr>
                <a:t>THIS PRESENTATION IS PUBLISHED BY</a:t>
              </a:r>
            </a:p>
            <a:p>
              <a:pPr>
                <a:defRPr/>
              </a:pPr>
              <a:r>
                <a:rPr lang="en-US" sz="1600" b="1" dirty="0">
                  <a:solidFill>
                    <a:prstClr val="white"/>
                  </a:solidFill>
                  <a:latin typeface="Arial" pitchFamily="34" charset="0"/>
                  <a:cs typeface="Arial" pitchFamily="34" charset="0"/>
                </a:rPr>
                <a:t>INTERNATIONAL FEDERATION OF </a:t>
              </a:r>
              <a:br>
                <a:rPr lang="en-US" sz="1600" b="1" dirty="0">
                  <a:solidFill>
                    <a:prstClr val="white"/>
                  </a:solidFill>
                  <a:latin typeface="Arial" pitchFamily="34" charset="0"/>
                  <a:cs typeface="Arial" pitchFamily="34" charset="0"/>
                </a:rPr>
              </a:br>
              <a:r>
                <a:rPr lang="en-US" sz="1600" b="1" dirty="0">
                  <a:solidFill>
                    <a:prstClr val="white"/>
                  </a:solidFill>
                  <a:latin typeface="Arial" pitchFamily="34" charset="0"/>
                  <a:cs typeface="Arial" pitchFamily="34" charset="0"/>
                </a:rPr>
                <a:t>RED CROSS AND RED CRESCENT SOCIETIES</a:t>
              </a:r>
            </a:p>
            <a:p>
              <a:pPr>
                <a:defRPr/>
              </a:pPr>
              <a:r>
                <a:rPr lang="en-US" sz="1600" b="1" dirty="0">
                  <a:solidFill>
                    <a:prstClr val="white"/>
                  </a:solidFill>
                  <a:latin typeface="Arial" pitchFamily="34" charset="0"/>
                  <a:cs typeface="Arial" pitchFamily="34" charset="0"/>
                </a:rPr>
                <a:t>P.O. BOX </a:t>
              </a:r>
              <a:r>
                <a:rPr lang="en-US" sz="1600" b="1" dirty="0" smtClean="0">
                  <a:solidFill>
                    <a:prstClr val="white"/>
                  </a:solidFill>
                  <a:latin typeface="Arial" pitchFamily="34" charset="0"/>
                  <a:cs typeface="Arial" pitchFamily="34" charset="0"/>
                </a:rPr>
                <a:t>303</a:t>
              </a:r>
              <a:endParaRPr lang="en-US" sz="1600" b="1" dirty="0">
                <a:solidFill>
                  <a:prstClr val="white"/>
                </a:solidFill>
                <a:latin typeface="Arial" pitchFamily="34" charset="0"/>
                <a:cs typeface="Arial" pitchFamily="34" charset="0"/>
              </a:endParaRPr>
            </a:p>
            <a:p>
              <a:pPr>
                <a:defRPr/>
              </a:pPr>
              <a:r>
                <a:rPr lang="en-US" sz="1600" b="1" dirty="0">
                  <a:solidFill>
                    <a:prstClr val="white"/>
                  </a:solidFill>
                  <a:latin typeface="Arial" pitchFamily="34" charset="0"/>
                  <a:cs typeface="Arial" pitchFamily="34" charset="0"/>
                </a:rPr>
                <a:t>CH-1211 GENEVA 19</a:t>
              </a:r>
            </a:p>
            <a:p>
              <a:pPr>
                <a:defRPr/>
              </a:pPr>
              <a:r>
                <a:rPr lang="en-US" sz="1600" b="1" dirty="0">
                  <a:solidFill>
                    <a:prstClr val="white"/>
                  </a:solidFill>
                  <a:latin typeface="Arial" pitchFamily="34" charset="0"/>
                  <a:cs typeface="Arial" pitchFamily="34" charset="0"/>
                </a:rPr>
                <a:t>SWITZERLAND</a:t>
              </a:r>
            </a:p>
            <a:p>
              <a:pPr>
                <a:defRPr/>
              </a:pPr>
              <a:endParaRPr lang="en-US" sz="1600" b="1" dirty="0">
                <a:solidFill>
                  <a:prstClr val="white"/>
                </a:solidFill>
                <a:latin typeface="Arial" pitchFamily="34" charset="0"/>
                <a:cs typeface="Arial" pitchFamily="34" charset="0"/>
              </a:endParaRPr>
            </a:p>
            <a:p>
              <a:pPr>
                <a:defRPr/>
              </a:pPr>
              <a:r>
                <a:rPr lang="en-US" sz="1600" b="1" dirty="0">
                  <a:solidFill>
                    <a:prstClr val="white"/>
                  </a:solidFill>
                  <a:latin typeface="Arial" pitchFamily="34" charset="0"/>
                  <a:cs typeface="Arial" pitchFamily="34" charset="0"/>
                </a:rPr>
                <a:t>TEL.: +41 22 730 42 22</a:t>
              </a:r>
            </a:p>
            <a:p>
              <a:pPr>
                <a:defRPr/>
              </a:pPr>
              <a:r>
                <a:rPr lang="en-US" sz="1600" b="1" dirty="0">
                  <a:solidFill>
                    <a:prstClr val="white"/>
                  </a:solidFill>
                  <a:latin typeface="Arial" pitchFamily="34" charset="0"/>
                  <a:cs typeface="Arial" pitchFamily="34" charset="0"/>
                </a:rPr>
                <a:t>FAX.: +41 22 733 03 95</a:t>
              </a:r>
              <a:endParaRPr lang="en-US" sz="1600" dirty="0">
                <a:solidFill>
                  <a:prstClr val="white"/>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extLst>
      <p:ext uri="{BB962C8B-B14F-4D97-AF65-F5344CB8AC3E}">
        <p14:creationId xmlns:p14="http://schemas.microsoft.com/office/powerpoint/2010/main" val="8673457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8" name="Group 11"/>
          <p:cNvGrpSpPr>
            <a:grpSpLocks/>
          </p:cNvGrpSpPr>
          <p:nvPr userDrawn="1"/>
        </p:nvGrpSpPr>
        <p:grpSpPr bwMode="auto">
          <a:xfrm>
            <a:off x="323528" y="476672"/>
            <a:ext cx="1260475" cy="1260475"/>
            <a:chOff x="60067" y="213153"/>
            <a:chExt cx="1260000" cy="1260000"/>
          </a:xfrm>
        </p:grpSpPr>
        <p:sp>
          <p:nvSpPr>
            <p:cNvPr id="9" name="Oval 8"/>
            <p:cNvSpPr/>
            <p:nvPr/>
          </p:nvSpPr>
          <p:spPr>
            <a:xfrm>
              <a:off x="60067" y="213153"/>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TextBox 9"/>
            <p:cNvSpPr txBox="1"/>
            <p:nvPr/>
          </p:nvSpPr>
          <p:spPr>
            <a:xfrm>
              <a:off x="132048" y="656346"/>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20981345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836159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00714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38469273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78428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936630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481208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TextBox 4"/>
            <p:cNvSpPr txBox="1"/>
            <p:nvPr/>
          </p:nvSpPr>
          <p:spPr>
            <a:xfrm>
              <a:off x="533400" y="498475"/>
              <a:ext cx="4724400" cy="4206280"/>
            </a:xfrm>
            <a:prstGeom prst="rect">
              <a:avLst/>
            </a:prstGeom>
            <a:noFill/>
          </p:spPr>
          <p:txBody>
            <a:bodyPr lIns="0" tIns="0" rIns="0" bIns="0">
              <a:spAutoFit/>
            </a:bodyPr>
            <a:lstStyle/>
            <a:p>
              <a:pPr>
                <a:defRPr/>
              </a:pPr>
              <a:r>
                <a:rPr lang="en-US" sz="2000" baseline="30000" dirty="0">
                  <a:solidFill>
                    <a:srgbClr val="E8C7B0"/>
                  </a:solidFill>
                  <a:latin typeface="Arial" pitchFamily="34" charset="0"/>
                  <a:cs typeface="Arial" pitchFamily="34" charset="0"/>
                </a:rPr>
                <a:t>FOR FURTHER INFORMATION ON </a:t>
              </a:r>
              <a:r>
                <a:rPr lang="en-US" sz="2000" baseline="30000" dirty="0" smtClean="0">
                  <a:solidFill>
                    <a:srgbClr val="E8C7B0"/>
                  </a:solidFill>
                  <a:latin typeface="Arial" pitchFamily="34" charset="0"/>
                  <a:cs typeface="Arial" pitchFamily="34" charset="0"/>
                </a:rPr>
                <a:t>GENDER AND DIVERSITY</a:t>
              </a:r>
            </a:p>
            <a:p>
              <a:pPr>
                <a:defRPr/>
              </a:pPr>
              <a:r>
                <a:rPr lang="en-US" sz="2000" baseline="30000" dirty="0" smtClean="0">
                  <a:solidFill>
                    <a:srgbClr val="E8C7B0"/>
                  </a:solidFill>
                  <a:latin typeface="Arial" pitchFamily="34" charset="0"/>
                  <a:cs typeface="Arial" pitchFamily="34" charset="0"/>
                </a:rPr>
                <a:t> </a:t>
              </a:r>
              <a:endParaRPr lang="en-US" sz="2000" baseline="30000" dirty="0">
                <a:solidFill>
                  <a:srgbClr val="E8C7B0"/>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PLEASE CONTACT:</a:t>
              </a:r>
            </a:p>
            <a:p>
              <a:pPr>
                <a:defRPr/>
              </a:pPr>
              <a:r>
                <a:rPr lang="en-US" sz="2000" dirty="0" smtClean="0">
                  <a:solidFill>
                    <a:prstClr val="white"/>
                  </a:solidFill>
                  <a:latin typeface="Arial" pitchFamily="34" charset="0"/>
                  <a:cs typeface="Arial" pitchFamily="34" charset="0"/>
                </a:rPr>
                <a:t> </a:t>
              </a:r>
            </a:p>
            <a:p>
              <a:pPr>
                <a:defRPr/>
              </a:pPr>
              <a:r>
                <a:rPr lang="en-US" sz="2000" b="1" baseline="30000" dirty="0" smtClean="0">
                  <a:solidFill>
                    <a:srgbClr val="E8C7B0"/>
                  </a:solidFill>
                  <a:latin typeface="Arial" pitchFamily="34" charset="0"/>
                  <a:cs typeface="Arial" pitchFamily="34" charset="0"/>
                </a:rPr>
                <a:t>IFRC GENDER AND DIVERSITY OFFICER, SOUTH EAST ASIA REGIONAL DELEGATION</a:t>
              </a:r>
              <a:r>
                <a:rPr lang="en-US" sz="2000" baseline="30000" dirty="0" smtClean="0">
                  <a:solidFill>
                    <a:prstClr val="white"/>
                  </a:solidFill>
                  <a:latin typeface="Arial" pitchFamily="34" charset="0"/>
                  <a:cs typeface="Arial" pitchFamily="34" charset="0"/>
                </a:rPr>
                <a:t/>
              </a:r>
              <a:br>
                <a:rPr lang="en-US" sz="2000" baseline="30000" dirty="0" smtClean="0">
                  <a:solidFill>
                    <a:prstClr val="white"/>
                  </a:solidFill>
                  <a:latin typeface="Arial" pitchFamily="34" charset="0"/>
                  <a:cs typeface="Arial" pitchFamily="34" charset="0"/>
                </a:rPr>
              </a:br>
              <a:r>
                <a:rPr lang="en-US" sz="2000" baseline="30000" dirty="0" smtClean="0">
                  <a:solidFill>
                    <a:prstClr val="white"/>
                  </a:solidFill>
                  <a:latin typeface="Arial" pitchFamily="34" charset="0"/>
                  <a:cs typeface="Arial" pitchFamily="34" charset="0"/>
                </a:rPr>
                <a:t>CHRISTINA</a:t>
              </a:r>
              <a:r>
                <a:rPr lang="en-US" sz="2000" b="1" dirty="0" smtClean="0">
                  <a:solidFill>
                    <a:prstClr val="white"/>
                  </a:solidFill>
                  <a:latin typeface="Arial" pitchFamily="34" charset="0"/>
                  <a:cs typeface="Arial" pitchFamily="34" charset="0"/>
                </a:rPr>
                <a:t> </a:t>
              </a:r>
              <a:r>
                <a:rPr lang="en-US" sz="2000" baseline="30000" dirty="0" smtClean="0">
                  <a:solidFill>
                    <a:prstClr val="white"/>
                  </a:solidFill>
                  <a:latin typeface="Arial" pitchFamily="34" charset="0"/>
                  <a:cs typeface="Arial" pitchFamily="34" charset="0"/>
                </a:rPr>
                <a:t>HANEEF (christina.haneef@ifrc.org)</a:t>
              </a:r>
            </a:p>
            <a:p>
              <a:pPr>
                <a:defRPr/>
              </a:pPr>
              <a:endParaRPr lang="en-US" sz="2000" b="1" baseline="30000" dirty="0">
                <a:solidFill>
                  <a:prstClr val="white"/>
                </a:solidFill>
                <a:latin typeface="Arial" pitchFamily="34" charset="0"/>
                <a:cs typeface="Arial" pitchFamily="34" charset="0"/>
              </a:endParaRP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THIS PRESENTATION IS PUBLISHED BY</a:t>
              </a:r>
            </a:p>
            <a:p>
              <a:pPr>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a:defRPr/>
              </a:pPr>
              <a:r>
                <a:rPr lang="en-US" sz="2000" b="1" baseline="30000" dirty="0">
                  <a:solidFill>
                    <a:prstClr val="white"/>
                  </a:solidFill>
                  <a:latin typeface="Arial" pitchFamily="34" charset="0"/>
                  <a:cs typeface="Arial" pitchFamily="34" charset="0"/>
                </a:rPr>
                <a:t>P.O. BOX 372</a:t>
              </a:r>
            </a:p>
            <a:p>
              <a:pPr>
                <a:defRPr/>
              </a:pPr>
              <a:r>
                <a:rPr lang="en-US" sz="2000" b="1" baseline="30000" dirty="0">
                  <a:solidFill>
                    <a:prstClr val="white"/>
                  </a:solidFill>
                  <a:latin typeface="Arial" pitchFamily="34" charset="0"/>
                  <a:cs typeface="Arial" pitchFamily="34" charset="0"/>
                </a:rPr>
                <a:t>CH-1211 GENEVA 19</a:t>
              </a:r>
            </a:p>
            <a:p>
              <a:pPr>
                <a:defRPr/>
              </a:pPr>
              <a:r>
                <a:rPr lang="en-US" sz="2000" b="1" baseline="30000" dirty="0">
                  <a:solidFill>
                    <a:prstClr val="white"/>
                  </a:solidFill>
                  <a:latin typeface="Arial" pitchFamily="34" charset="0"/>
                  <a:cs typeface="Arial" pitchFamily="34" charset="0"/>
                </a:rPr>
                <a:t>SWITZERLAND</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TEL.: +41 22 730 42 22</a:t>
              </a:r>
            </a:p>
            <a:p>
              <a:pPr>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71672501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83954062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3947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extLst>
      <p:ext uri="{BB962C8B-B14F-4D97-AF65-F5344CB8AC3E}">
        <p14:creationId xmlns:p14="http://schemas.microsoft.com/office/powerpoint/2010/main" val="32839373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544807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771552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TextBox 4"/>
            <p:cNvSpPr txBox="1"/>
            <p:nvPr userDrawn="1"/>
          </p:nvSpPr>
          <p:spPr>
            <a:xfrm>
              <a:off x="533400" y="498475"/>
              <a:ext cx="4724400" cy="3795911"/>
            </a:xfrm>
            <a:prstGeom prst="rect">
              <a:avLst/>
            </a:prstGeom>
            <a:noFill/>
          </p:spPr>
          <p:txBody>
            <a:bodyPr lIns="0" tIns="0" rIns="0" bIns="0">
              <a:spAutoFit/>
            </a:bodyPr>
            <a:lstStyle/>
            <a:p>
              <a:pPr>
                <a:defRPr/>
              </a:pPr>
              <a:r>
                <a:rPr lang="en-US" sz="2000" b="1" baseline="30000" dirty="0">
                  <a:solidFill>
                    <a:srgbClr val="E8C7B0"/>
                  </a:solidFill>
                  <a:latin typeface="Arial" pitchFamily="34" charset="0"/>
                  <a:cs typeface="Arial" pitchFamily="34" charset="0"/>
                </a:rPr>
                <a:t>FOR FURTHER INFORMATION ON GENDER, PLEASE CONTACT:</a:t>
              </a:r>
            </a:p>
            <a:p>
              <a:pPr>
                <a:defRPr/>
              </a:pPr>
              <a:endParaRPr lang="en-US" sz="2000" b="1" baseline="30000" dirty="0">
                <a:solidFill>
                  <a:srgbClr val="E8C7B0"/>
                </a:solidFill>
                <a:latin typeface="Arial" pitchFamily="34" charset="0"/>
                <a:cs typeface="Arial" pitchFamily="34" charset="0"/>
              </a:endParaRPr>
            </a:p>
            <a:p>
              <a:pPr>
                <a:defRPr/>
              </a:pPr>
              <a:r>
                <a:rPr lang="en-US" sz="2000" baseline="30000" dirty="0">
                  <a:solidFill>
                    <a:prstClr val="white"/>
                  </a:solidFill>
                  <a:latin typeface="Arial" pitchFamily="34" charset="0"/>
                  <a:cs typeface="Arial" pitchFamily="34" charset="0"/>
                </a:rPr>
                <a:t>Matt McMahon, REGIONAL</a:t>
              </a:r>
              <a:r>
                <a:rPr lang="en-US" sz="2000" dirty="0">
                  <a:solidFill>
                    <a:prstClr val="white"/>
                  </a:solidFill>
                  <a:latin typeface="Arial" pitchFamily="34" charset="0"/>
                  <a:cs typeface="Arial" pitchFamily="34" charset="0"/>
                </a:rPr>
                <a:t> </a:t>
              </a:r>
              <a:r>
                <a:rPr lang="en-US" sz="2000" baseline="30000" dirty="0">
                  <a:solidFill>
                    <a:prstClr val="white"/>
                  </a:solidFill>
                  <a:latin typeface="Arial" pitchFamily="34" charset="0"/>
                  <a:cs typeface="Arial" pitchFamily="34" charset="0"/>
                </a:rPr>
                <a:t>GENDER and</a:t>
              </a:r>
              <a:r>
                <a:rPr lang="en-US" sz="2000" dirty="0">
                  <a:solidFill>
                    <a:prstClr val="white"/>
                  </a:solidFill>
                  <a:latin typeface="Arial" pitchFamily="34" charset="0"/>
                  <a:cs typeface="Arial" pitchFamily="34" charset="0"/>
                </a:rPr>
                <a:t> </a:t>
              </a:r>
              <a:r>
                <a:rPr lang="en-US" sz="2000" baseline="30000" dirty="0">
                  <a:solidFill>
                    <a:prstClr val="white"/>
                  </a:solidFill>
                  <a:latin typeface="Arial" pitchFamily="34" charset="0"/>
                  <a:cs typeface="Arial" pitchFamily="34" charset="0"/>
                </a:rPr>
                <a:t> DIVERSITY FOCAL PERSON, IFRC Southeast Asia Regional Delegation</a:t>
              </a:r>
              <a:br>
                <a:rPr lang="en-US" sz="2000"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TEL. : +66(0) 2661</a:t>
              </a:r>
              <a:r>
                <a:rPr lang="en-US" sz="2000" b="1" dirty="0">
                  <a:solidFill>
                    <a:prstClr val="white"/>
                  </a:solidFill>
                  <a:latin typeface="Arial" pitchFamily="34" charset="0"/>
                  <a:cs typeface="Arial" pitchFamily="34" charset="0"/>
                </a:rPr>
                <a:t> </a:t>
              </a:r>
              <a:r>
                <a:rPr lang="en-US" sz="2000" b="1" baseline="30000" dirty="0">
                  <a:solidFill>
                    <a:prstClr val="white"/>
                  </a:solidFill>
                  <a:latin typeface="Arial" pitchFamily="34" charset="0"/>
                  <a:cs typeface="Arial" pitchFamily="34" charset="0"/>
                </a:rPr>
                <a:t>8201 ext 104</a:t>
              </a:r>
              <a:r>
                <a:rPr lang="en-US" sz="2000" b="1" dirty="0">
                  <a:solidFill>
                    <a:prstClr val="white"/>
                  </a:solidFill>
                  <a:latin typeface="Arial" pitchFamily="34" charset="0"/>
                  <a:cs typeface="Arial" pitchFamily="34" charset="0"/>
                </a:rPr>
                <a:t> </a:t>
              </a: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EMAIL: matthew.mcmahon@ifrc.org</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THIS PRESENTATION IS PUBLISHED BY</a:t>
              </a:r>
            </a:p>
            <a:p>
              <a:pPr>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a:defRPr/>
              </a:pPr>
              <a:r>
                <a:rPr lang="en-US" sz="2000" b="1" baseline="30000" dirty="0">
                  <a:solidFill>
                    <a:prstClr val="white"/>
                  </a:solidFill>
                  <a:latin typeface="Arial" pitchFamily="34" charset="0"/>
                  <a:cs typeface="Arial" pitchFamily="34" charset="0"/>
                </a:rPr>
                <a:t>P.O. BOX 372</a:t>
              </a:r>
            </a:p>
            <a:p>
              <a:pPr>
                <a:defRPr/>
              </a:pPr>
              <a:r>
                <a:rPr lang="en-US" sz="2000" b="1" baseline="30000" dirty="0">
                  <a:solidFill>
                    <a:prstClr val="white"/>
                  </a:solidFill>
                  <a:latin typeface="Arial" pitchFamily="34" charset="0"/>
                  <a:cs typeface="Arial" pitchFamily="34" charset="0"/>
                </a:rPr>
                <a:t>CH-1211 GENEVA 19</a:t>
              </a:r>
            </a:p>
            <a:p>
              <a:pPr>
                <a:defRPr/>
              </a:pPr>
              <a:r>
                <a:rPr lang="en-US" sz="2000" b="1" baseline="30000" dirty="0">
                  <a:solidFill>
                    <a:prstClr val="white"/>
                  </a:solidFill>
                  <a:latin typeface="Arial" pitchFamily="34" charset="0"/>
                  <a:cs typeface="Arial" pitchFamily="34" charset="0"/>
                </a:rPr>
                <a:t>SWITZERLAND</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TEL.: +41 22 730 42 22</a:t>
              </a:r>
            </a:p>
            <a:p>
              <a:pPr>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16717344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0638453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8885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4.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FontTx/>
                <a:buChar char="•"/>
                <a:defRPr/>
              </a:pPr>
              <a:endParaRPr lang="en-US" sz="3200" dirty="0">
                <a:solidFill>
                  <a:prstClr val="black"/>
                </a:solidFill>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1" cstate="print"/>
            <a:srcRect/>
            <a:stretch>
              <a:fillRect/>
            </a:stretch>
          </p:blipFill>
          <p:spPr bwMode="auto">
            <a:xfrm>
              <a:off x="5638800" y="6146669"/>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(possible two lines)</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userDrawn="1"/>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TextBox 18"/>
            <p:cNvSpPr txBox="1"/>
            <p:nvPr userDrawn="1"/>
          </p:nvSpPr>
          <p:spPr>
            <a:xfrm>
              <a:off x="392447" y="704768"/>
              <a:ext cx="932305" cy="307661"/>
            </a:xfrm>
            <a:prstGeom prst="rect">
              <a:avLst/>
            </a:prstGeom>
            <a:noFill/>
          </p:spPr>
          <p:txBody>
            <a:bodyPr wrap="square" lIns="0" tIns="0" rIns="0" bIns="0">
              <a:spAutoFit/>
            </a:bodyPr>
            <a:lstStyle/>
            <a:p>
              <a:pPr algn="ctr">
                <a:defRPr/>
              </a:pPr>
              <a:r>
                <a:rPr lang="en-US" sz="1000" b="1" dirty="0">
                  <a:solidFill>
                    <a:prstClr val="white"/>
                  </a:solidFill>
                  <a:latin typeface="Arial" pitchFamily="34" charset="0"/>
                  <a:cs typeface="Arial" pitchFamily="34" charset="0"/>
                </a:rPr>
                <a:t> Gender and Diversity</a:t>
              </a:r>
            </a:p>
          </p:txBody>
        </p:sp>
      </p:grpSp>
      <p:sp>
        <p:nvSpPr>
          <p:cNvPr id="37890" name="AutoShape 2"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914400"/>
            <a:ext cx="1905000" cy="190500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cs typeface="Arial" charset="0"/>
            </a:endParaRPr>
          </a:p>
        </p:txBody>
      </p:sp>
      <p:sp>
        <p:nvSpPr>
          <p:cNvPr id="37892" name="AutoShape 4"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1219200"/>
            <a:ext cx="1905000" cy="190500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cs typeface="Arial" charset="0"/>
            </a:endParaRPr>
          </a:p>
        </p:txBody>
      </p:sp>
    </p:spTree>
    <p:extLst>
      <p:ext uri="{BB962C8B-B14F-4D97-AF65-F5344CB8AC3E}">
        <p14:creationId xmlns:p14="http://schemas.microsoft.com/office/powerpoint/2010/main" val="424484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FontTx/>
                <a:buChar char="•"/>
                <a:defRPr/>
              </a:pPr>
              <a:endParaRPr lang="en-US" sz="3200" dirty="0">
                <a:solidFill>
                  <a:prstClr val="black"/>
                </a:solidFill>
                <a:latin typeface="Arial" charset="0"/>
                <a:cs typeface="Arial" charset="0"/>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p:nvGrpSpPr>
        <p:grpSpPr bwMode="auto">
          <a:xfrm>
            <a:off x="323528" y="404664"/>
            <a:ext cx="1260475" cy="1260475"/>
            <a:chOff x="212409" y="293515"/>
            <a:chExt cx="1260000" cy="1260000"/>
          </a:xfrm>
        </p:grpSpPr>
        <p:sp>
          <p:nvSpPr>
            <p:cNvPr id="18" name="Oval 17"/>
            <p:cNvSpPr/>
            <p:nvPr/>
          </p:nvSpPr>
          <p:spPr>
            <a:xfrm>
              <a:off x="212409" y="293515"/>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TextBox 18"/>
            <p:cNvSpPr txBox="1"/>
            <p:nvPr/>
          </p:nvSpPr>
          <p:spPr>
            <a:xfrm>
              <a:off x="305292" y="779155"/>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210653029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41684921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FontTx/>
                <a:buChar char="•"/>
                <a:defRPr/>
              </a:pPr>
              <a:endParaRPr lang="en-US" sz="3200" dirty="0">
                <a:solidFill>
                  <a:prstClr val="black"/>
                </a:solidFill>
                <a:latin typeface="Arial" charset="0"/>
                <a:cs typeface="Arial" charset="0"/>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p:nvGrpSpPr>
        <p:grpSpPr bwMode="auto">
          <a:xfrm>
            <a:off x="323528" y="404664"/>
            <a:ext cx="1260475" cy="1260475"/>
            <a:chOff x="212409" y="293515"/>
            <a:chExt cx="1260000" cy="1260000"/>
          </a:xfrm>
        </p:grpSpPr>
        <p:sp>
          <p:nvSpPr>
            <p:cNvPr id="18" name="Oval 17"/>
            <p:cNvSpPr/>
            <p:nvPr/>
          </p:nvSpPr>
          <p:spPr>
            <a:xfrm>
              <a:off x="212409" y="293515"/>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TextBox 18"/>
            <p:cNvSpPr txBox="1"/>
            <p:nvPr/>
          </p:nvSpPr>
          <p:spPr>
            <a:xfrm>
              <a:off x="305292" y="779155"/>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40493504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s://sites.google.com/site/drrtoolsinsoutheastasia/gender-and-diversity/gender-and-diversity-for-resilience-toolkit/building-resilience/disaster-risk-reduction-drr---disaster-management-dm" TargetMode="External"/><Relationship Id="rId2" Type="http://schemas.openxmlformats.org/officeDocument/2006/relationships/hyperlink" Target="https://sites.google.com/site/drrtoolsinsoutheastasia/gender-and-diversity/gender-and-diversity-for-resilience-toolkit/ifrc-frameworks-and-policies" TargetMode="Externa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67000"/>
            <a:ext cx="7543800" cy="647591"/>
          </a:xfrm>
        </p:spPr>
        <p:txBody>
          <a:bodyPr/>
          <a:lstStyle/>
          <a:p>
            <a:r>
              <a:rPr lang="en-GB" dirty="0" smtClean="0"/>
              <a:t>Understanding gender and diversity</a:t>
            </a:r>
            <a:endParaRPr lang="en-GB" dirty="0"/>
          </a:p>
        </p:txBody>
      </p:sp>
      <p:sp>
        <p:nvSpPr>
          <p:cNvPr id="5" name="Subtitle 4"/>
          <p:cNvSpPr>
            <a:spLocks noGrp="1"/>
          </p:cNvSpPr>
          <p:nvPr>
            <p:ph type="subTitle" idx="1"/>
          </p:nvPr>
        </p:nvSpPr>
        <p:spPr>
          <a:xfrm>
            <a:off x="381000" y="3733800"/>
            <a:ext cx="8001000" cy="1752600"/>
          </a:xfrm>
        </p:spPr>
        <p:txBody>
          <a:bodyPr/>
          <a:lstStyle/>
          <a:p>
            <a:r>
              <a:rPr lang="en-GB" dirty="0" smtClean="0"/>
              <a:t>SEA Regional Gender and Diversity </a:t>
            </a:r>
          </a:p>
          <a:p>
            <a:r>
              <a:rPr lang="en-GB" dirty="0" smtClean="0"/>
              <a:t>Training of Trainers</a:t>
            </a:r>
          </a:p>
          <a:p>
            <a:r>
              <a:rPr lang="en-GB" dirty="0" smtClean="0"/>
              <a:t>5-8</a:t>
            </a:r>
            <a:r>
              <a:rPr lang="en-GB" baseline="30000" dirty="0" smtClean="0"/>
              <a:t>th</a:t>
            </a:r>
            <a:r>
              <a:rPr lang="en-GB" dirty="0" smtClean="0"/>
              <a:t> October</a:t>
            </a:r>
            <a:endParaRPr lang="en-GB" dirty="0"/>
          </a:p>
        </p:txBody>
      </p:sp>
    </p:spTree>
    <p:extLst>
      <p:ext uri="{BB962C8B-B14F-4D97-AF65-F5344CB8AC3E}">
        <p14:creationId xmlns:p14="http://schemas.microsoft.com/office/powerpoint/2010/main" val="22553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i="0" dirty="0" smtClean="0"/>
              <a:t>Gender vs Sex</a:t>
            </a:r>
            <a:endParaRPr lang="en-US" sz="3000" i="0" dirty="0"/>
          </a:p>
        </p:txBody>
      </p:sp>
      <p:sp>
        <p:nvSpPr>
          <p:cNvPr id="3" name="TextBox 2"/>
          <p:cNvSpPr txBox="1"/>
          <p:nvPr/>
        </p:nvSpPr>
        <p:spPr>
          <a:xfrm>
            <a:off x="762000" y="1905000"/>
            <a:ext cx="7772400" cy="4154984"/>
          </a:xfrm>
          <a:prstGeom prst="rect">
            <a:avLst/>
          </a:prstGeom>
          <a:noFill/>
        </p:spPr>
        <p:txBody>
          <a:bodyPr wrap="square" rtlCol="0">
            <a:spAutoFit/>
          </a:bodyPr>
          <a:lstStyle/>
          <a:p>
            <a:r>
              <a:rPr lang="en-US" sz="2200" b="1" dirty="0">
                <a:solidFill>
                  <a:prstClr val="black"/>
                </a:solidFill>
                <a:latin typeface="Arial" panose="020B0604020202020204" pitchFamily="34" charset="0"/>
                <a:cs typeface="Arial" panose="020B0604020202020204" pitchFamily="34" charset="0"/>
              </a:rPr>
              <a:t>Sex:</a:t>
            </a:r>
            <a:r>
              <a:rPr lang="en-US" sz="2200" dirty="0">
                <a:solidFill>
                  <a:prstClr val="black"/>
                </a:solidFill>
                <a:latin typeface="Arial" panose="020B0604020202020204" pitchFamily="34" charset="0"/>
                <a:cs typeface="Arial" panose="020B0604020202020204" pitchFamily="34" charset="0"/>
              </a:rPr>
              <a:t> refers to the </a:t>
            </a:r>
            <a:r>
              <a:rPr lang="en-US" sz="2200" b="1" dirty="0">
                <a:solidFill>
                  <a:srgbClr val="FF0000"/>
                </a:solidFill>
                <a:latin typeface="Arial" panose="020B0604020202020204" pitchFamily="34" charset="0"/>
                <a:cs typeface="Arial" panose="020B0604020202020204" pitchFamily="34" charset="0"/>
              </a:rPr>
              <a:t>biological differences </a:t>
            </a:r>
            <a:r>
              <a:rPr lang="en-US" sz="2200" dirty="0">
                <a:solidFill>
                  <a:prstClr val="black"/>
                </a:solidFill>
                <a:latin typeface="Arial" panose="020B0604020202020204" pitchFamily="34" charset="0"/>
                <a:cs typeface="Arial" panose="020B0604020202020204" pitchFamily="34" charset="0"/>
              </a:rPr>
              <a:t>between men and women</a:t>
            </a:r>
          </a:p>
          <a:p>
            <a:endParaRPr lang="en-US" sz="2200" b="1" dirty="0">
              <a:solidFill>
                <a:prstClr val="black"/>
              </a:solidFill>
              <a:latin typeface="Arial" panose="020B0604020202020204" pitchFamily="34" charset="0"/>
              <a:cs typeface="Arial" panose="020B0604020202020204" pitchFamily="34" charset="0"/>
            </a:endParaRPr>
          </a:p>
          <a:p>
            <a:r>
              <a:rPr lang="en-US" sz="2200" b="1" dirty="0" smtClean="0">
                <a:solidFill>
                  <a:prstClr val="black"/>
                </a:solidFill>
                <a:latin typeface="Arial" panose="020B0604020202020204" pitchFamily="34" charset="0"/>
                <a:cs typeface="Arial" panose="020B0604020202020204" pitchFamily="34" charset="0"/>
              </a:rPr>
              <a:t>Gender (as a concept): </a:t>
            </a:r>
            <a:r>
              <a:rPr lang="en-US" sz="2200" dirty="0">
                <a:solidFill>
                  <a:prstClr val="black"/>
                </a:solidFill>
                <a:latin typeface="Arial" panose="020B0604020202020204" pitchFamily="34" charset="0"/>
                <a:cs typeface="Arial" panose="020B0604020202020204" pitchFamily="34" charset="0"/>
              </a:rPr>
              <a:t>refers to the </a:t>
            </a:r>
            <a:r>
              <a:rPr lang="en-US" sz="2200" b="1" dirty="0">
                <a:solidFill>
                  <a:srgbClr val="FF0000"/>
                </a:solidFill>
                <a:latin typeface="Arial" panose="020B0604020202020204" pitchFamily="34" charset="0"/>
                <a:cs typeface="Arial" panose="020B0604020202020204" pitchFamily="34" charset="0"/>
              </a:rPr>
              <a:t>social differences </a:t>
            </a:r>
            <a:r>
              <a:rPr lang="en-US" sz="2200" dirty="0">
                <a:solidFill>
                  <a:prstClr val="black"/>
                </a:solidFill>
                <a:latin typeface="Arial" panose="020B0604020202020204" pitchFamily="34" charset="0"/>
                <a:cs typeface="Arial" panose="020B0604020202020204" pitchFamily="34" charset="0"/>
              </a:rPr>
              <a:t>between men and women and relate to the attitudes, behaviors, roles and expectations put on men and women as a result of being male or female</a:t>
            </a:r>
          </a:p>
          <a:p>
            <a:endParaRPr lang="en-US" sz="2200" dirty="0">
              <a:solidFill>
                <a:prstClr val="black"/>
              </a:solidFill>
              <a:latin typeface="Arial" panose="020B0604020202020204" pitchFamily="34" charset="0"/>
              <a:cs typeface="Arial" panose="020B0604020202020204" pitchFamily="34" charset="0"/>
            </a:endParaRPr>
          </a:p>
          <a:p>
            <a:r>
              <a:rPr lang="en-US" sz="2200" b="1" dirty="0">
                <a:solidFill>
                  <a:srgbClr val="FF0000"/>
                </a:solidFill>
                <a:latin typeface="Arial" panose="020B0604020202020204" pitchFamily="34" charset="0"/>
                <a:cs typeface="Arial" panose="020B0604020202020204" pitchFamily="34" charset="0"/>
              </a:rPr>
              <a:t>When we speak of ‘Gender’ we do not just mean women</a:t>
            </a:r>
          </a:p>
          <a:p>
            <a:endParaRPr lang="en-US" sz="22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Gender – provides us an analytical tool</a:t>
            </a:r>
            <a:endParaRPr lang="en-US" sz="2200" b="1" dirty="0">
              <a:latin typeface="Arial" panose="020B0604020202020204" pitchFamily="34" charset="0"/>
              <a:cs typeface="Arial" panose="020B0604020202020204" pitchFamily="34" charset="0"/>
            </a:endParaRPr>
          </a:p>
          <a:p>
            <a:endParaRPr lang="en-US"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252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gender influenced?</a:t>
            </a:r>
            <a:endParaRPr lang="en-US" dirty="0"/>
          </a:p>
        </p:txBody>
      </p:sp>
      <p:sp>
        <p:nvSpPr>
          <p:cNvPr id="3" name="Content Placeholder 2"/>
          <p:cNvSpPr>
            <a:spLocks noGrp="1"/>
          </p:cNvSpPr>
          <p:nvPr>
            <p:ph idx="1"/>
          </p:nvPr>
        </p:nvSpPr>
        <p:spPr>
          <a:xfrm>
            <a:off x="609600" y="1676400"/>
            <a:ext cx="8077200" cy="4191000"/>
          </a:xfrm>
        </p:spPr>
        <p:txBody>
          <a:bodyPr/>
          <a:lstStyle/>
          <a:p>
            <a:endParaRPr lang="en-US" sz="1200" dirty="0" smtClean="0"/>
          </a:p>
          <a:p>
            <a:r>
              <a:rPr lang="en-US" dirty="0" smtClean="0"/>
              <a:t>Gender is socially constructed, learned and has the ability to change over time and between situations </a:t>
            </a:r>
          </a:p>
          <a:p>
            <a:endParaRPr lang="en-US" dirty="0"/>
          </a:p>
          <a:p>
            <a:r>
              <a:rPr lang="en-US" dirty="0" smtClean="0"/>
              <a:t>It is influenced by …</a:t>
            </a:r>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1455848805"/>
              </p:ext>
            </p:extLst>
          </p:nvPr>
        </p:nvGraphicFramePr>
        <p:xfrm>
          <a:off x="685800" y="3276600"/>
          <a:ext cx="80010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6981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equality</a:t>
            </a:r>
            <a:endParaRPr lang="en-US" dirty="0"/>
          </a:p>
        </p:txBody>
      </p:sp>
      <p:sp>
        <p:nvSpPr>
          <p:cNvPr id="3" name="Content Placeholder 2"/>
          <p:cNvSpPr>
            <a:spLocks noGrp="1"/>
          </p:cNvSpPr>
          <p:nvPr>
            <p:ph idx="1"/>
          </p:nvPr>
        </p:nvSpPr>
        <p:spPr>
          <a:xfrm>
            <a:off x="609600" y="1828800"/>
            <a:ext cx="4724400" cy="4038600"/>
          </a:xfrm>
        </p:spPr>
        <p:txBody>
          <a:bodyPr/>
          <a:lstStyle/>
          <a:p>
            <a:r>
              <a:rPr lang="en-US" sz="2000" dirty="0"/>
              <a:t>Gender Equality exists when males and females are able to </a:t>
            </a:r>
            <a:r>
              <a:rPr lang="en-US" sz="2000" b="1" dirty="0" smtClean="0">
                <a:solidFill>
                  <a:srgbClr val="FF0000"/>
                </a:solidFill>
              </a:rPr>
              <a:t>equally share the </a:t>
            </a:r>
            <a:r>
              <a:rPr lang="en-US" sz="2000" b="1" dirty="0">
                <a:solidFill>
                  <a:srgbClr val="FF0000"/>
                </a:solidFill>
              </a:rPr>
              <a:t>distribution of power and have equal opportunities </a:t>
            </a:r>
            <a:r>
              <a:rPr lang="en-US" sz="2000" dirty="0"/>
              <a:t>both in </a:t>
            </a:r>
            <a:r>
              <a:rPr lang="en-US" sz="2000" dirty="0" smtClean="0"/>
              <a:t>the home and </a:t>
            </a:r>
            <a:r>
              <a:rPr lang="en-US" sz="2000" dirty="0"/>
              <a:t>in </a:t>
            </a:r>
            <a:r>
              <a:rPr lang="en-US" sz="2000" dirty="0" smtClean="0"/>
              <a:t>the community.</a:t>
            </a:r>
            <a:endParaRPr lang="en-US" sz="2000" dirty="0"/>
          </a:p>
          <a:p>
            <a:pPr marL="0" indent="0">
              <a:buNone/>
            </a:pPr>
            <a:endParaRPr lang="en-US" sz="2000" dirty="0"/>
          </a:p>
          <a:p>
            <a:r>
              <a:rPr lang="en-US" sz="2000" dirty="0"/>
              <a:t>Gender Equality does not mean that males and females are the same – it means that their </a:t>
            </a:r>
            <a:r>
              <a:rPr lang="en-US" sz="2000" b="1" dirty="0">
                <a:solidFill>
                  <a:srgbClr val="FF0000"/>
                </a:solidFill>
              </a:rPr>
              <a:t>rights, responsibilities and opportunities </a:t>
            </a:r>
            <a:r>
              <a:rPr lang="en-US" sz="2000" dirty="0"/>
              <a:t>do not depend on their sex.</a:t>
            </a:r>
          </a:p>
          <a:p>
            <a:endParaRPr lang="en-US" sz="2000" dirty="0"/>
          </a:p>
        </p:txBody>
      </p:sp>
      <p:pic>
        <p:nvPicPr>
          <p:cNvPr id="1026" name="Picture 2" descr="D:\Users\christina.haneef\Documents\#RRI\Country documents 2015-16\CVTL\Timor Leste Photo\p-TIM00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676400"/>
            <a:ext cx="2692400" cy="40386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705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119" y="908720"/>
            <a:ext cx="7066337" cy="1143000"/>
          </a:xfrm>
        </p:spPr>
        <p:txBody>
          <a:bodyPr/>
          <a:lstStyle/>
          <a:p>
            <a:pPr algn="ctr"/>
            <a:r>
              <a:rPr lang="en-GB" sz="3200" i="0" dirty="0" smtClean="0">
                <a:latin typeface="+mj-lt"/>
              </a:rPr>
              <a:t>Sexual and Gender-based Violence (S/GBV)</a:t>
            </a:r>
            <a:endParaRPr lang="en-GB" sz="3200" i="0" dirty="0">
              <a:latin typeface="+mj-lt"/>
            </a:endParaRPr>
          </a:p>
        </p:txBody>
      </p:sp>
      <p:sp>
        <p:nvSpPr>
          <p:cNvPr id="3" name="Content Placeholder 2"/>
          <p:cNvSpPr>
            <a:spLocks noGrp="1"/>
          </p:cNvSpPr>
          <p:nvPr>
            <p:ph idx="1"/>
          </p:nvPr>
        </p:nvSpPr>
        <p:spPr>
          <a:xfrm>
            <a:off x="395536" y="2132856"/>
            <a:ext cx="8424936" cy="4725144"/>
          </a:xfrm>
        </p:spPr>
        <p:txBody>
          <a:bodyPr/>
          <a:lstStyle/>
          <a:p>
            <a:pPr marL="0" indent="0" algn="just">
              <a:spcBef>
                <a:spcPts val="600"/>
              </a:spcBef>
              <a:spcAft>
                <a:spcPts val="0"/>
              </a:spcAft>
              <a:buNone/>
            </a:pPr>
            <a:r>
              <a:rPr lang="en-AU" sz="2400" dirty="0">
                <a:latin typeface="+mj-lt"/>
                <a:ea typeface="Calibri"/>
              </a:rPr>
              <a:t>A</a:t>
            </a:r>
            <a:r>
              <a:rPr lang="en-AU" sz="2400" dirty="0" smtClean="0">
                <a:latin typeface="+mj-lt"/>
                <a:ea typeface="Calibri"/>
              </a:rPr>
              <a:t>n </a:t>
            </a:r>
            <a:r>
              <a:rPr lang="en-AU" sz="2400" dirty="0">
                <a:latin typeface="+mj-lt"/>
                <a:ea typeface="Calibri"/>
              </a:rPr>
              <a:t>umbrella term for any harmful act that results in, or is likely to result in, </a:t>
            </a:r>
            <a:r>
              <a:rPr lang="en-AU" sz="2400" b="1" dirty="0">
                <a:latin typeface="+mj-lt"/>
                <a:ea typeface="Calibri"/>
              </a:rPr>
              <a:t>physical, sexual or psychological </a:t>
            </a:r>
            <a:r>
              <a:rPr lang="en-AU" sz="2400" dirty="0">
                <a:latin typeface="+mj-lt"/>
                <a:ea typeface="Calibri"/>
              </a:rPr>
              <a:t>harm or suffering to a person on the basis of their gender. </a:t>
            </a:r>
            <a:endParaRPr lang="en-AU" sz="2400" dirty="0" smtClean="0">
              <a:latin typeface="+mj-lt"/>
              <a:ea typeface="Calibri"/>
            </a:endParaRPr>
          </a:p>
          <a:p>
            <a:pPr marL="0" indent="0" algn="just">
              <a:spcBef>
                <a:spcPts val="600"/>
              </a:spcBef>
              <a:spcAft>
                <a:spcPts val="0"/>
              </a:spcAft>
              <a:buNone/>
            </a:pPr>
            <a:r>
              <a:rPr lang="en-AU" sz="2400" dirty="0" smtClean="0">
                <a:latin typeface="+mj-lt"/>
                <a:ea typeface="Calibri"/>
              </a:rPr>
              <a:t>A result </a:t>
            </a:r>
            <a:r>
              <a:rPr lang="en-AU" sz="2400" dirty="0">
                <a:latin typeface="+mj-lt"/>
                <a:ea typeface="Calibri"/>
              </a:rPr>
              <a:t>of gender inequality and abuse of </a:t>
            </a:r>
            <a:r>
              <a:rPr lang="en-AU" sz="2400" dirty="0" smtClean="0">
                <a:latin typeface="+mj-lt"/>
                <a:ea typeface="Calibri"/>
              </a:rPr>
              <a:t>power. </a:t>
            </a:r>
          </a:p>
          <a:p>
            <a:pPr marL="0" indent="0" algn="just">
              <a:spcBef>
                <a:spcPts val="600"/>
              </a:spcBef>
              <a:spcAft>
                <a:spcPts val="0"/>
              </a:spcAft>
              <a:buNone/>
            </a:pPr>
            <a:r>
              <a:rPr lang="en-AU" sz="2400" dirty="0" smtClean="0">
                <a:latin typeface="+mj-lt"/>
                <a:ea typeface="Calibri"/>
              </a:rPr>
              <a:t>Includes but </a:t>
            </a:r>
            <a:r>
              <a:rPr lang="en-AU" sz="2400" dirty="0">
                <a:latin typeface="+mj-lt"/>
                <a:ea typeface="Calibri"/>
              </a:rPr>
              <a:t>not limited to sexual violence, domestic violence, trafficking, </a:t>
            </a:r>
            <a:r>
              <a:rPr lang="en-AU" sz="2400" dirty="0" smtClean="0">
                <a:latin typeface="+mj-lt"/>
                <a:ea typeface="Calibri"/>
              </a:rPr>
              <a:t>forced/early </a:t>
            </a:r>
            <a:r>
              <a:rPr lang="en-AU" sz="2400" dirty="0">
                <a:latin typeface="+mj-lt"/>
                <a:ea typeface="Calibri"/>
              </a:rPr>
              <a:t>marriage, forced prostitution, sexual exploitation and </a:t>
            </a:r>
            <a:r>
              <a:rPr lang="en-AU" sz="2400" dirty="0" smtClean="0">
                <a:latin typeface="+mj-lt"/>
                <a:ea typeface="Calibri"/>
              </a:rPr>
              <a:t>abuse and denial </a:t>
            </a:r>
            <a:r>
              <a:rPr lang="en-AU" sz="2400" dirty="0">
                <a:latin typeface="+mj-lt"/>
                <a:ea typeface="Calibri"/>
              </a:rPr>
              <a:t>of resources, opportunities and </a:t>
            </a:r>
            <a:r>
              <a:rPr lang="en-AU" sz="2400" dirty="0" smtClean="0">
                <a:latin typeface="+mj-lt"/>
                <a:ea typeface="Calibri"/>
              </a:rPr>
              <a:t>services.</a:t>
            </a:r>
          </a:p>
          <a:p>
            <a:pPr algn="just">
              <a:spcBef>
                <a:spcPts val="600"/>
              </a:spcBef>
              <a:spcAft>
                <a:spcPts val="0"/>
              </a:spcAft>
            </a:pPr>
            <a:r>
              <a:rPr lang="en-AU" sz="2400" i="1" dirty="0" smtClean="0">
                <a:latin typeface="+mj-lt"/>
                <a:ea typeface="Calibri"/>
              </a:rPr>
              <a:t>Another confusing and contested term</a:t>
            </a:r>
          </a:p>
          <a:p>
            <a:pPr algn="just">
              <a:spcBef>
                <a:spcPts val="600"/>
              </a:spcBef>
              <a:spcAft>
                <a:spcPts val="0"/>
              </a:spcAft>
            </a:pPr>
            <a:r>
              <a:rPr lang="en-AU" sz="2400" i="1" dirty="0" smtClean="0">
                <a:latin typeface="+mj-lt"/>
                <a:ea typeface="Calibri"/>
              </a:rPr>
              <a:t>Sexual violence, sexual and gender-based violence, violence against women and girls</a:t>
            </a:r>
            <a:endParaRPr lang="en-GB" sz="2400" i="1" dirty="0">
              <a:latin typeface="+mj-lt"/>
              <a:ea typeface="Calibri"/>
            </a:endParaRPr>
          </a:p>
        </p:txBody>
      </p:sp>
      <p:pic>
        <p:nvPicPr>
          <p:cNvPr id="4" name="Picture 3"/>
          <p:cNvPicPr>
            <a:picLocks noChangeAspect="1"/>
          </p:cNvPicPr>
          <p:nvPr/>
        </p:nvPicPr>
        <p:blipFill>
          <a:blip r:embed="rId3"/>
          <a:stretch>
            <a:fillRect/>
          </a:stretch>
        </p:blipFill>
        <p:spPr>
          <a:xfrm rot="2759305">
            <a:off x="293788" y="824434"/>
            <a:ext cx="1607395" cy="1037029"/>
          </a:xfrm>
          <a:prstGeom prst="rect">
            <a:avLst/>
          </a:prstGeom>
        </p:spPr>
      </p:pic>
    </p:spTree>
    <p:extLst>
      <p:ext uri="{BB962C8B-B14F-4D97-AF65-F5344CB8AC3E}">
        <p14:creationId xmlns:p14="http://schemas.microsoft.com/office/powerpoint/2010/main" val="309501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endParaRPr lang="en-US" dirty="0"/>
          </a:p>
        </p:txBody>
      </p:sp>
      <p:sp>
        <p:nvSpPr>
          <p:cNvPr id="3" name="Content Placeholder 2"/>
          <p:cNvSpPr>
            <a:spLocks noGrp="1"/>
          </p:cNvSpPr>
          <p:nvPr>
            <p:ph idx="1"/>
          </p:nvPr>
        </p:nvSpPr>
        <p:spPr>
          <a:xfrm>
            <a:off x="5629728" y="1752600"/>
            <a:ext cx="3057071" cy="4114800"/>
          </a:xfrm>
        </p:spPr>
        <p:txBody>
          <a:bodyPr/>
          <a:lstStyle/>
          <a:p>
            <a:pPr marL="0" indent="0" algn="ctr">
              <a:buNone/>
            </a:pPr>
            <a:r>
              <a:rPr lang="en-US" dirty="0"/>
              <a:t>Diversity refers to the acceptance and respect for the differences between people </a:t>
            </a:r>
          </a:p>
          <a:p>
            <a:endParaRPr lang="en-US" dirty="0"/>
          </a:p>
        </p:txBody>
      </p:sp>
      <p:sp>
        <p:nvSpPr>
          <p:cNvPr id="5" name="TextBox 4"/>
          <p:cNvSpPr txBox="1"/>
          <p:nvPr/>
        </p:nvSpPr>
        <p:spPr>
          <a:xfrm>
            <a:off x="1371600" y="2362200"/>
            <a:ext cx="990600" cy="369332"/>
          </a:xfrm>
          <a:prstGeom prst="rect">
            <a:avLst/>
          </a:prstGeom>
          <a:noFill/>
        </p:spPr>
        <p:txBody>
          <a:bodyPr wrap="square" rtlCol="0">
            <a:spAutoFit/>
          </a:bodyPr>
          <a:lstStyle/>
          <a:p>
            <a:endParaRPr lang="en-US" dirty="0">
              <a:solidFill>
                <a:prstClr val="black"/>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448" y="3587604"/>
            <a:ext cx="1449298" cy="144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811997" y="4115360"/>
            <a:ext cx="838199" cy="369332"/>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Age</a:t>
            </a:r>
          </a:p>
        </p:txBody>
      </p:sp>
      <p:sp>
        <p:nvSpPr>
          <p:cNvPr id="7" name="AutoShape 7" descr="Image result for blue jigsaw pie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65514">
            <a:off x="5770200" y="4098239"/>
            <a:ext cx="1695289" cy="168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rot="21040764">
            <a:off x="6134326" y="4479948"/>
            <a:ext cx="1228271" cy="369332"/>
          </a:xfrm>
          <a:prstGeom prst="rect">
            <a:avLst/>
          </a:prstGeom>
          <a:noFill/>
        </p:spPr>
        <p:txBody>
          <a:bodyPr wrap="square" rtlCol="0">
            <a:spAutoFit/>
          </a:bodyPr>
          <a:lstStyle/>
          <a:p>
            <a:r>
              <a:rPr lang="en-US" b="1" dirty="0">
                <a:solidFill>
                  <a:prstClr val="white"/>
                </a:solidFill>
                <a:latin typeface="Arial" panose="020B0604020202020204" pitchFamily="34" charset="0"/>
                <a:cs typeface="Arial" panose="020B0604020202020204" pitchFamily="34" charset="0"/>
              </a:rPr>
              <a:t>Disability</a:t>
            </a:r>
          </a:p>
        </p:txBody>
      </p:sp>
      <p:pic>
        <p:nvPicPr>
          <p:cNvPr id="18" name="Picture 2" descr="http://www.clker.com/cliparts/U/8/f/A/P/r/jigsaw-puzzle-6-pieces-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729" y="1676400"/>
            <a:ext cx="4953000" cy="417443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579914" y="3581806"/>
            <a:ext cx="12192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Diversity</a:t>
            </a:r>
            <a:endParaRPr lang="en-US" b="1" dirty="0">
              <a:latin typeface="Arial" panose="020B0604020202020204" pitchFamily="34" charset="0"/>
              <a:cs typeface="Arial" panose="020B0604020202020204" pitchFamily="34" charset="0"/>
            </a:endParaRPr>
          </a:p>
        </p:txBody>
      </p:sp>
      <p:sp>
        <p:nvSpPr>
          <p:cNvPr id="22" name="TextBox 21"/>
          <p:cNvSpPr txBox="1"/>
          <p:nvPr/>
        </p:nvSpPr>
        <p:spPr>
          <a:xfrm>
            <a:off x="3951514" y="2177534"/>
            <a:ext cx="1306286"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Health   e.g.</a:t>
            </a:r>
            <a:endParaRPr lang="en-US" b="1" dirty="0">
              <a:latin typeface="Arial" panose="020B0604020202020204" pitchFamily="34" charset="0"/>
              <a:cs typeface="Arial" panose="020B0604020202020204" pitchFamily="34" charset="0"/>
            </a:endParaRPr>
          </a:p>
        </p:txBody>
      </p:sp>
      <p:sp>
        <p:nvSpPr>
          <p:cNvPr id="23" name="TextBox 22"/>
          <p:cNvSpPr txBox="1"/>
          <p:nvPr/>
        </p:nvSpPr>
        <p:spPr>
          <a:xfrm>
            <a:off x="3951514" y="3345159"/>
            <a:ext cx="1382486"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HIV Status</a:t>
            </a:r>
            <a:endParaRPr lang="en-US" b="1" dirty="0">
              <a:latin typeface="Arial" panose="020B0604020202020204" pitchFamily="34" charset="0"/>
              <a:cs typeface="Arial" panose="020B0604020202020204" pitchFamily="34" charset="0"/>
            </a:endParaRPr>
          </a:p>
        </p:txBody>
      </p:sp>
      <p:sp>
        <p:nvSpPr>
          <p:cNvPr id="24" name="TextBox 23"/>
          <p:cNvSpPr txBox="1"/>
          <p:nvPr/>
        </p:nvSpPr>
        <p:spPr>
          <a:xfrm>
            <a:off x="2427514" y="4343400"/>
            <a:ext cx="1524000" cy="923330"/>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Socio-economic status</a:t>
            </a:r>
            <a:endParaRPr lang="en-US" b="1" dirty="0">
              <a:latin typeface="Arial" panose="020B0604020202020204" pitchFamily="34" charset="0"/>
              <a:cs typeface="Arial" panose="020B0604020202020204" pitchFamily="34" charset="0"/>
            </a:endParaRPr>
          </a:p>
        </p:txBody>
      </p:sp>
      <p:sp>
        <p:nvSpPr>
          <p:cNvPr id="25" name="TextBox 24"/>
          <p:cNvSpPr txBox="1"/>
          <p:nvPr/>
        </p:nvSpPr>
        <p:spPr>
          <a:xfrm>
            <a:off x="1104899" y="4390571"/>
            <a:ext cx="1228271"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Religious affiliation</a:t>
            </a:r>
            <a:endParaRPr lang="en-US" b="1" dirty="0">
              <a:latin typeface="Arial" panose="020B0604020202020204" pitchFamily="34" charset="0"/>
              <a:cs typeface="Arial" panose="020B0604020202020204" pitchFamily="34" charset="0"/>
            </a:endParaRPr>
          </a:p>
        </p:txBody>
      </p:sp>
      <p:sp>
        <p:nvSpPr>
          <p:cNvPr id="26" name="TextBox 25"/>
          <p:cNvSpPr txBox="1"/>
          <p:nvPr/>
        </p:nvSpPr>
        <p:spPr>
          <a:xfrm>
            <a:off x="4267199" y="4412342"/>
            <a:ext cx="1362529"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Nationality</a:t>
            </a:r>
            <a:endParaRPr lang="en-US" b="1" dirty="0">
              <a:latin typeface="Arial" panose="020B0604020202020204" pitchFamily="34" charset="0"/>
              <a:cs typeface="Arial" panose="020B0604020202020204" pitchFamily="34" charset="0"/>
            </a:endParaRPr>
          </a:p>
        </p:txBody>
      </p:sp>
      <p:sp>
        <p:nvSpPr>
          <p:cNvPr id="27" name="TextBox 26"/>
          <p:cNvSpPr txBox="1"/>
          <p:nvPr/>
        </p:nvSpPr>
        <p:spPr>
          <a:xfrm>
            <a:off x="1184729" y="2223700"/>
            <a:ext cx="1228271"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Ethnic Origin</a:t>
            </a:r>
            <a:endParaRPr lang="en-US" b="1" dirty="0">
              <a:latin typeface="Arial" panose="020B0604020202020204" pitchFamily="34" charset="0"/>
              <a:cs typeface="Arial" panose="020B0604020202020204" pitchFamily="34" charset="0"/>
            </a:endParaRPr>
          </a:p>
        </p:txBody>
      </p:sp>
      <p:sp>
        <p:nvSpPr>
          <p:cNvPr id="28" name="TextBox 27"/>
          <p:cNvSpPr txBox="1"/>
          <p:nvPr/>
        </p:nvSpPr>
        <p:spPr>
          <a:xfrm>
            <a:off x="2427514" y="2546866"/>
            <a:ext cx="1524000" cy="646331"/>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Sexual Orientation</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403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between gender and diversity</a:t>
            </a:r>
            <a:endParaRPr lang="en-US" dirty="0"/>
          </a:p>
        </p:txBody>
      </p:sp>
      <p:sp>
        <p:nvSpPr>
          <p:cNvPr id="3" name="Content Placeholder 2"/>
          <p:cNvSpPr>
            <a:spLocks noGrp="1"/>
          </p:cNvSpPr>
          <p:nvPr>
            <p:ph idx="1"/>
          </p:nvPr>
        </p:nvSpPr>
        <p:spPr>
          <a:xfrm>
            <a:off x="5629728" y="1752600"/>
            <a:ext cx="3057071" cy="4114800"/>
          </a:xfrm>
        </p:spPr>
        <p:txBody>
          <a:bodyPr/>
          <a:lstStyle/>
          <a:p>
            <a:pPr marL="0" indent="0" algn="ctr">
              <a:buNone/>
            </a:pPr>
            <a:r>
              <a:rPr lang="en-US" dirty="0"/>
              <a:t>Diversity refers to the acceptance and respect for the differences between people </a:t>
            </a:r>
          </a:p>
          <a:p>
            <a:endParaRPr lang="en-US" dirty="0"/>
          </a:p>
        </p:txBody>
      </p:sp>
      <p:sp>
        <p:nvSpPr>
          <p:cNvPr id="5" name="TextBox 4"/>
          <p:cNvSpPr txBox="1"/>
          <p:nvPr/>
        </p:nvSpPr>
        <p:spPr>
          <a:xfrm>
            <a:off x="1371600" y="2362200"/>
            <a:ext cx="990600" cy="369332"/>
          </a:xfrm>
          <a:prstGeom prst="rect">
            <a:avLst/>
          </a:prstGeom>
          <a:noFill/>
        </p:spPr>
        <p:txBody>
          <a:bodyPr wrap="square" rtlCol="0">
            <a:spAutoFit/>
          </a:bodyPr>
          <a:lstStyle/>
          <a:p>
            <a:endParaRPr lang="en-US" dirty="0">
              <a:solidFill>
                <a:prstClr val="black"/>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448" y="3587604"/>
            <a:ext cx="1449298" cy="144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811997" y="4115360"/>
            <a:ext cx="838199" cy="369332"/>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Age</a:t>
            </a:r>
          </a:p>
        </p:txBody>
      </p:sp>
      <p:sp>
        <p:nvSpPr>
          <p:cNvPr id="7" name="AutoShape 7" descr="Image result for blue jigsaw pie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65514">
            <a:off x="5770200" y="4098239"/>
            <a:ext cx="1695289" cy="168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rot="21040764">
            <a:off x="6134326" y="4479948"/>
            <a:ext cx="1228271" cy="369332"/>
          </a:xfrm>
          <a:prstGeom prst="rect">
            <a:avLst/>
          </a:prstGeom>
          <a:noFill/>
        </p:spPr>
        <p:txBody>
          <a:bodyPr wrap="square" rtlCol="0">
            <a:spAutoFit/>
          </a:bodyPr>
          <a:lstStyle/>
          <a:p>
            <a:r>
              <a:rPr lang="en-US" b="1" dirty="0">
                <a:solidFill>
                  <a:prstClr val="white"/>
                </a:solidFill>
                <a:latin typeface="Arial" panose="020B0604020202020204" pitchFamily="34" charset="0"/>
                <a:cs typeface="Arial" panose="020B0604020202020204" pitchFamily="34" charset="0"/>
              </a:rPr>
              <a:t>Disability</a:t>
            </a:r>
          </a:p>
        </p:txBody>
      </p:sp>
      <p:pic>
        <p:nvPicPr>
          <p:cNvPr id="18" name="Picture 2" descr="http://www.clker.com/cliparts/U/8/f/A/P/r/jigsaw-puzzle-6-pieces-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729" y="1676400"/>
            <a:ext cx="4953000" cy="417443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579914" y="3581806"/>
            <a:ext cx="12192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Diversity</a:t>
            </a:r>
            <a:endParaRPr lang="en-US" b="1" dirty="0">
              <a:latin typeface="Arial" panose="020B0604020202020204" pitchFamily="34" charset="0"/>
              <a:cs typeface="Arial" panose="020B0604020202020204" pitchFamily="34" charset="0"/>
            </a:endParaRPr>
          </a:p>
        </p:txBody>
      </p:sp>
      <p:sp>
        <p:nvSpPr>
          <p:cNvPr id="22" name="TextBox 21"/>
          <p:cNvSpPr txBox="1"/>
          <p:nvPr/>
        </p:nvSpPr>
        <p:spPr>
          <a:xfrm>
            <a:off x="3951514" y="2177534"/>
            <a:ext cx="1306286"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Health   e.g.</a:t>
            </a:r>
            <a:endParaRPr lang="en-US" b="1" dirty="0">
              <a:latin typeface="Arial" panose="020B0604020202020204" pitchFamily="34" charset="0"/>
              <a:cs typeface="Arial" panose="020B0604020202020204" pitchFamily="34" charset="0"/>
            </a:endParaRPr>
          </a:p>
        </p:txBody>
      </p:sp>
      <p:sp>
        <p:nvSpPr>
          <p:cNvPr id="23" name="TextBox 22"/>
          <p:cNvSpPr txBox="1"/>
          <p:nvPr/>
        </p:nvSpPr>
        <p:spPr>
          <a:xfrm>
            <a:off x="3951514" y="3345159"/>
            <a:ext cx="1382486"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HIV Status</a:t>
            </a:r>
            <a:endParaRPr lang="en-US" b="1" dirty="0">
              <a:latin typeface="Arial" panose="020B0604020202020204" pitchFamily="34" charset="0"/>
              <a:cs typeface="Arial" panose="020B0604020202020204" pitchFamily="34" charset="0"/>
            </a:endParaRPr>
          </a:p>
        </p:txBody>
      </p:sp>
      <p:sp>
        <p:nvSpPr>
          <p:cNvPr id="24" name="TextBox 23"/>
          <p:cNvSpPr txBox="1"/>
          <p:nvPr/>
        </p:nvSpPr>
        <p:spPr>
          <a:xfrm>
            <a:off x="2427514" y="4343400"/>
            <a:ext cx="1524000" cy="923330"/>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Socio-economic status</a:t>
            </a:r>
            <a:endParaRPr lang="en-US" b="1" dirty="0">
              <a:latin typeface="Arial" panose="020B0604020202020204" pitchFamily="34" charset="0"/>
              <a:cs typeface="Arial" panose="020B0604020202020204" pitchFamily="34" charset="0"/>
            </a:endParaRPr>
          </a:p>
        </p:txBody>
      </p:sp>
      <p:sp>
        <p:nvSpPr>
          <p:cNvPr id="25" name="TextBox 24"/>
          <p:cNvSpPr txBox="1"/>
          <p:nvPr/>
        </p:nvSpPr>
        <p:spPr>
          <a:xfrm>
            <a:off x="1104899" y="4390571"/>
            <a:ext cx="1228271"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Religious affiliation</a:t>
            </a:r>
            <a:endParaRPr lang="en-US" b="1" dirty="0">
              <a:latin typeface="Arial" panose="020B0604020202020204" pitchFamily="34" charset="0"/>
              <a:cs typeface="Arial" panose="020B0604020202020204" pitchFamily="34" charset="0"/>
            </a:endParaRPr>
          </a:p>
        </p:txBody>
      </p:sp>
      <p:sp>
        <p:nvSpPr>
          <p:cNvPr id="26" name="TextBox 25"/>
          <p:cNvSpPr txBox="1"/>
          <p:nvPr/>
        </p:nvSpPr>
        <p:spPr>
          <a:xfrm>
            <a:off x="4267199" y="4412342"/>
            <a:ext cx="1362529"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Nationality</a:t>
            </a:r>
            <a:endParaRPr lang="en-US" b="1" dirty="0">
              <a:latin typeface="Arial" panose="020B0604020202020204" pitchFamily="34" charset="0"/>
              <a:cs typeface="Arial" panose="020B0604020202020204" pitchFamily="34" charset="0"/>
            </a:endParaRPr>
          </a:p>
        </p:txBody>
      </p:sp>
      <p:sp>
        <p:nvSpPr>
          <p:cNvPr id="27" name="TextBox 26"/>
          <p:cNvSpPr txBox="1"/>
          <p:nvPr/>
        </p:nvSpPr>
        <p:spPr>
          <a:xfrm>
            <a:off x="1184729" y="2223700"/>
            <a:ext cx="1228271"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Ethnic Origin</a:t>
            </a:r>
            <a:endParaRPr lang="en-US" b="1" dirty="0">
              <a:latin typeface="Arial" panose="020B0604020202020204" pitchFamily="34" charset="0"/>
              <a:cs typeface="Arial" panose="020B0604020202020204" pitchFamily="34" charset="0"/>
            </a:endParaRPr>
          </a:p>
        </p:txBody>
      </p:sp>
      <p:sp>
        <p:nvSpPr>
          <p:cNvPr id="28" name="TextBox 27"/>
          <p:cNvSpPr txBox="1"/>
          <p:nvPr/>
        </p:nvSpPr>
        <p:spPr>
          <a:xfrm>
            <a:off x="2427514" y="2546866"/>
            <a:ext cx="1524000" cy="646331"/>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Sexual Orientation</a:t>
            </a:r>
            <a:endParaRPr lang="en-US" b="1" dirty="0">
              <a:solidFill>
                <a:schemeClr val="bg1"/>
              </a:solidFill>
              <a:latin typeface="Arial" panose="020B0604020202020204" pitchFamily="34" charset="0"/>
              <a:cs typeface="Arial" panose="020B0604020202020204" pitchFamily="34" charset="0"/>
            </a:endParaRPr>
          </a:p>
        </p:txBody>
      </p:sp>
      <p:sp>
        <p:nvSpPr>
          <p:cNvPr id="4" name="Right Arrow 3"/>
          <p:cNvSpPr/>
          <p:nvPr/>
        </p:nvSpPr>
        <p:spPr>
          <a:xfrm rot="2021762">
            <a:off x="4798836" y="3250864"/>
            <a:ext cx="1799998" cy="613627"/>
          </a:xfrm>
          <a:prstGeom prst="rightArrow">
            <a:avLst>
              <a:gd name="adj1" fmla="val 50000"/>
              <a:gd name="adj2" fmla="val 53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1600338">
            <a:off x="3733767" y="4788917"/>
            <a:ext cx="2466489" cy="613627"/>
          </a:xfrm>
          <a:prstGeom prst="rightArrow">
            <a:avLst>
              <a:gd name="adj1" fmla="val 50000"/>
              <a:gd name="adj2" fmla="val 53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7146946">
            <a:off x="2434711" y="2607642"/>
            <a:ext cx="3914719" cy="6557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027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endParaRPr lang="en-US" dirty="0"/>
          </a:p>
        </p:txBody>
      </p:sp>
      <p:sp>
        <p:nvSpPr>
          <p:cNvPr id="5" name="TextBox 4"/>
          <p:cNvSpPr txBox="1"/>
          <p:nvPr/>
        </p:nvSpPr>
        <p:spPr>
          <a:xfrm>
            <a:off x="1371600" y="2362200"/>
            <a:ext cx="990600" cy="369332"/>
          </a:xfrm>
          <a:prstGeom prst="rect">
            <a:avLst/>
          </a:prstGeom>
          <a:noFill/>
        </p:spPr>
        <p:txBody>
          <a:bodyPr wrap="square" rtlCol="0">
            <a:spAutoFit/>
          </a:bodyPr>
          <a:lstStyle/>
          <a:p>
            <a:endParaRPr lang="en-US" dirty="0">
              <a:solidFill>
                <a:prstClr val="black"/>
              </a:solidFill>
            </a:endParaRPr>
          </a:p>
        </p:txBody>
      </p:sp>
      <p:sp>
        <p:nvSpPr>
          <p:cNvPr id="7" name="AutoShape 7" descr="Image result for blue jigsaw pie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8" name="Picture 2" descr="http://www.clker.com/cliparts/U/8/f/A/P/r/jigsaw-puzzle-6-pieces-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29" y="1676400"/>
            <a:ext cx="4953000" cy="417443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579914" y="3581806"/>
            <a:ext cx="12192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Diversity</a:t>
            </a:r>
            <a:endParaRPr lang="en-US" b="1" dirty="0">
              <a:latin typeface="Arial" panose="020B0604020202020204" pitchFamily="34" charset="0"/>
              <a:cs typeface="Arial" panose="020B0604020202020204" pitchFamily="34" charset="0"/>
            </a:endParaRPr>
          </a:p>
        </p:txBody>
      </p:sp>
      <p:sp>
        <p:nvSpPr>
          <p:cNvPr id="22" name="TextBox 21"/>
          <p:cNvSpPr txBox="1"/>
          <p:nvPr/>
        </p:nvSpPr>
        <p:spPr>
          <a:xfrm>
            <a:off x="3951514" y="2177534"/>
            <a:ext cx="1306286"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Health   e.g.</a:t>
            </a:r>
            <a:endParaRPr lang="en-US" b="1" dirty="0">
              <a:latin typeface="Arial" panose="020B0604020202020204" pitchFamily="34" charset="0"/>
              <a:cs typeface="Arial" panose="020B0604020202020204" pitchFamily="34" charset="0"/>
            </a:endParaRPr>
          </a:p>
        </p:txBody>
      </p:sp>
      <p:sp>
        <p:nvSpPr>
          <p:cNvPr id="23" name="TextBox 22"/>
          <p:cNvSpPr txBox="1"/>
          <p:nvPr/>
        </p:nvSpPr>
        <p:spPr>
          <a:xfrm>
            <a:off x="3951514" y="3345159"/>
            <a:ext cx="1382486"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HIV Status</a:t>
            </a:r>
            <a:endParaRPr lang="en-US" b="1" dirty="0">
              <a:latin typeface="Arial" panose="020B0604020202020204" pitchFamily="34" charset="0"/>
              <a:cs typeface="Arial" panose="020B0604020202020204" pitchFamily="34" charset="0"/>
            </a:endParaRPr>
          </a:p>
        </p:txBody>
      </p:sp>
      <p:sp>
        <p:nvSpPr>
          <p:cNvPr id="24" name="TextBox 23"/>
          <p:cNvSpPr txBox="1"/>
          <p:nvPr/>
        </p:nvSpPr>
        <p:spPr>
          <a:xfrm>
            <a:off x="2427514" y="4343400"/>
            <a:ext cx="1524000" cy="923330"/>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Socio-economic status</a:t>
            </a:r>
            <a:endParaRPr lang="en-US" b="1" dirty="0">
              <a:latin typeface="Arial" panose="020B0604020202020204" pitchFamily="34" charset="0"/>
              <a:cs typeface="Arial" panose="020B0604020202020204" pitchFamily="34" charset="0"/>
            </a:endParaRPr>
          </a:p>
        </p:txBody>
      </p:sp>
      <p:sp>
        <p:nvSpPr>
          <p:cNvPr id="25" name="TextBox 24"/>
          <p:cNvSpPr txBox="1"/>
          <p:nvPr/>
        </p:nvSpPr>
        <p:spPr>
          <a:xfrm>
            <a:off x="1104899" y="4390571"/>
            <a:ext cx="1228271"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Religious affiliation</a:t>
            </a:r>
            <a:endParaRPr lang="en-US" b="1" dirty="0">
              <a:latin typeface="Arial" panose="020B0604020202020204" pitchFamily="34" charset="0"/>
              <a:cs typeface="Arial" panose="020B0604020202020204" pitchFamily="34" charset="0"/>
            </a:endParaRPr>
          </a:p>
        </p:txBody>
      </p:sp>
      <p:sp>
        <p:nvSpPr>
          <p:cNvPr id="27" name="TextBox 26"/>
          <p:cNvSpPr txBox="1"/>
          <p:nvPr/>
        </p:nvSpPr>
        <p:spPr>
          <a:xfrm>
            <a:off x="1184729" y="2223700"/>
            <a:ext cx="1228271"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Ethnic Origin</a:t>
            </a:r>
            <a:endParaRPr lang="en-US" b="1" dirty="0">
              <a:latin typeface="Arial" panose="020B0604020202020204" pitchFamily="34" charset="0"/>
              <a:cs typeface="Arial" panose="020B0604020202020204" pitchFamily="34" charset="0"/>
            </a:endParaRPr>
          </a:p>
        </p:txBody>
      </p:sp>
      <p:pic>
        <p:nvPicPr>
          <p:cNvPr id="4098" name="Picture 2" descr="D:\Users\christina.haneef\Documents\#RRI\TOT\##Regional Gender and Diversity TOT October 2015\#Training materials\Quick t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685705"/>
            <a:ext cx="1000125" cy="1162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16487" y="1851414"/>
            <a:ext cx="3198913"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You can adapt this </a:t>
            </a:r>
            <a:r>
              <a:rPr lang="en-US" sz="2000" dirty="0" smtClean="0">
                <a:latin typeface="Arial" panose="020B0604020202020204" pitchFamily="34" charset="0"/>
                <a:cs typeface="Arial" panose="020B0604020202020204" pitchFamily="34" charset="0"/>
              </a:rPr>
              <a:t>slide during training to </a:t>
            </a:r>
            <a:r>
              <a:rPr lang="en-US" sz="2000" dirty="0">
                <a:latin typeface="Arial" panose="020B0604020202020204" pitchFamily="34" charset="0"/>
                <a:cs typeface="Arial" panose="020B0604020202020204" pitchFamily="34" charset="0"/>
              </a:rPr>
              <a:t>make it more culturally appropriate to your audience and to the context</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Ask people to add to the slide to know what is important in their context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265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IFRC’s approach</a:t>
            </a:r>
            <a:endParaRPr lang="en-US" dirty="0"/>
          </a:p>
        </p:txBody>
      </p:sp>
      <p:sp>
        <p:nvSpPr>
          <p:cNvPr id="3" name="Content Placeholder 2"/>
          <p:cNvSpPr>
            <a:spLocks noGrp="1"/>
          </p:cNvSpPr>
          <p:nvPr>
            <p:ph idx="1"/>
          </p:nvPr>
        </p:nvSpPr>
        <p:spPr>
          <a:xfrm>
            <a:off x="304800" y="1828800"/>
            <a:ext cx="8534400" cy="4114800"/>
          </a:xfrm>
        </p:spPr>
        <p:txBody>
          <a:bodyPr/>
          <a:lstStyle/>
          <a:p>
            <a:pPr algn="just"/>
            <a:r>
              <a:rPr lang="en-US" sz="2400" dirty="0"/>
              <a:t>The IFRC’s gender and diversity </a:t>
            </a:r>
            <a:r>
              <a:rPr lang="en-US" sz="2400" dirty="0" smtClean="0"/>
              <a:t>work is not a separate or new component</a:t>
            </a:r>
          </a:p>
          <a:p>
            <a:pPr algn="just"/>
            <a:endParaRPr lang="en-US" sz="2400" dirty="0"/>
          </a:p>
          <a:p>
            <a:pPr algn="just"/>
            <a:r>
              <a:rPr lang="en-US" sz="2400" dirty="0" smtClean="0"/>
              <a:t>It </a:t>
            </a:r>
            <a:r>
              <a:rPr lang="en-US" sz="2400" dirty="0"/>
              <a:t>is rooted in its humanitarian mandate to </a:t>
            </a:r>
            <a:r>
              <a:rPr lang="en-US" sz="2400" b="1" dirty="0">
                <a:solidFill>
                  <a:srgbClr val="FF0000"/>
                </a:solidFill>
              </a:rPr>
              <a:t>prevent and alleviate human suffering without discrimination </a:t>
            </a:r>
            <a:r>
              <a:rPr lang="en-US" sz="2400" dirty="0"/>
              <a:t>and to protect human dignity. </a:t>
            </a:r>
          </a:p>
          <a:p>
            <a:pPr algn="just"/>
            <a:endParaRPr lang="en-US" sz="2400" dirty="0"/>
          </a:p>
          <a:p>
            <a:pPr algn="just"/>
            <a:r>
              <a:rPr lang="en-US" sz="2400" dirty="0"/>
              <a:t>The </a:t>
            </a:r>
            <a:r>
              <a:rPr lang="en-US" sz="2400" dirty="0" smtClean="0"/>
              <a:t>RCRC recognizes </a:t>
            </a:r>
            <a:r>
              <a:rPr lang="en-US" sz="2400" dirty="0"/>
              <a:t>that women and men have different </a:t>
            </a:r>
            <a:r>
              <a:rPr lang="en-US" sz="2400" b="1" dirty="0">
                <a:solidFill>
                  <a:srgbClr val="FF0000"/>
                </a:solidFill>
              </a:rPr>
              <a:t>capacities, strengths, needs and </a:t>
            </a:r>
            <a:r>
              <a:rPr lang="en-US" sz="2400" b="1" dirty="0" smtClean="0">
                <a:solidFill>
                  <a:srgbClr val="FF0000"/>
                </a:solidFill>
              </a:rPr>
              <a:t>vulnerabilities </a:t>
            </a:r>
            <a:r>
              <a:rPr lang="en-US" sz="2400" dirty="0" smtClean="0"/>
              <a:t>which can impact their resilience to disasters</a:t>
            </a:r>
            <a:endParaRPr lang="en-US" sz="2400" dirty="0"/>
          </a:p>
          <a:p>
            <a:pPr algn="just"/>
            <a:endParaRPr lang="en-US" sz="2400" dirty="0" smtClean="0"/>
          </a:p>
          <a:p>
            <a:pPr algn="just"/>
            <a:endParaRPr lang="en-US" dirty="0"/>
          </a:p>
        </p:txBody>
      </p:sp>
    </p:spTree>
    <p:extLst>
      <p:ext uri="{BB962C8B-B14F-4D97-AF65-F5344CB8AC3E}">
        <p14:creationId xmlns:p14="http://schemas.microsoft.com/office/powerpoint/2010/main" val="2876376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IFRC Strategic Framework on Gender and Diversity issues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276806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925039377"/>
              </p:ext>
            </p:extLst>
          </p:nvPr>
        </p:nvGraphicFramePr>
        <p:xfrm>
          <a:off x="3200400" y="1752600"/>
          <a:ext cx="56388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0299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143000"/>
          </a:xfrm>
        </p:spPr>
        <p:txBody>
          <a:bodyPr/>
          <a:lstStyle/>
          <a:p>
            <a:r>
              <a:rPr lang="en-US" dirty="0" smtClean="0"/>
              <a:t>Fundamental Principles</a:t>
            </a:r>
            <a:endParaRPr lang="en-US" dirty="0"/>
          </a:p>
        </p:txBody>
      </p:sp>
      <p:sp>
        <p:nvSpPr>
          <p:cNvPr id="3" name="Content Placeholder 2"/>
          <p:cNvSpPr>
            <a:spLocks noGrp="1"/>
          </p:cNvSpPr>
          <p:nvPr>
            <p:ph idx="1"/>
          </p:nvPr>
        </p:nvSpPr>
        <p:spPr>
          <a:xfrm>
            <a:off x="685800" y="1752600"/>
            <a:ext cx="7772400" cy="3810000"/>
          </a:xfrm>
        </p:spPr>
        <p:txBody>
          <a:bodyPr/>
          <a:lstStyle/>
          <a:p>
            <a:pPr marL="0" indent="0">
              <a:spcAft>
                <a:spcPts val="300"/>
              </a:spcAft>
              <a:buNone/>
            </a:pPr>
            <a:r>
              <a:rPr lang="en-US" sz="2400" b="1" dirty="0" smtClean="0">
                <a:solidFill>
                  <a:srgbClr val="FF0000"/>
                </a:solidFill>
              </a:rPr>
              <a:t>Fundamental principle of impartiality: </a:t>
            </a:r>
            <a:r>
              <a:rPr lang="en-US" dirty="0" smtClean="0"/>
              <a:t>The RCRC Movement makes </a:t>
            </a:r>
            <a:r>
              <a:rPr lang="en-US" b="1" dirty="0" smtClean="0"/>
              <a:t>no discrimination </a:t>
            </a:r>
            <a:r>
              <a:rPr lang="en-US" dirty="0" smtClean="0"/>
              <a:t>as to: </a:t>
            </a:r>
          </a:p>
          <a:p>
            <a:pPr marL="0" indent="0">
              <a:spcAft>
                <a:spcPts val="300"/>
              </a:spcAft>
              <a:buNone/>
            </a:pPr>
            <a:endParaRPr lang="en-US" dirty="0" smtClean="0"/>
          </a:p>
          <a:p>
            <a:pPr>
              <a:spcAft>
                <a:spcPts val="300"/>
              </a:spcAft>
              <a:buFont typeface="Arial" panose="020B0604020202020204" pitchFamily="34" charset="0"/>
              <a:buChar char="•"/>
            </a:pPr>
            <a:r>
              <a:rPr lang="en-US" dirty="0" smtClean="0"/>
              <a:t>Nationality</a:t>
            </a:r>
            <a:endParaRPr lang="en-US" dirty="0"/>
          </a:p>
          <a:p>
            <a:pPr>
              <a:spcAft>
                <a:spcPts val="300"/>
              </a:spcAft>
              <a:buFont typeface="Arial" panose="020B0604020202020204" pitchFamily="34" charset="0"/>
              <a:buChar char="•"/>
            </a:pPr>
            <a:r>
              <a:rPr lang="en-US" dirty="0" smtClean="0"/>
              <a:t>Race</a:t>
            </a:r>
          </a:p>
          <a:p>
            <a:pPr>
              <a:spcAft>
                <a:spcPts val="300"/>
              </a:spcAft>
              <a:buFont typeface="Arial" panose="020B0604020202020204" pitchFamily="34" charset="0"/>
              <a:buChar char="•"/>
            </a:pPr>
            <a:r>
              <a:rPr lang="en-US" dirty="0"/>
              <a:t>R</a:t>
            </a:r>
            <a:r>
              <a:rPr lang="en-US" dirty="0" smtClean="0"/>
              <a:t>eligious beliefs</a:t>
            </a:r>
          </a:p>
          <a:p>
            <a:pPr>
              <a:spcAft>
                <a:spcPts val="300"/>
              </a:spcAft>
              <a:buFont typeface="Arial" panose="020B0604020202020204" pitchFamily="34" charset="0"/>
              <a:buChar char="•"/>
            </a:pPr>
            <a:r>
              <a:rPr lang="en-US" dirty="0" smtClean="0"/>
              <a:t>Class</a:t>
            </a:r>
          </a:p>
          <a:p>
            <a:pPr>
              <a:spcAft>
                <a:spcPts val="300"/>
              </a:spcAft>
              <a:buFont typeface="Arial" panose="020B0604020202020204" pitchFamily="34" charset="0"/>
              <a:buChar char="•"/>
            </a:pPr>
            <a:r>
              <a:rPr lang="en-US" dirty="0" smtClean="0"/>
              <a:t>Political opinions</a:t>
            </a:r>
          </a:p>
          <a:p>
            <a:pPr marL="0" indent="0" algn="ctr">
              <a:spcAft>
                <a:spcPts val="300"/>
              </a:spcAft>
              <a:buNone/>
            </a:pPr>
            <a:endParaRPr lang="en-US" dirty="0"/>
          </a:p>
        </p:txBody>
      </p:sp>
      <p:sp>
        <p:nvSpPr>
          <p:cNvPr id="6" name="TextBox 5"/>
          <p:cNvSpPr txBox="1"/>
          <p:nvPr/>
        </p:nvSpPr>
        <p:spPr>
          <a:xfrm>
            <a:off x="876300" y="5474285"/>
            <a:ext cx="6286500" cy="369332"/>
          </a:xfrm>
          <a:prstGeom prst="rect">
            <a:avLst/>
          </a:prstGeom>
          <a:noFill/>
        </p:spPr>
        <p:txBody>
          <a:bodyPr wrap="square" rtlCol="0">
            <a:spAutoFit/>
          </a:bodyPr>
          <a:lstStyle/>
          <a:p>
            <a:r>
              <a:rPr lang="en-US" b="1" dirty="0">
                <a:solidFill>
                  <a:srgbClr val="FF0000"/>
                </a:solidFill>
              </a:rPr>
              <a:t>…Whilst giving priority to the most urgent cases of distress</a:t>
            </a:r>
          </a:p>
        </p:txBody>
      </p:sp>
      <p:pic>
        <p:nvPicPr>
          <p:cNvPr id="1026" name="Picture 2" descr="D:\Users\christina.haneef\Documents\Gender and Diversity\Cumulus photos\Photos\Emergency response\p-IDN01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1480" y="2649805"/>
            <a:ext cx="4236720" cy="282448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867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ession learning objectives</a:t>
            </a:r>
            <a:endParaRPr lang="en-US" dirty="0"/>
          </a:p>
        </p:txBody>
      </p:sp>
      <p:sp>
        <p:nvSpPr>
          <p:cNvPr id="4" name="Content Placeholder 3"/>
          <p:cNvSpPr>
            <a:spLocks noGrp="1"/>
          </p:cNvSpPr>
          <p:nvPr>
            <p:ph idx="1"/>
          </p:nvPr>
        </p:nvSpPr>
        <p:spPr>
          <a:xfrm>
            <a:off x="762000" y="1752600"/>
            <a:ext cx="7924800" cy="4038600"/>
          </a:xfrm>
        </p:spPr>
        <p:txBody>
          <a:bodyPr/>
          <a:lstStyle/>
          <a:p>
            <a:pPr marL="0" indent="0">
              <a:buNone/>
            </a:pPr>
            <a:r>
              <a:rPr lang="en-US" sz="2000" dirty="0" smtClean="0"/>
              <a:t>By the end of this session </a:t>
            </a:r>
          </a:p>
          <a:p>
            <a:endParaRPr lang="en-US" sz="2000" dirty="0"/>
          </a:p>
          <a:p>
            <a:pPr lvl="0"/>
            <a:r>
              <a:rPr lang="en-US" sz="2000" dirty="0"/>
              <a:t>Define the concepts ‘sex’, ‘gender’, ‘diversity’ and gender equality</a:t>
            </a:r>
          </a:p>
          <a:p>
            <a:pPr lvl="0"/>
            <a:r>
              <a:rPr lang="en-US" sz="2000" dirty="0"/>
              <a:t>Know IFRC’s approach to addressing gender and diversity</a:t>
            </a:r>
          </a:p>
          <a:p>
            <a:pPr lvl="0"/>
            <a:r>
              <a:rPr lang="en-US" sz="2000" dirty="0"/>
              <a:t>Know some key considerations for planning and delivering gender and diversity-sensitive training</a:t>
            </a:r>
          </a:p>
          <a:p>
            <a:pPr marL="0" indent="0">
              <a:buNone/>
            </a:pPr>
            <a:endParaRPr lang="en-US" sz="2000" dirty="0"/>
          </a:p>
        </p:txBody>
      </p:sp>
    </p:spTree>
    <p:extLst>
      <p:ext uri="{BB962C8B-B14F-4D97-AF65-F5344CB8AC3E}">
        <p14:creationId xmlns:p14="http://schemas.microsoft.com/office/powerpoint/2010/main" val="2606432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858000" cy="1143000"/>
          </a:xfrm>
        </p:spPr>
        <p:txBody>
          <a:bodyPr/>
          <a:lstStyle/>
          <a:p>
            <a:r>
              <a:rPr lang="en-US" dirty="0" smtClean="0"/>
              <a:t>Minimum Standard Commitments….</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48323"/>
            <a:ext cx="2700204" cy="382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76600" y="1866898"/>
            <a:ext cx="2438400" cy="3939540"/>
          </a:xfrm>
          <a:prstGeom prst="rect">
            <a:avLst/>
          </a:prstGeom>
          <a:noFill/>
        </p:spPr>
        <p:txBody>
          <a:bodyPr wrap="square" rtlCol="0">
            <a:spAutoFit/>
          </a:bodyPr>
          <a:lstStyle/>
          <a:p>
            <a:r>
              <a:rPr lang="en-US" sz="2500" b="1" i="1" dirty="0" smtClean="0">
                <a:latin typeface="Arial" panose="020B0604020202020204" pitchFamily="34" charset="0"/>
                <a:cs typeface="Arial" panose="020B0604020202020204" pitchFamily="34" charset="0"/>
              </a:rPr>
              <a:t>DAPS Framework:</a:t>
            </a:r>
          </a:p>
          <a:p>
            <a:endParaRPr lang="en-US" sz="2500" b="1" i="1" dirty="0">
              <a:solidFill>
                <a:srgbClr val="FF0000"/>
              </a:solidFill>
              <a:latin typeface="Arial" panose="020B0604020202020204" pitchFamily="34" charset="0"/>
              <a:cs typeface="Arial" panose="020B0604020202020204" pitchFamily="34" charset="0"/>
            </a:endParaRPr>
          </a:p>
          <a:p>
            <a:r>
              <a:rPr lang="en-US" sz="2500" b="1" i="1" dirty="0" smtClean="0">
                <a:solidFill>
                  <a:srgbClr val="FF0000"/>
                </a:solidFill>
                <a:latin typeface="Arial" panose="020B0604020202020204" pitchFamily="34" charset="0"/>
                <a:cs typeface="Arial" panose="020B0604020202020204" pitchFamily="34" charset="0"/>
              </a:rPr>
              <a:t>Dignity</a:t>
            </a:r>
          </a:p>
          <a:p>
            <a:endParaRPr lang="en-US" sz="2500" b="1" i="1" dirty="0">
              <a:solidFill>
                <a:srgbClr val="FF0000"/>
              </a:solidFill>
              <a:latin typeface="Arial" panose="020B0604020202020204" pitchFamily="34" charset="0"/>
              <a:cs typeface="Arial" panose="020B0604020202020204" pitchFamily="34" charset="0"/>
            </a:endParaRPr>
          </a:p>
          <a:p>
            <a:r>
              <a:rPr lang="en-US" sz="2500" b="1" i="1" dirty="0" smtClean="0">
                <a:solidFill>
                  <a:srgbClr val="FF0000"/>
                </a:solidFill>
                <a:latin typeface="Arial" panose="020B0604020202020204" pitchFamily="34" charset="0"/>
                <a:cs typeface="Arial" panose="020B0604020202020204" pitchFamily="34" charset="0"/>
              </a:rPr>
              <a:t>Access</a:t>
            </a:r>
          </a:p>
          <a:p>
            <a:endParaRPr lang="en-US" sz="2500" b="1" i="1" dirty="0" smtClean="0">
              <a:solidFill>
                <a:srgbClr val="FF0000"/>
              </a:solidFill>
              <a:latin typeface="Arial" panose="020B0604020202020204" pitchFamily="34" charset="0"/>
              <a:cs typeface="Arial" panose="020B0604020202020204" pitchFamily="34" charset="0"/>
            </a:endParaRPr>
          </a:p>
          <a:p>
            <a:r>
              <a:rPr lang="en-US" sz="2500" b="1" i="1" dirty="0" smtClean="0">
                <a:solidFill>
                  <a:srgbClr val="FF0000"/>
                </a:solidFill>
                <a:latin typeface="Arial" panose="020B0604020202020204" pitchFamily="34" charset="0"/>
                <a:cs typeface="Arial" panose="020B0604020202020204" pitchFamily="34" charset="0"/>
              </a:rPr>
              <a:t>Participation</a:t>
            </a:r>
          </a:p>
          <a:p>
            <a:endParaRPr lang="en-US" sz="2500" b="1" i="1" dirty="0">
              <a:solidFill>
                <a:srgbClr val="FF0000"/>
              </a:solidFill>
              <a:latin typeface="Arial" panose="020B0604020202020204" pitchFamily="34" charset="0"/>
              <a:cs typeface="Arial" panose="020B0604020202020204" pitchFamily="34" charset="0"/>
            </a:endParaRPr>
          </a:p>
          <a:p>
            <a:r>
              <a:rPr lang="en-US" sz="2500" b="1" i="1" dirty="0" smtClean="0">
                <a:solidFill>
                  <a:srgbClr val="FF0000"/>
                </a:solidFill>
                <a:latin typeface="Arial" panose="020B0604020202020204" pitchFamily="34" charset="0"/>
                <a:cs typeface="Arial" panose="020B0604020202020204" pitchFamily="34" charset="0"/>
              </a:rPr>
              <a:t>Safety</a:t>
            </a:r>
            <a:endParaRPr lang="en-US" sz="2500" b="1" i="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5715000" y="1885948"/>
            <a:ext cx="2971800" cy="4119076"/>
          </a:xfrm>
          <a:prstGeom prst="rect">
            <a:avLst/>
          </a:prstGeom>
          <a:noFill/>
        </p:spPr>
        <p:txBody>
          <a:bodyPr wrap="square" rtlCol="0">
            <a:spAutoFit/>
          </a:bodyPr>
          <a:lstStyle/>
          <a:p>
            <a:r>
              <a:rPr lang="en-US" sz="2200" b="1" i="1" dirty="0" err="1" smtClean="0">
                <a:latin typeface="Arial" panose="020B0604020202020204" pitchFamily="34" charset="0"/>
                <a:cs typeface="Arial" panose="020B0604020202020204" pitchFamily="34" charset="0"/>
              </a:rPr>
              <a:t>Sectoral</a:t>
            </a:r>
            <a:r>
              <a:rPr lang="en-US" sz="2200" b="1" i="1" dirty="0" smtClean="0">
                <a:latin typeface="Arial" panose="020B0604020202020204" pitchFamily="34" charset="0"/>
                <a:cs typeface="Arial" panose="020B0604020202020204" pitchFamily="34" charset="0"/>
              </a:rPr>
              <a:t> standards</a:t>
            </a:r>
          </a:p>
          <a:p>
            <a:endParaRPr lang="en-US" sz="2200" i="1" dirty="0">
              <a:solidFill>
                <a:schemeClr val="accent1">
                  <a:lumMod val="50000"/>
                </a:schemeClr>
              </a:solidFill>
              <a:latin typeface="Arial" panose="020B0604020202020204" pitchFamily="34" charset="0"/>
              <a:cs typeface="Arial" panose="020B0604020202020204" pitchFamily="34" charset="0"/>
            </a:endParaRPr>
          </a:p>
          <a:p>
            <a:pPr>
              <a:spcAft>
                <a:spcPts val="1000"/>
              </a:spcAft>
            </a:pPr>
            <a:r>
              <a:rPr lang="en-US" sz="2200" b="1" dirty="0">
                <a:solidFill>
                  <a:schemeClr val="accent1">
                    <a:lumMod val="50000"/>
                  </a:schemeClr>
                </a:solidFill>
                <a:latin typeface="Arial" panose="020B0604020202020204" pitchFamily="34" charset="0"/>
                <a:cs typeface="Arial" panose="020B0604020202020204" pitchFamily="34" charset="0"/>
              </a:rPr>
              <a:t>Emergency Health </a:t>
            </a:r>
          </a:p>
          <a:p>
            <a:pPr>
              <a:spcAft>
                <a:spcPts val="1000"/>
              </a:spcAft>
            </a:pPr>
            <a:r>
              <a:rPr lang="en-US" sz="2200" b="1" dirty="0">
                <a:solidFill>
                  <a:schemeClr val="accent1">
                    <a:lumMod val="50000"/>
                  </a:schemeClr>
                </a:solidFill>
                <a:latin typeface="Arial" panose="020B0604020202020204" pitchFamily="34" charset="0"/>
                <a:cs typeface="Arial" panose="020B0604020202020204" pitchFamily="34" charset="0"/>
              </a:rPr>
              <a:t>Food Security </a:t>
            </a:r>
          </a:p>
          <a:p>
            <a:pPr>
              <a:spcAft>
                <a:spcPts val="1000"/>
              </a:spcAft>
            </a:pPr>
            <a:r>
              <a:rPr lang="en-US" sz="2200" b="1" dirty="0" smtClean="0">
                <a:solidFill>
                  <a:schemeClr val="accent1">
                    <a:lumMod val="50000"/>
                  </a:schemeClr>
                </a:solidFill>
                <a:latin typeface="Arial" panose="020B0604020202020204" pitchFamily="34" charset="0"/>
                <a:cs typeface="Arial" panose="020B0604020202020204" pitchFamily="34" charset="0"/>
              </a:rPr>
              <a:t>WASH</a:t>
            </a:r>
            <a:endParaRPr lang="en-US" sz="2200" b="1" dirty="0">
              <a:solidFill>
                <a:schemeClr val="accent1">
                  <a:lumMod val="50000"/>
                </a:schemeClr>
              </a:solidFill>
              <a:latin typeface="Arial" panose="020B0604020202020204" pitchFamily="34" charset="0"/>
              <a:cs typeface="Arial" panose="020B0604020202020204" pitchFamily="34" charset="0"/>
            </a:endParaRPr>
          </a:p>
          <a:p>
            <a:pPr>
              <a:spcAft>
                <a:spcPts val="1000"/>
              </a:spcAft>
            </a:pPr>
            <a:r>
              <a:rPr lang="en-US" sz="2200" b="1" dirty="0">
                <a:solidFill>
                  <a:schemeClr val="accent1">
                    <a:lumMod val="50000"/>
                  </a:schemeClr>
                </a:solidFill>
                <a:latin typeface="Arial" panose="020B0604020202020204" pitchFamily="34" charset="0"/>
                <a:cs typeface="Arial" panose="020B0604020202020204" pitchFamily="34" charset="0"/>
              </a:rPr>
              <a:t>Emergency Shelter </a:t>
            </a:r>
            <a:r>
              <a:rPr lang="en-US" sz="2200" b="1" dirty="0" smtClean="0">
                <a:solidFill>
                  <a:schemeClr val="accent1">
                    <a:lumMod val="50000"/>
                  </a:schemeClr>
                </a:solidFill>
                <a:latin typeface="Arial" panose="020B0604020202020204" pitchFamily="34" charset="0"/>
                <a:cs typeface="Arial" panose="020B0604020202020204" pitchFamily="34" charset="0"/>
              </a:rPr>
              <a:t>Livelihoods </a:t>
            </a:r>
          </a:p>
          <a:p>
            <a:pPr>
              <a:spcAft>
                <a:spcPts val="1000"/>
              </a:spcAft>
            </a:pPr>
            <a:r>
              <a:rPr lang="en-US" sz="2200" b="1" dirty="0" smtClean="0">
                <a:solidFill>
                  <a:schemeClr val="accent1">
                    <a:lumMod val="50000"/>
                  </a:schemeClr>
                </a:solidFill>
                <a:latin typeface="Arial" panose="020B0604020202020204" pitchFamily="34" charset="0"/>
                <a:cs typeface="Arial" panose="020B0604020202020204" pitchFamily="34" charset="0"/>
              </a:rPr>
              <a:t>Non-food </a:t>
            </a:r>
            <a:r>
              <a:rPr lang="en-US" sz="2200" b="1" dirty="0">
                <a:solidFill>
                  <a:schemeClr val="accent1">
                    <a:lumMod val="50000"/>
                  </a:schemeClr>
                </a:solidFill>
                <a:latin typeface="Arial" panose="020B0604020202020204" pitchFamily="34" charset="0"/>
                <a:cs typeface="Arial" panose="020B0604020202020204" pitchFamily="34" charset="0"/>
              </a:rPr>
              <a:t>Items </a:t>
            </a:r>
          </a:p>
          <a:p>
            <a:pPr>
              <a:spcAft>
                <a:spcPts val="1000"/>
              </a:spcAft>
            </a:pPr>
            <a:r>
              <a:rPr lang="en-US" sz="2200" b="1" dirty="0">
                <a:solidFill>
                  <a:schemeClr val="accent1">
                    <a:lumMod val="50000"/>
                  </a:schemeClr>
                </a:solidFill>
                <a:latin typeface="Arial" panose="020B0604020202020204" pitchFamily="34" charset="0"/>
                <a:cs typeface="Arial" panose="020B0604020202020204" pitchFamily="34" charset="0"/>
              </a:rPr>
              <a:t>Disaster Risk Reduction</a:t>
            </a:r>
            <a:endParaRPr lang="en-US" sz="2200" b="1" i="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734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905000"/>
            <a:ext cx="5029200" cy="1676400"/>
          </a:xfrm>
          <a:solidFill>
            <a:schemeClr val="accent4">
              <a:lumMod val="20000"/>
              <a:lumOff val="80000"/>
            </a:schemeClr>
          </a:solidFill>
        </p:spPr>
        <p:txBody>
          <a:bodyPr/>
          <a:lstStyle/>
          <a:p>
            <a:pPr marL="0" indent="0">
              <a:buNone/>
            </a:pPr>
            <a:endParaRPr lang="en-US" sz="3000" b="1" dirty="0" smtClean="0"/>
          </a:p>
          <a:p>
            <a:pPr marL="0" indent="0" algn="ctr">
              <a:buNone/>
            </a:pPr>
            <a:r>
              <a:rPr lang="en-US" sz="3000" b="1" dirty="0" smtClean="0"/>
              <a:t>Quiz time!</a:t>
            </a:r>
            <a:endParaRPr lang="en-US" sz="3000" b="1" dirty="0"/>
          </a:p>
        </p:txBody>
      </p:sp>
      <p:pic>
        <p:nvPicPr>
          <p:cNvPr id="5122" name="Picture 2" descr="Image result for q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10000"/>
            <a:ext cx="354741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96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668321"/>
            <a:ext cx="6629400" cy="492443"/>
          </a:xfrm>
          <a:prstGeom prst="rect">
            <a:avLst/>
          </a:prstGeom>
          <a:noFill/>
        </p:spPr>
        <p:txBody>
          <a:bodyPr wrap="square" rtlCol="0">
            <a:spAutoFit/>
          </a:bodyPr>
          <a:lstStyle/>
          <a:p>
            <a:r>
              <a:rPr lang="en-US" sz="2600" b="1" i="1" dirty="0" smtClean="0">
                <a:solidFill>
                  <a:prstClr val="black"/>
                </a:solidFill>
                <a:latin typeface="Arial" panose="020B0604020202020204" pitchFamily="34" charset="0"/>
                <a:cs typeface="Arial" panose="020B0604020202020204" pitchFamily="34" charset="0"/>
              </a:rPr>
              <a:t>Gender and Diversity Quiz</a:t>
            </a:r>
            <a:endParaRPr lang="en-US" sz="2600" b="1" i="1"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1295400" y="1905000"/>
            <a:ext cx="6553200" cy="2785378"/>
          </a:xfrm>
          <a:prstGeom prst="rect">
            <a:avLst/>
          </a:prstGeom>
          <a:noFill/>
        </p:spPr>
        <p:txBody>
          <a:bodyPr wrap="square" rtlCol="0">
            <a:spAutoFit/>
          </a:bodyPr>
          <a:lstStyle/>
          <a:p>
            <a:r>
              <a:rPr lang="en-US" sz="2500" b="1" dirty="0" smtClean="0">
                <a:solidFill>
                  <a:prstClr val="black"/>
                </a:solidFill>
              </a:rPr>
              <a:t>Sex</a:t>
            </a:r>
          </a:p>
          <a:p>
            <a:pPr algn="ctr"/>
            <a:endParaRPr lang="en-US" sz="2500" dirty="0">
              <a:solidFill>
                <a:prstClr val="black"/>
              </a:solidFill>
            </a:endParaRPr>
          </a:p>
          <a:p>
            <a:pPr algn="ctr"/>
            <a:r>
              <a:rPr lang="en-US" sz="2500" dirty="0" smtClean="0">
                <a:solidFill>
                  <a:prstClr val="black"/>
                </a:solidFill>
              </a:rPr>
              <a:t>Of the 232 Million international migrant (3.2% of the world’s population), what percentage are women?</a:t>
            </a:r>
            <a:endParaRPr lang="en-US" sz="2500" dirty="0">
              <a:solidFill>
                <a:prstClr val="black"/>
              </a:solidFill>
            </a:endParaRPr>
          </a:p>
          <a:p>
            <a:pPr algn="ctr"/>
            <a:endParaRPr lang="en-US" sz="2500" dirty="0" smtClean="0">
              <a:solidFill>
                <a:prstClr val="black"/>
              </a:solidFill>
            </a:endParaRPr>
          </a:p>
          <a:p>
            <a:pPr algn="ctr"/>
            <a:r>
              <a:rPr lang="en-US" sz="2500" dirty="0" smtClean="0">
                <a:solidFill>
                  <a:prstClr val="black"/>
                </a:solidFill>
              </a:rPr>
              <a:t>25% 38% 48% or 60%</a:t>
            </a:r>
            <a:endParaRPr lang="en-US" sz="2500" dirty="0">
              <a:solidFill>
                <a:prstClr val="black"/>
              </a:solidFill>
            </a:endParaRPr>
          </a:p>
        </p:txBody>
      </p:sp>
    </p:spTree>
    <p:extLst>
      <p:ext uri="{BB962C8B-B14F-4D97-AF65-F5344CB8AC3E}">
        <p14:creationId xmlns:p14="http://schemas.microsoft.com/office/powerpoint/2010/main" val="3327898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668321"/>
            <a:ext cx="6629400" cy="492443"/>
          </a:xfrm>
          <a:prstGeom prst="rect">
            <a:avLst/>
          </a:prstGeom>
          <a:noFill/>
        </p:spPr>
        <p:txBody>
          <a:bodyPr wrap="square" rtlCol="0">
            <a:spAutoFit/>
          </a:bodyPr>
          <a:lstStyle/>
          <a:p>
            <a:r>
              <a:rPr lang="en-US" sz="2600" b="1" i="1" dirty="0" smtClean="0">
                <a:solidFill>
                  <a:prstClr val="black"/>
                </a:solidFill>
                <a:latin typeface="Arial" panose="020B0604020202020204" pitchFamily="34" charset="0"/>
                <a:cs typeface="Arial" panose="020B0604020202020204" pitchFamily="34" charset="0"/>
              </a:rPr>
              <a:t>Gender and Diversity Quiz</a:t>
            </a:r>
            <a:endParaRPr lang="en-US" sz="2600" b="1" i="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1295400" y="1905000"/>
            <a:ext cx="6553200" cy="2862322"/>
          </a:xfrm>
          <a:prstGeom prst="rect">
            <a:avLst/>
          </a:prstGeom>
          <a:noFill/>
        </p:spPr>
        <p:txBody>
          <a:bodyPr wrap="square" rtlCol="0">
            <a:spAutoFit/>
          </a:bodyPr>
          <a:lstStyle/>
          <a:p>
            <a:r>
              <a:rPr lang="en-US" sz="2500" b="1" dirty="0" smtClean="0">
                <a:solidFill>
                  <a:prstClr val="black"/>
                </a:solidFill>
              </a:rPr>
              <a:t>Sex</a:t>
            </a:r>
          </a:p>
          <a:p>
            <a:pPr algn="ctr"/>
            <a:endParaRPr lang="en-US" sz="2500" dirty="0">
              <a:solidFill>
                <a:prstClr val="black"/>
              </a:solidFill>
            </a:endParaRPr>
          </a:p>
          <a:p>
            <a:pPr algn="ctr"/>
            <a:r>
              <a:rPr lang="en-US" sz="2500" dirty="0" smtClean="0">
                <a:solidFill>
                  <a:prstClr val="black"/>
                </a:solidFill>
              </a:rPr>
              <a:t>Of the 232 Million international migrant (3.2% of the world’s population), what percentage are women?</a:t>
            </a:r>
            <a:endParaRPr lang="en-US" sz="2500" dirty="0">
              <a:solidFill>
                <a:prstClr val="black"/>
              </a:solidFill>
            </a:endParaRPr>
          </a:p>
          <a:p>
            <a:pPr algn="ctr"/>
            <a:endParaRPr lang="en-US" sz="2500" dirty="0" smtClean="0">
              <a:solidFill>
                <a:prstClr val="black"/>
              </a:solidFill>
            </a:endParaRPr>
          </a:p>
          <a:p>
            <a:pPr algn="ctr"/>
            <a:r>
              <a:rPr lang="en-US" sz="2500" dirty="0" smtClean="0">
                <a:solidFill>
                  <a:prstClr val="black"/>
                </a:solidFill>
              </a:rPr>
              <a:t>25% 38% </a:t>
            </a:r>
            <a:r>
              <a:rPr lang="en-US" sz="3000" b="1" dirty="0" smtClean="0">
                <a:solidFill>
                  <a:srgbClr val="FF0000"/>
                </a:solidFill>
              </a:rPr>
              <a:t>48% </a:t>
            </a:r>
            <a:r>
              <a:rPr lang="en-US" sz="2500" dirty="0" smtClean="0">
                <a:solidFill>
                  <a:prstClr val="black"/>
                </a:solidFill>
              </a:rPr>
              <a:t>or 60%</a:t>
            </a:r>
            <a:endParaRPr lang="en-US" sz="2500" dirty="0">
              <a:solidFill>
                <a:prstClr val="black"/>
              </a:solidFill>
            </a:endParaRPr>
          </a:p>
        </p:txBody>
      </p:sp>
    </p:spTree>
    <p:extLst>
      <p:ext uri="{BB962C8B-B14F-4D97-AF65-F5344CB8AC3E}">
        <p14:creationId xmlns:p14="http://schemas.microsoft.com/office/powerpoint/2010/main" val="1186664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diversity </a:t>
            </a:r>
            <a:r>
              <a:rPr lang="en-US" dirty="0"/>
              <a:t>q</a:t>
            </a:r>
            <a:r>
              <a:rPr lang="en-US" dirty="0" smtClean="0"/>
              <a:t>uiz</a:t>
            </a:r>
            <a:endParaRPr lang="en-US" dirty="0"/>
          </a:p>
        </p:txBody>
      </p:sp>
      <p:sp>
        <p:nvSpPr>
          <p:cNvPr id="3" name="Content Placeholder 2"/>
          <p:cNvSpPr>
            <a:spLocks noGrp="1"/>
          </p:cNvSpPr>
          <p:nvPr>
            <p:ph idx="1"/>
          </p:nvPr>
        </p:nvSpPr>
        <p:spPr/>
        <p:txBody>
          <a:bodyPr/>
          <a:lstStyle/>
          <a:p>
            <a:pPr marL="0" indent="0">
              <a:buNone/>
            </a:pPr>
            <a:endParaRPr lang="en-US" u="sng" dirty="0" smtClean="0"/>
          </a:p>
          <a:p>
            <a:pPr marL="0" indent="0">
              <a:buNone/>
            </a:pPr>
            <a:r>
              <a:rPr lang="en-US" b="1" dirty="0" smtClean="0"/>
              <a:t>Pregnancy</a:t>
            </a:r>
            <a:endParaRPr lang="en-US" b="1" dirty="0"/>
          </a:p>
          <a:p>
            <a:pPr marL="0" indent="0">
              <a:buNone/>
            </a:pPr>
            <a:endParaRPr lang="en-US" u="sng" dirty="0"/>
          </a:p>
          <a:p>
            <a:pPr marL="0" indent="0">
              <a:buNone/>
            </a:pPr>
            <a:r>
              <a:rPr lang="en-US" dirty="0" smtClean="0"/>
              <a:t>___% </a:t>
            </a:r>
            <a:r>
              <a:rPr lang="en-US" dirty="0"/>
              <a:t>of women of reproductive age (15 – 45 years), including refugees and IDPs, are pregnant at any given time. </a:t>
            </a:r>
            <a:endParaRPr lang="en-US" dirty="0" smtClean="0"/>
          </a:p>
          <a:p>
            <a:pPr marL="0" indent="0">
              <a:buNone/>
            </a:pPr>
            <a:endParaRPr lang="en-US" dirty="0"/>
          </a:p>
          <a:p>
            <a:pPr marL="0" indent="0">
              <a:buNone/>
            </a:pPr>
            <a:r>
              <a:rPr lang="en-US" dirty="0"/>
              <a:t>Is it 7%, 10%, 20% or 25%?</a:t>
            </a:r>
          </a:p>
          <a:p>
            <a:pPr marL="0" indent="0">
              <a:buNone/>
            </a:pPr>
            <a:endParaRPr lang="en-US" dirty="0"/>
          </a:p>
          <a:p>
            <a:endParaRPr lang="en-US" dirty="0"/>
          </a:p>
        </p:txBody>
      </p:sp>
    </p:spTree>
    <p:extLst>
      <p:ext uri="{BB962C8B-B14F-4D97-AF65-F5344CB8AC3E}">
        <p14:creationId xmlns:p14="http://schemas.microsoft.com/office/powerpoint/2010/main" val="3620730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Diversity Quiz</a:t>
            </a:r>
            <a:endParaRPr lang="en-US" dirty="0"/>
          </a:p>
        </p:txBody>
      </p:sp>
      <p:sp>
        <p:nvSpPr>
          <p:cNvPr id="3" name="Content Placeholder 2"/>
          <p:cNvSpPr>
            <a:spLocks noGrp="1"/>
          </p:cNvSpPr>
          <p:nvPr>
            <p:ph idx="1"/>
          </p:nvPr>
        </p:nvSpPr>
        <p:spPr/>
        <p:txBody>
          <a:bodyPr/>
          <a:lstStyle/>
          <a:p>
            <a:pPr marL="0" indent="0">
              <a:buNone/>
            </a:pPr>
            <a:endParaRPr lang="en-US" u="sng" dirty="0" smtClean="0"/>
          </a:p>
          <a:p>
            <a:pPr marL="0" indent="0">
              <a:buNone/>
            </a:pPr>
            <a:r>
              <a:rPr lang="en-US" b="1" dirty="0" smtClean="0"/>
              <a:t>Pregnancy</a:t>
            </a:r>
            <a:endParaRPr lang="en-US" b="1" dirty="0"/>
          </a:p>
          <a:p>
            <a:pPr marL="0" indent="0">
              <a:buNone/>
            </a:pPr>
            <a:endParaRPr lang="en-US" u="sng" dirty="0" smtClean="0"/>
          </a:p>
          <a:p>
            <a:pPr marL="0" indent="0">
              <a:buNone/>
            </a:pPr>
            <a:r>
              <a:rPr lang="en-US" sz="3000" b="1" dirty="0" smtClean="0">
                <a:solidFill>
                  <a:srgbClr val="FF0000"/>
                </a:solidFill>
              </a:rPr>
              <a:t>20% </a:t>
            </a:r>
            <a:r>
              <a:rPr lang="en-US" dirty="0"/>
              <a:t>of women of reproductive age (15 – 45 years), including refugees and IDPs, are pregnant at any given time. </a:t>
            </a:r>
            <a:endParaRPr lang="en-US" dirty="0" smtClean="0"/>
          </a:p>
          <a:p>
            <a:pPr marL="0" indent="0">
              <a:buNone/>
            </a:pPr>
            <a:endParaRPr lang="en-US" dirty="0"/>
          </a:p>
          <a:p>
            <a:pPr marL="0" indent="0">
              <a:buNone/>
            </a:pPr>
            <a:r>
              <a:rPr lang="en-US" dirty="0"/>
              <a:t>Is it 7%, 10%, 20% or 25%?</a:t>
            </a:r>
          </a:p>
          <a:p>
            <a:pPr marL="0" indent="0">
              <a:buNone/>
            </a:pPr>
            <a:endParaRPr lang="en-US" dirty="0"/>
          </a:p>
          <a:p>
            <a:endParaRPr lang="en-US" dirty="0"/>
          </a:p>
        </p:txBody>
      </p:sp>
    </p:spTree>
    <p:extLst>
      <p:ext uri="{BB962C8B-B14F-4D97-AF65-F5344CB8AC3E}">
        <p14:creationId xmlns:p14="http://schemas.microsoft.com/office/powerpoint/2010/main" val="2700665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diversity quiz</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dirty="0" smtClean="0"/>
              <a:t>LGBTI</a:t>
            </a:r>
          </a:p>
          <a:p>
            <a:pPr marL="0" indent="0">
              <a:buNone/>
            </a:pPr>
            <a:endParaRPr lang="en-US" dirty="0"/>
          </a:p>
          <a:p>
            <a:pPr marL="0" indent="0">
              <a:buNone/>
            </a:pPr>
            <a:r>
              <a:rPr lang="en-US" dirty="0" smtClean="0"/>
              <a:t>Being </a:t>
            </a:r>
            <a:r>
              <a:rPr lang="en-US" dirty="0"/>
              <a:t>lesbian, gay, bisexual, transgender or intersex is illegal in how many countries? Is it 25, 47 or 76?   </a:t>
            </a:r>
          </a:p>
        </p:txBody>
      </p:sp>
    </p:spTree>
    <p:extLst>
      <p:ext uri="{BB962C8B-B14F-4D97-AF65-F5344CB8AC3E}">
        <p14:creationId xmlns:p14="http://schemas.microsoft.com/office/powerpoint/2010/main" val="3694271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diversity quiz</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dirty="0" smtClean="0"/>
              <a:t>LGBTI</a:t>
            </a:r>
          </a:p>
          <a:p>
            <a:pPr marL="0" indent="0">
              <a:buNone/>
            </a:pPr>
            <a:endParaRPr lang="en-US" dirty="0"/>
          </a:p>
          <a:p>
            <a:pPr marL="0" indent="0">
              <a:buNone/>
            </a:pPr>
            <a:r>
              <a:rPr lang="en-US" dirty="0" smtClean="0"/>
              <a:t>Being </a:t>
            </a:r>
            <a:r>
              <a:rPr lang="en-US" dirty="0"/>
              <a:t>lesbian, gay, bisexual, transgender or intersex is illegal in how many countries? Is it 25, 47 or </a:t>
            </a:r>
            <a:r>
              <a:rPr lang="en-US" sz="3000" b="1" dirty="0">
                <a:solidFill>
                  <a:srgbClr val="FF0000"/>
                </a:solidFill>
              </a:rPr>
              <a:t>76</a:t>
            </a:r>
            <a:r>
              <a:rPr lang="en-US" dirty="0"/>
              <a:t>?   </a:t>
            </a:r>
          </a:p>
        </p:txBody>
      </p:sp>
    </p:spTree>
    <p:extLst>
      <p:ext uri="{BB962C8B-B14F-4D97-AF65-F5344CB8AC3E}">
        <p14:creationId xmlns:p14="http://schemas.microsoft.com/office/powerpoint/2010/main" val="3028233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diversity quiz</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dirty="0" smtClean="0"/>
              <a:t>LGBTI</a:t>
            </a:r>
          </a:p>
          <a:p>
            <a:pPr marL="0" indent="0">
              <a:buNone/>
            </a:pPr>
            <a:endParaRPr lang="en-US" b="1" dirty="0"/>
          </a:p>
          <a:p>
            <a:pPr marL="0" indent="0">
              <a:buNone/>
            </a:pPr>
            <a:r>
              <a:rPr lang="en-US" dirty="0"/>
              <a:t>How many countries impose the death penalty on LGBTI people? Is it 2, 7 or 15?</a:t>
            </a:r>
          </a:p>
          <a:p>
            <a:pPr marL="0" indent="0">
              <a:buNone/>
            </a:pPr>
            <a:endParaRPr lang="en-US" b="1" dirty="0" smtClean="0"/>
          </a:p>
          <a:p>
            <a:pPr marL="0" indent="0">
              <a:buNone/>
            </a:pPr>
            <a:endParaRPr lang="en-US" dirty="0"/>
          </a:p>
          <a:p>
            <a:endParaRPr lang="en-US" dirty="0"/>
          </a:p>
        </p:txBody>
      </p:sp>
    </p:spTree>
    <p:extLst>
      <p:ext uri="{BB962C8B-B14F-4D97-AF65-F5344CB8AC3E}">
        <p14:creationId xmlns:p14="http://schemas.microsoft.com/office/powerpoint/2010/main" val="1112092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diversity quiz</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dirty="0" smtClean="0"/>
              <a:t>LGBTI</a:t>
            </a:r>
          </a:p>
          <a:p>
            <a:pPr marL="0" indent="0">
              <a:buNone/>
            </a:pPr>
            <a:endParaRPr lang="en-US" b="1" dirty="0"/>
          </a:p>
          <a:p>
            <a:pPr marL="0" indent="0">
              <a:buNone/>
            </a:pPr>
            <a:r>
              <a:rPr lang="en-US" dirty="0"/>
              <a:t>How many countries impose the death penalty on LGBTI people? Is it 2, </a:t>
            </a:r>
            <a:r>
              <a:rPr lang="en-US" sz="3000" b="1" dirty="0">
                <a:solidFill>
                  <a:srgbClr val="FF0000"/>
                </a:solidFill>
              </a:rPr>
              <a:t>7</a:t>
            </a:r>
            <a:r>
              <a:rPr lang="en-US" dirty="0"/>
              <a:t> or 15?</a:t>
            </a:r>
          </a:p>
          <a:p>
            <a:pPr marL="0" indent="0">
              <a:buNone/>
            </a:pPr>
            <a:endParaRPr lang="en-US" b="1" dirty="0" smtClean="0"/>
          </a:p>
          <a:p>
            <a:pPr marL="0" indent="0">
              <a:buNone/>
            </a:pPr>
            <a:endParaRPr lang="en-US" dirty="0"/>
          </a:p>
          <a:p>
            <a:endParaRPr lang="en-US" dirty="0"/>
          </a:p>
        </p:txBody>
      </p:sp>
    </p:spTree>
    <p:extLst>
      <p:ext uri="{BB962C8B-B14F-4D97-AF65-F5344CB8AC3E}">
        <p14:creationId xmlns:p14="http://schemas.microsoft.com/office/powerpoint/2010/main" val="286447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858000" cy="1143000"/>
          </a:xfrm>
        </p:spPr>
        <p:txBody>
          <a:bodyPr/>
          <a:lstStyle/>
          <a:p>
            <a:r>
              <a:rPr lang="en-US" dirty="0" smtClean="0"/>
              <a:t>Group exercise</a:t>
            </a:r>
            <a:endParaRPr lang="en-US" dirty="0"/>
          </a:p>
        </p:txBody>
      </p:sp>
      <p:pic>
        <p:nvPicPr>
          <p:cNvPr id="1026" name="Picture 2" descr="http://materialsworld.utep.edu/Modules/polymer/Polymer%20Games/Cross%20Linking/TwoLinesFac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2582289"/>
            <a:ext cx="4105275" cy="256291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209550" y="2582289"/>
            <a:ext cx="4991100" cy="199482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endParaRPr lang="en-US" smtClean="0"/>
          </a:p>
          <a:p>
            <a:pPr marL="0" indent="0" algn="ctr">
              <a:buFont typeface="Wingdings" pitchFamily="2" charset="2"/>
              <a:buNone/>
            </a:pPr>
            <a:r>
              <a:rPr lang="en-US" sz="3600" b="1" smtClean="0"/>
              <a:t>Speed debating</a:t>
            </a:r>
            <a:endParaRPr lang="en-US" sz="3600" b="1" dirty="0"/>
          </a:p>
        </p:txBody>
      </p:sp>
    </p:spTree>
    <p:extLst>
      <p:ext uri="{BB962C8B-B14F-4D97-AF65-F5344CB8AC3E}">
        <p14:creationId xmlns:p14="http://schemas.microsoft.com/office/powerpoint/2010/main" val="3404585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diversity quiz</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dirty="0" smtClean="0"/>
              <a:t>Violence</a:t>
            </a:r>
          </a:p>
          <a:p>
            <a:pPr marL="0" indent="0">
              <a:buNone/>
            </a:pPr>
            <a:endParaRPr lang="en-US" b="1" dirty="0"/>
          </a:p>
          <a:p>
            <a:pPr marL="0" indent="0">
              <a:buNone/>
            </a:pPr>
            <a:endParaRPr lang="en-US" b="1" dirty="0"/>
          </a:p>
          <a:p>
            <a:pPr marL="0" indent="0">
              <a:buNone/>
            </a:pPr>
            <a:r>
              <a:rPr lang="en-GB" dirty="0" smtClean="0"/>
              <a:t>What % of women worldwide have experienced either physical and/or sexual violence? </a:t>
            </a:r>
            <a:r>
              <a:rPr lang="en-GB" dirty="0"/>
              <a:t>20, 25 or 35%</a:t>
            </a:r>
            <a:endParaRPr lang="en-US" dirty="0"/>
          </a:p>
          <a:p>
            <a:pPr marL="0" indent="0">
              <a:buNone/>
            </a:pPr>
            <a:endParaRPr lang="en-US" b="1" dirty="0" smtClean="0"/>
          </a:p>
          <a:p>
            <a:pPr marL="0" indent="0">
              <a:buNone/>
            </a:pPr>
            <a:endParaRPr lang="en-US" dirty="0"/>
          </a:p>
          <a:p>
            <a:endParaRPr lang="en-US" dirty="0"/>
          </a:p>
        </p:txBody>
      </p:sp>
    </p:spTree>
    <p:extLst>
      <p:ext uri="{BB962C8B-B14F-4D97-AF65-F5344CB8AC3E}">
        <p14:creationId xmlns:p14="http://schemas.microsoft.com/office/powerpoint/2010/main" val="1692821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diversity quiz</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dirty="0" smtClean="0"/>
              <a:t>Violence</a:t>
            </a:r>
          </a:p>
          <a:p>
            <a:pPr marL="0" indent="0">
              <a:buNone/>
            </a:pPr>
            <a:endParaRPr lang="en-US" b="1" dirty="0"/>
          </a:p>
          <a:p>
            <a:pPr marL="0" indent="0">
              <a:buNone/>
            </a:pPr>
            <a:endParaRPr lang="en-US" b="1" dirty="0"/>
          </a:p>
          <a:p>
            <a:pPr marL="0" indent="0">
              <a:buNone/>
            </a:pPr>
            <a:r>
              <a:rPr lang="en-GB" dirty="0" smtClean="0"/>
              <a:t>What % of women worldwide have experienced either physical and/or sexual violence? </a:t>
            </a:r>
            <a:r>
              <a:rPr lang="en-GB" dirty="0"/>
              <a:t>20, 25 or </a:t>
            </a:r>
            <a:r>
              <a:rPr lang="en-GB" sz="3000" b="1" dirty="0">
                <a:solidFill>
                  <a:srgbClr val="FF0000"/>
                </a:solidFill>
              </a:rPr>
              <a:t>35</a:t>
            </a:r>
            <a:r>
              <a:rPr lang="en-GB" dirty="0"/>
              <a:t>%</a:t>
            </a:r>
            <a:endParaRPr lang="en-US" dirty="0"/>
          </a:p>
          <a:p>
            <a:pPr marL="0" indent="0">
              <a:buNone/>
            </a:pPr>
            <a:endParaRPr lang="en-US" b="1" dirty="0" smtClean="0"/>
          </a:p>
          <a:p>
            <a:pPr marL="0" indent="0">
              <a:buNone/>
            </a:pPr>
            <a:endParaRPr lang="en-US" dirty="0"/>
          </a:p>
          <a:p>
            <a:endParaRPr lang="en-US" dirty="0"/>
          </a:p>
        </p:txBody>
      </p:sp>
    </p:spTree>
    <p:extLst>
      <p:ext uri="{BB962C8B-B14F-4D97-AF65-F5344CB8AC3E}">
        <p14:creationId xmlns:p14="http://schemas.microsoft.com/office/powerpoint/2010/main" val="21286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diversity quiz</a:t>
            </a:r>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b="1" dirty="0" smtClean="0"/>
              <a:t>Violence</a:t>
            </a:r>
            <a:endParaRPr lang="en-GB" b="1" dirty="0"/>
          </a:p>
          <a:p>
            <a:pPr marL="0" indent="0">
              <a:buNone/>
            </a:pPr>
            <a:endParaRPr lang="en-GB" dirty="0" smtClean="0"/>
          </a:p>
          <a:p>
            <a:pPr marL="0" indent="0">
              <a:buNone/>
            </a:pPr>
            <a:endParaRPr lang="en-GB" dirty="0"/>
          </a:p>
          <a:p>
            <a:pPr marL="0" indent="0">
              <a:buNone/>
            </a:pPr>
            <a:r>
              <a:rPr lang="en-GB" dirty="0" smtClean="0"/>
              <a:t>What </a:t>
            </a:r>
            <a:r>
              <a:rPr lang="en-GB" dirty="0"/>
              <a:t>% of the 4.5 million people forced into sexual exploitation are women and girls? 75, 88 or 98% </a:t>
            </a:r>
            <a:endParaRPr lang="en-US" dirty="0"/>
          </a:p>
          <a:p>
            <a:endParaRPr lang="en-US" dirty="0"/>
          </a:p>
        </p:txBody>
      </p:sp>
    </p:spTree>
    <p:extLst>
      <p:ext uri="{BB962C8B-B14F-4D97-AF65-F5344CB8AC3E}">
        <p14:creationId xmlns:p14="http://schemas.microsoft.com/office/powerpoint/2010/main" val="1911451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diversity quiz</a:t>
            </a:r>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b="1" dirty="0" smtClean="0"/>
              <a:t>Violence</a:t>
            </a:r>
            <a:endParaRPr lang="en-GB" b="1" dirty="0"/>
          </a:p>
          <a:p>
            <a:pPr marL="0" indent="0">
              <a:buNone/>
            </a:pPr>
            <a:endParaRPr lang="en-GB" dirty="0" smtClean="0"/>
          </a:p>
          <a:p>
            <a:pPr marL="0" indent="0">
              <a:buNone/>
            </a:pPr>
            <a:endParaRPr lang="en-GB" dirty="0"/>
          </a:p>
          <a:p>
            <a:pPr marL="0" indent="0">
              <a:buNone/>
            </a:pPr>
            <a:r>
              <a:rPr lang="en-GB" dirty="0" smtClean="0"/>
              <a:t>What </a:t>
            </a:r>
            <a:r>
              <a:rPr lang="en-GB" dirty="0"/>
              <a:t>% of the 4.5 million people forced into sexual exploitation are women and girls? 75, 88 or </a:t>
            </a:r>
            <a:r>
              <a:rPr lang="en-GB" sz="3000" b="1" dirty="0">
                <a:solidFill>
                  <a:srgbClr val="FF0000"/>
                </a:solidFill>
              </a:rPr>
              <a:t>98% </a:t>
            </a:r>
            <a:endParaRPr lang="en-US" sz="3000" b="1" dirty="0">
              <a:solidFill>
                <a:srgbClr val="FF0000"/>
              </a:solidFill>
            </a:endParaRPr>
          </a:p>
          <a:p>
            <a:endParaRPr lang="en-US" dirty="0"/>
          </a:p>
        </p:txBody>
      </p:sp>
    </p:spTree>
    <p:extLst>
      <p:ext uri="{BB962C8B-B14F-4D97-AF65-F5344CB8AC3E}">
        <p14:creationId xmlns:p14="http://schemas.microsoft.com/office/powerpoint/2010/main" val="465382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905000"/>
            <a:ext cx="7239000" cy="3657600"/>
          </a:xfrm>
          <a:solidFill>
            <a:schemeClr val="accent1">
              <a:lumMod val="20000"/>
              <a:lumOff val="80000"/>
            </a:schemeClr>
          </a:solidFill>
          <a:ln w="41275">
            <a:solidFill>
              <a:schemeClr val="accent1">
                <a:lumMod val="75000"/>
              </a:schemeClr>
            </a:solidFill>
          </a:ln>
        </p:spPr>
        <p:txBody>
          <a:bodyPr/>
          <a:lstStyle/>
          <a:p>
            <a:endParaRPr lang="en-US" dirty="0" smtClean="0"/>
          </a:p>
          <a:p>
            <a:pPr marL="0" indent="0">
              <a:buNone/>
            </a:pPr>
            <a:endParaRPr lang="en-US" dirty="0"/>
          </a:p>
          <a:p>
            <a:pPr marL="0" indent="0">
              <a:buNone/>
            </a:pPr>
            <a:endParaRPr lang="en-US" dirty="0" smtClean="0"/>
          </a:p>
          <a:p>
            <a:pPr marL="0" indent="0" algn="ctr">
              <a:buNone/>
            </a:pPr>
            <a:r>
              <a:rPr lang="en-US" sz="3000" b="1" dirty="0" smtClean="0"/>
              <a:t>Gender and diversity inclusive </a:t>
            </a:r>
          </a:p>
          <a:p>
            <a:pPr marL="0" indent="0" algn="ctr">
              <a:buNone/>
            </a:pPr>
            <a:r>
              <a:rPr lang="en-US" sz="3000" b="1" dirty="0" smtClean="0"/>
              <a:t>training</a:t>
            </a:r>
            <a:endParaRPr lang="en-US" sz="3000" b="1" dirty="0"/>
          </a:p>
        </p:txBody>
      </p:sp>
    </p:spTree>
    <p:extLst>
      <p:ext uri="{BB962C8B-B14F-4D97-AF65-F5344CB8AC3E}">
        <p14:creationId xmlns:p14="http://schemas.microsoft.com/office/powerpoint/2010/main" val="2654958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a:xfrm>
            <a:off x="990600" y="1981200"/>
            <a:ext cx="7696200" cy="3886200"/>
          </a:xfrm>
        </p:spPr>
        <p:txBody>
          <a:bodyPr/>
          <a:lstStyle/>
          <a:p>
            <a:pPr marL="0" indent="0" algn="ctr">
              <a:buNone/>
            </a:pPr>
            <a:r>
              <a:rPr lang="en-US" dirty="0"/>
              <a:t>In addition to raising awareness of gender and diversity via the delivery of your training, </a:t>
            </a:r>
            <a:endParaRPr lang="en-US" dirty="0" smtClean="0"/>
          </a:p>
          <a:p>
            <a:pPr marL="0" indent="0" algn="ctr">
              <a:buNone/>
            </a:pPr>
            <a:endParaRPr lang="en-US" dirty="0"/>
          </a:p>
          <a:p>
            <a:pPr marL="0" indent="0" algn="ctr">
              <a:buNone/>
            </a:pPr>
            <a:r>
              <a:rPr lang="en-US" dirty="0" smtClean="0"/>
              <a:t>It </a:t>
            </a:r>
            <a:r>
              <a:rPr lang="en-US" dirty="0"/>
              <a:t>is important to ensure that the training itself is as inclusive as possible and takes into consideration and adapts to the needs of your participants</a:t>
            </a:r>
            <a:r>
              <a:rPr lang="en-US" dirty="0" smtClean="0"/>
              <a:t>.</a:t>
            </a:r>
            <a:endParaRPr lang="en-US" dirty="0"/>
          </a:p>
        </p:txBody>
      </p:sp>
    </p:spTree>
    <p:extLst>
      <p:ext uri="{BB962C8B-B14F-4D97-AF65-F5344CB8AC3E}">
        <p14:creationId xmlns:p14="http://schemas.microsoft.com/office/powerpoint/2010/main" val="1334020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inclusive training environment </a:t>
            </a:r>
          </a:p>
        </p:txBody>
      </p:sp>
      <p:sp>
        <p:nvSpPr>
          <p:cNvPr id="3" name="Content Placeholder 2"/>
          <p:cNvSpPr>
            <a:spLocks noGrp="1"/>
          </p:cNvSpPr>
          <p:nvPr>
            <p:ph idx="1"/>
          </p:nvPr>
        </p:nvSpPr>
        <p:spPr>
          <a:xfrm>
            <a:off x="685800" y="1676400"/>
            <a:ext cx="8077200" cy="4191000"/>
          </a:xfrm>
        </p:spPr>
        <p:txBody>
          <a:bodyPr/>
          <a:lstStyle/>
          <a:p>
            <a:pPr marL="0" indent="0">
              <a:buNone/>
            </a:pPr>
            <a:r>
              <a:rPr lang="en-US" b="1" dirty="0" smtClean="0">
                <a:solidFill>
                  <a:srgbClr val="FF0000"/>
                </a:solidFill>
              </a:rPr>
              <a:t>Participants</a:t>
            </a:r>
          </a:p>
          <a:p>
            <a:pPr marL="0" indent="0">
              <a:buNone/>
            </a:pPr>
            <a:endParaRPr lang="en-US" sz="2000" dirty="0" smtClean="0"/>
          </a:p>
          <a:p>
            <a:pPr marL="0" indent="0">
              <a:buNone/>
            </a:pPr>
            <a:r>
              <a:rPr lang="en-US" sz="2000" dirty="0" smtClean="0"/>
              <a:t>Aim </a:t>
            </a:r>
            <a:r>
              <a:rPr lang="en-US" sz="2000" dirty="0"/>
              <a:t>to get a representative </a:t>
            </a:r>
            <a:r>
              <a:rPr lang="en-US" sz="2000" dirty="0" smtClean="0"/>
              <a:t>group…and record, sex, job description</a:t>
            </a:r>
          </a:p>
          <a:p>
            <a:pPr marL="0" indent="0">
              <a:buNone/>
            </a:pPr>
            <a:endParaRPr lang="en-US" sz="2000" dirty="0" smtClean="0"/>
          </a:p>
          <a:p>
            <a:pPr marL="0" indent="0">
              <a:buNone/>
            </a:pPr>
            <a:r>
              <a:rPr lang="en-US" sz="2000" dirty="0" smtClean="0"/>
              <a:t>e.g. Try </a:t>
            </a:r>
            <a:r>
              <a:rPr lang="en-US" sz="2000" dirty="0"/>
              <a:t>to ensure an equal number of men and women and diversity in the room</a:t>
            </a:r>
          </a:p>
          <a:p>
            <a:endParaRPr lang="en-US" sz="2000" dirty="0"/>
          </a:p>
          <a:p>
            <a:pPr marL="0" indent="0">
              <a:buNone/>
            </a:pPr>
            <a:r>
              <a:rPr lang="en-US" sz="2000" dirty="0" smtClean="0"/>
              <a:t>…..and </a:t>
            </a:r>
            <a:r>
              <a:rPr lang="en-US" sz="2000" dirty="0"/>
              <a:t>accommodate to ensure this can </a:t>
            </a:r>
            <a:r>
              <a:rPr lang="en-US" sz="2000" dirty="0" smtClean="0"/>
              <a:t>happen</a:t>
            </a:r>
          </a:p>
          <a:p>
            <a:pPr marL="0" indent="0">
              <a:buNone/>
            </a:pPr>
            <a:endParaRPr lang="en-US" sz="2000" dirty="0"/>
          </a:p>
          <a:p>
            <a:pPr marL="0" indent="0">
              <a:buNone/>
            </a:pPr>
            <a:r>
              <a:rPr lang="en-US" sz="2000" dirty="0" smtClean="0"/>
              <a:t>e.g. Make </a:t>
            </a:r>
            <a:r>
              <a:rPr lang="en-US" sz="2000" dirty="0"/>
              <a:t>extra provisions to overcome barriers: e.g. include in the budget if women may need child care to attend the training. Or if </a:t>
            </a:r>
            <a:r>
              <a:rPr lang="en-US" sz="2000" dirty="0" smtClean="0"/>
              <a:t>women </a:t>
            </a:r>
            <a:r>
              <a:rPr lang="en-US" sz="2000" dirty="0"/>
              <a:t>may need people to accompany them to the training</a:t>
            </a:r>
          </a:p>
          <a:p>
            <a:pPr marL="0" indent="0">
              <a:buNone/>
            </a:pPr>
            <a:endParaRPr lang="en-US" sz="2000" dirty="0"/>
          </a:p>
          <a:p>
            <a:endParaRPr lang="en-US" sz="2000" dirty="0"/>
          </a:p>
        </p:txBody>
      </p:sp>
    </p:spTree>
    <p:extLst>
      <p:ext uri="{BB962C8B-B14F-4D97-AF65-F5344CB8AC3E}">
        <p14:creationId xmlns:p14="http://schemas.microsoft.com/office/powerpoint/2010/main" val="1377420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inclusive training environment</a:t>
            </a:r>
          </a:p>
        </p:txBody>
      </p:sp>
      <p:sp>
        <p:nvSpPr>
          <p:cNvPr id="3" name="Content Placeholder 2"/>
          <p:cNvSpPr>
            <a:spLocks noGrp="1"/>
          </p:cNvSpPr>
          <p:nvPr>
            <p:ph idx="1"/>
          </p:nvPr>
        </p:nvSpPr>
        <p:spPr>
          <a:xfrm>
            <a:off x="762000" y="1752600"/>
            <a:ext cx="7924800" cy="4114800"/>
          </a:xfrm>
        </p:spPr>
        <p:txBody>
          <a:bodyPr/>
          <a:lstStyle/>
          <a:p>
            <a:pPr marL="0" indent="0">
              <a:buNone/>
            </a:pPr>
            <a:r>
              <a:rPr lang="en-US" b="1" dirty="0" smtClean="0">
                <a:solidFill>
                  <a:srgbClr val="FF0000"/>
                </a:solidFill>
              </a:rPr>
              <a:t>Understanding diversity and specific needs</a:t>
            </a:r>
            <a:endParaRPr lang="en-US" b="1" dirty="0">
              <a:solidFill>
                <a:srgbClr val="FF0000"/>
              </a:solidFill>
            </a:endParaRPr>
          </a:p>
          <a:p>
            <a:pPr marL="0" indent="0">
              <a:buNone/>
            </a:pPr>
            <a:endParaRPr lang="en-US" dirty="0" smtClean="0"/>
          </a:p>
          <a:p>
            <a:pPr marL="0" indent="0">
              <a:buNone/>
            </a:pPr>
            <a:r>
              <a:rPr lang="en-US" dirty="0" smtClean="0"/>
              <a:t>Have </a:t>
            </a:r>
            <a:r>
              <a:rPr lang="en-US" dirty="0"/>
              <a:t>you circulated a special requirements form? </a:t>
            </a:r>
            <a:endParaRPr lang="en-US" dirty="0" smtClean="0"/>
          </a:p>
          <a:p>
            <a:pPr marL="0" indent="0">
              <a:buNone/>
            </a:pPr>
            <a:endParaRPr lang="en-US" dirty="0"/>
          </a:p>
          <a:p>
            <a:pPr marL="0" indent="0">
              <a:buNone/>
            </a:pPr>
            <a:r>
              <a:rPr lang="en-US" dirty="0" smtClean="0"/>
              <a:t>Diet/allergies</a:t>
            </a:r>
            <a:r>
              <a:rPr lang="en-US" dirty="0"/>
              <a:t>? </a:t>
            </a:r>
            <a:r>
              <a:rPr lang="en-US" dirty="0" smtClean="0"/>
              <a:t> 	   Disability </a:t>
            </a:r>
            <a:r>
              <a:rPr lang="en-US" dirty="0"/>
              <a:t>(physical, visual, auditory)? </a:t>
            </a:r>
          </a:p>
          <a:p>
            <a:pPr marL="0" indent="0">
              <a:buNone/>
            </a:pPr>
            <a:endParaRPr lang="en-US" dirty="0"/>
          </a:p>
          <a:p>
            <a:pPr marL="0" indent="0">
              <a:buNone/>
            </a:pPr>
            <a:r>
              <a:rPr lang="en-US" dirty="0" smtClean="0"/>
              <a:t>Religious </a:t>
            </a:r>
            <a:r>
              <a:rPr lang="en-US" dirty="0"/>
              <a:t>requirements? </a:t>
            </a:r>
            <a:r>
              <a:rPr lang="en-US" dirty="0" smtClean="0"/>
              <a:t> 	Accommodation </a:t>
            </a:r>
            <a:r>
              <a:rPr lang="en-US" dirty="0"/>
              <a:t>requirements? </a:t>
            </a:r>
          </a:p>
          <a:p>
            <a:endParaRPr lang="en-US" dirty="0"/>
          </a:p>
          <a:p>
            <a:r>
              <a:rPr lang="en-US" dirty="0"/>
              <a:t>If the answer to any of these is yes, what extra access or provisions would they require during the training? </a:t>
            </a:r>
          </a:p>
        </p:txBody>
      </p:sp>
    </p:spTree>
    <p:extLst>
      <p:ext uri="{BB962C8B-B14F-4D97-AF65-F5344CB8AC3E}">
        <p14:creationId xmlns:p14="http://schemas.microsoft.com/office/powerpoint/2010/main" val="767311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inclusive training environment </a:t>
            </a:r>
          </a:p>
        </p:txBody>
      </p:sp>
      <p:sp>
        <p:nvSpPr>
          <p:cNvPr id="3" name="Content Placeholder 2"/>
          <p:cNvSpPr>
            <a:spLocks noGrp="1"/>
          </p:cNvSpPr>
          <p:nvPr>
            <p:ph idx="1"/>
          </p:nvPr>
        </p:nvSpPr>
        <p:spPr>
          <a:xfrm>
            <a:off x="838200" y="1828800"/>
            <a:ext cx="7848600" cy="4038600"/>
          </a:xfrm>
        </p:spPr>
        <p:txBody>
          <a:bodyPr/>
          <a:lstStyle/>
          <a:p>
            <a:pPr marL="0" indent="0">
              <a:buNone/>
            </a:pPr>
            <a:r>
              <a:rPr lang="en-US" b="1" dirty="0" smtClean="0">
                <a:solidFill>
                  <a:srgbClr val="FF0000"/>
                </a:solidFill>
              </a:rPr>
              <a:t>An inclusive meeting area</a:t>
            </a:r>
          </a:p>
          <a:p>
            <a:pPr marL="0" indent="0">
              <a:buNone/>
            </a:pPr>
            <a:endParaRPr lang="en-US" dirty="0"/>
          </a:p>
          <a:p>
            <a:r>
              <a:rPr lang="en-US" dirty="0" smtClean="0"/>
              <a:t>Visit </a:t>
            </a:r>
            <a:r>
              <a:rPr lang="en-US" dirty="0"/>
              <a:t>the </a:t>
            </a:r>
            <a:r>
              <a:rPr lang="en-US" dirty="0" smtClean="0"/>
              <a:t>venue. </a:t>
            </a:r>
          </a:p>
          <a:p>
            <a:r>
              <a:rPr lang="en-US" dirty="0" smtClean="0"/>
              <a:t>Conduct </a:t>
            </a:r>
            <a:r>
              <a:rPr lang="en-US" dirty="0"/>
              <a:t>an audit </a:t>
            </a:r>
            <a:r>
              <a:rPr lang="en-US" dirty="0" smtClean="0"/>
              <a:t>e.g. check for </a:t>
            </a:r>
            <a:r>
              <a:rPr lang="en-US" dirty="0"/>
              <a:t>disabled </a:t>
            </a:r>
            <a:r>
              <a:rPr lang="en-US" dirty="0" smtClean="0"/>
              <a:t>access (are </a:t>
            </a:r>
            <a:r>
              <a:rPr lang="en-US" dirty="0"/>
              <a:t>there ramps at the entrance? Are the lifts large enough for wheelchair access</a:t>
            </a:r>
            <a:r>
              <a:rPr lang="en-US" dirty="0" smtClean="0"/>
              <a:t>?)</a:t>
            </a:r>
          </a:p>
          <a:p>
            <a:r>
              <a:rPr lang="en-US" dirty="0" smtClean="0"/>
              <a:t>Will the venue accommodate specific food requirements?</a:t>
            </a:r>
          </a:p>
          <a:p>
            <a:endParaRPr lang="en-US" dirty="0"/>
          </a:p>
          <a:p>
            <a:r>
              <a:rPr lang="en-US" dirty="0"/>
              <a:t>Ensure the venue has adequate sound systems if participants have hearing impairments </a:t>
            </a:r>
          </a:p>
        </p:txBody>
      </p:sp>
    </p:spTree>
    <p:extLst>
      <p:ext uri="{BB962C8B-B14F-4D97-AF65-F5344CB8AC3E}">
        <p14:creationId xmlns:p14="http://schemas.microsoft.com/office/powerpoint/2010/main" val="270620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inclusive training environment </a:t>
            </a:r>
          </a:p>
        </p:txBody>
      </p:sp>
      <p:sp>
        <p:nvSpPr>
          <p:cNvPr id="3" name="Content Placeholder 2"/>
          <p:cNvSpPr>
            <a:spLocks noGrp="1"/>
          </p:cNvSpPr>
          <p:nvPr>
            <p:ph idx="1"/>
          </p:nvPr>
        </p:nvSpPr>
        <p:spPr>
          <a:xfrm>
            <a:off x="1143000" y="1905000"/>
            <a:ext cx="7543800" cy="3962400"/>
          </a:xfrm>
        </p:spPr>
        <p:txBody>
          <a:bodyPr/>
          <a:lstStyle/>
          <a:p>
            <a:r>
              <a:rPr lang="en-US" dirty="0"/>
              <a:t>What languages do your participants speak? </a:t>
            </a:r>
            <a:endParaRPr lang="en-US" dirty="0" smtClean="0"/>
          </a:p>
          <a:p>
            <a:endParaRPr lang="en-US" dirty="0"/>
          </a:p>
          <a:p>
            <a:r>
              <a:rPr lang="en-US" dirty="0" smtClean="0"/>
              <a:t>If </a:t>
            </a:r>
            <a:r>
              <a:rPr lang="en-US" dirty="0"/>
              <a:t>there are minority groups in the room, it could be important to translate key documents or </a:t>
            </a:r>
            <a:r>
              <a:rPr lang="en-US" dirty="0" err="1"/>
              <a:t>Powerpoint</a:t>
            </a:r>
            <a:r>
              <a:rPr lang="en-US" dirty="0"/>
              <a:t> slides so as not to </a:t>
            </a:r>
            <a:r>
              <a:rPr lang="en-US" dirty="0" smtClean="0"/>
              <a:t>lessen participants access to information </a:t>
            </a:r>
            <a:r>
              <a:rPr lang="en-US" dirty="0"/>
              <a:t>during the training. </a:t>
            </a:r>
          </a:p>
        </p:txBody>
      </p:sp>
    </p:spTree>
    <p:extLst>
      <p:ext uri="{BB962C8B-B14F-4D97-AF65-F5344CB8AC3E}">
        <p14:creationId xmlns:p14="http://schemas.microsoft.com/office/powerpoint/2010/main" val="270812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a:xfrm>
            <a:off x="990600" y="2514600"/>
            <a:ext cx="7391400" cy="2133600"/>
          </a:xfrm>
          <a:solidFill>
            <a:schemeClr val="accent2">
              <a:lumMod val="20000"/>
              <a:lumOff val="80000"/>
            </a:schemeClr>
          </a:solidFill>
        </p:spPr>
        <p:txBody>
          <a:bodyPr/>
          <a:lstStyle/>
          <a:p>
            <a:pPr marL="0" indent="0" algn="ctr">
              <a:buNone/>
            </a:pPr>
            <a:endParaRPr lang="en-GB" sz="3200" b="1" dirty="0"/>
          </a:p>
          <a:p>
            <a:pPr marL="0" indent="0" algn="ctr">
              <a:buNone/>
            </a:pPr>
            <a:r>
              <a:rPr lang="en-GB" sz="3200" b="1" dirty="0" smtClean="0"/>
              <a:t>Gender </a:t>
            </a:r>
            <a:r>
              <a:rPr lang="en-GB" sz="3200" b="1" dirty="0"/>
              <a:t>is just another word for women</a:t>
            </a:r>
            <a:endParaRPr lang="en-US" sz="3200" b="1" dirty="0"/>
          </a:p>
          <a:p>
            <a:pPr marL="0" indent="0" algn="ctr">
              <a:buNone/>
            </a:pPr>
            <a:endParaRPr lang="en-US" sz="3000" b="1" dirty="0"/>
          </a:p>
        </p:txBody>
      </p:sp>
    </p:spTree>
    <p:extLst>
      <p:ext uri="{BB962C8B-B14F-4D97-AF65-F5344CB8AC3E}">
        <p14:creationId xmlns:p14="http://schemas.microsoft.com/office/powerpoint/2010/main" val="11284409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inclusive training </a:t>
            </a:r>
            <a:r>
              <a:rPr lang="en-US" dirty="0" smtClean="0"/>
              <a:t>environment</a:t>
            </a:r>
            <a:endParaRPr lang="en-US" dirty="0"/>
          </a:p>
        </p:txBody>
      </p:sp>
      <p:sp>
        <p:nvSpPr>
          <p:cNvPr id="3" name="Content Placeholder 2"/>
          <p:cNvSpPr>
            <a:spLocks noGrp="1"/>
          </p:cNvSpPr>
          <p:nvPr>
            <p:ph idx="1"/>
          </p:nvPr>
        </p:nvSpPr>
        <p:spPr>
          <a:xfrm>
            <a:off x="609600" y="1676400"/>
            <a:ext cx="8229600" cy="4191000"/>
          </a:xfrm>
        </p:spPr>
        <p:txBody>
          <a:bodyPr/>
          <a:lstStyle/>
          <a:p>
            <a:pPr marL="0" indent="0">
              <a:buNone/>
            </a:pPr>
            <a:r>
              <a:rPr lang="en-US" b="1" dirty="0" smtClean="0">
                <a:solidFill>
                  <a:srgbClr val="FF0000"/>
                </a:solidFill>
              </a:rPr>
              <a:t>Training on gender and diversity</a:t>
            </a:r>
          </a:p>
          <a:p>
            <a:pPr marL="0" indent="0">
              <a:buNone/>
            </a:pPr>
            <a:endParaRPr lang="en-US" b="1" dirty="0" smtClean="0">
              <a:solidFill>
                <a:srgbClr val="FF0000"/>
              </a:solidFill>
            </a:endParaRPr>
          </a:p>
          <a:p>
            <a:r>
              <a:rPr lang="en-US" sz="2000" dirty="0" smtClean="0"/>
              <a:t>Confidentiality</a:t>
            </a:r>
          </a:p>
          <a:p>
            <a:r>
              <a:rPr lang="en-US" sz="2000" dirty="0" smtClean="0"/>
              <a:t>No </a:t>
            </a:r>
            <a:r>
              <a:rPr lang="en-US" sz="2000" dirty="0"/>
              <a:t>questions are wrong </a:t>
            </a:r>
            <a:endParaRPr lang="en-US" sz="2000" dirty="0" smtClean="0"/>
          </a:p>
          <a:p>
            <a:r>
              <a:rPr lang="en-US" sz="2000" dirty="0" smtClean="0"/>
              <a:t>Be </a:t>
            </a:r>
            <a:r>
              <a:rPr lang="en-US" sz="2000" dirty="0"/>
              <a:t>contextual: use </a:t>
            </a:r>
            <a:r>
              <a:rPr lang="en-US" sz="2000" dirty="0" smtClean="0"/>
              <a:t>examples, case studies and pictures </a:t>
            </a:r>
            <a:r>
              <a:rPr lang="en-US" sz="2000" dirty="0"/>
              <a:t>from the </a:t>
            </a:r>
            <a:r>
              <a:rPr lang="en-US" sz="2000" dirty="0" smtClean="0"/>
              <a:t>country/region </a:t>
            </a:r>
            <a:endParaRPr lang="en-US" sz="2000" dirty="0"/>
          </a:p>
          <a:p>
            <a:r>
              <a:rPr lang="en-US" sz="2000" dirty="0" smtClean="0"/>
              <a:t>Know </a:t>
            </a:r>
            <a:r>
              <a:rPr lang="en-US" sz="2000" dirty="0"/>
              <a:t>the National Society or group’s strategic plan, aims and goals. This will help make connections between the theory and practice. </a:t>
            </a:r>
          </a:p>
          <a:p>
            <a:r>
              <a:rPr lang="en-US" sz="2000" dirty="0" smtClean="0"/>
              <a:t>Research </a:t>
            </a:r>
            <a:r>
              <a:rPr lang="en-US" sz="2000" dirty="0"/>
              <a:t>facts about the country/community e.g. laws relating to domestic violence, views on homosexuality. If there is a topic that is particularly sensitive, introduce this in innovative ways. You can use different language or methods to deliver messages. </a:t>
            </a:r>
            <a:endParaRPr lang="en-US" sz="2000" dirty="0" smtClean="0"/>
          </a:p>
          <a:p>
            <a:pPr marL="0" indent="0">
              <a:buNone/>
            </a:pPr>
            <a:endParaRPr lang="en-US" dirty="0"/>
          </a:p>
          <a:p>
            <a:pPr marL="0" indent="0">
              <a:buNone/>
            </a:pPr>
            <a:endParaRPr lang="en-US" dirty="0" smtClean="0"/>
          </a:p>
          <a:p>
            <a:endParaRPr lang="en-US" dirty="0" smtClean="0"/>
          </a:p>
        </p:txBody>
      </p:sp>
    </p:spTree>
    <p:extLst>
      <p:ext uri="{BB962C8B-B14F-4D97-AF65-F5344CB8AC3E}">
        <p14:creationId xmlns:p14="http://schemas.microsoft.com/office/powerpoint/2010/main" val="435898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Diversity…Building on what we are already doing</a:t>
            </a:r>
            <a:endParaRPr lang="en-US" dirty="0"/>
          </a:p>
        </p:txBody>
      </p:sp>
      <p:sp>
        <p:nvSpPr>
          <p:cNvPr id="3" name="Content Placeholder 2"/>
          <p:cNvSpPr>
            <a:spLocks noGrp="1"/>
          </p:cNvSpPr>
          <p:nvPr>
            <p:ph idx="1"/>
          </p:nvPr>
        </p:nvSpPr>
        <p:spPr>
          <a:xfrm>
            <a:off x="533400" y="1524000"/>
            <a:ext cx="8382000" cy="4267200"/>
          </a:xfrm>
        </p:spPr>
        <p:txBody>
          <a:bodyPr/>
          <a:lstStyle/>
          <a:p>
            <a:pPr marL="0" indent="0" algn="ctr">
              <a:buNone/>
            </a:pPr>
            <a:r>
              <a:rPr lang="en-US" b="1" dirty="0" smtClean="0"/>
              <a:t>Addressing the needs of the most vulnerable is not new for National Societies</a:t>
            </a:r>
            <a:endParaRPr lang="en-US" b="1" dirty="0"/>
          </a:p>
        </p:txBody>
      </p:sp>
      <p:sp>
        <p:nvSpPr>
          <p:cNvPr id="4" name="Rounded Rectangle 3"/>
          <p:cNvSpPr/>
          <p:nvPr/>
        </p:nvSpPr>
        <p:spPr>
          <a:xfrm>
            <a:off x="762000" y="2061029"/>
            <a:ext cx="2438400" cy="609600"/>
          </a:xfrm>
          <a:prstGeom prst="roundRect">
            <a:avLst/>
          </a:prstGeom>
          <a:solidFill>
            <a:schemeClr val="accent5">
              <a:lumMod val="20000"/>
              <a:lumOff val="80000"/>
            </a:schemeClr>
          </a:solidFill>
          <a:ln w="317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latin typeface="Arial" panose="020B0604020202020204" pitchFamily="34" charset="0"/>
                <a:cs typeface="Arial" panose="020B0604020202020204" pitchFamily="34" charset="0"/>
              </a:rPr>
              <a:t>Disaster Management</a:t>
            </a:r>
            <a:endParaRPr lang="en-US" sz="2000" b="1" dirty="0">
              <a:solidFill>
                <a:prstClr val="black"/>
              </a:solidFill>
              <a:latin typeface="Arial" panose="020B0604020202020204" pitchFamily="34" charset="0"/>
              <a:cs typeface="Arial" panose="020B0604020202020204" pitchFamily="34" charset="0"/>
            </a:endParaRPr>
          </a:p>
        </p:txBody>
      </p:sp>
      <p:sp>
        <p:nvSpPr>
          <p:cNvPr id="5" name="Rounded Rectangle 4"/>
          <p:cNvSpPr/>
          <p:nvPr/>
        </p:nvSpPr>
        <p:spPr>
          <a:xfrm>
            <a:off x="6255657" y="1999343"/>
            <a:ext cx="2438400" cy="609600"/>
          </a:xfrm>
          <a:prstGeom prst="roundRect">
            <a:avLst/>
          </a:prstGeom>
          <a:solidFill>
            <a:schemeClr val="accent5">
              <a:lumMod val="20000"/>
              <a:lumOff val="80000"/>
            </a:schemeClr>
          </a:solidFill>
          <a:ln w="317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latin typeface="Arial" panose="020B0604020202020204" pitchFamily="34" charset="0"/>
                <a:cs typeface="Arial" panose="020B0604020202020204" pitchFamily="34" charset="0"/>
              </a:rPr>
              <a:t>Health</a:t>
            </a:r>
            <a:endParaRPr lang="en-US" sz="2000" b="1"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4659084" y="2608943"/>
            <a:ext cx="4332515"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Community-based maternal &amp; child health</a:t>
            </a:r>
          </a:p>
          <a:p>
            <a:pPr marL="285750" indent="-285750">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Assisting people with </a:t>
            </a:r>
            <a:r>
              <a:rPr lang="en-US" sz="1600" dirty="0" smtClean="0">
                <a:solidFill>
                  <a:prstClr val="black"/>
                </a:solidFill>
                <a:latin typeface="Arial" panose="020B0604020202020204" pitchFamily="34" charset="0"/>
                <a:cs typeface="Arial" panose="020B0604020202020204" pitchFamily="34" charset="0"/>
              </a:rPr>
              <a:t>HIV and </a:t>
            </a:r>
            <a:r>
              <a:rPr lang="en-US" sz="1600" dirty="0">
                <a:solidFill>
                  <a:prstClr val="black"/>
                </a:solidFill>
                <a:latin typeface="Arial" panose="020B0604020202020204" pitchFamily="34" charset="0"/>
                <a:cs typeface="Arial" panose="020B0604020202020204" pitchFamily="34" charset="0"/>
              </a:rPr>
              <a:t>outreach to vulnerable </a:t>
            </a:r>
            <a:r>
              <a:rPr lang="en-US" sz="1600" dirty="0" smtClean="0">
                <a:solidFill>
                  <a:prstClr val="black"/>
                </a:solidFill>
                <a:latin typeface="Arial" panose="020B0604020202020204" pitchFamily="34" charset="0"/>
                <a:cs typeface="Arial" panose="020B0604020202020204" pitchFamily="34" charset="0"/>
              </a:rPr>
              <a:t>groups</a:t>
            </a:r>
          </a:p>
          <a:p>
            <a:pPr marL="285750" indent="-285750">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Integrating gender approach in WASH </a:t>
            </a:r>
            <a:r>
              <a:rPr lang="en-US" sz="1600" dirty="0" smtClean="0">
                <a:solidFill>
                  <a:prstClr val="black"/>
                </a:solidFill>
                <a:latin typeface="Arial" panose="020B0604020202020204" pitchFamily="34" charset="0"/>
                <a:cs typeface="Arial" panose="020B0604020202020204" pitchFamily="34" charset="0"/>
              </a:rPr>
              <a:t>activities </a:t>
            </a:r>
          </a:p>
          <a:p>
            <a:pPr marL="285750" indent="-285750">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Assisting the elderly in their access to health services</a:t>
            </a:r>
          </a:p>
          <a:p>
            <a:pPr marL="285750" indent="-285750">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First aid and PSP – specifically addressing needs of elderly, women, girls and  PWD</a:t>
            </a:r>
          </a:p>
          <a:p>
            <a:endParaRPr lang="en-US" sz="1600" dirty="0" smtClean="0">
              <a:solidFill>
                <a:prstClr val="black"/>
              </a:solidFill>
              <a:latin typeface="Arial" panose="020B0604020202020204" pitchFamily="34" charset="0"/>
              <a:cs typeface="Arial" panose="020B0604020202020204" pitchFamily="34" charset="0"/>
            </a:endParaRPr>
          </a:p>
          <a:p>
            <a:endParaRPr lang="en-US" sz="1600" dirty="0">
              <a:solidFill>
                <a:prstClr val="black"/>
              </a:solidFill>
              <a:latin typeface="Arial" panose="020B0604020202020204" pitchFamily="34" charset="0"/>
              <a:cs typeface="Arial" panose="020B0604020202020204" pitchFamily="34" charset="0"/>
            </a:endParaRPr>
          </a:p>
          <a:p>
            <a:endParaRPr lang="en-US" sz="1600" dirty="0">
              <a:solidFill>
                <a:prstClr val="black"/>
              </a:solidFill>
              <a:latin typeface="Arial" panose="020B0604020202020204" pitchFamily="34" charset="0"/>
              <a:cs typeface="Arial" panose="020B0604020202020204" pitchFamily="34" charset="0"/>
            </a:endParaRPr>
          </a:p>
        </p:txBody>
      </p:sp>
      <p:sp>
        <p:nvSpPr>
          <p:cNvPr id="9" name="TextBox 8"/>
          <p:cNvSpPr txBox="1"/>
          <p:nvPr/>
        </p:nvSpPr>
        <p:spPr>
          <a:xfrm>
            <a:off x="381000" y="2819400"/>
            <a:ext cx="4191000"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Focus on gender and working with ethnic minorities for DRR</a:t>
            </a:r>
          </a:p>
          <a:p>
            <a:pPr marL="285750" indent="-285750">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Development of policies and strategies for social inclusion / gender / disability</a:t>
            </a:r>
          </a:p>
          <a:p>
            <a:pPr marL="285750" indent="-285750">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Tools e.g. VCA, risk mapping, baseline surveys are gender sensitive</a:t>
            </a:r>
          </a:p>
          <a:p>
            <a:pPr marL="285750" indent="-285750">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Working with the elderly in disaster preparedness activities</a:t>
            </a:r>
          </a:p>
          <a:p>
            <a:pPr marL="285750" indent="-285750">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496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143000"/>
          </a:xfrm>
        </p:spPr>
        <p:txBody>
          <a:bodyPr/>
          <a:lstStyle/>
          <a:p>
            <a:r>
              <a:rPr lang="en-US" dirty="0" smtClean="0"/>
              <a:t>Build on the diversity in the room….</a:t>
            </a:r>
            <a:endParaRPr lang="en-US" dirty="0"/>
          </a:p>
        </p:txBody>
      </p:sp>
      <p:sp>
        <p:nvSpPr>
          <p:cNvPr id="3" name="Content Placeholder 2"/>
          <p:cNvSpPr>
            <a:spLocks noGrp="1"/>
          </p:cNvSpPr>
          <p:nvPr>
            <p:ph idx="1"/>
          </p:nvPr>
        </p:nvSpPr>
        <p:spPr>
          <a:xfrm>
            <a:off x="762000" y="1752600"/>
            <a:ext cx="7924800" cy="4114800"/>
          </a:xfrm>
        </p:spPr>
        <p:txBody>
          <a:bodyPr/>
          <a:lstStyle/>
          <a:p>
            <a:r>
              <a:rPr lang="en-US" sz="2000" dirty="0"/>
              <a:t>Ensure every participant is encouraged to participate </a:t>
            </a:r>
            <a:endParaRPr lang="en-US" sz="2000" dirty="0" smtClean="0"/>
          </a:p>
          <a:p>
            <a:endParaRPr lang="en-US" sz="2000" dirty="0"/>
          </a:p>
          <a:p>
            <a:r>
              <a:rPr lang="en-US" sz="2000" dirty="0" smtClean="0"/>
              <a:t>Ensure </a:t>
            </a:r>
            <a:r>
              <a:rPr lang="en-US" sz="2000" dirty="0"/>
              <a:t>diversity within groups, mix up the seating arrangements to encourage people to meet others and exchange ideas </a:t>
            </a:r>
            <a:endParaRPr lang="en-US" sz="2000" dirty="0" smtClean="0"/>
          </a:p>
          <a:p>
            <a:endParaRPr lang="en-US" sz="2000" dirty="0"/>
          </a:p>
          <a:p>
            <a:r>
              <a:rPr lang="en-US" sz="2000" dirty="0" smtClean="0"/>
              <a:t>Highlight </a:t>
            </a:r>
            <a:r>
              <a:rPr lang="en-US" sz="2000" dirty="0"/>
              <a:t>the diversity amongst </a:t>
            </a:r>
            <a:r>
              <a:rPr lang="en-US" sz="2000" dirty="0" smtClean="0"/>
              <a:t>ourselves - what </a:t>
            </a:r>
            <a:r>
              <a:rPr lang="en-US" sz="2000" dirty="0"/>
              <a:t>does gender and diversity mean in each person’s culture? </a:t>
            </a:r>
            <a:endParaRPr lang="en-US" sz="2000" dirty="0" smtClean="0"/>
          </a:p>
          <a:p>
            <a:endParaRPr lang="en-US" sz="2000" dirty="0" smtClean="0"/>
          </a:p>
          <a:p>
            <a:r>
              <a:rPr lang="en-US" sz="2000" dirty="0" smtClean="0"/>
              <a:t>Try </a:t>
            </a:r>
            <a:r>
              <a:rPr lang="en-US" sz="2000" dirty="0"/>
              <a:t>to inject icebreakers if you notice the participants feeling concerned or overwhelmed. Some topics can include subject matter that may be heavy or uncomfortable </a:t>
            </a:r>
          </a:p>
        </p:txBody>
      </p:sp>
    </p:spTree>
    <p:extLst>
      <p:ext uri="{BB962C8B-B14F-4D97-AF65-F5344CB8AC3E}">
        <p14:creationId xmlns:p14="http://schemas.microsoft.com/office/powerpoint/2010/main" val="3761625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inclusive training environment</a:t>
            </a:r>
          </a:p>
        </p:txBody>
      </p:sp>
      <p:sp>
        <p:nvSpPr>
          <p:cNvPr id="3" name="Content Placeholder 2"/>
          <p:cNvSpPr>
            <a:spLocks noGrp="1"/>
          </p:cNvSpPr>
          <p:nvPr>
            <p:ph idx="1"/>
          </p:nvPr>
        </p:nvSpPr>
        <p:spPr>
          <a:xfrm>
            <a:off x="838200" y="1828800"/>
            <a:ext cx="7848600" cy="4038600"/>
          </a:xfrm>
        </p:spPr>
        <p:txBody>
          <a:bodyPr/>
          <a:lstStyle/>
          <a:p>
            <a:pPr marL="0" indent="0">
              <a:buNone/>
            </a:pPr>
            <a:r>
              <a:rPr lang="en-US" b="1" dirty="0">
                <a:solidFill>
                  <a:srgbClr val="FF0000"/>
                </a:solidFill>
              </a:rPr>
              <a:t>After the training </a:t>
            </a:r>
          </a:p>
          <a:p>
            <a:pPr marL="0" indent="0">
              <a:buNone/>
            </a:pPr>
            <a:endParaRPr lang="en-US" dirty="0">
              <a:solidFill>
                <a:srgbClr val="FF0000"/>
              </a:solidFill>
            </a:endParaRPr>
          </a:p>
          <a:p>
            <a:r>
              <a:rPr lang="en-US" dirty="0" smtClean="0"/>
              <a:t>Information </a:t>
            </a:r>
            <a:r>
              <a:rPr lang="en-US" dirty="0"/>
              <a:t>given during the training may resonate differently with different people and participants may not wish to discuss this during the training. </a:t>
            </a:r>
            <a:endParaRPr lang="en-US" dirty="0" smtClean="0"/>
          </a:p>
          <a:p>
            <a:endParaRPr lang="en-US" dirty="0" smtClean="0"/>
          </a:p>
          <a:p>
            <a:r>
              <a:rPr lang="en-US" dirty="0" smtClean="0"/>
              <a:t>May need time to digest information</a:t>
            </a:r>
          </a:p>
          <a:p>
            <a:endParaRPr lang="en-US" dirty="0"/>
          </a:p>
          <a:p>
            <a:r>
              <a:rPr lang="en-US" dirty="0"/>
              <a:t>It is important to have communication channels after the training if participants have follow-up questions. </a:t>
            </a:r>
          </a:p>
        </p:txBody>
      </p:sp>
    </p:spTree>
    <p:extLst>
      <p:ext uri="{BB962C8B-B14F-4D97-AF65-F5344CB8AC3E}">
        <p14:creationId xmlns:p14="http://schemas.microsoft.com/office/powerpoint/2010/main" val="1606397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Mainstreaming in other training</a:t>
            </a:r>
            <a:endParaRPr lang="en-US" dirty="0"/>
          </a:p>
        </p:txBody>
      </p:sp>
      <p:sp>
        <p:nvSpPr>
          <p:cNvPr id="3" name="Content Placeholder 2"/>
          <p:cNvSpPr>
            <a:spLocks noGrp="1"/>
          </p:cNvSpPr>
          <p:nvPr>
            <p:ph idx="1"/>
          </p:nvPr>
        </p:nvSpPr>
        <p:spPr>
          <a:xfrm>
            <a:off x="1143000" y="1676400"/>
            <a:ext cx="7543800" cy="4191000"/>
          </a:xfrm>
        </p:spPr>
        <p:txBody>
          <a:bodyPr/>
          <a:lstStyle/>
          <a:p>
            <a:r>
              <a:rPr lang="en-US" dirty="0" smtClean="0"/>
              <a:t>It is important to have </a:t>
            </a:r>
            <a:r>
              <a:rPr lang="en-US" b="1" dirty="0" smtClean="0">
                <a:solidFill>
                  <a:srgbClr val="FF0000"/>
                </a:solidFill>
              </a:rPr>
              <a:t>specific gender and diversity awareness training</a:t>
            </a:r>
            <a:r>
              <a:rPr lang="en-US" dirty="0" smtClean="0"/>
              <a:t> within National Societies</a:t>
            </a:r>
          </a:p>
          <a:p>
            <a:endParaRPr lang="en-US" dirty="0"/>
          </a:p>
          <a:p>
            <a:r>
              <a:rPr lang="en-US" dirty="0" smtClean="0"/>
              <a:t>It is also important to </a:t>
            </a:r>
            <a:r>
              <a:rPr lang="en-US" b="1" dirty="0" smtClean="0">
                <a:solidFill>
                  <a:srgbClr val="FF0000"/>
                </a:solidFill>
              </a:rPr>
              <a:t>mainstream the concepts </a:t>
            </a:r>
            <a:r>
              <a:rPr lang="en-US" dirty="0" smtClean="0"/>
              <a:t>within other training:</a:t>
            </a:r>
          </a:p>
          <a:p>
            <a:endParaRPr lang="en-US" dirty="0"/>
          </a:p>
          <a:p>
            <a:r>
              <a:rPr lang="en-US" sz="1800" dirty="0" smtClean="0"/>
              <a:t>e.g. HR training ask to do one hour on prevention of sexual exploitation and abuse and the code of conduct</a:t>
            </a:r>
          </a:p>
          <a:p>
            <a:endParaRPr lang="en-US" sz="1800" dirty="0"/>
          </a:p>
          <a:p>
            <a:r>
              <a:rPr lang="en-US" sz="1800" dirty="0"/>
              <a:t>e</a:t>
            </a:r>
            <a:r>
              <a:rPr lang="en-US" sz="1800" dirty="0" smtClean="0"/>
              <a:t>.g. If you are running a community assessment in the field – do a 30 minute session showing how to ensure the assessment tool and environment is inclusive</a:t>
            </a:r>
          </a:p>
        </p:txBody>
      </p:sp>
    </p:spTree>
    <p:extLst>
      <p:ext uri="{BB962C8B-B14F-4D97-AF65-F5344CB8AC3E}">
        <p14:creationId xmlns:p14="http://schemas.microsoft.com/office/powerpoint/2010/main" val="3499050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Diversity Resource Library</a:t>
            </a:r>
            <a:endParaRPr lang="en-US" dirty="0"/>
          </a:p>
        </p:txBody>
      </p:sp>
      <p:sp>
        <p:nvSpPr>
          <p:cNvPr id="3" name="Content Placeholder 2"/>
          <p:cNvSpPr>
            <a:spLocks noGrp="1"/>
          </p:cNvSpPr>
          <p:nvPr>
            <p:ph idx="1"/>
          </p:nvPr>
        </p:nvSpPr>
        <p:spPr>
          <a:xfrm>
            <a:off x="1524000" y="1676400"/>
            <a:ext cx="7162800" cy="4191000"/>
          </a:xfrm>
        </p:spPr>
        <p:txBody>
          <a:bodyPr/>
          <a:lstStyle/>
          <a:p>
            <a:pPr marL="0" indent="0">
              <a:buNone/>
            </a:pPr>
            <a:r>
              <a:rPr lang="en-US" dirty="0" smtClean="0"/>
              <a:t>For resources for ‘Understanding gender and diversity’ follow this link:</a:t>
            </a:r>
          </a:p>
          <a:p>
            <a:endParaRPr lang="en-US" dirty="0"/>
          </a:p>
          <a:p>
            <a:endParaRPr lang="en-US" dirty="0"/>
          </a:p>
        </p:txBody>
      </p:sp>
      <p:sp>
        <p:nvSpPr>
          <p:cNvPr id="4" name="TextBox 3"/>
          <p:cNvSpPr txBox="1"/>
          <p:nvPr/>
        </p:nvSpPr>
        <p:spPr>
          <a:xfrm>
            <a:off x="609600" y="2971800"/>
            <a:ext cx="3048000" cy="4247317"/>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Link</a:t>
            </a:r>
            <a:r>
              <a:rPr lang="en-US" b="1" dirty="0">
                <a:latin typeface="Arial" panose="020B0604020202020204" pitchFamily="34" charset="0"/>
                <a:cs typeface="Arial" panose="020B0604020202020204" pitchFamily="34" charset="0"/>
              </a:rPr>
              <a:t>:  </a:t>
            </a:r>
            <a:endParaRPr lang="en-US"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hlinkClick r:id="rId2"/>
            </a:endParaRPr>
          </a:p>
          <a:p>
            <a:r>
              <a:rPr lang="en-US" b="1" dirty="0" smtClean="0">
                <a:latin typeface="Arial" panose="020B0604020202020204" pitchFamily="34" charset="0"/>
                <a:cs typeface="Arial" panose="020B0604020202020204" pitchFamily="34" charset="0"/>
                <a:hlinkClick r:id="rId2"/>
              </a:rPr>
              <a:t>https</a:t>
            </a:r>
            <a:r>
              <a:rPr lang="en-US" b="1" dirty="0">
                <a:latin typeface="Arial" panose="020B0604020202020204" pitchFamily="34" charset="0"/>
                <a:cs typeface="Arial" panose="020B0604020202020204" pitchFamily="34" charset="0"/>
                <a:hlinkClick r:id="rId2"/>
              </a:rPr>
              <a:t>://</a:t>
            </a:r>
            <a:r>
              <a:rPr lang="en-US" b="1" dirty="0" smtClean="0">
                <a:latin typeface="Arial" panose="020B0604020202020204" pitchFamily="34" charset="0"/>
                <a:cs typeface="Arial" panose="020B0604020202020204" pitchFamily="34" charset="0"/>
                <a:hlinkClick r:id="rId2"/>
              </a:rPr>
              <a:t>sites.google.com/site/drrtoolsinsoutheastasia/gender-and-diversity/gender-and-diversity-for-resilience-toolkit/ifrc-frameworks-and-policies</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hlinkClick r:id="rId3"/>
            </a:endParaRPr>
          </a:p>
          <a:p>
            <a:endParaRPr lang="en-US"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666999"/>
            <a:ext cx="2177498" cy="310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252245"/>
            <a:ext cx="2286000" cy="3199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501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2438400"/>
            <a:ext cx="3276600" cy="2514600"/>
          </a:xfrm>
        </p:spPr>
        <p:txBody>
          <a:bodyPr/>
          <a:lstStyle/>
          <a:p>
            <a:endParaRPr lang="en-US" dirty="0"/>
          </a:p>
          <a:p>
            <a:pPr algn="ctr"/>
            <a:endParaRPr lang="en-US" dirty="0" smtClean="0"/>
          </a:p>
          <a:p>
            <a:pPr marL="0" indent="0" algn="ctr">
              <a:buNone/>
            </a:pPr>
            <a:r>
              <a:rPr lang="en-US" sz="3000" b="1" dirty="0"/>
              <a:t>A</a:t>
            </a:r>
            <a:r>
              <a:rPr lang="en-US" sz="3000" b="1" dirty="0" smtClean="0"/>
              <a:t>ny questions?</a:t>
            </a:r>
            <a:endParaRPr lang="en-US" sz="3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667000"/>
            <a:ext cx="176212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3846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555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a:xfrm>
            <a:off x="762000" y="2590800"/>
            <a:ext cx="7772400" cy="1905000"/>
          </a:xfrm>
          <a:solidFill>
            <a:schemeClr val="accent3">
              <a:lumMod val="20000"/>
              <a:lumOff val="80000"/>
            </a:schemeClr>
          </a:solidFill>
        </p:spPr>
        <p:txBody>
          <a:bodyPr/>
          <a:lstStyle/>
          <a:p>
            <a:pPr marL="0" indent="0" algn="ctr">
              <a:buNone/>
            </a:pPr>
            <a:r>
              <a:rPr lang="en-GB" sz="3200" b="1" dirty="0"/>
              <a:t>In disaster response, the </a:t>
            </a:r>
            <a:r>
              <a:rPr lang="en-GB" sz="3200" b="1" i="1" dirty="0"/>
              <a:t>tyranny of the urgent </a:t>
            </a:r>
            <a:r>
              <a:rPr lang="en-GB" sz="3200" b="1" dirty="0"/>
              <a:t>trumps everything. Addressing gender and diversity must wait.</a:t>
            </a:r>
            <a:endParaRPr lang="en-US" sz="3200" b="1" dirty="0"/>
          </a:p>
          <a:p>
            <a:pPr marL="0" indent="0" algn="ctr">
              <a:buNone/>
            </a:pPr>
            <a:endParaRPr lang="en-US" sz="3000" b="1" dirty="0"/>
          </a:p>
        </p:txBody>
      </p:sp>
    </p:spTree>
    <p:extLst>
      <p:ext uri="{BB962C8B-B14F-4D97-AF65-F5344CB8AC3E}">
        <p14:creationId xmlns:p14="http://schemas.microsoft.com/office/powerpoint/2010/main" val="2323704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a:xfrm>
            <a:off x="762000" y="2362200"/>
            <a:ext cx="7772400" cy="2286000"/>
          </a:xfrm>
          <a:solidFill>
            <a:schemeClr val="accent6">
              <a:lumMod val="20000"/>
              <a:lumOff val="80000"/>
            </a:schemeClr>
          </a:solidFill>
        </p:spPr>
        <p:txBody>
          <a:bodyPr/>
          <a:lstStyle/>
          <a:p>
            <a:pPr marL="0" indent="0" algn="ctr">
              <a:buNone/>
            </a:pPr>
            <a:r>
              <a:rPr lang="en-GB" sz="3200" b="1" dirty="0"/>
              <a:t>In a disaster response, trying to meet the distinct needs of people with a disability represents an unacceptable burden on limited resources. </a:t>
            </a:r>
            <a:endParaRPr lang="en-US" sz="3200" b="1" dirty="0"/>
          </a:p>
          <a:p>
            <a:pPr marL="0" indent="0" algn="ctr">
              <a:buNone/>
            </a:pPr>
            <a:endParaRPr lang="en-US" sz="3000" b="1" dirty="0"/>
          </a:p>
        </p:txBody>
      </p:sp>
    </p:spTree>
    <p:extLst>
      <p:ext uri="{BB962C8B-B14F-4D97-AF65-F5344CB8AC3E}">
        <p14:creationId xmlns:p14="http://schemas.microsoft.com/office/powerpoint/2010/main" val="3058292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a:xfrm>
            <a:off x="762000" y="2362200"/>
            <a:ext cx="7772400" cy="1600200"/>
          </a:xfrm>
          <a:solidFill>
            <a:schemeClr val="accent1">
              <a:lumMod val="20000"/>
              <a:lumOff val="80000"/>
            </a:schemeClr>
          </a:solidFill>
        </p:spPr>
        <p:txBody>
          <a:bodyPr/>
          <a:lstStyle/>
          <a:p>
            <a:pPr marL="0" indent="0" algn="ctr">
              <a:buNone/>
            </a:pPr>
            <a:r>
              <a:rPr lang="en-GB" sz="3200" b="1" dirty="0" smtClean="0"/>
              <a:t>In disasters the elderly are </a:t>
            </a:r>
            <a:r>
              <a:rPr lang="en-GB" sz="3200" b="1" dirty="0"/>
              <a:t>dependent and always need help</a:t>
            </a:r>
            <a:endParaRPr lang="en-US" sz="3200" b="1" dirty="0"/>
          </a:p>
          <a:p>
            <a:pPr marL="0" indent="0" algn="ctr">
              <a:buNone/>
            </a:pPr>
            <a:endParaRPr lang="en-US" sz="3000" b="1" dirty="0"/>
          </a:p>
        </p:txBody>
      </p:sp>
    </p:spTree>
    <p:extLst>
      <p:ext uri="{BB962C8B-B14F-4D97-AF65-F5344CB8AC3E}">
        <p14:creationId xmlns:p14="http://schemas.microsoft.com/office/powerpoint/2010/main" val="806150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a:xfrm>
            <a:off x="762000" y="2667000"/>
            <a:ext cx="7772400" cy="1295400"/>
          </a:xfrm>
          <a:solidFill>
            <a:schemeClr val="accent2">
              <a:lumMod val="20000"/>
              <a:lumOff val="80000"/>
            </a:schemeClr>
          </a:solidFill>
        </p:spPr>
        <p:txBody>
          <a:bodyPr/>
          <a:lstStyle/>
          <a:p>
            <a:pPr marL="0" indent="0" algn="ctr">
              <a:buNone/>
            </a:pPr>
            <a:r>
              <a:rPr lang="en-GB" sz="3200" b="1" dirty="0"/>
              <a:t>Men and women can never be equal because they are biologically different.</a:t>
            </a:r>
            <a:endParaRPr lang="en-US" sz="3200" b="1" dirty="0"/>
          </a:p>
          <a:p>
            <a:pPr marL="0" indent="0" algn="ctr">
              <a:buNone/>
            </a:pPr>
            <a:endParaRPr lang="en-US" sz="3000" b="1" dirty="0"/>
          </a:p>
        </p:txBody>
      </p:sp>
    </p:spTree>
    <p:extLst>
      <p:ext uri="{BB962C8B-B14F-4D97-AF65-F5344CB8AC3E}">
        <p14:creationId xmlns:p14="http://schemas.microsoft.com/office/powerpoint/2010/main" val="2671731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957262" y="1600200"/>
            <a:ext cx="7543800" cy="4038600"/>
          </a:xfrm>
        </p:spPr>
        <p:txBody>
          <a:bodyPr/>
          <a:lstStyle/>
          <a:p>
            <a:pPr>
              <a:buFont typeface="Arial" panose="020B0604020202020204" pitchFamily="34" charset="0"/>
              <a:buChar char="•"/>
            </a:pPr>
            <a:r>
              <a:rPr lang="en-US" sz="1800" dirty="0" smtClean="0"/>
              <a:t>This is a good exercise to get people to think about their own beliefs when it comes to gender and diversity</a:t>
            </a:r>
          </a:p>
          <a:p>
            <a:pPr>
              <a:buFont typeface="Arial" panose="020B0604020202020204" pitchFamily="34" charset="0"/>
              <a:buChar char="•"/>
            </a:pPr>
            <a:endParaRPr lang="en-US" sz="1800" dirty="0"/>
          </a:p>
          <a:p>
            <a:pPr>
              <a:buFont typeface="Arial" panose="020B0604020202020204" pitchFamily="34" charset="0"/>
              <a:buChar char="•"/>
            </a:pPr>
            <a:r>
              <a:rPr lang="en-US" sz="1800" dirty="0" smtClean="0"/>
              <a:t>We have all grown up with some kind of bias and when we work in stressful situations it is important to know what we think and also what others may think</a:t>
            </a:r>
          </a:p>
          <a:p>
            <a:pPr>
              <a:buFont typeface="Arial" panose="020B0604020202020204" pitchFamily="34" charset="0"/>
              <a:buChar char="•"/>
            </a:pPr>
            <a:endParaRPr lang="en-US" sz="1800" dirty="0"/>
          </a:p>
          <a:p>
            <a:pPr lvl="0"/>
            <a:r>
              <a:rPr lang="en-GB" sz="1800" dirty="0"/>
              <a:t>To understand ways in which gender and diversity influence decisions and policies</a:t>
            </a:r>
            <a:endParaRPr lang="en-US" sz="1800" dirty="0"/>
          </a:p>
          <a:p>
            <a:pPr marL="0" indent="0" algn="ctr">
              <a:buNone/>
            </a:pPr>
            <a:endParaRPr lang="en-US" sz="1800" dirty="0"/>
          </a:p>
        </p:txBody>
      </p:sp>
      <p:pic>
        <p:nvPicPr>
          <p:cNvPr id="2050" name="Picture 2" descr="D:\Users\christina.haneef\Documents\#RRI\TOT\##Regional Gender and Diversity TOT October 2015\#Training materials\Quick t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24400"/>
            <a:ext cx="1000125" cy="1162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57325" y="4686121"/>
            <a:ext cx="7229475" cy="1200329"/>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In training you can give one row of people to argue one way and the other row to argue another. This is more challenging as people may have to argue against their beliefs but it puts you in the shoes of someone who has that perspective.</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846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FRC_2011 presentation-EN">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IFRC_2011 presentation-EN">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2147</Words>
  <Application>Microsoft Office PowerPoint</Application>
  <PresentationFormat>On-screen Show (4:3)</PresentationFormat>
  <Paragraphs>368</Paragraphs>
  <Slides>47</Slides>
  <Notes>30</Notes>
  <HiddenSlides>0</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1_Office Theme</vt:lpstr>
      <vt:lpstr>IFRC_2011 presentation-EN</vt:lpstr>
      <vt:lpstr>1_IFRC_2011 presentation-EN</vt:lpstr>
      <vt:lpstr>2_IFRC_2011 presentation-EN</vt:lpstr>
      <vt:lpstr>Understanding gender and diversity</vt:lpstr>
      <vt:lpstr>Session learning objectives</vt:lpstr>
      <vt:lpstr>Group exercise</vt:lpstr>
      <vt:lpstr>Group exercise</vt:lpstr>
      <vt:lpstr>Group exercise</vt:lpstr>
      <vt:lpstr>Group exercise</vt:lpstr>
      <vt:lpstr>Group exercise</vt:lpstr>
      <vt:lpstr>Group exercise</vt:lpstr>
      <vt:lpstr>Discussion</vt:lpstr>
      <vt:lpstr>Gender vs Sex</vt:lpstr>
      <vt:lpstr>How is gender influenced?</vt:lpstr>
      <vt:lpstr>Gender equality</vt:lpstr>
      <vt:lpstr>Sexual and Gender-based Violence (S/GBV)</vt:lpstr>
      <vt:lpstr>Diversity</vt:lpstr>
      <vt:lpstr>Interactions between gender and diversity</vt:lpstr>
      <vt:lpstr>Diversity</vt:lpstr>
      <vt:lpstr>IFRC’s approach</vt:lpstr>
      <vt:lpstr>IFRC Strategic Framework on Gender and Diversity issues</vt:lpstr>
      <vt:lpstr>Fundamental Principles</vt:lpstr>
      <vt:lpstr>Minimum Standard Commitments….</vt:lpstr>
      <vt:lpstr>PowerPoint Presentation</vt:lpstr>
      <vt:lpstr>PowerPoint Presentation</vt:lpstr>
      <vt:lpstr>PowerPoint Presentation</vt:lpstr>
      <vt:lpstr>Gender and diversity quiz</vt:lpstr>
      <vt:lpstr>Gender and Diversity Quiz</vt:lpstr>
      <vt:lpstr>Gender and diversity quiz</vt:lpstr>
      <vt:lpstr>Gender and diversity quiz</vt:lpstr>
      <vt:lpstr>Gender and diversity quiz</vt:lpstr>
      <vt:lpstr>Gender and diversity quiz</vt:lpstr>
      <vt:lpstr>Gender and diversity quiz</vt:lpstr>
      <vt:lpstr>Gender and diversity quiz</vt:lpstr>
      <vt:lpstr>Gender and diversity quiz</vt:lpstr>
      <vt:lpstr>Gender and diversity quiz</vt:lpstr>
      <vt:lpstr>PowerPoint Presentation</vt:lpstr>
      <vt:lpstr>Why is this important</vt:lpstr>
      <vt:lpstr>Creating an inclusive training environment </vt:lpstr>
      <vt:lpstr>Creating an inclusive training environment</vt:lpstr>
      <vt:lpstr>Creating an inclusive training environment </vt:lpstr>
      <vt:lpstr>Creating an inclusive training environment </vt:lpstr>
      <vt:lpstr>Creating an inclusive training environment</vt:lpstr>
      <vt:lpstr>Gender and Diversity…Building on what we are already doing</vt:lpstr>
      <vt:lpstr>Build on the diversity in the room….</vt:lpstr>
      <vt:lpstr>Creating an inclusive training environment</vt:lpstr>
      <vt:lpstr>Mainstreaming in other training</vt:lpstr>
      <vt:lpstr>Gender and Diversity Resource Library</vt:lpstr>
      <vt:lpstr>PowerPoint Presentation</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gender and diversity</dc:title>
  <dc:creator>Christina Haneef</dc:creator>
  <cp:lastModifiedBy>Angeline Tandiono</cp:lastModifiedBy>
  <cp:revision>48</cp:revision>
  <dcterms:created xsi:type="dcterms:W3CDTF">2015-09-19T10:51:16Z</dcterms:created>
  <dcterms:modified xsi:type="dcterms:W3CDTF">2015-10-22T15:28:31Z</dcterms:modified>
</cp:coreProperties>
</file>