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83" r:id="rId2"/>
    <p:sldId id="289" r:id="rId3"/>
    <p:sldId id="290" r:id="rId4"/>
    <p:sldId id="291" r:id="rId5"/>
    <p:sldId id="292" r:id="rId6"/>
    <p:sldId id="29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6691" autoAdjust="0"/>
  </p:normalViewPr>
  <p:slideViewPr>
    <p:cSldViewPr>
      <p:cViewPr>
        <p:scale>
          <a:sx n="62" d="100"/>
          <a:sy n="62" d="100"/>
        </p:scale>
        <p:origin x="-2220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F5542-7668-433B-A621-45660BAB8EFB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3FD9D-3019-492B-BE70-5EC45FC78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99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Gender</a:t>
              </a:r>
              <a:r>
                <a:rPr lang="en-US" sz="1000" b="1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&amp; Diversity Training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60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05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0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26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40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97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2783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60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77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Training</a:t>
              </a:r>
              <a:r>
                <a:rPr lang="en-US" sz="1000" b="1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skills &amp; Adult Learning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23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700"/>
          </a:xfrm>
        </p:spPr>
        <p:txBody>
          <a:bodyPr/>
          <a:lstStyle/>
          <a:p>
            <a:r>
              <a:rPr lang="en-GB" altLang="en-US" sz="7200" dirty="0" smtClean="0">
                <a:latin typeface="Arial" charset="0"/>
                <a:cs typeface="Arial" charset="0"/>
              </a:rPr>
              <a:t>Training Skills and Adult Learning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altLang="en-US" dirty="0" smtClean="0">
              <a:latin typeface="Arial" charset="0"/>
              <a:cs typeface="Arial" charset="0"/>
            </a:endParaRPr>
          </a:p>
          <a:p>
            <a:endParaRPr lang="en-GB" altLang="en-US" dirty="0">
              <a:latin typeface="Arial" charset="0"/>
              <a:cs typeface="Arial" charset="0"/>
            </a:endParaRPr>
          </a:p>
          <a:p>
            <a:endParaRPr lang="en-GB" altLang="en-US" dirty="0" smtClean="0">
              <a:latin typeface="Arial" charset="0"/>
              <a:cs typeface="Arial" charset="0"/>
            </a:endParaRPr>
          </a:p>
          <a:p>
            <a:r>
              <a:rPr lang="en-GB" altLang="en-US" dirty="0" smtClean="0">
                <a:latin typeface="Arial" charset="0"/>
                <a:cs typeface="Arial" charset="0"/>
              </a:rPr>
              <a:t>5/10/15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Session Aim &amp; Objectives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 smtClean="0">
                <a:latin typeface="Arial" charset="0"/>
                <a:cs typeface="Arial" charset="0"/>
              </a:rPr>
              <a:t>Aim: </a:t>
            </a:r>
            <a:r>
              <a:rPr lang="en-US" dirty="0"/>
              <a:t>To introduce participants to how adults learn and the training </a:t>
            </a:r>
            <a:r>
              <a:rPr lang="en-US" dirty="0" smtClean="0"/>
              <a:t>cycle.</a:t>
            </a:r>
          </a:p>
          <a:p>
            <a:pPr marL="0" indent="0">
              <a:buNone/>
            </a:pPr>
            <a:endParaRPr lang="en-US" alt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Objectives: </a:t>
            </a:r>
          </a:p>
          <a:p>
            <a:pPr marL="0" indent="0">
              <a:buNone/>
            </a:pPr>
            <a:r>
              <a:rPr lang="en-US" i="1" dirty="0" smtClean="0"/>
              <a:t>By </a:t>
            </a:r>
            <a:r>
              <a:rPr lang="en-US" i="1" dirty="0"/>
              <a:t>the end of the session, participants will be able to:</a:t>
            </a:r>
          </a:p>
          <a:p>
            <a:pPr lvl="2"/>
            <a:r>
              <a:rPr lang="en-US" sz="2400" dirty="0"/>
              <a:t>Articulate how adults learn and three learning styles</a:t>
            </a:r>
          </a:p>
          <a:p>
            <a:pPr lvl="2"/>
            <a:r>
              <a:rPr lang="en-US" sz="2400" dirty="0"/>
              <a:t>Identify the four stages of the training cycle</a:t>
            </a:r>
          </a:p>
          <a:p>
            <a:pPr lvl="2"/>
            <a:r>
              <a:rPr lang="en-US" sz="2400" dirty="0"/>
              <a:t>Formulate better training objectives</a:t>
            </a: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How do people learn? Learning Styles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b="1" dirty="0" smtClean="0">
                <a:latin typeface="Arial" charset="0"/>
                <a:cs typeface="Arial" charset="0"/>
              </a:rPr>
              <a:t>Visual learners </a:t>
            </a:r>
            <a:r>
              <a:rPr lang="en-GB" altLang="en-US" dirty="0" smtClean="0">
                <a:latin typeface="Arial" charset="0"/>
                <a:cs typeface="Arial" charset="0"/>
              </a:rPr>
              <a:t>– see it  </a:t>
            </a:r>
          </a:p>
          <a:p>
            <a:pPr marL="0" indent="0">
              <a:buNone/>
            </a:pPr>
            <a:endParaRPr lang="en-GB" alt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GB" altLang="en-US" dirty="0" smtClean="0">
                <a:latin typeface="Arial" charset="0"/>
                <a:cs typeface="Arial" charset="0"/>
              </a:rPr>
              <a:t>                     </a:t>
            </a:r>
            <a:r>
              <a:rPr lang="en-GB" altLang="en-US" b="1" dirty="0" smtClean="0">
                <a:latin typeface="Arial" charset="0"/>
                <a:cs typeface="Arial" charset="0"/>
              </a:rPr>
              <a:t>Kinaesthetic learners </a:t>
            </a:r>
            <a:r>
              <a:rPr lang="en-GB" altLang="en-US" dirty="0" smtClean="0">
                <a:latin typeface="Arial" charset="0"/>
                <a:cs typeface="Arial" charset="0"/>
              </a:rPr>
              <a:t>– do it   </a:t>
            </a:r>
          </a:p>
          <a:p>
            <a:pPr marL="0" indent="0">
              <a:buNone/>
            </a:pPr>
            <a:endParaRPr lang="en-GB" alt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GB" altLang="en-US" b="1" dirty="0" smtClean="0">
                <a:latin typeface="Arial" charset="0"/>
                <a:cs typeface="Arial" charset="0"/>
              </a:rPr>
              <a:t>Auditory learners </a:t>
            </a:r>
            <a:r>
              <a:rPr lang="en-GB" altLang="en-US" dirty="0" smtClean="0">
                <a:latin typeface="Arial" charset="0"/>
                <a:cs typeface="Arial" charset="0"/>
              </a:rPr>
              <a:t>– hear it  </a:t>
            </a: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  <p:pic>
        <p:nvPicPr>
          <p:cNvPr id="4" name="Picture 3" descr="D:\Users\gerard.witham\AppData\Local\Microsoft\Windows\Temporary Internet Files\Content.IE5\AWZJ88C9\eye_gray[1]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184785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D:\Users\gerard.witham\AppData\Local\Microsoft\Windows\Temporary Internet Files\Content.IE5\R82GTUD7\slow_runners_club_banner_760[1]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86380"/>
            <a:ext cx="1659255" cy="164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D:\Users\gerard.witham\AppData\Local\Microsoft\Windows\Temporary Internet Files\Content.IE5\Q1YN31I0\Ohr[1]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1024255" cy="180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0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Arial" charset="0"/>
                <a:cs typeface="Arial" charset="0"/>
              </a:rPr>
              <a:t>Activity – page 3 of Handbook</a:t>
            </a: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b="1" dirty="0">
                <a:latin typeface="Arial" charset="0"/>
                <a:cs typeface="Arial" charset="0"/>
              </a:rPr>
              <a:t>Activity:</a:t>
            </a:r>
          </a:p>
          <a:p>
            <a:r>
              <a:rPr lang="en-GB" altLang="en-US" dirty="0">
                <a:latin typeface="Arial" charset="0"/>
                <a:cs typeface="Arial" charset="0"/>
              </a:rPr>
              <a:t>What type of learner do you think you are? Why?</a:t>
            </a:r>
          </a:p>
          <a:p>
            <a:r>
              <a:rPr lang="en-GB" altLang="en-US" dirty="0">
                <a:latin typeface="Arial" charset="0"/>
                <a:cs typeface="Arial" charset="0"/>
              </a:rPr>
              <a:t>Match the </a:t>
            </a:r>
            <a:r>
              <a:rPr lang="en-GB" altLang="en-US" dirty="0" smtClean="0">
                <a:latin typeface="Arial" charset="0"/>
                <a:cs typeface="Arial" charset="0"/>
              </a:rPr>
              <a:t>activities </a:t>
            </a:r>
            <a:r>
              <a:rPr lang="en-GB" altLang="en-US" dirty="0">
                <a:latin typeface="Arial" charset="0"/>
                <a:cs typeface="Arial" charset="0"/>
              </a:rPr>
              <a:t>to the type of learner</a:t>
            </a:r>
            <a:r>
              <a:rPr lang="en-GB" altLang="en-US" dirty="0" smtClean="0">
                <a:latin typeface="Arial" charset="0"/>
                <a:cs typeface="Arial" charset="0"/>
              </a:rPr>
              <a:t>.</a:t>
            </a: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24125"/>
              </p:ext>
            </p:extLst>
          </p:nvPr>
        </p:nvGraphicFramePr>
        <p:xfrm>
          <a:off x="2133600" y="3048000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7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</a:tr>
              <a:tr h="23961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Posters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Sing songs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Dancing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Role plays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Watching a DVD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Brainstorm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Writing on a whiteboard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 startAt="8"/>
                        <a:tabLst/>
                        <a:defRPr/>
                      </a:pPr>
                      <a:r>
                        <a:rPr lang="en-US" dirty="0" smtClean="0"/>
                        <a:t>Radio interview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 startAt="8"/>
                        <a:tabLst/>
                        <a:defRPr/>
                      </a:pPr>
                      <a:r>
                        <a:rPr lang="en-US" dirty="0" smtClean="0"/>
                        <a:t>Clay modelling</a:t>
                      </a:r>
                    </a:p>
                    <a:p>
                      <a:pPr marL="342900" lvl="0" indent="-342900">
                        <a:buFont typeface="+mj-lt"/>
                        <a:buAutoNum type="alphaLcParenR" startAt="10"/>
                      </a:pPr>
                      <a:r>
                        <a:rPr lang="en-US" dirty="0" smtClean="0"/>
                        <a:t>Drawing</a:t>
                      </a:r>
                    </a:p>
                    <a:p>
                      <a:pPr marL="342900" lvl="0" indent="-342900">
                        <a:buFont typeface="+mj-lt"/>
                        <a:buAutoNum type="alphaLcParenR" startAt="10"/>
                      </a:pPr>
                      <a:r>
                        <a:rPr lang="en-US" dirty="0" smtClean="0"/>
                        <a:t>Listen to music</a:t>
                      </a:r>
                    </a:p>
                    <a:p>
                      <a:pPr marL="342900" lvl="0" indent="-342900">
                        <a:buFont typeface="+mj-lt"/>
                        <a:buAutoNum type="alphaLcParenR" startAt="10"/>
                      </a:pPr>
                      <a:r>
                        <a:rPr lang="en-US" dirty="0" smtClean="0"/>
                        <a:t>Take notes</a:t>
                      </a:r>
                    </a:p>
                    <a:p>
                      <a:pPr marL="342900" lvl="0" indent="-342900">
                        <a:buFont typeface="+mj-lt"/>
                        <a:buAutoNum type="alphaLcParenR" startAt="10"/>
                      </a:pPr>
                      <a:r>
                        <a:rPr lang="en-US" dirty="0" smtClean="0"/>
                        <a:t>Look at a diagram</a:t>
                      </a:r>
                    </a:p>
                    <a:p>
                      <a:pPr marL="342900" lvl="0" indent="-342900">
                        <a:buFont typeface="+mj-lt"/>
                        <a:buAutoNum type="alphaLcParenR" startAt="10"/>
                      </a:pPr>
                      <a:r>
                        <a:rPr lang="en-US" dirty="0" smtClean="0"/>
                        <a:t>Graphs</a:t>
                      </a:r>
                    </a:p>
                    <a:p>
                      <a:pPr marL="342900" lvl="0" indent="-342900">
                        <a:buFont typeface="+mj-lt"/>
                        <a:buAutoNum type="alphaLcParenR" startAt="10"/>
                      </a:pPr>
                      <a:r>
                        <a:rPr lang="en-US" dirty="0" smtClean="0"/>
                        <a:t>Reading to the group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02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Training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Jigsaw activity</a:t>
            </a:r>
          </a:p>
          <a:p>
            <a:pPr marL="0" indent="0">
              <a:buNone/>
            </a:pPr>
            <a:r>
              <a:rPr lang="en-US" dirty="0" smtClean="0"/>
              <a:t>(Divide into 4 groups)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your part of the training cycle jigsaw: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b="1" dirty="0" smtClean="0"/>
              <a:t>What do you think this part of the training cycle covers?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269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Aims &amp; Objectives</a:t>
            </a:r>
            <a:endParaRPr lang="en-US" dirty="0"/>
          </a:p>
        </p:txBody>
      </p:sp>
      <p:pic>
        <p:nvPicPr>
          <p:cNvPr id="4" name="Content Placeholder 3" descr="D:\Users\gerard.witham\AppData\Local\Microsoft\Windows\Temporary Internet Files\Content.IE5\5DXZKMZP\4763111-bow-and-arrow-and-the-target-vector-icon[1]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3124200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D:\Users\gerard.witham\AppData\Local\Microsoft\Windows\Temporary Internet Files\Content.IE5\UE659CK4\bigstock-D-Small-People-Movement-To-18037805-1024x837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6000"/>
            <a:ext cx="3200400" cy="220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17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248</TotalTime>
  <Words>182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IFRC_2011 presentation-EN</vt:lpstr>
      <vt:lpstr>Training Skills and Adult Learning</vt:lpstr>
      <vt:lpstr>Session Aim &amp; Objectives</vt:lpstr>
      <vt:lpstr>How do people learn? Learning Styles</vt:lpstr>
      <vt:lpstr>Activity – page 3 of Handbook</vt:lpstr>
      <vt:lpstr>The Training Cycle</vt:lpstr>
      <vt:lpstr>Setting Aims &amp; Objectives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gerard witham</dc:creator>
  <cp:lastModifiedBy>gerard witham</cp:lastModifiedBy>
  <cp:revision>9</cp:revision>
  <dcterms:created xsi:type="dcterms:W3CDTF">2015-09-11T09:59:50Z</dcterms:created>
  <dcterms:modified xsi:type="dcterms:W3CDTF">2015-10-05T10:10:52Z</dcterms:modified>
</cp:coreProperties>
</file>