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0" r:id="rId2"/>
    <p:sldMasterId id="2147483680" r:id="rId3"/>
  </p:sldMasterIdLst>
  <p:notesMasterIdLst>
    <p:notesMasterId r:id="rId17"/>
  </p:notesMasterIdLst>
  <p:sldIdLst>
    <p:sldId id="257" r:id="rId4"/>
    <p:sldId id="307" r:id="rId5"/>
    <p:sldId id="308" r:id="rId6"/>
    <p:sldId id="312" r:id="rId7"/>
    <p:sldId id="311" r:id="rId8"/>
    <p:sldId id="292" r:id="rId9"/>
    <p:sldId id="293" r:id="rId10"/>
    <p:sldId id="294" r:id="rId11"/>
    <p:sldId id="299" r:id="rId12"/>
    <p:sldId id="301" r:id="rId13"/>
    <p:sldId id="302" r:id="rId14"/>
    <p:sldId id="289" r:id="rId15"/>
    <p:sldId id="29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69272" autoAdjust="0"/>
  </p:normalViewPr>
  <p:slideViewPr>
    <p:cSldViewPr>
      <p:cViewPr>
        <p:scale>
          <a:sx n="50" d="100"/>
          <a:sy n="50" d="100"/>
        </p:scale>
        <p:origin x="-528" y="-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6B5D1E-A313-467A-ABF9-1E0BBD4D054D}" type="datetimeFigureOut">
              <a:rPr lang="en-US" smtClean="0"/>
              <a:t>10/22/2015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937836-37D3-47F1-9C2F-7379F170F2E4}" type="slidenum">
              <a:rPr lang="en-US" smtClean="0"/>
              <a:t>‹#›</a:t>
            </a:fld>
            <a:endParaRPr lang="en-US"/>
          </a:p>
        </p:txBody>
      </p:sp>
    </p:spTree>
    <p:extLst>
      <p:ext uri="{BB962C8B-B14F-4D97-AF65-F5344CB8AC3E}">
        <p14:creationId xmlns:p14="http://schemas.microsoft.com/office/powerpoint/2010/main" val="3634746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8A6445-0D3E-45D5-BE17-09EB1B07718E}" type="slidenum">
              <a:rPr lang="en-GB" smtClean="0">
                <a:solidFill>
                  <a:prstClr val="black"/>
                </a:solidFill>
              </a:rPr>
              <a:pPr/>
              <a:t>1</a:t>
            </a:fld>
            <a:endParaRPr lang="en-GB" dirty="0">
              <a:solidFill>
                <a:prstClr val="black"/>
              </a:solidFill>
            </a:endParaRPr>
          </a:p>
        </p:txBody>
      </p:sp>
    </p:spTree>
    <p:extLst>
      <p:ext uri="{BB962C8B-B14F-4D97-AF65-F5344CB8AC3E}">
        <p14:creationId xmlns:p14="http://schemas.microsoft.com/office/powerpoint/2010/main" val="3881796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Sourced</a:t>
            </a:r>
            <a:r>
              <a:rPr lang="en-US" baseline="0" dirty="0" smtClean="0"/>
              <a:t> from IFRC Seven Moves Training. </a:t>
            </a:r>
          </a:p>
          <a:p>
            <a:endParaRPr lang="en-US" baseline="0" dirty="0" smtClean="0"/>
          </a:p>
          <a:p>
            <a:r>
              <a:rPr lang="en-US" dirty="0" smtClean="0"/>
              <a:t>https://www.youtube.com/watch?v=NfMKMCYFgPo</a:t>
            </a:r>
            <a:endParaRPr lang="en-US" dirty="0"/>
          </a:p>
        </p:txBody>
      </p:sp>
      <p:sp>
        <p:nvSpPr>
          <p:cNvPr id="4" name="Slide Number Placeholder 3"/>
          <p:cNvSpPr>
            <a:spLocks noGrp="1"/>
          </p:cNvSpPr>
          <p:nvPr>
            <p:ph type="sldNum" sz="quarter" idx="10"/>
          </p:nvPr>
        </p:nvSpPr>
        <p:spPr/>
        <p:txBody>
          <a:bodyPr/>
          <a:lstStyle/>
          <a:p>
            <a:fld id="{8C937836-37D3-47F1-9C2F-7379F170F2E4}" type="slidenum">
              <a:rPr lang="en-US" smtClean="0"/>
              <a:t>6</a:t>
            </a:fld>
            <a:endParaRPr lang="en-US"/>
          </a:p>
        </p:txBody>
      </p:sp>
    </p:spTree>
    <p:extLst>
      <p:ext uri="{BB962C8B-B14F-4D97-AF65-F5344CB8AC3E}">
        <p14:creationId xmlns:p14="http://schemas.microsoft.com/office/powerpoint/2010/main" val="965409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937836-37D3-47F1-9C2F-7379F170F2E4}" type="slidenum">
              <a:rPr lang="en-US" smtClean="0"/>
              <a:t>7</a:t>
            </a:fld>
            <a:endParaRPr lang="en-US"/>
          </a:p>
        </p:txBody>
      </p:sp>
    </p:spTree>
    <p:extLst>
      <p:ext uri="{BB962C8B-B14F-4D97-AF65-F5344CB8AC3E}">
        <p14:creationId xmlns:p14="http://schemas.microsoft.com/office/powerpoint/2010/main" val="12087452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937836-37D3-47F1-9C2F-7379F170F2E4}" type="slidenum">
              <a:rPr lang="en-US" smtClean="0"/>
              <a:t>8</a:t>
            </a:fld>
            <a:endParaRPr lang="en-US"/>
          </a:p>
        </p:txBody>
      </p:sp>
    </p:spTree>
    <p:extLst>
      <p:ext uri="{BB962C8B-B14F-4D97-AF65-F5344CB8AC3E}">
        <p14:creationId xmlns:p14="http://schemas.microsoft.com/office/powerpoint/2010/main" val="2554673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without photo">
    <p:spTree>
      <p:nvGrpSpPr>
        <p:cNvPr id="1" name=""/>
        <p:cNvGrpSpPr/>
        <p:nvPr/>
      </p:nvGrpSpPr>
      <p:grpSpPr>
        <a:xfrm>
          <a:off x="0" y="0"/>
          <a:ext cx="0" cy="0"/>
          <a:chOff x="0" y="0"/>
          <a:chExt cx="0" cy="0"/>
        </a:xfrm>
      </p:grpSpPr>
      <p:sp>
        <p:nvSpPr>
          <p:cNvPr id="4" name="Rectangle 3"/>
          <p:cNvSpPr/>
          <p:nvPr userDrawn="1"/>
        </p:nvSpPr>
        <p:spPr>
          <a:xfrm>
            <a:off x="0" y="38100"/>
            <a:ext cx="8839200" cy="5753100"/>
          </a:xfrm>
          <a:prstGeom prst="rect">
            <a:avLst/>
          </a:prstGeom>
          <a:solidFill>
            <a:srgbClr val="66584E">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grpSp>
        <p:nvGrpSpPr>
          <p:cNvPr id="5" name="Group 11"/>
          <p:cNvGrpSpPr>
            <a:grpSpLocks/>
          </p:cNvGrpSpPr>
          <p:nvPr userDrawn="1"/>
        </p:nvGrpSpPr>
        <p:grpSpPr bwMode="auto">
          <a:xfrm>
            <a:off x="304800" y="304800"/>
            <a:ext cx="1260475" cy="1260475"/>
            <a:chOff x="193688" y="193688"/>
            <a:chExt cx="1260000" cy="1260000"/>
          </a:xfrm>
        </p:grpSpPr>
        <p:sp>
          <p:nvSpPr>
            <p:cNvPr id="6" name="Oval 5"/>
            <p:cNvSpPr/>
            <p:nvPr userDrawn="1"/>
          </p:nvSpPr>
          <p:spPr>
            <a:xfrm>
              <a:off x="193688" y="193688"/>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7" name="TextBox 6"/>
            <p:cNvSpPr txBox="1"/>
            <p:nvPr userDrawn="1"/>
          </p:nvSpPr>
          <p:spPr>
            <a:xfrm>
              <a:off x="253943" y="669856"/>
              <a:ext cx="1144157" cy="307661"/>
            </a:xfrm>
            <a:prstGeom prst="rect">
              <a:avLst/>
            </a:prstGeom>
            <a:noFill/>
          </p:spPr>
          <p:txBody>
            <a:bodyPr lIns="0" tIns="0" rIns="0" bIns="0">
              <a:spAutoFit/>
            </a:bodyPr>
            <a:lstStyle/>
            <a:p>
              <a:pPr algn="ctr">
                <a:defRPr/>
              </a:pPr>
              <a:r>
                <a:rPr lang="en-US" sz="1000" b="1" dirty="0">
                  <a:solidFill>
                    <a:prstClr val="white"/>
                  </a:solidFill>
                  <a:latin typeface="Arial" pitchFamily="34" charset="0"/>
                  <a:cs typeface="Arial" pitchFamily="34" charset="0"/>
                </a:rPr>
                <a:t>Gender and Diversity</a:t>
              </a:r>
            </a:p>
          </p:txBody>
        </p:sp>
      </p:grpSp>
      <p:sp>
        <p:nvSpPr>
          <p:cNvPr id="2" name="Title 1"/>
          <p:cNvSpPr>
            <a:spLocks noGrp="1"/>
          </p:cNvSpPr>
          <p:nvPr>
            <p:ph type="ctrTitle" hasCustomPrompt="1"/>
          </p:nvPr>
        </p:nvSpPr>
        <p:spPr>
          <a:xfrm>
            <a:off x="685800" y="2667000"/>
            <a:ext cx="7543800" cy="647591"/>
          </a:xfrm>
        </p:spPr>
        <p:txBody>
          <a:bodyPr/>
          <a:lstStyle>
            <a:lvl1pPr algn="r">
              <a:defRPr b="1" baseline="0">
                <a:solidFill>
                  <a:schemeClr val="bg1"/>
                </a:solidFill>
              </a:defRPr>
            </a:lvl1pPr>
          </a:lstStyle>
          <a:p>
            <a:r>
              <a:rPr lang="en-US" dirty="0" smtClean="0"/>
              <a:t>Addressing Gender and Diversity Equality within Community Safety and</a:t>
            </a:r>
            <a:endParaRPr lang="en-GB" dirty="0"/>
          </a:p>
        </p:txBody>
      </p:sp>
      <p:sp>
        <p:nvSpPr>
          <p:cNvPr id="3" name="Subtitle 2"/>
          <p:cNvSpPr>
            <a:spLocks noGrp="1"/>
          </p:cNvSpPr>
          <p:nvPr>
            <p:ph type="subTitle" idx="1" hasCustomPrompt="1"/>
          </p:nvPr>
        </p:nvSpPr>
        <p:spPr>
          <a:xfrm>
            <a:off x="990600" y="3733800"/>
            <a:ext cx="7239000" cy="1752600"/>
          </a:xfrm>
        </p:spPr>
        <p:txBody>
          <a:bodyPr>
            <a:normAutofit/>
          </a:bodyPr>
          <a:lstStyle>
            <a:lvl1pPr marL="0" indent="0" algn="r">
              <a:buNone/>
              <a:defRPr sz="2400" b="1">
                <a:solidFill>
                  <a:srgbClr val="54181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IFRC Southeast Asia Regional Delegation</a:t>
            </a:r>
          </a:p>
          <a:p>
            <a:r>
              <a:rPr lang="en-GB" dirty="0" smtClean="0"/>
              <a:t>2014</a:t>
            </a:r>
            <a:endParaRPr lang="en-GB" dirty="0"/>
          </a:p>
        </p:txBody>
      </p:sp>
    </p:spTree>
    <p:extLst>
      <p:ext uri="{BB962C8B-B14F-4D97-AF65-F5344CB8AC3E}">
        <p14:creationId xmlns:p14="http://schemas.microsoft.com/office/powerpoint/2010/main" val="175680555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Cover without photo">
    <p:spTree>
      <p:nvGrpSpPr>
        <p:cNvPr id="1" name=""/>
        <p:cNvGrpSpPr/>
        <p:nvPr/>
      </p:nvGrpSpPr>
      <p:grpSpPr>
        <a:xfrm>
          <a:off x="0" y="0"/>
          <a:ext cx="0" cy="0"/>
          <a:chOff x="0" y="0"/>
          <a:chExt cx="0" cy="0"/>
        </a:xfrm>
      </p:grpSpPr>
      <p:sp>
        <p:nvSpPr>
          <p:cNvPr id="4" name="Rectangle 3"/>
          <p:cNvSpPr/>
          <p:nvPr/>
        </p:nvSpPr>
        <p:spPr>
          <a:xfrm>
            <a:off x="152400" y="152400"/>
            <a:ext cx="8839200" cy="5753100"/>
          </a:xfrm>
          <a:prstGeom prst="rect">
            <a:avLst/>
          </a:prstGeom>
          <a:solidFill>
            <a:srgbClr val="66584E">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2" name="Title 1"/>
          <p:cNvSpPr>
            <a:spLocks noGrp="1"/>
          </p:cNvSpPr>
          <p:nvPr>
            <p:ph type="ctrTitle"/>
          </p:nvPr>
        </p:nvSpPr>
        <p:spPr>
          <a:xfrm>
            <a:off x="990600" y="2819400"/>
            <a:ext cx="7239000" cy="647591"/>
          </a:xfrm>
        </p:spPr>
        <p:txBody>
          <a:bodyPr/>
          <a:lstStyle>
            <a:lvl1pPr algn="r">
              <a:defRPr b="1">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990600" y="3886200"/>
            <a:ext cx="7239000" cy="1752600"/>
          </a:xfrm>
        </p:spPr>
        <p:txBody>
          <a:bodyPr>
            <a:normAutofit/>
          </a:bodyPr>
          <a:lstStyle>
            <a:lvl1pPr marL="0" indent="0" algn="r">
              <a:buNone/>
              <a:defRPr sz="2400" b="1">
                <a:solidFill>
                  <a:srgbClr val="54181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grpSp>
        <p:nvGrpSpPr>
          <p:cNvPr id="8" name="Group 11"/>
          <p:cNvGrpSpPr>
            <a:grpSpLocks/>
          </p:cNvGrpSpPr>
          <p:nvPr userDrawn="1"/>
        </p:nvGrpSpPr>
        <p:grpSpPr bwMode="auto">
          <a:xfrm>
            <a:off x="323528" y="476672"/>
            <a:ext cx="1260475" cy="1260475"/>
            <a:chOff x="60067" y="213153"/>
            <a:chExt cx="1260000" cy="1260000"/>
          </a:xfrm>
        </p:grpSpPr>
        <p:sp>
          <p:nvSpPr>
            <p:cNvPr id="9" name="Oval 8"/>
            <p:cNvSpPr/>
            <p:nvPr/>
          </p:nvSpPr>
          <p:spPr>
            <a:xfrm>
              <a:off x="60067" y="213153"/>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10" name="TextBox 9"/>
            <p:cNvSpPr txBox="1"/>
            <p:nvPr/>
          </p:nvSpPr>
          <p:spPr>
            <a:xfrm>
              <a:off x="132048" y="656346"/>
              <a:ext cx="1144157" cy="307661"/>
            </a:xfrm>
            <a:prstGeom prst="rect">
              <a:avLst/>
            </a:prstGeom>
            <a:noFill/>
          </p:spPr>
          <p:txBody>
            <a:bodyPr lIns="0" tIns="0" rIns="0" bIns="0">
              <a:spAutoFit/>
            </a:bodyPr>
            <a:lstStyle/>
            <a:p>
              <a:pPr algn="ctr">
                <a:defRPr/>
              </a:pPr>
              <a:r>
                <a:rPr lang="en-US" sz="1000" b="1" dirty="0">
                  <a:solidFill>
                    <a:prstClr val="white"/>
                  </a:solidFill>
                  <a:latin typeface="Arial" pitchFamily="34" charset="0"/>
                  <a:cs typeface="Arial" pitchFamily="34" charset="0"/>
                </a:rPr>
                <a:t>Gender and Diversity</a:t>
              </a:r>
            </a:p>
          </p:txBody>
        </p:sp>
      </p:grpSp>
    </p:spTree>
    <p:extLst>
      <p:ext uri="{BB962C8B-B14F-4D97-AF65-F5344CB8AC3E}">
        <p14:creationId xmlns:p14="http://schemas.microsoft.com/office/powerpoint/2010/main" val="22184824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86688713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cxnSp>
        <p:nvCxnSpPr>
          <p:cNvPr id="6" name="Straight Connector 5"/>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Chart Placeholder 3"/>
          <p:cNvSpPr>
            <a:spLocks noGrp="1"/>
          </p:cNvSpPr>
          <p:nvPr>
            <p:ph type="chart" sz="quarter" idx="10"/>
          </p:nvPr>
        </p:nvSpPr>
        <p:spPr>
          <a:xfrm>
            <a:off x="457200" y="1676400"/>
            <a:ext cx="3352800" cy="4191000"/>
          </a:xfrm>
        </p:spPr>
        <p:txBody>
          <a:bodyPr rtlCol="0">
            <a:normAutofit/>
          </a:bodyPr>
          <a:lstStyle/>
          <a:p>
            <a:pPr lvl="0"/>
            <a:r>
              <a:rPr lang="en-US" noProof="0" dirty="0" smtClean="0"/>
              <a:t>Click icon to add chart</a:t>
            </a:r>
            <a:endParaRPr lang="en-GB" noProof="0" dirty="0"/>
          </a:p>
        </p:txBody>
      </p:sp>
      <p:sp>
        <p:nvSpPr>
          <p:cNvPr id="5" name="Title 4"/>
          <p:cNvSpPr>
            <a:spLocks noGrp="1"/>
          </p:cNvSpPr>
          <p:nvPr>
            <p:ph type="title"/>
          </p:nvPr>
        </p:nvSpPr>
        <p:spPr/>
        <p:txBody>
          <a:bodyPr/>
          <a:lstStyle/>
          <a:p>
            <a:r>
              <a:rPr lang="en-US" smtClean="0"/>
              <a:t>Click to edit Master title style</a:t>
            </a:r>
            <a:endParaRPr lang="en-GB" dirty="0"/>
          </a:p>
        </p:txBody>
      </p:sp>
      <p:sp>
        <p:nvSpPr>
          <p:cNvPr id="7" name="Text Placeholder 6"/>
          <p:cNvSpPr>
            <a:spLocks noGrp="1"/>
          </p:cNvSpPr>
          <p:nvPr>
            <p:ph type="body" sz="quarter" idx="11"/>
          </p:nvPr>
        </p:nvSpPr>
        <p:spPr>
          <a:xfrm>
            <a:off x="3959770" y="1676400"/>
            <a:ext cx="4724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417304685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hoto Layou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4" name="Picture Placeholder 3"/>
          <p:cNvSpPr>
            <a:spLocks noGrp="1"/>
          </p:cNvSpPr>
          <p:nvPr>
            <p:ph type="pic" sz="quarter" idx="10"/>
          </p:nvPr>
        </p:nvSpPr>
        <p:spPr>
          <a:xfrm>
            <a:off x="1828800" y="2895600"/>
            <a:ext cx="6858000" cy="2971800"/>
          </a:xfrm>
        </p:spPr>
        <p:txBody>
          <a:bodyPr rtlCol="0">
            <a:normAutofit/>
          </a:bodyPr>
          <a:lstStyle/>
          <a:p>
            <a:pPr lvl="0"/>
            <a:r>
              <a:rPr lang="en-US" noProof="0" dirty="0" smtClean="0"/>
              <a:t>Click icon to add picture</a:t>
            </a:r>
            <a:endParaRPr lang="en-GB" noProof="0" dirty="0"/>
          </a:p>
        </p:txBody>
      </p:sp>
      <p:sp>
        <p:nvSpPr>
          <p:cNvPr id="6" name="Text Placeholder 5"/>
          <p:cNvSpPr>
            <a:spLocks noGrp="1"/>
          </p:cNvSpPr>
          <p:nvPr>
            <p:ph type="body" sz="quarter" idx="11"/>
          </p:nvPr>
        </p:nvSpPr>
        <p:spPr>
          <a:xfrm>
            <a:off x="1828800" y="1631732"/>
            <a:ext cx="6858000" cy="1143000"/>
          </a:xfrm>
        </p:spPr>
        <p:txBody>
          <a:bodyPr/>
          <a:lstStyle/>
          <a:p>
            <a:pPr lvl="0"/>
            <a:r>
              <a:rPr lang="en-US" smtClean="0"/>
              <a:t>Click to edit Master text styles</a:t>
            </a:r>
          </a:p>
        </p:txBody>
      </p:sp>
    </p:spTree>
    <p:extLst>
      <p:ext uri="{BB962C8B-B14F-4D97-AF65-F5344CB8AC3E}">
        <p14:creationId xmlns:p14="http://schemas.microsoft.com/office/powerpoint/2010/main" val="329142306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457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414318283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676399"/>
            <a:ext cx="4040188"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51075"/>
            <a:ext cx="4040188"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676399"/>
            <a:ext cx="4041775"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51075"/>
            <a:ext cx="4041775"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64628465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End contact Layout">
    <p:spTree>
      <p:nvGrpSpPr>
        <p:cNvPr id="1" name=""/>
        <p:cNvGrpSpPr/>
        <p:nvPr/>
      </p:nvGrpSpPr>
      <p:grpSpPr>
        <a:xfrm>
          <a:off x="0" y="0"/>
          <a:ext cx="0" cy="0"/>
          <a:chOff x="0" y="0"/>
          <a:chExt cx="0" cy="0"/>
        </a:xfrm>
      </p:grpSpPr>
      <p:grpSp>
        <p:nvGrpSpPr>
          <p:cNvPr id="2" name="Group 7"/>
          <p:cNvGrpSpPr>
            <a:grpSpLocks/>
          </p:cNvGrpSpPr>
          <p:nvPr/>
        </p:nvGrpSpPr>
        <p:grpSpPr bwMode="auto">
          <a:xfrm>
            <a:off x="152400" y="152400"/>
            <a:ext cx="8839200" cy="6553200"/>
            <a:chOff x="152400" y="76200"/>
            <a:chExt cx="8839200" cy="6553200"/>
          </a:xfrm>
        </p:grpSpPr>
        <p:sp>
          <p:nvSpPr>
            <p:cNvPr id="3" name="Rectangle 2"/>
            <p:cNvSpPr/>
            <p:nvPr/>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4" name="Rectangle 3"/>
            <p:cNvSpPr/>
            <p:nvPr/>
          </p:nvSpPr>
          <p:spPr>
            <a:xfrm>
              <a:off x="152400" y="76200"/>
              <a:ext cx="8839200" cy="50292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5" name="TextBox 4"/>
            <p:cNvSpPr txBox="1"/>
            <p:nvPr/>
          </p:nvSpPr>
          <p:spPr>
            <a:xfrm>
              <a:off x="533400" y="498475"/>
              <a:ext cx="4724400" cy="3693319"/>
            </a:xfrm>
            <a:prstGeom prst="rect">
              <a:avLst/>
            </a:prstGeom>
            <a:noFill/>
          </p:spPr>
          <p:txBody>
            <a:bodyPr lIns="0" tIns="0" rIns="0" bIns="0">
              <a:spAutoFit/>
            </a:bodyPr>
            <a:lstStyle/>
            <a:p>
              <a:pPr>
                <a:defRPr/>
              </a:pPr>
              <a:r>
                <a:rPr lang="en-US" sz="2000" b="1" baseline="30000" dirty="0">
                  <a:solidFill>
                    <a:srgbClr val="E8C7B0"/>
                  </a:solidFill>
                  <a:latin typeface="Arial" pitchFamily="34" charset="0"/>
                  <a:cs typeface="Arial" pitchFamily="34" charset="0"/>
                </a:rPr>
                <a:t>FOR FURTHER INFORMATION ON GENDER, </a:t>
              </a:r>
            </a:p>
            <a:p>
              <a:pPr>
                <a:defRPr/>
              </a:pPr>
              <a:r>
                <a:rPr lang="en-US" sz="2000" b="1" baseline="30000" dirty="0">
                  <a:solidFill>
                    <a:srgbClr val="E8C7B0"/>
                  </a:solidFill>
                  <a:latin typeface="Arial" pitchFamily="34" charset="0"/>
                  <a:cs typeface="Arial" pitchFamily="34" charset="0"/>
                </a:rPr>
                <a:t>PLEASE CONTACT:</a:t>
              </a:r>
            </a:p>
            <a:p>
              <a:pPr>
                <a:defRPr/>
              </a:pPr>
              <a:endParaRPr lang="en-US" sz="2000" b="1" baseline="30000" dirty="0">
                <a:solidFill>
                  <a:prstClr val="white"/>
                </a:solidFill>
                <a:latin typeface="Arial" pitchFamily="34" charset="0"/>
                <a:cs typeface="Arial" pitchFamily="34" charset="0"/>
              </a:endParaRPr>
            </a:p>
            <a:p>
              <a:pPr>
                <a:defRPr/>
              </a:pPr>
              <a:r>
                <a:rPr lang="en-US" sz="2000" b="1" baseline="30000" dirty="0">
                  <a:solidFill>
                    <a:srgbClr val="E8C7B0"/>
                  </a:solidFill>
                  <a:latin typeface="Arial" pitchFamily="34" charset="0"/>
                  <a:cs typeface="Arial" pitchFamily="34" charset="0"/>
                </a:rPr>
                <a:t>IFRC GENDER ADVISOR, MENA ZONE</a:t>
              </a:r>
            </a:p>
            <a:p>
              <a:pPr>
                <a:defRPr/>
              </a:pPr>
              <a:r>
                <a:rPr lang="en-US" sz="2000" baseline="30000" dirty="0">
                  <a:solidFill>
                    <a:prstClr val="white"/>
                  </a:solidFill>
                  <a:latin typeface="Arial" pitchFamily="34" charset="0"/>
                  <a:cs typeface="Arial" pitchFamily="34" charset="0"/>
                </a:rPr>
                <a:t>JESSICA CADESKY</a:t>
              </a:r>
              <a:br>
                <a:rPr lang="en-US" sz="2000" baseline="30000" dirty="0">
                  <a:solidFill>
                    <a:prstClr val="white"/>
                  </a:solidFill>
                  <a:latin typeface="Arial" pitchFamily="34" charset="0"/>
                  <a:cs typeface="Arial" pitchFamily="34" charset="0"/>
                </a:rPr>
              </a:br>
              <a:r>
                <a:rPr lang="en-US" sz="2000" b="1" baseline="30000" dirty="0">
                  <a:solidFill>
                    <a:prstClr val="white"/>
                  </a:solidFill>
                  <a:latin typeface="Arial" pitchFamily="34" charset="0"/>
                  <a:cs typeface="Arial" pitchFamily="34" charset="0"/>
                </a:rPr>
                <a:t>TEL. : +961 71 802 484</a:t>
              </a:r>
            </a:p>
            <a:p>
              <a:pPr>
                <a:defRPr/>
              </a:pPr>
              <a:r>
                <a:rPr lang="en-US" sz="2000" b="1" baseline="30000" dirty="0">
                  <a:solidFill>
                    <a:prstClr val="white"/>
                  </a:solidFill>
                  <a:latin typeface="Arial" pitchFamily="34" charset="0"/>
                  <a:cs typeface="Arial" pitchFamily="34" charset="0"/>
                </a:rPr>
                <a:t>EMAIL: jessica.cadesky@ifrc.org</a:t>
              </a:r>
            </a:p>
            <a:p>
              <a:pPr>
                <a:defRPr/>
              </a:pPr>
              <a:endParaRPr lang="en-US" sz="2000" b="1" baseline="30000" dirty="0">
                <a:solidFill>
                  <a:prstClr val="white"/>
                </a:solidFill>
                <a:latin typeface="Arial" pitchFamily="34" charset="0"/>
                <a:cs typeface="Arial" pitchFamily="34" charset="0"/>
              </a:endParaRPr>
            </a:p>
            <a:p>
              <a:pPr>
                <a:defRPr/>
              </a:pPr>
              <a:r>
                <a:rPr lang="en-US" sz="2000" b="1" baseline="30000" dirty="0">
                  <a:solidFill>
                    <a:srgbClr val="E8C7B0"/>
                  </a:solidFill>
                  <a:latin typeface="Arial" pitchFamily="34" charset="0"/>
                  <a:cs typeface="Arial" pitchFamily="34" charset="0"/>
                </a:rPr>
                <a:t>THIS PRESENTATION IS PUBLISHED BY</a:t>
              </a:r>
            </a:p>
            <a:p>
              <a:pPr>
                <a:defRPr/>
              </a:pPr>
              <a:r>
                <a:rPr lang="en-US" sz="2000" b="1" baseline="30000" dirty="0">
                  <a:solidFill>
                    <a:prstClr val="white"/>
                  </a:solidFill>
                  <a:latin typeface="Arial" pitchFamily="34" charset="0"/>
                  <a:cs typeface="Arial" pitchFamily="34" charset="0"/>
                </a:rPr>
                <a:t>INTERNATIONAL FEDERATION OF </a:t>
              </a:r>
              <a:br>
                <a:rPr lang="en-US" sz="2000" b="1" baseline="30000" dirty="0">
                  <a:solidFill>
                    <a:prstClr val="white"/>
                  </a:solidFill>
                  <a:latin typeface="Arial" pitchFamily="34" charset="0"/>
                  <a:cs typeface="Arial" pitchFamily="34" charset="0"/>
                </a:rPr>
              </a:br>
              <a:r>
                <a:rPr lang="en-US" sz="2000" b="1" baseline="30000" dirty="0">
                  <a:solidFill>
                    <a:prstClr val="white"/>
                  </a:solidFill>
                  <a:latin typeface="Arial" pitchFamily="34" charset="0"/>
                  <a:cs typeface="Arial" pitchFamily="34" charset="0"/>
                </a:rPr>
                <a:t>RED CROSS AND RED CRESCENT SOCIETIES</a:t>
              </a:r>
            </a:p>
            <a:p>
              <a:pPr>
                <a:defRPr/>
              </a:pPr>
              <a:r>
                <a:rPr lang="en-US" sz="2000" b="1" baseline="30000" dirty="0">
                  <a:solidFill>
                    <a:prstClr val="white"/>
                  </a:solidFill>
                  <a:latin typeface="Arial" pitchFamily="34" charset="0"/>
                  <a:cs typeface="Arial" pitchFamily="34" charset="0"/>
                </a:rPr>
                <a:t>P.O. BOX 372</a:t>
              </a:r>
            </a:p>
            <a:p>
              <a:pPr>
                <a:defRPr/>
              </a:pPr>
              <a:r>
                <a:rPr lang="en-US" sz="2000" b="1" baseline="30000" dirty="0">
                  <a:solidFill>
                    <a:prstClr val="white"/>
                  </a:solidFill>
                  <a:latin typeface="Arial" pitchFamily="34" charset="0"/>
                  <a:cs typeface="Arial" pitchFamily="34" charset="0"/>
                </a:rPr>
                <a:t>CH-1211 GENEVA 19</a:t>
              </a:r>
            </a:p>
            <a:p>
              <a:pPr>
                <a:defRPr/>
              </a:pPr>
              <a:r>
                <a:rPr lang="en-US" sz="2000" b="1" baseline="30000" dirty="0">
                  <a:solidFill>
                    <a:prstClr val="white"/>
                  </a:solidFill>
                  <a:latin typeface="Arial" pitchFamily="34" charset="0"/>
                  <a:cs typeface="Arial" pitchFamily="34" charset="0"/>
                </a:rPr>
                <a:t>SWITZERLAND</a:t>
              </a:r>
            </a:p>
            <a:p>
              <a:pPr>
                <a:defRPr/>
              </a:pPr>
              <a:endParaRPr lang="en-US" sz="2000" b="1" baseline="30000" dirty="0">
                <a:solidFill>
                  <a:prstClr val="white"/>
                </a:solidFill>
                <a:latin typeface="Arial" pitchFamily="34" charset="0"/>
                <a:cs typeface="Arial" pitchFamily="34" charset="0"/>
              </a:endParaRPr>
            </a:p>
            <a:p>
              <a:pPr>
                <a:defRPr/>
              </a:pPr>
              <a:r>
                <a:rPr lang="en-US" sz="2000" b="1" baseline="30000" dirty="0">
                  <a:solidFill>
                    <a:prstClr val="white"/>
                  </a:solidFill>
                  <a:latin typeface="Arial" pitchFamily="34" charset="0"/>
                  <a:cs typeface="Arial" pitchFamily="34" charset="0"/>
                </a:rPr>
                <a:t>TEL.: +41 22 730 42 22</a:t>
              </a:r>
            </a:p>
            <a:p>
              <a:pPr>
                <a:defRPr/>
              </a:pPr>
              <a:r>
                <a:rPr lang="en-US" sz="2000" b="1" baseline="30000" dirty="0">
                  <a:solidFill>
                    <a:prstClr val="white"/>
                  </a:solidFill>
                  <a:latin typeface="Arial" pitchFamily="34" charset="0"/>
                  <a:cs typeface="Arial" pitchFamily="34" charset="0"/>
                </a:rPr>
                <a:t>FAX.: +41 22 733 03 95</a:t>
              </a:r>
              <a:endParaRPr lang="en-US" sz="2000" dirty="0">
                <a:solidFill>
                  <a:prstClr val="white"/>
                </a:solidFill>
                <a:latin typeface="Arial" pitchFamily="34" charset="0"/>
                <a:cs typeface="Arial" pitchFamily="34" charset="0"/>
              </a:endParaRPr>
            </a:p>
          </p:txBody>
        </p:sp>
        <p:pic>
          <p:nvPicPr>
            <p:cNvPr id="6" name="Picture 15" descr="SLCM-icons logo-EN.jpg"/>
            <p:cNvPicPr>
              <a:picLocks noChangeAspect="1"/>
            </p:cNvPicPr>
            <p:nvPr/>
          </p:nvPicPr>
          <p:blipFill>
            <a:blip r:embed="rId2" cstate="print"/>
            <a:srcRect/>
            <a:stretch>
              <a:fillRect/>
            </a:stretch>
          </p:blipFill>
          <p:spPr bwMode="auto">
            <a:xfrm>
              <a:off x="457200" y="5486400"/>
              <a:ext cx="1905000" cy="983078"/>
            </a:xfrm>
            <a:prstGeom prst="rect">
              <a:avLst/>
            </a:prstGeom>
            <a:noFill/>
            <a:ln w="9525">
              <a:noFill/>
              <a:miter lim="800000"/>
              <a:headEnd/>
              <a:tailEnd/>
            </a:ln>
          </p:spPr>
        </p:pic>
        <p:pic>
          <p:nvPicPr>
            <p:cNvPr id="7" name="Picture 16" descr="IFRC_logo_EN.jpg"/>
            <p:cNvPicPr>
              <a:picLocks noChangeAspect="1"/>
            </p:cNvPicPr>
            <p:nvPr/>
          </p:nvPicPr>
          <p:blipFill>
            <a:blip r:embed="rId3" cstate="print"/>
            <a:srcRect/>
            <a:stretch>
              <a:fillRect/>
            </a:stretch>
          </p:blipFill>
          <p:spPr bwMode="auto">
            <a:xfrm>
              <a:off x="5715000" y="6096000"/>
              <a:ext cx="3157728" cy="295815"/>
            </a:xfrm>
            <a:prstGeom prst="rect">
              <a:avLst/>
            </a:prstGeom>
            <a:noFill/>
            <a:ln w="9525">
              <a:noFill/>
              <a:miter lim="800000"/>
              <a:headEnd/>
              <a:tailEnd/>
            </a:ln>
          </p:spPr>
        </p:pic>
      </p:grpSp>
    </p:spTree>
    <p:extLst>
      <p:ext uri="{BB962C8B-B14F-4D97-AF65-F5344CB8AC3E}">
        <p14:creationId xmlns:p14="http://schemas.microsoft.com/office/powerpoint/2010/main" val="324397697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14897736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937901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Cover without photo">
    <p:spTree>
      <p:nvGrpSpPr>
        <p:cNvPr id="1" name=""/>
        <p:cNvGrpSpPr/>
        <p:nvPr/>
      </p:nvGrpSpPr>
      <p:grpSpPr>
        <a:xfrm>
          <a:off x="0" y="0"/>
          <a:ext cx="0" cy="0"/>
          <a:chOff x="0" y="0"/>
          <a:chExt cx="0" cy="0"/>
        </a:xfrm>
      </p:grpSpPr>
      <p:sp>
        <p:nvSpPr>
          <p:cNvPr id="4" name="Rectangle 3"/>
          <p:cNvSpPr/>
          <p:nvPr/>
        </p:nvSpPr>
        <p:spPr>
          <a:xfrm>
            <a:off x="152400" y="152400"/>
            <a:ext cx="8839200" cy="5753100"/>
          </a:xfrm>
          <a:prstGeom prst="rect">
            <a:avLst/>
          </a:prstGeom>
          <a:solidFill>
            <a:srgbClr val="66584E">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2" name="Title 1"/>
          <p:cNvSpPr>
            <a:spLocks noGrp="1"/>
          </p:cNvSpPr>
          <p:nvPr>
            <p:ph type="ctrTitle"/>
          </p:nvPr>
        </p:nvSpPr>
        <p:spPr>
          <a:xfrm>
            <a:off x="990600" y="2819400"/>
            <a:ext cx="7239000" cy="647591"/>
          </a:xfrm>
        </p:spPr>
        <p:txBody>
          <a:bodyPr/>
          <a:lstStyle>
            <a:lvl1pPr algn="r">
              <a:defRPr b="1">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990600" y="3886200"/>
            <a:ext cx="7239000" cy="1752600"/>
          </a:xfrm>
        </p:spPr>
        <p:txBody>
          <a:bodyPr>
            <a:normAutofit/>
          </a:bodyPr>
          <a:lstStyle>
            <a:lvl1pPr marL="0" indent="0" algn="r">
              <a:buNone/>
              <a:defRPr sz="2400" b="1">
                <a:solidFill>
                  <a:srgbClr val="54181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grpSp>
        <p:nvGrpSpPr>
          <p:cNvPr id="8" name="Group 11"/>
          <p:cNvGrpSpPr>
            <a:grpSpLocks/>
          </p:cNvGrpSpPr>
          <p:nvPr userDrawn="1"/>
        </p:nvGrpSpPr>
        <p:grpSpPr bwMode="auto">
          <a:xfrm>
            <a:off x="323528" y="476672"/>
            <a:ext cx="1260475" cy="1260475"/>
            <a:chOff x="60067" y="213153"/>
            <a:chExt cx="1260000" cy="1260000"/>
          </a:xfrm>
        </p:grpSpPr>
        <p:sp>
          <p:nvSpPr>
            <p:cNvPr id="9" name="Oval 8"/>
            <p:cNvSpPr/>
            <p:nvPr/>
          </p:nvSpPr>
          <p:spPr>
            <a:xfrm>
              <a:off x="60067" y="213153"/>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10" name="TextBox 9"/>
            <p:cNvSpPr txBox="1"/>
            <p:nvPr/>
          </p:nvSpPr>
          <p:spPr>
            <a:xfrm>
              <a:off x="132048" y="656346"/>
              <a:ext cx="1144157" cy="307661"/>
            </a:xfrm>
            <a:prstGeom prst="rect">
              <a:avLst/>
            </a:prstGeom>
            <a:noFill/>
          </p:spPr>
          <p:txBody>
            <a:bodyPr lIns="0" tIns="0" rIns="0" bIns="0">
              <a:spAutoFit/>
            </a:bodyPr>
            <a:lstStyle/>
            <a:p>
              <a:pPr algn="ctr">
                <a:defRPr/>
              </a:pPr>
              <a:r>
                <a:rPr lang="en-US" sz="1000" b="1" dirty="0">
                  <a:solidFill>
                    <a:prstClr val="white"/>
                  </a:solidFill>
                  <a:latin typeface="Arial" pitchFamily="34" charset="0"/>
                  <a:cs typeface="Arial" pitchFamily="34" charset="0"/>
                </a:rPr>
                <a:t>Gender and Diversity</a:t>
              </a:r>
            </a:p>
          </p:txBody>
        </p:sp>
      </p:grpSp>
    </p:spTree>
    <p:extLst>
      <p:ext uri="{BB962C8B-B14F-4D97-AF65-F5344CB8AC3E}">
        <p14:creationId xmlns:p14="http://schemas.microsoft.com/office/powerpoint/2010/main" val="166118339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9440686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518935600"/>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cxnSp>
        <p:nvCxnSpPr>
          <p:cNvPr id="6" name="Straight Connector 5"/>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Chart Placeholder 3"/>
          <p:cNvSpPr>
            <a:spLocks noGrp="1"/>
          </p:cNvSpPr>
          <p:nvPr>
            <p:ph type="chart" sz="quarter" idx="10"/>
          </p:nvPr>
        </p:nvSpPr>
        <p:spPr>
          <a:xfrm>
            <a:off x="457200" y="1676400"/>
            <a:ext cx="3352800" cy="4191000"/>
          </a:xfrm>
        </p:spPr>
        <p:txBody>
          <a:bodyPr rtlCol="0">
            <a:normAutofit/>
          </a:bodyPr>
          <a:lstStyle/>
          <a:p>
            <a:pPr lvl="0"/>
            <a:r>
              <a:rPr lang="en-US" noProof="0" dirty="0" smtClean="0"/>
              <a:t>Click icon to add chart</a:t>
            </a:r>
            <a:endParaRPr lang="en-GB" noProof="0" dirty="0"/>
          </a:p>
        </p:txBody>
      </p:sp>
      <p:sp>
        <p:nvSpPr>
          <p:cNvPr id="5" name="Title 4"/>
          <p:cNvSpPr>
            <a:spLocks noGrp="1"/>
          </p:cNvSpPr>
          <p:nvPr>
            <p:ph type="title"/>
          </p:nvPr>
        </p:nvSpPr>
        <p:spPr/>
        <p:txBody>
          <a:bodyPr/>
          <a:lstStyle/>
          <a:p>
            <a:r>
              <a:rPr lang="en-US" smtClean="0"/>
              <a:t>Click to edit Master title style</a:t>
            </a:r>
            <a:endParaRPr lang="en-GB" dirty="0"/>
          </a:p>
        </p:txBody>
      </p:sp>
      <p:sp>
        <p:nvSpPr>
          <p:cNvPr id="7" name="Text Placeholder 6"/>
          <p:cNvSpPr>
            <a:spLocks noGrp="1"/>
          </p:cNvSpPr>
          <p:nvPr>
            <p:ph type="body" sz="quarter" idx="11"/>
          </p:nvPr>
        </p:nvSpPr>
        <p:spPr>
          <a:xfrm>
            <a:off x="3959770" y="1676400"/>
            <a:ext cx="4724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1327358771"/>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hoto Layou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4" name="Picture Placeholder 3"/>
          <p:cNvSpPr>
            <a:spLocks noGrp="1"/>
          </p:cNvSpPr>
          <p:nvPr>
            <p:ph type="pic" sz="quarter" idx="10"/>
          </p:nvPr>
        </p:nvSpPr>
        <p:spPr>
          <a:xfrm>
            <a:off x="1828800" y="2895600"/>
            <a:ext cx="6858000" cy="2971800"/>
          </a:xfrm>
        </p:spPr>
        <p:txBody>
          <a:bodyPr rtlCol="0">
            <a:normAutofit/>
          </a:bodyPr>
          <a:lstStyle/>
          <a:p>
            <a:pPr lvl="0"/>
            <a:r>
              <a:rPr lang="en-US" noProof="0" dirty="0" smtClean="0"/>
              <a:t>Click icon to add picture</a:t>
            </a:r>
            <a:endParaRPr lang="en-GB" noProof="0" dirty="0"/>
          </a:p>
        </p:txBody>
      </p:sp>
      <p:sp>
        <p:nvSpPr>
          <p:cNvPr id="6" name="Text Placeholder 5"/>
          <p:cNvSpPr>
            <a:spLocks noGrp="1"/>
          </p:cNvSpPr>
          <p:nvPr>
            <p:ph type="body" sz="quarter" idx="11"/>
          </p:nvPr>
        </p:nvSpPr>
        <p:spPr>
          <a:xfrm>
            <a:off x="1828800" y="1631732"/>
            <a:ext cx="6858000" cy="1143000"/>
          </a:xfrm>
        </p:spPr>
        <p:txBody>
          <a:bodyPr/>
          <a:lstStyle/>
          <a:p>
            <a:pPr lvl="0"/>
            <a:r>
              <a:rPr lang="en-US" smtClean="0"/>
              <a:t>Click to edit Master text styles</a:t>
            </a:r>
          </a:p>
        </p:txBody>
      </p:sp>
    </p:spTree>
    <p:extLst>
      <p:ext uri="{BB962C8B-B14F-4D97-AF65-F5344CB8AC3E}">
        <p14:creationId xmlns:p14="http://schemas.microsoft.com/office/powerpoint/2010/main" val="2893138441"/>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457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996471693"/>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676399"/>
            <a:ext cx="4040188"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51075"/>
            <a:ext cx="4040188"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676399"/>
            <a:ext cx="4041775"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51075"/>
            <a:ext cx="4041775"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1898384949"/>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End contact Layout">
    <p:spTree>
      <p:nvGrpSpPr>
        <p:cNvPr id="1" name=""/>
        <p:cNvGrpSpPr/>
        <p:nvPr/>
      </p:nvGrpSpPr>
      <p:grpSpPr>
        <a:xfrm>
          <a:off x="0" y="0"/>
          <a:ext cx="0" cy="0"/>
          <a:chOff x="0" y="0"/>
          <a:chExt cx="0" cy="0"/>
        </a:xfrm>
      </p:grpSpPr>
      <p:grpSp>
        <p:nvGrpSpPr>
          <p:cNvPr id="2" name="Group 7"/>
          <p:cNvGrpSpPr>
            <a:grpSpLocks/>
          </p:cNvGrpSpPr>
          <p:nvPr/>
        </p:nvGrpSpPr>
        <p:grpSpPr bwMode="auto">
          <a:xfrm>
            <a:off x="152400" y="152400"/>
            <a:ext cx="8839200" cy="6553200"/>
            <a:chOff x="152400" y="76200"/>
            <a:chExt cx="8839200" cy="6553200"/>
          </a:xfrm>
        </p:grpSpPr>
        <p:sp>
          <p:nvSpPr>
            <p:cNvPr id="3" name="Rectangle 2"/>
            <p:cNvSpPr/>
            <p:nvPr/>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4" name="Rectangle 3"/>
            <p:cNvSpPr/>
            <p:nvPr/>
          </p:nvSpPr>
          <p:spPr>
            <a:xfrm>
              <a:off x="152400" y="76200"/>
              <a:ext cx="8839200" cy="50292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5" name="TextBox 4"/>
            <p:cNvSpPr txBox="1"/>
            <p:nvPr/>
          </p:nvSpPr>
          <p:spPr>
            <a:xfrm>
              <a:off x="533400" y="498475"/>
              <a:ext cx="4724400" cy="4206280"/>
            </a:xfrm>
            <a:prstGeom prst="rect">
              <a:avLst/>
            </a:prstGeom>
            <a:noFill/>
          </p:spPr>
          <p:txBody>
            <a:bodyPr lIns="0" tIns="0" rIns="0" bIns="0">
              <a:spAutoFit/>
            </a:bodyPr>
            <a:lstStyle/>
            <a:p>
              <a:pPr>
                <a:defRPr/>
              </a:pPr>
              <a:r>
                <a:rPr lang="en-US" sz="2000" baseline="30000" dirty="0">
                  <a:solidFill>
                    <a:srgbClr val="E8C7B0"/>
                  </a:solidFill>
                  <a:latin typeface="Arial" pitchFamily="34" charset="0"/>
                  <a:cs typeface="Arial" pitchFamily="34" charset="0"/>
                </a:rPr>
                <a:t>FOR FURTHER INFORMATION ON </a:t>
              </a:r>
              <a:r>
                <a:rPr lang="en-US" sz="2000" baseline="30000" dirty="0" smtClean="0">
                  <a:solidFill>
                    <a:srgbClr val="E8C7B0"/>
                  </a:solidFill>
                  <a:latin typeface="Arial" pitchFamily="34" charset="0"/>
                  <a:cs typeface="Arial" pitchFamily="34" charset="0"/>
                </a:rPr>
                <a:t>GENDER AND DIVERSITY</a:t>
              </a:r>
            </a:p>
            <a:p>
              <a:pPr>
                <a:defRPr/>
              </a:pPr>
              <a:r>
                <a:rPr lang="en-US" sz="2000" baseline="30000" dirty="0" smtClean="0">
                  <a:solidFill>
                    <a:srgbClr val="E8C7B0"/>
                  </a:solidFill>
                  <a:latin typeface="Arial" pitchFamily="34" charset="0"/>
                  <a:cs typeface="Arial" pitchFamily="34" charset="0"/>
                </a:rPr>
                <a:t> </a:t>
              </a:r>
              <a:endParaRPr lang="en-US" sz="2000" baseline="30000" dirty="0">
                <a:solidFill>
                  <a:srgbClr val="E8C7B0"/>
                </a:solidFill>
                <a:latin typeface="Arial" pitchFamily="34" charset="0"/>
                <a:cs typeface="Arial" pitchFamily="34" charset="0"/>
              </a:endParaRPr>
            </a:p>
            <a:p>
              <a:pPr>
                <a:defRPr/>
              </a:pPr>
              <a:r>
                <a:rPr lang="en-US" sz="2000" b="1" baseline="30000" dirty="0">
                  <a:solidFill>
                    <a:srgbClr val="E8C7B0"/>
                  </a:solidFill>
                  <a:latin typeface="Arial" pitchFamily="34" charset="0"/>
                  <a:cs typeface="Arial" pitchFamily="34" charset="0"/>
                </a:rPr>
                <a:t>PLEASE CONTACT:</a:t>
              </a:r>
            </a:p>
            <a:p>
              <a:pPr>
                <a:defRPr/>
              </a:pPr>
              <a:r>
                <a:rPr lang="en-US" sz="2000" dirty="0" smtClean="0">
                  <a:solidFill>
                    <a:prstClr val="white"/>
                  </a:solidFill>
                  <a:latin typeface="Arial" pitchFamily="34" charset="0"/>
                  <a:cs typeface="Arial" pitchFamily="34" charset="0"/>
                </a:rPr>
                <a:t> </a:t>
              </a:r>
            </a:p>
            <a:p>
              <a:pPr>
                <a:defRPr/>
              </a:pPr>
              <a:r>
                <a:rPr lang="en-US" sz="2000" b="1" baseline="30000" dirty="0" smtClean="0">
                  <a:solidFill>
                    <a:srgbClr val="E8C7B0"/>
                  </a:solidFill>
                  <a:latin typeface="Arial" pitchFamily="34" charset="0"/>
                  <a:cs typeface="Arial" pitchFamily="34" charset="0"/>
                </a:rPr>
                <a:t>IFRC GENDER AND DIVERSITY OFFICER, SOUTH EAST ASIA REGIONAL DELEGATION</a:t>
              </a:r>
              <a:r>
                <a:rPr lang="en-US" sz="2000" baseline="30000" dirty="0" smtClean="0">
                  <a:solidFill>
                    <a:prstClr val="white"/>
                  </a:solidFill>
                  <a:latin typeface="Arial" pitchFamily="34" charset="0"/>
                  <a:cs typeface="Arial" pitchFamily="34" charset="0"/>
                </a:rPr>
                <a:t/>
              </a:r>
              <a:br>
                <a:rPr lang="en-US" sz="2000" baseline="30000" dirty="0" smtClean="0">
                  <a:solidFill>
                    <a:prstClr val="white"/>
                  </a:solidFill>
                  <a:latin typeface="Arial" pitchFamily="34" charset="0"/>
                  <a:cs typeface="Arial" pitchFamily="34" charset="0"/>
                </a:rPr>
              </a:br>
              <a:r>
                <a:rPr lang="en-US" sz="2000" baseline="30000" dirty="0" smtClean="0">
                  <a:solidFill>
                    <a:prstClr val="white"/>
                  </a:solidFill>
                  <a:latin typeface="Arial" pitchFamily="34" charset="0"/>
                  <a:cs typeface="Arial" pitchFamily="34" charset="0"/>
                </a:rPr>
                <a:t>CHRISTINA</a:t>
              </a:r>
              <a:r>
                <a:rPr lang="en-US" sz="2000" b="1" dirty="0" smtClean="0">
                  <a:solidFill>
                    <a:prstClr val="white"/>
                  </a:solidFill>
                  <a:latin typeface="Arial" pitchFamily="34" charset="0"/>
                  <a:cs typeface="Arial" pitchFamily="34" charset="0"/>
                </a:rPr>
                <a:t> </a:t>
              </a:r>
              <a:r>
                <a:rPr lang="en-US" sz="2000" baseline="30000" dirty="0" smtClean="0">
                  <a:solidFill>
                    <a:prstClr val="white"/>
                  </a:solidFill>
                  <a:latin typeface="Arial" pitchFamily="34" charset="0"/>
                  <a:cs typeface="Arial" pitchFamily="34" charset="0"/>
                </a:rPr>
                <a:t>HANEEF (christina.haneef@ifrc.org)</a:t>
              </a:r>
            </a:p>
            <a:p>
              <a:pPr>
                <a:defRPr/>
              </a:pPr>
              <a:endParaRPr lang="en-US" sz="2000" b="1" baseline="30000" dirty="0">
                <a:solidFill>
                  <a:prstClr val="white"/>
                </a:solidFill>
                <a:latin typeface="Arial" pitchFamily="34" charset="0"/>
                <a:cs typeface="Arial" pitchFamily="34" charset="0"/>
              </a:endParaRPr>
            </a:p>
            <a:p>
              <a:pPr>
                <a:defRPr/>
              </a:pPr>
              <a:endParaRPr lang="en-US" sz="2000" b="1" baseline="30000" dirty="0">
                <a:solidFill>
                  <a:prstClr val="white"/>
                </a:solidFill>
                <a:latin typeface="Arial" pitchFamily="34" charset="0"/>
                <a:cs typeface="Arial" pitchFamily="34" charset="0"/>
              </a:endParaRPr>
            </a:p>
            <a:p>
              <a:pPr>
                <a:defRPr/>
              </a:pPr>
              <a:r>
                <a:rPr lang="en-US" sz="2000" b="1" baseline="30000" dirty="0">
                  <a:solidFill>
                    <a:srgbClr val="E8C7B0"/>
                  </a:solidFill>
                  <a:latin typeface="Arial" pitchFamily="34" charset="0"/>
                  <a:cs typeface="Arial" pitchFamily="34" charset="0"/>
                </a:rPr>
                <a:t>THIS PRESENTATION IS PUBLISHED BY</a:t>
              </a:r>
            </a:p>
            <a:p>
              <a:pPr>
                <a:defRPr/>
              </a:pPr>
              <a:r>
                <a:rPr lang="en-US" sz="2000" b="1" baseline="30000" dirty="0">
                  <a:solidFill>
                    <a:prstClr val="white"/>
                  </a:solidFill>
                  <a:latin typeface="Arial" pitchFamily="34" charset="0"/>
                  <a:cs typeface="Arial" pitchFamily="34" charset="0"/>
                </a:rPr>
                <a:t>INTERNATIONAL FEDERATION OF </a:t>
              </a:r>
              <a:br>
                <a:rPr lang="en-US" sz="2000" b="1" baseline="30000" dirty="0">
                  <a:solidFill>
                    <a:prstClr val="white"/>
                  </a:solidFill>
                  <a:latin typeface="Arial" pitchFamily="34" charset="0"/>
                  <a:cs typeface="Arial" pitchFamily="34" charset="0"/>
                </a:rPr>
              </a:br>
              <a:r>
                <a:rPr lang="en-US" sz="2000" b="1" baseline="30000" dirty="0">
                  <a:solidFill>
                    <a:prstClr val="white"/>
                  </a:solidFill>
                  <a:latin typeface="Arial" pitchFamily="34" charset="0"/>
                  <a:cs typeface="Arial" pitchFamily="34" charset="0"/>
                </a:rPr>
                <a:t>RED CROSS AND RED CRESCENT SOCIETIES</a:t>
              </a:r>
            </a:p>
            <a:p>
              <a:pPr>
                <a:defRPr/>
              </a:pPr>
              <a:r>
                <a:rPr lang="en-US" sz="2000" b="1" baseline="30000" dirty="0">
                  <a:solidFill>
                    <a:prstClr val="white"/>
                  </a:solidFill>
                  <a:latin typeface="Arial" pitchFamily="34" charset="0"/>
                  <a:cs typeface="Arial" pitchFamily="34" charset="0"/>
                </a:rPr>
                <a:t>P.O. BOX 372</a:t>
              </a:r>
            </a:p>
            <a:p>
              <a:pPr>
                <a:defRPr/>
              </a:pPr>
              <a:r>
                <a:rPr lang="en-US" sz="2000" b="1" baseline="30000" dirty="0">
                  <a:solidFill>
                    <a:prstClr val="white"/>
                  </a:solidFill>
                  <a:latin typeface="Arial" pitchFamily="34" charset="0"/>
                  <a:cs typeface="Arial" pitchFamily="34" charset="0"/>
                </a:rPr>
                <a:t>CH-1211 GENEVA 19</a:t>
              </a:r>
            </a:p>
            <a:p>
              <a:pPr>
                <a:defRPr/>
              </a:pPr>
              <a:r>
                <a:rPr lang="en-US" sz="2000" b="1" baseline="30000" dirty="0">
                  <a:solidFill>
                    <a:prstClr val="white"/>
                  </a:solidFill>
                  <a:latin typeface="Arial" pitchFamily="34" charset="0"/>
                  <a:cs typeface="Arial" pitchFamily="34" charset="0"/>
                </a:rPr>
                <a:t>SWITZERLAND</a:t>
              </a:r>
            </a:p>
            <a:p>
              <a:pPr>
                <a:defRPr/>
              </a:pPr>
              <a:endParaRPr lang="en-US" sz="2000" b="1" baseline="30000" dirty="0">
                <a:solidFill>
                  <a:prstClr val="white"/>
                </a:solidFill>
                <a:latin typeface="Arial" pitchFamily="34" charset="0"/>
                <a:cs typeface="Arial" pitchFamily="34" charset="0"/>
              </a:endParaRPr>
            </a:p>
            <a:p>
              <a:pPr>
                <a:defRPr/>
              </a:pPr>
              <a:r>
                <a:rPr lang="en-US" sz="2000" b="1" baseline="30000" dirty="0">
                  <a:solidFill>
                    <a:prstClr val="white"/>
                  </a:solidFill>
                  <a:latin typeface="Arial" pitchFamily="34" charset="0"/>
                  <a:cs typeface="Arial" pitchFamily="34" charset="0"/>
                </a:rPr>
                <a:t>TEL.: +41 22 730 42 22</a:t>
              </a:r>
            </a:p>
            <a:p>
              <a:pPr>
                <a:defRPr/>
              </a:pPr>
              <a:r>
                <a:rPr lang="en-US" sz="2000" b="1" baseline="30000" dirty="0">
                  <a:solidFill>
                    <a:prstClr val="white"/>
                  </a:solidFill>
                  <a:latin typeface="Arial" pitchFamily="34" charset="0"/>
                  <a:cs typeface="Arial" pitchFamily="34" charset="0"/>
                </a:rPr>
                <a:t>FAX.: +41 22 733 03 95</a:t>
              </a:r>
              <a:endParaRPr lang="en-US" sz="2000" dirty="0">
                <a:solidFill>
                  <a:prstClr val="white"/>
                </a:solidFill>
                <a:latin typeface="Arial" pitchFamily="34" charset="0"/>
                <a:cs typeface="Arial" pitchFamily="34" charset="0"/>
              </a:endParaRPr>
            </a:p>
          </p:txBody>
        </p:sp>
        <p:pic>
          <p:nvPicPr>
            <p:cNvPr id="6" name="Picture 15" descr="SLCM-icons logo-EN.jpg"/>
            <p:cNvPicPr>
              <a:picLocks noChangeAspect="1"/>
            </p:cNvPicPr>
            <p:nvPr/>
          </p:nvPicPr>
          <p:blipFill>
            <a:blip r:embed="rId2" cstate="print"/>
            <a:srcRect/>
            <a:stretch>
              <a:fillRect/>
            </a:stretch>
          </p:blipFill>
          <p:spPr bwMode="auto">
            <a:xfrm>
              <a:off x="457200" y="5486400"/>
              <a:ext cx="1905000" cy="983078"/>
            </a:xfrm>
            <a:prstGeom prst="rect">
              <a:avLst/>
            </a:prstGeom>
            <a:noFill/>
            <a:ln w="9525">
              <a:noFill/>
              <a:miter lim="800000"/>
              <a:headEnd/>
              <a:tailEnd/>
            </a:ln>
          </p:spPr>
        </p:pic>
        <p:pic>
          <p:nvPicPr>
            <p:cNvPr id="7" name="Picture 16" descr="IFRC_logo_EN.jpg"/>
            <p:cNvPicPr>
              <a:picLocks noChangeAspect="1"/>
            </p:cNvPicPr>
            <p:nvPr/>
          </p:nvPicPr>
          <p:blipFill>
            <a:blip r:embed="rId3" cstate="print"/>
            <a:srcRect/>
            <a:stretch>
              <a:fillRect/>
            </a:stretch>
          </p:blipFill>
          <p:spPr bwMode="auto">
            <a:xfrm>
              <a:off x="5715000" y="6096000"/>
              <a:ext cx="3157728" cy="295815"/>
            </a:xfrm>
            <a:prstGeom prst="rect">
              <a:avLst/>
            </a:prstGeom>
            <a:noFill/>
            <a:ln w="9525">
              <a:noFill/>
              <a:miter lim="800000"/>
              <a:headEnd/>
              <a:tailEnd/>
            </a:ln>
          </p:spPr>
        </p:pic>
      </p:grpSp>
    </p:spTree>
    <p:extLst>
      <p:ext uri="{BB962C8B-B14F-4D97-AF65-F5344CB8AC3E}">
        <p14:creationId xmlns:p14="http://schemas.microsoft.com/office/powerpoint/2010/main" val="2611923958"/>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3731019812"/>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725997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cxnSp>
        <p:nvCxnSpPr>
          <p:cNvPr id="6" name="Straight Connector 5"/>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Chart Placeholder 3"/>
          <p:cNvSpPr>
            <a:spLocks noGrp="1"/>
          </p:cNvSpPr>
          <p:nvPr>
            <p:ph type="chart" sz="quarter" idx="10"/>
          </p:nvPr>
        </p:nvSpPr>
        <p:spPr>
          <a:xfrm>
            <a:off x="457200" y="1676400"/>
            <a:ext cx="3352800" cy="4191000"/>
          </a:xfrm>
        </p:spPr>
        <p:txBody>
          <a:bodyPr rtlCol="0">
            <a:normAutofit/>
          </a:bodyPr>
          <a:lstStyle/>
          <a:p>
            <a:pPr lvl="0"/>
            <a:endParaRPr lang="en-GB" noProof="0" dirty="0"/>
          </a:p>
        </p:txBody>
      </p:sp>
      <p:sp>
        <p:nvSpPr>
          <p:cNvPr id="5" name="Title 4"/>
          <p:cNvSpPr>
            <a:spLocks noGrp="1"/>
          </p:cNvSpPr>
          <p:nvPr>
            <p:ph type="title"/>
          </p:nvPr>
        </p:nvSpPr>
        <p:spPr/>
        <p:txBody>
          <a:bodyPr/>
          <a:lstStyle/>
          <a:p>
            <a:r>
              <a:rPr lang="en-US" dirty="0" smtClean="0"/>
              <a:t>Click to edit Master title style</a:t>
            </a:r>
            <a:endParaRPr lang="en-GB" dirty="0"/>
          </a:p>
        </p:txBody>
      </p:sp>
      <p:sp>
        <p:nvSpPr>
          <p:cNvPr id="7" name="Text Placeholder 6"/>
          <p:cNvSpPr>
            <a:spLocks noGrp="1"/>
          </p:cNvSpPr>
          <p:nvPr>
            <p:ph type="body" sz="quarter" idx="11"/>
          </p:nvPr>
        </p:nvSpPr>
        <p:spPr>
          <a:xfrm>
            <a:off x="3959770" y="1676400"/>
            <a:ext cx="4724400" cy="4191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70125738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hoto Layout">
    <p:spTree>
      <p:nvGrpSpPr>
        <p:cNvPr id="1" name=""/>
        <p:cNvGrpSpPr/>
        <p:nvPr/>
      </p:nvGrpSpPr>
      <p:grpSpPr>
        <a:xfrm>
          <a:off x="0" y="0"/>
          <a:ext cx="0" cy="0"/>
          <a:chOff x="0" y="0"/>
          <a:chExt cx="0" cy="0"/>
        </a:xfrm>
      </p:grpSpPr>
      <p:cxnSp>
        <p:nvCxnSpPr>
          <p:cNvPr id="5" name="Straight Connector 4"/>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GB" dirty="0"/>
          </a:p>
        </p:txBody>
      </p:sp>
      <p:sp>
        <p:nvSpPr>
          <p:cNvPr id="4" name="Picture Placeholder 3"/>
          <p:cNvSpPr>
            <a:spLocks noGrp="1"/>
          </p:cNvSpPr>
          <p:nvPr>
            <p:ph type="pic" sz="quarter" idx="10"/>
          </p:nvPr>
        </p:nvSpPr>
        <p:spPr>
          <a:xfrm>
            <a:off x="1828800" y="2895600"/>
            <a:ext cx="6858000" cy="2971800"/>
          </a:xfrm>
        </p:spPr>
        <p:txBody>
          <a:bodyPr rtlCol="0">
            <a:normAutofit/>
          </a:bodyPr>
          <a:lstStyle/>
          <a:p>
            <a:pPr lvl="0"/>
            <a:endParaRPr lang="en-GB" noProof="0" dirty="0"/>
          </a:p>
        </p:txBody>
      </p:sp>
      <p:sp>
        <p:nvSpPr>
          <p:cNvPr id="6" name="Text Placeholder 5"/>
          <p:cNvSpPr>
            <a:spLocks noGrp="1"/>
          </p:cNvSpPr>
          <p:nvPr>
            <p:ph type="body" sz="quarter" idx="11"/>
          </p:nvPr>
        </p:nvSpPr>
        <p:spPr>
          <a:xfrm>
            <a:off x="1828800" y="1631732"/>
            <a:ext cx="6858000" cy="1143000"/>
          </a:xfrm>
        </p:spPr>
        <p:txBody>
          <a:bodyPr/>
          <a:lstStyle/>
          <a:p>
            <a:pPr lvl="0"/>
            <a:r>
              <a:rPr lang="en-US" dirty="0" smtClean="0"/>
              <a:t>Click to edit Master text styles</a:t>
            </a:r>
          </a:p>
        </p:txBody>
      </p:sp>
    </p:spTree>
    <p:extLst>
      <p:ext uri="{BB962C8B-B14F-4D97-AF65-F5344CB8AC3E}">
        <p14:creationId xmlns:p14="http://schemas.microsoft.com/office/powerpoint/2010/main" val="397269683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457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30972537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676399"/>
            <a:ext cx="4040188"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251075"/>
            <a:ext cx="4040188"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5025" y="1676399"/>
            <a:ext cx="4041775"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251075"/>
            <a:ext cx="4041775"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05752483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End contact Layout">
    <p:spTree>
      <p:nvGrpSpPr>
        <p:cNvPr id="1" name=""/>
        <p:cNvGrpSpPr/>
        <p:nvPr/>
      </p:nvGrpSpPr>
      <p:grpSpPr>
        <a:xfrm>
          <a:off x="0" y="0"/>
          <a:ext cx="0" cy="0"/>
          <a:chOff x="0" y="0"/>
          <a:chExt cx="0" cy="0"/>
        </a:xfrm>
      </p:grpSpPr>
      <p:grpSp>
        <p:nvGrpSpPr>
          <p:cNvPr id="2" name="Group 7"/>
          <p:cNvGrpSpPr>
            <a:grpSpLocks/>
          </p:cNvGrpSpPr>
          <p:nvPr userDrawn="1"/>
        </p:nvGrpSpPr>
        <p:grpSpPr bwMode="auto">
          <a:xfrm>
            <a:off x="152400" y="152400"/>
            <a:ext cx="8839200" cy="6553200"/>
            <a:chOff x="152400" y="76200"/>
            <a:chExt cx="8839200" cy="6553200"/>
          </a:xfrm>
        </p:grpSpPr>
        <p:sp>
          <p:nvSpPr>
            <p:cNvPr id="3" name="Rectangle 2"/>
            <p:cNvSpPr/>
            <p:nvPr userDrawn="1"/>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4" name="Rectangle 3"/>
            <p:cNvSpPr/>
            <p:nvPr userDrawn="1"/>
          </p:nvSpPr>
          <p:spPr>
            <a:xfrm>
              <a:off x="152400" y="76200"/>
              <a:ext cx="8839200" cy="50292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5" name="TextBox 4"/>
            <p:cNvSpPr txBox="1"/>
            <p:nvPr userDrawn="1"/>
          </p:nvSpPr>
          <p:spPr>
            <a:xfrm>
              <a:off x="533400" y="498475"/>
              <a:ext cx="4724400" cy="3795911"/>
            </a:xfrm>
            <a:prstGeom prst="rect">
              <a:avLst/>
            </a:prstGeom>
            <a:noFill/>
          </p:spPr>
          <p:txBody>
            <a:bodyPr lIns="0" tIns="0" rIns="0" bIns="0">
              <a:spAutoFit/>
            </a:bodyPr>
            <a:lstStyle/>
            <a:p>
              <a:pPr>
                <a:defRPr/>
              </a:pPr>
              <a:r>
                <a:rPr lang="en-US" sz="2000" b="1" baseline="30000" dirty="0">
                  <a:solidFill>
                    <a:srgbClr val="E8C7B0"/>
                  </a:solidFill>
                  <a:latin typeface="Arial" pitchFamily="34" charset="0"/>
                  <a:cs typeface="Arial" pitchFamily="34" charset="0"/>
                </a:rPr>
                <a:t>FOR FURTHER INFORMATION ON GENDER, PLEASE CONTACT:</a:t>
              </a:r>
            </a:p>
            <a:p>
              <a:pPr>
                <a:defRPr/>
              </a:pPr>
              <a:endParaRPr lang="en-US" sz="2000" b="1" baseline="30000" dirty="0">
                <a:solidFill>
                  <a:srgbClr val="E8C7B0"/>
                </a:solidFill>
                <a:latin typeface="Arial" pitchFamily="34" charset="0"/>
                <a:cs typeface="Arial" pitchFamily="34" charset="0"/>
              </a:endParaRPr>
            </a:p>
            <a:p>
              <a:pPr>
                <a:defRPr/>
              </a:pPr>
              <a:r>
                <a:rPr lang="en-US" sz="2000" baseline="30000" dirty="0">
                  <a:solidFill>
                    <a:prstClr val="white"/>
                  </a:solidFill>
                  <a:latin typeface="Arial" pitchFamily="34" charset="0"/>
                  <a:cs typeface="Arial" pitchFamily="34" charset="0"/>
                </a:rPr>
                <a:t>Matt McMahon, REGIONAL</a:t>
              </a:r>
              <a:r>
                <a:rPr lang="en-US" sz="2000" dirty="0">
                  <a:solidFill>
                    <a:prstClr val="white"/>
                  </a:solidFill>
                  <a:latin typeface="Arial" pitchFamily="34" charset="0"/>
                  <a:cs typeface="Arial" pitchFamily="34" charset="0"/>
                </a:rPr>
                <a:t> </a:t>
              </a:r>
              <a:r>
                <a:rPr lang="en-US" sz="2000" baseline="30000" dirty="0">
                  <a:solidFill>
                    <a:prstClr val="white"/>
                  </a:solidFill>
                  <a:latin typeface="Arial" pitchFamily="34" charset="0"/>
                  <a:cs typeface="Arial" pitchFamily="34" charset="0"/>
                </a:rPr>
                <a:t>GENDER and</a:t>
              </a:r>
              <a:r>
                <a:rPr lang="en-US" sz="2000" dirty="0">
                  <a:solidFill>
                    <a:prstClr val="white"/>
                  </a:solidFill>
                  <a:latin typeface="Arial" pitchFamily="34" charset="0"/>
                  <a:cs typeface="Arial" pitchFamily="34" charset="0"/>
                </a:rPr>
                <a:t> </a:t>
              </a:r>
              <a:r>
                <a:rPr lang="en-US" sz="2000" baseline="30000" dirty="0">
                  <a:solidFill>
                    <a:prstClr val="white"/>
                  </a:solidFill>
                  <a:latin typeface="Arial" pitchFamily="34" charset="0"/>
                  <a:cs typeface="Arial" pitchFamily="34" charset="0"/>
                </a:rPr>
                <a:t> DIVERSITY FOCAL PERSON, IFRC Southeast Asia Regional Delegation</a:t>
              </a:r>
              <a:br>
                <a:rPr lang="en-US" sz="2000" baseline="30000" dirty="0">
                  <a:solidFill>
                    <a:prstClr val="white"/>
                  </a:solidFill>
                  <a:latin typeface="Arial" pitchFamily="34" charset="0"/>
                  <a:cs typeface="Arial" pitchFamily="34" charset="0"/>
                </a:rPr>
              </a:br>
              <a:r>
                <a:rPr lang="en-US" sz="2000" b="1" baseline="30000" dirty="0">
                  <a:solidFill>
                    <a:prstClr val="white"/>
                  </a:solidFill>
                  <a:latin typeface="Arial" pitchFamily="34" charset="0"/>
                  <a:cs typeface="Arial" pitchFamily="34" charset="0"/>
                </a:rPr>
                <a:t>TEL. : +66(0) 2661</a:t>
              </a:r>
              <a:r>
                <a:rPr lang="en-US" sz="2000" b="1" dirty="0">
                  <a:solidFill>
                    <a:prstClr val="white"/>
                  </a:solidFill>
                  <a:latin typeface="Arial" pitchFamily="34" charset="0"/>
                  <a:cs typeface="Arial" pitchFamily="34" charset="0"/>
                </a:rPr>
                <a:t> </a:t>
              </a:r>
              <a:r>
                <a:rPr lang="en-US" sz="2000" b="1" baseline="30000" dirty="0">
                  <a:solidFill>
                    <a:prstClr val="white"/>
                  </a:solidFill>
                  <a:latin typeface="Arial" pitchFamily="34" charset="0"/>
                  <a:cs typeface="Arial" pitchFamily="34" charset="0"/>
                </a:rPr>
                <a:t>8201 ext 104</a:t>
              </a:r>
              <a:r>
                <a:rPr lang="en-US" sz="2000" b="1" dirty="0">
                  <a:solidFill>
                    <a:prstClr val="white"/>
                  </a:solidFill>
                  <a:latin typeface="Arial" pitchFamily="34" charset="0"/>
                  <a:cs typeface="Arial" pitchFamily="34" charset="0"/>
                </a:rPr>
                <a:t> </a:t>
              </a:r>
              <a:endParaRPr lang="en-US" sz="2000" b="1" baseline="30000" dirty="0">
                <a:solidFill>
                  <a:prstClr val="white"/>
                </a:solidFill>
                <a:latin typeface="Arial" pitchFamily="34" charset="0"/>
                <a:cs typeface="Arial" pitchFamily="34" charset="0"/>
              </a:endParaRPr>
            </a:p>
            <a:p>
              <a:pPr>
                <a:defRPr/>
              </a:pPr>
              <a:r>
                <a:rPr lang="en-US" sz="2000" b="1" baseline="30000" dirty="0">
                  <a:solidFill>
                    <a:prstClr val="white"/>
                  </a:solidFill>
                  <a:latin typeface="Arial" pitchFamily="34" charset="0"/>
                  <a:cs typeface="Arial" pitchFamily="34" charset="0"/>
                </a:rPr>
                <a:t>EMAIL: matthew.mcmahon@ifrc.org</a:t>
              </a:r>
            </a:p>
            <a:p>
              <a:pPr>
                <a:defRPr/>
              </a:pPr>
              <a:endParaRPr lang="en-US" sz="2000" b="1" baseline="30000" dirty="0">
                <a:solidFill>
                  <a:prstClr val="white"/>
                </a:solidFill>
                <a:latin typeface="Arial" pitchFamily="34" charset="0"/>
                <a:cs typeface="Arial" pitchFamily="34" charset="0"/>
              </a:endParaRPr>
            </a:p>
            <a:p>
              <a:pPr>
                <a:defRPr/>
              </a:pPr>
              <a:r>
                <a:rPr lang="en-US" sz="2000" b="1" baseline="30000" dirty="0">
                  <a:solidFill>
                    <a:srgbClr val="E8C7B0"/>
                  </a:solidFill>
                  <a:latin typeface="Arial" pitchFamily="34" charset="0"/>
                  <a:cs typeface="Arial" pitchFamily="34" charset="0"/>
                </a:rPr>
                <a:t>THIS PRESENTATION IS PUBLISHED BY</a:t>
              </a:r>
            </a:p>
            <a:p>
              <a:pPr>
                <a:defRPr/>
              </a:pPr>
              <a:r>
                <a:rPr lang="en-US" sz="2000" b="1" baseline="30000" dirty="0">
                  <a:solidFill>
                    <a:prstClr val="white"/>
                  </a:solidFill>
                  <a:latin typeface="Arial" pitchFamily="34" charset="0"/>
                  <a:cs typeface="Arial" pitchFamily="34" charset="0"/>
                </a:rPr>
                <a:t>INTERNATIONAL FEDERATION OF </a:t>
              </a:r>
              <a:br>
                <a:rPr lang="en-US" sz="2000" b="1" baseline="30000" dirty="0">
                  <a:solidFill>
                    <a:prstClr val="white"/>
                  </a:solidFill>
                  <a:latin typeface="Arial" pitchFamily="34" charset="0"/>
                  <a:cs typeface="Arial" pitchFamily="34" charset="0"/>
                </a:rPr>
              </a:br>
              <a:r>
                <a:rPr lang="en-US" sz="2000" b="1" baseline="30000" dirty="0">
                  <a:solidFill>
                    <a:prstClr val="white"/>
                  </a:solidFill>
                  <a:latin typeface="Arial" pitchFamily="34" charset="0"/>
                  <a:cs typeface="Arial" pitchFamily="34" charset="0"/>
                </a:rPr>
                <a:t>RED CROSS AND RED CRESCENT SOCIETIES</a:t>
              </a:r>
            </a:p>
            <a:p>
              <a:pPr>
                <a:defRPr/>
              </a:pPr>
              <a:r>
                <a:rPr lang="en-US" sz="2000" b="1" baseline="30000" dirty="0">
                  <a:solidFill>
                    <a:prstClr val="white"/>
                  </a:solidFill>
                  <a:latin typeface="Arial" pitchFamily="34" charset="0"/>
                  <a:cs typeface="Arial" pitchFamily="34" charset="0"/>
                </a:rPr>
                <a:t>P.O. BOX 372</a:t>
              </a:r>
            </a:p>
            <a:p>
              <a:pPr>
                <a:defRPr/>
              </a:pPr>
              <a:r>
                <a:rPr lang="en-US" sz="2000" b="1" baseline="30000" dirty="0">
                  <a:solidFill>
                    <a:prstClr val="white"/>
                  </a:solidFill>
                  <a:latin typeface="Arial" pitchFamily="34" charset="0"/>
                  <a:cs typeface="Arial" pitchFamily="34" charset="0"/>
                </a:rPr>
                <a:t>CH-1211 GENEVA 19</a:t>
              </a:r>
            </a:p>
            <a:p>
              <a:pPr>
                <a:defRPr/>
              </a:pPr>
              <a:r>
                <a:rPr lang="en-US" sz="2000" b="1" baseline="30000" dirty="0">
                  <a:solidFill>
                    <a:prstClr val="white"/>
                  </a:solidFill>
                  <a:latin typeface="Arial" pitchFamily="34" charset="0"/>
                  <a:cs typeface="Arial" pitchFamily="34" charset="0"/>
                </a:rPr>
                <a:t>SWITZERLAND</a:t>
              </a:r>
            </a:p>
            <a:p>
              <a:pPr>
                <a:defRPr/>
              </a:pPr>
              <a:endParaRPr lang="en-US" sz="2000" b="1" baseline="30000" dirty="0">
                <a:solidFill>
                  <a:prstClr val="white"/>
                </a:solidFill>
                <a:latin typeface="Arial" pitchFamily="34" charset="0"/>
                <a:cs typeface="Arial" pitchFamily="34" charset="0"/>
              </a:endParaRPr>
            </a:p>
            <a:p>
              <a:pPr>
                <a:defRPr/>
              </a:pPr>
              <a:r>
                <a:rPr lang="en-US" sz="2000" b="1" baseline="30000" dirty="0">
                  <a:solidFill>
                    <a:prstClr val="white"/>
                  </a:solidFill>
                  <a:latin typeface="Arial" pitchFamily="34" charset="0"/>
                  <a:cs typeface="Arial" pitchFamily="34" charset="0"/>
                </a:rPr>
                <a:t>TEL.: +41 22 730 42 22</a:t>
              </a:r>
            </a:p>
            <a:p>
              <a:pPr>
                <a:defRPr/>
              </a:pPr>
              <a:r>
                <a:rPr lang="en-US" sz="2000" b="1" baseline="30000" dirty="0">
                  <a:solidFill>
                    <a:prstClr val="white"/>
                  </a:solidFill>
                  <a:latin typeface="Arial" pitchFamily="34" charset="0"/>
                  <a:cs typeface="Arial" pitchFamily="34" charset="0"/>
                </a:rPr>
                <a:t>FAX.: +41 22 733 03 95</a:t>
              </a:r>
              <a:endParaRPr lang="en-US" sz="2000" dirty="0">
                <a:solidFill>
                  <a:prstClr val="white"/>
                </a:solidFill>
                <a:latin typeface="Arial" pitchFamily="34" charset="0"/>
                <a:cs typeface="Arial" pitchFamily="34" charset="0"/>
              </a:endParaRPr>
            </a:p>
          </p:txBody>
        </p:sp>
        <p:pic>
          <p:nvPicPr>
            <p:cNvPr id="6" name="Picture 15" descr="SLCM-icons logo-EN.jpg"/>
            <p:cNvPicPr>
              <a:picLocks noChangeAspect="1"/>
            </p:cNvPicPr>
            <p:nvPr userDrawn="1"/>
          </p:nvPicPr>
          <p:blipFill>
            <a:blip r:embed="rId2" cstate="print"/>
            <a:srcRect/>
            <a:stretch>
              <a:fillRect/>
            </a:stretch>
          </p:blipFill>
          <p:spPr bwMode="auto">
            <a:xfrm>
              <a:off x="457200" y="5486400"/>
              <a:ext cx="1905000" cy="983078"/>
            </a:xfrm>
            <a:prstGeom prst="rect">
              <a:avLst/>
            </a:prstGeom>
            <a:noFill/>
            <a:ln w="9525">
              <a:noFill/>
              <a:miter lim="800000"/>
              <a:headEnd/>
              <a:tailEnd/>
            </a:ln>
          </p:spPr>
        </p:pic>
        <p:pic>
          <p:nvPicPr>
            <p:cNvPr id="7" name="Picture 16" descr="IFRC_logo_EN.jpg"/>
            <p:cNvPicPr>
              <a:picLocks noChangeAspect="1"/>
            </p:cNvPicPr>
            <p:nvPr userDrawn="1"/>
          </p:nvPicPr>
          <p:blipFill>
            <a:blip r:embed="rId3" cstate="print"/>
            <a:srcRect/>
            <a:stretch>
              <a:fillRect/>
            </a:stretch>
          </p:blipFill>
          <p:spPr bwMode="auto">
            <a:xfrm>
              <a:off x="5715000" y="6096000"/>
              <a:ext cx="3157728" cy="295815"/>
            </a:xfrm>
            <a:prstGeom prst="rect">
              <a:avLst/>
            </a:prstGeom>
            <a:noFill/>
            <a:ln w="9525">
              <a:noFill/>
              <a:miter lim="800000"/>
              <a:headEnd/>
              <a:tailEnd/>
            </a:ln>
          </p:spPr>
        </p:pic>
      </p:grpSp>
    </p:spTree>
    <p:extLst>
      <p:ext uri="{BB962C8B-B14F-4D97-AF65-F5344CB8AC3E}">
        <p14:creationId xmlns:p14="http://schemas.microsoft.com/office/powerpoint/2010/main" val="393947240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GB" dirty="0"/>
          </a:p>
        </p:txBody>
      </p:sp>
    </p:spTree>
    <p:extLst>
      <p:ext uri="{BB962C8B-B14F-4D97-AF65-F5344CB8AC3E}">
        <p14:creationId xmlns:p14="http://schemas.microsoft.com/office/powerpoint/2010/main" val="4707465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458292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1.png"/><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image" Target="../media/image1.png"/><Relationship Id="rId5" Type="http://schemas.openxmlformats.org/officeDocument/2006/relationships/slideLayout" Target="../slideLayouts/slideLayout23.xml"/><Relationship Id="rId10" Type="http://schemas.openxmlformats.org/officeDocument/2006/relationships/theme" Target="../theme/theme3.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14"/>
          <p:cNvGrpSpPr>
            <a:grpSpLocks/>
          </p:cNvGrpSpPr>
          <p:nvPr userDrawn="1"/>
        </p:nvGrpSpPr>
        <p:grpSpPr bwMode="auto">
          <a:xfrm>
            <a:off x="152400" y="5943600"/>
            <a:ext cx="8839200" cy="787400"/>
            <a:chOff x="152400" y="5918015"/>
            <a:chExt cx="8839200" cy="787585"/>
          </a:xfrm>
        </p:grpSpPr>
        <p:sp>
          <p:nvSpPr>
            <p:cNvPr id="9" name="Rectangle 8"/>
            <p:cNvSpPr/>
            <p:nvPr userDrawn="1"/>
          </p:nvSpPr>
          <p:spPr bwMode="auto">
            <a:xfrm>
              <a:off x="152400" y="5918015"/>
              <a:ext cx="8839200" cy="787585"/>
            </a:xfrm>
            <a:prstGeom prst="rect">
              <a:avLst/>
            </a:prstGeom>
            <a:solidFill>
              <a:srgbClr val="DB0000"/>
            </a:solidFill>
            <a:ln w="9525" cap="flat" cmpd="sng" algn="ctr">
              <a:solidFill>
                <a:schemeClr val="bg1"/>
              </a:solidFill>
              <a:prstDash val="solid"/>
              <a:round/>
              <a:headEnd type="none" w="med" len="med"/>
              <a:tailEnd type="none" w="med" len="med"/>
            </a:ln>
            <a:effectLst/>
          </p:spPr>
          <p:txBody>
            <a:bodyPr/>
            <a:lstStyle/>
            <a:p>
              <a:pPr marL="342900" indent="-342900">
                <a:spcBef>
                  <a:spcPct val="20000"/>
                </a:spcBef>
                <a:buFontTx/>
                <a:buChar char="•"/>
                <a:defRPr/>
              </a:pPr>
              <a:endParaRPr lang="en-US" sz="3200" dirty="0">
                <a:solidFill>
                  <a:prstClr val="black"/>
                </a:solidFill>
                <a:latin typeface="Arial" charset="0"/>
                <a:cs typeface="Arial" charset="0"/>
              </a:endParaRPr>
            </a:p>
          </p:txBody>
        </p:sp>
        <p:sp>
          <p:nvSpPr>
            <p:cNvPr id="10" name="TextBox 9"/>
            <p:cNvSpPr txBox="1"/>
            <p:nvPr userDrawn="1"/>
          </p:nvSpPr>
          <p:spPr bwMode="auto">
            <a:xfrm>
              <a:off x="304800" y="6106972"/>
              <a:ext cx="3124200" cy="369974"/>
            </a:xfrm>
            <a:prstGeom prst="rect">
              <a:avLst/>
            </a:prstGeom>
            <a:noFill/>
          </p:spPr>
          <p:txBody>
            <a:bodyPr lIns="0" tIns="0" rIns="0" bIns="0">
              <a:spAutoFit/>
            </a:bodyPr>
            <a:lstStyle/>
            <a:p>
              <a:pPr>
                <a:defRPr/>
              </a:pPr>
              <a:r>
                <a:rPr lang="en-US" sz="1200" b="1" dirty="0">
                  <a:solidFill>
                    <a:srgbClr val="551C15"/>
                  </a:solidFill>
                  <a:latin typeface="Arial Rounded MT Bold" pitchFamily="-110" charset="0"/>
                  <a:ea typeface="Arial Rounded MT Bold" pitchFamily="-110" charset="0"/>
                  <a:cs typeface="Arial Rounded MT Bold" pitchFamily="-110" charset="0"/>
                </a:rPr>
                <a:t>www.ifrc.org</a:t>
              </a:r>
            </a:p>
            <a:p>
              <a:pPr>
                <a:defRPr/>
              </a:pPr>
              <a:r>
                <a:rPr lang="en-US" sz="1200" b="1" dirty="0">
                  <a:solidFill>
                    <a:prstClr val="white"/>
                  </a:solidFill>
                  <a:latin typeface="Arial Rounded MT Bold" pitchFamily="-110" charset="0"/>
                  <a:ea typeface="Arial Rounded MT Bold" pitchFamily="-110" charset="0"/>
                  <a:cs typeface="Arial Rounded MT Bold" pitchFamily="-110" charset="0"/>
                </a:rPr>
                <a:t>Saving lives, changing minds.</a:t>
              </a:r>
              <a:endParaRPr lang="en-US" sz="1200" dirty="0">
                <a:solidFill>
                  <a:prstClr val="white"/>
                </a:solidFill>
                <a:latin typeface="Arial Rounded MT Bold" pitchFamily="-110" charset="0"/>
                <a:ea typeface="Arial Rounded MT Bold" pitchFamily="-110" charset="0"/>
                <a:cs typeface="Arial Rounded MT Bold" pitchFamily="-110" charset="0"/>
              </a:endParaRPr>
            </a:p>
          </p:txBody>
        </p:sp>
        <p:pic>
          <p:nvPicPr>
            <p:cNvPr id="1034" name="Picture 14" descr="IFRC_logo_EN.gif"/>
            <p:cNvPicPr>
              <a:picLocks noChangeAspect="1"/>
            </p:cNvPicPr>
            <p:nvPr userDrawn="1"/>
          </p:nvPicPr>
          <p:blipFill>
            <a:blip r:embed="rId11" cstate="print"/>
            <a:srcRect/>
            <a:stretch>
              <a:fillRect/>
            </a:stretch>
          </p:blipFill>
          <p:spPr bwMode="auto">
            <a:xfrm>
              <a:off x="5638800" y="6146669"/>
              <a:ext cx="3225331" cy="304800"/>
            </a:xfrm>
            <a:prstGeom prst="rect">
              <a:avLst/>
            </a:prstGeom>
            <a:noFill/>
            <a:ln w="9525">
              <a:noFill/>
              <a:miter lim="800000"/>
              <a:headEnd/>
              <a:tailEnd/>
            </a:ln>
          </p:spPr>
        </p:pic>
      </p:grpSp>
      <p:sp>
        <p:nvSpPr>
          <p:cNvPr id="1027" name="Title Placeholder 1"/>
          <p:cNvSpPr>
            <a:spLocks noGrp="1"/>
          </p:cNvSpPr>
          <p:nvPr>
            <p:ph type="title"/>
          </p:nvPr>
        </p:nvSpPr>
        <p:spPr bwMode="auto">
          <a:xfrm>
            <a:off x="1828800" y="350838"/>
            <a:ext cx="6858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br>
              <a:rPr lang="en-US" smtClean="0"/>
            </a:br>
            <a:r>
              <a:rPr lang="en-US" smtClean="0"/>
              <a:t>(possible two lines)</a:t>
            </a:r>
            <a:endParaRPr lang="en-GB" smtClean="0"/>
          </a:p>
        </p:txBody>
      </p:sp>
      <p:sp>
        <p:nvSpPr>
          <p:cNvPr id="1028" name="Text Placeholder 2"/>
          <p:cNvSpPr>
            <a:spLocks noGrp="1"/>
          </p:cNvSpPr>
          <p:nvPr>
            <p:ph type="body" idx="1"/>
          </p:nvPr>
        </p:nvSpPr>
        <p:spPr bwMode="auto">
          <a:xfrm>
            <a:off x="1828800" y="1676400"/>
            <a:ext cx="68580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grpSp>
        <p:nvGrpSpPr>
          <p:cNvPr id="1029" name="Group 16"/>
          <p:cNvGrpSpPr>
            <a:grpSpLocks/>
          </p:cNvGrpSpPr>
          <p:nvPr userDrawn="1"/>
        </p:nvGrpSpPr>
        <p:grpSpPr bwMode="auto">
          <a:xfrm>
            <a:off x="339725" y="339725"/>
            <a:ext cx="1260475" cy="1260475"/>
            <a:chOff x="228600" y="228600"/>
            <a:chExt cx="1260000" cy="1260000"/>
          </a:xfrm>
        </p:grpSpPr>
        <p:sp>
          <p:nvSpPr>
            <p:cNvPr id="18" name="Oval 17"/>
            <p:cNvSpPr/>
            <p:nvPr userDrawn="1"/>
          </p:nvSpPr>
          <p:spPr>
            <a:xfrm>
              <a:off x="228600" y="228600"/>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19" name="TextBox 18"/>
            <p:cNvSpPr txBox="1"/>
            <p:nvPr userDrawn="1"/>
          </p:nvSpPr>
          <p:spPr>
            <a:xfrm>
              <a:off x="392447" y="704768"/>
              <a:ext cx="932305" cy="307661"/>
            </a:xfrm>
            <a:prstGeom prst="rect">
              <a:avLst/>
            </a:prstGeom>
            <a:noFill/>
          </p:spPr>
          <p:txBody>
            <a:bodyPr wrap="square" lIns="0" tIns="0" rIns="0" bIns="0">
              <a:spAutoFit/>
            </a:bodyPr>
            <a:lstStyle/>
            <a:p>
              <a:pPr algn="ctr">
                <a:defRPr/>
              </a:pPr>
              <a:r>
                <a:rPr lang="en-US" sz="1000" b="1" dirty="0">
                  <a:solidFill>
                    <a:prstClr val="white"/>
                  </a:solidFill>
                  <a:latin typeface="Arial" pitchFamily="34" charset="0"/>
                  <a:cs typeface="Arial" pitchFamily="34" charset="0"/>
                </a:rPr>
                <a:t> Gender and Diversity</a:t>
              </a:r>
            </a:p>
          </p:txBody>
        </p:sp>
      </p:grpSp>
      <p:sp>
        <p:nvSpPr>
          <p:cNvPr id="37890" name="AutoShape 2" descr="data:image/jpeg;base64,/9j/4AAQSkZJRgABAQAAAQABAAD/2wCEAAkGBwgHBhUSBwgTFhUWGSEPGRUYDR4YHxofICQqKB8hHyoYJigiHBwlJyQfIT0tJSs3OjAzGiozRDMuNygtLywBCgoKDQwOGg8PGjclICUyMjg3Mjg3Nzc1NzQ3NDc0NzgxNzY3NzczKzc1NzcsMzQ0MCw0LTg4LDQ0NCsrLCwrNP/AABEIAKAAoAMBIgACEQEDEQH/xAAcAAEAAgIDAQAAAAAAAAAAAAAABQYEBwEDCAL/xAA8EAACAgEDAgMFAg0DBQAAAAABAgADBAUREgYhEzFRFCIyQXEjkQcVFjM2QlVhYnOBk9FSkrEXQ1SCof/EABoBAQACAwEAAAAAAAAAAAAAAAAEBQIDBgH/xAAmEQEAAQQBAwMFAQAAAAAAAAAAAQIDBBEFEhMxIUFRBjJx0fFh/9oADAMBAAIRAxEAPwDeMREBERAREQEREBERAREQEREBERAREQEREBERAREQEREBERAREQEREBERAREQEREBERAREQEREBERAREQEx/bcT/yq/7gmRPMVnZzt6yNkZHZ16b2u+H4iOR6919PTr2353+npZczFdtkyUJPbYWCd8889G/pVjfzFnoae497uxM6018vxkcfcpoirq3G/GiIiSFQREQEREBERAREQEREBERASC1Lq7RNMzDVm5nF18xxPz+knZon8Jn6Y2/+v/Ej5N2bVO4XHC8fbzr827kzERG/T8w2h+X3TX7RH+w/4mh3O7nb1nESrvX6ruur2d3xvE2eP6u1Mz1a8/5v9pPpnKpwuoKLMl9lVwxO3kJub8vumv2iP9h/xNDRPbORVajUMOR4axn1xXcmY1GvT+PQ+j9TaRrOQU07K5MByI4kdv6yYmnfwOfpBZ/KP/Im4paY9yblHVLg+XwreFkzZtzMxqPJERN6rIiICIiAiIgIiICIiAmvuqvweZOu6299eoIobb3TWTtsPrNgxNdy3TcjVSVh5t7Drm5ZnU601R/0ly/2tX/ZP+Zrhhxbb+k9PTzFZ+cP1lbl2aLeumHb/T3JZOb3O/VvWtekR538MnSMFtT1OulLApsYJuRvtvL7/wBJcv8Aa1f9o/5lQ6N/SrG/mLPQ0yxLFFymZqhp+oOUysO7RTZq1Ex8RPupPRPRF/TWpNbbmq4ZOGwQj5j1Mu0RLGi3TbjppcblZd3Lud27O5IiJmjEREBERAREQESH6k1v8TU1ijFNt1z+BVUHC8m2J7k78VABJOx8vIntMbA6hya3uHUmmjF8JBd4vj+JUyHsffKoAwI7qR5EHvv2CwxIVerOn2083jWKfCDeEX8QbBtt9j6Hbv3nL9V6AmmLkNq9PguxrV/EGzMPMD1I2P3QJmJC5/Veg4GJXZk6tSq3DlUTcALB/D6juO/75j6d1biXad4+otXRX4VV5LZIJXxQdlYbDbuNgf1vQbQLFKcfwa9OE/mrP7xktb1d07TgrdbrNIrclFc2jYlfiH1HpMs6vi2aI2Vg2rbWK2uUq3ZgoJ7H+kwqt01/dG0ixl38ffZrmnfwhcDoDQsDNS3Hrs5IQ43tJ7iWqU7TusNTtqxrdT0BaqcoqiWLnC0qXG68l4L2Pl2J29JPYvUOjZeptjY2p1Ncm/KsWAsNvP7vn6T2mimj7Y08v5N7ImJu1TVMfKTiV3C6x0rU9erxtIyq7uSWO7pcDwNZTYEAd+XM99/1Pn8uNQ6h1A6y+NoGkLe1Sh7WfL8FULb8VB4uWYgEnsNu3fvMmhY4kDh9V6a9FP4yf2a273Vou9x+XLiQAfi97YAjsdwZ34XVGg572DD1alzUC77Wj3QOxP0Gx7wJeJCU9X9O3ae19Ws0mtCEZ/FGwLfCD89z8vWSWnZ+JqeGtun5K2Vt3Dq24P3QMmIiAiJVLNc1/UMq/wDJ/AoNeOxp3ttZWtdRuwTiCFA+Hc79/l2gZfVmnZ+Sce/SER7ca3xhU78BYpUqy8tjxPfcHY/Dt85EavjdWazh3N7NXUu1a1UeIjsdnDWPyZSivt2UbEAjcyWXrHSa7lr1B2pu8MZD1Oh3rUgk8yN1AGxG+/nt6idf5Y6dk4jNgXAMpr3W6t6vdsbirAMu5Vu+xA2J+cCD0np3V21Qvn4Z4HKrzd7MsWtstbL37DZg3E7Dt37eUZug6/j6mbMOndGyLr2Fd6VuQ6oE2Z1PFdw/Lbv5ectOL1NpOXkJXj5O72M9QTgeQNfx8h+qF7dz6j1mJ1Breo4eu0YumU0E212XFrrWUDgVGw4g7k8v/kCraF051DomOp/FddrNjNgspyhsh5sQd2HvVuG7/Pt5Gc19LdQYWMDj1qSEw0YLYvM+CHFnAuCqsCy7EjuNx2Oxlh03rKo4VraxWqPXecIClmuFrBQ32QVeTdj3G3bifSSuB1DpeoW1riZPJrVd1HEg/ZkBwd/hZSQCD33gVPQOmtXr1qq3UcMAV5FuTu2V4zbWVqqncgEtuDv9e3aTelaLl4nS+TQ6KHsfJdAG7bWu5T6dmH0nbZ1roFWLXY2YeFlftIIpY7V/632HuLv23baduT1domLeEtzPNVsLCtiqB/gLsBtXy+XIjeBXMLoVNOw9OswsFBkY7obSLT8PErZtvuD57/0kdp/RWtew04mUDxoFoGQckFSWRlVkRQGDNzJPInb+IkEbB1nWMLRscPnWEcm8NVWsuzt57Kqgsx2BOwHykdZ1loaY6OMlmDK1my0OxVUOzlwoJQKex5bbEQInQNL1g63iWZ2lV0pjYz4ZK3hizHhtsAB7g4Ejf/Ue3rlX4ut6L1BkXaVp65FeSFcqcgVFLFHH5g7ow2+nHyO8zc3rLQsK7jfmHsq2lhUzKqP8LsVBCofU9p329T6TVqfgPkHmHFJPhNwDt8KFtuIc7jsTv3HrAhsbp/V8rKWzWbq2sOJbjmxR+be1wQE8jxUdt/ntIh+mta1HT6asnR8dBi4lmJxN+63M6qoA4AMlfu77nvuR27d5/L6208avTj4Dc2stahmKsFHBWLlW24uVZQpAPblO4dZaTj4lTZ+WoZ6lyGNaO6IreTMQPcQ99i22+0CsDp7XbVdrsOxkD1PWr5q+0LwDhiltYG+3IbCwtuC/rLf0hiahh6Rx1X4y7v34FtidxzNaqpc+ZIHmfn5z5u6v0SjUzRZlnmrrS32TFVZ9uAZgOK8txtue8YvV2i5eo+BRkkv4jY35lgviJvyTkRx5DYnbfyG8CdiQ2mdT6RqmZ4WFlbsQWU+GwWwL8RrYjjYB23Kk+YkzASntpnU+k5WQug+zPXkO16tbYyNQzAcuyqfFXf3h3HntLhECj5HReblYmbVkajy9pxacQXMN2L1h+TMB2AJYeR9Z153Tmv69lNfqlePU4WqhUS5rAQlosdiSq7b7AAbfUy+RAo+ndI6jT1JbmZVlROWGpyK1JXgn/aNbABi4A2YnbffcbcQJlX9EYNusYxsx0sx6a7UKXMbTysZCD9pvvtxPme28t0QKHV0lqOkZZt0WmgrVkvkU45tKL4dlaq6ghT4bBwXGwI94+s4o6Z17A1CrLxRjveTeba2uZUXxypHEhSW4cAD2HLfftL7EDTuXRl9FYD4/tFDWXYKYhV0tG7V+IB4PFSLWPMjh2IOx8jJK/oLVL0dEC8MlKvELZtqeEVrVHBrT3L9wo23I2Pz2222hECB6m0zOycrHyNLWtrMd2YV2OUVwy7EcgG4sOxB2PzHzlZ1bpbqXUG+2soPiVPUwTIsx1qZ2J3IrG+QNiBsxG5G/zmxIga+bovVLdDzK3eoPkYdGEo8QkBqlYEk8R2PIfKfOsdK9QZertZX4bqMmvNRmz7FBVGVhX4aqUVu23M7/AEmw4gUHT+l9ex1xMaz2f2fDtaxbfFbnapR1XdeOyMOfc8jv+6Rtv4P9Xpq44zVv4uNViOTm21LW1alSStfa9CGPutttt+8zaEQKbd0nl/i7IqptT7TJqyV3J+GtagQf4vsz94nP5KZb6clVlq9s23NYhj8FjWEAdviAcfdLjECgdH9G6lpGfR7cU4YqNUr+2W2mwkAAqj+7jgAdwu++48gJf4iAiIgIiICIiAiIgIiICIiAiIgIiICIiAiIgIiICIiAiIgIiICIiAiIgIiICIiAiIgIiIH/2Q=="/>
          <p:cNvSpPr>
            <a:spLocks noChangeAspect="1" noChangeArrowheads="1"/>
          </p:cNvSpPr>
          <p:nvPr userDrawn="1"/>
        </p:nvSpPr>
        <p:spPr bwMode="auto">
          <a:xfrm>
            <a:off x="155575" y="-914400"/>
            <a:ext cx="1905000" cy="1905000"/>
          </a:xfrm>
          <a:prstGeom prst="rect">
            <a:avLst/>
          </a:prstGeom>
          <a:noFill/>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GB" dirty="0">
              <a:solidFill>
                <a:prstClr val="black"/>
              </a:solidFill>
              <a:latin typeface="Arial" charset="0"/>
              <a:cs typeface="Arial" charset="0"/>
            </a:endParaRPr>
          </a:p>
        </p:txBody>
      </p:sp>
      <p:sp>
        <p:nvSpPr>
          <p:cNvPr id="37892" name="AutoShape 4" descr="data:image/jpeg;base64,/9j/4AAQSkZJRgABAQAAAQABAAD/2wCEAAkGBwgHBhUSBwgTFhUWGSEPGRUYDR4YHxofICQqKB8hHyoYJigiHBwlJyQfIT0tJSs3OjAzGiozRDMuNygtLywBCgoKDQwOGg8PGjclICUyMjg3Mjg3Nzc1NzQ3NDc0NzgxNzY3NzczKzc1NzcsMzQ0MCw0LTg4LDQ0NCsrLCwrNP/AABEIAKAAoAMBIgACEQEDEQH/xAAcAAEAAgIDAQAAAAAAAAAAAAAABQYEBwEDCAL/xAA8EAACAgEDAgMFAg0DBQAAAAABAgADBAUREgYhEzFRFCIyQXEjkQcVFjM2QlVhYnOBk9FSkrEXQ1SCof/EABoBAQACAwEAAAAAAAAAAAAAAAAEBQIDBgH/xAAmEQEAAQQBAwMFAQAAAAAAAAAAAQIDBBEFEhMxIUFRBjJx0fFh/9oADAMBAAIRAxEAPwDeMREBERAREQEREBERAREQEREBERAREQEREBERAREQEREBERAREQEREBERAREQEREBERAREQEREBERAREQEx/bcT/yq/7gmRPMVnZzt6yNkZHZ16b2u+H4iOR6919PTr2353+npZczFdtkyUJPbYWCd8889G/pVjfzFnoae497uxM6018vxkcfcpoirq3G/GiIiSFQREQEREBERAREQEREBERASC1Lq7RNMzDVm5nF18xxPz+knZon8Jn6Y2/+v/Ej5N2bVO4XHC8fbzr827kzERG/T8w2h+X3TX7RH+w/4mh3O7nb1nESrvX6ruur2d3xvE2eP6u1Mz1a8/5v9pPpnKpwuoKLMl9lVwxO3kJub8vumv2iP9h/xNDRPbORVajUMOR4axn1xXcmY1GvT+PQ+j9TaRrOQU07K5MByI4kdv6yYmnfwOfpBZ/KP/Im4paY9yblHVLg+XwreFkzZtzMxqPJERN6rIiICIiAiIgIiICIiAmvuqvweZOu6299eoIobb3TWTtsPrNgxNdy3TcjVSVh5t7Drm5ZnU601R/0ly/2tX/ZP+Zrhhxbb+k9PTzFZ+cP1lbl2aLeumHb/T3JZOb3O/VvWtekR538MnSMFtT1OulLApsYJuRvtvL7/wBJcv8Aa1f9o/5lQ6N/SrG/mLPQ0yxLFFymZqhp+oOUysO7RTZq1Ex8RPupPRPRF/TWpNbbmq4ZOGwQj5j1Mu0RLGi3TbjppcblZd3Lud27O5IiJmjEREBERAREQESH6k1v8TU1ijFNt1z+BVUHC8m2J7k78VABJOx8vIntMbA6hya3uHUmmjF8JBd4vj+JUyHsffKoAwI7qR5EHvv2CwxIVerOn2083jWKfCDeEX8QbBtt9j6Hbv3nL9V6AmmLkNq9PguxrV/EGzMPMD1I2P3QJmJC5/Veg4GJXZk6tSq3DlUTcALB/D6juO/75j6d1biXad4+otXRX4VV5LZIJXxQdlYbDbuNgf1vQbQLFKcfwa9OE/mrP7xktb1d07TgrdbrNIrclFc2jYlfiH1HpMs6vi2aI2Vg2rbWK2uUq3ZgoJ7H+kwqt01/dG0ixl38ffZrmnfwhcDoDQsDNS3Hrs5IQ43tJ7iWqU7TusNTtqxrdT0BaqcoqiWLnC0qXG68l4L2Pl2J29JPYvUOjZeptjY2p1Ncm/KsWAsNvP7vn6T2mimj7Y08v5N7ImJu1TVMfKTiV3C6x0rU9erxtIyq7uSWO7pcDwNZTYEAd+XM99/1Pn8uNQ6h1A6y+NoGkLe1Sh7WfL8FULb8VB4uWYgEnsNu3fvMmhY4kDh9V6a9FP4yf2a273Vou9x+XLiQAfi97YAjsdwZ34XVGg572DD1alzUC77Wj3QOxP0Gx7wJeJCU9X9O3ae19Ws0mtCEZ/FGwLfCD89z8vWSWnZ+JqeGtun5K2Vt3Dq24P3QMmIiAiJVLNc1/UMq/wDJ/AoNeOxp3ttZWtdRuwTiCFA+Hc79/l2gZfVmnZ+Sce/SER7ca3xhU78BYpUqy8tjxPfcHY/Dt85EavjdWazh3N7NXUu1a1UeIjsdnDWPyZSivt2UbEAjcyWXrHSa7lr1B2pu8MZD1Oh3rUgk8yN1AGxG+/nt6idf5Y6dk4jNgXAMpr3W6t6vdsbirAMu5Vu+xA2J+cCD0np3V21Qvn4Z4HKrzd7MsWtstbL37DZg3E7Dt37eUZug6/j6mbMOndGyLr2Fd6VuQ6oE2Z1PFdw/Lbv5ectOL1NpOXkJXj5O72M9QTgeQNfx8h+qF7dz6j1mJ1Breo4eu0YumU0E212XFrrWUDgVGw4g7k8v/kCraF051DomOp/FddrNjNgspyhsh5sQd2HvVuG7/Pt5Gc19LdQYWMDj1qSEw0YLYvM+CHFnAuCqsCy7EjuNx2Oxlh03rKo4VraxWqPXecIClmuFrBQ32QVeTdj3G3bifSSuB1DpeoW1riZPJrVd1HEg/ZkBwd/hZSQCD33gVPQOmtXr1qq3UcMAV5FuTu2V4zbWVqqncgEtuDv9e3aTelaLl4nS+TQ6KHsfJdAG7bWu5T6dmH0nbZ1roFWLXY2YeFlftIIpY7V/632HuLv23baduT1domLeEtzPNVsLCtiqB/gLsBtXy+XIjeBXMLoVNOw9OswsFBkY7obSLT8PErZtvuD57/0kdp/RWtew04mUDxoFoGQckFSWRlVkRQGDNzJPInb+IkEbB1nWMLRscPnWEcm8NVWsuzt57Kqgsx2BOwHykdZ1loaY6OMlmDK1my0OxVUOzlwoJQKex5bbEQInQNL1g63iWZ2lV0pjYz4ZK3hizHhtsAB7g4Ejf/Ue3rlX4ut6L1BkXaVp65FeSFcqcgVFLFHH5g7ow2+nHyO8zc3rLQsK7jfmHsq2lhUzKqP8LsVBCofU9p329T6TVqfgPkHmHFJPhNwDt8KFtuIc7jsTv3HrAhsbp/V8rKWzWbq2sOJbjmxR+be1wQE8jxUdt/ntIh+mta1HT6asnR8dBi4lmJxN+63M6qoA4AMlfu77nvuR27d5/L6208avTj4Dc2stahmKsFHBWLlW24uVZQpAPblO4dZaTj4lTZ+WoZ6lyGNaO6IreTMQPcQ99i22+0CsDp7XbVdrsOxkD1PWr5q+0LwDhiltYG+3IbCwtuC/rLf0hiahh6Rx1X4y7v34FtidxzNaqpc+ZIHmfn5z5u6v0SjUzRZlnmrrS32TFVZ9uAZgOK8txtue8YvV2i5eo+BRkkv4jY35lgviJvyTkRx5DYnbfyG8CdiQ2mdT6RqmZ4WFlbsQWU+GwWwL8RrYjjYB23Kk+YkzASntpnU+k5WQug+zPXkO16tbYyNQzAcuyqfFXf3h3HntLhECj5HReblYmbVkajy9pxacQXMN2L1h+TMB2AJYeR9Z153Tmv69lNfqlePU4WqhUS5rAQlosdiSq7b7AAbfUy+RAo+ndI6jT1JbmZVlROWGpyK1JXgn/aNbABi4A2YnbffcbcQJlX9EYNusYxsx0sx6a7UKXMbTysZCD9pvvtxPme28t0QKHV0lqOkZZt0WmgrVkvkU45tKL4dlaq6ghT4bBwXGwI94+s4o6Z17A1CrLxRjveTeba2uZUXxypHEhSW4cAD2HLfftL7EDTuXRl9FYD4/tFDWXYKYhV0tG7V+IB4PFSLWPMjh2IOx8jJK/oLVL0dEC8MlKvELZtqeEVrVHBrT3L9wo23I2Pz2222hECB6m0zOycrHyNLWtrMd2YV2OUVwy7EcgG4sOxB2PzHzlZ1bpbqXUG+2soPiVPUwTIsx1qZ2J3IrG+QNiBsxG5G/zmxIga+bovVLdDzK3eoPkYdGEo8QkBqlYEk8R2PIfKfOsdK9QZertZX4bqMmvNRmz7FBVGVhX4aqUVu23M7/AEmw4gUHT+l9ex1xMaz2f2fDtaxbfFbnapR1XdeOyMOfc8jv+6Rtv4P9Xpq44zVv4uNViOTm21LW1alSStfa9CGPutttt+8zaEQKbd0nl/i7IqptT7TJqyV3J+GtagQf4vsz94nP5KZb6clVlq9s23NYhj8FjWEAdviAcfdLjECgdH9G6lpGfR7cU4YqNUr+2W2mwkAAqj+7jgAdwu++48gJf4iAiIgIiICIiAiIgIiICIiAiIgIiICIiAiIgIiICIiAiIgIiICIiAiIgIiICIiAiIgIiIH/2Q=="/>
          <p:cNvSpPr>
            <a:spLocks noChangeAspect="1" noChangeArrowheads="1"/>
          </p:cNvSpPr>
          <p:nvPr userDrawn="1"/>
        </p:nvSpPr>
        <p:spPr bwMode="auto">
          <a:xfrm>
            <a:off x="155575" y="-1219200"/>
            <a:ext cx="1905000" cy="1905000"/>
          </a:xfrm>
          <a:prstGeom prst="rect">
            <a:avLst/>
          </a:prstGeom>
          <a:noFill/>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GB" dirty="0">
              <a:solidFill>
                <a:prstClr val="black"/>
              </a:solidFill>
              <a:latin typeface="Arial" charset="0"/>
              <a:cs typeface="Arial" charset="0"/>
            </a:endParaRPr>
          </a:p>
        </p:txBody>
      </p:sp>
    </p:spTree>
    <p:extLst>
      <p:ext uri="{BB962C8B-B14F-4D97-AF65-F5344CB8AC3E}">
        <p14:creationId xmlns:p14="http://schemas.microsoft.com/office/powerpoint/2010/main" val="26600011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iming>
    <p:tnLst>
      <p:par>
        <p:cTn id="1" dur="indefinite" restart="never" nodeType="tmRoot"/>
      </p:par>
    </p:tnLst>
  </p:timing>
  <p:txStyles>
    <p:titleStyle>
      <a:lvl1pPr algn="l" rtl="0" eaLnBrk="0" fontAlgn="base" hangingPunct="0">
        <a:spcBef>
          <a:spcPct val="0"/>
        </a:spcBef>
        <a:spcAft>
          <a:spcPct val="0"/>
        </a:spcAft>
        <a:defRPr sz="2600" b="1" i="1" kern="120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2600" b="1" i="1">
          <a:solidFill>
            <a:schemeClr val="tx1"/>
          </a:solidFill>
          <a:latin typeface="Arial" pitchFamily="34" charset="0"/>
          <a:cs typeface="Arial" pitchFamily="34" charset="0"/>
        </a:defRPr>
      </a:lvl2pPr>
      <a:lvl3pPr algn="l" rtl="0" eaLnBrk="0" fontAlgn="base" hangingPunct="0">
        <a:spcBef>
          <a:spcPct val="0"/>
        </a:spcBef>
        <a:spcAft>
          <a:spcPct val="0"/>
        </a:spcAft>
        <a:defRPr sz="2600" b="1" i="1">
          <a:solidFill>
            <a:schemeClr val="tx1"/>
          </a:solidFill>
          <a:latin typeface="Arial" pitchFamily="34" charset="0"/>
          <a:cs typeface="Arial" pitchFamily="34" charset="0"/>
        </a:defRPr>
      </a:lvl3pPr>
      <a:lvl4pPr algn="l" rtl="0" eaLnBrk="0" fontAlgn="base" hangingPunct="0">
        <a:spcBef>
          <a:spcPct val="0"/>
        </a:spcBef>
        <a:spcAft>
          <a:spcPct val="0"/>
        </a:spcAft>
        <a:defRPr sz="2600" b="1" i="1">
          <a:solidFill>
            <a:schemeClr val="tx1"/>
          </a:solidFill>
          <a:latin typeface="Arial" pitchFamily="34" charset="0"/>
          <a:cs typeface="Arial" pitchFamily="34" charset="0"/>
        </a:defRPr>
      </a:lvl4pPr>
      <a:lvl5pPr algn="l" rtl="0" eaLnBrk="0" fontAlgn="base" hangingPunct="0">
        <a:spcBef>
          <a:spcPct val="0"/>
        </a:spcBef>
        <a:spcAft>
          <a:spcPct val="0"/>
        </a:spcAft>
        <a:defRPr sz="2600" b="1" i="1">
          <a:solidFill>
            <a:schemeClr val="tx1"/>
          </a:solidFill>
          <a:latin typeface="Arial" pitchFamily="34" charset="0"/>
          <a:cs typeface="Arial" pitchFamily="34" charset="0"/>
        </a:defRPr>
      </a:lvl5pPr>
      <a:lvl6pPr marL="457200" algn="l" rtl="0" fontAlgn="base">
        <a:spcBef>
          <a:spcPct val="0"/>
        </a:spcBef>
        <a:spcAft>
          <a:spcPct val="0"/>
        </a:spcAft>
        <a:defRPr sz="2600" b="1" i="1">
          <a:solidFill>
            <a:schemeClr val="tx1"/>
          </a:solidFill>
          <a:latin typeface="Arial" pitchFamily="34" charset="0"/>
          <a:cs typeface="Arial" pitchFamily="34" charset="0"/>
        </a:defRPr>
      </a:lvl6pPr>
      <a:lvl7pPr marL="914400" algn="l" rtl="0" fontAlgn="base">
        <a:spcBef>
          <a:spcPct val="0"/>
        </a:spcBef>
        <a:spcAft>
          <a:spcPct val="0"/>
        </a:spcAft>
        <a:defRPr sz="2600" b="1" i="1">
          <a:solidFill>
            <a:schemeClr val="tx1"/>
          </a:solidFill>
          <a:latin typeface="Arial" pitchFamily="34" charset="0"/>
          <a:cs typeface="Arial" pitchFamily="34" charset="0"/>
        </a:defRPr>
      </a:lvl7pPr>
      <a:lvl8pPr marL="1371600" algn="l" rtl="0" fontAlgn="base">
        <a:spcBef>
          <a:spcPct val="0"/>
        </a:spcBef>
        <a:spcAft>
          <a:spcPct val="0"/>
        </a:spcAft>
        <a:defRPr sz="2600" b="1" i="1">
          <a:solidFill>
            <a:schemeClr val="tx1"/>
          </a:solidFill>
          <a:latin typeface="Arial" pitchFamily="34" charset="0"/>
          <a:cs typeface="Arial" pitchFamily="34" charset="0"/>
        </a:defRPr>
      </a:lvl8pPr>
      <a:lvl9pPr marL="1828800" algn="l" rtl="0" fontAlgn="base">
        <a:spcBef>
          <a:spcPct val="0"/>
        </a:spcBef>
        <a:spcAft>
          <a:spcPct val="0"/>
        </a:spcAft>
        <a:defRPr sz="2600" b="1" i="1">
          <a:solidFill>
            <a:schemeClr val="tx1"/>
          </a:solidFill>
          <a:latin typeface="Arial" pitchFamily="34" charset="0"/>
          <a:cs typeface="Arial" pitchFamily="34" charset="0"/>
        </a:defRPr>
      </a:lvl9pPr>
    </p:titleStyle>
    <p:bodyStyle>
      <a:lvl1pPr marL="273050" indent="-273050" algn="l" rtl="0" eaLnBrk="0" fontAlgn="base" hangingPunct="0">
        <a:spcBef>
          <a:spcPct val="20000"/>
        </a:spcBef>
        <a:spcAft>
          <a:spcPct val="0"/>
        </a:spcAft>
        <a:buClr>
          <a:srgbClr val="CF1C21"/>
        </a:buClr>
        <a:buSzPct val="80000"/>
        <a:buFont typeface="Wingdings" pitchFamily="2" charset="2"/>
        <a:buChar char="§"/>
        <a:defRPr sz="2200" kern="1200">
          <a:solidFill>
            <a:schemeClr val="tx1"/>
          </a:solidFill>
          <a:latin typeface="Arial" pitchFamily="34" charset="0"/>
          <a:ea typeface="+mn-ea"/>
          <a:cs typeface="Arial" pitchFamily="34" charset="0"/>
        </a:defRPr>
      </a:lvl1pPr>
      <a:lvl2pPr marL="450850" indent="-177800"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2pPr>
      <a:lvl3pPr marL="627063" indent="-176213"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3pPr>
      <a:lvl4pPr marL="627063" indent="-176213"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4pPr>
      <a:lvl5pPr marL="627063" indent="-176213"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14"/>
          <p:cNvGrpSpPr>
            <a:grpSpLocks/>
          </p:cNvGrpSpPr>
          <p:nvPr/>
        </p:nvGrpSpPr>
        <p:grpSpPr bwMode="auto">
          <a:xfrm>
            <a:off x="152400" y="5943600"/>
            <a:ext cx="8839200" cy="787400"/>
            <a:chOff x="152400" y="5918015"/>
            <a:chExt cx="8839200" cy="787585"/>
          </a:xfrm>
        </p:grpSpPr>
        <p:sp>
          <p:nvSpPr>
            <p:cNvPr id="9" name="Rectangle 8"/>
            <p:cNvSpPr/>
            <p:nvPr/>
          </p:nvSpPr>
          <p:spPr bwMode="auto">
            <a:xfrm>
              <a:off x="152400" y="5918015"/>
              <a:ext cx="8839200" cy="787585"/>
            </a:xfrm>
            <a:prstGeom prst="rect">
              <a:avLst/>
            </a:prstGeom>
            <a:solidFill>
              <a:srgbClr val="DB0000"/>
            </a:solidFill>
            <a:ln w="9525" cap="flat" cmpd="sng" algn="ctr">
              <a:solidFill>
                <a:schemeClr val="bg1"/>
              </a:solidFill>
              <a:prstDash val="solid"/>
              <a:round/>
              <a:headEnd type="none" w="med" len="med"/>
              <a:tailEnd type="none" w="med" len="med"/>
            </a:ln>
            <a:effectLst/>
          </p:spPr>
          <p:txBody>
            <a:bodyPr/>
            <a:lstStyle/>
            <a:p>
              <a:pPr marL="342900" indent="-342900">
                <a:spcBef>
                  <a:spcPct val="20000"/>
                </a:spcBef>
                <a:buFontTx/>
                <a:buChar char="•"/>
                <a:defRPr/>
              </a:pPr>
              <a:endParaRPr lang="en-US" sz="3200" dirty="0">
                <a:solidFill>
                  <a:prstClr val="black"/>
                </a:solidFill>
                <a:latin typeface="Arial" charset="0"/>
                <a:cs typeface="Arial" charset="0"/>
              </a:endParaRPr>
            </a:p>
          </p:txBody>
        </p:sp>
        <p:sp>
          <p:nvSpPr>
            <p:cNvPr id="10" name="TextBox 9"/>
            <p:cNvSpPr txBox="1"/>
            <p:nvPr/>
          </p:nvSpPr>
          <p:spPr bwMode="auto">
            <a:xfrm>
              <a:off x="304800" y="6106972"/>
              <a:ext cx="3124200" cy="369974"/>
            </a:xfrm>
            <a:prstGeom prst="rect">
              <a:avLst/>
            </a:prstGeom>
            <a:noFill/>
          </p:spPr>
          <p:txBody>
            <a:bodyPr lIns="0" tIns="0" rIns="0" bIns="0">
              <a:spAutoFit/>
            </a:bodyPr>
            <a:lstStyle/>
            <a:p>
              <a:pPr>
                <a:defRPr/>
              </a:pPr>
              <a:r>
                <a:rPr lang="en-US" sz="1200" b="1" dirty="0">
                  <a:solidFill>
                    <a:srgbClr val="551C15"/>
                  </a:solidFill>
                  <a:latin typeface="Arial Rounded MT Bold" pitchFamily="-110" charset="0"/>
                  <a:ea typeface="Arial Rounded MT Bold" pitchFamily="-110" charset="0"/>
                  <a:cs typeface="Arial Rounded MT Bold" pitchFamily="-110" charset="0"/>
                </a:rPr>
                <a:t>www.ifrc.org</a:t>
              </a:r>
            </a:p>
            <a:p>
              <a:pPr>
                <a:defRPr/>
              </a:pPr>
              <a:r>
                <a:rPr lang="en-US" sz="1200" b="1" dirty="0">
                  <a:solidFill>
                    <a:prstClr val="white"/>
                  </a:solidFill>
                  <a:latin typeface="Arial Rounded MT Bold" pitchFamily="-110" charset="0"/>
                  <a:ea typeface="Arial Rounded MT Bold" pitchFamily="-110" charset="0"/>
                  <a:cs typeface="Arial Rounded MT Bold" pitchFamily="-110" charset="0"/>
                </a:rPr>
                <a:t>Saving lives, changing minds.</a:t>
              </a:r>
              <a:endParaRPr lang="en-US" sz="1200" dirty="0">
                <a:solidFill>
                  <a:prstClr val="white"/>
                </a:solidFill>
                <a:latin typeface="Arial Rounded MT Bold" pitchFamily="-110" charset="0"/>
                <a:ea typeface="Arial Rounded MT Bold" pitchFamily="-110" charset="0"/>
                <a:cs typeface="Arial Rounded MT Bold" pitchFamily="-110" charset="0"/>
              </a:endParaRPr>
            </a:p>
          </p:txBody>
        </p:sp>
        <p:pic>
          <p:nvPicPr>
            <p:cNvPr id="1034" name="Picture 14" descr="IFRC_logo_EN.gif"/>
            <p:cNvPicPr>
              <a:picLocks noChangeAspect="1"/>
            </p:cNvPicPr>
            <p:nvPr/>
          </p:nvPicPr>
          <p:blipFill>
            <a:blip r:embed="rId11" cstate="print"/>
            <a:srcRect/>
            <a:stretch>
              <a:fillRect/>
            </a:stretch>
          </p:blipFill>
          <p:spPr bwMode="auto">
            <a:xfrm>
              <a:off x="5613869" y="6172201"/>
              <a:ext cx="3225331" cy="304800"/>
            </a:xfrm>
            <a:prstGeom prst="rect">
              <a:avLst/>
            </a:prstGeom>
            <a:noFill/>
            <a:ln w="9525">
              <a:noFill/>
              <a:miter lim="800000"/>
              <a:headEnd/>
              <a:tailEnd/>
            </a:ln>
          </p:spPr>
        </p:pic>
      </p:grpSp>
      <p:sp>
        <p:nvSpPr>
          <p:cNvPr id="1027" name="Title Placeholder 1"/>
          <p:cNvSpPr>
            <a:spLocks noGrp="1"/>
          </p:cNvSpPr>
          <p:nvPr>
            <p:ph type="title"/>
          </p:nvPr>
        </p:nvSpPr>
        <p:spPr bwMode="auto">
          <a:xfrm>
            <a:off x="1828800" y="350838"/>
            <a:ext cx="6858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8" name="Text Placeholder 2"/>
          <p:cNvSpPr>
            <a:spLocks noGrp="1"/>
          </p:cNvSpPr>
          <p:nvPr>
            <p:ph type="body" idx="1"/>
          </p:nvPr>
        </p:nvSpPr>
        <p:spPr bwMode="auto">
          <a:xfrm>
            <a:off x="1828800" y="1676400"/>
            <a:ext cx="68580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grpSp>
        <p:nvGrpSpPr>
          <p:cNvPr id="1029" name="Group 16"/>
          <p:cNvGrpSpPr>
            <a:grpSpLocks/>
          </p:cNvGrpSpPr>
          <p:nvPr/>
        </p:nvGrpSpPr>
        <p:grpSpPr bwMode="auto">
          <a:xfrm>
            <a:off x="323528" y="404664"/>
            <a:ext cx="1260475" cy="1260475"/>
            <a:chOff x="212409" y="293515"/>
            <a:chExt cx="1260000" cy="1260000"/>
          </a:xfrm>
        </p:grpSpPr>
        <p:sp>
          <p:nvSpPr>
            <p:cNvPr id="18" name="Oval 17"/>
            <p:cNvSpPr/>
            <p:nvPr/>
          </p:nvSpPr>
          <p:spPr>
            <a:xfrm>
              <a:off x="212409" y="293515"/>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19" name="TextBox 18"/>
            <p:cNvSpPr txBox="1"/>
            <p:nvPr/>
          </p:nvSpPr>
          <p:spPr>
            <a:xfrm>
              <a:off x="305292" y="779155"/>
              <a:ext cx="1144157" cy="307661"/>
            </a:xfrm>
            <a:prstGeom prst="rect">
              <a:avLst/>
            </a:prstGeom>
            <a:noFill/>
          </p:spPr>
          <p:txBody>
            <a:bodyPr lIns="0" tIns="0" rIns="0" bIns="0">
              <a:spAutoFit/>
            </a:bodyPr>
            <a:lstStyle/>
            <a:p>
              <a:pPr algn="ctr">
                <a:defRPr/>
              </a:pPr>
              <a:r>
                <a:rPr lang="en-US" sz="1000" b="1" dirty="0">
                  <a:solidFill>
                    <a:prstClr val="white"/>
                  </a:solidFill>
                  <a:latin typeface="Arial" pitchFamily="34" charset="0"/>
                  <a:cs typeface="Arial" pitchFamily="34" charset="0"/>
                </a:rPr>
                <a:t>Gender and Diversity</a:t>
              </a:r>
            </a:p>
          </p:txBody>
        </p:sp>
      </p:grpSp>
    </p:spTree>
    <p:extLst>
      <p:ext uri="{BB962C8B-B14F-4D97-AF65-F5344CB8AC3E}">
        <p14:creationId xmlns:p14="http://schemas.microsoft.com/office/powerpoint/2010/main" val="203126295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Lst>
  <p:timing>
    <p:tnLst>
      <p:par>
        <p:cTn id="1" dur="indefinite" restart="never" nodeType="tmRoot"/>
      </p:par>
    </p:tnLst>
  </p:timing>
  <p:txStyles>
    <p:titleStyle>
      <a:lvl1pPr algn="l" rtl="0" eaLnBrk="1" fontAlgn="base" hangingPunct="1">
        <a:spcBef>
          <a:spcPct val="0"/>
        </a:spcBef>
        <a:spcAft>
          <a:spcPct val="0"/>
        </a:spcAft>
        <a:defRPr sz="2600" b="1" i="1" kern="1200">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2600" b="1" i="1">
          <a:solidFill>
            <a:schemeClr val="tx1"/>
          </a:solidFill>
          <a:latin typeface="Arial" pitchFamily="34" charset="0"/>
          <a:cs typeface="Arial" pitchFamily="34" charset="0"/>
        </a:defRPr>
      </a:lvl2pPr>
      <a:lvl3pPr algn="l" rtl="0" eaLnBrk="1" fontAlgn="base" hangingPunct="1">
        <a:spcBef>
          <a:spcPct val="0"/>
        </a:spcBef>
        <a:spcAft>
          <a:spcPct val="0"/>
        </a:spcAft>
        <a:defRPr sz="2600" b="1" i="1">
          <a:solidFill>
            <a:schemeClr val="tx1"/>
          </a:solidFill>
          <a:latin typeface="Arial" pitchFamily="34" charset="0"/>
          <a:cs typeface="Arial" pitchFamily="34" charset="0"/>
        </a:defRPr>
      </a:lvl3pPr>
      <a:lvl4pPr algn="l" rtl="0" eaLnBrk="1" fontAlgn="base" hangingPunct="1">
        <a:spcBef>
          <a:spcPct val="0"/>
        </a:spcBef>
        <a:spcAft>
          <a:spcPct val="0"/>
        </a:spcAft>
        <a:defRPr sz="2600" b="1" i="1">
          <a:solidFill>
            <a:schemeClr val="tx1"/>
          </a:solidFill>
          <a:latin typeface="Arial" pitchFamily="34" charset="0"/>
          <a:cs typeface="Arial" pitchFamily="34" charset="0"/>
        </a:defRPr>
      </a:lvl4pPr>
      <a:lvl5pPr algn="l" rtl="0" eaLnBrk="1" fontAlgn="base" hangingPunct="1">
        <a:spcBef>
          <a:spcPct val="0"/>
        </a:spcBef>
        <a:spcAft>
          <a:spcPct val="0"/>
        </a:spcAft>
        <a:defRPr sz="2600" b="1" i="1">
          <a:solidFill>
            <a:schemeClr val="tx1"/>
          </a:solidFill>
          <a:latin typeface="Arial" pitchFamily="34" charset="0"/>
          <a:cs typeface="Arial" pitchFamily="34" charset="0"/>
        </a:defRPr>
      </a:lvl5pPr>
      <a:lvl6pPr marL="457200" algn="l" rtl="0" eaLnBrk="1" fontAlgn="base" hangingPunct="1">
        <a:spcBef>
          <a:spcPct val="0"/>
        </a:spcBef>
        <a:spcAft>
          <a:spcPct val="0"/>
        </a:spcAft>
        <a:defRPr sz="2600" b="1" i="1">
          <a:solidFill>
            <a:schemeClr val="tx1"/>
          </a:solidFill>
          <a:latin typeface="Arial" pitchFamily="34" charset="0"/>
          <a:cs typeface="Arial" pitchFamily="34" charset="0"/>
        </a:defRPr>
      </a:lvl6pPr>
      <a:lvl7pPr marL="914400" algn="l" rtl="0" eaLnBrk="1" fontAlgn="base" hangingPunct="1">
        <a:spcBef>
          <a:spcPct val="0"/>
        </a:spcBef>
        <a:spcAft>
          <a:spcPct val="0"/>
        </a:spcAft>
        <a:defRPr sz="2600" b="1" i="1">
          <a:solidFill>
            <a:schemeClr val="tx1"/>
          </a:solidFill>
          <a:latin typeface="Arial" pitchFamily="34" charset="0"/>
          <a:cs typeface="Arial" pitchFamily="34" charset="0"/>
        </a:defRPr>
      </a:lvl7pPr>
      <a:lvl8pPr marL="1371600" algn="l" rtl="0" eaLnBrk="1" fontAlgn="base" hangingPunct="1">
        <a:spcBef>
          <a:spcPct val="0"/>
        </a:spcBef>
        <a:spcAft>
          <a:spcPct val="0"/>
        </a:spcAft>
        <a:defRPr sz="2600" b="1" i="1">
          <a:solidFill>
            <a:schemeClr val="tx1"/>
          </a:solidFill>
          <a:latin typeface="Arial" pitchFamily="34" charset="0"/>
          <a:cs typeface="Arial" pitchFamily="34" charset="0"/>
        </a:defRPr>
      </a:lvl8pPr>
      <a:lvl9pPr marL="1828800" algn="l" rtl="0" eaLnBrk="1" fontAlgn="base" hangingPunct="1">
        <a:spcBef>
          <a:spcPct val="0"/>
        </a:spcBef>
        <a:spcAft>
          <a:spcPct val="0"/>
        </a:spcAft>
        <a:defRPr sz="2600" b="1" i="1">
          <a:solidFill>
            <a:schemeClr val="tx1"/>
          </a:solidFill>
          <a:latin typeface="Arial" pitchFamily="34" charset="0"/>
          <a:cs typeface="Arial" pitchFamily="34" charset="0"/>
        </a:defRPr>
      </a:lvl9pPr>
    </p:titleStyle>
    <p:bodyStyle>
      <a:lvl1pPr marL="273050" indent="-273050" algn="l" rtl="0" eaLnBrk="1" fontAlgn="base" hangingPunct="1">
        <a:spcBef>
          <a:spcPct val="20000"/>
        </a:spcBef>
        <a:spcAft>
          <a:spcPct val="0"/>
        </a:spcAft>
        <a:buClr>
          <a:srgbClr val="CF1C21"/>
        </a:buClr>
        <a:buSzPct val="80000"/>
        <a:buFont typeface="Wingdings" pitchFamily="2" charset="2"/>
        <a:buChar char="§"/>
        <a:defRPr sz="2200" kern="1200">
          <a:solidFill>
            <a:schemeClr val="tx1"/>
          </a:solidFill>
          <a:latin typeface="Arial" pitchFamily="34" charset="0"/>
          <a:ea typeface="+mn-ea"/>
          <a:cs typeface="Arial" pitchFamily="34" charset="0"/>
        </a:defRPr>
      </a:lvl1pPr>
      <a:lvl2pPr marL="450850" indent="-177800"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2pPr>
      <a:lvl3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3pPr>
      <a:lvl4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4pPr>
      <a:lvl5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14"/>
          <p:cNvGrpSpPr>
            <a:grpSpLocks/>
          </p:cNvGrpSpPr>
          <p:nvPr/>
        </p:nvGrpSpPr>
        <p:grpSpPr bwMode="auto">
          <a:xfrm>
            <a:off x="152400" y="5943600"/>
            <a:ext cx="8839200" cy="787400"/>
            <a:chOff x="152400" y="5918015"/>
            <a:chExt cx="8839200" cy="787585"/>
          </a:xfrm>
        </p:grpSpPr>
        <p:sp>
          <p:nvSpPr>
            <p:cNvPr id="9" name="Rectangle 8"/>
            <p:cNvSpPr/>
            <p:nvPr/>
          </p:nvSpPr>
          <p:spPr bwMode="auto">
            <a:xfrm>
              <a:off x="152400" y="5918015"/>
              <a:ext cx="8839200" cy="787585"/>
            </a:xfrm>
            <a:prstGeom prst="rect">
              <a:avLst/>
            </a:prstGeom>
            <a:solidFill>
              <a:srgbClr val="DB0000"/>
            </a:solidFill>
            <a:ln w="9525" cap="flat" cmpd="sng" algn="ctr">
              <a:solidFill>
                <a:schemeClr val="bg1"/>
              </a:solidFill>
              <a:prstDash val="solid"/>
              <a:round/>
              <a:headEnd type="none" w="med" len="med"/>
              <a:tailEnd type="none" w="med" len="med"/>
            </a:ln>
            <a:effectLst/>
          </p:spPr>
          <p:txBody>
            <a:bodyPr/>
            <a:lstStyle/>
            <a:p>
              <a:pPr marL="342900" indent="-342900">
                <a:spcBef>
                  <a:spcPct val="20000"/>
                </a:spcBef>
                <a:buFontTx/>
                <a:buChar char="•"/>
                <a:defRPr/>
              </a:pPr>
              <a:endParaRPr lang="en-US" sz="3200" dirty="0">
                <a:solidFill>
                  <a:prstClr val="black"/>
                </a:solidFill>
                <a:latin typeface="Arial" charset="0"/>
                <a:cs typeface="Arial" charset="0"/>
              </a:endParaRPr>
            </a:p>
          </p:txBody>
        </p:sp>
        <p:sp>
          <p:nvSpPr>
            <p:cNvPr id="10" name="TextBox 9"/>
            <p:cNvSpPr txBox="1"/>
            <p:nvPr/>
          </p:nvSpPr>
          <p:spPr bwMode="auto">
            <a:xfrm>
              <a:off x="304800" y="6106972"/>
              <a:ext cx="3124200" cy="369974"/>
            </a:xfrm>
            <a:prstGeom prst="rect">
              <a:avLst/>
            </a:prstGeom>
            <a:noFill/>
          </p:spPr>
          <p:txBody>
            <a:bodyPr lIns="0" tIns="0" rIns="0" bIns="0">
              <a:spAutoFit/>
            </a:bodyPr>
            <a:lstStyle/>
            <a:p>
              <a:pPr>
                <a:defRPr/>
              </a:pPr>
              <a:r>
                <a:rPr lang="en-US" sz="1200" b="1" dirty="0">
                  <a:solidFill>
                    <a:srgbClr val="551C15"/>
                  </a:solidFill>
                  <a:latin typeface="Arial Rounded MT Bold" pitchFamily="-110" charset="0"/>
                  <a:ea typeface="Arial Rounded MT Bold" pitchFamily="-110" charset="0"/>
                  <a:cs typeface="Arial Rounded MT Bold" pitchFamily="-110" charset="0"/>
                </a:rPr>
                <a:t>www.ifrc.org</a:t>
              </a:r>
            </a:p>
            <a:p>
              <a:pPr>
                <a:defRPr/>
              </a:pPr>
              <a:r>
                <a:rPr lang="en-US" sz="1200" b="1" dirty="0">
                  <a:solidFill>
                    <a:prstClr val="white"/>
                  </a:solidFill>
                  <a:latin typeface="Arial Rounded MT Bold" pitchFamily="-110" charset="0"/>
                  <a:ea typeface="Arial Rounded MT Bold" pitchFamily="-110" charset="0"/>
                  <a:cs typeface="Arial Rounded MT Bold" pitchFamily="-110" charset="0"/>
                </a:rPr>
                <a:t>Saving lives, changing minds.</a:t>
              </a:r>
              <a:endParaRPr lang="en-US" sz="1200" dirty="0">
                <a:solidFill>
                  <a:prstClr val="white"/>
                </a:solidFill>
                <a:latin typeface="Arial Rounded MT Bold" pitchFamily="-110" charset="0"/>
                <a:ea typeface="Arial Rounded MT Bold" pitchFamily="-110" charset="0"/>
                <a:cs typeface="Arial Rounded MT Bold" pitchFamily="-110" charset="0"/>
              </a:endParaRPr>
            </a:p>
          </p:txBody>
        </p:sp>
        <p:pic>
          <p:nvPicPr>
            <p:cNvPr id="1034" name="Picture 14" descr="IFRC_logo_EN.gif"/>
            <p:cNvPicPr>
              <a:picLocks noChangeAspect="1"/>
            </p:cNvPicPr>
            <p:nvPr/>
          </p:nvPicPr>
          <p:blipFill>
            <a:blip r:embed="rId11" cstate="print"/>
            <a:srcRect/>
            <a:stretch>
              <a:fillRect/>
            </a:stretch>
          </p:blipFill>
          <p:spPr bwMode="auto">
            <a:xfrm>
              <a:off x="5613869" y="6172201"/>
              <a:ext cx="3225331" cy="304800"/>
            </a:xfrm>
            <a:prstGeom prst="rect">
              <a:avLst/>
            </a:prstGeom>
            <a:noFill/>
            <a:ln w="9525">
              <a:noFill/>
              <a:miter lim="800000"/>
              <a:headEnd/>
              <a:tailEnd/>
            </a:ln>
          </p:spPr>
        </p:pic>
      </p:grpSp>
      <p:sp>
        <p:nvSpPr>
          <p:cNvPr id="1027" name="Title Placeholder 1"/>
          <p:cNvSpPr>
            <a:spLocks noGrp="1"/>
          </p:cNvSpPr>
          <p:nvPr>
            <p:ph type="title"/>
          </p:nvPr>
        </p:nvSpPr>
        <p:spPr bwMode="auto">
          <a:xfrm>
            <a:off x="1828800" y="350838"/>
            <a:ext cx="6858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8" name="Text Placeholder 2"/>
          <p:cNvSpPr>
            <a:spLocks noGrp="1"/>
          </p:cNvSpPr>
          <p:nvPr>
            <p:ph type="body" idx="1"/>
          </p:nvPr>
        </p:nvSpPr>
        <p:spPr bwMode="auto">
          <a:xfrm>
            <a:off x="1828800" y="1676400"/>
            <a:ext cx="68580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grpSp>
        <p:nvGrpSpPr>
          <p:cNvPr id="1029" name="Group 16"/>
          <p:cNvGrpSpPr>
            <a:grpSpLocks/>
          </p:cNvGrpSpPr>
          <p:nvPr/>
        </p:nvGrpSpPr>
        <p:grpSpPr bwMode="auto">
          <a:xfrm>
            <a:off x="323528" y="404664"/>
            <a:ext cx="1260475" cy="1260475"/>
            <a:chOff x="212409" y="293515"/>
            <a:chExt cx="1260000" cy="1260000"/>
          </a:xfrm>
        </p:grpSpPr>
        <p:sp>
          <p:nvSpPr>
            <p:cNvPr id="18" name="Oval 17"/>
            <p:cNvSpPr/>
            <p:nvPr/>
          </p:nvSpPr>
          <p:spPr>
            <a:xfrm>
              <a:off x="212409" y="293515"/>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19" name="TextBox 18"/>
            <p:cNvSpPr txBox="1"/>
            <p:nvPr/>
          </p:nvSpPr>
          <p:spPr>
            <a:xfrm>
              <a:off x="305292" y="779155"/>
              <a:ext cx="1144157" cy="307661"/>
            </a:xfrm>
            <a:prstGeom prst="rect">
              <a:avLst/>
            </a:prstGeom>
            <a:noFill/>
          </p:spPr>
          <p:txBody>
            <a:bodyPr lIns="0" tIns="0" rIns="0" bIns="0">
              <a:spAutoFit/>
            </a:bodyPr>
            <a:lstStyle/>
            <a:p>
              <a:pPr algn="ctr">
                <a:defRPr/>
              </a:pPr>
              <a:r>
                <a:rPr lang="en-US" sz="1000" b="1" dirty="0">
                  <a:solidFill>
                    <a:prstClr val="white"/>
                  </a:solidFill>
                  <a:latin typeface="Arial" pitchFamily="34" charset="0"/>
                  <a:cs typeface="Arial" pitchFamily="34" charset="0"/>
                </a:rPr>
                <a:t>Gender and Diversity</a:t>
              </a:r>
            </a:p>
          </p:txBody>
        </p:sp>
      </p:grpSp>
    </p:spTree>
    <p:extLst>
      <p:ext uri="{BB962C8B-B14F-4D97-AF65-F5344CB8AC3E}">
        <p14:creationId xmlns:p14="http://schemas.microsoft.com/office/powerpoint/2010/main" val="1805324776"/>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Lst>
  <p:timing>
    <p:tnLst>
      <p:par>
        <p:cTn id="1" dur="indefinite" restart="never" nodeType="tmRoot"/>
      </p:par>
    </p:tnLst>
  </p:timing>
  <p:txStyles>
    <p:titleStyle>
      <a:lvl1pPr algn="l" rtl="0" eaLnBrk="1" fontAlgn="base" hangingPunct="1">
        <a:spcBef>
          <a:spcPct val="0"/>
        </a:spcBef>
        <a:spcAft>
          <a:spcPct val="0"/>
        </a:spcAft>
        <a:defRPr sz="2600" b="1" i="1" kern="1200">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2600" b="1" i="1">
          <a:solidFill>
            <a:schemeClr val="tx1"/>
          </a:solidFill>
          <a:latin typeface="Arial" pitchFamily="34" charset="0"/>
          <a:cs typeface="Arial" pitchFamily="34" charset="0"/>
        </a:defRPr>
      </a:lvl2pPr>
      <a:lvl3pPr algn="l" rtl="0" eaLnBrk="1" fontAlgn="base" hangingPunct="1">
        <a:spcBef>
          <a:spcPct val="0"/>
        </a:spcBef>
        <a:spcAft>
          <a:spcPct val="0"/>
        </a:spcAft>
        <a:defRPr sz="2600" b="1" i="1">
          <a:solidFill>
            <a:schemeClr val="tx1"/>
          </a:solidFill>
          <a:latin typeface="Arial" pitchFamily="34" charset="0"/>
          <a:cs typeface="Arial" pitchFamily="34" charset="0"/>
        </a:defRPr>
      </a:lvl3pPr>
      <a:lvl4pPr algn="l" rtl="0" eaLnBrk="1" fontAlgn="base" hangingPunct="1">
        <a:spcBef>
          <a:spcPct val="0"/>
        </a:spcBef>
        <a:spcAft>
          <a:spcPct val="0"/>
        </a:spcAft>
        <a:defRPr sz="2600" b="1" i="1">
          <a:solidFill>
            <a:schemeClr val="tx1"/>
          </a:solidFill>
          <a:latin typeface="Arial" pitchFamily="34" charset="0"/>
          <a:cs typeface="Arial" pitchFamily="34" charset="0"/>
        </a:defRPr>
      </a:lvl4pPr>
      <a:lvl5pPr algn="l" rtl="0" eaLnBrk="1" fontAlgn="base" hangingPunct="1">
        <a:spcBef>
          <a:spcPct val="0"/>
        </a:spcBef>
        <a:spcAft>
          <a:spcPct val="0"/>
        </a:spcAft>
        <a:defRPr sz="2600" b="1" i="1">
          <a:solidFill>
            <a:schemeClr val="tx1"/>
          </a:solidFill>
          <a:latin typeface="Arial" pitchFamily="34" charset="0"/>
          <a:cs typeface="Arial" pitchFamily="34" charset="0"/>
        </a:defRPr>
      </a:lvl5pPr>
      <a:lvl6pPr marL="457200" algn="l" rtl="0" eaLnBrk="1" fontAlgn="base" hangingPunct="1">
        <a:spcBef>
          <a:spcPct val="0"/>
        </a:spcBef>
        <a:spcAft>
          <a:spcPct val="0"/>
        </a:spcAft>
        <a:defRPr sz="2600" b="1" i="1">
          <a:solidFill>
            <a:schemeClr val="tx1"/>
          </a:solidFill>
          <a:latin typeface="Arial" pitchFamily="34" charset="0"/>
          <a:cs typeface="Arial" pitchFamily="34" charset="0"/>
        </a:defRPr>
      </a:lvl6pPr>
      <a:lvl7pPr marL="914400" algn="l" rtl="0" eaLnBrk="1" fontAlgn="base" hangingPunct="1">
        <a:spcBef>
          <a:spcPct val="0"/>
        </a:spcBef>
        <a:spcAft>
          <a:spcPct val="0"/>
        </a:spcAft>
        <a:defRPr sz="2600" b="1" i="1">
          <a:solidFill>
            <a:schemeClr val="tx1"/>
          </a:solidFill>
          <a:latin typeface="Arial" pitchFamily="34" charset="0"/>
          <a:cs typeface="Arial" pitchFamily="34" charset="0"/>
        </a:defRPr>
      </a:lvl7pPr>
      <a:lvl8pPr marL="1371600" algn="l" rtl="0" eaLnBrk="1" fontAlgn="base" hangingPunct="1">
        <a:spcBef>
          <a:spcPct val="0"/>
        </a:spcBef>
        <a:spcAft>
          <a:spcPct val="0"/>
        </a:spcAft>
        <a:defRPr sz="2600" b="1" i="1">
          <a:solidFill>
            <a:schemeClr val="tx1"/>
          </a:solidFill>
          <a:latin typeface="Arial" pitchFamily="34" charset="0"/>
          <a:cs typeface="Arial" pitchFamily="34" charset="0"/>
        </a:defRPr>
      </a:lvl8pPr>
      <a:lvl9pPr marL="1828800" algn="l" rtl="0" eaLnBrk="1" fontAlgn="base" hangingPunct="1">
        <a:spcBef>
          <a:spcPct val="0"/>
        </a:spcBef>
        <a:spcAft>
          <a:spcPct val="0"/>
        </a:spcAft>
        <a:defRPr sz="2600" b="1" i="1">
          <a:solidFill>
            <a:schemeClr val="tx1"/>
          </a:solidFill>
          <a:latin typeface="Arial" pitchFamily="34" charset="0"/>
          <a:cs typeface="Arial" pitchFamily="34" charset="0"/>
        </a:defRPr>
      </a:lvl9pPr>
    </p:titleStyle>
    <p:bodyStyle>
      <a:lvl1pPr marL="273050" indent="-273050" algn="l" rtl="0" eaLnBrk="1" fontAlgn="base" hangingPunct="1">
        <a:spcBef>
          <a:spcPct val="20000"/>
        </a:spcBef>
        <a:spcAft>
          <a:spcPct val="0"/>
        </a:spcAft>
        <a:buClr>
          <a:srgbClr val="CF1C21"/>
        </a:buClr>
        <a:buSzPct val="80000"/>
        <a:buFont typeface="Wingdings" pitchFamily="2" charset="2"/>
        <a:buChar char="§"/>
        <a:defRPr sz="2200" kern="1200">
          <a:solidFill>
            <a:schemeClr val="tx1"/>
          </a:solidFill>
          <a:latin typeface="Arial" pitchFamily="34" charset="0"/>
          <a:ea typeface="+mn-ea"/>
          <a:cs typeface="Arial" pitchFamily="34" charset="0"/>
        </a:defRPr>
      </a:lvl1pPr>
      <a:lvl2pPr marL="450850" indent="-177800"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2pPr>
      <a:lvl3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3pPr>
      <a:lvl4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4pPr>
      <a:lvl5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1.xml"/><Relationship Id="rId4" Type="http://schemas.openxmlformats.org/officeDocument/2006/relationships/hyperlink" Target="https://www.youtube.com/watch?v=NfMKMCYFgPo"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667000"/>
            <a:ext cx="7543800" cy="647591"/>
          </a:xfrm>
        </p:spPr>
        <p:txBody>
          <a:bodyPr/>
          <a:lstStyle/>
          <a:p>
            <a:r>
              <a:rPr lang="en-GB" dirty="0" smtClean="0"/>
              <a:t>Starting with ourselves</a:t>
            </a:r>
            <a:endParaRPr lang="en-GB" dirty="0"/>
          </a:p>
        </p:txBody>
      </p:sp>
      <p:sp>
        <p:nvSpPr>
          <p:cNvPr id="5" name="Subtitle 4"/>
          <p:cNvSpPr>
            <a:spLocks noGrp="1"/>
          </p:cNvSpPr>
          <p:nvPr>
            <p:ph type="subTitle" idx="1"/>
          </p:nvPr>
        </p:nvSpPr>
        <p:spPr>
          <a:xfrm>
            <a:off x="381000" y="3733800"/>
            <a:ext cx="8001000" cy="1752600"/>
          </a:xfrm>
        </p:spPr>
        <p:txBody>
          <a:bodyPr/>
          <a:lstStyle/>
          <a:p>
            <a:r>
              <a:rPr lang="en-GB" dirty="0" smtClean="0"/>
              <a:t>SEA Regional Gender and Diversity </a:t>
            </a:r>
          </a:p>
          <a:p>
            <a:r>
              <a:rPr lang="en-GB" dirty="0" smtClean="0"/>
              <a:t>Training of Trainers</a:t>
            </a:r>
          </a:p>
          <a:p>
            <a:r>
              <a:rPr lang="en-GB" dirty="0" smtClean="0"/>
              <a:t>5-8</a:t>
            </a:r>
            <a:r>
              <a:rPr lang="en-GB" baseline="30000" dirty="0" smtClean="0"/>
              <a:t>th</a:t>
            </a:r>
            <a:r>
              <a:rPr lang="en-GB" dirty="0" smtClean="0"/>
              <a:t> October</a:t>
            </a:r>
            <a:endParaRPr lang="en-GB" dirty="0"/>
          </a:p>
        </p:txBody>
      </p:sp>
    </p:spTree>
    <p:extLst>
      <p:ext uri="{BB962C8B-B14F-4D97-AF65-F5344CB8AC3E}">
        <p14:creationId xmlns:p14="http://schemas.microsoft.com/office/powerpoint/2010/main" val="32824861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first!</a:t>
            </a:r>
            <a:endParaRPr lang="en-US" dirty="0"/>
          </a:p>
        </p:txBody>
      </p:sp>
      <p:sp>
        <p:nvSpPr>
          <p:cNvPr id="3" name="Content Placeholder 2"/>
          <p:cNvSpPr>
            <a:spLocks noGrp="1"/>
          </p:cNvSpPr>
          <p:nvPr>
            <p:ph idx="1"/>
          </p:nvPr>
        </p:nvSpPr>
        <p:spPr>
          <a:xfrm>
            <a:off x="1371600" y="1752600"/>
            <a:ext cx="7315200" cy="4114800"/>
          </a:xfrm>
        </p:spPr>
        <p:txBody>
          <a:bodyPr/>
          <a:lstStyle/>
          <a:p>
            <a:r>
              <a:rPr lang="en-US" sz="2000" dirty="0" smtClean="0"/>
              <a:t>Response is important but it is fundamental </a:t>
            </a:r>
            <a:r>
              <a:rPr lang="en-US" sz="2000" dirty="0"/>
              <a:t>to raise awareness before </a:t>
            </a:r>
            <a:r>
              <a:rPr lang="en-US" sz="2000" dirty="0" smtClean="0"/>
              <a:t>an incident </a:t>
            </a:r>
            <a:r>
              <a:rPr lang="en-US" sz="2000" dirty="0"/>
              <a:t>occurs especially for staff who work directly with </a:t>
            </a:r>
            <a:r>
              <a:rPr lang="en-US" sz="2000" dirty="0" smtClean="0"/>
              <a:t>beneficiaries</a:t>
            </a:r>
            <a:endParaRPr lang="en-US" sz="2000" dirty="0"/>
          </a:p>
          <a:p>
            <a:endParaRPr lang="en-US" sz="2000" dirty="0" smtClean="0"/>
          </a:p>
          <a:p>
            <a:r>
              <a:rPr lang="en-US" sz="2000" dirty="0" smtClean="0"/>
              <a:t>Sexual exploitation and abuse can have long term impacts on all areas of a person’s life – including their health (physical or mental), shame, exclusion or stigmatization</a:t>
            </a:r>
          </a:p>
          <a:p>
            <a:endParaRPr lang="en-US" sz="2000" dirty="0"/>
          </a:p>
          <a:p>
            <a:r>
              <a:rPr lang="en-US" sz="2000" dirty="0" smtClean="0"/>
              <a:t>Youth and volunteers can be key advocates within the community</a:t>
            </a:r>
            <a:endParaRPr lang="en-US" sz="2000" dirty="0"/>
          </a:p>
          <a:p>
            <a:endParaRPr lang="en-US" sz="2000" dirty="0"/>
          </a:p>
        </p:txBody>
      </p:sp>
    </p:spTree>
    <p:extLst>
      <p:ext uri="{BB962C8B-B14F-4D97-AF65-F5344CB8AC3E}">
        <p14:creationId xmlns:p14="http://schemas.microsoft.com/office/powerpoint/2010/main" val="29856766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we do?</a:t>
            </a:r>
            <a:endParaRPr lang="en-US" dirty="0"/>
          </a:p>
        </p:txBody>
      </p:sp>
      <p:sp>
        <p:nvSpPr>
          <p:cNvPr id="3" name="Content Placeholder 2"/>
          <p:cNvSpPr>
            <a:spLocks noGrp="1"/>
          </p:cNvSpPr>
          <p:nvPr>
            <p:ph idx="1"/>
          </p:nvPr>
        </p:nvSpPr>
        <p:spPr>
          <a:xfrm>
            <a:off x="609600" y="1752600"/>
            <a:ext cx="8077200" cy="4114800"/>
          </a:xfrm>
        </p:spPr>
        <p:txBody>
          <a:bodyPr/>
          <a:lstStyle/>
          <a:p>
            <a:r>
              <a:rPr lang="en-US" sz="1800" dirty="0" smtClean="0"/>
              <a:t>Check your National Societies policies and Code of Conduct</a:t>
            </a:r>
          </a:p>
          <a:p>
            <a:endParaRPr lang="en-US" sz="1800" dirty="0" smtClean="0"/>
          </a:p>
          <a:p>
            <a:r>
              <a:rPr lang="en-US" sz="1800" dirty="0" smtClean="0"/>
              <a:t>Make sure you are aware of the correct procedures for reporting </a:t>
            </a:r>
          </a:p>
          <a:p>
            <a:endParaRPr lang="en-US" sz="1800" dirty="0"/>
          </a:p>
          <a:p>
            <a:r>
              <a:rPr lang="en-US" sz="1800" dirty="0" smtClean="0"/>
              <a:t>Brief your team on these and on the six core principles outlined in the video </a:t>
            </a:r>
          </a:p>
          <a:p>
            <a:endParaRPr lang="en-US" sz="1800" dirty="0" smtClean="0"/>
          </a:p>
          <a:p>
            <a:r>
              <a:rPr lang="en-US" sz="1800" dirty="0" smtClean="0"/>
              <a:t>If you notice an incident it is your duty as Red Cross Red Crescent staff to report this. It is </a:t>
            </a:r>
            <a:r>
              <a:rPr lang="en-US" sz="1800" dirty="0"/>
              <a:t>a breach of the code of conduct if you do not report</a:t>
            </a:r>
          </a:p>
          <a:p>
            <a:endParaRPr lang="en-US" sz="1800" dirty="0"/>
          </a:p>
          <a:p>
            <a:r>
              <a:rPr lang="en-US" sz="1800" dirty="0"/>
              <a:t>HR role to brief new delegates and new staff members and raise awareness by distributing the policies and guidelines…but it is a duty of all staff to uphold this!</a:t>
            </a:r>
          </a:p>
          <a:p>
            <a:endParaRPr lang="en-US" sz="1800" dirty="0" smtClean="0"/>
          </a:p>
        </p:txBody>
      </p:sp>
    </p:spTree>
    <p:extLst>
      <p:ext uri="{BB962C8B-B14F-4D97-AF65-F5344CB8AC3E}">
        <p14:creationId xmlns:p14="http://schemas.microsoft.com/office/powerpoint/2010/main" val="19613841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524000" y="2438400"/>
            <a:ext cx="3276600" cy="2514600"/>
          </a:xfrm>
        </p:spPr>
        <p:txBody>
          <a:bodyPr/>
          <a:lstStyle/>
          <a:p>
            <a:endParaRPr lang="en-US" dirty="0"/>
          </a:p>
          <a:p>
            <a:pPr algn="ctr"/>
            <a:endParaRPr lang="en-US" dirty="0" smtClean="0"/>
          </a:p>
          <a:p>
            <a:pPr marL="0" indent="0" algn="ctr">
              <a:buNone/>
            </a:pPr>
            <a:r>
              <a:rPr lang="en-US" sz="3000" b="1" dirty="0"/>
              <a:t>A</a:t>
            </a:r>
            <a:r>
              <a:rPr lang="en-US" sz="3000" b="1" dirty="0" smtClean="0"/>
              <a:t>ny questions?</a:t>
            </a:r>
            <a:endParaRPr lang="en-US" sz="3000"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2667000"/>
            <a:ext cx="1762125" cy="259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263162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453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exploitation and abuse</a:t>
            </a:r>
            <a:endParaRPr lang="en-US" dirty="0"/>
          </a:p>
        </p:txBody>
      </p:sp>
      <p:sp>
        <p:nvSpPr>
          <p:cNvPr id="3" name="Content Placeholder 2"/>
          <p:cNvSpPr>
            <a:spLocks noGrp="1"/>
          </p:cNvSpPr>
          <p:nvPr>
            <p:ph idx="1"/>
          </p:nvPr>
        </p:nvSpPr>
        <p:spPr>
          <a:xfrm>
            <a:off x="685800" y="1676400"/>
            <a:ext cx="8001000" cy="4191000"/>
          </a:xfrm>
        </p:spPr>
        <p:txBody>
          <a:bodyPr/>
          <a:lstStyle/>
          <a:p>
            <a:endParaRPr lang="en-GB" dirty="0" smtClean="0"/>
          </a:p>
          <a:p>
            <a:pPr marL="0" indent="0" algn="ctr">
              <a:buNone/>
            </a:pPr>
            <a:r>
              <a:rPr lang="en-GB" dirty="0" smtClean="0"/>
              <a:t>You </a:t>
            </a:r>
            <a:r>
              <a:rPr lang="en-GB" dirty="0"/>
              <a:t>(staff of a National Society) learn that one of the volunteers in charge of distributing food sexually assaulted a woman and then gave her food as ‘compensation’. You know who the victim is but do not know who the perpetrator is. Revealing her identity to anyone will compromise her safety and survival. </a:t>
            </a:r>
            <a:endParaRPr lang="en-GB" dirty="0" smtClean="0"/>
          </a:p>
          <a:p>
            <a:endParaRPr lang="en-US" dirty="0"/>
          </a:p>
          <a:p>
            <a:pPr marL="0" indent="0">
              <a:buNone/>
            </a:pPr>
            <a:endParaRPr lang="en-GB" dirty="0" smtClean="0"/>
          </a:p>
          <a:p>
            <a:pPr marL="0" indent="0">
              <a:buNone/>
            </a:pPr>
            <a:r>
              <a:rPr lang="en-GB" dirty="0" smtClean="0"/>
              <a:t>What </a:t>
            </a:r>
            <a:r>
              <a:rPr lang="en-GB" dirty="0"/>
              <a:t>should you do</a:t>
            </a:r>
            <a:r>
              <a:rPr lang="en-GB" dirty="0" smtClean="0"/>
              <a:t>?</a:t>
            </a:r>
            <a:endParaRPr lang="en-US" dirty="0"/>
          </a:p>
        </p:txBody>
      </p:sp>
    </p:spTree>
    <p:extLst>
      <p:ext uri="{BB962C8B-B14F-4D97-AF65-F5344CB8AC3E}">
        <p14:creationId xmlns:p14="http://schemas.microsoft.com/office/powerpoint/2010/main" val="36578833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you do?</a:t>
            </a:r>
            <a:endParaRPr lang="en-US" dirty="0"/>
          </a:p>
        </p:txBody>
      </p:sp>
      <p:sp>
        <p:nvSpPr>
          <p:cNvPr id="3" name="Content Placeholder 2"/>
          <p:cNvSpPr>
            <a:spLocks noGrp="1"/>
          </p:cNvSpPr>
          <p:nvPr>
            <p:ph idx="1"/>
          </p:nvPr>
        </p:nvSpPr>
        <p:spPr>
          <a:xfrm>
            <a:off x="609600" y="1752600"/>
            <a:ext cx="8077200" cy="4114800"/>
          </a:xfrm>
        </p:spPr>
        <p:txBody>
          <a:bodyPr/>
          <a:lstStyle/>
          <a:p>
            <a:pPr lvl="0"/>
            <a:r>
              <a:rPr lang="en-GB" sz="2000" dirty="0"/>
              <a:t>Privately interrogate the woman. Get her to tell you his name even if she does not want </a:t>
            </a:r>
            <a:r>
              <a:rPr lang="en-GB" sz="2000" dirty="0" smtClean="0"/>
              <a:t>to.</a:t>
            </a:r>
          </a:p>
          <a:p>
            <a:pPr lvl="0"/>
            <a:r>
              <a:rPr lang="en-GB" sz="2000" dirty="0" smtClean="0"/>
              <a:t>Console </a:t>
            </a:r>
            <a:r>
              <a:rPr lang="en-GB" sz="2000" dirty="0"/>
              <a:t>the victim. Anything else you do may compromise her position in her community</a:t>
            </a:r>
            <a:endParaRPr lang="en-US" sz="2000" dirty="0"/>
          </a:p>
          <a:p>
            <a:pPr lvl="0"/>
            <a:r>
              <a:rPr lang="en-GB" sz="2000" dirty="0" smtClean="0"/>
              <a:t>First</a:t>
            </a:r>
            <a:r>
              <a:rPr lang="en-GB" sz="2000" dirty="0"/>
              <a:t>, make sure that she is in a safe environment and her health needs are met anonymously. Then ensure that the commander-in-chief is informed of the incident and the issue is addressed delicately. Contribute to future camp or other coordination activities that will help prevent similar incidents</a:t>
            </a:r>
            <a:endParaRPr lang="en-US" sz="2000" dirty="0"/>
          </a:p>
          <a:p>
            <a:pPr lvl="0"/>
            <a:r>
              <a:rPr lang="en-GB" sz="2000" dirty="0" smtClean="0"/>
              <a:t>Lecture </a:t>
            </a:r>
            <a:r>
              <a:rPr lang="en-GB" sz="2000" dirty="0"/>
              <a:t>the volunteers about their lack of respect for women and children. After all, this is typical male aggressive behaviour.</a:t>
            </a:r>
            <a:endParaRPr lang="en-US" sz="2000" dirty="0"/>
          </a:p>
          <a:p>
            <a:pPr marL="0" indent="0">
              <a:buNone/>
            </a:pPr>
            <a:r>
              <a:rPr lang="en-GB" sz="2000" dirty="0"/>
              <a:t/>
            </a:r>
            <a:br>
              <a:rPr lang="en-GB" sz="2000" dirty="0"/>
            </a:br>
            <a:endParaRPr lang="en-US" sz="2000" dirty="0"/>
          </a:p>
          <a:p>
            <a:endParaRPr lang="en-US" sz="2000" dirty="0"/>
          </a:p>
        </p:txBody>
      </p:sp>
    </p:spTree>
    <p:extLst>
      <p:ext uri="{BB962C8B-B14F-4D97-AF65-F5344CB8AC3E}">
        <p14:creationId xmlns:p14="http://schemas.microsoft.com/office/powerpoint/2010/main" val="35940886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you do?</a:t>
            </a:r>
            <a:endParaRPr lang="en-US" dirty="0"/>
          </a:p>
        </p:txBody>
      </p:sp>
      <p:sp>
        <p:nvSpPr>
          <p:cNvPr id="3" name="Content Placeholder 2"/>
          <p:cNvSpPr>
            <a:spLocks noGrp="1"/>
          </p:cNvSpPr>
          <p:nvPr>
            <p:ph idx="1"/>
          </p:nvPr>
        </p:nvSpPr>
        <p:spPr>
          <a:xfrm>
            <a:off x="1066800" y="1905000"/>
            <a:ext cx="7620000" cy="3962400"/>
          </a:xfrm>
        </p:spPr>
        <p:txBody>
          <a:bodyPr/>
          <a:lstStyle/>
          <a:p>
            <a:r>
              <a:rPr lang="en-GB" sz="2000" dirty="0"/>
              <a:t>Privately interrogate the woman. Get her to tell you his name even if she does not want </a:t>
            </a:r>
            <a:r>
              <a:rPr lang="en-GB" sz="2000" dirty="0" smtClean="0"/>
              <a:t>to</a:t>
            </a:r>
            <a:r>
              <a:rPr lang="en-GB" sz="2000" dirty="0">
                <a:solidFill>
                  <a:srgbClr val="FF0000"/>
                </a:solidFill>
              </a:rPr>
              <a:t>. NO –her health and safety is more important and should be addressed first</a:t>
            </a:r>
            <a:endParaRPr lang="en-US" sz="2000" dirty="0">
              <a:solidFill>
                <a:srgbClr val="FF0000"/>
              </a:solidFill>
            </a:endParaRPr>
          </a:p>
          <a:p>
            <a:pPr lvl="0"/>
            <a:endParaRPr lang="en-GB" sz="2000" dirty="0" smtClean="0"/>
          </a:p>
          <a:p>
            <a:r>
              <a:rPr lang="en-GB" sz="2000" dirty="0" smtClean="0"/>
              <a:t>Console </a:t>
            </a:r>
            <a:r>
              <a:rPr lang="en-GB" sz="2000" dirty="0"/>
              <a:t>the victim. Anything else you do may compromise her position in her </a:t>
            </a:r>
            <a:r>
              <a:rPr lang="en-GB" sz="2000" dirty="0" smtClean="0"/>
              <a:t>community </a:t>
            </a:r>
            <a:r>
              <a:rPr lang="en-GB" sz="2000" dirty="0" smtClean="0">
                <a:solidFill>
                  <a:srgbClr val="FF0000"/>
                </a:solidFill>
              </a:rPr>
              <a:t>NO </a:t>
            </a:r>
            <a:r>
              <a:rPr lang="en-GB" sz="2000" dirty="0">
                <a:solidFill>
                  <a:srgbClr val="FF0000"/>
                </a:solidFill>
              </a:rPr>
              <a:t>–she needs support but consolation is not enough as it leaves her health in jeopardy and does not prevent further violations</a:t>
            </a:r>
            <a:endParaRPr lang="en-US" sz="2000" dirty="0">
              <a:solidFill>
                <a:srgbClr val="FF0000"/>
              </a:solidFill>
            </a:endParaRPr>
          </a:p>
          <a:p>
            <a:pPr marL="0" lvl="0" indent="0">
              <a:buNone/>
            </a:pPr>
            <a:endParaRPr lang="en-US" sz="2000" dirty="0"/>
          </a:p>
        </p:txBody>
      </p:sp>
    </p:spTree>
    <p:extLst>
      <p:ext uri="{BB962C8B-B14F-4D97-AF65-F5344CB8AC3E}">
        <p14:creationId xmlns:p14="http://schemas.microsoft.com/office/powerpoint/2010/main" val="13038061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should you do?</a:t>
            </a:r>
          </a:p>
        </p:txBody>
      </p:sp>
      <p:sp>
        <p:nvSpPr>
          <p:cNvPr id="3" name="Content Placeholder 2"/>
          <p:cNvSpPr>
            <a:spLocks noGrp="1"/>
          </p:cNvSpPr>
          <p:nvPr>
            <p:ph idx="1"/>
          </p:nvPr>
        </p:nvSpPr>
        <p:spPr>
          <a:xfrm>
            <a:off x="1066800" y="1828800"/>
            <a:ext cx="7620000" cy="4038600"/>
          </a:xfrm>
        </p:spPr>
        <p:txBody>
          <a:bodyPr/>
          <a:lstStyle/>
          <a:p>
            <a:pPr lvl="0"/>
            <a:r>
              <a:rPr lang="en-GB" sz="2000" dirty="0"/>
              <a:t>First, make sure that she is in a safe environment and her health needs are met anonymously. Then ensure that the commander-in-chief is informed of the incident and the issue is addressed delicately. Contribute to future camp or other coordination activities that will help prevent similar </a:t>
            </a:r>
            <a:r>
              <a:rPr lang="en-GB" sz="2000" dirty="0" smtClean="0"/>
              <a:t>incidents</a:t>
            </a:r>
          </a:p>
          <a:p>
            <a:pPr lvl="0"/>
            <a:r>
              <a:rPr lang="en-GB" sz="2000" dirty="0" smtClean="0">
                <a:solidFill>
                  <a:srgbClr val="FF0000"/>
                </a:solidFill>
              </a:rPr>
              <a:t>CORRECT</a:t>
            </a:r>
            <a:endParaRPr lang="en-GB" sz="2000" dirty="0">
              <a:solidFill>
                <a:srgbClr val="FF0000"/>
              </a:solidFill>
            </a:endParaRPr>
          </a:p>
          <a:p>
            <a:pPr lvl="0"/>
            <a:endParaRPr lang="en-US" sz="2000" dirty="0"/>
          </a:p>
          <a:p>
            <a:pPr lvl="0"/>
            <a:r>
              <a:rPr lang="en-GB" sz="2000" dirty="0"/>
              <a:t>Lecture the volunteers about their lack of respect for women and children. After all, this is typical male aggressive behaviour</a:t>
            </a:r>
            <a:r>
              <a:rPr lang="en-GB" sz="2000" dirty="0" smtClean="0"/>
              <a:t>. </a:t>
            </a:r>
            <a:r>
              <a:rPr lang="en-GB" sz="2000" dirty="0" smtClean="0">
                <a:solidFill>
                  <a:srgbClr val="FF0000"/>
                </a:solidFill>
              </a:rPr>
              <a:t>– No not true</a:t>
            </a:r>
            <a:endParaRPr lang="en-US" sz="2000" dirty="0">
              <a:solidFill>
                <a:srgbClr val="FF0000"/>
              </a:solidFill>
            </a:endParaRPr>
          </a:p>
          <a:p>
            <a:pPr marL="0" indent="0">
              <a:buNone/>
            </a:pPr>
            <a:r>
              <a:rPr lang="en-GB" sz="2000" dirty="0"/>
              <a:t/>
            </a:r>
            <a:br>
              <a:rPr lang="en-GB" sz="2000" dirty="0"/>
            </a:br>
            <a:endParaRPr lang="en-US" sz="2000" dirty="0"/>
          </a:p>
          <a:p>
            <a:endParaRPr lang="en-US" sz="2000" dirty="0"/>
          </a:p>
          <a:p>
            <a:pPr marL="0" lvl="0" indent="0">
              <a:buNone/>
            </a:pPr>
            <a:endParaRPr lang="en-GB" sz="2000" dirty="0"/>
          </a:p>
          <a:p>
            <a:pPr marL="0" lvl="0" indent="0">
              <a:buNone/>
            </a:pPr>
            <a:endParaRPr lang="en-GB" sz="2000" dirty="0" smtClean="0"/>
          </a:p>
          <a:p>
            <a:pPr marL="0" lvl="0" indent="0">
              <a:buNone/>
            </a:pPr>
            <a:endParaRPr lang="en-GB" sz="2000" dirty="0"/>
          </a:p>
          <a:p>
            <a:endParaRPr lang="en-US" sz="2000" dirty="0"/>
          </a:p>
        </p:txBody>
      </p:sp>
    </p:spTree>
    <p:extLst>
      <p:ext uri="{BB962C8B-B14F-4D97-AF65-F5344CB8AC3E}">
        <p14:creationId xmlns:p14="http://schemas.microsoft.com/office/powerpoint/2010/main" val="32797722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Serve with Pride</a:t>
            </a:r>
            <a:endParaRPr lang="en-US" dirty="0"/>
          </a:p>
        </p:txBody>
      </p:sp>
      <p:sp>
        <p:nvSpPr>
          <p:cNvPr id="4" name="Content Placeholder 2"/>
          <p:cNvSpPr txBox="1">
            <a:spLocks/>
          </p:cNvSpPr>
          <p:nvPr/>
        </p:nvSpPr>
        <p:spPr bwMode="auto">
          <a:xfrm>
            <a:off x="2987824" y="2420887"/>
            <a:ext cx="5698976" cy="26305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1" fontAlgn="base" hangingPunct="1">
              <a:spcBef>
                <a:spcPct val="20000"/>
              </a:spcBef>
              <a:spcAft>
                <a:spcPct val="0"/>
              </a:spcAft>
              <a:buClr>
                <a:srgbClr val="CF1C21"/>
              </a:buClr>
              <a:buSzPct val="80000"/>
              <a:buFont typeface="Wingdings" pitchFamily="2" charset="2"/>
              <a:buChar char="§"/>
              <a:defRPr sz="2200" kern="1200">
                <a:solidFill>
                  <a:schemeClr val="tx1"/>
                </a:solidFill>
                <a:latin typeface="Arial" pitchFamily="34" charset="0"/>
                <a:ea typeface="+mn-ea"/>
                <a:cs typeface="Arial" pitchFamily="34" charset="0"/>
              </a:defRPr>
            </a:lvl1pPr>
            <a:lvl2pPr marL="450850" indent="-177800"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2pPr>
            <a:lvl3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3pPr>
            <a:lvl4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4pPr>
            <a:lvl5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Wingdings" pitchFamily="2" charset="2"/>
              <a:buNone/>
            </a:pPr>
            <a:r>
              <a:rPr lang="en-GB" sz="2600" smtClean="0">
                <a:latin typeface="+mn-lt"/>
              </a:rPr>
              <a:t>To Serve with Pride: Zero tolerance for sexual exploitation and abuse by our own staff</a:t>
            </a:r>
            <a:endParaRPr lang="en-GB" sz="2600" dirty="0">
              <a:latin typeface="+mn-lt"/>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1956149"/>
            <a:ext cx="1578508" cy="35600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2987824" y="4114800"/>
            <a:ext cx="5698976" cy="646331"/>
          </a:xfrm>
          <a:prstGeom prst="rect">
            <a:avLst/>
          </a:prstGeom>
          <a:noFill/>
        </p:spPr>
        <p:txBody>
          <a:bodyPr wrap="square" rtlCol="0">
            <a:spAutoFit/>
          </a:bodyPr>
          <a:lstStyle/>
          <a:p>
            <a:r>
              <a:rPr lang="en-US" dirty="0">
                <a:hlinkClick r:id="rId4"/>
              </a:rPr>
              <a:t>https://</a:t>
            </a:r>
            <a:r>
              <a:rPr lang="en-US" dirty="0" smtClean="0">
                <a:hlinkClick r:id="rId4"/>
              </a:rPr>
              <a:t>www.youtube.com/watch?v=NfMKMCYFgPo</a:t>
            </a:r>
            <a:endParaRPr lang="en-US" dirty="0" smtClean="0"/>
          </a:p>
          <a:p>
            <a:endParaRPr lang="en-US" dirty="0"/>
          </a:p>
        </p:txBody>
      </p:sp>
    </p:spTree>
    <p:extLst>
      <p:ext uri="{BB962C8B-B14F-4D97-AF65-F5344CB8AC3E}">
        <p14:creationId xmlns:p14="http://schemas.microsoft.com/office/powerpoint/2010/main" val="33601723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 Core Principles</a:t>
            </a:r>
            <a:endParaRPr lang="en-US" dirty="0"/>
          </a:p>
        </p:txBody>
      </p:sp>
      <p:sp>
        <p:nvSpPr>
          <p:cNvPr id="3" name="Content Placeholder 2"/>
          <p:cNvSpPr>
            <a:spLocks noGrp="1"/>
          </p:cNvSpPr>
          <p:nvPr>
            <p:ph idx="1"/>
          </p:nvPr>
        </p:nvSpPr>
        <p:spPr>
          <a:xfrm>
            <a:off x="1295400" y="1676400"/>
            <a:ext cx="7391400" cy="4191000"/>
          </a:xfrm>
        </p:spPr>
        <p:txBody>
          <a:bodyPr/>
          <a:lstStyle/>
          <a:p>
            <a:pPr marL="457200" indent="-457200">
              <a:buClrTx/>
              <a:buFont typeface="+mj-lt"/>
              <a:buAutoNum type="alphaLcPeriod"/>
            </a:pPr>
            <a:r>
              <a:rPr lang="en-GB" sz="2000" dirty="0"/>
              <a:t>Sexual exploitation and sexual abuse constitute acts of serious misconduct and are therefore grounds for disciplinary measures, including summary dismissal </a:t>
            </a:r>
          </a:p>
          <a:p>
            <a:pPr marL="457200" indent="-457200">
              <a:buClrTx/>
              <a:buFont typeface="+mj-lt"/>
              <a:buAutoNum type="alphaLcPeriod"/>
            </a:pPr>
            <a:r>
              <a:rPr lang="en-GB" sz="2000" dirty="0"/>
              <a:t>Sexual activity with children (persons under the age of 18) is prohibited regardless of the age of majority or age of consent locally. Mistaken belief in the age of a child is not a defence </a:t>
            </a:r>
          </a:p>
          <a:p>
            <a:pPr marL="457200" indent="-457200">
              <a:buClrTx/>
              <a:buFont typeface="+mj-lt"/>
              <a:buAutoNum type="alphaLcPeriod"/>
            </a:pPr>
            <a:r>
              <a:rPr lang="en-GB" sz="2000" dirty="0"/>
              <a:t>Exchange of money, employment, goods or services for sex, including sexual favours or other forms of humiliating, degrading or exploitative behaviour, is prohibited. This includes any exchange of assistance that is due to beneficiaries </a:t>
            </a:r>
          </a:p>
          <a:p>
            <a:endParaRPr lang="en-US" dirty="0"/>
          </a:p>
        </p:txBody>
      </p:sp>
    </p:spTree>
    <p:extLst>
      <p:ext uri="{BB962C8B-B14F-4D97-AF65-F5344CB8AC3E}">
        <p14:creationId xmlns:p14="http://schemas.microsoft.com/office/powerpoint/2010/main" val="15758569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 Core Principles</a:t>
            </a:r>
            <a:endParaRPr lang="en-US" dirty="0"/>
          </a:p>
        </p:txBody>
      </p:sp>
      <p:sp>
        <p:nvSpPr>
          <p:cNvPr id="3" name="Content Placeholder 2"/>
          <p:cNvSpPr>
            <a:spLocks noGrp="1"/>
          </p:cNvSpPr>
          <p:nvPr>
            <p:ph idx="1"/>
          </p:nvPr>
        </p:nvSpPr>
        <p:spPr>
          <a:xfrm>
            <a:off x="1295400" y="1600200"/>
            <a:ext cx="7391400" cy="4267200"/>
          </a:xfrm>
        </p:spPr>
        <p:txBody>
          <a:bodyPr/>
          <a:lstStyle/>
          <a:p>
            <a:pPr marL="457200" indent="-457200">
              <a:buClrTx/>
              <a:buFont typeface="+mj-lt"/>
              <a:buAutoNum type="alphaLcPeriod"/>
            </a:pPr>
            <a:r>
              <a:rPr lang="en-GB" sz="2000" dirty="0"/>
              <a:t>Sexual relationships between staff and beneficiaries of assistance, since they are based on inherently unequal power dynamics, undermine credibility and integrity and are strongly discouraged; </a:t>
            </a:r>
          </a:p>
          <a:p>
            <a:pPr marL="457200" indent="-457200">
              <a:buClrTx/>
              <a:buFont typeface="+mj-lt"/>
              <a:buAutoNum type="alphaLcPeriod"/>
            </a:pPr>
            <a:r>
              <a:rPr lang="en-GB" sz="2000" dirty="0"/>
              <a:t>Where a staff member develops concerns or suspicions regarding sexual exploitation or sexual abuse by a fellow worker, whether in the same agency or not, he or she must report such concerns via established reporting mechanisms; </a:t>
            </a:r>
          </a:p>
          <a:p>
            <a:pPr marL="457200" indent="-457200">
              <a:buClrTx/>
              <a:buFont typeface="+mj-lt"/>
              <a:buAutoNum type="alphaLcPeriod"/>
            </a:pPr>
            <a:r>
              <a:rPr lang="en-GB" sz="2000" dirty="0"/>
              <a:t>Staff are obliged to create and maintain an environment that prevents sexual exploitation and sexual abuse. Managers at all levels have a particular responsibility to support and develop systems that maintain this environment. </a:t>
            </a:r>
          </a:p>
          <a:p>
            <a:endParaRPr lang="en-US" dirty="0"/>
          </a:p>
        </p:txBody>
      </p:sp>
    </p:spTree>
    <p:extLst>
      <p:ext uri="{BB962C8B-B14F-4D97-AF65-F5344CB8AC3E}">
        <p14:creationId xmlns:p14="http://schemas.microsoft.com/office/powerpoint/2010/main" val="41397216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IFRC’s reporting mechanism</a:t>
            </a:r>
            <a:endParaRPr lang="en-US" dirty="0"/>
          </a:p>
        </p:txBody>
      </p:sp>
      <p:sp>
        <p:nvSpPr>
          <p:cNvPr id="3" name="Content Placeholder 2"/>
          <p:cNvSpPr>
            <a:spLocks noGrp="1"/>
          </p:cNvSpPr>
          <p:nvPr>
            <p:ph idx="1"/>
          </p:nvPr>
        </p:nvSpPr>
        <p:spPr>
          <a:xfrm>
            <a:off x="990600" y="1752600"/>
            <a:ext cx="7696200" cy="4114800"/>
          </a:xfrm>
        </p:spPr>
        <p:txBody>
          <a:bodyPr/>
          <a:lstStyle/>
          <a:p>
            <a:pPr marL="0" indent="0">
              <a:buNone/>
            </a:pPr>
            <a:r>
              <a:rPr lang="en-US" sz="2000" b="1" dirty="0" smtClean="0"/>
              <a:t>Main documents include:</a:t>
            </a:r>
          </a:p>
          <a:p>
            <a:pPr lvl="1"/>
            <a:r>
              <a:rPr lang="en-US" dirty="0"/>
              <a:t>Anti harassment guidelines</a:t>
            </a:r>
          </a:p>
          <a:p>
            <a:pPr lvl="1"/>
            <a:r>
              <a:rPr lang="en-US" dirty="0"/>
              <a:t>Child protection policy</a:t>
            </a:r>
          </a:p>
          <a:p>
            <a:pPr lvl="1"/>
            <a:r>
              <a:rPr lang="en-US" dirty="0"/>
              <a:t>Code of </a:t>
            </a:r>
            <a:r>
              <a:rPr lang="en-US" dirty="0" smtClean="0"/>
              <a:t>Conduct</a:t>
            </a:r>
          </a:p>
          <a:p>
            <a:pPr marL="0" indent="0">
              <a:buNone/>
            </a:pPr>
            <a:endParaRPr lang="en-US" sz="2000" dirty="0"/>
          </a:p>
          <a:p>
            <a:pPr marL="0" indent="0">
              <a:buNone/>
            </a:pPr>
            <a:r>
              <a:rPr lang="en-US" sz="2000" b="1" dirty="0" smtClean="0"/>
              <a:t>Reporting mechanism:</a:t>
            </a:r>
          </a:p>
          <a:p>
            <a:pPr marL="457200" indent="-457200">
              <a:buAutoNum type="arabicParenR"/>
            </a:pPr>
            <a:r>
              <a:rPr lang="en-US" sz="2000" dirty="0" smtClean="0"/>
              <a:t>Line manager </a:t>
            </a:r>
            <a:endParaRPr lang="en-US" sz="2000" dirty="0"/>
          </a:p>
          <a:p>
            <a:pPr marL="457200" indent="-457200">
              <a:buAutoNum type="arabicParenR"/>
            </a:pPr>
            <a:r>
              <a:rPr lang="en-US" sz="2000" dirty="0" smtClean="0"/>
              <a:t>Head of HR</a:t>
            </a:r>
          </a:p>
          <a:p>
            <a:pPr marL="457200" indent="-457200">
              <a:buAutoNum type="arabicParenR"/>
            </a:pPr>
            <a:r>
              <a:rPr lang="en-US" sz="2000" dirty="0" smtClean="0"/>
              <a:t>Safe number – call center based in UK.</a:t>
            </a:r>
          </a:p>
          <a:p>
            <a:pPr marL="0" indent="0">
              <a:buNone/>
            </a:pPr>
            <a:endParaRPr lang="en-US" sz="2000" dirty="0" smtClean="0"/>
          </a:p>
          <a:p>
            <a:pPr marL="0" indent="0">
              <a:buNone/>
            </a:pPr>
            <a:r>
              <a:rPr lang="en-US" sz="2000" b="1" dirty="0" smtClean="0"/>
              <a:t>All 3 avenues have a duty of confidentiality</a:t>
            </a:r>
            <a:endParaRPr lang="en-US" sz="2000" b="1" dirty="0"/>
          </a:p>
          <a:p>
            <a:pPr lvl="1"/>
            <a:endParaRPr lang="en-US" dirty="0"/>
          </a:p>
          <a:p>
            <a:pPr lvl="1"/>
            <a:endParaRPr lang="en-US" dirty="0" smtClean="0"/>
          </a:p>
          <a:p>
            <a:pPr lvl="1"/>
            <a:endParaRPr lang="en-US" dirty="0"/>
          </a:p>
        </p:txBody>
      </p:sp>
    </p:spTree>
    <p:extLst>
      <p:ext uri="{BB962C8B-B14F-4D97-AF65-F5344CB8AC3E}">
        <p14:creationId xmlns:p14="http://schemas.microsoft.com/office/powerpoint/2010/main" val="290943551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FRC_2011 presentation-EN">
  <a:themeElements>
    <a:clrScheme name="Custom 2">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IFRC_2011 presentation-EN">
  <a:themeElements>
    <a:clrScheme name="Custom 2">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1328</TotalTime>
  <Words>810</Words>
  <Application>Microsoft Office PowerPoint</Application>
  <PresentationFormat>On-screen Show (4:3)</PresentationFormat>
  <Paragraphs>79</Paragraphs>
  <Slides>13</Slides>
  <Notes>4</Notes>
  <HiddenSlides>0</HiddenSlides>
  <MMClips>0</MMClips>
  <ScaleCrop>false</ScaleCrop>
  <HeadingPairs>
    <vt:vector size="4" baseType="variant">
      <vt:variant>
        <vt:lpstr>Theme</vt:lpstr>
      </vt:variant>
      <vt:variant>
        <vt:i4>3</vt:i4>
      </vt:variant>
      <vt:variant>
        <vt:lpstr>Slide Titles</vt:lpstr>
      </vt:variant>
      <vt:variant>
        <vt:i4>13</vt:i4>
      </vt:variant>
    </vt:vector>
  </HeadingPairs>
  <TitlesOfParts>
    <vt:vector size="16" baseType="lpstr">
      <vt:lpstr>1_Office Theme</vt:lpstr>
      <vt:lpstr>IFRC_2011 presentation-EN</vt:lpstr>
      <vt:lpstr>1_IFRC_2011 presentation-EN</vt:lpstr>
      <vt:lpstr>Starting with ourselves</vt:lpstr>
      <vt:lpstr>Sexual exploitation and abuse</vt:lpstr>
      <vt:lpstr>What should you do?</vt:lpstr>
      <vt:lpstr>What should you do?</vt:lpstr>
      <vt:lpstr>What should you do?</vt:lpstr>
      <vt:lpstr>To Serve with Pride</vt:lpstr>
      <vt:lpstr>Six Core Principles</vt:lpstr>
      <vt:lpstr>Six Core Principles</vt:lpstr>
      <vt:lpstr>IFRC’s reporting mechanism</vt:lpstr>
      <vt:lpstr>Prevention first!</vt:lpstr>
      <vt:lpstr>What can we do?</vt:lpstr>
      <vt:lpstr>PowerPoint Presentation</vt:lpstr>
      <vt:lpstr>PowerPoint Presentation</vt:lpstr>
    </vt:vector>
  </TitlesOfParts>
  <Company>IFRC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Inclusion of people with disabilities</dc:title>
  <dc:creator>Christina Haneef</dc:creator>
  <cp:lastModifiedBy>Angeline Tandiono</cp:lastModifiedBy>
  <cp:revision>74</cp:revision>
  <dcterms:created xsi:type="dcterms:W3CDTF">2015-09-19T09:03:12Z</dcterms:created>
  <dcterms:modified xsi:type="dcterms:W3CDTF">2015-10-22T10:25:37Z</dcterms:modified>
</cp:coreProperties>
</file>