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5" r:id="rId2"/>
    <p:sldId id="296" r:id="rId3"/>
    <p:sldId id="294" r:id="rId4"/>
    <p:sldId id="297" r:id="rId5"/>
    <p:sldId id="298" r:id="rId6"/>
    <p:sldId id="293" r:id="rId7"/>
    <p:sldId id="283" r:id="rId8"/>
    <p:sldId id="289" r:id="rId9"/>
    <p:sldId id="290" r:id="rId10"/>
    <p:sldId id="291" r:id="rId11"/>
    <p:sldId id="300" r:id="rId12"/>
    <p:sldId id="299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1818"/>
    <a:srgbClr val="CF1C21"/>
    <a:srgbClr val="8B4907"/>
    <a:srgbClr val="5C4F46"/>
    <a:srgbClr val="66584E"/>
    <a:srgbClr val="E8C7B0"/>
    <a:srgbClr val="F4D1B9"/>
    <a:srgbClr val="B9B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3" autoAdjust="0"/>
    <p:restoredTop sz="96625" autoAdjust="0"/>
  </p:normalViewPr>
  <p:slideViewPr>
    <p:cSldViewPr>
      <p:cViewPr>
        <p:scale>
          <a:sx n="101" d="100"/>
          <a:sy n="101" d="100"/>
        </p:scale>
        <p:origin x="-282" y="1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F7E26B-64D4-4B11-AB16-8FC43156E311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22862E03-0DAE-4D49-922F-371BCF0E147F}">
      <dgm:prSet phldrT="[Text]"/>
      <dgm:spPr/>
      <dgm:t>
        <a:bodyPr/>
        <a:lstStyle/>
        <a:p>
          <a:r>
            <a:rPr lang="en-GB"/>
            <a:t>RC/RC &amp; BENEFICIARIES</a:t>
          </a:r>
        </a:p>
      </dgm:t>
    </dgm:pt>
    <dgm:pt modelId="{79340E74-9B09-413E-B8B1-72055C030091}" type="parTrans" cxnId="{2D10144D-505B-4943-B43B-511B187391EE}">
      <dgm:prSet/>
      <dgm:spPr/>
      <dgm:t>
        <a:bodyPr/>
        <a:lstStyle/>
        <a:p>
          <a:endParaRPr lang="en-GB"/>
        </a:p>
      </dgm:t>
    </dgm:pt>
    <dgm:pt modelId="{C16D04DE-1135-4FD0-B0DD-7ED96964B421}" type="sibTrans" cxnId="{2D10144D-505B-4943-B43B-511B187391EE}">
      <dgm:prSet/>
      <dgm:spPr/>
      <dgm:t>
        <a:bodyPr/>
        <a:lstStyle/>
        <a:p>
          <a:endParaRPr lang="en-GB"/>
        </a:p>
      </dgm:t>
    </dgm:pt>
    <dgm:pt modelId="{B93E30DB-FAC9-4102-A609-66CE198F8898}">
      <dgm:prSet phldrT="[Text]"/>
      <dgm:spPr/>
      <dgm:t>
        <a:bodyPr/>
        <a:lstStyle/>
        <a:p>
          <a:r>
            <a:rPr lang="en-GB" dirty="0"/>
            <a:t>GOVERMENT</a:t>
          </a:r>
          <a:r>
            <a:rPr lang="en-US" dirty="0" smtClean="0"/>
            <a:t>(ministries7interior, education/health,  local authorities,  migration police, migration services, clinics, hospitals, </a:t>
          </a:r>
          <a:r>
            <a:rPr lang="en-US" dirty="0" err="1" smtClean="0"/>
            <a:t>etc</a:t>
          </a:r>
          <a:r>
            <a:rPr lang="en-US" dirty="0" smtClean="0"/>
            <a:t>)</a:t>
          </a:r>
          <a:endParaRPr lang="en-GB" dirty="0"/>
        </a:p>
      </dgm:t>
    </dgm:pt>
    <dgm:pt modelId="{650F5B1F-7877-4920-9E14-9E5304B30BE2}" type="parTrans" cxnId="{A2632A99-9E99-4686-B398-CE6D644E36CC}">
      <dgm:prSet/>
      <dgm:spPr/>
      <dgm:t>
        <a:bodyPr/>
        <a:lstStyle/>
        <a:p>
          <a:endParaRPr lang="en-GB"/>
        </a:p>
      </dgm:t>
    </dgm:pt>
    <dgm:pt modelId="{B1D69882-D235-4E49-AD01-CE4C5CE79F29}" type="sibTrans" cxnId="{A2632A99-9E99-4686-B398-CE6D644E36CC}">
      <dgm:prSet/>
      <dgm:spPr/>
      <dgm:t>
        <a:bodyPr/>
        <a:lstStyle/>
        <a:p>
          <a:endParaRPr lang="en-GB"/>
        </a:p>
      </dgm:t>
    </dgm:pt>
    <dgm:pt modelId="{531F3DC6-1E1F-446C-90BE-8588BCC3880C}">
      <dgm:prSet phldrT="[Text]"/>
      <dgm:spPr/>
      <dgm:t>
        <a:bodyPr/>
        <a:lstStyle/>
        <a:p>
          <a:r>
            <a:rPr lang="en-GB" dirty="0"/>
            <a:t>UN AND INTERNATIONAL ORG.;</a:t>
          </a:r>
          <a:r>
            <a:rPr lang="en-US" dirty="0" smtClean="0"/>
            <a:t>NGO's (international and </a:t>
          </a:r>
          <a:r>
            <a:rPr lang="en-US" smtClean="0"/>
            <a:t>local including CSO’s)</a:t>
          </a:r>
          <a:endParaRPr lang="en-GB"/>
        </a:p>
      </dgm:t>
    </dgm:pt>
    <dgm:pt modelId="{4D4AB459-73A3-4C3F-8E83-4A3FA005BC09}" type="parTrans" cxnId="{2C0B55F5-E1B1-4843-B11E-58B55A910688}">
      <dgm:prSet/>
      <dgm:spPr/>
      <dgm:t>
        <a:bodyPr/>
        <a:lstStyle/>
        <a:p>
          <a:endParaRPr lang="en-GB"/>
        </a:p>
      </dgm:t>
    </dgm:pt>
    <dgm:pt modelId="{AEBCEB23-9643-4263-BF09-5C989A7A4E1A}" type="sibTrans" cxnId="{2C0B55F5-E1B1-4843-B11E-58B55A910688}">
      <dgm:prSet/>
      <dgm:spPr/>
      <dgm:t>
        <a:bodyPr/>
        <a:lstStyle/>
        <a:p>
          <a:endParaRPr lang="en-GB"/>
        </a:p>
      </dgm:t>
    </dgm:pt>
    <dgm:pt modelId="{72F8C5AA-6EC0-4EBF-A8A4-EC540DDD40D9}">
      <dgm:prSet/>
      <dgm:spPr/>
      <dgm:t>
        <a:bodyPr/>
        <a:lstStyle/>
        <a:p>
          <a:r>
            <a:rPr lang="en-GB"/>
            <a:t>Mass Media,</a:t>
          </a:r>
          <a:r>
            <a:rPr lang="en-US" dirty="0" smtClean="0"/>
            <a:t>Educational institutions, Diaspora</a:t>
          </a:r>
          <a:endParaRPr lang="en-GB"/>
        </a:p>
      </dgm:t>
    </dgm:pt>
    <dgm:pt modelId="{75A39F67-4AD4-4AE4-8F01-8EE2EA99FCA2}" type="parTrans" cxnId="{7CB143AE-4AB3-40A7-A05D-8597C48FC4DB}">
      <dgm:prSet/>
      <dgm:spPr/>
      <dgm:t>
        <a:bodyPr/>
        <a:lstStyle/>
        <a:p>
          <a:endParaRPr lang="en-GB"/>
        </a:p>
      </dgm:t>
    </dgm:pt>
    <dgm:pt modelId="{0A1D8D83-10AD-4BD6-9D02-2E6623008826}" type="sibTrans" cxnId="{7CB143AE-4AB3-40A7-A05D-8597C48FC4DB}">
      <dgm:prSet/>
      <dgm:spPr/>
      <dgm:t>
        <a:bodyPr/>
        <a:lstStyle/>
        <a:p>
          <a:endParaRPr lang="en-GB"/>
        </a:p>
      </dgm:t>
    </dgm:pt>
    <dgm:pt modelId="{BF6C94EA-A983-4231-8B0A-1B42962C3AD7}" type="pres">
      <dgm:prSet presAssocID="{CEF7E26B-64D4-4B11-AB16-8FC43156E311}" presName="composite" presStyleCnt="0">
        <dgm:presLayoutVars>
          <dgm:chMax val="5"/>
          <dgm:dir/>
          <dgm:resizeHandles val="exact"/>
        </dgm:presLayoutVars>
      </dgm:prSet>
      <dgm:spPr/>
    </dgm:pt>
    <dgm:pt modelId="{02EFFD96-EDF2-4AE6-8545-63BA3ED1737A}" type="pres">
      <dgm:prSet presAssocID="{22862E03-0DAE-4D49-922F-371BCF0E147F}" presName="circle1" presStyleLbl="lnNode1" presStyleIdx="0" presStyleCnt="4"/>
      <dgm:spPr/>
    </dgm:pt>
    <dgm:pt modelId="{506773B5-5EBE-49C4-98B8-2823A127CA22}" type="pres">
      <dgm:prSet presAssocID="{22862E03-0DAE-4D49-922F-371BCF0E147F}" presName="text1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79EDB3-2756-45ED-B1DD-FD47DDE9A1FF}" type="pres">
      <dgm:prSet presAssocID="{22862E03-0DAE-4D49-922F-371BCF0E147F}" presName="line1" presStyleLbl="callout" presStyleIdx="0" presStyleCnt="8"/>
      <dgm:spPr/>
    </dgm:pt>
    <dgm:pt modelId="{F166D15E-30B0-40F5-AA37-6C58963F605E}" type="pres">
      <dgm:prSet presAssocID="{22862E03-0DAE-4D49-922F-371BCF0E147F}" presName="d1" presStyleLbl="callout" presStyleIdx="1" presStyleCnt="8"/>
      <dgm:spPr/>
    </dgm:pt>
    <dgm:pt modelId="{84392A57-2AE8-4DC2-A946-1CDB579B3B3A}" type="pres">
      <dgm:prSet presAssocID="{B93E30DB-FAC9-4102-A609-66CE198F8898}" presName="circle2" presStyleLbl="lnNode1" presStyleIdx="1" presStyleCnt="4"/>
      <dgm:spPr/>
    </dgm:pt>
    <dgm:pt modelId="{2724FFEF-9E0D-4EF2-81C6-BE94C1E097EF}" type="pres">
      <dgm:prSet presAssocID="{B93E30DB-FAC9-4102-A609-66CE198F8898}" presName="text2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96AC47-0950-4898-BD31-3291F7F2BED6}" type="pres">
      <dgm:prSet presAssocID="{B93E30DB-FAC9-4102-A609-66CE198F8898}" presName="line2" presStyleLbl="callout" presStyleIdx="2" presStyleCnt="8"/>
      <dgm:spPr/>
    </dgm:pt>
    <dgm:pt modelId="{D2996F43-4498-419C-A654-E275AE9A9983}" type="pres">
      <dgm:prSet presAssocID="{B93E30DB-FAC9-4102-A609-66CE198F8898}" presName="d2" presStyleLbl="callout" presStyleIdx="3" presStyleCnt="8"/>
      <dgm:spPr/>
    </dgm:pt>
    <dgm:pt modelId="{DAF7EEC8-0213-44E9-A6E0-5611E5EE3A1E}" type="pres">
      <dgm:prSet presAssocID="{531F3DC6-1E1F-446C-90BE-8588BCC3880C}" presName="circle3" presStyleLbl="lnNode1" presStyleIdx="2" presStyleCnt="4"/>
      <dgm:spPr/>
    </dgm:pt>
    <dgm:pt modelId="{752F1790-E1DE-4FBC-B8CA-A6DE84F23563}" type="pres">
      <dgm:prSet presAssocID="{531F3DC6-1E1F-446C-90BE-8588BCC3880C}" presName="text3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9C69D3-A52A-4862-A08A-111A0C62FDCD}" type="pres">
      <dgm:prSet presAssocID="{531F3DC6-1E1F-446C-90BE-8588BCC3880C}" presName="line3" presStyleLbl="callout" presStyleIdx="4" presStyleCnt="8"/>
      <dgm:spPr/>
    </dgm:pt>
    <dgm:pt modelId="{CD4D39CC-DA0C-408C-BE63-C0EB5310F4CB}" type="pres">
      <dgm:prSet presAssocID="{531F3DC6-1E1F-446C-90BE-8588BCC3880C}" presName="d3" presStyleLbl="callout" presStyleIdx="5" presStyleCnt="8"/>
      <dgm:spPr/>
    </dgm:pt>
    <dgm:pt modelId="{E5B30403-6CDB-436B-A73F-31C8D1D7C800}" type="pres">
      <dgm:prSet presAssocID="{72F8C5AA-6EC0-4EBF-A8A4-EC540DDD40D9}" presName="circle4" presStyleLbl="lnNode1" presStyleIdx="3" presStyleCnt="4"/>
      <dgm:spPr/>
      <dgm:t>
        <a:bodyPr/>
        <a:lstStyle/>
        <a:p>
          <a:endParaRPr lang="en-GB"/>
        </a:p>
      </dgm:t>
    </dgm:pt>
    <dgm:pt modelId="{31D83465-F4E9-4A2D-82B6-6C5B79FAF3A3}" type="pres">
      <dgm:prSet presAssocID="{72F8C5AA-6EC0-4EBF-A8A4-EC540DDD40D9}" presName="text4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886048-2E16-4A5D-AF3B-A415ECFCF99A}" type="pres">
      <dgm:prSet presAssocID="{72F8C5AA-6EC0-4EBF-A8A4-EC540DDD40D9}" presName="line4" presStyleLbl="callout" presStyleIdx="6" presStyleCnt="8"/>
      <dgm:spPr/>
    </dgm:pt>
    <dgm:pt modelId="{0335FB6C-DF5F-40C1-B358-E3C84D173294}" type="pres">
      <dgm:prSet presAssocID="{72F8C5AA-6EC0-4EBF-A8A4-EC540DDD40D9}" presName="d4" presStyleLbl="callout" presStyleIdx="7" presStyleCnt="8"/>
      <dgm:spPr/>
    </dgm:pt>
  </dgm:ptLst>
  <dgm:cxnLst>
    <dgm:cxn modelId="{1FE16F57-C107-48FD-A215-98A85B6259E6}" type="presOf" srcId="{531F3DC6-1E1F-446C-90BE-8588BCC3880C}" destId="{752F1790-E1DE-4FBC-B8CA-A6DE84F23563}" srcOrd="0" destOrd="0" presId="urn:microsoft.com/office/officeart/2005/8/layout/target1"/>
    <dgm:cxn modelId="{7CB143AE-4AB3-40A7-A05D-8597C48FC4DB}" srcId="{CEF7E26B-64D4-4B11-AB16-8FC43156E311}" destId="{72F8C5AA-6EC0-4EBF-A8A4-EC540DDD40D9}" srcOrd="3" destOrd="0" parTransId="{75A39F67-4AD4-4AE4-8F01-8EE2EA99FCA2}" sibTransId="{0A1D8D83-10AD-4BD6-9D02-2E6623008826}"/>
    <dgm:cxn modelId="{9718F1C6-7FAE-46BA-9905-CA4CA516094C}" type="presOf" srcId="{22862E03-0DAE-4D49-922F-371BCF0E147F}" destId="{506773B5-5EBE-49C4-98B8-2823A127CA22}" srcOrd="0" destOrd="0" presId="urn:microsoft.com/office/officeart/2005/8/layout/target1"/>
    <dgm:cxn modelId="{38D76216-9C74-4F8D-876C-5D599687D7D8}" type="presOf" srcId="{CEF7E26B-64D4-4B11-AB16-8FC43156E311}" destId="{BF6C94EA-A983-4231-8B0A-1B42962C3AD7}" srcOrd="0" destOrd="0" presId="urn:microsoft.com/office/officeart/2005/8/layout/target1"/>
    <dgm:cxn modelId="{2C0B55F5-E1B1-4843-B11E-58B55A910688}" srcId="{CEF7E26B-64D4-4B11-AB16-8FC43156E311}" destId="{531F3DC6-1E1F-446C-90BE-8588BCC3880C}" srcOrd="2" destOrd="0" parTransId="{4D4AB459-73A3-4C3F-8E83-4A3FA005BC09}" sibTransId="{AEBCEB23-9643-4263-BF09-5C989A7A4E1A}"/>
    <dgm:cxn modelId="{A2632A99-9E99-4686-B398-CE6D644E36CC}" srcId="{CEF7E26B-64D4-4B11-AB16-8FC43156E311}" destId="{B93E30DB-FAC9-4102-A609-66CE198F8898}" srcOrd="1" destOrd="0" parTransId="{650F5B1F-7877-4920-9E14-9E5304B30BE2}" sibTransId="{B1D69882-D235-4E49-AD01-CE4C5CE79F29}"/>
    <dgm:cxn modelId="{9F4F07B8-5EDA-444F-8D66-16BCFA0BE392}" type="presOf" srcId="{72F8C5AA-6EC0-4EBF-A8A4-EC540DDD40D9}" destId="{31D83465-F4E9-4A2D-82B6-6C5B79FAF3A3}" srcOrd="0" destOrd="0" presId="urn:microsoft.com/office/officeart/2005/8/layout/target1"/>
    <dgm:cxn modelId="{A2D29B4B-6DF8-45CA-9DAF-03EAA73A5256}" type="presOf" srcId="{B93E30DB-FAC9-4102-A609-66CE198F8898}" destId="{2724FFEF-9E0D-4EF2-81C6-BE94C1E097EF}" srcOrd="0" destOrd="0" presId="urn:microsoft.com/office/officeart/2005/8/layout/target1"/>
    <dgm:cxn modelId="{2D10144D-505B-4943-B43B-511B187391EE}" srcId="{CEF7E26B-64D4-4B11-AB16-8FC43156E311}" destId="{22862E03-0DAE-4D49-922F-371BCF0E147F}" srcOrd="0" destOrd="0" parTransId="{79340E74-9B09-413E-B8B1-72055C030091}" sibTransId="{C16D04DE-1135-4FD0-B0DD-7ED96964B421}"/>
    <dgm:cxn modelId="{2FEDEDDE-2B2D-412F-8092-1A7B0C5AA7F0}" type="presParOf" srcId="{BF6C94EA-A983-4231-8B0A-1B42962C3AD7}" destId="{02EFFD96-EDF2-4AE6-8545-63BA3ED1737A}" srcOrd="0" destOrd="0" presId="urn:microsoft.com/office/officeart/2005/8/layout/target1"/>
    <dgm:cxn modelId="{3EBC06B8-D8BB-4F5F-AE52-2D548B2205C8}" type="presParOf" srcId="{BF6C94EA-A983-4231-8B0A-1B42962C3AD7}" destId="{506773B5-5EBE-49C4-98B8-2823A127CA22}" srcOrd="1" destOrd="0" presId="urn:microsoft.com/office/officeart/2005/8/layout/target1"/>
    <dgm:cxn modelId="{412FF8A5-4734-4F0B-8AFA-6097D1A52C2F}" type="presParOf" srcId="{BF6C94EA-A983-4231-8B0A-1B42962C3AD7}" destId="{2A79EDB3-2756-45ED-B1DD-FD47DDE9A1FF}" srcOrd="2" destOrd="0" presId="urn:microsoft.com/office/officeart/2005/8/layout/target1"/>
    <dgm:cxn modelId="{1C9CDA35-0662-4589-BAD5-DC9475D35C7B}" type="presParOf" srcId="{BF6C94EA-A983-4231-8B0A-1B42962C3AD7}" destId="{F166D15E-30B0-40F5-AA37-6C58963F605E}" srcOrd="3" destOrd="0" presId="urn:microsoft.com/office/officeart/2005/8/layout/target1"/>
    <dgm:cxn modelId="{FFA7D5E9-53E7-416A-AAF3-7B1441071F75}" type="presParOf" srcId="{BF6C94EA-A983-4231-8B0A-1B42962C3AD7}" destId="{84392A57-2AE8-4DC2-A946-1CDB579B3B3A}" srcOrd="4" destOrd="0" presId="urn:microsoft.com/office/officeart/2005/8/layout/target1"/>
    <dgm:cxn modelId="{063AED48-846B-4651-AA91-953E6E6562E3}" type="presParOf" srcId="{BF6C94EA-A983-4231-8B0A-1B42962C3AD7}" destId="{2724FFEF-9E0D-4EF2-81C6-BE94C1E097EF}" srcOrd="5" destOrd="0" presId="urn:microsoft.com/office/officeart/2005/8/layout/target1"/>
    <dgm:cxn modelId="{759EB906-6025-407E-98E6-A6B5F3A125CF}" type="presParOf" srcId="{BF6C94EA-A983-4231-8B0A-1B42962C3AD7}" destId="{4396AC47-0950-4898-BD31-3291F7F2BED6}" srcOrd="6" destOrd="0" presId="urn:microsoft.com/office/officeart/2005/8/layout/target1"/>
    <dgm:cxn modelId="{FBFFD7A7-6937-4A64-AD02-FD6B731CBFA3}" type="presParOf" srcId="{BF6C94EA-A983-4231-8B0A-1B42962C3AD7}" destId="{D2996F43-4498-419C-A654-E275AE9A9983}" srcOrd="7" destOrd="0" presId="urn:microsoft.com/office/officeart/2005/8/layout/target1"/>
    <dgm:cxn modelId="{BC4EB353-8275-460F-B754-B192A95F0991}" type="presParOf" srcId="{BF6C94EA-A983-4231-8B0A-1B42962C3AD7}" destId="{DAF7EEC8-0213-44E9-A6E0-5611E5EE3A1E}" srcOrd="8" destOrd="0" presId="urn:microsoft.com/office/officeart/2005/8/layout/target1"/>
    <dgm:cxn modelId="{37F25BD7-FCDD-41D7-80C7-6E46665D6E02}" type="presParOf" srcId="{BF6C94EA-A983-4231-8B0A-1B42962C3AD7}" destId="{752F1790-E1DE-4FBC-B8CA-A6DE84F23563}" srcOrd="9" destOrd="0" presId="urn:microsoft.com/office/officeart/2005/8/layout/target1"/>
    <dgm:cxn modelId="{E9052CB1-C82B-48BD-AFC8-27E144AF70DE}" type="presParOf" srcId="{BF6C94EA-A983-4231-8B0A-1B42962C3AD7}" destId="{429C69D3-A52A-4862-A08A-111A0C62FDCD}" srcOrd="10" destOrd="0" presId="urn:microsoft.com/office/officeart/2005/8/layout/target1"/>
    <dgm:cxn modelId="{EE3A3EF6-F357-42E9-81B8-084C0FA5EC1B}" type="presParOf" srcId="{BF6C94EA-A983-4231-8B0A-1B42962C3AD7}" destId="{CD4D39CC-DA0C-408C-BE63-C0EB5310F4CB}" srcOrd="11" destOrd="0" presId="urn:microsoft.com/office/officeart/2005/8/layout/target1"/>
    <dgm:cxn modelId="{D7333DA8-BD7F-4B9F-A584-EA6D7264CFD7}" type="presParOf" srcId="{BF6C94EA-A983-4231-8B0A-1B42962C3AD7}" destId="{E5B30403-6CDB-436B-A73F-31C8D1D7C800}" srcOrd="12" destOrd="0" presId="urn:microsoft.com/office/officeart/2005/8/layout/target1"/>
    <dgm:cxn modelId="{95CB363A-0B78-4524-8D8C-7C9540A3055A}" type="presParOf" srcId="{BF6C94EA-A983-4231-8B0A-1B42962C3AD7}" destId="{31D83465-F4E9-4A2D-82B6-6C5B79FAF3A3}" srcOrd="13" destOrd="0" presId="urn:microsoft.com/office/officeart/2005/8/layout/target1"/>
    <dgm:cxn modelId="{808BF1B6-6B1B-4912-84B7-94A4A0BEFA0E}" type="presParOf" srcId="{BF6C94EA-A983-4231-8B0A-1B42962C3AD7}" destId="{F0886048-2E16-4A5D-AF3B-A415ECFCF99A}" srcOrd="14" destOrd="0" presId="urn:microsoft.com/office/officeart/2005/8/layout/target1"/>
    <dgm:cxn modelId="{BE79B774-3D4B-4261-A0A7-76046386AEDF}" type="presParOf" srcId="{BF6C94EA-A983-4231-8B0A-1B42962C3AD7}" destId="{0335FB6C-DF5F-40C1-B358-E3C84D173294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B30403-6CDB-436B-A73F-31C8D1D7C800}">
      <dsp:nvSpPr>
        <dsp:cNvPr id="0" name=""/>
        <dsp:cNvSpPr/>
      </dsp:nvSpPr>
      <dsp:spPr>
        <a:xfrm>
          <a:off x="809624" y="1047750"/>
          <a:ext cx="3143250" cy="31432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7EEC8-0213-44E9-A6E0-5611E5EE3A1E}">
      <dsp:nvSpPr>
        <dsp:cNvPr id="0" name=""/>
        <dsp:cNvSpPr/>
      </dsp:nvSpPr>
      <dsp:spPr>
        <a:xfrm>
          <a:off x="1258847" y="1496972"/>
          <a:ext cx="2244804" cy="22448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392A57-2AE8-4DC2-A946-1CDB579B3B3A}">
      <dsp:nvSpPr>
        <dsp:cNvPr id="0" name=""/>
        <dsp:cNvSpPr/>
      </dsp:nvSpPr>
      <dsp:spPr>
        <a:xfrm>
          <a:off x="1707808" y="1945933"/>
          <a:ext cx="1346882" cy="13468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EFFD96-EDF2-4AE6-8545-63BA3ED1737A}">
      <dsp:nvSpPr>
        <dsp:cNvPr id="0" name=""/>
        <dsp:cNvSpPr/>
      </dsp:nvSpPr>
      <dsp:spPr>
        <a:xfrm>
          <a:off x="2156769" y="2394894"/>
          <a:ext cx="448960" cy="4489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6773B5-5EBE-49C4-98B8-2823A127CA22}">
      <dsp:nvSpPr>
        <dsp:cNvPr id="0" name=""/>
        <dsp:cNvSpPr/>
      </dsp:nvSpPr>
      <dsp:spPr>
        <a:xfrm>
          <a:off x="4476750" y="0"/>
          <a:ext cx="1571625" cy="75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10160" bIns="1016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/>
            <a:t>RC/RC &amp; BENEFICIARIES</a:t>
          </a:r>
        </a:p>
      </dsp:txBody>
      <dsp:txXfrm>
        <a:off x="4476750" y="0"/>
        <a:ext cx="1571625" cy="751760"/>
      </dsp:txXfrm>
    </dsp:sp>
    <dsp:sp modelId="{2A79EDB3-2756-45ED-B1DD-FD47DDE9A1FF}">
      <dsp:nvSpPr>
        <dsp:cNvPr id="0" name=""/>
        <dsp:cNvSpPr/>
      </dsp:nvSpPr>
      <dsp:spPr>
        <a:xfrm>
          <a:off x="4083843" y="375880"/>
          <a:ext cx="3929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66D15E-30B0-40F5-AA37-6C58963F605E}">
      <dsp:nvSpPr>
        <dsp:cNvPr id="0" name=""/>
        <dsp:cNvSpPr/>
      </dsp:nvSpPr>
      <dsp:spPr>
        <a:xfrm rot="5400000">
          <a:off x="2108835" y="623411"/>
          <a:ext cx="2221230" cy="1728787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24FFEF-9E0D-4EF2-81C6-BE94C1E097EF}">
      <dsp:nvSpPr>
        <dsp:cNvPr id="0" name=""/>
        <dsp:cNvSpPr/>
      </dsp:nvSpPr>
      <dsp:spPr>
        <a:xfrm>
          <a:off x="4476750" y="751760"/>
          <a:ext cx="1571625" cy="75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10160" bIns="1016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/>
            <a:t>GOVERMENT</a:t>
          </a:r>
          <a:r>
            <a:rPr lang="en-US" sz="800" kern="1200" dirty="0" smtClean="0"/>
            <a:t>(ministries7interior, education/health,  local authorities,  migration police, migration services, clinics, hospitals, </a:t>
          </a:r>
          <a:r>
            <a:rPr lang="en-US" sz="800" kern="1200" dirty="0" err="1" smtClean="0"/>
            <a:t>etc</a:t>
          </a:r>
          <a:r>
            <a:rPr lang="en-US" sz="800" kern="1200" dirty="0" smtClean="0"/>
            <a:t>)</a:t>
          </a:r>
          <a:endParaRPr lang="en-GB" sz="800" kern="1200" dirty="0"/>
        </a:p>
      </dsp:txBody>
      <dsp:txXfrm>
        <a:off x="4476750" y="751760"/>
        <a:ext cx="1571625" cy="751760"/>
      </dsp:txXfrm>
    </dsp:sp>
    <dsp:sp modelId="{4396AC47-0950-4898-BD31-3291F7F2BED6}">
      <dsp:nvSpPr>
        <dsp:cNvPr id="0" name=""/>
        <dsp:cNvSpPr/>
      </dsp:nvSpPr>
      <dsp:spPr>
        <a:xfrm>
          <a:off x="4083843" y="1127640"/>
          <a:ext cx="3929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996F43-4498-419C-A654-E275AE9A9983}">
      <dsp:nvSpPr>
        <dsp:cNvPr id="0" name=""/>
        <dsp:cNvSpPr/>
      </dsp:nvSpPr>
      <dsp:spPr>
        <a:xfrm rot="5400000">
          <a:off x="2493359" y="1362860"/>
          <a:ext cx="1824132" cy="135421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2F1790-E1DE-4FBC-B8CA-A6DE84F23563}">
      <dsp:nvSpPr>
        <dsp:cNvPr id="0" name=""/>
        <dsp:cNvSpPr/>
      </dsp:nvSpPr>
      <dsp:spPr>
        <a:xfrm>
          <a:off x="4476750" y="1503521"/>
          <a:ext cx="1571625" cy="75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10160" bIns="1016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/>
            <a:t>UN AND INTERNATIONAL ORG.;</a:t>
          </a:r>
          <a:r>
            <a:rPr lang="en-US" sz="800" kern="1200" dirty="0" smtClean="0"/>
            <a:t>NGO's (international and </a:t>
          </a:r>
          <a:r>
            <a:rPr lang="en-US" sz="800" kern="1200" smtClean="0"/>
            <a:t>local including CSO’s)</a:t>
          </a:r>
          <a:endParaRPr lang="en-GB" sz="800" kern="1200"/>
        </a:p>
      </dsp:txBody>
      <dsp:txXfrm>
        <a:off x="4476750" y="1503521"/>
        <a:ext cx="1571625" cy="751760"/>
      </dsp:txXfrm>
    </dsp:sp>
    <dsp:sp modelId="{429C69D3-A52A-4862-A08A-111A0C62FDCD}">
      <dsp:nvSpPr>
        <dsp:cNvPr id="0" name=""/>
        <dsp:cNvSpPr/>
      </dsp:nvSpPr>
      <dsp:spPr>
        <a:xfrm>
          <a:off x="4083843" y="1879401"/>
          <a:ext cx="3929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4D39CC-DA0C-408C-BE63-C0EB5310F4CB}">
      <dsp:nvSpPr>
        <dsp:cNvPr id="0" name=""/>
        <dsp:cNvSpPr/>
      </dsp:nvSpPr>
      <dsp:spPr>
        <a:xfrm rot="5400000">
          <a:off x="2865572" y="2052018"/>
          <a:ext cx="1391412" cy="104513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D83465-F4E9-4A2D-82B6-6C5B79FAF3A3}">
      <dsp:nvSpPr>
        <dsp:cNvPr id="0" name=""/>
        <dsp:cNvSpPr/>
      </dsp:nvSpPr>
      <dsp:spPr>
        <a:xfrm>
          <a:off x="4476750" y="2255281"/>
          <a:ext cx="1571625" cy="75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10160" bIns="1016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/>
            <a:t>Mass Media,</a:t>
          </a:r>
          <a:r>
            <a:rPr lang="en-US" sz="800" kern="1200" dirty="0" smtClean="0"/>
            <a:t>Educational institutions, Diaspora</a:t>
          </a:r>
          <a:endParaRPr lang="en-GB" sz="800" kern="1200"/>
        </a:p>
      </dsp:txBody>
      <dsp:txXfrm>
        <a:off x="4476750" y="2255281"/>
        <a:ext cx="1571625" cy="751760"/>
      </dsp:txXfrm>
    </dsp:sp>
    <dsp:sp modelId="{F0886048-2E16-4A5D-AF3B-A415ECFCF99A}">
      <dsp:nvSpPr>
        <dsp:cNvPr id="0" name=""/>
        <dsp:cNvSpPr/>
      </dsp:nvSpPr>
      <dsp:spPr>
        <a:xfrm>
          <a:off x="4083843" y="2631162"/>
          <a:ext cx="3929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35FB6C-DF5F-40C1-B358-E3C84D173294}">
      <dsp:nvSpPr>
        <dsp:cNvPr id="0" name=""/>
        <dsp:cNvSpPr/>
      </dsp:nvSpPr>
      <dsp:spPr>
        <a:xfrm rot="5400000">
          <a:off x="3238676" y="2743900"/>
          <a:ext cx="956386" cy="73028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147D9-4F56-452F-A6F0-07670F9A1DB4}" type="datetimeFigureOut">
              <a:rPr lang="en-GB" smtClean="0"/>
              <a:pPr/>
              <a:t>22/01/2015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0BB70-5C7F-4CF2-980E-F102C488D9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038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Duplication of work and gaps in tackling other areas (social protection, medical services, access  of migrants’ children to education)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0BB70-5C7F-4CF2-980E-F102C488D977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940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experience exchange between CA NSs,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 include migrants into beneficiaries’ lists of other programs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0BB70-5C7F-4CF2-980E-F102C488D977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374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6" name="Oval 5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555" y="625325"/>
              <a:ext cx="1144157" cy="153830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DOHA Dialogue</a:t>
              </a:r>
              <a:endPara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451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914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09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489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510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3385542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</a:t>
              </a:r>
              <a:r>
                <a:rPr lang="en-US" sz="2000" b="1" baseline="30000" dirty="0" smtClean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INFORMATION, </a:t>
              </a: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IFRC XXXXXXXXXXXXX DEPARTMENT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NAME SURNAME, TITLE</a:t>
              </a:r>
              <a:b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 : +41 022 730 XXXX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EMAIL: name.surname@ifrc.org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09850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714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095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/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chemeClr val="bg1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>
                <a:solidFill>
                  <a:schemeClr val="bg1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2555" y="625325"/>
              <a:ext cx="1144157" cy="153830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DOHA Dialogue</a:t>
              </a:r>
              <a:endPara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23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LAUNCH OF THE RCRC PLATFORM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 smtClean="0"/>
              <a:t>REGIONAL MECHANISMS AND ROLE OF RCRC NETWORKS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974072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Regional </a:t>
            </a:r>
            <a:r>
              <a:rPr lang="en-US" sz="2400" dirty="0"/>
              <a:t>initiatives to overcome problems and improve services to migrants within the networking</a:t>
            </a:r>
            <a:r>
              <a:rPr lang="en-GB" sz="2800" dirty="0"/>
              <a:t/>
            </a:r>
            <a:br>
              <a:rPr lang="en-GB" sz="2800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Annual </a:t>
            </a:r>
            <a:r>
              <a:rPr lang="en-US" sz="2000" dirty="0" smtClean="0"/>
              <a:t>meetings </a:t>
            </a:r>
          </a:p>
          <a:p>
            <a:r>
              <a:rPr lang="en-US" sz="2000" dirty="0" smtClean="0"/>
              <a:t>Framework </a:t>
            </a:r>
            <a:r>
              <a:rPr lang="en-US" sz="2000" dirty="0"/>
              <a:t>agreement on cooperation in migration </a:t>
            </a:r>
            <a:r>
              <a:rPr lang="en-US" sz="2000" dirty="0" smtClean="0"/>
              <a:t>(</a:t>
            </a:r>
            <a:r>
              <a:rPr lang="en-US" sz="2000" dirty="0"/>
              <a:t>country of origin and receiving )</a:t>
            </a:r>
          </a:p>
          <a:p>
            <a:pPr lvl="0"/>
            <a:r>
              <a:rPr lang="en-US" sz="2000" dirty="0" smtClean="0"/>
              <a:t>Programs</a:t>
            </a:r>
            <a:r>
              <a:rPr lang="en-US" sz="2000" dirty="0"/>
              <a:t>’ integration </a:t>
            </a:r>
            <a:r>
              <a:rPr lang="ru-RU" sz="2000" dirty="0"/>
              <a:t>– </a:t>
            </a:r>
            <a:r>
              <a:rPr lang="en-US" sz="2000" dirty="0"/>
              <a:t>health, tracing/RFL, DM. Training and humanitarian </a:t>
            </a:r>
            <a:r>
              <a:rPr lang="en-US" sz="2000" dirty="0" smtClean="0"/>
              <a:t>assistance </a:t>
            </a:r>
            <a:endParaRPr lang="en-GB" sz="2000" dirty="0"/>
          </a:p>
          <a:p>
            <a:pPr lvl="0"/>
            <a:r>
              <a:rPr lang="en-US" sz="2000" dirty="0"/>
              <a:t>Advocacy/representative function/key stakeholders in the respective countries and in the region. </a:t>
            </a:r>
          </a:p>
          <a:p>
            <a:pPr lvl="0"/>
            <a:r>
              <a:rPr lang="en-US" sz="2000" dirty="0"/>
              <a:t>Common corporate visibility within the project to raise image of the Network and the NSs</a:t>
            </a:r>
            <a:endParaRPr lang="en-GB" sz="2000" dirty="0"/>
          </a:p>
          <a:p>
            <a:pPr lvl="0"/>
            <a:r>
              <a:rPr lang="en-US" sz="2000" dirty="0"/>
              <a:t>Common database of beneficiaries for sharing personal information at regional level to improve services to migrating people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54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844824"/>
            <a:ext cx="8568952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0718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800" y="476250"/>
            <a:ext cx="4191000" cy="6000750"/>
          </a:xfrm>
        </p:spPr>
        <p:txBody>
          <a:bodyPr/>
          <a:lstStyle/>
          <a:p>
            <a:pPr>
              <a:buFont typeface="Arial" charset="0"/>
              <a:buNone/>
            </a:pPr>
            <a:endParaRPr lang="fr-BE" sz="4000" b="1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None/>
            </a:pPr>
            <a:endParaRPr lang="fr-BE" sz="4000" b="1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None/>
            </a:pPr>
            <a:endParaRPr lang="fr-BE" sz="2400" b="1" dirty="0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it-IT" sz="4000" b="1" i="1" dirty="0" smtClean="0">
                <a:solidFill>
                  <a:srgbClr val="FF0000"/>
                </a:solidFill>
              </a:rPr>
              <a:t>THANK YOU VERY MUCH!</a:t>
            </a:r>
            <a:endParaRPr lang="fr-FR" sz="4000" b="1" i="1" dirty="0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endParaRPr lang="fr-FR" i="1" dirty="0"/>
          </a:p>
        </p:txBody>
      </p:sp>
      <p:pic>
        <p:nvPicPr>
          <p:cNvPr id="3" name="Picture 3" descr="drapeaux-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09600"/>
            <a:ext cx="4005867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64936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STRENGTHENING OUR GLOBAL REACH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352927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656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Networks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PERCO</a:t>
            </a:r>
          </a:p>
          <a:p>
            <a:r>
              <a:rPr lang="en-GB" dirty="0" smtClean="0"/>
              <a:t>CENTRE FOR COOPERATION IN THE MEDITERRANEAN</a:t>
            </a:r>
          </a:p>
          <a:p>
            <a:r>
              <a:rPr lang="en-GB" dirty="0" smtClean="0"/>
              <a:t>HUMAN TRAFFICKING EUROPEAN NETWORK</a:t>
            </a:r>
          </a:p>
          <a:p>
            <a:r>
              <a:rPr lang="en-GB" dirty="0" smtClean="0"/>
              <a:t>CENTRAL ASIA LABOUR MIGRATION NETWORK</a:t>
            </a:r>
          </a:p>
          <a:p>
            <a:r>
              <a:rPr lang="en-GB" dirty="0" smtClean="0"/>
              <a:t>RETURN NETWORK</a:t>
            </a:r>
          </a:p>
          <a:p>
            <a:r>
              <a:rPr lang="en-GB" dirty="0" smtClean="0"/>
              <a:t>ASIA PACIFIC MIGRATION NETWORK</a:t>
            </a:r>
          </a:p>
          <a:p>
            <a:r>
              <a:rPr lang="en-GB" dirty="0" smtClean="0"/>
              <a:t>CARIBBEAN MIGRATION NETWORK </a:t>
            </a:r>
          </a:p>
          <a:p>
            <a:r>
              <a:rPr lang="en-GB" dirty="0" smtClean="0"/>
              <a:t>Doha Labour Migration Network</a:t>
            </a:r>
          </a:p>
          <a:p>
            <a:r>
              <a:rPr lang="en-GB" dirty="0" smtClean="0"/>
              <a:t>????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796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WORKING TOGETHER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8280919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6297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aims and objectives of Network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7504" y="1676400"/>
            <a:ext cx="8928992" cy="4191000"/>
          </a:xfrm>
        </p:spPr>
        <p:txBody>
          <a:bodyPr/>
          <a:lstStyle/>
          <a:p>
            <a:pPr>
              <a:buNone/>
            </a:pPr>
            <a:r>
              <a:rPr lang="it-IT" sz="2400" b="1" dirty="0"/>
              <a:t>Aim</a:t>
            </a:r>
            <a:r>
              <a:rPr lang="it-IT" sz="2400" b="1" dirty="0" smtClean="0"/>
              <a:t>: </a:t>
            </a:r>
            <a:r>
              <a:rPr lang="it-IT" sz="2000" b="1" dirty="0" smtClean="0"/>
              <a:t>Strengthen RCRC </a:t>
            </a:r>
            <a:r>
              <a:rPr lang="it-IT" sz="2000" b="1" dirty="0"/>
              <a:t>activities for </a:t>
            </a:r>
            <a:r>
              <a:rPr lang="it-IT" sz="2000" b="1" dirty="0" smtClean="0"/>
              <a:t>labour migrants at both a national </a:t>
            </a:r>
            <a:r>
              <a:rPr lang="it-IT" sz="2000" b="1" dirty="0"/>
              <a:t>and international level and promote cooperation among </a:t>
            </a:r>
            <a:r>
              <a:rPr lang="it-IT" sz="2000" b="1" dirty="0" smtClean="0"/>
              <a:t>RCRC </a:t>
            </a:r>
            <a:r>
              <a:rPr lang="it-IT" sz="2000" b="1" dirty="0"/>
              <a:t>Societies in order to improve </a:t>
            </a:r>
            <a:r>
              <a:rPr lang="it-IT" sz="2000" b="1" dirty="0" smtClean="0"/>
              <a:t>their situation at home and abroad.</a:t>
            </a:r>
          </a:p>
          <a:p>
            <a:pPr marL="0" indent="0">
              <a:buNone/>
            </a:pPr>
            <a:r>
              <a:rPr lang="it-IT" sz="2400" b="1" dirty="0" smtClean="0"/>
              <a:t>Objectives:</a:t>
            </a:r>
          </a:p>
          <a:p>
            <a:r>
              <a:rPr lang="en-GB" dirty="0" smtClean="0"/>
              <a:t>Facilitation of information flows and shared advocacy between National societies from sending and receiving countries</a:t>
            </a:r>
          </a:p>
          <a:p>
            <a:r>
              <a:rPr lang="en-GB" dirty="0" smtClean="0"/>
              <a:t>Mapping of RCRC migration activities and programmes</a:t>
            </a:r>
          </a:p>
          <a:p>
            <a:r>
              <a:rPr lang="en-GB" dirty="0" smtClean="0"/>
              <a:t>Promotion and dissemination of RCRC best practices on Migration including shared research and regional dialogues</a:t>
            </a:r>
          </a:p>
          <a:p>
            <a:r>
              <a:rPr lang="en-GB" dirty="0" smtClean="0"/>
              <a:t>Exchange of experiences within and between our global migration networks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199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Principles of Action: the three C’s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76400"/>
            <a:ext cx="7859216" cy="4191000"/>
          </a:xfrm>
        </p:spPr>
        <p:txBody>
          <a:bodyPr/>
          <a:lstStyle/>
          <a:p>
            <a:r>
              <a:rPr lang="en-GB" sz="2400" b="1" dirty="0" smtClean="0"/>
              <a:t>Cooperation </a:t>
            </a:r>
            <a:r>
              <a:rPr lang="en-GB" sz="2400" dirty="0" smtClean="0"/>
              <a:t>– contribute to capacity building, resource mobilisation and shared advocacy of RCRC Societies with regard to labour migration</a:t>
            </a:r>
          </a:p>
          <a:p>
            <a:r>
              <a:rPr lang="en-GB" sz="2400" b="1" dirty="0" smtClean="0"/>
              <a:t>Coordination</a:t>
            </a:r>
            <a:r>
              <a:rPr lang="en-GB" sz="2400" dirty="0" smtClean="0"/>
              <a:t> – for stronger and coordinated humanitarian response to the growing needs of labour migrants and their families</a:t>
            </a:r>
          </a:p>
          <a:p>
            <a:r>
              <a:rPr lang="en-GB" sz="2400" b="1" dirty="0" smtClean="0"/>
              <a:t>Collaboration </a:t>
            </a:r>
            <a:r>
              <a:rPr lang="en-GB" sz="2400" dirty="0" smtClean="0"/>
              <a:t>– consolidate our national, regional, and global RCRC partnerships along the migratory routes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15996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EXTERNAL </a:t>
            </a:r>
            <a:r>
              <a:rPr lang="en-GB" dirty="0" smtClean="0"/>
              <a:t>PARTNERS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COORDINATION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dirty="0"/>
              <a:t>PROBLEMS, CHALLENGES </a:t>
            </a:r>
          </a:p>
          <a:p>
            <a:pPr algn="ctr"/>
            <a:r>
              <a:rPr lang="en-GB" dirty="0"/>
              <a:t>And</a:t>
            </a:r>
          </a:p>
          <a:p>
            <a:pPr algn="ctr"/>
            <a:r>
              <a:rPr lang="en-GB" dirty="0" smtClean="0"/>
              <a:t>REGIONAL </a:t>
            </a:r>
            <a:r>
              <a:rPr lang="en-GB" dirty="0"/>
              <a:t>INITIATIVES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PARTNERSHIP AND COORDINATION</a:t>
            </a:r>
            <a:endParaRPr lang="en-GB" altLang="en-US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765332"/>
              </p:ext>
            </p:extLst>
          </p:nvPr>
        </p:nvGraphicFramePr>
        <p:xfrm>
          <a:off x="1828800" y="1676400"/>
          <a:ext cx="68580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Problems and challenges in implementation of migration 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Lack of coordination between different stakeholders in their migration activities.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Limited humanitarian access of migrants to basic services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Difficult access of the RC Society to migrants because of their irregular </a:t>
            </a:r>
            <a:r>
              <a:rPr lang="en-US" dirty="0" smtClean="0"/>
              <a:t>status</a:t>
            </a:r>
          </a:p>
          <a:p>
            <a:endParaRPr lang="en-GB" dirty="0"/>
          </a:p>
          <a:p>
            <a:pPr lvl="0"/>
            <a:r>
              <a:rPr lang="en-US" dirty="0"/>
              <a:t>Strict norms of national legislation on enter/stay and exit of migrants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211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FRC_2011 presentation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IFRC_2011 presentation-EN</Template>
  <TotalTime>69</TotalTime>
  <Words>424</Words>
  <Application>Microsoft Office PowerPoint</Application>
  <PresentationFormat>On-screen Show (4:3)</PresentationFormat>
  <Paragraphs>59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IFRC_2011 presentation-EN</vt:lpstr>
      <vt:lpstr>LAUNCH OF THE RCRC PLATFORM</vt:lpstr>
      <vt:lpstr>STRENGTHENING OUR GLOBAL REACH</vt:lpstr>
      <vt:lpstr>Current Networks</vt:lpstr>
      <vt:lpstr>WORKING TOGETHER</vt:lpstr>
      <vt:lpstr>Possible aims and objectives of Network </vt:lpstr>
      <vt:lpstr>Principles of Action: the three C’s</vt:lpstr>
      <vt:lpstr>EXTERNAL PARTNERS COORDINATION</vt:lpstr>
      <vt:lpstr>PARTNERSHIP AND COORDINATION</vt:lpstr>
      <vt:lpstr>Problems and challenges in implementation of migration activities</vt:lpstr>
      <vt:lpstr> Regional initiatives to overcome problems and improve services to migrants within the networking </vt:lpstr>
      <vt:lpstr>Next steps</vt:lpstr>
      <vt:lpstr>PowerPoint Presentation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Luvini RANASINGHE</dc:creator>
  <cp:lastModifiedBy>Suchada Meteekunaporn</cp:lastModifiedBy>
  <cp:revision>10</cp:revision>
  <dcterms:created xsi:type="dcterms:W3CDTF">2014-06-16T13:44:37Z</dcterms:created>
  <dcterms:modified xsi:type="dcterms:W3CDTF">2015-01-22T04:26:25Z</dcterms:modified>
</cp:coreProperties>
</file>