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8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9" r:id="rId11"/>
    <p:sldId id="278" r:id="rId12"/>
    <p:sldId id="266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91" r:id="rId2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733A71-E16A-47A6-B694-679CBBA03779}" type="doc">
      <dgm:prSet loTypeId="urn:microsoft.com/office/officeart/2005/8/layout/hProcess9" loCatId="process" qsTypeId="urn:microsoft.com/office/officeart/2005/8/quickstyle/3d1" qsCatId="3D" csTypeId="urn:microsoft.com/office/officeart/2005/8/colors/colorful5" csCatId="colorful" phldr="1"/>
      <dgm:spPr/>
    </dgm:pt>
    <dgm:pt modelId="{8E345B15-2AD3-4915-891E-9220E9C2429F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သတင္းအခ်က္အလက္မ်ားေကာက္ယူမည</a:t>
          </a:r>
          <a:r>
            <a:rPr lang="en-US" sz="20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့္</a:t>
          </a:r>
          <a:r>
            <a:rPr lang="en-US" sz="20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အဖြဲ႕ဖြဲ</a:t>
          </a:r>
          <a:r>
            <a:rPr lang="en-US" sz="20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႕ </a:t>
          </a:r>
          <a:r>
            <a:rPr lang="en-US" sz="20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စည္းျခင္း</a:t>
          </a:r>
          <a:endParaRPr lang="de-DE" sz="2000" dirty="0" smtClean="0">
            <a:solidFill>
              <a:schemeClr val="tx1"/>
            </a:solidFill>
            <a:latin typeface="Zawgyi-One" pitchFamily="34" charset="0"/>
            <a:cs typeface="Zawgyi-One" pitchFamily="34" charset="0"/>
          </a:endParaRPr>
        </a:p>
      </dgm:t>
    </dgm:pt>
    <dgm:pt modelId="{149ED244-B7C6-4386-8BD9-DC34B7F00015}" type="parTrans" cxnId="{93C37635-58FA-4F08-AFE0-59FA28B35F22}">
      <dgm:prSet/>
      <dgm:spPr/>
      <dgm:t>
        <a:bodyPr/>
        <a:lstStyle/>
        <a:p>
          <a:endParaRPr lang="de-DE"/>
        </a:p>
      </dgm:t>
    </dgm:pt>
    <dgm:pt modelId="{D2C8E9BF-16DE-401D-9711-066F79512409}" type="sibTrans" cxnId="{93C37635-58FA-4F08-AFE0-59FA28B35F22}">
      <dgm:prSet/>
      <dgm:spPr/>
      <dgm:t>
        <a:bodyPr/>
        <a:lstStyle/>
        <a:p>
          <a:endParaRPr lang="de-DE"/>
        </a:p>
      </dgm:t>
    </dgm:pt>
    <dgm:pt modelId="{F4B34729-FE2F-48FA-9681-77E3F7A28943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သတင္းအခ်က္အလက္မ်ားေကာက္ယူမည</a:t>
          </a:r>
          <a:r>
            <a:rPr lang="en-US" sz="20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့္</a:t>
          </a:r>
          <a:r>
            <a:rPr lang="en-US" sz="20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အဖြဲ႔အား</a:t>
          </a:r>
          <a:r>
            <a:rPr lang="en-US" sz="20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 </a:t>
          </a:r>
          <a:r>
            <a:rPr lang="en-US" sz="20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သင္တန္းေပးျခင္း</a:t>
          </a:r>
          <a:endParaRPr lang="de-DE" sz="2000" dirty="0">
            <a:solidFill>
              <a:schemeClr val="tx1"/>
            </a:solidFill>
            <a:latin typeface="Zawgyi-One" pitchFamily="34" charset="0"/>
            <a:cs typeface="Zawgyi-One" pitchFamily="34" charset="0"/>
          </a:endParaRPr>
        </a:p>
      </dgm:t>
    </dgm:pt>
    <dgm:pt modelId="{39A2B1CD-E870-4EA0-8E1F-5CB302B7DCDA}" type="parTrans" cxnId="{9BE43787-2ECA-433E-AEFE-901369016A95}">
      <dgm:prSet/>
      <dgm:spPr/>
      <dgm:t>
        <a:bodyPr/>
        <a:lstStyle/>
        <a:p>
          <a:endParaRPr lang="de-DE"/>
        </a:p>
      </dgm:t>
    </dgm:pt>
    <dgm:pt modelId="{BC05590F-CA4F-46E1-9076-F8EE893E70CE}" type="sibTrans" cxnId="{9BE43787-2ECA-433E-AEFE-901369016A95}">
      <dgm:prSet/>
      <dgm:spPr/>
      <dgm:t>
        <a:bodyPr/>
        <a:lstStyle/>
        <a:p>
          <a:endParaRPr lang="de-DE"/>
        </a:p>
      </dgm:t>
    </dgm:pt>
    <dgm:pt modelId="{682B073D-00B9-4321-BCF0-AF573869480C}">
      <dgm:prSet phldrT="[Text]" custT="1"/>
      <dgm:spPr/>
      <dgm:t>
        <a:bodyPr/>
        <a:lstStyle/>
        <a:p>
          <a:r>
            <a:rPr lang="de-DE" sz="20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သတင္းအခ်က္အလက္မ်ားေကာက္ယူျခင္းႏွင့္ခြဲျခမ္း စိတ္ျဖာျခင္း</a:t>
          </a:r>
          <a:endParaRPr lang="de-DE" sz="2000" dirty="0">
            <a:solidFill>
              <a:schemeClr val="tx1"/>
            </a:solidFill>
            <a:latin typeface="Zawgyi-One" pitchFamily="34" charset="0"/>
            <a:cs typeface="Zawgyi-One" pitchFamily="34" charset="0"/>
          </a:endParaRPr>
        </a:p>
      </dgm:t>
    </dgm:pt>
    <dgm:pt modelId="{C7FE7BDF-794D-43ED-BFFD-CDC99A7CA0BF}" type="parTrans" cxnId="{9FD20C39-1964-4CE0-AE22-95B6E02641E9}">
      <dgm:prSet/>
      <dgm:spPr/>
      <dgm:t>
        <a:bodyPr/>
        <a:lstStyle/>
        <a:p>
          <a:endParaRPr lang="de-DE"/>
        </a:p>
      </dgm:t>
    </dgm:pt>
    <dgm:pt modelId="{29AED322-CC40-4A89-8197-5C5EC641B214}" type="sibTrans" cxnId="{9FD20C39-1964-4CE0-AE22-95B6E02641E9}">
      <dgm:prSet/>
      <dgm:spPr/>
      <dgm:t>
        <a:bodyPr/>
        <a:lstStyle/>
        <a:p>
          <a:endParaRPr lang="de-DE"/>
        </a:p>
      </dgm:t>
    </dgm:pt>
    <dgm:pt modelId="{678EB741-253C-4DCF-9099-8A7E8A4C5722}">
      <dgm:prSet phldrT="[Text]" custT="1"/>
      <dgm:spPr/>
      <dgm:t>
        <a:bodyPr/>
        <a:lstStyle/>
        <a:p>
          <a:r>
            <a:rPr lang="de-DE" sz="24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ေတြ႔ရွိခ်က္မ်ားကိုတင္ျပျခင္း</a:t>
          </a:r>
          <a:endParaRPr lang="de-DE" sz="2400" dirty="0">
            <a:solidFill>
              <a:schemeClr val="tx1"/>
            </a:solidFill>
            <a:latin typeface="Zawgyi-One" pitchFamily="34" charset="0"/>
            <a:cs typeface="Zawgyi-One" pitchFamily="34" charset="0"/>
          </a:endParaRPr>
        </a:p>
      </dgm:t>
    </dgm:pt>
    <dgm:pt modelId="{D660AA8E-5E11-4728-9643-B9EF842D2AFC}" type="parTrans" cxnId="{6E561B59-6CFE-417A-AFE5-A5CC6A38D5A4}">
      <dgm:prSet/>
      <dgm:spPr/>
      <dgm:t>
        <a:bodyPr/>
        <a:lstStyle/>
        <a:p>
          <a:endParaRPr lang="de-DE"/>
        </a:p>
      </dgm:t>
    </dgm:pt>
    <dgm:pt modelId="{05ABEEED-BC3D-403A-A589-7480FA200A02}" type="sibTrans" cxnId="{6E561B59-6CFE-417A-AFE5-A5CC6A38D5A4}">
      <dgm:prSet/>
      <dgm:spPr/>
      <dgm:t>
        <a:bodyPr/>
        <a:lstStyle/>
        <a:p>
          <a:endParaRPr lang="de-DE"/>
        </a:p>
      </dgm:t>
    </dgm:pt>
    <dgm:pt modelId="{B6D27708-1E35-449E-A9A9-A9B028AD4787}" type="pres">
      <dgm:prSet presAssocID="{C3733A71-E16A-47A6-B694-679CBBA03779}" presName="CompostProcess" presStyleCnt="0">
        <dgm:presLayoutVars>
          <dgm:dir/>
          <dgm:resizeHandles val="exact"/>
        </dgm:presLayoutVars>
      </dgm:prSet>
      <dgm:spPr/>
    </dgm:pt>
    <dgm:pt modelId="{4D8FBE37-53BA-4A21-9AF0-02721EEB502C}" type="pres">
      <dgm:prSet presAssocID="{C3733A71-E16A-47A6-B694-679CBBA03779}" presName="arrow" presStyleLbl="bgShp" presStyleIdx="0" presStyleCnt="1"/>
      <dgm:spPr/>
    </dgm:pt>
    <dgm:pt modelId="{51546F81-2A16-4AE6-BCDC-32492B58A471}" type="pres">
      <dgm:prSet presAssocID="{C3733A71-E16A-47A6-B694-679CBBA03779}" presName="linearProcess" presStyleCnt="0"/>
      <dgm:spPr/>
    </dgm:pt>
    <dgm:pt modelId="{0B224335-272F-4206-B21F-0F776FF9B5E2}" type="pres">
      <dgm:prSet presAssocID="{8E345B15-2AD3-4915-891E-9220E9C2429F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ECCEACE-0A50-4233-B5F7-155CA04EE1BA}" type="pres">
      <dgm:prSet presAssocID="{D2C8E9BF-16DE-401D-9711-066F79512409}" presName="sibTrans" presStyleCnt="0"/>
      <dgm:spPr/>
    </dgm:pt>
    <dgm:pt modelId="{24922105-AEDF-4E29-B4EB-8F371B1137A1}" type="pres">
      <dgm:prSet presAssocID="{F4B34729-FE2F-48FA-9681-77E3F7A28943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85BE1A-E90D-4451-B705-39D645E7ED56}" type="pres">
      <dgm:prSet presAssocID="{BC05590F-CA4F-46E1-9076-F8EE893E70CE}" presName="sibTrans" presStyleCnt="0"/>
      <dgm:spPr/>
    </dgm:pt>
    <dgm:pt modelId="{28C1A506-DE98-42CD-8DB0-FEF77AC1630D}" type="pres">
      <dgm:prSet presAssocID="{682B073D-00B9-4321-BCF0-AF573869480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F6CF5-A279-4372-A872-59C87E4281A1}" type="pres">
      <dgm:prSet presAssocID="{29AED322-CC40-4A89-8197-5C5EC641B214}" presName="sibTrans" presStyleCnt="0"/>
      <dgm:spPr/>
    </dgm:pt>
    <dgm:pt modelId="{AE25119D-8F34-4DF5-AD97-A4F857C7C8D3}" type="pres">
      <dgm:prSet presAssocID="{678EB741-253C-4DCF-9099-8A7E8A4C5722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D80473B3-4AEB-4530-800F-172DFD5C66E3}" type="presOf" srcId="{C3733A71-E16A-47A6-B694-679CBBA03779}" destId="{B6D27708-1E35-449E-A9A9-A9B028AD4787}" srcOrd="0" destOrd="0" presId="urn:microsoft.com/office/officeart/2005/8/layout/hProcess9"/>
    <dgm:cxn modelId="{42935DAC-E295-4C2A-A88A-5BD3BEAA7CE4}" type="presOf" srcId="{8E345B15-2AD3-4915-891E-9220E9C2429F}" destId="{0B224335-272F-4206-B21F-0F776FF9B5E2}" srcOrd="0" destOrd="0" presId="urn:microsoft.com/office/officeart/2005/8/layout/hProcess9"/>
    <dgm:cxn modelId="{6E561B59-6CFE-417A-AFE5-A5CC6A38D5A4}" srcId="{C3733A71-E16A-47A6-B694-679CBBA03779}" destId="{678EB741-253C-4DCF-9099-8A7E8A4C5722}" srcOrd="3" destOrd="0" parTransId="{D660AA8E-5E11-4728-9643-B9EF842D2AFC}" sibTransId="{05ABEEED-BC3D-403A-A589-7480FA200A02}"/>
    <dgm:cxn modelId="{93C37635-58FA-4F08-AFE0-59FA28B35F22}" srcId="{C3733A71-E16A-47A6-B694-679CBBA03779}" destId="{8E345B15-2AD3-4915-891E-9220E9C2429F}" srcOrd="0" destOrd="0" parTransId="{149ED244-B7C6-4386-8BD9-DC34B7F00015}" sibTransId="{D2C8E9BF-16DE-401D-9711-066F79512409}"/>
    <dgm:cxn modelId="{17997BE8-12F3-4315-93AF-FC9F880676C8}" type="presOf" srcId="{678EB741-253C-4DCF-9099-8A7E8A4C5722}" destId="{AE25119D-8F34-4DF5-AD97-A4F857C7C8D3}" srcOrd="0" destOrd="0" presId="urn:microsoft.com/office/officeart/2005/8/layout/hProcess9"/>
    <dgm:cxn modelId="{9FD20C39-1964-4CE0-AE22-95B6E02641E9}" srcId="{C3733A71-E16A-47A6-B694-679CBBA03779}" destId="{682B073D-00B9-4321-BCF0-AF573869480C}" srcOrd="2" destOrd="0" parTransId="{C7FE7BDF-794D-43ED-BFFD-CDC99A7CA0BF}" sibTransId="{29AED322-CC40-4A89-8197-5C5EC641B214}"/>
    <dgm:cxn modelId="{B9704455-EA32-47BF-BD58-CF2F420D128A}" type="presOf" srcId="{F4B34729-FE2F-48FA-9681-77E3F7A28943}" destId="{24922105-AEDF-4E29-B4EB-8F371B1137A1}" srcOrd="0" destOrd="0" presId="urn:microsoft.com/office/officeart/2005/8/layout/hProcess9"/>
    <dgm:cxn modelId="{9BE43787-2ECA-433E-AEFE-901369016A95}" srcId="{C3733A71-E16A-47A6-B694-679CBBA03779}" destId="{F4B34729-FE2F-48FA-9681-77E3F7A28943}" srcOrd="1" destOrd="0" parTransId="{39A2B1CD-E870-4EA0-8E1F-5CB302B7DCDA}" sibTransId="{BC05590F-CA4F-46E1-9076-F8EE893E70CE}"/>
    <dgm:cxn modelId="{6D8AF1C7-66CB-4124-A275-F30B8659221D}" type="presOf" srcId="{682B073D-00B9-4321-BCF0-AF573869480C}" destId="{28C1A506-DE98-42CD-8DB0-FEF77AC1630D}" srcOrd="0" destOrd="0" presId="urn:microsoft.com/office/officeart/2005/8/layout/hProcess9"/>
    <dgm:cxn modelId="{C8D85007-5173-4B5D-A06A-CBAAC7990590}" type="presParOf" srcId="{B6D27708-1E35-449E-A9A9-A9B028AD4787}" destId="{4D8FBE37-53BA-4A21-9AF0-02721EEB502C}" srcOrd="0" destOrd="0" presId="urn:microsoft.com/office/officeart/2005/8/layout/hProcess9"/>
    <dgm:cxn modelId="{5C6973FC-BC6B-4353-B568-6B0BF58AA998}" type="presParOf" srcId="{B6D27708-1E35-449E-A9A9-A9B028AD4787}" destId="{51546F81-2A16-4AE6-BCDC-32492B58A471}" srcOrd="1" destOrd="0" presId="urn:microsoft.com/office/officeart/2005/8/layout/hProcess9"/>
    <dgm:cxn modelId="{A63743EC-9E0B-47CE-AD5E-4D1FB619A12A}" type="presParOf" srcId="{51546F81-2A16-4AE6-BCDC-32492B58A471}" destId="{0B224335-272F-4206-B21F-0F776FF9B5E2}" srcOrd="0" destOrd="0" presId="urn:microsoft.com/office/officeart/2005/8/layout/hProcess9"/>
    <dgm:cxn modelId="{1F58EDD4-EBD9-4C64-A86D-EA9DECAE23B9}" type="presParOf" srcId="{51546F81-2A16-4AE6-BCDC-32492B58A471}" destId="{2ECCEACE-0A50-4233-B5F7-155CA04EE1BA}" srcOrd="1" destOrd="0" presId="urn:microsoft.com/office/officeart/2005/8/layout/hProcess9"/>
    <dgm:cxn modelId="{9CA43171-8D94-411D-B33D-B1D1D3951AB5}" type="presParOf" srcId="{51546F81-2A16-4AE6-BCDC-32492B58A471}" destId="{24922105-AEDF-4E29-B4EB-8F371B1137A1}" srcOrd="2" destOrd="0" presId="urn:microsoft.com/office/officeart/2005/8/layout/hProcess9"/>
    <dgm:cxn modelId="{A30606A2-C0EA-48A3-B272-0B7120CBEC04}" type="presParOf" srcId="{51546F81-2A16-4AE6-BCDC-32492B58A471}" destId="{F485BE1A-E90D-4451-B705-39D645E7ED56}" srcOrd="3" destOrd="0" presId="urn:microsoft.com/office/officeart/2005/8/layout/hProcess9"/>
    <dgm:cxn modelId="{024AF4CC-5158-4E5D-B764-78DBFB739CDA}" type="presParOf" srcId="{51546F81-2A16-4AE6-BCDC-32492B58A471}" destId="{28C1A506-DE98-42CD-8DB0-FEF77AC1630D}" srcOrd="4" destOrd="0" presId="urn:microsoft.com/office/officeart/2005/8/layout/hProcess9"/>
    <dgm:cxn modelId="{64B68973-1452-41A5-BFFE-9014E7C40A97}" type="presParOf" srcId="{51546F81-2A16-4AE6-BCDC-32492B58A471}" destId="{498F6CF5-A279-4372-A872-59C87E4281A1}" srcOrd="5" destOrd="0" presId="urn:microsoft.com/office/officeart/2005/8/layout/hProcess9"/>
    <dgm:cxn modelId="{B6612F5D-2466-4D37-B8D4-A9777B0C2665}" type="presParOf" srcId="{51546F81-2A16-4AE6-BCDC-32492B58A471}" destId="{AE25119D-8F34-4DF5-AD97-A4F857C7C8D3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1B3715-F841-4665-AE85-838BBED07E75}" type="doc">
      <dgm:prSet loTypeId="urn:microsoft.com/office/officeart/2005/8/layout/process2" loCatId="process" qsTypeId="urn:microsoft.com/office/officeart/2005/8/quickstyle/simple1" qsCatId="simple" csTypeId="urn:microsoft.com/office/officeart/2005/8/colors/colorful5" csCatId="colorful" phldr="1"/>
      <dgm:spPr/>
    </dgm:pt>
    <dgm:pt modelId="{F8B8FC71-03A7-4C6F-AA95-C9A58D66B9A7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ထြက္ခြာမည</a:t>
          </a:r>
          <a:r>
            <a:rPr lang="en-US" sz="20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့္</a:t>
          </a:r>
          <a:r>
            <a:rPr lang="en-US" sz="20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အခ်ိန္ကိုသတ္မွတ</a:t>
          </a:r>
          <a:r>
            <a:rPr lang="en-US" sz="20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္ျ</a:t>
          </a:r>
          <a:r>
            <a:rPr lang="en-US" sz="20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ခင္း</a:t>
          </a:r>
          <a:endParaRPr lang="en-US" sz="2000" dirty="0" smtClean="0">
            <a:solidFill>
              <a:schemeClr val="tx1"/>
            </a:solidFill>
            <a:latin typeface="Zawgyi-One" pitchFamily="34" charset="0"/>
            <a:cs typeface="Zawgyi-One" pitchFamily="34" charset="0"/>
          </a:endParaRPr>
        </a:p>
      </dgm:t>
    </dgm:pt>
    <dgm:pt modelId="{EE2B649B-8A16-42AF-A45B-A9AD8F158EF8}" type="parTrans" cxnId="{A0A06ABB-0917-4279-9E48-B33065EAA120}">
      <dgm:prSet/>
      <dgm:spPr/>
      <dgm:t>
        <a:bodyPr/>
        <a:lstStyle/>
        <a:p>
          <a:endParaRPr lang="en-US"/>
        </a:p>
      </dgm:t>
    </dgm:pt>
    <dgm:pt modelId="{6C4BBEDD-721A-4896-8ACD-AA852B46EC1A}" type="sibTrans" cxnId="{A0A06ABB-0917-4279-9E48-B33065EAA120}">
      <dgm:prSet/>
      <dgm:spPr/>
      <dgm:t>
        <a:bodyPr/>
        <a:lstStyle/>
        <a:p>
          <a:endParaRPr lang="en-US">
            <a:latin typeface="Zawgyi-One" pitchFamily="34" charset="0"/>
            <a:cs typeface="Zawgyi-One" pitchFamily="34" charset="0"/>
          </a:endParaRPr>
        </a:p>
      </dgm:t>
    </dgm:pt>
    <dgm:pt modelId="{EA698167-1F37-48E0-ABC6-666322F48069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ေဒသခံစြမ္းေဆာင္ရည</a:t>
          </a:r>
          <a:r>
            <a:rPr lang="en-US" sz="20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္ႏွင့္ </a:t>
          </a:r>
          <a:r>
            <a:rPr lang="en-US" sz="20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ေဒသခံအဖြဲ႕အစည္းမ်ားကို</a:t>
          </a:r>
          <a:r>
            <a:rPr lang="en-US" sz="20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 </a:t>
          </a:r>
          <a:r>
            <a:rPr lang="en-US" sz="20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စြမ္းအားျမွင</a:t>
          </a:r>
          <a:r>
            <a:rPr lang="en-US" sz="20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့္</a:t>
          </a:r>
          <a:r>
            <a:rPr lang="en-US" sz="20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တင္ေပးျခင္း</a:t>
          </a:r>
          <a:endParaRPr lang="en-US" sz="2000" dirty="0">
            <a:solidFill>
              <a:schemeClr val="tx1"/>
            </a:solidFill>
            <a:latin typeface="Zawgyi-One" pitchFamily="34" charset="0"/>
            <a:cs typeface="Zawgyi-One" pitchFamily="34" charset="0"/>
          </a:endParaRPr>
        </a:p>
      </dgm:t>
    </dgm:pt>
    <dgm:pt modelId="{47C348FB-A336-4E36-B924-479A7170D64C}" type="parTrans" cxnId="{2EDE9D67-EF63-4738-BAF4-D240A142FFC8}">
      <dgm:prSet/>
      <dgm:spPr/>
      <dgm:t>
        <a:bodyPr/>
        <a:lstStyle/>
        <a:p>
          <a:endParaRPr lang="en-US"/>
        </a:p>
      </dgm:t>
    </dgm:pt>
    <dgm:pt modelId="{B30AFCE9-BBBA-43FF-AACB-D11F9319AF3B}" type="sibTrans" cxnId="{2EDE9D67-EF63-4738-BAF4-D240A142FFC8}">
      <dgm:prSet/>
      <dgm:spPr/>
      <dgm:t>
        <a:bodyPr/>
        <a:lstStyle/>
        <a:p>
          <a:endParaRPr lang="en-US">
            <a:latin typeface="Zawgyi-One" pitchFamily="34" charset="0"/>
            <a:cs typeface="Zawgyi-One" pitchFamily="34" charset="0"/>
          </a:endParaRPr>
        </a:p>
      </dgm:t>
    </dgm:pt>
    <dgm:pt modelId="{2B520FB6-456B-4696-8DEC-A058A47E5630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အစီအစဥ္မ်ားကိုျပန္လည္စစ္ေဆးျခင္း</a:t>
          </a:r>
          <a:endParaRPr lang="en-US" sz="2000" dirty="0">
            <a:solidFill>
              <a:schemeClr val="tx1"/>
            </a:solidFill>
            <a:latin typeface="Zawgyi-One" pitchFamily="34" charset="0"/>
            <a:cs typeface="Zawgyi-One" pitchFamily="34" charset="0"/>
          </a:endParaRPr>
        </a:p>
      </dgm:t>
    </dgm:pt>
    <dgm:pt modelId="{3E43537B-141F-4527-8C89-7A290BB852A9}" type="parTrans" cxnId="{23DF8991-8F28-4429-A17A-C33BFE900F73}">
      <dgm:prSet/>
      <dgm:spPr/>
      <dgm:t>
        <a:bodyPr/>
        <a:lstStyle/>
        <a:p>
          <a:endParaRPr lang="en-US"/>
        </a:p>
      </dgm:t>
    </dgm:pt>
    <dgm:pt modelId="{9A292C77-B1F6-47A1-BF7B-6E9F072FF3EC}" type="sibTrans" cxnId="{23DF8991-8F28-4429-A17A-C33BFE900F73}">
      <dgm:prSet/>
      <dgm:spPr/>
      <dgm:t>
        <a:bodyPr/>
        <a:lstStyle/>
        <a:p>
          <a:endParaRPr lang="en-US">
            <a:latin typeface="Zawgyi-One" pitchFamily="34" charset="0"/>
            <a:cs typeface="Zawgyi-One" pitchFamily="34" charset="0"/>
          </a:endParaRPr>
        </a:p>
      </dgm:t>
    </dgm:pt>
    <dgm:pt modelId="{69010EED-3F75-45FC-A723-295B4C3D9B96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အမာထည္ပစၥည္းမ်ားကိုေ၀ေပးျခင္း</a:t>
          </a:r>
          <a:endParaRPr lang="en-US" sz="2000" dirty="0">
            <a:solidFill>
              <a:schemeClr val="tx1"/>
            </a:solidFill>
            <a:latin typeface="Zawgyi-One" pitchFamily="34" charset="0"/>
            <a:cs typeface="Zawgyi-One" pitchFamily="34" charset="0"/>
          </a:endParaRPr>
        </a:p>
      </dgm:t>
    </dgm:pt>
    <dgm:pt modelId="{7426CC5C-6487-4339-9303-C88F6377812F}" type="parTrans" cxnId="{9D94A88E-70EC-466D-A7DC-7EB68DF45314}">
      <dgm:prSet/>
      <dgm:spPr/>
      <dgm:t>
        <a:bodyPr/>
        <a:lstStyle/>
        <a:p>
          <a:endParaRPr lang="en-US"/>
        </a:p>
      </dgm:t>
    </dgm:pt>
    <dgm:pt modelId="{63735C99-07BA-4692-957A-014E56FAA490}" type="sibTrans" cxnId="{9D94A88E-70EC-466D-A7DC-7EB68DF45314}">
      <dgm:prSet/>
      <dgm:spPr/>
      <dgm:t>
        <a:bodyPr/>
        <a:lstStyle/>
        <a:p>
          <a:endParaRPr lang="en-US">
            <a:latin typeface="Zawgyi-One" pitchFamily="34" charset="0"/>
            <a:cs typeface="Zawgyi-One" pitchFamily="34" charset="0"/>
          </a:endParaRPr>
        </a:p>
      </dgm:t>
    </dgm:pt>
    <dgm:pt modelId="{C5ECC689-5F13-4EB5-8DA7-8D63BDA5D6ED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သင္တန္းဆရာမ်ားေမြးထုတ္ေပးျခင္း</a:t>
          </a:r>
          <a:endParaRPr lang="en-US" sz="2000" dirty="0">
            <a:solidFill>
              <a:schemeClr val="tx1"/>
            </a:solidFill>
            <a:latin typeface="Zawgyi-One" pitchFamily="34" charset="0"/>
            <a:cs typeface="Zawgyi-One" pitchFamily="34" charset="0"/>
          </a:endParaRPr>
        </a:p>
      </dgm:t>
    </dgm:pt>
    <dgm:pt modelId="{53DEC77D-B529-475B-AA0B-338DD75C53B4}" type="parTrans" cxnId="{78858D8A-E3AC-4FFF-8750-527900193DD0}">
      <dgm:prSet/>
      <dgm:spPr/>
      <dgm:t>
        <a:bodyPr/>
        <a:lstStyle/>
        <a:p>
          <a:endParaRPr lang="en-US"/>
        </a:p>
      </dgm:t>
    </dgm:pt>
    <dgm:pt modelId="{EB56E1E6-B410-4A94-AF67-FAF22983BF5C}" type="sibTrans" cxnId="{78858D8A-E3AC-4FFF-8750-527900193DD0}">
      <dgm:prSet/>
      <dgm:spPr/>
      <dgm:t>
        <a:bodyPr/>
        <a:lstStyle/>
        <a:p>
          <a:endParaRPr lang="en-US"/>
        </a:p>
      </dgm:t>
    </dgm:pt>
    <dgm:pt modelId="{DD133C66-87A8-4684-9C65-4EB8B1B47747}" type="pres">
      <dgm:prSet presAssocID="{4F1B3715-F841-4665-AE85-838BBED07E75}" presName="linearFlow" presStyleCnt="0">
        <dgm:presLayoutVars>
          <dgm:resizeHandles val="exact"/>
        </dgm:presLayoutVars>
      </dgm:prSet>
      <dgm:spPr/>
    </dgm:pt>
    <dgm:pt modelId="{7DF06864-0748-4343-AE35-C870F87A9B6F}" type="pres">
      <dgm:prSet presAssocID="{F8B8FC71-03A7-4C6F-AA95-C9A58D66B9A7}" presName="node" presStyleLbl="node1" presStyleIdx="0" presStyleCnt="5" custScaleX="2298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31B73D-08B8-4A91-BD04-B3EA582B1982}" type="pres">
      <dgm:prSet presAssocID="{6C4BBEDD-721A-4896-8ACD-AA852B46EC1A}" presName="sibTrans" presStyleLbl="sibTrans2D1" presStyleIdx="0" presStyleCnt="4"/>
      <dgm:spPr/>
      <dgm:t>
        <a:bodyPr/>
        <a:lstStyle/>
        <a:p>
          <a:endParaRPr lang="en-US"/>
        </a:p>
      </dgm:t>
    </dgm:pt>
    <dgm:pt modelId="{FBEBF997-41CD-489F-B908-5E9DB9E38E29}" type="pres">
      <dgm:prSet presAssocID="{6C4BBEDD-721A-4896-8ACD-AA852B46EC1A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94B77A4D-2DB4-4ED9-917E-F47C96A735C0}" type="pres">
      <dgm:prSet presAssocID="{EA698167-1F37-48E0-ABC6-666322F48069}" presName="node" presStyleLbl="node1" presStyleIdx="1" presStyleCnt="5" custScaleX="2298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2D78EA-0F1F-44E6-A78C-15C8A1DA5337}" type="pres">
      <dgm:prSet presAssocID="{B30AFCE9-BBBA-43FF-AACB-D11F9319AF3B}" presName="sibTrans" presStyleLbl="sibTrans2D1" presStyleIdx="1" presStyleCnt="4"/>
      <dgm:spPr/>
      <dgm:t>
        <a:bodyPr/>
        <a:lstStyle/>
        <a:p>
          <a:endParaRPr lang="en-US"/>
        </a:p>
      </dgm:t>
    </dgm:pt>
    <dgm:pt modelId="{99A51159-5884-4196-B8EE-EEF0B97D6FDB}" type="pres">
      <dgm:prSet presAssocID="{B30AFCE9-BBBA-43FF-AACB-D11F9319AF3B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EEABCEA0-030D-45B8-8815-85E636789FA7}" type="pres">
      <dgm:prSet presAssocID="{2B520FB6-456B-4696-8DEC-A058A47E5630}" presName="node" presStyleLbl="node1" presStyleIdx="2" presStyleCnt="5" custScaleX="2298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A274F5-2AE2-4ACB-B4D0-B3E634462D90}" type="pres">
      <dgm:prSet presAssocID="{9A292C77-B1F6-47A1-BF7B-6E9F072FF3EC}" presName="sibTrans" presStyleLbl="sibTrans2D1" presStyleIdx="2" presStyleCnt="4"/>
      <dgm:spPr/>
      <dgm:t>
        <a:bodyPr/>
        <a:lstStyle/>
        <a:p>
          <a:endParaRPr lang="en-US"/>
        </a:p>
      </dgm:t>
    </dgm:pt>
    <dgm:pt modelId="{837DB380-6119-421D-80B6-2D68A47B1860}" type="pres">
      <dgm:prSet presAssocID="{9A292C77-B1F6-47A1-BF7B-6E9F072FF3EC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C2F575A9-69C0-408F-A8AB-377DB04A53B6}" type="pres">
      <dgm:prSet presAssocID="{69010EED-3F75-45FC-A723-295B4C3D9B96}" presName="node" presStyleLbl="node1" presStyleIdx="3" presStyleCnt="5" custScaleX="2298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9C9A91-9B5E-4C49-9C3E-077046BBE026}" type="pres">
      <dgm:prSet presAssocID="{63735C99-07BA-4692-957A-014E56FAA490}" presName="sibTrans" presStyleLbl="sibTrans2D1" presStyleIdx="3" presStyleCnt="4"/>
      <dgm:spPr/>
      <dgm:t>
        <a:bodyPr/>
        <a:lstStyle/>
        <a:p>
          <a:endParaRPr lang="en-US"/>
        </a:p>
      </dgm:t>
    </dgm:pt>
    <dgm:pt modelId="{68ED0A1C-06A7-414A-9820-C6A22711E97B}" type="pres">
      <dgm:prSet presAssocID="{63735C99-07BA-4692-957A-014E56FAA490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F11D1F51-F0A0-4587-B51B-C7C49748F7D7}" type="pres">
      <dgm:prSet presAssocID="{C5ECC689-5F13-4EB5-8DA7-8D63BDA5D6ED}" presName="node" presStyleLbl="node1" presStyleIdx="4" presStyleCnt="5" custScaleX="2298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D94A88E-70EC-466D-A7DC-7EB68DF45314}" srcId="{4F1B3715-F841-4665-AE85-838BBED07E75}" destId="{69010EED-3F75-45FC-A723-295B4C3D9B96}" srcOrd="3" destOrd="0" parTransId="{7426CC5C-6487-4339-9303-C88F6377812F}" sibTransId="{63735C99-07BA-4692-957A-014E56FAA490}"/>
    <dgm:cxn modelId="{0B7AB056-6818-4EF0-A2D0-52AAA9C82991}" type="presOf" srcId="{2B520FB6-456B-4696-8DEC-A058A47E5630}" destId="{EEABCEA0-030D-45B8-8815-85E636789FA7}" srcOrd="0" destOrd="0" presId="urn:microsoft.com/office/officeart/2005/8/layout/process2"/>
    <dgm:cxn modelId="{854B5DE1-E859-47C8-AA95-82A9148C39B8}" type="presOf" srcId="{B30AFCE9-BBBA-43FF-AACB-D11F9319AF3B}" destId="{99A51159-5884-4196-B8EE-EEF0B97D6FDB}" srcOrd="1" destOrd="0" presId="urn:microsoft.com/office/officeart/2005/8/layout/process2"/>
    <dgm:cxn modelId="{2EDE9D67-EF63-4738-BAF4-D240A142FFC8}" srcId="{4F1B3715-F841-4665-AE85-838BBED07E75}" destId="{EA698167-1F37-48E0-ABC6-666322F48069}" srcOrd="1" destOrd="0" parTransId="{47C348FB-A336-4E36-B924-479A7170D64C}" sibTransId="{B30AFCE9-BBBA-43FF-AACB-D11F9319AF3B}"/>
    <dgm:cxn modelId="{23DF8991-8F28-4429-A17A-C33BFE900F73}" srcId="{4F1B3715-F841-4665-AE85-838BBED07E75}" destId="{2B520FB6-456B-4696-8DEC-A058A47E5630}" srcOrd="2" destOrd="0" parTransId="{3E43537B-141F-4527-8C89-7A290BB852A9}" sibTransId="{9A292C77-B1F6-47A1-BF7B-6E9F072FF3EC}"/>
    <dgm:cxn modelId="{2DA7FAA0-4F6B-43F9-AA06-CC7DEBF037E0}" type="presOf" srcId="{C5ECC689-5F13-4EB5-8DA7-8D63BDA5D6ED}" destId="{F11D1F51-F0A0-4587-B51B-C7C49748F7D7}" srcOrd="0" destOrd="0" presId="urn:microsoft.com/office/officeart/2005/8/layout/process2"/>
    <dgm:cxn modelId="{61E4756F-CF89-4F1D-AA28-60A4F8B8FFE5}" type="presOf" srcId="{4F1B3715-F841-4665-AE85-838BBED07E75}" destId="{DD133C66-87A8-4684-9C65-4EB8B1B47747}" srcOrd="0" destOrd="0" presId="urn:microsoft.com/office/officeart/2005/8/layout/process2"/>
    <dgm:cxn modelId="{24FC1211-1263-4435-87A2-5D72014346EE}" type="presOf" srcId="{63735C99-07BA-4692-957A-014E56FAA490}" destId="{809C9A91-9B5E-4C49-9C3E-077046BBE026}" srcOrd="0" destOrd="0" presId="urn:microsoft.com/office/officeart/2005/8/layout/process2"/>
    <dgm:cxn modelId="{2F6A0466-5DB7-4123-896A-61028F8DF022}" type="presOf" srcId="{6C4BBEDD-721A-4896-8ACD-AA852B46EC1A}" destId="{B731B73D-08B8-4A91-BD04-B3EA582B1982}" srcOrd="0" destOrd="0" presId="urn:microsoft.com/office/officeart/2005/8/layout/process2"/>
    <dgm:cxn modelId="{5A085791-BEAA-4880-B19B-A3EB8B37DE8F}" type="presOf" srcId="{63735C99-07BA-4692-957A-014E56FAA490}" destId="{68ED0A1C-06A7-414A-9820-C6A22711E97B}" srcOrd="1" destOrd="0" presId="urn:microsoft.com/office/officeart/2005/8/layout/process2"/>
    <dgm:cxn modelId="{E0826778-83B3-4FAE-90C8-8DB9FC6EB70F}" type="presOf" srcId="{69010EED-3F75-45FC-A723-295B4C3D9B96}" destId="{C2F575A9-69C0-408F-A8AB-377DB04A53B6}" srcOrd="0" destOrd="0" presId="urn:microsoft.com/office/officeart/2005/8/layout/process2"/>
    <dgm:cxn modelId="{FF2A78F1-2613-483F-9A54-0DDD8981A2AA}" type="presOf" srcId="{9A292C77-B1F6-47A1-BF7B-6E9F072FF3EC}" destId="{837DB380-6119-421D-80B6-2D68A47B1860}" srcOrd="1" destOrd="0" presId="urn:microsoft.com/office/officeart/2005/8/layout/process2"/>
    <dgm:cxn modelId="{A0A06ABB-0917-4279-9E48-B33065EAA120}" srcId="{4F1B3715-F841-4665-AE85-838BBED07E75}" destId="{F8B8FC71-03A7-4C6F-AA95-C9A58D66B9A7}" srcOrd="0" destOrd="0" parTransId="{EE2B649B-8A16-42AF-A45B-A9AD8F158EF8}" sibTransId="{6C4BBEDD-721A-4896-8ACD-AA852B46EC1A}"/>
    <dgm:cxn modelId="{AD38E5E0-8C6C-4FED-A74C-A8D2DB46921D}" type="presOf" srcId="{6C4BBEDD-721A-4896-8ACD-AA852B46EC1A}" destId="{FBEBF997-41CD-489F-B908-5E9DB9E38E29}" srcOrd="1" destOrd="0" presId="urn:microsoft.com/office/officeart/2005/8/layout/process2"/>
    <dgm:cxn modelId="{78858D8A-E3AC-4FFF-8750-527900193DD0}" srcId="{4F1B3715-F841-4665-AE85-838BBED07E75}" destId="{C5ECC689-5F13-4EB5-8DA7-8D63BDA5D6ED}" srcOrd="4" destOrd="0" parTransId="{53DEC77D-B529-475B-AA0B-338DD75C53B4}" sibTransId="{EB56E1E6-B410-4A94-AF67-FAF22983BF5C}"/>
    <dgm:cxn modelId="{A1B62A4B-5CA2-4727-974A-3226496663CD}" type="presOf" srcId="{EA698167-1F37-48E0-ABC6-666322F48069}" destId="{94B77A4D-2DB4-4ED9-917E-F47C96A735C0}" srcOrd="0" destOrd="0" presId="urn:microsoft.com/office/officeart/2005/8/layout/process2"/>
    <dgm:cxn modelId="{08CDC8EC-EF4C-402F-992A-01F308B88586}" type="presOf" srcId="{9A292C77-B1F6-47A1-BF7B-6E9F072FF3EC}" destId="{CCA274F5-2AE2-4ACB-B4D0-B3E634462D90}" srcOrd="0" destOrd="0" presId="urn:microsoft.com/office/officeart/2005/8/layout/process2"/>
    <dgm:cxn modelId="{60A5695D-F082-4DE4-9FAF-FE0453D93ECA}" type="presOf" srcId="{B30AFCE9-BBBA-43FF-AACB-D11F9319AF3B}" destId="{882D78EA-0F1F-44E6-A78C-15C8A1DA5337}" srcOrd="0" destOrd="0" presId="urn:microsoft.com/office/officeart/2005/8/layout/process2"/>
    <dgm:cxn modelId="{72FB5E85-1257-421F-BDF0-1CE248ACCE9E}" type="presOf" srcId="{F8B8FC71-03A7-4C6F-AA95-C9A58D66B9A7}" destId="{7DF06864-0748-4343-AE35-C870F87A9B6F}" srcOrd="0" destOrd="0" presId="urn:microsoft.com/office/officeart/2005/8/layout/process2"/>
    <dgm:cxn modelId="{B720D898-888C-4990-A95B-897C46E6D6BC}" type="presParOf" srcId="{DD133C66-87A8-4684-9C65-4EB8B1B47747}" destId="{7DF06864-0748-4343-AE35-C870F87A9B6F}" srcOrd="0" destOrd="0" presId="urn:microsoft.com/office/officeart/2005/8/layout/process2"/>
    <dgm:cxn modelId="{3725ED86-81BB-4AEB-9C2F-1CD899FF7583}" type="presParOf" srcId="{DD133C66-87A8-4684-9C65-4EB8B1B47747}" destId="{B731B73D-08B8-4A91-BD04-B3EA582B1982}" srcOrd="1" destOrd="0" presId="urn:microsoft.com/office/officeart/2005/8/layout/process2"/>
    <dgm:cxn modelId="{8C20041C-7F35-46F3-B9FD-26EFBAD4FB24}" type="presParOf" srcId="{B731B73D-08B8-4A91-BD04-B3EA582B1982}" destId="{FBEBF997-41CD-489F-B908-5E9DB9E38E29}" srcOrd="0" destOrd="0" presId="urn:microsoft.com/office/officeart/2005/8/layout/process2"/>
    <dgm:cxn modelId="{1875BF95-5EA1-4690-BBC0-61871035CD3E}" type="presParOf" srcId="{DD133C66-87A8-4684-9C65-4EB8B1B47747}" destId="{94B77A4D-2DB4-4ED9-917E-F47C96A735C0}" srcOrd="2" destOrd="0" presId="urn:microsoft.com/office/officeart/2005/8/layout/process2"/>
    <dgm:cxn modelId="{CF3DE7A2-1BE9-406E-BB3E-6DB876B1757D}" type="presParOf" srcId="{DD133C66-87A8-4684-9C65-4EB8B1B47747}" destId="{882D78EA-0F1F-44E6-A78C-15C8A1DA5337}" srcOrd="3" destOrd="0" presId="urn:microsoft.com/office/officeart/2005/8/layout/process2"/>
    <dgm:cxn modelId="{A6A951E6-E5BC-428B-BEA4-56C7BD85264D}" type="presParOf" srcId="{882D78EA-0F1F-44E6-A78C-15C8A1DA5337}" destId="{99A51159-5884-4196-B8EE-EEF0B97D6FDB}" srcOrd="0" destOrd="0" presId="urn:microsoft.com/office/officeart/2005/8/layout/process2"/>
    <dgm:cxn modelId="{A83D657A-6C51-404B-AC6B-B3EC2BAC07B5}" type="presParOf" srcId="{DD133C66-87A8-4684-9C65-4EB8B1B47747}" destId="{EEABCEA0-030D-45B8-8815-85E636789FA7}" srcOrd="4" destOrd="0" presId="urn:microsoft.com/office/officeart/2005/8/layout/process2"/>
    <dgm:cxn modelId="{1FB4D1A0-9038-4242-9242-38012C4C1785}" type="presParOf" srcId="{DD133C66-87A8-4684-9C65-4EB8B1B47747}" destId="{CCA274F5-2AE2-4ACB-B4D0-B3E634462D90}" srcOrd="5" destOrd="0" presId="urn:microsoft.com/office/officeart/2005/8/layout/process2"/>
    <dgm:cxn modelId="{6A967E5E-47F4-4CF5-9AFD-22093D4C8C38}" type="presParOf" srcId="{CCA274F5-2AE2-4ACB-B4D0-B3E634462D90}" destId="{837DB380-6119-421D-80B6-2D68A47B1860}" srcOrd="0" destOrd="0" presId="urn:microsoft.com/office/officeart/2005/8/layout/process2"/>
    <dgm:cxn modelId="{6E23637E-A1D5-4FD4-9E74-7269D1F10211}" type="presParOf" srcId="{DD133C66-87A8-4684-9C65-4EB8B1B47747}" destId="{C2F575A9-69C0-408F-A8AB-377DB04A53B6}" srcOrd="6" destOrd="0" presId="urn:microsoft.com/office/officeart/2005/8/layout/process2"/>
    <dgm:cxn modelId="{DE534A04-9EE2-40DC-A9D0-0706B0304CBB}" type="presParOf" srcId="{DD133C66-87A8-4684-9C65-4EB8B1B47747}" destId="{809C9A91-9B5E-4C49-9C3E-077046BBE026}" srcOrd="7" destOrd="0" presId="urn:microsoft.com/office/officeart/2005/8/layout/process2"/>
    <dgm:cxn modelId="{501E171D-8710-49DD-9D08-79AA1D22DA14}" type="presParOf" srcId="{809C9A91-9B5E-4C49-9C3E-077046BBE026}" destId="{68ED0A1C-06A7-414A-9820-C6A22711E97B}" srcOrd="0" destOrd="0" presId="urn:microsoft.com/office/officeart/2005/8/layout/process2"/>
    <dgm:cxn modelId="{BC015F1A-B1C8-4FD0-88CC-40033FC12C37}" type="presParOf" srcId="{DD133C66-87A8-4684-9C65-4EB8B1B47747}" destId="{F11D1F51-F0A0-4587-B51B-C7C49748F7D7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8FBE37-53BA-4A21-9AF0-02721EEB502C}">
      <dsp:nvSpPr>
        <dsp:cNvPr id="0" name=""/>
        <dsp:cNvSpPr/>
      </dsp:nvSpPr>
      <dsp:spPr>
        <a:xfrm>
          <a:off x="685799" y="0"/>
          <a:ext cx="7772400" cy="4525963"/>
        </a:xfrm>
        <a:prstGeom prst="right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0B224335-272F-4206-B21F-0F776FF9B5E2}">
      <dsp:nvSpPr>
        <dsp:cNvPr id="0" name=""/>
        <dsp:cNvSpPr/>
      </dsp:nvSpPr>
      <dsp:spPr>
        <a:xfrm>
          <a:off x="2680" y="1357788"/>
          <a:ext cx="2149709" cy="181038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သတင္းအခ်က္အလက္မ်ားေကာက္ယူမည</a:t>
          </a:r>
          <a:r>
            <a:rPr lang="en-US" sz="2000" kern="12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့္</a:t>
          </a:r>
          <a:r>
            <a:rPr lang="en-US" sz="2000" kern="12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အဖြဲ႕ဖြဲ</a:t>
          </a:r>
          <a:r>
            <a:rPr lang="en-US" sz="2000" kern="12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႕ </a:t>
          </a:r>
          <a:r>
            <a:rPr lang="en-US" sz="2000" kern="12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စည္းျခင္း</a:t>
          </a:r>
          <a:endParaRPr lang="de-DE" sz="2000" kern="1200" dirty="0" smtClean="0">
            <a:solidFill>
              <a:schemeClr val="tx1"/>
            </a:solidFill>
            <a:latin typeface="Zawgyi-One" pitchFamily="34" charset="0"/>
            <a:cs typeface="Zawgyi-One" pitchFamily="34" charset="0"/>
          </a:endParaRPr>
        </a:p>
      </dsp:txBody>
      <dsp:txXfrm>
        <a:off x="91056" y="1446164"/>
        <a:ext cx="1972957" cy="1633633"/>
      </dsp:txXfrm>
    </dsp:sp>
    <dsp:sp modelId="{24922105-AEDF-4E29-B4EB-8F371B1137A1}">
      <dsp:nvSpPr>
        <dsp:cNvPr id="0" name=""/>
        <dsp:cNvSpPr/>
      </dsp:nvSpPr>
      <dsp:spPr>
        <a:xfrm>
          <a:off x="2332323" y="1357788"/>
          <a:ext cx="2149709" cy="1810385"/>
        </a:xfrm>
        <a:prstGeom prst="round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သတင္းအခ်က္အလက္မ်ားေကာက္ယူမည</a:t>
          </a:r>
          <a:r>
            <a:rPr lang="en-US" sz="2000" kern="12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့္</a:t>
          </a:r>
          <a:r>
            <a:rPr lang="en-US" sz="2000" kern="12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အဖြဲ႔အား</a:t>
          </a:r>
          <a:r>
            <a:rPr lang="en-US" sz="2000" kern="12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 </a:t>
          </a:r>
          <a:r>
            <a:rPr lang="en-US" sz="2000" kern="12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သင္တန္းေပးျခင္း</a:t>
          </a:r>
          <a:endParaRPr lang="de-DE" sz="2000" kern="1200" dirty="0">
            <a:solidFill>
              <a:schemeClr val="tx1"/>
            </a:solidFill>
            <a:latin typeface="Zawgyi-One" pitchFamily="34" charset="0"/>
            <a:cs typeface="Zawgyi-One" pitchFamily="34" charset="0"/>
          </a:endParaRPr>
        </a:p>
      </dsp:txBody>
      <dsp:txXfrm>
        <a:off x="2420699" y="1446164"/>
        <a:ext cx="1972957" cy="1633633"/>
      </dsp:txXfrm>
    </dsp:sp>
    <dsp:sp modelId="{28C1A506-DE98-42CD-8DB0-FEF77AC1630D}">
      <dsp:nvSpPr>
        <dsp:cNvPr id="0" name=""/>
        <dsp:cNvSpPr/>
      </dsp:nvSpPr>
      <dsp:spPr>
        <a:xfrm>
          <a:off x="4661966" y="1357788"/>
          <a:ext cx="2149709" cy="1810385"/>
        </a:xfrm>
        <a:prstGeom prst="round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သတင္းအခ်က္အလက္မ်ားေကာက္ယူျခင္းႏွင့္ခြဲျခမ္း စိတ္ျဖာျခင္း</a:t>
          </a:r>
          <a:endParaRPr lang="de-DE" sz="2000" kern="1200" dirty="0">
            <a:solidFill>
              <a:schemeClr val="tx1"/>
            </a:solidFill>
            <a:latin typeface="Zawgyi-One" pitchFamily="34" charset="0"/>
            <a:cs typeface="Zawgyi-One" pitchFamily="34" charset="0"/>
          </a:endParaRPr>
        </a:p>
      </dsp:txBody>
      <dsp:txXfrm>
        <a:off x="4750342" y="1446164"/>
        <a:ext cx="1972957" cy="1633633"/>
      </dsp:txXfrm>
    </dsp:sp>
    <dsp:sp modelId="{AE25119D-8F34-4DF5-AD97-A4F857C7C8D3}">
      <dsp:nvSpPr>
        <dsp:cNvPr id="0" name=""/>
        <dsp:cNvSpPr/>
      </dsp:nvSpPr>
      <dsp:spPr>
        <a:xfrm>
          <a:off x="6991609" y="1357788"/>
          <a:ext cx="2149709" cy="1810385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ေတြ႔ရွိခ်က္မ်ားကိုတင္ျပျခင္း</a:t>
          </a:r>
          <a:endParaRPr lang="de-DE" sz="2400" kern="1200" dirty="0">
            <a:solidFill>
              <a:schemeClr val="tx1"/>
            </a:solidFill>
            <a:latin typeface="Zawgyi-One" pitchFamily="34" charset="0"/>
            <a:cs typeface="Zawgyi-One" pitchFamily="34" charset="0"/>
          </a:endParaRPr>
        </a:p>
      </dsp:txBody>
      <dsp:txXfrm>
        <a:off x="7079985" y="1446164"/>
        <a:ext cx="1972957" cy="16336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F06864-0748-4343-AE35-C870F87A9B6F}">
      <dsp:nvSpPr>
        <dsp:cNvPr id="0" name=""/>
        <dsp:cNvSpPr/>
      </dsp:nvSpPr>
      <dsp:spPr>
        <a:xfrm>
          <a:off x="1145904" y="2761"/>
          <a:ext cx="5937790" cy="64577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ထြက္ခြာမည</a:t>
          </a:r>
          <a:r>
            <a:rPr lang="en-US" sz="2000" kern="12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့္</a:t>
          </a:r>
          <a:r>
            <a:rPr lang="en-US" sz="2000" kern="12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အခ်ိန္ကိုသတ္မွတ</a:t>
          </a:r>
          <a:r>
            <a:rPr lang="en-US" sz="2000" kern="12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္ျ</a:t>
          </a:r>
          <a:r>
            <a:rPr lang="en-US" sz="2000" kern="12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ခင္း</a:t>
          </a:r>
          <a:endParaRPr lang="en-US" sz="2000" kern="1200" dirty="0" smtClean="0">
            <a:solidFill>
              <a:schemeClr val="tx1"/>
            </a:solidFill>
            <a:latin typeface="Zawgyi-One" pitchFamily="34" charset="0"/>
            <a:cs typeface="Zawgyi-One" pitchFamily="34" charset="0"/>
          </a:endParaRPr>
        </a:p>
      </dsp:txBody>
      <dsp:txXfrm>
        <a:off x="1164818" y="21675"/>
        <a:ext cx="5899962" cy="607949"/>
      </dsp:txXfrm>
    </dsp:sp>
    <dsp:sp modelId="{B731B73D-08B8-4A91-BD04-B3EA582B1982}">
      <dsp:nvSpPr>
        <dsp:cNvPr id="0" name=""/>
        <dsp:cNvSpPr/>
      </dsp:nvSpPr>
      <dsp:spPr>
        <a:xfrm rot="5400000">
          <a:off x="3993716" y="664683"/>
          <a:ext cx="242166" cy="2905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>
            <a:latin typeface="Zawgyi-One" pitchFamily="34" charset="0"/>
            <a:cs typeface="Zawgyi-One" pitchFamily="34" charset="0"/>
          </a:endParaRPr>
        </a:p>
      </dsp:txBody>
      <dsp:txXfrm rot="-5400000">
        <a:off x="4027620" y="688899"/>
        <a:ext cx="174359" cy="169516"/>
      </dsp:txXfrm>
    </dsp:sp>
    <dsp:sp modelId="{94B77A4D-2DB4-4ED9-917E-F47C96A735C0}">
      <dsp:nvSpPr>
        <dsp:cNvPr id="0" name=""/>
        <dsp:cNvSpPr/>
      </dsp:nvSpPr>
      <dsp:spPr>
        <a:xfrm>
          <a:off x="1145904" y="971427"/>
          <a:ext cx="5937790" cy="645777"/>
        </a:xfrm>
        <a:prstGeom prst="roundRect">
          <a:avLst>
            <a:gd name="adj" fmla="val 10000"/>
          </a:avLst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ေဒသခံစြမ္းေဆာင္ရည</a:t>
          </a:r>
          <a:r>
            <a:rPr lang="en-US" sz="2000" kern="12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္ႏွင့္ </a:t>
          </a:r>
          <a:r>
            <a:rPr lang="en-US" sz="2000" kern="12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ေဒသခံအဖြဲ႕အစည္းမ်ားကို</a:t>
          </a:r>
          <a:r>
            <a:rPr lang="en-US" sz="2000" kern="12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 </a:t>
          </a:r>
          <a:r>
            <a:rPr lang="en-US" sz="2000" kern="12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စြမ္းအားျမွင</a:t>
          </a:r>
          <a:r>
            <a:rPr lang="en-US" sz="2000" kern="12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့္</a:t>
          </a:r>
          <a:r>
            <a:rPr lang="en-US" sz="2000" kern="12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တင္ေပးျခင္း</a:t>
          </a:r>
          <a:endParaRPr lang="en-US" sz="2000" kern="1200" dirty="0">
            <a:solidFill>
              <a:schemeClr val="tx1"/>
            </a:solidFill>
            <a:latin typeface="Zawgyi-One" pitchFamily="34" charset="0"/>
            <a:cs typeface="Zawgyi-One" pitchFamily="34" charset="0"/>
          </a:endParaRPr>
        </a:p>
      </dsp:txBody>
      <dsp:txXfrm>
        <a:off x="1164818" y="990341"/>
        <a:ext cx="5899962" cy="607949"/>
      </dsp:txXfrm>
    </dsp:sp>
    <dsp:sp modelId="{882D78EA-0F1F-44E6-A78C-15C8A1DA5337}">
      <dsp:nvSpPr>
        <dsp:cNvPr id="0" name=""/>
        <dsp:cNvSpPr/>
      </dsp:nvSpPr>
      <dsp:spPr>
        <a:xfrm rot="5400000">
          <a:off x="3993716" y="1633348"/>
          <a:ext cx="242166" cy="2905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>
            <a:latin typeface="Zawgyi-One" pitchFamily="34" charset="0"/>
            <a:cs typeface="Zawgyi-One" pitchFamily="34" charset="0"/>
          </a:endParaRPr>
        </a:p>
      </dsp:txBody>
      <dsp:txXfrm rot="-5400000">
        <a:off x="4027620" y="1657564"/>
        <a:ext cx="174359" cy="169516"/>
      </dsp:txXfrm>
    </dsp:sp>
    <dsp:sp modelId="{EEABCEA0-030D-45B8-8815-85E636789FA7}">
      <dsp:nvSpPr>
        <dsp:cNvPr id="0" name=""/>
        <dsp:cNvSpPr/>
      </dsp:nvSpPr>
      <dsp:spPr>
        <a:xfrm>
          <a:off x="1145904" y="1940092"/>
          <a:ext cx="5937790" cy="645777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အစီအစဥ္မ်ားကိုျပန္လည္စစ္ေဆးျခင္း</a:t>
          </a:r>
          <a:endParaRPr lang="en-US" sz="2000" kern="1200" dirty="0">
            <a:solidFill>
              <a:schemeClr val="tx1"/>
            </a:solidFill>
            <a:latin typeface="Zawgyi-One" pitchFamily="34" charset="0"/>
            <a:cs typeface="Zawgyi-One" pitchFamily="34" charset="0"/>
          </a:endParaRPr>
        </a:p>
      </dsp:txBody>
      <dsp:txXfrm>
        <a:off x="1164818" y="1959006"/>
        <a:ext cx="5899962" cy="607949"/>
      </dsp:txXfrm>
    </dsp:sp>
    <dsp:sp modelId="{CCA274F5-2AE2-4ACB-B4D0-B3E634462D90}">
      <dsp:nvSpPr>
        <dsp:cNvPr id="0" name=""/>
        <dsp:cNvSpPr/>
      </dsp:nvSpPr>
      <dsp:spPr>
        <a:xfrm rot="5400000">
          <a:off x="3993716" y="2602014"/>
          <a:ext cx="242166" cy="2905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>
            <a:latin typeface="Zawgyi-One" pitchFamily="34" charset="0"/>
            <a:cs typeface="Zawgyi-One" pitchFamily="34" charset="0"/>
          </a:endParaRPr>
        </a:p>
      </dsp:txBody>
      <dsp:txXfrm rot="-5400000">
        <a:off x="4027620" y="2626230"/>
        <a:ext cx="174359" cy="169516"/>
      </dsp:txXfrm>
    </dsp:sp>
    <dsp:sp modelId="{C2F575A9-69C0-408F-A8AB-377DB04A53B6}">
      <dsp:nvSpPr>
        <dsp:cNvPr id="0" name=""/>
        <dsp:cNvSpPr/>
      </dsp:nvSpPr>
      <dsp:spPr>
        <a:xfrm>
          <a:off x="1145904" y="2908758"/>
          <a:ext cx="5937790" cy="645777"/>
        </a:xfrm>
        <a:prstGeom prst="roundRect">
          <a:avLst>
            <a:gd name="adj" fmla="val 10000"/>
          </a:avLst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အမာထည္ပစၥည္းမ်ားကိုေ၀ေပးျခင္း</a:t>
          </a:r>
          <a:endParaRPr lang="en-US" sz="2000" kern="1200" dirty="0">
            <a:solidFill>
              <a:schemeClr val="tx1"/>
            </a:solidFill>
            <a:latin typeface="Zawgyi-One" pitchFamily="34" charset="0"/>
            <a:cs typeface="Zawgyi-One" pitchFamily="34" charset="0"/>
          </a:endParaRPr>
        </a:p>
      </dsp:txBody>
      <dsp:txXfrm>
        <a:off x="1164818" y="2927672"/>
        <a:ext cx="5899962" cy="607949"/>
      </dsp:txXfrm>
    </dsp:sp>
    <dsp:sp modelId="{809C9A91-9B5E-4C49-9C3E-077046BBE026}">
      <dsp:nvSpPr>
        <dsp:cNvPr id="0" name=""/>
        <dsp:cNvSpPr/>
      </dsp:nvSpPr>
      <dsp:spPr>
        <a:xfrm rot="5400000">
          <a:off x="3993716" y="3570679"/>
          <a:ext cx="242166" cy="2905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>
            <a:latin typeface="Zawgyi-One" pitchFamily="34" charset="0"/>
            <a:cs typeface="Zawgyi-One" pitchFamily="34" charset="0"/>
          </a:endParaRPr>
        </a:p>
      </dsp:txBody>
      <dsp:txXfrm rot="-5400000">
        <a:off x="4027620" y="3594895"/>
        <a:ext cx="174359" cy="169516"/>
      </dsp:txXfrm>
    </dsp:sp>
    <dsp:sp modelId="{F11D1F51-F0A0-4587-B51B-C7C49748F7D7}">
      <dsp:nvSpPr>
        <dsp:cNvPr id="0" name=""/>
        <dsp:cNvSpPr/>
      </dsp:nvSpPr>
      <dsp:spPr>
        <a:xfrm>
          <a:off x="1145904" y="3877424"/>
          <a:ext cx="5937790" cy="645777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tx1"/>
              </a:solidFill>
              <a:latin typeface="Zawgyi-One" pitchFamily="34" charset="0"/>
              <a:cs typeface="Zawgyi-One" pitchFamily="34" charset="0"/>
            </a:rPr>
            <a:t>သင္တန္းဆရာမ်ားေမြးထုတ္ေပးျခင္း</a:t>
          </a:r>
          <a:endParaRPr lang="en-US" sz="2000" kern="1200" dirty="0">
            <a:solidFill>
              <a:schemeClr val="tx1"/>
            </a:solidFill>
            <a:latin typeface="Zawgyi-One" pitchFamily="34" charset="0"/>
            <a:cs typeface="Zawgyi-One" pitchFamily="34" charset="0"/>
          </a:endParaRPr>
        </a:p>
      </dsp:txBody>
      <dsp:txXfrm>
        <a:off x="1164818" y="3896338"/>
        <a:ext cx="5899962" cy="6079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E91F3-60E7-407C-8AFC-B52C44D7F285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1C1533-C9C8-4757-8732-9958FA4B29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225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400" b="0" i="0" cap="none" normalizeH="0" baseline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rgbClr val="C00000"/>
                </a:solidFill>
                <a:latin typeface="Calibri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72C2A-F077-4349-AEE4-140D5CDED3E9}" type="datetime1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49AB7-A4BE-486C-8D6C-30FB92447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EA11-79CA-4908-A911-DD19216D65B5}" type="datetime1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49AB7-A4BE-486C-8D6C-30FB92447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738C-78DE-4E79-A927-97726A44B8B1}" type="datetime1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49AB7-A4BE-486C-8D6C-30FB92447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>
                <a:latin typeface="Calibri" pitchFamily="34" charset="0"/>
              </a:defRPr>
            </a:lvl1pPr>
            <a:lvl2pPr>
              <a:defRPr sz="2600" baseline="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6E1BE-B57C-40FE-9BFE-822C208E6A17}" type="datetime1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49AB7-A4BE-486C-8D6C-30FB92447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ABBD5-5363-4B61-B9E5-C1B92EE4AAE6}" type="datetime1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49AB7-A4BE-486C-8D6C-30FB92447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04AA1-DF8C-4BA4-B60B-1C935853058B}" type="datetime1">
              <a:rPr lang="en-US" smtClean="0"/>
              <a:pPr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49AB7-A4BE-486C-8D6C-30FB92447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B5283-A129-4D5B-A4B3-E05022D8E73B}" type="datetime1">
              <a:rPr lang="en-US" smtClean="0"/>
              <a:pPr/>
              <a:t>1/20/2016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49AB7-A4BE-486C-8D6C-30FB92447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87D6-70CB-4B0B-867D-52DE6E229792}" type="datetime1">
              <a:rPr lang="en-US" smtClean="0"/>
              <a:pPr/>
              <a:t>1/20/2016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49AB7-A4BE-486C-8D6C-30FB92447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CFD2-61D4-4B57-85CE-073BBCCF05ED}" type="datetime1">
              <a:rPr lang="en-US" smtClean="0"/>
              <a:pPr/>
              <a:t>1/20/2016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49AB7-A4BE-486C-8D6C-30FB92447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49125-0DD1-406A-BBEC-60148B8F93D2}" type="datetime1">
              <a:rPr lang="en-US" smtClean="0"/>
              <a:pPr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49AB7-A4BE-486C-8D6C-30FB92447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EC3D6-839F-46FA-B1D7-1B0A69BB171C}" type="datetime1">
              <a:rPr lang="en-US" smtClean="0"/>
              <a:pPr/>
              <a:t>1/20/2016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49AB7-A4BE-486C-8D6C-30FB92447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file://localhost/Volumes/V%20I%20L%20%20%20L%20O%20V/%E2%80%A2%20work%20%E2%80%A2/%E2%80%A2client%E2%80%A2/adpc/2013_12/dms/powerpoint_CBDRRFramework/image/ppt_CBDRRFramework2.jpg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file://localhost/Volumes/V%20I%20L%20%20%20L%20O%20V/%E2%80%A2%20work%20%E2%80%A2/%E2%80%A2client%E2%80%A2/adpc/2013_12/dms/powerpoint_CBDRRFramework/image/ppt_CBDRRFramework.jp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pt_CBDRRFramework.jpg" descr="/Volumes/V I L   L O V/• work •/•client•/adpc/2013_12/dms/powerpoint_CBDRRFramework/image/ppt_CBDRRFramework.jpg"/>
          <p:cNvPicPr>
            <a:picLocks noChangeAspect="1"/>
          </p:cNvPicPr>
          <p:nvPr/>
        </p:nvPicPr>
        <p:blipFill>
          <a:blip r:embed="rId13" r:link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34896" cy="883920"/>
          </a:xfrm>
          <a:prstGeom prst="rect">
            <a:avLst/>
          </a:prstGeom>
        </p:spPr>
      </p:pic>
      <p:pic>
        <p:nvPicPr>
          <p:cNvPr id="8" name="ppt_CBDRRFramework2.jpg" descr="/Volumes/V I L   L O V/• work •/•client•/adpc/2013_12/dms/powerpoint_CBDRRFramework/image/ppt_CBDRRFramework2.jpg"/>
          <p:cNvPicPr>
            <a:picLocks noChangeAspect="1"/>
          </p:cNvPicPr>
          <p:nvPr/>
        </p:nvPicPr>
        <p:blipFill>
          <a:blip r:embed="rId15" r:link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9440" y="5782056"/>
            <a:ext cx="2194560" cy="107594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549DA-90C2-41BC-8FD9-6ABF4ABA8DA8}" type="datetime1">
              <a:rPr lang="en-US" smtClean="0"/>
              <a:pPr/>
              <a:t>1/20/2016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91349AB7-A4BE-486C-8D6C-30FB92447F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600" b="1" i="0" kern="1200" baseline="0">
          <a:solidFill>
            <a:srgbClr val="C00000"/>
          </a:solidFill>
          <a:latin typeface="Calibri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7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828800"/>
            <a:ext cx="7772400" cy="1512168"/>
          </a:xfrm>
        </p:spPr>
        <p:txBody>
          <a:bodyPr>
            <a:normAutofit fontScale="90000"/>
          </a:bodyPr>
          <a:lstStyle/>
          <a:p>
            <a:r>
              <a:rPr lang="en-US" b="0" dirty="0" smtClean="0">
                <a:solidFill>
                  <a:schemeClr val="tx1"/>
                </a:solidFill>
                <a:latin typeface="Zawgyi-One" pitchFamily="34" charset="0"/>
                <a:cs typeface="Zawgyi-One" pitchFamily="34" charset="0"/>
              </a:rPr>
              <a:t/>
            </a:r>
            <a:br>
              <a:rPr lang="en-US" b="0" dirty="0" smtClean="0">
                <a:solidFill>
                  <a:schemeClr val="tx1"/>
                </a:solidFill>
                <a:latin typeface="Zawgyi-One" pitchFamily="34" charset="0"/>
                <a:cs typeface="Zawgyi-One" pitchFamily="34" charset="0"/>
              </a:rPr>
            </a:b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သင္ခန္းစာ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၂။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အၿမဲစဥ္ဆက္မျပတ္တည္ရွိေစျခင္း</a:t>
            </a:r>
            <a:endParaRPr lang="en-US" b="0" dirty="0">
              <a:solidFill>
                <a:schemeClr val="tx1"/>
              </a:solidFill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705600" cy="17526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atin typeface="Zawgyi-One" pitchFamily="34" charset="0"/>
                <a:cs typeface="Zawgyi-One" pitchFamily="34" charset="0"/>
              </a:rPr>
              <a:t>အခန္း</a:t>
            </a:r>
            <a:r>
              <a:rPr lang="en-US" b="1" dirty="0" smtClean="0">
                <a:latin typeface="Zawgyi-One" pitchFamily="34" charset="0"/>
                <a:cs typeface="Zawgyi-One" pitchFamily="34" charset="0"/>
              </a:rPr>
              <a:t> ၁။ </a:t>
            </a:r>
            <a:r>
              <a:rPr lang="en-US" sz="2800" b="1" dirty="0" err="1" smtClean="0">
                <a:latin typeface="Zawgyi-One" pitchFamily="34" charset="0"/>
                <a:cs typeface="Zawgyi-One" pitchFamily="34" charset="0"/>
              </a:rPr>
              <a:t>ရပ္ရြာလူထုအားစြမ္းေဆာင္ရည္အား</a:t>
            </a:r>
            <a:r>
              <a:rPr lang="en-US" sz="2800" b="1" dirty="0" smtClean="0">
                <a:latin typeface="Zawgyi-One" pitchFamily="34" charset="0"/>
                <a:cs typeface="Zawgyi-One" pitchFamily="34" charset="0"/>
              </a:rPr>
              <a:t> ျ</a:t>
            </a:r>
            <a:r>
              <a:rPr lang="en-US" sz="2800" b="1" dirty="0" err="1" smtClean="0">
                <a:latin typeface="Zawgyi-One" pitchFamily="34" charset="0"/>
                <a:cs typeface="Zawgyi-One" pitchFamily="34" charset="0"/>
              </a:rPr>
              <a:t>မွင</a:t>
            </a:r>
            <a:r>
              <a:rPr lang="en-US" sz="2800" b="1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800" b="1" dirty="0" err="1" smtClean="0">
                <a:latin typeface="Zawgyi-One" pitchFamily="34" charset="0"/>
                <a:cs typeface="Zawgyi-One" pitchFamily="34" charset="0"/>
              </a:rPr>
              <a:t>တင္ေပးျခင္း</a:t>
            </a:r>
            <a:endParaRPr lang="en-US" sz="2800" b="1" dirty="0">
              <a:solidFill>
                <a:srgbClr val="C00000"/>
              </a:solidFill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49AB7-A4BE-486C-8D6C-30FB92447F88}" type="slidenum">
              <a:rPr lang="en-US" smtClean="0">
                <a:latin typeface="Zawgyi-One" pitchFamily="34" charset="0"/>
                <a:cs typeface="Zawgyi-One" pitchFamily="34" charset="0"/>
              </a:rPr>
              <a:pPr/>
              <a:t>1</a:t>
            </a:fld>
            <a:endParaRPr lang="en-US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773668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ရပ္ရြာအေျချပဳေဘးအ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ႏၲ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ရာယ္ေလ်ာ့ပါးေရးဆိုင္ရာမူေဘာင္သင္တန္း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- ျ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မန္မာႏိုင္ငံၾကက္ေျခနီအသင္း</a:t>
            </a:r>
            <a:endParaRPr lang="en-US" sz="2400" dirty="0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မွတ္သားထားရမည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အခ်က္မ်ား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….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95400"/>
            <a:ext cx="7543800" cy="5257800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သတင္းအခ်က္အလက္မ်ားအရည္အေသြးျပည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့္၀ေၾကာင္းႏွင့္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မွန္ကန္ေၾကာင္းကိုအာမခံခ်က္ေပးႏိုင္ရန္အရည္အေသြးစစ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ေဆးမႈကိုျပဳလုပ္ရန္လိုအပ္သည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္။ 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ေယဘုယ်အားျဖင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သတင္းအခ်က္အလက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ေကာက္ယူ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ခ်ိန္တြင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တိက်မ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ႈ၊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လိုက္ေလ်ာညီေထြရွိ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မႈႏွင့္ ျ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ပည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စံုမႈရွိမရွိကိုစစ္ေဆးရသည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လက္ေတ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ြ႕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လုပ္ေဆာင္မႈတြင္အေျခအေနကိုပိုမိုနားလည္ေစရန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ေတ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ြ႕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ဆံုေမးျမန္းသူမ်ားတြင္က်ား-မ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အခ်ိဳးအစားညီမ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ရန္လိုအပ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သည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 marL="0" lvl="0" indent="0" algn="just">
              <a:lnSpc>
                <a:spcPct val="150000"/>
              </a:lnSpc>
            </a:pPr>
            <a:endParaRPr lang="en-US" sz="2400" dirty="0" smtClean="0">
              <a:latin typeface="Zawgyi-One" pitchFamily="34" charset="0"/>
              <a:cs typeface="Zawgyi-One" pitchFamily="34" charset="0"/>
            </a:endParaRPr>
          </a:p>
          <a:p>
            <a:pPr marL="0" lvl="0" indent="0" algn="just">
              <a:lnSpc>
                <a:spcPct val="150000"/>
              </a:lnSpc>
              <a:buNone/>
            </a:pP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အစကနဦးဆန္းစ္မ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ႈႏွင့္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အျပီးသတ္စစ္ေဆးမ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ႈႏွ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စ္ခုစလံုးတြင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သတင္းအခ်က္အလက္မ်ားေကာက္ယူရာ</a:t>
            </a:r>
            <a:r>
              <a:rPr lang="my-MM" sz="2400" dirty="0" smtClean="0">
                <a:latin typeface="Zawgyi-One"/>
                <a:cs typeface="Zawgyi-One" pitchFamily="34" charset="0"/>
              </a:rPr>
              <a:t>၌</a:t>
            </a:r>
            <a:r>
              <a:rPr lang="en-US" sz="2400" dirty="0" smtClean="0">
                <a:latin typeface="Zawgyi-One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/>
                <a:cs typeface="Zawgyi-One" pitchFamily="34" charset="0"/>
              </a:rPr>
              <a:t>ေက်ာင္းမ်ားပ</a:t>
            </a:r>
            <a:r>
              <a:rPr lang="en-US" sz="2400" dirty="0" smtClean="0">
                <a:latin typeface="Zawgyi-One"/>
                <a:cs typeface="Zawgyi-One" pitchFamily="34" charset="0"/>
              </a:rPr>
              <a:t>ါ</a:t>
            </a:r>
            <a:r>
              <a:rPr lang="en-US" sz="2400" dirty="0">
                <a:latin typeface="Zawgyi-One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/>
                <a:cs typeface="Zawgyi-One" pitchFamily="34" charset="0"/>
              </a:rPr>
              <a:t>ထည</a:t>
            </a:r>
            <a:r>
              <a:rPr lang="en-US" sz="2400" dirty="0" smtClean="0">
                <a:latin typeface="Zawgyi-One"/>
                <a:cs typeface="Zawgyi-One" pitchFamily="34" charset="0"/>
              </a:rPr>
              <a:t>့္</a:t>
            </a:r>
            <a:r>
              <a:rPr lang="en-US" sz="2400" dirty="0" err="1" smtClean="0">
                <a:latin typeface="Zawgyi-One"/>
                <a:cs typeface="Zawgyi-One" pitchFamily="34" charset="0"/>
              </a:rPr>
              <a:t>သြင္းေကာက္ယူရသည</a:t>
            </a:r>
            <a:r>
              <a:rPr lang="en-US" sz="2400" dirty="0" smtClean="0">
                <a:latin typeface="Zawgyi-One"/>
                <a:cs typeface="Zawgyi-One" pitchFamily="34" charset="0"/>
              </a:rPr>
              <a:t>္</a:t>
            </a:r>
            <a:endParaRPr lang="en-US" sz="2400" dirty="0" smtClean="0">
              <a:latin typeface="Zawgyi-One" pitchFamily="34" charset="0"/>
              <a:cs typeface="Zawgyi-One" pitchFamily="34" charset="0"/>
            </a:endParaRPr>
          </a:p>
          <a:p>
            <a:pPr algn="just">
              <a:lnSpc>
                <a:spcPct val="150000"/>
              </a:lnSpc>
              <a:buNone/>
            </a:pPr>
            <a:endParaRPr lang="en-US" sz="24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49AB7-A4BE-486C-8D6C-30FB92447F88}" type="slidenum">
              <a:rPr lang="en-US" smtClean="0">
                <a:latin typeface="Zawgyi-One" pitchFamily="34" charset="0"/>
                <a:cs typeface="Zawgyi-One" pitchFamily="34" charset="0"/>
              </a:rPr>
              <a:pPr/>
              <a:t>10</a:t>
            </a:fld>
            <a:endParaRPr lang="en-US">
              <a:latin typeface="Zawgyi-One" pitchFamily="34" charset="0"/>
              <a:cs typeface="Zawgyi-One" pitchFamily="34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822960" cy="8229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600" b="1" dirty="0" smtClean="0">
                <a:solidFill>
                  <a:srgbClr val="C00000"/>
                </a:solidFill>
                <a:latin typeface="Zawgyi-One" pitchFamily="34" charset="0"/>
                <a:cs typeface="Zawgyi-One" pitchFamily="34" charset="0"/>
              </a:rPr>
              <a:t>ေတြ႕ရွိခ်က္မ်ားက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ိုတ</a:t>
            </a:r>
            <a:r>
              <a:rPr lang="de-DE" sz="3600" b="1" dirty="0" smtClean="0">
                <a:solidFill>
                  <a:srgbClr val="C00000"/>
                </a:solidFill>
                <a:latin typeface="Zawgyi-One" pitchFamily="34" charset="0"/>
                <a:cs typeface="Zawgyi-One" pitchFamily="34" charset="0"/>
              </a:rPr>
              <a:t>င္ျပျခင္း</a:t>
            </a:r>
            <a:endParaRPr lang="de-DE" sz="3600" b="1" dirty="0">
              <a:solidFill>
                <a:srgbClr val="C00000"/>
              </a:solidFill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အစီရင္ခံစာမ်ားကို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ေစာင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့္ၾ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ကည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ေလ့လာျခင္း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ႏွင့္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အကဲျဖတ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စစ္ေဆးေရးအရာရွိကျပင္ဆင္သည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 algn="just">
              <a:lnSpc>
                <a:spcPct val="150000"/>
              </a:lnSpc>
            </a:pP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အဓိကအားျဖင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စာရင္းအင္း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ဂဏာန္းျဖင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ေဖာ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ပေသာအေၾကာင္း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အရာမ်ားျဖစ္သည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DED8D-0FC5-42EE-B058-EDBA037E03D7}" type="slidenum">
              <a:rPr lang="de-DE" smtClean="0">
                <a:latin typeface="Zawgyi-One" pitchFamily="34" charset="0"/>
                <a:cs typeface="Zawgyi-One" pitchFamily="34" charset="0"/>
              </a:rPr>
              <a:pPr/>
              <a:t>11</a:t>
            </a:fld>
            <a:endParaRPr lang="de-DE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သိလိုေသာေမးခြန္းမ်ားရွိပါကေမးျမန္းႏိုင္ပါသည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3600" b="1" dirty="0" smtClean="0">
                <a:solidFill>
                  <a:srgbClr val="C00000"/>
                </a:solidFill>
                <a:latin typeface="Zawgyi-One" pitchFamily="34" charset="0"/>
                <a:cs typeface="Zawgyi-One" pitchFamily="34" charset="0"/>
              </a:rPr>
              <a:t>?</a:t>
            </a:r>
            <a:endParaRPr lang="en-US" sz="3600" b="1" dirty="0">
              <a:solidFill>
                <a:srgbClr val="C00000"/>
              </a:solidFill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49AB7-A4BE-486C-8D6C-30FB92447F88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8194" name="Picture 2" descr="http://aphroditesbadhabit.files.wordpress.com/2011/06/question_mark_215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2132856"/>
            <a:ext cx="2714625" cy="3143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905000"/>
            <a:ext cx="7772400" cy="1512168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သင္ခန္းစာ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၃။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စဥ္ဆက္မျပတ္ရွိေစျခင္း</a:t>
            </a:r>
            <a:endParaRPr lang="en-US" b="0" dirty="0">
              <a:solidFill>
                <a:schemeClr val="tx1"/>
              </a:solidFill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705600" cy="17526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atin typeface="Zawgyi-One" pitchFamily="34" charset="0"/>
                <a:cs typeface="Zawgyi-One" pitchFamily="34" charset="0"/>
              </a:rPr>
              <a:t>အခန္း</a:t>
            </a:r>
            <a:r>
              <a:rPr lang="en-US" b="1" dirty="0" smtClean="0">
                <a:latin typeface="Zawgyi-One" pitchFamily="34" charset="0"/>
                <a:cs typeface="Zawgyi-One" pitchFamily="34" charset="0"/>
              </a:rPr>
              <a:t> ၂။ </a:t>
            </a:r>
            <a:r>
              <a:rPr lang="en-US" b="1" dirty="0" err="1" smtClean="0">
                <a:latin typeface="Zawgyi-One" pitchFamily="34" charset="0"/>
                <a:cs typeface="Zawgyi-One" pitchFamily="34" charset="0"/>
              </a:rPr>
              <a:t>ရပ္ရြာလူထုအားစြမ္းအားျမွင</a:t>
            </a:r>
            <a:r>
              <a:rPr lang="en-US" b="1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b="1" dirty="0" err="1" smtClean="0">
                <a:latin typeface="Zawgyi-One" pitchFamily="34" charset="0"/>
                <a:cs typeface="Zawgyi-One" pitchFamily="34" charset="0"/>
              </a:rPr>
              <a:t>တင္ေပးျခင္း</a:t>
            </a:r>
            <a:endParaRPr lang="en-US" b="1" dirty="0" smtClean="0">
              <a:latin typeface="Zawgyi-One" pitchFamily="34" charset="0"/>
              <a:cs typeface="Zawgyi-One" pitchFamily="34" charset="0"/>
            </a:endParaRPr>
          </a:p>
          <a:p>
            <a:endParaRPr lang="en-US" b="1" dirty="0">
              <a:solidFill>
                <a:srgbClr val="C00000"/>
              </a:solidFill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49AB7-A4BE-486C-8D6C-30FB92447F88}" type="slidenum">
              <a:rPr lang="en-US" smtClean="0">
                <a:latin typeface="Zawgyi-One" pitchFamily="34" charset="0"/>
                <a:cs typeface="Zawgyi-One" pitchFamily="34" charset="0"/>
              </a:rPr>
              <a:pPr/>
              <a:t>13</a:t>
            </a:fld>
            <a:endParaRPr lang="en-US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97468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ရပ္ရြာအေျချပဳေဘးအ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ႏၲ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ရာယ္ေလ်ာ့ပါးေရးဆိုင္ရာမူေဘာင္သင္တန္း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- ျ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မန္မာႏိုင္ငံၾကက္ေျခနီအသင္း</a:t>
            </a:r>
            <a:endParaRPr lang="en-US" sz="2400" dirty="0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398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 smtClean="0">
                <a:solidFill>
                  <a:srgbClr val="C00000"/>
                </a:solidFill>
                <a:latin typeface="Zawgyi-One" pitchFamily="34" charset="0"/>
                <a:cs typeface="Zawgyi-One" pitchFamily="34" charset="0"/>
              </a:rPr>
              <a:t>ရည္ရြယ္ခ်က္မ်ား</a:t>
            </a:r>
            <a:endParaRPr lang="en-US" sz="3600" b="1" dirty="0">
              <a:solidFill>
                <a:srgbClr val="C00000"/>
              </a:solidFill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ဤသင္တန္းအခ်ိန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ပီးစီးေသာအခါတြင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တက္ေရာက္သူ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သင္တန္းသူ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/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သားမ်ားသည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ရပ္ရြာအေျချပဳေဘးအ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ႏၲ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ရာယ္ေလ်ာ့ပါးေရးအစီစဥ္စတင္တကည္းက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ပီးစီးေသာအခါတြင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ပန္လည္ထြက္ခြာမည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နည္းဗ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်ဴ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ဟာ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အေရးၾကီးပံုကိုနားလာ္လာေစမည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စီမံခ်က္အစီစဥ္မ်ား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ကိုင္တြယ္ေဆာင္ရြက္ရာတြင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မတူညီေသာ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အေၾကာင္းအရာမ်ား၏အေရးၾကီးပံုကို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ခြဲျခား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လာႏိုင္မည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ရပ္ရြာေဘးအ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ႏၲ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ရာယ္ေလ်ာ့ပါးေရးေကာ္မတီအားလႊဲ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ေျပာင္းေပးအပ္ရာတြင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တိက်ေသခ်ာမႈရွိေစရန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ေတာ္ေသာ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ထြက္ခြာမ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နည္းဗ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်ဴ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ဟာကို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ခ်ႏ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ိုင္လာမည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္။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DED8D-0FC5-42EE-B058-EDBA037E03D7}" type="slidenum">
              <a:rPr lang="de-DE" smtClean="0">
                <a:latin typeface="Zawgyi-One" pitchFamily="34" charset="0"/>
                <a:cs typeface="Zawgyi-One" pitchFamily="34" charset="0"/>
              </a:rPr>
              <a:pPr/>
              <a:t>14</a:t>
            </a:fld>
            <a:endParaRPr lang="de-DE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1749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Zawgyi-One" pitchFamily="34" charset="0"/>
                <a:cs typeface="Zawgyi-One" pitchFamily="34" charset="0"/>
              </a:rPr>
              <a:t>အစီအစဥ</a:t>
            </a:r>
            <a:r>
              <a:rPr lang="en-US" sz="2800" b="1" dirty="0" smtClean="0">
                <a:solidFill>
                  <a:srgbClr val="C00000"/>
                </a:solidFill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800" b="1" dirty="0" err="1" smtClean="0">
                <a:solidFill>
                  <a:srgbClr val="C00000"/>
                </a:solidFill>
                <a:latin typeface="Zawgyi-One" pitchFamily="34" charset="0"/>
                <a:cs typeface="Zawgyi-One" pitchFamily="34" charset="0"/>
              </a:rPr>
              <a:t>ပီးေျမာက္ခ်ိန္တြင္ထြက္ခြာမည</a:t>
            </a:r>
            <a:r>
              <a:rPr lang="en-US" sz="2800" b="1" dirty="0" smtClean="0">
                <a:solidFill>
                  <a:srgbClr val="C00000"/>
                </a:solidFill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800" b="1" dirty="0" err="1" smtClean="0">
                <a:solidFill>
                  <a:srgbClr val="C00000"/>
                </a:solidFill>
                <a:latin typeface="Zawgyi-One" pitchFamily="34" charset="0"/>
                <a:cs typeface="Zawgyi-One" pitchFamily="34" charset="0"/>
              </a:rPr>
              <a:t>နည္းဗ</a:t>
            </a:r>
            <a:r>
              <a:rPr lang="en-US" sz="2800" b="1" dirty="0" smtClean="0">
                <a:solidFill>
                  <a:srgbClr val="C00000"/>
                </a:solidFill>
                <a:latin typeface="Zawgyi-One" pitchFamily="34" charset="0"/>
                <a:cs typeface="Zawgyi-One" pitchFamily="34" charset="0"/>
              </a:rPr>
              <a:t>်ဴ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ဟာ</a:t>
            </a:r>
            <a:endParaRPr lang="en-US" sz="2800" b="1" dirty="0">
              <a:solidFill>
                <a:srgbClr val="C00000"/>
              </a:solidFill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အစီစဥ္ရည္မွန္းခ်က္ပန္းတိုင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္၏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အက်ိဳးသက္ေရာက္မႈမ်ား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ထိခိုက္မႈမရွိေစရန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္ႏွင့္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ထိုတိုးတက္မႈမ်ားသည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ဦးတည္ခ်က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ပန္းတိုင္ဆီသို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႔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အေရာက္သြားႏိုင္ရန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အစီအစဥ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္၏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အရင္းျမစ္မ်ား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ထုတ္သံုးပံုကို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ေဖာ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ပထားေသာ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အစီအစဥ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ဖစ္သည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 marL="0" indent="0">
              <a:buNone/>
            </a:pPr>
            <a:endParaRPr lang="en-US" dirty="0" smtClean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DED8D-0FC5-42EE-B058-EDBA037E03D7}" type="slidenum">
              <a:rPr lang="de-DE" smtClean="0">
                <a:latin typeface="Zawgyi-One" pitchFamily="34" charset="0"/>
                <a:cs typeface="Zawgyi-One" pitchFamily="34" charset="0"/>
              </a:rPr>
              <a:pPr/>
              <a:t>15</a:t>
            </a:fld>
            <a:endParaRPr lang="de-DE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67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ထြက္ခြာျခင္းနည္းဗ</a:t>
            </a:r>
            <a:r>
              <a:rPr lang="en-US" sz="2800" dirty="0" smtClean="0">
                <a:latin typeface="Zawgyi-One" pitchFamily="34" charset="0"/>
                <a:cs typeface="Zawgyi-One" pitchFamily="34" charset="0"/>
              </a:rPr>
              <a:t>်ဴ</a:t>
            </a:r>
            <a:r>
              <a:rPr lang="en-US" sz="2800" dirty="0" err="1" smtClean="0">
                <a:latin typeface="Zawgyi-One" pitchFamily="34" charset="0"/>
                <a:cs typeface="Zawgyi-One" pitchFamily="34" charset="0"/>
              </a:rPr>
              <a:t>ဟာအဘယ္ေၾကာင္လိုအပ္သနည္း</a:t>
            </a:r>
            <a:endParaRPr lang="en-US" sz="28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Autofit/>
          </a:bodyPr>
          <a:lstStyle/>
          <a:p>
            <a:pPr lvl="0"/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ေဘးအ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ႏၲ</a:t>
            </a:r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ရာယ္ေလ်ာ့ပါးေရးက်ိဳးပန္းအားထုတ္မႈလုပ္ငန္းမ်ားဆက္လက္လုပ္ကိုင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ိုင္ရန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 lvl="0"/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လုပ္ေဆာင္ခဲ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့ျ</a:t>
            </a:r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ပီးျဖစ္ေသာလုပ္ငန္းအစီအစဥ္မ်ားလံုျခံဳမႈရွိရန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 lvl="0"/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အဖြဲအစည္းအတြင္း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 ျ</a:t>
            </a:r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ဖစ္ေပၚလာမည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့္ျ</a:t>
            </a:r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ပသနာကိုကာကြယ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ိုင္ရန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 lvl="0"/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အစီအစဥ္မ်ားလုပ္ေဆာင္ရာတြင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္ လူထုစိတ္၀င္စားမႈကိုျပသရန္</a:t>
            </a:r>
          </a:p>
          <a:p>
            <a:pPr lvl="0"/>
            <a:r>
              <a:rPr lang="en-US" sz="2400" dirty="0">
                <a:latin typeface="Zawgyi-One" pitchFamily="34" charset="0"/>
                <a:cs typeface="Zawgyi-One" pitchFamily="34" charset="0"/>
              </a:rPr>
              <a:t>အဓိကပါ၀င္လုပ္ေဆာင္ရမည့္</a:t>
            </a:r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သူမ်ားကို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  ပူးေပါင္းပါ၀င္လုပ္ေဆာင္မႈကိုအားေပးျခင္း</a:t>
            </a:r>
          </a:p>
          <a:p>
            <a:pPr lvl="0"/>
            <a:r>
              <a:rPr lang="en-US" sz="2400" dirty="0">
                <a:latin typeface="Zawgyi-One" pitchFamily="34" charset="0"/>
                <a:cs typeface="Zawgyi-One" pitchFamily="34" charset="0"/>
              </a:rPr>
              <a:t>အဓိကပါ၀င္လုပ္ေဆာင္ရမည့္</a:t>
            </a:r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သူမ်ားျပင္ဆင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ုိင္ရန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လံုေလာက္ေသာ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 ႏႈ</a:t>
            </a:r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ိးေဆာ္မႈမ်ားျပဳလုပ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ိုင္ရန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 lvl="0"/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အေကာင္ထည္ေဖာ္လုပ္ေဆာင္သည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အဖြဲ႕အစည္းမ်ား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ညွိ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ႏႈ</a:t>
            </a:r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ိင္းေဆာင္ရြက္သူမ်ား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ဦးတည္ရပ္ရြာလူထုအၾကား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ဆက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္ႏြ</a:t>
            </a:r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ယ္မႈမ်ားကို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အားျဖည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400" dirty="0" err="1">
                <a:latin typeface="Zawgyi-One" pitchFamily="34" charset="0"/>
                <a:cs typeface="Zawgyi-One" pitchFamily="34" charset="0"/>
              </a:rPr>
              <a:t>ေပးရန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္</a:t>
            </a:r>
          </a:p>
          <a:p>
            <a:endParaRPr lang="en-US" sz="24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49AB7-A4BE-486C-8D6C-30FB92447F88}" type="slidenum">
              <a:rPr lang="en-US" smtClean="0">
                <a:latin typeface="Zawgyi-One" pitchFamily="34" charset="0"/>
                <a:cs typeface="Zawgyi-One" pitchFamily="34" charset="0"/>
              </a:rPr>
              <a:pPr/>
              <a:t>16</a:t>
            </a:fld>
            <a:endParaRPr lang="en-US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723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ထြက္ခြာရန္စီစဥ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sz="3600" b="1" dirty="0">
              <a:solidFill>
                <a:srgbClr val="C00000"/>
              </a:solidFill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ထြက္ခြာရန္နည္းဗ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်ဴ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ဟကို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စီမံခ်က္အစီစဥ္စတင္ကတည္း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ကေရးဆြဲထားရမည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r>
              <a:rPr lang="en-US" dirty="0" smtClean="0">
                <a:latin typeface="Zawgyi-One" pitchFamily="34" charset="0"/>
                <a:cs typeface="Zawgyi-One" pitchFamily="34" charset="0"/>
              </a:rPr>
              <a:t>ပါ၀င္လုပ္ေဆာင္မည့္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သူမ်ားသည္အစီအစဥ္စီစဥ္စတင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ခင္းမွစ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၍ 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ပီးစီးသည္အထိ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၄င္းတို႔၏တာ၀န္ႏွင့္၀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တၱရား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မ်ားကို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ပင္ဆင္ထားရမည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ရည္ရွည္တည္တံ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့ႏ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ိုင္ရန္စီစဥ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။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ထြက္ခြာျခင္းနည္းဗ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်ဴ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ဟာသည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ရပ္ရြာအခ်ိန္မေရြး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ရပ္ရြာအေျခအေန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ႏွင့္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ေလ်ာ္ညီစြာအက်ိဳးရွိသင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DED8D-0FC5-42EE-B058-EDBA037E03D7}" type="slidenum">
              <a:rPr lang="de-DE" smtClean="0">
                <a:latin typeface="Zawgyi-One" pitchFamily="34" charset="0"/>
                <a:cs typeface="Zawgyi-One" pitchFamily="34" charset="0"/>
              </a:rPr>
              <a:pPr/>
              <a:t>17</a:t>
            </a:fld>
            <a:endParaRPr lang="de-DE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0448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ထြက္ခြာမည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့္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နည္းဗ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်ဴ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ဟာကိုအေကာင္ထည္ေဖာ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21237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49AB7-A4BE-486C-8D6C-30FB92447F8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8025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 smtClean="0">
                <a:solidFill>
                  <a:srgbClr val="C00000"/>
                </a:solidFill>
                <a:latin typeface="Zawgyi-One" pitchFamily="34" charset="0"/>
                <a:cs typeface="Zawgyi-One" pitchFamily="34" charset="0"/>
              </a:rPr>
              <a:t>အစီအစဥ</a:t>
            </a:r>
            <a:r>
              <a:rPr lang="en-US" sz="3600" b="1" dirty="0" smtClean="0">
                <a:solidFill>
                  <a:srgbClr val="C00000"/>
                </a:solidFill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3600" b="1" dirty="0" err="1" smtClean="0">
                <a:solidFill>
                  <a:srgbClr val="C00000"/>
                </a:solidFill>
                <a:latin typeface="Zawgyi-One" pitchFamily="34" charset="0"/>
                <a:cs typeface="Zawgyi-One" pitchFamily="34" charset="0"/>
              </a:rPr>
              <a:t>ပီးေျမာက္ခ်ိန္ထြက္ခြာခ်ိန</a:t>
            </a:r>
            <a:r>
              <a:rPr lang="en-US" sz="3600" b="1" dirty="0" smtClean="0">
                <a:solidFill>
                  <a:srgbClr val="C00000"/>
                </a:solidFill>
                <a:latin typeface="Zawgyi-One" pitchFamily="34" charset="0"/>
                <a:cs typeface="Zawgyi-One" pitchFamily="34" charset="0"/>
              </a:rPr>
              <a:t>္</a:t>
            </a:r>
            <a:endParaRPr lang="en-US" sz="3600" b="1" dirty="0">
              <a:solidFill>
                <a:srgbClr val="C00000"/>
              </a:solidFill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အစီစဥ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ပီးေျမာက္ေသာအခါထြက္ခြာခ်ိန္သည္လိုက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ေလ်ာညီေထြရွိသင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အခ်ိန္ကန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္႔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သတ္ရမည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အစီအစဥ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အက်ိဳးရလဒ္ေအာင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မင္မႈမ်ား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စံအမွတ္ရွိရမည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 marL="0" indent="0">
              <a:buNone/>
            </a:pP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မတူညီေသာလုပ္ေဆာင္မႈတိုင္းမတူညီေသာ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ထြက္ခြာမႈပံုစံရွိရန္လိုအပ္သည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္။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DED8D-0FC5-42EE-B058-EDBA037E03D7}" type="slidenum">
              <a:rPr lang="de-DE" smtClean="0">
                <a:latin typeface="Zawgyi-One" pitchFamily="34" charset="0"/>
                <a:cs typeface="Zawgyi-One" pitchFamily="34" charset="0"/>
              </a:rPr>
              <a:pPr/>
              <a:t>19</a:t>
            </a:fld>
            <a:endParaRPr lang="de-DE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17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 smtClean="0">
                <a:solidFill>
                  <a:srgbClr val="C00000"/>
                </a:solidFill>
                <a:latin typeface="Zawgyi-One" pitchFamily="34" charset="0"/>
                <a:cs typeface="Zawgyi-One" pitchFamily="34" charset="0"/>
              </a:rPr>
              <a:t>ရည္ရြယ္ခ်က္မ်ား</a:t>
            </a:r>
            <a:endParaRPr lang="en-US" sz="3600" b="1" dirty="0">
              <a:solidFill>
                <a:srgbClr val="C00000"/>
              </a:solidFill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ဤသင္ခန္းစာအခ်ိန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္ၿ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ပီးစီးေသာအခါတြင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သင္တန္းသားမ်ားသည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ကနဦးေလ့လာဆန္းစစ္မ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ႈႏွင့္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အျပီးသတ္စစ္ေဆးမႈတို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႔   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အၾကားျခားနားမႈကိုနားလည္လာႏိုင္မည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 marL="457200" lvl="1" indent="0" algn="just">
              <a:lnSpc>
                <a:spcPct val="150000"/>
              </a:lnSpc>
              <a:buNone/>
            </a:pP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ရပ္ရြာအေျချပဳေဘးအ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ႏၲ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ရာယ္ေလ်ာ့ပါးေရးလုပ္ငန္းမ်ား၏အက်ိဳး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သက္ေရာက္မႈမ်ားကို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တိုင္းတာႏိုင္ရန္ကနဥ</a:t>
            </a:r>
            <a:r>
              <a:rPr lang="en-US" dirty="0" err="1">
                <a:latin typeface="Zawgyi-One" pitchFamily="34" charset="0"/>
                <a:cs typeface="Zawgyi-One" pitchFamily="34" charset="0"/>
              </a:rPr>
              <a:t>ီးေလ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</a:t>
            </a:r>
            <a:r>
              <a:rPr lang="en-US" dirty="0" err="1">
                <a:latin typeface="Zawgyi-One" pitchFamily="34" charset="0"/>
                <a:cs typeface="Zawgyi-One" pitchFamily="34" charset="0"/>
              </a:rPr>
              <a:t>ာဆန္းစစ္မ</a:t>
            </a:r>
            <a:r>
              <a:rPr lang="en-US" dirty="0">
                <a:latin typeface="Zawgyi-One" pitchFamily="34" charset="0"/>
                <a:cs typeface="Zawgyi-One" pitchFamily="34" charset="0"/>
              </a:rPr>
              <a:t>ႈႏွင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အၿပီးသတ</a:t>
            </a:r>
            <a:r>
              <a:rPr lang="en-US" dirty="0" err="1">
                <a:latin typeface="Zawgyi-One" pitchFamily="34" charset="0"/>
                <a:cs typeface="Zawgyi-One" pitchFamily="34" charset="0"/>
              </a:rPr>
              <a:t>္စစ္ေဆးမ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ႈအက်ိဳးေက်းဇူးမ်ားကိုေဖာ္ထုတ္လာတတ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§"/>
            </a:pP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49AB7-A4BE-486C-8D6C-30FB92447F88}" type="slidenum">
              <a:rPr lang="en-US" smtClean="0">
                <a:latin typeface="Zawgyi-One" pitchFamily="34" charset="0"/>
                <a:cs typeface="Zawgyi-One" pitchFamily="34" charset="0"/>
              </a:rPr>
              <a:pPr/>
              <a:t>2</a:t>
            </a:fld>
            <a:endParaRPr lang="en-US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ေဒသခံအဖြဲ႕အစည္းမ်ား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ႏွင့္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အားျဖည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တင္းျခင္း</a:t>
            </a:r>
            <a:endParaRPr lang="en-US" sz="3600" b="1" dirty="0">
              <a:solidFill>
                <a:srgbClr val="C00000"/>
              </a:solidFill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ေဘးအ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ႏၲ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ရာယ္ေလ်ာ့ပါးေရးလုပ္ငန္းမ်ားကိုစီမံခန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္႔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ခြဲႏိုင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ရန္စီမံခ်က္အစီအစဥ္တစ္ေလ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ာက္လံုးစြမ္းေဆာင္ရည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မွင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ခင္းလုပ္ငန္းအစီအစဥ္မ်ားျပဳလုပ္သင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အဓိကလုပ္ေဆာင္ခ်က္မ်ား</a:t>
            </a:r>
            <a:r>
              <a:rPr lang="en-US" dirty="0">
                <a:latin typeface="Zawgyi-One" pitchFamily="34" charset="0"/>
                <a:cs typeface="Zawgyi-One" pitchFamily="34" charset="0"/>
              </a:rPr>
              <a:t>-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အစီအစဥ္မ်ားကိုျပန္လည္စစ္ေဆးျခင္း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၏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latin typeface="Zawgyi-One" pitchFamily="34" charset="0"/>
                <a:cs typeface="Zawgyi-One" pitchFamily="34" charset="0"/>
              </a:rPr>
              <a:t>အမာထည္ပစၥည္းမ်ားကိုေပးေ၀ျခင္း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ဆရာေမြးထုတ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DED8D-0FC5-42EE-B058-EDBA037E03D7}" type="slidenum">
              <a:rPr lang="de-DE" smtClean="0">
                <a:latin typeface="Zawgyi-One" pitchFamily="34" charset="0"/>
                <a:cs typeface="Zawgyi-One" pitchFamily="34" charset="0"/>
              </a:rPr>
              <a:pPr/>
              <a:t>20</a:t>
            </a:fld>
            <a:endParaRPr lang="de-DE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2097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စီမံခ်က္အစီစဥ္အားျပန္လည္တည္းျဖတ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အမွန္တကယ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ဖစ္ေသာအေျပာင္းအလဲမ်ား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ႏွင့္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စပ္လ်ဥ္း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၍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စီမံခ်က္အစီအစဥ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္၏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ဦးစားေပးလုပ္ငန္းမ်ားကိုျပန္လည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သံုးသပ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တစ္ကယ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ေျမျပင္တြင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ဖစ္ေပၚေနေသာ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အႏၲ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ရာယ္က်ေရာက္မႈအေျခအေနေျပာင္းလဲမႈမ်ားကို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ေဖာ္ထုတ္ပ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ါ။</a:t>
            </a:r>
          </a:p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လိုအပ္လ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ွ်င္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လုပ္ငန္းအစီအစဥေဟာင္းကို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ပန္လဥ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သံုးသပ္ရာတြင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လူထုကိုကူညီမႈေပးပ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ါ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49AB7-A4BE-486C-8D6C-30FB92447F88}" type="slidenum">
              <a:rPr lang="en-US" smtClean="0">
                <a:latin typeface="Zawgyi-One" pitchFamily="34" charset="0"/>
                <a:cs typeface="Zawgyi-One" pitchFamily="34" charset="0"/>
              </a:rPr>
              <a:pPr/>
              <a:t>21</a:t>
            </a:fld>
            <a:endParaRPr lang="en-US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0750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အမာထည္ပစၥည္းမ်ားေပးအပ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အဓိကအေရးပေသာ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အမာထည္ပစၥည္းမ်ားျဖစ္သည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အေရးေပၚအခိန္တြင္အသံုးျပဳသည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ေသတၱာမ်ားကို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လႊဲ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ေျပာင္းေပးအပ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စီမံခ်က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္ႏွင့္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ဆိုင္ေသာ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စာရြက္စာတမ္းမ်ား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ႏွင့္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စစ္ေဆးမ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အစီရင္ခံစာမ်ား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/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ေျမပံုမ်ား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ကိုလည္းျဖစ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ိုင္လ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င္ေဘးအ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ႏၲ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ရာယ္ေလ်ာ့ပါးေရးေကာ္မတီအားလႊဲေျပာင္းေပးရသည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>
              <a:buNone/>
            </a:pP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49AB7-A4BE-486C-8D6C-30FB92447F88}" type="slidenum">
              <a:rPr lang="en-US" smtClean="0">
                <a:latin typeface="Zawgyi-One" pitchFamily="34" charset="0"/>
                <a:cs typeface="Zawgyi-One" pitchFamily="34" charset="0"/>
              </a:rPr>
              <a:pPr/>
              <a:t>22</a:t>
            </a:fld>
            <a:endParaRPr lang="en-US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3205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ဆရာတစ္ဆူအျဖစ္ထမ္းေဆာင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048000"/>
          </a:xfrm>
        </p:spPr>
        <p:txBody>
          <a:bodyPr/>
          <a:lstStyle/>
          <a:p>
            <a:r>
              <a:rPr lang="en-US" dirty="0" smtClean="0">
                <a:latin typeface="Zawgyi-One" pitchFamily="34" charset="0"/>
                <a:cs typeface="Zawgyi-One" pitchFamily="34" charset="0"/>
              </a:rPr>
              <a:t>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မန္မာႏိုင္ငံၾကက္ေျခနီအသင္းသည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ကိုယ္စားျပ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ဳ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အဖြဲ႔အသည္း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/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ရပ္ရြာလူထု</a:t>
            </a:r>
            <a:r>
              <a:rPr lang="en-US" dirty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တာ၀န္၀တၱရားမ်ားႏွင့္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လုပ္ငန္းေဆာင္တာမ်ား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စဥ္ဆက္မျပတ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ေျပာင္းလဲရာတြင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တိုးမွင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ေပးႏိုင္ေသာ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ဆရာတစ္ဆူ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အျဖစ္ရပ္တည္သင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္။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49AB7-A4BE-486C-8D6C-30FB92447F88}" type="slidenum">
              <a:rPr lang="en-US" smtClean="0">
                <a:latin typeface="Zawgyi-One" pitchFamily="34" charset="0"/>
                <a:cs typeface="Zawgyi-One" pitchFamily="34" charset="0"/>
              </a:rPr>
              <a:pPr/>
              <a:t>23</a:t>
            </a:fld>
            <a:endParaRPr lang="en-US">
              <a:latin typeface="Zawgyi-One" pitchFamily="34" charset="0"/>
              <a:cs typeface="Zawgyi-On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8422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သိခ်င္ေသာေမးခြန္းမ်ားရွိပါကေမးျမန္းႏိုင္ပါသည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</a:t>
            </a:r>
            <a:r>
              <a:rPr lang="en-US" sz="3600" b="1" dirty="0" smtClean="0">
                <a:solidFill>
                  <a:srgbClr val="C00000"/>
                </a:solidFill>
                <a:latin typeface="Zawgyi-One" pitchFamily="34" charset="0"/>
                <a:cs typeface="Zawgyi-One" pitchFamily="34" charset="0"/>
              </a:rPr>
              <a:t>?</a:t>
            </a:r>
            <a:endParaRPr lang="en-US" sz="3600" b="1" dirty="0">
              <a:solidFill>
                <a:srgbClr val="C00000"/>
              </a:solidFill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49AB7-A4BE-486C-8D6C-30FB92447F88}" type="slidenum">
              <a:rPr lang="en-US" smtClean="0">
                <a:latin typeface="Zawgyi-One" pitchFamily="34" charset="0"/>
                <a:cs typeface="Zawgyi-One" pitchFamily="34" charset="0"/>
              </a:rPr>
              <a:pPr/>
              <a:t>24</a:t>
            </a:fld>
            <a:endParaRPr lang="en-US">
              <a:latin typeface="Zawgyi-One" pitchFamily="34" charset="0"/>
              <a:cs typeface="Zawgyi-One" pitchFamily="34" charset="0"/>
            </a:endParaRPr>
          </a:p>
        </p:txBody>
      </p:sp>
      <p:pic>
        <p:nvPicPr>
          <p:cNvPr id="8194" name="Picture 2" descr="http://aphroditesbadhabit.files.wordpress.com/2011/06/question_mark_215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2132856"/>
            <a:ext cx="2714625" cy="31432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7001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b="1" dirty="0" smtClean="0">
                <a:solidFill>
                  <a:srgbClr val="C00000"/>
                </a:solidFill>
                <a:latin typeface="Zawgyi-One" pitchFamily="34" charset="0"/>
                <a:cs typeface="Zawgyi-One" pitchFamily="34" charset="0"/>
              </a:rPr>
              <a:t>ရပ္ရြာအေျချပဳေဘးအႏၲရာယ္ေလ်ာ့ပါးေရး လုပ္ငန္းအစီအစဥ္မ်ား၏အက်ိဳးသက္ေရာက္မႈမ်ားကိုတိုင္းတာျခင္း</a:t>
            </a:r>
            <a:endParaRPr lang="de-DE" sz="2800" b="1" dirty="0">
              <a:solidFill>
                <a:srgbClr val="C00000"/>
              </a:solidFill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ဦးတည္ရပ္ရြာလူထုအတြင္းေျပာင္းလဲမႈမ်ားအေပၚအေျခခံ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၍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သက္ေသအေထာက္အထားမ်ားေပးႏိုင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ခင္း</a:t>
            </a:r>
            <a:endParaRPr lang="en-US" sz="24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ေျပာင္းလဲမႈမ်ားကိုေလ့လာရာတြင္ရပ္ရြာလူထုအတြင္းအမူအက်င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့္(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သို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႔)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စိတ္ေနသေဘာထားခံယူခ်က္ေျပာင္းလဲမႈမ်ား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၊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အဖြဲ႔အစည္းမ်ားအတြင္းေျပာင္းလဲမႈမ်ား</a:t>
            </a:r>
            <a:r>
              <a:rPr lang="en-US" sz="2400" dirty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(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သို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႔) မူ၀ါဒေျပာင္းလဲ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မႈမ်ား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ႏွင့္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အက်ိဳးခံစားခြင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ရိွသူမ်ား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၏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ဗဟုသုတ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ႏွင့္ စြမ္းေဆာင္ရည္မ်ားတိုးတက္ေျပာင္းလဲမႈမ်ားပါ၀င္သည္။</a:t>
            </a: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ရပ္ရြာအေျချပဳေဘးအ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ႏၲ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ရာယ္ေလ်ာ့ပါးေရး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ႏွင့္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ကိုက္ညီ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ေသာအခ်က္မ်ား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sz="2400" dirty="0" err="1" smtClean="0">
                <a:latin typeface="Zawgyi-One" pitchFamily="34" charset="0"/>
                <a:cs typeface="Zawgyi-One" pitchFamily="34" charset="0"/>
              </a:rPr>
              <a:t>အေရးႀကီးေသာအခ်က္မ်ားကိုျပသရသည</a:t>
            </a:r>
            <a:r>
              <a:rPr lang="en-US" sz="24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DED8D-0FC5-42EE-B058-EDBA037E03D7}" type="slidenum">
              <a:rPr lang="de-DE" smtClean="0">
                <a:latin typeface="Zawgyi-One" pitchFamily="34" charset="0"/>
                <a:cs typeface="Zawgyi-One" pitchFamily="34" charset="0"/>
              </a:rPr>
              <a:pPr/>
              <a:t>3</a:t>
            </a:fld>
            <a:endParaRPr lang="de-DE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 smtClean="0">
                <a:latin typeface="Zawgyi-One" pitchFamily="34" charset="0"/>
                <a:cs typeface="Zawgyi-One" pitchFamily="34" charset="0"/>
              </a:rPr>
              <a:t>ကဦးေလ့လာဆန္းစစ္ျခင္းႏွင့္အျပီးသတ္စစ္ ေဆးျခင္း</a:t>
            </a:r>
            <a:endParaRPr lang="de-DE" sz="3600" b="1" dirty="0">
              <a:solidFill>
                <a:srgbClr val="C00000"/>
              </a:solidFill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>
                <a:latin typeface="Zawgyi-One" pitchFamily="34" charset="0"/>
                <a:cs typeface="Zawgyi-One" pitchFamily="34" charset="0"/>
              </a:rPr>
              <a:t>ကဦးေလ့လာဆန္းစစ္ျခင္း</a:t>
            </a:r>
            <a:r>
              <a:rPr lang="de-DE" dirty="0" smtClean="0">
                <a:latin typeface="Zawgyi-One" pitchFamily="34" charset="0"/>
                <a:cs typeface="Zawgyi-One" pitchFamily="34" charset="0"/>
              </a:rPr>
              <a:t>	</a:t>
            </a:r>
            <a:endParaRPr lang="de-DE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126333"/>
          </a:xfrm>
        </p:spPr>
        <p:txBody>
          <a:bodyPr>
            <a:noAutofit/>
          </a:bodyPr>
          <a:lstStyle/>
          <a:p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ရပ္ရြာအေျချပဳေဘးအ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ႏၲ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ရာယ္ေလ်ာ့ပါးေရးအစီအစဥ္အစပိုင္းတြင္လုပ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ေဆာင္သည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လက္ရွိေတ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ြ႕ၾ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ကံဳရေသာ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ေဒသဆိုင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ရာအေတ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ြ႔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အၾကံဳမ်ား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ႏွင့္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ပတ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သက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္၍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ေျမမ်က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္ႏွ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ာသြင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ပင္အေနအထား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ေဘးအ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ႏၲ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ရာယ္က်ေရာက္မ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ႈႏွင့္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ဆိုင္ေသာအခ်က္အလက္မ်ားေပးႏိုင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000" dirty="0" err="1" smtClean="0">
                <a:latin typeface="Zawgyi-One" pitchFamily="34" charset="0"/>
                <a:cs typeface="Zawgyi-One" pitchFamily="34" charset="0"/>
              </a:rPr>
              <a:t>သည</a:t>
            </a:r>
            <a:r>
              <a:rPr lang="en-US" sz="20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buNone/>
            </a:pPr>
            <a:endParaRPr lang="en-US" sz="2000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>
                <a:latin typeface="Zawgyi-One" pitchFamily="34" charset="0"/>
                <a:cs typeface="Zawgyi-One" pitchFamily="34" charset="0"/>
              </a:rPr>
              <a:t>အျပီးသတ္စစ</a:t>
            </a:r>
            <a:r>
              <a:rPr lang="de-DE" dirty="0" smtClean="0">
                <a:latin typeface="Zawgyi-One" pitchFamily="34" charset="0"/>
                <a:cs typeface="Zawgyi-One" pitchFamily="34" charset="0"/>
              </a:rPr>
              <a:t>္ေ</a:t>
            </a:r>
            <a:r>
              <a:rPr lang="de-DE" dirty="0">
                <a:latin typeface="Zawgyi-One" pitchFamily="34" charset="0"/>
                <a:cs typeface="Zawgyi-One" pitchFamily="34" charset="0"/>
              </a:rPr>
              <a:t>ဆးျခင္း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12633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အစီအစဥ္အဆံုးတြင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ပဳလုပ္သည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 marL="0" indent="0">
              <a:buNone/>
            </a:pP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ရပ္ရြာအေျချပဳေဘးအ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ႏၲ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ရာယ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ေလ်ာ့ပါးေရးလုပ္ငန္းမ်ားေဆာင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ရြက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ပီးေသာအခ်ိန္တြင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ေလ့လာ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ဆန္းစစ္မႈသတင္းအခ်က္အလက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မ်ားေကာက္ယူျခင္းသည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ကနဦး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ေလ့လာဆန္းစစ္မ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ႈျ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ပဳလုပ္စဥ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ကသတင္းအခ်က္အလက္မ်ား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ေကာက္ယူပံု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ႏွင့္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အတူတူျဖစ္သည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္။</a:t>
            </a:r>
            <a:endParaRPr lang="en-US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9552" y="5517232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i="1" dirty="0" smtClean="0">
                <a:solidFill>
                  <a:srgbClr val="FF0000"/>
                </a:solidFill>
                <a:latin typeface="Zawgyi-One" pitchFamily="34" charset="0"/>
                <a:cs typeface="Zawgyi-One" pitchFamily="34" charset="0"/>
              </a:rPr>
              <a:t>အစီစဥ္ျပီးေျမာက္ေသာအခါတြင္ ေျပာင္လဲမႈမ်ားကုိသိရွိရန္  အခ်က္ အလက္မ်ားကိုႏႈိင္းယွဥျခင္းျဖစ္သည္။္</a:t>
            </a:r>
            <a:endParaRPr lang="de-DE" sz="2000" i="1" dirty="0">
              <a:solidFill>
                <a:srgbClr val="FF0000"/>
              </a:solidFill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DED8D-0FC5-42EE-B058-EDBA037E03D7}" type="slidenum">
              <a:rPr lang="de-DE" smtClean="0">
                <a:latin typeface="Zawgyi-One" pitchFamily="34" charset="0"/>
                <a:cs typeface="Zawgyi-One" pitchFamily="34" charset="0"/>
              </a:rPr>
              <a:pPr/>
              <a:t>4</a:t>
            </a:fld>
            <a:endParaRPr lang="de-DE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600" b="1" dirty="0" smtClean="0">
                <a:solidFill>
                  <a:srgbClr val="C00000"/>
                </a:solidFill>
                <a:latin typeface="Zawgyi-One" pitchFamily="34" charset="0"/>
                <a:cs typeface="Zawgyi-One" pitchFamily="34" charset="0"/>
              </a:rPr>
              <a:t>အဓိကက်ေသာစည္းမ်ဥ္းစည္းကမ္းမ်ား</a:t>
            </a:r>
            <a:endParaRPr lang="de-DE" sz="3600" b="1" dirty="0">
              <a:solidFill>
                <a:srgbClr val="C00000"/>
              </a:solidFill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5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de-DE" dirty="0" smtClean="0">
                <a:latin typeface="Zawgyi-One" pitchFamily="34" charset="0"/>
                <a:cs typeface="Zawgyi-One" pitchFamily="34" charset="0"/>
              </a:rPr>
              <a:t>လူထုပါ၀င္ေဆာင္ရြက္ျခင္း</a:t>
            </a:r>
          </a:p>
          <a:p>
            <a:pPr>
              <a:lnSpc>
                <a:spcPct val="150000"/>
              </a:lnSpc>
            </a:pPr>
            <a:r>
              <a:rPr lang="de-DE" dirty="0" smtClean="0">
                <a:latin typeface="Zawgyi-One" pitchFamily="34" charset="0"/>
                <a:cs typeface="Zawgyi-One" pitchFamily="34" charset="0"/>
              </a:rPr>
              <a:t>အဖြဲ႕အလို္က္လုပ္ေဆာင္ျခင္း</a:t>
            </a:r>
            <a:endParaRPr lang="en-US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de-DE" dirty="0" smtClean="0">
                <a:latin typeface="Zawgyi-One" pitchFamily="34" charset="0"/>
                <a:cs typeface="Zawgyi-One" pitchFamily="34" charset="0"/>
              </a:rPr>
              <a:t>စနစ္တက်ခ်ဥ္းကပ္မႈ</a:t>
            </a:r>
          </a:p>
          <a:p>
            <a:pPr marL="0" indent="0">
              <a:lnSpc>
                <a:spcPct val="150000"/>
              </a:lnSpc>
              <a:buNone/>
            </a:pPr>
            <a:endParaRPr lang="de-DE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endParaRPr lang="de-DE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endParaRPr lang="de-DE" dirty="0" smtClean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DED8D-0FC5-42EE-B058-EDBA037E03D7}" type="slidenum">
              <a:rPr lang="de-DE" smtClean="0">
                <a:latin typeface="Zawgyi-One" pitchFamily="34" charset="0"/>
                <a:cs typeface="Zawgyi-One" pitchFamily="34" charset="0"/>
              </a:rPr>
              <a:pPr/>
              <a:t>5</a:t>
            </a:fld>
            <a:endParaRPr lang="de-DE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>
                <a:latin typeface="Zawgyi-One" pitchFamily="34" charset="0"/>
                <a:cs typeface="Zawgyi-One" pitchFamily="34" charset="0"/>
              </a:rPr>
              <a:t>ကဦးေလ့လာဆန္းစစ္ျခင္းႏွင့္အျပီးသတ္စစ္ ေဆးျခင</a:t>
            </a:r>
            <a:r>
              <a:rPr lang="de-DE" dirty="0" smtClean="0">
                <a:latin typeface="Zawgyi-One" pitchFamily="34" charset="0"/>
                <a:cs typeface="Zawgyi-One" pitchFamily="34" charset="0"/>
              </a:rPr>
              <a:t>္းလုပ္ငန္းစဥ္</a:t>
            </a:r>
            <a:endParaRPr lang="de-DE" sz="3600" b="1" dirty="0">
              <a:solidFill>
                <a:srgbClr val="C00000"/>
              </a:solidFill>
              <a:latin typeface="Zawgyi-One" pitchFamily="34" charset="0"/>
              <a:cs typeface="Zawgyi-One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7458748"/>
              </p:ext>
            </p:extLst>
          </p:nvPr>
        </p:nvGraphicFramePr>
        <p:xfrm>
          <a:off x="0" y="1196752"/>
          <a:ext cx="91440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DED8D-0FC5-42EE-B058-EDBA037E03D7}" type="slidenum">
              <a:rPr lang="de-DE" smtClean="0">
                <a:latin typeface="Zawgyi-One" pitchFamily="34" charset="0"/>
                <a:cs typeface="Zawgyi-One" pitchFamily="34" charset="0"/>
              </a:rPr>
              <a:pPr/>
              <a:t>6</a:t>
            </a:fld>
            <a:endParaRPr lang="de-DE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dirty="0" err="1">
                <a:latin typeface="Zawgyi-One" pitchFamily="34" charset="0"/>
                <a:cs typeface="Zawgyi-One" pitchFamily="34" charset="0"/>
              </a:rPr>
              <a:t>သတင္းအခ်က္အလက္မ်ားေကာက္ယူမည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့္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အဖ</a:t>
            </a:r>
            <a:r>
              <a:rPr lang="en-US" dirty="0" err="1">
                <a:latin typeface="Zawgyi-One" pitchFamily="34" charset="0"/>
                <a:cs typeface="Zawgyi-One" pitchFamily="34" charset="0"/>
              </a:rPr>
              <a:t>ြဲ</a:t>
            </a:r>
            <a:r>
              <a:rPr lang="en-US" dirty="0" smtClean="0">
                <a:latin typeface="Zawgyi-One" pitchFamily="34" charset="0"/>
                <a:cs typeface="Zawgyi-One" pitchFamily="34" charset="0"/>
              </a:rPr>
              <a:t>႕ 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ဖ</a:t>
            </a:r>
            <a:r>
              <a:rPr lang="en-US" dirty="0" err="1">
                <a:latin typeface="Zawgyi-One" pitchFamily="34" charset="0"/>
                <a:cs typeface="Zawgyi-One" pitchFamily="34" charset="0"/>
              </a:rPr>
              <a:t>ြဲ</a:t>
            </a:r>
            <a:r>
              <a:rPr lang="en-US" dirty="0" err="1" smtClean="0">
                <a:latin typeface="Zawgyi-One" pitchFamily="34" charset="0"/>
                <a:cs typeface="Zawgyi-One" pitchFamily="34" charset="0"/>
              </a:rPr>
              <a:t>႕စည</a:t>
            </a:r>
            <a:r>
              <a:rPr lang="en-US" dirty="0" err="1">
                <a:latin typeface="Zawgyi-One" pitchFamily="34" charset="0"/>
                <a:cs typeface="Zawgyi-One" pitchFamily="34" charset="0"/>
              </a:rPr>
              <a:t>္းျခင္း</a:t>
            </a:r>
            <a:endParaRPr lang="de-DE" dirty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အဓိကလုပ္ေဆာင္ရမည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့္လုပ္ငန္းတာ၀န္မ်ားကိုသိရွိသင့္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သည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150000"/>
              </a:lnSpc>
            </a:pP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ရပ္ရြာအေျချပဳေဘးအ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ႏၲ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ရာယ္ေလ်ာ့ပါးေရးအစီအစဥ္မ်ား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လုပ္ေဆာင္ေနခ်ိန္တြင္အျခားဖြဲ႔စည္းေသာအဖြဲ႔မ်ားနည္းတူ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 ၄င္းအဖြဲ႕သည္ျ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ဖစ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ိုင္လ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ွ်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င္အမ်ိဳးမ်ိဳးျဖစ္သင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သည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150000"/>
              </a:lnSpc>
            </a:pPr>
            <a:endParaRPr lang="en-US" sz="26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ျ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ဖစ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္ႏ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ိုင္လ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ွ်င္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သတင္းအခ်က္အလက္ေကာက္ယူသူမ်ားသည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ကနဦးဆန္းစစ္ခ်က္မ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ႈႏွင့္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အၿပီးသတ္စစ္ေဆးမႈမ်ား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 ျပဳလုပ္ရာတြင္ပါ၀င္သူမ်ားသည္တူညီသင့္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သည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DED8D-0FC5-42EE-B058-EDBA037E03D7}" type="slidenum">
              <a:rPr lang="de-DE" smtClean="0">
                <a:latin typeface="Zawgyi-One" pitchFamily="34" charset="0"/>
                <a:cs typeface="Zawgyi-One" pitchFamily="34" charset="0"/>
              </a:rPr>
              <a:pPr/>
              <a:t>7</a:t>
            </a:fld>
            <a:endParaRPr lang="de-DE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 smtClean="0">
                <a:latin typeface="Zawgyi-One" pitchFamily="34" charset="0"/>
                <a:cs typeface="Zawgyi-One" pitchFamily="34" charset="0"/>
              </a:rPr>
              <a:t>သတင္းအခ်က္အလက္ေကာက္ယူမည့္အဖြဲ႕အားသင္တန္းေပးျခင္း</a:t>
            </a:r>
            <a:endParaRPr lang="de-DE" sz="3600" b="1" dirty="0">
              <a:solidFill>
                <a:srgbClr val="C00000"/>
              </a:solidFill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သတင္းအခ်က္အလက္ေကာက္ယူမည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အဖြဲ႔အား</a:t>
            </a:r>
            <a:r>
              <a:rPr lang="en-US" sz="2600" dirty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ကိုယ္တိုင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 ပါ၀င္ေလ့လာနည္းႏွင့္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အသံုးျပဳေသာလက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္ႏွ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က္မ်ား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ခြဲျခမ္းစိတ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္ျ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ဖာနည္းမ်ားကို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မိတ္ဆတ္ေပးရန္လိုအပ္သည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150000"/>
              </a:lnSpc>
            </a:pP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ဆန္းစစ္ေလ့လာမႈတြင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သတင္းအခ်က္အလက္မ်ားရရွိရာ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        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မတူညီေသာအရင္းအျမစ္မ်ား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အသံုးျပဳေသာနည္းလမ္းမ်ား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ႏွင့္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ေတ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ြ႕ၾ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ကံဳရမည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အခ်က္အလက္မ်ားကိုသင္တန္းေပးခ်ိန္တြင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ေျပာၾကားထားရမည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150000"/>
              </a:lnSpc>
            </a:pP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လိုအပ္လ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ွ်င္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မြန္းမံသင္တန္းရက္တိုကို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အျပီးသတ္စစ္ေဆးမ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ႈ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မျပဳလုပ္ခင္တြင္ေပးသင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သည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150000"/>
              </a:lnSpc>
            </a:pPr>
            <a:endParaRPr lang="en-US" sz="2600" dirty="0" smtClean="0">
              <a:latin typeface="Zawgyi-One" pitchFamily="34" charset="0"/>
              <a:cs typeface="Zawgyi-One" pitchFamily="34" charset="0"/>
            </a:endParaRPr>
          </a:p>
          <a:p>
            <a:pPr>
              <a:lnSpc>
                <a:spcPct val="150000"/>
              </a:lnSpc>
            </a:pPr>
            <a:endParaRPr lang="en-US" sz="2600" dirty="0" smtClean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DED8D-0FC5-42EE-B058-EDBA037E03D7}" type="slidenum">
              <a:rPr lang="de-DE" smtClean="0">
                <a:latin typeface="Zawgyi-One" pitchFamily="34" charset="0"/>
                <a:cs typeface="Zawgyi-One" pitchFamily="34" charset="0"/>
              </a:rPr>
              <a:pPr/>
              <a:t>8</a:t>
            </a:fld>
            <a:endParaRPr lang="de-DE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600" b="1" dirty="0" smtClean="0">
                <a:solidFill>
                  <a:srgbClr val="C00000"/>
                </a:solidFill>
                <a:latin typeface="Zawgyi-One" pitchFamily="34" charset="0"/>
                <a:cs typeface="Zawgyi-One" pitchFamily="34" charset="0"/>
              </a:rPr>
              <a:t>သတင္းအခ်က္အလက္မ်ားေကာက္ယူျခင္းႏွင့္ခြဲျခမ္းစိတ္ျဖာျခင္း</a:t>
            </a:r>
            <a:endParaRPr lang="de-DE" sz="3600" b="1" dirty="0">
              <a:solidFill>
                <a:srgbClr val="C00000"/>
              </a:solidFill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38599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ဆန္းဆစ္မႈမ်ားသည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အမ်ားအားျဖင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ေမးခြန္းလႊာကိုသာအေျခ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ခံသည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</a:pP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နမူနာပမာဏ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။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ရြာထဲရွိအိမ္ေျခေပါင္း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၏ ၁၀%</a:t>
            </a:r>
          </a:p>
          <a:p>
            <a:pPr>
              <a:lnSpc>
                <a:spcPct val="150000"/>
              </a:lnSpc>
            </a:pP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ေျဖဆိုမည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သူမ်ားအတြက္စံသတ္မွတ္ခ်က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္။ &gt; အသက္၁၅ ႏွစ္၊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ရြာတြင္အျမဲေနထိုင္သူျဖစ္ရမည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</a:t>
            </a:r>
          </a:p>
          <a:p>
            <a:pPr>
              <a:lnSpc>
                <a:spcPct val="150000"/>
              </a:lnSpc>
            </a:pP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သတင္းအခ်က္အလက္မ်ားမွန္ကန္မ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ႈ၊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ကိုက္ညီမ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ႈႏွင့္ျ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ပည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့္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စံုမႈရွိေစရန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ေကာက္ယူျပီးထားေသာ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သတင္းအခ်က္အလက္မ်ားကို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 </a:t>
            </a:r>
            <a:r>
              <a:rPr lang="en-US" sz="2600" dirty="0" err="1" smtClean="0">
                <a:latin typeface="Zawgyi-One" pitchFamily="34" charset="0"/>
                <a:cs typeface="Zawgyi-One" pitchFamily="34" charset="0"/>
              </a:rPr>
              <a:t>စစ္ေဆးရသည</a:t>
            </a:r>
            <a:r>
              <a:rPr lang="en-US" sz="2600" dirty="0" smtClean="0">
                <a:latin typeface="Zawgyi-One" pitchFamily="34" charset="0"/>
                <a:cs typeface="Zawgyi-One" pitchFamily="34" charset="0"/>
              </a:rPr>
              <a:t>္။</a:t>
            </a:r>
          </a:p>
          <a:p>
            <a:pPr>
              <a:lnSpc>
                <a:spcPct val="150000"/>
              </a:lnSpc>
              <a:buNone/>
            </a:pPr>
            <a:endParaRPr lang="en-US" dirty="0" smtClean="0">
              <a:latin typeface="Zawgyi-One" pitchFamily="34" charset="0"/>
              <a:cs typeface="Zawgyi-One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DED8D-0FC5-42EE-B058-EDBA037E03D7}" type="slidenum">
              <a:rPr lang="de-DE" smtClean="0">
                <a:latin typeface="Zawgyi-One" pitchFamily="34" charset="0"/>
                <a:cs typeface="Zawgyi-One" pitchFamily="34" charset="0"/>
              </a:rPr>
              <a:pPr/>
              <a:t>9</a:t>
            </a:fld>
            <a:endParaRPr lang="de-DE">
              <a:latin typeface="Zawgyi-One" pitchFamily="34" charset="0"/>
              <a:cs typeface="Zawgyi-On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550</TotalTime>
  <Words>4622</Words>
  <Application>Microsoft Office PowerPoint</Application>
  <PresentationFormat>On-screen Show (4:3)</PresentationFormat>
  <Paragraphs>131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Template</vt:lpstr>
      <vt:lpstr> သင္ခန္းစာ ၂။ အၿမဲစဥ္ဆက္မျပတ္တည္ရွိေစျခင္း</vt:lpstr>
      <vt:lpstr>ရည္ရြယ္ခ်က္မ်ား</vt:lpstr>
      <vt:lpstr>ရပ္ရြာအေျချပဳေဘးအႏၲရာယ္ေလ်ာ့ပါးေရး လုပ္ငန္းအစီအစဥ္မ်ား၏အက်ိဳးသက္ေရာက္မႈမ်ားကိုတိုင္းတာျခင္း</vt:lpstr>
      <vt:lpstr>ကဦးေလ့လာဆန္းစစ္ျခင္းႏွင့္အျပီးသတ္စစ္ ေဆးျခင္း</vt:lpstr>
      <vt:lpstr>အဓိကက်ေသာစည္းမ်ဥ္းစည္းကမ္းမ်ား</vt:lpstr>
      <vt:lpstr>ကဦးေလ့လာဆန္းစစ္ျခင္းႏွင့္အျပီးသတ္စစ္ ေဆးျခင္းလုပ္ငန္းစဥ္</vt:lpstr>
      <vt:lpstr>သတင္းအခ်က္အလက္မ်ားေကာက္ယူမည့္ အဖြဲ႕ ဖြဲ႕စည္းျခင္း</vt:lpstr>
      <vt:lpstr>သတင္းအခ်က္အလက္ေကာက္ယူမည့္အဖြဲ႕အားသင္တန္းေပးျခင္း</vt:lpstr>
      <vt:lpstr>သတင္းအခ်က္အလက္မ်ားေကာက္ယူျခင္းႏွင့္ခြဲျခမ္းစိတ္ျဖာျခင္း</vt:lpstr>
      <vt:lpstr>မွတ္သားထားရမည့္အခ်က္မ်ား….</vt:lpstr>
      <vt:lpstr>ေတြ႕ရွိခ်က္မ်ားကိုတင္ျပျခင္း</vt:lpstr>
      <vt:lpstr>သိလိုေသာေမးခြန္းမ်ားရွိပါကေမးျမန္းႏိုင္ပါသည္ ?</vt:lpstr>
      <vt:lpstr>သင္ခန္းစာ ၃။ စဥ္ဆက္မျပတ္ရွိေစျခင္း</vt:lpstr>
      <vt:lpstr>ရည္ရြယ္ခ်က္မ်ား</vt:lpstr>
      <vt:lpstr>အစီအစဥ္ျပီးေျမာက္ခ်ိန္တြင္ထြက္ခြာမည့္နည္းဗ်ဴဟာ</vt:lpstr>
      <vt:lpstr>ထြက္ခြာျခင္းနည္းဗ်ဴဟာအဘယ္ေၾကာင္လိုအပ္သနည္း</vt:lpstr>
      <vt:lpstr>ထြက္ခြာရန္စီစဥ္ျခင္း</vt:lpstr>
      <vt:lpstr>ထြက္ခြာမည့္နည္းဗ်ဴဟာကိုအေကာင္ထည္ေဖာ္ျခင္း</vt:lpstr>
      <vt:lpstr>အစီအစဥ္ျပီးေျမာက္ခ်ိန္ထြက္ခြာခ်ိန္</vt:lpstr>
      <vt:lpstr>ေဒသခံအဖြဲ႕အစည္းမ်ားႏွင့္အားျဖည့္တင္းျခင္း</vt:lpstr>
      <vt:lpstr>စီမံခ်က္အစီစဥ္အားျပန္လည္တည္းျဖတ္ျခင္း</vt:lpstr>
      <vt:lpstr>အမာထည္ပစၥည္းမ်ားေပးအပ္ျခင္း</vt:lpstr>
      <vt:lpstr>ဆရာတစ္ဆူအျဖစ္ထမ္းေဆာင္ျခင္း</vt:lpstr>
      <vt:lpstr>သိခ်င္ေသာေမးခြန္းမ်ားရွိပါကေမးျမန္းႏိုင္ပါသည္?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2: Ensuring Sustainability</dc:title>
  <dc:creator>Admini</dc:creator>
  <cp:lastModifiedBy>user</cp:lastModifiedBy>
  <cp:revision>28</cp:revision>
  <dcterms:created xsi:type="dcterms:W3CDTF">2014-01-10T09:46:26Z</dcterms:created>
  <dcterms:modified xsi:type="dcterms:W3CDTF">2016-01-20T08:55:27Z</dcterms:modified>
</cp:coreProperties>
</file>