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6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60" d="100"/>
          <a:sy n="60" d="100"/>
        </p:scale>
        <p:origin x="-139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28AB0-ED9B-41E3-8511-FF840252AFED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9E8C4F6-0C9C-4525-AF82-D25E9535D46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၁။ </a:t>
          </a:r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အေျခအေန</a:t>
          </a:r>
          <a:r>
            <a:rPr lang="en-US" sz="16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စစ္ေဆးျခင္း</a:t>
          </a:r>
          <a:endParaRPr lang="en-US" sz="16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1865C7F9-486B-4631-88ED-EA8D02E01EA6}" type="parTrans" cxnId="{591531C4-70B3-4C42-8171-94C04EB8C777}">
      <dgm:prSet/>
      <dgm:spPr/>
      <dgm:t>
        <a:bodyPr/>
        <a:lstStyle/>
        <a:p>
          <a:endParaRPr lang="en-US"/>
        </a:p>
      </dgm:t>
    </dgm:pt>
    <dgm:pt modelId="{44BAB518-8AE0-4FD4-8B1A-CEE0A3FD0F53}" type="sibTrans" cxnId="{591531C4-70B3-4C42-8171-94C04EB8C777}">
      <dgm:prSet/>
      <dgm:spPr/>
      <dgm:t>
        <a:bodyPr/>
        <a:lstStyle/>
        <a:p>
          <a:endParaRPr lang="en-US"/>
        </a:p>
      </dgm:t>
    </dgm:pt>
    <dgm:pt modelId="{F4DB1CCA-6F8B-4EA3-99A5-49E2962ABF8F}">
      <dgm:prSet phldrT="[Text]"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အဖြဲ႔အစည္းအသီးသီး၏စီစဥ</a:t>
          </a:r>
          <a:r>
            <a:rPr lang="en-US" sz="14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ေဆာင္ရြက္မ</a:t>
          </a:r>
          <a:r>
            <a:rPr lang="en-US" sz="14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ႈ </a:t>
          </a:r>
          <a:r>
            <a:rPr lang="en-US" sz="1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မ်ား</a:t>
          </a:r>
          <a:r>
            <a:rPr lang="en-US" sz="14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ႏွင့္</a:t>
          </a:r>
          <a:r>
            <a:rPr lang="en-US" sz="1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ဦးေဆာင္မႈပုံစံမ်ားကိုစစ</a:t>
          </a:r>
          <a:r>
            <a:rPr lang="en-US" sz="14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ေဆးျခင္း</a:t>
          </a:r>
          <a:endParaRPr lang="en-US" sz="14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B6E638E6-EB8F-4219-AD9A-CC0801CD9590}" type="parTrans" cxnId="{0AAE3226-7F9D-4DAC-9F4A-8C4CE52EA0F8}">
      <dgm:prSet/>
      <dgm:spPr/>
      <dgm:t>
        <a:bodyPr/>
        <a:lstStyle/>
        <a:p>
          <a:endParaRPr lang="en-US"/>
        </a:p>
      </dgm:t>
    </dgm:pt>
    <dgm:pt modelId="{9E8BBC57-76E9-46ED-A902-AEC98EF70901}" type="sibTrans" cxnId="{0AAE3226-7F9D-4DAC-9F4A-8C4CE52EA0F8}">
      <dgm:prSet/>
      <dgm:spPr/>
      <dgm:t>
        <a:bodyPr/>
        <a:lstStyle/>
        <a:p>
          <a:endParaRPr lang="en-US"/>
        </a:p>
      </dgm:t>
    </dgm:pt>
    <dgm:pt modelId="{BB691C2C-C7A4-43EB-9CCB-20D8504A4CAE}">
      <dgm:prSet phldrT="[Text]" custT="1"/>
      <dgm:spPr/>
      <dgm:t>
        <a:bodyPr/>
        <a:lstStyle/>
        <a:p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၂။ 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လုပ္ေဆာင္ရ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မည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့္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လုပ္ငန္း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မ်ားကိုခ်မွတ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ျ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4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7A653300-B8E5-41C6-87E9-A452C1060BD9}" type="parTrans" cxnId="{1B1999FC-E719-4565-96F5-F787B9702907}">
      <dgm:prSet/>
      <dgm:spPr/>
      <dgm:t>
        <a:bodyPr/>
        <a:lstStyle/>
        <a:p>
          <a:endParaRPr lang="en-US"/>
        </a:p>
      </dgm:t>
    </dgm:pt>
    <dgm:pt modelId="{50193E04-BD70-4AE9-8689-8B6EA14AB4E7}" type="sibTrans" cxnId="{1B1999FC-E719-4565-96F5-F787B9702907}">
      <dgm:prSet/>
      <dgm:spPr/>
      <dgm:t>
        <a:bodyPr/>
        <a:lstStyle/>
        <a:p>
          <a:endParaRPr lang="en-US"/>
        </a:p>
      </dgm:t>
    </dgm:pt>
    <dgm:pt modelId="{80489DC1-5827-488E-B955-30733848E7F4}">
      <dgm:prSet phldrT="[Text]" custT="1"/>
      <dgm:spPr/>
      <dgm:t>
        <a:bodyPr/>
        <a:lstStyle/>
        <a:p>
          <a: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၃။ </a:t>
          </a:r>
          <a:r>
            <a:rPr lang="en-US" sz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ေဘးအ</a:t>
          </a:r>
          <a: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ရာယ္စီမံခန</a:t>
          </a:r>
          <a: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္႔ခြဲေရးေကာ္မတီအဖြဲ႕၀င္မ်ား </a:t>
          </a:r>
          <a:r>
            <a:rPr lang="en-US" sz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ေရြး</a:t>
          </a:r>
          <a: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ခ်ယ</a:t>
          </a:r>
          <a: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229D2B8E-FEAB-4301-9D39-FD3CFE54D7DE}" type="parTrans" cxnId="{3CC6F348-64B9-4530-B80E-F3FCBF3DFB07}">
      <dgm:prSet/>
      <dgm:spPr/>
      <dgm:t>
        <a:bodyPr/>
        <a:lstStyle/>
        <a:p>
          <a:endParaRPr lang="en-US"/>
        </a:p>
      </dgm:t>
    </dgm:pt>
    <dgm:pt modelId="{0A7D58FB-A85D-41A5-B1E6-C7489473DAA7}" type="sibTrans" cxnId="{3CC6F348-64B9-4530-B80E-F3FCBF3DFB07}">
      <dgm:prSet/>
      <dgm:spPr/>
      <dgm:t>
        <a:bodyPr/>
        <a:lstStyle/>
        <a:p>
          <a:endParaRPr lang="en-US"/>
        </a:p>
      </dgm:t>
    </dgm:pt>
    <dgm:pt modelId="{65985FFB-8502-4A89-AE11-730CD9992B50}">
      <dgm:prSet phldrT="[Text]" custT="1"/>
      <dgm:spPr/>
      <dgm:t>
        <a:bodyPr/>
        <a:lstStyle/>
        <a:p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၄။အဖြဲ႕၀င္မ်ားအားအတည္ျ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ပဳသတ္မွတ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400" noProof="0" dirty="0" smtClean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E6C5D27F-ED64-4557-A2AD-13590CAD3126}" type="parTrans" cxnId="{CEAFEA6F-C960-4931-A435-77F2CA835701}">
      <dgm:prSet/>
      <dgm:spPr/>
      <dgm:t>
        <a:bodyPr/>
        <a:lstStyle/>
        <a:p>
          <a:endParaRPr lang="en-US"/>
        </a:p>
      </dgm:t>
    </dgm:pt>
    <dgm:pt modelId="{DE129EB4-E805-4950-8503-9DC1ED0898F2}" type="sibTrans" cxnId="{CEAFEA6F-C960-4931-A435-77F2CA835701}">
      <dgm:prSet/>
      <dgm:spPr/>
      <dgm:t>
        <a:bodyPr/>
        <a:lstStyle/>
        <a:p>
          <a:endParaRPr lang="en-US"/>
        </a:p>
      </dgm:t>
    </dgm:pt>
    <dgm:pt modelId="{D5F93F82-A1DE-4C0F-9749-5A666B591BBD}">
      <dgm:prSet phldrT="[Text]" custT="1"/>
      <dgm:spPr/>
      <dgm:t>
        <a:bodyPr/>
        <a:lstStyle/>
        <a:p>
          <a: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/>
          </a:r>
          <a:b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</a:br>
          <a: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၅။ </a:t>
          </a:r>
          <a:r>
            <a:rPr lang="en-US" sz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ေဘးအ</a:t>
          </a:r>
          <a: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ရာယ္စီမံခန</a:t>
          </a:r>
          <a: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</a:t>
          </a:r>
          <a:r>
            <a:rPr lang="en-US" sz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ခြဲေရးေကာ္မတီ၏လုပ</a:t>
          </a:r>
          <a: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ငန္းေဆာင္တာမ်ားကို</a:t>
          </a:r>
          <a: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မိတ္ဆက္ေပးျခင္း</a:t>
          </a:r>
          <a:endParaRPr lang="en-US" sz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531C7D37-069C-42C4-9AAE-5E401E2B784B}" type="parTrans" cxnId="{6962CF8E-EA21-41FF-9F81-249DDBFF2508}">
      <dgm:prSet/>
      <dgm:spPr/>
      <dgm:t>
        <a:bodyPr/>
        <a:lstStyle/>
        <a:p>
          <a:endParaRPr lang="en-US"/>
        </a:p>
      </dgm:t>
    </dgm:pt>
    <dgm:pt modelId="{02254990-B10F-489F-96DD-7FE226F09F31}" type="sibTrans" cxnId="{6962CF8E-EA21-41FF-9F81-249DDBFF2508}">
      <dgm:prSet/>
      <dgm:spPr/>
      <dgm:t>
        <a:bodyPr/>
        <a:lstStyle/>
        <a:p>
          <a:endParaRPr lang="en-US"/>
        </a:p>
      </dgm:t>
    </dgm:pt>
    <dgm:pt modelId="{0F845DBA-0E93-4E3D-BBB0-674320B92B7C}">
      <dgm:prSet phldrT="[Text]" custT="1"/>
      <dgm:spPr/>
      <dgm:t>
        <a:bodyPr/>
        <a:lstStyle/>
        <a:p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၆။ရပ္ရြာလူထုကိုအသိေပးျခင္း</a:t>
          </a:r>
          <a:endParaRPr lang="en-US" sz="14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8952734E-EFA5-46C3-A911-ACBAAC497397}" type="parTrans" cxnId="{B80EF6EB-6C17-4AD6-9301-83E9A1519704}">
      <dgm:prSet/>
      <dgm:spPr/>
      <dgm:t>
        <a:bodyPr/>
        <a:lstStyle/>
        <a:p>
          <a:endParaRPr lang="en-US"/>
        </a:p>
      </dgm:t>
    </dgm:pt>
    <dgm:pt modelId="{15B51E01-8808-4619-A2D5-899B11A49E07}" type="sibTrans" cxnId="{B80EF6EB-6C17-4AD6-9301-83E9A1519704}">
      <dgm:prSet/>
      <dgm:spPr/>
      <dgm:t>
        <a:bodyPr/>
        <a:lstStyle/>
        <a:p>
          <a:endParaRPr lang="en-US"/>
        </a:p>
      </dgm:t>
    </dgm:pt>
    <dgm:pt modelId="{BD01A5B7-DAB6-44DA-AA7D-C714313FEC74}">
      <dgm:prSet phldrT="[Text]" custT="1"/>
      <dgm:spPr/>
      <dgm:t>
        <a:bodyPr/>
        <a:lstStyle/>
        <a:p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ေဘးအ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ရာယ္ေလ်ာ့ပါးေရး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ေကာ္မတီအဖြဲ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႔ ၀င္မ်ား၏လုပ္ 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ငန္းအစီအစဥ္အက်ဥ္းခ်ုဳပ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္ႏွင့္တာ၀န္၀တၱရားမ်ားသတ္မွတ္ ျ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4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C5DAFAFF-DAC5-4189-A920-396819D772D1}" type="parTrans" cxnId="{9ABB5D29-B5BA-4C01-B7C2-8F9D187AF700}">
      <dgm:prSet/>
      <dgm:spPr/>
      <dgm:t>
        <a:bodyPr/>
        <a:lstStyle/>
        <a:p>
          <a:endParaRPr lang="en-US"/>
        </a:p>
      </dgm:t>
    </dgm:pt>
    <dgm:pt modelId="{6B81E5EE-72BF-48A4-A4FC-0C056ED10A9C}" type="sibTrans" cxnId="{9ABB5D29-B5BA-4C01-B7C2-8F9D187AF700}">
      <dgm:prSet/>
      <dgm:spPr/>
      <dgm:t>
        <a:bodyPr/>
        <a:lstStyle/>
        <a:p>
          <a:endParaRPr lang="en-US"/>
        </a:p>
      </dgm:t>
    </dgm:pt>
    <dgm:pt modelId="{E9A79909-4A56-41B8-BD89-D7636D2A19E3}">
      <dgm:prSet custT="1"/>
      <dgm:spPr/>
      <dgm:t>
        <a:bodyPr/>
        <a:lstStyle/>
        <a:p>
          <a:r>
            <a:rPr lang="en-US" sz="1200" dirty="0" smtClean="0">
              <a:latin typeface="Zawgyi-One" pitchFamily="34" charset="0"/>
              <a:cs typeface="Zawgyi-One" pitchFamily="34" charset="0"/>
            </a:rPr>
            <a:t>ေကာ္မတီအဖြဲ႕၀င္လူဦးေရပါ၀င္ဖြဲ႔ </a:t>
          </a:r>
          <a:r>
            <a:rPr lang="en-US" sz="1200" dirty="0" err="1" smtClean="0">
              <a:latin typeface="Zawgyi-One" pitchFamily="34" charset="0"/>
              <a:cs typeface="Zawgyi-One" pitchFamily="34" charset="0"/>
            </a:rPr>
            <a:t>စည္းရာတြင္လုပ</a:t>
          </a:r>
          <a:r>
            <a:rPr lang="en-US" sz="1200" dirty="0" smtClean="0">
              <a:latin typeface="Zawgyi-One" pitchFamily="34" charset="0"/>
              <a:cs typeface="Zawgyi-One" pitchFamily="34" charset="0"/>
            </a:rPr>
            <a:t>္ </a:t>
          </a:r>
          <a:r>
            <a:rPr lang="en-US" sz="1200" dirty="0" err="1" smtClean="0">
              <a:latin typeface="Zawgyi-One" pitchFamily="34" charset="0"/>
              <a:cs typeface="Zawgyi-One" pitchFamily="34" charset="0"/>
            </a:rPr>
            <a:t>ငန္းအစီအစဥ</a:t>
          </a:r>
          <a:r>
            <a:rPr lang="en-US" sz="1200" dirty="0" smtClean="0">
              <a:latin typeface="Zawgyi-One" pitchFamily="34" charset="0"/>
              <a:cs typeface="Zawgyi-One" pitchFamily="34" charset="0"/>
            </a:rPr>
            <a:t>္၏သေဘာသဘာ၀အတိုင္းဆံုး       ျ</a:t>
          </a:r>
          <a:r>
            <a:rPr lang="en-US" sz="1200" dirty="0" err="1" smtClean="0">
              <a:latin typeface="Zawgyi-One" pitchFamily="34" charset="0"/>
              <a:cs typeface="Zawgyi-One" pitchFamily="34" charset="0"/>
            </a:rPr>
            <a:t>ဖတ</a:t>
          </a:r>
          <a:r>
            <a:rPr lang="en-US" sz="1200" dirty="0" smtClean="0">
              <a:latin typeface="Zawgyi-One" pitchFamily="34" charset="0"/>
              <a:cs typeface="Zawgyi-One" pitchFamily="34" charset="0"/>
            </a:rPr>
            <a:t>္ျ</a:t>
          </a:r>
          <a:r>
            <a:rPr lang="en-US" sz="1200" dirty="0" err="1" smtClean="0">
              <a:latin typeface="Zawgyi-One" pitchFamily="34" charset="0"/>
              <a:cs typeface="Zawgyi-One" pitchFamily="34" charset="0"/>
            </a:rPr>
            <a:t>ပီး</a:t>
          </a:r>
          <a:r>
            <a:rPr lang="en-US" sz="1200" dirty="0" smtClean="0">
              <a:latin typeface="Zawgyi-One" pitchFamily="34" charset="0"/>
              <a:cs typeface="Zawgyi-One" pitchFamily="34" charset="0"/>
            </a:rPr>
            <a:t> </a:t>
          </a:r>
          <a:r>
            <a:rPr lang="en-US" sz="1200" dirty="0" err="1" smtClean="0">
              <a:latin typeface="Zawgyi-One" pitchFamily="34" charset="0"/>
              <a:cs typeface="Zawgyi-One" pitchFamily="34" charset="0"/>
            </a:rPr>
            <a:t>လိုအပ္ေသာအ</a:t>
          </a:r>
          <a:r>
            <a:rPr lang="en-US" sz="1200" dirty="0" smtClean="0">
              <a:latin typeface="Zawgyi-One" pitchFamily="34" charset="0"/>
              <a:cs typeface="Zawgyi-One" pitchFamily="34" charset="0"/>
            </a:rPr>
            <a:t> </a:t>
          </a:r>
          <a:r>
            <a:rPr lang="en-US" sz="1200" dirty="0" err="1" smtClean="0">
              <a:latin typeface="Zawgyi-One" pitchFamily="34" charset="0"/>
              <a:cs typeface="Zawgyi-One" pitchFamily="34" charset="0"/>
            </a:rPr>
            <a:t>ရင္းျမစ္မ်ားကို</a:t>
          </a:r>
          <a:r>
            <a:rPr lang="en-US" sz="1200" dirty="0" smtClean="0">
              <a:latin typeface="Zawgyi-One" pitchFamily="34" charset="0"/>
              <a:cs typeface="Zawgyi-One" pitchFamily="34" charset="0"/>
            </a:rPr>
            <a:t> </a:t>
          </a:r>
          <a:r>
            <a:rPr lang="en-US" sz="1200" dirty="0" err="1" smtClean="0">
              <a:latin typeface="Zawgyi-One" pitchFamily="34" charset="0"/>
              <a:cs typeface="Zawgyi-One" pitchFamily="34" charset="0"/>
            </a:rPr>
            <a:t>လည္းရွိျပီးသား</a:t>
          </a:r>
          <a:r>
            <a:rPr lang="en-US" sz="1200" dirty="0" smtClean="0">
              <a:latin typeface="Zawgyi-One" pitchFamily="34" charset="0"/>
              <a:cs typeface="Zawgyi-One" pitchFamily="34" charset="0"/>
            </a:rPr>
            <a:t> </a:t>
          </a:r>
          <a:r>
            <a:rPr lang="en-US" sz="1200" dirty="0" err="1" smtClean="0">
              <a:latin typeface="Zawgyi-One" pitchFamily="34" charset="0"/>
              <a:cs typeface="Zawgyi-One" pitchFamily="34" charset="0"/>
            </a:rPr>
            <a:t>ေကာ္မတီမ်ားမွရရွိနိင္သည</a:t>
          </a:r>
          <a:r>
            <a:rPr lang="en-US" sz="1200" dirty="0" smtClean="0">
              <a:latin typeface="Zawgyi-One" pitchFamily="34" charset="0"/>
              <a:cs typeface="Zawgyi-One" pitchFamily="34" charset="0"/>
            </a:rPr>
            <a:t>္။</a:t>
          </a:r>
          <a:endParaRPr lang="en-US" sz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565F0DEB-06F1-4DE6-AE95-91CD7B1E5560}" type="parTrans" cxnId="{4EE2F748-0BAC-4D3C-9F38-9B1F4610A52D}">
      <dgm:prSet/>
      <dgm:spPr/>
      <dgm:t>
        <a:bodyPr/>
        <a:lstStyle/>
        <a:p>
          <a:endParaRPr lang="en-US"/>
        </a:p>
      </dgm:t>
    </dgm:pt>
    <dgm:pt modelId="{E2327A99-D656-486E-A3B8-394B934E939C}" type="sibTrans" cxnId="{4EE2F748-0BAC-4D3C-9F38-9B1F4610A52D}">
      <dgm:prSet/>
      <dgm:spPr/>
      <dgm:t>
        <a:bodyPr/>
        <a:lstStyle/>
        <a:p>
          <a:endParaRPr lang="en-US"/>
        </a:p>
      </dgm:t>
    </dgm:pt>
    <dgm:pt modelId="{DAD1B8D4-1D77-45BA-B41D-AB7C832A6D26}">
      <dgm:prSet phldrT="[Text]" custT="1"/>
      <dgm:spPr/>
      <dgm:t>
        <a:bodyPr/>
        <a:lstStyle/>
        <a:p>
          <a:endParaRPr lang="en-US" sz="1400" noProof="0" dirty="0" smtClean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  <a:p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ေဘးအ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ရာယ္စီမံခန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ခြဲေရး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ေကာ္မတီအဖြဲ႕၀င္မ်ားသည္ ၄င္းတို႔၏ပါ၀င္ 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ေဆာင္ရြက္မႈကိုသတ္မွတ္ရ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သည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္။</a:t>
          </a:r>
        </a:p>
        <a:p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endParaRPr lang="en-US" sz="14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AD8BD6A4-474D-4D05-83ED-2CC7D3BC5388}" type="parTrans" cxnId="{071EE361-D1F1-4A98-BAB7-C13D231F99B0}">
      <dgm:prSet/>
      <dgm:spPr/>
      <dgm:t>
        <a:bodyPr/>
        <a:lstStyle/>
        <a:p>
          <a:endParaRPr lang="en-US"/>
        </a:p>
      </dgm:t>
    </dgm:pt>
    <dgm:pt modelId="{E05582EF-C75B-4D9E-A825-3FAAA7A94C6A}" type="sibTrans" cxnId="{071EE361-D1F1-4A98-BAB7-C13D231F99B0}">
      <dgm:prSet/>
      <dgm:spPr/>
      <dgm:t>
        <a:bodyPr/>
        <a:lstStyle/>
        <a:p>
          <a:endParaRPr lang="en-US"/>
        </a:p>
      </dgm:t>
    </dgm:pt>
    <dgm:pt modelId="{59842C73-B609-40DC-88D4-0BFA6F63CDCD}">
      <dgm:prSet custT="1"/>
      <dgm:spPr/>
      <dgm:t>
        <a:bodyPr/>
        <a:lstStyle/>
        <a:p>
          <a:r>
            <a:rPr lang="en-US" sz="1200" dirty="0" err="1" smtClean="0">
              <a:latin typeface="Zawgyi-One" pitchFamily="34" charset="0"/>
              <a:cs typeface="Zawgyi-One" pitchFamily="34" charset="0"/>
            </a:rPr>
            <a:t>ေက်းရြာေဘးအ</a:t>
          </a:r>
          <a:r>
            <a:rPr lang="en-US" sz="1200" dirty="0" smtClean="0">
              <a:latin typeface="Zawgyi-One" pitchFamily="34" charset="0"/>
              <a:cs typeface="Zawgyi-One" pitchFamily="34" charset="0"/>
            </a:rPr>
            <a:t>ႏၲရာယ္ေလ်ာ့ပါးေရးေကာ္မတီအဖြဲ႕၀င္မ်ားႏွင့္မိတ္ဆက္အစည္းအေ၀း </a:t>
          </a:r>
          <a:r>
            <a:rPr lang="en-US" sz="1200" dirty="0" err="1" smtClean="0">
              <a:latin typeface="Zawgyi-One" pitchFamily="34" charset="0"/>
              <a:cs typeface="Zawgyi-One" pitchFamily="34" charset="0"/>
            </a:rPr>
            <a:t>က်င္းပျခင္း</a:t>
          </a:r>
          <a:endParaRPr lang="en-US" sz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529A7B72-6172-4B98-84CC-2C2ABA25E48B}" type="parTrans" cxnId="{29BEC725-7DCD-4B5C-BC82-A4D1418E99BE}">
      <dgm:prSet/>
      <dgm:spPr/>
      <dgm:t>
        <a:bodyPr/>
        <a:lstStyle/>
        <a:p>
          <a:endParaRPr lang="en-US"/>
        </a:p>
      </dgm:t>
    </dgm:pt>
    <dgm:pt modelId="{384A335B-0F1A-4991-8DC4-5F980864C284}" type="sibTrans" cxnId="{29BEC725-7DCD-4B5C-BC82-A4D1418E99BE}">
      <dgm:prSet/>
      <dgm:spPr/>
      <dgm:t>
        <a:bodyPr/>
        <a:lstStyle/>
        <a:p>
          <a:endParaRPr lang="en-US"/>
        </a:p>
      </dgm:t>
    </dgm:pt>
    <dgm:pt modelId="{25E48DD4-C48F-44FD-916F-AFE065B4B99F}">
      <dgm:prSet custT="1"/>
      <dgm:spPr/>
      <dgm:t>
        <a:bodyPr/>
        <a:lstStyle/>
        <a:p>
          <a:r>
            <a:rPr lang="en-US" sz="1400" dirty="0" err="1" smtClean="0">
              <a:latin typeface="Zawgyi-One" pitchFamily="34" charset="0"/>
              <a:cs typeface="Zawgyi-One" pitchFamily="34" charset="0"/>
            </a:rPr>
            <a:t>ဥကၠဌ၊ဒု-ဥကၠဌ</a:t>
          </a:r>
          <a:r>
            <a:rPr lang="en-US" sz="1400" dirty="0" smtClean="0">
              <a:latin typeface="Zawgyi-One" pitchFamily="34" charset="0"/>
              <a:cs typeface="Zawgyi-One" pitchFamily="34" charset="0"/>
            </a:rPr>
            <a:t> ႏွင့္ </a:t>
          </a:r>
          <a:r>
            <a:rPr lang="en-US" sz="1400" dirty="0" err="1" smtClean="0">
              <a:latin typeface="Zawgyi-One" pitchFamily="34" charset="0"/>
              <a:cs typeface="Zawgyi-One" pitchFamily="34" charset="0"/>
            </a:rPr>
            <a:t>အတြင္းေရးမ</a:t>
          </a:r>
          <a:r>
            <a:rPr lang="en-US" sz="1400" dirty="0" smtClean="0">
              <a:latin typeface="Zawgyi-One" pitchFamily="34" charset="0"/>
              <a:cs typeface="Zawgyi-One" pitchFamily="34" charset="0"/>
            </a:rPr>
            <a:t>ွဴ</a:t>
          </a:r>
          <a:r>
            <a:rPr lang="en-US" sz="1400" dirty="0" err="1" smtClean="0">
              <a:latin typeface="Zawgyi-One" pitchFamily="34" charset="0"/>
              <a:cs typeface="Zawgyi-One" pitchFamily="34" charset="0"/>
            </a:rPr>
            <a:t>းေရြးခ်ယ</a:t>
          </a:r>
          <a:r>
            <a:rPr lang="en-US" sz="1400" dirty="0" smtClean="0">
              <a:latin typeface="Zawgyi-One" pitchFamily="34" charset="0"/>
              <a:cs typeface="Zawgyi-One" pitchFamily="34" charset="0"/>
            </a:rPr>
            <a:t>္ျ</a:t>
          </a:r>
          <a:r>
            <a:rPr lang="en-US" sz="1400" dirty="0" err="1" smtClean="0">
              <a:latin typeface="Zawgyi-One" pitchFamily="34" charset="0"/>
              <a:cs typeface="Zawgyi-One" pitchFamily="34" charset="0"/>
            </a:rPr>
            <a:t>ခင္း</a:t>
          </a:r>
          <a:endParaRPr lang="en-US" sz="14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173F6ADA-2194-426D-92F4-5F5F0713881C}" type="parTrans" cxnId="{324944C5-5381-49BC-97DF-656345AA9E91}">
      <dgm:prSet/>
      <dgm:spPr/>
      <dgm:t>
        <a:bodyPr/>
        <a:lstStyle/>
        <a:p>
          <a:endParaRPr lang="en-US"/>
        </a:p>
      </dgm:t>
    </dgm:pt>
    <dgm:pt modelId="{A8A4E87F-AD06-49FC-8D6D-FE52F9C6CA7C}" type="sibTrans" cxnId="{324944C5-5381-49BC-97DF-656345AA9E91}">
      <dgm:prSet/>
      <dgm:spPr/>
      <dgm:t>
        <a:bodyPr/>
        <a:lstStyle/>
        <a:p>
          <a:endParaRPr lang="en-US"/>
        </a:p>
      </dgm:t>
    </dgm:pt>
    <dgm:pt modelId="{FF420712-C5AD-408F-B3FF-4A7E5D517AA2}">
      <dgm:prSet custT="1"/>
      <dgm:spPr/>
      <dgm:t>
        <a:bodyPr/>
        <a:lstStyle/>
        <a:p>
          <a:r>
            <a:rPr lang="en-US" sz="1400" dirty="0" err="1" smtClean="0">
              <a:latin typeface="Zawgyi-One" pitchFamily="34" charset="0"/>
              <a:cs typeface="Zawgyi-One" pitchFamily="34" charset="0"/>
            </a:rPr>
            <a:t>ေဘးအ</a:t>
          </a:r>
          <a:r>
            <a:rPr lang="en-US" sz="1400" dirty="0" smtClean="0">
              <a:latin typeface="Zawgyi-One" pitchFamily="34" charset="0"/>
              <a:cs typeface="Zawgyi-One" pitchFamily="34" charset="0"/>
            </a:rPr>
            <a:t>ႏၲ</a:t>
          </a:r>
          <a:r>
            <a:rPr lang="en-US" sz="1400" dirty="0" err="1" smtClean="0">
              <a:latin typeface="Zawgyi-One" pitchFamily="34" charset="0"/>
              <a:cs typeface="Zawgyi-One" pitchFamily="34" charset="0"/>
            </a:rPr>
            <a:t>ရာယ္စီမံခန</a:t>
          </a:r>
          <a:r>
            <a:rPr lang="en-US" sz="1400" dirty="0" smtClean="0">
              <a:latin typeface="Zawgyi-One" pitchFamily="34" charset="0"/>
              <a:cs typeface="Zawgyi-One" pitchFamily="34" charset="0"/>
            </a:rPr>
            <a:t>္႔</a:t>
          </a:r>
          <a:r>
            <a:rPr lang="en-US" sz="1400" dirty="0" err="1" smtClean="0">
              <a:latin typeface="Zawgyi-One" pitchFamily="34" charset="0"/>
              <a:cs typeface="Zawgyi-One" pitchFamily="34" charset="0"/>
            </a:rPr>
            <a:t>ခြဲေရး</a:t>
          </a:r>
          <a:r>
            <a:rPr lang="en-US" sz="1400" dirty="0" smtClean="0">
              <a:latin typeface="Zawgyi-One" pitchFamily="34" charset="0"/>
              <a:cs typeface="Zawgyi-One" pitchFamily="34" charset="0"/>
            </a:rPr>
            <a:t> </a:t>
          </a:r>
          <a:r>
            <a:rPr lang="en-US" sz="1400" dirty="0" err="1" smtClean="0">
              <a:latin typeface="Zawgyi-One" pitchFamily="34" charset="0"/>
              <a:cs typeface="Zawgyi-One" pitchFamily="34" charset="0"/>
            </a:rPr>
            <a:t>ေကာ္မတီကို</a:t>
          </a:r>
          <a:r>
            <a:rPr lang="en-US" sz="1400" dirty="0" smtClean="0">
              <a:latin typeface="Zawgyi-One" pitchFamily="34" charset="0"/>
              <a:cs typeface="Zawgyi-One" pitchFamily="34" charset="0"/>
            </a:rPr>
            <a:t> </a:t>
          </a:r>
          <a:r>
            <a:rPr lang="en-US" sz="1400" dirty="0" err="1" smtClean="0">
              <a:latin typeface="Zawgyi-One" pitchFamily="34" charset="0"/>
              <a:cs typeface="Zawgyi-One" pitchFamily="34" charset="0"/>
            </a:rPr>
            <a:t>ရပ္ရြာလူထု</a:t>
          </a:r>
          <a:r>
            <a:rPr lang="en-US" sz="1400" dirty="0" smtClean="0">
              <a:latin typeface="Zawgyi-One" pitchFamily="34" charset="0"/>
              <a:cs typeface="Zawgyi-One" pitchFamily="34" charset="0"/>
            </a:rPr>
            <a:t>ႏွင့္ တရား၀င္မိတ္ဆက္ေပးျခင္း</a:t>
          </a:r>
          <a:endParaRPr lang="en-US" sz="14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75043C55-186F-440E-9D57-9DC45A286B04}" type="parTrans" cxnId="{56D8A8AC-01AA-4E2B-AE63-083DAAAD811A}">
      <dgm:prSet/>
      <dgm:spPr/>
      <dgm:t>
        <a:bodyPr/>
        <a:lstStyle/>
        <a:p>
          <a:endParaRPr lang="en-US"/>
        </a:p>
      </dgm:t>
    </dgm:pt>
    <dgm:pt modelId="{EE1EB3A6-158E-4CD4-A5E1-2B27DAEF04BA}" type="sibTrans" cxnId="{56D8A8AC-01AA-4E2B-AE63-083DAAAD811A}">
      <dgm:prSet/>
      <dgm:spPr/>
      <dgm:t>
        <a:bodyPr/>
        <a:lstStyle/>
        <a:p>
          <a:endParaRPr lang="en-US"/>
        </a:p>
      </dgm:t>
    </dgm:pt>
    <dgm:pt modelId="{572D1CA2-98C2-4FE4-912F-348152B5E58E}" type="pres">
      <dgm:prSet presAssocID="{13A28AB0-ED9B-41E3-8511-FF840252AF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093806-074C-4D16-B8A5-8C8BD23B27D3}" type="pres">
      <dgm:prSet presAssocID="{29E8C4F6-0C9C-4525-AF82-D25E9535D465}" presName="vertFlow" presStyleCnt="0"/>
      <dgm:spPr/>
    </dgm:pt>
    <dgm:pt modelId="{60E16F53-4D7B-4557-99FF-89FF3E702473}" type="pres">
      <dgm:prSet presAssocID="{29E8C4F6-0C9C-4525-AF82-D25E9535D465}" presName="header" presStyleLbl="node1" presStyleIdx="0" presStyleCnt="6" custScaleY="388070"/>
      <dgm:spPr/>
      <dgm:t>
        <a:bodyPr/>
        <a:lstStyle/>
        <a:p>
          <a:endParaRPr lang="en-US"/>
        </a:p>
      </dgm:t>
    </dgm:pt>
    <dgm:pt modelId="{7F961C39-80DC-4A78-9278-79240243CA6E}" type="pres">
      <dgm:prSet presAssocID="{B6E638E6-EB8F-4219-AD9A-CC0801CD9590}" presName="parTrans" presStyleLbl="sibTrans2D1" presStyleIdx="0" presStyleCnt="7"/>
      <dgm:spPr/>
      <dgm:t>
        <a:bodyPr/>
        <a:lstStyle/>
        <a:p>
          <a:endParaRPr lang="en-US"/>
        </a:p>
      </dgm:t>
    </dgm:pt>
    <dgm:pt modelId="{1C98DD13-0D85-4C3A-9EF8-80B169BC073E}" type="pres">
      <dgm:prSet presAssocID="{F4DB1CCA-6F8B-4EA3-99A5-49E2962ABF8F}" presName="child" presStyleLbl="alignAccFollowNode1" presStyleIdx="0" presStyleCnt="7" custScaleY="8705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C545A-9F62-4BFD-864C-B05A477E1EC9}" type="pres">
      <dgm:prSet presAssocID="{29E8C4F6-0C9C-4525-AF82-D25E9535D465}" presName="hSp" presStyleCnt="0"/>
      <dgm:spPr/>
    </dgm:pt>
    <dgm:pt modelId="{36EE483B-0A02-4C0E-9FE0-65F5B19C897A}" type="pres">
      <dgm:prSet presAssocID="{BB691C2C-C7A4-43EB-9CCB-20D8504A4CAE}" presName="vertFlow" presStyleCnt="0"/>
      <dgm:spPr/>
    </dgm:pt>
    <dgm:pt modelId="{C82F8EF6-516F-460F-A0DC-9AEDB06828E0}" type="pres">
      <dgm:prSet presAssocID="{BB691C2C-C7A4-43EB-9CCB-20D8504A4CAE}" presName="header" presStyleLbl="node1" presStyleIdx="1" presStyleCnt="6" custScaleY="409939"/>
      <dgm:spPr/>
      <dgm:t>
        <a:bodyPr/>
        <a:lstStyle/>
        <a:p>
          <a:endParaRPr lang="en-US"/>
        </a:p>
      </dgm:t>
    </dgm:pt>
    <dgm:pt modelId="{83ECB601-ECC6-43F9-B53C-474BBAD61B2E}" type="pres">
      <dgm:prSet presAssocID="{C5DAFAFF-DAC5-4189-A920-396819D772D1}" presName="parTrans" presStyleLbl="sibTrans2D1" presStyleIdx="1" presStyleCnt="7"/>
      <dgm:spPr/>
      <dgm:t>
        <a:bodyPr/>
        <a:lstStyle/>
        <a:p>
          <a:endParaRPr lang="en-US"/>
        </a:p>
      </dgm:t>
    </dgm:pt>
    <dgm:pt modelId="{31B9C132-C016-4E2E-9557-324300515600}" type="pres">
      <dgm:prSet presAssocID="{BD01A5B7-DAB6-44DA-AA7D-C714313FEC74}" presName="child" presStyleLbl="alignAccFollowNode1" presStyleIdx="1" presStyleCnt="7" custScaleY="8781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E0B4B-1312-488A-BB54-74D1EFA05F7C}" type="pres">
      <dgm:prSet presAssocID="{BB691C2C-C7A4-43EB-9CCB-20D8504A4CAE}" presName="hSp" presStyleCnt="0"/>
      <dgm:spPr/>
    </dgm:pt>
    <dgm:pt modelId="{D602A6AB-F9DF-46EC-B63A-A58B6A24BE18}" type="pres">
      <dgm:prSet presAssocID="{80489DC1-5827-488E-B955-30733848E7F4}" presName="vertFlow" presStyleCnt="0"/>
      <dgm:spPr/>
    </dgm:pt>
    <dgm:pt modelId="{8D9387CD-9B5A-446F-882D-AC3162B6889A}" type="pres">
      <dgm:prSet presAssocID="{80489DC1-5827-488E-B955-30733848E7F4}" presName="header" presStyleLbl="node1" presStyleIdx="2" presStyleCnt="6" custScaleX="94984" custScaleY="370607" custLinFactY="-200000" custLinFactNeighborX="9508" custLinFactNeighborY="-219528"/>
      <dgm:spPr/>
      <dgm:t>
        <a:bodyPr/>
        <a:lstStyle/>
        <a:p>
          <a:endParaRPr lang="en-US"/>
        </a:p>
      </dgm:t>
    </dgm:pt>
    <dgm:pt modelId="{97E6FD12-076F-4FC5-9DB2-F6D9B4E6E547}" type="pres">
      <dgm:prSet presAssocID="{565F0DEB-06F1-4DE6-AE95-91CD7B1E5560}" presName="parTrans" presStyleLbl="sibTrans2D1" presStyleIdx="2" presStyleCnt="7"/>
      <dgm:spPr/>
      <dgm:t>
        <a:bodyPr/>
        <a:lstStyle/>
        <a:p>
          <a:endParaRPr lang="en-US"/>
        </a:p>
      </dgm:t>
    </dgm:pt>
    <dgm:pt modelId="{B9722423-35BA-4597-B1D5-F3EE2EB43743}" type="pres">
      <dgm:prSet presAssocID="{E9A79909-4A56-41B8-BD89-D7636D2A19E3}" presName="child" presStyleLbl="alignAccFollowNode1" presStyleIdx="2" presStyleCnt="7" custScaleY="8861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48676-4B3E-4EE6-B007-3737788AEE5E}" type="pres">
      <dgm:prSet presAssocID="{80489DC1-5827-488E-B955-30733848E7F4}" presName="hSp" presStyleCnt="0"/>
      <dgm:spPr/>
    </dgm:pt>
    <dgm:pt modelId="{8FAF7279-0DB0-4D7A-8567-B21CB028F52B}" type="pres">
      <dgm:prSet presAssocID="{65985FFB-8502-4A89-AE11-730CD9992B50}" presName="vertFlow" presStyleCnt="0"/>
      <dgm:spPr/>
    </dgm:pt>
    <dgm:pt modelId="{3245540E-5D45-4DAE-944A-42E842216FF1}" type="pres">
      <dgm:prSet presAssocID="{65985FFB-8502-4A89-AE11-730CD9992B50}" presName="header" presStyleLbl="node1" presStyleIdx="3" presStyleCnt="6" custScaleX="105212" custScaleY="373644"/>
      <dgm:spPr/>
      <dgm:t>
        <a:bodyPr/>
        <a:lstStyle/>
        <a:p>
          <a:endParaRPr lang="en-US"/>
        </a:p>
      </dgm:t>
    </dgm:pt>
    <dgm:pt modelId="{457705A1-0A1E-4F51-8DC3-5FC7BAD285DB}" type="pres">
      <dgm:prSet presAssocID="{AD8BD6A4-474D-4D05-83ED-2CC7D3BC5388}" presName="parTrans" presStyleLbl="sibTrans2D1" presStyleIdx="3" presStyleCnt="7"/>
      <dgm:spPr/>
      <dgm:t>
        <a:bodyPr/>
        <a:lstStyle/>
        <a:p>
          <a:endParaRPr lang="en-US"/>
        </a:p>
      </dgm:t>
    </dgm:pt>
    <dgm:pt modelId="{EAD90C04-6BAC-4D45-9802-FA1AEF791C02}" type="pres">
      <dgm:prSet presAssocID="{DAD1B8D4-1D77-45BA-B41D-AB7C832A6D26}" presName="child" presStyleLbl="alignAccFollowNode1" presStyleIdx="3" presStyleCnt="7" custScaleY="8480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DC9F9-B950-4D4A-A3E0-A577B4FDFB03}" type="pres">
      <dgm:prSet presAssocID="{65985FFB-8502-4A89-AE11-730CD9992B50}" presName="hSp" presStyleCnt="0"/>
      <dgm:spPr/>
    </dgm:pt>
    <dgm:pt modelId="{778F0B3D-7F9F-460F-BBB7-F2AF6F2BFCC9}" type="pres">
      <dgm:prSet presAssocID="{D5F93F82-A1DE-4C0F-9749-5A666B591BBD}" presName="vertFlow" presStyleCnt="0"/>
      <dgm:spPr/>
    </dgm:pt>
    <dgm:pt modelId="{E0B8F8DC-8695-455C-8BFC-6993B5419288}" type="pres">
      <dgm:prSet presAssocID="{D5F93F82-A1DE-4C0F-9749-5A666B591BBD}" presName="header" presStyleLbl="node1" presStyleIdx="4" presStyleCnt="6" custScaleX="125884" custScaleY="507431" custLinFactY="-85146" custLinFactNeighborY="-100000"/>
      <dgm:spPr/>
      <dgm:t>
        <a:bodyPr/>
        <a:lstStyle/>
        <a:p>
          <a:endParaRPr lang="en-US"/>
        </a:p>
      </dgm:t>
    </dgm:pt>
    <dgm:pt modelId="{5A53F965-6207-4A57-AEB4-7DFC083058F0}" type="pres">
      <dgm:prSet presAssocID="{529A7B72-6172-4B98-84CC-2C2ABA25E48B}" presName="parTrans" presStyleLbl="sibTrans2D1" presStyleIdx="4" presStyleCnt="7"/>
      <dgm:spPr/>
      <dgm:t>
        <a:bodyPr/>
        <a:lstStyle/>
        <a:p>
          <a:endParaRPr lang="en-US"/>
        </a:p>
      </dgm:t>
    </dgm:pt>
    <dgm:pt modelId="{2731741F-5614-4E92-BA90-C6178E4E0C31}" type="pres">
      <dgm:prSet presAssocID="{59842C73-B609-40DC-88D4-0BFA6F63CDCD}" presName="child" presStyleLbl="alignAccFollowNode1" presStyleIdx="4" presStyleCnt="7" custScaleY="4603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90386-9A77-454E-A646-146C2FAE7587}" type="pres">
      <dgm:prSet presAssocID="{384A335B-0F1A-4991-8DC4-5F980864C284}" presName="sibTrans" presStyleLbl="sibTrans2D1" presStyleIdx="5" presStyleCnt="7"/>
      <dgm:spPr/>
      <dgm:t>
        <a:bodyPr/>
        <a:lstStyle/>
        <a:p>
          <a:endParaRPr lang="en-US"/>
        </a:p>
      </dgm:t>
    </dgm:pt>
    <dgm:pt modelId="{88EA2696-7E47-47A4-AE76-BF07F225A2B9}" type="pres">
      <dgm:prSet presAssocID="{25E48DD4-C48F-44FD-916F-AFE065B4B99F}" presName="child" presStyleLbl="alignAccFollowNode1" presStyleIdx="5" presStyleCnt="7" custScaleY="4811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5F949-B585-472C-909D-C91C3E9889D1}" type="pres">
      <dgm:prSet presAssocID="{D5F93F82-A1DE-4C0F-9749-5A666B591BBD}" presName="hSp" presStyleCnt="0"/>
      <dgm:spPr/>
    </dgm:pt>
    <dgm:pt modelId="{05AED0D3-106A-4F81-8880-E72180E1D99B}" type="pres">
      <dgm:prSet presAssocID="{0F845DBA-0E93-4E3D-BBB0-674320B92B7C}" presName="vertFlow" presStyleCnt="0"/>
      <dgm:spPr/>
    </dgm:pt>
    <dgm:pt modelId="{5E098244-0C2D-45E7-B6F4-DF4996055E03}" type="pres">
      <dgm:prSet presAssocID="{0F845DBA-0E93-4E3D-BBB0-674320B92B7C}" presName="header" presStyleLbl="node1" presStyleIdx="5" presStyleCnt="6" custScaleY="343729"/>
      <dgm:spPr/>
      <dgm:t>
        <a:bodyPr/>
        <a:lstStyle/>
        <a:p>
          <a:endParaRPr lang="en-US"/>
        </a:p>
      </dgm:t>
    </dgm:pt>
    <dgm:pt modelId="{1F2759A7-F375-490A-9E6A-93F8D34ABF4F}" type="pres">
      <dgm:prSet presAssocID="{75043C55-186F-440E-9D57-9DC45A286B04}" presName="parTrans" presStyleLbl="sibTrans2D1" presStyleIdx="6" presStyleCnt="7"/>
      <dgm:spPr/>
      <dgm:t>
        <a:bodyPr/>
        <a:lstStyle/>
        <a:p>
          <a:endParaRPr lang="en-US"/>
        </a:p>
      </dgm:t>
    </dgm:pt>
    <dgm:pt modelId="{5D131CC5-DC6A-4EC9-B215-417953766F79}" type="pres">
      <dgm:prSet presAssocID="{FF420712-C5AD-408F-B3FF-4A7E5D517AA2}" presName="child" presStyleLbl="alignAccFollowNode1" presStyleIdx="6" presStyleCnt="7" custScaleY="8642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2372A9-694B-41D3-B309-6DE0D839F640}" type="presOf" srcId="{80489DC1-5827-488E-B955-30733848E7F4}" destId="{8D9387CD-9B5A-446F-882D-AC3162B6889A}" srcOrd="0" destOrd="0" presId="urn:microsoft.com/office/officeart/2005/8/layout/lProcess1"/>
    <dgm:cxn modelId="{9ABB5D29-B5BA-4C01-B7C2-8F9D187AF700}" srcId="{BB691C2C-C7A4-43EB-9CCB-20D8504A4CAE}" destId="{BD01A5B7-DAB6-44DA-AA7D-C714313FEC74}" srcOrd="0" destOrd="0" parTransId="{C5DAFAFF-DAC5-4189-A920-396819D772D1}" sibTransId="{6B81E5EE-72BF-48A4-A4FC-0C056ED10A9C}"/>
    <dgm:cxn modelId="{427C21BB-BD94-4BA8-AEDC-478FFFDBD050}" type="presOf" srcId="{E9A79909-4A56-41B8-BD89-D7636D2A19E3}" destId="{B9722423-35BA-4597-B1D5-F3EE2EB43743}" srcOrd="0" destOrd="0" presId="urn:microsoft.com/office/officeart/2005/8/layout/lProcess1"/>
    <dgm:cxn modelId="{FA2CAEB5-8AC1-4F30-893C-40D684B642CB}" type="presOf" srcId="{529A7B72-6172-4B98-84CC-2C2ABA25E48B}" destId="{5A53F965-6207-4A57-AEB4-7DFC083058F0}" srcOrd="0" destOrd="0" presId="urn:microsoft.com/office/officeart/2005/8/layout/lProcess1"/>
    <dgm:cxn modelId="{B80EF6EB-6C17-4AD6-9301-83E9A1519704}" srcId="{13A28AB0-ED9B-41E3-8511-FF840252AFED}" destId="{0F845DBA-0E93-4E3D-BBB0-674320B92B7C}" srcOrd="5" destOrd="0" parTransId="{8952734E-EFA5-46C3-A911-ACBAAC497397}" sibTransId="{15B51E01-8808-4619-A2D5-899B11A49E07}"/>
    <dgm:cxn modelId="{26C508BA-7270-4A47-9809-B53CD3758029}" type="presOf" srcId="{BD01A5B7-DAB6-44DA-AA7D-C714313FEC74}" destId="{31B9C132-C016-4E2E-9557-324300515600}" srcOrd="0" destOrd="0" presId="urn:microsoft.com/office/officeart/2005/8/layout/lProcess1"/>
    <dgm:cxn modelId="{06E1B02D-4482-40B1-9C25-C6B38FAFF165}" type="presOf" srcId="{C5DAFAFF-DAC5-4189-A920-396819D772D1}" destId="{83ECB601-ECC6-43F9-B53C-474BBAD61B2E}" srcOrd="0" destOrd="0" presId="urn:microsoft.com/office/officeart/2005/8/layout/lProcess1"/>
    <dgm:cxn modelId="{6962CF8E-EA21-41FF-9F81-249DDBFF2508}" srcId="{13A28AB0-ED9B-41E3-8511-FF840252AFED}" destId="{D5F93F82-A1DE-4C0F-9749-5A666B591BBD}" srcOrd="4" destOrd="0" parTransId="{531C7D37-069C-42C4-9AAE-5E401E2B784B}" sibTransId="{02254990-B10F-489F-96DD-7FE226F09F31}"/>
    <dgm:cxn modelId="{1D075E15-B46C-4CEE-AA6E-D878459F09BC}" type="presOf" srcId="{384A335B-0F1A-4991-8DC4-5F980864C284}" destId="{FB490386-9A77-454E-A646-146C2FAE7587}" srcOrd="0" destOrd="0" presId="urn:microsoft.com/office/officeart/2005/8/layout/lProcess1"/>
    <dgm:cxn modelId="{DEC9024C-F46C-49B2-8352-95AE72618CED}" type="presOf" srcId="{25E48DD4-C48F-44FD-916F-AFE065B4B99F}" destId="{88EA2696-7E47-47A4-AE76-BF07F225A2B9}" srcOrd="0" destOrd="0" presId="urn:microsoft.com/office/officeart/2005/8/layout/lProcess1"/>
    <dgm:cxn modelId="{071EE361-D1F1-4A98-BAB7-C13D231F99B0}" srcId="{65985FFB-8502-4A89-AE11-730CD9992B50}" destId="{DAD1B8D4-1D77-45BA-B41D-AB7C832A6D26}" srcOrd="0" destOrd="0" parTransId="{AD8BD6A4-474D-4D05-83ED-2CC7D3BC5388}" sibTransId="{E05582EF-C75B-4D9E-A825-3FAAA7A94C6A}"/>
    <dgm:cxn modelId="{4EE2F748-0BAC-4D3C-9F38-9B1F4610A52D}" srcId="{80489DC1-5827-488E-B955-30733848E7F4}" destId="{E9A79909-4A56-41B8-BD89-D7636D2A19E3}" srcOrd="0" destOrd="0" parTransId="{565F0DEB-06F1-4DE6-AE95-91CD7B1E5560}" sibTransId="{E2327A99-D656-486E-A3B8-394B934E939C}"/>
    <dgm:cxn modelId="{A79CE7FF-8A90-4079-9F7E-A51597B88395}" type="presOf" srcId="{59842C73-B609-40DC-88D4-0BFA6F63CDCD}" destId="{2731741F-5614-4E92-BA90-C6178E4E0C31}" srcOrd="0" destOrd="0" presId="urn:microsoft.com/office/officeart/2005/8/layout/lProcess1"/>
    <dgm:cxn modelId="{AE759AB6-AA99-41CD-BE88-B1CD7D9981C9}" type="presOf" srcId="{29E8C4F6-0C9C-4525-AF82-D25E9535D465}" destId="{60E16F53-4D7B-4557-99FF-89FF3E702473}" srcOrd="0" destOrd="0" presId="urn:microsoft.com/office/officeart/2005/8/layout/lProcess1"/>
    <dgm:cxn modelId="{324944C5-5381-49BC-97DF-656345AA9E91}" srcId="{D5F93F82-A1DE-4C0F-9749-5A666B591BBD}" destId="{25E48DD4-C48F-44FD-916F-AFE065B4B99F}" srcOrd="1" destOrd="0" parTransId="{173F6ADA-2194-426D-92F4-5F5F0713881C}" sibTransId="{A8A4E87F-AD06-49FC-8D6D-FE52F9C6CA7C}"/>
    <dgm:cxn modelId="{CEAFEA6F-C960-4931-A435-77F2CA835701}" srcId="{13A28AB0-ED9B-41E3-8511-FF840252AFED}" destId="{65985FFB-8502-4A89-AE11-730CD9992B50}" srcOrd="3" destOrd="0" parTransId="{E6C5D27F-ED64-4557-A2AD-13590CAD3126}" sibTransId="{DE129EB4-E805-4950-8503-9DC1ED0898F2}"/>
    <dgm:cxn modelId="{0AAE3226-7F9D-4DAC-9F4A-8C4CE52EA0F8}" srcId="{29E8C4F6-0C9C-4525-AF82-D25E9535D465}" destId="{F4DB1CCA-6F8B-4EA3-99A5-49E2962ABF8F}" srcOrd="0" destOrd="0" parTransId="{B6E638E6-EB8F-4219-AD9A-CC0801CD9590}" sibTransId="{9E8BBC57-76E9-46ED-A902-AEC98EF70901}"/>
    <dgm:cxn modelId="{29BEC725-7DCD-4B5C-BC82-A4D1418E99BE}" srcId="{D5F93F82-A1DE-4C0F-9749-5A666B591BBD}" destId="{59842C73-B609-40DC-88D4-0BFA6F63CDCD}" srcOrd="0" destOrd="0" parTransId="{529A7B72-6172-4B98-84CC-2C2ABA25E48B}" sibTransId="{384A335B-0F1A-4991-8DC4-5F980864C284}"/>
    <dgm:cxn modelId="{1B1999FC-E719-4565-96F5-F787B9702907}" srcId="{13A28AB0-ED9B-41E3-8511-FF840252AFED}" destId="{BB691C2C-C7A4-43EB-9CCB-20D8504A4CAE}" srcOrd="1" destOrd="0" parTransId="{7A653300-B8E5-41C6-87E9-A452C1060BD9}" sibTransId="{50193E04-BD70-4AE9-8689-8B6EA14AB4E7}"/>
    <dgm:cxn modelId="{7F306F3F-4533-44EE-8729-B0072D528241}" type="presOf" srcId="{13A28AB0-ED9B-41E3-8511-FF840252AFED}" destId="{572D1CA2-98C2-4FE4-912F-348152B5E58E}" srcOrd="0" destOrd="0" presId="urn:microsoft.com/office/officeart/2005/8/layout/lProcess1"/>
    <dgm:cxn modelId="{0F0C7054-91D2-4EFB-9C8B-43C37F347006}" type="presOf" srcId="{D5F93F82-A1DE-4C0F-9749-5A666B591BBD}" destId="{E0B8F8DC-8695-455C-8BFC-6993B5419288}" srcOrd="0" destOrd="0" presId="urn:microsoft.com/office/officeart/2005/8/layout/lProcess1"/>
    <dgm:cxn modelId="{8A6B08C7-165B-4F50-84B6-A650E57EAF80}" type="presOf" srcId="{0F845DBA-0E93-4E3D-BBB0-674320B92B7C}" destId="{5E098244-0C2D-45E7-B6F4-DF4996055E03}" srcOrd="0" destOrd="0" presId="urn:microsoft.com/office/officeart/2005/8/layout/lProcess1"/>
    <dgm:cxn modelId="{466FD95D-943B-4C2D-9522-F63A718F7962}" type="presOf" srcId="{75043C55-186F-440E-9D57-9DC45A286B04}" destId="{1F2759A7-F375-490A-9E6A-93F8D34ABF4F}" srcOrd="0" destOrd="0" presId="urn:microsoft.com/office/officeart/2005/8/layout/lProcess1"/>
    <dgm:cxn modelId="{0A5DFDE8-EDCF-46F7-A645-CAAFCF2CF439}" type="presOf" srcId="{565F0DEB-06F1-4DE6-AE95-91CD7B1E5560}" destId="{97E6FD12-076F-4FC5-9DB2-F6D9B4E6E547}" srcOrd="0" destOrd="0" presId="urn:microsoft.com/office/officeart/2005/8/layout/lProcess1"/>
    <dgm:cxn modelId="{E780B828-E9E6-4AFD-BCA8-BBA94A22CEE3}" type="presOf" srcId="{B6E638E6-EB8F-4219-AD9A-CC0801CD9590}" destId="{7F961C39-80DC-4A78-9278-79240243CA6E}" srcOrd="0" destOrd="0" presId="urn:microsoft.com/office/officeart/2005/8/layout/lProcess1"/>
    <dgm:cxn modelId="{F628302C-A0B2-4F8C-B4E8-8C2652D5E837}" type="presOf" srcId="{FF420712-C5AD-408F-B3FF-4A7E5D517AA2}" destId="{5D131CC5-DC6A-4EC9-B215-417953766F79}" srcOrd="0" destOrd="0" presId="urn:microsoft.com/office/officeart/2005/8/layout/lProcess1"/>
    <dgm:cxn modelId="{591531C4-70B3-4C42-8171-94C04EB8C777}" srcId="{13A28AB0-ED9B-41E3-8511-FF840252AFED}" destId="{29E8C4F6-0C9C-4525-AF82-D25E9535D465}" srcOrd="0" destOrd="0" parTransId="{1865C7F9-486B-4631-88ED-EA8D02E01EA6}" sibTransId="{44BAB518-8AE0-4FD4-8B1A-CEE0A3FD0F53}"/>
    <dgm:cxn modelId="{ADB32D74-5F63-4416-94AB-22298F113A67}" type="presOf" srcId="{F4DB1CCA-6F8B-4EA3-99A5-49E2962ABF8F}" destId="{1C98DD13-0D85-4C3A-9EF8-80B169BC073E}" srcOrd="0" destOrd="0" presId="urn:microsoft.com/office/officeart/2005/8/layout/lProcess1"/>
    <dgm:cxn modelId="{56D8A8AC-01AA-4E2B-AE63-083DAAAD811A}" srcId="{0F845DBA-0E93-4E3D-BBB0-674320B92B7C}" destId="{FF420712-C5AD-408F-B3FF-4A7E5D517AA2}" srcOrd="0" destOrd="0" parTransId="{75043C55-186F-440E-9D57-9DC45A286B04}" sibTransId="{EE1EB3A6-158E-4CD4-A5E1-2B27DAEF04BA}"/>
    <dgm:cxn modelId="{87328CE3-F9E1-478F-A276-617EC1BA1F85}" type="presOf" srcId="{AD8BD6A4-474D-4D05-83ED-2CC7D3BC5388}" destId="{457705A1-0A1E-4F51-8DC3-5FC7BAD285DB}" srcOrd="0" destOrd="0" presId="urn:microsoft.com/office/officeart/2005/8/layout/lProcess1"/>
    <dgm:cxn modelId="{2D401F10-CDAC-4F5D-839F-2B63516CB0E9}" type="presOf" srcId="{65985FFB-8502-4A89-AE11-730CD9992B50}" destId="{3245540E-5D45-4DAE-944A-42E842216FF1}" srcOrd="0" destOrd="0" presId="urn:microsoft.com/office/officeart/2005/8/layout/lProcess1"/>
    <dgm:cxn modelId="{3CC6F348-64B9-4530-B80E-F3FCBF3DFB07}" srcId="{13A28AB0-ED9B-41E3-8511-FF840252AFED}" destId="{80489DC1-5827-488E-B955-30733848E7F4}" srcOrd="2" destOrd="0" parTransId="{229D2B8E-FEAB-4301-9D39-FD3CFE54D7DE}" sibTransId="{0A7D58FB-A85D-41A5-B1E6-C7489473DAA7}"/>
    <dgm:cxn modelId="{7A937886-0FFA-4BB2-B6DB-853008ED4548}" type="presOf" srcId="{DAD1B8D4-1D77-45BA-B41D-AB7C832A6D26}" destId="{EAD90C04-6BAC-4D45-9802-FA1AEF791C02}" srcOrd="0" destOrd="0" presId="urn:microsoft.com/office/officeart/2005/8/layout/lProcess1"/>
    <dgm:cxn modelId="{537CFB72-AC85-41A2-9F80-448BA0359051}" type="presOf" srcId="{BB691C2C-C7A4-43EB-9CCB-20D8504A4CAE}" destId="{C82F8EF6-516F-460F-A0DC-9AEDB06828E0}" srcOrd="0" destOrd="0" presId="urn:microsoft.com/office/officeart/2005/8/layout/lProcess1"/>
    <dgm:cxn modelId="{6458509A-4CFB-4BF2-AC37-2C123CDC3E4A}" type="presParOf" srcId="{572D1CA2-98C2-4FE4-912F-348152B5E58E}" destId="{F0093806-074C-4D16-B8A5-8C8BD23B27D3}" srcOrd="0" destOrd="0" presId="urn:microsoft.com/office/officeart/2005/8/layout/lProcess1"/>
    <dgm:cxn modelId="{C9CCDEFB-0C99-4777-9E55-E9205B7EF4CA}" type="presParOf" srcId="{F0093806-074C-4D16-B8A5-8C8BD23B27D3}" destId="{60E16F53-4D7B-4557-99FF-89FF3E702473}" srcOrd="0" destOrd="0" presId="urn:microsoft.com/office/officeart/2005/8/layout/lProcess1"/>
    <dgm:cxn modelId="{95733EFE-AD19-4520-A61C-95AC9AB2EE47}" type="presParOf" srcId="{F0093806-074C-4D16-B8A5-8C8BD23B27D3}" destId="{7F961C39-80DC-4A78-9278-79240243CA6E}" srcOrd="1" destOrd="0" presId="urn:microsoft.com/office/officeart/2005/8/layout/lProcess1"/>
    <dgm:cxn modelId="{9105EE70-F7E0-49BF-A33C-F907E0F4DC30}" type="presParOf" srcId="{F0093806-074C-4D16-B8A5-8C8BD23B27D3}" destId="{1C98DD13-0D85-4C3A-9EF8-80B169BC073E}" srcOrd="2" destOrd="0" presId="urn:microsoft.com/office/officeart/2005/8/layout/lProcess1"/>
    <dgm:cxn modelId="{59DCE97C-4036-4D85-811E-A96B3059D67D}" type="presParOf" srcId="{572D1CA2-98C2-4FE4-912F-348152B5E58E}" destId="{975C545A-9F62-4BFD-864C-B05A477E1EC9}" srcOrd="1" destOrd="0" presId="urn:microsoft.com/office/officeart/2005/8/layout/lProcess1"/>
    <dgm:cxn modelId="{D0F0E902-85B6-4B65-8D5B-42D874478B4C}" type="presParOf" srcId="{572D1CA2-98C2-4FE4-912F-348152B5E58E}" destId="{36EE483B-0A02-4C0E-9FE0-65F5B19C897A}" srcOrd="2" destOrd="0" presId="urn:microsoft.com/office/officeart/2005/8/layout/lProcess1"/>
    <dgm:cxn modelId="{C6D7AD43-A5D6-4C12-BACC-D6D317E454F7}" type="presParOf" srcId="{36EE483B-0A02-4C0E-9FE0-65F5B19C897A}" destId="{C82F8EF6-516F-460F-A0DC-9AEDB06828E0}" srcOrd="0" destOrd="0" presId="urn:microsoft.com/office/officeart/2005/8/layout/lProcess1"/>
    <dgm:cxn modelId="{878A4014-31EE-4FD6-BC9D-B1A60C551087}" type="presParOf" srcId="{36EE483B-0A02-4C0E-9FE0-65F5B19C897A}" destId="{83ECB601-ECC6-43F9-B53C-474BBAD61B2E}" srcOrd="1" destOrd="0" presId="urn:microsoft.com/office/officeart/2005/8/layout/lProcess1"/>
    <dgm:cxn modelId="{00FC58EE-A9CF-49E7-AFF8-4B858E34FB27}" type="presParOf" srcId="{36EE483B-0A02-4C0E-9FE0-65F5B19C897A}" destId="{31B9C132-C016-4E2E-9557-324300515600}" srcOrd="2" destOrd="0" presId="urn:microsoft.com/office/officeart/2005/8/layout/lProcess1"/>
    <dgm:cxn modelId="{017B6449-8526-491A-9BE5-A8A201C688E3}" type="presParOf" srcId="{572D1CA2-98C2-4FE4-912F-348152B5E58E}" destId="{769E0B4B-1312-488A-BB54-74D1EFA05F7C}" srcOrd="3" destOrd="0" presId="urn:microsoft.com/office/officeart/2005/8/layout/lProcess1"/>
    <dgm:cxn modelId="{964DE721-7F60-48FE-989E-8513813DB969}" type="presParOf" srcId="{572D1CA2-98C2-4FE4-912F-348152B5E58E}" destId="{D602A6AB-F9DF-46EC-B63A-A58B6A24BE18}" srcOrd="4" destOrd="0" presId="urn:microsoft.com/office/officeart/2005/8/layout/lProcess1"/>
    <dgm:cxn modelId="{33B46D24-DDDD-46FA-AC33-8FB068F375B0}" type="presParOf" srcId="{D602A6AB-F9DF-46EC-B63A-A58B6A24BE18}" destId="{8D9387CD-9B5A-446F-882D-AC3162B6889A}" srcOrd="0" destOrd="0" presId="urn:microsoft.com/office/officeart/2005/8/layout/lProcess1"/>
    <dgm:cxn modelId="{909543DF-6389-4AB6-93AC-731E3925D174}" type="presParOf" srcId="{D602A6AB-F9DF-46EC-B63A-A58B6A24BE18}" destId="{97E6FD12-076F-4FC5-9DB2-F6D9B4E6E547}" srcOrd="1" destOrd="0" presId="urn:microsoft.com/office/officeart/2005/8/layout/lProcess1"/>
    <dgm:cxn modelId="{FBE1AF39-7D1C-492C-9281-E94E5AC5C9F8}" type="presParOf" srcId="{D602A6AB-F9DF-46EC-B63A-A58B6A24BE18}" destId="{B9722423-35BA-4597-B1D5-F3EE2EB43743}" srcOrd="2" destOrd="0" presId="urn:microsoft.com/office/officeart/2005/8/layout/lProcess1"/>
    <dgm:cxn modelId="{9F6DA41D-68F0-459D-B6B5-C24360639561}" type="presParOf" srcId="{572D1CA2-98C2-4FE4-912F-348152B5E58E}" destId="{03748676-4B3E-4EE6-B007-3737788AEE5E}" srcOrd="5" destOrd="0" presId="urn:microsoft.com/office/officeart/2005/8/layout/lProcess1"/>
    <dgm:cxn modelId="{91E22476-BE59-4782-B199-A6A42889CDC7}" type="presParOf" srcId="{572D1CA2-98C2-4FE4-912F-348152B5E58E}" destId="{8FAF7279-0DB0-4D7A-8567-B21CB028F52B}" srcOrd="6" destOrd="0" presId="urn:microsoft.com/office/officeart/2005/8/layout/lProcess1"/>
    <dgm:cxn modelId="{AFCBD838-A298-4AF7-8C96-B6AD6F618591}" type="presParOf" srcId="{8FAF7279-0DB0-4D7A-8567-B21CB028F52B}" destId="{3245540E-5D45-4DAE-944A-42E842216FF1}" srcOrd="0" destOrd="0" presId="urn:microsoft.com/office/officeart/2005/8/layout/lProcess1"/>
    <dgm:cxn modelId="{5AB31DA5-F01B-4CDE-856D-B1D1CF55CF73}" type="presParOf" srcId="{8FAF7279-0DB0-4D7A-8567-B21CB028F52B}" destId="{457705A1-0A1E-4F51-8DC3-5FC7BAD285DB}" srcOrd="1" destOrd="0" presId="urn:microsoft.com/office/officeart/2005/8/layout/lProcess1"/>
    <dgm:cxn modelId="{C2C26C7A-EE6F-480C-97CF-73045DF9FDD7}" type="presParOf" srcId="{8FAF7279-0DB0-4D7A-8567-B21CB028F52B}" destId="{EAD90C04-6BAC-4D45-9802-FA1AEF791C02}" srcOrd="2" destOrd="0" presId="urn:microsoft.com/office/officeart/2005/8/layout/lProcess1"/>
    <dgm:cxn modelId="{3B35EA33-F386-4FA4-8B41-ACB526C66239}" type="presParOf" srcId="{572D1CA2-98C2-4FE4-912F-348152B5E58E}" destId="{53BDC9F9-B950-4D4A-A3E0-A577B4FDFB03}" srcOrd="7" destOrd="0" presId="urn:microsoft.com/office/officeart/2005/8/layout/lProcess1"/>
    <dgm:cxn modelId="{6928FF40-E9F7-45B1-B06C-FA66906E4FF4}" type="presParOf" srcId="{572D1CA2-98C2-4FE4-912F-348152B5E58E}" destId="{778F0B3D-7F9F-460F-BBB7-F2AF6F2BFCC9}" srcOrd="8" destOrd="0" presId="urn:microsoft.com/office/officeart/2005/8/layout/lProcess1"/>
    <dgm:cxn modelId="{5A87065F-1602-455C-B5C1-DD47F96FEF74}" type="presParOf" srcId="{778F0B3D-7F9F-460F-BBB7-F2AF6F2BFCC9}" destId="{E0B8F8DC-8695-455C-8BFC-6993B5419288}" srcOrd="0" destOrd="0" presId="urn:microsoft.com/office/officeart/2005/8/layout/lProcess1"/>
    <dgm:cxn modelId="{4ABB4BB3-8AA0-4CB5-B1EE-9DE376F3B437}" type="presParOf" srcId="{778F0B3D-7F9F-460F-BBB7-F2AF6F2BFCC9}" destId="{5A53F965-6207-4A57-AEB4-7DFC083058F0}" srcOrd="1" destOrd="0" presId="urn:microsoft.com/office/officeart/2005/8/layout/lProcess1"/>
    <dgm:cxn modelId="{1A4725E5-5971-42EC-A67F-1BE4F8F195C2}" type="presParOf" srcId="{778F0B3D-7F9F-460F-BBB7-F2AF6F2BFCC9}" destId="{2731741F-5614-4E92-BA90-C6178E4E0C31}" srcOrd="2" destOrd="0" presId="urn:microsoft.com/office/officeart/2005/8/layout/lProcess1"/>
    <dgm:cxn modelId="{F3B1F0F8-6A9D-4225-B91C-C022AA09E6EC}" type="presParOf" srcId="{778F0B3D-7F9F-460F-BBB7-F2AF6F2BFCC9}" destId="{FB490386-9A77-454E-A646-146C2FAE7587}" srcOrd="3" destOrd="0" presId="urn:microsoft.com/office/officeart/2005/8/layout/lProcess1"/>
    <dgm:cxn modelId="{BB0C8127-631F-435B-8C90-16B623ADB74F}" type="presParOf" srcId="{778F0B3D-7F9F-460F-BBB7-F2AF6F2BFCC9}" destId="{88EA2696-7E47-47A4-AE76-BF07F225A2B9}" srcOrd="4" destOrd="0" presId="urn:microsoft.com/office/officeart/2005/8/layout/lProcess1"/>
    <dgm:cxn modelId="{6C956CE2-0863-4D47-B48A-6BCCBAD55939}" type="presParOf" srcId="{572D1CA2-98C2-4FE4-912F-348152B5E58E}" destId="{E145F949-B585-472C-909D-C91C3E9889D1}" srcOrd="9" destOrd="0" presId="urn:microsoft.com/office/officeart/2005/8/layout/lProcess1"/>
    <dgm:cxn modelId="{E61CACC3-4CAB-4F91-8268-8DD485096471}" type="presParOf" srcId="{572D1CA2-98C2-4FE4-912F-348152B5E58E}" destId="{05AED0D3-106A-4F81-8880-E72180E1D99B}" srcOrd="10" destOrd="0" presId="urn:microsoft.com/office/officeart/2005/8/layout/lProcess1"/>
    <dgm:cxn modelId="{490B1E66-0FCF-4A58-8995-AA896DAFE277}" type="presParOf" srcId="{05AED0D3-106A-4F81-8880-E72180E1D99B}" destId="{5E098244-0C2D-45E7-B6F4-DF4996055E03}" srcOrd="0" destOrd="0" presId="urn:microsoft.com/office/officeart/2005/8/layout/lProcess1"/>
    <dgm:cxn modelId="{12024583-142D-4E29-9E42-31219C42E892}" type="presParOf" srcId="{05AED0D3-106A-4F81-8880-E72180E1D99B}" destId="{1F2759A7-F375-490A-9E6A-93F8D34ABF4F}" srcOrd="1" destOrd="0" presId="urn:microsoft.com/office/officeart/2005/8/layout/lProcess1"/>
    <dgm:cxn modelId="{1A9F3650-D7CD-4259-B817-CFC1A7817A91}" type="presParOf" srcId="{05AED0D3-106A-4F81-8880-E72180E1D99B}" destId="{5D131CC5-DC6A-4EC9-B215-417953766F79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04836A-EA0D-487A-9229-AFA91B53CB5B}" type="doc">
      <dgm:prSet loTypeId="urn:microsoft.com/office/officeart/2005/8/layout/h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3DE9F5C5-27B2-4565-80FA-0208231E0570}">
      <dgm:prSet phldrT="[Text]" custT="1"/>
      <dgm:spPr/>
      <dgm:t>
        <a:bodyPr/>
        <a:lstStyle/>
        <a:p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ဦးတည္ထားေသာ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ေက်ာင္းမွတာ၀န္ရွိအရာရွိမ်ားႏွင့္ 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ေဆြးေ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ႏြ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းတိုင္ပင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800" noProof="0" dirty="0" smtClean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D302D3B3-875B-458A-A64B-D6F159C368A2}" type="parTrans" cxnId="{266916A5-0B1F-45F5-82C1-A2EC27DEE57C}">
      <dgm:prSet/>
      <dgm:spPr/>
      <dgm:t>
        <a:bodyPr/>
        <a:lstStyle/>
        <a:p>
          <a:endParaRPr lang="de-DE"/>
        </a:p>
      </dgm:t>
    </dgm:pt>
    <dgm:pt modelId="{816029C2-726C-46F1-B90D-B05078A8C6E0}" type="sibTrans" cxnId="{266916A5-0B1F-45F5-82C1-A2EC27DEE57C}">
      <dgm:prSet/>
      <dgm:spPr/>
      <dgm:t>
        <a:bodyPr/>
        <a:lstStyle/>
        <a:p>
          <a:endParaRPr lang="en-US" noProof="0"/>
        </a:p>
      </dgm:t>
    </dgm:pt>
    <dgm:pt modelId="{6C77FB6D-7FD2-42B2-A119-AB03AC2AB54C}">
      <dgm:prSet phldrT="[Text]" custT="1"/>
      <dgm:spPr/>
      <dgm:t>
        <a:bodyPr/>
        <a:lstStyle/>
        <a:p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ေက်ာင္းေဘးအ</a:t>
          </a:r>
          <a:r>
            <a:rPr lang="en-US" sz="16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</a:t>
          </a:r>
          <a:r>
            <a:rPr lang="en-US" sz="16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စီမံခန</a:t>
          </a:r>
          <a:r>
            <a:rPr lang="en-US" sz="16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</a:t>
          </a:r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ခြဲေရးေကာ္မတီ</a:t>
          </a:r>
          <a:r>
            <a:rPr lang="en-US" sz="16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၀င္ျ</a:t>
          </a:r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ဖစ</a:t>
          </a:r>
          <a:r>
            <a:rPr lang="en-US" sz="16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္ႏ</a:t>
          </a:r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ိုင္သူမ်ား</a:t>
          </a:r>
          <a:r>
            <a:rPr lang="en-US" sz="16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ကိုေရြးခ်ယ</a:t>
          </a:r>
          <a:r>
            <a:rPr lang="en-US" sz="16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600" noProof="0" dirty="0">
            <a:latin typeface="Zawgyi-One" pitchFamily="34" charset="0"/>
            <a:cs typeface="Zawgyi-One" pitchFamily="34" charset="0"/>
          </a:endParaRPr>
        </a:p>
      </dgm:t>
    </dgm:pt>
    <dgm:pt modelId="{3EEBC041-0961-43F2-A6E6-DF8129E9F324}" type="parTrans" cxnId="{585E9936-75DF-4889-93D6-34269E03C017}">
      <dgm:prSet/>
      <dgm:spPr/>
      <dgm:t>
        <a:bodyPr/>
        <a:lstStyle/>
        <a:p>
          <a:endParaRPr lang="de-DE"/>
        </a:p>
      </dgm:t>
    </dgm:pt>
    <dgm:pt modelId="{CDACE255-79ED-430C-A519-2BE79617CB85}" type="sibTrans" cxnId="{585E9936-75DF-4889-93D6-34269E03C017}">
      <dgm:prSet/>
      <dgm:spPr/>
      <dgm:t>
        <a:bodyPr/>
        <a:lstStyle/>
        <a:p>
          <a:endParaRPr lang="de-DE"/>
        </a:p>
      </dgm:t>
    </dgm:pt>
    <dgm:pt modelId="{ABEA89C5-39EC-4157-BC77-60DC5C108CA4}">
      <dgm:prSet phldrT="[Text]" custT="1"/>
      <dgm:spPr/>
      <dgm:t>
        <a:bodyPr/>
        <a:lstStyle/>
        <a:p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ေရြးခ်ယ္ထားေသာ</a:t>
          </a:r>
          <a:r>
            <a:rPr lang="en-US" sz="16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အဖြဲ႔၀င္မ်ားကိုသတ္မွတ္အတည္ျ</a:t>
          </a:r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ပဳေပးျခင္း</a:t>
          </a:r>
          <a:endParaRPr lang="en-US" sz="16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572FB032-603C-4BDF-9F6A-380AECE15A79}" type="parTrans" cxnId="{15527CB2-BECF-421C-B189-5C71A45E6C0B}">
      <dgm:prSet/>
      <dgm:spPr/>
      <dgm:t>
        <a:bodyPr/>
        <a:lstStyle/>
        <a:p>
          <a:endParaRPr lang="de-DE"/>
        </a:p>
      </dgm:t>
    </dgm:pt>
    <dgm:pt modelId="{27F17C94-37DC-461F-B73B-25631E3E01D4}" type="sibTrans" cxnId="{15527CB2-BECF-421C-B189-5C71A45E6C0B}">
      <dgm:prSet/>
      <dgm:spPr/>
      <dgm:t>
        <a:bodyPr/>
        <a:lstStyle/>
        <a:p>
          <a:endParaRPr lang="en-US" noProof="0"/>
        </a:p>
      </dgm:t>
    </dgm:pt>
    <dgm:pt modelId="{9FB010F9-D441-42FA-974A-D84DBF53FB2A}">
      <dgm:prSet phldrT="[Text]" custT="1"/>
      <dgm:spPr/>
      <dgm:t>
        <a:bodyPr/>
        <a:lstStyle/>
        <a:p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ေက်ာင္းေဘးအ</a:t>
          </a:r>
          <a:r>
            <a:rPr lang="en-US" sz="16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</a:t>
          </a:r>
          <a:r>
            <a:rPr lang="en-US" sz="16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စီမံခန</a:t>
          </a:r>
          <a:r>
            <a:rPr lang="en-US" sz="16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</a:t>
          </a:r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ခြဲေရးေကာ္မတီ</a:t>
          </a:r>
          <a:r>
            <a:rPr lang="en-US" sz="16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၀င္ျဖစ္ရန္တရား၀င္အ </a:t>
          </a:r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တည</a:t>
          </a:r>
          <a:r>
            <a:rPr lang="en-US" sz="16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ပဳသတ္မွတ</a:t>
          </a:r>
          <a:r>
            <a:rPr lang="en-US" sz="16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6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4C5163AF-F31A-45FE-9BFC-915E580507C8}" type="parTrans" cxnId="{46AB328E-B53D-4D76-868A-8C9293F72AAE}">
      <dgm:prSet/>
      <dgm:spPr/>
      <dgm:t>
        <a:bodyPr/>
        <a:lstStyle/>
        <a:p>
          <a:endParaRPr lang="de-DE"/>
        </a:p>
      </dgm:t>
    </dgm:pt>
    <dgm:pt modelId="{CDBC8C6B-F206-403F-90DA-0876E9B7B9E6}" type="sibTrans" cxnId="{46AB328E-B53D-4D76-868A-8C9293F72AAE}">
      <dgm:prSet/>
      <dgm:spPr/>
      <dgm:t>
        <a:bodyPr/>
        <a:lstStyle/>
        <a:p>
          <a:endParaRPr lang="de-DE"/>
        </a:p>
      </dgm:t>
    </dgm:pt>
    <dgm:pt modelId="{3AB6DCBF-A2A4-41D7-9388-DE79132EEEE4}">
      <dgm:prSet phldrT="[Text]" custT="1"/>
      <dgm:spPr/>
      <dgm:t>
        <a:bodyPr/>
        <a:lstStyle/>
        <a:p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ေက်ာင္းေဘးအ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ရာယ္စီမံခန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ခြဲေရးေကာ္မတီဖြဲ႔စည္းျပီး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ေၾကာင္းေၾကျငာျခင္း</a:t>
          </a:r>
          <a:endParaRPr lang="en-US" sz="14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E4E2BE2B-6EDF-4C57-A8FF-AA945CCA5A45}" type="parTrans" cxnId="{92736862-9128-483A-80DB-BE417EFE4D91}">
      <dgm:prSet/>
      <dgm:spPr/>
      <dgm:t>
        <a:bodyPr/>
        <a:lstStyle/>
        <a:p>
          <a:endParaRPr lang="de-DE"/>
        </a:p>
      </dgm:t>
    </dgm:pt>
    <dgm:pt modelId="{DF61126E-3A15-4BAC-8129-6DD74888F79E}" type="sibTrans" cxnId="{92736862-9128-483A-80DB-BE417EFE4D91}">
      <dgm:prSet/>
      <dgm:spPr/>
      <dgm:t>
        <a:bodyPr/>
        <a:lstStyle/>
        <a:p>
          <a:endParaRPr lang="de-DE"/>
        </a:p>
      </dgm:t>
    </dgm:pt>
    <dgm:pt modelId="{D6B1D0DC-C7EF-4BB3-898D-926F7CEC81DE}">
      <dgm:prSet phldrT="[Text]" custT="1"/>
      <dgm:spPr/>
      <dgm:t>
        <a:bodyPr/>
        <a:lstStyle/>
        <a:p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ေက်ာင္းေဘးအ</a:t>
          </a:r>
          <a:r>
            <a:rPr lang="en-US" sz="16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 </a:t>
          </a:r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ရာယ္စီမံခန</a:t>
          </a:r>
          <a:r>
            <a:rPr lang="en-US" sz="16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</a:t>
          </a:r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ခြဲေရး</a:t>
          </a:r>
          <a:r>
            <a:rPr lang="en-US" sz="16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ေကာ္မတီ၀င္မ်ားကိုရပ္ရြာလူထုႏွင့္</a:t>
          </a:r>
          <a:r>
            <a:rPr lang="en-US" sz="16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မိတ္ဆက္ေပးျခင္း</a:t>
          </a:r>
          <a:endParaRPr lang="en-US" sz="16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30CF3EBD-BE34-468A-A15A-C39E64884F35}" type="parTrans" cxnId="{B21640CC-CDE5-43D0-B235-615F5DE3595C}">
      <dgm:prSet/>
      <dgm:spPr/>
      <dgm:t>
        <a:bodyPr/>
        <a:lstStyle/>
        <a:p>
          <a:endParaRPr lang="de-DE"/>
        </a:p>
      </dgm:t>
    </dgm:pt>
    <dgm:pt modelId="{B9292055-F123-4942-A72F-439A8F9BD23E}" type="sibTrans" cxnId="{B21640CC-CDE5-43D0-B235-615F5DE3595C}">
      <dgm:prSet/>
      <dgm:spPr/>
      <dgm:t>
        <a:bodyPr/>
        <a:lstStyle/>
        <a:p>
          <a:endParaRPr lang="de-DE"/>
        </a:p>
      </dgm:t>
    </dgm:pt>
    <dgm:pt modelId="{0EC44573-22F9-4C53-AF43-F7CA0CB4B784}" type="pres">
      <dgm:prSet presAssocID="{5904836A-EA0D-487A-9229-AFA91B53CB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505C64-E1B7-45AB-896C-6575FD992498}" type="pres">
      <dgm:prSet presAssocID="{5904836A-EA0D-487A-9229-AFA91B53CB5B}" presName="tSp" presStyleCnt="0"/>
      <dgm:spPr/>
      <dgm:t>
        <a:bodyPr/>
        <a:lstStyle/>
        <a:p>
          <a:endParaRPr lang="en-US"/>
        </a:p>
      </dgm:t>
    </dgm:pt>
    <dgm:pt modelId="{A03D1A52-DBD8-4E8C-ABD7-D0690E4C5EE9}" type="pres">
      <dgm:prSet presAssocID="{5904836A-EA0D-487A-9229-AFA91B53CB5B}" presName="bSp" presStyleCnt="0"/>
      <dgm:spPr/>
      <dgm:t>
        <a:bodyPr/>
        <a:lstStyle/>
        <a:p>
          <a:endParaRPr lang="en-US"/>
        </a:p>
      </dgm:t>
    </dgm:pt>
    <dgm:pt modelId="{1647CD13-0CDA-45B2-BA4F-98A7F7BD795D}" type="pres">
      <dgm:prSet presAssocID="{5904836A-EA0D-487A-9229-AFA91B53CB5B}" presName="process" presStyleCnt="0"/>
      <dgm:spPr/>
      <dgm:t>
        <a:bodyPr/>
        <a:lstStyle/>
        <a:p>
          <a:endParaRPr lang="en-US"/>
        </a:p>
      </dgm:t>
    </dgm:pt>
    <dgm:pt modelId="{F8E10CED-07B0-48BA-9C3F-88189DC2EFE4}" type="pres">
      <dgm:prSet presAssocID="{3DE9F5C5-27B2-4565-80FA-0208231E0570}" presName="composite1" presStyleCnt="0"/>
      <dgm:spPr/>
      <dgm:t>
        <a:bodyPr/>
        <a:lstStyle/>
        <a:p>
          <a:endParaRPr lang="en-US"/>
        </a:p>
      </dgm:t>
    </dgm:pt>
    <dgm:pt modelId="{BF61D360-37F5-47EB-9445-080BDD8F71BE}" type="pres">
      <dgm:prSet presAssocID="{3DE9F5C5-27B2-4565-80FA-0208231E0570}" presName="dummyNode1" presStyleLbl="node1" presStyleIdx="0" presStyleCnt="3"/>
      <dgm:spPr/>
      <dgm:t>
        <a:bodyPr/>
        <a:lstStyle/>
        <a:p>
          <a:endParaRPr lang="en-US"/>
        </a:p>
      </dgm:t>
    </dgm:pt>
    <dgm:pt modelId="{322746E2-FA91-4709-90A5-9357A375EE68}" type="pres">
      <dgm:prSet presAssocID="{3DE9F5C5-27B2-4565-80FA-0208231E0570}" presName="childNode1" presStyleLbl="bgAcc1" presStyleIdx="0" presStyleCnt="3" custScaleX="144600" custLinFactNeighborX="-35" custLinFactNeighborY="-373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239E1E-62F1-487B-ACE3-2AFEF38D776E}" type="pres">
      <dgm:prSet presAssocID="{3DE9F5C5-27B2-4565-80FA-0208231E057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828A18-0617-4BCD-A602-D95E5A1CA5BA}" type="pres">
      <dgm:prSet presAssocID="{3DE9F5C5-27B2-4565-80FA-0208231E0570}" presName="parentNode1" presStyleLbl="node1" presStyleIdx="0" presStyleCnt="3" custScaleY="164306" custLinFactNeighborY="6518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76738E-A7F8-4674-B5EE-EA16BB1A8120}" type="pres">
      <dgm:prSet presAssocID="{3DE9F5C5-27B2-4565-80FA-0208231E0570}" presName="connSite1" presStyleCnt="0"/>
      <dgm:spPr/>
      <dgm:t>
        <a:bodyPr/>
        <a:lstStyle/>
        <a:p>
          <a:endParaRPr lang="en-US"/>
        </a:p>
      </dgm:t>
    </dgm:pt>
    <dgm:pt modelId="{AC65E6C2-59DF-431D-B8F8-D16EC997FF40}" type="pres">
      <dgm:prSet presAssocID="{816029C2-726C-46F1-B90D-B05078A8C6E0}" presName="Name9" presStyleLbl="sibTrans2D1" presStyleIdx="0" presStyleCnt="2"/>
      <dgm:spPr/>
      <dgm:t>
        <a:bodyPr/>
        <a:lstStyle/>
        <a:p>
          <a:endParaRPr lang="en-US"/>
        </a:p>
      </dgm:t>
    </dgm:pt>
    <dgm:pt modelId="{EF2315B1-08D7-4D9F-9DC8-35FF3F37E748}" type="pres">
      <dgm:prSet presAssocID="{ABEA89C5-39EC-4157-BC77-60DC5C108CA4}" presName="composite2" presStyleCnt="0"/>
      <dgm:spPr/>
      <dgm:t>
        <a:bodyPr/>
        <a:lstStyle/>
        <a:p>
          <a:endParaRPr lang="en-US"/>
        </a:p>
      </dgm:t>
    </dgm:pt>
    <dgm:pt modelId="{7D240616-D036-4F5B-BE52-E13E263A7440}" type="pres">
      <dgm:prSet presAssocID="{ABEA89C5-39EC-4157-BC77-60DC5C108CA4}" presName="dummyNode2" presStyleLbl="node1" presStyleIdx="0" presStyleCnt="3"/>
      <dgm:spPr/>
      <dgm:t>
        <a:bodyPr/>
        <a:lstStyle/>
        <a:p>
          <a:endParaRPr lang="en-US"/>
        </a:p>
      </dgm:t>
    </dgm:pt>
    <dgm:pt modelId="{4B28753C-2E20-4973-BBC5-EEB98AB2F219}" type="pres">
      <dgm:prSet presAssocID="{ABEA89C5-39EC-4157-BC77-60DC5C108CA4}" presName="childNode2" presStyleLbl="bgAcc1" presStyleIdx="1" presStyleCnt="3" custScaleX="122429" custLinFactNeighborY="1447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CFF7AE-19C5-4DF1-A6D2-F2DC759E15F4}" type="pres">
      <dgm:prSet presAssocID="{ABEA89C5-39EC-4157-BC77-60DC5C108CA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9C4F29-E704-4C79-A588-CFCFE99B8AFC}" type="pres">
      <dgm:prSet presAssocID="{ABEA89C5-39EC-4157-BC77-60DC5C108CA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502122-4682-4B65-BE15-4CA60F8311D8}" type="pres">
      <dgm:prSet presAssocID="{ABEA89C5-39EC-4157-BC77-60DC5C108CA4}" presName="connSite2" presStyleCnt="0"/>
      <dgm:spPr/>
      <dgm:t>
        <a:bodyPr/>
        <a:lstStyle/>
        <a:p>
          <a:endParaRPr lang="en-US"/>
        </a:p>
      </dgm:t>
    </dgm:pt>
    <dgm:pt modelId="{BA9363ED-ED56-45FF-8A6C-D75B36CF7141}" type="pres">
      <dgm:prSet presAssocID="{27F17C94-37DC-461F-B73B-25631E3E01D4}" presName="Name18" presStyleLbl="sibTrans2D1" presStyleIdx="1" presStyleCnt="2"/>
      <dgm:spPr/>
      <dgm:t>
        <a:bodyPr/>
        <a:lstStyle/>
        <a:p>
          <a:endParaRPr lang="en-US"/>
        </a:p>
      </dgm:t>
    </dgm:pt>
    <dgm:pt modelId="{83949331-6BCE-44C2-8E21-0E586BAB1372}" type="pres">
      <dgm:prSet presAssocID="{3AB6DCBF-A2A4-41D7-9388-DE79132EEEE4}" presName="composite1" presStyleCnt="0"/>
      <dgm:spPr/>
      <dgm:t>
        <a:bodyPr/>
        <a:lstStyle/>
        <a:p>
          <a:endParaRPr lang="en-US"/>
        </a:p>
      </dgm:t>
    </dgm:pt>
    <dgm:pt modelId="{CEE8C07A-A8A6-4F98-BB20-4608DAFFDEA5}" type="pres">
      <dgm:prSet presAssocID="{3AB6DCBF-A2A4-41D7-9388-DE79132EEEE4}" presName="dummyNode1" presStyleLbl="node1" presStyleIdx="1" presStyleCnt="3"/>
      <dgm:spPr/>
      <dgm:t>
        <a:bodyPr/>
        <a:lstStyle/>
        <a:p>
          <a:endParaRPr lang="en-US"/>
        </a:p>
      </dgm:t>
    </dgm:pt>
    <dgm:pt modelId="{30D433C0-6830-4F65-9E56-78572F3A47C6}" type="pres">
      <dgm:prSet presAssocID="{3AB6DCBF-A2A4-41D7-9388-DE79132EEEE4}" presName="childNode1" presStyleLbl="bgAcc1" presStyleIdx="2" presStyleCnt="3" custLinFactNeighborY="-659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523559-9CD6-4CE0-B884-14F6AA127803}" type="pres">
      <dgm:prSet presAssocID="{3AB6DCBF-A2A4-41D7-9388-DE79132EEEE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C98C72-AFAD-4D55-8F09-540792C57556}" type="pres">
      <dgm:prSet presAssocID="{3AB6DCBF-A2A4-41D7-9388-DE79132EEEE4}" presName="parentNode1" presStyleLbl="node1" presStyleIdx="2" presStyleCnt="3" custLinFactNeighborY="231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AEB6B-17A9-4E86-B573-EDA4379C0F73}" type="pres">
      <dgm:prSet presAssocID="{3AB6DCBF-A2A4-41D7-9388-DE79132EEEE4}" presName="connSite1" presStyleCnt="0"/>
      <dgm:spPr/>
      <dgm:t>
        <a:bodyPr/>
        <a:lstStyle/>
        <a:p>
          <a:endParaRPr lang="en-US"/>
        </a:p>
      </dgm:t>
    </dgm:pt>
  </dgm:ptLst>
  <dgm:cxnLst>
    <dgm:cxn modelId="{15527CB2-BECF-421C-B189-5C71A45E6C0B}" srcId="{5904836A-EA0D-487A-9229-AFA91B53CB5B}" destId="{ABEA89C5-39EC-4157-BC77-60DC5C108CA4}" srcOrd="1" destOrd="0" parTransId="{572FB032-603C-4BDF-9F6A-380AECE15A79}" sibTransId="{27F17C94-37DC-461F-B73B-25631E3E01D4}"/>
    <dgm:cxn modelId="{C533E54A-29FE-46FA-AC24-4E9052E56EE5}" type="presOf" srcId="{ABEA89C5-39EC-4157-BC77-60DC5C108CA4}" destId="{E19C4F29-E704-4C79-A588-CFCFE99B8AFC}" srcOrd="0" destOrd="0" presId="urn:microsoft.com/office/officeart/2005/8/layout/hProcess4"/>
    <dgm:cxn modelId="{49235EFD-BD2F-45A6-BAE0-A35EACA0B58E}" type="presOf" srcId="{6C77FB6D-7FD2-42B2-A119-AB03AC2AB54C}" destId="{D6239E1E-62F1-487B-ACE3-2AFEF38D776E}" srcOrd="1" destOrd="0" presId="urn:microsoft.com/office/officeart/2005/8/layout/hProcess4"/>
    <dgm:cxn modelId="{10127C61-002F-4B26-94D3-45EB4D79EB38}" type="presOf" srcId="{D6B1D0DC-C7EF-4BB3-898D-926F7CEC81DE}" destId="{C9523559-9CD6-4CE0-B884-14F6AA127803}" srcOrd="1" destOrd="0" presId="urn:microsoft.com/office/officeart/2005/8/layout/hProcess4"/>
    <dgm:cxn modelId="{93B7D6F0-2DB3-47D5-8804-2D74EDE0298F}" type="presOf" srcId="{3DE9F5C5-27B2-4565-80FA-0208231E0570}" destId="{4C828A18-0617-4BCD-A602-D95E5A1CA5BA}" srcOrd="0" destOrd="0" presId="urn:microsoft.com/office/officeart/2005/8/layout/hProcess4"/>
    <dgm:cxn modelId="{FB2AE855-61D0-4108-8CC7-32E38CC0E553}" type="presOf" srcId="{816029C2-726C-46F1-B90D-B05078A8C6E0}" destId="{AC65E6C2-59DF-431D-B8F8-D16EC997FF40}" srcOrd="0" destOrd="0" presId="urn:microsoft.com/office/officeart/2005/8/layout/hProcess4"/>
    <dgm:cxn modelId="{12292B80-1BA6-4DDF-B169-4E39268958A0}" type="presOf" srcId="{6C77FB6D-7FD2-42B2-A119-AB03AC2AB54C}" destId="{322746E2-FA91-4709-90A5-9357A375EE68}" srcOrd="0" destOrd="0" presId="urn:microsoft.com/office/officeart/2005/8/layout/hProcess4"/>
    <dgm:cxn modelId="{221DF76F-8AF3-45C5-80B6-E3870C47EC2E}" type="presOf" srcId="{27F17C94-37DC-461F-B73B-25631E3E01D4}" destId="{BA9363ED-ED56-45FF-8A6C-D75B36CF7141}" srcOrd="0" destOrd="0" presId="urn:microsoft.com/office/officeart/2005/8/layout/hProcess4"/>
    <dgm:cxn modelId="{585E9936-75DF-4889-93D6-34269E03C017}" srcId="{3DE9F5C5-27B2-4565-80FA-0208231E0570}" destId="{6C77FB6D-7FD2-42B2-A119-AB03AC2AB54C}" srcOrd="0" destOrd="0" parTransId="{3EEBC041-0961-43F2-A6E6-DF8129E9F324}" sibTransId="{CDACE255-79ED-430C-A519-2BE79617CB85}"/>
    <dgm:cxn modelId="{266916A5-0B1F-45F5-82C1-A2EC27DEE57C}" srcId="{5904836A-EA0D-487A-9229-AFA91B53CB5B}" destId="{3DE9F5C5-27B2-4565-80FA-0208231E0570}" srcOrd="0" destOrd="0" parTransId="{D302D3B3-875B-458A-A64B-D6F159C368A2}" sibTransId="{816029C2-726C-46F1-B90D-B05078A8C6E0}"/>
    <dgm:cxn modelId="{85D0FB1E-263E-4C05-BC9D-C4F808B64CBD}" type="presOf" srcId="{5904836A-EA0D-487A-9229-AFA91B53CB5B}" destId="{0EC44573-22F9-4C53-AF43-F7CA0CB4B784}" srcOrd="0" destOrd="0" presId="urn:microsoft.com/office/officeart/2005/8/layout/hProcess4"/>
    <dgm:cxn modelId="{B21640CC-CDE5-43D0-B235-615F5DE3595C}" srcId="{3AB6DCBF-A2A4-41D7-9388-DE79132EEEE4}" destId="{D6B1D0DC-C7EF-4BB3-898D-926F7CEC81DE}" srcOrd="0" destOrd="0" parTransId="{30CF3EBD-BE34-468A-A15A-C39E64884F35}" sibTransId="{B9292055-F123-4942-A72F-439A8F9BD23E}"/>
    <dgm:cxn modelId="{E4872A19-42C5-4A71-B19F-EB8E25542169}" type="presOf" srcId="{3AB6DCBF-A2A4-41D7-9388-DE79132EEEE4}" destId="{4FC98C72-AFAD-4D55-8F09-540792C57556}" srcOrd="0" destOrd="0" presId="urn:microsoft.com/office/officeart/2005/8/layout/hProcess4"/>
    <dgm:cxn modelId="{46AB328E-B53D-4D76-868A-8C9293F72AAE}" srcId="{ABEA89C5-39EC-4157-BC77-60DC5C108CA4}" destId="{9FB010F9-D441-42FA-974A-D84DBF53FB2A}" srcOrd="0" destOrd="0" parTransId="{4C5163AF-F31A-45FE-9BFC-915E580507C8}" sibTransId="{CDBC8C6B-F206-403F-90DA-0876E9B7B9E6}"/>
    <dgm:cxn modelId="{AF94B42C-EB81-4B3D-A061-56C11106A70E}" type="presOf" srcId="{9FB010F9-D441-42FA-974A-D84DBF53FB2A}" destId="{4B28753C-2E20-4973-BBC5-EEB98AB2F219}" srcOrd="0" destOrd="0" presId="urn:microsoft.com/office/officeart/2005/8/layout/hProcess4"/>
    <dgm:cxn modelId="{1F125ADF-CA14-4FD9-A16D-D85A0A485F0C}" type="presOf" srcId="{9FB010F9-D441-42FA-974A-D84DBF53FB2A}" destId="{ECCFF7AE-19C5-4DF1-A6D2-F2DC759E15F4}" srcOrd="1" destOrd="0" presId="urn:microsoft.com/office/officeart/2005/8/layout/hProcess4"/>
    <dgm:cxn modelId="{AAE9A212-AF2E-4F86-9FE8-7CEAF230D9CE}" type="presOf" srcId="{D6B1D0DC-C7EF-4BB3-898D-926F7CEC81DE}" destId="{30D433C0-6830-4F65-9E56-78572F3A47C6}" srcOrd="0" destOrd="0" presId="urn:microsoft.com/office/officeart/2005/8/layout/hProcess4"/>
    <dgm:cxn modelId="{92736862-9128-483A-80DB-BE417EFE4D91}" srcId="{5904836A-EA0D-487A-9229-AFA91B53CB5B}" destId="{3AB6DCBF-A2A4-41D7-9388-DE79132EEEE4}" srcOrd="2" destOrd="0" parTransId="{E4E2BE2B-6EDF-4C57-A8FF-AA945CCA5A45}" sibTransId="{DF61126E-3A15-4BAC-8129-6DD74888F79E}"/>
    <dgm:cxn modelId="{3DB0171F-A3ED-48E3-9C62-9000A0706C48}" type="presParOf" srcId="{0EC44573-22F9-4C53-AF43-F7CA0CB4B784}" destId="{68505C64-E1B7-45AB-896C-6575FD992498}" srcOrd="0" destOrd="0" presId="urn:microsoft.com/office/officeart/2005/8/layout/hProcess4"/>
    <dgm:cxn modelId="{4CF36B77-1140-4889-9278-17D07C9D1824}" type="presParOf" srcId="{0EC44573-22F9-4C53-AF43-F7CA0CB4B784}" destId="{A03D1A52-DBD8-4E8C-ABD7-D0690E4C5EE9}" srcOrd="1" destOrd="0" presId="urn:microsoft.com/office/officeart/2005/8/layout/hProcess4"/>
    <dgm:cxn modelId="{F6DDA650-EDF2-4151-A8B5-550AB976ACB2}" type="presParOf" srcId="{0EC44573-22F9-4C53-AF43-F7CA0CB4B784}" destId="{1647CD13-0CDA-45B2-BA4F-98A7F7BD795D}" srcOrd="2" destOrd="0" presId="urn:microsoft.com/office/officeart/2005/8/layout/hProcess4"/>
    <dgm:cxn modelId="{0750C4DE-ED36-4529-9F5A-EB73948374D2}" type="presParOf" srcId="{1647CD13-0CDA-45B2-BA4F-98A7F7BD795D}" destId="{F8E10CED-07B0-48BA-9C3F-88189DC2EFE4}" srcOrd="0" destOrd="0" presId="urn:microsoft.com/office/officeart/2005/8/layout/hProcess4"/>
    <dgm:cxn modelId="{F7169B02-4B7F-45D9-97B8-E806AD41F751}" type="presParOf" srcId="{F8E10CED-07B0-48BA-9C3F-88189DC2EFE4}" destId="{BF61D360-37F5-47EB-9445-080BDD8F71BE}" srcOrd="0" destOrd="0" presId="urn:microsoft.com/office/officeart/2005/8/layout/hProcess4"/>
    <dgm:cxn modelId="{5A0BD179-2C12-4EFB-A5D5-126440BF80B1}" type="presParOf" srcId="{F8E10CED-07B0-48BA-9C3F-88189DC2EFE4}" destId="{322746E2-FA91-4709-90A5-9357A375EE68}" srcOrd="1" destOrd="0" presId="urn:microsoft.com/office/officeart/2005/8/layout/hProcess4"/>
    <dgm:cxn modelId="{4D91F84A-5FDD-4E86-A749-A7426B578253}" type="presParOf" srcId="{F8E10CED-07B0-48BA-9C3F-88189DC2EFE4}" destId="{D6239E1E-62F1-487B-ACE3-2AFEF38D776E}" srcOrd="2" destOrd="0" presId="urn:microsoft.com/office/officeart/2005/8/layout/hProcess4"/>
    <dgm:cxn modelId="{9EA57AA8-045E-4FC1-A11E-FEA766AE172E}" type="presParOf" srcId="{F8E10CED-07B0-48BA-9C3F-88189DC2EFE4}" destId="{4C828A18-0617-4BCD-A602-D95E5A1CA5BA}" srcOrd="3" destOrd="0" presId="urn:microsoft.com/office/officeart/2005/8/layout/hProcess4"/>
    <dgm:cxn modelId="{1DEA845D-8697-4F87-8DAA-5AFF5B0523A5}" type="presParOf" srcId="{F8E10CED-07B0-48BA-9C3F-88189DC2EFE4}" destId="{8076738E-A7F8-4674-B5EE-EA16BB1A8120}" srcOrd="4" destOrd="0" presId="urn:microsoft.com/office/officeart/2005/8/layout/hProcess4"/>
    <dgm:cxn modelId="{EA5A1ACF-320D-4A18-A016-FF76EF38518B}" type="presParOf" srcId="{1647CD13-0CDA-45B2-BA4F-98A7F7BD795D}" destId="{AC65E6C2-59DF-431D-B8F8-D16EC997FF40}" srcOrd="1" destOrd="0" presId="urn:microsoft.com/office/officeart/2005/8/layout/hProcess4"/>
    <dgm:cxn modelId="{8DE6165A-75AC-4321-94D9-F6B2D51ADF06}" type="presParOf" srcId="{1647CD13-0CDA-45B2-BA4F-98A7F7BD795D}" destId="{EF2315B1-08D7-4D9F-9DC8-35FF3F37E748}" srcOrd="2" destOrd="0" presId="urn:microsoft.com/office/officeart/2005/8/layout/hProcess4"/>
    <dgm:cxn modelId="{2C85C5D1-9FC4-4115-9567-E4486BDB7EA8}" type="presParOf" srcId="{EF2315B1-08D7-4D9F-9DC8-35FF3F37E748}" destId="{7D240616-D036-4F5B-BE52-E13E263A7440}" srcOrd="0" destOrd="0" presId="urn:microsoft.com/office/officeart/2005/8/layout/hProcess4"/>
    <dgm:cxn modelId="{5EAE2C48-3D9C-48E6-99AD-0A6228748D30}" type="presParOf" srcId="{EF2315B1-08D7-4D9F-9DC8-35FF3F37E748}" destId="{4B28753C-2E20-4973-BBC5-EEB98AB2F219}" srcOrd="1" destOrd="0" presId="urn:microsoft.com/office/officeart/2005/8/layout/hProcess4"/>
    <dgm:cxn modelId="{737C5542-0A20-4885-AE3D-473E857EFC88}" type="presParOf" srcId="{EF2315B1-08D7-4D9F-9DC8-35FF3F37E748}" destId="{ECCFF7AE-19C5-4DF1-A6D2-F2DC759E15F4}" srcOrd="2" destOrd="0" presId="urn:microsoft.com/office/officeart/2005/8/layout/hProcess4"/>
    <dgm:cxn modelId="{7C7012F7-EF85-4C57-9FAD-88C300AC9E7B}" type="presParOf" srcId="{EF2315B1-08D7-4D9F-9DC8-35FF3F37E748}" destId="{E19C4F29-E704-4C79-A588-CFCFE99B8AFC}" srcOrd="3" destOrd="0" presId="urn:microsoft.com/office/officeart/2005/8/layout/hProcess4"/>
    <dgm:cxn modelId="{5F5BE8FC-8755-4227-8730-E440FCBDB734}" type="presParOf" srcId="{EF2315B1-08D7-4D9F-9DC8-35FF3F37E748}" destId="{9A502122-4682-4B65-BE15-4CA60F8311D8}" srcOrd="4" destOrd="0" presId="urn:microsoft.com/office/officeart/2005/8/layout/hProcess4"/>
    <dgm:cxn modelId="{92EE49AB-C6EB-454E-B95F-E76034F68DF5}" type="presParOf" srcId="{1647CD13-0CDA-45B2-BA4F-98A7F7BD795D}" destId="{BA9363ED-ED56-45FF-8A6C-D75B36CF7141}" srcOrd="3" destOrd="0" presId="urn:microsoft.com/office/officeart/2005/8/layout/hProcess4"/>
    <dgm:cxn modelId="{7414B507-18EB-4418-B662-9530C938DB6F}" type="presParOf" srcId="{1647CD13-0CDA-45B2-BA4F-98A7F7BD795D}" destId="{83949331-6BCE-44C2-8E21-0E586BAB1372}" srcOrd="4" destOrd="0" presId="urn:microsoft.com/office/officeart/2005/8/layout/hProcess4"/>
    <dgm:cxn modelId="{277FB100-873D-4C4A-A8FE-BFEDE525E837}" type="presParOf" srcId="{83949331-6BCE-44C2-8E21-0E586BAB1372}" destId="{CEE8C07A-A8A6-4F98-BB20-4608DAFFDEA5}" srcOrd="0" destOrd="0" presId="urn:microsoft.com/office/officeart/2005/8/layout/hProcess4"/>
    <dgm:cxn modelId="{982E321C-0633-4F72-86C0-BB4E8CE34507}" type="presParOf" srcId="{83949331-6BCE-44C2-8E21-0E586BAB1372}" destId="{30D433C0-6830-4F65-9E56-78572F3A47C6}" srcOrd="1" destOrd="0" presId="urn:microsoft.com/office/officeart/2005/8/layout/hProcess4"/>
    <dgm:cxn modelId="{BA8256A5-50BE-4FF7-AB7A-2BEF207F9EAC}" type="presParOf" srcId="{83949331-6BCE-44C2-8E21-0E586BAB1372}" destId="{C9523559-9CD6-4CE0-B884-14F6AA127803}" srcOrd="2" destOrd="0" presId="urn:microsoft.com/office/officeart/2005/8/layout/hProcess4"/>
    <dgm:cxn modelId="{DEF1067D-3B2C-4F9D-9571-265BA0236681}" type="presParOf" srcId="{83949331-6BCE-44C2-8E21-0E586BAB1372}" destId="{4FC98C72-AFAD-4D55-8F09-540792C57556}" srcOrd="3" destOrd="0" presId="urn:microsoft.com/office/officeart/2005/8/layout/hProcess4"/>
    <dgm:cxn modelId="{899E06A4-15AC-431D-8C8B-3CD6C91CD7D1}" type="presParOf" srcId="{83949331-6BCE-44C2-8E21-0E586BAB1372}" destId="{23BAEB6B-17A9-4E86-B573-EDA4379C0F7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721539-B881-43B4-8FE4-C50185273F61}" type="doc">
      <dgm:prSet loTypeId="urn:microsoft.com/office/officeart/2005/8/layout/matrix1" loCatId="matrix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8B4678C7-5332-4427-BF97-100071622E5C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သင္တန္းလိုအပ္ခ်က္မ်ားစစ္ေဆးျခင္း</a:t>
          </a:r>
          <a:r>
            <a:rPr lang="en-US" sz="1800" b="1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(TNA)</a:t>
          </a:r>
          <a:endParaRPr lang="en-US" sz="1800" b="1" dirty="0">
            <a:solidFill>
              <a:sysClr val="windowText" lastClr="000000"/>
            </a:solidFill>
            <a:latin typeface="Zawgyi-One" pitchFamily="34" charset="0"/>
            <a:cs typeface="Zawgyi-One" pitchFamily="34" charset="0"/>
          </a:endParaRPr>
        </a:p>
      </dgm:t>
    </dgm:pt>
    <dgm:pt modelId="{B2EDE14E-4B6E-4B3B-9C0E-21AF65A29376}" type="parTrans" cxnId="{D8C7AF21-A119-4E69-BED6-6AD9FE1B697A}">
      <dgm:prSet/>
      <dgm:spPr/>
      <dgm:t>
        <a:bodyPr/>
        <a:lstStyle/>
        <a:p>
          <a:endParaRPr lang="en-US"/>
        </a:p>
      </dgm:t>
    </dgm:pt>
    <dgm:pt modelId="{A87337D8-724F-42B5-81F5-E677DD888BC7}" type="sibTrans" cxnId="{D8C7AF21-A119-4E69-BED6-6AD9FE1B697A}">
      <dgm:prSet/>
      <dgm:spPr/>
      <dgm:t>
        <a:bodyPr/>
        <a:lstStyle/>
        <a:p>
          <a:endParaRPr lang="en-US"/>
        </a:p>
      </dgm:t>
    </dgm:pt>
    <dgm:pt modelId="{6F259F2E-8521-4DD1-B1C1-A1D07FE0B44A}">
      <dgm:prSet phldrT="[Text]" custT="1"/>
      <dgm:spPr/>
      <dgm:t>
        <a:bodyPr/>
        <a:lstStyle/>
        <a:p>
          <a:r>
            <a:rPr lang="en-US" sz="20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ဦးတည္ထာေသာေနရာေဒသတြင</a:t>
          </a:r>
          <a:r>
            <a:rPr lang="en-US" sz="2000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20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ေဘးအ</a:t>
          </a:r>
          <a:r>
            <a:rPr lang="en-US" sz="2000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20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ရာယ္ေလ်ာ့ပါးေရး</a:t>
          </a:r>
          <a:r>
            <a:rPr lang="en-US" sz="2000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ႏွင့္</a:t>
          </a:r>
          <a:r>
            <a:rPr lang="en-US" sz="20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ဆိုင</a:t>
          </a:r>
          <a:r>
            <a:rPr lang="en-US" sz="2000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20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ေသာသင္တန္းမ်ားေပးျခင္း</a:t>
          </a:r>
          <a:endParaRPr lang="en-US" sz="2000" dirty="0">
            <a:solidFill>
              <a:sysClr val="windowText" lastClr="000000"/>
            </a:solidFill>
            <a:latin typeface="Zawgyi-One" pitchFamily="34" charset="0"/>
            <a:cs typeface="Zawgyi-One" pitchFamily="34" charset="0"/>
          </a:endParaRPr>
        </a:p>
      </dgm:t>
    </dgm:pt>
    <dgm:pt modelId="{A6A1FDE1-861D-4164-A945-007936580345}" type="parTrans" cxnId="{E734B69C-7766-4C06-B382-9E9AC18B510C}">
      <dgm:prSet/>
      <dgm:spPr/>
      <dgm:t>
        <a:bodyPr/>
        <a:lstStyle/>
        <a:p>
          <a:endParaRPr lang="en-US"/>
        </a:p>
      </dgm:t>
    </dgm:pt>
    <dgm:pt modelId="{B2B38DFF-D939-4A1E-9ABA-C74F9F32ECE3}" type="sibTrans" cxnId="{E734B69C-7766-4C06-B382-9E9AC18B510C}">
      <dgm:prSet/>
      <dgm:spPr/>
      <dgm:t>
        <a:bodyPr/>
        <a:lstStyle/>
        <a:p>
          <a:endParaRPr lang="en-US"/>
        </a:p>
      </dgm:t>
    </dgm:pt>
    <dgm:pt modelId="{B1819D92-46EB-4EC9-9948-F2A9A46AF005}">
      <dgm:prSet phldrT="[Text]" custT="1"/>
      <dgm:spPr/>
      <dgm:t>
        <a:bodyPr/>
        <a:lstStyle/>
        <a:p>
          <a:r>
            <a:rPr lang="en-US" sz="20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အဓိကဦးတည္ထားေသာလက္ခံရရွိသူမ်ား</a:t>
          </a:r>
          <a:r>
            <a:rPr lang="en-US" sz="2000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ႏွင့္ညွိႏိႈင္းအစည္းအေ၀းျပဳလုပ္ျ</a:t>
          </a:r>
          <a:r>
            <a:rPr lang="en-US" sz="20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2000" dirty="0">
            <a:solidFill>
              <a:sysClr val="windowText" lastClr="000000"/>
            </a:solidFill>
            <a:latin typeface="Zawgyi-One" pitchFamily="34" charset="0"/>
            <a:cs typeface="Zawgyi-One" pitchFamily="34" charset="0"/>
          </a:endParaRPr>
        </a:p>
      </dgm:t>
    </dgm:pt>
    <dgm:pt modelId="{3128D400-3A84-4AED-B11E-8253E417E604}" type="parTrans" cxnId="{9DD6CC98-3E54-47EA-8FA4-AAFEA2C31114}">
      <dgm:prSet/>
      <dgm:spPr/>
      <dgm:t>
        <a:bodyPr/>
        <a:lstStyle/>
        <a:p>
          <a:endParaRPr lang="en-US"/>
        </a:p>
      </dgm:t>
    </dgm:pt>
    <dgm:pt modelId="{A27065A4-4B4F-4084-ABB5-3E4410C5F403}" type="sibTrans" cxnId="{9DD6CC98-3E54-47EA-8FA4-AAFEA2C31114}">
      <dgm:prSet/>
      <dgm:spPr/>
      <dgm:t>
        <a:bodyPr/>
        <a:lstStyle/>
        <a:p>
          <a:endParaRPr lang="en-US"/>
        </a:p>
      </dgm:t>
    </dgm:pt>
    <dgm:pt modelId="{F4D7EE06-1678-466F-B7E3-451BA008B301}">
      <dgm:prSet phldrT="[Text]" custT="1"/>
      <dgm:spPr/>
      <dgm:t>
        <a:bodyPr/>
        <a:lstStyle/>
        <a:p>
          <a:r>
            <a:rPr lang="en-US" sz="20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ပို႔ခ်မည</a:t>
          </a:r>
          <a:r>
            <a:rPr lang="en-US" sz="2000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့္</a:t>
          </a:r>
          <a:r>
            <a:rPr lang="en-US" sz="20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သင္တန္းစာရင္းျပဳစုျခင္း</a:t>
          </a:r>
          <a:endParaRPr lang="en-US" sz="2000" dirty="0" smtClean="0">
            <a:solidFill>
              <a:sysClr val="windowText" lastClr="000000"/>
            </a:solidFill>
            <a:latin typeface="Zawgyi-One" pitchFamily="34" charset="0"/>
            <a:cs typeface="Zawgyi-One" pitchFamily="34" charset="0"/>
          </a:endParaRPr>
        </a:p>
        <a:p>
          <a:endParaRPr lang="en-US" sz="2000" dirty="0">
            <a:solidFill>
              <a:sysClr val="windowText" lastClr="000000"/>
            </a:solidFill>
            <a:latin typeface="Zawgyi-One" pitchFamily="34" charset="0"/>
            <a:cs typeface="Zawgyi-One" pitchFamily="34" charset="0"/>
          </a:endParaRPr>
        </a:p>
      </dgm:t>
    </dgm:pt>
    <dgm:pt modelId="{65B3B01C-AE57-4169-AEC2-543D4FF18D7F}" type="parTrans" cxnId="{E47730D0-33E1-4A34-9ACC-13D0915619B7}">
      <dgm:prSet/>
      <dgm:spPr/>
      <dgm:t>
        <a:bodyPr/>
        <a:lstStyle/>
        <a:p>
          <a:endParaRPr lang="en-US"/>
        </a:p>
      </dgm:t>
    </dgm:pt>
    <dgm:pt modelId="{BD66B0C2-0727-4408-B79B-CF26883334F4}" type="sibTrans" cxnId="{E47730D0-33E1-4A34-9ACC-13D0915619B7}">
      <dgm:prSet/>
      <dgm:spPr/>
      <dgm:t>
        <a:bodyPr/>
        <a:lstStyle/>
        <a:p>
          <a:endParaRPr lang="en-US"/>
        </a:p>
      </dgm:t>
    </dgm:pt>
    <dgm:pt modelId="{2629621C-4CEC-437E-AB88-56043A8B1BC0}">
      <dgm:prSet phldrT="[Text]" custT="1"/>
      <dgm:spPr/>
      <dgm:t>
        <a:bodyPr/>
        <a:lstStyle/>
        <a:p>
          <a:r>
            <a:rPr lang="en-US" sz="20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သင္တန္းရက္အခ်ိန္ဇယား</a:t>
          </a:r>
          <a:r>
            <a:rPr lang="en-US" sz="2000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20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သတ္မွတ</a:t>
          </a:r>
          <a:r>
            <a:rPr lang="en-US" sz="2000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20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2000" dirty="0">
            <a:solidFill>
              <a:sysClr val="windowText" lastClr="000000"/>
            </a:solidFill>
            <a:latin typeface="Zawgyi-One" pitchFamily="34" charset="0"/>
            <a:cs typeface="Zawgyi-One" pitchFamily="34" charset="0"/>
          </a:endParaRPr>
        </a:p>
      </dgm:t>
    </dgm:pt>
    <dgm:pt modelId="{E208E70B-335F-45F3-A3A7-DF4380765DFA}" type="parTrans" cxnId="{07890198-167A-4183-AA90-654158C72D21}">
      <dgm:prSet/>
      <dgm:spPr/>
      <dgm:t>
        <a:bodyPr/>
        <a:lstStyle/>
        <a:p>
          <a:endParaRPr lang="en-US"/>
        </a:p>
      </dgm:t>
    </dgm:pt>
    <dgm:pt modelId="{2BB5C79D-F588-4944-B038-6F71A12BAC6F}" type="sibTrans" cxnId="{07890198-167A-4183-AA90-654158C72D21}">
      <dgm:prSet/>
      <dgm:spPr/>
      <dgm:t>
        <a:bodyPr/>
        <a:lstStyle/>
        <a:p>
          <a:endParaRPr lang="en-US"/>
        </a:p>
      </dgm:t>
    </dgm:pt>
    <dgm:pt modelId="{A25897C2-D965-4792-ACDA-68942E46F6E9}" type="pres">
      <dgm:prSet presAssocID="{46721539-B881-43B4-8FE4-C50185273F6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C68AB9-349D-462B-B6C6-962F928E2F1C}" type="pres">
      <dgm:prSet presAssocID="{46721539-B881-43B4-8FE4-C50185273F61}" presName="matrix" presStyleCnt="0"/>
      <dgm:spPr/>
    </dgm:pt>
    <dgm:pt modelId="{4C7679C2-ED48-4A96-852C-555A515E8885}" type="pres">
      <dgm:prSet presAssocID="{46721539-B881-43B4-8FE4-C50185273F61}" presName="tile1" presStyleLbl="node1" presStyleIdx="0" presStyleCnt="4"/>
      <dgm:spPr/>
      <dgm:t>
        <a:bodyPr/>
        <a:lstStyle/>
        <a:p>
          <a:endParaRPr lang="en-US"/>
        </a:p>
      </dgm:t>
    </dgm:pt>
    <dgm:pt modelId="{2F820285-F0AD-467F-8C0C-A79310953F19}" type="pres">
      <dgm:prSet presAssocID="{46721539-B881-43B4-8FE4-C50185273F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540A5-FEFC-4E01-9802-BC5BD75B6868}" type="pres">
      <dgm:prSet presAssocID="{46721539-B881-43B4-8FE4-C50185273F61}" presName="tile2" presStyleLbl="node1" presStyleIdx="1" presStyleCnt="4"/>
      <dgm:spPr/>
      <dgm:t>
        <a:bodyPr/>
        <a:lstStyle/>
        <a:p>
          <a:endParaRPr lang="en-US"/>
        </a:p>
      </dgm:t>
    </dgm:pt>
    <dgm:pt modelId="{FE6F6A73-FB38-4F19-8FCD-56DC27279AD9}" type="pres">
      <dgm:prSet presAssocID="{46721539-B881-43B4-8FE4-C50185273F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33867-35BD-4558-8735-DF286CEA5E87}" type="pres">
      <dgm:prSet presAssocID="{46721539-B881-43B4-8FE4-C50185273F61}" presName="tile3" presStyleLbl="node1" presStyleIdx="2" presStyleCnt="4"/>
      <dgm:spPr/>
      <dgm:t>
        <a:bodyPr/>
        <a:lstStyle/>
        <a:p>
          <a:endParaRPr lang="en-US"/>
        </a:p>
      </dgm:t>
    </dgm:pt>
    <dgm:pt modelId="{6728B772-E6D7-4D74-8F7D-6CC20FEDBE92}" type="pres">
      <dgm:prSet presAssocID="{46721539-B881-43B4-8FE4-C50185273F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CC9A9-7AC3-4C2E-A004-3CC8D06B2A2D}" type="pres">
      <dgm:prSet presAssocID="{46721539-B881-43B4-8FE4-C50185273F61}" presName="tile4" presStyleLbl="node1" presStyleIdx="3" presStyleCnt="4" custLinFactNeighborY="24243"/>
      <dgm:spPr/>
      <dgm:t>
        <a:bodyPr/>
        <a:lstStyle/>
        <a:p>
          <a:endParaRPr lang="en-US"/>
        </a:p>
      </dgm:t>
    </dgm:pt>
    <dgm:pt modelId="{00213B6F-67F9-4C32-85CE-D8AFEC4A4861}" type="pres">
      <dgm:prSet presAssocID="{46721539-B881-43B4-8FE4-C50185273F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93239-58ED-415B-93F8-FE1F6154DE8B}" type="pres">
      <dgm:prSet presAssocID="{46721539-B881-43B4-8FE4-C50185273F61}" presName="centerTile" presStyleLbl="fgShp" presStyleIdx="0" presStyleCnt="1" custLinFactNeighborX="-687" custLinFactNeighborY="484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734B69C-7766-4C06-B382-9E9AC18B510C}" srcId="{8B4678C7-5332-4427-BF97-100071622E5C}" destId="{6F259F2E-8521-4DD1-B1C1-A1D07FE0B44A}" srcOrd="0" destOrd="0" parTransId="{A6A1FDE1-861D-4164-A945-007936580345}" sibTransId="{B2B38DFF-D939-4A1E-9ABA-C74F9F32ECE3}"/>
    <dgm:cxn modelId="{440F0C50-9204-4E3A-8DF3-9079E6476068}" type="presOf" srcId="{2629621C-4CEC-437E-AB88-56043A8B1BC0}" destId="{00213B6F-67F9-4C32-85CE-D8AFEC4A4861}" srcOrd="1" destOrd="0" presId="urn:microsoft.com/office/officeart/2005/8/layout/matrix1"/>
    <dgm:cxn modelId="{EDEB0DA8-FA66-419C-9C59-2D62DE6E7C7A}" type="presOf" srcId="{2629621C-4CEC-437E-AB88-56043A8B1BC0}" destId="{A3ECC9A9-7AC3-4C2E-A004-3CC8D06B2A2D}" srcOrd="0" destOrd="0" presId="urn:microsoft.com/office/officeart/2005/8/layout/matrix1"/>
    <dgm:cxn modelId="{953CE905-09FE-449F-91BA-5F5B1280CC2A}" type="presOf" srcId="{B1819D92-46EB-4EC9-9948-F2A9A46AF005}" destId="{578540A5-FEFC-4E01-9802-BC5BD75B6868}" srcOrd="0" destOrd="0" presId="urn:microsoft.com/office/officeart/2005/8/layout/matrix1"/>
    <dgm:cxn modelId="{A7374309-F12E-4090-94F5-91C294EEA602}" type="presOf" srcId="{46721539-B881-43B4-8FE4-C50185273F61}" destId="{A25897C2-D965-4792-ACDA-68942E46F6E9}" srcOrd="0" destOrd="0" presId="urn:microsoft.com/office/officeart/2005/8/layout/matrix1"/>
    <dgm:cxn modelId="{E47730D0-33E1-4A34-9ACC-13D0915619B7}" srcId="{8B4678C7-5332-4427-BF97-100071622E5C}" destId="{F4D7EE06-1678-466F-B7E3-451BA008B301}" srcOrd="2" destOrd="0" parTransId="{65B3B01C-AE57-4169-AEC2-543D4FF18D7F}" sibTransId="{BD66B0C2-0727-4408-B79B-CF26883334F4}"/>
    <dgm:cxn modelId="{A79D1D61-AC2D-484B-A2C1-535495A8566D}" type="presOf" srcId="{8B4678C7-5332-4427-BF97-100071622E5C}" destId="{F3793239-58ED-415B-93F8-FE1F6154DE8B}" srcOrd="0" destOrd="0" presId="urn:microsoft.com/office/officeart/2005/8/layout/matrix1"/>
    <dgm:cxn modelId="{EB03E79E-5F11-46D7-BBDA-87F98556F810}" type="presOf" srcId="{F4D7EE06-1678-466F-B7E3-451BA008B301}" destId="{1FD33867-35BD-4558-8735-DF286CEA5E87}" srcOrd="0" destOrd="0" presId="urn:microsoft.com/office/officeart/2005/8/layout/matrix1"/>
    <dgm:cxn modelId="{EAECED5E-DFF1-46C6-B52A-0D96D99959D0}" type="presOf" srcId="{B1819D92-46EB-4EC9-9948-F2A9A46AF005}" destId="{FE6F6A73-FB38-4F19-8FCD-56DC27279AD9}" srcOrd="1" destOrd="0" presId="urn:microsoft.com/office/officeart/2005/8/layout/matrix1"/>
    <dgm:cxn modelId="{6F0FE5F1-900E-4FF6-AFE9-B755D66FD26D}" type="presOf" srcId="{F4D7EE06-1678-466F-B7E3-451BA008B301}" destId="{6728B772-E6D7-4D74-8F7D-6CC20FEDBE92}" srcOrd="1" destOrd="0" presId="urn:microsoft.com/office/officeart/2005/8/layout/matrix1"/>
    <dgm:cxn modelId="{9DD6CC98-3E54-47EA-8FA4-AAFEA2C31114}" srcId="{8B4678C7-5332-4427-BF97-100071622E5C}" destId="{B1819D92-46EB-4EC9-9948-F2A9A46AF005}" srcOrd="1" destOrd="0" parTransId="{3128D400-3A84-4AED-B11E-8253E417E604}" sibTransId="{A27065A4-4B4F-4084-ABB5-3E4410C5F403}"/>
    <dgm:cxn modelId="{95D12578-7D7F-4BA2-AB5F-411F838EB0CD}" type="presOf" srcId="{6F259F2E-8521-4DD1-B1C1-A1D07FE0B44A}" destId="{2F820285-F0AD-467F-8C0C-A79310953F19}" srcOrd="1" destOrd="0" presId="urn:microsoft.com/office/officeart/2005/8/layout/matrix1"/>
    <dgm:cxn modelId="{07890198-167A-4183-AA90-654158C72D21}" srcId="{8B4678C7-5332-4427-BF97-100071622E5C}" destId="{2629621C-4CEC-437E-AB88-56043A8B1BC0}" srcOrd="3" destOrd="0" parTransId="{E208E70B-335F-45F3-A3A7-DF4380765DFA}" sibTransId="{2BB5C79D-F588-4944-B038-6F71A12BAC6F}"/>
    <dgm:cxn modelId="{D8C7AF21-A119-4E69-BED6-6AD9FE1B697A}" srcId="{46721539-B881-43B4-8FE4-C50185273F61}" destId="{8B4678C7-5332-4427-BF97-100071622E5C}" srcOrd="0" destOrd="0" parTransId="{B2EDE14E-4B6E-4B3B-9C0E-21AF65A29376}" sibTransId="{A87337D8-724F-42B5-81F5-E677DD888BC7}"/>
    <dgm:cxn modelId="{9E4E47BE-7F6F-403D-B352-5456892999CD}" type="presOf" srcId="{6F259F2E-8521-4DD1-B1C1-A1D07FE0B44A}" destId="{4C7679C2-ED48-4A96-852C-555A515E8885}" srcOrd="0" destOrd="0" presId="urn:microsoft.com/office/officeart/2005/8/layout/matrix1"/>
    <dgm:cxn modelId="{F6130DFE-E2BE-41DB-B4C5-6AA0EF1DDD8B}" type="presParOf" srcId="{A25897C2-D965-4792-ACDA-68942E46F6E9}" destId="{94C68AB9-349D-462B-B6C6-962F928E2F1C}" srcOrd="0" destOrd="0" presId="urn:microsoft.com/office/officeart/2005/8/layout/matrix1"/>
    <dgm:cxn modelId="{C7A58579-3ABE-4A33-8CA9-BCC20B999C5F}" type="presParOf" srcId="{94C68AB9-349D-462B-B6C6-962F928E2F1C}" destId="{4C7679C2-ED48-4A96-852C-555A515E8885}" srcOrd="0" destOrd="0" presId="urn:microsoft.com/office/officeart/2005/8/layout/matrix1"/>
    <dgm:cxn modelId="{5374A3A1-77E1-41D3-A7A8-F01378B446D9}" type="presParOf" srcId="{94C68AB9-349D-462B-B6C6-962F928E2F1C}" destId="{2F820285-F0AD-467F-8C0C-A79310953F19}" srcOrd="1" destOrd="0" presId="urn:microsoft.com/office/officeart/2005/8/layout/matrix1"/>
    <dgm:cxn modelId="{16365F88-98C0-4F73-B64F-7FF9B6D35FDA}" type="presParOf" srcId="{94C68AB9-349D-462B-B6C6-962F928E2F1C}" destId="{578540A5-FEFC-4E01-9802-BC5BD75B6868}" srcOrd="2" destOrd="0" presId="urn:microsoft.com/office/officeart/2005/8/layout/matrix1"/>
    <dgm:cxn modelId="{04A934CC-4AC5-4A4F-9133-1C7642EAC126}" type="presParOf" srcId="{94C68AB9-349D-462B-B6C6-962F928E2F1C}" destId="{FE6F6A73-FB38-4F19-8FCD-56DC27279AD9}" srcOrd="3" destOrd="0" presId="urn:microsoft.com/office/officeart/2005/8/layout/matrix1"/>
    <dgm:cxn modelId="{973E29A3-DFC5-464A-A389-3DADD3DF0EFF}" type="presParOf" srcId="{94C68AB9-349D-462B-B6C6-962F928E2F1C}" destId="{1FD33867-35BD-4558-8735-DF286CEA5E87}" srcOrd="4" destOrd="0" presId="urn:microsoft.com/office/officeart/2005/8/layout/matrix1"/>
    <dgm:cxn modelId="{9AF224D3-69B9-402B-BBD5-830B3D06B1B4}" type="presParOf" srcId="{94C68AB9-349D-462B-B6C6-962F928E2F1C}" destId="{6728B772-E6D7-4D74-8F7D-6CC20FEDBE92}" srcOrd="5" destOrd="0" presId="urn:microsoft.com/office/officeart/2005/8/layout/matrix1"/>
    <dgm:cxn modelId="{32A1C27D-1B71-4F3B-8E71-F14FA5F3F47A}" type="presParOf" srcId="{94C68AB9-349D-462B-B6C6-962F928E2F1C}" destId="{A3ECC9A9-7AC3-4C2E-A004-3CC8D06B2A2D}" srcOrd="6" destOrd="0" presId="urn:microsoft.com/office/officeart/2005/8/layout/matrix1"/>
    <dgm:cxn modelId="{75BCD951-EDD2-4718-9265-FBD835071E58}" type="presParOf" srcId="{94C68AB9-349D-462B-B6C6-962F928E2F1C}" destId="{00213B6F-67F9-4C32-85CE-D8AFEC4A4861}" srcOrd="7" destOrd="0" presId="urn:microsoft.com/office/officeart/2005/8/layout/matrix1"/>
    <dgm:cxn modelId="{0E696E56-2C6E-407B-BC7F-AD44E51D42FC}" type="presParOf" srcId="{A25897C2-D965-4792-ACDA-68942E46F6E9}" destId="{F3793239-58ED-415B-93F8-FE1F6154DE8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8E6EAE-9AE0-4ABE-8ED0-78FD01EBFA9F}" type="doc">
      <dgm:prSet loTypeId="urn:microsoft.com/office/officeart/2005/8/layout/vList6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7FA8399C-9623-40D6-A3E4-908BA1AF03F2}">
      <dgm:prSet phldrT="[Text]" custT="1"/>
      <dgm:spPr/>
      <dgm:t>
        <a:bodyPr/>
        <a:lstStyle/>
        <a:p>
          <a:r>
            <a:rPr lang="en-US" sz="18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သတင္းအခ်က္အလက္မ်ား</a:t>
          </a:r>
          <a:r>
            <a:rPr lang="en-US" sz="18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</a:p>
        <a:p>
          <a:r>
            <a:rPr lang="en-US" sz="18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စုေဆာင္းျခင္း</a:t>
          </a:r>
          <a:endParaRPr lang="en-US" sz="18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3EA5E852-BCEB-4EA4-B15D-0C7CAF37A87F}" type="parTrans" cxnId="{8B4FDC13-586A-4986-BDE5-A82748F0B6D2}">
      <dgm:prSet/>
      <dgm:spPr/>
      <dgm:t>
        <a:bodyPr/>
        <a:lstStyle/>
        <a:p>
          <a:endParaRPr lang="de-DE" sz="1600"/>
        </a:p>
      </dgm:t>
    </dgm:pt>
    <dgm:pt modelId="{6FC57F9E-F875-468E-9FC1-4EE8DB9832AD}" type="sibTrans" cxnId="{8B4FDC13-586A-4986-BDE5-A82748F0B6D2}">
      <dgm:prSet/>
      <dgm:spPr/>
      <dgm:t>
        <a:bodyPr/>
        <a:lstStyle/>
        <a:p>
          <a:endParaRPr lang="de-DE" sz="1600"/>
        </a:p>
      </dgm:t>
    </dgm:pt>
    <dgm:pt modelId="{65B2AA56-EF48-4F20-9B74-AD908530EAA4}">
      <dgm:prSet phldrT="[Text]" custT="1"/>
      <dgm:spPr/>
      <dgm:t>
        <a:bodyPr/>
        <a:lstStyle/>
        <a:p>
          <a: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တိက်ေသာအရာ၀ထၳဳ</a:t>
          </a:r>
          <a:r>
            <a:rPr lang="en-US" sz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မ်ား</a:t>
          </a:r>
          <a: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၊ </a:t>
          </a:r>
          <a:r>
            <a:rPr lang="en-US" sz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အခ်ိန</a:t>
          </a:r>
          <a: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္၊ </a:t>
          </a:r>
          <a:r>
            <a:rPr lang="en-US" sz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လိုအပ္ေသာသတင္းအခ်က</a:t>
          </a:r>
          <a: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အလက</a:t>
          </a:r>
          <a: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္၊ ပါ၀င္လုုပ္ေဆာင္ရမည့္လုပ္ငန္းတာ၀န္မ်ား၊ </a:t>
          </a:r>
          <a:r>
            <a:rPr lang="en-US" sz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လိုအပ္ေသာအရင္းျမစ္မ်ား</a:t>
          </a:r>
          <a:r>
            <a:rPr lang="en-US" sz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ဆိုင္ရာသတင္းအခ်က္အလက္မ်ား</a:t>
          </a:r>
          <a:endParaRPr lang="en-US" sz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57D3B2C3-6AEC-4B98-8841-C918FDD7515A}" type="parTrans" cxnId="{5B90BCAE-26D7-41C2-9CCD-D6BAF4457C2B}">
      <dgm:prSet/>
      <dgm:spPr/>
      <dgm:t>
        <a:bodyPr/>
        <a:lstStyle/>
        <a:p>
          <a:endParaRPr lang="de-DE" sz="1600"/>
        </a:p>
      </dgm:t>
    </dgm:pt>
    <dgm:pt modelId="{F009F14D-0134-4401-B7A8-A57AE3F0C538}" type="sibTrans" cxnId="{5B90BCAE-26D7-41C2-9CCD-D6BAF4457C2B}">
      <dgm:prSet/>
      <dgm:spPr/>
      <dgm:t>
        <a:bodyPr/>
        <a:lstStyle/>
        <a:p>
          <a:endParaRPr lang="de-DE" sz="1600"/>
        </a:p>
      </dgm:t>
    </dgm:pt>
    <dgm:pt modelId="{0D0864CF-A503-43DA-9B1D-A221248FF2FC}">
      <dgm:prSet phldrT="[Text]" custT="1"/>
      <dgm:spPr/>
      <dgm:t>
        <a:bodyPr/>
        <a:lstStyle/>
        <a:p>
          <a:r>
            <a:rPr lang="en-US" sz="18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ေက်းရြာေဘးအ</a:t>
          </a:r>
          <a:r>
            <a:rPr lang="en-US" sz="18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8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ရာယ္ေလ်ာ့ပါးေရးစီမံခန</a:t>
          </a:r>
          <a:r>
            <a:rPr lang="en-US" sz="18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</a:t>
          </a:r>
          <a:r>
            <a:rPr lang="en-US" sz="18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ခြဲမႈေကာ္မတီဖြဲ႔စည္းျခင္း</a:t>
          </a:r>
          <a:endParaRPr lang="en-US" sz="18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8679F93A-E6A9-432E-8136-1DE885B13609}" type="parTrans" cxnId="{5AECAB25-7980-4A0A-A88D-68C3D848264C}">
      <dgm:prSet/>
      <dgm:spPr/>
      <dgm:t>
        <a:bodyPr/>
        <a:lstStyle/>
        <a:p>
          <a:endParaRPr lang="de-DE" sz="1600"/>
        </a:p>
      </dgm:t>
    </dgm:pt>
    <dgm:pt modelId="{25E16F08-CDDC-4072-9D4F-9568212A7CAF}" type="sibTrans" cxnId="{5AECAB25-7980-4A0A-A88D-68C3D848264C}">
      <dgm:prSet/>
      <dgm:spPr/>
      <dgm:t>
        <a:bodyPr/>
        <a:lstStyle/>
        <a:p>
          <a:endParaRPr lang="de-DE" sz="1600"/>
        </a:p>
      </dgm:t>
    </dgm:pt>
    <dgm:pt modelId="{51352A31-2AAB-44B4-BCF1-852604FD4C85}">
      <dgm:prSet phldrT="[Text]" custT="1"/>
      <dgm:spPr/>
      <dgm:t>
        <a:bodyPr/>
        <a:lstStyle/>
        <a:p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က</a:t>
          </a:r>
          <a:r>
            <a:rPr lang="my-MM" sz="1400" noProof="0" dirty="0" smtClean="0">
              <a:solidFill>
                <a:schemeClr val="tx1"/>
              </a:solidFill>
              <a:latin typeface="Zawgyi-One"/>
              <a:cs typeface="Zawgyi-One" pitchFamily="34" charset="0"/>
            </a:rPr>
            <a:t>႑</a:t>
          </a:r>
          <a:r>
            <a:rPr lang="en-US" sz="1400" noProof="0" dirty="0" err="1" smtClean="0">
              <a:solidFill>
                <a:schemeClr val="tx1"/>
              </a:solidFill>
              <a:latin typeface="Zawgyi-One"/>
              <a:cs typeface="Zawgyi-One" pitchFamily="34" charset="0"/>
            </a:rPr>
            <a:t>ေပါင္းစစ္ေဆးျခင္းမ်ားျပဳလုပ္ရာတြင္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ေက်းရြာေဘးအ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ေလ်ာ့ပါးေရးစီမံခန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္႔ခြဲမႈေကာ္မတကိုပါ၀င္ေစသည္။ 		</a:t>
          </a:r>
          <a:endParaRPr lang="en-US" sz="14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4288CE5B-F8C5-4581-865E-00FEFA3D078E}" type="parTrans" cxnId="{3D818AD5-A296-463E-9EDC-1FB5EC398A55}">
      <dgm:prSet/>
      <dgm:spPr/>
      <dgm:t>
        <a:bodyPr/>
        <a:lstStyle/>
        <a:p>
          <a:endParaRPr lang="de-DE" sz="1600"/>
        </a:p>
      </dgm:t>
    </dgm:pt>
    <dgm:pt modelId="{3E544B99-0177-4531-8A88-1700F8FCBEAF}" type="sibTrans" cxnId="{3D818AD5-A296-463E-9EDC-1FB5EC398A55}">
      <dgm:prSet/>
      <dgm:spPr/>
      <dgm:t>
        <a:bodyPr/>
        <a:lstStyle/>
        <a:p>
          <a:endParaRPr lang="de-DE" sz="1600"/>
        </a:p>
      </dgm:t>
    </dgm:pt>
    <dgm:pt modelId="{0ECF64BF-130E-4A8A-B3C6-82B1CDE192F7}">
      <dgm:prSet phldrT="[Text]" custT="1"/>
      <dgm:spPr/>
      <dgm:t>
        <a:bodyPr/>
        <a:lstStyle/>
        <a:p>
          <a:r>
            <a:rPr lang="en-US" sz="18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ေဒသဆိုင္ရာအာဏာပိုင္မ်ားထံမ</a:t>
          </a:r>
          <a:r>
            <a:rPr lang="en-US" sz="18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ွ </a:t>
          </a:r>
          <a:r>
            <a:rPr lang="en-US" sz="18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အတည</a:t>
          </a:r>
          <a:r>
            <a:rPr lang="en-US" sz="18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8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ပဳခ်က္ရယူျခင္း</a:t>
          </a:r>
          <a:endParaRPr lang="en-US" sz="18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FB94BDCC-9E83-4806-9507-C2DD7F0E4AF1}" type="parTrans" cxnId="{A4EF5189-D48C-4872-A093-08B7D697A41F}">
      <dgm:prSet/>
      <dgm:spPr/>
      <dgm:t>
        <a:bodyPr/>
        <a:lstStyle/>
        <a:p>
          <a:endParaRPr lang="de-DE" sz="1600"/>
        </a:p>
      </dgm:t>
    </dgm:pt>
    <dgm:pt modelId="{DEC01A5E-8E88-4B5C-9FD1-78F9B0FE3989}" type="sibTrans" cxnId="{A4EF5189-D48C-4872-A093-08B7D697A41F}">
      <dgm:prSet/>
      <dgm:spPr/>
      <dgm:t>
        <a:bodyPr/>
        <a:lstStyle/>
        <a:p>
          <a:endParaRPr lang="de-DE" sz="1600"/>
        </a:p>
      </dgm:t>
    </dgm:pt>
    <dgm:pt modelId="{8F9FF7F8-8EA8-4A2E-8E39-1AC6CD66159B}">
      <dgm:prSet phldrT="[Text]" custT="1"/>
      <dgm:spPr/>
      <dgm:t>
        <a:bodyPr/>
        <a:lstStyle/>
        <a:p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ေက်းရြာေဘးအ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ရာယ္ေလ်ာ့ပါးေရးစီမံခန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ခြဲမႈေကာ္မတကိုကူညီပံ့ပိုးႏိုင္ရန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အတည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္ျပဳျ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ႏွင့္ 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ထည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့္၀င္ 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စြမ္းေဆာင္မႈရယူရသည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္။</a:t>
          </a:r>
          <a:b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</a:br>
          <a:endParaRPr lang="en-US" sz="14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DF28B663-F588-4866-9BBB-40932251652F}" type="parTrans" cxnId="{0CFEE791-CBA9-4305-A913-CF80F1779FF4}">
      <dgm:prSet/>
      <dgm:spPr/>
      <dgm:t>
        <a:bodyPr/>
        <a:lstStyle/>
        <a:p>
          <a:endParaRPr lang="de-DE" sz="1600"/>
        </a:p>
      </dgm:t>
    </dgm:pt>
    <dgm:pt modelId="{4569289B-E36F-4B40-8074-DDDD0A29CF01}" type="sibTrans" cxnId="{0CFEE791-CBA9-4305-A913-CF80F1779FF4}">
      <dgm:prSet/>
      <dgm:spPr/>
      <dgm:t>
        <a:bodyPr/>
        <a:lstStyle/>
        <a:p>
          <a:endParaRPr lang="de-DE" sz="1600"/>
        </a:p>
      </dgm:t>
    </dgm:pt>
    <dgm:pt modelId="{CF7CBDE0-548F-4B11-893A-29FEC1E2382C}">
      <dgm:prSet phldrT="[Text]" custT="1"/>
      <dgm:spPr/>
      <dgm:t>
        <a:bodyPr/>
        <a:lstStyle/>
        <a:p>
          <a:r>
            <a:rPr lang="en-US" sz="18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က</a:t>
          </a:r>
          <a:r>
            <a:rPr lang="my-MM" sz="1800" noProof="0" dirty="0" smtClean="0">
              <a:solidFill>
                <a:schemeClr val="tx1"/>
              </a:solidFill>
              <a:latin typeface="Zawgyi-One"/>
              <a:cs typeface="Zawgyi-One" pitchFamily="34" charset="0"/>
            </a:rPr>
            <a:t>႑</a:t>
          </a:r>
          <a:r>
            <a:rPr lang="en-US" sz="1800" noProof="0" dirty="0" err="1" smtClean="0">
              <a:solidFill>
                <a:schemeClr val="tx1"/>
              </a:solidFill>
              <a:latin typeface="Zawgyi-One"/>
              <a:cs typeface="Zawgyi-One" pitchFamily="34" charset="0"/>
            </a:rPr>
            <a:t>ေပါင္းစစ္ေဆးေရးအဖြဲ</a:t>
          </a:r>
          <a:r>
            <a:rPr lang="en-US" sz="1800" noProof="0" dirty="0" smtClean="0">
              <a:solidFill>
                <a:schemeClr val="tx1"/>
              </a:solidFill>
              <a:latin typeface="Zawgyi-One"/>
              <a:cs typeface="Zawgyi-One" pitchFamily="34" charset="0"/>
            </a:rPr>
            <a:t>႔ (MSA)</a:t>
          </a:r>
          <a:r>
            <a:rPr lang="en-US" sz="1800" noProof="0" dirty="0" err="1" smtClean="0">
              <a:solidFill>
                <a:schemeClr val="tx1"/>
              </a:solidFill>
              <a:latin typeface="Zawgyi-One"/>
              <a:cs typeface="Zawgyi-One" pitchFamily="34" charset="0"/>
            </a:rPr>
            <a:t>ဖြဲ႔စည္းျခင္း</a:t>
          </a:r>
          <a:endParaRPr lang="en-US" sz="18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CDDD98E7-41BF-4B84-B7A4-D71441862295}" type="parTrans" cxnId="{BC85F11A-AFD8-4D24-903F-9EAFBFDA085B}">
      <dgm:prSet/>
      <dgm:spPr/>
      <dgm:t>
        <a:bodyPr/>
        <a:lstStyle/>
        <a:p>
          <a:endParaRPr lang="de-DE" sz="1600"/>
        </a:p>
      </dgm:t>
    </dgm:pt>
    <dgm:pt modelId="{E5145683-E127-454D-BF4B-80176ECE23A5}" type="sibTrans" cxnId="{BC85F11A-AFD8-4D24-903F-9EAFBFDA085B}">
      <dgm:prSet/>
      <dgm:spPr/>
      <dgm:t>
        <a:bodyPr/>
        <a:lstStyle/>
        <a:p>
          <a:endParaRPr lang="de-DE" sz="1600"/>
        </a:p>
      </dgm:t>
    </dgm:pt>
    <dgm:pt modelId="{14EEDDE2-70B6-4FB6-BBF4-6C7C62EBBF99}">
      <dgm:prSet phldrT="[Text]" custT="1"/>
      <dgm:spPr/>
      <dgm:t>
        <a:bodyPr/>
        <a:lstStyle/>
        <a:p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ၾ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ကက္ေုခနီေစတနာ့လုပ္အားရွင္မ်ား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၊ 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ရပ္မိရပ္ဖမ်ား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၊ 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ေက်းရြာေဘး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အႏၲ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ရာယ္ေလ်ာ့ပါးေရးစီမံခန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္႔ခြဲမႈေကာ္မတီ၀င္မ်ားႏွင့္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အတတ္ပညာရွင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မ်ားပါ၀င္ဖြဲ႕စည္းရသည္။</a:t>
          </a:r>
          <a:endParaRPr lang="en-US" sz="14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CF2C32CF-1AFB-4A72-876E-8F6F887F5A84}" type="parTrans" cxnId="{9744EE3C-B509-4E48-93E6-8F9D19E0CB23}">
      <dgm:prSet/>
      <dgm:spPr/>
      <dgm:t>
        <a:bodyPr/>
        <a:lstStyle/>
        <a:p>
          <a:endParaRPr lang="de-DE" sz="1600"/>
        </a:p>
      </dgm:t>
    </dgm:pt>
    <dgm:pt modelId="{80B4A548-33CE-4E21-9B19-5D050FD0B58B}" type="sibTrans" cxnId="{9744EE3C-B509-4E48-93E6-8F9D19E0CB23}">
      <dgm:prSet/>
      <dgm:spPr/>
      <dgm:t>
        <a:bodyPr/>
        <a:lstStyle/>
        <a:p>
          <a:endParaRPr lang="de-DE" sz="1600"/>
        </a:p>
      </dgm:t>
    </dgm:pt>
    <dgm:pt modelId="{6DA9AC24-1F71-45AD-BE7F-E7E491088D85}">
      <dgm:prSet phldrT="[Text]" custT="1"/>
      <dgm:spPr/>
      <dgm:t>
        <a:bodyPr/>
        <a:lstStyle/>
        <a:p>
          <a:r>
            <a:rPr lang="en-US" sz="18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က</a:t>
          </a:r>
          <a:r>
            <a:rPr lang="my-MM" sz="1800" noProof="0" dirty="0" smtClean="0">
              <a:solidFill>
                <a:schemeClr val="tx1"/>
              </a:solidFill>
              <a:latin typeface="Zawgyi-One"/>
              <a:cs typeface="Zawgyi-One" pitchFamily="34" charset="0"/>
            </a:rPr>
            <a:t>႑</a:t>
          </a:r>
          <a:r>
            <a:rPr lang="en-US" sz="1800" noProof="0" dirty="0" err="1" smtClean="0">
              <a:solidFill>
                <a:schemeClr val="tx1"/>
              </a:solidFill>
              <a:latin typeface="Zawgyi-One"/>
              <a:cs typeface="Zawgyi-One" pitchFamily="34" charset="0"/>
            </a:rPr>
            <a:t>ေပါင္းစစ္ေဆးေရးအဖြဲ</a:t>
          </a:r>
          <a:r>
            <a:rPr lang="en-US" sz="1800" noProof="0" dirty="0" smtClean="0">
              <a:solidFill>
                <a:schemeClr val="tx1"/>
              </a:solidFill>
              <a:latin typeface="Zawgyi-One"/>
              <a:cs typeface="Zawgyi-One" pitchFamily="34" charset="0"/>
            </a:rPr>
            <a:t>႔ (MSA)</a:t>
          </a:r>
          <a:r>
            <a:rPr lang="en-US" sz="1800" noProof="0" dirty="0" err="1" smtClean="0">
              <a:solidFill>
                <a:schemeClr val="tx1"/>
              </a:solidFill>
              <a:latin typeface="Zawgyi-One"/>
              <a:cs typeface="Zawgyi-One" pitchFamily="34" charset="0"/>
            </a:rPr>
            <a:t>အဖြဲ႔အားသင္တန္းပို႔ခ</a:t>
          </a:r>
          <a:r>
            <a:rPr lang="en-US" sz="1800" noProof="0" dirty="0" smtClean="0">
              <a:solidFill>
                <a:schemeClr val="tx1"/>
              </a:solidFill>
              <a:latin typeface="Zawgyi-One"/>
              <a:cs typeface="Zawgyi-One" pitchFamily="34" charset="0"/>
            </a:rPr>
            <a:t>်ျ</a:t>
          </a:r>
          <a:r>
            <a:rPr lang="en-US" sz="1800" noProof="0" dirty="0" err="1" smtClean="0">
              <a:solidFill>
                <a:schemeClr val="tx1"/>
              </a:solidFill>
              <a:latin typeface="Zawgyi-One"/>
              <a:cs typeface="Zawgyi-One" pitchFamily="34" charset="0"/>
            </a:rPr>
            <a:t>ခင္း</a:t>
          </a:r>
          <a:endParaRPr lang="en-US" sz="18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DF2DE9DA-42FB-410F-B3C2-FE058DDF0302}" type="parTrans" cxnId="{E8B6790F-AA54-4E0E-BBC0-D20F37B6B447}">
      <dgm:prSet/>
      <dgm:spPr/>
      <dgm:t>
        <a:bodyPr/>
        <a:lstStyle/>
        <a:p>
          <a:endParaRPr lang="de-DE" sz="1600"/>
        </a:p>
      </dgm:t>
    </dgm:pt>
    <dgm:pt modelId="{95BC8A88-BAF7-4D96-B0B1-04C32B6ADCB1}" type="sibTrans" cxnId="{E8B6790F-AA54-4E0E-BBC0-D20F37B6B447}">
      <dgm:prSet/>
      <dgm:spPr/>
      <dgm:t>
        <a:bodyPr/>
        <a:lstStyle/>
        <a:p>
          <a:endParaRPr lang="de-DE" sz="1600"/>
        </a:p>
      </dgm:t>
    </dgm:pt>
    <dgm:pt modelId="{AA76BFC6-309B-4A9C-A5DB-6568927ED779}">
      <dgm:prSet phldrT="[Text]" custT="1"/>
      <dgm:spPr/>
      <dgm:t>
        <a:bodyPr/>
        <a:lstStyle/>
        <a:p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သတင္းအခ်က္အလက္မ်ားေကာက္ယူႏိုင္ရန္ကြင္းဆင္းေဆာင္ရြက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သင္တန္း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ႏွင့္ </a:t>
          </a:r>
          <a:r>
            <a:rPr lang="en-US" sz="14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ေဆာင္ရြက္သည</a:t>
          </a:r>
          <a:r>
            <a:rPr lang="en-US" sz="14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့္အပိုင္းမ်ားပါ၀င္သည္။</a:t>
          </a:r>
          <a:endParaRPr lang="en-US" sz="14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B995EED1-F379-41E8-B884-EB2403F17709}" type="parTrans" cxnId="{996C01D0-ADDF-4A91-888C-6D5A31246B2B}">
      <dgm:prSet/>
      <dgm:spPr/>
      <dgm:t>
        <a:bodyPr/>
        <a:lstStyle/>
        <a:p>
          <a:endParaRPr lang="de-DE" sz="1600"/>
        </a:p>
      </dgm:t>
    </dgm:pt>
    <dgm:pt modelId="{59E40CAA-B59E-4E8E-BB2A-8FCD139ABC6B}" type="sibTrans" cxnId="{996C01D0-ADDF-4A91-888C-6D5A31246B2B}">
      <dgm:prSet/>
      <dgm:spPr/>
      <dgm:t>
        <a:bodyPr/>
        <a:lstStyle/>
        <a:p>
          <a:endParaRPr lang="de-DE" sz="1600"/>
        </a:p>
      </dgm:t>
    </dgm:pt>
    <dgm:pt modelId="{95B54FD3-F88E-437D-8C63-20658400A5D6}" type="pres">
      <dgm:prSet presAssocID="{CA8E6EAE-9AE0-4ABE-8ED0-78FD01EBFA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53678D-334E-493C-821C-DAA39C75C34C}" type="pres">
      <dgm:prSet presAssocID="{7FA8399C-9623-40D6-A3E4-908BA1AF03F2}" presName="linNode" presStyleCnt="0"/>
      <dgm:spPr/>
      <dgm:t>
        <a:bodyPr/>
        <a:lstStyle/>
        <a:p>
          <a:endParaRPr lang="en-US"/>
        </a:p>
      </dgm:t>
    </dgm:pt>
    <dgm:pt modelId="{D12DA18B-80DD-4F9E-A1E8-4D686C48F38C}" type="pres">
      <dgm:prSet presAssocID="{7FA8399C-9623-40D6-A3E4-908BA1AF03F2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68C72-3E1D-4EC0-8388-A0524CF26D15}" type="pres">
      <dgm:prSet presAssocID="{7FA8399C-9623-40D6-A3E4-908BA1AF03F2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456581-2DF0-4640-B837-2DC50165B7CC}" type="pres">
      <dgm:prSet presAssocID="{6FC57F9E-F875-468E-9FC1-4EE8DB9832AD}" presName="spacing" presStyleCnt="0"/>
      <dgm:spPr/>
      <dgm:t>
        <a:bodyPr/>
        <a:lstStyle/>
        <a:p>
          <a:endParaRPr lang="en-US"/>
        </a:p>
      </dgm:t>
    </dgm:pt>
    <dgm:pt modelId="{52EE0FD0-F549-463F-8539-B5F721CF0A49}" type="pres">
      <dgm:prSet presAssocID="{0D0864CF-A503-43DA-9B1D-A221248FF2FC}" presName="linNode" presStyleCnt="0"/>
      <dgm:spPr/>
      <dgm:t>
        <a:bodyPr/>
        <a:lstStyle/>
        <a:p>
          <a:endParaRPr lang="en-US"/>
        </a:p>
      </dgm:t>
    </dgm:pt>
    <dgm:pt modelId="{D21A49F9-E42C-49B9-911E-F07227A8FB08}" type="pres">
      <dgm:prSet presAssocID="{0D0864CF-A503-43DA-9B1D-A221248FF2FC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C293CC7-F25D-4421-9655-2AFA77BB5487}" type="pres">
      <dgm:prSet presAssocID="{0D0864CF-A503-43DA-9B1D-A221248FF2FC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25A412-ABBD-4537-94E6-8E1435EEA9C9}" type="pres">
      <dgm:prSet presAssocID="{25E16F08-CDDC-4072-9D4F-9568212A7CAF}" presName="spacing" presStyleCnt="0"/>
      <dgm:spPr/>
      <dgm:t>
        <a:bodyPr/>
        <a:lstStyle/>
        <a:p>
          <a:endParaRPr lang="en-US"/>
        </a:p>
      </dgm:t>
    </dgm:pt>
    <dgm:pt modelId="{D0DBEA59-80E7-44F4-B339-EA9766742661}" type="pres">
      <dgm:prSet presAssocID="{0ECF64BF-130E-4A8A-B3C6-82B1CDE192F7}" presName="linNode" presStyleCnt="0"/>
      <dgm:spPr/>
      <dgm:t>
        <a:bodyPr/>
        <a:lstStyle/>
        <a:p>
          <a:endParaRPr lang="en-US"/>
        </a:p>
      </dgm:t>
    </dgm:pt>
    <dgm:pt modelId="{4C2A5D9C-F1C7-49B8-B27E-0E1B294A8ED8}" type="pres">
      <dgm:prSet presAssocID="{0ECF64BF-130E-4A8A-B3C6-82B1CDE192F7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FB8D6E-B89C-438F-8F2F-FE1C779B19F8}" type="pres">
      <dgm:prSet presAssocID="{0ECF64BF-130E-4A8A-B3C6-82B1CDE192F7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F5745A-3BC9-4C63-8A87-91CA8C5FAB03}" type="pres">
      <dgm:prSet presAssocID="{DEC01A5E-8E88-4B5C-9FD1-78F9B0FE3989}" presName="spacing" presStyleCnt="0"/>
      <dgm:spPr/>
      <dgm:t>
        <a:bodyPr/>
        <a:lstStyle/>
        <a:p>
          <a:endParaRPr lang="en-US"/>
        </a:p>
      </dgm:t>
    </dgm:pt>
    <dgm:pt modelId="{B484CA45-4D2B-4319-BA93-5D0BDA4D4685}" type="pres">
      <dgm:prSet presAssocID="{CF7CBDE0-548F-4B11-893A-29FEC1E2382C}" presName="linNode" presStyleCnt="0"/>
      <dgm:spPr/>
      <dgm:t>
        <a:bodyPr/>
        <a:lstStyle/>
        <a:p>
          <a:endParaRPr lang="en-US"/>
        </a:p>
      </dgm:t>
    </dgm:pt>
    <dgm:pt modelId="{48B53811-41A1-46C2-8233-75FAB44871A0}" type="pres">
      <dgm:prSet presAssocID="{CF7CBDE0-548F-4B11-893A-29FEC1E2382C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2FC0E-425B-4D18-A0FE-FDBE24DC0D05}" type="pres">
      <dgm:prSet presAssocID="{CF7CBDE0-548F-4B11-893A-29FEC1E2382C}" presName="childShp" presStyleLbl="bgAccFollowNode1" presStyleIdx="3" presStyleCnt="5" custLinFactNeighborX="1627" custLinFactNeighborY="338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621DD3-102D-4605-B3B6-20A49B9D1BD6}" type="pres">
      <dgm:prSet presAssocID="{E5145683-E127-454D-BF4B-80176ECE23A5}" presName="spacing" presStyleCnt="0"/>
      <dgm:spPr/>
      <dgm:t>
        <a:bodyPr/>
        <a:lstStyle/>
        <a:p>
          <a:endParaRPr lang="en-US"/>
        </a:p>
      </dgm:t>
    </dgm:pt>
    <dgm:pt modelId="{6ECED5C0-DAA0-43F5-A170-00CB948DD557}" type="pres">
      <dgm:prSet presAssocID="{6DA9AC24-1F71-45AD-BE7F-E7E491088D85}" presName="linNode" presStyleCnt="0"/>
      <dgm:spPr/>
      <dgm:t>
        <a:bodyPr/>
        <a:lstStyle/>
        <a:p>
          <a:endParaRPr lang="en-US"/>
        </a:p>
      </dgm:t>
    </dgm:pt>
    <dgm:pt modelId="{DCD41267-6F07-4E15-81F9-44E5B4D8ADA1}" type="pres">
      <dgm:prSet presAssocID="{6DA9AC24-1F71-45AD-BE7F-E7E491088D85}" presName="parentShp" presStyleLbl="node1" presStyleIdx="4" presStyleCnt="5" custLinFactNeighborY="35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DDC4F6-9AFF-46B3-ADA5-BA494D2FFD1B}" type="pres">
      <dgm:prSet presAssocID="{6DA9AC24-1F71-45AD-BE7F-E7E491088D85}" presName="childShp" presStyleLbl="bgAccFollowNode1" presStyleIdx="4" presStyleCnt="5" custLinFactNeighborX="679" custLinFactNeighborY="18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CFEE791-CBA9-4305-A913-CF80F1779FF4}" srcId="{0ECF64BF-130E-4A8A-B3C6-82B1CDE192F7}" destId="{8F9FF7F8-8EA8-4A2E-8E39-1AC6CD66159B}" srcOrd="0" destOrd="0" parTransId="{DF28B663-F588-4866-9BBB-40932251652F}" sibTransId="{4569289B-E36F-4B40-8074-DDDD0A29CF01}"/>
    <dgm:cxn modelId="{2572A1FB-28B3-4181-8FC4-DDB0CA05019B}" type="presOf" srcId="{0D0864CF-A503-43DA-9B1D-A221248FF2FC}" destId="{D21A49F9-E42C-49B9-911E-F07227A8FB08}" srcOrd="0" destOrd="0" presId="urn:microsoft.com/office/officeart/2005/8/layout/vList6"/>
    <dgm:cxn modelId="{5AECAB25-7980-4A0A-A88D-68C3D848264C}" srcId="{CA8E6EAE-9AE0-4ABE-8ED0-78FD01EBFA9F}" destId="{0D0864CF-A503-43DA-9B1D-A221248FF2FC}" srcOrd="1" destOrd="0" parTransId="{8679F93A-E6A9-432E-8136-1DE885B13609}" sibTransId="{25E16F08-CDDC-4072-9D4F-9568212A7CAF}"/>
    <dgm:cxn modelId="{A4EF5189-D48C-4872-A093-08B7D697A41F}" srcId="{CA8E6EAE-9AE0-4ABE-8ED0-78FD01EBFA9F}" destId="{0ECF64BF-130E-4A8A-B3C6-82B1CDE192F7}" srcOrd="2" destOrd="0" parTransId="{FB94BDCC-9E83-4806-9507-C2DD7F0E4AF1}" sibTransId="{DEC01A5E-8E88-4B5C-9FD1-78F9B0FE3989}"/>
    <dgm:cxn modelId="{3D818AD5-A296-463E-9EDC-1FB5EC398A55}" srcId="{0D0864CF-A503-43DA-9B1D-A221248FF2FC}" destId="{51352A31-2AAB-44B4-BCF1-852604FD4C85}" srcOrd="0" destOrd="0" parTransId="{4288CE5B-F8C5-4581-865E-00FEFA3D078E}" sibTransId="{3E544B99-0177-4531-8A88-1700F8FCBEAF}"/>
    <dgm:cxn modelId="{57ACD768-2C7F-4A2F-AF47-DFABB1DD88AC}" type="presOf" srcId="{AA76BFC6-309B-4A9C-A5DB-6568927ED779}" destId="{1EDDC4F6-9AFF-46B3-ADA5-BA494D2FFD1B}" srcOrd="0" destOrd="0" presId="urn:microsoft.com/office/officeart/2005/8/layout/vList6"/>
    <dgm:cxn modelId="{996C01D0-ADDF-4A91-888C-6D5A31246B2B}" srcId="{6DA9AC24-1F71-45AD-BE7F-E7E491088D85}" destId="{AA76BFC6-309B-4A9C-A5DB-6568927ED779}" srcOrd="0" destOrd="0" parTransId="{B995EED1-F379-41E8-B884-EB2403F17709}" sibTransId="{59E40CAA-B59E-4E8E-BB2A-8FCD139ABC6B}"/>
    <dgm:cxn modelId="{0C1ED49E-2106-4D9D-92D3-2D4365D29BE0}" type="presOf" srcId="{14EEDDE2-70B6-4FB6-BBF4-6C7C62EBBF99}" destId="{0E52FC0E-425B-4D18-A0FE-FDBE24DC0D05}" srcOrd="0" destOrd="0" presId="urn:microsoft.com/office/officeart/2005/8/layout/vList6"/>
    <dgm:cxn modelId="{CA8213A2-F1AE-4DE8-A70A-B97A71766D57}" type="presOf" srcId="{51352A31-2AAB-44B4-BCF1-852604FD4C85}" destId="{FC293CC7-F25D-4421-9655-2AFA77BB5487}" srcOrd="0" destOrd="0" presId="urn:microsoft.com/office/officeart/2005/8/layout/vList6"/>
    <dgm:cxn modelId="{64878F05-1184-43C6-B1FB-341BC57E6F70}" type="presOf" srcId="{0ECF64BF-130E-4A8A-B3C6-82B1CDE192F7}" destId="{4C2A5D9C-F1C7-49B8-B27E-0E1B294A8ED8}" srcOrd="0" destOrd="0" presId="urn:microsoft.com/office/officeart/2005/8/layout/vList6"/>
    <dgm:cxn modelId="{75E4BFD3-8237-4284-95CA-823952B6F1E5}" type="presOf" srcId="{7FA8399C-9623-40D6-A3E4-908BA1AF03F2}" destId="{D12DA18B-80DD-4F9E-A1E8-4D686C48F38C}" srcOrd="0" destOrd="0" presId="urn:microsoft.com/office/officeart/2005/8/layout/vList6"/>
    <dgm:cxn modelId="{E8B6790F-AA54-4E0E-BBC0-D20F37B6B447}" srcId="{CA8E6EAE-9AE0-4ABE-8ED0-78FD01EBFA9F}" destId="{6DA9AC24-1F71-45AD-BE7F-E7E491088D85}" srcOrd="4" destOrd="0" parTransId="{DF2DE9DA-42FB-410F-B3C2-FE058DDF0302}" sibTransId="{95BC8A88-BAF7-4D96-B0B1-04C32B6ADCB1}"/>
    <dgm:cxn modelId="{9744EE3C-B509-4E48-93E6-8F9D19E0CB23}" srcId="{CF7CBDE0-548F-4B11-893A-29FEC1E2382C}" destId="{14EEDDE2-70B6-4FB6-BBF4-6C7C62EBBF99}" srcOrd="0" destOrd="0" parTransId="{CF2C32CF-1AFB-4A72-876E-8F6F887F5A84}" sibTransId="{80B4A548-33CE-4E21-9B19-5D050FD0B58B}"/>
    <dgm:cxn modelId="{35D59397-9BE8-4FD5-8B66-3ACCD3527415}" type="presOf" srcId="{CF7CBDE0-548F-4B11-893A-29FEC1E2382C}" destId="{48B53811-41A1-46C2-8233-75FAB44871A0}" srcOrd="0" destOrd="0" presId="urn:microsoft.com/office/officeart/2005/8/layout/vList6"/>
    <dgm:cxn modelId="{8CB52B7C-C34C-4821-8CDF-D31D4B80D5D1}" type="presOf" srcId="{65B2AA56-EF48-4F20-9B74-AD908530EAA4}" destId="{6EE68C72-3E1D-4EC0-8388-A0524CF26D15}" srcOrd="0" destOrd="0" presId="urn:microsoft.com/office/officeart/2005/8/layout/vList6"/>
    <dgm:cxn modelId="{8B4FDC13-586A-4986-BDE5-A82748F0B6D2}" srcId="{CA8E6EAE-9AE0-4ABE-8ED0-78FD01EBFA9F}" destId="{7FA8399C-9623-40D6-A3E4-908BA1AF03F2}" srcOrd="0" destOrd="0" parTransId="{3EA5E852-BCEB-4EA4-B15D-0C7CAF37A87F}" sibTransId="{6FC57F9E-F875-468E-9FC1-4EE8DB9832AD}"/>
    <dgm:cxn modelId="{5B90BCAE-26D7-41C2-9CCD-D6BAF4457C2B}" srcId="{7FA8399C-9623-40D6-A3E4-908BA1AF03F2}" destId="{65B2AA56-EF48-4F20-9B74-AD908530EAA4}" srcOrd="0" destOrd="0" parTransId="{57D3B2C3-6AEC-4B98-8841-C918FDD7515A}" sibTransId="{F009F14D-0134-4401-B7A8-A57AE3F0C538}"/>
    <dgm:cxn modelId="{BC85F11A-AFD8-4D24-903F-9EAFBFDA085B}" srcId="{CA8E6EAE-9AE0-4ABE-8ED0-78FD01EBFA9F}" destId="{CF7CBDE0-548F-4B11-893A-29FEC1E2382C}" srcOrd="3" destOrd="0" parTransId="{CDDD98E7-41BF-4B84-B7A4-D71441862295}" sibTransId="{E5145683-E127-454D-BF4B-80176ECE23A5}"/>
    <dgm:cxn modelId="{D6D40D45-3036-472F-9EB3-2982C5B93469}" type="presOf" srcId="{6DA9AC24-1F71-45AD-BE7F-E7E491088D85}" destId="{DCD41267-6F07-4E15-81F9-44E5B4D8ADA1}" srcOrd="0" destOrd="0" presId="urn:microsoft.com/office/officeart/2005/8/layout/vList6"/>
    <dgm:cxn modelId="{FD32B679-2D8E-4E5B-A0B5-5FF17081EA1D}" type="presOf" srcId="{8F9FF7F8-8EA8-4A2E-8E39-1AC6CD66159B}" destId="{07FB8D6E-B89C-438F-8F2F-FE1C779B19F8}" srcOrd="0" destOrd="0" presId="urn:microsoft.com/office/officeart/2005/8/layout/vList6"/>
    <dgm:cxn modelId="{3088E046-6F3C-4EA2-BDF7-5FD756C87600}" type="presOf" srcId="{CA8E6EAE-9AE0-4ABE-8ED0-78FD01EBFA9F}" destId="{95B54FD3-F88E-437D-8C63-20658400A5D6}" srcOrd="0" destOrd="0" presId="urn:microsoft.com/office/officeart/2005/8/layout/vList6"/>
    <dgm:cxn modelId="{B9E96415-8DFC-415B-A9BF-95607B7D54CB}" type="presParOf" srcId="{95B54FD3-F88E-437D-8C63-20658400A5D6}" destId="{4553678D-334E-493C-821C-DAA39C75C34C}" srcOrd="0" destOrd="0" presId="urn:microsoft.com/office/officeart/2005/8/layout/vList6"/>
    <dgm:cxn modelId="{657C2198-C2BE-4F42-B777-B36F33E91BAD}" type="presParOf" srcId="{4553678D-334E-493C-821C-DAA39C75C34C}" destId="{D12DA18B-80DD-4F9E-A1E8-4D686C48F38C}" srcOrd="0" destOrd="0" presId="urn:microsoft.com/office/officeart/2005/8/layout/vList6"/>
    <dgm:cxn modelId="{B42338C8-2BBC-4FE7-A28B-597307A4B75E}" type="presParOf" srcId="{4553678D-334E-493C-821C-DAA39C75C34C}" destId="{6EE68C72-3E1D-4EC0-8388-A0524CF26D15}" srcOrd="1" destOrd="0" presId="urn:microsoft.com/office/officeart/2005/8/layout/vList6"/>
    <dgm:cxn modelId="{FD07B500-245F-4E1E-AEBA-475D251B3954}" type="presParOf" srcId="{95B54FD3-F88E-437D-8C63-20658400A5D6}" destId="{D1456581-2DF0-4640-B837-2DC50165B7CC}" srcOrd="1" destOrd="0" presId="urn:microsoft.com/office/officeart/2005/8/layout/vList6"/>
    <dgm:cxn modelId="{7044917D-D2A4-43A5-913D-DD73A08606B7}" type="presParOf" srcId="{95B54FD3-F88E-437D-8C63-20658400A5D6}" destId="{52EE0FD0-F549-463F-8539-B5F721CF0A49}" srcOrd="2" destOrd="0" presId="urn:microsoft.com/office/officeart/2005/8/layout/vList6"/>
    <dgm:cxn modelId="{51EF3DA8-87F8-4422-B13A-CBAA1C5AE3E7}" type="presParOf" srcId="{52EE0FD0-F549-463F-8539-B5F721CF0A49}" destId="{D21A49F9-E42C-49B9-911E-F07227A8FB08}" srcOrd="0" destOrd="0" presId="urn:microsoft.com/office/officeart/2005/8/layout/vList6"/>
    <dgm:cxn modelId="{84122A50-A0A4-47E6-8BBE-ED00F1777D5A}" type="presParOf" srcId="{52EE0FD0-F549-463F-8539-B5F721CF0A49}" destId="{FC293CC7-F25D-4421-9655-2AFA77BB5487}" srcOrd="1" destOrd="0" presId="urn:microsoft.com/office/officeart/2005/8/layout/vList6"/>
    <dgm:cxn modelId="{7EACE23F-D5E5-43A6-8619-29FAB2BAA59F}" type="presParOf" srcId="{95B54FD3-F88E-437D-8C63-20658400A5D6}" destId="{CB25A412-ABBD-4537-94E6-8E1435EEA9C9}" srcOrd="3" destOrd="0" presId="urn:microsoft.com/office/officeart/2005/8/layout/vList6"/>
    <dgm:cxn modelId="{287481A7-4341-44F8-AE81-FC6B79F94128}" type="presParOf" srcId="{95B54FD3-F88E-437D-8C63-20658400A5D6}" destId="{D0DBEA59-80E7-44F4-B339-EA9766742661}" srcOrd="4" destOrd="0" presId="urn:microsoft.com/office/officeart/2005/8/layout/vList6"/>
    <dgm:cxn modelId="{F8C796F2-9F24-4455-9B9A-8295AABCB98A}" type="presParOf" srcId="{D0DBEA59-80E7-44F4-B339-EA9766742661}" destId="{4C2A5D9C-F1C7-49B8-B27E-0E1B294A8ED8}" srcOrd="0" destOrd="0" presId="urn:microsoft.com/office/officeart/2005/8/layout/vList6"/>
    <dgm:cxn modelId="{0345838F-57D2-425F-9F95-0F009855B52D}" type="presParOf" srcId="{D0DBEA59-80E7-44F4-B339-EA9766742661}" destId="{07FB8D6E-B89C-438F-8F2F-FE1C779B19F8}" srcOrd="1" destOrd="0" presId="urn:microsoft.com/office/officeart/2005/8/layout/vList6"/>
    <dgm:cxn modelId="{B93F2C49-D62E-4423-9084-530A73A27DA9}" type="presParOf" srcId="{95B54FD3-F88E-437D-8C63-20658400A5D6}" destId="{1FF5745A-3BC9-4C63-8A87-91CA8C5FAB03}" srcOrd="5" destOrd="0" presId="urn:microsoft.com/office/officeart/2005/8/layout/vList6"/>
    <dgm:cxn modelId="{7558AE16-CB03-4814-B83A-F8DC651B93EF}" type="presParOf" srcId="{95B54FD3-F88E-437D-8C63-20658400A5D6}" destId="{B484CA45-4D2B-4319-BA93-5D0BDA4D4685}" srcOrd="6" destOrd="0" presId="urn:microsoft.com/office/officeart/2005/8/layout/vList6"/>
    <dgm:cxn modelId="{3FD04666-2055-481E-BE7B-F249C129585C}" type="presParOf" srcId="{B484CA45-4D2B-4319-BA93-5D0BDA4D4685}" destId="{48B53811-41A1-46C2-8233-75FAB44871A0}" srcOrd="0" destOrd="0" presId="urn:microsoft.com/office/officeart/2005/8/layout/vList6"/>
    <dgm:cxn modelId="{10E78596-6855-4880-97C3-B2C7E7950123}" type="presParOf" srcId="{B484CA45-4D2B-4319-BA93-5D0BDA4D4685}" destId="{0E52FC0E-425B-4D18-A0FE-FDBE24DC0D05}" srcOrd="1" destOrd="0" presId="urn:microsoft.com/office/officeart/2005/8/layout/vList6"/>
    <dgm:cxn modelId="{AD9065A7-1D0C-4BED-98A3-21E55F5E639A}" type="presParOf" srcId="{95B54FD3-F88E-437D-8C63-20658400A5D6}" destId="{8E621DD3-102D-4605-B3B6-20A49B9D1BD6}" srcOrd="7" destOrd="0" presId="urn:microsoft.com/office/officeart/2005/8/layout/vList6"/>
    <dgm:cxn modelId="{C278D97C-1080-4F63-884B-0779663478D2}" type="presParOf" srcId="{95B54FD3-F88E-437D-8C63-20658400A5D6}" destId="{6ECED5C0-DAA0-43F5-A170-00CB948DD557}" srcOrd="8" destOrd="0" presId="urn:microsoft.com/office/officeart/2005/8/layout/vList6"/>
    <dgm:cxn modelId="{D6A2BC4A-24BC-492D-BB12-9D9656D25E80}" type="presParOf" srcId="{6ECED5C0-DAA0-43F5-A170-00CB948DD557}" destId="{DCD41267-6F07-4E15-81F9-44E5B4D8ADA1}" srcOrd="0" destOrd="0" presId="urn:microsoft.com/office/officeart/2005/8/layout/vList6"/>
    <dgm:cxn modelId="{D51105B1-CC6B-4798-BB0D-C38115ED4C57}" type="presParOf" srcId="{6ECED5C0-DAA0-43F5-A170-00CB948DD557}" destId="{1EDDC4F6-9AFF-46B3-ADA5-BA494D2FFD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58420B-16E5-4C2B-AACF-591C3B4C6F9D}" type="doc">
      <dgm:prSet loTypeId="urn:microsoft.com/office/officeart/2005/8/layout/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7B81D6-8156-4185-93AF-F6CA54C0CC0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အစီအစဥ္ေရးဆြဲျခင္းလုပ္ငန္းစဥ္တြင္လူထုပါ၀င္ျ</a:t>
          </a:r>
          <a:r>
            <a:rPr lang="en-US" sz="2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24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60CAB55E-C1C0-4B89-890B-9AAE4E6C16F2}" type="parTrans" cxnId="{BB624A94-25D5-4C40-8FC2-A007F0C9B7BD}">
      <dgm:prSet/>
      <dgm:spPr/>
      <dgm:t>
        <a:bodyPr/>
        <a:lstStyle/>
        <a:p>
          <a:endParaRPr lang="en-US"/>
        </a:p>
      </dgm:t>
    </dgm:pt>
    <dgm:pt modelId="{010ADA95-2819-40DE-AB83-440783FD73D1}" type="sibTrans" cxnId="{BB624A94-25D5-4C40-8FC2-A007F0C9B7BD}">
      <dgm:prSet/>
      <dgm:spPr/>
      <dgm:t>
        <a:bodyPr/>
        <a:lstStyle/>
        <a:p>
          <a:endParaRPr lang="en-US"/>
        </a:p>
      </dgm:t>
    </dgm:pt>
    <dgm:pt modelId="{D15C6556-766A-41DF-8C3A-A2E7A6522711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ရည္ရြယ္ခ်က္ခ်မွတ</a:t>
          </a:r>
          <a:r>
            <a:rPr lang="en-US" sz="24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2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24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ED0DC149-FE25-4493-BF5D-E6AF986A2DE7}" type="parTrans" cxnId="{5B628384-6835-4DAF-9E2C-B01569EC5EB8}">
      <dgm:prSet/>
      <dgm:spPr/>
      <dgm:t>
        <a:bodyPr/>
        <a:lstStyle/>
        <a:p>
          <a:endParaRPr lang="en-US"/>
        </a:p>
      </dgm:t>
    </dgm:pt>
    <dgm:pt modelId="{CD0893AA-B84F-47D0-87D1-B58A9924F665}" type="sibTrans" cxnId="{5B628384-6835-4DAF-9E2C-B01569EC5EB8}">
      <dgm:prSet/>
      <dgm:spPr/>
      <dgm:t>
        <a:bodyPr/>
        <a:lstStyle/>
        <a:p>
          <a:endParaRPr lang="en-US"/>
        </a:p>
      </dgm:t>
    </dgm:pt>
    <dgm:pt modelId="{470E36AC-5369-457A-859A-AC9BAA40F456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အဖြဲ႔ခြဲမ်ားဖြဲ႕စည္းျခင္း</a:t>
          </a:r>
          <a:endParaRPr lang="en-US" sz="24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DAFD1A52-AF06-4341-8D3B-BCB7F43B419E}" type="parTrans" cxnId="{41E05900-DD3B-434B-B9A0-BAA8EC500F17}">
      <dgm:prSet/>
      <dgm:spPr/>
      <dgm:t>
        <a:bodyPr/>
        <a:lstStyle/>
        <a:p>
          <a:endParaRPr lang="en-US"/>
        </a:p>
      </dgm:t>
    </dgm:pt>
    <dgm:pt modelId="{6FD1BBCB-2D9F-480A-A1F5-D94ED540DE63}" type="sibTrans" cxnId="{41E05900-DD3B-434B-B9A0-BAA8EC500F17}">
      <dgm:prSet/>
      <dgm:spPr/>
      <dgm:t>
        <a:bodyPr/>
        <a:lstStyle/>
        <a:p>
          <a:endParaRPr lang="en-US"/>
        </a:p>
      </dgm:t>
    </dgm:pt>
    <dgm:pt modelId="{57E158AB-5444-4B94-8914-3F12640DC86E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ေဘးအ</a:t>
          </a:r>
          <a:r>
            <a:rPr lang="en-US" sz="24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ႏၲရာယ္ေလ်ာ့ပါးေရးလုပ္ငန္းတာ၀န္မ်ားခြဲေ၀ျခင္း</a:t>
          </a:r>
        </a:p>
      </dgm:t>
    </dgm:pt>
    <dgm:pt modelId="{350F9D14-E118-4621-924B-EBE7032AC006}" type="parTrans" cxnId="{8910F869-E974-47B9-8E08-ADEDDD948867}">
      <dgm:prSet/>
      <dgm:spPr/>
      <dgm:t>
        <a:bodyPr/>
        <a:lstStyle/>
        <a:p>
          <a:endParaRPr lang="en-US"/>
        </a:p>
      </dgm:t>
    </dgm:pt>
    <dgm:pt modelId="{15E3F57D-8E6E-49A9-9798-D2FA8AA9E865}" type="sibTrans" cxnId="{8910F869-E974-47B9-8E08-ADEDDD948867}">
      <dgm:prSet/>
      <dgm:spPr/>
      <dgm:t>
        <a:bodyPr/>
        <a:lstStyle/>
        <a:p>
          <a:endParaRPr lang="en-US"/>
        </a:p>
      </dgm:t>
    </dgm:pt>
    <dgm:pt modelId="{8A7D3AB2-EEF7-4603-84ED-4EA7E5640584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လိုအပ္ေသာရင္းအျမစ္မ်ားကိုဆံုးျဖတ္ေပးျခင္း</a:t>
          </a:r>
          <a:endParaRPr lang="en-US" sz="24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77B6EC32-2655-4955-B460-08CA337F1614}" type="parTrans" cxnId="{A1A14A07-3E42-44B1-9280-8A18EC8B5A64}">
      <dgm:prSet/>
      <dgm:spPr/>
      <dgm:t>
        <a:bodyPr/>
        <a:lstStyle/>
        <a:p>
          <a:endParaRPr lang="en-US"/>
        </a:p>
      </dgm:t>
    </dgm:pt>
    <dgm:pt modelId="{B7959FEA-7D70-41F7-820E-C518B0FAE377}" type="sibTrans" cxnId="{A1A14A07-3E42-44B1-9280-8A18EC8B5A64}">
      <dgm:prSet/>
      <dgm:spPr/>
      <dgm:t>
        <a:bodyPr/>
        <a:lstStyle/>
        <a:p>
          <a:endParaRPr lang="en-US"/>
        </a:p>
      </dgm:t>
    </dgm:pt>
    <dgm:pt modelId="{36C94AC8-7EA2-434C-945B-3B739D84D620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တာ၀န္ႏွင့္၀တၱရားမ်ားကိုခြဲေ၀ေပးျခင္း</a:t>
          </a:r>
          <a:endParaRPr lang="en-US" sz="24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DA3EB342-C235-4511-A236-F63DCAB013F9}" type="parTrans" cxnId="{FFF1ED8A-ADBD-47BA-B96C-39F9EA5501CA}">
      <dgm:prSet/>
      <dgm:spPr/>
      <dgm:t>
        <a:bodyPr/>
        <a:lstStyle/>
        <a:p>
          <a:endParaRPr lang="en-US"/>
        </a:p>
      </dgm:t>
    </dgm:pt>
    <dgm:pt modelId="{BEC47684-013B-4BA7-9BFE-57309C074F04}" type="sibTrans" cxnId="{FFF1ED8A-ADBD-47BA-B96C-39F9EA5501CA}">
      <dgm:prSet/>
      <dgm:spPr/>
      <dgm:t>
        <a:bodyPr/>
        <a:lstStyle/>
        <a:p>
          <a:endParaRPr lang="en-US"/>
        </a:p>
      </dgm:t>
    </dgm:pt>
    <dgm:pt modelId="{8859EBC2-0A3D-475A-9350-84702E386104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အစီအစဥ္ေရးဆြဲမႈကိုအဆံုးသပ</a:t>
          </a:r>
          <a:r>
            <a:rPr lang="en-US" sz="24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2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2400" dirty="0" smtClean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BD84A548-3F9C-4D08-BF2D-ADCAE8286B4F}" type="parTrans" cxnId="{C37B05CC-A99E-42DF-AA0B-F50E5AE8EBB8}">
      <dgm:prSet/>
      <dgm:spPr/>
      <dgm:t>
        <a:bodyPr/>
        <a:lstStyle/>
        <a:p>
          <a:endParaRPr lang="en-US"/>
        </a:p>
      </dgm:t>
    </dgm:pt>
    <dgm:pt modelId="{E646819C-9217-4216-BFA0-782FCC23A9FC}" type="sibTrans" cxnId="{C37B05CC-A99E-42DF-AA0B-F50E5AE8EBB8}">
      <dgm:prSet/>
      <dgm:spPr/>
      <dgm:t>
        <a:bodyPr/>
        <a:lstStyle/>
        <a:p>
          <a:endParaRPr lang="en-US"/>
        </a:p>
      </dgm:t>
    </dgm:pt>
    <dgm:pt modelId="{3EF1D376-120C-4189-8405-4121B59565CA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အခ်ိန္ကာလသတ္မွတ္ေပးျခင္း</a:t>
          </a:r>
          <a:endParaRPr lang="en-US" sz="24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EE69E8C7-E0B0-43BC-A793-6E6517C74622}" type="parTrans" cxnId="{28FA5258-8D10-4B22-AA2A-689639F69DCA}">
      <dgm:prSet/>
      <dgm:spPr/>
      <dgm:t>
        <a:bodyPr/>
        <a:lstStyle/>
        <a:p>
          <a:endParaRPr lang="en-US"/>
        </a:p>
      </dgm:t>
    </dgm:pt>
    <dgm:pt modelId="{087D2A3B-014F-4721-92AF-EEED8CDFA63B}" type="sibTrans" cxnId="{28FA5258-8D10-4B22-AA2A-689639F69DCA}">
      <dgm:prSet/>
      <dgm:spPr/>
      <dgm:t>
        <a:bodyPr/>
        <a:lstStyle/>
        <a:p>
          <a:endParaRPr lang="en-US"/>
        </a:p>
      </dgm:t>
    </dgm:pt>
    <dgm:pt modelId="{9ED88C3F-08BC-4FCF-B402-61ACE91301D1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လုပ္ငန္းလည္ပတ</a:t>
          </a:r>
          <a:r>
            <a:rPr lang="en-US" sz="24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2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ခင္းအစီအစဥ္ေရးဆြဲျခင္း</a:t>
          </a:r>
          <a:endParaRPr lang="en-US" sz="24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A2020885-101B-4C86-9C13-03CC73252C42}" type="parTrans" cxnId="{8F4C2D36-2D99-43A8-8718-01AEB670F1E2}">
      <dgm:prSet/>
      <dgm:spPr/>
      <dgm:t>
        <a:bodyPr/>
        <a:lstStyle/>
        <a:p>
          <a:endParaRPr lang="en-US"/>
        </a:p>
      </dgm:t>
    </dgm:pt>
    <dgm:pt modelId="{C7DE371D-7FE2-40C6-A943-11F52085EAB9}" type="sibTrans" cxnId="{8F4C2D36-2D99-43A8-8718-01AEB670F1E2}">
      <dgm:prSet/>
      <dgm:spPr/>
      <dgm:t>
        <a:bodyPr/>
        <a:lstStyle/>
        <a:p>
          <a:endParaRPr lang="en-US"/>
        </a:p>
      </dgm:t>
    </dgm:pt>
    <dgm:pt modelId="{62699D99-7981-41C9-A7B9-4D60CE5C7771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အခက္အခဲမ်ားကိုေဖာ္ထုတ</a:t>
          </a:r>
          <a:r>
            <a:rPr lang="en-US" sz="24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2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24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8A86D9CA-69AC-4563-B1C4-03E034DEEAC8}" type="parTrans" cxnId="{08896CEB-0860-4925-891A-BC17DB2E45ED}">
      <dgm:prSet/>
      <dgm:spPr/>
      <dgm:t>
        <a:bodyPr/>
        <a:lstStyle/>
        <a:p>
          <a:endParaRPr lang="en-US"/>
        </a:p>
      </dgm:t>
    </dgm:pt>
    <dgm:pt modelId="{CE15429B-068F-4EE7-BA16-78CFEFBB459B}" type="sibTrans" cxnId="{08896CEB-0860-4925-891A-BC17DB2E45ED}">
      <dgm:prSet/>
      <dgm:spPr/>
      <dgm:t>
        <a:bodyPr/>
        <a:lstStyle/>
        <a:p>
          <a:endParaRPr lang="en-US"/>
        </a:p>
      </dgm:t>
    </dgm:pt>
    <dgm:pt modelId="{1676D617-953D-4FA8-88B8-503FC3703C96}" type="pres">
      <dgm:prSet presAssocID="{F158420B-16E5-4C2B-AACF-591C3B4C6F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03ACF4-B806-4242-AEB6-278FBF8DB7D4}" type="pres">
      <dgm:prSet presAssocID="{8859EBC2-0A3D-475A-9350-84702E386104}" presName="boxAndChildren" presStyleCnt="0"/>
      <dgm:spPr/>
      <dgm:t>
        <a:bodyPr/>
        <a:lstStyle/>
        <a:p>
          <a:endParaRPr lang="en-US"/>
        </a:p>
      </dgm:t>
    </dgm:pt>
    <dgm:pt modelId="{71E1D704-DDB5-4FAE-AFCF-38E017D4BB8C}" type="pres">
      <dgm:prSet presAssocID="{8859EBC2-0A3D-475A-9350-84702E386104}" presName="parentTextBox" presStyleLbl="node1" presStyleIdx="0" presStyleCnt="10"/>
      <dgm:spPr/>
      <dgm:t>
        <a:bodyPr/>
        <a:lstStyle/>
        <a:p>
          <a:endParaRPr lang="en-US"/>
        </a:p>
      </dgm:t>
    </dgm:pt>
    <dgm:pt modelId="{868D59FC-FE74-42F8-B869-518A79914371}" type="pres">
      <dgm:prSet presAssocID="{CE15429B-068F-4EE7-BA16-78CFEFBB459B}" presName="sp" presStyleCnt="0"/>
      <dgm:spPr/>
      <dgm:t>
        <a:bodyPr/>
        <a:lstStyle/>
        <a:p>
          <a:endParaRPr lang="en-US"/>
        </a:p>
      </dgm:t>
    </dgm:pt>
    <dgm:pt modelId="{05279F35-B9B8-44F3-9B3F-3FC06189952B}" type="pres">
      <dgm:prSet presAssocID="{62699D99-7981-41C9-A7B9-4D60CE5C7771}" presName="arrowAndChildren" presStyleCnt="0"/>
      <dgm:spPr/>
      <dgm:t>
        <a:bodyPr/>
        <a:lstStyle/>
        <a:p>
          <a:endParaRPr lang="en-US"/>
        </a:p>
      </dgm:t>
    </dgm:pt>
    <dgm:pt modelId="{0B5B4A57-9B61-4A30-9710-931FB709AF2F}" type="pres">
      <dgm:prSet presAssocID="{62699D99-7981-41C9-A7B9-4D60CE5C7771}" presName="parentTextArrow" presStyleLbl="node1" presStyleIdx="1" presStyleCnt="10"/>
      <dgm:spPr/>
      <dgm:t>
        <a:bodyPr/>
        <a:lstStyle/>
        <a:p>
          <a:endParaRPr lang="en-US"/>
        </a:p>
      </dgm:t>
    </dgm:pt>
    <dgm:pt modelId="{A1131FEF-BE00-4A70-8941-1251C7FD60D1}" type="pres">
      <dgm:prSet presAssocID="{C7DE371D-7FE2-40C6-A943-11F52085EAB9}" presName="sp" presStyleCnt="0"/>
      <dgm:spPr/>
      <dgm:t>
        <a:bodyPr/>
        <a:lstStyle/>
        <a:p>
          <a:endParaRPr lang="en-US"/>
        </a:p>
      </dgm:t>
    </dgm:pt>
    <dgm:pt modelId="{47B87A6F-9F03-4709-801D-9E5D16DC1038}" type="pres">
      <dgm:prSet presAssocID="{9ED88C3F-08BC-4FCF-B402-61ACE91301D1}" presName="arrowAndChildren" presStyleCnt="0"/>
      <dgm:spPr/>
      <dgm:t>
        <a:bodyPr/>
        <a:lstStyle/>
        <a:p>
          <a:endParaRPr lang="en-US"/>
        </a:p>
      </dgm:t>
    </dgm:pt>
    <dgm:pt modelId="{3FB6C6AD-BDD7-4A2D-864E-D573631112CC}" type="pres">
      <dgm:prSet presAssocID="{9ED88C3F-08BC-4FCF-B402-61ACE91301D1}" presName="parentTextArrow" presStyleLbl="node1" presStyleIdx="2" presStyleCnt="10"/>
      <dgm:spPr/>
      <dgm:t>
        <a:bodyPr/>
        <a:lstStyle/>
        <a:p>
          <a:endParaRPr lang="en-US"/>
        </a:p>
      </dgm:t>
    </dgm:pt>
    <dgm:pt modelId="{5C269C73-69B3-45E6-B01C-2F69CFAEB334}" type="pres">
      <dgm:prSet presAssocID="{087D2A3B-014F-4721-92AF-EEED8CDFA63B}" presName="sp" presStyleCnt="0"/>
      <dgm:spPr/>
      <dgm:t>
        <a:bodyPr/>
        <a:lstStyle/>
        <a:p>
          <a:endParaRPr lang="en-US"/>
        </a:p>
      </dgm:t>
    </dgm:pt>
    <dgm:pt modelId="{56AA1919-00C0-4B9B-9CB9-F9DF313CC769}" type="pres">
      <dgm:prSet presAssocID="{3EF1D376-120C-4189-8405-4121B59565CA}" presName="arrowAndChildren" presStyleCnt="0"/>
      <dgm:spPr/>
      <dgm:t>
        <a:bodyPr/>
        <a:lstStyle/>
        <a:p>
          <a:endParaRPr lang="en-US"/>
        </a:p>
      </dgm:t>
    </dgm:pt>
    <dgm:pt modelId="{ED776B20-6EDA-4507-A8F7-70764620040B}" type="pres">
      <dgm:prSet presAssocID="{3EF1D376-120C-4189-8405-4121B59565CA}" presName="parentTextArrow" presStyleLbl="node1" presStyleIdx="3" presStyleCnt="10"/>
      <dgm:spPr/>
      <dgm:t>
        <a:bodyPr/>
        <a:lstStyle/>
        <a:p>
          <a:endParaRPr lang="en-US"/>
        </a:p>
      </dgm:t>
    </dgm:pt>
    <dgm:pt modelId="{85425A0A-8249-4B33-BDAE-B9A77954F283}" type="pres">
      <dgm:prSet presAssocID="{BEC47684-013B-4BA7-9BFE-57309C074F04}" presName="sp" presStyleCnt="0"/>
      <dgm:spPr/>
      <dgm:t>
        <a:bodyPr/>
        <a:lstStyle/>
        <a:p>
          <a:endParaRPr lang="en-US"/>
        </a:p>
      </dgm:t>
    </dgm:pt>
    <dgm:pt modelId="{9FFA0456-81E1-43C7-A585-CE83AE2DAD65}" type="pres">
      <dgm:prSet presAssocID="{36C94AC8-7EA2-434C-945B-3B739D84D620}" presName="arrowAndChildren" presStyleCnt="0"/>
      <dgm:spPr/>
      <dgm:t>
        <a:bodyPr/>
        <a:lstStyle/>
        <a:p>
          <a:endParaRPr lang="en-US"/>
        </a:p>
      </dgm:t>
    </dgm:pt>
    <dgm:pt modelId="{A72855E8-1A08-45B3-AF1A-99B627B5486C}" type="pres">
      <dgm:prSet presAssocID="{36C94AC8-7EA2-434C-945B-3B739D84D620}" presName="parentTextArrow" presStyleLbl="node1" presStyleIdx="4" presStyleCnt="10"/>
      <dgm:spPr/>
      <dgm:t>
        <a:bodyPr/>
        <a:lstStyle/>
        <a:p>
          <a:endParaRPr lang="en-US"/>
        </a:p>
      </dgm:t>
    </dgm:pt>
    <dgm:pt modelId="{3B53EDDC-0D4A-4F6D-8747-02618D934EFE}" type="pres">
      <dgm:prSet presAssocID="{B7959FEA-7D70-41F7-820E-C518B0FAE377}" presName="sp" presStyleCnt="0"/>
      <dgm:spPr/>
      <dgm:t>
        <a:bodyPr/>
        <a:lstStyle/>
        <a:p>
          <a:endParaRPr lang="en-US"/>
        </a:p>
      </dgm:t>
    </dgm:pt>
    <dgm:pt modelId="{4686E4F9-B428-488F-887B-5A216544A191}" type="pres">
      <dgm:prSet presAssocID="{8A7D3AB2-EEF7-4603-84ED-4EA7E5640584}" presName="arrowAndChildren" presStyleCnt="0"/>
      <dgm:spPr/>
      <dgm:t>
        <a:bodyPr/>
        <a:lstStyle/>
        <a:p>
          <a:endParaRPr lang="en-US"/>
        </a:p>
      </dgm:t>
    </dgm:pt>
    <dgm:pt modelId="{6D94F467-680F-4538-966D-3AB78CA98CAE}" type="pres">
      <dgm:prSet presAssocID="{8A7D3AB2-EEF7-4603-84ED-4EA7E5640584}" presName="parentTextArrow" presStyleLbl="node1" presStyleIdx="5" presStyleCnt="10"/>
      <dgm:spPr/>
      <dgm:t>
        <a:bodyPr/>
        <a:lstStyle/>
        <a:p>
          <a:endParaRPr lang="en-US"/>
        </a:p>
      </dgm:t>
    </dgm:pt>
    <dgm:pt modelId="{51980724-3400-4A03-88D7-9D2C68F33A9D}" type="pres">
      <dgm:prSet presAssocID="{15E3F57D-8E6E-49A9-9798-D2FA8AA9E865}" presName="sp" presStyleCnt="0"/>
      <dgm:spPr/>
      <dgm:t>
        <a:bodyPr/>
        <a:lstStyle/>
        <a:p>
          <a:endParaRPr lang="en-US"/>
        </a:p>
      </dgm:t>
    </dgm:pt>
    <dgm:pt modelId="{E71558FF-940F-4275-B4A3-72E947AEC1CC}" type="pres">
      <dgm:prSet presAssocID="{57E158AB-5444-4B94-8914-3F12640DC86E}" presName="arrowAndChildren" presStyleCnt="0"/>
      <dgm:spPr/>
      <dgm:t>
        <a:bodyPr/>
        <a:lstStyle/>
        <a:p>
          <a:endParaRPr lang="en-US"/>
        </a:p>
      </dgm:t>
    </dgm:pt>
    <dgm:pt modelId="{405644C0-1DF7-45B7-AC32-B134C93E7D3F}" type="pres">
      <dgm:prSet presAssocID="{57E158AB-5444-4B94-8914-3F12640DC86E}" presName="parentTextArrow" presStyleLbl="node1" presStyleIdx="6" presStyleCnt="10"/>
      <dgm:spPr/>
      <dgm:t>
        <a:bodyPr/>
        <a:lstStyle/>
        <a:p>
          <a:endParaRPr lang="en-US"/>
        </a:p>
      </dgm:t>
    </dgm:pt>
    <dgm:pt modelId="{932F36D6-122C-4945-B0F0-4F493AEC6C55}" type="pres">
      <dgm:prSet presAssocID="{6FD1BBCB-2D9F-480A-A1F5-D94ED540DE63}" presName="sp" presStyleCnt="0"/>
      <dgm:spPr/>
      <dgm:t>
        <a:bodyPr/>
        <a:lstStyle/>
        <a:p>
          <a:endParaRPr lang="en-US"/>
        </a:p>
      </dgm:t>
    </dgm:pt>
    <dgm:pt modelId="{D97F3F49-90B3-41AE-A5BA-0FCA4F9C5A9F}" type="pres">
      <dgm:prSet presAssocID="{470E36AC-5369-457A-859A-AC9BAA40F456}" presName="arrowAndChildren" presStyleCnt="0"/>
      <dgm:spPr/>
      <dgm:t>
        <a:bodyPr/>
        <a:lstStyle/>
        <a:p>
          <a:endParaRPr lang="en-US"/>
        </a:p>
      </dgm:t>
    </dgm:pt>
    <dgm:pt modelId="{4210237D-6C8D-4573-B0C7-4F78E8F222DE}" type="pres">
      <dgm:prSet presAssocID="{470E36AC-5369-457A-859A-AC9BAA40F456}" presName="parentTextArrow" presStyleLbl="node1" presStyleIdx="7" presStyleCnt="10"/>
      <dgm:spPr/>
      <dgm:t>
        <a:bodyPr/>
        <a:lstStyle/>
        <a:p>
          <a:endParaRPr lang="en-US"/>
        </a:p>
      </dgm:t>
    </dgm:pt>
    <dgm:pt modelId="{4204B75D-53E6-4106-BB37-80E6B96C83F7}" type="pres">
      <dgm:prSet presAssocID="{CD0893AA-B84F-47D0-87D1-B58A9924F665}" presName="sp" presStyleCnt="0"/>
      <dgm:spPr/>
      <dgm:t>
        <a:bodyPr/>
        <a:lstStyle/>
        <a:p>
          <a:endParaRPr lang="en-US"/>
        </a:p>
      </dgm:t>
    </dgm:pt>
    <dgm:pt modelId="{170CF514-7BC7-4336-A8BB-2C521DF1052E}" type="pres">
      <dgm:prSet presAssocID="{D15C6556-766A-41DF-8C3A-A2E7A6522711}" presName="arrowAndChildren" presStyleCnt="0"/>
      <dgm:spPr/>
      <dgm:t>
        <a:bodyPr/>
        <a:lstStyle/>
        <a:p>
          <a:endParaRPr lang="en-US"/>
        </a:p>
      </dgm:t>
    </dgm:pt>
    <dgm:pt modelId="{F007AD95-794C-4DBA-8E1D-0C19A5DBE5CF}" type="pres">
      <dgm:prSet presAssocID="{D15C6556-766A-41DF-8C3A-A2E7A6522711}" presName="parentTextArrow" presStyleLbl="node1" presStyleIdx="8" presStyleCnt="10"/>
      <dgm:spPr/>
      <dgm:t>
        <a:bodyPr/>
        <a:lstStyle/>
        <a:p>
          <a:endParaRPr lang="en-US"/>
        </a:p>
      </dgm:t>
    </dgm:pt>
    <dgm:pt modelId="{4DC4521C-2FE1-47FA-B1A0-F3F5608D3827}" type="pres">
      <dgm:prSet presAssocID="{010ADA95-2819-40DE-AB83-440783FD73D1}" presName="sp" presStyleCnt="0"/>
      <dgm:spPr/>
      <dgm:t>
        <a:bodyPr/>
        <a:lstStyle/>
        <a:p>
          <a:endParaRPr lang="en-US"/>
        </a:p>
      </dgm:t>
    </dgm:pt>
    <dgm:pt modelId="{E12EBA7E-F63A-46C1-B14E-0D4C614138E9}" type="pres">
      <dgm:prSet presAssocID="{2E7B81D6-8156-4185-93AF-F6CA54C0CC08}" presName="arrowAndChildren" presStyleCnt="0"/>
      <dgm:spPr/>
      <dgm:t>
        <a:bodyPr/>
        <a:lstStyle/>
        <a:p>
          <a:endParaRPr lang="en-US"/>
        </a:p>
      </dgm:t>
    </dgm:pt>
    <dgm:pt modelId="{24DCEECD-007A-4112-8BAE-7EDD6D2214F8}" type="pres">
      <dgm:prSet presAssocID="{2E7B81D6-8156-4185-93AF-F6CA54C0CC08}" presName="parentTextArrow" presStyleLbl="node1" presStyleIdx="9" presStyleCnt="10"/>
      <dgm:spPr/>
      <dgm:t>
        <a:bodyPr/>
        <a:lstStyle/>
        <a:p>
          <a:endParaRPr lang="en-US"/>
        </a:p>
      </dgm:t>
    </dgm:pt>
  </dgm:ptLst>
  <dgm:cxnLst>
    <dgm:cxn modelId="{0D4529BC-8E41-4553-AA43-9DDDFB850CA6}" type="presOf" srcId="{62699D99-7981-41C9-A7B9-4D60CE5C7771}" destId="{0B5B4A57-9B61-4A30-9710-931FB709AF2F}" srcOrd="0" destOrd="0" presId="urn:microsoft.com/office/officeart/2005/8/layout/process4"/>
    <dgm:cxn modelId="{BF5A8B49-CEE8-489F-BD38-F1D91E0C5C2E}" type="presOf" srcId="{470E36AC-5369-457A-859A-AC9BAA40F456}" destId="{4210237D-6C8D-4573-B0C7-4F78E8F222DE}" srcOrd="0" destOrd="0" presId="urn:microsoft.com/office/officeart/2005/8/layout/process4"/>
    <dgm:cxn modelId="{386B9C15-6920-4C55-B4E4-2787C9C4DAF5}" type="presOf" srcId="{3EF1D376-120C-4189-8405-4121B59565CA}" destId="{ED776B20-6EDA-4507-A8F7-70764620040B}" srcOrd="0" destOrd="0" presId="urn:microsoft.com/office/officeart/2005/8/layout/process4"/>
    <dgm:cxn modelId="{08896CEB-0860-4925-891A-BC17DB2E45ED}" srcId="{F158420B-16E5-4C2B-AACF-591C3B4C6F9D}" destId="{62699D99-7981-41C9-A7B9-4D60CE5C7771}" srcOrd="8" destOrd="0" parTransId="{8A86D9CA-69AC-4563-B1C4-03E034DEEAC8}" sibTransId="{CE15429B-068F-4EE7-BA16-78CFEFBB459B}"/>
    <dgm:cxn modelId="{8F4C2D36-2D99-43A8-8718-01AEB670F1E2}" srcId="{F158420B-16E5-4C2B-AACF-591C3B4C6F9D}" destId="{9ED88C3F-08BC-4FCF-B402-61ACE91301D1}" srcOrd="7" destOrd="0" parTransId="{A2020885-101B-4C86-9C13-03CC73252C42}" sibTransId="{C7DE371D-7FE2-40C6-A943-11F52085EAB9}"/>
    <dgm:cxn modelId="{0CF6AC78-E7C6-4C7A-B520-928E8720DAEA}" type="presOf" srcId="{2E7B81D6-8156-4185-93AF-F6CA54C0CC08}" destId="{24DCEECD-007A-4112-8BAE-7EDD6D2214F8}" srcOrd="0" destOrd="0" presId="urn:microsoft.com/office/officeart/2005/8/layout/process4"/>
    <dgm:cxn modelId="{28FA5258-8D10-4B22-AA2A-689639F69DCA}" srcId="{F158420B-16E5-4C2B-AACF-591C3B4C6F9D}" destId="{3EF1D376-120C-4189-8405-4121B59565CA}" srcOrd="6" destOrd="0" parTransId="{EE69E8C7-E0B0-43BC-A793-6E6517C74622}" sibTransId="{087D2A3B-014F-4721-92AF-EEED8CDFA63B}"/>
    <dgm:cxn modelId="{A1A14A07-3E42-44B1-9280-8A18EC8B5A64}" srcId="{F158420B-16E5-4C2B-AACF-591C3B4C6F9D}" destId="{8A7D3AB2-EEF7-4603-84ED-4EA7E5640584}" srcOrd="4" destOrd="0" parTransId="{77B6EC32-2655-4955-B460-08CA337F1614}" sibTransId="{B7959FEA-7D70-41F7-820E-C518B0FAE377}"/>
    <dgm:cxn modelId="{8910F869-E974-47B9-8E08-ADEDDD948867}" srcId="{F158420B-16E5-4C2B-AACF-591C3B4C6F9D}" destId="{57E158AB-5444-4B94-8914-3F12640DC86E}" srcOrd="3" destOrd="0" parTransId="{350F9D14-E118-4621-924B-EBE7032AC006}" sibTransId="{15E3F57D-8E6E-49A9-9798-D2FA8AA9E865}"/>
    <dgm:cxn modelId="{B7FCC659-8622-44C7-A643-8322799B84CD}" type="presOf" srcId="{F158420B-16E5-4C2B-AACF-591C3B4C6F9D}" destId="{1676D617-953D-4FA8-88B8-503FC3703C96}" srcOrd="0" destOrd="0" presId="urn:microsoft.com/office/officeart/2005/8/layout/process4"/>
    <dgm:cxn modelId="{4A137F9A-BAC4-4647-9168-C2E0FC82AE2B}" type="presOf" srcId="{8A7D3AB2-EEF7-4603-84ED-4EA7E5640584}" destId="{6D94F467-680F-4538-966D-3AB78CA98CAE}" srcOrd="0" destOrd="0" presId="urn:microsoft.com/office/officeart/2005/8/layout/process4"/>
    <dgm:cxn modelId="{ED95C2D4-9E1D-4EDF-B295-1114DD8BDF6F}" type="presOf" srcId="{36C94AC8-7EA2-434C-945B-3B739D84D620}" destId="{A72855E8-1A08-45B3-AF1A-99B627B5486C}" srcOrd="0" destOrd="0" presId="urn:microsoft.com/office/officeart/2005/8/layout/process4"/>
    <dgm:cxn modelId="{C37B05CC-A99E-42DF-AA0B-F50E5AE8EBB8}" srcId="{F158420B-16E5-4C2B-AACF-591C3B4C6F9D}" destId="{8859EBC2-0A3D-475A-9350-84702E386104}" srcOrd="9" destOrd="0" parTransId="{BD84A548-3F9C-4D08-BF2D-ADCAE8286B4F}" sibTransId="{E646819C-9217-4216-BFA0-782FCC23A9FC}"/>
    <dgm:cxn modelId="{475D5A8E-54BF-4792-8BBE-C04DD0883422}" type="presOf" srcId="{57E158AB-5444-4B94-8914-3F12640DC86E}" destId="{405644C0-1DF7-45B7-AC32-B134C93E7D3F}" srcOrd="0" destOrd="0" presId="urn:microsoft.com/office/officeart/2005/8/layout/process4"/>
    <dgm:cxn modelId="{AD351B6D-D166-40A3-9E25-385259A20157}" type="presOf" srcId="{9ED88C3F-08BC-4FCF-B402-61ACE91301D1}" destId="{3FB6C6AD-BDD7-4A2D-864E-D573631112CC}" srcOrd="0" destOrd="0" presId="urn:microsoft.com/office/officeart/2005/8/layout/process4"/>
    <dgm:cxn modelId="{41E05900-DD3B-434B-B9A0-BAA8EC500F17}" srcId="{F158420B-16E5-4C2B-AACF-591C3B4C6F9D}" destId="{470E36AC-5369-457A-859A-AC9BAA40F456}" srcOrd="2" destOrd="0" parTransId="{DAFD1A52-AF06-4341-8D3B-BCB7F43B419E}" sibTransId="{6FD1BBCB-2D9F-480A-A1F5-D94ED540DE63}"/>
    <dgm:cxn modelId="{FE22A26C-4CFE-4AA1-AACA-E3D102ECF9C3}" type="presOf" srcId="{8859EBC2-0A3D-475A-9350-84702E386104}" destId="{71E1D704-DDB5-4FAE-AFCF-38E017D4BB8C}" srcOrd="0" destOrd="0" presId="urn:microsoft.com/office/officeart/2005/8/layout/process4"/>
    <dgm:cxn modelId="{5B628384-6835-4DAF-9E2C-B01569EC5EB8}" srcId="{F158420B-16E5-4C2B-AACF-591C3B4C6F9D}" destId="{D15C6556-766A-41DF-8C3A-A2E7A6522711}" srcOrd="1" destOrd="0" parTransId="{ED0DC149-FE25-4493-BF5D-E6AF986A2DE7}" sibTransId="{CD0893AA-B84F-47D0-87D1-B58A9924F665}"/>
    <dgm:cxn modelId="{EB1ED718-C3EB-4F22-B4FA-38F0177997FE}" type="presOf" srcId="{D15C6556-766A-41DF-8C3A-A2E7A6522711}" destId="{F007AD95-794C-4DBA-8E1D-0C19A5DBE5CF}" srcOrd="0" destOrd="0" presId="urn:microsoft.com/office/officeart/2005/8/layout/process4"/>
    <dgm:cxn modelId="{BB624A94-25D5-4C40-8FC2-A007F0C9B7BD}" srcId="{F158420B-16E5-4C2B-AACF-591C3B4C6F9D}" destId="{2E7B81D6-8156-4185-93AF-F6CA54C0CC08}" srcOrd="0" destOrd="0" parTransId="{60CAB55E-C1C0-4B89-890B-9AAE4E6C16F2}" sibTransId="{010ADA95-2819-40DE-AB83-440783FD73D1}"/>
    <dgm:cxn modelId="{FFF1ED8A-ADBD-47BA-B96C-39F9EA5501CA}" srcId="{F158420B-16E5-4C2B-AACF-591C3B4C6F9D}" destId="{36C94AC8-7EA2-434C-945B-3B739D84D620}" srcOrd="5" destOrd="0" parTransId="{DA3EB342-C235-4511-A236-F63DCAB013F9}" sibTransId="{BEC47684-013B-4BA7-9BFE-57309C074F04}"/>
    <dgm:cxn modelId="{E700E0B9-16E0-4FAC-A4B6-388403AF0C17}" type="presParOf" srcId="{1676D617-953D-4FA8-88B8-503FC3703C96}" destId="{7003ACF4-B806-4242-AEB6-278FBF8DB7D4}" srcOrd="0" destOrd="0" presId="urn:microsoft.com/office/officeart/2005/8/layout/process4"/>
    <dgm:cxn modelId="{E91C6573-EE7C-443E-AC5F-F29AE83468EA}" type="presParOf" srcId="{7003ACF4-B806-4242-AEB6-278FBF8DB7D4}" destId="{71E1D704-DDB5-4FAE-AFCF-38E017D4BB8C}" srcOrd="0" destOrd="0" presId="urn:microsoft.com/office/officeart/2005/8/layout/process4"/>
    <dgm:cxn modelId="{EA9994E7-CDEE-40FA-A7B9-5A75DA3904AD}" type="presParOf" srcId="{1676D617-953D-4FA8-88B8-503FC3703C96}" destId="{868D59FC-FE74-42F8-B869-518A79914371}" srcOrd="1" destOrd="0" presId="urn:microsoft.com/office/officeart/2005/8/layout/process4"/>
    <dgm:cxn modelId="{770C6A27-A10A-46C5-8332-3457559C722B}" type="presParOf" srcId="{1676D617-953D-4FA8-88B8-503FC3703C96}" destId="{05279F35-B9B8-44F3-9B3F-3FC06189952B}" srcOrd="2" destOrd="0" presId="urn:microsoft.com/office/officeart/2005/8/layout/process4"/>
    <dgm:cxn modelId="{DC3C6F05-DF32-49A6-8CEE-B75F5939866C}" type="presParOf" srcId="{05279F35-B9B8-44F3-9B3F-3FC06189952B}" destId="{0B5B4A57-9B61-4A30-9710-931FB709AF2F}" srcOrd="0" destOrd="0" presId="urn:microsoft.com/office/officeart/2005/8/layout/process4"/>
    <dgm:cxn modelId="{B6765A8A-C381-4EAF-AD49-55DECA4702A6}" type="presParOf" srcId="{1676D617-953D-4FA8-88B8-503FC3703C96}" destId="{A1131FEF-BE00-4A70-8941-1251C7FD60D1}" srcOrd="3" destOrd="0" presId="urn:microsoft.com/office/officeart/2005/8/layout/process4"/>
    <dgm:cxn modelId="{F814CC2A-F56D-4341-A037-D33C32FB104D}" type="presParOf" srcId="{1676D617-953D-4FA8-88B8-503FC3703C96}" destId="{47B87A6F-9F03-4709-801D-9E5D16DC1038}" srcOrd="4" destOrd="0" presId="urn:microsoft.com/office/officeart/2005/8/layout/process4"/>
    <dgm:cxn modelId="{16A06DAC-0A6E-490F-B389-EF346634444B}" type="presParOf" srcId="{47B87A6F-9F03-4709-801D-9E5D16DC1038}" destId="{3FB6C6AD-BDD7-4A2D-864E-D573631112CC}" srcOrd="0" destOrd="0" presId="urn:microsoft.com/office/officeart/2005/8/layout/process4"/>
    <dgm:cxn modelId="{4FB3BE25-0102-4C7A-984C-6969E0E13599}" type="presParOf" srcId="{1676D617-953D-4FA8-88B8-503FC3703C96}" destId="{5C269C73-69B3-45E6-B01C-2F69CFAEB334}" srcOrd="5" destOrd="0" presId="urn:microsoft.com/office/officeart/2005/8/layout/process4"/>
    <dgm:cxn modelId="{762DA16E-98CA-4EDC-B81C-BAB4D970E12B}" type="presParOf" srcId="{1676D617-953D-4FA8-88B8-503FC3703C96}" destId="{56AA1919-00C0-4B9B-9CB9-F9DF313CC769}" srcOrd="6" destOrd="0" presId="urn:microsoft.com/office/officeart/2005/8/layout/process4"/>
    <dgm:cxn modelId="{B81352DB-C8EA-4357-ABE8-4F2C10D7FDBA}" type="presParOf" srcId="{56AA1919-00C0-4B9B-9CB9-F9DF313CC769}" destId="{ED776B20-6EDA-4507-A8F7-70764620040B}" srcOrd="0" destOrd="0" presId="urn:microsoft.com/office/officeart/2005/8/layout/process4"/>
    <dgm:cxn modelId="{597E860F-4C73-401B-89FB-DF7FF47BA375}" type="presParOf" srcId="{1676D617-953D-4FA8-88B8-503FC3703C96}" destId="{85425A0A-8249-4B33-BDAE-B9A77954F283}" srcOrd="7" destOrd="0" presId="urn:microsoft.com/office/officeart/2005/8/layout/process4"/>
    <dgm:cxn modelId="{C05C9501-8729-4C9D-A150-DEBA7B3AC85D}" type="presParOf" srcId="{1676D617-953D-4FA8-88B8-503FC3703C96}" destId="{9FFA0456-81E1-43C7-A585-CE83AE2DAD65}" srcOrd="8" destOrd="0" presId="urn:microsoft.com/office/officeart/2005/8/layout/process4"/>
    <dgm:cxn modelId="{43FEF702-C487-47AD-9917-48B3477D9D83}" type="presParOf" srcId="{9FFA0456-81E1-43C7-A585-CE83AE2DAD65}" destId="{A72855E8-1A08-45B3-AF1A-99B627B5486C}" srcOrd="0" destOrd="0" presId="urn:microsoft.com/office/officeart/2005/8/layout/process4"/>
    <dgm:cxn modelId="{0A82C68E-40B5-4BA7-AA96-68A002F4AA26}" type="presParOf" srcId="{1676D617-953D-4FA8-88B8-503FC3703C96}" destId="{3B53EDDC-0D4A-4F6D-8747-02618D934EFE}" srcOrd="9" destOrd="0" presId="urn:microsoft.com/office/officeart/2005/8/layout/process4"/>
    <dgm:cxn modelId="{FB0F0407-0F45-4737-977C-ACA129F62B04}" type="presParOf" srcId="{1676D617-953D-4FA8-88B8-503FC3703C96}" destId="{4686E4F9-B428-488F-887B-5A216544A191}" srcOrd="10" destOrd="0" presId="urn:microsoft.com/office/officeart/2005/8/layout/process4"/>
    <dgm:cxn modelId="{E198118E-7F06-4430-B7F7-B32A0B80AF88}" type="presParOf" srcId="{4686E4F9-B428-488F-887B-5A216544A191}" destId="{6D94F467-680F-4538-966D-3AB78CA98CAE}" srcOrd="0" destOrd="0" presId="urn:microsoft.com/office/officeart/2005/8/layout/process4"/>
    <dgm:cxn modelId="{5FC141E8-D3D0-4CD6-A368-A85A46F6120F}" type="presParOf" srcId="{1676D617-953D-4FA8-88B8-503FC3703C96}" destId="{51980724-3400-4A03-88D7-9D2C68F33A9D}" srcOrd="11" destOrd="0" presId="urn:microsoft.com/office/officeart/2005/8/layout/process4"/>
    <dgm:cxn modelId="{CB24CB7A-B3EA-4862-8CF8-0ECD3876D84C}" type="presParOf" srcId="{1676D617-953D-4FA8-88B8-503FC3703C96}" destId="{E71558FF-940F-4275-B4A3-72E947AEC1CC}" srcOrd="12" destOrd="0" presId="urn:microsoft.com/office/officeart/2005/8/layout/process4"/>
    <dgm:cxn modelId="{4DC8F4B5-A616-488D-8BDC-AF6F1F2874C5}" type="presParOf" srcId="{E71558FF-940F-4275-B4A3-72E947AEC1CC}" destId="{405644C0-1DF7-45B7-AC32-B134C93E7D3F}" srcOrd="0" destOrd="0" presId="urn:microsoft.com/office/officeart/2005/8/layout/process4"/>
    <dgm:cxn modelId="{00144D68-7A63-48CA-AFF2-49F34C0F5D54}" type="presParOf" srcId="{1676D617-953D-4FA8-88B8-503FC3703C96}" destId="{932F36D6-122C-4945-B0F0-4F493AEC6C55}" srcOrd="13" destOrd="0" presId="urn:microsoft.com/office/officeart/2005/8/layout/process4"/>
    <dgm:cxn modelId="{8E3EFB4C-B437-4640-B91E-E5CB809907E7}" type="presParOf" srcId="{1676D617-953D-4FA8-88B8-503FC3703C96}" destId="{D97F3F49-90B3-41AE-A5BA-0FCA4F9C5A9F}" srcOrd="14" destOrd="0" presId="urn:microsoft.com/office/officeart/2005/8/layout/process4"/>
    <dgm:cxn modelId="{B5D9DE14-7A45-4B00-9959-DB835AC169DE}" type="presParOf" srcId="{D97F3F49-90B3-41AE-A5BA-0FCA4F9C5A9F}" destId="{4210237D-6C8D-4573-B0C7-4F78E8F222DE}" srcOrd="0" destOrd="0" presId="urn:microsoft.com/office/officeart/2005/8/layout/process4"/>
    <dgm:cxn modelId="{4CF881DC-EBA8-4E42-877F-6AA998FEA3BC}" type="presParOf" srcId="{1676D617-953D-4FA8-88B8-503FC3703C96}" destId="{4204B75D-53E6-4106-BB37-80E6B96C83F7}" srcOrd="15" destOrd="0" presId="urn:microsoft.com/office/officeart/2005/8/layout/process4"/>
    <dgm:cxn modelId="{7814C56F-3702-47AA-9E91-A5B2366DD211}" type="presParOf" srcId="{1676D617-953D-4FA8-88B8-503FC3703C96}" destId="{170CF514-7BC7-4336-A8BB-2C521DF1052E}" srcOrd="16" destOrd="0" presId="urn:microsoft.com/office/officeart/2005/8/layout/process4"/>
    <dgm:cxn modelId="{8C8F1B8E-1257-4DBB-A309-1F017D319277}" type="presParOf" srcId="{170CF514-7BC7-4336-A8BB-2C521DF1052E}" destId="{F007AD95-794C-4DBA-8E1D-0C19A5DBE5CF}" srcOrd="0" destOrd="0" presId="urn:microsoft.com/office/officeart/2005/8/layout/process4"/>
    <dgm:cxn modelId="{A3CD2D34-B9F9-45B2-B39E-B686A50C29F5}" type="presParOf" srcId="{1676D617-953D-4FA8-88B8-503FC3703C96}" destId="{4DC4521C-2FE1-47FA-B1A0-F3F5608D3827}" srcOrd="17" destOrd="0" presId="urn:microsoft.com/office/officeart/2005/8/layout/process4"/>
    <dgm:cxn modelId="{8B000238-47D6-4E45-B619-4709611E4725}" type="presParOf" srcId="{1676D617-953D-4FA8-88B8-503FC3703C96}" destId="{E12EBA7E-F63A-46C1-B14E-0D4C614138E9}" srcOrd="18" destOrd="0" presId="urn:microsoft.com/office/officeart/2005/8/layout/process4"/>
    <dgm:cxn modelId="{08999F17-C5BD-4B81-A4C6-5EDA0C0E2283}" type="presParOf" srcId="{E12EBA7E-F63A-46C1-B14E-0D4C614138E9}" destId="{24DCEECD-007A-4112-8BAE-7EDD6D2214F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107F82-3EE5-4753-B761-E7FCE9A54B5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78F8150E-FAB0-429A-9D2B-F2273298E74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လုပ္ငန္းတာ၀န္မ်ားခြဲေ၀တာ၀န္ေပး ျ</a:t>
          </a:r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6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06EE79D5-05C2-4B7B-9930-1C73A3624AD0}" type="parTrans" cxnId="{13DA9095-C078-44D9-9E40-D38B70A4FD04}">
      <dgm:prSet/>
      <dgm:spPr/>
      <dgm:t>
        <a:bodyPr/>
        <a:lstStyle/>
        <a:p>
          <a:endParaRPr lang="en-US"/>
        </a:p>
      </dgm:t>
    </dgm:pt>
    <dgm:pt modelId="{87DFE137-DDEF-4CC9-9B8B-29EF5DAE681E}" type="sibTrans" cxnId="{13DA9095-C078-44D9-9E40-D38B70A4FD04}">
      <dgm:prSet/>
      <dgm:spPr/>
      <dgm:t>
        <a:bodyPr/>
        <a:lstStyle/>
        <a:p>
          <a:endParaRPr lang="en-US"/>
        </a:p>
      </dgm:t>
    </dgm:pt>
    <dgm:pt modelId="{C4CC73CF-38C3-4D68-AADD-0E64C806E795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ရွိျပီးသားအသင္းအဖြဲ႔မ်ား</a:t>
          </a:r>
          <a:r>
            <a:rPr lang="en-US" sz="16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အားေဆာ</a:t>
          </a:r>
          <a:r>
            <a:rPr lang="en-US" sz="16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္ၾ</a:t>
          </a:r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သစည္းရံုးျခင္း</a:t>
          </a:r>
          <a:endParaRPr lang="en-US" sz="16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E25DF855-DC7E-4982-AAA3-315C0AB0E32F}" type="parTrans" cxnId="{3D0F8305-7B2F-4B87-AF8F-0770FE2168F0}">
      <dgm:prSet/>
      <dgm:spPr/>
      <dgm:t>
        <a:bodyPr/>
        <a:lstStyle/>
        <a:p>
          <a:endParaRPr lang="en-US"/>
        </a:p>
      </dgm:t>
    </dgm:pt>
    <dgm:pt modelId="{0B2BF537-004D-4164-8203-D14338FB08F3}" type="sibTrans" cxnId="{3D0F8305-7B2F-4B87-AF8F-0770FE2168F0}">
      <dgm:prSet/>
      <dgm:spPr/>
      <dgm:t>
        <a:bodyPr/>
        <a:lstStyle/>
        <a:p>
          <a:endParaRPr lang="en-US"/>
        </a:p>
      </dgm:t>
    </dgm:pt>
    <dgm:pt modelId="{D6112C05-F628-4A4D-BE75-E7CF2AE9669C}">
      <dgm:prSet phldrT="[Text]"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လုပ္ငန္းစဥ</a:t>
          </a:r>
          <a:r>
            <a:rPr lang="en-US" sz="14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မ်ားအ</a:t>
          </a:r>
          <a:r>
            <a:rPr lang="en-US" sz="14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ေကာင္ထည</a:t>
          </a:r>
          <a:r>
            <a:rPr lang="en-US" sz="14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ေဖာ္ေဆာင</a:t>
          </a:r>
          <a:r>
            <a:rPr lang="en-US" sz="14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ရြက</a:t>
          </a:r>
          <a:r>
            <a:rPr lang="en-US" sz="14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4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4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C29A1810-BB77-48A2-BD08-2FDD2040F0C4}" type="parTrans" cxnId="{2497511C-5640-4C0C-830B-33AACAB9B848}">
      <dgm:prSet/>
      <dgm:spPr/>
      <dgm:t>
        <a:bodyPr/>
        <a:lstStyle/>
        <a:p>
          <a:endParaRPr lang="en-US"/>
        </a:p>
      </dgm:t>
    </dgm:pt>
    <dgm:pt modelId="{690A1450-9E38-4743-A60E-12CABDE5C256}" type="sibTrans" cxnId="{2497511C-5640-4C0C-830B-33AACAB9B848}">
      <dgm:prSet/>
      <dgm:spPr/>
      <dgm:t>
        <a:bodyPr/>
        <a:lstStyle/>
        <a:p>
          <a:endParaRPr lang="en-US"/>
        </a:p>
      </dgm:t>
    </dgm:pt>
    <dgm:pt modelId="{6C9CA68B-C9CD-418B-AAFC-4401371B8E92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စြမ္းေဆာင</a:t>
          </a:r>
          <a:r>
            <a:rPr lang="en-US" sz="16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ရည</a:t>
          </a:r>
          <a:r>
            <a:rPr lang="en-US" sz="16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မွင</a:t>
          </a:r>
          <a:r>
            <a:rPr lang="en-US" sz="16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့္</a:t>
          </a:r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တင</a:t>
          </a:r>
          <a:r>
            <a:rPr lang="en-US" sz="16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ျ</a:t>
          </a:r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6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A339D9DA-23E2-4CB7-A3EF-5A3C7878E8B0}" type="parTrans" cxnId="{DF2F41D3-033F-4F86-8FCD-078C41AC43AE}">
      <dgm:prSet/>
      <dgm:spPr/>
      <dgm:t>
        <a:bodyPr/>
        <a:lstStyle/>
        <a:p>
          <a:endParaRPr lang="en-US"/>
        </a:p>
      </dgm:t>
    </dgm:pt>
    <dgm:pt modelId="{98D481ED-EF83-4E6B-9CFA-F81A1D51B440}" type="sibTrans" cxnId="{DF2F41D3-033F-4F86-8FCD-078C41AC43AE}">
      <dgm:prSet/>
      <dgm:spPr/>
      <dgm:t>
        <a:bodyPr/>
        <a:lstStyle/>
        <a:p>
          <a:endParaRPr lang="en-US"/>
        </a:p>
      </dgm:t>
    </dgm:pt>
    <dgm:pt modelId="{3732E6FA-636F-4C37-A40B-2D1381CA5BEF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ေစာင</a:t>
          </a:r>
          <a:r>
            <a:rPr lang="en-US" sz="16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့္ၾ</a:t>
          </a:r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ကည</a:t>
          </a:r>
          <a:r>
            <a:rPr lang="en-US" sz="16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့္</a:t>
          </a:r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စစ္ေဆးျခင္း</a:t>
          </a:r>
          <a:r>
            <a:rPr lang="en-US" sz="16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ႏွင့္</a:t>
          </a:r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အကဲျဖတ္ေလ့လာျခင္း</a:t>
          </a:r>
          <a:endParaRPr lang="en-US" sz="16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959D4AC3-6CB8-4515-92A5-3D65C7373B07}" type="parTrans" cxnId="{C3A2A946-AF72-4844-AE42-E90980B34EF5}">
      <dgm:prSet/>
      <dgm:spPr/>
      <dgm:t>
        <a:bodyPr/>
        <a:lstStyle/>
        <a:p>
          <a:endParaRPr lang="en-US"/>
        </a:p>
      </dgm:t>
    </dgm:pt>
    <dgm:pt modelId="{34300A95-F1DF-4B54-8BD0-06DD860BD132}" type="sibTrans" cxnId="{C3A2A946-AF72-4844-AE42-E90980B34EF5}">
      <dgm:prSet/>
      <dgm:spPr/>
      <dgm:t>
        <a:bodyPr/>
        <a:lstStyle/>
        <a:p>
          <a:endParaRPr lang="en-US"/>
        </a:p>
      </dgm:t>
    </dgm:pt>
    <dgm:pt modelId="{2A07F5D5-FA3D-4E03-B4EF-A9BBDF706F69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မွန္ကန္ေသာလုပ္ငန္း</a:t>
          </a:r>
          <a:r>
            <a:rPr lang="en-US" sz="16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မ်ား</a:t>
          </a:r>
          <a:r>
            <a:rPr lang="en-US" sz="16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ေဆာင္ရြက</a:t>
          </a:r>
          <a:r>
            <a:rPr lang="en-US" sz="16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ျ</a:t>
          </a:r>
          <a:r>
            <a:rPr lang="en-US" sz="16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6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gm:t>
    </dgm:pt>
    <dgm:pt modelId="{060A0652-8CC8-46AC-9015-A6FC2C5E57CD}" type="parTrans" cxnId="{BD8F87FE-6DC4-4343-B7BC-3E175137F667}">
      <dgm:prSet/>
      <dgm:spPr/>
      <dgm:t>
        <a:bodyPr/>
        <a:lstStyle/>
        <a:p>
          <a:endParaRPr lang="en-US"/>
        </a:p>
      </dgm:t>
    </dgm:pt>
    <dgm:pt modelId="{EA199E55-C4CD-4B6A-8881-42F81A064DC9}" type="sibTrans" cxnId="{BD8F87FE-6DC4-4343-B7BC-3E175137F667}">
      <dgm:prSet/>
      <dgm:spPr/>
      <dgm:t>
        <a:bodyPr/>
        <a:lstStyle/>
        <a:p>
          <a:endParaRPr lang="en-US"/>
        </a:p>
      </dgm:t>
    </dgm:pt>
    <dgm:pt modelId="{26E5C55A-5BA0-4D66-9892-9F74B8A6B525}" type="pres">
      <dgm:prSet presAssocID="{6A107F82-3EE5-4753-B761-E7FCE9A54B54}" presName="CompostProcess" presStyleCnt="0">
        <dgm:presLayoutVars>
          <dgm:dir/>
          <dgm:resizeHandles val="exact"/>
        </dgm:presLayoutVars>
      </dgm:prSet>
      <dgm:spPr/>
    </dgm:pt>
    <dgm:pt modelId="{FEA9002A-B0C5-41BA-9875-9DF08E52FABF}" type="pres">
      <dgm:prSet presAssocID="{6A107F82-3EE5-4753-B761-E7FCE9A54B54}" presName="arrow" presStyleLbl="bgShp" presStyleIdx="0" presStyleCnt="1"/>
      <dgm:spPr/>
    </dgm:pt>
    <dgm:pt modelId="{3D7F9133-48B7-4246-968A-EAB6D50A25C9}" type="pres">
      <dgm:prSet presAssocID="{6A107F82-3EE5-4753-B761-E7FCE9A54B54}" presName="linearProcess" presStyleCnt="0"/>
      <dgm:spPr/>
    </dgm:pt>
    <dgm:pt modelId="{018B5D4F-A663-4DF3-AC1E-A333E5205614}" type="pres">
      <dgm:prSet presAssocID="{78F8150E-FAB0-429A-9D2B-F2273298E747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6345D-9C79-4B51-98BA-F5BF074E297C}" type="pres">
      <dgm:prSet presAssocID="{87DFE137-DDEF-4CC9-9B8B-29EF5DAE681E}" presName="sibTrans" presStyleCnt="0"/>
      <dgm:spPr/>
    </dgm:pt>
    <dgm:pt modelId="{A6553210-2941-47C5-9773-A4D08BDB8FF3}" type="pres">
      <dgm:prSet presAssocID="{6C9CA68B-C9CD-418B-AAFC-4401371B8E92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1A696-B340-44AA-B2C2-528731C084C0}" type="pres">
      <dgm:prSet presAssocID="{98D481ED-EF83-4E6B-9CFA-F81A1D51B440}" presName="sibTrans" presStyleCnt="0"/>
      <dgm:spPr/>
    </dgm:pt>
    <dgm:pt modelId="{BE092482-357E-4349-9E8B-04A72712D6F1}" type="pres">
      <dgm:prSet presAssocID="{C4CC73CF-38C3-4D68-AADD-0E64C806E79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611E8-F6CE-4EBE-B696-1D6E64BBA1AE}" type="pres">
      <dgm:prSet presAssocID="{0B2BF537-004D-4164-8203-D14338FB08F3}" presName="sibTrans" presStyleCnt="0"/>
      <dgm:spPr/>
    </dgm:pt>
    <dgm:pt modelId="{E6464F51-FD87-47B9-B767-49215D209F4E}" type="pres">
      <dgm:prSet presAssocID="{D6112C05-F628-4A4D-BE75-E7CF2AE9669C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AADEA-92CA-4245-B077-A6ACD1390169}" type="pres">
      <dgm:prSet presAssocID="{690A1450-9E38-4743-A60E-12CABDE5C256}" presName="sibTrans" presStyleCnt="0"/>
      <dgm:spPr/>
    </dgm:pt>
    <dgm:pt modelId="{4CA6F68E-F232-4714-BCA6-2E7D40BB3C2E}" type="pres">
      <dgm:prSet presAssocID="{3732E6FA-636F-4C37-A40B-2D1381CA5BE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619CC-3EB1-454A-9B48-7A3A93098438}" type="pres">
      <dgm:prSet presAssocID="{34300A95-F1DF-4B54-8BD0-06DD860BD132}" presName="sibTrans" presStyleCnt="0"/>
      <dgm:spPr/>
    </dgm:pt>
    <dgm:pt modelId="{A6052F76-1A3A-4F46-A8CA-FDBD3733AE61}" type="pres">
      <dgm:prSet presAssocID="{2A07F5D5-FA3D-4E03-B4EF-A9BBDF706F69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0F8305-7B2F-4B87-AF8F-0770FE2168F0}" srcId="{6A107F82-3EE5-4753-B761-E7FCE9A54B54}" destId="{C4CC73CF-38C3-4D68-AADD-0E64C806E795}" srcOrd="2" destOrd="0" parTransId="{E25DF855-DC7E-4982-AAA3-315C0AB0E32F}" sibTransId="{0B2BF537-004D-4164-8203-D14338FB08F3}"/>
    <dgm:cxn modelId="{28D3511C-D80D-46FD-99FE-666E9BE010D0}" type="presOf" srcId="{3732E6FA-636F-4C37-A40B-2D1381CA5BEF}" destId="{4CA6F68E-F232-4714-BCA6-2E7D40BB3C2E}" srcOrd="0" destOrd="0" presId="urn:microsoft.com/office/officeart/2005/8/layout/hProcess9"/>
    <dgm:cxn modelId="{63EA9D01-C15E-41F6-84C9-683E8EC1DE3B}" type="presOf" srcId="{D6112C05-F628-4A4D-BE75-E7CF2AE9669C}" destId="{E6464F51-FD87-47B9-B767-49215D209F4E}" srcOrd="0" destOrd="0" presId="urn:microsoft.com/office/officeart/2005/8/layout/hProcess9"/>
    <dgm:cxn modelId="{13CAC457-973F-43F6-8A21-ECDF1CD4639C}" type="presOf" srcId="{6C9CA68B-C9CD-418B-AAFC-4401371B8E92}" destId="{A6553210-2941-47C5-9773-A4D08BDB8FF3}" srcOrd="0" destOrd="0" presId="urn:microsoft.com/office/officeart/2005/8/layout/hProcess9"/>
    <dgm:cxn modelId="{BA36D014-784C-461D-B664-903D5E9251E9}" type="presOf" srcId="{C4CC73CF-38C3-4D68-AADD-0E64C806E795}" destId="{BE092482-357E-4349-9E8B-04A72712D6F1}" srcOrd="0" destOrd="0" presId="urn:microsoft.com/office/officeart/2005/8/layout/hProcess9"/>
    <dgm:cxn modelId="{2497511C-5640-4C0C-830B-33AACAB9B848}" srcId="{6A107F82-3EE5-4753-B761-E7FCE9A54B54}" destId="{D6112C05-F628-4A4D-BE75-E7CF2AE9669C}" srcOrd="3" destOrd="0" parTransId="{C29A1810-BB77-48A2-BD08-2FDD2040F0C4}" sibTransId="{690A1450-9E38-4743-A60E-12CABDE5C256}"/>
    <dgm:cxn modelId="{0D344A0F-1E21-4BD3-B7E4-D6ABFE6D8A11}" type="presOf" srcId="{78F8150E-FAB0-429A-9D2B-F2273298E747}" destId="{018B5D4F-A663-4DF3-AC1E-A333E5205614}" srcOrd="0" destOrd="0" presId="urn:microsoft.com/office/officeart/2005/8/layout/hProcess9"/>
    <dgm:cxn modelId="{90FA3895-DA66-4216-BF1A-D2CC4F76C3BE}" type="presOf" srcId="{2A07F5D5-FA3D-4E03-B4EF-A9BBDF706F69}" destId="{A6052F76-1A3A-4F46-A8CA-FDBD3733AE61}" srcOrd="0" destOrd="0" presId="urn:microsoft.com/office/officeart/2005/8/layout/hProcess9"/>
    <dgm:cxn modelId="{13DA9095-C078-44D9-9E40-D38B70A4FD04}" srcId="{6A107F82-3EE5-4753-B761-E7FCE9A54B54}" destId="{78F8150E-FAB0-429A-9D2B-F2273298E747}" srcOrd="0" destOrd="0" parTransId="{06EE79D5-05C2-4B7B-9930-1C73A3624AD0}" sibTransId="{87DFE137-DDEF-4CC9-9B8B-29EF5DAE681E}"/>
    <dgm:cxn modelId="{C3A2A946-AF72-4844-AE42-E90980B34EF5}" srcId="{6A107F82-3EE5-4753-B761-E7FCE9A54B54}" destId="{3732E6FA-636F-4C37-A40B-2D1381CA5BEF}" srcOrd="4" destOrd="0" parTransId="{959D4AC3-6CB8-4515-92A5-3D65C7373B07}" sibTransId="{34300A95-F1DF-4B54-8BD0-06DD860BD132}"/>
    <dgm:cxn modelId="{158CC4F1-B406-4083-BDDD-B486F3DDA4E9}" type="presOf" srcId="{6A107F82-3EE5-4753-B761-E7FCE9A54B54}" destId="{26E5C55A-5BA0-4D66-9892-9F74B8A6B525}" srcOrd="0" destOrd="0" presId="urn:microsoft.com/office/officeart/2005/8/layout/hProcess9"/>
    <dgm:cxn modelId="{BD8F87FE-6DC4-4343-B7BC-3E175137F667}" srcId="{6A107F82-3EE5-4753-B761-E7FCE9A54B54}" destId="{2A07F5D5-FA3D-4E03-B4EF-A9BBDF706F69}" srcOrd="5" destOrd="0" parTransId="{060A0652-8CC8-46AC-9015-A6FC2C5E57CD}" sibTransId="{EA199E55-C4CD-4B6A-8881-42F81A064DC9}"/>
    <dgm:cxn modelId="{DF2F41D3-033F-4F86-8FCD-078C41AC43AE}" srcId="{6A107F82-3EE5-4753-B761-E7FCE9A54B54}" destId="{6C9CA68B-C9CD-418B-AAFC-4401371B8E92}" srcOrd="1" destOrd="0" parTransId="{A339D9DA-23E2-4CB7-A3EF-5A3C7878E8B0}" sibTransId="{98D481ED-EF83-4E6B-9CFA-F81A1D51B440}"/>
    <dgm:cxn modelId="{30625ADC-614E-4983-AA80-CB99C0B3B6B8}" type="presParOf" srcId="{26E5C55A-5BA0-4D66-9892-9F74B8A6B525}" destId="{FEA9002A-B0C5-41BA-9875-9DF08E52FABF}" srcOrd="0" destOrd="0" presId="urn:microsoft.com/office/officeart/2005/8/layout/hProcess9"/>
    <dgm:cxn modelId="{6E8A46D7-779E-43F4-B4ED-1290EFCA1369}" type="presParOf" srcId="{26E5C55A-5BA0-4D66-9892-9F74B8A6B525}" destId="{3D7F9133-48B7-4246-968A-EAB6D50A25C9}" srcOrd="1" destOrd="0" presId="urn:microsoft.com/office/officeart/2005/8/layout/hProcess9"/>
    <dgm:cxn modelId="{CCD9585E-8334-430B-A690-2ACEFB186872}" type="presParOf" srcId="{3D7F9133-48B7-4246-968A-EAB6D50A25C9}" destId="{018B5D4F-A663-4DF3-AC1E-A333E5205614}" srcOrd="0" destOrd="0" presId="urn:microsoft.com/office/officeart/2005/8/layout/hProcess9"/>
    <dgm:cxn modelId="{EE21AF11-247E-499D-B139-85E475FE6BD6}" type="presParOf" srcId="{3D7F9133-48B7-4246-968A-EAB6D50A25C9}" destId="{0986345D-9C79-4B51-98BA-F5BF074E297C}" srcOrd="1" destOrd="0" presId="urn:microsoft.com/office/officeart/2005/8/layout/hProcess9"/>
    <dgm:cxn modelId="{487415D6-B1C1-441B-9785-E3F645CC479E}" type="presParOf" srcId="{3D7F9133-48B7-4246-968A-EAB6D50A25C9}" destId="{A6553210-2941-47C5-9773-A4D08BDB8FF3}" srcOrd="2" destOrd="0" presId="urn:microsoft.com/office/officeart/2005/8/layout/hProcess9"/>
    <dgm:cxn modelId="{0A6586BD-8E96-4B54-9E93-5ABDC891069C}" type="presParOf" srcId="{3D7F9133-48B7-4246-968A-EAB6D50A25C9}" destId="{2FE1A696-B340-44AA-B2C2-528731C084C0}" srcOrd="3" destOrd="0" presId="urn:microsoft.com/office/officeart/2005/8/layout/hProcess9"/>
    <dgm:cxn modelId="{ECC6D92A-4C67-43BA-AB08-C28BA1D458F8}" type="presParOf" srcId="{3D7F9133-48B7-4246-968A-EAB6D50A25C9}" destId="{BE092482-357E-4349-9E8B-04A72712D6F1}" srcOrd="4" destOrd="0" presId="urn:microsoft.com/office/officeart/2005/8/layout/hProcess9"/>
    <dgm:cxn modelId="{BDF809FA-F995-416B-88C7-40744BC28D1F}" type="presParOf" srcId="{3D7F9133-48B7-4246-968A-EAB6D50A25C9}" destId="{06C611E8-F6CE-4EBE-B696-1D6E64BBA1AE}" srcOrd="5" destOrd="0" presId="urn:microsoft.com/office/officeart/2005/8/layout/hProcess9"/>
    <dgm:cxn modelId="{471AEE35-DFCD-4040-B85D-F659FF005C74}" type="presParOf" srcId="{3D7F9133-48B7-4246-968A-EAB6D50A25C9}" destId="{E6464F51-FD87-47B9-B767-49215D209F4E}" srcOrd="6" destOrd="0" presId="urn:microsoft.com/office/officeart/2005/8/layout/hProcess9"/>
    <dgm:cxn modelId="{A020501B-6BF8-4773-A958-7429FF047FA9}" type="presParOf" srcId="{3D7F9133-48B7-4246-968A-EAB6D50A25C9}" destId="{43AAADEA-92CA-4245-B077-A6ACD1390169}" srcOrd="7" destOrd="0" presId="urn:microsoft.com/office/officeart/2005/8/layout/hProcess9"/>
    <dgm:cxn modelId="{FB9D599D-A0A3-4F7E-A868-3AE239CD3153}" type="presParOf" srcId="{3D7F9133-48B7-4246-968A-EAB6D50A25C9}" destId="{4CA6F68E-F232-4714-BCA6-2E7D40BB3C2E}" srcOrd="8" destOrd="0" presId="urn:microsoft.com/office/officeart/2005/8/layout/hProcess9"/>
    <dgm:cxn modelId="{70CF23DA-998C-4EA8-84B8-C177B0B1CBAA}" type="presParOf" srcId="{3D7F9133-48B7-4246-968A-EAB6D50A25C9}" destId="{AF0619CC-3EB1-454A-9B48-7A3A93098438}" srcOrd="9" destOrd="0" presId="urn:microsoft.com/office/officeart/2005/8/layout/hProcess9"/>
    <dgm:cxn modelId="{5CF891D3-1227-4CEC-A428-0FB538DDC58F}" type="presParOf" srcId="{3D7F9133-48B7-4246-968A-EAB6D50A25C9}" destId="{A6052F76-1A3A-4F46-A8CA-FDBD3733AE61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16F53-4D7B-4557-99FF-89FF3E702473}">
      <dsp:nvSpPr>
        <dsp:cNvPr id="0" name=""/>
        <dsp:cNvSpPr/>
      </dsp:nvSpPr>
      <dsp:spPr>
        <a:xfrm>
          <a:off x="6071" y="57481"/>
          <a:ext cx="1193824" cy="11582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၁။ </a:t>
          </a: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အေျခအေန</a:t>
          </a:r>
          <a:r>
            <a:rPr lang="en-US" sz="16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စစ္ေဆးျခင္း</a:t>
          </a:r>
          <a:endParaRPr lang="en-US" sz="16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39994" y="91404"/>
        <a:ext cx="1125978" cy="1090372"/>
      </dsp:txXfrm>
    </dsp:sp>
    <dsp:sp modelId="{7F961C39-80DC-4A78-9278-79240243CA6E}">
      <dsp:nvSpPr>
        <dsp:cNvPr id="0" name=""/>
        <dsp:cNvSpPr/>
      </dsp:nvSpPr>
      <dsp:spPr>
        <a:xfrm rot="5400000">
          <a:off x="576868" y="1241815"/>
          <a:ext cx="52229" cy="522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8DD13-0D85-4C3A-9EF8-80B169BC073E}">
      <dsp:nvSpPr>
        <dsp:cNvPr id="0" name=""/>
        <dsp:cNvSpPr/>
      </dsp:nvSpPr>
      <dsp:spPr>
        <a:xfrm>
          <a:off x="6071" y="1320160"/>
          <a:ext cx="1193824" cy="259812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အဖြဲ႔အစည္းအသီးသီး၏စီစဥ</a:t>
          </a:r>
          <a:r>
            <a:rPr lang="en-US" sz="14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ေဆာင္ရြက္မ</a:t>
          </a:r>
          <a:r>
            <a:rPr lang="en-US" sz="14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ႈ </a:t>
          </a:r>
          <a:r>
            <a:rPr lang="en-US" sz="1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မ်ား</a:t>
          </a:r>
          <a:r>
            <a:rPr lang="en-US" sz="14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ႏွင့္</a:t>
          </a:r>
          <a:r>
            <a:rPr lang="en-US" sz="1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ဦးေဆာင္မႈပုံစံမ်ားကိုစစ</a:t>
          </a:r>
          <a:r>
            <a:rPr lang="en-US" sz="14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ေဆးျခင္း</a:t>
          </a:r>
          <a:endParaRPr lang="en-US" sz="14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41037" y="1355126"/>
        <a:ext cx="1123892" cy="2528197"/>
      </dsp:txXfrm>
    </dsp:sp>
    <dsp:sp modelId="{C82F8EF6-516F-460F-A0DC-9AEDB06828E0}">
      <dsp:nvSpPr>
        <dsp:cNvPr id="0" name=""/>
        <dsp:cNvSpPr/>
      </dsp:nvSpPr>
      <dsp:spPr>
        <a:xfrm>
          <a:off x="1367031" y="57481"/>
          <a:ext cx="1193824" cy="1223488"/>
        </a:xfrm>
        <a:prstGeom prst="roundRect">
          <a:avLst>
            <a:gd name="adj" fmla="val 10000"/>
          </a:avLst>
        </a:prstGeom>
        <a:solidFill>
          <a:schemeClr val="accent5">
            <a:hueOff val="-5159"/>
            <a:satOff val="-3701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၂။ 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လုပ္ေဆာင္ရ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မည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့္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လုပ္ငန္း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မ်ားကိုခ်မွတ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ျ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4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1401997" y="92447"/>
        <a:ext cx="1123892" cy="1153556"/>
      </dsp:txXfrm>
    </dsp:sp>
    <dsp:sp modelId="{83ECB601-ECC6-43F9-B53C-474BBAD61B2E}">
      <dsp:nvSpPr>
        <dsp:cNvPr id="0" name=""/>
        <dsp:cNvSpPr/>
      </dsp:nvSpPr>
      <dsp:spPr>
        <a:xfrm rot="5400000">
          <a:off x="1937828" y="1307085"/>
          <a:ext cx="52229" cy="522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299"/>
            <a:satOff val="-3084"/>
            <a:lumOff val="-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9C132-C016-4E2E-9557-324300515600}">
      <dsp:nvSpPr>
        <dsp:cNvPr id="0" name=""/>
        <dsp:cNvSpPr/>
      </dsp:nvSpPr>
      <dsp:spPr>
        <a:xfrm>
          <a:off x="1367031" y="1385429"/>
          <a:ext cx="1193824" cy="262077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6511"/>
            <a:satOff val="-2704"/>
            <a:lumOff val="-40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6511"/>
              <a:satOff val="-2704"/>
              <a:lumOff val="-4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ေဘးအ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ရာယ္ေလ်ာ့ပါးေရး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ေကာ္မတီအဖြဲ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႔ ၀င္မ်ား၏လုပ္ 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ငန္းအစီအစဥ္အက်ဥ္းခ်ုဳပ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္ႏွင့္တာ၀န္၀တၱရားမ်ားသတ္မွတ္ ျ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4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1401997" y="1420395"/>
        <a:ext cx="1123892" cy="2550841"/>
      </dsp:txXfrm>
    </dsp:sp>
    <dsp:sp modelId="{8D9387CD-9B5A-446F-882D-AC3162B6889A}">
      <dsp:nvSpPr>
        <dsp:cNvPr id="0" name=""/>
        <dsp:cNvSpPr/>
      </dsp:nvSpPr>
      <dsp:spPr>
        <a:xfrm>
          <a:off x="2871441" y="0"/>
          <a:ext cx="1133942" cy="1106099"/>
        </a:xfrm>
        <a:prstGeom prst="roundRect">
          <a:avLst>
            <a:gd name="adj" fmla="val 10000"/>
          </a:avLst>
        </a:prstGeom>
        <a:solidFill>
          <a:schemeClr val="accent5">
            <a:hueOff val="-10318"/>
            <a:satOff val="-7401"/>
            <a:lumOff val="-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၃။ </a:t>
          </a:r>
          <a:r>
            <a:rPr lang="en-US" sz="12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ေဘးအ</a:t>
          </a:r>
          <a: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2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ရာယ္စီမံခန</a:t>
          </a:r>
          <a: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္႔ခြဲေရးေကာ္မတီအဖြဲ႕၀င္မ်ား </a:t>
          </a:r>
          <a:r>
            <a:rPr lang="en-US" sz="12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ေရြး</a:t>
          </a:r>
          <a: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2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ခ်ယ</a:t>
          </a:r>
          <a: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2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2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2903838" y="32397"/>
        <a:ext cx="1069148" cy="1041305"/>
      </dsp:txXfrm>
    </dsp:sp>
    <dsp:sp modelId="{97E6FD12-076F-4FC5-9DB2-F6D9B4E6E547}">
      <dsp:nvSpPr>
        <dsp:cNvPr id="0" name=""/>
        <dsp:cNvSpPr/>
      </dsp:nvSpPr>
      <dsp:spPr>
        <a:xfrm rot="5591329">
          <a:off x="3362541" y="1160955"/>
          <a:ext cx="81096" cy="522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8598"/>
            <a:satOff val="-6168"/>
            <a:lumOff val="-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22423-35BA-4597-B1D5-F3EE2EB43743}">
      <dsp:nvSpPr>
        <dsp:cNvPr id="0" name=""/>
        <dsp:cNvSpPr/>
      </dsp:nvSpPr>
      <dsp:spPr>
        <a:xfrm>
          <a:off x="2727991" y="1268041"/>
          <a:ext cx="1193824" cy="264480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3022"/>
            <a:satOff val="-5408"/>
            <a:lumOff val="-81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3022"/>
              <a:satOff val="-5408"/>
              <a:lumOff val="-8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Zawgyi-One" pitchFamily="34" charset="0"/>
              <a:cs typeface="Zawgyi-One" pitchFamily="34" charset="0"/>
            </a:rPr>
            <a:t>ေကာ္မတီအဖြဲ႕၀င္လူဦးေရပါ၀င္ဖြဲ႔ </a:t>
          </a:r>
          <a:r>
            <a:rPr lang="en-US" sz="1200" kern="1200" dirty="0" err="1" smtClean="0">
              <a:latin typeface="Zawgyi-One" pitchFamily="34" charset="0"/>
              <a:cs typeface="Zawgyi-One" pitchFamily="34" charset="0"/>
            </a:rPr>
            <a:t>စည္းရာတြင္လုပ</a:t>
          </a:r>
          <a:r>
            <a:rPr lang="en-US" sz="1200" kern="1200" dirty="0" smtClean="0">
              <a:latin typeface="Zawgyi-One" pitchFamily="34" charset="0"/>
              <a:cs typeface="Zawgyi-One" pitchFamily="34" charset="0"/>
            </a:rPr>
            <a:t>္ </a:t>
          </a:r>
          <a:r>
            <a:rPr lang="en-US" sz="1200" kern="1200" dirty="0" err="1" smtClean="0">
              <a:latin typeface="Zawgyi-One" pitchFamily="34" charset="0"/>
              <a:cs typeface="Zawgyi-One" pitchFamily="34" charset="0"/>
            </a:rPr>
            <a:t>ငန္းအစီအစဥ</a:t>
          </a:r>
          <a:r>
            <a:rPr lang="en-US" sz="1200" kern="1200" dirty="0" smtClean="0">
              <a:latin typeface="Zawgyi-One" pitchFamily="34" charset="0"/>
              <a:cs typeface="Zawgyi-One" pitchFamily="34" charset="0"/>
            </a:rPr>
            <a:t>္၏သေဘာသဘာ၀အတိုင္းဆံုး       ျ</a:t>
          </a:r>
          <a:r>
            <a:rPr lang="en-US" sz="1200" kern="1200" dirty="0" err="1" smtClean="0">
              <a:latin typeface="Zawgyi-One" pitchFamily="34" charset="0"/>
              <a:cs typeface="Zawgyi-One" pitchFamily="34" charset="0"/>
            </a:rPr>
            <a:t>ဖတ</a:t>
          </a:r>
          <a:r>
            <a:rPr lang="en-US" sz="1200" kern="1200" dirty="0" smtClean="0">
              <a:latin typeface="Zawgyi-One" pitchFamily="34" charset="0"/>
              <a:cs typeface="Zawgyi-One" pitchFamily="34" charset="0"/>
            </a:rPr>
            <a:t>္ျ</a:t>
          </a:r>
          <a:r>
            <a:rPr lang="en-US" sz="1200" kern="1200" dirty="0" err="1" smtClean="0">
              <a:latin typeface="Zawgyi-One" pitchFamily="34" charset="0"/>
              <a:cs typeface="Zawgyi-One" pitchFamily="34" charset="0"/>
            </a:rPr>
            <a:t>ပီး</a:t>
          </a:r>
          <a:r>
            <a:rPr lang="en-US" sz="1200" kern="1200" dirty="0" smtClean="0">
              <a:latin typeface="Zawgyi-One" pitchFamily="34" charset="0"/>
              <a:cs typeface="Zawgyi-One" pitchFamily="34" charset="0"/>
            </a:rPr>
            <a:t> </a:t>
          </a:r>
          <a:r>
            <a:rPr lang="en-US" sz="1200" kern="1200" dirty="0" err="1" smtClean="0">
              <a:latin typeface="Zawgyi-One" pitchFamily="34" charset="0"/>
              <a:cs typeface="Zawgyi-One" pitchFamily="34" charset="0"/>
            </a:rPr>
            <a:t>လိုအပ္ေသာအ</a:t>
          </a:r>
          <a:r>
            <a:rPr lang="en-US" sz="1200" kern="1200" dirty="0" smtClean="0">
              <a:latin typeface="Zawgyi-One" pitchFamily="34" charset="0"/>
              <a:cs typeface="Zawgyi-One" pitchFamily="34" charset="0"/>
            </a:rPr>
            <a:t> </a:t>
          </a:r>
          <a:r>
            <a:rPr lang="en-US" sz="1200" kern="1200" dirty="0" err="1" smtClean="0">
              <a:latin typeface="Zawgyi-One" pitchFamily="34" charset="0"/>
              <a:cs typeface="Zawgyi-One" pitchFamily="34" charset="0"/>
            </a:rPr>
            <a:t>ရင္းျမစ္မ်ားကို</a:t>
          </a:r>
          <a:r>
            <a:rPr lang="en-US" sz="1200" kern="1200" dirty="0" smtClean="0">
              <a:latin typeface="Zawgyi-One" pitchFamily="34" charset="0"/>
              <a:cs typeface="Zawgyi-One" pitchFamily="34" charset="0"/>
            </a:rPr>
            <a:t> </a:t>
          </a:r>
          <a:r>
            <a:rPr lang="en-US" sz="1200" kern="1200" dirty="0" err="1" smtClean="0">
              <a:latin typeface="Zawgyi-One" pitchFamily="34" charset="0"/>
              <a:cs typeface="Zawgyi-One" pitchFamily="34" charset="0"/>
            </a:rPr>
            <a:t>လည္းရွိျပီးသား</a:t>
          </a:r>
          <a:r>
            <a:rPr lang="en-US" sz="1200" kern="1200" dirty="0" smtClean="0">
              <a:latin typeface="Zawgyi-One" pitchFamily="34" charset="0"/>
              <a:cs typeface="Zawgyi-One" pitchFamily="34" charset="0"/>
            </a:rPr>
            <a:t> </a:t>
          </a:r>
          <a:r>
            <a:rPr lang="en-US" sz="1200" kern="1200" dirty="0" err="1" smtClean="0">
              <a:latin typeface="Zawgyi-One" pitchFamily="34" charset="0"/>
              <a:cs typeface="Zawgyi-One" pitchFamily="34" charset="0"/>
            </a:rPr>
            <a:t>ေကာ္မတီမ်ားမွရရွိနိင္သည</a:t>
          </a:r>
          <a:r>
            <a:rPr lang="en-US" sz="1200" kern="1200" dirty="0" smtClean="0">
              <a:latin typeface="Zawgyi-One" pitchFamily="34" charset="0"/>
              <a:cs typeface="Zawgyi-One" pitchFamily="34" charset="0"/>
            </a:rPr>
            <a:t>္။</a:t>
          </a:r>
          <a:endParaRPr lang="en-US" sz="12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2762957" y="1303007"/>
        <a:ext cx="1123892" cy="2574870"/>
      </dsp:txXfrm>
    </dsp:sp>
    <dsp:sp modelId="{3245540E-5D45-4DAE-944A-42E842216FF1}">
      <dsp:nvSpPr>
        <dsp:cNvPr id="0" name=""/>
        <dsp:cNvSpPr/>
      </dsp:nvSpPr>
      <dsp:spPr>
        <a:xfrm>
          <a:off x="4088951" y="57481"/>
          <a:ext cx="1256046" cy="1115163"/>
        </a:xfrm>
        <a:prstGeom prst="roundRect">
          <a:avLst>
            <a:gd name="adj" fmla="val 10000"/>
          </a:avLst>
        </a:prstGeom>
        <a:solidFill>
          <a:schemeClr val="accent5">
            <a:hueOff val="-15477"/>
            <a:satOff val="-11102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၄။အဖြဲ႕၀င္မ်ားအားအတည္ျ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ပဳသတ္မွတ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400" kern="1200" noProof="0" dirty="0" smtClean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4121613" y="90143"/>
        <a:ext cx="1190722" cy="1049839"/>
      </dsp:txXfrm>
    </dsp:sp>
    <dsp:sp modelId="{457705A1-0A1E-4F51-8DC3-5FC7BAD285DB}">
      <dsp:nvSpPr>
        <dsp:cNvPr id="0" name=""/>
        <dsp:cNvSpPr/>
      </dsp:nvSpPr>
      <dsp:spPr>
        <a:xfrm rot="5400000">
          <a:off x="4690860" y="1198760"/>
          <a:ext cx="52229" cy="522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2897"/>
            <a:satOff val="-9251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90C04-6BAC-4D45-9802-FA1AEF791C02}">
      <dsp:nvSpPr>
        <dsp:cNvPr id="0" name=""/>
        <dsp:cNvSpPr/>
      </dsp:nvSpPr>
      <dsp:spPr>
        <a:xfrm>
          <a:off x="4120062" y="1277105"/>
          <a:ext cx="1193824" cy="25310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9533"/>
            <a:satOff val="-8113"/>
            <a:lumOff val="-122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9533"/>
              <a:satOff val="-8113"/>
              <a:lumOff val="-12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noProof="0" dirty="0" smtClean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ေဘးအ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ရာယ္စီမံခန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ခြဲေရး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ေကာ္မတီအဖြဲ႕၀င္မ်ားသည္ ၄င္းတို႔၏ပါ၀င္ 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ေဆာင္ရြက္မႈကိုသတ္မွတ္ရ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သည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endParaRPr lang="en-US" sz="14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4155028" y="1312071"/>
        <a:ext cx="1123892" cy="2461104"/>
      </dsp:txXfrm>
    </dsp:sp>
    <dsp:sp modelId="{E0B8F8DC-8695-455C-8BFC-6993B5419288}">
      <dsp:nvSpPr>
        <dsp:cNvPr id="0" name=""/>
        <dsp:cNvSpPr/>
      </dsp:nvSpPr>
      <dsp:spPr>
        <a:xfrm>
          <a:off x="5512134" y="0"/>
          <a:ext cx="1502834" cy="1514459"/>
        </a:xfrm>
        <a:prstGeom prst="roundRect">
          <a:avLst>
            <a:gd name="adj" fmla="val 10000"/>
          </a:avLst>
        </a:prstGeom>
        <a:solidFill>
          <a:schemeClr val="accent5">
            <a:hueOff val="-20636"/>
            <a:satOff val="-14802"/>
            <a:lumOff val="-78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/>
          </a:r>
          <a:b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</a:br>
          <a: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၅။ </a:t>
          </a:r>
          <a:r>
            <a:rPr lang="en-US" sz="12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ေဘးအ</a:t>
          </a:r>
          <a: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2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ရာယ္စီမံခန</a:t>
          </a:r>
          <a: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</a:t>
          </a:r>
          <a:r>
            <a:rPr lang="en-US" sz="12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ခြဲေရးေကာ္မတီ၏လုပ</a:t>
          </a:r>
          <a: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2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ငန္းေဆာင္တာမ်ားကို</a:t>
          </a:r>
          <a: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2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မိတ္ဆက္ေပးျခင္း</a:t>
          </a:r>
          <a:endParaRPr lang="en-US" sz="12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5556151" y="44017"/>
        <a:ext cx="1414800" cy="1426425"/>
      </dsp:txXfrm>
    </dsp:sp>
    <dsp:sp modelId="{5A53F965-6207-4A57-AEB4-7DFC083058F0}">
      <dsp:nvSpPr>
        <dsp:cNvPr id="0" name=""/>
        <dsp:cNvSpPr/>
      </dsp:nvSpPr>
      <dsp:spPr>
        <a:xfrm rot="5400000">
          <a:off x="6223066" y="1569315"/>
          <a:ext cx="80970" cy="522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7197"/>
            <a:satOff val="-12335"/>
            <a:lumOff val="-65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1741F-5614-4E92-BA90-C6178E4E0C31}">
      <dsp:nvSpPr>
        <dsp:cNvPr id="0" name=""/>
        <dsp:cNvSpPr/>
      </dsp:nvSpPr>
      <dsp:spPr>
        <a:xfrm>
          <a:off x="5666639" y="1676400"/>
          <a:ext cx="1193824" cy="137380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26045"/>
            <a:satOff val="-10817"/>
            <a:lumOff val="-162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26045"/>
              <a:satOff val="-10817"/>
              <a:lumOff val="-1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Zawgyi-One" pitchFamily="34" charset="0"/>
              <a:cs typeface="Zawgyi-One" pitchFamily="34" charset="0"/>
            </a:rPr>
            <a:t>ေက်းရြာေဘးအ</a:t>
          </a:r>
          <a:r>
            <a:rPr lang="en-US" sz="1200" kern="1200" dirty="0" smtClean="0">
              <a:latin typeface="Zawgyi-One" pitchFamily="34" charset="0"/>
              <a:cs typeface="Zawgyi-One" pitchFamily="34" charset="0"/>
            </a:rPr>
            <a:t>ႏၲရာယ္ေလ်ာ့ပါးေရးေကာ္မတီအဖြဲ႕၀င္မ်ားႏွင့္မိတ္ဆက္အစည္းအေ၀း </a:t>
          </a:r>
          <a:r>
            <a:rPr lang="en-US" sz="1200" kern="1200" dirty="0" err="1" smtClean="0">
              <a:latin typeface="Zawgyi-One" pitchFamily="34" charset="0"/>
              <a:cs typeface="Zawgyi-One" pitchFamily="34" charset="0"/>
            </a:rPr>
            <a:t>က်င္းပျခင္း</a:t>
          </a:r>
          <a:endParaRPr lang="en-US" sz="12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5701605" y="1711366"/>
        <a:ext cx="1123892" cy="1303876"/>
      </dsp:txXfrm>
    </dsp:sp>
    <dsp:sp modelId="{FB490386-9A77-454E-A646-146C2FAE7587}">
      <dsp:nvSpPr>
        <dsp:cNvPr id="0" name=""/>
        <dsp:cNvSpPr/>
      </dsp:nvSpPr>
      <dsp:spPr>
        <a:xfrm rot="5400000">
          <a:off x="6237436" y="3076324"/>
          <a:ext cx="52229" cy="522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21496"/>
            <a:satOff val="-15419"/>
            <a:lumOff val="-81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A2696-7E47-47A4-AE76-BF07F225A2B9}">
      <dsp:nvSpPr>
        <dsp:cNvPr id="0" name=""/>
        <dsp:cNvSpPr/>
      </dsp:nvSpPr>
      <dsp:spPr>
        <a:xfrm>
          <a:off x="5666639" y="3154669"/>
          <a:ext cx="1193824" cy="143604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32556"/>
            <a:satOff val="-13521"/>
            <a:lumOff val="-203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32556"/>
              <a:satOff val="-13521"/>
              <a:lumOff val="-20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Zawgyi-One" pitchFamily="34" charset="0"/>
              <a:cs typeface="Zawgyi-One" pitchFamily="34" charset="0"/>
            </a:rPr>
            <a:t>ဥကၠဌ၊ဒု-ဥကၠဌ</a:t>
          </a:r>
          <a:r>
            <a:rPr lang="en-US" sz="1400" kern="1200" dirty="0" smtClean="0">
              <a:latin typeface="Zawgyi-One" pitchFamily="34" charset="0"/>
              <a:cs typeface="Zawgyi-One" pitchFamily="34" charset="0"/>
            </a:rPr>
            <a:t> ႏွင့္ </a:t>
          </a:r>
          <a:r>
            <a:rPr lang="en-US" sz="1400" kern="1200" dirty="0" err="1" smtClean="0">
              <a:latin typeface="Zawgyi-One" pitchFamily="34" charset="0"/>
              <a:cs typeface="Zawgyi-One" pitchFamily="34" charset="0"/>
            </a:rPr>
            <a:t>အတြင္းေရးမ</a:t>
          </a:r>
          <a:r>
            <a:rPr lang="en-US" sz="1400" kern="1200" dirty="0" smtClean="0">
              <a:latin typeface="Zawgyi-One" pitchFamily="34" charset="0"/>
              <a:cs typeface="Zawgyi-One" pitchFamily="34" charset="0"/>
            </a:rPr>
            <a:t>ွဴ</a:t>
          </a:r>
          <a:r>
            <a:rPr lang="en-US" sz="1400" kern="1200" dirty="0" err="1" smtClean="0">
              <a:latin typeface="Zawgyi-One" pitchFamily="34" charset="0"/>
              <a:cs typeface="Zawgyi-One" pitchFamily="34" charset="0"/>
            </a:rPr>
            <a:t>းေရြးခ်ယ</a:t>
          </a:r>
          <a:r>
            <a:rPr lang="en-US" sz="1400" kern="1200" dirty="0" smtClean="0">
              <a:latin typeface="Zawgyi-One" pitchFamily="34" charset="0"/>
              <a:cs typeface="Zawgyi-One" pitchFamily="34" charset="0"/>
            </a:rPr>
            <a:t>္ျ</a:t>
          </a:r>
          <a:r>
            <a:rPr lang="en-US" sz="1400" kern="1200" dirty="0" err="1" smtClean="0">
              <a:latin typeface="Zawgyi-One" pitchFamily="34" charset="0"/>
              <a:cs typeface="Zawgyi-One" pitchFamily="34" charset="0"/>
            </a:rPr>
            <a:t>ခင္း</a:t>
          </a:r>
          <a:endParaRPr lang="en-US" sz="14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5701605" y="3189635"/>
        <a:ext cx="1123892" cy="1366116"/>
      </dsp:txXfrm>
    </dsp:sp>
    <dsp:sp modelId="{5E098244-0C2D-45E7-B6F4-DF4996055E03}">
      <dsp:nvSpPr>
        <dsp:cNvPr id="0" name=""/>
        <dsp:cNvSpPr/>
      </dsp:nvSpPr>
      <dsp:spPr>
        <a:xfrm>
          <a:off x="7182104" y="57481"/>
          <a:ext cx="1193824" cy="1025880"/>
        </a:xfrm>
        <a:prstGeom prst="roundRect">
          <a:avLst>
            <a:gd name="adj" fmla="val 10000"/>
          </a:avLst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၆။ရပ္ရြာလူထုကိုအသိေပးျခင္း</a:t>
          </a:r>
          <a:endParaRPr lang="en-US" sz="14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7212151" y="87528"/>
        <a:ext cx="1133730" cy="965786"/>
      </dsp:txXfrm>
    </dsp:sp>
    <dsp:sp modelId="{1F2759A7-F375-490A-9E6A-93F8D34ABF4F}">
      <dsp:nvSpPr>
        <dsp:cNvPr id="0" name=""/>
        <dsp:cNvSpPr/>
      </dsp:nvSpPr>
      <dsp:spPr>
        <a:xfrm rot="5400000">
          <a:off x="7752901" y="1109477"/>
          <a:ext cx="52229" cy="522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31CC5-DC6A-4EC9-B215-417953766F79}">
      <dsp:nvSpPr>
        <dsp:cNvPr id="0" name=""/>
        <dsp:cNvSpPr/>
      </dsp:nvSpPr>
      <dsp:spPr>
        <a:xfrm>
          <a:off x="7182104" y="1187822"/>
          <a:ext cx="1193824" cy="25795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39067"/>
            <a:satOff val="-16225"/>
            <a:lumOff val="-244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39067"/>
              <a:satOff val="-16225"/>
              <a:lumOff val="-24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Zawgyi-One" pitchFamily="34" charset="0"/>
              <a:cs typeface="Zawgyi-One" pitchFamily="34" charset="0"/>
            </a:rPr>
            <a:t>ေဘးအ</a:t>
          </a:r>
          <a:r>
            <a:rPr lang="en-US" sz="1400" kern="1200" dirty="0" smtClean="0">
              <a:latin typeface="Zawgyi-One" pitchFamily="34" charset="0"/>
              <a:cs typeface="Zawgyi-One" pitchFamily="34" charset="0"/>
            </a:rPr>
            <a:t>ႏၲ</a:t>
          </a:r>
          <a:r>
            <a:rPr lang="en-US" sz="1400" kern="1200" dirty="0" err="1" smtClean="0">
              <a:latin typeface="Zawgyi-One" pitchFamily="34" charset="0"/>
              <a:cs typeface="Zawgyi-One" pitchFamily="34" charset="0"/>
            </a:rPr>
            <a:t>ရာယ္စီမံခန</a:t>
          </a:r>
          <a:r>
            <a:rPr lang="en-US" sz="1400" kern="1200" dirty="0" smtClean="0">
              <a:latin typeface="Zawgyi-One" pitchFamily="34" charset="0"/>
              <a:cs typeface="Zawgyi-One" pitchFamily="34" charset="0"/>
            </a:rPr>
            <a:t>္႔</a:t>
          </a:r>
          <a:r>
            <a:rPr lang="en-US" sz="1400" kern="1200" dirty="0" err="1" smtClean="0">
              <a:latin typeface="Zawgyi-One" pitchFamily="34" charset="0"/>
              <a:cs typeface="Zawgyi-One" pitchFamily="34" charset="0"/>
            </a:rPr>
            <a:t>ခြဲေရး</a:t>
          </a:r>
          <a:r>
            <a:rPr lang="en-US" sz="1400" kern="1200" dirty="0" smtClean="0">
              <a:latin typeface="Zawgyi-One" pitchFamily="34" charset="0"/>
              <a:cs typeface="Zawgyi-One" pitchFamily="34" charset="0"/>
            </a:rPr>
            <a:t> </a:t>
          </a:r>
          <a:r>
            <a:rPr lang="en-US" sz="1400" kern="1200" dirty="0" err="1" smtClean="0">
              <a:latin typeface="Zawgyi-One" pitchFamily="34" charset="0"/>
              <a:cs typeface="Zawgyi-One" pitchFamily="34" charset="0"/>
            </a:rPr>
            <a:t>ေကာ္မတီကို</a:t>
          </a:r>
          <a:r>
            <a:rPr lang="en-US" sz="1400" kern="1200" dirty="0" smtClean="0">
              <a:latin typeface="Zawgyi-One" pitchFamily="34" charset="0"/>
              <a:cs typeface="Zawgyi-One" pitchFamily="34" charset="0"/>
            </a:rPr>
            <a:t> </a:t>
          </a:r>
          <a:r>
            <a:rPr lang="en-US" sz="1400" kern="1200" dirty="0" err="1" smtClean="0">
              <a:latin typeface="Zawgyi-One" pitchFamily="34" charset="0"/>
              <a:cs typeface="Zawgyi-One" pitchFamily="34" charset="0"/>
            </a:rPr>
            <a:t>ရပ္ရြာလူထု</a:t>
          </a:r>
          <a:r>
            <a:rPr lang="en-US" sz="1400" kern="1200" dirty="0" smtClean="0">
              <a:latin typeface="Zawgyi-One" pitchFamily="34" charset="0"/>
              <a:cs typeface="Zawgyi-One" pitchFamily="34" charset="0"/>
            </a:rPr>
            <a:t>ႏွင့္ တရား၀င္မိတ္ဆက္ေပးျခင္း</a:t>
          </a:r>
          <a:endParaRPr lang="en-US" sz="14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7217070" y="1222788"/>
        <a:ext cx="1123892" cy="2509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746E2-FA91-4709-90A5-9357A375EE68}">
      <dsp:nvSpPr>
        <dsp:cNvPr id="0" name=""/>
        <dsp:cNvSpPr/>
      </dsp:nvSpPr>
      <dsp:spPr>
        <a:xfrm>
          <a:off x="3390" y="1257304"/>
          <a:ext cx="2908441" cy="165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ေက်ာင္းေဘးအ</a:t>
          </a:r>
          <a:r>
            <a:rPr lang="en-US" sz="16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</a:t>
          </a:r>
          <a:r>
            <a:rPr lang="en-US" sz="16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စီမံခန</a:t>
          </a:r>
          <a:r>
            <a:rPr lang="en-US" sz="16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</a:t>
          </a: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ခြဲေရးေကာ္မတီ</a:t>
          </a:r>
          <a:r>
            <a:rPr lang="en-US" sz="16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၀င္ျ</a:t>
          </a: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ဖစ</a:t>
          </a:r>
          <a:r>
            <a:rPr lang="en-US" sz="16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္ႏ</a:t>
          </a: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ိုင္သူမ်ား</a:t>
          </a:r>
          <a:r>
            <a:rPr lang="en-US" sz="16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ကိုေရြးခ်ယ</a:t>
          </a:r>
          <a:r>
            <a:rPr lang="en-US" sz="16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600" kern="1200" noProof="0" dirty="0">
            <a:latin typeface="Zawgyi-One" pitchFamily="34" charset="0"/>
            <a:cs typeface="Zawgyi-One" pitchFamily="34" charset="0"/>
          </a:endParaRPr>
        </a:p>
      </dsp:txBody>
      <dsp:txXfrm>
        <a:off x="41567" y="1295481"/>
        <a:ext cx="2832087" cy="1227114"/>
      </dsp:txXfrm>
    </dsp:sp>
    <dsp:sp modelId="{AC65E6C2-59DF-431D-B8F8-D16EC997FF40}">
      <dsp:nvSpPr>
        <dsp:cNvPr id="0" name=""/>
        <dsp:cNvSpPr/>
      </dsp:nvSpPr>
      <dsp:spPr>
        <a:xfrm>
          <a:off x="1446346" y="1863436"/>
          <a:ext cx="2724955" cy="2724955"/>
        </a:xfrm>
        <a:prstGeom prst="leftCircularArrow">
          <a:avLst>
            <a:gd name="adj1" fmla="val 2372"/>
            <a:gd name="adj2" fmla="val 286636"/>
            <a:gd name="adj3" fmla="val 1543930"/>
            <a:gd name="adj4" fmla="val 8506273"/>
            <a:gd name="adj5" fmla="val 276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28A18-0617-4BCD-A602-D95E5A1CA5BA}">
      <dsp:nvSpPr>
        <dsp:cNvPr id="0" name=""/>
        <dsp:cNvSpPr/>
      </dsp:nvSpPr>
      <dsp:spPr>
        <a:xfrm>
          <a:off x="899601" y="2857499"/>
          <a:ext cx="1787884" cy="11681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ဦးတည္ထားေသာ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ေက်ာင္းမွတာ၀န္ရွိအရာရွိမ်ားႏွင့္ 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ေဆြးေ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ႏြ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းတိုင္ပင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800" kern="1200" noProof="0" dirty="0" smtClean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933816" y="2891714"/>
        <a:ext cx="1719454" cy="1099757"/>
      </dsp:txXfrm>
    </dsp:sp>
    <dsp:sp modelId="{4B28753C-2E20-4973-BBC5-EEB98AB2F219}">
      <dsp:nvSpPr>
        <dsp:cNvPr id="0" name=""/>
        <dsp:cNvSpPr/>
      </dsp:nvSpPr>
      <dsp:spPr>
        <a:xfrm>
          <a:off x="3220342" y="1673685"/>
          <a:ext cx="2462500" cy="165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ေက်ာင္းေဘးအ</a:t>
          </a:r>
          <a:r>
            <a:rPr lang="en-US" sz="16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</a:t>
          </a:r>
          <a:r>
            <a:rPr lang="en-US" sz="16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စီမံခန</a:t>
          </a:r>
          <a:r>
            <a:rPr lang="en-US" sz="16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</a:t>
          </a: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ခြဲေရးေကာ္မတီ</a:t>
          </a:r>
          <a:r>
            <a:rPr lang="en-US" sz="16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၀င္ျဖစ္ရန္တရား၀င္အ </a:t>
          </a: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တည</a:t>
          </a:r>
          <a:r>
            <a:rPr lang="en-US" sz="16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ပဳသတ္မွတ</a:t>
          </a:r>
          <a:r>
            <a:rPr lang="en-US" sz="16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6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3258519" y="2067354"/>
        <a:ext cx="2386146" cy="1227114"/>
      </dsp:txXfrm>
    </dsp:sp>
    <dsp:sp modelId="{BA9363ED-ED56-45FF-8A6C-D75B36CF7141}">
      <dsp:nvSpPr>
        <dsp:cNvPr id="0" name=""/>
        <dsp:cNvSpPr/>
      </dsp:nvSpPr>
      <dsp:spPr>
        <a:xfrm>
          <a:off x="4596328" y="370307"/>
          <a:ext cx="2440272" cy="2440272"/>
        </a:xfrm>
        <a:prstGeom prst="circularArrow">
          <a:avLst>
            <a:gd name="adj1" fmla="val 2649"/>
            <a:gd name="adj2" fmla="val 322136"/>
            <a:gd name="adj3" fmla="val 19314361"/>
            <a:gd name="adj4" fmla="val 12387518"/>
            <a:gd name="adj5" fmla="val 3090"/>
          </a:avLst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C4F29-E704-4C79-A588-CFCFE99B8AFC}">
      <dsp:nvSpPr>
        <dsp:cNvPr id="0" name=""/>
        <dsp:cNvSpPr/>
      </dsp:nvSpPr>
      <dsp:spPr>
        <a:xfrm>
          <a:off x="3892878" y="1078010"/>
          <a:ext cx="1787884" cy="710982"/>
        </a:xfrm>
        <a:prstGeom prst="roundRect">
          <a:avLst>
            <a:gd name="adj" fmla="val 10000"/>
          </a:avLst>
        </a:prstGeom>
        <a:solidFill>
          <a:schemeClr val="accent5">
            <a:hueOff val="-12897"/>
            <a:satOff val="-9251"/>
            <a:lumOff val="-49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ေရြးခ်ယ္ထားေသာ</a:t>
          </a:r>
          <a:r>
            <a:rPr lang="en-US" sz="16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အဖြဲ႔၀င္မ်ားကိုသတ္မွတ္အတည္ျ</a:t>
          </a: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ပဳေပးျခင္း</a:t>
          </a:r>
          <a:endParaRPr lang="en-US" sz="16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3913702" y="1098834"/>
        <a:ext cx="1746236" cy="669334"/>
      </dsp:txXfrm>
    </dsp:sp>
    <dsp:sp modelId="{30D433C0-6830-4F65-9E56-78572F3A47C6}">
      <dsp:nvSpPr>
        <dsp:cNvPr id="0" name=""/>
        <dsp:cNvSpPr/>
      </dsp:nvSpPr>
      <dsp:spPr>
        <a:xfrm>
          <a:off x="5990649" y="1324176"/>
          <a:ext cx="2011370" cy="165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ေက်ာင္းေဘးအ</a:t>
          </a:r>
          <a:r>
            <a:rPr lang="en-US" sz="16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 </a:t>
          </a: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ရာယ္စီမံခန</a:t>
          </a:r>
          <a:r>
            <a:rPr lang="en-US" sz="16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</a:t>
          </a: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ခြဲေရး</a:t>
          </a:r>
          <a:r>
            <a:rPr lang="en-US" sz="16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ေကာ္မတီ၀င္မ်ားကိုရပ္ရြာလူထုႏွင့္</a:t>
          </a:r>
          <a:r>
            <a:rPr lang="en-US" sz="16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မိတ္ဆက္ေပးျခင္း</a:t>
          </a:r>
          <a:endParaRPr lang="en-US" sz="16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6028826" y="1362353"/>
        <a:ext cx="1935016" cy="1227114"/>
      </dsp:txXfrm>
    </dsp:sp>
    <dsp:sp modelId="{4FC98C72-AFAD-4D55-8F09-540792C57556}">
      <dsp:nvSpPr>
        <dsp:cNvPr id="0" name=""/>
        <dsp:cNvSpPr/>
      </dsp:nvSpPr>
      <dsp:spPr>
        <a:xfrm>
          <a:off x="6437620" y="2901278"/>
          <a:ext cx="1787884" cy="710982"/>
        </a:xfrm>
        <a:prstGeom prst="roundRect">
          <a:avLst>
            <a:gd name="adj" fmla="val 10000"/>
          </a:avLst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ေက်ာင္းေဘးအ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ရာယ္စီမံခန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ခြဲေရးေကာ္မတီဖြဲ႔စည္းျပီး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ေၾကာင္းေၾကျငာျခင္း</a:t>
          </a:r>
          <a:endParaRPr lang="en-US" sz="14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6458444" y="2922102"/>
        <a:ext cx="1746236" cy="669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679C2-ED48-4A96-852C-555A515E8885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ဦးတည္ထာေသာေနရာေဒသတြင</a:t>
          </a:r>
          <a:r>
            <a:rPr lang="en-US" sz="2000" kern="1200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2000" kern="12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ေဘးအ</a:t>
          </a:r>
          <a:r>
            <a:rPr lang="en-US" sz="2000" kern="1200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2000" kern="12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ရာယ္ေလ်ာ့ပါးေရး</a:t>
          </a:r>
          <a:r>
            <a:rPr lang="en-US" sz="2000" kern="1200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ႏွင့္</a:t>
          </a:r>
          <a:r>
            <a:rPr lang="en-US" sz="2000" kern="12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ဆိုင</a:t>
          </a:r>
          <a:r>
            <a:rPr lang="en-US" sz="2000" kern="1200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2000" kern="12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ေသာသင္တန္းမ်ားေပးျခင္း</a:t>
          </a:r>
          <a:endParaRPr lang="en-US" sz="2000" kern="1200" dirty="0">
            <a:solidFill>
              <a:sysClr val="windowText" lastClr="000000"/>
            </a:solidFill>
            <a:latin typeface="Zawgyi-One" pitchFamily="34" charset="0"/>
            <a:cs typeface="Zawgyi-One" pitchFamily="34" charset="0"/>
          </a:endParaRPr>
        </a:p>
      </dsp:txBody>
      <dsp:txXfrm rot="5400000">
        <a:off x="-1" y="1"/>
        <a:ext cx="4114800" cy="1697236"/>
      </dsp:txXfrm>
    </dsp:sp>
    <dsp:sp modelId="{578540A5-FEFC-4E01-9802-BC5BD75B6868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အဓိကဦးတည္ထားေသာလက္ခံရရွိသူမ်ား</a:t>
          </a:r>
          <a:r>
            <a:rPr lang="en-US" sz="2000" kern="1200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ႏွင့္ညွိႏိႈင္းအစည္းအေ၀းျပဳလုပ္ျ</a:t>
          </a:r>
          <a:r>
            <a:rPr lang="en-US" sz="2000" kern="12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2000" kern="1200" dirty="0">
            <a:solidFill>
              <a:sysClr val="windowText" lastClr="000000"/>
            </a:solidFill>
            <a:latin typeface="Zawgyi-One" pitchFamily="34" charset="0"/>
            <a:cs typeface="Zawgyi-One" pitchFamily="34" charset="0"/>
          </a:endParaRPr>
        </a:p>
      </dsp:txBody>
      <dsp:txXfrm>
        <a:off x="4114800" y="0"/>
        <a:ext cx="4114800" cy="1697236"/>
      </dsp:txXfrm>
    </dsp:sp>
    <dsp:sp modelId="{1FD33867-35BD-4558-8735-DF286CEA5E87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ပို႔ခ်မည</a:t>
          </a:r>
          <a:r>
            <a:rPr lang="en-US" sz="2000" kern="1200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့္</a:t>
          </a:r>
          <a:r>
            <a:rPr lang="en-US" sz="2000" kern="12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သင္တန္းစာရင္းျပဳစုျခင္း</a:t>
          </a:r>
          <a:endParaRPr lang="en-US" sz="2000" kern="1200" dirty="0" smtClean="0">
            <a:solidFill>
              <a:sysClr val="windowText" lastClr="000000"/>
            </a:solidFill>
            <a:latin typeface="Zawgyi-One" pitchFamily="34" charset="0"/>
            <a:cs typeface="Zawgyi-One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ysClr val="windowText" lastClr="000000"/>
            </a:solidFill>
            <a:latin typeface="Zawgyi-One" pitchFamily="34" charset="0"/>
            <a:cs typeface="Zawgyi-One" pitchFamily="34" charset="0"/>
          </a:endParaRPr>
        </a:p>
      </dsp:txBody>
      <dsp:txXfrm rot="10800000">
        <a:off x="0" y="2828726"/>
        <a:ext cx="4114800" cy="1697236"/>
      </dsp:txXfrm>
    </dsp:sp>
    <dsp:sp modelId="{A3ECC9A9-7AC3-4C2E-A004-3CC8D06B2A2D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သင္တန္းရက္အခ်ိန္ဇယား</a:t>
          </a:r>
          <a:r>
            <a:rPr lang="en-US" sz="2000" kern="1200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2000" kern="12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သတ္မွတ</a:t>
          </a:r>
          <a:r>
            <a:rPr lang="en-US" sz="2000" kern="1200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2000" kern="12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2000" kern="1200" dirty="0">
            <a:solidFill>
              <a:sysClr val="windowText" lastClr="000000"/>
            </a:solidFill>
            <a:latin typeface="Zawgyi-One" pitchFamily="34" charset="0"/>
            <a:cs typeface="Zawgyi-One" pitchFamily="34" charset="0"/>
          </a:endParaRPr>
        </a:p>
      </dsp:txBody>
      <dsp:txXfrm rot="-5400000">
        <a:off x="4114799" y="2828726"/>
        <a:ext cx="4114800" cy="1697236"/>
      </dsp:txXfrm>
    </dsp:sp>
    <dsp:sp modelId="{F3793239-58ED-415B-93F8-FE1F6154DE8B}">
      <dsp:nvSpPr>
        <dsp:cNvPr id="0" name=""/>
        <dsp:cNvSpPr/>
      </dsp:nvSpPr>
      <dsp:spPr>
        <a:xfrm>
          <a:off x="2863398" y="1752090"/>
          <a:ext cx="2468880" cy="113149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သင္တန္းလိုအပ္ခ်က္မ်ားစစ္ေဆးျခင္း</a:t>
          </a:r>
          <a:r>
            <a:rPr lang="en-US" sz="1800" b="1" kern="1200" dirty="0" smtClean="0">
              <a:solidFill>
                <a:sysClr val="windowText" lastClr="000000"/>
              </a:solidFill>
              <a:latin typeface="Zawgyi-One" pitchFamily="34" charset="0"/>
              <a:cs typeface="Zawgyi-One" pitchFamily="34" charset="0"/>
            </a:rPr>
            <a:t>(TNA)</a:t>
          </a:r>
          <a:endParaRPr lang="en-US" sz="1800" b="1" kern="1200" dirty="0">
            <a:solidFill>
              <a:sysClr val="windowText" lastClr="000000"/>
            </a:solidFill>
            <a:latin typeface="Zawgyi-One" pitchFamily="34" charset="0"/>
            <a:cs typeface="Zawgyi-One" pitchFamily="34" charset="0"/>
          </a:endParaRPr>
        </a:p>
      </dsp:txBody>
      <dsp:txXfrm>
        <a:off x="2918633" y="1807325"/>
        <a:ext cx="2358410" cy="1021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68C72-3E1D-4EC0-8388-A0524CF26D15}">
      <dsp:nvSpPr>
        <dsp:cNvPr id="0" name=""/>
        <dsp:cNvSpPr/>
      </dsp:nvSpPr>
      <dsp:spPr>
        <a:xfrm>
          <a:off x="3374112" y="1660"/>
          <a:ext cx="5061168" cy="8989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တိက်ေသာအရာ၀ထၳဳ</a:t>
          </a:r>
          <a:r>
            <a:rPr lang="en-US" sz="12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မ်ား</a:t>
          </a:r>
          <a: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၊ </a:t>
          </a:r>
          <a:r>
            <a:rPr lang="en-US" sz="12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အခ်ိန</a:t>
          </a:r>
          <a: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္၊ </a:t>
          </a:r>
          <a:r>
            <a:rPr lang="en-US" sz="12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လိုအပ္ေသာသတင္းအခ်က</a:t>
          </a:r>
          <a: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2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အလက</a:t>
          </a:r>
          <a: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္၊ ပါ၀င္လုုပ္ေဆာင္ရမည့္လုပ္ငန္းတာ၀န္မ်ား၊ </a:t>
          </a:r>
          <a:r>
            <a:rPr lang="en-US" sz="12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လိုအပ္ေသာအရင္းျမစ္မ်ား</a:t>
          </a:r>
          <a:r>
            <a:rPr lang="en-US" sz="12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2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ဆိုင္ရာသတင္းအခ်က္အလက္မ်ား</a:t>
          </a:r>
          <a:endParaRPr lang="en-US" sz="12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3374112" y="114023"/>
        <a:ext cx="4724079" cy="674178"/>
      </dsp:txXfrm>
    </dsp:sp>
    <dsp:sp modelId="{D12DA18B-80DD-4F9E-A1E8-4D686C48F38C}">
      <dsp:nvSpPr>
        <dsp:cNvPr id="0" name=""/>
        <dsp:cNvSpPr/>
      </dsp:nvSpPr>
      <dsp:spPr>
        <a:xfrm>
          <a:off x="0" y="1660"/>
          <a:ext cx="3374112" cy="89890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သတင္းအခ်က္အလက္မ်ား</a:t>
          </a:r>
          <a:r>
            <a:rPr lang="en-US" sz="18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စုေဆာင္းျခင္း</a:t>
          </a:r>
          <a:endParaRPr lang="en-US" sz="18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43881" y="45541"/>
        <a:ext cx="3286350" cy="811142"/>
      </dsp:txXfrm>
    </dsp:sp>
    <dsp:sp modelId="{FC293CC7-F25D-4421-9655-2AFA77BB5487}">
      <dsp:nvSpPr>
        <dsp:cNvPr id="0" name=""/>
        <dsp:cNvSpPr/>
      </dsp:nvSpPr>
      <dsp:spPr>
        <a:xfrm>
          <a:off x="3374112" y="990454"/>
          <a:ext cx="5061168" cy="8989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9767"/>
            <a:satOff val="-4056"/>
            <a:lumOff val="-6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9767"/>
              <a:satOff val="-4056"/>
              <a:lumOff val="-6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က</a:t>
          </a:r>
          <a:r>
            <a:rPr lang="my-MM" sz="1400" kern="1200" noProof="0" dirty="0" smtClean="0">
              <a:solidFill>
                <a:schemeClr val="tx1"/>
              </a:solidFill>
              <a:latin typeface="Zawgyi-One"/>
              <a:cs typeface="Zawgyi-One" pitchFamily="34" charset="0"/>
            </a:rPr>
            <a:t>႑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/>
              <a:cs typeface="Zawgyi-One" pitchFamily="34" charset="0"/>
            </a:rPr>
            <a:t>ေပါင္းစစ္ေဆးျခင္းမ်ားျပဳလုပ္ရာတြင္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ေက်းရြာေဘးအ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ေလ်ာ့ပါးေရးစီမံခန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္႔ခြဲမႈေကာ္မတကိုပါ၀င္ေစသည္။ 		</a:t>
          </a:r>
          <a:endParaRPr lang="en-US" sz="14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3374112" y="1102817"/>
        <a:ext cx="4724079" cy="674178"/>
      </dsp:txXfrm>
    </dsp:sp>
    <dsp:sp modelId="{D21A49F9-E42C-49B9-911E-F07227A8FB08}">
      <dsp:nvSpPr>
        <dsp:cNvPr id="0" name=""/>
        <dsp:cNvSpPr/>
      </dsp:nvSpPr>
      <dsp:spPr>
        <a:xfrm>
          <a:off x="0" y="990454"/>
          <a:ext cx="3374112" cy="898904"/>
        </a:xfrm>
        <a:prstGeom prst="roundRect">
          <a:avLst/>
        </a:prstGeom>
        <a:gradFill rotWithShape="0">
          <a:gsLst>
            <a:gs pos="0">
              <a:schemeClr val="accent5">
                <a:hueOff val="-6449"/>
                <a:satOff val="-4626"/>
                <a:lumOff val="-2451"/>
                <a:alphaOff val="0"/>
                <a:shade val="51000"/>
                <a:satMod val="130000"/>
              </a:schemeClr>
            </a:gs>
            <a:gs pos="80000">
              <a:schemeClr val="accent5">
                <a:hueOff val="-6449"/>
                <a:satOff val="-4626"/>
                <a:lumOff val="-2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6449"/>
                <a:satOff val="-4626"/>
                <a:lumOff val="-2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ေက်းရြာေဘးအ</a:t>
          </a:r>
          <a:r>
            <a:rPr lang="en-US" sz="18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8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ရာယ္ေလ်ာ့ပါးေရးစီမံခန</a:t>
          </a:r>
          <a:r>
            <a:rPr lang="en-US" sz="18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</a:t>
          </a:r>
          <a:r>
            <a:rPr lang="en-US" sz="18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ခြဲမႈေကာ္မတီဖြဲ႔စည္းျခင္း</a:t>
          </a:r>
          <a:endParaRPr lang="en-US" sz="18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43881" y="1034335"/>
        <a:ext cx="3286350" cy="811142"/>
      </dsp:txXfrm>
    </dsp:sp>
    <dsp:sp modelId="{07FB8D6E-B89C-438F-8F2F-FE1C779B19F8}">
      <dsp:nvSpPr>
        <dsp:cNvPr id="0" name=""/>
        <dsp:cNvSpPr/>
      </dsp:nvSpPr>
      <dsp:spPr>
        <a:xfrm>
          <a:off x="3374112" y="1979249"/>
          <a:ext cx="5061168" cy="8989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9533"/>
            <a:satOff val="-8113"/>
            <a:lumOff val="-122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9533"/>
              <a:satOff val="-8113"/>
              <a:lumOff val="-12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ေက်းရြာေဘးအ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ရာယ္ေလ်ာ့ပါးေရးစီမံခန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ခြဲမႈေကာ္မတကိုကူညီပံ့ပိုးႏိုင္ရန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အတည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္ျပဳျ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ႏွင့္ 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ထည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့္၀င္ 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စြမ္းေဆာင္မႈရယူရသည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္။</a:t>
          </a:r>
          <a:b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</a:br>
          <a:endParaRPr lang="en-US" sz="14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3374112" y="2091612"/>
        <a:ext cx="4724079" cy="674178"/>
      </dsp:txXfrm>
    </dsp:sp>
    <dsp:sp modelId="{4C2A5D9C-F1C7-49B8-B27E-0E1B294A8ED8}">
      <dsp:nvSpPr>
        <dsp:cNvPr id="0" name=""/>
        <dsp:cNvSpPr/>
      </dsp:nvSpPr>
      <dsp:spPr>
        <a:xfrm>
          <a:off x="0" y="1979249"/>
          <a:ext cx="3374112" cy="898904"/>
        </a:xfrm>
        <a:prstGeom prst="roundRect">
          <a:avLst/>
        </a:prstGeom>
        <a:gradFill rotWithShape="0">
          <a:gsLst>
            <a:gs pos="0">
              <a:schemeClr val="accent5">
                <a:hueOff val="-12897"/>
                <a:satOff val="-9251"/>
                <a:lumOff val="-4902"/>
                <a:alphaOff val="0"/>
                <a:shade val="51000"/>
                <a:satMod val="130000"/>
              </a:schemeClr>
            </a:gs>
            <a:gs pos="80000">
              <a:schemeClr val="accent5">
                <a:hueOff val="-12897"/>
                <a:satOff val="-9251"/>
                <a:lumOff val="-4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12897"/>
                <a:satOff val="-9251"/>
                <a:lumOff val="-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ေဒသဆိုင္ရာအာဏာပိုင္မ်ားထံမ</a:t>
          </a:r>
          <a:r>
            <a:rPr lang="en-US" sz="18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ွ </a:t>
          </a:r>
          <a:r>
            <a:rPr lang="en-US" sz="18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အတည</a:t>
          </a:r>
          <a:r>
            <a:rPr lang="en-US" sz="18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8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ပဳခ်က္ရယူျခင္း</a:t>
          </a:r>
          <a:endParaRPr lang="en-US" sz="18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43881" y="2023130"/>
        <a:ext cx="3286350" cy="811142"/>
      </dsp:txXfrm>
    </dsp:sp>
    <dsp:sp modelId="{0E52FC0E-425B-4D18-A0FE-FDBE24DC0D05}">
      <dsp:nvSpPr>
        <dsp:cNvPr id="0" name=""/>
        <dsp:cNvSpPr/>
      </dsp:nvSpPr>
      <dsp:spPr>
        <a:xfrm>
          <a:off x="3374112" y="2998435"/>
          <a:ext cx="5061168" cy="8989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29300"/>
            <a:satOff val="-12169"/>
            <a:lumOff val="-183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9300"/>
              <a:satOff val="-12169"/>
              <a:lumOff val="-183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ၾ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ကက္ေုခနီေစတနာ့လုပ္အားရွင္မ်ား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၊ 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ရပ္မိရပ္ဖမ်ား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၊ 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ေက်းရြာေဘး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အႏၲ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ရာယ္ေလ်ာ့ပါးေရးစီမံခန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္႔ခြဲမႈေကာ္မတီ၀င္မ်ားႏွင့္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အတတ္ပညာရွင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မ်ားပါ၀င္ဖြဲ႕စည္းရသည္။</a:t>
          </a:r>
          <a:endParaRPr lang="en-US" sz="14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3374112" y="3110798"/>
        <a:ext cx="4724079" cy="674178"/>
      </dsp:txXfrm>
    </dsp:sp>
    <dsp:sp modelId="{48B53811-41A1-46C2-8233-75FAB44871A0}">
      <dsp:nvSpPr>
        <dsp:cNvPr id="0" name=""/>
        <dsp:cNvSpPr/>
      </dsp:nvSpPr>
      <dsp:spPr>
        <a:xfrm>
          <a:off x="0" y="2968044"/>
          <a:ext cx="3374112" cy="898904"/>
        </a:xfrm>
        <a:prstGeom prst="roundRect">
          <a:avLst/>
        </a:prstGeom>
        <a:gradFill rotWithShape="0">
          <a:gsLst>
            <a:gs pos="0">
              <a:schemeClr val="accent5">
                <a:hueOff val="-19346"/>
                <a:satOff val="-13877"/>
                <a:lumOff val="-7352"/>
                <a:alphaOff val="0"/>
                <a:shade val="51000"/>
                <a:satMod val="130000"/>
              </a:schemeClr>
            </a:gs>
            <a:gs pos="80000">
              <a:schemeClr val="accent5">
                <a:hueOff val="-19346"/>
                <a:satOff val="-13877"/>
                <a:lumOff val="-7352"/>
                <a:alphaOff val="0"/>
                <a:shade val="93000"/>
                <a:satMod val="130000"/>
              </a:schemeClr>
            </a:gs>
            <a:gs pos="100000">
              <a:schemeClr val="accent5">
                <a:hueOff val="-19346"/>
                <a:satOff val="-13877"/>
                <a:lumOff val="-73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က</a:t>
          </a:r>
          <a:r>
            <a:rPr lang="my-MM" sz="1800" kern="1200" noProof="0" dirty="0" smtClean="0">
              <a:solidFill>
                <a:schemeClr val="tx1"/>
              </a:solidFill>
              <a:latin typeface="Zawgyi-One"/>
              <a:cs typeface="Zawgyi-One" pitchFamily="34" charset="0"/>
            </a:rPr>
            <a:t>႑</a:t>
          </a:r>
          <a:r>
            <a:rPr lang="en-US" sz="1800" kern="1200" noProof="0" dirty="0" err="1" smtClean="0">
              <a:solidFill>
                <a:schemeClr val="tx1"/>
              </a:solidFill>
              <a:latin typeface="Zawgyi-One"/>
              <a:cs typeface="Zawgyi-One" pitchFamily="34" charset="0"/>
            </a:rPr>
            <a:t>ေပါင္းစစ္ေဆးေရးအဖြဲ</a:t>
          </a:r>
          <a:r>
            <a:rPr lang="en-US" sz="1800" kern="1200" noProof="0" dirty="0" smtClean="0">
              <a:solidFill>
                <a:schemeClr val="tx1"/>
              </a:solidFill>
              <a:latin typeface="Zawgyi-One"/>
              <a:cs typeface="Zawgyi-One" pitchFamily="34" charset="0"/>
            </a:rPr>
            <a:t>႔ (MSA)</a:t>
          </a:r>
          <a:r>
            <a:rPr lang="en-US" sz="1800" kern="1200" noProof="0" dirty="0" err="1" smtClean="0">
              <a:solidFill>
                <a:schemeClr val="tx1"/>
              </a:solidFill>
              <a:latin typeface="Zawgyi-One"/>
              <a:cs typeface="Zawgyi-One" pitchFamily="34" charset="0"/>
            </a:rPr>
            <a:t>ဖြဲ႔စည္းျခင္း</a:t>
          </a:r>
          <a:endParaRPr lang="en-US" sz="18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43881" y="3011925"/>
        <a:ext cx="3286350" cy="811142"/>
      </dsp:txXfrm>
    </dsp:sp>
    <dsp:sp modelId="{1EDDC4F6-9AFF-46B3-ADA5-BA494D2FFD1B}">
      <dsp:nvSpPr>
        <dsp:cNvPr id="0" name=""/>
        <dsp:cNvSpPr/>
      </dsp:nvSpPr>
      <dsp:spPr>
        <a:xfrm>
          <a:off x="3374112" y="3958498"/>
          <a:ext cx="5061168" cy="8989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39067"/>
            <a:satOff val="-16225"/>
            <a:lumOff val="-244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9067"/>
              <a:satOff val="-16225"/>
              <a:lumOff val="-24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သတင္းအခ်က္အလက္မ်ားေကာက္ယူႏိုင္ရန္ကြင္းဆင္းေဆာင္ရြက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သင္တန္း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ႏွင့္ </a:t>
          </a:r>
          <a:r>
            <a:rPr lang="en-US" sz="1400" kern="1200" noProof="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ေဆာင္ရြက္သည</a:t>
          </a:r>
          <a:r>
            <a:rPr lang="en-US" sz="14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့္အပိုင္းမ်ားပါ၀င္သည္။</a:t>
          </a:r>
          <a:endParaRPr lang="en-US" sz="14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3374112" y="4070861"/>
        <a:ext cx="4724079" cy="674178"/>
      </dsp:txXfrm>
    </dsp:sp>
    <dsp:sp modelId="{DCD41267-6F07-4E15-81F9-44E5B4D8ADA1}">
      <dsp:nvSpPr>
        <dsp:cNvPr id="0" name=""/>
        <dsp:cNvSpPr/>
      </dsp:nvSpPr>
      <dsp:spPr>
        <a:xfrm>
          <a:off x="0" y="3958498"/>
          <a:ext cx="3374112" cy="898904"/>
        </a:xfrm>
        <a:prstGeom prst="roundRect">
          <a:avLst/>
        </a:prstGeom>
        <a:gradFill rotWithShape="0">
          <a:gsLst>
            <a:gs pos="0">
              <a:schemeClr val="accent5">
                <a:hueOff val="-25795"/>
                <a:satOff val="-18503"/>
                <a:lumOff val="-9803"/>
                <a:alphaOff val="0"/>
                <a:shade val="51000"/>
                <a:satMod val="130000"/>
              </a:schemeClr>
            </a:gs>
            <a:gs pos="80000">
              <a:schemeClr val="accent5">
                <a:hueOff val="-25795"/>
                <a:satOff val="-18503"/>
                <a:lumOff val="-9803"/>
                <a:alphaOff val="0"/>
                <a:shade val="93000"/>
                <a:satMod val="130000"/>
              </a:schemeClr>
            </a:gs>
            <a:gs pos="100000">
              <a:schemeClr val="accent5">
                <a:hueOff val="-25795"/>
                <a:satOff val="-18503"/>
                <a:lumOff val="-98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က</a:t>
          </a:r>
          <a:r>
            <a:rPr lang="my-MM" sz="1800" kern="1200" noProof="0" dirty="0" smtClean="0">
              <a:solidFill>
                <a:schemeClr val="tx1"/>
              </a:solidFill>
              <a:latin typeface="Zawgyi-One"/>
              <a:cs typeface="Zawgyi-One" pitchFamily="34" charset="0"/>
            </a:rPr>
            <a:t>႑</a:t>
          </a:r>
          <a:r>
            <a:rPr lang="en-US" sz="1800" kern="1200" noProof="0" dirty="0" err="1" smtClean="0">
              <a:solidFill>
                <a:schemeClr val="tx1"/>
              </a:solidFill>
              <a:latin typeface="Zawgyi-One"/>
              <a:cs typeface="Zawgyi-One" pitchFamily="34" charset="0"/>
            </a:rPr>
            <a:t>ေပါင္းစစ္ေဆးေရးအဖြဲ</a:t>
          </a:r>
          <a:r>
            <a:rPr lang="en-US" sz="1800" kern="1200" noProof="0" dirty="0" smtClean="0">
              <a:solidFill>
                <a:schemeClr val="tx1"/>
              </a:solidFill>
              <a:latin typeface="Zawgyi-One"/>
              <a:cs typeface="Zawgyi-One" pitchFamily="34" charset="0"/>
            </a:rPr>
            <a:t>႔ (MSA)</a:t>
          </a:r>
          <a:r>
            <a:rPr lang="en-US" sz="1800" kern="1200" noProof="0" dirty="0" err="1" smtClean="0">
              <a:solidFill>
                <a:schemeClr val="tx1"/>
              </a:solidFill>
              <a:latin typeface="Zawgyi-One"/>
              <a:cs typeface="Zawgyi-One" pitchFamily="34" charset="0"/>
            </a:rPr>
            <a:t>အဖြဲ႔အားသင္တန္းပို႔ခ</a:t>
          </a:r>
          <a:r>
            <a:rPr lang="en-US" sz="1800" kern="1200" noProof="0" dirty="0" smtClean="0">
              <a:solidFill>
                <a:schemeClr val="tx1"/>
              </a:solidFill>
              <a:latin typeface="Zawgyi-One"/>
              <a:cs typeface="Zawgyi-One" pitchFamily="34" charset="0"/>
            </a:rPr>
            <a:t>်ျ</a:t>
          </a:r>
          <a:r>
            <a:rPr lang="en-US" sz="1800" kern="1200" noProof="0" dirty="0" err="1" smtClean="0">
              <a:solidFill>
                <a:schemeClr val="tx1"/>
              </a:solidFill>
              <a:latin typeface="Zawgyi-One"/>
              <a:cs typeface="Zawgyi-One" pitchFamily="34" charset="0"/>
            </a:rPr>
            <a:t>ခင္း</a:t>
          </a:r>
          <a:endParaRPr lang="en-US" sz="1800" kern="1200" noProof="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43881" y="4002379"/>
        <a:ext cx="3286350" cy="8111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1D704-DDB5-4FAE-AFCF-38E017D4BB8C}">
      <dsp:nvSpPr>
        <dsp:cNvPr id="0" name=""/>
        <dsp:cNvSpPr/>
      </dsp:nvSpPr>
      <dsp:spPr>
        <a:xfrm>
          <a:off x="0" y="4900241"/>
          <a:ext cx="9144000" cy="3574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အစီအစဥ္ေရးဆြဲမႈကိုအဆံုးသပ</a:t>
          </a:r>
          <a:r>
            <a:rPr lang="en-US" sz="24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2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2400" kern="1200" dirty="0" smtClean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0" y="4900241"/>
        <a:ext cx="9144000" cy="357494"/>
      </dsp:txXfrm>
    </dsp:sp>
    <dsp:sp modelId="{0B5B4A57-9B61-4A30-9710-931FB709AF2F}">
      <dsp:nvSpPr>
        <dsp:cNvPr id="0" name=""/>
        <dsp:cNvSpPr/>
      </dsp:nvSpPr>
      <dsp:spPr>
        <a:xfrm rot="10800000">
          <a:off x="0" y="4355776"/>
          <a:ext cx="9144000" cy="549826"/>
        </a:xfrm>
        <a:prstGeom prst="upArrowCallout">
          <a:avLst/>
        </a:prstGeom>
        <a:solidFill>
          <a:schemeClr val="accent5">
            <a:hueOff val="-2866"/>
            <a:satOff val="-2056"/>
            <a:lumOff val="-10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အခက္အခဲမ်ားကိုေဖာ္ထုတ</a:t>
          </a:r>
          <a:r>
            <a:rPr lang="en-US" sz="24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2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24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 rot="10800000">
        <a:off x="0" y="4355776"/>
        <a:ext cx="9144000" cy="357260"/>
      </dsp:txXfrm>
    </dsp:sp>
    <dsp:sp modelId="{3FB6C6AD-BDD7-4A2D-864E-D573631112CC}">
      <dsp:nvSpPr>
        <dsp:cNvPr id="0" name=""/>
        <dsp:cNvSpPr/>
      </dsp:nvSpPr>
      <dsp:spPr>
        <a:xfrm rot="10800000">
          <a:off x="0" y="3811312"/>
          <a:ext cx="9144000" cy="549826"/>
        </a:xfrm>
        <a:prstGeom prst="upArrowCallout">
          <a:avLst/>
        </a:prstGeom>
        <a:solidFill>
          <a:schemeClr val="accent5">
            <a:hueOff val="-5732"/>
            <a:satOff val="-4112"/>
            <a:lumOff val="-21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လုပ္ငန္းလည္ပတ</a:t>
          </a:r>
          <a:r>
            <a:rPr lang="en-US" sz="24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2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ခင္းအစီအစဥ္ေရးဆြဲျခင္း</a:t>
          </a:r>
          <a:endParaRPr lang="en-US" sz="24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 rot="10800000">
        <a:off x="0" y="3811312"/>
        <a:ext cx="9144000" cy="357260"/>
      </dsp:txXfrm>
    </dsp:sp>
    <dsp:sp modelId="{ED776B20-6EDA-4507-A8F7-70764620040B}">
      <dsp:nvSpPr>
        <dsp:cNvPr id="0" name=""/>
        <dsp:cNvSpPr/>
      </dsp:nvSpPr>
      <dsp:spPr>
        <a:xfrm rot="10800000">
          <a:off x="0" y="3266848"/>
          <a:ext cx="9144000" cy="549826"/>
        </a:xfrm>
        <a:prstGeom prst="upArrowCallout">
          <a:avLst/>
        </a:prstGeom>
        <a:solidFill>
          <a:schemeClr val="accent5">
            <a:hueOff val="-8598"/>
            <a:satOff val="-6168"/>
            <a:lumOff val="-32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အခ်ိန္ကာလသတ္မွတ္ေပးျခင္း</a:t>
          </a:r>
          <a:endParaRPr lang="en-US" sz="24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 rot="10800000">
        <a:off x="0" y="3266848"/>
        <a:ext cx="9144000" cy="357260"/>
      </dsp:txXfrm>
    </dsp:sp>
    <dsp:sp modelId="{A72855E8-1A08-45B3-AF1A-99B627B5486C}">
      <dsp:nvSpPr>
        <dsp:cNvPr id="0" name=""/>
        <dsp:cNvSpPr/>
      </dsp:nvSpPr>
      <dsp:spPr>
        <a:xfrm rot="10800000">
          <a:off x="0" y="2722384"/>
          <a:ext cx="9144000" cy="549826"/>
        </a:xfrm>
        <a:prstGeom prst="upArrowCallout">
          <a:avLst/>
        </a:prstGeom>
        <a:solidFill>
          <a:schemeClr val="accent5">
            <a:hueOff val="-11464"/>
            <a:satOff val="-8224"/>
            <a:lumOff val="-43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တာ၀န္ႏွင့္၀တၱရားမ်ားကိုခြဲေ၀ေပးျခင္း</a:t>
          </a:r>
          <a:endParaRPr lang="en-US" sz="24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 rot="10800000">
        <a:off x="0" y="2722384"/>
        <a:ext cx="9144000" cy="357260"/>
      </dsp:txXfrm>
    </dsp:sp>
    <dsp:sp modelId="{6D94F467-680F-4538-966D-3AB78CA98CAE}">
      <dsp:nvSpPr>
        <dsp:cNvPr id="0" name=""/>
        <dsp:cNvSpPr/>
      </dsp:nvSpPr>
      <dsp:spPr>
        <a:xfrm rot="10800000">
          <a:off x="0" y="2177920"/>
          <a:ext cx="9144000" cy="549826"/>
        </a:xfrm>
        <a:prstGeom prst="upArrowCallout">
          <a:avLst/>
        </a:prstGeom>
        <a:solidFill>
          <a:schemeClr val="accent5">
            <a:hueOff val="-14331"/>
            <a:satOff val="-10279"/>
            <a:lumOff val="-544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လိုအပ္ေသာရင္းအျမစ္မ်ားကိုဆံုးျဖတ္ေပးျခင္း</a:t>
          </a:r>
          <a:endParaRPr lang="en-US" sz="24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 rot="10800000">
        <a:off x="0" y="2177920"/>
        <a:ext cx="9144000" cy="357260"/>
      </dsp:txXfrm>
    </dsp:sp>
    <dsp:sp modelId="{405644C0-1DF7-45B7-AC32-B134C93E7D3F}">
      <dsp:nvSpPr>
        <dsp:cNvPr id="0" name=""/>
        <dsp:cNvSpPr/>
      </dsp:nvSpPr>
      <dsp:spPr>
        <a:xfrm rot="10800000">
          <a:off x="0" y="1633456"/>
          <a:ext cx="9144000" cy="549826"/>
        </a:xfrm>
        <a:prstGeom prst="upArrowCallout">
          <a:avLst/>
        </a:prstGeom>
        <a:solidFill>
          <a:schemeClr val="accent5">
            <a:hueOff val="-17197"/>
            <a:satOff val="-12335"/>
            <a:lumOff val="-65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ေဘးအ</a:t>
          </a:r>
          <a:r>
            <a:rPr lang="en-US" sz="24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ႏၲရာယ္ေလ်ာ့ပါးေရးလုပ္ငန္းတာ၀န္မ်ားခြဲေ၀ျခင္း</a:t>
          </a:r>
        </a:p>
      </dsp:txBody>
      <dsp:txXfrm rot="10800000">
        <a:off x="0" y="1633456"/>
        <a:ext cx="9144000" cy="357260"/>
      </dsp:txXfrm>
    </dsp:sp>
    <dsp:sp modelId="{4210237D-6C8D-4573-B0C7-4F78E8F222DE}">
      <dsp:nvSpPr>
        <dsp:cNvPr id="0" name=""/>
        <dsp:cNvSpPr/>
      </dsp:nvSpPr>
      <dsp:spPr>
        <a:xfrm rot="10800000">
          <a:off x="0" y="1088992"/>
          <a:ext cx="9144000" cy="549826"/>
        </a:xfrm>
        <a:prstGeom prst="upArrowCallout">
          <a:avLst/>
        </a:prstGeom>
        <a:solidFill>
          <a:schemeClr val="accent5">
            <a:hueOff val="-20063"/>
            <a:satOff val="-14391"/>
            <a:lumOff val="-76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အဖြဲ႔ခြဲမ်ားဖြဲ႕စည္းျခင္း</a:t>
          </a:r>
          <a:endParaRPr lang="en-US" sz="24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 rot="10800000">
        <a:off x="0" y="1088992"/>
        <a:ext cx="9144000" cy="357260"/>
      </dsp:txXfrm>
    </dsp:sp>
    <dsp:sp modelId="{F007AD95-794C-4DBA-8E1D-0C19A5DBE5CF}">
      <dsp:nvSpPr>
        <dsp:cNvPr id="0" name=""/>
        <dsp:cNvSpPr/>
      </dsp:nvSpPr>
      <dsp:spPr>
        <a:xfrm rot="10800000">
          <a:off x="0" y="544528"/>
          <a:ext cx="9144000" cy="549826"/>
        </a:xfrm>
        <a:prstGeom prst="upArrowCallout">
          <a:avLst/>
        </a:prstGeom>
        <a:solidFill>
          <a:schemeClr val="accent5">
            <a:hueOff val="-22929"/>
            <a:satOff val="-16447"/>
            <a:lumOff val="-87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ရည္ရြယ္ခ်က္ခ်မွတ</a:t>
          </a:r>
          <a:r>
            <a:rPr lang="en-US" sz="24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2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24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 rot="10800000">
        <a:off x="0" y="544528"/>
        <a:ext cx="9144000" cy="357260"/>
      </dsp:txXfrm>
    </dsp:sp>
    <dsp:sp modelId="{24DCEECD-007A-4112-8BAE-7EDD6D2214F8}">
      <dsp:nvSpPr>
        <dsp:cNvPr id="0" name=""/>
        <dsp:cNvSpPr/>
      </dsp:nvSpPr>
      <dsp:spPr>
        <a:xfrm rot="10800000">
          <a:off x="0" y="64"/>
          <a:ext cx="9144000" cy="549826"/>
        </a:xfrm>
        <a:prstGeom prst="upArrowCallout">
          <a:avLst/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အစီအစဥ္ေရးဆြဲျခင္းလုပ္ငန္းစဥ္တြင္လူထုပါ၀င္ျ</a:t>
          </a:r>
          <a:r>
            <a:rPr lang="en-US" sz="2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24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 rot="10800000">
        <a:off x="0" y="64"/>
        <a:ext cx="9144000" cy="3572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9002A-B0C5-41BA-9875-9DF08E52FABF}">
      <dsp:nvSpPr>
        <dsp:cNvPr id="0" name=""/>
        <dsp:cNvSpPr/>
      </dsp:nvSpPr>
      <dsp:spPr>
        <a:xfrm>
          <a:off x="651509" y="0"/>
          <a:ext cx="7383780" cy="47545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B5D4F-A663-4DF3-AC1E-A333E5205614}">
      <dsp:nvSpPr>
        <dsp:cNvPr id="0" name=""/>
        <dsp:cNvSpPr/>
      </dsp:nvSpPr>
      <dsp:spPr>
        <a:xfrm>
          <a:off x="291" y="1426368"/>
          <a:ext cx="1299600" cy="19018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လုပ္ငန္းတာ၀န္မ်ားခြဲေ၀တာ၀န္ေပး ျ</a:t>
          </a: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6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63732" y="1489809"/>
        <a:ext cx="1172718" cy="1774943"/>
      </dsp:txXfrm>
    </dsp:sp>
    <dsp:sp modelId="{A6553210-2941-47C5-9773-A4D08BDB8FF3}">
      <dsp:nvSpPr>
        <dsp:cNvPr id="0" name=""/>
        <dsp:cNvSpPr/>
      </dsp:nvSpPr>
      <dsp:spPr>
        <a:xfrm>
          <a:off x="1477614" y="1426368"/>
          <a:ext cx="1299600" cy="1901825"/>
        </a:xfrm>
        <a:prstGeom prst="roundRect">
          <a:avLst/>
        </a:prstGeom>
        <a:solidFill>
          <a:schemeClr val="accent5">
            <a:hueOff val="-5159"/>
            <a:satOff val="-3701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စြမ္းေဆာင</a:t>
          </a:r>
          <a:r>
            <a:rPr lang="en-US" sz="16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ရည</a:t>
          </a:r>
          <a:r>
            <a:rPr lang="en-US" sz="16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မွင</a:t>
          </a:r>
          <a:r>
            <a:rPr lang="en-US" sz="16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့္</a:t>
          </a: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တင</a:t>
          </a:r>
          <a:r>
            <a:rPr lang="en-US" sz="16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ျ</a:t>
          </a: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6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1541055" y="1489809"/>
        <a:ext cx="1172718" cy="1774943"/>
      </dsp:txXfrm>
    </dsp:sp>
    <dsp:sp modelId="{BE092482-357E-4349-9E8B-04A72712D6F1}">
      <dsp:nvSpPr>
        <dsp:cNvPr id="0" name=""/>
        <dsp:cNvSpPr/>
      </dsp:nvSpPr>
      <dsp:spPr>
        <a:xfrm>
          <a:off x="2954938" y="1426368"/>
          <a:ext cx="1299600" cy="1901825"/>
        </a:xfrm>
        <a:prstGeom prst="roundRect">
          <a:avLst/>
        </a:prstGeom>
        <a:solidFill>
          <a:schemeClr val="accent5">
            <a:hueOff val="-10318"/>
            <a:satOff val="-7401"/>
            <a:lumOff val="-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ရွိျပီးသားအသင္းအဖြဲ႔မ်ား</a:t>
          </a:r>
          <a:r>
            <a:rPr lang="en-US" sz="16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အားေဆာ</a:t>
          </a:r>
          <a:r>
            <a:rPr lang="en-US" sz="16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္ၾ</a:t>
          </a: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သစည္းရံုးျခင္း</a:t>
          </a:r>
          <a:endParaRPr lang="en-US" sz="16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3018379" y="1489809"/>
        <a:ext cx="1172718" cy="1774943"/>
      </dsp:txXfrm>
    </dsp:sp>
    <dsp:sp modelId="{E6464F51-FD87-47B9-B767-49215D209F4E}">
      <dsp:nvSpPr>
        <dsp:cNvPr id="0" name=""/>
        <dsp:cNvSpPr/>
      </dsp:nvSpPr>
      <dsp:spPr>
        <a:xfrm>
          <a:off x="4432261" y="1426368"/>
          <a:ext cx="1299600" cy="1901825"/>
        </a:xfrm>
        <a:prstGeom prst="roundRect">
          <a:avLst/>
        </a:prstGeom>
        <a:solidFill>
          <a:schemeClr val="accent5">
            <a:hueOff val="-15477"/>
            <a:satOff val="-11102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လုပ္ငန္းစဥ</a:t>
          </a:r>
          <a:r>
            <a:rPr lang="en-US" sz="14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မ်ားအ</a:t>
          </a:r>
          <a:r>
            <a:rPr lang="en-US" sz="14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ေကာင္ထည</a:t>
          </a:r>
          <a:r>
            <a:rPr lang="en-US" sz="14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ေဖာ္ေဆာင</a:t>
          </a:r>
          <a:r>
            <a:rPr lang="en-US" sz="14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</a:t>
          </a:r>
          <a:r>
            <a:rPr lang="en-US" sz="1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ရြက</a:t>
          </a:r>
          <a:r>
            <a:rPr lang="en-US" sz="14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္ျ</a:t>
          </a:r>
          <a:r>
            <a:rPr lang="en-US" sz="14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4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4495702" y="1489809"/>
        <a:ext cx="1172718" cy="1774943"/>
      </dsp:txXfrm>
    </dsp:sp>
    <dsp:sp modelId="{4CA6F68E-F232-4714-BCA6-2E7D40BB3C2E}">
      <dsp:nvSpPr>
        <dsp:cNvPr id="0" name=""/>
        <dsp:cNvSpPr/>
      </dsp:nvSpPr>
      <dsp:spPr>
        <a:xfrm>
          <a:off x="5909584" y="1426368"/>
          <a:ext cx="1299600" cy="1901825"/>
        </a:xfrm>
        <a:prstGeom prst="roundRect">
          <a:avLst/>
        </a:prstGeom>
        <a:solidFill>
          <a:schemeClr val="accent5">
            <a:hueOff val="-20636"/>
            <a:satOff val="-14802"/>
            <a:lumOff val="-78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ေစာင</a:t>
          </a:r>
          <a:r>
            <a:rPr lang="en-US" sz="16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့္ၾ</a:t>
          </a: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ကည</a:t>
          </a:r>
          <a:r>
            <a:rPr lang="en-US" sz="16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့္</a:t>
          </a: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စစ္ေဆးျခင္း</a:t>
          </a:r>
          <a:r>
            <a:rPr lang="en-US" sz="16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ႏွင့္</a:t>
          </a: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အကဲျဖတ္ေလ့လာျခင္း</a:t>
          </a:r>
          <a:endParaRPr lang="en-US" sz="16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5973025" y="1489809"/>
        <a:ext cx="1172718" cy="1774943"/>
      </dsp:txXfrm>
    </dsp:sp>
    <dsp:sp modelId="{A6052F76-1A3A-4F46-A8CA-FDBD3733AE61}">
      <dsp:nvSpPr>
        <dsp:cNvPr id="0" name=""/>
        <dsp:cNvSpPr/>
      </dsp:nvSpPr>
      <dsp:spPr>
        <a:xfrm>
          <a:off x="7386908" y="1426368"/>
          <a:ext cx="1299600" cy="1901825"/>
        </a:xfrm>
        <a:prstGeom prst="roundRect">
          <a:avLst/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မွန္ကန္ေသာလုပ္ငန္း</a:t>
          </a:r>
          <a:r>
            <a:rPr lang="en-US" sz="16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မ်ား</a:t>
          </a:r>
          <a:r>
            <a:rPr lang="en-US" sz="16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ေဆာင္ရြက</a:t>
          </a:r>
          <a:r>
            <a:rPr lang="en-US" sz="1600" kern="1200" dirty="0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္ ျ</a:t>
          </a:r>
          <a:r>
            <a:rPr lang="en-US" sz="1600" kern="1200" dirty="0" err="1" smtClean="0">
              <a:solidFill>
                <a:schemeClr val="tx1"/>
              </a:solidFill>
              <a:latin typeface="Zawgyi-One" pitchFamily="34" charset="0"/>
              <a:cs typeface="Zawgyi-One" pitchFamily="34" charset="0"/>
            </a:rPr>
            <a:t>ခင္း</a:t>
          </a:r>
          <a:endParaRPr lang="en-US" sz="1600" kern="1200" dirty="0">
            <a:solidFill>
              <a:schemeClr val="tx1"/>
            </a:solidFill>
            <a:latin typeface="Zawgyi-One" pitchFamily="34" charset="0"/>
            <a:cs typeface="Zawgyi-One" pitchFamily="34" charset="0"/>
          </a:endParaRPr>
        </a:p>
      </dsp:txBody>
      <dsp:txXfrm>
        <a:off x="7450349" y="1489809"/>
        <a:ext cx="1172718" cy="1774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E91F3-60E7-407C-8AFC-B52C44D7F285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1533-C9C8-4757-8732-9958FA4B2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2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B50650-A30B-4357-91C0-CCD2BBD8AA9B}" type="slidenum">
              <a:rPr lang="en-US" smtClean="0">
                <a:latin typeface="Arial" charset="0"/>
              </a:rPr>
              <a:pPr/>
              <a:t>41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D882EF-E6D2-456F-94F8-CE386C8A2222}" type="slidenum">
              <a:rPr lang="en-US" smtClean="0">
                <a:latin typeface="Arial" charset="0"/>
              </a:rPr>
              <a:pPr/>
              <a:t>51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6E96DC-93F6-4079-AD39-C7373ACB7C4B}" type="slidenum">
              <a:rPr lang="en-US" smtClean="0">
                <a:latin typeface="Arial" charset="0"/>
              </a:rPr>
              <a:pPr/>
              <a:t>52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BCCC2A-0C08-41DD-869E-01E449D80EDB}" type="slidenum">
              <a:rPr lang="en-US" smtClean="0">
                <a:latin typeface="Arial" charset="0"/>
              </a:rPr>
              <a:pPr/>
              <a:t>53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D542C5-1993-4E29-B0A3-6007A12ED865}" type="slidenum">
              <a:rPr lang="en-US" smtClean="0">
                <a:latin typeface="Arial" charset="0"/>
              </a:rPr>
              <a:pPr/>
              <a:t>54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DF3170-B52B-4D17-BEC4-1D661DDE15B6}" type="slidenum">
              <a:rPr lang="en-US" smtClean="0">
                <a:latin typeface="Arial" charset="0"/>
              </a:rPr>
              <a:pPr/>
              <a:t>55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C30EA9-4B62-497F-A109-D7C4FBDD664A}" type="slidenum">
              <a:rPr lang="en-US" smtClean="0">
                <a:latin typeface="Arial" charset="0"/>
              </a:rPr>
              <a:pPr/>
              <a:t>56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321C72-E338-4475-9300-A15E0EE58A25}" type="slidenum">
              <a:rPr lang="en-US" smtClean="0">
                <a:latin typeface="Arial" charset="0"/>
              </a:rPr>
              <a:pPr/>
              <a:t>57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7CAF30-F127-4326-80C6-0E92E86540C3}" type="slidenum">
              <a:rPr lang="en-US" smtClean="0">
                <a:latin typeface="Arial" charset="0"/>
              </a:rPr>
              <a:pPr/>
              <a:t>58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68E1E3-F1F3-45AE-8DA3-87F1F2E4E9CD}" type="slidenum">
              <a:rPr lang="en-US" smtClean="0">
                <a:latin typeface="Arial" charset="0"/>
              </a:rPr>
              <a:pPr/>
              <a:t>60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C8E1D6-F744-4767-8BB1-D8038BEDF491}" type="slidenum">
              <a:rPr lang="en-US" smtClean="0">
                <a:latin typeface="Arial" charset="0"/>
              </a:rPr>
              <a:pPr/>
              <a:t>42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149603-95B6-4A3E-8D08-24AC4AD098BE}" type="slidenum">
              <a:rPr lang="en-US" smtClean="0">
                <a:latin typeface="Arial" charset="0"/>
              </a:rPr>
              <a:pPr/>
              <a:t>43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07887-2427-4639-B371-FA1E940AA666}" type="slidenum">
              <a:rPr lang="en-US" smtClean="0">
                <a:latin typeface="Arial" charset="0"/>
              </a:rPr>
              <a:pPr/>
              <a:t>44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A9FF1B-6F43-4A26-9F71-2D66EE827186}" type="slidenum">
              <a:rPr lang="en-US" smtClean="0">
                <a:latin typeface="Arial" charset="0"/>
              </a:rPr>
              <a:pPr/>
              <a:t>45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3EA8B6-8794-4CD7-A61A-3655B97BA5BE}" type="slidenum">
              <a:rPr lang="en-US" smtClean="0">
                <a:latin typeface="Arial" charset="0"/>
              </a:rPr>
              <a:pPr/>
              <a:t>46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4A81FC-EF31-45F2-A3BB-BE693207B9AE}" type="slidenum">
              <a:rPr lang="en-US" smtClean="0">
                <a:latin typeface="Arial" charset="0"/>
              </a:rPr>
              <a:pPr/>
              <a:t>47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603251-E3C3-488E-A5A9-47B71E6B73FB}" type="slidenum">
              <a:rPr lang="en-US" smtClean="0">
                <a:latin typeface="Arial" charset="0"/>
              </a:rPr>
              <a:pPr/>
              <a:t>48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D11379-2EB7-4FBA-B4FD-4C83046C4B95}" type="slidenum">
              <a:rPr lang="en-US" smtClean="0">
                <a:latin typeface="Arial" charset="0"/>
              </a:rPr>
              <a:pPr/>
              <a:t>50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 b="0" i="0" cap="none" normalizeH="0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C00000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2C2A-F077-4349-AEE4-140D5CDED3E9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11-79CA-4908-A911-DD19216D65B5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738C-78DE-4E79-A927-97726A44B8B1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9528-9C10-419F-8BCA-963E11C32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5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Calibri" pitchFamily="34" charset="0"/>
              </a:defRPr>
            </a:lvl1pPr>
            <a:lvl2pPr>
              <a:defRPr sz="260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E1BE-B57C-40FE-9BFE-822C208E6A17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BBD5-5363-4B61-B9E5-C1B92EE4AAE6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4AA1-DF8C-4BA4-B60B-1C935853058B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5283-A129-4D5B-A4B3-E05022D8E73B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87D6-70CB-4B0B-867D-52DE6E229792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FD2-61D4-4B57-85CE-073BBCCF05ED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9125-0DD1-406A-BBEC-60148B8F93D2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C3D6-839F-46FA-B1D7-1B0A69BB171C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localhost/Volumes/V%20I%20L%20%20%20L%20O%20V/%E2%80%A2%20work%20%E2%80%A2/%E2%80%A2client%E2%80%A2/adpc/2013_12/dms/powerpoint_CBDRRFramework/image/ppt_CBDRRFramework2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localhost/Volumes/V%20I%20L%20%20%20L%20O%20V/%E2%80%A2%20work%20%E2%80%A2/%E2%80%A2client%E2%80%A2/adpc/2013_12/dms/powerpoint_CBDRRFramework/image/ppt_CBDRRFramework.jp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pt_CBDRRFramework.jpg" descr="/Volumes/V I L   L O V/• work •/•client•/adpc/2013_12/dms/powerpoint_CBDRRFramework/image/ppt_CBDRRFramework.jpg"/>
          <p:cNvPicPr>
            <a:picLocks noChangeAspect="1"/>
          </p:cNvPicPr>
          <p:nvPr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4896" cy="883920"/>
          </a:xfrm>
          <a:prstGeom prst="rect">
            <a:avLst/>
          </a:prstGeom>
        </p:spPr>
      </p:pic>
      <p:pic>
        <p:nvPicPr>
          <p:cNvPr id="8" name="ppt_CBDRRFramework2.jpg" descr="/Volumes/V I L   L O V/• work •/•client•/adpc/2013_12/dms/powerpoint_CBDRRFramework/image/ppt_CBDRRFramework2.jpg"/>
          <p:cNvPicPr>
            <a:picLocks noChangeAspect="1"/>
          </p:cNvPicPr>
          <p:nvPr/>
        </p:nvPicPr>
        <p:blipFill>
          <a:blip r:embed="rId16" r:link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5782056"/>
            <a:ext cx="2194560" cy="10759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49DA-90C2-41BC-8FD9-6ABF4ABA8DA8}" type="datetime1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1349AB7-A4BE-486C-8D6C-30FB92447F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i="0" kern="1200" baseline="0">
          <a:solidFill>
            <a:srgbClr val="C00000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57400"/>
            <a:ext cx="8610600" cy="1512168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chemeClr val="tx1"/>
                </a:solidFill>
                <a:latin typeface="Zawgyi-One" pitchFamily="34" charset="0"/>
                <a:cs typeface="Zawgyi-One" pitchFamily="34" charset="0"/>
              </a:rPr>
              <a:t/>
            </a:r>
            <a:br>
              <a:rPr lang="en-US" sz="2800" b="0" dirty="0" smtClean="0">
                <a:solidFill>
                  <a:schemeClr val="tx1"/>
                </a:solidFill>
                <a:latin typeface="Zawgyi-One" pitchFamily="34" charset="0"/>
                <a:cs typeface="Zawgyi-One" pitchFamily="34" charset="0"/>
              </a:rPr>
            </a:b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သင္ခန္းစာ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800" dirty="0">
                <a:latin typeface="Zawgyi-One" pitchFamily="34" charset="0"/>
                <a:cs typeface="Zawgyi-One" pitchFamily="34" charset="0"/>
              </a:rPr>
              <a:t>၂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။ 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လုပ္ငန္းအစီအစဥ္အေကာင္းထည္ေဖာ္ေဆာင္ရြက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sz="2800" b="0" dirty="0">
              <a:solidFill>
                <a:schemeClr val="tx1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အခန္း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 ၁။ 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စီမံခ်က္အစီအစဥ္အားရပ္ရြာလူထု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ႏွင္ ့ 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ရင္း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ီးမ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ႈ 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ရရွိေစရန္မိတ္ဆက္ေပးျခင္း</a:t>
            </a:r>
            <a:endParaRPr lang="en-US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1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86" y="6168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ရပ္ရြာအေျချပဳေဘးအ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ရာယ္ေလ်ာ့ပါးေရးမူေဘာင္သင္တန္း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-ျ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မန္မာႏိုင္ငံၾကက္ေျခနီအသင္း</a:t>
            </a:r>
            <a:endParaRPr lang="en-US" sz="2400" dirty="0">
              <a:latin typeface="Zawgyi-One" pitchFamily="34" charset="0"/>
              <a:cs typeface="Zawgyi-One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Zawgyi-One" pitchFamily="34" charset="0"/>
                <a:cs typeface="Zawgyi-One" pitchFamily="34" charset="0"/>
              </a:rPr>
              <a:t>သိထားသင</a:t>
            </a:r>
            <a:r>
              <a:rPr lang="en-US" sz="32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3200" dirty="0" err="1" smtClean="0">
                <a:latin typeface="Zawgyi-One" pitchFamily="34" charset="0"/>
                <a:cs typeface="Zawgyi-One" pitchFamily="34" charset="0"/>
              </a:rPr>
              <a:t>သည</a:t>
            </a:r>
            <a:r>
              <a:rPr lang="en-US" sz="32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3200" dirty="0" err="1" smtClean="0">
                <a:latin typeface="Zawgyi-One" pitchFamily="34" charset="0"/>
                <a:cs typeface="Zawgyi-One" pitchFamily="34" charset="0"/>
              </a:rPr>
              <a:t>အခ်က္မ်ား</a:t>
            </a:r>
            <a:r>
              <a:rPr lang="en-US" sz="3200" dirty="0" smtClean="0">
                <a:latin typeface="Zawgyi-One" pitchFamily="34" charset="0"/>
                <a:cs typeface="Zawgyi-One" pitchFamily="34" charset="0"/>
              </a:rPr>
              <a:t>…</a:t>
            </a:r>
            <a:endParaRPr lang="en-US" sz="32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7162800" cy="1828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ရည္ညႊန္းခ်က္တစ္ခုအေနျဖင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့္“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ရပ္ရြာအဆင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စီမံခ်က္အစီစဥ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္ႏွင့္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မိတ္ဆက္ညွိ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ႏႈ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ိင္း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  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အၾကံရယူျခင္းလမ္းညႊန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္(Village Advocacy Guidelines) 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ကိုျမန္မာႏို္င္ငံ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 ၾ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ကက္ေျခနီ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အသင္းက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လူထု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ရင္း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ီးေစရန္မိတ္ဆက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ခင္းလုပ္ငန္းစဥ္အတြက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္ ျပင္ဆင္ထုတ္ေ၀ထားပါသည္။</a:t>
            </a:r>
          </a:p>
          <a:p>
            <a:pPr marL="0" indent="0"/>
            <a:endParaRPr lang="en-US" sz="18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10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640080" cy="64008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600200" y="3429000"/>
            <a:ext cx="71628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60000"/>
              </a:lnSpc>
            </a:pP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ရပ္ရြာအဆင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့္(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ရြာ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/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ရပ္ကြက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္(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သို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႔)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ေက်ာင္း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)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အစ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ီအစဥ္အားရပ္ရြာလူထု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ရင္း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ီးေအာ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ိတ္ဆက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ခင္းသည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္ေ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ဘးအ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ရာယ္က်ေရာက္လြယ္မႈအရွိဆ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ံုး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သ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လ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ူထုမ်ား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လုပ္ငန္းစဥ္တစ္ခုလ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ံုး</a:t>
            </a:r>
            <a:r>
              <a:rPr lang="my-MM" sz="1600" dirty="0" smtClean="0">
                <a:latin typeface="Zawgyi-One"/>
                <a:cs typeface="Zawgyi-One" pitchFamily="34" charset="0"/>
              </a:rPr>
              <a:t>၌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ပ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ါ၀င္ရွိမရွိကိုေသခ်ာေအာင္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လုပ္ရမည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္။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ထ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ို႔ေၾကာင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့္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အစီအစဥ္မိတ္ဆက္ခ်ိန္တြင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ရာယ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်ေရာက္လြယ္မႈအရွိဆံုးေသာလူထုကို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ကိုယ္စားျပဳရ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ာ</a:t>
            </a:r>
            <a:r>
              <a:rPr lang="my-MM" sz="1600" dirty="0" smtClean="0">
                <a:latin typeface="Zawgyi-One"/>
                <a:cs typeface="Zawgyi-One" pitchFamily="34" charset="0"/>
              </a:rPr>
              <a:t>၌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အမ်ိဴးသမီးမ်ား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္ႀ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ီးရြယ္အိုမ်ား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မသံစြမ္းသူမ်ား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မသံမစြမ္းသူမ်ား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တိုင္းရင္းသား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လူ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နည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္းစုမ်ား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၊ႏွင့္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ကေလးမ်ား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)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သည္နာလည္မႈလြဲမွားျခင္းမ်ားမရွိေ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စရန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ဂရ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ုျပဳရမည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္။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l="89024"/>
          <a:stretch>
            <a:fillRect/>
          </a:stretch>
        </p:blipFill>
        <p:spPr>
          <a:xfrm>
            <a:off x="762000" y="4267200"/>
            <a:ext cx="579045" cy="64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 l="68480" r="19536"/>
          <a:stretch>
            <a:fillRect/>
          </a:stretch>
        </p:blipFill>
        <p:spPr>
          <a:xfrm>
            <a:off x="762000" y="3581400"/>
            <a:ext cx="632258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ရည္ညႊန္းခ်က္မ်ားျပင္ဆင္ထားျခင္း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ရည္ညႊန္းခ်က္မ်ားသည္ အေကာင္ထည္ေဖာ္လုပ္ေဆာင္ မႈမ်ား၏အက်ိဳးရလဒ္မ်ားကိုတိုင္းတာႏိုင္စံသတ္မွတ္ခ်က္ (သို႔) တိုင္းတာသည့္လက္ႏွက္ကိရိယာ</a:t>
            </a:r>
          </a:p>
          <a:p>
            <a:endParaRPr lang="de-DE" sz="2600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လုပ္ငန္းစဥ္ရည္ညႊန္းခ်က္မ်ား(ျဖည့္သြင္းသည့္အရာမ်ားႏွင့္ ရလဒ္မ်ား)ႏွင့္ အက်ိဳးသက္ေရာက္မႈညႊန္ျပခ်က္မ်ား</a:t>
            </a:r>
          </a:p>
          <a:p>
            <a:endParaRPr lang="de-DE" sz="2600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ရည္ညႊန္းခ်က္မ်ားသည္ အစီအစဥ္တစ္ခုလံုး၏ ေစာင့္ၾကည့္ေလ့လာျခင္းႏွင့္အကဲျဖတ္စစ္ေဆးျခင္၏ရည္ ညႊန္းခ်က္မ်ားႏွင့္ ဆက္ႏြယ္မႈရွိသင့္သည္။</a:t>
            </a:r>
          </a:p>
          <a:p>
            <a:endParaRPr lang="de-DE" sz="26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ED8D-0FC5-42EE-B058-EDBA037E03D7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100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0056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atin typeface="Zawgyi-One" pitchFamily="34" charset="0"/>
                <a:cs typeface="Zawgyi-One" pitchFamily="34" charset="0"/>
              </a:rPr>
              <a:t>အသံုးျပဳမည့္နည္းလမ္းမ်ားကိုစစ္ေဆးဆံုးျဖတ္ျခင္း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de-DE" sz="1800" dirty="0" smtClean="0">
                <a:latin typeface="Zawgyi-One" pitchFamily="34" charset="0"/>
                <a:cs typeface="Zawgyi-One" pitchFamily="34" charset="0"/>
              </a:rPr>
              <a:t>သတင္းအခ်က္အလက္မ်ားေကာက္ယူရန္မည္သည့္နည္း လမ္းကိုသံုးျပီး မည္သူကလုပ္ုျပီးမည္သည့္အခ်ိန္မ်ာျပီးမည္နည္း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§"/>
            </a:pPr>
            <a:r>
              <a:rPr lang="de-DE" sz="1800" dirty="0" smtClean="0">
                <a:latin typeface="Zawgyi-One" pitchFamily="34" charset="0"/>
                <a:cs typeface="Zawgyi-One" pitchFamily="34" charset="0"/>
              </a:rPr>
              <a:t>နမူနာလက္ႏွက္ကိရိယာ။ စံသတ္မွတ္ထားေသာေလ့လာျခင္း, ရွိျပီးသားမွတ္တမ္းမွတ္ရာမ်ားကိုျပန္လည္စစ္ေတးျခင္း,တိက်နက္ရိႈင္းေသာစစ္ ေဆးေမးျမန္းျခင္း၊ ဦးတည္အုပ္စုေဆြးေႏြးျခင္း၊ တိုက္ရိုက္ၾကည့္ရႈေလ့လာျခင္း</a:t>
            </a:r>
          </a:p>
          <a:p>
            <a:pPr>
              <a:lnSpc>
                <a:spcPct val="170000"/>
              </a:lnSpc>
            </a:pPr>
            <a:r>
              <a:rPr lang="de-DE" sz="1800" b="1" dirty="0" smtClean="0">
                <a:latin typeface="Zawgyi-One" pitchFamily="34" charset="0"/>
                <a:cs typeface="Zawgyi-One" pitchFamily="34" charset="0"/>
              </a:rPr>
              <a:t>ဘယ္သူေတြကလုပ္မွာလဲ?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§"/>
            </a:pPr>
            <a:r>
              <a:rPr lang="de-DE" sz="1800" dirty="0" smtClean="0">
                <a:latin typeface="Zawgyi-One" pitchFamily="34" charset="0"/>
                <a:cs typeface="Zawgyi-One" pitchFamily="34" charset="0"/>
              </a:rPr>
              <a:t>ေစာင့္ၾကည့္ေလ့လာျခင္းႏွင့္အကဲျဖတ္စစ္ေတးျခင္းေပၚမူတည္၍ ေဘးအႏၲရာယ္စီမံခန္႔ခြဲေရးေကာ္မတီ၊ စံမံခ်က္လုပ္ငန္းအဖြဲ႔(သို႕) ျပင္ပ အကဲျဖတ္စစ္ေဆးေရးအဖြဲ႕</a:t>
            </a:r>
          </a:p>
          <a:p>
            <a:pPr marL="346075" lvl="1" indent="-346075">
              <a:lnSpc>
                <a:spcPct val="170000"/>
              </a:lnSpc>
              <a:buFont typeface="Wingdings" pitchFamily="2" charset="2"/>
              <a:buChar char="§"/>
            </a:pPr>
            <a:r>
              <a:rPr lang="de-DE" sz="1800" b="1" dirty="0" smtClean="0">
                <a:latin typeface="Zawgyi-One" pitchFamily="34" charset="0"/>
                <a:cs typeface="Zawgyi-One" pitchFamily="34" charset="0"/>
              </a:rPr>
              <a:t>ဘယ္အခ်ိန္ျပီးမွလဲ?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§"/>
            </a:pPr>
            <a:r>
              <a:rPr lang="de-DE" sz="1800" dirty="0" smtClean="0">
                <a:latin typeface="Zawgyi-One" pitchFamily="34" charset="0"/>
                <a:cs typeface="Zawgyi-One" pitchFamily="34" charset="0"/>
              </a:rPr>
              <a:t>ေစာင့္ၾကည့္ေလ့လာျခင္းႏွင့္အကဲျဖတ္စစ္ေဆးျခင္းလည္ပတ္မႈသည္ စီမံ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ခ်က္အစီရင္ခံပို႔သည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အခ်ိန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္ႏွင့္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ကိုက္ညီသင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့္ျ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ပီး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အရင္းျမစ္မ်ားသံုးစြဲမ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ႈ ႏွင့္ </a:t>
            </a:r>
            <a:r>
              <a:rPr lang="en-US" sz="1800" dirty="0" err="1" smtClean="0">
                <a:latin typeface="Zawgyi-One" pitchFamily="34" charset="0"/>
                <a:cs typeface="Zawgyi-One" pitchFamily="34" charset="0"/>
              </a:rPr>
              <a:t>အခ်ိန္သံုးစြဲမႈကိုသက္သာေစပါသည</a:t>
            </a:r>
            <a:r>
              <a:rPr lang="en-US" sz="1800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de-DE" sz="18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ED8D-0FC5-42EE-B058-EDBA037E03D7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101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152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ခြဲျခမ္းစိတ္ဖ်ာသည့္ကိရိယာႏွင့္ အစီရင္ခံတင္ျပသည့္ပံုစံေရြးခ်ယ္ျခင္း</a:t>
            </a:r>
            <a:endParaRPr lang="de-DE" sz="32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Autofit/>
          </a:bodyPr>
          <a:lstStyle/>
          <a:p>
            <a:r>
              <a:rPr lang="de-DE" sz="2100" dirty="0" smtClean="0">
                <a:latin typeface="Zawgyi-One" pitchFamily="34" charset="0"/>
                <a:cs typeface="Zawgyi-One" pitchFamily="34" charset="0"/>
              </a:rPr>
              <a:t>ရပ္ရြာအဆင့္တြင္ အစီအစဥ္တစ္ခုလံုး၏ေစာင့္ၾကည့္ေလ့လာျခင္းႏွင့္အကဲ ျဖတ္စစ္ေဆးျခင္းလုပ္ေဆာင္ရာတြင္ ရိုးရွင္းျပီး ေျပာင္းလဲမႈအက်ဥ္းခ်ဳပ္ကို ေဖာ္ျပျပီး ဂဏန္းျဖင့္ေဖာ္ျပေသာနည္းစနစ္ကိုသံုးသင့္သည္။</a:t>
            </a:r>
          </a:p>
          <a:p>
            <a:r>
              <a:rPr lang="de-DE" sz="2100" dirty="0">
                <a:latin typeface="Zawgyi-One" pitchFamily="34" charset="0"/>
                <a:cs typeface="Zawgyi-One" pitchFamily="34" charset="0"/>
              </a:rPr>
              <a:t>ေစာင့္ၾကည့္ေလ့လာျခင္းႏွင့္အကဲ ျဖတ္စစ္ေဆးျ</a:t>
            </a:r>
            <a:r>
              <a:rPr lang="de-DE" sz="2100" dirty="0" smtClean="0">
                <a:latin typeface="Zawgyi-One" pitchFamily="34" charset="0"/>
                <a:cs typeface="Zawgyi-One" pitchFamily="34" charset="0"/>
              </a:rPr>
              <a:t>ခင္းအစီရင္ခံစာသည္ ရံုးအတြင္းသာျဖစ္သည္သို႔ေသာ္ရပ္ရြာအဆင့္တြင္ ပါ၀င္လုပ္ေဆာင္သူ မ်ားကိုေ၀မွ်ေပးရမည္။</a:t>
            </a:r>
          </a:p>
          <a:p>
            <a:endParaRPr lang="de-DE" sz="2100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de-DE" sz="2100" dirty="0" smtClean="0">
                <a:latin typeface="Zawgyi-One" pitchFamily="34" charset="0"/>
                <a:cs typeface="Zawgyi-One" pitchFamily="34" charset="0"/>
              </a:rPr>
              <a:t>ရပ္ရြာႏွင့္ပူးေပါင္းေရးဆြဲေသာအစီအစဥ္ေအာက္တြင္ အစီအစဥ္ တိုးတက္မႈ အစီရင္ခံစာကို အေလးထားသင့္သည္။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ED8D-0FC5-42EE-B058-EDBA037E03D7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102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0"/>
            <a:ext cx="822960" cy="822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49530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အစီရင္ခံစာသည္ရွင္းလင္းျပီး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ကိုက္ညီမႈရွိရမည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္။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အစီစဥ္ညွိ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ႏႈ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င္းေရးမ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ွဴ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းက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အလြယ္တကူအသံုးျပ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ဳႏ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ိုင္ေအာင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ပင္ဆင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ပီးဗဟုိဌာ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နခ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်ဳ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ပ္မွအရာရွိမ်ား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ႏွင့္ ပါ၀င္လုပ္ေဆာင္သည့္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သူမ်ားက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ဆံုးျဖတ္ရယူရန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လိုအပ္သည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္။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နည္းပညာပိုင္းဆိုင္ရာဗန္းစကားမ်ားအမ်ားအျပားအသံုးျပ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ဳ 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ခင္းမွေရွာင္က်ဥ္ရမည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sz="1600" dirty="0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744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de-DE" sz="24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အစီအစဥ္ေရးဆြဲျခင္း၊ေစာင့္ၾကည့္ေလ့လာျခင္းႏွင့္ အကဲျဖတ္စစ္ေဆးျခင္းလုပ္ငန္းစဥ္ကိုနားလည္သေဘာေပါက္ျခင္း</a:t>
            </a:r>
            <a:endParaRPr lang="de-DE" sz="24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အစ</a:t>
            </a:r>
            <a:r>
              <a:rPr lang="de-DE" sz="2400" dirty="0">
                <a:latin typeface="Zawgyi-One" pitchFamily="34" charset="0"/>
                <a:cs typeface="Zawgyi-One" pitchFamily="34" charset="0"/>
              </a:rPr>
              <a:t>ီအစဥ္ေရးဆြဲျခင္း၊ေစာင့္ၾကည့္ေလ့လာျခင္းႏွင့္ အကဲျဖတ္စစ္ေဆးျခင္းလုပ္ငန</a:t>
            </a: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္းအစီစဥ္ကို သတင္းအခ်က္အလက္ ေကာက္ယူျခင္း၊ ခြဲျခမ္းစိတ္ဖ်ာျခင္း ႏွင့္ အစီရင္ခံစာျပင္ဆင္ျခင္း လုပ္ငန္းမ်ားတြင္ လည္ပတ္မႈစနစ္ျဖင့္လုပ္ေဆာင္ရန္လိုအပ္သည္</a:t>
            </a:r>
            <a:endParaRPr lang="de-DE" sz="2600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အရးၾကီးဆံုးသတင္းအခ်က္အလက္မ်ားကိုမွ်ေ၀ရမည္</a:t>
            </a:r>
          </a:p>
          <a:p>
            <a:endParaRPr lang="de-DE" sz="2600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ေ</a:t>
            </a:r>
            <a:r>
              <a:rPr lang="de-DE" sz="2400" dirty="0">
                <a:latin typeface="Zawgyi-One" pitchFamily="34" charset="0"/>
                <a:cs typeface="Zawgyi-One" pitchFamily="34" charset="0"/>
              </a:rPr>
              <a:t>စာင့္ၾကည့္ေလ့လာျခင္းႏွင့္ အကဲျဖတ္စစ္ေဆးျခင္းလုပ္ငန</a:t>
            </a: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္းသည္ အစီခိစာတင္ျပခ်ိန္ႏွင့္ ကိုက္ညီမႈရွိသင့္သည္</a:t>
            </a:r>
            <a:endParaRPr lang="de-DE" sz="26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ED8D-0FC5-42EE-B058-EDBA037E03D7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103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5029200"/>
            <a:ext cx="822960" cy="822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49530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၁။ပံုမွန္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သတင္းအခ်က္အလက္မ်ားမ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ွ်ေ၀ျခင္းသည္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ေစာင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့္ၾ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ေလ့လာျခင္း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ႏွင့္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အကဲျဖတ္စစ္ေဆးျခင္းအတြက္အဓိကအခ်က္တစ္ခုျဖစ္သည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lvl="0" algn="just"/>
            <a:r>
              <a:rPr lang="en-US" sz="1600" dirty="0">
                <a:latin typeface="Zawgyi-One" pitchFamily="34" charset="0"/>
                <a:cs typeface="Zawgyi-One" pitchFamily="34" charset="0"/>
              </a:rPr>
              <a:t>၂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။ေ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စာင့္ၾ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ကည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ေလ့လာျခင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င့္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အကဲျဖတ္စစ္ေဆးျခင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တစ္ေလ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ွ်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ာက္လံုးတြင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လူထုပါ၀င္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ရာယ္က်ေရာက္လြယ္မ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ႈ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အရွိဆံုေသာသူမ်ား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ေဆာင္ရြက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ခင္းကို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အေလးထားလုပ္ေဆာင္သင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algn="just"/>
            <a:endParaRPr lang="en-US" sz="1600" dirty="0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6585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>
                <a:latin typeface="Zawgyi-One" pitchFamily="34" charset="0"/>
                <a:cs typeface="Zawgyi-One" pitchFamily="34" charset="0"/>
              </a:rPr>
              <a:t>မွန္ကန္ေသာလုပ္ေဆာင္မႈမ်ားကိုအေကာင္ထည္ ေဖာ္ခ်မွတ္ျခင္း</a:t>
            </a:r>
            <a:endParaRPr lang="de-DE" sz="32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ေစာင့္ၾကည့္ေလ့လာျခင္းႏွင့္ေစာင့္ၾကည့္စစ္ေဆးျခင္းအစီရင္ခံစာမွ ေတြ႕ရွိခ်က္မ်ား အေပၚတြင္အေျခခံ၍ မတူညီေသာအစီအစဥ္မ်ား ကိုလုပ္ကိုင္ပံု၊လုပ္ငန္းလည္ပတ္ပံု၊လုပ္ေဆာင္ခ်က္မ်ားႏွင့္ ရည္ရြယ္ခ်က္မ်ား၊ အခ်ိန္အတိုင္းအတာတို႔ႏွင့္ကိုက္ညွိမႈမ်ား ျပဳလုပ္ရန္လိုအပ္ႏိုင္သည္။ </a:t>
            </a:r>
            <a:endParaRPr lang="de-DE" sz="24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ED8D-0FC5-42EE-B058-EDBA037E03D7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104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5689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သိခ်င္ေသာေမးခြန္းမ်ားရွိပါကေမးျမန္းႏိုင္ပါသည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</a:t>
            </a:r>
            <a:r>
              <a:rPr lang="en-US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105</a:t>
            </a:fld>
            <a:endParaRPr lang="en-US"/>
          </a:p>
        </p:txBody>
      </p:sp>
      <p:pic>
        <p:nvPicPr>
          <p:cNvPr id="8194" name="Picture 2" descr="http://aphroditesbadhabit.files.wordpress.com/2011/06/question_mark_2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32856"/>
            <a:ext cx="2714625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8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286"/>
            <a:ext cx="8229600" cy="1073314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ေက်ာင္းအဆင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့္ 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တြင္အစီအစဥ္အားလူထု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ရင္း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ီးေအာင္မိတ္ဆက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sz="2800" dirty="0">
              <a:latin typeface="Zawgyi-One" pitchFamily="34" charset="0"/>
              <a:cs typeface="Zawgyi-One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710643"/>
              </p:ext>
            </p:extLst>
          </p:nvPr>
        </p:nvGraphicFramePr>
        <p:xfrm>
          <a:off x="228600" y="1547648"/>
          <a:ext cx="8686800" cy="377063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2895600"/>
                <a:gridCol w="2895600"/>
                <a:gridCol w="2895600"/>
              </a:tblGrid>
              <a:tr h="420370">
                <a:tc>
                  <a:txBody>
                    <a:bodyPr/>
                    <a:lstStyle/>
                    <a:p>
                      <a:pPr marL="0" marR="0" indent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Zawgyi-One" pitchFamily="34" charset="0"/>
                          <a:cs typeface="Zawgyi-One" pitchFamily="34" charset="0"/>
                        </a:rPr>
                        <a:t>ေမ</a:t>
                      </a:r>
                      <a:r>
                        <a:rPr lang="en-US" sz="2000" dirty="0" smtClean="0">
                          <a:latin typeface="Zawgyi-One" pitchFamily="34" charset="0"/>
                          <a:cs typeface="Zawgyi-One" pitchFamily="34" charset="0"/>
                        </a:rPr>
                        <a:t>ွ်</a:t>
                      </a:r>
                      <a:r>
                        <a:rPr lang="en-US" sz="2000" dirty="0" err="1" smtClean="0">
                          <a:latin typeface="Zawgyi-One" pitchFamily="34" charset="0"/>
                          <a:cs typeface="Zawgyi-One" pitchFamily="34" charset="0"/>
                        </a:rPr>
                        <a:t>ာ္မွန္းရလဒ</a:t>
                      </a:r>
                      <a:r>
                        <a:rPr lang="en-US" sz="2000" dirty="0" smtClean="0">
                          <a:latin typeface="Zawgyi-One" pitchFamily="34" charset="0"/>
                          <a:cs typeface="Zawgyi-One" pitchFamily="34" charset="0"/>
                        </a:rPr>
                        <a:t>္</a:t>
                      </a:r>
                      <a:endParaRPr lang="en-US" sz="20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Zawgyi-One" pitchFamily="34" charset="0"/>
                          <a:cs typeface="Zawgyi-One" pitchFamily="34" charset="0"/>
                        </a:rPr>
                        <a:t>အသိေပးရမည</a:t>
                      </a:r>
                      <a:r>
                        <a:rPr lang="en-US" sz="2000" dirty="0" smtClean="0">
                          <a:latin typeface="Zawgyi-One" pitchFamily="34" charset="0"/>
                          <a:cs typeface="Zawgyi-One" pitchFamily="34" charset="0"/>
                        </a:rPr>
                        <a:t>့္</a:t>
                      </a:r>
                      <a:r>
                        <a:rPr lang="en-US" sz="2000" dirty="0" err="1" smtClean="0">
                          <a:latin typeface="Zawgyi-One" pitchFamily="34" charset="0"/>
                          <a:cs typeface="Zawgyi-One" pitchFamily="34" charset="0"/>
                        </a:rPr>
                        <a:t>သတင္း</a:t>
                      </a:r>
                      <a:r>
                        <a:rPr lang="en-US" sz="2000" smtClean="0">
                          <a:latin typeface="Zawgyi-One" pitchFamily="34" charset="0"/>
                          <a:cs typeface="Zawgyi-One" pitchFamily="34" charset="0"/>
                        </a:rPr>
                        <a:t>     အခ</a:t>
                      </a:r>
                      <a:r>
                        <a:rPr lang="en-US" sz="2000" dirty="0" err="1" smtClean="0">
                          <a:latin typeface="Zawgyi-One" pitchFamily="34" charset="0"/>
                          <a:cs typeface="Zawgyi-One" pitchFamily="34" charset="0"/>
                        </a:rPr>
                        <a:t>်က္အလက္မ်ား</a:t>
                      </a:r>
                      <a:endParaRPr lang="en-US" sz="20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Zawgyi-One" pitchFamily="34" charset="0"/>
                          <a:cs typeface="Zawgyi-One" pitchFamily="34" charset="0"/>
                        </a:rPr>
                        <a:t>ရယူရမည</a:t>
                      </a:r>
                      <a:r>
                        <a:rPr lang="en-US" sz="2000" dirty="0" smtClean="0">
                          <a:latin typeface="Zawgyi-One" pitchFamily="34" charset="0"/>
                          <a:cs typeface="Zawgyi-One" pitchFamily="34" charset="0"/>
                        </a:rPr>
                        <a:t>့္</a:t>
                      </a:r>
                      <a:r>
                        <a:rPr lang="en-US" sz="2000" dirty="0" err="1" smtClean="0">
                          <a:latin typeface="Zawgyi-One" pitchFamily="34" charset="0"/>
                          <a:cs typeface="Zawgyi-One" pitchFamily="34" charset="0"/>
                        </a:rPr>
                        <a:t>သတင္းအခ်က္အလက္မ်ား</a:t>
                      </a:r>
                      <a:endParaRPr lang="en-US" sz="20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6103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err="1" smtClean="0">
                          <a:latin typeface="Zawgyi-One" pitchFamily="34" charset="0"/>
                          <a:cs typeface="Zawgyi-One" pitchFamily="34" charset="0"/>
                        </a:rPr>
                        <a:t>ေက်ာင္းမွအရာရွိမ်ား၏ကူညီမ</a:t>
                      </a:r>
                      <a:r>
                        <a:rPr lang="en-US" sz="2000" dirty="0" smtClean="0">
                          <a:latin typeface="Zawgyi-One" pitchFamily="34" charset="0"/>
                          <a:cs typeface="Zawgyi-One" pitchFamily="34" charset="0"/>
                        </a:rPr>
                        <a:t>ႈႏွင့္</a:t>
                      </a:r>
                      <a:r>
                        <a:rPr lang="en-US" sz="20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အတူတကြညွိႏိႈင္းလုပ</a:t>
                      </a:r>
                      <a:r>
                        <a:rPr lang="en-US" sz="2000" baseline="0" dirty="0" smtClean="0">
                          <a:latin typeface="Zawgyi-One" pitchFamily="34" charset="0"/>
                          <a:cs typeface="Zawgyi-One" pitchFamily="34" charset="0"/>
                        </a:rPr>
                        <a:t>္ </a:t>
                      </a:r>
                      <a:r>
                        <a:rPr lang="en-US" sz="20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ေဆာင္မည</a:t>
                      </a:r>
                      <a:r>
                        <a:rPr lang="en-US" sz="20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္။</a:t>
                      </a:r>
                      <a:r>
                        <a:rPr lang="en-US" sz="200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endParaRPr lang="en-US" sz="20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 err="1" smtClean="0">
                          <a:latin typeface="Zawgyi-One" pitchFamily="34" charset="0"/>
                          <a:cs typeface="Zawgyi-One" pitchFamily="34" charset="0"/>
                        </a:rPr>
                        <a:t>အေကာင္ထည္ေဖာ္ေဆာင္ရြက္မည</a:t>
                      </a:r>
                      <a:r>
                        <a:rPr lang="en-US" sz="1200" dirty="0" smtClean="0">
                          <a:latin typeface="Zawgyi-One" pitchFamily="34" charset="0"/>
                          <a:cs typeface="Zawgyi-One" pitchFamily="34" charset="0"/>
                        </a:rPr>
                        <a:t>့္</a:t>
                      </a:r>
                      <a:r>
                        <a:rPr lang="en-US" sz="1200" dirty="0" err="1" smtClean="0">
                          <a:latin typeface="Zawgyi-One" pitchFamily="34" charset="0"/>
                          <a:cs typeface="Zawgyi-One" pitchFamily="34" charset="0"/>
                        </a:rPr>
                        <a:t>အဖြဲ႔အစည္းမ်ား၏ေယဘုယ်သတင္းအခ်က္အလက္မ်ား</a:t>
                      </a:r>
                      <a:r>
                        <a:rPr lang="en-US" sz="1200" dirty="0" smtClean="0">
                          <a:latin typeface="Zawgyi-One" pitchFamily="34" charset="0"/>
                          <a:cs typeface="Zawgyi-One" pitchFamily="34" charset="0"/>
                        </a:rPr>
                        <a:t>(ျ</a:t>
                      </a:r>
                      <a:r>
                        <a:rPr lang="en-US" sz="1200" dirty="0" err="1" smtClean="0">
                          <a:latin typeface="Zawgyi-One" pitchFamily="34" charset="0"/>
                          <a:cs typeface="Zawgyi-One" pitchFamily="34" charset="0"/>
                        </a:rPr>
                        <a:t>မန္မာႏိုင္ငံၾကက္ေျခနီအ</a:t>
                      </a:r>
                      <a:r>
                        <a:rPr lang="en-US" sz="120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Zawgyi-One" pitchFamily="34" charset="0"/>
                          <a:cs typeface="Zawgyi-One" pitchFamily="34" charset="0"/>
                        </a:rPr>
                        <a:t>သင္း</a:t>
                      </a:r>
                      <a:r>
                        <a:rPr lang="en-US" sz="1200" dirty="0" smtClean="0">
                          <a:latin typeface="Zawgyi-One" pitchFamily="34" charset="0"/>
                          <a:cs typeface="Zawgyi-One" pitchFamily="34" charset="0"/>
                        </a:rPr>
                        <a:t>၏</a:t>
                      </a:r>
                      <a:r>
                        <a:rPr lang="en-US" sz="1200" baseline="0" dirty="0" smtClean="0">
                          <a:latin typeface="Zawgyi-One" pitchFamily="34" charset="0"/>
                          <a:cs typeface="Zawgyi-One" pitchFamily="34" charset="0"/>
                        </a:rPr>
                        <a:t> တာ၀န္မ်ား၊ </a:t>
                      </a:r>
                      <a:r>
                        <a:rPr lang="en-US" sz="12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ဦးတည္ခ်က</a:t>
                      </a:r>
                      <a:r>
                        <a:rPr lang="en-US" sz="12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္၊</a:t>
                      </a:r>
                      <a:r>
                        <a:rPr lang="en-US" sz="12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ရည္မွန္းခ်က္ပန္းတိုင</a:t>
                      </a:r>
                      <a:r>
                        <a:rPr lang="en-US" sz="12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္၊ </a:t>
                      </a:r>
                      <a:r>
                        <a:rPr lang="en-US" sz="12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မဟာဗ</a:t>
                      </a:r>
                      <a:r>
                        <a:rPr lang="en-US" sz="1200" baseline="0" dirty="0" smtClean="0">
                          <a:latin typeface="Zawgyi-One" pitchFamily="34" charset="0"/>
                          <a:cs typeface="Zawgyi-One" pitchFamily="34" charset="0"/>
                        </a:rPr>
                        <a:t>်ဴ</a:t>
                      </a:r>
                      <a:r>
                        <a:rPr lang="en-US" sz="12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ဟာ၊နည္းဗ</a:t>
                      </a:r>
                      <a:r>
                        <a:rPr lang="en-US" sz="1200" baseline="0" dirty="0" smtClean="0">
                          <a:latin typeface="Zawgyi-One" pitchFamily="34" charset="0"/>
                          <a:cs typeface="Zawgyi-One" pitchFamily="34" charset="0"/>
                        </a:rPr>
                        <a:t>်ဴ</a:t>
                      </a:r>
                      <a:r>
                        <a:rPr lang="en-US" sz="12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ဟာ၊အဓိကလုပ</a:t>
                      </a:r>
                      <a:r>
                        <a:rPr lang="en-US" sz="1200" baseline="0" dirty="0" smtClean="0">
                          <a:latin typeface="Zawgyi-One" pitchFamily="34" charset="0"/>
                          <a:cs typeface="Zawgyi-One" pitchFamily="34" charset="0"/>
                        </a:rPr>
                        <a:t>္ </a:t>
                      </a:r>
                      <a:r>
                        <a:rPr lang="en-US" sz="12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ေဆာင္မည</a:t>
                      </a:r>
                      <a:r>
                        <a:rPr lang="en-US" sz="12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့္</a:t>
                      </a:r>
                      <a:r>
                        <a:rPr lang="en-US" sz="12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ေနရာေဒသ</a:t>
                      </a:r>
                      <a:endParaRPr lang="en-US" sz="1800" dirty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 err="1" smtClean="0">
                          <a:latin typeface="Zawgyi-One" pitchFamily="34" charset="0"/>
                          <a:cs typeface="Zawgyi-One" pitchFamily="34" charset="0"/>
                        </a:rPr>
                        <a:t>အစီအစဥ္အေၾကာင္းအက်ဥ္းခ</a:t>
                      </a:r>
                      <a:r>
                        <a:rPr lang="en-US" sz="1200" dirty="0" smtClean="0">
                          <a:latin typeface="Zawgyi-One" pitchFamily="34" charset="0"/>
                          <a:cs typeface="Zawgyi-One" pitchFamily="34" charset="0"/>
                        </a:rPr>
                        <a:t>်ဳပ္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  </a:t>
                      </a:r>
                      <a:endParaRPr lang="en-US" sz="1800" dirty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20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ပါ၀င္လုပ္ေဆာင္မည့္</a:t>
                      </a:r>
                      <a:r>
                        <a:rPr lang="en-US" sz="120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သူမ်ား</a:t>
                      </a:r>
                      <a:r>
                        <a:rPr lang="en-US" sz="120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၏</a:t>
                      </a:r>
                      <a:r>
                        <a:rPr lang="en-US" sz="12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ထည</a:t>
                      </a:r>
                      <a:r>
                        <a:rPr lang="en-US" sz="12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့္၀င္ေဆာင္ရြက္မႈအျပည့္</a:t>
                      </a:r>
                      <a:r>
                        <a:rPr lang="en-US" sz="12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အစ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ံု</a:t>
                      </a:r>
                      <a:endParaRPr lang="en-US" sz="14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ေဘးအ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ႏၲ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ရာယ္ေလ်ာ့ပါး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ေရးလုပ္ငန္းလိုအပ္ခ်က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္ 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မ်ား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ႏွင့္</a:t>
                      </a:r>
                      <a:r>
                        <a:rPr lang="en-US" sz="18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ကြာဟမႈမ်ား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endParaRPr lang="en-US" sz="1800" dirty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ရရွိႏိုင္ေသာလူအရင္း</a:t>
                      </a:r>
                      <a:r>
                        <a:rPr lang="en-US" sz="180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    </a:t>
                      </a:r>
                      <a:r>
                        <a:rPr lang="en-US" sz="180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အျမစ္မ်ား</a:t>
                      </a:r>
                      <a:r>
                        <a:rPr lang="en-US" sz="180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(</a:t>
                      </a:r>
                      <a:r>
                        <a:rPr lang="en-US" sz="180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ေက်ာင္းသူ</a:t>
                      </a:r>
                      <a:r>
                        <a:rPr lang="en-US" sz="180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/ </a:t>
                      </a:r>
                      <a:r>
                        <a:rPr lang="en-US" sz="180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သားမ်ား၊ဆရာ</a:t>
                      </a:r>
                      <a:r>
                        <a:rPr lang="en-US" sz="180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/</a:t>
                      </a:r>
                      <a:r>
                        <a:rPr lang="en-US" sz="180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မမ်ား</a:t>
                      </a:r>
                      <a:r>
                        <a:rPr lang="en-US" sz="200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)</a:t>
                      </a:r>
                      <a:endParaRPr lang="en-US" sz="20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9998"/>
            <a:ext cx="2133600" cy="365125"/>
          </a:xfrm>
        </p:spPr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11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662448"/>
            <a:ext cx="640080" cy="6400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5433848"/>
            <a:ext cx="655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အထူးသျဖင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ေက်ာင္းမ်ားတြင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 မိတ္ဆက္အစည္းအေ၀းက်င္းပရ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ာ</a:t>
            </a:r>
            <a:r>
              <a:rPr lang="my-MM" sz="1600" dirty="0" smtClean="0">
                <a:latin typeface="Zawgyi-One"/>
                <a:cs typeface="Zawgyi-One" pitchFamily="34" charset="0"/>
              </a:rPr>
              <a:t>၌</a:t>
            </a:r>
            <a:r>
              <a:rPr lang="en-US" sz="1600" dirty="0" smtClean="0">
                <a:latin typeface="Zawgyi-One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က်ာင္းသား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/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သူမ်ား၏မိဘမ်ားထံမွပံ့ပိုးမ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ႈမ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်ားရရွိရန္မွာအေရးၾကီးေသာအခ်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တစ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္ခုျဖစ္သည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။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ိဘမ်ားကေနာင္လုပ္ေဆာင္မည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စီမံခ်က္လုပ္ငန္းအစီ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အစဥ္မ်ားကိုနားလည္သိရွိသင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့္ျ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ပီး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အစီ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အစဥ္ေ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ရးဆြဲျခင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င့္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အေကာင္ထည္ေဖာ္ေဆာင္ရြက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ခင္းတို႔တြင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 ပါ၀င္သင့္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သိခ်င္ေသာေမးခြန္းမ်ားရွိပါကေမးျမန္းႏိုင္ပါသည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</a:t>
            </a:r>
            <a:r>
              <a:rPr lang="en-US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 descr="http://aphroditesbadhabit.files.wordpress.com/2011/06/question_mark_2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32856"/>
            <a:ext cx="2714625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28800"/>
            <a:ext cx="7772400" cy="1512168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solidFill>
                  <a:schemeClr val="tx1"/>
                </a:solidFill>
                <a:latin typeface="Zawgyi-One" pitchFamily="34" charset="0"/>
                <a:cs typeface="Zawgyi-One" pitchFamily="34" charset="0"/>
              </a:rPr>
              <a:t/>
            </a:r>
            <a:br>
              <a:rPr lang="en-US" sz="2800" b="0" dirty="0" smtClean="0">
                <a:solidFill>
                  <a:schemeClr val="tx1"/>
                </a:solidFill>
                <a:latin typeface="Zawgyi-One" pitchFamily="34" charset="0"/>
                <a:cs typeface="Zawgyi-One" pitchFamily="34" charset="0"/>
              </a:rPr>
            </a:b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သင္ခန္းစာ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 ၂။ 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စီမံခ်က္အစီအစဥ္အေကာင္ထည္ေဖာ္ေဆာင္ရြက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sz="2800" b="0" dirty="0">
              <a:solidFill>
                <a:schemeClr val="tx1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အခန္း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 ၂။ 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စီမံခ်က္ေနရာေရြးခ်ယ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13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58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ရပ္ရြာအေျချပဳေဘးအ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ရာယ္ေလ်ာ့ပါးေရးဆိုင္ရာမူေဘာင္သင္တန္း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- 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မန္မာႏိုင္ငံၾကက္ေျခနီအသင္း</a:t>
            </a:r>
            <a:endParaRPr lang="en-US" sz="2400" dirty="0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8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ရည္ရြယ္ခ်က္မ်ား</a:t>
            </a:r>
            <a:endParaRPr lang="en-US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ဤသင္ခန္းစာအခ်ိန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ၿ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ပီးေသာအခါတြင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တက္ေရာက္သူ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သင္တန္းသူ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/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သားမ်ားသည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သင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ေတာ္ေသာစံသတ္မွတ္ခ်က္မ်ားကို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အသံုးျပ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ဳျ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ပီး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ေနရာေဒသ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အသီးသီး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(ျ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ပည္နယ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္/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တိုင္း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/ျ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မိ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ဳ႕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နယ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္ႏွင့္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ရြာ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/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ရြာအုပ္စု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/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ရပ္ကြက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္)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စသည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ဖင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ဦးတည္ထားေသာ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ရပ္ရြာလူထုကို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ေရြးခ်ယ္သည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့္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လုပ္ငန္းစဥ္ကိုနားလည္လာမည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marL="457200" lvl="1" indent="0">
              <a:buNone/>
            </a:pP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lvl="1">
              <a:lnSpc>
                <a:spcPct val="160000"/>
              </a:lnSpc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အစီအစဥ္အေပးလူထု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ရင္း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ီးေအာင္မိတ္ဆက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စီမံခ်က္ေဒသေရြးခ်ယ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ခင္းတြင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အဓိကကြာဟခ်က္မ်ားကို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ေဖာ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ပလာႏိုင္မည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>
              <a:buNone/>
            </a:pP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14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39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/>
            </a:r>
            <a:br>
              <a:rPr lang="en-US" sz="2400" dirty="0" smtClean="0">
                <a:latin typeface="Zawgyi-One" pitchFamily="34" charset="0"/>
                <a:cs typeface="Zawgyi-One" pitchFamily="34" charset="0"/>
              </a:rPr>
            </a:b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အစီအစဥ္အားမိတ္ဆက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စီမံခ်က္ေဒသေရြးခ်ယ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ခင္းလုပ္ငန္းစဥ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္ၾ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ကား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ဆက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္ႏြ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ယ္မႈမ်ား</a:t>
            </a:r>
            <a:endParaRPr lang="en-US" sz="24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15</a:t>
            </a:fld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676400"/>
            <a:ext cx="15240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Zawgyi-One" pitchFamily="34" charset="0"/>
                <a:cs typeface="Zawgyi-One" pitchFamily="34" charset="0"/>
              </a:rPr>
              <a:t>ျ</a:t>
            </a:r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ပည္နယ</a:t>
            </a:r>
            <a:r>
              <a:rPr lang="en-US" sz="1200" dirty="0" smtClean="0">
                <a:latin typeface="Zawgyi-One" pitchFamily="34" charset="0"/>
                <a:cs typeface="Zawgyi-One" pitchFamily="34" charset="0"/>
              </a:rPr>
              <a:t>္/</a:t>
            </a:r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တိုင္းသတ္မွတ</a:t>
            </a:r>
            <a:r>
              <a:rPr lang="en-US" sz="12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r>
              <a:rPr lang="en-US" sz="1200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ေရြးခ်ယ</a:t>
            </a:r>
            <a:r>
              <a:rPr lang="en-US" sz="12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sz="12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7000" y="1600200"/>
            <a:ext cx="1752600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ျ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ပည္နယ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္ႏွင့္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တိုင္းအဆင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့္ 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တြင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္ “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ရပ္ရြာအေျချပဳေဘး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 အႏၲ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ရာယ္ေလ်ာ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 ့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ပါးေရးစီမံခ်က္အစီအစဥ္အားမိတ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ဆက္ေပးျခင္း</a:t>
            </a:r>
            <a:endParaRPr lang="en-US" sz="11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48400" y="1600200"/>
            <a:ext cx="1713186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မိ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ဳ႕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နယ္သတ္မွတ္ေရြးခ်ယ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sz="16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85035" y="3429000"/>
            <a:ext cx="16764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Zawgyi-One" pitchFamily="34" charset="0"/>
                <a:cs typeface="Zawgyi-One" pitchFamily="34" charset="0"/>
              </a:rPr>
              <a:t>ျ</a:t>
            </a:r>
            <a:r>
              <a:rPr lang="en-US" sz="1400" dirty="0" err="1" smtClean="0">
                <a:latin typeface="Zawgyi-One" pitchFamily="34" charset="0"/>
                <a:cs typeface="Zawgyi-One" pitchFamily="34" charset="0"/>
              </a:rPr>
              <a:t>မိ</a:t>
            </a:r>
            <a:r>
              <a:rPr lang="en-US" sz="1400" dirty="0" smtClean="0">
                <a:latin typeface="Zawgyi-One" pitchFamily="34" charset="0"/>
                <a:cs typeface="Zawgyi-One" pitchFamily="34" charset="0"/>
              </a:rPr>
              <a:t>ဳ႕</a:t>
            </a:r>
            <a:r>
              <a:rPr lang="en-US" sz="1400" dirty="0" err="1" smtClean="0">
                <a:latin typeface="Zawgyi-One" pitchFamily="34" charset="0"/>
                <a:cs typeface="Zawgyi-One" pitchFamily="34" charset="0"/>
              </a:rPr>
              <a:t>နယ္အဆင</a:t>
            </a:r>
            <a:r>
              <a:rPr lang="en-US" sz="14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400" dirty="0" err="1" smtClean="0">
                <a:latin typeface="Zawgyi-One" pitchFamily="34" charset="0"/>
                <a:cs typeface="Zawgyi-One" pitchFamily="34" charset="0"/>
              </a:rPr>
              <a:t>တြင္အစီအစဥ္အားမိတ္ဆက</a:t>
            </a:r>
            <a:r>
              <a:rPr lang="en-US" sz="1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4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sz="14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0" y="5201309"/>
            <a:ext cx="20193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ေက်းရြာ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အုပ္စုအဆင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တ</a:t>
            </a:r>
            <a:r>
              <a:rPr lang="en-US" sz="1100" dirty="0" err="1">
                <a:latin typeface="Zawgyi-One" pitchFamily="34" charset="0"/>
                <a:cs typeface="Zawgyi-One" pitchFamily="34" charset="0"/>
              </a:rPr>
              <a:t>ြင</a:t>
            </a:r>
            <a:r>
              <a:rPr lang="en-US" sz="1100" dirty="0">
                <a:latin typeface="Zawgyi-One" pitchFamily="34" charset="0"/>
                <a:cs typeface="Zawgyi-One" pitchFamily="34" charset="0"/>
              </a:rPr>
              <a:t>္ “</a:t>
            </a:r>
            <a:r>
              <a:rPr lang="en-US" sz="1100" dirty="0" err="1">
                <a:latin typeface="Zawgyi-One" pitchFamily="34" charset="0"/>
                <a:cs typeface="Zawgyi-One" pitchFamily="34" charset="0"/>
              </a:rPr>
              <a:t>ရပ္ရြာအေျချပဳေဘး</a:t>
            </a:r>
            <a:r>
              <a:rPr lang="en-US" sz="1100" dirty="0">
                <a:latin typeface="Zawgyi-One" pitchFamily="34" charset="0"/>
                <a:cs typeface="Zawgyi-One" pitchFamily="34" charset="0"/>
              </a:rPr>
              <a:t> အႏၲ</a:t>
            </a:r>
            <a:r>
              <a:rPr lang="en-US" sz="1100" dirty="0" err="1">
                <a:latin typeface="Zawgyi-One" pitchFamily="34" charset="0"/>
                <a:cs typeface="Zawgyi-One" pitchFamily="34" charset="0"/>
              </a:rPr>
              <a:t>ရာယ္ေလ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်ာ့</a:t>
            </a:r>
            <a:r>
              <a:rPr lang="en-US" sz="1100" dirty="0" err="1">
                <a:latin typeface="Zawgyi-One" pitchFamily="34" charset="0"/>
                <a:cs typeface="Zawgyi-One" pitchFamily="34" charset="0"/>
              </a:rPr>
              <a:t>ပါးေရးစီမံခ်က္အစီအစဥ္အားမိတ</a:t>
            </a:r>
            <a:r>
              <a:rPr lang="en-US" sz="11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100" dirty="0" err="1">
                <a:latin typeface="Zawgyi-One" pitchFamily="34" charset="0"/>
                <a:cs typeface="Zawgyi-One" pitchFamily="34" charset="0"/>
              </a:rPr>
              <a:t>ဆက္ေပးျခင္း</a:t>
            </a:r>
            <a:endParaRPr lang="en-US" sz="11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52800" y="5181600"/>
            <a:ext cx="16764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ေက်းရြာ</a:t>
            </a:r>
            <a:r>
              <a:rPr lang="en-US" sz="1200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အုပ္စု</a:t>
            </a:r>
            <a:r>
              <a:rPr lang="en-US" sz="1200" dirty="0" smtClean="0">
                <a:latin typeface="Zawgyi-One" pitchFamily="34" charset="0"/>
                <a:cs typeface="Zawgyi-One" pitchFamily="34" charset="0"/>
              </a:rPr>
              <a:t>/</a:t>
            </a:r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ရပ္ကြက္သတ္မွတ္ေရြး</a:t>
            </a:r>
            <a:r>
              <a:rPr lang="en-US" sz="12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ခ်ယ</a:t>
            </a:r>
            <a:r>
              <a:rPr lang="en-US" sz="12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sz="12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23235" y="5118538"/>
            <a:ext cx="16764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Zawgyi-One" pitchFamily="34" charset="0"/>
                <a:cs typeface="Zawgyi-One" pitchFamily="34" charset="0"/>
              </a:rPr>
              <a:t>ေက်ာင္း</a:t>
            </a:r>
            <a:r>
              <a:rPr lang="en-US" sz="1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400" dirty="0" err="1" smtClean="0">
                <a:latin typeface="Zawgyi-One" pitchFamily="34" charset="0"/>
                <a:cs typeface="Zawgyi-One" pitchFamily="34" charset="0"/>
              </a:rPr>
              <a:t>သတ္မွတ</a:t>
            </a:r>
            <a:r>
              <a:rPr lang="en-US" sz="14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400" dirty="0" err="1" smtClean="0">
                <a:latin typeface="Zawgyi-One" pitchFamily="34" charset="0"/>
                <a:cs typeface="Zawgyi-One" pitchFamily="34" charset="0"/>
              </a:rPr>
              <a:t>ေရြးခ်ယ</a:t>
            </a:r>
            <a:r>
              <a:rPr lang="en-US" sz="1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4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r>
              <a:rPr lang="en-US" sz="1400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1400" dirty="0" err="1" smtClean="0">
                <a:latin typeface="Zawgyi-One" pitchFamily="34" charset="0"/>
                <a:cs typeface="Zawgyi-One" pitchFamily="34" charset="0"/>
              </a:rPr>
              <a:t>မိတ္ဆက</a:t>
            </a:r>
            <a:r>
              <a:rPr lang="en-US" sz="1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4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sz="14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791200" y="3581400"/>
            <a:ext cx="533400" cy="533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Zawgyi-One" pitchFamily="34" charset="0"/>
              <a:cs typeface="Zawgyi-One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19600" y="4267200"/>
            <a:ext cx="2703786" cy="85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1"/>
          </p:cNvCxnSpPr>
          <p:nvPr/>
        </p:nvCxnSpPr>
        <p:spPr>
          <a:xfrm flipV="1">
            <a:off x="4419600" y="2095500"/>
            <a:ext cx="1828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36524" y="2667000"/>
            <a:ext cx="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62800" y="4267200"/>
            <a:ext cx="1158765" cy="85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3"/>
            <a:endCxn id="7" idx="1"/>
          </p:cNvCxnSpPr>
          <p:nvPr/>
        </p:nvCxnSpPr>
        <p:spPr>
          <a:xfrm>
            <a:off x="1905000" y="20955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133600" y="5620409"/>
            <a:ext cx="1219200" cy="32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381000" y="2667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ရရွိႏိုင္ေသာသတင္းအခ်က္အလက္မ်ားေပၚတြင္အေျခခံသည</a:t>
            </a:r>
            <a:r>
              <a:rPr lang="en-US" sz="1200" dirty="0" smtClean="0">
                <a:latin typeface="Zawgyi-One" pitchFamily="34" charset="0"/>
                <a:cs typeface="Zawgyi-One" pitchFamily="34" charset="0"/>
              </a:rPr>
              <a:t>္</a:t>
            </a:r>
            <a:endParaRPr lang="en-US" sz="12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1035" name="TextBox 1034"/>
          <p:cNvSpPr txBox="1"/>
          <p:nvPr/>
        </p:nvSpPr>
        <p:spPr>
          <a:xfrm>
            <a:off x="2667000" y="2667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12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ရာယ္က်ေရာက္လြယ္မႈအရွိဆံုးေသာျမိ</a:t>
            </a:r>
            <a:r>
              <a:rPr lang="en-US" sz="1200" dirty="0" smtClean="0">
                <a:latin typeface="Zawgyi-One" pitchFamily="34" charset="0"/>
                <a:cs typeface="Zawgyi-One" pitchFamily="34" charset="0"/>
              </a:rPr>
              <a:t>ဳ႕ </a:t>
            </a:r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နယ္မ်ားမွသတင္းအခ်က္အလက္မ်ားစုေဆာင္းျခင္း</a:t>
            </a:r>
            <a:endParaRPr lang="en-US" sz="12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1036" name="TextBox 1035"/>
          <p:cNvSpPr txBox="1"/>
          <p:nvPr/>
        </p:nvSpPr>
        <p:spPr>
          <a:xfrm>
            <a:off x="4419600" y="1600200"/>
            <a:ext cx="182880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latin typeface="Zawgyi-One" pitchFamily="34" charset="0"/>
                <a:cs typeface="Zawgyi-One" pitchFamily="34" charset="0"/>
              </a:rPr>
              <a:t>မိတ္ဆက</a:t>
            </a:r>
            <a:r>
              <a:rPr lang="en-US" sz="105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050" dirty="0" err="1" smtClean="0">
                <a:latin typeface="Zawgyi-One" pitchFamily="34" charset="0"/>
                <a:cs typeface="Zawgyi-One" pitchFamily="34" charset="0"/>
              </a:rPr>
              <a:t>ခင္းအစီအစဥ္မွရရွိ</a:t>
            </a:r>
            <a:r>
              <a:rPr lang="en-US" sz="105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050" dirty="0" err="1" smtClean="0">
                <a:latin typeface="Zawgyi-One" pitchFamily="34" charset="0"/>
                <a:cs typeface="Zawgyi-One" pitchFamily="34" charset="0"/>
              </a:rPr>
              <a:t>ေသာသတင္းအခ်က္အလက</a:t>
            </a:r>
            <a:r>
              <a:rPr lang="en-US" sz="105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050" dirty="0" err="1" smtClean="0">
                <a:latin typeface="Zawgyi-One" pitchFamily="34" charset="0"/>
                <a:cs typeface="Zawgyi-One" pitchFamily="34" charset="0"/>
              </a:rPr>
              <a:t>မ်ား+ရွိျပီးသားသတင္းအခ်က္အလက္မ်ား</a:t>
            </a:r>
            <a:r>
              <a:rPr lang="en-US" sz="1050" dirty="0" smtClean="0">
                <a:latin typeface="Zawgyi-One" pitchFamily="34" charset="0"/>
                <a:cs typeface="Zawgyi-One" pitchFamily="34" charset="0"/>
              </a:rPr>
              <a:t>+ </a:t>
            </a:r>
            <a:r>
              <a:rPr lang="en-US" sz="1050" dirty="0" err="1" smtClean="0">
                <a:latin typeface="Zawgyi-One" pitchFamily="34" charset="0"/>
                <a:cs typeface="Zawgyi-One" pitchFamily="34" charset="0"/>
              </a:rPr>
              <a:t>ညိ</a:t>
            </a:r>
            <a:r>
              <a:rPr lang="en-US" sz="1050" dirty="0" smtClean="0">
                <a:latin typeface="Zawgyi-One" pitchFamily="34" charset="0"/>
                <a:cs typeface="Zawgyi-One" pitchFamily="34" charset="0"/>
              </a:rPr>
              <a:t>ွႏႈ</a:t>
            </a:r>
            <a:r>
              <a:rPr lang="en-US" sz="1050" dirty="0" err="1" smtClean="0">
                <a:latin typeface="Zawgyi-One" pitchFamily="34" charset="0"/>
                <a:cs typeface="Zawgyi-One" pitchFamily="34" charset="0"/>
              </a:rPr>
              <a:t>ိင္းျခင္းမ</a:t>
            </a:r>
            <a:r>
              <a:rPr lang="en-US" sz="1050" dirty="0" smtClean="0">
                <a:latin typeface="Zawgyi-One" pitchFamily="34" charset="0"/>
                <a:cs typeface="Zawgyi-One" pitchFamily="34" charset="0"/>
              </a:rPr>
              <a:t>ွ </a:t>
            </a:r>
            <a:r>
              <a:rPr lang="en-US" sz="1050" dirty="0" err="1" smtClean="0">
                <a:latin typeface="Zawgyi-One" pitchFamily="34" charset="0"/>
                <a:cs typeface="Zawgyi-One" pitchFamily="34" charset="0"/>
              </a:rPr>
              <a:t>ရရွိေသာသတင္းအခ်က္အ</a:t>
            </a:r>
            <a:r>
              <a:rPr lang="en-US" sz="105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050" dirty="0" err="1" smtClean="0">
                <a:latin typeface="Zawgyi-One" pitchFamily="34" charset="0"/>
                <a:cs typeface="Zawgyi-One" pitchFamily="34" charset="0"/>
              </a:rPr>
              <a:t>လက္မ်ားေပၚတြင္အေျခခံသည</a:t>
            </a:r>
            <a:r>
              <a:rPr lang="en-US" sz="1050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sz="105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1037" name="TextBox 1036"/>
          <p:cNvSpPr txBox="1"/>
          <p:nvPr/>
        </p:nvSpPr>
        <p:spPr>
          <a:xfrm>
            <a:off x="4419600" y="34290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မိတ္ဆက</a:t>
            </a:r>
            <a:r>
              <a:rPr lang="en-US" sz="12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r>
              <a:rPr lang="en-US" sz="1200" dirty="0" smtClean="0">
                <a:latin typeface="Zawgyi-One" pitchFamily="34" charset="0"/>
                <a:cs typeface="Zawgyi-One" pitchFamily="34" charset="0"/>
              </a:rPr>
              <a:t>၏ </a:t>
            </a:r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အစိတ္အပိုင္း</a:t>
            </a:r>
            <a:r>
              <a:rPr lang="en-US" sz="12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တစ္ခုျဖစ္ေသာ</a:t>
            </a:r>
            <a:r>
              <a:rPr lang="en-US" sz="12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စြမ္းေဆာင္ရည</a:t>
            </a:r>
            <a:r>
              <a:rPr lang="en-US" sz="12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200" dirty="0" err="1" smtClean="0">
                <a:latin typeface="Zawgyi-One" pitchFamily="34" charset="0"/>
                <a:cs typeface="Zawgyi-One" pitchFamily="34" charset="0"/>
              </a:rPr>
              <a:t>စစ္ေဆးျခင္း</a:t>
            </a:r>
            <a:endParaRPr lang="en-US" sz="12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1039" name="TextBox 1038"/>
          <p:cNvSpPr txBox="1"/>
          <p:nvPr/>
        </p:nvSpPr>
        <p:spPr>
          <a:xfrm>
            <a:off x="5638800" y="4692869"/>
            <a:ext cx="11430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Zawgyi-One" pitchFamily="34" charset="0"/>
                <a:cs typeface="Zawgyi-One" pitchFamily="34" charset="0"/>
              </a:rPr>
              <a:t>မိတ္ဆက</a:t>
            </a:r>
            <a:r>
              <a:rPr lang="en-US" sz="11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100" dirty="0" err="1">
                <a:latin typeface="Zawgyi-One" pitchFamily="34" charset="0"/>
                <a:cs typeface="Zawgyi-One" pitchFamily="34" charset="0"/>
              </a:rPr>
              <a:t>ခင္းအစီအစဥ္မွရရွိ</a:t>
            </a:r>
            <a:r>
              <a:rPr lang="en-US" sz="11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100" dirty="0" err="1">
                <a:latin typeface="Zawgyi-One" pitchFamily="34" charset="0"/>
                <a:cs typeface="Zawgyi-One" pitchFamily="34" charset="0"/>
              </a:rPr>
              <a:t>ေသာသတင္း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အ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ခ</a:t>
            </a:r>
            <a:r>
              <a:rPr lang="en-US" sz="1100" dirty="0" err="1">
                <a:latin typeface="Zawgyi-One" pitchFamily="34" charset="0"/>
                <a:cs typeface="Zawgyi-One" pitchFamily="34" charset="0"/>
              </a:rPr>
              <a:t>်က္အလက</a:t>
            </a:r>
            <a:r>
              <a:rPr lang="en-US" sz="11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100" dirty="0" err="1">
                <a:latin typeface="Zawgyi-One" pitchFamily="34" charset="0"/>
                <a:cs typeface="Zawgyi-One" pitchFamily="34" charset="0"/>
              </a:rPr>
              <a:t>မ်ား+ရွိျပီးသားသတင္းအခ်က္အ</a:t>
            </a:r>
            <a:r>
              <a:rPr lang="en-US" sz="11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100" dirty="0" err="1">
                <a:latin typeface="Zawgyi-One" pitchFamily="34" charset="0"/>
                <a:cs typeface="Zawgyi-One" pitchFamily="34" charset="0"/>
              </a:rPr>
              <a:t>လက္မ်ား</a:t>
            </a:r>
            <a:r>
              <a:rPr lang="en-US" sz="1100" dirty="0">
                <a:latin typeface="Zawgyi-One" pitchFamily="34" charset="0"/>
                <a:cs typeface="Zawgyi-One" pitchFamily="34" charset="0"/>
              </a:rPr>
              <a:t>+ 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တိတိက်က်သ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တင္းေကာက္ယူ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 ျ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ခင္းမ</a:t>
            </a:r>
            <a:r>
              <a:rPr lang="en-US" sz="1100" dirty="0">
                <a:latin typeface="Zawgyi-One" pitchFamily="34" charset="0"/>
                <a:cs typeface="Zawgyi-One" pitchFamily="34" charset="0"/>
              </a:rPr>
              <a:t>ွ </a:t>
            </a:r>
            <a:r>
              <a:rPr lang="en-US" sz="1100" dirty="0" err="1">
                <a:latin typeface="Zawgyi-One" pitchFamily="34" charset="0"/>
                <a:cs typeface="Zawgyi-One" pitchFamily="34" charset="0"/>
              </a:rPr>
              <a:t>ရရွိေသာ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သ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တင</a:t>
            </a:r>
            <a:r>
              <a:rPr lang="en-US" sz="1100" dirty="0" err="1">
                <a:latin typeface="Zawgyi-One" pitchFamily="34" charset="0"/>
                <a:cs typeface="Zawgyi-One" pitchFamily="34" charset="0"/>
              </a:rPr>
              <a:t>္းအခ်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က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အလက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္</a:t>
            </a:r>
            <a:endParaRPr lang="en-US" sz="1100" dirty="0"/>
          </a:p>
        </p:txBody>
      </p:sp>
      <p:sp>
        <p:nvSpPr>
          <p:cNvPr id="1040" name="TextBox 1039"/>
          <p:cNvSpPr txBox="1"/>
          <p:nvPr/>
        </p:nvSpPr>
        <p:spPr>
          <a:xfrm>
            <a:off x="7391400" y="2514600"/>
            <a:ext cx="1752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ရာယ္က်ေရာက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လြယ္မႈအရွိဆံုးေသာရြာ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/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အုပ္စု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/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ရပ္ကြက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္ႏွင့္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ေက်ာင္းမ်ားမွရရွိေသာအေျခခံသတင္း</a:t>
            </a:r>
            <a:r>
              <a:rPr lang="en-US" sz="11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100" dirty="0" err="1" smtClean="0">
                <a:latin typeface="Zawgyi-One" pitchFamily="34" charset="0"/>
                <a:cs typeface="Zawgyi-One" pitchFamily="34" charset="0"/>
              </a:rPr>
              <a:t>အခ်က္အလက္မ်ား</a:t>
            </a:r>
            <a:endParaRPr lang="en-US" sz="1100" dirty="0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63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သိထားရမည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အခ်က္မ်ား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…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၁)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ရာယ္က်ေရာက္လြယ္မႈအရွိဆံုးေသာရပ္ရြာလူထုကိုေရြးခ်ယ္ရာ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တြင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တာ၀န္ရွိသူမ်ား၏သေဘာဆႏၵ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ကိုလည္းရယူရန္လိုအပ္သည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 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၂)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ရပ္ရြာေရြးခ်ယ္ရာတြင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ပထမဦးဆံုးအေနျဖင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ဘက္လိုက္မႈမရွိရပ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ါ။ အႏၲ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ရယ္က်ေရာက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ိုင္ေသာ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အေၾကာင္းအရာအခ်က္အလက္မ်ားအေပ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ၚ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သံုးသပ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ေဆြးေ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ႏြ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းၿပီးမ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ွ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လင္းျမင္သာမႈရွိေစရမည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 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၃) 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မည္သည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ဖြံ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႕ျ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ဖိဳးေရးလုပ္ငန္းမဆို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႔)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ရာယ္ေလ်ာ့ပါးေရး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လုပ္ငန္းမ်ားတြင္က</a:t>
            </a:r>
            <a:r>
              <a:rPr lang="my-MM" sz="2000" dirty="0" smtClean="0">
                <a:latin typeface="Zawgyi-One"/>
                <a:cs typeface="Zawgyi-One" pitchFamily="34" charset="0"/>
              </a:rPr>
              <a:t>႑</a:t>
            </a:r>
            <a:r>
              <a:rPr lang="en-US" sz="2000" dirty="0" smtClean="0">
                <a:latin typeface="Zawgyi-One"/>
                <a:cs typeface="Zawgyi-One" pitchFamily="34" charset="0"/>
              </a:rPr>
              <a:t>ေပါင္းစံုမွပါ၀င္လုပ္ေဆာင္မည့္</a:t>
            </a:r>
            <a:r>
              <a:rPr lang="en-US" sz="2000" dirty="0" err="1" smtClean="0">
                <a:latin typeface="Zawgyi-One"/>
                <a:cs typeface="Zawgyi-One" pitchFamily="34" charset="0"/>
              </a:rPr>
              <a:t>သူမ်ားအၿမဲရွိသည</a:t>
            </a:r>
            <a:r>
              <a:rPr lang="en-US" sz="2000" dirty="0" smtClean="0">
                <a:latin typeface="Zawgyi-One"/>
                <a:cs typeface="Zawgyi-One" pitchFamily="34" charset="0"/>
              </a:rPr>
              <a:t>္။ </a:t>
            </a:r>
            <a:br>
              <a:rPr lang="en-US" sz="2000" dirty="0" smtClean="0">
                <a:latin typeface="Zawgyi-One"/>
                <a:cs typeface="Zawgyi-One" pitchFamily="34" charset="0"/>
              </a:rPr>
            </a:br>
            <a:r>
              <a:rPr lang="en-US" sz="2000" dirty="0" err="1" smtClean="0">
                <a:latin typeface="Zawgyi-One"/>
                <a:cs typeface="Zawgyi-One" pitchFamily="34" charset="0"/>
              </a:rPr>
              <a:t>စီမံခ်က</a:t>
            </a:r>
            <a:r>
              <a:rPr lang="en-US" sz="2000" dirty="0" smtClean="0">
                <a:latin typeface="Zawgyi-One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/>
                <a:cs typeface="Zawgyi-One" pitchFamily="34" charset="0"/>
              </a:rPr>
              <a:t>ပဳလုပ္ရန</a:t>
            </a:r>
            <a:r>
              <a:rPr lang="en-US" sz="2000" dirty="0" smtClean="0">
                <a:latin typeface="Zawgyi-One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/>
                <a:cs typeface="Zawgyi-One" pitchFamily="34" charset="0"/>
              </a:rPr>
              <a:t>ရပ္ရြာရရွိရန္အတြက</a:t>
            </a:r>
            <a:r>
              <a:rPr lang="en-US" sz="2000" dirty="0" smtClean="0">
                <a:latin typeface="Zawgyi-One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/>
                <a:cs typeface="Zawgyi-One" pitchFamily="34" charset="0"/>
              </a:rPr>
              <a:t>ညွိႏိႈင္းေသာအခါတြင</a:t>
            </a:r>
            <a:r>
              <a:rPr lang="en-US" sz="2000" dirty="0" smtClean="0">
                <a:latin typeface="Zawgyi-One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/>
                <a:cs typeface="Zawgyi-One" pitchFamily="34" charset="0"/>
              </a:rPr>
              <a:t>အမ်ိဳးမ်ိဳးေသာ</a:t>
            </a:r>
            <a:r>
              <a:rPr lang="en-US" sz="2000" dirty="0" smtClean="0">
                <a:latin typeface="Zawgyi-One"/>
                <a:cs typeface="Zawgyi-One" pitchFamily="34" charset="0"/>
              </a:rPr>
              <a:t> ပါ၀င္လုပ္ေဆာင္မည့္</a:t>
            </a:r>
            <a:r>
              <a:rPr lang="en-US" sz="2000" dirty="0" err="1" smtClean="0">
                <a:latin typeface="Zawgyi-One"/>
                <a:cs typeface="Zawgyi-One" pitchFamily="34" charset="0"/>
              </a:rPr>
              <a:t>သူမ်ားအၾကား</a:t>
            </a:r>
            <a:r>
              <a:rPr lang="en-US" sz="2000" dirty="0" smtClean="0">
                <a:latin typeface="Zawgyi-One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/>
                <a:cs typeface="Zawgyi-One" pitchFamily="34" charset="0"/>
              </a:rPr>
              <a:t>လြတ္လပ္မ</a:t>
            </a:r>
            <a:r>
              <a:rPr lang="en-US" sz="2000" dirty="0" smtClean="0">
                <a:latin typeface="Zawgyi-One"/>
                <a:cs typeface="Zawgyi-One" pitchFamily="34" charset="0"/>
              </a:rPr>
              <a:t>ႈႏွင့္ ၾ</a:t>
            </a:r>
            <a:r>
              <a:rPr lang="en-US" sz="2000" dirty="0" err="1" smtClean="0">
                <a:latin typeface="Zawgyi-One"/>
                <a:cs typeface="Zawgyi-One" pitchFamily="34" charset="0"/>
              </a:rPr>
              <a:t>ကားေနမႈကို</a:t>
            </a:r>
            <a:r>
              <a:rPr lang="en-US" sz="2000" dirty="0" smtClean="0">
                <a:latin typeface="Zawgyi-One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/>
                <a:cs typeface="Zawgyi-One" pitchFamily="34" charset="0"/>
              </a:rPr>
              <a:t>ထိန္းသိမ္း</a:t>
            </a:r>
            <a:r>
              <a:rPr lang="en-US" sz="2000" dirty="0" smtClean="0">
                <a:latin typeface="Zawgyi-One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/>
                <a:cs typeface="Zawgyi-One" pitchFamily="34" charset="0"/>
              </a:rPr>
              <a:t>ထားႏိုင္ရန</a:t>
            </a:r>
            <a:r>
              <a:rPr lang="en-US" sz="2000" dirty="0" smtClean="0">
                <a:latin typeface="Zawgyi-One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/>
                <a:cs typeface="Zawgyi-One" pitchFamily="34" charset="0"/>
              </a:rPr>
              <a:t>အေရးၾကီးသည</a:t>
            </a:r>
            <a:r>
              <a:rPr lang="en-US" sz="2000" dirty="0" smtClean="0">
                <a:latin typeface="Zawgyi-One"/>
                <a:cs typeface="Zawgyi-One" pitchFamily="34" charset="0"/>
              </a:rPr>
              <a:t>္။ 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(ADPC, 2004).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16</a:t>
            </a:fld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8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အုပ္စုလိုက္ေလ့က်င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ခန္း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-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က်ရာက</a:t>
            </a:r>
            <a:r>
              <a:rPr lang="my-MM" dirty="0" smtClean="0">
                <a:latin typeface="Zawgyi-One"/>
                <a:cs typeface="Zawgyi-One" pitchFamily="34" charset="0"/>
              </a:rPr>
              <a:t>႑</a:t>
            </a:r>
            <a:r>
              <a:rPr lang="en-US" dirty="0" err="1" smtClean="0">
                <a:latin typeface="Zawgyi-One"/>
                <a:cs typeface="Zawgyi-One" pitchFamily="34" charset="0"/>
              </a:rPr>
              <a:t>မွာသရုပ္ေဆာင</a:t>
            </a:r>
            <a:r>
              <a:rPr lang="en-US" dirty="0" smtClean="0">
                <a:latin typeface="Zawgyi-One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/>
                <a:cs typeface="Zawgyi-One" pitchFamily="34" charset="0"/>
              </a:rPr>
              <a:t>ခင္း</a:t>
            </a:r>
            <a:r>
              <a:rPr lang="en-US" dirty="0" smtClean="0">
                <a:latin typeface="Zawgyi-One"/>
                <a:cs typeface="Zawgyi-One" pitchFamily="34" charset="0"/>
              </a:rPr>
              <a:t> </a:t>
            </a:r>
            <a:r>
              <a:rPr lang="en-US" dirty="0" err="1" smtClean="0">
                <a:latin typeface="Zawgyi-One"/>
                <a:cs typeface="Zawgyi-One" pitchFamily="34" charset="0"/>
              </a:rPr>
              <a:t>တစ္ခန္းရပ</a:t>
            </a:r>
            <a:r>
              <a:rPr lang="en-US" dirty="0" smtClean="0">
                <a:latin typeface="Zawgyi-One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/>
                <a:cs typeface="Zawgyi-One" pitchFamily="34" charset="0"/>
              </a:rPr>
              <a:t>ပဇာတ</a:t>
            </a:r>
            <a:r>
              <a:rPr lang="en-US" dirty="0" smtClean="0">
                <a:latin typeface="Zawgyi-One"/>
                <a:cs typeface="Zawgyi-One" pitchFamily="34" charset="0"/>
              </a:rPr>
              <a:t>္ (Role play)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8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သိခ်င္ေသာေမးခြန္းမ်ားရွိပါကေမးျမန္းႏိုင္ပါသည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194" name="Picture 2" descr="http://aphroditesbadhabit.files.wordpress.com/2011/06/question_mark_2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32856"/>
            <a:ext cx="2714625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4132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52600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Zawgyi-One" pitchFamily="34" charset="0"/>
                <a:cs typeface="Zawgyi-One" pitchFamily="34" charset="0"/>
              </a:rPr>
              <a:t/>
            </a:r>
            <a:br>
              <a:rPr lang="en-US" b="0" dirty="0" smtClean="0">
                <a:solidFill>
                  <a:schemeClr val="tx1"/>
                </a:solidFill>
                <a:latin typeface="Zawgyi-One" pitchFamily="34" charset="0"/>
                <a:cs typeface="Zawgyi-One" pitchFamily="34" charset="0"/>
              </a:rPr>
            </a:br>
            <a:r>
              <a:rPr lang="en-US" dirty="0" smtClean="0">
                <a:latin typeface="Zawgyi-One" pitchFamily="34" charset="0"/>
                <a:cs typeface="Zawgyi-One" pitchFamily="34" charset="0"/>
              </a:rPr>
              <a:t>သင္ခန္းစာ၂။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အစီအစဥ္အားအေကာင္ထည္ေဖာ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ေဆာင္ရြက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b="0" dirty="0">
              <a:solidFill>
                <a:schemeClr val="tx1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34200" cy="24384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အခန္း</a:t>
            </a:r>
            <a:r>
              <a:rPr lang="en-US" sz="2000" b="1" dirty="0" smtClean="0">
                <a:latin typeface="Zawgyi-One" pitchFamily="34" charset="0"/>
                <a:cs typeface="Zawgyi-One" pitchFamily="34" charset="0"/>
              </a:rPr>
              <a:t> ၃။ </a:t>
            </a: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လူထု</a:t>
            </a:r>
            <a:r>
              <a:rPr lang="en-US" sz="2000" b="1" dirty="0" smtClean="0">
                <a:latin typeface="Zawgyi-One" pitchFamily="34" charset="0"/>
                <a:cs typeface="Zawgyi-One" pitchFamily="34" charset="0"/>
              </a:rPr>
              <a:t>ႏွင့္ၾကက္ေျခနီေစတနာ့၀န္ထမ္းမ်ားအားစီမံခ်က္လုပ္ငန္းမ်ား   အေကာင္ထည္ေဖာ္ေဆာင္ရြက္ရာတြင္ပါ၀င္လာေအာင္ေဆာ္ၾသ </a:t>
            </a: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စည္းရံုးျခင္း</a:t>
            </a:r>
            <a:endParaRPr lang="en-US" sz="20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19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algn="ctr"/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ရပ္ရြာလူထုအေျချပဳေဘးအ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ရာယ္ေလ်ာ့ပါးေရးဆိုင္ရာမူေဘာင္သင္တန္း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- 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မန္မာႏိုင္ငံၾကက္ေျခနီအသင္း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6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ရည္ရြယ္ခ်က</a:t>
            </a:r>
            <a:r>
              <a:rPr lang="en-US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</a:t>
            </a:r>
            <a:endParaRPr lang="en-US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ဤစာသင္ခ်ိန္အျပီးတြင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သင္တန္းသူ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/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သားမ်ားသည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္-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ရပ္ရြာလူထုအေျချပဳေဘးအ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ရာယ္ေလ်ာ့ပါးေရး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အစီအစဥ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တိုင္းမဆို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လုပ္ငန္းမစတင္ခင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လူထု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ရင္း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ီးေအာင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မိတ္ဆက္သည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လုပ္ေဆာင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ခင္းလုပ္ငန္းစဥ္ကို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ေဖာ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ပတတ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လာေစမည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>
              <a:lnSpc>
                <a:spcPct val="150000"/>
              </a:lnSpc>
              <a:buNone/>
            </a:pP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2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ရည္ရြယ္ခ်က္မ်ား</a:t>
            </a:r>
            <a:endParaRPr lang="en-US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ဤသင္ခန္းစာအခ်ိန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ပီးစီးေသာအခါတြင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တက္ေရာက္သူ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သင္တန္းသား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/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သူမ်ားသည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§"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လူထုပါ၀င္ေအာင္စည္းရံုးျခင္းလုပ္ငန္းစဥ္၏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အက်ိဳးေက်းဇူးမ်ားကိုသိရွိနားလည္လာ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မည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ရာယ္ေလ်ာ့ပါးေရးစီမံခန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္႔ခြဲမႈေကာ္မတီကဲ့သို႔အဖြဲ႕ဖြဲကာလူထုပါ၀င္ေအာင္ 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ေဆာ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္ၾ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သစည္းရံုးလာတတ္မည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အသစ္ဖြဲ႔စည္းလိုက္ေသ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ာ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ရာယ္ေလ်ာ့ပါးေရးစီမံခန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္႔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ခြဲမ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ႈ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ကာ္မတီ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၏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စြမ္းေဆာင္ရည္လိုအပ္ခ်က္မ်ားကိုေဖာ္ထုတ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္ႏ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ိုင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ပီး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လိုအပ္ေသာအစီအစဥ္မ်ားကိုေရးဆြဲကာ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ေတာ္ေသာသင္တန္းမ်ားပို႔ခ်ေပးႏိုင္မည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>
              <a:lnSpc>
                <a:spcPct val="160000"/>
              </a:lnSpc>
              <a:buNone/>
            </a:pP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20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88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Zawgyi-One" pitchFamily="34" charset="0"/>
                <a:cs typeface="Zawgyi-One" pitchFamily="34" charset="0"/>
              </a:rPr>
              <a:t>လူထုပါ၀င္ေအာင္ေဆာ္ၾ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သစည္းရံုးျခင္းဆိုသည္မွာ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အဘယ္နည္း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21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4478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ျ</a:t>
            </a:r>
            <a:r>
              <a:rPr lang="en-US" sz="28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မန္မာႏိုင</a:t>
            </a:r>
            <a:r>
              <a:rPr lang="en-US" sz="28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္ၾ</a:t>
            </a:r>
            <a:r>
              <a:rPr lang="en-US" sz="28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ကက္ေျခနီအသင္းကဖြင</a:t>
            </a:r>
            <a:r>
              <a:rPr lang="en-US" sz="28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8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ဆိုထားေသာအဓိပ</a:t>
            </a:r>
            <a:r>
              <a:rPr lang="en-US" sz="28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ၸါယ္</a:t>
            </a:r>
          </a:p>
          <a:p>
            <a:endParaRPr lang="en-US" sz="2800" b="1" dirty="0" smtClean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ပါ၀င္လုပ္ေဆာင္မည့္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သူမ်ားျဖစ္သည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 ၾ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ကက္ေျခနီေစတနာ့လုပ္အားရွင္မ်ား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ရပ္မိရပ္ဖမ်ား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ေက်ာင္းဆရာ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/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ေက်ာင္းသူ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/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သားမ်ားကို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စုရံုးျခင္းျဖစ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ပီး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၄င္းတို႔ကိုယ္တိုင္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ရာယ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ေလ်ာ့ပါးေရးလုပ္ငန္းမ်ားတြင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အႏၲ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ရာယ္က်ေရာက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္ႏ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ိုင္ေျခ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စြမ္းေဆာင္ရည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အစီအစဥ္ေရးဆြဲျခင္း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အေကာင္ထည္ေဖာ္ေဆာင္ရြက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လုပ္ငန္းမ်ားတြင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ေနေရာေဒသအသီးသီးမ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ွ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သက္ဆိုင္ရာ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ေဒသအာဏာပိုင္မ်ား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ႏွင့္ ကၽြ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မ္းက်င္သူမ်ား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အတူတကြတက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္ၾ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ကြစြာ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ပါ၀င္ေဆာင္ရြက္ ႏ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ိုင္ရန္စုစည္းျခင္း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့ျ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ဖစ္သည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္။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လုပ္ေဆာင္မည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အဖြဲမ်ားကို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မိ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ဳ႕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နယ္ေဘးအ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ရာယ္ေလ်ာ့ပါးေရးစီမံခန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္႔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ခြဲမႈေကာ္မတီ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ေအာက္တြင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မိမိတို႔ေနရာေဒသတြင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လုပ္ငန္းတာ၀န္မ်ားျဖစ္သည့္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ကယ္ဆယ္ေရး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လုပ္ငန္းမ်ားျဖစ္သည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ထိခိုက္ခံရသူမ်ားကိုရွာေဖြေရး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ကယ္ဆယ္ေရးလုပ္ငန္းမ်ား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အသိပညာေပးျပန္းပြားေရး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ၾ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ကိဳတင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ပင္ဆင္ေရး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ၾ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ကိဳတင္သတိေပးလုပ္ငန္းမ်ား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ထိခိုက္မႈေလ်ာ့ပါးေရးလုပ္ငန္းမ်ား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ၾ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ကိဳတင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ပင္ဆင္ထားမ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ႈ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စသည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လုပ္ငန္းမ်ားကို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လုပ္ေဆာင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္ႏိုင္ရန္တာ၀န္ေပးအပ္ထားသည္။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49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ရပ္ရြာလူထုအားပါ၀င္ေအာင္ေဆာ္ၾသစုရံုးျခင္းသည္ အဘယ္ေၾကာင့္အေရးႀကီးသနည္း။</a:t>
            </a:r>
            <a:endParaRPr lang="de-DE" sz="32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ရပ္ရြာလူထုအားလႈံ႕ေဆာ္ျခင္း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စြမ္းေဆာင္ရည္ျမွင့္တင္ေပးျခင္း</a:t>
            </a:r>
          </a:p>
          <a:p>
            <a:pPr>
              <a:buFont typeface="Wingdings" pitchFamily="2" charset="2"/>
              <a:buChar char="§"/>
            </a:pPr>
            <a:endParaRPr lang="de-DE" dirty="0" smtClean="0">
              <a:latin typeface="Zawgyi-One" pitchFamily="34" charset="0"/>
              <a:cs typeface="Zawgyi-One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အသိပညာမ်ားျမွင့္တင္ေပးျခင္း</a:t>
            </a:r>
          </a:p>
          <a:p>
            <a:pPr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ေကာင္းမြန္ေသာဆက္ႏြယ္မႈရရွိလာေစရန္ ျမွင့္တင္ေပးျခင္း</a:t>
            </a:r>
          </a:p>
          <a:p>
            <a:pPr>
              <a:buFont typeface="Wingdings" pitchFamily="2" charset="2"/>
              <a:buChar char="§"/>
            </a:pPr>
            <a:endParaRPr lang="de-DE" dirty="0" smtClean="0">
              <a:latin typeface="Zawgyi-One" pitchFamily="34" charset="0"/>
              <a:cs typeface="Zawgyi-One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ေဘးအႏၲရာယ္ေလ်ာ့ပါးေရးလုပ္ငန္းမ်ားေဆာင္ရြက္သူမ်ား ႏွင့္အဆင္ေျပေခ်ာေမြ႔ေအာင္ေျပာဆိုဆက္ဆံႏိုင္သူမ်ား ေမြးထုတ္ေပးျခင္း</a:t>
            </a:r>
            <a:endParaRPr lang="de-DE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1676400"/>
            <a:ext cx="40386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000" dirty="0" smtClean="0">
                <a:latin typeface="Zawgyi-One" pitchFamily="34" charset="0"/>
                <a:cs typeface="Zawgyi-One" pitchFamily="34" charset="0"/>
              </a:rPr>
              <a:t>ယံုၾကည္မႈႏွင့္ရင္ႏီးမႈရရွိေအာင္ျပဳလုပ္ ျခင္းသည္လူထုပါ၀င္ ေဆာင္ရြက္ လာရန္ အဓိကက်ေသာလုပ္ေဆာင္ ခ်က္ျဖစ္သည္။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A11B-64F8-425A-A1BA-89F8B6B28B34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22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06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/>
            </a:r>
            <a:br>
              <a:rPr lang="en-US" sz="2800" dirty="0" smtClean="0">
                <a:latin typeface="Zawgyi-One" pitchFamily="34" charset="0"/>
                <a:cs typeface="Zawgyi-One" pitchFamily="34" charset="0"/>
              </a:rPr>
            </a:b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ရပ္ရြာအဆင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ရပ္ရြာအေျချပဳေဘးအ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ႏၲရာယ္ေလ်ာ့ပါးေရးလုပ္ငန္းအစီအစဥ္တြင္အဓိကပါ၀င္မညသူမ်ား</a:t>
            </a:r>
            <a:endParaRPr lang="en-US" sz="28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ရြာအုပ္ခ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်ဳ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ပ္ေရးမ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ွဴး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ေက်ာင္းဆရာ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/မ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ရပ္ရြာသာေရးနာေရးအဖြဲ႔ေခါင္းေဆာင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အသက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္ႀ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ကီးပုဂၢိဳလ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ေက်ာင္းသူ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/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သားမ်ား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အမ်ိဳးသမီးအိမ္ေထာင္ဦးစီးမ်ား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ဘုန္းေတာ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္ၾ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ကီး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…….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23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ရပ္ရြာတြင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ရာယ္စီမံခန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္႔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ခြဲမ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ႈ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ေကာ္မတီဖြဲ႕စည္းျခင္း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အရင္းအျမစ္မ်ားရရွိႏိုင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ရပ္ရြာအဆင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ဖြဲ႕စည္းပံုစနစ္တည္ရွိေနျခင္း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ရပ္ရြာလူထု၏ေရြးခ်ယ္စရာမ်ား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24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17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ရွိျပီးသားအသင္းအဖြဲ႔မ်ား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လုပ္ကိုင္ေဆာင္ရြက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sz="2800" dirty="0">
              <a:latin typeface="Zawgyi-One" pitchFamily="34" charset="0"/>
              <a:cs typeface="Zawgyi-One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343790"/>
              </p:ext>
            </p:extLst>
          </p:nvPr>
        </p:nvGraphicFramePr>
        <p:xfrm>
          <a:off x="457200" y="1981200"/>
          <a:ext cx="8229600" cy="2656840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Zawgyi-One" pitchFamily="34" charset="0"/>
                          <a:cs typeface="Zawgyi-One" pitchFamily="34" charset="0"/>
                        </a:rPr>
                        <a:t>ေကာင္းက်ိဳးမ်ား</a:t>
                      </a:r>
                      <a:endParaRPr lang="en-US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Zawgyi-One" pitchFamily="34" charset="0"/>
                          <a:cs typeface="Zawgyi-One" pitchFamily="34" charset="0"/>
                        </a:rPr>
                        <a:t>ဆိုးက်ိဳးမ်ား</a:t>
                      </a:r>
                      <a:endParaRPr lang="en-US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လုပ္ငန္းစတင္ရာတြင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္ႀ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ကံ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့ၾ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ကာမႈမရွိျခင္း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  <a:p>
                      <a:pPr lvl="0"/>
                      <a:endParaRPr lang="en-US" sz="1800" kern="1200" dirty="0" smtClean="0">
                        <a:solidFill>
                          <a:schemeClr val="tx1"/>
                        </a:solidFill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  <a:p>
                      <a:pPr lvl="0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အဖြဲ႔မ်ားညီညြတ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္ျ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ခင္း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  <a:p>
                      <a:pPr lvl="0"/>
                      <a:endParaRPr lang="en-US" sz="1800" kern="1200" dirty="0" smtClean="0">
                        <a:solidFill>
                          <a:schemeClr val="tx1"/>
                        </a:solidFill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  <a:p>
                      <a:pPr lvl="0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ယံုၾကည္မႈရွိျခင္း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  <a:p>
                      <a:pPr lvl="0"/>
                      <a:endParaRPr lang="en-US" sz="1800" kern="1200" dirty="0" smtClean="0">
                        <a:solidFill>
                          <a:schemeClr val="tx1"/>
                        </a:solidFill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  <a:p>
                      <a:pPr lvl="0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ပရဟိတလုပ္ငန္းမ်ားလုပ္ေဆာင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္ျ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ခင္း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လိုက္ေလ်ာညီေထြမႈမရွိျခင္း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  <a:p>
                      <a:pPr lvl="0"/>
                      <a:endParaRPr lang="en-US" sz="1800" kern="1200" dirty="0" smtClean="0">
                        <a:solidFill>
                          <a:schemeClr val="tx1"/>
                        </a:solidFill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  <a:p>
                      <a:pPr lvl="0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ဆြဲေဆာင္မႈကိုအားကိုးေနျခင္း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အခေၾကးေင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ြ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ရရွိမႈကိုေမ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ွ်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ာ္ကိုးျခင္း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)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  <a:p>
                      <a:pPr lvl="0"/>
                      <a:endParaRPr lang="en-US" sz="1800" kern="1200" dirty="0" smtClean="0">
                        <a:solidFill>
                          <a:schemeClr val="tx1"/>
                        </a:solidFill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  <a:p>
                      <a:pPr lvl="0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ဖြဲ႕စည္းပံုစနစ္ပ်က္စီးျခင္း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  <a:p>
                      <a:pPr lvl="0"/>
                      <a:endParaRPr lang="en-US" sz="1800" kern="1200" dirty="0" smtClean="0">
                        <a:solidFill>
                          <a:schemeClr val="tx1"/>
                        </a:solidFill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  <a:p>
                      <a:pPr lvl="0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ဖြဲ႔စည္းပံုစနစ္မ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ွ်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တမႈမရွိျခင္း</a:t>
                      </a:r>
                      <a:endParaRPr lang="en-US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25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78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ရပ္ရြာလူထု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အေျချပ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ဳ 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ရယ္စီမံခန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္႔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ခြဲေရးေကာ္မတီဖြဲ႕စည္းျခင္း</a:t>
            </a:r>
            <a:endParaRPr lang="en-US" sz="28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26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79295557"/>
              </p:ext>
            </p:extLst>
          </p:nvPr>
        </p:nvGraphicFramePr>
        <p:xfrm>
          <a:off x="533400" y="1524000"/>
          <a:ext cx="8382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017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ရာယ္ေလ်ာ့ပါးေရးေကာ္မတီ၏လုပ္ငန္း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ေဆာင္တာမ်ား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</a:pPr>
            <a:r>
              <a:rPr lang="en-US" sz="1600" dirty="0">
                <a:latin typeface="Zawgyi-One" pitchFamily="34" charset="0"/>
                <a:cs typeface="Zawgyi-One" pitchFamily="34" charset="0"/>
              </a:rPr>
              <a:t>အဖြဲ႕၀င္မ်ားက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ရည္မွန္းခ်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က္ပန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္းတိုင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္္ႏွင့္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ရည္ရြယ္ခ်က္မ်ားကိုအတည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ပဳသည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 lvl="0">
              <a:lnSpc>
                <a:spcPct val="170000"/>
              </a:lnSpc>
            </a:pPr>
            <a:r>
              <a:rPr lang="en-US" sz="1600" dirty="0">
                <a:latin typeface="Zawgyi-One" pitchFamily="34" charset="0"/>
                <a:cs typeface="Zawgyi-One" pitchFamily="34" charset="0"/>
              </a:rPr>
              <a:t>အဖြဲ႔၀င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္မ်ားအ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ားလံုး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ရာယ္ထိခိုက္လြယ္မႈအရွိဆံုးေသ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ုပ္စုမ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်ားအ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ျဖစ္ကိုယ္စားျပဳရာတြင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 ပါ၀င္သင့္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lvl="0">
              <a:lnSpc>
                <a:spcPct val="170000"/>
              </a:lnSpc>
            </a:pP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ေရြးခ်ယ္ထားေသာအရာရွိမ်ား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ႏွင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လ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ုပ္ငန္းေဆာင္တာမ်ားလုပ္ေဆာင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္မည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့္ေက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ာ္မတီ၀င္မ်ားႏွင့္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ရာယ္စီမံခန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္႔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ခြဲမႈလုပ္ငန္းေဆာင္တ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်ားကိုလုပ္ေဆာင္ရန္ဖြဲ႔စည္းထားသည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lvl="0">
              <a:lnSpc>
                <a:spcPct val="170000"/>
              </a:lnSpc>
            </a:pPr>
            <a:r>
              <a:rPr lang="en-US" sz="1600" dirty="0">
                <a:latin typeface="Zawgyi-One" pitchFamily="34" charset="0"/>
                <a:cs typeface="Zawgyi-One" pitchFamily="34" charset="0"/>
              </a:rPr>
              <a:t>ရပ္ရြာလူထုအေျချပဳအဖြဲ႔၀င္မ်ားႏွင့္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ရပ္ရြာလူထုအေျချပ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ဳေ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ဘးအ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ရာ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ယ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လ်ာ့ပါးေရးအစီအစဥ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္၊ မူ၀ါဒႏွင့္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လုပ္ငန္းစဥ္ေဆာင္ရြက္မႈမ်ားကို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သေဘာတူညီမႈရယူျပီးျဖစ္သည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lvl="0">
              <a:lnSpc>
                <a:spcPct val="170000"/>
              </a:lnSpc>
            </a:pPr>
            <a:r>
              <a:rPr lang="en-US" sz="1600" dirty="0">
                <a:latin typeface="Zawgyi-One" pitchFamily="34" charset="0"/>
                <a:cs typeface="Zawgyi-One" pitchFamily="34" charset="0"/>
              </a:rPr>
              <a:t>ၾ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ကိဳတင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ပင္ဆင္မႈမ်ား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ထိခိုက္မႈေလ်ာ့ပါးေရးလုပ္ငန္းမ်ားအတြက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အဖြဲ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႔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ဖြဲ႕စည္းျခင္းကို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သေဘာတူညီရသည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endParaRPr lang="en-US" sz="16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27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88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ေက်ာင္းေဘးအ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ရာယ္စီမံခန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္႔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ခြဲမႈေကာ္မတီဖြဲ႔စည္းျခင္း</a:t>
            </a:r>
            <a:endParaRPr lang="en-US" sz="28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794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441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ရပ္ရြာအေျချပဳေဘးအႏၲရာယ္ေလ်ာ့ပါးေရးလုပ္ငန္းအစီအစဥ္အတြက္ လိုအပ္ေသာစြမ္းေဆာင္ရည္မ်ားျမွင့္တင္ေပးျခင္း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86000"/>
            <a:ext cx="8229600" cy="22860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စြမ္းေဆာင္ရည္ျမွင့္တင္ျခင္းသည္ ရပ</a:t>
            </a:r>
            <a:r>
              <a:rPr lang="de-DE" dirty="0">
                <a:latin typeface="Zawgyi-One" pitchFamily="34" charset="0"/>
                <a:cs typeface="Zawgyi-One" pitchFamily="34" charset="0"/>
              </a:rPr>
              <a:t>္ရြာအေျချပဳေဘးအႏၲရာယ္ေလ်ာ့ပ</a:t>
            </a:r>
            <a:r>
              <a:rPr lang="de-DE" dirty="0" smtClean="0">
                <a:latin typeface="Zawgyi-One" pitchFamily="34" charset="0"/>
                <a:cs typeface="Zawgyi-One" pitchFamily="34" charset="0"/>
              </a:rPr>
              <a:t>ါး ေ</a:t>
            </a:r>
            <a:r>
              <a:rPr lang="de-DE" dirty="0">
                <a:latin typeface="Zawgyi-One" pitchFamily="34" charset="0"/>
                <a:cs typeface="Zawgyi-One" pitchFamily="34" charset="0"/>
              </a:rPr>
              <a:t>ရးလုပ္ငန</a:t>
            </a:r>
            <a:r>
              <a:rPr lang="de-DE" dirty="0" smtClean="0">
                <a:latin typeface="Zawgyi-One" pitchFamily="34" charset="0"/>
                <a:cs typeface="Zawgyi-One" pitchFamily="34" charset="0"/>
              </a:rPr>
              <a:t>္းမ်ား ႏွင့္ပတ္သက္၍ အသိပညာဗဟုသုတမ်ားတိုးပြာလာေစရန္ အဓိကအေလးထားျပီး ေဘးအႏၲရာယ္ေလ်ာ့ပါးေရးေကာ္မတီ၏လုပ္ငန္းေဆာင္တာမ်ားအေၾကာင္းကို သိရွိေစရန္ႏွင့္ ဦးတည္ထားေသာရပ္ကြက္ႏွင့္ ေက်ာင္းမ်ားမွ ၾကက္ေျခနီ ေစတနာ့လုပ္အားရွင္မ်ား၏အေၾကာင္းကို သိရွိေစရန္ျဖစ္သည္။</a:t>
            </a:r>
            <a:endParaRPr lang="en-US" sz="2800" dirty="0" smtClean="0">
              <a:latin typeface="Zawgyi-One" pitchFamily="34" charset="0"/>
              <a:cs typeface="Zawgyi-One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en-US" sz="2800" dirty="0" smtClean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3861048"/>
            <a:ext cx="8229600" cy="182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A11B-64F8-425A-A1BA-89F8B6B28B34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29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အစီအစဥ္အားလူထု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ရင္း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ီးေအာင္မိတ္ဆက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ခင္းဆိုသည္မွာအဘယ္နည္း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။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Zawgyi-One" pitchFamily="34" charset="0"/>
              <a:ea typeface="Times New Roman"/>
              <a:cs typeface="Zawgyi-One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စီမံခ်က္လုပ္ငန္းမ်ားတြင္ပါ၀င္လုပ္ေဆာင္မည့္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သူမ်ားအား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 ျ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မန္မာႏိုင္ငံၾကက္ေျခနီအသင္းအေၾကာင္း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ႏွင့္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အမ်ားအားျဖင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့္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လုပ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္ 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ေဆာင္ေနေသာလုပ္ငန္းမ်ား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ႏွင့္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အဓိကထားလုပ္ေဆာင္ေနေသာ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စီမံခ်က္အစီအစဥ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္ 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မ်ားကို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ဦးစြာပဏာမတင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ပေဆြးေ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ႏြ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းျခင္းျဖစ္သည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္။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latin typeface="Zawgyi-One" pitchFamily="34" charset="0"/>
              <a:ea typeface="Times New Roman"/>
              <a:cs typeface="Zawgyi-One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အဓိကရည္ရြယ္ခ်က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္။ 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ရပ္ရြာအေျချပဳေဘးအ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ႏၲ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ရာယ္ေလ်ာ့ပါးေရးလုပ္ငန္းအစီအစဥ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ပဳလုပ္မည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့္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ေနရာေဒသတြင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္ 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အစီအစဥ္လုပ္ငန္းမ်ားအေကာင္ထည္ေဖာ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္ 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ေဆာင္ရြက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္ႏ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ိုင္ရန္ေနရာေဒသအဆင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့္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လို္က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္ 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သက္ဆိုင္ရာအာဏာပိုင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္ 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မ်ား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၏ 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ပံ့ပိုးကူညီမ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ႈ 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ရရွိရန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ea typeface="Times New Roman"/>
                <a:cs typeface="Zawgyi-One" pitchFamily="34" charset="0"/>
              </a:rPr>
              <a:t>ဖစ္သည</a:t>
            </a:r>
            <a:r>
              <a:rPr lang="en-US" sz="2400" dirty="0" smtClean="0">
                <a:latin typeface="Zawgyi-One" pitchFamily="34" charset="0"/>
                <a:ea typeface="Times New Roman"/>
                <a:cs typeface="Zawgyi-One" pitchFamily="34" charset="0"/>
              </a:rPr>
              <a:t>္။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latin typeface="Zawgyi-One" pitchFamily="34" charset="0"/>
              <a:ea typeface="Times New Roman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3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သင္တန္းလိုအပ္ခ်က္မ်ားကိုစစ္ေဆးသည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လုပ္ငန္းမ်ား</a:t>
            </a:r>
            <a:endParaRPr lang="en-US" sz="28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7A11B-64F8-425A-A1BA-89F8B6B28B34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30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7608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67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အဖြဲ႔လိုက္ေလ့က်င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ခန္းမ်ား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၁။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မိမိလုပ္ေဆာင္ခဲ့ေသာေနရာမ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ွ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အေတ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ြ႔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အၾကံဳမ်ားအေပ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ၚ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အေျခခံ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၍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ရာယ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ေလ်ာ့ပါးေရးစီမံခန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္႔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ခြဲမ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ႈ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ေကာ္မတီ၏အဓိကအေရး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ၾကီးေသာ၀ိေသသ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လကၡဏာ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အခ်က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္ႏွ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စ္ခ်က္မွာအဘယ္နည္း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။</a:t>
            </a:r>
          </a:p>
          <a:p>
            <a:pPr marL="514350" indent="-514350" algn="just">
              <a:lnSpc>
                <a:spcPct val="160000"/>
              </a:lnSpc>
              <a:buAutoNum type="arabicPeriod"/>
            </a:pP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algn="just">
              <a:lnSpc>
                <a:spcPct val="160000"/>
              </a:lnSpc>
              <a:buNone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၂။ေ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ဘးအႏၲ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ရာယ္ေလ်ာ့ပါးေရးစီမံခန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္႔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ခြဲမ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ႈ 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ေကာ္မတ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ီ၏လုပ္ငန္းမ်ား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ခိုင္မာေသခ်ာေစရန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မည္ကဲ့သို႔ေသာသင္တန္းမ်ားပို႔ခ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်ျ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အေရးအၾကီးဆံုးျဖစ္သနည္း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algn="just">
              <a:lnSpc>
                <a:spcPct val="160000"/>
              </a:lnSpc>
              <a:buNone/>
            </a:pP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algn="just">
              <a:lnSpc>
                <a:spcPct val="160000"/>
              </a:lnSpc>
              <a:buNone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၃။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သင္တန္းမ်ားဖြင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လွစ္ရာတြင္မည္ကဲ့သို႔ေသာအခက္အခဲမ်ားရင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ဆိုင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္ၾ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ကံဳေတ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ြ႔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ရသနည္း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။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မည္ကဲ့သို႔ေျဖရွင္းမည္နည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marL="514350" indent="-514350" algn="just">
              <a:lnSpc>
                <a:spcPct val="160000"/>
              </a:lnSpc>
              <a:buNone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31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31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သိခ်င္ေသာေမးခြန္းမ်ားရွိပါကေမးျမန္းႏိုင္ပါသည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</a:t>
            </a:r>
            <a:r>
              <a:rPr lang="en-US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194" name="Picture 2" descr="http://aphroditesbadhabit.files.wordpress.com/2011/06/question_mark_2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32856"/>
            <a:ext cx="2714625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367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24000"/>
            <a:ext cx="7772400" cy="2133600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solidFill>
                  <a:schemeClr val="tx1"/>
                </a:solidFill>
                <a:latin typeface="Zawgyi-One" pitchFamily="34" charset="0"/>
                <a:cs typeface="Zawgyi-One" pitchFamily="34" charset="0"/>
              </a:rPr>
              <a:t/>
            </a:r>
            <a:br>
              <a:rPr lang="en-US" sz="3600" b="0" dirty="0" smtClean="0">
                <a:solidFill>
                  <a:schemeClr val="tx1"/>
                </a:solidFill>
                <a:latin typeface="Zawgyi-One" pitchFamily="34" charset="0"/>
                <a:cs typeface="Zawgyi-One" pitchFamily="34" charset="0"/>
              </a:rPr>
            </a:br>
            <a:r>
              <a:rPr lang="en-US" sz="3600" dirty="0" err="1" smtClean="0">
                <a:latin typeface="Zawgyi-One" pitchFamily="34" charset="0"/>
                <a:cs typeface="Zawgyi-One" pitchFamily="34" charset="0"/>
              </a:rPr>
              <a:t>သင္ခန္းစာ</a:t>
            </a:r>
            <a:r>
              <a:rPr lang="en-US" sz="3600" dirty="0" smtClean="0">
                <a:latin typeface="Zawgyi-One" pitchFamily="34" charset="0"/>
                <a:cs typeface="Zawgyi-One" pitchFamily="34" charset="0"/>
              </a:rPr>
              <a:t> ၂။ </a:t>
            </a:r>
            <a:r>
              <a:rPr lang="en-US" sz="3600" dirty="0" err="1" smtClean="0">
                <a:latin typeface="Zawgyi-One" pitchFamily="34" charset="0"/>
                <a:cs typeface="Zawgyi-One" pitchFamily="34" charset="0"/>
              </a:rPr>
              <a:t>စီမံခ်က္အစီအစဥ္မ်ားအေကာင္ထည္ေဖာ္ေဆာင္ရြက</a:t>
            </a:r>
            <a:r>
              <a:rPr lang="en-US" sz="36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36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sz="3600" b="0" dirty="0">
              <a:solidFill>
                <a:schemeClr val="tx1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114800"/>
            <a:ext cx="7772400" cy="1752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အခန္း</a:t>
            </a:r>
            <a:r>
              <a:rPr lang="en-US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 ၄။ </a:t>
            </a:r>
            <a:r>
              <a:rPr lang="en-US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ရပ္ရြာလူထု၏လိုအပ္ခ်က္မ်ားကိုေဖာ္ထုတ</a:t>
            </a:r>
            <a:r>
              <a:rPr lang="en-US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ခင္း</a:t>
            </a:r>
            <a:endParaRPr lang="en-US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33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50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ရပ္ရြာအေျချပဳေဘးအ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ရာယ္ေလ်ာ့ပါးေရး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မူေဘာင္သင္တန္း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- ျ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မန္မာႏိုင္ငံၾကက္ေျခနီအသင္း</a:t>
            </a:r>
            <a:endParaRPr lang="en-US" b="1" dirty="0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96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Zawgyi-One" pitchFamily="34" charset="0"/>
                <a:cs typeface="Zawgyi-One" pitchFamily="34" charset="0"/>
              </a:rPr>
              <a:t>ရည္ရြယ္ခ်က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္မ်ား</a:t>
            </a:r>
            <a:endParaRPr lang="en-US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ဤသင္ခန္းစာအခ်ိန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ပီးဆံုးေသာအခါတြင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တက္ေရာက္သူသင္တန္းသား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/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သူ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မ်ားသည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ရပ္ရြာ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ရာယ္ေလ်ာ့ပါးေရးလုပ္ငန္းမ်ာ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ပတ္သက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္၍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လိုအပ္ခ်က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မ်ားက်ုေဖာ္ထုတ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ိုင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ပီး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အဓိကလုပ္ေဆာင္ရမည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အခ်က္မ်ားကို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နားလည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လာမည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မတူညီေသာစစ္ေဆးမႈကိရိယာမ်ားကိုရွင္းျပလာႏိုင္မည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အေကာင္းဆံုးရလဒ္မ်ားရရွိႏိုင္ရန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မည္သည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္ႏွ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က္ကို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မည္သည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စ္ေဆး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မႈတြင္အသံုးျပဳရမည္ကိုဆံုးျဖတ္တတ္လာမည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ရပ္ရြာ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ရာယ္ေလ်ာ့ပါးေရးလုပ္ငန္းမ်ာ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ပတ္သက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္၍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လိုအပ္ခ်က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မ်ား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ကိုေဖာ္ထုတ္ရန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က</a:t>
            </a:r>
            <a:r>
              <a:rPr lang="my-MM" sz="2000" dirty="0" smtClean="0">
                <a:latin typeface="Zawgyi-One"/>
                <a:cs typeface="Zawgyi-One" pitchFamily="34" charset="0"/>
              </a:rPr>
              <a:t>႑</a:t>
            </a:r>
            <a:r>
              <a:rPr lang="en-US" sz="2000" dirty="0" err="1" smtClean="0">
                <a:latin typeface="Zawgyi-One"/>
                <a:cs typeface="Zawgyi-One" pitchFamily="34" charset="0"/>
              </a:rPr>
              <a:t>ေပါင္းစံုစစ္ေဆးျခင္းကိုလုပ္ေဆာင္လာတတ</a:t>
            </a:r>
            <a:r>
              <a:rPr lang="en-US" sz="2000" dirty="0" smtClean="0">
                <a:latin typeface="Zawgyi-One"/>
                <a:cs typeface="Zawgyi-One" pitchFamily="34" charset="0"/>
              </a:rPr>
              <a:t>္ ႏ</a:t>
            </a:r>
            <a:r>
              <a:rPr lang="en-US" sz="2000" dirty="0" err="1" smtClean="0">
                <a:latin typeface="Zawgyi-One"/>
                <a:cs typeface="Zawgyi-One" pitchFamily="34" charset="0"/>
              </a:rPr>
              <a:t>ိုင္မည</a:t>
            </a:r>
            <a:r>
              <a:rPr lang="en-US" sz="2000" dirty="0" smtClean="0">
                <a:latin typeface="Zawgyi-One"/>
                <a:cs typeface="Zawgyi-One" pitchFamily="34" charset="0"/>
              </a:rPr>
              <a:t>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30E8-A791-4A9A-8D46-24FE922C4033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34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26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Zawgyi-One" pitchFamily="34" charset="0"/>
                <a:cs typeface="Zawgyi-One" pitchFamily="34" charset="0"/>
              </a:rPr>
              <a:t>က</a:t>
            </a:r>
            <a:r>
              <a:rPr lang="my-MM" dirty="0" smtClean="0">
                <a:latin typeface="Zawgyi-One"/>
                <a:cs typeface="Zawgyi-One" pitchFamily="34" charset="0"/>
              </a:rPr>
              <a:t>႑</a:t>
            </a:r>
            <a:r>
              <a:rPr lang="en-US" dirty="0" err="1" smtClean="0">
                <a:latin typeface="Zawgyi-One"/>
                <a:cs typeface="Zawgyi-One" pitchFamily="34" charset="0"/>
              </a:rPr>
              <a:t>ေပါင္းစံုစစ္ေဆးျခင္း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က</a:t>
            </a:r>
            <a:r>
              <a:rPr lang="my-MM" sz="2400" dirty="0" smtClean="0">
                <a:latin typeface="Zawgyi-One"/>
                <a:cs typeface="Zawgyi-One" pitchFamily="34" charset="0"/>
              </a:rPr>
              <a:t>႑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ေပါင္းစံုစစ္ေဆးျခင္းသည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္ 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ေဘးအ</a:t>
            </a:r>
            <a:r>
              <a:rPr lang="en-US" sz="2400" dirty="0" smtClean="0">
                <a:latin typeface="Zawgyi-One"/>
                <a:cs typeface="Zawgyi-One" pitchFamily="34" charset="0"/>
              </a:rPr>
              <a:t>ႏၲ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ရာယ္ထိခိုက္လြယ္မ</a:t>
            </a:r>
            <a:r>
              <a:rPr lang="en-US" sz="2400" dirty="0" smtClean="0">
                <a:latin typeface="Zawgyi-One"/>
                <a:cs typeface="Zawgyi-One" pitchFamily="34" charset="0"/>
              </a:rPr>
              <a:t>ႈႏွင့္ 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စြမ္းေဆာင္ရည္ကိုစစ္ေဆးရာတြင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္ 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ဦးတည္ထားေသာေဒသမ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ွ ၾ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ကက္ေျခနီေစနာ့လုပ္အားရွင္မ်ား</a:t>
            </a:r>
            <a:r>
              <a:rPr lang="en-US" sz="2400" dirty="0" smtClean="0">
                <a:latin typeface="Zawgyi-One"/>
                <a:cs typeface="Zawgyi-One" pitchFamily="34" charset="0"/>
              </a:rPr>
              <a:t>၊ 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ရပ္မိရပ္ဖမ်ား</a:t>
            </a:r>
            <a:r>
              <a:rPr lang="en-US" sz="2400" dirty="0">
                <a:latin typeface="Zawgyi-One"/>
                <a:cs typeface="Zawgyi-One" pitchFamily="34" charset="0"/>
              </a:rPr>
              <a:t> </a:t>
            </a:r>
            <a:r>
              <a:rPr lang="en-US" sz="2400" dirty="0" smtClean="0">
                <a:latin typeface="Zawgyi-One"/>
                <a:cs typeface="Zawgyi-One" pitchFamily="34" charset="0"/>
              </a:rPr>
              <a:t>ႏွင့္ 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ေဘးအ</a:t>
            </a:r>
            <a:r>
              <a:rPr lang="en-US" sz="2400" dirty="0" smtClean="0">
                <a:latin typeface="Zawgyi-One"/>
                <a:cs typeface="Zawgyi-One" pitchFamily="34" charset="0"/>
              </a:rPr>
              <a:t>ႏၲ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ရာယ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္ 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စီမံခန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္႔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ခြဲမႈလုပ္ငန္းမ်ားကိုလုပ္ေဆာင္ေနေသာ</a:t>
            </a:r>
            <a:r>
              <a:rPr lang="en-US" sz="2400" dirty="0" smtClean="0">
                <a:latin typeface="Zawgyi-One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ဌာနတိုင္းမ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ွ 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အစိုးရ</a:t>
            </a:r>
            <a:r>
              <a:rPr lang="en-US" sz="2400" dirty="0" smtClean="0">
                <a:latin typeface="Zawgyi-One"/>
                <a:cs typeface="Zawgyi-One" pitchFamily="34" charset="0"/>
              </a:rPr>
              <a:t> အရာရွိမ်ားကပူးေပါင္းပါ၀င္စစ္ေဆးျခင္းျဖစ္သည္။</a:t>
            </a:r>
            <a:endParaRPr lang="en-US" sz="24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30E8-A791-4A9A-8D46-24FE922C4033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35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က</a:t>
            </a:r>
            <a:r>
              <a:rPr lang="my-MM" sz="3600" b="1" dirty="0" smtClean="0">
                <a:solidFill>
                  <a:srgbClr val="C00000"/>
                </a:solidFill>
                <a:latin typeface="Zawgyi-One"/>
                <a:cs typeface="Zawgyi-One" pitchFamily="34" charset="0"/>
              </a:rPr>
              <a:t>႑</a:t>
            </a:r>
            <a:r>
              <a:rPr lang="en-US" sz="3600" b="1" dirty="0" err="1" smtClean="0">
                <a:solidFill>
                  <a:srgbClr val="C00000"/>
                </a:solidFill>
                <a:latin typeface="Zawgyi-One"/>
                <a:cs typeface="Zawgyi-One" pitchFamily="34" charset="0"/>
              </a:rPr>
              <a:t>ေပါင္းစံုစစ္ေဆး</a:t>
            </a:r>
            <a:r>
              <a:rPr lang="en-US" dirty="0" err="1" smtClean="0">
                <a:latin typeface="Zawgyi-One"/>
                <a:cs typeface="Zawgyi-One" pitchFamily="34" charset="0"/>
              </a:rPr>
              <a:t>ေရးအသင္းဖြဲ႔စည္း</a:t>
            </a:r>
            <a:r>
              <a:rPr lang="en-US" dirty="0" smtClean="0">
                <a:latin typeface="Zawgyi-One"/>
                <a:cs typeface="Zawgyi-One" pitchFamily="34" charset="0"/>
              </a:rPr>
              <a:t>၍ </a:t>
            </a:r>
            <a:r>
              <a:rPr lang="en-US" dirty="0" err="1" smtClean="0">
                <a:latin typeface="Zawgyi-One"/>
                <a:cs typeface="Zawgyi-One" pitchFamily="34" charset="0"/>
              </a:rPr>
              <a:t>သင္တန္းေပးျခင္း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စီမံခ်က္အစီအစဥ္ေရးဆြဲျခင္း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အေကာင္ထည္ေဖာ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လုပ္ေဆာင္ရာတြင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စီမံခ်က္လုပ္ေဆာင္မည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အဖြဲ႔အျပင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ရပ္ရြာ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လူထုကိုပ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ါ ပါ၀င္လုပ္ေဆာင္ႏ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ိုင္ရန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အခြင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ေရး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ေပးထား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ပါသည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စီမံခ်က္လုပ္ငန္းစဥ္မစတင္ခင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ေသခ်ာေအာင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ႏၲ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ရာယ္စီမံခန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္႔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ခြဲမႈေကာ္မတီကေဒသဆိုင္ရာအာဏာပိုင္မ်ား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စီမံခ်က္လုပ္ငန္းအစီစဥ္ကိုၾကိဳတင္အေၾကာင္း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ၾ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ကရသည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30E8-A791-4A9A-8D46-24FE922C4033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36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66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941" y="0"/>
            <a:ext cx="8148119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က</a:t>
            </a:r>
            <a:r>
              <a:rPr lang="my-MM" sz="2800" dirty="0" smtClean="0">
                <a:latin typeface="Zawgyi-One"/>
                <a:cs typeface="Zawgyi-One" pitchFamily="34" charset="0"/>
              </a:rPr>
              <a:t>႑</a:t>
            </a:r>
            <a:r>
              <a:rPr lang="en-US" sz="2800" dirty="0" err="1" smtClean="0">
                <a:latin typeface="Zawgyi-One"/>
                <a:cs typeface="Zawgyi-One" pitchFamily="34" charset="0"/>
              </a:rPr>
              <a:t>ေပါင္းစံုစစ္ေဆးေရးအဖြဲ႔ကိုဖြဲ႔စည္းျပီး</a:t>
            </a:r>
            <a:r>
              <a:rPr lang="en-US" sz="2800" dirty="0" smtClean="0">
                <a:latin typeface="Zawgyi-One"/>
                <a:cs typeface="Zawgyi-One" pitchFamily="34" charset="0"/>
              </a:rPr>
              <a:t> </a:t>
            </a:r>
            <a:r>
              <a:rPr lang="en-US" sz="2800" dirty="0" err="1" smtClean="0">
                <a:latin typeface="Zawgyi-One"/>
                <a:cs typeface="Zawgyi-One" pitchFamily="34" charset="0"/>
              </a:rPr>
              <a:t>သင္တန္းပို႔ခ်သည</a:t>
            </a:r>
            <a:r>
              <a:rPr lang="en-US" sz="2800" dirty="0" smtClean="0">
                <a:latin typeface="Zawgyi-One"/>
                <a:cs typeface="Zawgyi-One" pitchFamily="34" charset="0"/>
              </a:rPr>
              <a:t>့္</a:t>
            </a:r>
            <a:r>
              <a:rPr lang="en-US" sz="2800" dirty="0" err="1" smtClean="0">
                <a:latin typeface="Zawgyi-One"/>
                <a:cs typeface="Zawgyi-One" pitchFamily="34" charset="0"/>
              </a:rPr>
              <a:t>လုပ္ငန္းစဥ</a:t>
            </a:r>
            <a:r>
              <a:rPr lang="en-US" sz="2800" dirty="0" smtClean="0">
                <a:latin typeface="Zawgyi-One"/>
                <a:cs typeface="Zawgyi-One" pitchFamily="34" charset="0"/>
              </a:rPr>
              <a:t>္</a:t>
            </a:r>
            <a:endParaRPr lang="de-DE" sz="28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162969"/>
              </p:ext>
            </p:extLst>
          </p:nvPr>
        </p:nvGraphicFramePr>
        <p:xfrm>
          <a:off x="457200" y="1268760"/>
          <a:ext cx="843528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30E8-A791-4A9A-8D46-24FE922C4033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158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Zawgyi-One" pitchFamily="34" charset="0"/>
                <a:cs typeface="Zawgyi-One" pitchFamily="34" charset="0"/>
              </a:rPr>
              <a:t>က</a:t>
            </a:r>
            <a:r>
              <a:rPr lang="my-MM" dirty="0">
                <a:latin typeface="Zawgyi-One"/>
                <a:cs typeface="Zawgyi-One" pitchFamily="34" charset="0"/>
              </a:rPr>
              <a:t>႑</a:t>
            </a:r>
            <a:r>
              <a:rPr lang="en-US" dirty="0" err="1">
                <a:latin typeface="Zawgyi-One"/>
                <a:cs typeface="Zawgyi-One" pitchFamily="34" charset="0"/>
              </a:rPr>
              <a:t>ေပါင္းစံုစစ္ေဆ</a:t>
            </a:r>
            <a:r>
              <a:rPr lang="en-US" dirty="0" err="1" smtClean="0">
                <a:latin typeface="Zawgyi-One"/>
                <a:cs typeface="Zawgyi-One" pitchFamily="34" charset="0"/>
              </a:rPr>
              <a:t>းျခင္းလုပ္ငန္းျပဳလုပ</a:t>
            </a:r>
            <a:r>
              <a:rPr lang="en-US" dirty="0" smtClean="0">
                <a:latin typeface="Zawgyi-One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/>
                <a:cs typeface="Zawgyi-One" pitchFamily="34" charset="0"/>
              </a:rPr>
              <a:t>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3352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သတင္းအခ်က္အလက္ေကာက္ယူရာတြင္လြယ္ကူႏိုင္ရန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က</a:t>
            </a:r>
            <a:r>
              <a:rPr lang="my-MM" sz="2400" dirty="0">
                <a:latin typeface="Zawgyi-One"/>
                <a:cs typeface="Zawgyi-One" pitchFamily="34" charset="0"/>
              </a:rPr>
              <a:t>႑</a:t>
            </a:r>
            <a:r>
              <a:rPr lang="en-US" sz="2400" dirty="0" err="1">
                <a:latin typeface="Zawgyi-One"/>
                <a:cs typeface="Zawgyi-One" pitchFamily="34" charset="0"/>
              </a:rPr>
              <a:t>ေပါင္းစံုစစ္ေဆးေရ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းအ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ဖြဲ႔ကို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အဖြဲ႔ခြဲမ်ားထပ္ခြဲရသည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မတူညီေသာထင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မင္ခ်က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္ႏွင့္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အၾကံျပဳခ်က္မ်ားရရွိႏိုင္ရန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အရင္းျမစ္ေပါင္းစံုကို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အသံုးျပဳသင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သည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သတင္းအခ်က္အလက္မ်ားမေကာက္ယူခင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စစ္ေဆးျခင္းမ်ားျပဳလုပ္ခ်ိန္တြင္လုပ္ေဆာင္မည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လုပ္ငန္းစဥ္မ်ားကို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တင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ပသင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ပါသည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sz="24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30E8-A791-4A9A-8D46-24FE922C4033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38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76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မွတ္သားထားရမည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အရာမ်ား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…..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467600" cy="525780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n-US" sz="2400" dirty="0" smtClean="0">
              <a:latin typeface="Zawgyi-One" pitchFamily="34" charset="0"/>
              <a:cs typeface="Zawgyi-One" pitchFamily="34" charset="0"/>
            </a:endParaRPr>
          </a:p>
          <a:p>
            <a:pPr lvl="0" algn="just"/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ဦးတည္ထားေသာရပ္ရြာလူထုကိုစစ္ေဆးမႈရလဒ္မ်ားရလ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ွ်င္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ရျခင္းၾကိဳတင္အေၾကာင္းရန္လိုအပ္သည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္။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အဘယ္ေၾကာင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့္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ဆိုေသာ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 ၄င္းတို႔သည္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စစ္ေဆးျခင္းမ်ားျပဳလုပ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ခင္းျဖင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့္ ၄င္းတို႔၏ျ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ပသနာမ်ားကို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ေျဖရွင္းႏိုင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ပီဟု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မွားယြင္းစြာ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ထင္မွတ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ခင္းမ်ိဳးမျေစ္ေစရန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ဖစ္သည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lvl="0" algn="just"/>
            <a:endParaRPr lang="en-US" sz="2400" dirty="0" smtClean="0">
              <a:latin typeface="Zawgyi-One" pitchFamily="34" charset="0"/>
              <a:cs typeface="Zawgyi-One" pitchFamily="34" charset="0"/>
            </a:endParaRPr>
          </a:p>
          <a:p>
            <a:pPr algn="just"/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ေဆာင္ရြက္သူမ်ားအေနျဖင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့္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အေရးတၾကီးလုပ္ေဆာင္ရ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မည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အခ်က္မွာ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ရပ္ရြာလူထုအား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၄င္းတို႔ဆႏၵ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ကိုထုတ္ေဖာ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 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ပသျခင္းမဟုတ္ဘဲ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၄င္းတ္ု႔၏ 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ပသနာမ်ား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ကိုေဖာ္ထုတ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ေဆြးေ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ႏြးရာတြင္ပါ၀င္ေဆြးေႏြ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းအၾကံေပးႏိုင္ရန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တြန္းအား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ေပးရမည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marL="0" lvl="0" indent="0" algn="just">
              <a:buNone/>
            </a:pP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algn="just"/>
            <a:endParaRPr lang="en-US" sz="20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39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ရပ္ရြာလူထုအေျချပဳေဘးအ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ရာယ္ေလ်ာ့ပါးေရးအစီအစဥ္အားလူထု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ရင္း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ီးေအာင္မိတ္ဆက္ေပးျခင္း၏အက်ိဳးရလဒ္မ်ား</a:t>
            </a:r>
            <a:endParaRPr lang="en-US" sz="24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သက္ဆိုင္ရာအာဏာပိုင္မ်ား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ႏွင့္ၾကက္ေျခနီအသင္းခြဲမွတာ၀န္ရွိပဂၢိဳလ္မ်ားအား ၄င္းတို႔၏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နယ္ေျမေဒသတြင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ပဳလုပ္မည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စီမံခ်က္အစီအစဥ္မ်ားကို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သတင္းေပး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႕ႏ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ိုင္ပါသည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lvl="0">
              <a:buFont typeface="Wingdings" pitchFamily="2" charset="2"/>
              <a:buChar char="§"/>
            </a:pP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တရား၀င္ေထာက္ခံမႈရႏိုင္သည္</a:t>
            </a:r>
          </a:p>
          <a:p>
            <a:pPr lvl="0">
              <a:buFont typeface="Wingdings" pitchFamily="2" charset="2"/>
              <a:buChar char="§"/>
            </a:pP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တည္ရွိျပီးေသာစြမ္းေဆာင္ရည္ကိုစစ္ေဆးရာတြင္တူညီေသာအခြင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အေရးမ်ားရရွိႏိုင္သည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ဦးတည္ထားေသာရပ္ရြာလူထုေရြးခ်ယ္ရာတြင္အလုပ္တြင္ေစသည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 lvl="0">
              <a:buFont typeface="Wingdings" pitchFamily="2" charset="2"/>
              <a:buChar char="§"/>
            </a:pP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တန္ဖိုးရွိေသာသတင္းအခ်က္အလက္မ်ားရရွိျခင္း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ႏွင့္ 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ဖစ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ိုင္ေျခရွိေသာဦးတည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ေနရာေဒသမ်ားစုစည္းထားျခင္းသည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ဦးတည္ရပ္ရြာေရးခ်ယ္ရာတြင္အေထာက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အကူျပဳသည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4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စစ္ေဆးႏိုင္ေသာလက္ႏွက္ကိရိယာမ်ား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Zawgyi-One" pitchFamily="34" charset="0"/>
                <a:cs typeface="Zawgyi-One" pitchFamily="34" charset="0"/>
              </a:rPr>
              <a:t>အႏၲ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ရာယ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ပေျမပံု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ရာသီအလိုက္အျဖစ္အပ်က္အေၾကာင္းအရာမ်ားကို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ပေသာျပကၡဒိန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ရာဇသမိုင္းေၾကာင္းအက်ဥ္း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ဦးတည္အုပ္စုေဆြးေ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ႏြ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းျခင္း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ရပ္ရြာအတြင္းျဖတ္ေလ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ွ်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ာက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တိုက္ရိုက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္ၾ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ကည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ရႈေလ့လာျခင္း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အဆင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သတ္မွတ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30E8-A791-4A9A-8D46-24FE922C4033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40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90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8229600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71600" indent="-1371600" eaLnBrk="0" hangingPunct="0">
              <a:lnSpc>
                <a:spcPts val="2600"/>
              </a:lnSpc>
              <a:spcBef>
                <a:spcPct val="20000"/>
              </a:spcBef>
            </a:pP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ဘာေတြလဲ</a:t>
            </a:r>
            <a:r>
              <a:rPr lang="en-US" sz="2000" b="1" dirty="0" smtClean="0">
                <a:latin typeface="Zawgyi-One" pitchFamily="34" charset="0"/>
                <a:cs typeface="Zawgyi-One" pitchFamily="34" charset="0"/>
              </a:rPr>
              <a:t>:  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ေနရာေဒသအကြာအေ၀းအတြင္း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အဓိကေျမမ်က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္ႏွ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ာသြင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ပင္အား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ေရးဆြဲတင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ပျခင္း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43262A-415E-4313-8885-CE421F884896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41</a:t>
            </a:fld>
            <a:endParaRPr lang="th-TH" smtClean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>
            <a:normAutofit/>
          </a:bodyPr>
          <a:lstStyle/>
          <a:p>
            <a:r>
              <a:rPr lang="en-US" dirty="0">
                <a:latin typeface="Zawgyi-One" pitchFamily="34" charset="0"/>
                <a:cs typeface="Zawgyi-One" pitchFamily="34" charset="0"/>
              </a:rPr>
              <a:t>အႏၲ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ရာယ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ပေျ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မပံု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(Risk mapping)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057400"/>
            <a:ext cx="5257800" cy="419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71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450595" y="1295401"/>
            <a:ext cx="85105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err="1" smtClean="0">
                <a:latin typeface="Zawgyi-One" pitchFamily="34" charset="0"/>
                <a:cs typeface="Zawgyi-One" pitchFamily="34" charset="0"/>
              </a:rPr>
              <a:t>ဘာေၾကာင</a:t>
            </a:r>
            <a:r>
              <a:rPr lang="en-US" sz="1600" b="1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b="1" dirty="0" err="1" smtClean="0">
                <a:latin typeface="Zawgyi-One" pitchFamily="34" charset="0"/>
                <a:cs typeface="Zawgyi-One" pitchFamily="34" charset="0"/>
              </a:rPr>
              <a:t>လုပ္ရသလဲ</a:t>
            </a:r>
            <a:r>
              <a:rPr lang="en-US" sz="1600" b="1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ေျမပံုမ်ားသည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ရပ္ရြာလူထုအတြင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ဖစ္ပြားေနေသာအေရးၾကီး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ပသနာမ်ားကို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ေဆြးေ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ႏြ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းတိုင္ပင္ရာတြင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အေထာက္အကူျပဳသည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marL="855663" lvl="1" indent="-398463" eaLnBrk="0" hangingPunct="0">
              <a:buFont typeface="Wingdings" pitchFamily="2" charset="2"/>
              <a:buChar char="§"/>
            </a:pP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ေနအိမ္အကြာအေ၀း၊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လယ္ကြင္းမ်ား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လမ္းမ်ား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မစ္ေခ်ာင္းမ်ား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အျခားေျမယာအသံုးျပ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ဳျ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ခင္းမ်ားျပသည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ေျမပုံ</a:t>
            </a:r>
            <a:endParaRPr lang="en-US" sz="1600" dirty="0" smtClean="0">
              <a:latin typeface="Zawgyi-One" pitchFamily="34" charset="0"/>
              <a:cs typeface="Zawgyi-One" pitchFamily="34" charset="0"/>
            </a:endParaRPr>
          </a:p>
          <a:p>
            <a:pPr marL="855663" lvl="1" indent="-398463" eaLnBrk="0" hangingPunct="0">
              <a:buFont typeface="Wingdings" pitchFamily="2" charset="2"/>
              <a:buChar char="§"/>
            </a:pP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အႏၲ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ရာယ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ပေျမပံု</a:t>
            </a:r>
            <a:endParaRPr lang="en-US" sz="1600" dirty="0" smtClean="0">
              <a:latin typeface="Zawgyi-One" pitchFamily="34" charset="0"/>
              <a:cs typeface="Zawgyi-One" pitchFamily="34" charset="0"/>
            </a:endParaRPr>
          </a:p>
          <a:p>
            <a:pPr marL="855663" lvl="1" indent="-398463" eaLnBrk="0" hangingPunct="0">
              <a:buFont typeface="Wingdings" pitchFamily="2" charset="2"/>
              <a:buChar char="§"/>
            </a:pP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ထိခိုက္လြယ္ေသာအရာမ်ား</a:t>
            </a:r>
            <a:endParaRPr lang="en-US" sz="1600" dirty="0" smtClean="0">
              <a:latin typeface="Zawgyi-One" pitchFamily="34" charset="0"/>
              <a:cs typeface="Zawgyi-One" pitchFamily="34" charset="0"/>
            </a:endParaRPr>
          </a:p>
          <a:p>
            <a:pPr marL="855663" lvl="1" indent="-398463" eaLnBrk="0" hangingPunct="0">
              <a:buFont typeface="Wingdings" pitchFamily="2" charset="2"/>
              <a:buChar char="§"/>
            </a:pP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ေဒသခံစြမ္းေဆာင္ရည္မ်ားေဖာ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ပသည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အရင္းျမစ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ပေျမပုံ</a:t>
            </a:r>
            <a:endParaRPr lang="en-US" sz="1600" dirty="0" smtClean="0">
              <a:latin typeface="Zawgyi-One" pitchFamily="34" charset="0"/>
              <a:cs typeface="Zawgyi-One" pitchFamily="34" charset="0"/>
            </a:endParaRPr>
          </a:p>
          <a:p>
            <a:pPr marL="855663" lvl="1" indent="-398463" eaLnBrk="0" hangingPunct="0">
              <a:buFont typeface="Wingdings" pitchFamily="2" charset="2"/>
              <a:buChar char="§"/>
            </a:pP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ေရ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ြ႕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ေျပာင္းႏိုင္သည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ေနရာမ်ားျပေျမပံု</a:t>
            </a:r>
            <a:endParaRPr lang="en-US" sz="1600" dirty="0" smtClean="0">
              <a:latin typeface="Zawgyi-One" pitchFamily="34" charset="0"/>
              <a:cs typeface="Zawgyi-One" pitchFamily="34" charset="0"/>
            </a:endParaRPr>
          </a:p>
          <a:p>
            <a:pPr marL="855663" lvl="1" indent="-398463" eaLnBrk="0" hangingPunct="0"/>
            <a:endParaRPr lang="en-US" sz="1600" dirty="0" smtClean="0">
              <a:latin typeface="Zawgyi-One" pitchFamily="34" charset="0"/>
              <a:cs typeface="Zawgyi-One" pitchFamily="34" charset="0"/>
            </a:endParaRPr>
          </a:p>
          <a:p>
            <a:pPr eaLnBrk="0" hangingPunct="0"/>
            <a:r>
              <a:rPr lang="en-US" sz="1600" b="1" dirty="0" err="1" smtClean="0">
                <a:latin typeface="Zawgyi-One" pitchFamily="34" charset="0"/>
                <a:cs typeface="Zawgyi-One" pitchFamily="34" charset="0"/>
              </a:rPr>
              <a:t>ဘယ္အခ်ိန္မွာလုပ္မွာလဲ</a:t>
            </a:r>
            <a:r>
              <a:rPr lang="en-US" sz="1600" b="1" dirty="0" smtClean="0">
                <a:latin typeface="Zawgyi-One" pitchFamily="34" charset="0"/>
                <a:cs typeface="Zawgyi-One" pitchFamily="34" charset="0"/>
              </a:rPr>
              <a:t>။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ရပ္ရြာလူထုအတြင္း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အႏၲ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ရာယ္က်ေရာက္မႈစစ္ေဆးျခင္းအဆင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b="1" dirty="0">
                <a:latin typeface="Zawgyi-One" pitchFamily="34" charset="0"/>
                <a:cs typeface="Zawgyi-One" pitchFamily="34" charset="0"/>
              </a:rPr>
              <a:t/>
            </a:r>
            <a:br>
              <a:rPr lang="en-US" sz="1600" b="1" dirty="0">
                <a:latin typeface="Zawgyi-One" pitchFamily="34" charset="0"/>
                <a:cs typeface="Zawgyi-One" pitchFamily="34" charset="0"/>
              </a:rPr>
            </a:br>
            <a:endParaRPr lang="en-US" sz="1600" b="1" dirty="0">
              <a:latin typeface="Zawgyi-One" pitchFamily="34" charset="0"/>
              <a:cs typeface="Zawgyi-One" pitchFamily="34" charset="0"/>
            </a:endParaRPr>
          </a:p>
          <a:p>
            <a:pPr eaLnBrk="0" hangingPunct="0"/>
            <a:r>
              <a:rPr lang="en-US" sz="1600" b="1" dirty="0" err="1" smtClean="0">
                <a:latin typeface="Zawgyi-One" pitchFamily="34" charset="0"/>
                <a:cs typeface="Zawgyi-One" pitchFamily="34" charset="0"/>
              </a:rPr>
              <a:t>မည္သူေတြကလုပ္မွာလဲ</a:t>
            </a:r>
            <a:r>
              <a:rPr lang="en-US" sz="1600" b="1" dirty="0" smtClean="0">
                <a:latin typeface="Zawgyi-One" pitchFamily="34" charset="0"/>
                <a:cs typeface="Zawgyi-One" pitchFamily="34" charset="0"/>
              </a:rPr>
              <a:t>။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ရပ္ရြာလူထုရပ္မိရပ္ဖမ်ား</a:t>
            </a:r>
            <a:endParaRPr lang="en-US" sz="1600" dirty="0" smtClean="0">
              <a:latin typeface="Zawgyi-One" pitchFamily="34" charset="0"/>
              <a:cs typeface="Zawgyi-One" pitchFamily="34" charset="0"/>
            </a:endParaRPr>
          </a:p>
          <a:p>
            <a:pPr eaLnBrk="0" hangingPunct="0"/>
            <a:r>
              <a:rPr lang="en-US" sz="1600" b="1" dirty="0">
                <a:latin typeface="Zawgyi-One" pitchFamily="34" charset="0"/>
                <a:cs typeface="Zawgyi-One" pitchFamily="34" charset="0"/>
              </a:rPr>
              <a:t/>
            </a:r>
            <a:br>
              <a:rPr lang="en-US" sz="1600" b="1" dirty="0">
                <a:latin typeface="Zawgyi-One" pitchFamily="34" charset="0"/>
                <a:cs typeface="Zawgyi-One" pitchFamily="34" charset="0"/>
              </a:rPr>
            </a:br>
            <a:r>
              <a:rPr lang="en-US" sz="1600" b="1" dirty="0" err="1" smtClean="0">
                <a:latin typeface="Zawgyi-One" pitchFamily="34" charset="0"/>
                <a:cs typeface="Zawgyi-One" pitchFamily="34" charset="0"/>
              </a:rPr>
              <a:t>မည္သို႔လုပ္ေဆာင္မွာလဲ</a:t>
            </a:r>
            <a:r>
              <a:rPr lang="en-US" sz="1600" b="1" dirty="0" smtClean="0">
                <a:latin typeface="Zawgyi-One" pitchFamily="34" charset="0"/>
                <a:cs typeface="Zawgyi-One" pitchFamily="34" charset="0"/>
              </a:rPr>
              <a:t>။ </a:t>
            </a:r>
          </a:p>
          <a:p>
            <a:pPr eaLnBrk="0" hangingPunct="0"/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၁။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ေရးဆြဲရမည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ေျမပံုအမ်ိဳးအစားကိုဆံုးျဖတ္ရသည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္။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/>
            </a:r>
            <a:br>
              <a:rPr lang="en-US" sz="1600" dirty="0">
                <a:latin typeface="Zawgyi-One" pitchFamily="34" charset="0"/>
                <a:cs typeface="Zawgyi-One" pitchFamily="34" charset="0"/>
              </a:rPr>
            </a:b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၂။ ေနရာေဒသကိုေကာင္းစြာသိျပီး၄င္းတို႔၏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အေတ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ြ႔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အၾကံုမ်ားကိုမ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ွ်ေ၀လိုေသာ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အမ်ိဳးသမီး၊အမ်ိဳးသားကိုရွာေဖြပ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ါ။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/>
            </a:r>
            <a:br>
              <a:rPr lang="en-US" sz="1600" dirty="0">
                <a:latin typeface="Zawgyi-One" pitchFamily="34" charset="0"/>
                <a:cs typeface="Zawgyi-One" pitchFamily="34" charset="0"/>
              </a:rPr>
            </a:b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၃။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ေတာ္ေသာေနရာေရြးခ်ယ္ပ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ါ။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ေျမပံုေရးဆြဲရန္အတြက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္(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ေျမျပင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္၊ၾ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ကမ္းျပင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္၊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စက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ၠဴ) ႏွင့္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ေရးဆြဲမည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ကပစၥည္း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တုတ္ေခ်ာင္း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ေက်ာက္ခဲ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အေစ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့၊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ခဲတံ။ေျမျဖ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ဴ)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တို႔ရွာေဖ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ြျ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ပင္ဆင္ပ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ါ။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/>
            </a:r>
            <a:br>
              <a:rPr lang="en-US" sz="1600" dirty="0">
                <a:latin typeface="Zawgyi-One" pitchFamily="34" charset="0"/>
                <a:cs typeface="Zawgyi-One" pitchFamily="34" charset="0"/>
              </a:rPr>
            </a:b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၄။ ၄င္းတို႔ကိုယ္တိုင္ဆြဲခိုင္းပါ။</a:t>
            </a:r>
            <a:endParaRPr lang="en-US" sz="1600" dirty="0">
              <a:latin typeface="Zawgyi-One" pitchFamily="34" charset="0"/>
              <a:cs typeface="Zawgyi-One" pitchFamily="34" charset="0"/>
            </a:endParaRPr>
          </a:p>
          <a:p>
            <a:pPr eaLnBrk="0" hangingPunct="0"/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၅။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ေျမပံုဆြဲရာတြင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ကူညီႏိုင္ရန္ေမးခြန္းမ်ားေမးပ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ါ။</a:t>
            </a:r>
            <a:endParaRPr lang="en-US" sz="16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C384E1-27BC-497A-917E-8D6C18797E0D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42</a:t>
            </a:fld>
            <a:endParaRPr lang="th-TH" smtClean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rmAutofit/>
          </a:bodyPr>
          <a:lstStyle/>
          <a:p>
            <a:r>
              <a:rPr lang="en-US" dirty="0">
                <a:latin typeface="Zawgyi-One" pitchFamily="34" charset="0"/>
                <a:cs typeface="Zawgyi-One" pitchFamily="34" charset="0"/>
              </a:rPr>
              <a:t>အႏၲ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ရာယ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ပေျမပံု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ဆက္ရန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္)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430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61" name="Text Box 13"/>
          <p:cNvSpPr txBox="1">
            <a:spLocks noChangeArrowheads="1"/>
          </p:cNvSpPr>
          <p:nvPr/>
        </p:nvSpPr>
        <p:spPr bwMode="auto">
          <a:xfrm>
            <a:off x="658762" y="5002164"/>
            <a:ext cx="7875638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err="1" smtClean="0">
                <a:latin typeface="Zawgyi-One" pitchFamily="34" charset="0"/>
                <a:cs typeface="Zawgyi-One" pitchFamily="34" charset="0"/>
              </a:rPr>
              <a:t>ဘာေတြလဲ</a:t>
            </a:r>
            <a:r>
              <a:rPr lang="en-US" sz="2400" b="1" dirty="0" smtClean="0">
                <a:latin typeface="Zawgyi-One" pitchFamily="34" charset="0"/>
                <a:cs typeface="Zawgyi-One" pitchFamily="34" charset="0"/>
              </a:rPr>
              <a:t>။  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စ္စဥ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္ႏွ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စ္တိုင္းမတူညီေသာအေျဖစ္အပ်က္မ်ား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အေတ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ြ႔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အၾကံဳမ်ား၊လုပ္ငန္းေဆာင္တာမ်ား၊အေျခအေနမ်ားကိုျပသ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ခင္းျဖစ္သည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sz="24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12293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0286B7-9F3F-474F-8072-763BE54EDA32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43</a:t>
            </a:fld>
            <a:endParaRPr lang="th-TH" smtClean="0">
              <a:latin typeface="Zawgyi-One" pitchFamily="34" charset="0"/>
              <a:cs typeface="Zawgyi-One" pitchFamily="34" charset="0"/>
            </a:endParaRPr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237300" cy="345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5384" y="76200"/>
            <a:ext cx="7927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ရာသီအလိုက္အျဖစ္အပ်က္အေၾကာင္းအရာမ်ားကို</a:t>
            </a:r>
            <a:r>
              <a:rPr lang="en-US" sz="24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 ျ</a:t>
            </a:r>
            <a:r>
              <a:rPr lang="en-US" sz="2400" b="1" dirty="0" err="1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ပေသာျပကၡဒိန</a:t>
            </a:r>
            <a:r>
              <a:rPr lang="en-US" sz="24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</a:t>
            </a:r>
          </a:p>
          <a:p>
            <a:pPr algn="ctr" eaLnBrk="0" hangingPunct="0"/>
            <a:r>
              <a:rPr lang="en-US" sz="24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(Seasonal Calendar)</a:t>
            </a:r>
            <a:endParaRPr lang="en-US" sz="24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0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6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533400" y="1509712"/>
            <a:ext cx="8305800" cy="519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8650" indent="-457200" eaLnBrk="0" hangingPunct="0">
              <a:lnSpc>
                <a:spcPts val="2500"/>
              </a:lnSpc>
              <a:spcBef>
                <a:spcPct val="50000"/>
              </a:spcBef>
            </a:pP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ဘာေၾကာင</a:t>
            </a:r>
            <a:r>
              <a:rPr lang="en-US" sz="2000" b="1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လုပ္ဆာင္ရသနည္း</a:t>
            </a:r>
            <a:endParaRPr lang="en-US" sz="2000" b="1" dirty="0">
              <a:latin typeface="Zawgyi-One" pitchFamily="34" charset="0"/>
              <a:cs typeface="Zawgyi-One" pitchFamily="34" charset="0"/>
            </a:endParaRPr>
          </a:p>
          <a:p>
            <a:pPr marL="171450" eaLnBrk="0" hangingPunct="0">
              <a:lnSpc>
                <a:spcPts val="2500"/>
              </a:lnSpc>
              <a:spcBef>
                <a:spcPct val="500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၁)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ဖိစီးမႈမ်ားရွိေသာကာလမ်ား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ရာယ္မ်ား၊ေရာဂ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ါျ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ဖစ္ပြာေသာအခ်ိန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ငတ္မြတ္ေခါင္းပါးခ်ိ္န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္၊ အႏၲ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ရာယ္က်ေရာက္လြယ္မ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ႈ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အစရွိသည္တို႔ကို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ေဖာ္ထုတ္ရသည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marL="171450" eaLnBrk="0" hangingPunct="0">
              <a:lnSpc>
                <a:spcPts val="2500"/>
              </a:lnSpc>
              <a:spcBef>
                <a:spcPct val="500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၂)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ထိုအခ်ိန္တြင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လူေတ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ြ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ဘာေတြလုပ္ေဆာင္သည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္၊ အသက္ေမြး၀မ္းေၾကာင္း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တစ္ခုထက္မကေျပာင္းလဲလုပ္ေဆာင္ပံု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ရိကၡာစုေဆာင္းခ်ိန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ရပ္ရြာအက်ိဳး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သယ္ပိုးခ်ိန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လိုက္ေလ်ာညီေထြေနတတ္ေအာင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ပင္ဆင္ထားသည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နည္းဗ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်ဴ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ဟာမ်ား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စသည္တို႔ကိုေဆာ္ထုတ္ရသည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marL="171450" eaLnBrk="0" hangingPunct="0">
              <a:lnSpc>
                <a:spcPts val="2500"/>
              </a:lnSpc>
              <a:spcBef>
                <a:spcPct val="500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၃)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ရာယ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ဖစ္ပြားခ်ိန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္ႏွင့္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ပံုမွန္အခ်ိန္တြင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က်ား-မ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မတူညီသည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့္တာ၀န္မ်ား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ေဖာ္ထုတ္ရသည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marL="628650" indent="-457200" eaLnBrk="0" hangingPunct="0">
              <a:lnSpc>
                <a:spcPts val="2500"/>
              </a:lnSpc>
              <a:spcBef>
                <a:spcPct val="50000"/>
              </a:spcBef>
            </a:pP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မည္သူေတြကလုပ္ေဆာင္မွာလဲ</a:t>
            </a:r>
            <a:r>
              <a:rPr lang="en-US" sz="2000" b="1" dirty="0" smtClean="0">
                <a:latin typeface="Zawgyi-One" pitchFamily="34" charset="0"/>
                <a:cs typeface="Zawgyi-One" pitchFamily="34" charset="0"/>
              </a:rPr>
              <a:t>။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စီမံခ်က္အစီအစဥ္မ်ားလုပ္ေဆာင္မည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အဖြဲ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႔ႏွင့္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ရပ္ရြာလူထု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ရပ္မိရပ္ဖမ်ား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/>
            </a:r>
            <a:br>
              <a:rPr lang="en-US" sz="2000" dirty="0" smtClean="0">
                <a:latin typeface="Zawgyi-One" pitchFamily="34" charset="0"/>
                <a:cs typeface="Zawgyi-One" pitchFamily="34" charset="0"/>
              </a:rPr>
            </a:b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၄င္းတို႔ထဲတြင္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က်ား-မ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အလိုက္လုပ္ေဆာင္ရမည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အခန္းက</a:t>
            </a:r>
            <a:r>
              <a:rPr lang="my-MM" sz="2000" dirty="0" smtClean="0">
                <a:latin typeface="Zawgyi-One"/>
                <a:cs typeface="Zawgyi-One" pitchFamily="34" charset="0"/>
              </a:rPr>
              <a:t>႑</a:t>
            </a:r>
            <a:r>
              <a:rPr lang="en-US" sz="2000" dirty="0" err="1" smtClean="0">
                <a:latin typeface="Zawgyi-One"/>
                <a:cs typeface="Zawgyi-One" pitchFamily="34" charset="0"/>
              </a:rPr>
              <a:t>မ်ားကိုခြဲထားသည</a:t>
            </a:r>
            <a:r>
              <a:rPr lang="en-US" sz="2000" dirty="0" smtClean="0">
                <a:latin typeface="Zawgyi-One"/>
                <a:cs typeface="Zawgyi-One" pitchFamily="34" charset="0"/>
              </a:rPr>
              <a:t>္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FFF78D-4E71-401D-B995-4F15EA13EFB6}" type="slidenum">
              <a:rPr lang="en-US" smtClean="0">
                <a:latin typeface="Calibri" pitchFamily="34" charset="0"/>
              </a:rPr>
              <a:pPr/>
              <a:t>44</a:t>
            </a:fld>
            <a:endParaRPr lang="th-TH" smtClean="0">
              <a:latin typeface="Calibri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11584" y="297597"/>
            <a:ext cx="7927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ရာသီအလိုက္အျဖစ္အပ်က္အေၾကာင္းအရာမ်ားကို</a:t>
            </a:r>
            <a:r>
              <a:rPr lang="en-US" sz="24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 ျ</a:t>
            </a:r>
            <a:r>
              <a:rPr lang="en-US" sz="2400" b="1" dirty="0" err="1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ပေသာျပကၡဒိန</a:t>
            </a:r>
            <a:r>
              <a:rPr lang="en-US" sz="24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</a:t>
            </a:r>
          </a:p>
          <a:p>
            <a:pPr algn="ctr" eaLnBrk="0" hangingPunct="0"/>
            <a:r>
              <a:rPr lang="en-US" sz="24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(Seasonal Calendar)</a:t>
            </a:r>
            <a:endParaRPr lang="en-US" sz="24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9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10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10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10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10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6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381000" y="1295400"/>
            <a:ext cx="83439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50000"/>
              </a:lnSpc>
            </a:pPr>
            <a:r>
              <a:rPr lang="en-US" sz="1600" b="1" dirty="0" err="1" smtClean="0">
                <a:latin typeface="Zawgyi-One" pitchFamily="34" charset="0"/>
                <a:cs typeface="Zawgyi-One" pitchFamily="34" charset="0"/>
              </a:rPr>
              <a:t>ဘယ္လိုလုပ္မွာလဲ</a:t>
            </a:r>
            <a:endParaRPr lang="en-US" sz="1600" dirty="0">
              <a:latin typeface="Zawgyi-One" pitchFamily="34" charset="0"/>
              <a:cs typeface="Zawgyi-One" pitchFamily="34" charset="0"/>
            </a:endParaRPr>
          </a:p>
          <a:p>
            <a:pPr marL="236538" indent="-236538">
              <a:lnSpc>
                <a:spcPct val="150000"/>
              </a:lnSpc>
              <a:tabLst>
                <a:tab pos="173038" algn="l"/>
              </a:tabLst>
            </a:pPr>
            <a:r>
              <a:rPr lang="en-US" sz="1600" dirty="0">
                <a:latin typeface="Zawgyi-One" pitchFamily="34" charset="0"/>
                <a:cs typeface="Zawgyi-One" pitchFamily="34" charset="0"/>
              </a:rPr>
              <a:t>၁)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ေက်ာက္သင္ပံုးၾကီး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သို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႔)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ဂ်ပ္စက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ၠဴ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ေပၚတြင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 ႏွ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စ္တစ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္ႏွစ္၏ လ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မ်ားကိုေရျပင္ညီ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အကြက္အတိုင္း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ေရးခ်ပ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ါ။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ေတာင္လိုက္အကြက္တြင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 အသက္ေမြး၀မ္းေက်ာင္းလုပ္ငန္းမ်ား၊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အျဖစ္အပ်က္မ်ား၊အေျခအေနမ်ားကို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ထည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သြင္းေရးခ်ပ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ါ။</a:t>
            </a:r>
          </a:p>
          <a:p>
            <a:pPr marL="236538" indent="-236538">
              <a:lnSpc>
                <a:spcPct val="150000"/>
              </a:lnSpc>
            </a:pPr>
            <a:r>
              <a:rPr lang="en-US" sz="1600" dirty="0">
                <a:latin typeface="Zawgyi-One" pitchFamily="34" charset="0"/>
                <a:cs typeface="Zawgyi-One" pitchFamily="34" charset="0"/>
              </a:rPr>
              <a:t>၂) အသက္ေမြး၀မ္းေၾကာင္းလုပ္ငန္းမ်ား၊ ၀င္ေငြရရွာရသည့္ လ/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ရက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အခ်ိန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္၊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က်ားမ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 ႏွင့္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အသက္အရြယ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စသည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အေၾကာင္းအရာမ်ားကို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သိရွိႏိုင္ရန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 ၄င္းတို႔လုပ္ကိုင္ေသ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ာ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အလ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ုပ္မ်ား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ထြန္ယက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ခင္း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စိုက္ပ်ိဳးျခင္း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ထိမ္းျမားလက္ထပ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ခင္း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)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ကိုေျပာျပခိုင္းပ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ါ။</a:t>
            </a:r>
          </a:p>
          <a:p>
            <a:pPr marL="236538" indent="-236538">
              <a:lnSpc>
                <a:spcPct val="150000"/>
              </a:lnSpc>
            </a:pPr>
            <a:r>
              <a:rPr lang="en-US" sz="1600" dirty="0">
                <a:latin typeface="Zawgyi-One" pitchFamily="34" charset="0"/>
                <a:cs typeface="Zawgyi-One" pitchFamily="34" charset="0"/>
              </a:rPr>
              <a:t>၄)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ရာယ္မ်ားက်ေရာက္ပါက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 ၄င္းတို႔၏အသက္ေမြး၀မ္းေက်ာင္းလုပ္ငန္းမ်ားပ်က္စီးထိခိုက္ပံု၊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ဘယ္အခ်ိန္တြင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အလုပ္မ်ားေၾကာင္း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မည္သည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အခ်ိန္တြင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ရာသီေပၚသီး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ံမ်ားေပၚသည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္၊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မည္သည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့္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အခ်ိန္တြင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အစာေရစာရွားပါးသည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္၊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မည္သည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အခ်ိန္တြင္အျခားတစ္ေနရာသို႔ေျပာင္းေရ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ႊ႕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လုပ္ကိုင္သည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အစရွိသည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့္ ရာသီအလို္က္မတူညီေသာအျဖစ္အပ်က္မ်ားကိုစစ္ေဆးႏိုင္ရန္ပံ့ပိုးကူညီရသည္။</a:t>
            </a:r>
          </a:p>
          <a:p>
            <a:pPr marL="236538" indent="-236538">
              <a:lnSpc>
                <a:spcPct val="150000"/>
              </a:lnSpc>
            </a:pPr>
            <a:r>
              <a:rPr lang="en-US" sz="1600" dirty="0">
                <a:latin typeface="Zawgyi-One" pitchFamily="34" charset="0"/>
                <a:cs typeface="Zawgyi-One" pitchFamily="34" charset="0"/>
              </a:rPr>
              <a:t>၄)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က်ေရာက္ခ်ိန္မ်ား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သို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႔)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အျခားအလားတူအျဖစ္မ်ားၾကံဳေတ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ြ႕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ရခ်ိန္တြင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ကိုင္တြယ္ေျဖရွင္းႏိုင္သည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့္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နည္းလမ္းမ်ား၊က်ား-မ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အခန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္းက</a:t>
            </a:r>
            <a:r>
              <a:rPr lang="my-MM" sz="1600" dirty="0" smtClean="0">
                <a:latin typeface="Zawgyi-One"/>
                <a:cs typeface="Zawgyi-One" pitchFamily="34" charset="0"/>
              </a:rPr>
              <a:t>႑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ေျ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ပာင္းလဲျပီး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 တာ၀န္ယူမႈမ်ားကို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ဆက္လက္ေဆြးေ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ႏြ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းခို္င္းပ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ါ။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E7EF8B-8798-4623-9320-E760F1152FC1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45</a:t>
            </a:fld>
            <a:endParaRPr lang="th-TH" smtClean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35384" y="513380"/>
            <a:ext cx="7927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ရာသီအလိုက္အျဖစ္အပ်က္အေၾကာင္းအရာမ်ားကို</a:t>
            </a:r>
            <a:r>
              <a:rPr lang="en-US" sz="24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 ျ</a:t>
            </a:r>
            <a:r>
              <a:rPr lang="en-US" sz="2400" b="1" dirty="0" err="1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ပေသာျပကၡဒိန</a:t>
            </a:r>
            <a:r>
              <a:rPr lang="en-US" sz="24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</a:t>
            </a:r>
          </a:p>
          <a:p>
            <a:pPr algn="ctr" eaLnBrk="0" hangingPunct="0"/>
            <a:r>
              <a:rPr lang="en-US" sz="24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(Seasonal Calendar)</a:t>
            </a:r>
          </a:p>
        </p:txBody>
      </p:sp>
    </p:spTree>
    <p:extLst>
      <p:ext uri="{BB962C8B-B14F-4D97-AF65-F5344CB8AC3E}">
        <p14:creationId xmlns:p14="http://schemas.microsoft.com/office/powerpoint/2010/main" val="15695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3259" y="2328658"/>
            <a:ext cx="2798762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455971" y="1143000"/>
            <a:ext cx="561667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ts val="2400"/>
              </a:lnSpc>
              <a:spcBef>
                <a:spcPct val="20000"/>
              </a:spcBef>
            </a:pP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ဘာေတြကိုလုပ္မွာလဲ</a:t>
            </a:r>
            <a:endParaRPr lang="en-US" sz="2000" b="1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2400"/>
              </a:lnSpc>
              <a:spcBef>
                <a:spcPct val="200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	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ရပ္ရြာလူထုအတြင္းအဓိကအဖြဲ႕အစည္းမ်ား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အဖြဲ႔မ်ား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တစ္ခုခ်င္းစီ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၏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ဆက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္ႏြ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ယ္မႈအေန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အထားမ်ား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ႏွင့္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အေရးၾကီးပံုအဆင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ဆင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တို႔ကို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ပံုမ်ားဆြဲ၍ေဖာ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ပျခင္း</a:t>
            </a: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2400"/>
              </a:lnSpc>
              <a:spcBef>
                <a:spcPct val="20000"/>
              </a:spcBef>
            </a:pP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ဘာေၾကာင</a:t>
            </a:r>
            <a:r>
              <a:rPr lang="en-US" sz="2000" b="1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လုပ္ေဆာင္ရသနည္း</a:t>
            </a:r>
            <a:endParaRPr lang="en-US" sz="2000" b="1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lnSpc>
                <a:spcPts val="2400"/>
              </a:lnSpc>
              <a:spcBef>
                <a:spcPct val="200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၁။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အဖြဲ႔အစည္းမ်ာ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၏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တည္ေနရာ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ႏွင့္ ၄င္းတို႔၏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လုပ္ငန္း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တာ၀န္မ်ား ႏွင့္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အေရးၾကီးပံု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ႏွ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င္ထိုအဖြဲ႕အစည္းအေပ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ၚ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လူထု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၏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ထင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မင္ယူဆခ်က္မ်ားကို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ေဖာ္ထုတ္ပ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ါ။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2400"/>
              </a:lnSpc>
              <a:spcBef>
                <a:spcPct val="200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၂။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ရပ္ရြာအေျချပဳေဘးအ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ရာယ္ေလ်ာ့ပါးေရးစီမံ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ခန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္႔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ခြဲ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မႈလုပ္ငန္းတြင္ပါ၀င္မည့္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သူမ်ားကိုေဖာ္ထုတ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2400"/>
              </a:lnSpc>
              <a:spcBef>
                <a:spcPct val="20000"/>
              </a:spcBef>
            </a:pP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မည္သူကလုပ္မွာလဲ</a:t>
            </a:r>
            <a:endParaRPr lang="en-US" sz="2000" b="1" dirty="0" smtClean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2400"/>
              </a:lnSpc>
              <a:spcBef>
                <a:spcPct val="20000"/>
              </a:spcBef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အသင္းအဖြဲ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႔ႏွင့္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ရပ္မိရပ္ဖမ်ား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667630" y="76200"/>
            <a:ext cx="84341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u="sng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Venn </a:t>
            </a:r>
            <a:r>
              <a:rPr lang="en-US" sz="2800" b="1" u="sng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Diagram</a:t>
            </a:r>
            <a:r>
              <a:rPr lang="en-US" sz="28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ဆြဲ</a:t>
            </a:r>
            <a:r>
              <a:rPr lang="en-US" sz="28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၍ </a:t>
            </a:r>
            <a:r>
              <a:rPr lang="en-US" sz="28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အဖ</a:t>
            </a:r>
            <a:r>
              <a:rPr lang="en-US" sz="2800" b="1" dirty="0" err="1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ြဲ႕အစည္းမ်ား</a:t>
            </a:r>
            <a:r>
              <a:rPr lang="en-US" sz="28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2800" b="1" dirty="0" err="1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လူမႈေရးကြန္ယက္မ်ား</a:t>
            </a:r>
            <a:r>
              <a:rPr lang="en-US" sz="28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ဆို္င္ရာစစ္ေဆးျခင</a:t>
            </a:r>
            <a:r>
              <a:rPr lang="en-US" sz="28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္း</a:t>
            </a:r>
            <a:endParaRPr lang="en-US" sz="28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F0D376-F1FF-4ABB-8DA1-24E1F953EA30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46</a:t>
            </a:fld>
            <a:endParaRPr lang="th-TH" smtClean="0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15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15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532172" y="1219200"/>
            <a:ext cx="74580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ts val="2400"/>
              </a:lnSpc>
            </a:pP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မည္ကဲ့သို႔လုပ္ေဆာင္မည္နည္း</a:t>
            </a:r>
            <a:endParaRPr lang="en-US" sz="2000" b="1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lnSpc>
                <a:spcPts val="2400"/>
              </a:lnSpc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၁။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အဖြဲ႕စည္းအမည္ကို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ၾ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ကိဳသိထားရမည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marL="393700" indent="-393700" eaLnBrk="0" hangingPunct="0">
              <a:lnSpc>
                <a:spcPts val="2400"/>
              </a:lnSpc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၂။ 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အဖြဲ႔အစည္းျခင္းအလိုက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္(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႔)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တစ္ဦးခ်င္းအလိုက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္၏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အေရးၾကီးေသာစံ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သတ္မွတ္ခ်က္မ်ားကို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အဖြဲ႕အားစစ္ေဆးဆံုးျဖတ္ခိုင္းပ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ါ။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marL="393700" indent="-393700" eaLnBrk="0" hangingPunct="0">
              <a:lnSpc>
                <a:spcPts val="2400"/>
              </a:lnSpc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၃။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အဖြဲ႕အား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အဖြဲ႔အစည္းမ်ားအၾကား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အဆင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သတ္မွတ္ခ်က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္ႏွင့္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ဆက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္ႏြ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ယ္မ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ႈ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ပံုစံကိုစစ္ေဆးပ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ါ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marL="284163" indent="-284163" eaLnBrk="0" hangingPunct="0">
              <a:lnSpc>
                <a:spcPts val="2400"/>
              </a:lnSpc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၄။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အဖြဲ႔အစည္းတစ္ခုခ်င္းစီကိုကိုယ္စားျပဳသည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 စက္၀ိုင္ပံုမ်ားကို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အဖြဲ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႕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အလိုက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္(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႔)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တစ္ဦးခ်င္းအလိုက္ဆြဲခိုင္းပ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ါ။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lnSpc>
                <a:spcPts val="2400"/>
              </a:lnSpc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၅။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အဖြဲ႕အစည္းမ်ားအၾကား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အနီးအေ၀းေပၚမူတည္၍ 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ခားျခင္း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ထပ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ခင္းတို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႔ျ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ဖင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ပသခိုင္းပ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ါ။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lnSpc>
                <a:spcPts val="2400"/>
              </a:lnSpc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၆။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ေမးခြန္းမ်ညးေမး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၍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ေဆြးေ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ႏြ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းမႈကိုဆက္လက္လုပ္ေဆာင္ခိုင္းပ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ါ။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2400"/>
              </a:lnSpc>
            </a:pPr>
            <a:r>
              <a:rPr lang="en-US" sz="2000" dirty="0">
                <a:latin typeface="Zawgyi-One" pitchFamily="34" charset="0"/>
                <a:cs typeface="Zawgyi-One" pitchFamily="34" charset="0"/>
              </a:rPr>
              <a:t>	    -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သမိုင္းေၾကာင္း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/>
            </a:r>
            <a:br>
              <a:rPr lang="en-US" sz="2000" dirty="0">
                <a:latin typeface="Zawgyi-One" pitchFamily="34" charset="0"/>
                <a:cs typeface="Zawgyi-One" pitchFamily="34" charset="0"/>
              </a:rPr>
            </a:br>
            <a:r>
              <a:rPr lang="en-US" sz="2000" dirty="0">
                <a:latin typeface="Zawgyi-One" pitchFamily="34" charset="0"/>
                <a:cs typeface="Zawgyi-One" pitchFamily="34" charset="0"/>
              </a:rPr>
              <a:t>    -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အဖြဲ႕အစည္းကလုပ္ေဆာင္သည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လုပ္ငန္းမ်ား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/>
            </a:r>
            <a:br>
              <a:rPr lang="en-US" sz="2000" dirty="0">
                <a:latin typeface="Zawgyi-One" pitchFamily="34" charset="0"/>
                <a:cs typeface="Zawgyi-One" pitchFamily="34" charset="0"/>
              </a:rPr>
            </a:br>
            <a:r>
              <a:rPr lang="en-US" sz="2000" dirty="0">
                <a:latin typeface="Zawgyi-One" pitchFamily="34" charset="0"/>
                <a:cs typeface="Zawgyi-One" pitchFamily="34" charset="0"/>
              </a:rPr>
              <a:t>    - 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၄င္းတို႔အၾကားညွိႏႈ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င္းေဆြးေ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ႏြ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းမႈမ်ား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/>
            </a:r>
            <a:br>
              <a:rPr lang="en-US" sz="2000" dirty="0">
                <a:latin typeface="Zawgyi-One" pitchFamily="34" charset="0"/>
                <a:cs typeface="Zawgyi-One" pitchFamily="34" charset="0"/>
              </a:rPr>
            </a:br>
            <a:r>
              <a:rPr lang="en-US" sz="2000" dirty="0">
                <a:latin typeface="Zawgyi-One" pitchFamily="34" charset="0"/>
                <a:cs typeface="Zawgyi-One" pitchFamily="34" charset="0"/>
              </a:rPr>
              <a:t>    -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အဖြဲ႔အစည္းအေပၚတြင္လူထု၏အျမင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/>
            </a:r>
            <a:br>
              <a:rPr lang="en-US" sz="2000" dirty="0">
                <a:latin typeface="Zawgyi-One" pitchFamily="34" charset="0"/>
                <a:cs typeface="Zawgyi-One" pitchFamily="34" charset="0"/>
              </a:rPr>
            </a:br>
            <a:r>
              <a:rPr lang="en-US" sz="2000" dirty="0">
                <a:latin typeface="Zawgyi-One" pitchFamily="34" charset="0"/>
                <a:cs typeface="Zawgyi-One" pitchFamily="34" charset="0"/>
              </a:rPr>
              <a:t>    -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ရာယ္က်ေရာက္ေနခ်ိန္တြင္မည္သည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အရာကိုမွီခိုအားထားသင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သနည္း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။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2520" y="152400"/>
            <a:ext cx="81504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အဖြဲ႕အစည္းမ်ား</a:t>
            </a:r>
            <a:r>
              <a:rPr lang="en-US" sz="32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32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လူမႈေရးကြန္ယက္မ်ား</a:t>
            </a:r>
            <a:r>
              <a:rPr lang="en-US" sz="32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ဆို္င္ရာစစ္ေဆးျခင္း</a:t>
            </a:r>
            <a:endParaRPr lang="en-US" sz="32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B055E8-C771-4722-8BAF-69C4AD4EC483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47</a:t>
            </a:fld>
            <a:endParaRPr lang="th-TH" smtClean="0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1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1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1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1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1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1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16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316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79926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သမိုင္းေၾကာင္းရာဇ၀င္အက်ဥ္း</a:t>
            </a:r>
            <a:endParaRPr lang="en-US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077200" cy="44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ts val="3000"/>
              </a:lnSpc>
            </a:pP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ဘာေတြလုပ္မွာလဲ</a:t>
            </a:r>
            <a:endParaRPr lang="en-US" sz="2000" b="1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3000"/>
              </a:lnSpc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အတိတ္ကျဖစ္ပ်က္ခဲ့သည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အေၾကာင္းအရာ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သတင္းအခ်က္အလက္မ်ားကို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ရယူျခင္း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3000"/>
              </a:lnSpc>
              <a:spcBef>
                <a:spcPts val="1000"/>
              </a:spcBef>
            </a:pP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အဘယ္ေၾကာင</a:t>
            </a:r>
            <a:r>
              <a:rPr lang="en-US" sz="2000" b="1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လုပ္ေဆာင္ရသနည္း</a:t>
            </a:r>
            <a:endParaRPr lang="en-US" sz="2000" b="1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lnSpc>
                <a:spcPts val="3000"/>
              </a:lnSpc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၁။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ယခင္ကျဖစ္ခဲ့ေသာ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ရာယ္မ်ား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သဘာအေလ်ာက္ေျပာင္းလဲမႈမ်ာ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ပင္းအား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ႏွင့္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အမူအက်င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မ်ားကို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သိရွိရန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 eaLnBrk="0" hangingPunct="0">
              <a:lnSpc>
                <a:spcPts val="3000"/>
              </a:lnSpc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၂။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ရပ္ရြာထဲရွိယခုလက္ရွိအေျခအေန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ရာယ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္ႏွင့္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ရာယ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က်ေရာက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ိုင္မႈအၾကား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(ျ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ဖစ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ိုင္ေျခရွိေသာကြင္းဆက္မ်ား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) 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lnSpc>
                <a:spcPts val="3000"/>
              </a:lnSpc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၃။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ထိုေျပာင္းလဲမႈမ်ားကို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လူထုကသတိျပဳလာတတ္ေစရန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 eaLnBrk="0" hangingPunct="0">
              <a:lnSpc>
                <a:spcPts val="3000"/>
              </a:lnSpc>
            </a:pP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ဘယ္အခ်ိန္မွာလုပ္မွာလဲ</a:t>
            </a:r>
            <a:endParaRPr lang="en-US" sz="2000" b="1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3000"/>
              </a:lnSpc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အစကနဦးအခ်ိန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527A3F-0009-45A7-BC39-8CDC6D44D452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48</a:t>
            </a:fld>
            <a:endParaRPr lang="en-US" smtClean="0">
              <a:latin typeface="Zawgyi-One" pitchFamily="34" charset="0"/>
              <a:cs typeface="Zawgyi-One" pitchFamily="34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4762500"/>
            <a:ext cx="44386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74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0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0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01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01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01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01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301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01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  <p:bldP spid="301060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9528-9C10-419F-8BCA-963E11C329F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70658" name="Picture 2" descr="http://www.adpc.net/pdr-sea/cbdo-dr/images/annex3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467600" cy="5003293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79926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သမိုင္းေၾကာင္းရာဇ၀င္အက်ဥ္းခ်ဳပ္</a:t>
            </a:r>
            <a:endParaRPr lang="en-US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အစီအစဥ္အားလူထု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ရင္း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ီးေအာင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္ျပဳလုပ္ေသာအစည္းအေ၀းကို 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ပည္နယ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္/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တိုင္းအဆင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တြင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ပဳလုပ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sz="24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5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366521"/>
              </p:ext>
            </p:extLst>
          </p:nvPr>
        </p:nvGraphicFramePr>
        <p:xfrm>
          <a:off x="304800" y="1600200"/>
          <a:ext cx="8458199" cy="487680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2139496"/>
                <a:gridCol w="3270704"/>
                <a:gridCol w="3047999"/>
              </a:tblGrid>
              <a:tr h="438150">
                <a:tc>
                  <a:txBody>
                    <a:bodyPr/>
                    <a:lstStyle/>
                    <a:p>
                      <a:pPr marL="146050" marR="0" indent="-908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ေမ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ွ်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ာ္မွန္းရလဒ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</a:t>
                      </a:r>
                      <a:endParaRPr lang="en-US" sz="20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93700" marR="0" indent="-393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    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အသိရမည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့္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သတင္းအခ်က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အလက္မ်ား</a:t>
                      </a:r>
                      <a:endParaRPr lang="en-US" sz="20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25463" marR="0" indent="-530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     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ရယူရမည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့္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သတင္းအခ်က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   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အလက္မ်ား</a:t>
                      </a:r>
                      <a:endParaRPr lang="en-US" sz="20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6705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ျ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ပည္နယ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္/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တိုင္းမွသက္ဆိုင္ရာအာဏာပိုမ်ားထံမွခြင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့္  ျ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ပဳခ်က္ရယူျခင္း</a:t>
                      </a:r>
                      <a:endParaRPr lang="en-US" sz="20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600" dirty="0" smtClean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ျ</a:t>
                      </a:r>
                      <a:r>
                        <a:rPr lang="en-US" sz="160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ပည္နယ</a:t>
                      </a:r>
                      <a:r>
                        <a:rPr lang="en-US" sz="160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္/</a:t>
                      </a:r>
                      <a:r>
                        <a:rPr lang="en-US" sz="160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တိုင္းေဒသမ</a:t>
                      </a:r>
                      <a:r>
                        <a:rPr lang="en-US" sz="160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ွ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သက္ဆိုင္ရာ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အာဏာပိုင္မ်ား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ႏွင့္အ ျ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ခားမိတ္ဖက္အ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ဖြဲ႔အစည္းမ်ား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ႏွင့္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ပူးေပါင္းညွိႏိ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ႈ္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င္းေဆြး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ေနြး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ျ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ခင္း</a:t>
                      </a:r>
                      <a:endParaRPr lang="en-US" sz="20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ျ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မန္မာႏိုင္ငံၾကက္ေျခနီအသင္း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ႏွင့္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ပတ္သက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္၍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ေယဘုယ်သတင္းအခ်က္အလက္မ်ား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- တာ၀န္္၊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လုပ္ငန္းေဆာင္တာ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မ်ား၊ရည္မွန္းခ်က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္၊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နည္းဗ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်ဴ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ဟာ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၊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စီမံခ်က္လုပ္ငန္း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မ်ားလုပ္ေဆာင္ေနသည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့္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ေန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ရာမ်ား</a:t>
                      </a:r>
                      <a:endParaRPr lang="en-US" sz="2000" dirty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စီမံခ်က</a:t>
                      </a:r>
                      <a:r>
                        <a:rPr lang="en-US" sz="160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္ႏွင့္</a:t>
                      </a:r>
                      <a:r>
                        <a:rPr lang="en-US" sz="160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သက္ဆိုင္ေသာ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လုပ္ငန္းေဆာင္တာမ်ားအ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က်ဥ္းခ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်ဳပ္(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ရည္ရြယ္ခ်က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္၊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ေမ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ွ်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ာ္မွန္းရလဒ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္၊ ႏွင့္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ရလဒ္မ်ား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၊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ဦးတည္ထားေသာအက်ိဳးခံစားခြင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့္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ရွိသူမ်ား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၊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အခ်ိန္ကာလ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၊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လုပ္ေဆာင္မည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့္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အေသးစိတ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လုပ္ငန္းစဥ္မ်ား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၊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အစီအစဥ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္ျ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ပီး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ေျမာက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္ျ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ပီးထြက္ခြာမည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့္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နည္းဗ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်ဴ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ဟာ၊ေစာင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့္ၾ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ကည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့္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ေလ့လာျခင္း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ႏွင့္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အကဲ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ျ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ဖတ္စစ္ေဆးျခင္း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)</a:t>
                      </a:r>
                      <a:endParaRPr lang="en-US" sz="20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ျ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ပည္နယ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္/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တိုင္းေဒသအတြင္းရွိေဘးအ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ႏၲ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ရာယ္က်လြယ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္ 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ေသာျမိ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ဳ႕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နယ္မ်ားတြင္အမ်ားဆံုးျဖစ္ေလ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့ျ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ဖစ္ထရွိေသာ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ေဘးအ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ႏၲ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ရာယ္မ်ား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 (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ေဘးအ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ႏၲ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ရာယ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္ႏွင့္</a:t>
                      </a:r>
                      <a:r>
                        <a:rPr lang="en-US" sz="1800" baseline="0" dirty="0" smtClean="0">
                          <a:latin typeface="Zawgyi-One" pitchFamily="34" charset="0"/>
                          <a:cs typeface="Zawgyi-One" pitchFamily="34" charset="0"/>
                        </a:rPr>
                        <a:t>အႏၲ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ရာယ္က်ေရာက</a:t>
                      </a:r>
                      <a:r>
                        <a:rPr lang="en-US" sz="1800" baseline="0" dirty="0" smtClean="0">
                          <a:latin typeface="Zawgyi-One" pitchFamily="34" charset="0"/>
                          <a:cs typeface="Zawgyi-One" pitchFamily="34" charset="0"/>
                        </a:rPr>
                        <a:t>္ 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နိုင္မႈသတင္းအခ်က္အလက္မ်ား</a:t>
                      </a:r>
                      <a:endParaRPr lang="en-US" sz="1800" dirty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ျ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ပည္နယ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္/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တိုင္းေဒသအတြင္းရွိ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လက္ရွိဘးအ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ႏၲ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ရာယ္လုပ္ေဆာင္လ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ွ်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က္ရွိေသာစိုးရအဖြဲ႕မ်ား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ႏွင့္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အစိုးရမဟုတ္ေသာအဖြဲ႕အစည္း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မ်ား</a:t>
                      </a:r>
                      <a:endParaRPr lang="en-US" sz="20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755805" y="1371600"/>
            <a:ext cx="7670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6538" indent="-236538"/>
            <a:r>
              <a:rPr lang="en-US" sz="2400" b="1" dirty="0" err="1" smtClean="0">
                <a:latin typeface="Zawgyi-One" pitchFamily="34" charset="0"/>
                <a:cs typeface="Zawgyi-One" pitchFamily="34" charset="0"/>
              </a:rPr>
              <a:t>မည္ကဲ့သို႔လုပ္ေဆာင္မွာလဲ</a:t>
            </a:r>
            <a:r>
              <a:rPr lang="en-US" sz="2400" b="1" dirty="0">
                <a:latin typeface="Zawgyi-One" pitchFamily="34" charset="0"/>
                <a:cs typeface="Zawgyi-One" pitchFamily="34" charset="0"/>
              </a:rPr>
              <a:t/>
            </a:r>
            <a:br>
              <a:rPr lang="en-US" sz="2400" b="1" dirty="0">
                <a:latin typeface="Zawgyi-One" pitchFamily="34" charset="0"/>
                <a:cs typeface="Zawgyi-One" pitchFamily="34" charset="0"/>
              </a:rPr>
            </a:b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၁)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ဥ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ီးတည္အုပ္စုဖြဲ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႔၍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ေဆြးေ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ႏြ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းခိုင္းပ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ါ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။ အဓ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ိကပါ၀င္ေဆြးေႏြ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မည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သူမ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(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သက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ၾ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ကီးရ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ြယ္အို၊ရြာလူၾကီးမ်ား၊ေက်ာင္း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ဆရာ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/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မမ်ား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)ပါ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မပါစစ္ပ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ါ။ 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ဖစ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္ႏ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ိုင္လ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ွ်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င္လူငယ္မ်ားကိုလည္း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၄င္းတို႔ရပ္ရြာ၏သမိုင္းေၾကာင္းသိရွိနားလည္ႏ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ိုင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ေစရန္ဖိတ္ေခၚပ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ါ။</a:t>
            </a:r>
          </a:p>
          <a:p>
            <a:r>
              <a:rPr lang="en-US" sz="2000" dirty="0">
                <a:latin typeface="Zawgyi-One" pitchFamily="34" charset="0"/>
                <a:cs typeface="Zawgyi-One" pitchFamily="34" charset="0"/>
              </a:rPr>
              <a:t>၂)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ရပ္ရြာအတြင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အဓိျဖစ္ပြားခဲ့ေသာအျဖစ္အပ်က္မ်ား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-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အဓိကျဖစ္ပြားေသာေဘးအ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ရာယ္မ်ား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သက္ေရာက္မႈမ်ား</a:t>
            </a: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ေျမယာအသံုးျပဳမႈမ်ားေျပာင္းလဲျခင္း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ေကာက္ပဲသီး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ံမ်ား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သစ္ေတာမ်ား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ေျမယာေျမမ်က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္ႏွ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ာသြင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ပငမ်ားေျပာင္းလဲျခင္း</a:t>
            </a: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အစားေရစာ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အဟာရရွိမႈမ်ားေျပာင္းလဲျခင္း</a:t>
            </a: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အုပ္ခ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်ဳ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ပ္ေရး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ႏွင့္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အဖြဲ႕အစည္းမ်ားေျပာင္းလဲျခင္း</a:t>
            </a: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အဓ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ိႏိုင္ငံေရးအေျခအေနမ်ား</a:t>
            </a:r>
            <a:endParaRPr lang="en-US" sz="44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1662C6-94A7-4765-A8CA-EE3B4F874F19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50</a:t>
            </a:fld>
            <a:endParaRPr lang="th-TH" smtClean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79926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သမိုင္းေၾကာင္းရာဇ၀င္အက်ဥ္းခ်ဳပ္</a:t>
            </a:r>
          </a:p>
        </p:txBody>
      </p:sp>
    </p:spTree>
    <p:extLst>
      <p:ext uri="{BB962C8B-B14F-4D97-AF65-F5344CB8AC3E}">
        <p14:creationId xmlns:p14="http://schemas.microsoft.com/office/powerpoint/2010/main" val="377823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0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0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0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02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02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02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02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3020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4" grpId="0" build="p" bldLvl="3" autoUpdateAnimBg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801852" y="1371600"/>
            <a:ext cx="7924800" cy="499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3200"/>
              </a:lnSpc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အစီအစဥ္ေဆာင္ရြက္သူသည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ရာဇ၀င္အေၾကာင္းကို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ေက်ာက္သင္ပံုးၾကီးေပၚတြင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ႏွ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စ္အလိုက္ခ်ေရးႏိုင္သည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  <a:r>
              <a:rPr lang="en-US" sz="2000" b="1" dirty="0">
                <a:latin typeface="Zawgyi-One" pitchFamily="34" charset="0"/>
                <a:cs typeface="Zawgyi-One" pitchFamily="34" charset="0"/>
              </a:rPr>
              <a:t/>
            </a:r>
            <a:br>
              <a:rPr lang="en-US" sz="2000" b="1" dirty="0">
                <a:latin typeface="Zawgyi-One" pitchFamily="34" charset="0"/>
                <a:cs typeface="Zawgyi-One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/>
            </a:r>
            <a:br>
              <a:rPr lang="en-US" sz="20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</a:br>
            <a:r>
              <a:rPr lang="en-US" sz="2000" b="1" dirty="0" smtClean="0">
                <a:latin typeface="Zawgyi-One" pitchFamily="34" charset="0"/>
                <a:cs typeface="Zawgyi-One" pitchFamily="34" charset="0"/>
              </a:rPr>
              <a:t>ဘ၀ဇာတ္ေၾကာင္း ။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ေဆြး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ႏြးမႈတြင္ပါ၀င္ေသာအဓိကသည့္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လူ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တစ္စဦးခ်င္းစီ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၏ ဘ၀တစ္ေလွ်က္ၾ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ကံုေတြခဲ့ရေသာအျဖစ္အပ်က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ႏ်င့္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စပ္လ်ဥ္း၍ေမးျမန္းႏိုင္သည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  <a:r>
              <a:rPr lang="en-US" sz="2000" b="1" dirty="0">
                <a:latin typeface="Zawgyi-One" pitchFamily="34" charset="0"/>
                <a:cs typeface="Zawgyi-One" pitchFamily="34" charset="0"/>
              </a:rPr>
              <a:t/>
            </a:r>
            <a:br>
              <a:rPr lang="en-US" sz="2000" b="1" dirty="0">
                <a:latin typeface="Zawgyi-One" pitchFamily="34" charset="0"/>
                <a:cs typeface="Zawgyi-One" pitchFamily="34" charset="0"/>
              </a:rPr>
            </a:br>
            <a:r>
              <a:rPr lang="en-US" sz="2000" b="1" dirty="0">
                <a:latin typeface="Zawgyi-One" pitchFamily="34" charset="0"/>
                <a:cs typeface="Zawgyi-One" pitchFamily="34" charset="0"/>
              </a:rPr>
              <a:t/>
            </a:r>
            <a:br>
              <a:rPr lang="en-US" sz="2000" b="1" dirty="0">
                <a:latin typeface="Zawgyi-One" pitchFamily="34" charset="0"/>
                <a:cs typeface="Zawgyi-One" pitchFamily="34" charset="0"/>
              </a:rPr>
            </a:br>
            <a:r>
              <a:rPr lang="en-US" sz="20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သမိုင္းေၾကာင္းေျခရာခံျခင္း</a:t>
            </a:r>
            <a:r>
              <a:rPr lang="en-US" sz="20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။ 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လက္ရွိၾကံဳေတ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ြ႕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ခဲ႔ရေသာ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အေၾကာင္း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အရာမ်ားကိုတစ္ဦးခ်င္း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႔)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အဖြဲ႔လိုက္ေမးျမန္းျခင္းမွစတင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္၍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အခ်ိန္မွီျပီးစီးေအာင္လုပ္ေဆာင္ပ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ါ။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ရည္ရြယ္ခ်က္မွာတိက်သေသာအေတ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ြ႕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အၾကံ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ဳ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တစ္ခုမ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ွျ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ဖစ္ပြားရေသာအေၾကာင္းအရင္းမ်ား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ဖစ္ပြာေအာင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အေၾကာင္းဖန္လာေသာ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အခ်က္မ်ားကို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ေမးျမန္းရန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ဖစ္သည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675602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0EC87F-DC5F-4514-A7CA-0BFE3292DFD6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51</a:t>
            </a:fld>
            <a:endParaRPr lang="th-TH" smtClean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55802" y="228600"/>
            <a:ext cx="79926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သမိုင္းေၾကာင္းရာဇ၀င္အက်ဥ္းခ်ဳ</a:t>
            </a:r>
            <a:r>
              <a:rPr lang="en-US" sz="28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ပ္</a:t>
            </a:r>
            <a:endParaRPr lang="en-US" sz="28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0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build="p" autoUpdateAnimBg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5" descr="auto0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65800" y="2971800"/>
            <a:ext cx="3378200" cy="2028825"/>
          </a:xfrm>
        </p:spPr>
      </p:pic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8194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စံတစ</a:t>
            </a:r>
            <a:r>
              <a:rPr lang="en-US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36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ပဳေမးခြန္းမ်ားေမးျခင္း</a:t>
            </a:r>
            <a:r>
              <a:rPr lang="en-US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 (SSI</a:t>
            </a:r>
            <a:r>
              <a:rPr lang="en-US" sz="36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)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75279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latin typeface="Zawgyi-One" pitchFamily="34" charset="0"/>
                <a:cs typeface="Zawgyi-One" pitchFamily="34" charset="0"/>
              </a:rPr>
              <a:t>ဘယ္ေတြလုပ္မွာလဲ</a:t>
            </a:r>
            <a:r>
              <a:rPr lang="en-US" sz="2000" b="1" dirty="0">
                <a:latin typeface="Zawgyi-One" pitchFamily="34" charset="0"/>
                <a:cs typeface="Zawgyi-One" pitchFamily="34" charset="0"/>
              </a:rPr>
              <a:t>။ 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စံတစ္၀က္ျပဳ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ေမးခြန္းမ်ား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(SSI) 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ဖင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စစ္ေဆးရာတြင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ေဆြး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ႏြ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းျခင္းကို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ပံုစံတစ္က်ေမးျပီး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အျပန္အလွန္စကားေျပာျခင္းျဖင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လည္းေမးျခင္းျဖစ္သည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္။ စံတစ္၀က္ျပဳ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ေမးခြန္း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(SSI)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သည္ပံုစံတစ္က်ေမးခြန္းပံုစံကိုအသံုးျပ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ဳျ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ခင္းမဟုတ္ဘဲ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စစ္ေဆးရန္အခ်က္အ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လက္ေမးခြန္းမ်ားသည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လိုက္ေလ်ာညီေထြရွိသည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။</a:t>
            </a:r>
          </a:p>
          <a:p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r>
              <a:rPr lang="en-US" sz="2000" dirty="0">
                <a:latin typeface="Zawgyi-One" pitchFamily="34" charset="0"/>
                <a:cs typeface="Zawgyi-One" pitchFamily="34" charset="0"/>
              </a:rPr>
              <a:t>   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၁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) 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အုပ္စုလိုက္ေမ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းျမန္းျ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ခင္း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  ၂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) 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ဦးတည္အုပ္စုေဆြးေ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ႏြ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းျခင္း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r>
              <a:rPr lang="en-US" sz="2000" dirty="0">
                <a:latin typeface="Zawgyi-One" pitchFamily="34" charset="0"/>
                <a:cs typeface="Zawgyi-One" pitchFamily="34" charset="0"/>
              </a:rPr>
              <a:t>   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၃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) 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တစ္ဦးအလိုက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္ေ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မ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းျမန္းျ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ခင္း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r>
              <a:rPr lang="en-US" sz="2000" dirty="0">
                <a:latin typeface="Zawgyi-One" pitchFamily="34" charset="0"/>
                <a:cs typeface="Zawgyi-One" pitchFamily="34" charset="0"/>
              </a:rPr>
              <a:t>   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၄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) 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အဓိကအေရးပါေသာသူမ်ား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ကိုေ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မ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းျမန္းျ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ခင္း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endParaRPr lang="en-US" sz="2000" b="1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ဘာေၾကာင</a:t>
            </a:r>
            <a:r>
              <a:rPr lang="en-US" sz="2000" b="1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လုပ္ေဆာင္ရသနည္း</a:t>
            </a:r>
            <a:r>
              <a:rPr lang="en-US" sz="2000" b="1" dirty="0">
                <a:latin typeface="Zawgyi-One" pitchFamily="34" charset="0"/>
                <a:cs typeface="Zawgyi-One" pitchFamily="34" charset="0"/>
              </a:rPr>
              <a:t>။: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သတင္းအခ်က္အလက္မ်ားရရန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္(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ေယဘုယ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်ႏွင့္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တိက်ေသာ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)၊ 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ပသနာမ်ားကိုခြဲျခားစိတ္ဖ်ာႏိုင္ရန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္၊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ထိခိုက္ခံရလြယ္မ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ႈ၊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စြမ္းေဆာင္ရည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္ႏွင့္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ထင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မင္ယူဆခ်က္မ်ားကိုစစ္ေဆးႏိုင္ရန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္ႏွင့္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အစီအစဥ္မ်ားခ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်ႏ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ိုင္ရန္အတြက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ေဆြးေ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ႏြ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းမ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ႈျ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ပဳလုပ္ရန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ဖစ္သည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္။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A2FC5C-298E-4F14-8CE1-4629BC2A5E40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52</a:t>
            </a:fld>
            <a:endParaRPr lang="en-US" smtClean="0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6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9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97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97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97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97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97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/>
      <p:bldP spid="297988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642375" y="1219200"/>
            <a:ext cx="7740650" cy="51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5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1600" b="1" u="sng" dirty="0" err="1" smtClean="0">
                <a:latin typeface="Zawgyi-One" pitchFamily="34" charset="0"/>
                <a:cs typeface="Zawgyi-One" pitchFamily="34" charset="0"/>
              </a:rPr>
              <a:t>အုပ္စုလိုက္ေမးျမန္းျခင္း</a:t>
            </a:r>
            <a:r>
              <a:rPr lang="en-US" sz="1600" b="1" u="sng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b="1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ရပ္ရြာအဆင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သတင္းအခ်က္အလက္မ်ား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ရရွိရန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လူထု၏အသိပညာ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ဗဟုသုတကိုစစ္ေဆးရန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စိတ္ကသိ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ကေအာင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ဖစ္ေစေသာေမးခြန္းမ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်ဳ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းကိုအသံုးမိေစရန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</a:t>
            </a:r>
            <a:endParaRPr lang="en-US" sz="1600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lnSpc>
                <a:spcPts val="25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1600" b="1" u="sng" dirty="0" err="1" smtClean="0">
                <a:latin typeface="Zawgyi-One" pitchFamily="34" charset="0"/>
                <a:cs typeface="Zawgyi-One" pitchFamily="34" charset="0"/>
              </a:rPr>
              <a:t>တစ္ဦးခ်င္းလိုက္ေမးျမန္းျခင္း</a:t>
            </a:r>
            <a:r>
              <a:rPr lang="en-US" sz="1600" b="1" u="sng" dirty="0" smtClean="0">
                <a:latin typeface="Zawgyi-One" pitchFamily="34" charset="0"/>
                <a:cs typeface="Zawgyi-One" pitchFamily="34" charset="0"/>
              </a:rPr>
              <a:t>။ </a:t>
            </a:r>
            <a:r>
              <a:rPr lang="en-US" sz="1600" b="1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ကိုယ္စားျပဳသူတစ္ေယာက္ထံမ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ွ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ပုဂၢိဳလ္ေရးရာ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ဆိုင္ေသာ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သတင္းအခ်က္အလက္မ်ားရရွိရန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ရပ္ရြာလူထုအတြင္း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မတူညီမႈမ်ား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ပဋိပက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ၡ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မ်ားကိုေဖာ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ပႏိုင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</a:t>
            </a:r>
            <a:endParaRPr lang="en-US" sz="1600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lnSpc>
                <a:spcPts val="25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1600" b="1" u="sng" dirty="0" err="1" smtClean="0">
                <a:latin typeface="Zawgyi-One" pitchFamily="34" charset="0"/>
                <a:cs typeface="Zawgyi-One" pitchFamily="34" charset="0"/>
              </a:rPr>
              <a:t>အဓိကပုဂၢိဳလ္မ်ားကိုေမးျမန္းျခင္း</a:t>
            </a:r>
            <a:r>
              <a:rPr lang="en-US" sz="1600" b="1" u="sng" dirty="0" smtClean="0">
                <a:latin typeface="Zawgyi-One" pitchFamily="34" charset="0"/>
                <a:cs typeface="Zawgyi-One" pitchFamily="34" charset="0"/>
              </a:rPr>
              <a:t>။</a:t>
            </a:r>
            <a:r>
              <a:rPr lang="en-US" sz="1600" b="1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တိက်ေသာအေၾကာင္းအရင္း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သက္ဆိုင္ေသာ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အခ်က္အလက္မ်ား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တိတိက်က်ရရန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္၊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ဥပမာ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-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ကူးစက္ေရာဂါမ်ားအေၾကာင္းကိုသိလိုပါက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သူနာျပဳဆရာမအားေမးျမန္းျခင္းျဖင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တိတိက်က်သိႏိုင္သည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္။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ေကာက္ပဲသီး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ံမ်ားရိတ္သိမ္း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စိုက္ပ်ိဳးျခင္း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ပတ္သက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္၍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သိလိုပါကေတာင္သူဦးၾကီးကိုေမးရသည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္။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ရပ္ရြာအုပ္ခ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်ဳ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ပ္ေရးႏိုင္ငံေရးအေျခအေနကိုသိလိုပါက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ရြာအုပ္ခ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်ဳ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ပ္ေရးမ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ွဴ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းကိုေမးျမန္းရသည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sz="1600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lnSpc>
                <a:spcPts val="2500"/>
              </a:lnSpc>
              <a:spcBef>
                <a:spcPts val="300"/>
              </a:spcBef>
            </a:pPr>
            <a:r>
              <a:rPr lang="en-US" sz="1600" b="1" u="sng" dirty="0" err="1" smtClean="0">
                <a:latin typeface="Zawgyi-One" pitchFamily="34" charset="0"/>
                <a:cs typeface="Zawgyi-One" pitchFamily="34" charset="0"/>
              </a:rPr>
              <a:t>ဦးတည္အုပ္စုေဆြးေ</a:t>
            </a:r>
            <a:r>
              <a:rPr lang="en-US" sz="1600" b="1" u="sng" dirty="0" smtClean="0">
                <a:latin typeface="Zawgyi-One" pitchFamily="34" charset="0"/>
                <a:cs typeface="Zawgyi-One" pitchFamily="34" charset="0"/>
              </a:rPr>
              <a:t>ႏြ</a:t>
            </a:r>
            <a:r>
              <a:rPr lang="en-US" sz="1600" b="1" u="sng" dirty="0" err="1" smtClean="0">
                <a:latin typeface="Zawgyi-One" pitchFamily="34" charset="0"/>
                <a:cs typeface="Zawgyi-One" pitchFamily="34" charset="0"/>
              </a:rPr>
              <a:t>းျခင္း</a:t>
            </a:r>
            <a:r>
              <a:rPr lang="en-US" sz="1600" b="1" dirty="0" smtClean="0">
                <a:latin typeface="Zawgyi-One" pitchFamily="34" charset="0"/>
                <a:cs typeface="Zawgyi-One" pitchFamily="34" charset="0"/>
              </a:rPr>
              <a:t>: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တိက်ေသာအေၾကာင္းအရာတစ္ခုကို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အသိပညာဗဟုသုတရွိေသာ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ထိုအေၾကာင္း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 အရာကိုစိတ္၀င္စားေသာသူမ်ားကို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အုပ္စုငယ္ဖြဲ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႔၍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ေဆြးေ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ႏြ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းျခင္းျဖစ္သည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္။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လိင္တူအျခင္းျခင္း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အသက္အရြယ္တူအခ်င္းခ်င္း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အရင္းျမစ္ပိုင္ဆိုင္သူအခ်င္းခ်င္း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အုပ္စုဖြဲ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႕၍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ေဆြးေ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ႏြ</a:t>
            </a:r>
            <a:r>
              <a:rPr lang="en-US" sz="1600" dirty="0" err="1">
                <a:latin typeface="Zawgyi-One" pitchFamily="34" charset="0"/>
                <a:cs typeface="Zawgyi-One" pitchFamily="34" charset="0"/>
              </a:rPr>
              <a:t>းႏိုင္ပါသည</a:t>
            </a:r>
            <a:r>
              <a:rPr lang="en-US" sz="1600" dirty="0">
                <a:latin typeface="Zawgyi-One" pitchFamily="34" charset="0"/>
                <a:cs typeface="Zawgyi-One" pitchFamily="34" charset="0"/>
              </a:rPr>
              <a:t>္။ </a:t>
            </a:r>
          </a:p>
          <a:p>
            <a:pPr eaLnBrk="0" hangingPunct="0">
              <a:lnSpc>
                <a:spcPts val="2500"/>
              </a:lnSpc>
              <a:spcBef>
                <a:spcPts val="300"/>
              </a:spcBef>
            </a:pPr>
            <a:endParaRPr lang="en-US" sz="16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7A3453-DE29-4625-9679-3C4CD47D8373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53</a:t>
            </a:fld>
            <a:endParaRPr lang="th-TH" smtClean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8194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စံတစ</a:t>
            </a:r>
            <a:r>
              <a:rPr lang="en-US" sz="36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3600" b="1" dirty="0" err="1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ပဳေမးခြန္းမ်ားေမးျခင္း</a:t>
            </a:r>
            <a:r>
              <a:rPr lang="en-US" sz="36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 (SSI</a:t>
            </a:r>
            <a:r>
              <a:rPr lang="en-US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)</a:t>
            </a:r>
            <a:endParaRPr lang="en-US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1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99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99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99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2" grpId="0" build="p" autoUpdateAnimBg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7499350" cy="43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ts val="1800"/>
              </a:lnSpc>
              <a:spcBef>
                <a:spcPts val="300"/>
              </a:spcBef>
            </a:pP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မည္သူေတြကလုပ္မွာလဲ</a:t>
            </a:r>
            <a:r>
              <a:rPr lang="en-US" sz="2000" b="1" dirty="0" smtClean="0">
                <a:latin typeface="Zawgyi-One" pitchFamily="34" charset="0"/>
                <a:cs typeface="Zawgyi-One" pitchFamily="34" charset="0"/>
              </a:rPr>
              <a:t>: </a:t>
            </a:r>
            <a:endParaRPr lang="en-US" sz="2000" b="1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1800"/>
              </a:lnSpc>
              <a:spcBef>
                <a:spcPts val="3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၂- ၄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ေယာက္ပါေသာအဖြဲ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႕</a:t>
            </a:r>
          </a:p>
          <a:p>
            <a:pPr marL="457200" indent="-457200" eaLnBrk="0" hangingPunct="0">
              <a:lnSpc>
                <a:spcPts val="1800"/>
              </a:lnSpc>
              <a:spcBef>
                <a:spcPts val="300"/>
              </a:spcBef>
            </a:pP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2200"/>
              </a:lnSpc>
              <a:spcBef>
                <a:spcPts val="300"/>
              </a:spcBef>
            </a:pP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မည္ကဲ့သို႔လုပ္ေဆာင္မည္နည္း</a:t>
            </a:r>
            <a:endParaRPr lang="en-US" sz="2000" b="1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lnSpc>
                <a:spcPts val="2200"/>
              </a:lnSpc>
              <a:spcBef>
                <a:spcPts val="3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၁)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အဓိကေဆြးေ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ႏြ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းရန္အခ်က္အလက္မ်ားကို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ၾ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ကိဳတင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ပင္ဆင္ထားျခင္း</a:t>
            </a: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lnSpc>
                <a:spcPts val="2200"/>
              </a:lnSpc>
              <a:spcBef>
                <a:spcPts val="3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၂)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ေမးျမန္းျခင္းကို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တစ္ေယာက္က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ဦးေဆာင္ရမည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marL="236538" indent="-236538" eaLnBrk="0" hangingPunct="0">
              <a:lnSpc>
                <a:spcPts val="2200"/>
              </a:lnSpc>
              <a:spcBef>
                <a:spcPts val="3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၃)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ေျဖၾကားသူလြတ္လပ္စြာေျဖႏိုင္သည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နည္းလ္းျဖင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ေမးပ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ါ။(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ဘာလဲ၊ဘာ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ေၾကာင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လဲ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မည္သူလဲ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ဘယ္လိုလဲ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ဘာကိုဆိုလိုတာလဲ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ဘာေျပာစရာ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က်န္ေသး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လဲ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စသျဖင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ေမးျမန္းရသည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lnSpc>
                <a:spcPts val="2200"/>
              </a:lnSpc>
              <a:spcBef>
                <a:spcPts val="3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၄)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ဥပမာေပး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၍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ေမးပ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ါ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lnSpc>
                <a:spcPts val="2200"/>
              </a:lnSpc>
              <a:spcBef>
                <a:spcPts val="3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၅)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မတူညီေသာသူမ်ားရွိပါက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ပါ၀င္ခိုင္းပါ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lnSpc>
                <a:spcPts val="2200"/>
              </a:lnSpc>
              <a:spcBef>
                <a:spcPts val="3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၆)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အဖြဲ႔အေပၚတြင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စိတ္၀င္စားမႈျ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ါ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lnSpc>
                <a:spcPts val="2200"/>
              </a:lnSpc>
              <a:spcBef>
                <a:spcPts val="3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၇)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ေျဖဆိုျပီးေသာအခါတြင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ေနာက္ေမးခြန္းအသစ္ေမးပ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ါ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lnSpc>
                <a:spcPts val="2200"/>
              </a:lnSpc>
              <a:spcBef>
                <a:spcPts val="3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၈)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ေမးျမန္းေနစဥ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မသိမသာမွတ္သားထားပ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ါ။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E00859-5486-444B-87C0-9269BA4C8F5B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54</a:t>
            </a:fld>
            <a:endParaRPr lang="en-US" smtClean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8194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err="1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စံတစ</a:t>
            </a:r>
            <a:r>
              <a:rPr lang="en-US" sz="36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3600" b="1" dirty="0" err="1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ပဳေမးခြန္းမ်ားေမးျခင္း</a:t>
            </a:r>
            <a:r>
              <a:rPr lang="en-US" sz="3600" b="1" dirty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 (SSI)</a:t>
            </a:r>
          </a:p>
        </p:txBody>
      </p:sp>
    </p:spTree>
    <p:extLst>
      <p:ext uri="{BB962C8B-B14F-4D97-AF65-F5344CB8AC3E}">
        <p14:creationId xmlns:p14="http://schemas.microsoft.com/office/powerpoint/2010/main" val="20378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0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00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00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00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00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00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00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300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00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300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3000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 build="p" autoUpdateAnimBg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auto0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>
          <a:xfrm>
            <a:off x="1" y="53977"/>
            <a:ext cx="9097963" cy="6804023"/>
          </a:xfrm>
        </p:spPr>
      </p:pic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8EB687-C8D4-4B04-85C5-DEC617BD3A60}" type="slidenum">
              <a:rPr lang="en-US" smtClean="0">
                <a:latin typeface="Arial" charset="0"/>
              </a:rPr>
              <a:pPr/>
              <a:t>55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4122100" y="152400"/>
            <a:ext cx="4793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ရပ္ရြာထဲတြင</a:t>
            </a:r>
            <a:r>
              <a:rPr lang="en-US" sz="20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ဖတ္ေလ</a:t>
            </a:r>
            <a:r>
              <a:rPr lang="en-US" sz="20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ွ်က္၍ၾ</a:t>
            </a:r>
            <a:r>
              <a:rPr lang="en-US" sz="20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ကည</a:t>
            </a:r>
            <a:r>
              <a:rPr lang="en-US" sz="20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ရႈစစ္ေဆးျခင္း</a:t>
            </a:r>
            <a:endParaRPr lang="en-US" sz="20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457200" y="737175"/>
            <a:ext cx="8153400" cy="262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ts val="2200"/>
              </a:lnSpc>
              <a:spcBef>
                <a:spcPct val="20000"/>
              </a:spcBef>
            </a:pP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ဘာေတြလုပ္မွာလဲ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 </a:t>
            </a:r>
            <a:endParaRPr lang="en-US" b="1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22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အဓိကက်သည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သူမ်ား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အတူရပ္ရြာထဲတြင္လမ္းျဖတ္ေလ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ွ်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ာက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ခင္းျဖင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သတင္းအခ်က္အလက္ေကာက္ယူျခင္း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endParaRPr lang="en-US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22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ရပ္ရြာလူထုကမတူညီေသာအကြာအေ၀း(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ကြက္လပ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္)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ကိုစူးစမ္းေလ့လာျခင္း</a:t>
            </a:r>
            <a:endParaRPr lang="en-US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22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သို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႔)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ေလ့လာျခင္း၊ေမးျမန္းျခင္းျဖင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ေျမယာအသံုးခ်သည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ေနရာမ်ားကိုေလ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့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လာစစ္ေဆးျခင္း</a:t>
            </a:r>
            <a:endParaRPr lang="en-US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22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နားစြင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ႏွင့္ ေနရာအက်ယ္အ၀န္းကိုပံုၾကမ္းေရးဆြဲျခင္း</a:t>
            </a:r>
            <a:endParaRPr lang="en-US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2200"/>
              </a:lnSpc>
              <a:spcBef>
                <a:spcPct val="20000"/>
              </a:spcBef>
            </a:pPr>
            <a:endParaRPr lang="en-US" b="1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631474-ADC7-4812-ACF2-771C788D5234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56</a:t>
            </a:fld>
            <a:endParaRPr lang="en-US" smtClean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352800"/>
            <a:ext cx="861060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ts val="2200"/>
              </a:lnSpc>
              <a:spcBef>
                <a:spcPct val="20000"/>
              </a:spcBef>
            </a:pP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ဘာေၾကာင</a:t>
            </a:r>
            <a:r>
              <a:rPr lang="en-US" sz="2000" b="1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လုပ္မွာလဲ</a:t>
            </a:r>
            <a:endParaRPr lang="en-US" sz="2000" b="1" dirty="0" smtClean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2200"/>
              </a:lnSpc>
              <a:spcBef>
                <a:spcPct val="200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၁) ရုပ္ပိုင္းဆိုင္ရာပတ္၀န္းက်င္ႏွင့္္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ေနရာ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အခ်ိန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အေပၚတြ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လူတို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႕၏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လုပ္ငန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္း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ဆာင္တာမ်ား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မ်ားကိုမ်က္စိျဖင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့္ရႈျ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မင္းျခင္းျဖင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အျပန္အလွန္သတင္းအခ်က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အလက္ေကာက္ယူနိုင္ရန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 marL="457200" indent="-457200" eaLnBrk="0" hangingPunct="0">
              <a:lnSpc>
                <a:spcPts val="2200"/>
              </a:lnSpc>
              <a:spcBef>
                <a:spcPct val="200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၂) အႏၲ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ရာယ္ရွိေသာေနရာမ်ား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ထြက္ေျပးခိုလႈံေသာေနရာမ်ား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သတ္မွတ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အေရး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ေပၚအေျခအေနတြငအသံုးျပဳနိုင္ေသာ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ေဒသဆိုင္ရာအရင္းအျမစ္မ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လယ္ယာေျမအသံုးျပဳသည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ဇံုေနရာမ်ား</a:t>
            </a: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lnSpc>
                <a:spcPts val="2200"/>
              </a:lnSpc>
              <a:spcBef>
                <a:spcPct val="200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၃) 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ပသနာမ်ား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အခြင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အေရးမ်ားရွာေဖ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ြျ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ts val="2200"/>
              </a:lnSpc>
              <a:spcBef>
                <a:spcPct val="20000"/>
              </a:spcBef>
            </a:pPr>
            <a:endParaRPr lang="en-US" sz="2000" b="1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0607" y="152400"/>
            <a:ext cx="80599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ရပ္ရြာထဲတြင</a:t>
            </a:r>
            <a:r>
              <a:rPr lang="en-US" sz="32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32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ဖတ္ေလ</a:t>
            </a:r>
            <a:r>
              <a:rPr lang="en-US" sz="32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ွ်</a:t>
            </a:r>
            <a:r>
              <a:rPr lang="en-US" sz="32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ာက</a:t>
            </a:r>
            <a:r>
              <a:rPr lang="en-US" sz="32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32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ခင္း</a:t>
            </a:r>
            <a:endParaRPr lang="en-US" sz="32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5" descr="Picture 01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1524000"/>
            <a:ext cx="2539718" cy="2431694"/>
          </a:xfrm>
        </p:spPr>
      </p:pic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523210" y="304800"/>
            <a:ext cx="81635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တိုက္ရိုက္ေလ့လာၾကည</a:t>
            </a:r>
            <a:r>
              <a:rPr lang="en-US" sz="28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8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ရႈစစ္ေဆးျခင္း</a:t>
            </a:r>
            <a:endParaRPr lang="en-US" sz="28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6823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FC02B90-53D6-4C47-A197-2B78B02715E0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57</a:t>
            </a:fld>
            <a:endParaRPr lang="en-US" smtClean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292744" y="990600"/>
            <a:ext cx="8624522" cy="551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50000"/>
              </a:lnSpc>
              <a:spcBef>
                <a:spcPts val="200"/>
              </a:spcBef>
            </a:pPr>
            <a:r>
              <a:rPr lang="en-US" sz="1600" b="1" dirty="0" err="1" smtClean="0">
                <a:latin typeface="Zawgyi-One" pitchFamily="34" charset="0"/>
                <a:cs typeface="Zawgyi-One" pitchFamily="34" charset="0"/>
              </a:rPr>
              <a:t>ဘာေတြကိုလဲ</a:t>
            </a:r>
            <a:endParaRPr lang="en-US" sz="1600" b="1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ts val="200"/>
              </a:spcBef>
            </a:pP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အရာ၀ထၳဳ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လူမ်ား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အေၾကာင္းအရာမ်ား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ဆက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္ႏြ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ယ္မ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ႈ၊ 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200"/>
              </a:spcBef>
            </a:pP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ပူးေပါင္းပါ၀င္ေဆာင္ရြက္မႈတို႔ကိုစနစ္တက်ေလ့လာျပီး 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200"/>
              </a:spcBef>
            </a:pP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မွတ္သားထားရမည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sz="1600" b="1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ts val="200"/>
              </a:spcBef>
            </a:pPr>
            <a:r>
              <a:rPr lang="en-US" sz="1600" b="1" dirty="0" err="1" smtClean="0">
                <a:latin typeface="Zawgyi-One" pitchFamily="34" charset="0"/>
                <a:cs typeface="Zawgyi-One" pitchFamily="34" charset="0"/>
              </a:rPr>
              <a:t>ဘာေၾကာင</a:t>
            </a:r>
            <a:r>
              <a:rPr lang="en-US" sz="1600" b="1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b="1" dirty="0" err="1" smtClean="0">
                <a:latin typeface="Zawgyi-One" pitchFamily="34" charset="0"/>
                <a:cs typeface="Zawgyi-One" pitchFamily="34" charset="0"/>
              </a:rPr>
              <a:t>လဲ</a:t>
            </a:r>
            <a:endParaRPr lang="en-US" sz="1600" b="1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ts val="200"/>
              </a:spcBef>
            </a:pP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၁)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အေျခအေနတစ္ရပ္ကိုေသခ်ာသိရွိရန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အထူးသျဖင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</a:p>
          <a:p>
            <a:pPr marL="457200" indent="-111125" eaLnBrk="0" hangingPunct="0">
              <a:lnSpc>
                <a:spcPct val="150000"/>
              </a:lnSpc>
              <a:spcBef>
                <a:spcPts val="200"/>
              </a:spcBef>
            </a:pP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ႏႈတ္ျ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ဖင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ေဖာ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ပရန္ခက္ခဲေသာအရာမ်ား</a:t>
            </a:r>
            <a:endParaRPr lang="en-US" sz="1600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ts val="200"/>
              </a:spcBef>
            </a:pP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၂) ႏႈတ္ျ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ဖင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ေမးခဲ့ေသာသတင္းအခ်က္အလက္မ်ား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ႏွင့္ျ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ပန္လည္တိုက္ညွိျပီးစစ္ေဆးရန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200"/>
              </a:spcBef>
            </a:pPr>
            <a:r>
              <a:rPr lang="en-US" sz="16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   ရပ္ရြာလူထုအစည္းအေ၀းမ်ားတြင္အမ်ိဳးသမီးမ်ားပါ၀င္မႈ၊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ေလ့လာေတ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ြ႕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ရွိခ်က္မ်ားခြဲ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ခမ္းစိတ္ဖ်ာျခင္းကိုေနာက္မွလုပ္ေဆာင္ရသည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sz="1600" b="1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ts val="200"/>
              </a:spcBef>
            </a:pPr>
            <a:r>
              <a:rPr lang="en-US" sz="1600" b="1" dirty="0" err="1" smtClean="0">
                <a:latin typeface="Zawgyi-One" pitchFamily="34" charset="0"/>
                <a:cs typeface="Zawgyi-One" pitchFamily="34" charset="0"/>
              </a:rPr>
              <a:t>မည္သူ႔လဲ</a:t>
            </a:r>
            <a:r>
              <a:rPr lang="en-US" sz="1600" b="1" dirty="0" smtClean="0">
                <a:latin typeface="Zawgyi-One" pitchFamily="34" charset="0"/>
                <a:cs typeface="Zawgyi-One" pitchFamily="34" charset="0"/>
              </a:rPr>
              <a:t> ။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လူတိုင္း</a:t>
            </a:r>
            <a:endParaRPr lang="en-US" sz="1600" b="1" dirty="0">
              <a:latin typeface="Zawgyi-One" pitchFamily="34" charset="0"/>
              <a:cs typeface="Zawgyi-One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ts val="200"/>
              </a:spcBef>
            </a:pPr>
            <a:r>
              <a:rPr lang="en-US" sz="1600" b="1" dirty="0" err="1" smtClean="0">
                <a:latin typeface="Zawgyi-One" pitchFamily="34" charset="0"/>
                <a:cs typeface="Zawgyi-One" pitchFamily="34" charset="0"/>
              </a:rPr>
              <a:t>မည္ကဲ့သို႔လုပ္ေဆာင္မည္နည္း</a:t>
            </a:r>
            <a:r>
              <a:rPr lang="en-US" sz="1600" b="1" dirty="0" smtClean="0">
                <a:latin typeface="Zawgyi-One" pitchFamily="34" charset="0"/>
                <a:cs typeface="Zawgyi-One" pitchFamily="34" charset="0"/>
              </a:rPr>
              <a:t>။ 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သင္သည္ဘာေၾကာင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ရပ္ရြာလူထုထဲတြင္ေရာက္ရွိေနသည္ကိုစဥ္းစားျပီး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သင္ေလ့လာတ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ြ႔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ရွိခဲ့ေသာရည္ညႊန္းခ်က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သတင္းအခ်က္အလက္မ်ားကိုေဖာ္တုတ္ပ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ါ။ ၄င္းတို႔သည္သင္၏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ေဆးရန္အခ်က္အလက္စရင္းမ်ားကိုျဖည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ဆည္းေပးပါလိမ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sz="1600" dirty="0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9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96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96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96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96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96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96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296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296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296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2969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/>
      <p:bldP spid="296964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auto0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5562600" y="1371600"/>
            <a:ext cx="300513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18" name="Text Box 2"/>
          <p:cNvSpPr txBox="1">
            <a:spLocks noChangeArrowheads="1"/>
          </p:cNvSpPr>
          <p:nvPr/>
        </p:nvSpPr>
        <p:spPr bwMode="auto">
          <a:xfrm>
            <a:off x="800229" y="1546840"/>
            <a:ext cx="6403975" cy="482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300"/>
              </a:spcBef>
            </a:pP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ဘာေတြလဲ</a:t>
            </a:r>
            <a:endParaRPr lang="en-US" sz="2000" b="1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spcBef>
                <a:spcPts val="3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ပသဏာမ်ားကိုဦးစားေပးေရြးခ်ယ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 eaLnBrk="0" hangingPunct="0">
              <a:spcBef>
                <a:spcPts val="300"/>
              </a:spcBef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ရာတြင္ကူညီပံ့ပိုးေပးသည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အရာမ်ား</a:t>
            </a: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spcBef>
                <a:spcPts val="300"/>
              </a:spcBef>
            </a:pP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spcBef>
                <a:spcPts val="300"/>
              </a:spcBef>
            </a:pP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spcBef>
                <a:spcPts val="300"/>
              </a:spcBef>
            </a:pPr>
            <a:endParaRPr lang="en-US" sz="2000" b="1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spcBef>
                <a:spcPts val="300"/>
              </a:spcBef>
            </a:pP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ဘာေၾကာင</a:t>
            </a:r>
            <a:r>
              <a:rPr lang="en-US" sz="2000" b="1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လဲ</a:t>
            </a:r>
            <a:endParaRPr lang="en-US" sz="2000" b="1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spcBef>
                <a:spcPts val="3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ပသဏာမ်ား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အႏၲ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ရာယ္က်ေရာက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ိုင္ေျခမ်ား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ေျဖရွင္းခ်က္မ်ား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သည္သည္ရပ္ရြာလူထုတစ္ခုလံုးအတြက္မတူညီႏိုင္ေပ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။</a:t>
            </a:r>
          </a:p>
          <a:p>
            <a:pPr eaLnBrk="0" hangingPunct="0">
              <a:spcBef>
                <a:spcPts val="300"/>
              </a:spcBef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လူတန္းစား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က်ား-မ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လူမ်ိဳးအလိုက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္္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ခံယူမႈကြဲျပားႏိုင္သည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spcBef>
                <a:spcPts val="300"/>
              </a:spcBef>
            </a:pPr>
            <a:endParaRPr lang="en-US" sz="2000" b="1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spcBef>
                <a:spcPts val="300"/>
              </a:spcBef>
            </a:pP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မည္သူေတြလဲ</a:t>
            </a:r>
            <a:endParaRPr lang="en-US" sz="2000" b="1" dirty="0">
              <a:latin typeface="Zawgyi-One" pitchFamily="34" charset="0"/>
              <a:cs typeface="Zawgyi-One" pitchFamily="34" charset="0"/>
            </a:endParaRPr>
          </a:p>
          <a:p>
            <a:pPr eaLnBrk="0" hangingPunct="0">
              <a:spcBef>
                <a:spcPts val="300"/>
              </a:spcBef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ရပ္ရြာလူထုအစည္းအေ၀းကိုျဖစ္ေျမာင္ေအာင္ပံ့ပိုးေပးသည့္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သူမ်ား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အဆင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သတ္မွတ္ခြဲျခင္းသည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အုပ္စုခြဲမ်ားခြဲျပီးလုပ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ိုင္သည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္)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E39BB4-5E69-4F7C-A8BB-6223FF997C51}" type="slidenum">
              <a:rPr lang="en-US" smtClean="0">
                <a:latin typeface="Calibri" pitchFamily="34" charset="0"/>
              </a:rPr>
              <a:pPr/>
              <a:t>58</a:t>
            </a:fld>
            <a:endParaRPr lang="th-TH" smtClean="0"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33284" y="152400"/>
            <a:ext cx="79297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အဆင</a:t>
            </a:r>
            <a:r>
              <a:rPr lang="en-US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36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သတ္မွတ္ခြဲျခင္း</a:t>
            </a:r>
            <a:endParaRPr lang="en-US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0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67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67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67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67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67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67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67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3676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8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Zawgyi-One" pitchFamily="34" charset="0"/>
                <a:cs typeface="Zawgyi-One" pitchFamily="34" charset="0"/>
              </a:rPr>
              <a:t>မည္ကဲ့သို႔လုပ္ေဆာင္နည္း</a:t>
            </a:r>
            <a:endParaRPr lang="en-US" sz="2400" b="1" dirty="0" smtClean="0">
              <a:latin typeface="Zawgyi-One" pitchFamily="34" charset="0"/>
              <a:cs typeface="Zawgyi-One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ရပ္မိရပ္ဖလူၾကီးမ်ားကစရင္းျပဳစုထားေသာအေၾကာင္း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အရာမ်ားကို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ႏ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ိႈင္းယွဥ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ိုင္ရန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စံသတ္မွတ္ခ်က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္(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သို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႔)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ထူးျခားေသာလကၡဏာမ်ားသတ္မွတ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ထားျခင္း</a:t>
            </a: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သတ္မွတ္ခ်က္မ်ားကို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ဇယား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၏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တစ္ဘက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္(Y)၀င္ရိုးတြင္ထားရွိျခင္း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ိႈင္းယွဥ္မည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အေၾကာင္းအရာမ်ားကို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(X) ၀င္ရိုးတြင္ထားရွိျခင္း</a:t>
            </a:r>
          </a:p>
          <a:p>
            <a:pPr lvl="1">
              <a:lnSpc>
                <a:spcPct val="150000"/>
              </a:lnSpc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အမွတ္အသားအျဖစ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ေကိာက္ခဲမ်ား၊သစ္သီးေစ့မ်ားခ်ေပးျခင္း</a:t>
            </a:r>
            <a:endParaRPr lang="en-US" sz="20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0884" y="597311"/>
            <a:ext cx="79297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အဆင</a:t>
            </a:r>
            <a:r>
              <a:rPr lang="en-US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36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သတ္မွတ္ခြဲျခင္း</a:t>
            </a:r>
            <a:endParaRPr lang="en-US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သိထားရမည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အခ်က္မ်ား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…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696200" cy="1676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စီမံခ်က္အစီအစဥ္မ်ားကိုလူထု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အက်ဥ္းခ်ံဳးမိတ္ဆက္ရာတြင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္ေ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ဘးအ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ရာ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ယ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လ်ာ့ပါးေရး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စီမံခ်က္လုပ္ငန္းစဥ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္၏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ေကာင္းက်ိဳးမ်ားကိုသာအေလးထားျပီး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စီပြားေရးအက်ိဳးရလဒ္မ်ားကို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အဓိကထားသည္ဟုေဖာ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ပေပးပ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ါ။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6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133600"/>
            <a:ext cx="640080" cy="64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419600"/>
            <a:ext cx="640080" cy="6400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3581400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စီမံခ်က္ေနရာေရြးခ်ယ္ရာတြင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 ေႏွင့္ေႏွ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းမႈမ်ားရွိရျခင္းမွာအစိုးရ</a:t>
            </a:r>
            <a:r>
              <a:rPr lang="en-US" sz="2000" b="1" dirty="0">
                <a:latin typeface="Zawgyi-One" pitchFamily="34" charset="0"/>
                <a:cs typeface="Zawgyi-One" pitchFamily="34" charset="0"/>
              </a:rPr>
              <a:t>၏ </a:t>
            </a:r>
            <a:r>
              <a:rPr lang="en-US" sz="2000" b="1" dirty="0" smtClean="0">
                <a:latin typeface="Zawgyi-One" pitchFamily="34" charset="0"/>
                <a:cs typeface="Zawgyi-One" pitchFamily="34" charset="0"/>
              </a:rPr>
              <a:t>ၾ</a:t>
            </a: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ကိ</a:t>
            </a:r>
            <a:r>
              <a:rPr lang="en-US" sz="2000" b="1" dirty="0" smtClean="0">
                <a:latin typeface="Zawgyi-One" pitchFamily="34" charset="0"/>
                <a:cs typeface="Zawgyi-One" pitchFamily="34" charset="0"/>
              </a:rPr>
              <a:t>္ဳ</a:t>
            </a: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း</a:t>
            </a:r>
            <a:r>
              <a:rPr lang="en-US" sz="2000" b="1" dirty="0" err="1">
                <a:latin typeface="Zawgyi-One" pitchFamily="34" charset="0"/>
                <a:cs typeface="Zawgyi-One" pitchFamily="34" charset="0"/>
              </a:rPr>
              <a:t>နီစနစ</a:t>
            </a:r>
            <a:r>
              <a:rPr lang="en-US" sz="2000" b="1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က</a:t>
            </a:r>
            <a:r>
              <a:rPr lang="en-US" sz="2000" b="1" dirty="0" err="1">
                <a:latin typeface="Zawgyi-One" pitchFamily="34" charset="0"/>
                <a:cs typeface="Zawgyi-One" pitchFamily="34" charset="0"/>
              </a:rPr>
              <a:t>်င</a:t>
            </a:r>
            <a:r>
              <a:rPr lang="en-US" sz="2000" b="1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b="1" dirty="0" err="1">
                <a:latin typeface="Zawgyi-One" pitchFamily="34" charset="0"/>
                <a:cs typeface="Zawgyi-One" pitchFamily="34" charset="0"/>
              </a:rPr>
              <a:t>သံုးမ</a:t>
            </a:r>
            <a:r>
              <a:rPr lang="en-US" sz="2000" b="1" dirty="0">
                <a:latin typeface="Zawgyi-One" pitchFamily="34" charset="0"/>
                <a:cs typeface="Zawgyi-One" pitchFamily="34" charset="0"/>
              </a:rPr>
              <a:t>ႈႏွင့္ ဗ်ဴ</a:t>
            </a:r>
            <a:r>
              <a:rPr lang="en-US" sz="2000" b="1" dirty="0" err="1">
                <a:latin typeface="Zawgyi-One" pitchFamily="34" charset="0"/>
                <a:cs typeface="Zawgyi-One" pitchFamily="34" charset="0"/>
              </a:rPr>
              <a:t>ရိုကရက္ဆန္ေသာလုပ္ငန္းမ်ားျဖစ္ေသာ</a:t>
            </a:r>
            <a:r>
              <a:rPr lang="en-US" sz="2000" b="1" dirty="0">
                <a:latin typeface="Zawgyi-One" pitchFamily="34" charset="0"/>
                <a:cs typeface="Zawgyi-One" pitchFamily="34" charset="0"/>
              </a:rPr>
              <a:t> တရား၀င</a:t>
            </a:r>
            <a:r>
              <a:rPr lang="en-US" sz="2000" b="1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အတည</a:t>
            </a:r>
            <a:r>
              <a:rPr lang="en-US" sz="2000" b="1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b="1" dirty="0" err="1">
                <a:latin typeface="Zawgyi-One" pitchFamily="34" charset="0"/>
                <a:cs typeface="Zawgyi-One" pitchFamily="34" charset="0"/>
              </a:rPr>
              <a:t>ပဳစာကို</a:t>
            </a:r>
            <a:r>
              <a:rPr lang="en-US" sz="2000" b="1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b="1" dirty="0" err="1">
                <a:latin typeface="Zawgyi-One" pitchFamily="34" charset="0"/>
                <a:cs typeface="Zawgyi-One" pitchFamily="34" charset="0"/>
              </a:rPr>
              <a:t>အခ်ိန္မွီထုတ္မေပးႏိုင</a:t>
            </a:r>
            <a:r>
              <a:rPr lang="en-US" sz="2000" b="1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b="1" dirty="0" err="1">
                <a:latin typeface="Zawgyi-One" pitchFamily="34" charset="0"/>
                <a:cs typeface="Zawgyi-One" pitchFamily="34" charset="0"/>
              </a:rPr>
              <a:t>ခင္း</a:t>
            </a:r>
            <a:r>
              <a:rPr lang="en-US" sz="2000" b="1" dirty="0">
                <a:latin typeface="Zawgyi-One" pitchFamily="34" charset="0"/>
                <a:cs typeface="Zawgyi-One" pitchFamily="34" charset="0"/>
              </a:rPr>
              <a:t>၊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အစိုးရအရာရွိမွာ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မအားလပ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ခင္းတို႔ေၾကာင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့္ျ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ဖစ္သည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္။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ေျဖရွင္းႏိုင္ေသာနည္းလမ္းတစ္ခုမွာ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အစိုးရအရာရွိမ်ား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ေတ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ြ႕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ဆံုရသည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အၾက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ိမ္ကိုေလ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ွ်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ာ့ခ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်ျ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ခင္းျဖင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ေျဖရွင္းႏိုင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သည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္။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1447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Zawgyi-One" pitchFamily="34" charset="0"/>
                <a:cs typeface="Zawgyi-One" pitchFamily="34" charset="0"/>
              </a:rPr>
              <a:t>အဖြဲ႕၀င္မ်ား။ ၈၈</a:t>
            </a:r>
            <a:endParaRPr lang="en-US" sz="1600" b="1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715000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Zawgyi-One" pitchFamily="34" charset="0"/>
                <a:cs typeface="Zawgyi-One" pitchFamily="34" charset="0"/>
              </a:rPr>
              <a:t>အဖြဲ၀င္မ်ားအား </a:t>
            </a:r>
            <a:r>
              <a:rPr lang="en-US" sz="1600" b="1" i="1" dirty="0" err="1" smtClean="0">
                <a:latin typeface="Zawgyi-One" pitchFamily="34" charset="0"/>
                <a:cs typeface="Zawgyi-One" pitchFamily="34" charset="0"/>
              </a:rPr>
              <a:t>ေက်ာက္ခဲ</a:t>
            </a:r>
            <a:r>
              <a:rPr lang="en-US" sz="1600" b="1" i="1" dirty="0" smtClean="0">
                <a:latin typeface="Zawgyi-One" pitchFamily="34" charset="0"/>
                <a:cs typeface="Zawgyi-One" pitchFamily="34" charset="0"/>
              </a:rPr>
              <a:t> ၅လံုးစီေပး၍ ၄င္းတို႔ႏွင့္ </a:t>
            </a:r>
            <a:r>
              <a:rPr lang="en-US" sz="1600" b="1" i="1" dirty="0" err="1" smtClean="0">
                <a:latin typeface="Zawgyi-One" pitchFamily="34" charset="0"/>
                <a:cs typeface="Zawgyi-One" pitchFamily="34" charset="0"/>
              </a:rPr>
              <a:t>သက္ဆိုင္သည</a:t>
            </a:r>
            <a:r>
              <a:rPr lang="en-US" sz="1600" b="1" i="1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b="1" i="1" dirty="0" err="1" smtClean="0">
                <a:latin typeface="Zawgyi-One" pitchFamily="34" charset="0"/>
                <a:cs typeface="Zawgyi-One" pitchFamily="34" charset="0"/>
              </a:rPr>
              <a:t>အရာမ်ားအတိုင္းထားခိုင္းပ</a:t>
            </a:r>
            <a:r>
              <a:rPr lang="en-US" sz="1600" b="1" i="1" dirty="0" smtClean="0">
                <a:latin typeface="Zawgyi-One" pitchFamily="34" charset="0"/>
                <a:cs typeface="Zawgyi-One" pitchFamily="34" charset="0"/>
              </a:rPr>
              <a:t>ါ။</a:t>
            </a:r>
            <a:endParaRPr lang="en-US" sz="1600" b="1" i="1" dirty="0">
              <a:latin typeface="Zawgyi-One" pitchFamily="34" charset="0"/>
              <a:cs typeface="Zawgyi-One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487290"/>
              </p:ext>
            </p:extLst>
          </p:nvPr>
        </p:nvGraphicFramePr>
        <p:xfrm>
          <a:off x="381000" y="2057402"/>
          <a:ext cx="8458200" cy="320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219200"/>
                <a:gridCol w="1066800"/>
                <a:gridCol w="914400"/>
                <a:gridCol w="990600"/>
                <a:gridCol w="990600"/>
                <a:gridCol w="1143000"/>
                <a:gridCol w="685800"/>
              </a:tblGrid>
              <a:tr h="900699">
                <a:tc>
                  <a:txBody>
                    <a:bodyPr/>
                    <a:lstStyle/>
                    <a:p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ေသ</a:t>
                      </a:r>
                      <a:r>
                        <a:rPr lang="en-US" sz="1400" dirty="0" smtClean="0">
                          <a:latin typeface="Zawgyi-One" pitchFamily="34" charset="0"/>
                          <a:cs typeface="Zawgyi-One" pitchFamily="34" charset="0"/>
                        </a:rPr>
                        <a:t>/</a:t>
                      </a:r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ဆံုးမႈမ်ား</a:t>
                      </a:r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ဒဏ္ရာရ</a:t>
                      </a:r>
                      <a:r>
                        <a:rPr lang="en-US" sz="140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သူမ်ား</a:t>
                      </a:r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အိုးအိမ္ပ်က္စီးျခင္း</a:t>
                      </a:r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ေကာက္ပဲသီး</a:t>
                      </a:r>
                      <a:r>
                        <a:rPr lang="en-US" sz="1400" dirty="0" smtClean="0">
                          <a:latin typeface="Zawgyi-One" pitchFamily="34" charset="0"/>
                          <a:cs typeface="Zawgyi-One" pitchFamily="34" charset="0"/>
                        </a:rPr>
                        <a:t>ႏွ</a:t>
                      </a:r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ံမ်ား</a:t>
                      </a:r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ပိုင္ဆိုင္မ</a:t>
                      </a:r>
                      <a:r>
                        <a:rPr lang="en-US" sz="1400" dirty="0" smtClean="0">
                          <a:latin typeface="Zawgyi-One" pitchFamily="34" charset="0"/>
                          <a:cs typeface="Zawgyi-One" pitchFamily="34" charset="0"/>
                        </a:rPr>
                        <a:t>ႈ </a:t>
                      </a:r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မ်ားဆံုး႐ံႈးမ</a:t>
                      </a:r>
                      <a:r>
                        <a:rPr lang="en-US" sz="1400" dirty="0" smtClean="0">
                          <a:latin typeface="Zawgyi-One" pitchFamily="34" charset="0"/>
                          <a:cs typeface="Zawgyi-One" pitchFamily="34" charset="0"/>
                        </a:rPr>
                        <a:t>ႈ</a:t>
                      </a:r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အေဆာက္အဦးမ်ားထိခိုက္ဆံုး</a:t>
                      </a:r>
                      <a:r>
                        <a:rPr lang="en-US" sz="1400" dirty="0" smtClean="0">
                          <a:latin typeface="Zawgyi-One" pitchFamily="34" charset="0"/>
                          <a:cs typeface="Zawgyi-One" pitchFamily="34" charset="0"/>
                        </a:rPr>
                        <a:t>႐ႈ</a:t>
                      </a:r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ံးမ</a:t>
                      </a:r>
                      <a:r>
                        <a:rPr lang="en-US" sz="1400" dirty="0" smtClean="0">
                          <a:latin typeface="Zawgyi-One" pitchFamily="34" charset="0"/>
                          <a:cs typeface="Zawgyi-One" pitchFamily="34" charset="0"/>
                        </a:rPr>
                        <a:t>ႈ</a:t>
                      </a:r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ေပါင္း</a:t>
                      </a:r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</a:tr>
              <a:tr h="456604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ေရလႊမ္းမိုးမ</a:t>
                      </a:r>
                      <a:r>
                        <a:rPr lang="en-US" sz="1400" dirty="0" smtClean="0">
                          <a:latin typeface="Zawgyi-One" pitchFamily="34" charset="0"/>
                          <a:cs typeface="Zawgyi-One" pitchFamily="34" charset="0"/>
                        </a:rPr>
                        <a:t>ႈ</a:t>
                      </a:r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</a:tr>
              <a:tr h="456604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မုန္တိုင္း</a:t>
                      </a:r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</a:tr>
              <a:tr h="456604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မီး</a:t>
                      </a:r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</a:tr>
              <a:tr h="473283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ေရာဂါမ်ား</a:t>
                      </a:r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</a:tr>
              <a:tr h="456604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ပိုးမႊားမ်ားဖ်က္စီးမ</a:t>
                      </a:r>
                      <a:r>
                        <a:rPr lang="en-US" sz="1400" dirty="0" smtClean="0">
                          <a:latin typeface="Zawgyi-One" pitchFamily="34" charset="0"/>
                          <a:cs typeface="Zawgyi-One" pitchFamily="34" charset="0"/>
                        </a:rPr>
                        <a:t>ႈ</a:t>
                      </a:r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Zawgyi-One" pitchFamily="34" charset="0"/>
                        <a:cs typeface="Zawgyi-One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667000" y="533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sz="2400" b="1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400" b="1" dirty="0" err="1" smtClean="0">
                <a:latin typeface="Zawgyi-One" pitchFamily="34" charset="0"/>
                <a:cs typeface="Zawgyi-One" pitchFamily="34" charset="0"/>
              </a:rPr>
              <a:t>ရာယ္အဆင</a:t>
            </a:r>
            <a:r>
              <a:rPr lang="en-US" sz="2400" b="1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400" b="1" dirty="0" err="1" smtClean="0">
                <a:latin typeface="Zawgyi-One" pitchFamily="34" charset="0"/>
                <a:cs typeface="Zawgyi-One" pitchFamily="34" charset="0"/>
              </a:rPr>
              <a:t>ခြဲျခင္း</a:t>
            </a:r>
            <a:endParaRPr lang="en-US" sz="2400" b="1" dirty="0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စစ္ေဆးေတြ႕ရွိခ်က္မ်ားကိုခြဲျခမ္းစိတ္ဖ်ာျခင္း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စစ္ေဆးျခင္းျပဳလုပ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ပီးသည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ေန႔တိုင္းတြင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သတင္းအခ်က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အလက္ေကာက္ယူျခင္း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ႏွင့္ 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ပန္လည္စစ္ေဆးျခင္းကိုျပ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ဳ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လုပ္ရပါသည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သတင္းအခ်က္အလက္အားလံုးကိုစနစ္တက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်ျ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ဖစ္ေအာင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္(အႏၲ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ရာယမ်ား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္၊ျ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ခိမ္းေျခာက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မႈမ်ား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အႏၲ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ရယ္က်ေရာက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ိုင္ေျခဈထိခိုက္ဆံုးရႈံးမႈမ်ား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အႏၲ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ရာယ္က်ေရာက္ခ်ိန္တြင္ထိခိုက္ပ်က္စီးသည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အရာမ်ား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ထိခိုက္ခံရလြယ္မႈမ်ား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စြမ္းေဆာင္ရည္မ်ား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စသည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ဖင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စီစစ္ရပါသည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ပသနာကိုေဖာ္ထုတ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တိုက္ရိုက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ဖစ္ေစေသာအခ်က္မ်ား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အဓိကဇစ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မစ္မ်ားကိုေဖာ္ထုတ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ပသဏာအရင္ခံအေၾကာင္းအရင္း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(problem tree)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ကိုေဖာ္ထုတ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ေရးဆြဲျပီး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ရည္ရြယ္ခ်က္လုပ္ေဆာင္မ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ႈ(objective tree)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အျဖစ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အစီအစဥ္မ်ားကိုေရြးဆြဲျခင္း</a:t>
            </a: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ရည္ရြယ္ခ်က္မ်ားျဖစ္ေျမာက္ေအာင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ဖစ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ိုင္ေျခရွိေသာေျဖရွင္းလုပ္ေဆာင္ခ်က္မ်ားက်ုေဖာ္ထုတ္သတ္မွတ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sz="2000" dirty="0" smtClean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30E8-A791-4A9A-8D46-24FE922C4033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61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746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စစ္ေဆးေတြ႔ရွိခ်က္မ်ားကိုတင္ျပျခင္း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စစ္ေဆးေတ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ြ႔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ရွိခ်က္မ်ားကိုတင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္ျပေသာအခါေအာက္ပါပံုစံ၃ခုႏွင့္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ေပါင္းစပ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္၍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တင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ပပါက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ပိုမိုေကာင္းမြန္ပါသည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endParaRPr lang="en-US" sz="2400" dirty="0" smtClean="0">
              <a:latin typeface="Zawgyi-One" pitchFamily="34" charset="0"/>
              <a:cs typeface="Zawgyi-One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ေနာက္ဆံုးေတြရွခ်က္မ်ားကိုျပန္လည္တင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ပျခင္း</a:t>
            </a:r>
            <a:endParaRPr lang="en-US" sz="2400" dirty="0" smtClean="0">
              <a:latin typeface="Zawgyi-One" pitchFamily="34" charset="0"/>
              <a:cs typeface="Zawgyi-One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အႏၲ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ရာယ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ပေျမပံု</a:t>
            </a:r>
            <a:endParaRPr lang="en-US" sz="2400" dirty="0" smtClean="0">
              <a:latin typeface="Zawgyi-One" pitchFamily="34" charset="0"/>
              <a:cs typeface="Zawgyi-One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အစီအစဥ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ပဇယား</a:t>
            </a:r>
            <a:endParaRPr lang="en-US" sz="2400" dirty="0" smtClean="0">
              <a:latin typeface="Zawgyi-One" pitchFamily="34" charset="0"/>
              <a:cs typeface="Zawgyi-One" pitchFamily="34" charset="0"/>
            </a:endParaRPr>
          </a:p>
          <a:p>
            <a:endParaRPr lang="en-US" sz="2400" dirty="0" smtClean="0">
              <a:latin typeface="Zawgyi-One" pitchFamily="34" charset="0"/>
              <a:cs typeface="Zawgyi-One" pitchFamily="34" charset="0"/>
            </a:endParaRPr>
          </a:p>
          <a:p>
            <a:endParaRPr lang="en-US" sz="2400" dirty="0" smtClean="0">
              <a:latin typeface="Zawgyi-One" pitchFamily="34" charset="0"/>
              <a:cs typeface="Zawgyi-One" pitchFamily="34" charset="0"/>
            </a:endParaRPr>
          </a:p>
          <a:p>
            <a:endParaRPr lang="en-US" sz="2400" dirty="0" smtClean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30E8-A791-4A9A-8D46-24FE922C4033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62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47244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အစီရင္ခံစာမ်ားအားလံုးကို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ခိုင္မာမွန္ကန္မႈရွိရန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္ႏွင့္ လူထု၏စိတ္၀င္စာမႈကို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ထိန္းသိမ္းထားႏိုင္ရန္ရပ္ရြာျပည္သူလူထုထံသို႔ေပးဖတ္ရန္လိုအပ္သည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္။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648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242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</a:b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ေလ့က်င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ခန္းမ်ား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။ 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တက္ေရာက္သူတိုင္း၏သေဘာထားအျမင္ကိုရယူျခင္း</a:t>
            </a:r>
            <a:endParaRPr lang="en-US" sz="28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8325" indent="-568325">
              <a:buNone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၁။ (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ရပ္ရြာအုပ္ခ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်ဳ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ပ္ေရးမ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ွဴး)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ထိုပုဂၢိဳလ္ထံမွမည္ကဲ့သို႔ေသာ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သတင္းအခ်က္အလက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မ်ားရရွိႏိုင္သနည္း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။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marL="520700" indent="-520700">
              <a:buNone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၂။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ထိုပုဂၢိဳလ္သည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က</a:t>
            </a:r>
            <a:r>
              <a:rPr lang="my-MM" dirty="0" smtClean="0">
                <a:latin typeface="Zawgyi-One"/>
                <a:cs typeface="Zawgyi-One" pitchFamily="34" charset="0"/>
              </a:rPr>
              <a:t>႑</a:t>
            </a:r>
            <a:r>
              <a:rPr lang="en-US" dirty="0" smtClean="0">
                <a:latin typeface="Zawgyi-One"/>
                <a:cs typeface="Zawgyi-One" pitchFamily="34" charset="0"/>
              </a:rPr>
              <a:t>ေပါင္းစံုစစ္ေဆးမႈတြင္ပါ၀င္ႏ</a:t>
            </a:r>
            <a:r>
              <a:rPr lang="en-US" dirty="0" err="1" smtClean="0">
                <a:latin typeface="Zawgyi-One"/>
                <a:cs typeface="Zawgyi-One" pitchFamily="34" charset="0"/>
              </a:rPr>
              <a:t>ိုင</a:t>
            </a:r>
            <a:r>
              <a:rPr lang="en-US" dirty="0" smtClean="0">
                <a:latin typeface="Zawgyi-One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/>
                <a:cs typeface="Zawgyi-One" pitchFamily="34" charset="0"/>
              </a:rPr>
              <a:t>ေအာင္မည္သို႔လုပ္ေဆာင္မည္နည္း</a:t>
            </a:r>
            <a:r>
              <a:rPr lang="en-US" dirty="0" smtClean="0">
                <a:latin typeface="Zawgyi-One"/>
                <a:cs typeface="Zawgyi-One" pitchFamily="34" charset="0"/>
              </a:rPr>
              <a:t>။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830E8-A791-4A9A-8D46-24FE922C4033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63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191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ေမးစရာေမးခြန္းမ်ားရွိပါကေမးႏိုင္ပါသည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္။</a:t>
            </a:r>
            <a:r>
              <a:rPr lang="en-US" sz="3600" b="1" dirty="0" smtClean="0">
                <a:solidFill>
                  <a:srgbClr val="C00000"/>
                </a:solidFill>
              </a:rPr>
              <a:t>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8194" name="Picture 2" descr="http://aphroditesbadhabit.files.wordpress.com/2011/06/question_mark_2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32856"/>
            <a:ext cx="2714625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0657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00200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Zawgyi-One" pitchFamily="34" charset="0"/>
                <a:cs typeface="Zawgyi-One" pitchFamily="34" charset="0"/>
              </a:rPr>
              <a:t/>
            </a:r>
            <a:br>
              <a:rPr lang="en-US" b="0" dirty="0" smtClean="0">
                <a:solidFill>
                  <a:schemeClr val="tx1"/>
                </a:solidFill>
                <a:latin typeface="Zawgyi-One" pitchFamily="34" charset="0"/>
                <a:cs typeface="Zawgyi-One" pitchFamily="34" charset="0"/>
              </a:rPr>
            </a:b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သင္ခန္းစာ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၂။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အေကာင္ထည္ေဖာ္ေဆာင္ရြက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b="0" dirty="0">
              <a:solidFill>
                <a:schemeClr val="tx1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/>
          <a:lstStyle/>
          <a:p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အခန္း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 ၅။ 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အစီအစဥ္ေရးဆြဲျခင္း</a:t>
            </a:r>
            <a:endParaRPr lang="en-US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65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7366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ရပ္ရြာအေျချပဳေဘးအ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ရာယ္ေလ်ာ့ပါးေရးဆိုင္ရာမူေဘာင္သင္တန္း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- 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မန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္္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မာႏိုင္ငံၾကက္ေျခနီအသင္း</a:t>
            </a:r>
            <a:endParaRPr lang="en-US" sz="2400" dirty="0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894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ရည္ရြက္ခ်က္မ်ား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/>
            </a:r>
            <a:br>
              <a:rPr lang="en-US" dirty="0" smtClean="0">
                <a:latin typeface="Zawgyi-One" pitchFamily="34" charset="0"/>
                <a:cs typeface="Zawgyi-One" pitchFamily="34" charset="0"/>
              </a:rPr>
            </a:br>
            <a:endParaRPr lang="en-US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ဤသင္ခန္းစာအခ်ိန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ပီးစီးေသာအခါတြင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သင္တန္းသူ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/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သားမ်ား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သည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က</a:t>
            </a:r>
            <a:r>
              <a:rPr lang="my-MM" sz="2400" dirty="0" smtClean="0">
                <a:latin typeface="Zawgyi-One"/>
                <a:cs typeface="Zawgyi-One" pitchFamily="34" charset="0"/>
              </a:rPr>
              <a:t>႑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ေပါင္းစံုစစ္ေဆးျခင္း၏ရလဒ္ေပၚတြင္မူတည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္၍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ရပ္ရြာအေျခ</a:t>
            </a:r>
            <a:r>
              <a:rPr lang="en-US" sz="2400" dirty="0" smtClean="0">
                <a:latin typeface="Zawgyi-One"/>
                <a:cs typeface="Zawgyi-One" pitchFamily="34" charset="0"/>
              </a:rPr>
              <a:t> ျ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ပဳေဘးအ</a:t>
            </a:r>
            <a:r>
              <a:rPr lang="en-US" sz="2400" dirty="0" smtClean="0">
                <a:latin typeface="Zawgyi-One"/>
                <a:cs typeface="Zawgyi-One" pitchFamily="34" charset="0"/>
              </a:rPr>
              <a:t>ႏၲ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ရာယ္ေလ်ာ့ပါးေရးစီမံခ်က္အစီအစဥ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္</a:t>
            </a:r>
            <a:r>
              <a:rPr lang="en-US" sz="2400" dirty="0">
                <a:latin typeface="Zawgyi-One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မ်ားေရးဆြဲရာတြက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္ၾ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ကီးၾကပ္လာႏိုင္မည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္။</a:t>
            </a:r>
            <a:endParaRPr lang="en-US" sz="2400" dirty="0" smtClean="0">
              <a:latin typeface="Zawgyi-One" pitchFamily="34" charset="0"/>
              <a:cs typeface="Zawgyi-One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အဓိကက်ေသာေဘးအ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ရာယ္ေလ်ာ့ပါးေရးလုပ္ငန္းမ်ားကို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လူထုပါ၀င္ပူးေပါင္းေဆာင္ရြက္နည္းလမ္းကိုအသံုးျပဳ ႏ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ိုင္မည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sz="24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66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606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ရပ္ရြာလုပ္ငန္းအစီအစဥ္မ်ားေရးဆြဲျခင္း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အိမ္ေထာင္စုမ်ားႏွင့္ တစ္ဦးခ်င္းစီအတြက္ ၄င္းတို႔ေနထိုင္ရာ ပတ္၀န္းက်င္ကို ေဘးကင္းလံုျခံဳေသာပတ္၀န္းက်င္ျဖစ္ရန္ စတင္ ေဆာင္ရြက္ျခင္း</a:t>
            </a:r>
          </a:p>
          <a:p>
            <a:pPr algn="just">
              <a:lnSpc>
                <a:spcPct val="150000"/>
              </a:lnSpc>
            </a:pPr>
            <a:endParaRPr lang="de-DE" sz="2600" dirty="0" smtClean="0">
              <a:latin typeface="Zawgyi-One" pitchFamily="34" charset="0"/>
              <a:cs typeface="Zawgyi-One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က</a:t>
            </a:r>
            <a:r>
              <a:rPr lang="my-MM" sz="2600" dirty="0" smtClean="0">
                <a:latin typeface="Zawgyi-One"/>
                <a:cs typeface="Zawgyi-One" pitchFamily="34" charset="0"/>
              </a:rPr>
              <a:t>႑</a:t>
            </a:r>
            <a:r>
              <a:rPr lang="en-US" sz="2600" dirty="0" err="1" smtClean="0">
                <a:latin typeface="Zawgyi-One"/>
                <a:cs typeface="Zawgyi-One" pitchFamily="34" charset="0"/>
              </a:rPr>
              <a:t>ေပါင္းစံုစစ္ေဆးျခင္းမွသတ္မွတ္ထားေသာ</a:t>
            </a:r>
            <a:r>
              <a:rPr lang="en-US" sz="2600" dirty="0" smtClean="0">
                <a:latin typeface="Zawgyi-One"/>
                <a:cs typeface="Zawgyi-One" pitchFamily="34" charset="0"/>
              </a:rPr>
              <a:t> ျ</a:t>
            </a:r>
            <a:r>
              <a:rPr lang="en-US" sz="2600" dirty="0" err="1" smtClean="0">
                <a:latin typeface="Zawgyi-One"/>
                <a:cs typeface="Zawgyi-One" pitchFamily="34" charset="0"/>
              </a:rPr>
              <a:t>ပသနာ</a:t>
            </a:r>
            <a:r>
              <a:rPr lang="en-US" sz="2600" dirty="0" smtClean="0">
                <a:latin typeface="Zawgyi-One"/>
                <a:cs typeface="Zawgyi-One" pitchFamily="34" charset="0"/>
              </a:rPr>
              <a:t>ႏွင့္ </a:t>
            </a:r>
            <a:r>
              <a:rPr lang="en-US" sz="2600" dirty="0" err="1" smtClean="0">
                <a:latin typeface="Zawgyi-One"/>
                <a:cs typeface="Zawgyi-One" pitchFamily="34" charset="0"/>
              </a:rPr>
              <a:t>ရည္ရြယ</a:t>
            </a:r>
            <a:r>
              <a:rPr lang="en-US" sz="2600" dirty="0" smtClean="0">
                <a:latin typeface="Zawgyi-One"/>
                <a:cs typeface="Zawgyi-One" pitchFamily="34" charset="0"/>
              </a:rPr>
              <a:t>္ </a:t>
            </a:r>
            <a:r>
              <a:rPr lang="en-US" sz="2600" dirty="0" err="1" smtClean="0">
                <a:latin typeface="Zawgyi-One"/>
                <a:cs typeface="Zawgyi-One" pitchFamily="34" charset="0"/>
              </a:rPr>
              <a:t>ခ်က္မ်ားေပၚတြင္မူတည္သည</a:t>
            </a:r>
            <a:r>
              <a:rPr lang="en-US" sz="2600" dirty="0" smtClean="0">
                <a:latin typeface="Zawgyi-One"/>
                <a:cs typeface="Zawgyi-One" pitchFamily="34" charset="0"/>
              </a:rPr>
              <a:t>္</a:t>
            </a:r>
          </a:p>
          <a:p>
            <a:pPr algn="just">
              <a:lnSpc>
                <a:spcPct val="150000"/>
              </a:lnSpc>
            </a:pPr>
            <a:endParaRPr lang="de-DE" sz="2600" dirty="0" smtClean="0">
              <a:latin typeface="Zawgyi-One" pitchFamily="34" charset="0"/>
              <a:cs typeface="Zawgyi-One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ေဘးအႏၲရာယ္ၾကံ့ၾကံ့ခံႏိုင္ရည္ပိုမိုရရွိရန္ႏွင့္စဥ္ဆက္မျပတ္ ဖြံ႔ျဖိဳးမႈမ်ားရွိေစရန္ လမ္းျပေျမပံုထားရွိျခင္း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5160-B31F-428B-85D7-3517104A521C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67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642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de-DE" sz="2800" dirty="0" smtClean="0">
                <a:latin typeface="Zawgyi-One" pitchFamily="34" charset="0"/>
                <a:cs typeface="Zawgyi-One" pitchFamily="34" charset="0"/>
              </a:rPr>
              <a:t>ရပ္ရြာလူထုလုပ္ငန္းအစီအစဥ္ေရးဆြဲရာတြင္ အဓိကထည့္သြင္းစဥ္းစားရမည့္အခ်က္မ်ား</a:t>
            </a:r>
            <a:endParaRPr lang="de-DE" sz="28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အစီအစဥ္၏ရည္ရြယ္ခ်က္မွာရွင္းလင္းဖို႔လိုသည္</a:t>
            </a:r>
          </a:p>
          <a:p>
            <a:pPr>
              <a:lnSpc>
                <a:spcPct val="160000"/>
              </a:lnSpc>
            </a:pPr>
            <a:endParaRPr lang="de-DE" sz="2600" dirty="0" smtClean="0">
              <a:latin typeface="Zawgyi-One" pitchFamily="34" charset="0"/>
              <a:cs typeface="Zawgyi-One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အစီအစဥ္ေရးဆြဲႏိုင္ရန္အခ်ိန္ႏွင့္အရင္းအျမစ္မ်ားလိုအပ္သည္</a:t>
            </a:r>
          </a:p>
          <a:p>
            <a:pPr algn="just">
              <a:lnSpc>
                <a:spcPct val="160000"/>
              </a:lnSpc>
            </a:pPr>
            <a:endParaRPr lang="de-DE" sz="2600" dirty="0" smtClean="0">
              <a:latin typeface="Zawgyi-One" pitchFamily="34" charset="0"/>
              <a:cs typeface="Zawgyi-One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နည္းပညာႏွင့္ အတတ္ပညာပိုင္းဆိုင္ရာ ေထာက္ပ့ံမႈမ်ားရွိ သင့္သည္</a:t>
            </a:r>
          </a:p>
          <a:p>
            <a:pPr algn="just">
              <a:lnSpc>
                <a:spcPct val="160000"/>
              </a:lnSpc>
            </a:pPr>
            <a:endParaRPr lang="de-DE" sz="2600" dirty="0" smtClean="0">
              <a:latin typeface="Zawgyi-One" pitchFamily="34" charset="0"/>
              <a:cs typeface="Zawgyi-One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ပါ၀င္လုပ္ေဆာင္မည့္သူမ်ား(အမ်ိဳးသား၊ အမ်ိဳးသမီး၊ ေယာက္်ားေလး၊ မိန္းကေလး၊ သက္ၾကီးရြယ္အို၊ မသံစြမ္းသူမ်ား)ပါ၀င္မႈ</a:t>
            </a:r>
            <a:endParaRPr lang="de-DE" sz="26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5160-B31F-428B-85D7-3517104A521C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68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10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လူထုပါ၀င္မႈျဖင့္ အစီအစဥ္ေရးဆြဲျခင္း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618502"/>
              </p:ext>
            </p:extLst>
          </p:nvPr>
        </p:nvGraphicFramePr>
        <p:xfrm>
          <a:off x="0" y="13716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5160-B31F-428B-85D7-3517104A521C}" type="slidenum">
              <a:rPr lang="de-DE" smtClean="0"/>
              <a:pPr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1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အစီအစဥ္အားလူထု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ရင္း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ီးေအာင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္ျပဳလုပ္ေသာအစည္းအေ၀းကို 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မဳိ႕နယ္အဆင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တြင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ပဳလုပ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ခင္း</a:t>
            </a:r>
            <a:endParaRPr lang="en-US" sz="24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56089"/>
            <a:ext cx="2133600" cy="365125"/>
          </a:xfrm>
        </p:spPr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7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817033"/>
              </p:ext>
            </p:extLst>
          </p:nvPr>
        </p:nvGraphicFramePr>
        <p:xfrm>
          <a:off x="381000" y="1219200"/>
          <a:ext cx="8610600" cy="542544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2205733"/>
                <a:gridCol w="2628325"/>
                <a:gridCol w="3776542"/>
              </a:tblGrid>
              <a:tr h="420370">
                <a:tc>
                  <a:txBody>
                    <a:bodyPr/>
                    <a:lstStyle/>
                    <a:p>
                      <a:pPr marL="146050" marR="0" indent="-908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ေမ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ွ်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ာ္မွန္းရလဒ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</a:t>
                      </a:r>
                      <a:endParaRPr lang="en-US" sz="20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93700" marR="0" indent="-393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    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အသိေပးရမည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့္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သတင္းအခ်က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အလက္မ်ား</a:t>
                      </a:r>
                      <a:endParaRPr lang="en-US" sz="20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25463" marR="0" indent="-530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     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ရယူရမည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့္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သတင္းအခ်က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   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အလက္မ်ား</a:t>
                      </a:r>
                      <a:endParaRPr lang="en-US" sz="20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ျ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မိ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ဳ႕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နယ္မွသက္ဆိုင္ရာအာဏာပိုင္မ်ားထံမွခြင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့္ျ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ပဳခ်က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္        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ရယူျခင္း</a:t>
                      </a:r>
                      <a:endParaRPr lang="en-US" sz="24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800" dirty="0" smtClean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ျ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မိ</a:t>
                      </a: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ဳ႕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နယ္သက္ဆိုင</a:t>
                      </a: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 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ရာ</a:t>
                      </a: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အာဏာပိုင္မ်ား</a:t>
                      </a: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ႏွင့္အ ျ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ခားမိတ္ဖက</a:t>
                      </a: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 အ 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ဖြဲ႔အစည္းမ်ား</a:t>
                      </a: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ႏွင့္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ပူးေပါင္းညွိႏိႈင္းး</a:t>
                      </a: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ေဆြး</a:t>
                      </a: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ေနြး</a:t>
                      </a: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ျ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ခင္း</a:t>
                      </a:r>
                      <a:endParaRPr lang="en-US" sz="24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Zawgyi-One" pitchFamily="34" charset="0"/>
                          <a:cs typeface="Zawgyi-One" pitchFamily="34" charset="0"/>
                        </a:rPr>
                        <a:t>ျ</a:t>
                      </a:r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မန္မာႏိုင္ငံၾကက္ေျခနီအသင္း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 ႏွင့္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ပတ္သက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္၍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ေယဘုယ်သ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တင္းအခ်က္အလက္မ်ား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- တာ၀န္္၊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လုပ္ငန္းေဆာင္တာ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မ်ား၊ရည္မွန္းခ်က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္၊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နည္းဗ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်ဴ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ဟာ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၊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စီမံခ်က္လုပ္ငန္း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မ်ားလုပ္ေဆာင္ေနသည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့္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ေန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ရာမ်ား</a:t>
                      </a:r>
                      <a:endParaRPr lang="en-US" sz="18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စီမံခ်က</a:t>
                      </a:r>
                      <a:r>
                        <a:rPr lang="en-US" sz="140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္ႏွင့္</a:t>
                      </a:r>
                      <a:r>
                        <a:rPr lang="en-US" sz="140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သက္ဆိုင္ေသာ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လုပ္ငန္းေဆာင္တာမ်ားအ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က်ဥ္းခ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်ဳပ္(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ရည္ရြယ္ခ်က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္၊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ေမ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ွ်ာ္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မွန္းရလဒ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္၊ ႏွင့္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ရလဒ္မ်ား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၊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ဦးတည္ထားေသာအက်ိဳးခံစားခြင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့္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ရွိသူမ်ား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၊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အခ်ိန္ကာလ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၊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လုပ္ေဆာင္မည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့္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အေသးစိတ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လုပ္ငန္းစဥ္မ်ား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၊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အစီအစဥ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္ျ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ပီး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ေျမာက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္ျ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ပီးထြက္ခြာမည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့္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နည္းဗ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်ဴ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ဟာ၊ေစာင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့္ၾ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ကည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့္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ေလ့လာျခင္း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ႏွင့္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အကဲ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ျ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ဖတ္စစ္ေဆး</a:t>
                      </a:r>
                      <a:r>
                        <a:rPr lang="en-US" sz="11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ျ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ခင္း</a:t>
                      </a: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latin typeface="Zawgyi-One" pitchFamily="34" charset="0"/>
                          <a:cs typeface="Zawgyi-One" pitchFamily="34" charset="0"/>
                        </a:rPr>
                        <a:t>ပါ၀င္လုပ္ေဆာင္ရြက္မည့္</a:t>
                      </a:r>
                      <a:r>
                        <a:rPr lang="en-US" sz="1100" dirty="0" err="1" smtClean="0">
                          <a:latin typeface="Zawgyi-One" pitchFamily="34" charset="0"/>
                          <a:cs typeface="Zawgyi-One" pitchFamily="34" charset="0"/>
                        </a:rPr>
                        <a:t>သူမ်ား</a:t>
                      </a:r>
                      <a:r>
                        <a:rPr lang="en-US" sz="1100" dirty="0" smtClean="0">
                          <a:latin typeface="Zawgyi-One" pitchFamily="34" charset="0"/>
                          <a:cs typeface="Zawgyi-One" pitchFamily="34" charset="0"/>
                        </a:rPr>
                        <a:t>၏</a:t>
                      </a:r>
                      <a:r>
                        <a:rPr lang="en-US" sz="11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ေမ</a:t>
                      </a:r>
                      <a:r>
                        <a:rPr lang="en-US" sz="1100" baseline="0" dirty="0" smtClean="0">
                          <a:latin typeface="Zawgyi-One" pitchFamily="34" charset="0"/>
                          <a:cs typeface="Zawgyi-One" pitchFamily="34" charset="0"/>
                        </a:rPr>
                        <a:t>ွ်</a:t>
                      </a:r>
                      <a:r>
                        <a:rPr lang="en-US" sz="11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ာ္မွန္းထားေသာ</a:t>
                      </a:r>
                      <a:r>
                        <a:rPr lang="en-US" sz="11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ထည</a:t>
                      </a:r>
                      <a:r>
                        <a:rPr lang="en-US" sz="11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့္၀င္ပါ၀င္လုပ္ေဆာင္မႈ </a:t>
                      </a:r>
                      <a:r>
                        <a:rPr lang="en-US" sz="11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အျပည</a:t>
                      </a:r>
                      <a:r>
                        <a:rPr lang="en-US" sz="11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့္</a:t>
                      </a:r>
                      <a:r>
                        <a:rPr lang="en-US" sz="11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အစံု</a:t>
                      </a:r>
                      <a:endParaRPr lang="en-US" sz="1100" dirty="0" smtClean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ျ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မိ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ဳ႕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နယ္အဆင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့္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ရွိ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 အသင္းခြဲ၏စြမ္းေဆာင္ရည္မ်ားအပါအ၀င္ေဘးအႏၲ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ရာယ္ေလ်ာ့ပါးေရးလုပ္ငန္း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လိုအပ္ခ်က္မ်ား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ႏွွင့္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ကြာဟမႈမ်ား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ျ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မိ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ဳ႕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နယ္အတြင္းရွိေဘးအ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ႏၲ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ရာယ္က်ေရာက္လြယ္မႈအရွိဆံုးေသာရြာမ်ား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/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ရြာအုပ္စုမ်ား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/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ရပ္ကြက္မ်ား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၏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ေဘးအ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ႏၲ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ရာယ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္ႏွင့္ အႏၲ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ရာယ္က်ေရာက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္ႏ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ိုင္မ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ႈ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သတင္းအခ်က္အလက္မ်ား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ေဘးအ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ႏၲ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ရာယ္က်ေရာက္လြယ္မႈအရွိဆံုးေသာရြာမ်ား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/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ရြာအုပ္စုမ်ား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/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ရပ္ကြက္မ်ားတြင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္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တည္ရွိေနေသာ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ေက်ာင္းအေရအတြက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္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ရပ္ရြာအုပ္ခ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်ဳ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ပ္ေရးမ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ွဴ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းမ်ား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ႏွ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င္ရပ္မိရပ္ဖမ်ား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၏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ဆက္သြယ္ရန္လိပ္စာမ်ား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ျ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မိ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ဳ႕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နယ္အတြင္ရွိ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(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အစိုးရအဖြဲ႔မ်ား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ႏွင့္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အစိုးရမဟုတ္ေသာအဖြဲ႔အစည္း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)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မ်ားကလုပ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္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ေဆာင္လ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ွ်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က္ရွိေသာ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ေဘးအ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ႏၲ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ရာယ္ေလ်ာ့ပါးေရး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 (DRR)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လုပ္ငန္းမ်ား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 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4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ရပ္ရြာလူထုအတြင္း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အစီအစဥ္ေရးဆြဲျခင္းလုပ္ငန္းစဥ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္</a:t>
            </a:r>
            <a:endParaRPr lang="en-US" sz="28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လူထုပါ၀င္မႈျ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ဖင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့္အစီအစဥ္ေရဆြဲရာတြင္မည္သူေတြပါ၀င္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သနည္း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marL="400050" lvl="1" indent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အဖြဲ႔တိုင္းမ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ွၾ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သဇာေညာင္းေသာသူမ်ား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marL="400050" lvl="1" indent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ျပသနာတြင္တိုက္ရိုက္ပါ၀င္ေသာသူ</a:t>
            </a:r>
          </a:p>
          <a:p>
            <a:pPr marL="400050" lvl="1" indent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ရပ္ရြာထဲရွိေအာက္ေျခ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အဖြဲ႔အစည္း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သို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႔)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အစိုးရမဟုတ္ေသာအဖြဲ႔အစည္းမ်ားတြင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လုပ္ေဆာင္ေနေသာအဖြဲ႕၀င္မ်ား</a:t>
            </a:r>
          </a:p>
          <a:p>
            <a:pPr marL="400050" lvl="1" indent="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ရပ္ရြာထဲရွိ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ယဥ္ေက်းမ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ႈႏွင့္လူမ်ိဳးစုအဖြဲ႔၀င္မ်ား </a:t>
            </a:r>
          </a:p>
          <a:p>
            <a:pPr marL="400050" lvl="1" indent="0" algn="just">
              <a:lnSpc>
                <a:spcPct val="150000"/>
              </a:lnSpc>
              <a:buFont typeface="Wingdings" pitchFamily="2" charset="2"/>
              <a:buChar char="§"/>
            </a:pP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lvl="1" algn="just">
              <a:lnSpc>
                <a:spcPct val="150000"/>
              </a:lnSpc>
            </a:pP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70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ရပ္ရြာလူထုပါ၀င္ျခင္းျဖင့္လုပ္ငန္းအစီအစဥ္ ေရးဆြဲျခင္း</a:t>
            </a:r>
            <a:endParaRPr lang="de-DE" sz="32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အစီအစဥ္ေရးဆြဲျခင္းတစ္ေလ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ွ်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ာက္လံုးတြင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ေဒသဆိုင္ရာအာဏာပိုင္မ်ား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ပါ၀င္ရန္လိုအပ္သည္။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အဘယ္ေၾကာင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ဆိုေသာ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ရပ္ရြာအတြင္းတြင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၄င္းတို႔စဥ္ဆက္မျပတ္ပါ၀င္စြမ္းေဆာင္မႈရွိျပီး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သတင္း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အခ်က္အလက္မ်ား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ၿ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မဲရရွိရန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ဖစ္သည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marL="0" lvl="0" indent="0" algn="just">
              <a:lnSpc>
                <a:spcPct val="170000"/>
              </a:lnSpc>
              <a:buNone/>
            </a:pP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အလားတူစြာရပ္ရြာလူထုကလည္း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အစီအစဥ္ေရးဆြဲျခင္း၏တိုးတက္မႈမ်ားကို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ထိန္းသိမ္းထားရမည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marL="0" lvl="0" indent="0" algn="just">
              <a:lnSpc>
                <a:spcPct val="170000"/>
              </a:lnSpc>
              <a:buNone/>
            </a:pP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endParaRPr lang="en-US" sz="2000" dirty="0" smtClean="0">
              <a:latin typeface="Zawgyi-One" pitchFamily="34" charset="0"/>
              <a:cs typeface="Zawgyi-One" pitchFamily="34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ရပ္ရြာလူထုကအျမဲစိတ္၀င္စားမႈျ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ပင္ထန္ေအာင္စြမ္းေဆာင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္ႏ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ိုင္ရန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လူမႈေရးလုပ္ငန္းမ်ား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အတူ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အစီအစဥ္ညွိႏိႈင္းေဆာင္ရြက္မႈမ်ားကို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လုပ္ေဆာင္ရသည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>
              <a:lnSpc>
                <a:spcPct val="170000"/>
              </a:lnSpc>
              <a:buNone/>
            </a:pPr>
            <a:endParaRPr lang="de-DE" sz="2000" dirty="0" smtClean="0">
              <a:latin typeface="Zawgyi-One" pitchFamily="34" charset="0"/>
              <a:cs typeface="Zawgyi-One" pitchFamily="34" charset="0"/>
            </a:endParaRPr>
          </a:p>
          <a:p>
            <a:pPr>
              <a:lnSpc>
                <a:spcPct val="170000"/>
              </a:lnSpc>
              <a:buNone/>
            </a:pPr>
            <a:endParaRPr lang="de-DE" sz="20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5160-B31F-428B-85D7-3517104A521C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71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73380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902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အစီအစဥ္၏ရည္ရြယ္ခ်က္မ်ားခ်တ္မွတ္ျခင္း</a:t>
            </a:r>
            <a:endParaRPr lang="de-DE" sz="32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ရည္ရြက္ခ်က္မ်ားသည္ က</a:t>
            </a:r>
            <a:r>
              <a:rPr lang="my-MM" sz="2400" dirty="0" smtClean="0">
                <a:latin typeface="Zawgyi-One"/>
                <a:cs typeface="Zawgyi-One" pitchFamily="34" charset="0"/>
              </a:rPr>
              <a:t>႑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ေပါင္းစံု</a:t>
            </a:r>
            <a:r>
              <a:rPr lang="en-US" sz="2400" dirty="0" smtClean="0">
                <a:latin typeface="Zawgyi-One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စစ္ေဆးျခင္းရလဒ္မ်ား</a:t>
            </a:r>
            <a:r>
              <a:rPr lang="en-US" sz="2400" dirty="0" smtClean="0">
                <a:latin typeface="Zawgyi-One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ေပၚတြင္အေျခခံသင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့္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သည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္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Zawgyi-One"/>
              <a:cs typeface="Zawgyi-One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Zawgyi-One"/>
                <a:cs typeface="Zawgyi-One" pitchFamily="34" charset="0"/>
              </a:rPr>
              <a:t>ရပ္ရြာလူ၏စိတ္အားျပင္းျပမႈေပၚတြင္ထင္ဟပ္သင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့္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သည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္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Zawgyi-One"/>
              <a:cs typeface="Zawgyi-One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Zawgyi-One"/>
                <a:cs typeface="Zawgyi-One" pitchFamily="34" charset="0"/>
              </a:rPr>
              <a:t>လုပ္ငန္းအစီအစဥ္တြင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္ ရပ္ရြာလူထုကိုယ္စားလွယ္မ်ားပါ၀င္ 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သင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့္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သည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္။</a:t>
            </a:r>
            <a:endParaRPr lang="de-DE" sz="24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5160-B31F-428B-85D7-3517104A521C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72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930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Zawgyi-One" pitchFamily="34" charset="0"/>
                <a:cs typeface="Zawgyi-One" pitchFamily="34" charset="0"/>
              </a:rPr>
              <a:t>အဖြဲ႕ခြဲမ်ားဖြဲ႔စည္းျခင္း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ပါ၀င္လုပ္ေဆာင္မည့္သူမ်ားကို အဖြဲ႕မ်ားထပ္မံခြဲရသည္ (ဥပမာ- ႀကိဳတင္ျပင္ဆင္ျခင္းႏွင့္ထိခိုက္မႈေလ်ာ့ပါးေရး၊ ကယ္ဆယ္ေရးႏွင့္တုံ႔ျပန္ေရး၊ ျပန္လည္ထူေထာင္ေရးႏွင့္ ေနရာျပန္လည္ခ်ထားေရး၊ က်န္းမာေရးေစာင့္ေရွာက္မႈ၊ စိတ္ခြန္အားေပးေရး၊ ေစာင့္ၾကည့္ေလ့လာျခင္းႏွင့္အကဲျဖတ္ စစ္ေဆးေရး)</a:t>
            </a:r>
          </a:p>
          <a:p>
            <a:pPr>
              <a:lnSpc>
                <a:spcPct val="150000"/>
              </a:lnSpc>
            </a:pP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အေကာင္အထည္ေဖာ္လုပ္ငန္းစဥ္တစ္ခုလံုးတြင္ ေဘးအႏၲရာယ္ေလ်ာ့ပါးေရးေကာ္မတီက ၾကီးၾကပ္ရသည္။</a:t>
            </a:r>
            <a:endParaRPr lang="de-DE" sz="24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5160-B31F-428B-85D7-3517104A521C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73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754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ေဘးအႏၲရာယ္ေလ်ာ့ပါးေရးလုပ္ငန္းစဥ္မ်ားခြဲေ၀ျခင္း</a:t>
            </a:r>
            <a:endParaRPr lang="de-DE" sz="28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ရပ္ရြာလူထုေစီအစဥိေရးဆြဲျခင္းတြင္ ရပ္ရြာလူထုကေဆာင္ရြက္ႏိုင္ မည့္လုပ္ငန္းမ်ားပါ၀င္သင့္သည္</a:t>
            </a:r>
          </a:p>
          <a:p>
            <a:pPr lvl="1" algn="just">
              <a:lnSpc>
                <a:spcPct val="160000"/>
              </a:lnSpc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ဆံုးရႈံးမႈမ်ားကိုအစားထိုးျခင္းထက္ ဆံုးရႈံးမႈမ်ားမရွိေအာင္ ေရွာင္ရွားရမည္။</a:t>
            </a:r>
          </a:p>
          <a:p>
            <a:pPr lvl="1" algn="just">
              <a:lnSpc>
                <a:spcPct val="160000"/>
              </a:lnSpc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ေဒသႏွင့္အံမ၀င္ဂြင္မက်မႈမ်ားကိုေရွာင္ရွားရမည္။</a:t>
            </a:r>
          </a:p>
          <a:p>
            <a:pPr lvl="1" algn="just">
              <a:lnSpc>
                <a:spcPct val="160000"/>
              </a:lnSpc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အိမ္ေထာင္စုမ်ား၊ရပ္ရြာႏွင့္ အစိုးရပိုင္ဆိုင္သည့္ပစၥည္းဥစၥာမ်ားကို ကာကြယ္ရမည္။</a:t>
            </a:r>
          </a:p>
          <a:p>
            <a:pPr lvl="1" algn="just">
              <a:lnSpc>
                <a:spcPct val="160000"/>
              </a:lnSpc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ရပ္ရြာလူထုလုံျခံဳမႈကိုကာကြယ္ၿပီး လူတန္းေစ့ညီတူညီမွ် စံစားႏိုင္ရမည္။</a:t>
            </a:r>
          </a:p>
          <a:p>
            <a:pPr lvl="1" algn="just">
              <a:lnSpc>
                <a:spcPct val="160000"/>
              </a:lnSpc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ေဘးအႏၲရာယ္က်ေရာက္လြယ္မႈအရွိဆံုးေသာလူထု၏ လိုအပ္ခ်က္မ်ားကို လံုေလာက္စြာေဖာ္ထုတ္ရမည္။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5160-B31F-428B-85D7-3517104A521C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74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217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မွတ္သားထားရမည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အခ်က္မ်ား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7315200" cy="2514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ရပ္ရြာလူထုလုပ္ငန္းစဥ္အမ်ားအျပားတြင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အဓိကၾကံဳေတ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ြ႕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ခဲ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့ၾ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ကရေသာအခက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အခဲမ်ားမွာ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စိစဥ္ထားျပီးေသာ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ေစာင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့္ၾ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ေလ့လာျခင္း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အကဲျဖတ္စစ္ေဆးမ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ႈ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မ်ားအားနည္းျခင္း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သို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႔)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မရွိျခင္း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 ၄င္းတို႔အားေထာက္ပံ့ေပးမည့္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ေငြေၾကးအသံုးစရိတ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နည္းပါးျခင္း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သို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႔)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မရွိျခင္း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အစီအစဥ္ေရးဆြဲရာတြင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အဓိက်ေသာအခ်က္တစ္ခ်က္မွာ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အစီအစဥ္တိုင္းတြင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ေစာင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့္ၾ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ကည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စစ္ေဆးေရး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အကဲျဖတ္စစ္ေဆးျခင္း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မ်ားရွိသင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့္ျ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ပီး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အခ်ိန္ကာလ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သတ္မွတ္ခ်က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္ႏွင့္ </a:t>
            </a:r>
            <a:r>
              <a:rPr lang="en-US" sz="1600" dirty="0" err="1" smtClean="0">
                <a:latin typeface="Zawgyi-One" pitchFamily="34" charset="0"/>
                <a:cs typeface="Zawgyi-One" pitchFamily="34" charset="0"/>
              </a:rPr>
              <a:t>ေငြေၾကးအသံုးစရိတ္လည္းလံုေလာက္စြာရွိရမည</a:t>
            </a:r>
            <a:r>
              <a:rPr lang="en-US" sz="1600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 marL="0" indent="0" algn="just">
              <a:buNone/>
            </a:pPr>
            <a:endParaRPr lang="en-US" sz="1600" dirty="0" smtClean="0">
              <a:latin typeface="Zawgyi-One" pitchFamily="34" charset="0"/>
              <a:cs typeface="Zawgyi-One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Zawgyi-One" pitchFamily="34" charset="0"/>
              <a:cs typeface="Zawgyi-One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75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3840480"/>
            <a:ext cx="7467600" cy="3093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စီစဥ္ထားေသာလုပ္ငန္းအစီအစဥ္မ်ား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ေသခ်ာခိုင္မာေစရန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္ႏွင့္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လုပ္ေဆာင္မည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စီမံခ်က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္ႏွင့္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ကိုက္ညီမႈရွိေစရန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ရာသီဥတု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ေျပာင္းလဲျခင္းကဲ့သို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႔ ဘက္ေပါင္းစံုမွ၀င္ေရာက္လာေသာ 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ပသနာအေျခေနမ်ား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ႏွင့္ ပတ္၀န္းက်င္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ထိန္းသိမ္းေရးကို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လည္းေကာင္းမြန္စြာညွိႏိႈင္းေဆာင္ရြက္ရန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လိုအပ္သည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Zawgyi-One" pitchFamily="34" charset="0"/>
              <a:cs typeface="Zawgyi-One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822960" cy="82296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4114800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7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လိုအပ္ေသာအရင္းအျမစ္မ်ားကိုျပင္ဆင္ဆံုးျဖတ္ျခင္း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ေရးဆြဲထားၿပီးေသာအစီစဥ္အားလံုးအတြက္ လိုအပ္ေသာ အရင္းအျမစ္မ်ားကိုျပင္ဆင္ဆံုးျဖတ္ေပးရန္လိုအပ္သည္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ေမွ်ာ္မွန္းဘ</a:t>
            </a:r>
            <a:r>
              <a:rPr lang="my-MM" sz="2400" dirty="0" smtClean="0">
                <a:latin typeface="Zawgyi-One"/>
                <a:cs typeface="Zawgyi-One" pitchFamily="34" charset="0"/>
              </a:rPr>
              <a:t>႑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ာေငြပမာဏ</a:t>
            </a:r>
            <a:endParaRPr lang="de-DE" sz="2400" dirty="0" smtClean="0">
              <a:latin typeface="Zawgyi-One" pitchFamily="34" charset="0"/>
              <a:cs typeface="Zawgyi-One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ရပ္ရြာအတြင္းတြင္ရႏိုင္ေသာအရင္းအျမစ္မ်ား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ေဒသတြင္ရႏိုင္ေသာအရင္းအျမစ္မ်ား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အစီအစဥ္အတြက္ အရင္းအျမစ္မ်ားကိုေတာင္းဆိုႏိုင္ျခင္း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လိုအပ္ေသာအရင္းအျမစ္မ်ားကိုျပင္ပမွေတာင္းဆိုႏိုင္ျခင္း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5160-B31F-428B-85D7-3517104A521C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76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123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အစီအစဥ္ေရးဆြဲျခင္းကိုအဆံုးသတ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de-DE" sz="2000" dirty="0" smtClean="0">
                <a:latin typeface="Zawgyi-One" pitchFamily="34" charset="0"/>
                <a:cs typeface="Zawgyi-One" pitchFamily="34" charset="0"/>
              </a:rPr>
              <a:t>လုပ္ငန္းေဆာင္တာတစ္ခုခ်င္းစီအတြက္ ေခါင္းေဆာင္သတ္မွတ္ျခင္း</a:t>
            </a:r>
          </a:p>
          <a:p>
            <a:pPr algn="just">
              <a:lnSpc>
                <a:spcPct val="150000"/>
              </a:lnSpc>
            </a:pPr>
            <a:r>
              <a:rPr lang="de-DE" sz="2000" dirty="0" smtClean="0">
                <a:latin typeface="Zawgyi-One" pitchFamily="34" charset="0"/>
                <a:cs typeface="Zawgyi-One" pitchFamily="34" charset="0"/>
              </a:rPr>
              <a:t>လုပ္ငန္းစဥ္တစ္ခုခ်င္းစီအတြက္ အခ်ိန္ဇယားျပင္ဆင္ျခင္း</a:t>
            </a:r>
          </a:p>
          <a:p>
            <a:pPr algn="just">
              <a:lnSpc>
                <a:spcPct val="150000"/>
              </a:lnSpc>
            </a:pPr>
            <a:r>
              <a:rPr lang="de-DE" sz="2000" dirty="0" smtClean="0">
                <a:latin typeface="Zawgyi-One" pitchFamily="34" charset="0"/>
                <a:cs typeface="Zawgyi-One" pitchFamily="34" charset="0"/>
              </a:rPr>
              <a:t>လုပ္ငန္းအစီအစဥ္ေဆာင္ရြက္ျခင္းႏွင့္ စည္းမ်ဥ္းမူ၀ါဒမ်ားခ်မွတ္ထားျခင္း</a:t>
            </a:r>
          </a:p>
          <a:p>
            <a:pPr algn="just">
              <a:lnSpc>
                <a:spcPct val="150000"/>
              </a:lnSpc>
            </a:pPr>
            <a:r>
              <a:rPr lang="de-DE" sz="2000" dirty="0" smtClean="0">
                <a:latin typeface="Zawgyi-One" pitchFamily="34" charset="0"/>
                <a:cs typeface="Zawgyi-One" pitchFamily="34" charset="0"/>
              </a:rPr>
              <a:t>ျဖစ္လာႏိုင္ေသာအခက္အခဲမ်ားကိုေဖာ္ထုတ္ျခင္း</a:t>
            </a:r>
          </a:p>
          <a:p>
            <a:pPr algn="just">
              <a:lnSpc>
                <a:spcPct val="150000"/>
              </a:lnSpc>
            </a:pPr>
            <a:r>
              <a:rPr lang="de-DE" sz="2000" dirty="0" smtClean="0">
                <a:latin typeface="Zawgyi-One" pitchFamily="34" charset="0"/>
                <a:cs typeface="Zawgyi-One" pitchFamily="34" charset="0"/>
              </a:rPr>
              <a:t>အစီအစဥ္ေရးဆြဲသြားၿပီးေသာအခါ ပါ၀င္ေဆာင္ရြက္မည့္သူမ်ားအား အသိေပး ျဖန္႔ေ၀ျခင္း</a:t>
            </a:r>
          </a:p>
          <a:p>
            <a:pPr algn="just">
              <a:lnSpc>
                <a:spcPct val="150000"/>
              </a:lnSpc>
            </a:pPr>
            <a:endParaRPr lang="de-DE" sz="20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5160-B31F-428B-85D7-3517104A521C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77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964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ေဘးအႏၲရာယ္ေလ်ာ့ပါးေရးအစီအစဥ္ေရးဆြဲရာတြင္ပါ၀င္ေသာအဓိကအခ်က္မ်ား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de-DE" sz="1600" dirty="0" smtClean="0">
                <a:latin typeface="Zawgyi-One" pitchFamily="34" charset="0"/>
                <a:cs typeface="Zawgyi-One" pitchFamily="34" charset="0"/>
              </a:rPr>
              <a:t>ရည္ရြယ္ခ်က္မ်ားႏွင့္ဦးတည္လုပ္ေဆာင္မည့္အစီအစဥ္မ်ား</a:t>
            </a:r>
          </a:p>
          <a:p>
            <a:pPr>
              <a:lnSpc>
                <a:spcPct val="170000"/>
              </a:lnSpc>
            </a:pPr>
            <a:r>
              <a:rPr lang="de-DE" sz="1600" dirty="0" smtClean="0">
                <a:latin typeface="Zawgyi-One" pitchFamily="34" charset="0"/>
                <a:cs typeface="Zawgyi-One" pitchFamily="34" charset="0"/>
              </a:rPr>
              <a:t>လိုက္ေလ်ာညီေထြရွိမႈ</a:t>
            </a:r>
          </a:p>
          <a:p>
            <a:pPr>
              <a:lnSpc>
                <a:spcPct val="170000"/>
              </a:lnSpc>
            </a:pPr>
            <a:r>
              <a:rPr lang="de-DE" sz="1600" dirty="0" smtClean="0">
                <a:latin typeface="Zawgyi-One" pitchFamily="34" charset="0"/>
                <a:cs typeface="Zawgyi-One" pitchFamily="34" charset="0"/>
              </a:rPr>
              <a:t>အစီအစဥ္ေရးဆြဲရာတြင္အဓိကက်ေသာအဖြဲ႔အစည္းအမ်ား၏ တာ၀န္မ်ားကိုေဖာ္ျပျခင္း</a:t>
            </a:r>
          </a:p>
          <a:p>
            <a:pPr>
              <a:lnSpc>
                <a:spcPct val="170000"/>
              </a:lnSpc>
            </a:pPr>
            <a:r>
              <a:rPr lang="de-DE" sz="1600" dirty="0" smtClean="0">
                <a:latin typeface="Zawgyi-One" pitchFamily="34" charset="0"/>
                <a:cs typeface="Zawgyi-One" pitchFamily="34" charset="0"/>
              </a:rPr>
              <a:t>ရပ္ရြာအားလုပ္ငန္းအစီအစဥ္အက်ဥ္းခ်ဳပ္ကိုရွင္းျပျခင္း</a:t>
            </a:r>
          </a:p>
          <a:p>
            <a:pPr>
              <a:lnSpc>
                <a:spcPct val="170000"/>
              </a:lnSpc>
            </a:pPr>
            <a:r>
              <a:rPr lang="de-DE" sz="1600" dirty="0" smtClean="0">
                <a:latin typeface="Zawgyi-One" pitchFamily="34" charset="0"/>
                <a:cs typeface="Zawgyi-One" pitchFamily="34" charset="0"/>
              </a:rPr>
              <a:t>ရပ္ရြာလူထု၏ေဘးအႏၲရာယ္အေျခအေန</a:t>
            </a:r>
          </a:p>
          <a:p>
            <a:pPr>
              <a:lnSpc>
                <a:spcPct val="170000"/>
              </a:lnSpc>
            </a:pPr>
            <a:r>
              <a:rPr lang="de-DE" sz="1600" dirty="0" smtClean="0">
                <a:latin typeface="Zawgyi-One" pitchFamily="34" charset="0"/>
                <a:cs typeface="Zawgyi-One" pitchFamily="34" charset="0"/>
              </a:rPr>
              <a:t>ေဘးအႏၲရာယ္ေလ်ာ့ပါးေရးအတြက္ မဟာဗ်ဴဟာႏွင့္ လုပ္ငန္းေဆာင္တာမ်ား</a:t>
            </a:r>
          </a:p>
          <a:p>
            <a:pPr>
              <a:lnSpc>
                <a:spcPct val="170000"/>
              </a:lnSpc>
            </a:pPr>
            <a:r>
              <a:rPr lang="de-DE" sz="1600" dirty="0" smtClean="0">
                <a:latin typeface="Zawgyi-One" pitchFamily="34" charset="0"/>
                <a:cs typeface="Zawgyi-One" pitchFamily="34" charset="0"/>
              </a:rPr>
              <a:t>တာ၀န္ႏွင့္၀တၱရားမ်ား</a:t>
            </a:r>
          </a:p>
          <a:p>
            <a:pPr>
              <a:lnSpc>
                <a:spcPct val="170000"/>
              </a:lnSpc>
            </a:pPr>
            <a:r>
              <a:rPr lang="de-DE" sz="1600" dirty="0" smtClean="0">
                <a:latin typeface="Zawgyi-One" pitchFamily="34" charset="0"/>
                <a:cs typeface="Zawgyi-One" pitchFamily="34" charset="0"/>
              </a:rPr>
              <a:t>လုပ္ငန္းအခ်ိန္ဇယားမ်ား</a:t>
            </a:r>
          </a:p>
          <a:p>
            <a:pPr>
              <a:lnSpc>
                <a:spcPct val="170000"/>
              </a:lnSpc>
            </a:pPr>
            <a:r>
              <a:rPr lang="de-DE" sz="1600" dirty="0" smtClean="0">
                <a:latin typeface="Zawgyi-One" pitchFamily="34" charset="0"/>
                <a:cs typeface="Zawgyi-One" pitchFamily="34" charset="0"/>
              </a:rPr>
              <a:t>အစီအစဥ္၏ထူးျခားခ်က္မ်ားကိုျပန္လည္ေလ့လာျခင္း</a:t>
            </a:r>
          </a:p>
          <a:p>
            <a:pPr>
              <a:lnSpc>
                <a:spcPct val="170000"/>
              </a:lnSpc>
            </a:pPr>
            <a:r>
              <a:rPr lang="de-DE" sz="1600" dirty="0" smtClean="0">
                <a:latin typeface="Zawgyi-One" pitchFamily="34" charset="0"/>
                <a:cs typeface="Zawgyi-One" pitchFamily="34" charset="0"/>
              </a:rPr>
              <a:t>ဆက္သြယ္ရန္လိပ္စာႏွင့္ တယ္လီဖုန္းနံပါတ္မ်ား</a:t>
            </a:r>
          </a:p>
          <a:p>
            <a:pPr>
              <a:lnSpc>
                <a:spcPct val="170000"/>
              </a:lnSpc>
            </a:pPr>
            <a:r>
              <a:rPr lang="de-DE" sz="1600" dirty="0" smtClean="0">
                <a:latin typeface="Zawgyi-One" pitchFamily="34" charset="0"/>
                <a:cs typeface="Zawgyi-One" pitchFamily="34" charset="0"/>
              </a:rPr>
              <a:t>အပိုပါစာမ်ာက္ႏွာမ်ား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5160-B31F-428B-85D7-3517104A521C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78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288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အေရးၾကီးေသာအခ်က္မ်ား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ေနာက္ဆံုးေရးဆြဲျပီးေသာအစီအစဥ္ကို ပံုမွန္မြမ္းမံျပင္ဆင္ျပီး ေဒသဆိုင္ရာအာဏာပိုင္မ်ားႏွင့္ရပ္ရြာလူထု  ရပ္မိရပ္ဖမ်ားကို မွ်ေ၀ေပးရသည္။</a:t>
            </a:r>
          </a:p>
          <a:p>
            <a:pPr algn="just">
              <a:lnSpc>
                <a:spcPct val="150000"/>
              </a:lnSpc>
            </a:pPr>
            <a:endParaRPr lang="de-DE" sz="2400" dirty="0" smtClean="0">
              <a:latin typeface="Zawgyi-One" pitchFamily="34" charset="0"/>
              <a:cs typeface="Zawgyi-One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ေက်ာင္းအေျချပဳအစီအစဥ္ေရးဆြဲျခင္းႏွင့္ ရပ္ရြာလူထု အစီအစဥ္ ေရးဆြဲျခင္းတို႔အျခား ခိုင္မာေသာဆက္ႏြယ္မႈရွိ သင့္သည္။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5160-B31F-428B-85D7-3517104A521C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79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8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သိထားရမည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အခ်က္မ်ား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…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391400" cy="4343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စီမံခ်က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္လုပ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္ငန္းမ်ားတြင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ပ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ါ၀င္လုပ္ေဆာင္မည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့္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ဒသခံမ်ား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၏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အ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ေျခခံအ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ားျ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ဖင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ေမ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ွ်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ာမွန္းထားသည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အခန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္းက</a:t>
            </a:r>
            <a:r>
              <a:rPr lang="my-MM" sz="2000" dirty="0">
                <a:latin typeface="Zawgyi-One"/>
                <a:cs typeface="Zawgyi-One" pitchFamily="34" charset="0"/>
              </a:rPr>
              <a:t>႑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မ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ွာ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-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ရပ္ရြာအေျချပ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ဳ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ေ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ဘးအ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ရာယ္ေလ်ာ့ပါးေရးလုပ္ငန္းမ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်ားက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ို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အစီအစဥ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ပီးသည္အထိ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စီမံခန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္႕ခြဲမႈတြင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္တ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ာ၀န္ယူရန္ျ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ဖစ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္သည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္။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လုပ္ငန္းအစီအစဥ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္ႏွင့္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ရင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္ႏွ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ီးေအာင္မိတ္ဆက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္ျခင္းအစည္း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အေ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၀းတြ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င္ အဓ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ိက္ပါ၀င္လုပ္ေဆာင္မည့္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သူမ်ား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၏ တာ၀န္ႏွင့္၀တၱရားမ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်ားက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ိုပ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ါ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တင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ပထားရမည္ဟ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ုယ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ူဆသည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။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စ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ီမံခ်က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ပဳလုပ္မည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အခ်ိ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န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က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ာလက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ိုပ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ါ 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အသိေပးထားျခင္းျဖင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့္ ၄င္းတို႔ကိုယ္တိုင္ျ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ပင္ဆင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္မ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ႈမ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်ား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 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ပဳလု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ပ</a:t>
            </a:r>
            <a:r>
              <a:rPr lang="en-US" sz="2000" dirty="0" smtClean="0">
                <a:latin typeface="Zawgyi-One" pitchFamily="34" charset="0"/>
                <a:cs typeface="Zawgyi-One" pitchFamily="34" charset="0"/>
              </a:rPr>
              <a:t>္ ႏ</a:t>
            </a:r>
            <a:r>
              <a:rPr lang="en-US" sz="2000" dirty="0" err="1" smtClean="0">
                <a:latin typeface="Zawgyi-One" pitchFamily="34" charset="0"/>
                <a:cs typeface="Zawgyi-One" pitchFamily="34" charset="0"/>
              </a:rPr>
              <a:t>ို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င္မည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000" dirty="0" err="1">
                <a:latin typeface="Zawgyi-One" pitchFamily="34" charset="0"/>
                <a:cs typeface="Zawgyi-One" pitchFamily="34" charset="0"/>
              </a:rPr>
              <a:t>ဖစ္သည</a:t>
            </a:r>
            <a:r>
              <a:rPr lang="en-US" sz="2000" dirty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8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895600"/>
            <a:ext cx="640080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သိခ်င္ေသာေမးခြန္းမ်ားရွိပါကေမးျမန္းႏိုင္ပါသည</a:t>
            </a:r>
            <a:r>
              <a:rPr lang="en-US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္။</a:t>
            </a:r>
            <a:endParaRPr lang="en-US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8194" name="Picture 2" descr="http://aphroditesbadhabit.files.wordpress.com/2011/06/question_mark_2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32856"/>
            <a:ext cx="2714625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70884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သင္ခန္းစာ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၂။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အေကာင္ထည္ေဖာ္ေဆာင္ရြက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b="0" dirty="0">
              <a:solidFill>
                <a:schemeClr val="tx1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အခန္း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 ၆။ 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လုပ္ငန္းအစီအစဥ္မ်ားအားအေကာင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ထည္ေဖာ္ေဆာင္ရြက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81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4986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ရပ္ရြာအေျချပဳေဘးအ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ရာယ္ေလ်ာ့ပါးေရးဆိုင္ရာမူေဘာင္သင္တန္း</a:t>
            </a:r>
            <a:r>
              <a:rPr lang="en-US" sz="2400" dirty="0" smtClean="0">
                <a:latin typeface="Zawgyi-One" pitchFamily="34" charset="0"/>
                <a:cs typeface="Zawgyi-One" pitchFamily="34" charset="0"/>
              </a:rPr>
              <a:t>- ျ</a:t>
            </a:r>
            <a:r>
              <a:rPr lang="en-US" sz="2400" dirty="0" err="1" smtClean="0">
                <a:latin typeface="Zawgyi-One" pitchFamily="34" charset="0"/>
                <a:cs typeface="Zawgyi-One" pitchFamily="34" charset="0"/>
              </a:rPr>
              <a:t>မန္မာႏိုင္ငံၾကက္ေျခနီအသင္း</a:t>
            </a:r>
            <a:endParaRPr lang="en-US" sz="2400" dirty="0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678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ရည္ရြယ္ခ်က္မ်ား</a:t>
            </a:r>
            <a:endParaRPr lang="en-US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ဤသင္ခန္းစာအခ်ိန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ပီးစီးေသာအခါတက္ေရာက္သူ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သင္တန္းသူသင္တန္းသားမ်ားသည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လူထုပါ၀င္ေဆာင္ရြက္ျ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ခင္းလုပ္ငန္းမ်ားတြင္လမ္းညႊန္မူ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၀ါဒမ်ားကို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ေဖာ္ထုတ္လာႏိုင္မည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ပါ၀င္ေဆာင္ရြက္မည့္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သူမ်ား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အတူေရးဆြဲထားေသာ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လုပ္ငန္းအစိအစဥ္မ်ား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အေကာင္ထည္ေဖာ္ေဆာင္ရြက္မ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ႈ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မ်ားကို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စီမံခန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္႔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ခြဲလာႏိုင္မည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လိုအပ္လ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ွ်င္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ရွိျပီးသားအဖြဲ႕မ်ားကို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ေဖာ္ထုတ္စည္းရံုး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လာႏိုင္မည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္။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82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684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>
                <a:latin typeface="Zawgyi-One" pitchFamily="34" charset="0"/>
                <a:cs typeface="Zawgyi-One" pitchFamily="34" charset="0"/>
              </a:rPr>
              <a:t>လူထုပါ၀င္လုပ္ေဆာင္ျခင္းလုပ္ငန္းစဥ္အတြက္လမ္းညႊန္မႈမ်ား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2475" cy="4525963"/>
          </a:xfrm>
        </p:spPr>
        <p:txBody>
          <a:bodyPr>
            <a:normAutofit/>
          </a:bodyPr>
          <a:lstStyle/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ပါ၀င္ေဆာင္ရြက္ေသာသူမ်ားအားလံုးပူးေပါင္းေဆာင္ရြက္ျခင္း</a:t>
            </a:r>
          </a:p>
          <a:p>
            <a:r>
              <a:rPr lang="de-DE" sz="2600" dirty="0">
                <a:latin typeface="Zawgyi-One" pitchFamily="34" charset="0"/>
                <a:cs typeface="Zawgyi-One" pitchFamily="34" charset="0"/>
              </a:rPr>
              <a:t>ပါ၀င္ေဆာင္ရြက္ေသာသူမ်ား </a:t>
            </a: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အၾကားအျပန္အလွန္ ေဆြးေႏြးျခင္း</a:t>
            </a: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အစီစဥ္တက်ေဆာင္ရြက္ျခင္း</a:t>
            </a: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လည္ပတ္မႈလုပ္ငန္းစဥ္</a:t>
            </a: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စနစ္တက်ခြဲျခမ္းစိတ္ဖ်ာျခင္း</a:t>
            </a: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အျခားသူမ်ား၏ယဥ္ေက်းမႈကို သိျမင္နားလည္လက္ခံျခင္း</a:t>
            </a: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ပြင့္လင္းျမင္သာမႈရွိျခင္း</a:t>
            </a: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အမ်ားသေဘာဆႏၵခံယူျခင္း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ED8D-0FC5-42EE-B058-EDBA037E03D7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83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  <p:pic>
        <p:nvPicPr>
          <p:cNvPr id="14338" name="Picture 2" descr="http://t0.gstatic.com/images?q=tbn:ANd9GcQ7yXLGKgE7EUr5zVsF-LfD2Ov5PwjS8EoZsVPszIc7Yh-HRD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743200"/>
            <a:ext cx="3343275" cy="1371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1874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Zawgyi-One" pitchFamily="34" charset="0"/>
                <a:cs typeface="Zawgyi-One" pitchFamily="34" charset="0"/>
              </a:rPr>
              <a:t>လူထုပါ၀င္အေကာင္ထည္ေဖာ္ေဆာင္ရြက္ျ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၏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အက်ိဳးေက်းဇူးမ်ား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ရပ္ရြာအတြင္းေဘးအ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ရာယ္ေလ်ာ့ပါးေရးလုပ္ငန္းမ်ား၏ရည္ရွည္တည္တံ့မ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ႈႏွင့္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ေအာင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မ္င္မႈမ်ားတိုးတက္လာျခင္း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lvl="0"/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lvl="0"/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ကိုယ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အားကိုကိုယ္းတတ္ေစရန္ကူညီေပးျပီး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ပါ၀င္ေဆာင္ရြက္မည့္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သူမ်ား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၏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ရာယ္ေလ်ာ့ပါးေရးစြမ္းေဆာင္ရည္ကိုျမွင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တင္ေပးႏိုင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lvl="0"/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lvl="0"/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ရပ္ရြာလူထုအားရွိျပီးသားအရင္းျမစ္မ်ား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င့္ 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အခ်ိန္ကန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္႕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သတ္ခ်က္မ်ား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က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ိုစီမံခန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္႔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ခြဲႏိုင္တတ္ေစတတ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လိုအပ္လ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ွ်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င္ေနာက္ထပ္ရင္းျမစ္မ်ား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ရရွိႏိုင္ေအာင္ေဆာင္ရြက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္ႏ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ိုင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lvl="0"/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lvl="0"/>
            <a:r>
              <a:rPr lang="en-US" dirty="0" smtClean="0">
                <a:latin typeface="Zawgyi-One" pitchFamily="34" charset="0"/>
                <a:cs typeface="Zawgyi-One" pitchFamily="34" charset="0"/>
              </a:rPr>
              <a:t>ပါ၀င္လုပ္ေဆာင္သူမ်ားအတြက္ မူ၀ါဒလမ္းစဥ္ကိုခ်မွတ္ေပးႏိုင္ျ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ခခင္း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lvl="0"/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lvl="0"/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မတူညီေသာလူမႈေရးအဖြဲ႔အတြင္း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လိုက္ေလ်ာညီေထြရွိမ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ႈႏွင့္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သီးခံႏိုင္စြမ္းရွိေစရန္ဦး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ေဆာင္ဦးရြက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္ျပဳႏ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ိုင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ရာယ္ေၾကာင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့္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ထိခိုက္ဆံုးရႈံးမႈမ်ား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ရင္ဆိုင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္ၾ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ကံဳေတ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ြ႕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ရေသာအခ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ါ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ေရ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ွ႕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တန္းမွဦးေဆာင္ေဆာင္ရြက္ေပးႏိုင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84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902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Zawgyi-One" pitchFamily="34" charset="0"/>
                <a:cs typeface="Zawgyi-One" pitchFamily="34" charset="0"/>
              </a:rPr>
              <a:t>လူထုပါ၀င္ပူးေပါင္းေဆာင္ရြက္ျ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ခင္းလုပ္ငန္းမ်ား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736540"/>
              </p:ext>
            </p:extLst>
          </p:nvPr>
        </p:nvGraphicFramePr>
        <p:xfrm>
          <a:off x="228600" y="1371600"/>
          <a:ext cx="86868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285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လုပ္ငန္းတာ၀န္မ်ားခြဲေ၀တာ၀န္ေပးျခင္း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အဖြဲ႕ခြဲအတြင္းမိမိတို႔က်ရာတာ၀န္မ်ားကိုခြဲေ၀တာ၀န္ယူ ေဆာင္ရြက္ရသည္။</a:t>
            </a:r>
          </a:p>
          <a:p>
            <a:pPr lvl="1">
              <a:buFont typeface="Wingdings" pitchFamily="2" charset="2"/>
              <a:buChar char="§"/>
            </a:pP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ေခါင္းေဆာင္မႈ</a:t>
            </a:r>
          </a:p>
          <a:p>
            <a:pPr lvl="1">
              <a:buFont typeface="Wingdings" pitchFamily="2" charset="2"/>
              <a:buChar char="§"/>
            </a:pP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စီမံခန္႔ခြဲမႈ</a:t>
            </a:r>
          </a:p>
          <a:p>
            <a:pPr lvl="1">
              <a:buFont typeface="Wingdings" pitchFamily="2" charset="2"/>
              <a:buChar char="§"/>
            </a:pP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နည္းပညာပိုင္းဆိုင္ရာေထာက္ပံ့မႈ</a:t>
            </a:r>
          </a:p>
          <a:p>
            <a:pPr lvl="1">
              <a:buFont typeface="Wingdings" pitchFamily="2" charset="2"/>
              <a:buChar char="§"/>
            </a:pP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ဘ</a:t>
            </a:r>
            <a:r>
              <a:rPr lang="my-MM" sz="2400" dirty="0" smtClean="0">
                <a:latin typeface="Zawgyi-One"/>
                <a:cs typeface="Zawgyi-One" pitchFamily="34" charset="0"/>
              </a:rPr>
              <a:t>႑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ာေရးစီမံခန</a:t>
            </a:r>
            <a:r>
              <a:rPr lang="en-US" sz="2400" dirty="0" smtClean="0">
                <a:latin typeface="Zawgyi-One"/>
                <a:cs typeface="Zawgyi-One" pitchFamily="34" charset="0"/>
              </a:rPr>
              <a:t>္႔</a:t>
            </a:r>
            <a:r>
              <a:rPr lang="en-US" sz="2400" dirty="0" err="1" smtClean="0">
                <a:latin typeface="Zawgyi-One"/>
                <a:cs typeface="Zawgyi-One" pitchFamily="34" charset="0"/>
              </a:rPr>
              <a:t>ခြဲမ</a:t>
            </a:r>
            <a:r>
              <a:rPr lang="en-US" sz="2400" dirty="0" smtClean="0">
                <a:latin typeface="Zawgyi-One"/>
                <a:cs typeface="Zawgyi-One" pitchFamily="34" charset="0"/>
              </a:rPr>
              <a:t>ႈ</a:t>
            </a:r>
            <a:endParaRPr lang="de-DE" sz="2400" dirty="0" smtClean="0">
              <a:latin typeface="Zawgyi-One" pitchFamily="34" charset="0"/>
              <a:cs typeface="Zawgyi-One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အုပ္ခ်ဳပ္မႈ</a:t>
            </a:r>
          </a:p>
          <a:p>
            <a:pPr lvl="1">
              <a:buFont typeface="Wingdings" pitchFamily="2" charset="2"/>
              <a:buChar char="§"/>
            </a:pPr>
            <a:r>
              <a:rPr lang="de-DE" sz="2400" dirty="0" smtClean="0">
                <a:latin typeface="Zawgyi-One" pitchFamily="34" charset="0"/>
                <a:cs typeface="Zawgyi-One" pitchFamily="34" charset="0"/>
              </a:rPr>
              <a:t>လူထုပါ၀င္ေအာင္ေဆာ္ၾသျခင္း</a:t>
            </a:r>
          </a:p>
          <a:p>
            <a:pPr lvl="1"/>
            <a:endParaRPr lang="de-DE" dirty="0" smtClean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ED8D-0FC5-42EE-B058-EDBA037E03D7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86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434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စြမ္းေဆာင္ရည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မွင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တင္ေပးျခင္း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အစီအစဥ္အေကာင္ထည္ေဖာ္ေဆာင္ရြက္ျခင္းအတြက္ တိက်ေသာနည္းပညာကၽြမ္းက်င္မႈအတတ္ပညာမ်ားလိုအပ္ သည္။</a:t>
            </a: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အစီအစဥ္သည္ အရင္းျမစ္မ်ား(သို႔) အခ်ိန္ကန္႔သတ္မႈမ်ား ရွိပါက မိတ္ဖက္အဖြဲ႔အစည္းမ်ားႏွင့္ခ်ဥ္းကပ္ျပီးအကူအညီ မ်ားေတာင္ခံသင့္သည္</a:t>
            </a:r>
            <a:endParaRPr lang="de-DE" sz="26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ED8D-0FC5-42EE-B058-EDBA037E03D7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87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222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နမူနာသင္တန္းမ်ား</a:t>
            </a:r>
            <a:endParaRPr lang="en-US" sz="28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/>
              <a:pPr/>
              <a:t>88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354844"/>
              </p:ext>
            </p:extLst>
          </p:nvPr>
        </p:nvGraphicFramePr>
        <p:xfrm>
          <a:off x="304800" y="457200"/>
          <a:ext cx="8686800" cy="6583680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1143000"/>
                <a:gridCol w="2209800"/>
                <a:gridCol w="2667000"/>
                <a:gridCol w="2667000"/>
              </a:tblGrid>
              <a:tr h="323273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သင္တန္း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အမ်ိဴးစား</a:t>
                      </a:r>
                      <a:endParaRPr lang="en-US" sz="18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ေဘးအ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ႏၲ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ရာယ္ကာ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ကြယ္ေရး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ႏွင့္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တံု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႔ျ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ပန္မ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ႈ</a:t>
                      </a:r>
                      <a:endParaRPr lang="en-US" sz="16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ေဘးအ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ႏၲ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ရာယ္ေလ်ာ့ပါးေရး</a:t>
                      </a:r>
                      <a:endParaRPr lang="en-US" sz="16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အဖြဲ႔အစည္းဆိုင္ရာစီမံခန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္႕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ခြဲမ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ႈႏွင့္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ဖြံ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႔ျ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ဖိဳးေရး</a:t>
                      </a:r>
                      <a:endParaRPr lang="en-US" sz="16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55418" marR="55418" marT="0" marB="0"/>
                </a:tc>
              </a:tr>
              <a:tr h="224028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သင္တန္း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သင္ရိုးညႊန္း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တန္းမ်ားကို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”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မြမ္းသင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တန္း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”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အျဖစ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 ျ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ပန္လည္ပုိ႔ခ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်ႏ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ိုင္သည</a:t>
                      </a:r>
                      <a:r>
                        <a:rPr lang="en-US" sz="16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္။</a:t>
                      </a:r>
                      <a:endParaRPr lang="en-US" sz="18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ရွာေဖြေရး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ႏွင့္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ကယ္ဆယ္ေရး</a:t>
                      </a:r>
                      <a:endParaRPr lang="en-US" sz="1600" dirty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ေဆး၀ါးႏွင့္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ေရွးဦးျပဳစုျခင္း</a:t>
                      </a:r>
                      <a:endParaRPr lang="en-US" sz="1600" dirty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ကယ္ဆယ္ေရး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ႏွင့္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ေထာက္ပံ့ေရး</a:t>
                      </a:r>
                      <a:endParaRPr lang="en-US" sz="1600" dirty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အေရးေပၚအမိုး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အကာေနစရာတည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္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ေဆာက္ခန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္႔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ခြဲမ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ႈ</a:t>
                      </a:r>
                      <a:endParaRPr lang="en-US" sz="1600" dirty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ေဘးလြတ္ရာသို႔ေျပာင္း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ေရ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ႊ႕ျ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ခင္းဆိုင္ရာစီမံခန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္႔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ခြဲမ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ႈ</a:t>
                      </a:r>
                      <a:endParaRPr lang="en-US" sz="16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ေဘးအ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ႏၲ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ရာယ္ေလ်ာ့ပါးေရး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မိတ္ဆက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</a:t>
                      </a: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ေဘးအ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ႏၲ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ရာယ္ေလ်ာ့ပါးေရးအသိပညာေပး</a:t>
                      </a:r>
                      <a:endParaRPr lang="en-US" sz="16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ၾ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ကိဳတင္သတိေပးစနစ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</a:t>
                      </a: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စနစ္တက်ထိခိုက္မႈေလ်ာ့ပါး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ေရး</a:t>
                      </a:r>
                      <a:endParaRPr lang="en-US" sz="16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အသက္ေမြး၀မ္းေၾကာင္းဆိုင္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ရာ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သင္တန္း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ႏွင့္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ဖြံ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႕ျ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ဖိဳးေရး</a:t>
                      </a:r>
                      <a:endParaRPr lang="en-US" sz="16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None/>
                      </a:pPr>
                      <a:endParaRPr lang="en-US" sz="16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ေခါင္းေဆာင္မ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ႈ</a:t>
                      </a: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ညွိ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ႏႈ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ိင္းေဆာင္းရြက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္ျ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ခင္း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၊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ပဋိပကၡစီမံခန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္႔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ခြဲေရး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ႏွင့္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ေျဖ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ရွင္းေရး</a:t>
                      </a:r>
                      <a:endParaRPr lang="en-US" sz="1600" baseline="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လူထုပါ၀င္ေအာင္ေဆာ္ၾသ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စည္းရံုးျခင္း</a:t>
                      </a:r>
                      <a:endParaRPr lang="en-US" sz="16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အသံုးစရိတ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္ႏွင့္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ေငြေၾကးစီမံခန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္႔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ခြဲမ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ႈ</a:t>
                      </a:r>
                      <a:endParaRPr lang="en-US" sz="16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အဆိုျပဳတင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္ျ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ပလႊာ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ႏွင့္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အစီရင္ခံစာေရးနည္း</a:t>
                      </a:r>
                      <a:endParaRPr lang="en-US" sz="16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အစည္းအေ၀း(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သို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႔)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သင္တန္း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တြင္ပ့ံပိုးသူဆရာျဖစ္သင္တ္း</a:t>
                      </a:r>
                      <a:endParaRPr lang="en-US" sz="16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စာရြက္စာတမ္းမွတ္တမ္းမွတ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ရာျပင္ဆင္ခန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္႔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ခြဲျခင္း</a:t>
                      </a:r>
                      <a:endParaRPr lang="en-US" sz="16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55418" marR="55418" marT="0" marB="0"/>
                </a:tc>
              </a:tr>
              <a:tr h="17780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တိက်ေသာဘာသာ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ရပ္အလိုက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သင္တန္း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မ်ား</a:t>
                      </a:r>
                      <a:endParaRPr lang="en-US" sz="18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0" marR="0" indent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ေဘးအ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ႏၲ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ရာယ္ေလ်ာ့ပါးေရး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ႏွင့္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ပညာေပး</a:t>
                      </a:r>
                      <a:endParaRPr lang="en-US" sz="16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ေဘးအ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ႏၲ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ရာယ္ေလ်ာ့ပါးေရး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ႏွင့္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က်န္းမာေရး</a:t>
                      </a:r>
                      <a:endParaRPr lang="en-US" sz="16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ေရ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ႏွင့္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သန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္႔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ရွင္းေရး</a:t>
                      </a:r>
                      <a:endParaRPr lang="en-US" sz="16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ရာသီဥတုေျပာင္းလဲျခင္းသိ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ေကာင္းစရာ</a:t>
                      </a:r>
                      <a:endParaRPr lang="en-US" sz="16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ပတ္၀န္းက်င္စီမံခန္႔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ခြဲမ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ႈ</a:t>
                      </a: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က်ား-မ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ႏွင့္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ေဘးအ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ႏၲ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ရာယ္စီမံခန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္႔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ခြဲ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ေရး</a:t>
                      </a:r>
                      <a:endParaRPr lang="en-US" sz="16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0" marR="0" indent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55418" marR="55418" marT="0" marB="0"/>
                </a:tc>
                <a:tc>
                  <a:txBody>
                    <a:bodyPr/>
                    <a:lstStyle/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ရွိျပီးသားအသင္းအဖြဲ႔မ်ား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ႏွင့္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အရင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္ျ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မစ္မ်ားေဆာ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္ၾ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သစည္းရံုး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 ျ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ခင္း</a:t>
                      </a:r>
                      <a:endParaRPr lang="en-US" sz="16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ညွိ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ႏႈ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ိင္းေဆာင္ရြက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္ျ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ခင္း</a:t>
                      </a:r>
                      <a:endParaRPr lang="en-US" sz="16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111125" marR="0" lvl="0" indent="-111125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ေစာင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့္ၾ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ကည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့္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ေလ့လာျခင္း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ႏွင့္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အကဲျဖတ္စစ္ေဆးျခင္း</a:t>
                      </a:r>
                      <a:endParaRPr lang="en-US" sz="16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endParaRPr lang="en-US" sz="16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55418" marR="554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2590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လူအင္အားရင္းျမစ္မ်ားကို ေဆာ္ၾသစည္းရံုးျခင္း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Zawgyi-One" pitchFamily="34" charset="0"/>
                <a:cs typeface="Zawgyi-One" pitchFamily="34" charset="0"/>
              </a:rPr>
              <a:t>အရင္းျမစ္၄ မ်ိဳးမွာ-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ရပ္ရြာအတြင္ရႏိုင္ေသာအရာမ်ား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ေဒသအတြင္းရႏိုင္ေသာအရာမ်ား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အစီအစဥ္မွေတာင္ဆိုရႏိုင္ေသာအရာမ်ား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အစီအစဥ္ျပင္ပမွရႏိုင္ေသာအရာမ်ား</a:t>
            </a:r>
          </a:p>
          <a:p>
            <a:r>
              <a:rPr lang="de-DE" dirty="0" smtClean="0">
                <a:latin typeface="Zawgyi-One" pitchFamily="34" charset="0"/>
                <a:cs typeface="Zawgyi-One" pitchFamily="34" charset="0"/>
              </a:rPr>
              <a:t>ေဘးအႏၲရာယ္စီမံခန္႔ခြဲေရးေကာ္မတီက သက္ဆိုင္ရာ ပါ၀င္ေဆာင္ရြက္မည့္သူမ်ားႏွင့္ အရင္းျမစ္မ်ားကို ညွိႏိႈင္း ေဆြးေႏြးႏိုင္ရန္ အစည္းအေ၀းတစ္ခုက်င္းပေပးရန္လိုအပ္သည္။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ED8D-0FC5-42EE-B058-EDBA037E03D7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89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4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Zawgyi-One" pitchFamily="34" charset="0"/>
                <a:cs typeface="Zawgyi-One" pitchFamily="34" charset="0"/>
              </a:rPr>
              <a:t>အစီအစဥ္အားလူထု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ရင္း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ႏွ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ီးေအာင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္ျပဳလုပ္ေသာအစည္းအေ၀း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ကို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ေက်းရြာအဆင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တြင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ပဳလုပ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>
                <a:latin typeface="Zawgyi-One" pitchFamily="34" charset="0"/>
                <a:cs typeface="Zawgyi-One" pitchFamily="34" charset="0"/>
              </a:rPr>
              <a:t>ခင္း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9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430521"/>
              </p:ext>
            </p:extLst>
          </p:nvPr>
        </p:nvGraphicFramePr>
        <p:xfrm>
          <a:off x="304800" y="1676400"/>
          <a:ext cx="8610600" cy="516636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2870200"/>
                <a:gridCol w="2870200"/>
                <a:gridCol w="2870200"/>
              </a:tblGrid>
              <a:tr h="446417">
                <a:tc>
                  <a:txBody>
                    <a:bodyPr/>
                    <a:lstStyle/>
                    <a:p>
                      <a:pPr marL="146050" marR="0" indent="-9080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ေမ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ွ်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ာ္မွန္းရလဒ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</a:t>
                      </a:r>
                      <a:endParaRPr lang="en-US" sz="20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93700" marR="0" indent="-393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    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အသိေပးရမည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့္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သတင္းအခ်က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</a:t>
                      </a:r>
                      <a:r>
                        <a:rPr lang="en-US" sz="16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အလက္မ်ား</a:t>
                      </a:r>
                      <a:endParaRPr lang="en-US" sz="20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25463" marR="0" indent="-5302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     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ရယူရမည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့္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သတင္းအခ်က</a:t>
                      </a:r>
                      <a:r>
                        <a:rPr lang="en-US" sz="1600" dirty="0" smtClean="0">
                          <a:latin typeface="Zawgyi-One" pitchFamily="34" charset="0"/>
                          <a:cs typeface="Zawgyi-One" pitchFamily="34" charset="0"/>
                        </a:rPr>
                        <a:t>္    </a:t>
                      </a:r>
                      <a:r>
                        <a:rPr lang="en-US" sz="1600" dirty="0" err="1" smtClean="0">
                          <a:latin typeface="Zawgyi-One" pitchFamily="34" charset="0"/>
                          <a:cs typeface="Zawgyi-One" pitchFamily="34" charset="0"/>
                        </a:rPr>
                        <a:t>အလက္မ်ား</a:t>
                      </a:r>
                      <a:endParaRPr lang="en-US" sz="20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8712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ေက်းရြာမွသက္ဆိုင္ရာအာဏာပိုမ်ားထံမွခြင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့္  ျ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ပဳခ်က္ရ</a:t>
                      </a:r>
                      <a:r>
                        <a:rPr lang="en-US" sz="180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Zawgyi-One" pitchFamily="34" charset="0"/>
                          <a:cs typeface="Zawgyi-One" pitchFamily="34" charset="0"/>
                        </a:rPr>
                        <a:t>ယူျခင္း</a:t>
                      </a:r>
                      <a:endParaRPr lang="en-US" sz="24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800" dirty="0" smtClean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ေက်းရြာသက္ဆိုင</a:t>
                      </a: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 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ရာ</a:t>
                      </a: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အာဏာပိုင္မ်ား</a:t>
                      </a: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ႏွင့္        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အျခားမိတ္ဖက</a:t>
                      </a: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            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အဖြဲ႔အစည္းမ်ား</a:t>
                      </a: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ႏွင့္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ပူးေပါင္းညွိႏိ</a:t>
                      </a: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ႈ္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င္းေဆြး</a:t>
                      </a:r>
                      <a:r>
                        <a:rPr lang="en-US" sz="18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ေႏြ</a:t>
                      </a:r>
                      <a:r>
                        <a:rPr lang="en-US" sz="18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းျခင္း</a:t>
                      </a:r>
                      <a:endParaRPr lang="en-US" sz="24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Zawgyi-One" pitchFamily="34" charset="0"/>
                          <a:cs typeface="Zawgyi-One" pitchFamily="34" charset="0"/>
                        </a:rPr>
                        <a:t>ျ</a:t>
                      </a:r>
                      <a:r>
                        <a:rPr lang="en-US" sz="1400" dirty="0" err="1" smtClean="0">
                          <a:latin typeface="Zawgyi-One" pitchFamily="34" charset="0"/>
                          <a:cs typeface="Zawgyi-One" pitchFamily="34" charset="0"/>
                        </a:rPr>
                        <a:t>မန္မာႏိုင္ငံၾကက္ေျခနီအသင္း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 ႏွင့္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ပတ္သက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္၍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ေယဘုယ်သတင္းအခ်က္အလက္မ်ား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- တာ၀န္္၊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လုပ္ငန္းေဆာင္တာ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မ်ား၊ရည္မွန္းခ်က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္၊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နည္းဗ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်ဴ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ဟာ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၊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စီမံခ်က္လုပ္ငန္း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မ်ားလုပ္ေဆာင္ေနသည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့္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ေန</a:t>
                      </a:r>
                      <a:r>
                        <a:rPr lang="en-US" sz="14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ရာမ်ား</a:t>
                      </a:r>
                      <a:endParaRPr lang="en-US" sz="1800" dirty="0" smtClean="0">
                        <a:latin typeface="Zawgyi-One" pitchFamily="34" charset="0"/>
                        <a:cs typeface="Zawgyi-One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စီမံခ်က</a:t>
                      </a:r>
                      <a:r>
                        <a:rPr lang="en-US" sz="140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္ႏွင့္</a:t>
                      </a:r>
                      <a:r>
                        <a:rPr lang="en-US" sz="140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သက္ဆိုင္ေသာ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လုပ္ငန္းေဆာင္တာမ်ားအ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က်ဥ္းခ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်ဳပ္(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ရည္ရြယ္ခ်က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္၊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ေမ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ွ်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ာ္မွန္းရလဒ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္၊ ႏွင့္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ရလဒ္မ်ား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၊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ဦးတည္ထားေသာအက်ိဳးခံစားခြင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့္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ရွိသူမ်ား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၊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အခ်ိန္ကာလ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၊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လုပ္ေဆာင္မည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့္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အေသးစိတ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လုပ္ငန္းစဥ္မ်ား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၊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အစီအစဥ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္ျ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ပီး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ေျမာက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္ျ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ပီးထြက္ခြာမည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့္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နည္းဗ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်ဴ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ဟာ၊ေစာင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့္ၾ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ကည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့္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ေလ့လာျခင္း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ႏွင့္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အကဲ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 ျ</a:t>
                      </a:r>
                      <a:r>
                        <a:rPr lang="en-US" sz="1400" baseline="0" dirty="0" err="1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ဖတ္စစ္ေဆးျခင္း</a:t>
                      </a:r>
                      <a:r>
                        <a:rPr lang="en-US" sz="1400" baseline="0" dirty="0" smtClean="0">
                          <a:latin typeface="Zawgyi-One" pitchFamily="34" charset="0"/>
                          <a:ea typeface="Times New Roman"/>
                          <a:cs typeface="Zawgyi-One" pitchFamily="34" charset="0"/>
                        </a:rPr>
                        <a:t>)</a:t>
                      </a:r>
                      <a:endParaRPr lang="en-US" sz="1800" dirty="0" smtClean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 smtClean="0">
                          <a:latin typeface="Zawgyi-One" pitchFamily="34" charset="0"/>
                          <a:cs typeface="Zawgyi-One" pitchFamily="34" charset="0"/>
                        </a:rPr>
                        <a:t>ပါ၀င္လုပ္ေဆာင္ရြက္မည့္</a:t>
                      </a:r>
                      <a:r>
                        <a:rPr lang="en-US" sz="1200" dirty="0" err="1" smtClean="0">
                          <a:latin typeface="Zawgyi-One" pitchFamily="34" charset="0"/>
                          <a:cs typeface="Zawgyi-One" pitchFamily="34" charset="0"/>
                        </a:rPr>
                        <a:t>သူမ်ား</a:t>
                      </a:r>
                      <a:r>
                        <a:rPr lang="en-US" sz="1200" dirty="0" smtClean="0">
                          <a:latin typeface="Zawgyi-One" pitchFamily="34" charset="0"/>
                          <a:cs typeface="Zawgyi-One" pitchFamily="34" charset="0"/>
                        </a:rPr>
                        <a:t>၏</a:t>
                      </a:r>
                      <a:r>
                        <a:rPr lang="en-US" sz="12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ေမ</a:t>
                      </a:r>
                      <a:r>
                        <a:rPr lang="en-US" sz="1200" baseline="0" dirty="0" smtClean="0">
                          <a:latin typeface="Zawgyi-One" pitchFamily="34" charset="0"/>
                          <a:cs typeface="Zawgyi-One" pitchFamily="34" charset="0"/>
                        </a:rPr>
                        <a:t>ွ်</a:t>
                      </a:r>
                      <a:r>
                        <a:rPr lang="en-US" sz="12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ာ္မွန္းထားေသာ</a:t>
                      </a:r>
                      <a:r>
                        <a:rPr lang="en-US" sz="1200" baseline="0" dirty="0" smtClean="0">
                          <a:latin typeface="Zawgyi-One" pitchFamily="34" charset="0"/>
                          <a:cs typeface="Zawgyi-One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ထည</a:t>
                      </a:r>
                      <a:r>
                        <a:rPr lang="en-US" sz="12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့္၀င္ပါ၀င္လုပ္ေဆာင္မႈ </a:t>
                      </a:r>
                      <a:r>
                        <a:rPr lang="en-US" sz="12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အျပည</a:t>
                      </a:r>
                      <a:r>
                        <a:rPr lang="en-US" sz="1200" baseline="0" dirty="0" smtClean="0">
                          <a:latin typeface="Zawgyi-One" pitchFamily="34" charset="0"/>
                          <a:cs typeface="Zawgyi-One" pitchFamily="34" charset="0"/>
                        </a:rPr>
                        <a:t>့္</a:t>
                      </a:r>
                      <a:r>
                        <a:rPr lang="en-US" sz="1200" baseline="0" dirty="0" err="1" smtClean="0">
                          <a:latin typeface="Zawgyi-One" pitchFamily="34" charset="0"/>
                          <a:cs typeface="Zawgyi-One" pitchFamily="34" charset="0"/>
                        </a:rPr>
                        <a:t>အစံု</a:t>
                      </a:r>
                      <a:endParaRPr lang="en-US" sz="1200" dirty="0">
                        <a:latin typeface="Zawgyi-One" pitchFamily="34" charset="0"/>
                        <a:ea typeface="Times New Roman"/>
                        <a:cs typeface="Zawgyi-One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ေက်းရြာရြာအဆင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့္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ရွိ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 အသင္းခြဲ၏စြမ္းေဆာင္ရည္မ်ားအပါအ၀င္ေဘးအႏၲ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ရာယ္ေလ်ာ့ပါးေရးလုပ္ငန္း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လိုအပ္ခ်က္မ်ား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ႏွွင့္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ကြာဟမႈမ်ား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ရပ္ရြာအုပ္ခ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်ဳ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ပ္ေရးမ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ွဴ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းမ်ား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ႏွ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င္ရပ္မိရပ္ဖမ်ား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၏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ဆက္သြယ္ရန္လိပ္စာမ်ား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ျ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မိ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ဳ႕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နယ္အတြင္ရွိ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(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အစိုးရအဖြဲ႔မ်ား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ႏွင့္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အစိုးရမဟုတ္ေသာအဖြဲ႔အစည္း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)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မ်ားကလုပ္ေဆာင္လ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ွ်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က္ရွိေသာ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ေဘးအ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ႏၲ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ရာယ္ေလ်ာ့ပါးေရး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 (DRR)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လုပ္ငန္းမ်ား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ဆင္းရဲ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ႏြ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မ္းပါးမ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ႈ၊ပတ္၀န္းက်င္ႏွင့္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+mn-ea"/>
                          <a:cs typeface="Zawgyi-One" pitchFamily="34" charset="0"/>
                        </a:rPr>
                        <a:t>ဆိုင္ေသာျပသနာမ်ား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+mn-ea"/>
                        <a:cs typeface="Zawgyi-One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latin typeface="Zawgyi-One" pitchFamily="34" charset="0"/>
                <a:cs typeface="Zawgyi-One" pitchFamily="34" charset="0"/>
              </a:rPr>
              <a:t>လူအင္အားရင္းျမစ္မ်ားကို ေဆာ္ၾသစည္းရံုးျခင</a:t>
            </a:r>
            <a:r>
              <a:rPr lang="de-DE" sz="2800" dirty="0" smtClean="0">
                <a:latin typeface="Zawgyi-One" pitchFamily="34" charset="0"/>
                <a:cs typeface="Zawgyi-One" pitchFamily="34" charset="0"/>
              </a:rPr>
              <a:t>္း(အဆက္)</a:t>
            </a:r>
            <a:endParaRPr lang="en-US" sz="28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latin typeface="Zawgyi-One" pitchFamily="34" charset="0"/>
                <a:cs typeface="Zawgyi-One" pitchFamily="34" charset="0"/>
              </a:rPr>
              <a:t>၁။ </a:t>
            </a:r>
            <a:r>
              <a:rPr lang="en-US" sz="3200" b="1" dirty="0" err="1" smtClean="0">
                <a:latin typeface="Zawgyi-One" pitchFamily="34" charset="0"/>
                <a:cs typeface="Zawgyi-One" pitchFamily="34" charset="0"/>
              </a:rPr>
              <a:t>ေဒသဆိုင္ရာ</a:t>
            </a:r>
            <a:r>
              <a:rPr lang="en-US" sz="3200" b="1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3200" b="1" dirty="0" err="1" smtClean="0">
                <a:latin typeface="Zawgyi-One" pitchFamily="34" charset="0"/>
                <a:cs typeface="Zawgyi-One" pitchFamily="34" charset="0"/>
              </a:rPr>
              <a:t>ရပ္ရြာလူထုအတြင္း</a:t>
            </a:r>
            <a:r>
              <a:rPr lang="en-US" sz="3200" b="1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3200" b="1" dirty="0" err="1" smtClean="0">
                <a:latin typeface="Zawgyi-One" pitchFamily="34" charset="0"/>
                <a:cs typeface="Zawgyi-One" pitchFamily="34" charset="0"/>
              </a:rPr>
              <a:t>ရႏိုင္ေသာ</a:t>
            </a:r>
            <a:r>
              <a:rPr lang="en-US" sz="3200" b="1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3200" b="1" dirty="0" err="1" smtClean="0">
                <a:latin typeface="Zawgyi-One" pitchFamily="34" charset="0"/>
                <a:cs typeface="Zawgyi-One" pitchFamily="34" charset="0"/>
              </a:rPr>
              <a:t>အရင္းျမစ္မ်ားဖန္တီးျခင္း</a:t>
            </a:r>
            <a:endParaRPr lang="en-US" sz="3200" b="1" dirty="0" smtClean="0">
              <a:latin typeface="Zawgyi-One" pitchFamily="34" charset="0"/>
              <a:cs typeface="Zawgyi-One" pitchFamily="34" charset="0"/>
            </a:endParaRPr>
          </a:p>
          <a:p>
            <a:pPr marL="514350" indent="-514350"/>
            <a:endParaRPr lang="en-US" u="sng" dirty="0" smtClean="0">
              <a:latin typeface="Zawgyi-One" pitchFamily="34" charset="0"/>
              <a:cs typeface="Zawgyi-One" pitchFamily="34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en-US" sz="3400" u="sng" dirty="0" err="1" smtClean="0">
                <a:latin typeface="Zawgyi-One" pitchFamily="34" charset="0"/>
                <a:cs typeface="Zawgyi-One" pitchFamily="34" charset="0"/>
              </a:rPr>
              <a:t>လူမ်ား</a:t>
            </a:r>
            <a:r>
              <a:rPr lang="en-US" sz="3400" u="sng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(ကၽြ</a:t>
            </a:r>
            <a:r>
              <a:rPr lang="en-US" sz="3400" dirty="0" err="1" smtClean="0">
                <a:latin typeface="Zawgyi-One" pitchFamily="34" charset="0"/>
                <a:cs typeface="Zawgyi-One" pitchFamily="34" charset="0"/>
              </a:rPr>
              <a:t>မ္းက်င္မ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ႈ၊ </a:t>
            </a:r>
            <a:r>
              <a:rPr lang="en-US" sz="3400" dirty="0" err="1" smtClean="0">
                <a:latin typeface="Zawgyi-One" pitchFamily="34" charset="0"/>
                <a:cs typeface="Zawgyi-One" pitchFamily="34" charset="0"/>
              </a:rPr>
              <a:t>အခ်ိန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္၊ </a:t>
            </a:r>
            <a:r>
              <a:rPr lang="en-US" sz="3400" dirty="0" err="1" smtClean="0">
                <a:latin typeface="Zawgyi-One" pitchFamily="34" charset="0"/>
                <a:cs typeface="Zawgyi-One" pitchFamily="34" charset="0"/>
              </a:rPr>
              <a:t>ပစၥည္းမ်ား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3400" dirty="0" err="1" smtClean="0">
                <a:latin typeface="Zawgyi-One" pitchFamily="34" charset="0"/>
                <a:cs typeface="Zawgyi-One" pitchFamily="34" charset="0"/>
              </a:rPr>
              <a:t>အလုပ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္ႏွင့္ </a:t>
            </a:r>
            <a:r>
              <a:rPr lang="en-US" sz="3400" dirty="0" err="1" smtClean="0">
                <a:latin typeface="Zawgyi-One" pitchFamily="34" charset="0"/>
                <a:cs typeface="Zawgyi-One" pitchFamily="34" charset="0"/>
              </a:rPr>
              <a:t>လုပ္အားခ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)</a:t>
            </a:r>
          </a:p>
          <a:p>
            <a:pPr marL="514350" indent="-514350">
              <a:buFont typeface="Wingdings" pitchFamily="2" charset="2"/>
              <a:buChar char="§"/>
            </a:pPr>
            <a:endParaRPr lang="en-US" sz="3400" u="sng" dirty="0" smtClean="0">
              <a:latin typeface="Zawgyi-One" pitchFamily="34" charset="0"/>
              <a:cs typeface="Zawgyi-One" pitchFamily="34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en-US" sz="3400" u="sng" dirty="0" err="1" smtClean="0">
                <a:latin typeface="Zawgyi-One" pitchFamily="34" charset="0"/>
                <a:cs typeface="Zawgyi-One" pitchFamily="34" charset="0"/>
              </a:rPr>
              <a:t>အဖြဲ႔အစည္း</a:t>
            </a:r>
            <a:r>
              <a:rPr lang="en-US" sz="3400" u="sng" dirty="0" smtClean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sz="3400" u="sng" dirty="0" err="1" smtClean="0">
                <a:latin typeface="Zawgyi-One" pitchFamily="34" charset="0"/>
                <a:cs typeface="Zawgyi-One" pitchFamily="34" charset="0"/>
              </a:rPr>
              <a:t>အဖြဲ႕အစည္းမ်ားစာရင္း</a:t>
            </a:r>
            <a:r>
              <a:rPr lang="en-US" sz="3400" u="sng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3400" u="sng" dirty="0" smtClean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3400" u="sng" dirty="0" err="1" smtClean="0">
                <a:latin typeface="Zawgyi-One" pitchFamily="34" charset="0"/>
                <a:cs typeface="Zawgyi-One" pitchFamily="34" charset="0"/>
              </a:rPr>
              <a:t>ရည္ရြယ္ခ်က္မ်ား</a:t>
            </a:r>
            <a:r>
              <a:rPr lang="en-US" sz="3400" u="sng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3400" u="sng" dirty="0" err="1" smtClean="0">
                <a:latin typeface="Zawgyi-One" pitchFamily="34" charset="0"/>
                <a:cs typeface="Zawgyi-One" pitchFamily="34" charset="0"/>
              </a:rPr>
              <a:t>အရင္းျမစ္မ်ား</a:t>
            </a:r>
            <a:r>
              <a:rPr lang="en-US" sz="3400" u="sng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3400" u="sng" dirty="0" err="1" smtClean="0">
                <a:latin typeface="Zawgyi-One" pitchFamily="34" charset="0"/>
                <a:cs typeface="Zawgyi-One" pitchFamily="34" charset="0"/>
              </a:rPr>
              <a:t>လုပ္ငန္းေဆာင္တာမ်ား</a:t>
            </a:r>
            <a:r>
              <a:rPr lang="en-US" sz="3400" u="sng" dirty="0" smtClean="0">
                <a:latin typeface="Zawgyi-One" pitchFamily="34" charset="0"/>
                <a:cs typeface="Zawgyi-One" pitchFamily="34" charset="0"/>
              </a:rPr>
              <a:t>)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3400" u="sng" dirty="0" err="1" smtClean="0">
                <a:latin typeface="Zawgyi-One" pitchFamily="34" charset="0"/>
                <a:cs typeface="Zawgyi-One" pitchFamily="34" charset="0"/>
              </a:rPr>
              <a:t>လူမႈကြန္ယက</a:t>
            </a:r>
            <a:r>
              <a:rPr lang="en-US" sz="3400" u="sng" dirty="0" smtClean="0">
                <a:latin typeface="Zawgyi-One" pitchFamily="34" charset="0"/>
                <a:cs typeface="Zawgyi-One" pitchFamily="34" charset="0"/>
              </a:rPr>
              <a:t>္ႏွင့္</a:t>
            </a:r>
            <a:r>
              <a:rPr lang="en-US" sz="3400" u="sng" dirty="0" err="1" smtClean="0">
                <a:latin typeface="Zawgyi-One" pitchFamily="34" charset="0"/>
                <a:cs typeface="Zawgyi-One" pitchFamily="34" charset="0"/>
              </a:rPr>
              <a:t>ဆက္သြယ္ေရးလုပ္ငန္းမ်ား</a:t>
            </a:r>
            <a:r>
              <a:rPr lang="en-US" sz="3400" u="sng" dirty="0" smtClean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sz="3400" u="sng" dirty="0" err="1" smtClean="0">
                <a:latin typeface="Zawgyi-One" pitchFamily="34" charset="0"/>
                <a:cs typeface="Zawgyi-One" pitchFamily="34" charset="0"/>
              </a:rPr>
              <a:t>ရပ္ရြာလူထုအတြင္းရွိေသာအရးၾကီးသည</a:t>
            </a:r>
            <a:r>
              <a:rPr lang="en-US" sz="3400" u="sng" dirty="0" smtClean="0">
                <a:latin typeface="Zawgyi-One" pitchFamily="34" charset="0"/>
                <a:cs typeface="Zawgyi-One" pitchFamily="34" charset="0"/>
              </a:rPr>
              <a:t>့္ </a:t>
            </a:r>
            <a:r>
              <a:rPr lang="en-US" sz="3400" u="sng" dirty="0" err="1" smtClean="0">
                <a:latin typeface="Zawgyi-One" pitchFamily="34" charset="0"/>
                <a:cs typeface="Zawgyi-One" pitchFamily="34" charset="0"/>
              </a:rPr>
              <a:t>ေလ့လာႏိုင္ေသာဖြံ</a:t>
            </a:r>
            <a:r>
              <a:rPr lang="en-US" sz="3400" u="sng" dirty="0" smtClean="0">
                <a:latin typeface="Zawgyi-One" pitchFamily="34" charset="0"/>
                <a:cs typeface="Zawgyi-One" pitchFamily="34" charset="0"/>
              </a:rPr>
              <a:t>႕ျ</a:t>
            </a:r>
            <a:r>
              <a:rPr lang="en-US" sz="3400" u="sng" dirty="0" err="1" smtClean="0">
                <a:latin typeface="Zawgyi-One" pitchFamily="34" charset="0"/>
                <a:cs typeface="Zawgyi-One" pitchFamily="34" charset="0"/>
              </a:rPr>
              <a:t>ဖိဳးေရးလုပ္ငန္းမ်ား</a:t>
            </a:r>
            <a:r>
              <a:rPr lang="en-US" sz="3400" u="sng" dirty="0" smtClean="0">
                <a:latin typeface="Zawgyi-One" pitchFamily="34" charset="0"/>
                <a:cs typeface="Zawgyi-One" pitchFamily="34" charset="0"/>
              </a:rPr>
              <a:t>)</a:t>
            </a:r>
            <a:endParaRPr lang="en-US" sz="3400" b="1" dirty="0" smtClean="0">
              <a:solidFill>
                <a:srgbClr val="FF0000"/>
              </a:solidFill>
              <a:latin typeface="Zawgyi-One" pitchFamily="34" charset="0"/>
              <a:cs typeface="Zawgyi-One" pitchFamily="34" charset="0"/>
            </a:endParaRPr>
          </a:p>
          <a:p>
            <a:pPr marL="514350" indent="-514350">
              <a:buFont typeface="Wingdings" pitchFamily="2" charset="2"/>
              <a:buChar char="§"/>
            </a:pPr>
            <a:endParaRPr lang="en-US" sz="3400" u="sng" dirty="0" smtClean="0">
              <a:latin typeface="Zawgyi-One" pitchFamily="34" charset="0"/>
              <a:cs typeface="Zawgyi-One" pitchFamily="34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en-US" sz="3400" u="sng" dirty="0" err="1" smtClean="0">
                <a:latin typeface="Zawgyi-One" pitchFamily="34" charset="0"/>
                <a:cs typeface="Zawgyi-One" pitchFamily="34" charset="0"/>
              </a:rPr>
              <a:t>ေဒသခံအဖြဲ႕အစည္းမ်ား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sz="3400" dirty="0" err="1" smtClean="0">
                <a:latin typeface="Zawgyi-One" pitchFamily="34" charset="0"/>
                <a:cs typeface="Zawgyi-One" pitchFamily="34" charset="0"/>
              </a:rPr>
              <a:t>အစိုးရမဟုတ္ေသာအဖြဲ႔စည္းမ်ား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3400" dirty="0" err="1" smtClean="0">
                <a:latin typeface="Zawgyi-One" pitchFamily="34" charset="0"/>
                <a:cs typeface="Zawgyi-One" pitchFamily="34" charset="0"/>
              </a:rPr>
              <a:t>လုပ္ငန္းရွင္မ်ားအဖြဲ႔အစည္းမ်ား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sz="3400" dirty="0" err="1" smtClean="0">
                <a:latin typeface="Zawgyi-One" pitchFamily="34" charset="0"/>
                <a:cs typeface="Zawgyi-One" pitchFamily="34" charset="0"/>
              </a:rPr>
              <a:t>ေက်ာင္းမ်ား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 ၊ </a:t>
            </a:r>
            <a:r>
              <a:rPr lang="en-US" sz="3400" dirty="0" err="1" smtClean="0">
                <a:latin typeface="Zawgyi-One" pitchFamily="34" charset="0"/>
                <a:cs typeface="Zawgyi-One" pitchFamily="34" charset="0"/>
              </a:rPr>
              <a:t>က်န္းမာေရးဌာနမ်ား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)</a:t>
            </a:r>
          </a:p>
          <a:p>
            <a:pPr marL="514350" indent="-514350">
              <a:buFont typeface="Wingdings" pitchFamily="2" charset="2"/>
              <a:buChar char="§"/>
            </a:pPr>
            <a:endParaRPr lang="en-US" sz="3400" dirty="0" smtClean="0">
              <a:latin typeface="Zawgyi-One" pitchFamily="34" charset="0"/>
              <a:cs typeface="Zawgyi-One" pitchFamily="34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en-US" sz="3400" u="sng" dirty="0" err="1" smtClean="0">
                <a:latin typeface="Zawgyi-One" pitchFamily="34" charset="0"/>
                <a:cs typeface="Zawgyi-One" pitchFamily="34" charset="0"/>
              </a:rPr>
              <a:t>ေဒသခံအစိုးရအဖြဲ႕စည္းမ်ား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(</a:t>
            </a:r>
            <a:r>
              <a:rPr lang="en-US" sz="3400" dirty="0" err="1" smtClean="0">
                <a:latin typeface="Zawgyi-One" pitchFamily="34" charset="0"/>
                <a:cs typeface="Zawgyi-One" pitchFamily="34" charset="0"/>
              </a:rPr>
              <a:t>အစိုးရအုပ္ခ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်ဳ</a:t>
            </a:r>
            <a:r>
              <a:rPr lang="en-US" sz="3400" dirty="0" err="1" smtClean="0">
                <a:latin typeface="Zawgyi-One" pitchFamily="34" charset="0"/>
                <a:cs typeface="Zawgyi-One" pitchFamily="34" charset="0"/>
              </a:rPr>
              <a:t>ပ္ေရးအဖြဲ႕မ်ား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၊ မူ၀ါဒမ်ား၊ </a:t>
            </a:r>
            <a:r>
              <a:rPr lang="en-US" sz="3400" dirty="0" err="1" smtClean="0">
                <a:latin typeface="Zawgyi-One" pitchFamily="34" charset="0"/>
                <a:cs typeface="Zawgyi-One" pitchFamily="34" charset="0"/>
              </a:rPr>
              <a:t>ရည္ရြယ္ခ်က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္ႏွင့္</a:t>
            </a:r>
            <a:r>
              <a:rPr lang="en-US" sz="3400" dirty="0" err="1" smtClean="0">
                <a:latin typeface="Zawgyi-One" pitchFamily="34" charset="0"/>
                <a:cs typeface="Zawgyi-One" pitchFamily="34" charset="0"/>
              </a:rPr>
              <a:t>အညီလုပ္ေဆာင္ေနေသာအစီအစဥ္မ်ား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ႏွင့္</a:t>
            </a:r>
            <a:r>
              <a:rPr lang="en-US" sz="3400" dirty="0" err="1" smtClean="0">
                <a:latin typeface="Zawgyi-One" pitchFamily="34" charset="0"/>
                <a:cs typeface="Zawgyi-One" pitchFamily="34" charset="0"/>
              </a:rPr>
              <a:t>အစီအစဥ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3400" dirty="0" err="1" smtClean="0">
                <a:latin typeface="Zawgyi-One" pitchFamily="34" charset="0"/>
                <a:cs typeface="Zawgyi-One" pitchFamily="34" charset="0"/>
              </a:rPr>
              <a:t>လုပ္ငန္းေဆာင္တာမ်ား</a:t>
            </a:r>
            <a:r>
              <a:rPr lang="en-US" sz="3400" dirty="0" smtClean="0">
                <a:latin typeface="Zawgyi-One" pitchFamily="34" charset="0"/>
                <a:cs typeface="Zawgyi-One" pitchFamily="34" charset="0"/>
              </a:rPr>
              <a:t>)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 marL="514350" indent="-514350"/>
            <a:endParaRPr lang="en-US" b="1" dirty="0" smtClean="0">
              <a:solidFill>
                <a:srgbClr val="FF0000"/>
              </a:solidFill>
              <a:latin typeface="Zawgyi-One" pitchFamily="34" charset="0"/>
              <a:cs typeface="Zawgyi-One" pitchFamily="34" charset="0"/>
            </a:endParaRPr>
          </a:p>
          <a:p>
            <a:pPr marL="514350" indent="-514350"/>
            <a:endParaRPr lang="en-US" b="1" dirty="0">
              <a:solidFill>
                <a:srgbClr val="FF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90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255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de-DE" sz="2800" dirty="0">
                <a:latin typeface="Zawgyi-One" pitchFamily="34" charset="0"/>
                <a:cs typeface="Zawgyi-One" pitchFamily="34" charset="0"/>
              </a:rPr>
              <a:t>လူအင္အားရင္းျမစ္မ်ားကို ေဆာ္ၾသစည္းရံုးျခင္း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– (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အဆက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္)</a:t>
            </a:r>
            <a:endParaRPr lang="en-US" sz="28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8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b="1" dirty="0" smtClean="0">
                <a:latin typeface="Zawgyi-One" pitchFamily="34" charset="0"/>
                <a:cs typeface="Zawgyi-One" pitchFamily="34" charset="0"/>
              </a:rPr>
              <a:t>၂။ </a:t>
            </a:r>
            <a:r>
              <a:rPr lang="en-US" sz="1400" b="1" dirty="0" err="1" smtClean="0">
                <a:latin typeface="Zawgyi-One" pitchFamily="34" charset="0"/>
                <a:cs typeface="Zawgyi-One" pitchFamily="34" charset="0"/>
              </a:rPr>
              <a:t>အစီအစဥ္အားအေကာင္ထည္ေဖာ္ေဆာင္ရြက</a:t>
            </a:r>
            <a:r>
              <a:rPr lang="en-US" sz="1400" b="1" dirty="0" smtClean="0">
                <a:latin typeface="Zawgyi-One" pitchFamily="34" charset="0"/>
                <a:cs typeface="Zawgyi-One" pitchFamily="34" charset="0"/>
              </a:rPr>
              <a:t>္ႏ</a:t>
            </a:r>
            <a:r>
              <a:rPr lang="en-US" sz="1400" b="1" dirty="0" err="1" smtClean="0">
                <a:latin typeface="Zawgyi-One" pitchFamily="34" charset="0"/>
                <a:cs typeface="Zawgyi-One" pitchFamily="34" charset="0"/>
              </a:rPr>
              <a:t>ိုင္ရန</a:t>
            </a:r>
            <a:r>
              <a:rPr lang="en-US" sz="1400" b="1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400" b="1" dirty="0" err="1" smtClean="0">
                <a:latin typeface="Zawgyi-One" pitchFamily="34" charset="0"/>
                <a:cs typeface="Zawgyi-One" pitchFamily="34" charset="0"/>
              </a:rPr>
              <a:t>လိုအပ္ေသာအရင္းျမစ</a:t>
            </a:r>
            <a:r>
              <a:rPr lang="en-US" sz="1400" b="1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1400" b="1" dirty="0" err="1" smtClean="0">
                <a:latin typeface="Zawgyi-One" pitchFamily="34" charset="0"/>
                <a:cs typeface="Zawgyi-One" pitchFamily="34" charset="0"/>
              </a:rPr>
              <a:t>မ်ားကိုရွာေဖြစုေဆာင္းျခင္း</a:t>
            </a:r>
            <a:endParaRPr lang="en-US" sz="1400" b="1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91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42306"/>
              </p:ext>
            </p:extLst>
          </p:nvPr>
        </p:nvGraphicFramePr>
        <p:xfrm>
          <a:off x="381000" y="1143000"/>
          <a:ext cx="8229600" cy="5642181"/>
        </p:xfrm>
        <a:graphic>
          <a:graphicData uri="http://schemas.openxmlformats.org/drawingml/2006/table">
            <a:tbl>
              <a:tblPr/>
              <a:tblGrid>
                <a:gridCol w="533400"/>
                <a:gridCol w="2759075"/>
                <a:gridCol w="1644650"/>
                <a:gridCol w="1646238"/>
                <a:gridCol w="1646237"/>
              </a:tblGrid>
              <a:tr h="349249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စဥ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္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အရင္းျမစ္စာရင္းမ်ား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လုပ္ငန္းမ်ား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8231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ေဘးအ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ႏၲ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ရာယ္မက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်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ေရာက္မွီအေျခအေန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အေရးေပၚအေျခ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အေန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ေဘးအ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ႏၲ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ရာယ္က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်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ေရာက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္ျ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ပီးအေျခအ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ေန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B6"/>
                    </a:solidFill>
                  </a:tcPr>
                </a:tc>
              </a:tr>
              <a:tr h="320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၁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လူ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ႏွင့္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လုပ္အား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52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၂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ကၽြ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မ္းက်င္မ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ႈ၊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အတတ္ပညာ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ႏွင့္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နည္းပညာ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85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၃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အရာ၀ထၳဳ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ပစၥည္းမ်ား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ႏွင့္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ေထာက္ပံ့ေရးပစၥည္းမ်ား-ေရွးဦးျပဳစုျခင္းေသတၱာမ်ား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၊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စကားေျပာစက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္၊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ဘိလပ္ေျမ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၊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ေက်ာက္ခဲမ်ား၊မ်ိဳးေစ့မ်ား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52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၄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ပစၥည္းကိရိယာမ်ား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-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ဆက္သြယ္ေရး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ႏွင့္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လမ္းပန္းဆက္သြယ္ေရးေထာက္ကူျပဳပစၥည္းမ်ား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85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၅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ေထာက္ပံ့ေရးပစၥည္းမ်ား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-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ဂိုေဒါင္အေဆာက္အဦး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၊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ယာယီအမိုးအကာေနစရာမ်ား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သို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႔)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ခိုလႈံေရးစခန္းမ်ား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၊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တံတားမ်ား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20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၆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အဖြဲ႔အစည္း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ႏွင့္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ဦးေဆာင္မႈမ်ား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20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၇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ေငြေၾကးအရင္းျမစ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္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57440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941" y="76200"/>
            <a:ext cx="8148119" cy="609600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Zawgyi-One" pitchFamily="34" charset="0"/>
                <a:cs typeface="Zawgyi-One" pitchFamily="34" charset="0"/>
              </a:rPr>
              <a:t>လူအင္အားရင္းျမစ္မ်ားကို ေဆာ္ၾသစည္းရံုးျခင</a:t>
            </a:r>
            <a:r>
              <a:rPr lang="de-DE" sz="2800" dirty="0" smtClean="0">
                <a:latin typeface="Zawgyi-One" pitchFamily="34" charset="0"/>
                <a:cs typeface="Zawgyi-One" pitchFamily="34" charset="0"/>
              </a:rPr>
              <a:t>္း(</a:t>
            </a:r>
            <a:r>
              <a:rPr lang="en-US" sz="2800" dirty="0" err="1" smtClean="0">
                <a:latin typeface="Zawgyi-One" pitchFamily="34" charset="0"/>
                <a:cs typeface="Zawgyi-One" pitchFamily="34" charset="0"/>
              </a:rPr>
              <a:t>အဆက</a:t>
            </a:r>
            <a:r>
              <a:rPr lang="en-US" sz="2800" dirty="0" smtClean="0">
                <a:latin typeface="Zawgyi-One" pitchFamily="34" charset="0"/>
                <a:cs typeface="Zawgyi-One" pitchFamily="34" charset="0"/>
              </a:rPr>
              <a:t>္)</a:t>
            </a:r>
            <a:endParaRPr lang="en-US" sz="28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92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38200" y="1066800"/>
            <a:ext cx="7848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အရင္းျမစ္မ်ားအၾကားကြာဟမႈကိုေဖာ္ထုတ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dirty="0">
              <a:latin typeface="Zawgyi-One" pitchFamily="34" charset="0"/>
              <a:cs typeface="Zawgyi-One" pitchFamily="34" charset="0"/>
            </a:endParaRPr>
          </a:p>
          <a:p>
            <a:pPr marL="236538" indent="-236538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အရင္းအျမစ္မ်ားကို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ပိုင္ဆိုင္သည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သူမ်ား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ထိန္းခ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်ဳ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ပ္ထားသူမ်ားကို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ေဖာ္ထုတ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dirty="0">
              <a:latin typeface="Zawgyi-One" pitchFamily="34" charset="0"/>
              <a:cs typeface="Zawgyi-One" pitchFamily="34" charset="0"/>
            </a:endParaRPr>
          </a:p>
          <a:p>
            <a:pPr marL="174625" indent="-174625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ရာယ္မက်ေရာက္မွီအေျခအေန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အေရးေပၚအေျခအေန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၊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ေဘးအ</a:t>
            </a:r>
            <a:r>
              <a:rPr lang="en-US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ရယ္က်ေရာက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ပီးအေျခအေနတို႔တြင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ရပ္ရြာလူထူအတြက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လုပ္ေဆာင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ႏ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ိုင္ေသာလုပ္ငန္းမ်ား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685800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/>
            <a:r>
              <a:rPr lang="en-US" b="1" dirty="0" smtClean="0">
                <a:latin typeface="Zawgyi-One" pitchFamily="34" charset="0"/>
                <a:cs typeface="Zawgyi-One" pitchFamily="34" charset="0"/>
              </a:rPr>
              <a:t>၃။ရွိျပီးသားအရင္းျမစ္မ်ားႏွင့္ 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လုပ္ငန္းအစီအစဥ္တြင္လိုအပ္သည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အရင္းျမစ္မ်ားကို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ႏႈ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ိင္း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ယွဥ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ခင္း</a:t>
            </a:r>
            <a:endParaRPr lang="en-US" b="1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2819400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latin typeface="Zawgyi-One" pitchFamily="34" charset="0"/>
                <a:cs typeface="Zawgyi-One" pitchFamily="34" charset="0"/>
              </a:rPr>
              <a:t>၄။ </a:t>
            </a:r>
            <a:r>
              <a:rPr lang="en-US" sz="2000" b="1" dirty="0" err="1" smtClean="0">
                <a:latin typeface="Zawgyi-One" pitchFamily="34" charset="0"/>
                <a:cs typeface="Zawgyi-One" pitchFamily="34" charset="0"/>
              </a:rPr>
              <a:t>အရင္းအျမစ္မ်ားခြဲျခမ္းစိတ္ဖ်ာျခင္းဇယား</a:t>
            </a:r>
            <a:endParaRPr lang="en-US" sz="2000" b="1" dirty="0">
              <a:latin typeface="Zawgyi-One" pitchFamily="34" charset="0"/>
              <a:cs typeface="Zawgyi-One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074690"/>
              </p:ext>
            </p:extLst>
          </p:nvPr>
        </p:nvGraphicFramePr>
        <p:xfrm>
          <a:off x="762000" y="3352800"/>
          <a:ext cx="7848600" cy="2034540"/>
        </p:xfrm>
        <a:graphic>
          <a:graphicData uri="http://schemas.openxmlformats.org/drawingml/2006/table">
            <a:tbl>
              <a:tblPr/>
              <a:tblGrid>
                <a:gridCol w="2362200"/>
                <a:gridCol w="1562100"/>
                <a:gridCol w="1962150"/>
                <a:gridCol w="19621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စီစဥ္ထားျပီးေသာေဘးအ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ႏၲ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ရာယ္ေလ်ာ့ပါးေရးလုပ္ငန္းမ်ား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လိုအပ္ေသာအ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ရင္းအျမစ္မ်ား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ရွိျပီးသားအရင္းအျမစ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္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မ်ား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အရင္းအျမစ္ကြာဟမ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ႈ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C24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၁</a:t>
                      </a:r>
                      <a:endParaRPr kumimoji="0" lang="th-TH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၂</a:t>
                      </a:r>
                      <a:endParaRPr kumimoji="0" lang="th-TH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၃</a:t>
                      </a:r>
                      <a:endParaRPr kumimoji="0" lang="th-TH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၄</a:t>
                      </a:r>
                      <a:endParaRPr kumimoji="0" lang="th-TH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98F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8200" y="6324600"/>
            <a:ext cx="8104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err="1" smtClean="0">
                <a:latin typeface="Zawgyi-One" pitchFamily="34" charset="0"/>
                <a:cs typeface="Zawgyi-One" pitchFamily="34" charset="0"/>
              </a:rPr>
              <a:t>ဇယား</a:t>
            </a:r>
            <a:r>
              <a:rPr lang="en-US" sz="1400" b="1" dirty="0" smtClean="0">
                <a:latin typeface="Zawgyi-One" pitchFamily="34" charset="0"/>
                <a:cs typeface="Zawgyi-One" pitchFamily="34" charset="0"/>
              </a:rPr>
              <a:t> ၁။ </a:t>
            </a:r>
            <a:r>
              <a:rPr lang="en-US" sz="1400" b="1" dirty="0" err="1" smtClean="0">
                <a:latin typeface="Zawgyi-One" pitchFamily="34" charset="0"/>
                <a:cs typeface="Zawgyi-One" pitchFamily="34" charset="0"/>
              </a:rPr>
              <a:t>အရင္းျမစ္မ်ားခြဲျခမ္းစိတ္ဖ်ာသည</a:t>
            </a:r>
            <a:r>
              <a:rPr lang="en-US" sz="1400" b="1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1400" b="1" dirty="0" err="1" smtClean="0">
                <a:latin typeface="Zawgyi-One" pitchFamily="34" charset="0"/>
                <a:cs typeface="Zawgyi-One" pitchFamily="34" charset="0"/>
              </a:rPr>
              <a:t>ဇယား</a:t>
            </a:r>
            <a:endParaRPr lang="en-US" sz="1600" b="1" dirty="0">
              <a:solidFill>
                <a:srgbClr val="FF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10" name="スライド番号プレースホルダ 7"/>
          <p:cNvSpPr txBox="1">
            <a:spLocks/>
          </p:cNvSpPr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B3FF2-546A-423A-8734-715966CFD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Zawgyi-One" pitchFamily="34" charset="0"/>
                <a:cs typeface="Zawgyi-One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th-TH" sz="1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6329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latin typeface="Zawgyi-One" pitchFamily="34" charset="0"/>
                <a:cs typeface="Zawgyi-One" pitchFamily="34" charset="0"/>
              </a:rPr>
              <a:t>လူအင္အားရင္းျမစ္မ်ားကို ေဆာ္ၾသစည္းရံုးျခင္း(</a:t>
            </a:r>
            <a:r>
              <a:rPr lang="en-US" sz="2800" dirty="0" err="1">
                <a:latin typeface="Zawgyi-One" pitchFamily="34" charset="0"/>
                <a:cs typeface="Zawgyi-One" pitchFamily="34" charset="0"/>
              </a:rPr>
              <a:t>အဆက</a:t>
            </a:r>
            <a:r>
              <a:rPr lang="en-US" sz="2800" dirty="0">
                <a:latin typeface="Zawgyi-One" pitchFamily="34" charset="0"/>
                <a:cs typeface="Zawgyi-One" pitchFamily="34" charset="0"/>
              </a:rPr>
              <a:t>္)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93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" y="5105400"/>
            <a:ext cx="8610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Zawgyi-One" pitchFamily="34" charset="0"/>
                <a:cs typeface="Zawgyi-One" pitchFamily="34" charset="0"/>
              </a:rPr>
              <a:t>Table-2: Detail of Resource Analysis Matrix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26958"/>
              </p:ext>
            </p:extLst>
          </p:nvPr>
        </p:nvGraphicFramePr>
        <p:xfrm>
          <a:off x="304800" y="1676400"/>
          <a:ext cx="8305800" cy="3662044"/>
        </p:xfrm>
        <a:graphic>
          <a:graphicData uri="http://schemas.openxmlformats.org/drawingml/2006/table">
            <a:tbl>
              <a:tblPr/>
              <a:tblGrid>
                <a:gridCol w="1066800"/>
                <a:gridCol w="1143000"/>
                <a:gridCol w="838200"/>
                <a:gridCol w="1066800"/>
                <a:gridCol w="1371600"/>
                <a:gridCol w="1371600"/>
                <a:gridCol w="1447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ေဘးအ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ႏၲ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ရာယ္ေလ်ာ့ပါးေရး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အဓိကလုပ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္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ေဆာင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္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ခ်က္မ်ား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လိုအပ္ေသာ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အရင္းျမစ္မ်ား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လိုအပ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္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ေသာအခ်ိန္ကာ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 လ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ရွိျပီးသားအရင္းျမစ္မ်ား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ႏွင့္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တည္ေနရာ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/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ပိုင္ဆိုင္သူ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/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ထိန္းခ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်ဳ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ပ္သူ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ရွိျပီးသားအရင္း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 ျ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မစ္မ်ားကို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အသံုးခ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်ႏ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ိုင္သည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့္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လုပ္ငန္းမ်ား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ရရွိႏိုငအာင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္ျ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ပဳလုပ္ရန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္ၾ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ကာျမင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့္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မည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္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အခ်ိန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္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အသံုးခ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်ႏ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ိုင္သည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္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အသံုးမခ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်ႏ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ိုင္ပ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ါ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အဘယ္ေၾကာင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့္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နည္း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)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၁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၂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၃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Zawgyi-One" pitchFamily="34" charset="0"/>
                          <a:ea typeface="MS PGothic" pitchFamily="34" charset="-128"/>
                          <a:cs typeface="Zawgyi-One" pitchFamily="34" charset="0"/>
                        </a:rPr>
                        <a:t>၄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Zawgyi-One" pitchFamily="34" charset="0"/>
                        <a:ea typeface="MS PGothic" pitchFamily="34" charset="-128"/>
                        <a:cs typeface="Zawgyi-On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7" name="スライド番号プレースホルダ 3"/>
          <p:cNvSpPr txBox="1">
            <a:spLocks/>
          </p:cNvSpPr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0307A-36EC-48C8-B557-3C231F05B0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Zawgyi-One" pitchFamily="34" charset="0"/>
                <a:cs typeface="Zawgyi-One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th-TH" sz="1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7604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Zawgyi-One" pitchFamily="34" charset="0"/>
                <a:cs typeface="Zawgyi-One" pitchFamily="34" charset="0"/>
              </a:rPr>
              <a:t>ေရးဆြဲထားျပီးေသာအစီအစဥ္မ်ားကိုအေကာင္ထည္ ေဖာ္ေဆာင္ရြက္ျခင္း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ရပ္ရြာလူထုအတြင္းလုပ္ေဆာင္ရန္အဆိုျပဳထားေသာလုပ္ငန္း မ်ားကိုအေကာင္ထည္ေဖာ္ေဆာင္ရြက္ျခင္း</a:t>
            </a:r>
          </a:p>
          <a:p>
            <a:pPr marL="693738" indent="-236538">
              <a:buFont typeface="Wingdings" pitchFamily="2" charset="2"/>
              <a:buChar char="§"/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အေကာင္ထည္ေဖာ္ေဆာင္ရြက္ျခင္းအခ်ိန္ဇယား?</a:t>
            </a:r>
          </a:p>
          <a:p>
            <a:pPr marL="693738" indent="-236538">
              <a:buFont typeface="Wingdings" pitchFamily="2" charset="2"/>
              <a:buChar char="§"/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ပါ၀င္ပူးေပါင္းေဆာင္ရြက္မည့္အဖြဲ႕မ်ား၏အခန္းက</a:t>
            </a:r>
            <a:r>
              <a:rPr lang="my-MM" sz="2600" dirty="0" smtClean="0">
                <a:latin typeface="Zawgyi-One"/>
                <a:cs typeface="Zawgyi-One" pitchFamily="34" charset="0"/>
              </a:rPr>
              <a:t>႑</a:t>
            </a:r>
            <a:r>
              <a:rPr lang="en-US" sz="2600" dirty="0" err="1" smtClean="0">
                <a:latin typeface="Zawgyi-One"/>
                <a:cs typeface="Zawgyi-One" pitchFamily="34" charset="0"/>
              </a:rPr>
              <a:t>မ်ား</a:t>
            </a:r>
            <a:endParaRPr lang="de-DE" sz="2600" dirty="0" smtClean="0">
              <a:latin typeface="Zawgyi-One" pitchFamily="34" charset="0"/>
              <a:cs typeface="Zawgyi-One" pitchFamily="34" charset="0"/>
            </a:endParaRPr>
          </a:p>
          <a:p>
            <a:pPr marL="693738" indent="-236538">
              <a:buFont typeface="Wingdings" pitchFamily="2" charset="2"/>
              <a:buChar char="§"/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အက်ိဳးခံစားခြင့္ရွိသူမ်ား၏ပါ၀င္ေဆာင္ရြက္မႈ?</a:t>
            </a:r>
          </a:p>
          <a:p>
            <a:pPr marL="693738" indent="-236538">
              <a:buFont typeface="Wingdings" pitchFamily="2" charset="2"/>
              <a:buChar char="§"/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ဆုေပးျခင္းႏွင့္ လက္ေဆာင္ပစၥည္းေပးျခင္းစနစ္?</a:t>
            </a:r>
          </a:p>
          <a:p>
            <a:pPr marL="693738" indent="-236538">
              <a:buFont typeface="Wingdings" pitchFamily="2" charset="2"/>
              <a:buChar char="§"/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ေငြေၾကးသံုးစြဲမႈစစ္ေဆးျခင္းစနစ္?</a:t>
            </a:r>
          </a:p>
          <a:p>
            <a:pPr marL="693738" indent="-236538">
              <a:buFont typeface="Wingdings" pitchFamily="2" charset="2"/>
              <a:buChar char="§"/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ညွိႏ</a:t>
            </a:r>
            <a:r>
              <a:rPr lang="en-US" sz="2600" dirty="0" smtClean="0">
                <a:latin typeface="Zawgyi-One" pitchFamily="34" charset="0"/>
                <a:cs typeface="Zawgyi-One" pitchFamily="34" charset="0"/>
              </a:rPr>
              <a:t>ိ</a:t>
            </a: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ႈင္းေဆာင္ရြက္ျခင္းႏွင့္ ဆက္သြယ္မႈစနစ္?</a:t>
            </a:r>
          </a:p>
          <a:p>
            <a:pPr marL="693738" indent="-236538">
              <a:buFont typeface="Wingdings" pitchFamily="2" charset="2"/>
              <a:buChar char="§"/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လုပ္ငန္းလည္ပတ္မႈစံႏႈန္းႏွင့္မူ၀ါဒမ်ား?</a:t>
            </a:r>
          </a:p>
          <a:p>
            <a:pPr marL="693738" indent="-236538">
              <a:buFont typeface="Wingdings" pitchFamily="2" charset="2"/>
              <a:buChar char="§"/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ေစာင့္ၾကည့္ေလ့လာျခင္းႏွင့္အကဲျဖတ္စစ္ေဆးျခင္း?</a:t>
            </a:r>
          </a:p>
          <a:p>
            <a:pPr marL="693738" indent="-236538">
              <a:buFont typeface="Wingdings" pitchFamily="2" charset="2"/>
              <a:buChar char="§"/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အစီရင္ခံစာတင္ျခင္းစနစ္?</a:t>
            </a:r>
            <a:endParaRPr lang="de-DE" sz="26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ED8D-0FC5-42EE-B058-EDBA037E03D7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94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57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Zawgyi-One" pitchFamily="34" charset="0"/>
                <a:cs typeface="Zawgyi-One" pitchFamily="34" charset="0"/>
              </a:rPr>
              <a:t>အေကာင္ထည္ေဖာ္ေဆာင္ရြက္ျခင္းတြင္ၾကံဳေတြ႕ရ ေသာနမူနာ</a:t>
            </a:r>
            <a:r>
              <a:rPr lang="de-DE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ျပသနာမ်ား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အစီအစဥ္အတြက္အခ်ိန္သတ္မွတ္မႈအားနည္းျခင္း</a:t>
            </a: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ရန္ပံုေငြမ်ားမွားယြင္းစြာသံုးစြဲျခင္း</a:t>
            </a: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တာ၀န္ယူမႈႏွင့္ပြင့္လင္းျမင္သာမႈအားနည္းျခင္း</a:t>
            </a: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ဆံုးျဖတ္ခ်က္ခ်ရာတြင္ ဗ်ဴရိုကေရစီဆန္ျခင္း</a:t>
            </a: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ေစာင့္ၾကည့္ေလ့လာျခင္းႏွင့္ အကဲျဖတ္စစ္ေဆးမႈအားနည္းျခင္း</a:t>
            </a: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အဖြဲ႔အလိုက္လုပ္ေဆာင္မႈအားနည္းျခင္း</a:t>
            </a: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အေကာင္ထည္ေဖာ္လုပ္ေဆာင္သူမ်ားအတြက္ လက္ေဆာင္ေပးဆြဲေဆာင္မႈအားနဲျခင္း</a:t>
            </a:r>
          </a:p>
          <a:p>
            <a:pPr>
              <a:buNone/>
            </a:pPr>
            <a:endParaRPr lang="de-DE" sz="2600" dirty="0" smtClean="0">
              <a:latin typeface="Zawgyi-One" pitchFamily="34" charset="0"/>
              <a:cs typeface="Zawgyi-One" pitchFamily="34" charset="0"/>
            </a:endParaRPr>
          </a:p>
          <a:p>
            <a:endParaRPr lang="de-DE" sz="26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ED8D-0FC5-42EE-B058-EDBA037E03D7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95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192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မွတ္သားထားရမည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အရာမ်ား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…</a:t>
            </a:r>
            <a:endParaRPr lang="en-US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5257800"/>
          </a:xfrm>
        </p:spPr>
        <p:txBody>
          <a:bodyPr>
            <a:noAutofit/>
          </a:bodyPr>
          <a:lstStyle/>
          <a:p>
            <a:pPr lvl="0"/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မျဖစ္မေနေျပာင္းလဲရမည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အခ်က္မ်ား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အမွန္တကယ္လုပ္ေဆာင္ရာတြင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ေျပာင္းလဲမႈမ်ားတြင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လိုအပ္ခ်က္မ်ား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ႏွင့္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စပ္လ်ဥ္း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၍ 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လိုက္ေလ်ာညီေထြမႈရွိရမည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lvl="0"/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လူထုစည္းရုံးေရး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နည္းနာနိသယမ်ားတြင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လူထု၏ယဥ္ေက်းမ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ႈ၊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ကိုယ္းကြယ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ဘာသာစသည္တို႔ကိုထည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သြင္းစဥ္းစားရန္လိုအပ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ပီး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လူထုကလက္ခံ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ေသာနည္းကိုသာအသံုးျပဳသင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သည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lvl="0"/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ေက်ာင္းတြင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မိဘမ်ားကိုလည္း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ေက်ာင္းအေျချပဳေဘးအ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ႏၲ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ရာယ္ေလ်ာ့ပါးေရးလုပ္ငန္းအစီအစဥ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မ်ားေရးဆြဲရာတြင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 ပါ၀င္ရန္ဖိတ္ေခၚသင့္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သည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 lvl="0"/>
            <a:r>
              <a:rPr lang="en-US" sz="2400" dirty="0">
                <a:latin typeface="Zawgyi-One" pitchFamily="34" charset="0"/>
                <a:cs typeface="Zawgyi-One" pitchFamily="34" charset="0"/>
              </a:rPr>
              <a:t>ဘက္ေပါင္းစံုမွပါ၀င္မည့္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သူမ်ား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ဆက္ဆံရာတြင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ပြင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့္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လင္းျမင္သာမႈရွိျခင္းသည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ပဋိပက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ၡျ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ဖစ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္ျ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ခင္းကို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sz="2400" dirty="0" err="1">
                <a:latin typeface="Zawgyi-One" pitchFamily="34" charset="0"/>
                <a:cs typeface="Zawgyi-One" pitchFamily="34" charset="0"/>
              </a:rPr>
              <a:t>ကာကြယ္ေပးႏိုင္ေသာအဓိကအခ်က္တစ္ခုျဖစ္သည</a:t>
            </a:r>
            <a:r>
              <a:rPr lang="en-US" sz="2400" dirty="0">
                <a:latin typeface="Zawgyi-One" pitchFamily="34" charset="0"/>
                <a:cs typeface="Zawgyi-One" pitchFamily="34" charset="0"/>
              </a:rPr>
              <a:t>္။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49AB7-A4BE-486C-8D6C-30FB92447F88}" type="slidenum">
              <a:rPr lang="en-US" smtClean="0">
                <a:latin typeface="Zawgyi-One" pitchFamily="34" charset="0"/>
                <a:cs typeface="Zawgyi-One" pitchFamily="34" charset="0"/>
              </a:rPr>
              <a:pPr/>
              <a:t>96</a:t>
            </a:fld>
            <a:endParaRPr lang="en-US">
              <a:latin typeface="Zawgyi-One" pitchFamily="34" charset="0"/>
              <a:cs typeface="Zawgyi-One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604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latin typeface="Zawgyi-One" pitchFamily="34" charset="0"/>
                <a:cs typeface="Zawgyi-One" pitchFamily="34" charset="0"/>
              </a:rPr>
              <a:t>လူထုပါ၀င္ေသာေစာင့္ၾကည့္ေလ့လာျခင္းႏွင့္အကဲ ျဖတ္စစ္ေဆးျခင္း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ကိုယ္ကိုတိုင္စစ္ေဆးမႈလုပ္ငန္းစဥ္ျဖစ္ျပီး  အစီအစဥ္တစ္ခုတြင္ ပါ၀င္လုပ္ေဆာင္သူမ်ားသည္ အကဲျဖတ္စစ္ေဆးရမည့္အရာ မ်ား၊ ေကာက္ယူရမည့္သတင္အခ်က္အလက္မ်ားႏွင့္ ခြဲျခမ္းစိတ္ဖ်ာျခင္းတို႔တြင္အတူတကြပါ၀င္လုပ္ေဆာင္ျပီး ၄င္းတို႔ ေလ့လာမွတ္သားခဲ့သည္မ်ားကိုျပန္လည္အေရးယူေဆာင္ရြက္ ျခင္းျဖစ္သည္။</a:t>
            </a:r>
            <a:endParaRPr lang="de-DE" sz="2600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ED8D-0FC5-42EE-B058-EDBA037E03D7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97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198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လူထုပါ၀င္ေသာေစာင့္ၾကည့္ေလ့လာျခင္းႏွင့္အကဲ ျဖတ္စစ္ေဆးျခင္းစည္းမ်ဥ္းမ်ား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လူထုပါ၀င္ျခင္း</a:t>
            </a: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ေလ့လာသင္ယူျခင္း</a:t>
            </a: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ညွိႏႈိင္းေဆာင္ရြက္ျခင္း</a:t>
            </a:r>
          </a:p>
          <a:p>
            <a:r>
              <a:rPr lang="de-DE" sz="2600" dirty="0" smtClean="0">
                <a:latin typeface="Zawgyi-One" pitchFamily="34" charset="0"/>
                <a:cs typeface="Zawgyi-One" pitchFamily="34" charset="0"/>
              </a:rPr>
              <a:t>လိုက္ေလ်ာညီေထြရွိျခင္း</a:t>
            </a:r>
          </a:p>
          <a:p>
            <a:endParaRPr lang="de-DE" sz="2600" dirty="0" smtClean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ED8D-0FC5-42EE-B058-EDBA037E03D7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98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2120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Zawgyi-One" pitchFamily="34" charset="0"/>
                <a:cs typeface="Zawgyi-One" pitchFamily="34" charset="0"/>
              </a:rPr>
              <a:t>အစီစဥ္ေရးဆြဲျခင္း၊ ေစာင့္ၾကည့္ေလ့လာျခင္းႏွင့္ အကဲျဖတ္စစ္ေဆးျခင္း လုပ္ငန္း</a:t>
            </a:r>
            <a:endParaRPr lang="de-DE" sz="3600" b="1" dirty="0">
              <a:solidFill>
                <a:srgbClr val="C00000"/>
              </a:solidFill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>
                <a:latin typeface="Zawgyi-One" pitchFamily="34" charset="0"/>
                <a:cs typeface="Zawgyi-One" pitchFamily="34" charset="0"/>
              </a:rPr>
              <a:t>ေ</a:t>
            </a:r>
            <a:r>
              <a:rPr lang="de-DE" dirty="0">
                <a:latin typeface="Zawgyi-One" pitchFamily="34" charset="0"/>
                <a:cs typeface="Zawgyi-One" pitchFamily="34" charset="0"/>
              </a:rPr>
              <a:t>စာင့္ၾကည့္ေလ့လာျခင္းႏွင့္ အကဲျဖတ္စစ္ေဆးျခင</a:t>
            </a:r>
            <a:r>
              <a:rPr lang="de-DE" dirty="0" smtClean="0">
                <a:latin typeface="Zawgyi-One" pitchFamily="34" charset="0"/>
                <a:cs typeface="Zawgyi-One" pitchFamily="34" charset="0"/>
              </a:rPr>
              <a:t>္းဆိုင္ရာမူေဘာင္ သည္ အေကာင္ထည္ေဖာ္ေဆာင္ရြက္သည့့္လုပ္ငန္းမ်ားမစတင္မွီ ထားရွိသင့္သည္။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လုပ္ငန္းရည္ရြယ္ခ်က္ႏွင့္လုပ္ေဆာင္မႈမ်ားဆက္စပ္ျပေသာမူေဘာင္(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log frame) </a:t>
            </a:r>
            <a:r>
              <a:rPr lang="de-DE" dirty="0" smtClean="0">
                <a:latin typeface="Zawgyi-One" pitchFamily="34" charset="0"/>
                <a:cs typeface="Zawgyi-One" pitchFamily="34" charset="0"/>
              </a:rPr>
              <a:t>တစ္ခု 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လုပ္ငန္းအစီအစဥ္အခ်ိန္ဇယားအၾကမ္းတစ္ခု</a:t>
            </a:r>
            <a:endParaRPr lang="de-DE" dirty="0" smtClean="0">
              <a:latin typeface="Zawgyi-One" pitchFamily="34" charset="0"/>
              <a:cs typeface="Zawgyi-One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လူ႕စြမ္းအားr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အဓိကထည့္သြင္းစဥ္းစားရမည့္အေၾကာင္းအရာမ်ား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>
                <a:latin typeface="Zawgyi-One" pitchFamily="34" charset="0"/>
                <a:cs typeface="Zawgyi-One" pitchFamily="34" charset="0"/>
              </a:rPr>
              <a:t>အျပီးသတ္ အစီရင္ခံစာ၏အဆိုျပဳလႊာ</a:t>
            </a:r>
          </a:p>
          <a:p>
            <a:pPr lvl="1">
              <a:buFont typeface="Wingdings" pitchFamily="2" charset="2"/>
              <a:buChar char="§"/>
            </a:pPr>
            <a:endParaRPr lang="de-DE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de-DE" dirty="0" smtClean="0">
                <a:latin typeface="Zawgyi-One" pitchFamily="34" charset="0"/>
                <a:cs typeface="Zawgyi-One" pitchFamily="34" charset="0"/>
              </a:rPr>
              <a:t>လုပ္ငန္းေဆာက္ရြက္စဥ္တိုင္းတာျခင္းႏွင့္ အက်ိဳးရလဒ္မ်ားကိုတိုင္းတာျခင္း</a:t>
            </a:r>
          </a:p>
          <a:p>
            <a:endParaRPr lang="de-DE" dirty="0" smtClean="0">
              <a:latin typeface="Zawgyi-One" pitchFamily="34" charset="0"/>
              <a:cs typeface="Zawgyi-One" pitchFamily="34" charset="0"/>
            </a:endParaRPr>
          </a:p>
          <a:p>
            <a:r>
              <a:rPr lang="de-DE" dirty="0" smtClean="0">
                <a:latin typeface="Zawgyi-One" pitchFamily="34" charset="0"/>
                <a:cs typeface="Zawgyi-One" pitchFamily="34" charset="0"/>
              </a:rPr>
              <a:t>ေစာင့္ၾကည့္စစ္ေဆးျခင္းႏွင့္အကဲျဖတ္ေလ့လာျခင္းကို အစီအစဥၤတစ္ေလွ်ာက္လံုးတြင္ ေဘးအႏၲရာယ္ေလ်ာ့ပါးေရးအစီအစဥ္ ေရးဆြဲျခင္းတြင္ျပဳလုပ္သကဲ့သို႔လုပ္ေဆာင္ႏိုင္သည္။</a:t>
            </a:r>
            <a:endParaRPr lang="de-DE" dirty="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ED8D-0FC5-42EE-B058-EDBA037E03D7}" type="slidenum">
              <a:rPr lang="de-DE" smtClean="0">
                <a:latin typeface="Zawgyi-One" pitchFamily="34" charset="0"/>
                <a:cs typeface="Zawgyi-One" pitchFamily="34" charset="0"/>
              </a:rPr>
              <a:pPr/>
              <a:t>99</a:t>
            </a:fld>
            <a:endParaRPr lang="de-DE">
              <a:latin typeface="Zawgyi-One" pitchFamily="34" charset="0"/>
              <a:cs typeface="Zawgyi-On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77947"/>
      </p:ext>
    </p:extLst>
  </p:cSld>
  <p:clrMapOvr>
    <a:masterClrMapping/>
  </p:clrMapOvr>
</p:sld>
</file>

<file path=ppt/theme/theme1.xml><?xml version="1.0" encoding="utf-8"?>
<a:theme xmlns:a="http://schemas.openxmlformats.org/drawingml/2006/main" name="M1S1">
  <a:themeElements>
    <a:clrScheme name="Custom 1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D40615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M1S1</Template>
  <TotalTime>277</TotalTime>
  <Words>29065</Words>
  <Application>Microsoft Office PowerPoint</Application>
  <PresentationFormat>On-screen Show (4:3)</PresentationFormat>
  <Paragraphs>867</Paragraphs>
  <Slides>105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M1S1</vt:lpstr>
      <vt:lpstr> သင္ခန္းစာ ၂။ လုပ္ငန္းအစီအစဥ္အေကာင္းထည္ေဖာ္ေဆာင္ရြက္ျခင္း</vt:lpstr>
      <vt:lpstr>ရည္ရြယ္ခ်က္</vt:lpstr>
      <vt:lpstr>အစီအစဥ္အားလူထုႏွင့္ရင္းႏွီးေအာင္မိတ္ဆက္ျခင္းဆိုသည္မွာအဘယ္နည္း။</vt:lpstr>
      <vt:lpstr>ရပ္ရြာလူထုအေျချပဳေဘးအႏၲရာယ္ေလ်ာ့ပါးေရးအစီအစဥ္အားလူထုႏွင့္ရင္းႏွီးေအာင္မိတ္ဆက္ေပးျခင္း၏အက်ိဳးရလဒ္မ်ား</vt:lpstr>
      <vt:lpstr>အစီအစဥ္အားလူထုႏွင့္ရင္းႏွီးေအာင္ျပဳလုပ္ေသာအစည္းအေ၀းကို ျပည္နယ္/တိုင္းအဆင့္တြင္ျပဳလုပ္ျခင္း</vt:lpstr>
      <vt:lpstr>သိထားရမည့္အခ်က္မ်ား…</vt:lpstr>
      <vt:lpstr>အစီအစဥ္အားလူထုႏွင့္ရင္းႏွီးေအာင္ျပဳလုပ္ေသာအစည္းအေ၀းကို ျမဳိ႕နယ္အဆင့္တြင္ျပဳလုပ္ျခင္း</vt:lpstr>
      <vt:lpstr>သိထားရမည့္အခ်က္မ်ား…</vt:lpstr>
      <vt:lpstr>အစီအစဥ္အားလူထုႏွင့္ရင္းႏွီးေအာင္ျပဳလုပ္ေသာအစည္းအေ၀းကို ေက်းရြာအဆင့္တြင္ျပဳလုပ္ျခင္း</vt:lpstr>
      <vt:lpstr>သိထားသင့္သည့္အခ်က္မ်ား…</vt:lpstr>
      <vt:lpstr>ေက်ာင္းအဆင့္ တြင္အစီအစဥ္အားလူထုႏွင့္ ရင္းႏွီးေအာင္မိတ္ဆက္ျခင္း</vt:lpstr>
      <vt:lpstr>သိခ်င္ေသာေမးခြန္းမ်ားရွိပါကေမးျမန္းႏိုင္ပါသည္?</vt:lpstr>
      <vt:lpstr> သင္ခန္းစာ ၂။ စီမံခ်က္အစီအစဥ္အေကာင္ထည္ေဖာ္ေဆာင္ရြက္ျခင္း</vt:lpstr>
      <vt:lpstr>ရည္ရြယ္ခ်က္မ်ား</vt:lpstr>
      <vt:lpstr> အစီအစဥ္အားမိတ္ဆက္ျခင္းႏွင့္ စီမံခ်က္ေဒသေရြးခ်ယ္ျခင္းလုပ္ငန္းစဥ္ၾကား ဆက္ႏြယ္မႈမ်ား</vt:lpstr>
      <vt:lpstr>သိထားရမည့္အခ်က္မ်ား…</vt:lpstr>
      <vt:lpstr>အုပ္စုလိုက္ေလ့က်င့္ခန္း- က်ရာက႑မွာသရုပ္ေဆာင္ျခင္း တစ္ခန္းရပ္ျပဇာတ္ (Role play)</vt:lpstr>
      <vt:lpstr>သိခ်င္ေသာေမးခြန္းမ်ားရွိပါကေမးျမန္းႏိုင္ပါသည္?</vt:lpstr>
      <vt:lpstr> သင္ခန္းစာ၂။ အစီအစဥ္အားအေကာင္ထည္ေဖာ္ ေဆာင္ရြက္ျခင္း</vt:lpstr>
      <vt:lpstr>ရည္ရြယ္ခ်က္မ်ား</vt:lpstr>
      <vt:lpstr>လူထုပါ၀င္ေအာင္ေဆာ္ၾသစည္းရံုးျခင္းဆိုသည္မွာ အဘယ္နည္း</vt:lpstr>
      <vt:lpstr>ရပ္ရြာလူထုအားပါ၀င္ေအာင္ေဆာ္ၾသစုရံုးျခင္းသည္ အဘယ္ေၾကာင့္အေရးႀကီးသနည္း။</vt:lpstr>
      <vt:lpstr> ရပ္ရြာအဆင့္ရပ္ရြာအေျချပဳေဘးအႏၲရာယ္ေလ်ာ့ပါးေရးလုပ္ငန္းအစီအစဥ္တြင္အဓိကပါ၀င္မညသူမ်ား</vt:lpstr>
      <vt:lpstr>ရပ္ရြာတြင္ ေဘးအႏၲရာယ္စီမံခန္႔ခြဲမႈ ေကာ္မတီဖြဲ႕စည္းျခင္း</vt:lpstr>
      <vt:lpstr>ရွိျပီးသားအသင္းအဖြဲ႔မ်ားႏွင့္လုပ္ကိုင္ေဆာင္ရြက္ျခင္း</vt:lpstr>
      <vt:lpstr>ရပ္ရြာလူထု အေျချပဳ ေဘးအႏၲရယ္စီမံခန္႔ခြဲေရးေကာ္မတီဖြဲ႕စည္းျခင္း</vt:lpstr>
      <vt:lpstr>ေဘးအႏၲရာယ္ေလ်ာ့ပါးေရးေကာ္မတီ၏လုပ္ငန္း ေဆာင္တာမ်ား</vt:lpstr>
      <vt:lpstr>ေက်ာင္းေဘးအႏၲရာယ္စီမံခန္႔ခြဲမႈေကာ္မတီဖြဲ႔စည္းျခင္း</vt:lpstr>
      <vt:lpstr>ရပ္ရြာအေျချပဳေဘးအႏၲရာယ္ေလ်ာ့ပါးေရးလုပ္ငန္းအစီအစဥ္အတြက္ လိုအပ္ေသာစြမ္းေဆာင္ရည္မ်ားျမွင့္တင္ေပးျခင္း</vt:lpstr>
      <vt:lpstr>သင္တန္းလိုအပ္ခ်က္မ်ားကိုစစ္ေဆးသည့္လုပ္ငန္းမ်ား</vt:lpstr>
      <vt:lpstr>အဖြဲ႔လိုက္ေလ့က်င့္ခန္းမ်ား</vt:lpstr>
      <vt:lpstr>သိခ်င္ေသာေမးခြန္းမ်ားရွိပါကေမးျမန္းႏိုင္ပါသည္?</vt:lpstr>
      <vt:lpstr> သင္ခန္းစာ ၂။ စီမံခ်က္အစီအစဥ္မ်ားအေကာင္ထည္ေဖာ္ေဆာင္ရြက္ျခင္း</vt:lpstr>
      <vt:lpstr>ရည္ရြယ္ခ်က္မ်ား</vt:lpstr>
      <vt:lpstr>က႑ေပါင္းစံုစစ္ေဆးျခင္း</vt:lpstr>
      <vt:lpstr>က႑ေပါင္းစံုစစ္ေဆးေရးအသင္းဖြဲ႔စည္း၍ သင္တန္းေပးျခင္း</vt:lpstr>
      <vt:lpstr>က႑ေပါင္းစံုစစ္ေဆးေရးအဖြဲ႔ကိုဖြဲ႔စည္းျပီး သင္တန္းပို႔ခ်သည့္လုပ္ငန္းစဥ္</vt:lpstr>
      <vt:lpstr>က႑ေပါင္းစံုစစ္ေဆးျခင္းလုပ္ငန္းျပဳလုပ္ျခင္း</vt:lpstr>
      <vt:lpstr>မွတ္သားထားရမည့္အရာမ်ား…..</vt:lpstr>
      <vt:lpstr>စစ္ေဆးႏိုင္ေသာလက္ႏွက္ကိရိယာမ်ား</vt:lpstr>
      <vt:lpstr>အႏၲရာယ္ျပေျမပံု(Risk mapping)</vt:lpstr>
      <vt:lpstr>အႏၲရာယ္ျပေျမပံု (ဆက္ရန္)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စစ္ေဆးေတြ႕ရွိခ်က္မ်ားကိုခြဲျခမ္းစိတ္ဖ်ာျခင္း</vt:lpstr>
      <vt:lpstr>စစ္ေဆးေတြ႔ရွိခ်က္မ်ားကိုတင္ျပျခင္း</vt:lpstr>
      <vt:lpstr> ေလ့က်င့္ခန္းမ်ား။ တက္ေရာက္သူတိုင္း၏သေဘာထားအျမင္ကိုရယူျခင္း</vt:lpstr>
      <vt:lpstr>ေမးစရာေမးခြန္းမ်ားရွိပါကေမးႏိုင္ပါသည္။?</vt:lpstr>
      <vt:lpstr> သင္ခန္းစာ ၂။ အေကာင္ထည္ေဖာ္ေဆာင္ရြက္ျခင္း</vt:lpstr>
      <vt:lpstr>ရည္ရြက္ခ်က္မ်ား </vt:lpstr>
      <vt:lpstr>ရပ္ရြာလုပ္ငန္းအစီအစဥ္မ်ားေရးဆြဲျခင္း</vt:lpstr>
      <vt:lpstr>ရပ္ရြာလူထုလုပ္ငန္းအစီအစဥ္ေရးဆြဲရာတြင္ အဓိကထည့္သြင္းစဥ္းစားရမည့္အခ်က္မ်ား</vt:lpstr>
      <vt:lpstr>လူထုပါ၀င္မႈျဖင့္ အစီအစဥ္ေရးဆြဲျခင္း</vt:lpstr>
      <vt:lpstr>ရပ္ရြာလူထုအတြင္း အစီအစဥ္ေရးဆြဲျခင္းလုပ္ငန္းစဥ္</vt:lpstr>
      <vt:lpstr>ရပ္ရြာလူထုပါ၀င္ျခင္းျဖင့္လုပ္ငန္းအစီအစဥ္ ေရးဆြဲျခင္း</vt:lpstr>
      <vt:lpstr>အစီအစဥ္၏ရည္ရြယ္ခ်က္မ်ားခ်တ္မွတ္ျခင္း</vt:lpstr>
      <vt:lpstr>အဖြဲ႕ခြဲမ်ားဖြဲ႔စည္းျခင္း</vt:lpstr>
      <vt:lpstr>ေဘးအႏၲရာယ္ေလ်ာ့ပါးေရးလုပ္ငန္းစဥ္မ်ားခြဲေ၀ျခင္း</vt:lpstr>
      <vt:lpstr>မွတ္သားထားရမည့္အခ်က္မ်ား</vt:lpstr>
      <vt:lpstr>လိုအပ္ေသာအရင္းအျမစ္မ်ားကိုျပင္ဆင္ဆံုးျဖတ္ျခင္း</vt:lpstr>
      <vt:lpstr>အစီအစဥ္ေရးဆြဲျခင္းကိုအဆံုးသတ္ျခင္း</vt:lpstr>
      <vt:lpstr>ေဘးအႏၲရာယ္ေလ်ာ့ပါးေရးအစီအစဥ္ေရးဆြဲရာတြင္ပါ၀င္ေသာအဓိကအခ်က္မ်ား</vt:lpstr>
      <vt:lpstr>အေရးၾကီးေသာအခ်က္မ်ား</vt:lpstr>
      <vt:lpstr>သိခ်င္ေသာေမးခြန္းမ်ားရွိပါကေမးျမန္းႏိုင္ပါသည္။</vt:lpstr>
      <vt:lpstr>သင္ခန္းစာ ၂။ အေကာင္ထည္ေဖာ္ေဆာင္ရြက္ျခင္း</vt:lpstr>
      <vt:lpstr>ရည္ရြယ္ခ်က္မ်ား</vt:lpstr>
      <vt:lpstr>လူထုပါ၀င္လုပ္ေဆာင္ျခင္းလုပ္ငန္းစဥ္အတြက္လမ္းညႊန္မႈမ်ား</vt:lpstr>
      <vt:lpstr>လူထုပါ၀င္အေကာင္ထည္ေဖာ္ေဆာင္ရြက္ျခင္း၏ အက်ိဳးေက်းဇူးမ်ား</vt:lpstr>
      <vt:lpstr>လူထုပါ၀င္ပူးေပါင္းေဆာင္ရြက္ျခင္းလုပ္ငန္းမ်ား</vt:lpstr>
      <vt:lpstr>လုပ္ငန္းတာ၀န္မ်ားခြဲေ၀တာ၀န္ေပးျခင္း</vt:lpstr>
      <vt:lpstr>စြမ္းေဆာင္ရည္ျမွင့္တင္ေပးျခင္း</vt:lpstr>
      <vt:lpstr>နမူနာသင္တန္းမ်ား</vt:lpstr>
      <vt:lpstr>လူအင္အားရင္းျမစ္မ်ားကို ေဆာ္ၾသစည္းရံုးျခင္း</vt:lpstr>
      <vt:lpstr>လူအင္အားရင္းျမစ္မ်ားကို ေဆာ္ၾသစည္းရံုးျခင္း(အဆက္)</vt:lpstr>
      <vt:lpstr>လူအင္အားရင္းျမစ္မ်ားကို ေဆာ္ၾသစည္းရံုးျခင္း– (အဆက္)</vt:lpstr>
      <vt:lpstr>လူအင္အားရင္းျမစ္မ်ားကို ေဆာ္ၾသစည္းရံုးျခင္း(အဆက္)</vt:lpstr>
      <vt:lpstr>လူအင္အားရင္းျမစ္မ်ားကို ေဆာ္ၾသစည္းရံုးျခင္း(အဆက္)</vt:lpstr>
      <vt:lpstr>ေရးဆြဲထားျပီးေသာအစီအစဥ္မ်ားကိုအေကာင္ထည္ ေဖာ္ေဆာင္ရြက္ျခင္း</vt:lpstr>
      <vt:lpstr>အေကာင္ထည္ေဖာ္ေဆာင္ရြက္ျခင္းတြင္ၾကံဳေတြ႕ရ ေသာနမူနာျပသနာမ်ား</vt:lpstr>
      <vt:lpstr>မွတ္သားထားရမည့္အရာမ်ား…</vt:lpstr>
      <vt:lpstr>လူထုပါ၀င္ေသာေစာင့္ၾကည့္ေလ့လာျခင္းႏွင့္အကဲ ျဖတ္စစ္ေဆးျခင္း</vt:lpstr>
      <vt:lpstr>လူထုပါ၀င္ေသာေစာင့္ၾကည့္ေလ့လာျခင္းႏွင့္အကဲ ျဖတ္စစ္ေဆးျခင္းစည္းမ်ဥ္းမ်ား</vt:lpstr>
      <vt:lpstr>အစီစဥ္ေရးဆြဲျခင္း၊ ေစာင့္ၾကည့္ေလ့လာျခင္းႏွင့္ အကဲျဖတ္စစ္ေဆးျခင္း လုပ္ငန္း</vt:lpstr>
      <vt:lpstr>ရည္ညႊန္းခ်က္မ်ားျပင္ဆင္ထားျခင္း</vt:lpstr>
      <vt:lpstr>အသံုးျပဳမည့္နည္းလမ္းမ်ားကိုစစ္ေဆးဆံုးျဖတ္ျခင္း</vt:lpstr>
      <vt:lpstr>ခြဲျခမ္းစိတ္ဖ်ာသည့္ကိရိယာႏွင့္ အစီရင္ခံတင္ျပသည့္ပံုစံေရြးခ်ယ္ျခင္း</vt:lpstr>
      <vt:lpstr>အစီအစဥ္ေရးဆြဲျခင္း၊ေစာင့္ၾကည့္ေလ့လာျခင္းႏွင့္ အကဲျဖတ္စစ္ေဆးျခင္းလုပ္ငန္းစဥ္ကိုနားလည္သေဘာေပါက္ျခင္း</vt:lpstr>
      <vt:lpstr>မွန္ကန္ေသာလုပ္ေဆာင္မႈမ်ားကိုအေကာင္ထည္ ေဖာ္ခ်မွတ္ျခင္း</vt:lpstr>
      <vt:lpstr>သိခ်င္ေသာေမးခြန္းမ်ားရွိပါကေမးျမန္းႏိုင္ပါသည္?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Understanding the Basics</dc:title>
  <dc:creator>Admini</dc:creator>
  <cp:lastModifiedBy>user</cp:lastModifiedBy>
  <cp:revision>49</cp:revision>
  <dcterms:created xsi:type="dcterms:W3CDTF">2014-01-07T04:03:32Z</dcterms:created>
  <dcterms:modified xsi:type="dcterms:W3CDTF">2016-01-20T08:49:53Z</dcterms:modified>
</cp:coreProperties>
</file>