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8" r:id="rId3"/>
    <p:sldId id="269" r:id="rId4"/>
    <p:sldId id="259" r:id="rId5"/>
    <p:sldId id="271" r:id="rId6"/>
    <p:sldId id="272" r:id="rId7"/>
    <p:sldId id="273" r:id="rId8"/>
    <p:sldId id="274" r:id="rId9"/>
    <p:sldId id="275" r:id="rId10"/>
    <p:sldId id="276" r:id="rId11"/>
    <p:sldId id="26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312" r:id="rId48"/>
    <p:sldId id="313" r:id="rId4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E3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5E91F3-60E7-407C-8AFC-B52C44D7F285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1C1533-C9C8-4757-8732-9958FA4B29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25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400" b="0" i="0" cap="none" normalizeH="0" baseline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rgbClr val="C00000"/>
                </a:solidFill>
                <a:latin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72C2A-F077-4349-AEE4-140D5CDED3E9}" type="datetime1">
              <a:rPr lang="en-US" smtClean="0"/>
              <a:pPr/>
              <a:t>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BEA11-79CA-4908-A911-DD19216D65B5}" type="datetime1">
              <a:rPr lang="en-US" smtClean="0"/>
              <a:pPr/>
              <a:t>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738C-78DE-4E79-A927-97726A44B8B1}" type="datetime1">
              <a:rPr lang="en-US" smtClean="0"/>
              <a:pPr/>
              <a:t>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aseline="0">
                <a:latin typeface="Calibri" pitchFamily="34" charset="0"/>
              </a:defRPr>
            </a:lvl1pPr>
            <a:lvl2pPr>
              <a:defRPr sz="2600" baseline="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6E1BE-B57C-40FE-9BFE-822C208E6A17}" type="datetime1">
              <a:rPr lang="en-US" smtClean="0"/>
              <a:pPr/>
              <a:t>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BBD5-5363-4B61-B9E5-C1B92EE4AAE6}" type="datetime1">
              <a:rPr lang="en-US" smtClean="0"/>
              <a:pPr/>
              <a:t>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04AA1-DF8C-4BA4-B60B-1C935853058B}" type="datetime1">
              <a:rPr lang="en-US" smtClean="0"/>
              <a:pPr/>
              <a:t>1/20/2016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B5283-A129-4D5B-A4B3-E05022D8E73B}" type="datetime1">
              <a:rPr lang="en-US" smtClean="0"/>
              <a:pPr/>
              <a:t>1/20/2016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F87D6-70CB-4B0B-867D-52DE6E229792}" type="datetime1">
              <a:rPr lang="en-US" smtClean="0"/>
              <a:pPr/>
              <a:t>1/20/2016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8CFD2-61D4-4B57-85CE-073BBCCF05ED}" type="datetime1">
              <a:rPr lang="en-US" smtClean="0"/>
              <a:pPr/>
              <a:t>1/20/2016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49125-0DD1-406A-BBEC-60148B8F93D2}" type="datetime1">
              <a:rPr lang="en-US" smtClean="0"/>
              <a:pPr/>
              <a:t>1/20/2016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EC3D6-839F-46FA-B1D7-1B0A69BB171C}" type="datetime1">
              <a:rPr lang="en-US" smtClean="0"/>
              <a:pPr/>
              <a:t>1/20/2016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file://localhost/Volumes/V%20I%20L%20%20%20L%20O%20V/%E2%80%A2%20work%20%E2%80%A2/%E2%80%A2client%E2%80%A2/adpc/2013_12/dms/powerpoint_CBDRRFramework/image/ppt_CBDRRFramework2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file://localhost/Volumes/V%20I%20L%20%20%20L%20O%20V/%E2%80%A2%20work%20%E2%80%A2/%E2%80%A2client%E2%80%A2/adpc/2013_12/dms/powerpoint_CBDRRFramework/image/ppt_CBDRRFramework.jp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pt_CBDRRFramework.jpg" descr="/Volumes/V I L   L O V/• work •/•client•/adpc/2013_12/dms/powerpoint_CBDRRFramework/image/ppt_CBDRRFramework.jpg"/>
          <p:cNvPicPr>
            <a:picLocks noChangeAspect="1"/>
          </p:cNvPicPr>
          <p:nvPr userDrawn="1"/>
        </p:nvPicPr>
        <p:blipFill>
          <a:blip r:embed="rId13" r:link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4896" cy="883920"/>
          </a:xfrm>
          <a:prstGeom prst="rect">
            <a:avLst/>
          </a:prstGeom>
        </p:spPr>
      </p:pic>
      <p:pic>
        <p:nvPicPr>
          <p:cNvPr id="8" name="ppt_CBDRRFramework2.jpg" descr="/Volumes/V I L   L O V/• work •/•client•/adpc/2013_12/dms/powerpoint_CBDRRFramework/image/ppt_CBDRRFramework2.jpg"/>
          <p:cNvPicPr>
            <a:picLocks noChangeAspect="1"/>
          </p:cNvPicPr>
          <p:nvPr userDrawn="1"/>
        </p:nvPicPr>
        <p:blipFill>
          <a:blip r:embed="rId15" r:link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0" y="5782056"/>
            <a:ext cx="2194560" cy="107594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549DA-90C2-41BC-8FD9-6ABF4ABA8DA8}" type="datetime1">
              <a:rPr lang="en-US" smtClean="0"/>
              <a:pPr/>
              <a:t>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1349AB7-A4BE-486C-8D6C-30FB92447F8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i="0" kern="1200" baseline="0">
          <a:solidFill>
            <a:srgbClr val="C00000"/>
          </a:solidFill>
          <a:latin typeface="Calibri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7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628800"/>
            <a:ext cx="8352928" cy="2016224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Zawgyi-One" pitchFamily="34" charset="0"/>
                <a:cs typeface="Zawgyi-One" pitchFamily="34" charset="0"/>
              </a:rPr>
              <a:t/>
            </a:r>
            <a:br>
              <a:rPr lang="en-US" sz="3600" dirty="0" smtClean="0">
                <a:latin typeface="Zawgyi-One" pitchFamily="34" charset="0"/>
                <a:cs typeface="Zawgyi-One" pitchFamily="34" charset="0"/>
              </a:rPr>
            </a:br>
            <a:r>
              <a:rPr lang="en-US" sz="3600" dirty="0" err="1" smtClean="0">
                <a:latin typeface="Zawgyi-One" pitchFamily="34" charset="0"/>
                <a:cs typeface="Zawgyi-One" pitchFamily="34" charset="0"/>
              </a:rPr>
              <a:t>သင္ခန္းစာ</a:t>
            </a:r>
            <a:r>
              <a:rPr lang="en-US" sz="3600" dirty="0" smtClean="0">
                <a:latin typeface="Zawgyi-One" pitchFamily="34" charset="0"/>
                <a:cs typeface="Zawgyi-One" pitchFamily="34" charset="0"/>
              </a:rPr>
              <a:t> ၁။</a:t>
            </a:r>
            <a:r>
              <a:rPr lang="en-US" sz="3600" dirty="0">
                <a:latin typeface="Zawgyi-One" pitchFamily="34" charset="0"/>
                <a:cs typeface="Zawgyi-One" pitchFamily="34" charset="0"/>
              </a:rPr>
              <a:t/>
            </a:r>
            <a:br>
              <a:rPr lang="en-US" sz="3600" dirty="0">
                <a:latin typeface="Zawgyi-One" pitchFamily="34" charset="0"/>
                <a:cs typeface="Zawgyi-One" pitchFamily="34" charset="0"/>
              </a:rPr>
            </a:br>
            <a:r>
              <a:rPr lang="en-US" sz="3600" dirty="0" err="1" smtClean="0">
                <a:latin typeface="Zawgyi-One" pitchFamily="34" charset="0"/>
                <a:cs typeface="Zawgyi-One" pitchFamily="34" charset="0"/>
              </a:rPr>
              <a:t>အေျခခံအေၾကာင္းအရာသေဘာတရားမ်ားကိုနားလည</a:t>
            </a:r>
            <a:r>
              <a:rPr lang="en-US" sz="3600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sz="3600" dirty="0" err="1" smtClean="0">
                <a:latin typeface="Zawgyi-One" pitchFamily="34" charset="0"/>
                <a:cs typeface="Zawgyi-One" pitchFamily="34" charset="0"/>
              </a:rPr>
              <a:t>ခင္း</a:t>
            </a:r>
            <a:endParaRPr lang="en-US" sz="3600" b="0" dirty="0">
              <a:solidFill>
                <a:schemeClr val="tx1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4268688"/>
            <a:ext cx="7920880" cy="175260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Zawgyi-One" pitchFamily="34" charset="0"/>
                <a:cs typeface="Zawgyi-One" pitchFamily="34" charset="0"/>
              </a:rPr>
              <a:t>အခန္း၁။ </a:t>
            </a:r>
            <a:r>
              <a:rPr lang="en-US" b="1" dirty="0" err="1" smtClean="0">
                <a:latin typeface="Zawgyi-One" pitchFamily="34" charset="0"/>
                <a:cs typeface="Zawgyi-One" pitchFamily="34" charset="0"/>
              </a:rPr>
              <a:t>ရပ္ရြာလူထုအေျချပဳေဘးအ</a:t>
            </a:r>
            <a:r>
              <a:rPr lang="en-US" b="1" dirty="0" smtClean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b="1" dirty="0" err="1" smtClean="0">
                <a:latin typeface="Zawgyi-One" pitchFamily="34" charset="0"/>
                <a:cs typeface="Zawgyi-One" pitchFamily="34" charset="0"/>
              </a:rPr>
              <a:t>ရာယ္ေလ်ာ့ပါးေရး</a:t>
            </a:r>
            <a:endParaRPr lang="en-US" b="1" dirty="0" smtClean="0">
              <a:latin typeface="Zawgyi-One" pitchFamily="34" charset="0"/>
              <a:cs typeface="Zawgyi-One" pitchFamily="34" charset="0"/>
            </a:endParaRPr>
          </a:p>
          <a:p>
            <a:r>
              <a:rPr lang="en-US" b="1" dirty="0" err="1" smtClean="0">
                <a:latin typeface="Zawgyi-One" pitchFamily="34" charset="0"/>
                <a:cs typeface="Zawgyi-One" pitchFamily="34" charset="0"/>
              </a:rPr>
              <a:t>လက္စြဲစာအုပ</a:t>
            </a:r>
            <a:r>
              <a:rPr lang="en-US" b="1" dirty="0" smtClean="0">
                <a:latin typeface="Zawgyi-One" pitchFamily="34" charset="0"/>
                <a:cs typeface="Zawgyi-One" pitchFamily="34" charset="0"/>
              </a:rPr>
              <a:t>္ႏွင့္</a:t>
            </a:r>
            <a:r>
              <a:rPr lang="en-US" b="1" dirty="0" err="1" smtClean="0">
                <a:latin typeface="Zawgyi-One" pitchFamily="34" charset="0"/>
                <a:cs typeface="Zawgyi-One" pitchFamily="34" charset="0"/>
              </a:rPr>
              <a:t>မိတ္ဆက</a:t>
            </a:r>
            <a:r>
              <a:rPr lang="en-US" b="1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b="1" dirty="0" err="1" smtClean="0">
                <a:latin typeface="Zawgyi-One" pitchFamily="34" charset="0"/>
                <a:cs typeface="Zawgyi-One" pitchFamily="34" charset="0"/>
              </a:rPr>
              <a:t>ခင္း</a:t>
            </a:r>
            <a:endParaRPr lang="en-US" b="1" dirty="0">
              <a:solidFill>
                <a:srgbClr val="C00000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>
                <a:latin typeface="Zawgyi-One" pitchFamily="34" charset="0"/>
                <a:cs typeface="Zawgyi-One" pitchFamily="34" charset="0"/>
              </a:rPr>
              <a:pPr/>
              <a:t>1</a:t>
            </a:fld>
            <a:endParaRPr lang="en-US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7342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 smtClean="0">
              <a:latin typeface="Zawgyi-One" pitchFamily="34" charset="0"/>
              <a:cs typeface="Zawgyi-One" pitchFamily="34" charset="0"/>
            </a:endParaRPr>
          </a:p>
          <a:p>
            <a:pPr algn="ctr"/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ရပ္ရြာလူထုအေျချပဳေဘးအ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ရာယ္ေလ်ာ့ပါးေရးမူေဘာင္ဆိုင္ရာသင္တန္း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- ျ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မန္မာႏိုင္ငံၾကက္ေျခနီအသင္း</a:t>
            </a:r>
            <a:endParaRPr lang="en-US" sz="2400" dirty="0">
              <a:latin typeface="Zawgyi-One" pitchFamily="34" charset="0"/>
              <a:cs typeface="Zawgyi-On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သင္ခန္းစာအက်ဥ္းခ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်ဳပ္</a:t>
            </a:r>
            <a:endParaRPr lang="en-US" dirty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Rectangle 3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48" name="Rectangle 6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216024" y="1124744"/>
            <a:ext cx="8964488" cy="4896544"/>
            <a:chOff x="49134" y="0"/>
            <a:chExt cx="5945266" cy="4114800"/>
          </a:xfrm>
        </p:grpSpPr>
        <p:sp>
          <p:nvSpPr>
            <p:cNvPr id="16" name="Rectangle 15"/>
            <p:cNvSpPr/>
            <p:nvPr/>
          </p:nvSpPr>
          <p:spPr>
            <a:xfrm>
              <a:off x="63501" y="0"/>
              <a:ext cx="533400" cy="29845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00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အဆင့္ ၁</a:t>
              </a:r>
              <a:endParaRPr lang="en-US" sz="160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85800" y="0"/>
              <a:ext cx="514350" cy="29845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endParaRPr lang="en-US" sz="900" dirty="0" smtClean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900" dirty="0" err="1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အဆင</a:t>
              </a:r>
              <a:r>
                <a:rPr lang="en-US" sz="9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့္ ၂</a:t>
              </a:r>
              <a:endParaRPr lang="en-US" sz="1600" dirty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2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 </a:t>
              </a:r>
              <a:endParaRPr lang="en-US" sz="1600" dirty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289550" y="0"/>
              <a:ext cx="698500" cy="29845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endParaRPr lang="en-US" sz="1050" dirty="0" smtClean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050" dirty="0" err="1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အဆင</a:t>
              </a:r>
              <a:r>
                <a:rPr lang="en-US" sz="105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့္ ၉</a:t>
              </a:r>
              <a:endParaRPr lang="en-US" dirty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 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276350" y="0"/>
              <a:ext cx="533400" cy="29845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endParaRPr lang="en-US" sz="1000" dirty="0" smtClean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000" dirty="0" err="1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အဆင</a:t>
              </a:r>
              <a:r>
                <a:rPr lang="en-US" sz="10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့္ ၃</a:t>
              </a:r>
              <a:endParaRPr lang="en-US" sz="1600" dirty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6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 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943073" y="0"/>
              <a:ext cx="565150" cy="298450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endParaRPr lang="en-US" sz="700" dirty="0" smtClean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700" dirty="0" err="1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အဆင</a:t>
              </a:r>
              <a:r>
                <a:rPr lang="en-US" sz="7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့္ ၄</a:t>
              </a:r>
              <a:endParaRPr lang="en-US" sz="1100" dirty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 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213100" y="0"/>
              <a:ext cx="577850" cy="29845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endParaRPr lang="en-US" sz="700" dirty="0" smtClean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700" dirty="0" err="1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အဆင</a:t>
              </a:r>
              <a:r>
                <a:rPr lang="en-US" sz="7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့္ ၆</a:t>
              </a:r>
              <a:endParaRPr lang="en-US" sz="1100" dirty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 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879850" y="0"/>
              <a:ext cx="565150" cy="298450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endParaRPr lang="en-US" sz="700" dirty="0" smtClean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700" dirty="0" err="1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အဆင</a:t>
              </a:r>
              <a:r>
                <a:rPr lang="en-US" sz="7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့္ ၇</a:t>
              </a:r>
              <a:endParaRPr lang="en-US" sz="1100" dirty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 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540250" y="0"/>
              <a:ext cx="609600" cy="298450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endParaRPr lang="en-US" sz="700" dirty="0" smtClean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700" dirty="0" err="1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အဆင</a:t>
              </a:r>
              <a:r>
                <a:rPr lang="en-US" sz="7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့္ ၈</a:t>
              </a:r>
              <a:endParaRPr lang="en-US" sz="1100" dirty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 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7953" y="3816350"/>
              <a:ext cx="520700" cy="29845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05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အခန္း ၁</a:t>
              </a:r>
              <a:endParaRPr lang="en-US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29303" y="3816350"/>
              <a:ext cx="514350" cy="29845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endParaRPr lang="en-US" sz="1050" dirty="0" smtClean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050" dirty="0" err="1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အခန</a:t>
              </a:r>
              <a:r>
                <a:rPr lang="en-US" sz="105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္း</a:t>
              </a:r>
              <a:r>
                <a:rPr lang="en-US" sz="105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 </a:t>
              </a:r>
              <a:r>
                <a:rPr lang="en-US" sz="1050" dirty="0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၂</a:t>
              </a:r>
              <a:endParaRPr lang="en-US" dirty="0" smtClean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4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 </a:t>
              </a:r>
              <a:endParaRPr lang="en-US" dirty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259238" y="3816350"/>
              <a:ext cx="698500" cy="29845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050" dirty="0" err="1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အခန္း</a:t>
              </a:r>
              <a:r>
                <a:rPr lang="en-US" sz="1050" dirty="0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 ၉</a:t>
              </a:r>
              <a:endParaRPr lang="en-US" dirty="0" smtClean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319852" y="3816350"/>
              <a:ext cx="533400" cy="29845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05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အခန္း</a:t>
              </a:r>
              <a:r>
                <a:rPr lang="en-US" sz="105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 </a:t>
              </a:r>
              <a:r>
                <a:rPr lang="en-US" sz="1050" dirty="0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၃</a:t>
              </a:r>
              <a:endParaRPr lang="en-US" dirty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948502" y="3816350"/>
              <a:ext cx="565150" cy="298450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05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အခန္း</a:t>
              </a:r>
              <a:r>
                <a:rPr lang="en-US" sz="105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 </a:t>
              </a:r>
              <a:r>
                <a:rPr lang="en-US" sz="1050" dirty="0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၄</a:t>
              </a:r>
              <a:r>
                <a:rPr lang="en-US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 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596203" y="3816350"/>
              <a:ext cx="565150" cy="298450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05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အခန္း</a:t>
              </a:r>
              <a:r>
                <a:rPr lang="en-US" sz="105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 </a:t>
              </a:r>
              <a:r>
                <a:rPr lang="en-US" sz="1050" dirty="0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၅</a:t>
              </a:r>
              <a:r>
                <a:rPr lang="en-US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 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275653" y="3816350"/>
              <a:ext cx="577850" cy="29845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05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အခန္း</a:t>
              </a:r>
              <a:r>
                <a:rPr lang="en-US" sz="105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 </a:t>
              </a:r>
              <a:r>
                <a:rPr lang="en-US" sz="1050" dirty="0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၆</a:t>
              </a:r>
              <a:r>
                <a:rPr lang="en-US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 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936053" y="3816350"/>
              <a:ext cx="565150" cy="298450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05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အခန္း</a:t>
              </a:r>
              <a:r>
                <a:rPr lang="en-US" sz="105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 </a:t>
              </a:r>
              <a:r>
                <a:rPr lang="en-US" sz="1050" dirty="0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၇</a:t>
              </a:r>
              <a:endParaRPr lang="en-US" dirty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621852" y="3816350"/>
              <a:ext cx="609600" cy="298450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05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အခန္း</a:t>
              </a:r>
              <a:r>
                <a:rPr lang="en-US" sz="105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 </a:t>
              </a:r>
              <a:r>
                <a:rPr lang="en-US" sz="1050" dirty="0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၈</a:t>
              </a:r>
              <a:r>
                <a:rPr lang="en-US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 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7950" y="1625600"/>
              <a:ext cx="533400" cy="206375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7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- </a:t>
              </a:r>
              <a:r>
                <a:rPr lang="en-US" sz="7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ရပ္ရြာအေျချပ</a:t>
              </a:r>
              <a:r>
                <a:rPr lang="en-US" sz="7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ဳ </a:t>
              </a:r>
              <a:r>
                <a:rPr lang="en-US" sz="7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ေဘးအ</a:t>
              </a:r>
              <a:r>
                <a:rPr lang="en-US" sz="700" dirty="0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ႏၲ</a:t>
              </a:r>
              <a:r>
                <a:rPr lang="en-US" sz="7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ရာယ</a:t>
              </a:r>
              <a:r>
                <a:rPr lang="en-US" sz="700" dirty="0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 </a:t>
              </a:r>
              <a:r>
                <a:rPr lang="en-US" sz="700" dirty="0" err="1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ေ</a:t>
              </a:r>
              <a:r>
                <a:rPr lang="en-US" sz="7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လ်ာ့ပါးေရးလုပ္ငန္းအစီအစဥ</a:t>
              </a:r>
              <a:r>
                <a:rPr lang="en-US" sz="7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 </a:t>
              </a:r>
              <a:r>
                <a:rPr lang="en-US" sz="7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အားလူထု</a:t>
              </a:r>
              <a:r>
                <a:rPr lang="en-US" sz="7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ႏွင့္</a:t>
              </a:r>
              <a:r>
                <a:rPr lang="en-US" sz="7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ရင္း</a:t>
              </a:r>
              <a:r>
                <a:rPr lang="en-US" sz="7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ႏွ</a:t>
              </a:r>
              <a:r>
                <a:rPr lang="en-US" sz="7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ီးေအာင္မိ</a:t>
              </a:r>
              <a:r>
                <a:rPr lang="en-US" sz="700" dirty="0" err="1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တ</a:t>
              </a:r>
              <a:r>
                <a:rPr lang="en-US" sz="700" dirty="0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 </a:t>
              </a:r>
              <a:r>
                <a:rPr lang="en-US" sz="700" dirty="0" err="1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ဆက</a:t>
              </a:r>
              <a:r>
                <a:rPr lang="en-US" sz="7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္ေပးျခင္း</a:t>
              </a:r>
              <a:endParaRPr lang="en-US" sz="1600" dirty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7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-</a:t>
              </a:r>
              <a:r>
                <a:rPr lang="en-US" sz="7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ရပ္ရြာအေျချပ</a:t>
              </a:r>
              <a:r>
                <a:rPr lang="en-US" sz="7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ဳ </a:t>
              </a:r>
              <a:r>
                <a:rPr lang="en-US" sz="7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ေဘးအ</a:t>
              </a:r>
              <a:r>
                <a:rPr lang="en-US" sz="7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ႏၲ</a:t>
              </a:r>
              <a:r>
                <a:rPr lang="en-US" sz="7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ရာယ္ေလ်ာ့ပါးေရးလု</a:t>
              </a:r>
              <a:r>
                <a:rPr lang="en-US" sz="700" dirty="0" err="1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ပ</a:t>
              </a:r>
              <a:r>
                <a:rPr lang="en-US" sz="700" dirty="0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 </a:t>
              </a:r>
              <a:r>
                <a:rPr lang="en-US" sz="700" dirty="0" err="1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ငန</a:t>
              </a:r>
              <a:r>
                <a:rPr lang="en-US" sz="7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္းအစီအစဥ</a:t>
              </a:r>
              <a:r>
                <a:rPr lang="en-US" sz="7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 </a:t>
              </a:r>
              <a:r>
                <a:rPr lang="en-US" sz="7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အားမိတ္ဆက</a:t>
              </a:r>
              <a:r>
                <a:rPr lang="en-US" sz="7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 ျ</a:t>
              </a:r>
              <a:r>
                <a:rPr lang="en-US" sz="7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ခင္း</a:t>
              </a:r>
              <a:endParaRPr lang="en-US" sz="1600" dirty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62000" y="1574800"/>
              <a:ext cx="514350" cy="206375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7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-</a:t>
              </a:r>
              <a:r>
                <a:rPr lang="en-US" sz="7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သတင္းအ</a:t>
              </a:r>
              <a:r>
                <a:rPr lang="en-US" sz="7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 </a:t>
              </a:r>
              <a:r>
                <a:rPr lang="en-US" sz="7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ခ်က္အလက</a:t>
              </a:r>
              <a:r>
                <a:rPr lang="en-US" sz="7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 </a:t>
              </a:r>
              <a:r>
                <a:rPr lang="en-US" sz="7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မ်ားစုေဆာင္း</a:t>
              </a:r>
              <a:r>
                <a:rPr lang="en-US" sz="7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 ျ</a:t>
              </a:r>
              <a:r>
                <a:rPr lang="en-US" sz="7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ခင္း</a:t>
              </a:r>
              <a:endParaRPr lang="en-US" sz="1600" dirty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7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-</a:t>
              </a:r>
              <a:r>
                <a:rPr lang="en-US" sz="7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ညီ</a:t>
              </a:r>
              <a:r>
                <a:rPr lang="en-US" sz="7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ွႏ</a:t>
              </a:r>
              <a:r>
                <a:rPr lang="en-US" sz="7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ိႈင္းအ</a:t>
              </a:r>
              <a:r>
                <a:rPr lang="en-US" sz="7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 စည္းအေ၀း </a:t>
              </a:r>
              <a:r>
                <a:rPr lang="en-US" sz="7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က်င္းပျခင္း</a:t>
              </a:r>
              <a:endParaRPr lang="en-US" sz="1600" dirty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7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-</a:t>
              </a:r>
              <a:r>
                <a:rPr lang="en-US" sz="7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ရြာ</a:t>
              </a:r>
              <a:r>
                <a:rPr lang="en-US" sz="7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ႏွင့္</a:t>
              </a:r>
              <a:r>
                <a:rPr lang="en-US" sz="7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ေက်ာင္း</a:t>
              </a:r>
              <a:r>
                <a:rPr lang="en-US" sz="7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 </a:t>
              </a:r>
              <a:r>
                <a:rPr lang="en-US" sz="7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တြင္းစစ္ေဆး</a:t>
              </a:r>
              <a:r>
                <a:rPr lang="en-US" sz="700" dirty="0" err="1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မ</a:t>
              </a:r>
              <a:r>
                <a:rPr lang="en-US" sz="700" dirty="0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ႈ </a:t>
              </a:r>
              <a:r>
                <a:rPr lang="en-US" sz="700" dirty="0" err="1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မ</a:t>
              </a:r>
              <a:r>
                <a:rPr lang="en-US" sz="7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်ားျပဳလုပ</a:t>
              </a:r>
              <a:r>
                <a:rPr lang="en-US" sz="7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္ျ</a:t>
              </a:r>
              <a:r>
                <a:rPr lang="en-US" sz="7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ခင္း</a:t>
              </a:r>
              <a:endParaRPr lang="en-US" sz="1600" dirty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7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-</a:t>
              </a:r>
              <a:r>
                <a:rPr lang="en-US" sz="7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စီမံခ်က</a:t>
              </a:r>
              <a:r>
                <a:rPr lang="en-US" sz="7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 </a:t>
              </a:r>
              <a:r>
                <a:rPr lang="en-US" sz="7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တည္ေနရာ</a:t>
              </a:r>
              <a:r>
                <a:rPr lang="en-US" sz="7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 </a:t>
              </a:r>
              <a:r>
                <a:rPr lang="en-US" sz="7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ေရြးခ်ယ</a:t>
              </a:r>
              <a:r>
                <a:rPr lang="en-US" sz="7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္ျ</a:t>
              </a:r>
              <a:r>
                <a:rPr lang="en-US" sz="7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ခင္း</a:t>
              </a:r>
              <a:endParaRPr lang="en-US" sz="1600" dirty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05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 </a:t>
              </a:r>
              <a:endParaRPr lang="en-US" sz="1600" dirty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257800" y="1574800"/>
              <a:ext cx="698500" cy="206375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9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-</a:t>
              </a:r>
              <a:r>
                <a:rPr lang="en-US" sz="9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အစီအစဥ</a:t>
              </a:r>
              <a:r>
                <a:rPr lang="en-US" sz="9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 </a:t>
              </a:r>
              <a:r>
                <a:rPr lang="en-US" sz="9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မ်</a:t>
              </a:r>
              <a:r>
                <a:rPr lang="en-US" sz="900" dirty="0" err="1" smtClean="0">
                  <a:latin typeface="Zawgyi-One" pitchFamily="34" charset="0"/>
                  <a:ea typeface="Calibri"/>
                  <a:cs typeface="Zawgyi-One" pitchFamily="34" charset="0"/>
                </a:rPr>
                <a:t>ားကိုစီစစ</a:t>
              </a:r>
              <a:r>
                <a:rPr lang="en-US" sz="9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္ျ</a:t>
              </a:r>
              <a:r>
                <a:rPr lang="en-US" sz="9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ခင္း</a:t>
              </a:r>
              <a:endParaRPr lang="en-US" sz="1400" dirty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9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-</a:t>
              </a:r>
              <a:r>
                <a:rPr lang="en-US" sz="9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စီမံခ်က</a:t>
              </a:r>
              <a:r>
                <a:rPr lang="en-US" sz="9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 </a:t>
              </a:r>
              <a:r>
                <a:rPr lang="en-US" sz="900" dirty="0" err="1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လုပ</a:t>
              </a:r>
              <a:r>
                <a:rPr lang="en-US" sz="9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 </a:t>
              </a:r>
              <a:r>
                <a:rPr lang="en-US" sz="9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ငန္းမ်ား</a:t>
              </a:r>
              <a:r>
                <a:rPr lang="en-US" sz="9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 ႏွင့္ </a:t>
              </a:r>
              <a:r>
                <a:rPr lang="en-US" sz="9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စာရြက္</a:t>
              </a:r>
              <a:r>
                <a:rPr lang="en-US" sz="900" dirty="0" err="1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စာတမ</a:t>
              </a:r>
              <a:r>
                <a:rPr lang="en-US" sz="9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္းလႊဲ</a:t>
              </a:r>
              <a:r>
                <a:rPr lang="en-US" sz="9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 </a:t>
              </a:r>
              <a:r>
                <a:rPr lang="en-US" sz="9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ေျပာင္းေပး</a:t>
              </a:r>
              <a:r>
                <a:rPr lang="en-US" sz="9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 </a:t>
              </a:r>
              <a:r>
                <a:rPr lang="en-US" sz="9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အပ</a:t>
              </a:r>
              <a:r>
                <a:rPr lang="en-US" sz="9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္ျ</a:t>
              </a:r>
              <a:r>
                <a:rPr lang="en-US" sz="9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ခင္း</a:t>
              </a:r>
              <a:endParaRPr lang="en-US" sz="1400" dirty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4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 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352550" y="1574800"/>
              <a:ext cx="533400" cy="206375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7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-VMDC ႏွင့္ SDMC </a:t>
              </a:r>
              <a:r>
                <a:rPr lang="en-US" sz="7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ဖြဲ႕စည္းျခင္း</a:t>
              </a:r>
              <a:endParaRPr lang="en-US" sz="1600" dirty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7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-တာ၀န္ႏွင့္ ၀တ္တရား </a:t>
              </a:r>
              <a:r>
                <a:rPr lang="en-US" sz="7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မ်ားကို</a:t>
              </a:r>
              <a:r>
                <a:rPr lang="en-US" sz="7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 </a:t>
              </a:r>
              <a:r>
                <a:rPr lang="en-US" sz="7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သင္တန္း</a:t>
              </a:r>
              <a:r>
                <a:rPr lang="en-US" sz="7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 </a:t>
              </a:r>
              <a:r>
                <a:rPr lang="en-US" sz="7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ေပးျခင္း</a:t>
              </a:r>
              <a:endParaRPr lang="en-US" sz="1600" dirty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7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-</a:t>
              </a:r>
              <a:r>
                <a:rPr lang="en-US" sz="7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သင္တန္း</a:t>
              </a:r>
              <a:r>
                <a:rPr lang="en-US" sz="7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 </a:t>
              </a:r>
              <a:r>
                <a:rPr lang="en-US" sz="7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လိုအပ္ခ်က္မ်ားကိုစစ</a:t>
              </a:r>
              <a:r>
                <a:rPr lang="en-US" sz="700" dirty="0" err="1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္ေဆး</a:t>
              </a:r>
              <a:r>
                <a:rPr lang="en-US" sz="7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ျခင္း</a:t>
              </a:r>
              <a:endParaRPr lang="en-US" sz="1600" dirty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7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-</a:t>
              </a:r>
              <a:r>
                <a:rPr lang="en-US" sz="7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လူမႈေရး</a:t>
              </a:r>
              <a:r>
                <a:rPr lang="en-US" sz="7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 </a:t>
              </a:r>
              <a:r>
                <a:rPr lang="en-US" sz="7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ေဆာင္ရြက္မႈအဖြဲ</a:t>
              </a:r>
              <a:r>
                <a:rPr lang="en-US" sz="700" dirty="0" err="1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႔အစည</a:t>
              </a:r>
              <a:r>
                <a:rPr lang="en-US" sz="7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္းမ်ား</a:t>
              </a:r>
              <a:endParaRPr lang="en-US" sz="1600" dirty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981200" y="1574800"/>
              <a:ext cx="565150" cy="2063750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000" dirty="0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-</a:t>
              </a:r>
              <a:r>
                <a:rPr lang="en-US" sz="1000" dirty="0" err="1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သတင</a:t>
              </a:r>
              <a:r>
                <a:rPr lang="en-US" sz="10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္းအ</a:t>
              </a:r>
              <a:r>
                <a:rPr lang="en-US" sz="10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 </a:t>
              </a:r>
              <a:r>
                <a:rPr lang="en-US" sz="10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ခ်က္အလက္မ်ားေကာက္ယူျခင္း</a:t>
              </a:r>
              <a:r>
                <a:rPr lang="en-US" sz="10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ႏွင့္ </a:t>
              </a:r>
              <a:r>
                <a:rPr lang="en-US" sz="10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ခြဲျခမ္းစိ</a:t>
              </a:r>
              <a:r>
                <a:rPr lang="en-US" sz="1000" dirty="0" err="1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တ</a:t>
              </a:r>
              <a:r>
                <a:rPr lang="en-US" sz="1000" dirty="0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 </a:t>
              </a:r>
              <a:r>
                <a:rPr lang="en-US" sz="1000" dirty="0" smtClean="0">
                  <a:latin typeface="Zawgyi-One" pitchFamily="34" charset="0"/>
                  <a:ea typeface="Calibri"/>
                  <a:cs typeface="Zawgyi-One" pitchFamily="34" charset="0"/>
                </a:rPr>
                <a:t>ျ</a:t>
              </a:r>
              <a:r>
                <a:rPr lang="en-US" sz="1000" dirty="0" err="1" smtClean="0">
                  <a:latin typeface="Zawgyi-One" pitchFamily="34" charset="0"/>
                  <a:ea typeface="Calibri"/>
                  <a:cs typeface="Zawgyi-One" pitchFamily="34" charset="0"/>
                </a:rPr>
                <a:t>ဖာ</a:t>
              </a:r>
              <a:r>
                <a:rPr lang="en-US" sz="1000" dirty="0" err="1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ျ</a:t>
              </a:r>
              <a:r>
                <a:rPr lang="en-US" sz="10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ခင္း</a:t>
              </a:r>
              <a:endParaRPr lang="en-US" sz="2000" dirty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 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546350" y="1574800"/>
              <a:ext cx="565150" cy="2063750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8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-က</a:t>
              </a:r>
              <a:r>
                <a:rPr lang="my-MM" sz="700" dirty="0">
                  <a:effectLst/>
                  <a:latin typeface="Zawgyi-One" pitchFamily="34" charset="0"/>
                  <a:ea typeface="Calibri"/>
                  <a:cs typeface="Zawgyi-One"/>
                </a:rPr>
                <a:t>႑</a:t>
              </a:r>
              <a:r>
                <a:rPr lang="my-MM" sz="900" dirty="0">
                  <a:effectLst/>
                  <a:latin typeface="Zawgyi-One" pitchFamily="34" charset="0"/>
                  <a:ea typeface="Calibri"/>
                  <a:cs typeface="Zawgyi-One"/>
                </a:rPr>
                <a:t> </a:t>
              </a:r>
              <a:r>
                <a:rPr lang="en-US" sz="8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ေပါင္းစံု</a:t>
              </a:r>
              <a:r>
                <a:rPr lang="en-US" sz="8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 </a:t>
              </a:r>
              <a:r>
                <a:rPr lang="en-US" sz="8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စစ္ေဆးေရး</a:t>
              </a:r>
              <a:r>
                <a:rPr lang="en-US" sz="8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 (MSA)</a:t>
              </a:r>
              <a:r>
                <a:rPr lang="en-US" sz="8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အဖြဲ</a:t>
              </a:r>
              <a:r>
                <a:rPr lang="en-US" sz="8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႕ </a:t>
              </a:r>
              <a:r>
                <a:rPr lang="en-US" sz="8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ဖြဲ႕စည္းျခင္း</a:t>
              </a:r>
              <a:endParaRPr lang="en-US" sz="1600" dirty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8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-</a:t>
              </a:r>
              <a:r>
                <a:rPr lang="en-US" sz="8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ကြင္းဆင္း</a:t>
              </a:r>
              <a:r>
                <a:rPr lang="en-US" sz="8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 </a:t>
              </a:r>
              <a:r>
                <a:rPr lang="en-US" sz="8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ေလ့လာမႈသင္တန္း</a:t>
              </a:r>
              <a:r>
                <a:rPr lang="en-US" sz="8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ႏွင့္</a:t>
              </a:r>
              <a:r>
                <a:rPr lang="en-US" sz="8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စစ္ေဆးမႈမ်ားျပ</a:t>
              </a:r>
              <a:r>
                <a:rPr lang="en-US" sz="8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ဳ </a:t>
              </a:r>
              <a:r>
                <a:rPr lang="en-US" sz="8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လုပ</a:t>
              </a:r>
              <a:r>
                <a:rPr lang="en-US" sz="8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္ျ</a:t>
              </a:r>
              <a:r>
                <a:rPr lang="en-US" sz="8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ခင္း</a:t>
              </a:r>
              <a:endParaRPr lang="en-US" sz="1600" dirty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8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-</a:t>
              </a:r>
              <a:r>
                <a:rPr lang="en-US" sz="8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စစ္ေဆး</a:t>
              </a:r>
              <a:r>
                <a:rPr lang="en-US" sz="8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 </a:t>
              </a:r>
              <a:r>
                <a:rPr lang="en-US" sz="8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ခ်က္မ်ား</a:t>
              </a:r>
              <a:r>
                <a:rPr lang="en-US" sz="8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 </a:t>
              </a:r>
              <a:r>
                <a:rPr lang="en-US" sz="8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ကိုအစီခံစာ</a:t>
              </a:r>
              <a:r>
                <a:rPr lang="en-US" sz="8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 </a:t>
              </a:r>
              <a:r>
                <a:rPr lang="en-US" sz="8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တင</a:t>
              </a:r>
              <a:r>
                <a:rPr lang="en-US" sz="8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္ျ</a:t>
              </a:r>
              <a:r>
                <a:rPr lang="en-US" sz="8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ပျခင္း</a:t>
              </a:r>
              <a:endParaRPr lang="en-US" sz="1600" dirty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225800" y="1574800"/>
              <a:ext cx="577850" cy="206375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9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-</a:t>
              </a:r>
              <a:r>
                <a:rPr lang="en-US" sz="9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လူထုပ</a:t>
              </a:r>
              <a:r>
                <a:rPr lang="en-US" sz="9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ါ ၀င္မႈျ</a:t>
              </a:r>
              <a:r>
                <a:rPr lang="en-US" sz="9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ဖင</a:t>
              </a:r>
              <a:r>
                <a:rPr lang="en-US" sz="9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့္</a:t>
              </a:r>
              <a:r>
                <a:rPr lang="en-US" sz="9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အစီအစဥ္ေရးဆြဲျခင္း</a:t>
              </a:r>
              <a:endParaRPr lang="en-US" sz="1600" dirty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9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-</a:t>
              </a:r>
              <a:r>
                <a:rPr lang="en-US" sz="9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အရင္</a:t>
              </a:r>
              <a:r>
                <a:rPr lang="en-US" sz="900" dirty="0" err="1" smtClean="0">
                  <a:latin typeface="Zawgyi-One" pitchFamily="34" charset="0"/>
                  <a:ea typeface="Calibri"/>
                  <a:cs typeface="Zawgyi-One" pitchFamily="34" charset="0"/>
                </a:rPr>
                <a:t>းအျမစ</a:t>
              </a:r>
              <a:r>
                <a:rPr lang="en-US" sz="9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 </a:t>
              </a:r>
              <a:r>
                <a:rPr lang="en-US" sz="9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မ်ားေဖာ</a:t>
              </a:r>
              <a:r>
                <a:rPr lang="en-US" sz="9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 </a:t>
              </a:r>
              <a:r>
                <a:rPr lang="en-US" sz="9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ထုတ</a:t>
              </a:r>
              <a:r>
                <a:rPr lang="en-US" sz="9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္ျ</a:t>
              </a:r>
              <a:r>
                <a:rPr lang="en-US" sz="9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ခင္း</a:t>
              </a:r>
              <a:endParaRPr lang="en-US" sz="1600" dirty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9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-</a:t>
              </a:r>
              <a:r>
                <a:rPr lang="en-US" sz="9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စီမံခ်က</a:t>
              </a:r>
              <a:r>
                <a:rPr lang="en-US" sz="9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 </a:t>
              </a:r>
              <a:r>
                <a:rPr lang="en-US" sz="9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အဆိုျပဳလ</a:t>
              </a:r>
              <a:r>
                <a:rPr lang="en-US" sz="900" dirty="0" err="1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ႊာ</a:t>
              </a:r>
              <a:r>
                <a:rPr lang="en-US" sz="900" dirty="0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 </a:t>
              </a:r>
              <a:r>
                <a:rPr lang="en-US" sz="900" dirty="0" err="1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ေ</a:t>
              </a:r>
              <a:r>
                <a:rPr lang="en-US" sz="9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ရးဆြဲျခင္း</a:t>
              </a:r>
              <a:endParaRPr lang="en-US" sz="1600" dirty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2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 </a:t>
              </a:r>
              <a:endParaRPr lang="en-US" sz="1600" dirty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572000" y="1574800"/>
              <a:ext cx="609600" cy="2063750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9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-</a:t>
              </a:r>
              <a:r>
                <a:rPr lang="en-US" sz="9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ေစာင</a:t>
              </a:r>
              <a:r>
                <a:rPr lang="en-US" sz="9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့္ၾ</a:t>
              </a:r>
              <a:r>
                <a:rPr lang="en-US" sz="9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ကည</a:t>
              </a:r>
              <a:r>
                <a:rPr lang="en-US" sz="9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့္ </a:t>
              </a:r>
              <a:r>
                <a:rPr lang="en-US" sz="9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ေလ့လာျခင္း</a:t>
              </a:r>
              <a:r>
                <a:rPr lang="en-US" sz="9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ႏွွင့္</a:t>
              </a:r>
              <a:r>
                <a:rPr lang="en-US" sz="9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အကဲျဖတ္စစ</a:t>
              </a:r>
              <a:r>
                <a:rPr lang="en-US" sz="900" dirty="0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 </a:t>
              </a:r>
              <a:r>
                <a:rPr lang="en-US" sz="900" dirty="0" err="1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ေဆး</a:t>
              </a:r>
              <a:r>
                <a:rPr lang="en-US" sz="9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ျခင္း</a:t>
              </a:r>
              <a:endParaRPr lang="en-US" sz="1600" dirty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9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-</a:t>
              </a:r>
              <a:r>
                <a:rPr lang="en-US" sz="9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သတင္းအ</a:t>
              </a:r>
              <a:r>
                <a:rPr lang="en-US" sz="9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 </a:t>
              </a:r>
              <a:r>
                <a:rPr lang="en-US" sz="9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ခ်က္</a:t>
              </a:r>
              <a:r>
                <a:rPr lang="en-US" sz="900" dirty="0" err="1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အလက</a:t>
              </a:r>
              <a:r>
                <a:rPr lang="en-US" sz="900" dirty="0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 </a:t>
              </a:r>
              <a:r>
                <a:rPr lang="en-US" sz="900" dirty="0" err="1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မ</a:t>
              </a:r>
              <a:r>
                <a:rPr lang="en-US" sz="9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်ားေကာက္</a:t>
              </a:r>
              <a:r>
                <a:rPr lang="en-US" sz="900" dirty="0" err="1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ယူ</a:t>
              </a:r>
              <a:r>
                <a:rPr lang="en-US" sz="900" dirty="0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 ျ</a:t>
              </a:r>
              <a:r>
                <a:rPr lang="en-US" sz="9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ခင္း</a:t>
              </a:r>
              <a:r>
                <a:rPr lang="en-US" sz="9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ႏွင့္ </a:t>
              </a:r>
              <a:r>
                <a:rPr lang="en-US" sz="9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ခြဲျခမ္းစိတ</a:t>
              </a:r>
              <a:r>
                <a:rPr lang="en-US" sz="900" dirty="0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</a:t>
              </a:r>
              <a:r>
                <a:rPr lang="en-US" sz="900" dirty="0" smtClean="0">
                  <a:latin typeface="Zawgyi-One" pitchFamily="34" charset="0"/>
                  <a:ea typeface="Calibri"/>
                  <a:cs typeface="Zawgyi-One" pitchFamily="34" charset="0"/>
                </a:rPr>
                <a:t>ျ</a:t>
              </a:r>
              <a:r>
                <a:rPr lang="en-US" sz="900" dirty="0" err="1" smtClean="0">
                  <a:latin typeface="Zawgyi-One" pitchFamily="34" charset="0"/>
                  <a:ea typeface="Calibri"/>
                  <a:cs typeface="Zawgyi-One" pitchFamily="34" charset="0"/>
                </a:rPr>
                <a:t>ဖာ</a:t>
              </a:r>
              <a:r>
                <a:rPr lang="en-US" sz="900" dirty="0" smtClean="0">
                  <a:latin typeface="Zawgyi-One" pitchFamily="34" charset="0"/>
                  <a:ea typeface="Calibri"/>
                  <a:cs typeface="Zawgyi-One" pitchFamily="34" charset="0"/>
                </a:rPr>
                <a:t> ျ</a:t>
              </a:r>
              <a:r>
                <a:rPr lang="en-US" sz="900" dirty="0" err="1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ခင</a:t>
              </a:r>
              <a:r>
                <a:rPr lang="en-US" sz="9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္း</a:t>
              </a:r>
              <a:endParaRPr lang="en-US" sz="1600" dirty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2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 </a:t>
              </a:r>
              <a:endParaRPr lang="en-US" sz="1600" dirty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</p:txBody>
        </p:sp>
        <p:sp>
          <p:nvSpPr>
            <p:cNvPr id="41" name="Pentagon 40"/>
            <p:cNvSpPr/>
            <p:nvPr/>
          </p:nvSpPr>
          <p:spPr>
            <a:xfrm>
              <a:off x="49134" y="419100"/>
              <a:ext cx="654050" cy="996950"/>
            </a:xfrm>
            <a:prstGeom prst="homePlat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8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စီမံခ်က္အစီအစဥ</a:t>
              </a:r>
              <a:r>
                <a:rPr lang="en-US" sz="8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 </a:t>
              </a:r>
              <a:r>
                <a:rPr lang="en-US" sz="8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အားလူထ</a:t>
              </a:r>
              <a:r>
                <a:rPr lang="en-US" sz="800" dirty="0" err="1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ု</a:t>
              </a:r>
              <a:r>
                <a:rPr lang="en-US" sz="800" dirty="0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ႏွင့္</a:t>
              </a:r>
              <a:r>
                <a:rPr lang="en-US" sz="800" dirty="0" err="1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မ</a:t>
              </a:r>
              <a:r>
                <a:rPr lang="en-US" sz="8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ိတ</a:t>
              </a:r>
              <a:r>
                <a:rPr lang="en-US" sz="8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 </a:t>
              </a:r>
              <a:r>
                <a:rPr lang="en-US" sz="8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ဆက္ေပး</a:t>
              </a:r>
              <a:r>
                <a:rPr lang="en-US" sz="8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 ျ</a:t>
              </a:r>
              <a:r>
                <a:rPr lang="en-US" sz="8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ခင္း</a:t>
              </a:r>
              <a:endParaRPr lang="en-US" sz="1600" dirty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</p:txBody>
        </p:sp>
        <p:sp>
          <p:nvSpPr>
            <p:cNvPr id="42" name="Pentagon 41"/>
            <p:cNvSpPr/>
            <p:nvPr/>
          </p:nvSpPr>
          <p:spPr>
            <a:xfrm>
              <a:off x="730324" y="419100"/>
              <a:ext cx="590550" cy="996950"/>
            </a:xfrm>
            <a:prstGeom prst="homePlat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80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အစီအ စဥ္ ျပဳလုပ္ မည့္ေန ရာေရြး ခ်ယ္ျခင္း</a:t>
              </a:r>
              <a:endParaRPr lang="en-US" sz="160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</p:txBody>
        </p:sp>
        <p:sp>
          <p:nvSpPr>
            <p:cNvPr id="43" name="Pentagon 42"/>
            <p:cNvSpPr/>
            <p:nvPr/>
          </p:nvSpPr>
          <p:spPr>
            <a:xfrm>
              <a:off x="1320874" y="419100"/>
              <a:ext cx="555896" cy="952500"/>
            </a:xfrm>
            <a:prstGeom prst="homePlat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8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လူထုပါ၀င</a:t>
              </a:r>
              <a:r>
                <a:rPr lang="en-US" sz="800" dirty="0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္ေအာင</a:t>
              </a:r>
              <a:r>
                <a:rPr lang="en-US" sz="8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 </a:t>
              </a:r>
              <a:r>
                <a:rPr lang="en-US" sz="8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ေဆာ</a:t>
              </a:r>
              <a:r>
                <a:rPr lang="en-US" sz="8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္ၾသ </a:t>
              </a:r>
              <a:r>
                <a:rPr lang="en-US" sz="8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စည္းရံုး</a:t>
              </a:r>
              <a:r>
                <a:rPr lang="en-US" sz="8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 ျ</a:t>
              </a:r>
              <a:r>
                <a:rPr lang="en-US" sz="8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ခင္း</a:t>
              </a:r>
              <a:endParaRPr lang="en-US" sz="1600" dirty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</p:txBody>
        </p:sp>
        <p:sp>
          <p:nvSpPr>
            <p:cNvPr id="44" name="Pentagon 43"/>
            <p:cNvSpPr/>
            <p:nvPr/>
          </p:nvSpPr>
          <p:spPr>
            <a:xfrm>
              <a:off x="1885950" y="419100"/>
              <a:ext cx="615950" cy="952500"/>
            </a:xfrm>
            <a:prstGeom prst="homePlate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9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အေျခခ</a:t>
              </a:r>
              <a:r>
                <a:rPr lang="en-US" sz="900" dirty="0" err="1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ံ</a:t>
              </a:r>
              <a:r>
                <a:rPr lang="en-US" sz="900" dirty="0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 </a:t>
              </a:r>
              <a:r>
                <a:rPr lang="en-US" sz="900" dirty="0" err="1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ဆန</a:t>
              </a:r>
              <a:r>
                <a:rPr lang="en-US" sz="9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္းစစ</a:t>
              </a:r>
              <a:r>
                <a:rPr lang="en-US" sz="9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 </a:t>
              </a:r>
              <a:r>
                <a:rPr lang="en-US" sz="9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ေလ့မ</a:t>
              </a:r>
              <a:r>
                <a:rPr lang="en-US" sz="900" dirty="0" err="1" smtClean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ႈမ</a:t>
              </a:r>
              <a:r>
                <a:rPr lang="en-US" sz="9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်ား</a:t>
              </a:r>
              <a:r>
                <a:rPr lang="en-US" sz="9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 ျ</a:t>
              </a:r>
              <a:r>
                <a:rPr lang="en-US" sz="9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ပဳလုပ</a:t>
              </a:r>
              <a:r>
                <a:rPr lang="en-US" sz="9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 ျ</a:t>
              </a:r>
              <a:r>
                <a:rPr lang="en-US" sz="9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ခင္</a:t>
              </a:r>
              <a:r>
                <a:rPr lang="en-US" sz="10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း</a:t>
              </a:r>
              <a:endParaRPr lang="en-US" dirty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</p:txBody>
        </p:sp>
        <p:sp>
          <p:nvSpPr>
            <p:cNvPr id="45" name="Pentagon 44"/>
            <p:cNvSpPr/>
            <p:nvPr/>
          </p:nvSpPr>
          <p:spPr>
            <a:xfrm>
              <a:off x="2514600" y="419100"/>
              <a:ext cx="685800" cy="952500"/>
            </a:xfrm>
            <a:prstGeom prst="homePlate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8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က</a:t>
              </a:r>
              <a:r>
                <a:rPr lang="my-MM" sz="800" dirty="0">
                  <a:effectLst/>
                  <a:latin typeface="Zawgyi-One" pitchFamily="34" charset="0"/>
                  <a:ea typeface="Calibri"/>
                  <a:cs typeface="Zawgyi-One"/>
                </a:rPr>
                <a:t>႑ </a:t>
              </a:r>
              <a:r>
                <a:rPr lang="en-US" sz="8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ေပါင္းစံု</a:t>
              </a:r>
              <a:r>
                <a:rPr lang="en-US" sz="8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 </a:t>
              </a:r>
              <a:r>
                <a:rPr lang="en-US" sz="8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စစ္ေဆးမ</a:t>
              </a:r>
              <a:r>
                <a:rPr lang="en-US" sz="8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ႈ </a:t>
              </a:r>
              <a:r>
                <a:rPr lang="en-US" sz="8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မ်ားျပ</a:t>
              </a:r>
              <a:r>
                <a:rPr lang="en-US" sz="8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ဳ </a:t>
              </a:r>
              <a:r>
                <a:rPr lang="en-US" sz="8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လုပ</a:t>
              </a:r>
              <a:r>
                <a:rPr lang="en-US" sz="800" dirty="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္ ျ</a:t>
              </a:r>
              <a:r>
                <a:rPr lang="en-US" sz="800" dirty="0" err="1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ခင္း</a:t>
              </a:r>
              <a:endParaRPr lang="en-US" sz="1400" dirty="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</p:txBody>
        </p:sp>
        <p:sp>
          <p:nvSpPr>
            <p:cNvPr id="46" name="Pentagon 45"/>
            <p:cNvSpPr/>
            <p:nvPr/>
          </p:nvSpPr>
          <p:spPr>
            <a:xfrm>
              <a:off x="3206750" y="419100"/>
              <a:ext cx="685800" cy="952500"/>
            </a:xfrm>
            <a:prstGeom prst="homePlat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80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လုပ္ငန္းအစီအစဥ္မ်ား ေရးဆြဲ ျခင္း</a:t>
              </a:r>
              <a:endParaRPr lang="en-US" sz="140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</p:txBody>
        </p:sp>
        <p:sp>
          <p:nvSpPr>
            <p:cNvPr id="47" name="Pentagon 46"/>
            <p:cNvSpPr/>
            <p:nvPr/>
          </p:nvSpPr>
          <p:spPr>
            <a:xfrm>
              <a:off x="3905250" y="419100"/>
              <a:ext cx="685800" cy="920750"/>
            </a:xfrm>
            <a:prstGeom prst="homePlat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70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ေရးဆြဲထားျပီး ေသာလုပ္ငန္းအစီအစဥ္မ်ားကို အေကာင္ ထည္ေဖာ္ ေဆာင္ ရြက္ျခင္း</a:t>
              </a:r>
              <a:endParaRPr lang="en-US" sz="160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</p:txBody>
        </p:sp>
        <p:sp>
          <p:nvSpPr>
            <p:cNvPr id="48" name="Pentagon 47"/>
            <p:cNvSpPr/>
            <p:nvPr/>
          </p:nvSpPr>
          <p:spPr>
            <a:xfrm>
              <a:off x="4603750" y="400050"/>
              <a:ext cx="685800" cy="908050"/>
            </a:xfrm>
            <a:prstGeom prst="homePlat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90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အျပီး သတ္စစ္ ေဆးျခင္း</a:t>
              </a:r>
              <a:endParaRPr lang="en-US" sz="160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</p:txBody>
        </p:sp>
        <p:sp>
          <p:nvSpPr>
            <p:cNvPr id="49" name="Pentagon 48"/>
            <p:cNvSpPr/>
            <p:nvPr/>
          </p:nvSpPr>
          <p:spPr>
            <a:xfrm>
              <a:off x="5308600" y="419100"/>
              <a:ext cx="685800" cy="889000"/>
            </a:xfrm>
            <a:prstGeom prst="homePlat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900">
                  <a:effectLst/>
                  <a:latin typeface="Zawgyi-One" pitchFamily="34" charset="0"/>
                  <a:ea typeface="Calibri"/>
                  <a:cs typeface="Zawgyi-One" pitchFamily="34" charset="0"/>
                </a:rPr>
                <a:t>လႊဲေျပာင္း ေပးအပ္ ျခင္း</a:t>
              </a:r>
              <a:endParaRPr lang="en-US" sz="1600">
                <a:effectLst/>
                <a:latin typeface="Zawgyi-One" pitchFamily="34" charset="0"/>
                <a:ea typeface="Calibri"/>
                <a:cs typeface="Zawgyi-One" pitchFamily="34" charset="0"/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4006849" y="1150461"/>
            <a:ext cx="826721" cy="32943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700" dirty="0" smtClean="0">
              <a:effectLst/>
              <a:latin typeface="Zawgyi-One" pitchFamily="34" charset="0"/>
              <a:ea typeface="Calibri"/>
              <a:cs typeface="Zawgyi-One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700" dirty="0" err="1" smtClean="0">
                <a:effectLst/>
                <a:latin typeface="Zawgyi-One" pitchFamily="34" charset="0"/>
                <a:ea typeface="Calibri"/>
                <a:cs typeface="Zawgyi-One" pitchFamily="34" charset="0"/>
              </a:rPr>
              <a:t>အဆင</a:t>
            </a:r>
            <a:r>
              <a:rPr lang="en-US" sz="700" dirty="0">
                <a:effectLst/>
                <a:latin typeface="Zawgyi-One" pitchFamily="34" charset="0"/>
                <a:ea typeface="Calibri"/>
                <a:cs typeface="Zawgyi-One" pitchFamily="34" charset="0"/>
              </a:rPr>
              <a:t>့္ ၅</a:t>
            </a:r>
            <a:endParaRPr lang="en-US" sz="1100" dirty="0">
              <a:effectLst/>
              <a:latin typeface="Zawgyi-One" pitchFamily="34" charset="0"/>
              <a:ea typeface="Calibri"/>
              <a:cs typeface="Zawgyi-One" pitchFamily="34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effectLst/>
                <a:latin typeface="Zawgyi-One" pitchFamily="34" charset="0"/>
                <a:ea typeface="Calibri"/>
                <a:cs typeface="Zawgyi-One" pitchFamily="34" charset="0"/>
              </a:rPr>
              <a:t> </a:t>
            </a:r>
          </a:p>
        </p:txBody>
      </p:sp>
      <p:sp>
        <p:nvSpPr>
          <p:cNvPr id="52" name="Rectangle 51"/>
          <p:cNvSpPr/>
          <p:nvPr/>
        </p:nvSpPr>
        <p:spPr>
          <a:xfrm>
            <a:off x="6019800" y="3041198"/>
            <a:ext cx="928464" cy="2404026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600" dirty="0" smtClean="0">
                <a:effectLst/>
                <a:latin typeface="Zawgyi-One" pitchFamily="34" charset="0"/>
                <a:ea typeface="Calibri"/>
                <a:cs typeface="Zawgyi-One" pitchFamily="34" charset="0"/>
              </a:rPr>
              <a:t>-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600" dirty="0" smtClean="0">
                <a:latin typeface="Zawgyi-One" pitchFamily="34" charset="0"/>
                <a:ea typeface="Calibri"/>
                <a:cs typeface="Zawgyi-One" pitchFamily="34" charset="0"/>
              </a:rPr>
              <a:t>- </a:t>
            </a:r>
            <a:r>
              <a:rPr lang="en-US" sz="600" dirty="0" smtClean="0">
                <a:effectLst/>
                <a:latin typeface="Zawgyi-One" pitchFamily="34" charset="0"/>
                <a:ea typeface="Calibri"/>
                <a:cs typeface="Zawgyi-One" pitchFamily="34" charset="0"/>
              </a:rPr>
              <a:t>အလ</a:t>
            </a:r>
            <a:r>
              <a:rPr lang="en-US" sz="600" dirty="0">
                <a:effectLst/>
                <a:latin typeface="Zawgyi-One" pitchFamily="34" charset="0"/>
                <a:ea typeface="Calibri"/>
                <a:cs typeface="Zawgyi-One" pitchFamily="34" charset="0"/>
              </a:rPr>
              <a:t>ုပ္တာ၀န္ မ်ားခြဲေ၀ေပးျခင္း</a:t>
            </a:r>
            <a:endParaRPr lang="en-US" sz="1400" dirty="0">
              <a:effectLst/>
              <a:latin typeface="Zawgyi-One" pitchFamily="34" charset="0"/>
              <a:ea typeface="Calibri"/>
              <a:cs typeface="Zawgyi-One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600" dirty="0">
                <a:effectLst/>
                <a:latin typeface="Zawgyi-One" pitchFamily="34" charset="0"/>
                <a:ea typeface="Calibri"/>
                <a:cs typeface="Zawgyi-One" pitchFamily="34" charset="0"/>
              </a:rPr>
              <a:t>-</a:t>
            </a:r>
            <a:r>
              <a:rPr lang="en-US" sz="600" dirty="0" err="1">
                <a:effectLst/>
                <a:latin typeface="Zawgyi-One" pitchFamily="34" charset="0"/>
                <a:ea typeface="Calibri"/>
                <a:cs typeface="Zawgyi-One" pitchFamily="34" charset="0"/>
              </a:rPr>
              <a:t>စြမ္းေဆာင</a:t>
            </a:r>
            <a:r>
              <a:rPr lang="en-US" sz="600" dirty="0" err="1" smtClean="0">
                <a:effectLst/>
                <a:latin typeface="Zawgyi-One" pitchFamily="34" charset="0"/>
                <a:ea typeface="Calibri"/>
                <a:cs typeface="Zawgyi-One" pitchFamily="34" charset="0"/>
              </a:rPr>
              <a:t>္ရည</a:t>
            </a:r>
            <a:r>
              <a:rPr lang="en-US" sz="600" dirty="0" err="1">
                <a:effectLst/>
                <a:latin typeface="Zawgyi-One" pitchFamily="34" charset="0"/>
                <a:ea typeface="Calibri"/>
                <a:cs typeface="Zawgyi-One" pitchFamily="34" charset="0"/>
              </a:rPr>
              <a:t>္တည</a:t>
            </a:r>
            <a:r>
              <a:rPr lang="en-US" sz="600" dirty="0">
                <a:effectLst/>
                <a:latin typeface="Zawgyi-One" pitchFamily="34" charset="0"/>
                <a:ea typeface="Calibri"/>
                <a:cs typeface="Zawgyi-One" pitchFamily="34" charset="0"/>
              </a:rPr>
              <a:t>္ </a:t>
            </a:r>
            <a:r>
              <a:rPr lang="en-US" sz="600" dirty="0" err="1">
                <a:effectLst/>
                <a:latin typeface="Zawgyi-One" pitchFamily="34" charset="0"/>
                <a:ea typeface="Calibri"/>
                <a:cs typeface="Zawgyi-One" pitchFamily="34" charset="0"/>
              </a:rPr>
              <a:t>ေဆာက</a:t>
            </a:r>
            <a:r>
              <a:rPr lang="en-US" sz="600" dirty="0">
                <a:effectLst/>
                <a:latin typeface="Zawgyi-One" pitchFamily="34" charset="0"/>
                <a:ea typeface="Calibri"/>
                <a:cs typeface="Zawgyi-One" pitchFamily="34" charset="0"/>
              </a:rPr>
              <a:t>္ျ</a:t>
            </a:r>
            <a:r>
              <a:rPr lang="en-US" sz="600" dirty="0" err="1">
                <a:effectLst/>
                <a:latin typeface="Zawgyi-One" pitchFamily="34" charset="0"/>
                <a:ea typeface="Calibri"/>
                <a:cs typeface="Zawgyi-One" pitchFamily="34" charset="0"/>
              </a:rPr>
              <a:t>ခင္း</a:t>
            </a:r>
            <a:endParaRPr lang="en-US" sz="1400" dirty="0">
              <a:effectLst/>
              <a:latin typeface="Zawgyi-One" pitchFamily="34" charset="0"/>
              <a:ea typeface="Calibri"/>
              <a:cs typeface="Zawgyi-One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600" dirty="0">
                <a:effectLst/>
                <a:latin typeface="Zawgyi-One" pitchFamily="34" charset="0"/>
                <a:ea typeface="Calibri"/>
                <a:cs typeface="Zawgyi-One" pitchFamily="34" charset="0"/>
              </a:rPr>
              <a:t>-</a:t>
            </a:r>
            <a:r>
              <a:rPr lang="en-US" sz="600" dirty="0" err="1">
                <a:effectLst/>
                <a:latin typeface="Zawgyi-One" pitchFamily="34" charset="0"/>
                <a:ea typeface="Calibri"/>
                <a:cs typeface="Zawgyi-One" pitchFamily="34" charset="0"/>
              </a:rPr>
              <a:t>လုပ္ငန္းအစီ</a:t>
            </a:r>
            <a:r>
              <a:rPr lang="en-US" sz="600" dirty="0">
                <a:effectLst/>
                <a:latin typeface="Zawgyi-One" pitchFamily="34" charset="0"/>
                <a:ea typeface="Calibri"/>
                <a:cs typeface="Zawgyi-One" pitchFamily="34" charset="0"/>
              </a:rPr>
              <a:t> </a:t>
            </a:r>
            <a:r>
              <a:rPr lang="en-US" sz="600" dirty="0" err="1">
                <a:effectLst/>
                <a:latin typeface="Zawgyi-One" pitchFamily="34" charset="0"/>
                <a:ea typeface="Calibri"/>
                <a:cs typeface="Zawgyi-One" pitchFamily="34" charset="0"/>
              </a:rPr>
              <a:t>အစဥ္မ်ားအ</a:t>
            </a:r>
            <a:r>
              <a:rPr lang="en-US" sz="600" dirty="0">
                <a:effectLst/>
                <a:latin typeface="Zawgyi-One" pitchFamily="34" charset="0"/>
                <a:ea typeface="Calibri"/>
                <a:cs typeface="Zawgyi-One" pitchFamily="34" charset="0"/>
              </a:rPr>
              <a:t> </a:t>
            </a:r>
            <a:r>
              <a:rPr lang="en-US" sz="600" dirty="0" err="1">
                <a:effectLst/>
                <a:latin typeface="Zawgyi-One" pitchFamily="34" charset="0"/>
                <a:ea typeface="Calibri"/>
                <a:cs typeface="Zawgyi-One" pitchFamily="34" charset="0"/>
              </a:rPr>
              <a:t>ေကာင္ထည္ေဖ</a:t>
            </a:r>
            <a:r>
              <a:rPr lang="en-US" sz="600" dirty="0" err="1" smtClean="0">
                <a:effectLst/>
                <a:latin typeface="Zawgyi-One" pitchFamily="34" charset="0"/>
                <a:ea typeface="Calibri"/>
                <a:cs typeface="Zawgyi-One" pitchFamily="34" charset="0"/>
              </a:rPr>
              <a:t>ာ</a:t>
            </a:r>
            <a:r>
              <a:rPr lang="en-US" sz="600" dirty="0" smtClean="0">
                <a:effectLst/>
                <a:latin typeface="Zawgyi-One" pitchFamily="34" charset="0"/>
                <a:ea typeface="Calibri"/>
                <a:cs typeface="Zawgyi-One" pitchFamily="34" charset="0"/>
              </a:rPr>
              <a:t>္ </a:t>
            </a:r>
            <a:r>
              <a:rPr lang="en-US" sz="600" dirty="0" err="1" smtClean="0">
                <a:effectLst/>
                <a:latin typeface="Zawgyi-One" pitchFamily="34" charset="0"/>
                <a:ea typeface="Calibri"/>
                <a:cs typeface="Zawgyi-One" pitchFamily="34" charset="0"/>
              </a:rPr>
              <a:t>ေ</a:t>
            </a:r>
            <a:r>
              <a:rPr lang="en-US" sz="600" dirty="0" err="1">
                <a:effectLst/>
                <a:latin typeface="Zawgyi-One" pitchFamily="34" charset="0"/>
                <a:ea typeface="Calibri"/>
                <a:cs typeface="Zawgyi-One" pitchFamily="34" charset="0"/>
              </a:rPr>
              <a:t>ဆာင္ရြက</a:t>
            </a:r>
            <a:r>
              <a:rPr lang="en-US" sz="600" dirty="0">
                <a:effectLst/>
                <a:latin typeface="Zawgyi-One" pitchFamily="34" charset="0"/>
                <a:ea typeface="Calibri"/>
                <a:cs typeface="Zawgyi-One" pitchFamily="34" charset="0"/>
              </a:rPr>
              <a:t>္ျ</a:t>
            </a:r>
            <a:r>
              <a:rPr lang="en-US" sz="600" dirty="0" err="1">
                <a:effectLst/>
                <a:latin typeface="Zawgyi-One" pitchFamily="34" charset="0"/>
                <a:ea typeface="Calibri"/>
                <a:cs typeface="Zawgyi-One" pitchFamily="34" charset="0"/>
              </a:rPr>
              <a:t>ခင</a:t>
            </a:r>
            <a:r>
              <a:rPr lang="en-US" sz="600" dirty="0">
                <a:effectLst/>
                <a:latin typeface="Zawgyi-One" pitchFamily="34" charset="0"/>
                <a:ea typeface="Calibri"/>
                <a:cs typeface="Zawgyi-One" pitchFamily="34" charset="0"/>
              </a:rPr>
              <a:t>္</a:t>
            </a:r>
            <a:endParaRPr lang="en-US" sz="1400" dirty="0">
              <a:effectLst/>
              <a:latin typeface="Zawgyi-One" pitchFamily="34" charset="0"/>
              <a:ea typeface="Calibri"/>
              <a:cs typeface="Zawgyi-One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600" dirty="0">
                <a:effectLst/>
                <a:latin typeface="Zawgyi-One" pitchFamily="34" charset="0"/>
                <a:ea typeface="Calibri"/>
                <a:cs typeface="Zawgyi-One" pitchFamily="34" charset="0"/>
              </a:rPr>
              <a:t>-</a:t>
            </a:r>
            <a:r>
              <a:rPr lang="en-US" sz="600" dirty="0" err="1">
                <a:effectLst/>
                <a:latin typeface="Zawgyi-One" pitchFamily="34" charset="0"/>
                <a:ea typeface="Calibri"/>
                <a:cs typeface="Zawgyi-One" pitchFamily="34" charset="0"/>
              </a:rPr>
              <a:t>ေစာင</a:t>
            </a:r>
            <a:r>
              <a:rPr lang="en-US" sz="600" dirty="0">
                <a:effectLst/>
                <a:latin typeface="Zawgyi-One" pitchFamily="34" charset="0"/>
                <a:ea typeface="Calibri"/>
                <a:cs typeface="Zawgyi-One" pitchFamily="34" charset="0"/>
              </a:rPr>
              <a:t>့္ၾ</a:t>
            </a:r>
            <a:r>
              <a:rPr lang="en-US" sz="600" dirty="0" err="1">
                <a:effectLst/>
                <a:latin typeface="Zawgyi-One" pitchFamily="34" charset="0"/>
                <a:ea typeface="Calibri"/>
                <a:cs typeface="Zawgyi-One" pitchFamily="34" charset="0"/>
              </a:rPr>
              <a:t>ကည</a:t>
            </a:r>
            <a:r>
              <a:rPr lang="en-US" sz="600" dirty="0">
                <a:effectLst/>
                <a:latin typeface="Zawgyi-One" pitchFamily="34" charset="0"/>
                <a:ea typeface="Calibri"/>
                <a:cs typeface="Zawgyi-One" pitchFamily="34" charset="0"/>
              </a:rPr>
              <a:t>့္ </a:t>
            </a:r>
            <a:r>
              <a:rPr lang="en-US" sz="600" dirty="0" err="1">
                <a:effectLst/>
                <a:latin typeface="Zawgyi-One" pitchFamily="34" charset="0"/>
                <a:ea typeface="Calibri"/>
                <a:cs typeface="Zawgyi-One" pitchFamily="34" charset="0"/>
              </a:rPr>
              <a:t>စစ္ေဆးျခင္း</a:t>
            </a:r>
            <a:r>
              <a:rPr lang="en-US" sz="600" dirty="0">
                <a:effectLst/>
                <a:latin typeface="Zawgyi-One" pitchFamily="34" charset="0"/>
                <a:ea typeface="Calibri"/>
                <a:cs typeface="Zawgyi-One" pitchFamily="34" charset="0"/>
              </a:rPr>
              <a:t>ႏွင့္ </a:t>
            </a:r>
            <a:r>
              <a:rPr lang="en-US" sz="600" dirty="0" err="1">
                <a:effectLst/>
                <a:latin typeface="Zawgyi-One" pitchFamily="34" charset="0"/>
                <a:ea typeface="Calibri"/>
                <a:cs typeface="Zawgyi-One" pitchFamily="34" charset="0"/>
              </a:rPr>
              <a:t>အကဲျဖတ္</a:t>
            </a:r>
            <a:r>
              <a:rPr lang="en-US" sz="600" dirty="0" err="1" smtClean="0">
                <a:effectLst/>
                <a:latin typeface="Zawgyi-One" pitchFamily="34" charset="0"/>
                <a:ea typeface="Calibri"/>
                <a:cs typeface="Zawgyi-One" pitchFamily="34" charset="0"/>
              </a:rPr>
              <a:t>စစ္ေဆး</a:t>
            </a:r>
            <a:r>
              <a:rPr lang="en-US" sz="600" dirty="0" err="1">
                <a:effectLst/>
                <a:latin typeface="Zawgyi-One" pitchFamily="34" charset="0"/>
                <a:ea typeface="Calibri"/>
                <a:cs typeface="Zawgyi-One" pitchFamily="34" charset="0"/>
              </a:rPr>
              <a:t>ျခင္း</a:t>
            </a:r>
            <a:endParaRPr lang="en-US" sz="1400" dirty="0">
              <a:effectLst/>
              <a:latin typeface="Zawgyi-One" pitchFamily="34" charset="0"/>
              <a:ea typeface="Calibri"/>
              <a:cs typeface="Zawgyi-One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600" dirty="0">
                <a:effectLst/>
                <a:latin typeface="Zawgyi-One" pitchFamily="34" charset="0"/>
                <a:ea typeface="Calibri"/>
                <a:cs typeface="Zawgyi-One" pitchFamily="34" charset="0"/>
              </a:rPr>
              <a:t>-</a:t>
            </a:r>
            <a:r>
              <a:rPr lang="en-US" sz="600" dirty="0" err="1">
                <a:effectLst/>
                <a:latin typeface="Zawgyi-One" pitchFamily="34" charset="0"/>
                <a:ea typeface="Calibri"/>
                <a:cs typeface="Zawgyi-One" pitchFamily="34" charset="0"/>
              </a:rPr>
              <a:t>ေရးဆြဲထား</a:t>
            </a:r>
            <a:r>
              <a:rPr lang="en-US" sz="600" dirty="0">
                <a:effectLst/>
                <a:latin typeface="Zawgyi-One" pitchFamily="34" charset="0"/>
                <a:ea typeface="Calibri"/>
                <a:cs typeface="Zawgyi-One" pitchFamily="34" charset="0"/>
              </a:rPr>
              <a:t> </a:t>
            </a:r>
            <a:r>
              <a:rPr lang="en-US" sz="600" dirty="0" err="1">
                <a:effectLst/>
                <a:latin typeface="Zawgyi-One" pitchFamily="34" charset="0"/>
                <a:ea typeface="Calibri"/>
                <a:cs typeface="Zawgyi-One" pitchFamily="34" charset="0"/>
              </a:rPr>
              <a:t>ေသာအစီအစဥ</a:t>
            </a:r>
            <a:r>
              <a:rPr lang="en-US" sz="600" dirty="0">
                <a:effectLst/>
                <a:latin typeface="Zawgyi-One" pitchFamily="34" charset="0"/>
                <a:ea typeface="Calibri"/>
                <a:cs typeface="Zawgyi-One" pitchFamily="34" charset="0"/>
              </a:rPr>
              <a:t>္ </a:t>
            </a:r>
            <a:r>
              <a:rPr lang="en-US" sz="600" dirty="0" err="1">
                <a:effectLst/>
                <a:latin typeface="Zawgyi-One" pitchFamily="34" charset="0"/>
                <a:ea typeface="Calibri"/>
                <a:cs typeface="Zawgyi-One" pitchFamily="34" charset="0"/>
              </a:rPr>
              <a:t>မ်ားကိုျပန္လည္သ</a:t>
            </a:r>
            <a:r>
              <a:rPr lang="en-US" sz="600" dirty="0" err="1" smtClean="0">
                <a:effectLst/>
                <a:latin typeface="Zawgyi-One" pitchFamily="34" charset="0"/>
                <a:ea typeface="Calibri"/>
                <a:cs typeface="Zawgyi-One" pitchFamily="34" charset="0"/>
              </a:rPr>
              <a:t>ံုး</a:t>
            </a:r>
            <a:r>
              <a:rPr lang="en-US" sz="600" dirty="0" smtClean="0">
                <a:effectLst/>
                <a:latin typeface="Zawgyi-One" pitchFamily="34" charset="0"/>
                <a:ea typeface="Calibri"/>
                <a:cs typeface="Zawgyi-One" pitchFamily="34" charset="0"/>
              </a:rPr>
              <a:t> </a:t>
            </a:r>
            <a:r>
              <a:rPr lang="en-US" sz="600" dirty="0" err="1" smtClean="0">
                <a:effectLst/>
                <a:latin typeface="Zawgyi-One" pitchFamily="34" charset="0"/>
                <a:ea typeface="Calibri"/>
                <a:cs typeface="Zawgyi-One" pitchFamily="34" charset="0"/>
              </a:rPr>
              <a:t>သပ</a:t>
            </a:r>
            <a:r>
              <a:rPr lang="en-US" sz="600" dirty="0">
                <a:effectLst/>
                <a:latin typeface="Zawgyi-One" pitchFamily="34" charset="0"/>
                <a:ea typeface="Calibri"/>
                <a:cs typeface="Zawgyi-One" pitchFamily="34" charset="0"/>
              </a:rPr>
              <a:t>္ျ</a:t>
            </a:r>
            <a:r>
              <a:rPr lang="en-US" sz="600" dirty="0" err="1">
                <a:effectLst/>
                <a:latin typeface="Zawgyi-One" pitchFamily="34" charset="0"/>
                <a:ea typeface="Calibri"/>
                <a:cs typeface="Zawgyi-One" pitchFamily="34" charset="0"/>
              </a:rPr>
              <a:t>ခင</a:t>
            </a:r>
            <a:r>
              <a:rPr lang="en-US" sz="600" dirty="0">
                <a:effectLst/>
                <a:latin typeface="Zawgyi-One" pitchFamily="34" charset="0"/>
                <a:ea typeface="Calibri"/>
                <a:cs typeface="Zawgyi-One" pitchFamily="34" charset="0"/>
              </a:rPr>
              <a:t>္</a:t>
            </a:r>
            <a:endParaRPr lang="en-US" sz="1400" dirty="0">
              <a:effectLst/>
              <a:latin typeface="Zawgyi-One" pitchFamily="34" charset="0"/>
              <a:ea typeface="Calibri"/>
              <a:cs typeface="Zawgyi-One" pitchFamily="34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000" dirty="0">
                <a:effectLst/>
                <a:latin typeface="Zawgyi-One" pitchFamily="34" charset="0"/>
                <a:ea typeface="Calibri"/>
                <a:cs typeface="Zawgyi-One" pitchFamily="34" charset="0"/>
              </a:rPr>
              <a:t> </a:t>
            </a:r>
            <a:endParaRPr lang="en-US" sz="1400" dirty="0">
              <a:effectLst/>
              <a:latin typeface="Zawgyi-One" pitchFamily="34" charset="0"/>
              <a:ea typeface="Calibri"/>
              <a:cs typeface="Zawgyi-On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သိခ်င္ေသာေမးခြန္းမ်ားရွိလ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ွ်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င္ေမးႏိုင္ပါသည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္</a:t>
            </a:r>
            <a:r>
              <a:rPr lang="en-US" sz="3600" b="1" dirty="0" smtClean="0">
                <a:solidFill>
                  <a:srgbClr val="C00000"/>
                </a:solidFill>
                <a:latin typeface="Zawgyi-One" pitchFamily="34" charset="0"/>
                <a:cs typeface="Zawgyi-One" pitchFamily="34" charset="0"/>
              </a:rPr>
              <a:t>?</a:t>
            </a:r>
            <a:endParaRPr lang="en-US" sz="3600" b="1" dirty="0">
              <a:solidFill>
                <a:srgbClr val="C00000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194" name="Picture 2" descr="http://aphroditesbadhabit.files.wordpress.com/2011/06/question_mark_21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2132856"/>
            <a:ext cx="2714625" cy="3143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154832"/>
            <a:ext cx="8763000" cy="1512168"/>
          </a:xfrm>
        </p:spPr>
        <p:txBody>
          <a:bodyPr>
            <a:normAutofit fontScale="90000"/>
          </a:bodyPr>
          <a:lstStyle/>
          <a:p>
            <a:r>
              <a:rPr lang="en-US" sz="3200" b="0" dirty="0" smtClean="0">
                <a:solidFill>
                  <a:schemeClr val="tx1"/>
                </a:solidFill>
                <a:latin typeface="Zawgyi-One" pitchFamily="34" charset="0"/>
                <a:cs typeface="Zawgyi-One" pitchFamily="34" charset="0"/>
              </a:rPr>
              <a:t/>
            </a:r>
            <a:br>
              <a:rPr lang="en-US" sz="3200" b="0" dirty="0" smtClean="0">
                <a:solidFill>
                  <a:schemeClr val="tx1"/>
                </a:solidFill>
                <a:latin typeface="Zawgyi-One" pitchFamily="34" charset="0"/>
                <a:cs typeface="Zawgyi-One" pitchFamily="34" charset="0"/>
              </a:rPr>
            </a:br>
            <a:r>
              <a:rPr lang="en-US" sz="3200" dirty="0" err="1" smtClean="0">
                <a:latin typeface="Zawgyi-One" pitchFamily="34" charset="0"/>
                <a:cs typeface="Zawgyi-One" pitchFamily="34" charset="0"/>
              </a:rPr>
              <a:t>သင္ခန္းစာ</a:t>
            </a:r>
            <a:r>
              <a:rPr lang="en-US" sz="3200" dirty="0" smtClean="0">
                <a:latin typeface="Zawgyi-One" pitchFamily="34" charset="0"/>
                <a:cs typeface="Zawgyi-One" pitchFamily="34" charset="0"/>
              </a:rPr>
              <a:t> ၁။ </a:t>
            </a:r>
            <a:r>
              <a:rPr lang="en-US" sz="3200" dirty="0" err="1" smtClean="0">
                <a:latin typeface="Zawgyi-One" pitchFamily="34" charset="0"/>
                <a:cs typeface="Zawgyi-One" pitchFamily="34" charset="0"/>
              </a:rPr>
              <a:t>အေျခခံအေၾကာင္းရာသေဘာတရားမ်ားကိုနားလည္ေစျခင္း</a:t>
            </a:r>
            <a:endParaRPr lang="en-US" sz="3200" b="0" dirty="0">
              <a:solidFill>
                <a:schemeClr val="tx1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629400" cy="17526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60000"/>
              </a:lnSpc>
            </a:pPr>
            <a:r>
              <a:rPr lang="en-US" b="1" dirty="0" err="1" smtClean="0">
                <a:solidFill>
                  <a:srgbClr val="C00000"/>
                </a:solidFill>
                <a:latin typeface="Zawgyi-One" pitchFamily="34" charset="0"/>
                <a:cs typeface="Zawgyi-One" pitchFamily="34" charset="0"/>
              </a:rPr>
              <a:t>အခန္း</a:t>
            </a:r>
            <a:r>
              <a:rPr lang="en-US" b="1" dirty="0" smtClean="0">
                <a:solidFill>
                  <a:srgbClr val="C00000"/>
                </a:solidFill>
                <a:latin typeface="Zawgyi-One" pitchFamily="34" charset="0"/>
                <a:cs typeface="Zawgyi-One" pitchFamily="34" charset="0"/>
              </a:rPr>
              <a:t> ၂။ ျ</a:t>
            </a:r>
            <a:r>
              <a:rPr lang="en-US" b="1" dirty="0" err="1" smtClean="0">
                <a:solidFill>
                  <a:srgbClr val="C00000"/>
                </a:solidFill>
                <a:latin typeface="Zawgyi-One" pitchFamily="34" charset="0"/>
                <a:cs typeface="Zawgyi-One" pitchFamily="34" charset="0"/>
              </a:rPr>
              <a:t>မန္မာႏိုင္ငံတြင္လုပ္ကိုင္လ</a:t>
            </a:r>
            <a:r>
              <a:rPr lang="en-US" b="1" dirty="0" smtClean="0">
                <a:solidFill>
                  <a:srgbClr val="C00000"/>
                </a:solidFill>
                <a:latin typeface="Zawgyi-One" pitchFamily="34" charset="0"/>
                <a:cs typeface="Zawgyi-One" pitchFamily="34" charset="0"/>
              </a:rPr>
              <a:t>ွ်</a:t>
            </a:r>
            <a:r>
              <a:rPr lang="en-US" b="1" dirty="0" err="1" smtClean="0">
                <a:solidFill>
                  <a:srgbClr val="C00000"/>
                </a:solidFill>
                <a:latin typeface="Zawgyi-One" pitchFamily="34" charset="0"/>
                <a:cs typeface="Zawgyi-One" pitchFamily="34" charset="0"/>
              </a:rPr>
              <a:t>က္ရွိေသာရပ္ရြာအေျချပ</a:t>
            </a:r>
            <a:r>
              <a:rPr lang="en-US" b="1" dirty="0" smtClean="0">
                <a:solidFill>
                  <a:srgbClr val="C00000"/>
                </a:solidFill>
                <a:latin typeface="Zawgyi-One" pitchFamily="34" charset="0"/>
                <a:cs typeface="Zawgyi-One" pitchFamily="34" charset="0"/>
              </a:rPr>
              <a:t>ဳ </a:t>
            </a:r>
            <a:r>
              <a:rPr lang="en-US" b="1" dirty="0" err="1" smtClean="0">
                <a:solidFill>
                  <a:srgbClr val="C00000"/>
                </a:solidFill>
                <a:latin typeface="Zawgyi-One" pitchFamily="34" charset="0"/>
                <a:cs typeface="Zawgyi-One" pitchFamily="34" charset="0"/>
              </a:rPr>
              <a:t>ေဘးအ</a:t>
            </a:r>
            <a:r>
              <a:rPr lang="en-US" b="1" dirty="0" smtClean="0">
                <a:solidFill>
                  <a:srgbClr val="C00000"/>
                </a:solidFill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b="1" dirty="0" err="1" smtClean="0">
                <a:solidFill>
                  <a:srgbClr val="C00000"/>
                </a:solidFill>
                <a:latin typeface="Zawgyi-One" pitchFamily="34" charset="0"/>
                <a:cs typeface="Zawgyi-One" pitchFamily="34" charset="0"/>
              </a:rPr>
              <a:t>ရာယ္ေလ</a:t>
            </a:r>
            <a:r>
              <a:rPr lang="en-US" b="1" dirty="0" err="1" smtClean="0">
                <a:latin typeface="Zawgyi-One" pitchFamily="34" charset="0"/>
                <a:cs typeface="Zawgyi-One" pitchFamily="34" charset="0"/>
              </a:rPr>
              <a:t>်ာ့ပါးေရး</a:t>
            </a:r>
            <a:r>
              <a:rPr lang="en-US" b="1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b="1" dirty="0" err="1" smtClean="0">
                <a:latin typeface="Zawgyi-One" pitchFamily="34" charset="0"/>
                <a:cs typeface="Zawgyi-One" pitchFamily="34" charset="0"/>
              </a:rPr>
              <a:t>လုပ္ငန္းအစီအစဥ</a:t>
            </a:r>
            <a:r>
              <a:rPr lang="en-US" b="1" dirty="0" smtClean="0">
                <a:latin typeface="Zawgyi-One" pitchFamily="34" charset="0"/>
                <a:cs typeface="Zawgyi-One" pitchFamily="34" charset="0"/>
              </a:rPr>
              <a:t>္</a:t>
            </a:r>
            <a:endParaRPr lang="en-US" b="1" dirty="0">
              <a:solidFill>
                <a:srgbClr val="C00000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>
                <a:latin typeface="Zawgyi-One" pitchFamily="34" charset="0"/>
                <a:cs typeface="Zawgyi-One" pitchFamily="34" charset="0"/>
              </a:rPr>
              <a:pPr/>
              <a:t>12</a:t>
            </a:fld>
            <a:endParaRPr lang="en-US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latin typeface="Zawgyi-One" pitchFamily="34" charset="0"/>
              <a:cs typeface="Zawgyi-One" pitchFamily="34" charset="0"/>
            </a:endParaRPr>
          </a:p>
          <a:p>
            <a:pPr algn="ctr"/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ရပ္ရြာအေျချပဳေဘးအ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ရာယ္ေလ်ာ့ပါးေရးမူေဘာင္သင္တန္း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 - ျ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မန္မာႏိုင္ငံၾကက္ေျခနီအသင္း</a:t>
            </a:r>
            <a:endParaRPr lang="en-US" dirty="0">
              <a:latin typeface="Zawgyi-One" pitchFamily="34" charset="0"/>
              <a:cs typeface="Zawgyi-On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537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  <a:latin typeface="Zawgyi-One" pitchFamily="34" charset="0"/>
                <a:cs typeface="Zawgyi-One" pitchFamily="34" charset="0"/>
              </a:rPr>
              <a:t>ရည္ရြယ္ခ်က</a:t>
            </a:r>
            <a:r>
              <a:rPr lang="en-US" sz="3200" b="1" dirty="0" smtClean="0">
                <a:solidFill>
                  <a:srgbClr val="C00000"/>
                </a:solidFill>
                <a:latin typeface="Zawgyi-One" pitchFamily="34" charset="0"/>
                <a:cs typeface="Zawgyi-One" pitchFamily="34" charset="0"/>
              </a:rPr>
              <a:t>္</a:t>
            </a:r>
            <a:endParaRPr lang="en-US" sz="3200" b="1" dirty="0">
              <a:solidFill>
                <a:srgbClr val="C00000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640080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en-US" sz="1800" dirty="0" err="1" smtClean="0">
                <a:latin typeface="Zawgyi-One" pitchFamily="34" charset="0"/>
                <a:cs typeface="Zawgyi-One" pitchFamily="34" charset="0"/>
              </a:rPr>
              <a:t>ဤသင္ခန္းစာအခ်ိန</a:t>
            </a:r>
            <a:r>
              <a:rPr lang="en-US" sz="1800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sz="1800" dirty="0" err="1" smtClean="0">
                <a:latin typeface="Zawgyi-One" pitchFamily="34" charset="0"/>
                <a:cs typeface="Zawgyi-One" pitchFamily="34" charset="0"/>
              </a:rPr>
              <a:t>ပီးေသာအခါတြင</a:t>
            </a:r>
            <a:r>
              <a:rPr lang="en-US" sz="1800" dirty="0" smtClean="0">
                <a:latin typeface="Zawgyi-One" pitchFamily="34" charset="0"/>
                <a:cs typeface="Zawgyi-One" pitchFamily="34" charset="0"/>
              </a:rPr>
              <a:t>္ </a:t>
            </a:r>
            <a:r>
              <a:rPr lang="en-US" sz="1800" dirty="0" err="1" smtClean="0">
                <a:latin typeface="Zawgyi-One" pitchFamily="34" charset="0"/>
                <a:cs typeface="Zawgyi-One" pitchFamily="34" charset="0"/>
              </a:rPr>
              <a:t>သင္တန္းသူ</a:t>
            </a:r>
            <a:r>
              <a:rPr lang="en-US" sz="1800" dirty="0" smtClean="0">
                <a:latin typeface="Zawgyi-One" pitchFamily="34" charset="0"/>
                <a:cs typeface="Zawgyi-One" pitchFamily="34" charset="0"/>
              </a:rPr>
              <a:t>/</a:t>
            </a:r>
            <a:r>
              <a:rPr lang="en-US" sz="1800" dirty="0" err="1" smtClean="0">
                <a:latin typeface="Zawgyi-One" pitchFamily="34" charset="0"/>
                <a:cs typeface="Zawgyi-One" pitchFamily="34" charset="0"/>
              </a:rPr>
              <a:t>သားမ်ား</a:t>
            </a:r>
            <a:r>
              <a:rPr lang="en-US" sz="18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800" dirty="0" err="1" smtClean="0">
                <a:latin typeface="Zawgyi-One" pitchFamily="34" charset="0"/>
                <a:cs typeface="Zawgyi-One" pitchFamily="34" charset="0"/>
              </a:rPr>
              <a:t>သည</a:t>
            </a:r>
            <a:r>
              <a:rPr lang="en-US" sz="1800" dirty="0" smtClean="0">
                <a:latin typeface="Zawgyi-One" pitchFamily="34" charset="0"/>
                <a:cs typeface="Zawgyi-One" pitchFamily="34" charset="0"/>
              </a:rPr>
              <a:t>္-</a:t>
            </a:r>
          </a:p>
          <a:p>
            <a:pPr lvl="1" algn="just">
              <a:lnSpc>
                <a:spcPct val="170000"/>
              </a:lnSpc>
              <a:buFont typeface="Wingdings" pitchFamily="2" charset="2"/>
              <a:buChar char="§"/>
            </a:pP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ရပ္ရြာအေျချပဳေဘးအ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ရာယ္ေလ်ာ့ပါးေရးအစီအစဥ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္၏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အက်ိဳးရလဒ္မ်ား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ႏွင့္ 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အေရးၾကီးေသာအခ်က္အလက္မ်ား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၊ 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အျခခံလုပ္ေဆာင္ခ်ကမ်ားကို</a:t>
            </a:r>
            <a:r>
              <a:rPr lang="en-US" sz="1600" dirty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ရွင္းျပလာႏိုင္မည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္။</a:t>
            </a:r>
            <a:endParaRPr lang="en-US" sz="1800" dirty="0">
              <a:latin typeface="Zawgyi-One" pitchFamily="34" charset="0"/>
              <a:cs typeface="Zawgyi-One" pitchFamily="34" charset="0"/>
            </a:endParaRPr>
          </a:p>
          <a:p>
            <a:pPr lvl="1" algn="just">
              <a:lnSpc>
                <a:spcPct val="170000"/>
              </a:lnSpc>
              <a:buFont typeface="Wingdings" pitchFamily="2" charset="2"/>
              <a:buChar char="§"/>
            </a:pPr>
            <a:r>
              <a:rPr lang="en-US" sz="1600" dirty="0" err="1">
                <a:latin typeface="Zawgyi-One" pitchFamily="34" charset="0"/>
                <a:cs typeface="Zawgyi-One" pitchFamily="34" charset="0"/>
              </a:rPr>
              <a:t>ရပ္ရြာအေျချပဳေဘးအ</a:t>
            </a:r>
            <a:r>
              <a:rPr lang="en-US" sz="1600" dirty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sz="1600" dirty="0" err="1">
                <a:latin typeface="Zawgyi-One" pitchFamily="34" charset="0"/>
                <a:cs typeface="Zawgyi-One" pitchFamily="34" charset="0"/>
              </a:rPr>
              <a:t>ရာယ္ေလ်ာ့ပါးေရးအစီ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အစဥ္သည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မန္မာႏိုင္ငံ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ႏွင့္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ဘာ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ေၾကာင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့္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လိုက္ေလ်ာညီေထ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ြျ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ဖစ္သည္ကိုနားလည္လာႏိုင္မည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္။</a:t>
            </a:r>
          </a:p>
          <a:p>
            <a:pPr lvl="1" algn="just">
              <a:lnSpc>
                <a:spcPct val="170000"/>
              </a:lnSpc>
              <a:buFont typeface="Wingdings" pitchFamily="2" charset="2"/>
              <a:buChar char="§"/>
            </a:pP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ျ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မန္မာႏိုင္ငံအတြင္းရွိျဖစ္ေပၚေလ့ရွိေသာ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 သဘာ၀ေဘးအႏၲ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ရာယ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္ ႏွင့္ အႏၲ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ရာယ္က်ေရာက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္ ႏ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ိုင္ေသာေနရာမ်ားကိုသိရွိနားလည္လာေစမည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္။</a:t>
            </a:r>
          </a:p>
          <a:p>
            <a:pPr lvl="1" algn="just">
              <a:lnSpc>
                <a:spcPct val="170000"/>
              </a:lnSpc>
              <a:buFont typeface="Wingdings" pitchFamily="2" charset="2"/>
              <a:buChar char="§"/>
            </a:pP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ျ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မန္မာႏိုင္ငံတြင္လက္ရွိလုပ္ေဆာင္ေနေသာေဘးအ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ရာယ္ေလ်ာ့က်ေရးလုပ္ငန္းမ်ားလုပ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္ 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ေဆာင္ေနေသာဌာနမ်ား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ႏွင့္ မူ၀ါဒျပင္ဆင္ေဆာင္ရြက္မႈမ်ားကိုေဆြး ေႏြ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းလာႏိုင္မည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္</a:t>
            </a:r>
          </a:p>
          <a:p>
            <a:pPr lvl="1" algn="just">
              <a:lnSpc>
                <a:spcPct val="170000"/>
              </a:lnSpc>
              <a:buFont typeface="Wingdings" pitchFamily="2" charset="2"/>
              <a:buChar char="§"/>
            </a:pP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ျ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မန္မာႏိုင္ငံအတြင္းရွိရပ</a:t>
            </a:r>
            <a:r>
              <a:rPr lang="en-US" sz="1600" dirty="0" err="1">
                <a:latin typeface="Zawgyi-One" pitchFamily="34" charset="0"/>
                <a:cs typeface="Zawgyi-One" pitchFamily="34" charset="0"/>
              </a:rPr>
              <a:t>္ရြာအေျချပဳေဘးအ</a:t>
            </a:r>
            <a:r>
              <a:rPr lang="en-US" sz="1600" dirty="0">
                <a:latin typeface="Zawgyi-One" pitchFamily="34" charset="0"/>
                <a:cs typeface="Zawgyi-One" pitchFamily="34" charset="0"/>
              </a:rPr>
              <a:t>ႏၲရာယ္ေလ်ာ့ပါးေရးအစီ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အစဥ္မ်ားတြင္ပါ၀င္ေဆာင္ရြက္မည့္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သူမ်ားကို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သိရွိလာႏိုင္မည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္</a:t>
            </a:r>
          </a:p>
          <a:p>
            <a:pPr lvl="1" algn="just">
              <a:lnSpc>
                <a:spcPct val="170000"/>
              </a:lnSpc>
              <a:buFont typeface="Wingdings" pitchFamily="2" charset="2"/>
              <a:buChar char="§"/>
            </a:pP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ျ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မန္မာႏိုင္ငံအတြင္းတြင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္ </a:t>
            </a:r>
            <a:r>
              <a:rPr lang="en-US" sz="1600" dirty="0" err="1">
                <a:latin typeface="Zawgyi-One" pitchFamily="34" charset="0"/>
                <a:cs typeface="Zawgyi-One" pitchFamily="34" charset="0"/>
              </a:rPr>
              <a:t>ရပ္ရြာအေျချပဳေဘးအ</a:t>
            </a:r>
            <a:r>
              <a:rPr lang="en-US" sz="1600" dirty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sz="1600" dirty="0" err="1">
                <a:latin typeface="Zawgyi-One" pitchFamily="34" charset="0"/>
                <a:cs typeface="Zawgyi-One" pitchFamily="34" charset="0"/>
              </a:rPr>
              <a:t>ရာယ္ေလ်ာ့ပါးေရးအစီ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အစဥ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္</a:t>
            </a:r>
            <a:r>
              <a:rPr lang="en-US" sz="1600" dirty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မ်ားက်ယ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ပန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္႔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စြာ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လုပ္ေဆာင္ရာတြင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္ၾ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ကံဳေတ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ြ႕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ရေသာ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အခက္အခဲမ်ား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ႏွင့္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အခြင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့္ 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အေရးမ်ားကို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ဆန္းစစ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္ 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လာတတ္မည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္</a:t>
            </a:r>
          </a:p>
          <a:p>
            <a:pPr marL="0" indent="0" algn="just">
              <a:lnSpc>
                <a:spcPct val="170000"/>
              </a:lnSpc>
              <a:buFont typeface="Wingdings" pitchFamily="2" charset="2"/>
              <a:buChar char="§"/>
            </a:pPr>
            <a:endParaRPr lang="en-US" sz="1200" dirty="0" smtClean="0">
              <a:latin typeface="Zawgyi-One" pitchFamily="34" charset="0"/>
              <a:cs typeface="Zawgyi-One" pitchFamily="34" charset="0"/>
            </a:endParaRPr>
          </a:p>
          <a:p>
            <a:pPr marL="0" indent="0" algn="just">
              <a:lnSpc>
                <a:spcPct val="170000"/>
              </a:lnSpc>
              <a:buFont typeface="Wingdings" pitchFamily="2" charset="2"/>
              <a:buChar char="§"/>
            </a:pPr>
            <a:endParaRPr lang="en-US" sz="1200" dirty="0" smtClean="0">
              <a:latin typeface="Zawgyi-One" pitchFamily="34" charset="0"/>
              <a:cs typeface="Zawgyi-One" pitchFamily="34" charset="0"/>
            </a:endParaRPr>
          </a:p>
          <a:p>
            <a:pPr marL="0" indent="0" algn="just">
              <a:lnSpc>
                <a:spcPct val="170000"/>
              </a:lnSpc>
              <a:buFont typeface="Wingdings" pitchFamily="2" charset="2"/>
              <a:buChar char="§"/>
            </a:pPr>
            <a:endParaRPr lang="en-US" sz="1200" dirty="0" smtClean="0">
              <a:latin typeface="Zawgyi-One" pitchFamily="34" charset="0"/>
              <a:cs typeface="Zawgyi-One" pitchFamily="34" charset="0"/>
            </a:endParaRPr>
          </a:p>
          <a:p>
            <a:pPr marL="0" indent="0" algn="just">
              <a:lnSpc>
                <a:spcPct val="170000"/>
              </a:lnSpc>
              <a:buNone/>
            </a:pPr>
            <a:endParaRPr lang="en-US" sz="1400" dirty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>
                <a:latin typeface="Zawgyi-One" pitchFamily="34" charset="0"/>
                <a:cs typeface="Zawgyi-One" pitchFamily="34" charset="0"/>
              </a:rPr>
              <a:pPr/>
              <a:t>13</a:t>
            </a:fld>
            <a:endParaRPr lang="en-US" dirty="0">
              <a:latin typeface="Zawgyi-One" pitchFamily="34" charset="0"/>
              <a:cs typeface="Zawgyi-On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660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>
                <a:latin typeface="Zawgyi-One" pitchFamily="34" charset="0"/>
                <a:cs typeface="Zawgyi-One" pitchFamily="34" charset="0"/>
              </a:rPr>
              <a:t>ရပ္ရြာအေျချပဳေဘးအ</a:t>
            </a:r>
            <a:r>
              <a:rPr lang="en-US" sz="2400" dirty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sz="2400" dirty="0" err="1">
                <a:latin typeface="Zawgyi-One" pitchFamily="34" charset="0"/>
                <a:cs typeface="Zawgyi-One" pitchFamily="34" charset="0"/>
              </a:rPr>
              <a:t>ရာယ္ေလ်ာ့ပါးေရးအစီ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အစဥ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္၏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အဓိက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အစိတ္အပိုင္းမ်ား</a:t>
            </a:r>
            <a:endParaRPr lang="en-US" sz="2400" dirty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“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ရပ္ရြာလူထု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” ဟူေသာေ၀ါဟာရ ၏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အဓိပ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ၸါ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ယ္မွာ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အဘယ္နည္း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။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ေဘးအ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ရာယ္တစ္ခုက်ေရာက္လာလ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ွ်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င္မည္သူေတြက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ပထမဦးဆံုးထိခိုက္ခံရသနည္း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။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အေရးေပၚအေျခအေနတြင္မည္သူေတြကိုကပထမဦးတု႔ံ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 ျ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ပန္မႈေပးရသနည္း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။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မည္သူေတြက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ေဒသဆိုင္ရာအေျခအေနကိုနားလည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္ၾက 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သနည္း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။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ေဘးအ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ရာယ္ကို္မည္သူေတြကအက်ိဳးထိေရာက္မႈရွိစြာစီစဥ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္္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မႈေတ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ြ၊ ၾ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ကိဳတင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ပင္ဆင္မႈေတ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ြ၊ 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တုံ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႔ျ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ပန္မႈေတြေပးတတ္သနည္း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။ 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အဘယ္ေၾကာင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့္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နည္း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။</a:t>
            </a:r>
            <a:endParaRPr lang="en-US" sz="2400" dirty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>
                <a:latin typeface="Zawgyi-One" pitchFamily="34" charset="0"/>
                <a:cs typeface="Zawgyi-One" pitchFamily="34" charset="0"/>
              </a:rPr>
              <a:pPr/>
              <a:t>14</a:t>
            </a:fld>
            <a:endParaRPr lang="en-US">
              <a:latin typeface="Zawgyi-One" pitchFamily="34" charset="0"/>
              <a:cs typeface="Zawgyi-On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164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လူထုပါ၀င္ေဆာင္ရြက္သည့္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နည္းလမ္းမ်ား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ႏွင့္ ပါ၀င္ေဆာင္ရြက္ရမည့္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အရာမ်ား</a:t>
            </a:r>
            <a:endParaRPr lang="en-US" sz="2400" dirty="0" smtClean="0">
              <a:latin typeface="Zawgyi-One" pitchFamily="34" charset="0"/>
              <a:cs typeface="Zawgyi-One" pitchFamily="34" charset="0"/>
            </a:endParaRPr>
          </a:p>
          <a:p>
            <a:pPr lvl="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တုံ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႔ျ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ပန္မႈလုပ္ငန္းမ်ားလုပ္ေဆာင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ခင္း</a:t>
            </a:r>
            <a:endParaRPr lang="en-US" sz="2400" dirty="0" smtClean="0">
              <a:latin typeface="Zawgyi-One" pitchFamily="34" charset="0"/>
              <a:cs typeface="Zawgyi-One" pitchFamily="34" charset="0"/>
            </a:endParaRPr>
          </a:p>
          <a:p>
            <a:pPr lvl="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ပူးေပါင္းလုပ္ေဆာင္မ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ႈ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တက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္ၾ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ကြစြာၾကိဳတင္လုပ္ေဆာင္မ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ႈ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ျ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ပီးျပည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့္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စံုေအာင္လုပ္ေဆာင္မ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ႈ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က</a:t>
            </a:r>
            <a:r>
              <a:rPr lang="my-MM" sz="2400" dirty="0" smtClean="0">
                <a:latin typeface="Zawgyi-One"/>
                <a:cs typeface="Zawgyi-One" pitchFamily="34" charset="0"/>
              </a:rPr>
              <a:t>႑</a:t>
            </a:r>
            <a:r>
              <a:rPr lang="en-US" sz="2400" dirty="0" smtClean="0">
                <a:latin typeface="Zawgyi-One"/>
                <a:cs typeface="Zawgyi-One" pitchFamily="34" charset="0"/>
              </a:rPr>
              <a:t>ေပါင္းစံုပါ၀င္လုပ္ေဆာင္မႈ</a:t>
            </a:r>
            <a:endParaRPr lang="en-US" sz="2400" dirty="0" smtClean="0">
              <a:latin typeface="Zawgyi-One" pitchFamily="34" charset="0"/>
              <a:cs typeface="Zawgyi-One" pitchFamily="34" charset="0"/>
            </a:endParaRPr>
          </a:p>
          <a:p>
            <a:pPr lvl="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စြမ္းအားျမွင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့္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တင္ေပးျခင္း</a:t>
            </a:r>
            <a:endParaRPr lang="en-US" sz="2400" dirty="0" smtClean="0">
              <a:latin typeface="Zawgyi-One" pitchFamily="34" charset="0"/>
              <a:cs typeface="Zawgyi-One" pitchFamily="34" charset="0"/>
            </a:endParaRPr>
          </a:p>
          <a:p>
            <a:pPr lvl="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ဖြ႔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ံျဖိဳးေရးလုပ္ငန္းမ်ားလုပ္ေဆာင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ခင္း</a:t>
            </a:r>
            <a:endParaRPr lang="en-US" sz="2400" dirty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>
                <a:latin typeface="Zawgyi-One" pitchFamily="34" charset="0"/>
                <a:cs typeface="Zawgyi-One" pitchFamily="34" charset="0"/>
              </a:rPr>
              <a:pPr/>
              <a:t>15</a:t>
            </a:fld>
            <a:endParaRPr lang="en-US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>
                <a:latin typeface="Zawgyi-One" pitchFamily="34" charset="0"/>
                <a:cs typeface="Zawgyi-One" pitchFamily="34" charset="0"/>
              </a:rPr>
              <a:t>ရပ္ရြာအေျချပဳေဘးအ</a:t>
            </a:r>
            <a:r>
              <a:rPr lang="en-US" sz="2400" dirty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sz="2400" dirty="0" err="1">
                <a:latin typeface="Zawgyi-One" pitchFamily="34" charset="0"/>
                <a:cs typeface="Zawgyi-One" pitchFamily="34" charset="0"/>
              </a:rPr>
              <a:t>ရာယ္ေလ်ာ့ပါးေရးအစီ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အစဥ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္၏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အဓိက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အစိတ္အပိုင္းမ်ား</a:t>
            </a:r>
            <a:endParaRPr lang="en-US" sz="2400" dirty="0">
              <a:latin typeface="Zawgyi-One" pitchFamily="34" charset="0"/>
              <a:cs typeface="Zawgyi-On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804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nova 018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 b="18954"/>
          <a:stretch>
            <a:fillRect/>
          </a:stretch>
        </p:blipFill>
        <p:spPr bwMode="auto">
          <a:xfrm>
            <a:off x="228601" y="2133600"/>
            <a:ext cx="2185987" cy="2362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 descr="http://www.charitychoices.com/Photos/194.jpg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 l="4000" t="8922" r="4000" b="4833"/>
          <a:stretch>
            <a:fillRect/>
          </a:stretch>
        </p:blipFill>
        <p:spPr bwMode="auto">
          <a:xfrm>
            <a:off x="2819400" y="2362200"/>
            <a:ext cx="3886200" cy="24499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 l="15385"/>
          <a:stretch>
            <a:fillRect/>
          </a:stretch>
        </p:blipFill>
        <p:spPr bwMode="auto">
          <a:xfrm>
            <a:off x="4724400" y="2"/>
            <a:ext cx="2514600" cy="23653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http://d24pg1nxua23qm.cloudfront.net/contentAsset/image/25ec986f-3960-4bec-9f34-48b036510f29/image/byInode/1/filter/Resize,Jpeg/jpeg_q/90/resize_w/604"/>
          <p:cNvPicPr>
            <a:picLocks noChangeAspect="1" noChangeArrowheads="1"/>
          </p:cNvPicPr>
          <p:nvPr/>
        </p:nvPicPr>
        <p:blipFill>
          <a:blip r:embed="rId5" cstate="print">
            <a:lum bright="30000"/>
          </a:blip>
          <a:srcRect r="50000"/>
          <a:stretch>
            <a:fillRect/>
          </a:stretch>
        </p:blipFill>
        <p:spPr bwMode="auto">
          <a:xfrm>
            <a:off x="7239000" y="2"/>
            <a:ext cx="1905000" cy="25357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http://d24pg1nxua23qm.cloudfront.net/contentAsset/image/d7b48c17-266c-441e-8a04-495fe332cf88/image/byInode/1/filter/Resize,Jpeg/jpeg_q/90/resize_w/604"/>
          <p:cNvPicPr>
            <a:picLocks noChangeAspect="1" noChangeArrowheads="1"/>
          </p:cNvPicPr>
          <p:nvPr/>
        </p:nvPicPr>
        <p:blipFill>
          <a:blip r:embed="rId6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3393170" cy="22639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s://www.ifrc.org/PageFiles/72559/p12897_large.jpg"/>
          <p:cNvPicPr>
            <a:picLocks noChangeAspect="1" noChangeArrowheads="1"/>
          </p:cNvPicPr>
          <p:nvPr/>
        </p:nvPicPr>
        <p:blipFill>
          <a:blip r:embed="rId7" cstate="print">
            <a:lum bright="30000"/>
          </a:blip>
          <a:srcRect r="20690"/>
          <a:stretch>
            <a:fillRect/>
          </a:stretch>
        </p:blipFill>
        <p:spPr bwMode="auto">
          <a:xfrm>
            <a:off x="0" y="4476750"/>
            <a:ext cx="350520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7" descr="Ahmad Yani2"/>
          <p:cNvPicPr>
            <a:picLocks noChangeAspect="1" noChangeArrowheads="1"/>
          </p:cNvPicPr>
          <p:nvPr/>
        </p:nvPicPr>
        <p:blipFill>
          <a:blip r:embed="rId8" cstate="print">
            <a:lum bright="30000"/>
          </a:blip>
          <a:srcRect/>
          <a:stretch>
            <a:fillRect/>
          </a:stretch>
        </p:blipFill>
        <p:spPr bwMode="auto">
          <a:xfrm>
            <a:off x="3200400" y="0"/>
            <a:ext cx="1524000" cy="2249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752600" y="1981200"/>
            <a:ext cx="7696200" cy="533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Zawgyi-One" pitchFamily="34" charset="0"/>
                <a:ea typeface="+mj-ea"/>
                <a:cs typeface="Zawgyi-One" pitchFamily="34" charset="0"/>
              </a:rPr>
              <a:t>လူထုပါ၀င္လုပ္ေဆာင္သည့္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Zawgyi-One" pitchFamily="34" charset="0"/>
                <a:ea typeface="+mj-ea"/>
                <a:cs typeface="Zawgyi-One" pitchFamily="34" charset="0"/>
              </a:rPr>
              <a:t>လုပ္ငန္းစဥ္မ်ား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Zawgyi-One" pitchFamily="34" charset="0"/>
              <a:ea typeface="+mj-ea"/>
              <a:cs typeface="Zawgyi-One" pitchFamily="34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3124200" y="6356352"/>
            <a:ext cx="2895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ctr"/>
            <a:endParaRPr lang="ko-KR" altLang="en-US" smtClean="0">
              <a:latin typeface="Zawgyi-One" pitchFamily="34" charset="0"/>
              <a:ea typeface="휴먼매직체"/>
              <a:cs typeface="Zawgyi-One" pitchFamily="34" charset="0"/>
            </a:endParaRPr>
          </a:p>
          <a:p>
            <a:pPr algn="ctr"/>
            <a:fld id="{22FF1804-BEC6-4EC4-8F0A-97B7F46BBFB5}" type="slidenum">
              <a:rPr lang="ko-KR" altLang="en-US" smtClean="0">
                <a:latin typeface="Zawgyi-One" pitchFamily="34" charset="0"/>
                <a:ea typeface="휴먼매직체"/>
                <a:cs typeface="Zawgyi-One" pitchFamily="34" charset="0"/>
              </a:rPr>
              <a:pPr algn="ctr"/>
              <a:t>16</a:t>
            </a:fld>
            <a:endParaRPr lang="en-US" altLang="ko-KR" smtClean="0">
              <a:latin typeface="Zawgyi-One" pitchFamily="34" charset="0"/>
              <a:ea typeface="휴먼매직체"/>
              <a:cs typeface="Zawgyi-One" pitchFamily="34" charset="0"/>
            </a:endParaRPr>
          </a:p>
        </p:txBody>
      </p:sp>
      <p:pic>
        <p:nvPicPr>
          <p:cNvPr id="1026" name="Picture 2" descr="http://cdn.physorg.com/newman/gfx/news/hires/2012/deathsfromna.jpg"/>
          <p:cNvPicPr>
            <a:picLocks noChangeAspect="1" noChangeArrowheads="1"/>
          </p:cNvPicPr>
          <p:nvPr/>
        </p:nvPicPr>
        <p:blipFill>
          <a:blip r:embed="rId9" cstate="print">
            <a:lum bright="30000"/>
          </a:blip>
          <a:srcRect l="25000" t="7038" r="29688" b="29619"/>
          <a:stretch>
            <a:fillRect/>
          </a:stretch>
        </p:blipFill>
        <p:spPr bwMode="auto">
          <a:xfrm>
            <a:off x="6781800" y="4572000"/>
            <a:ext cx="2209800" cy="2057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Picture 118"/>
          <p:cNvPicPr>
            <a:picLocks noChangeAspect="1" noChangeArrowheads="1"/>
          </p:cNvPicPr>
          <p:nvPr/>
        </p:nvPicPr>
        <p:blipFill>
          <a:blip r:embed="rId10" cstate="print">
            <a:lum bright="30000"/>
          </a:blip>
          <a:srcRect/>
          <a:stretch>
            <a:fillRect/>
          </a:stretch>
        </p:blipFill>
        <p:spPr bwMode="auto">
          <a:xfrm>
            <a:off x="6373814" y="2438402"/>
            <a:ext cx="2770187" cy="20780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429000" y="4876800"/>
            <a:ext cx="3581400" cy="1600200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Zawgyi-One" pitchFamily="34" charset="0"/>
                <a:cs typeface="Zawgyi-One" pitchFamily="34" charset="0"/>
              </a:rPr>
              <a:t>ရပ္ရြာအေျချပဳေဘးအ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Zawgyi-One" pitchFamily="34" charset="0"/>
                <a:cs typeface="Zawgyi-One" pitchFamily="34" charset="0"/>
              </a:rPr>
              <a:t>ႏၲ</a:t>
            </a:r>
            <a:r>
              <a:rPr kumimoji="0" lang="en-US" sz="2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Zawgyi-One" pitchFamily="34" charset="0"/>
                <a:cs typeface="Zawgyi-One" pitchFamily="34" charset="0"/>
              </a:rPr>
              <a:t>ရာယ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Zawgyi-One" pitchFamily="34" charset="0"/>
                <a:cs typeface="Zawgyi-One" pitchFamily="34" charset="0"/>
              </a:rPr>
              <a:t>္ </a:t>
            </a:r>
            <a:r>
              <a:rPr kumimoji="0" lang="en-US" sz="2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Zawgyi-One" pitchFamily="34" charset="0"/>
                <a:cs typeface="Zawgyi-One" pitchFamily="34" charset="0"/>
              </a:rPr>
              <a:t>ေလ်ာ့ပါးေရးလုပ္ငန္း</a:t>
            </a:r>
            <a:r>
              <a:rPr lang="en-US" sz="2000" noProof="0" dirty="0" err="1" smtClean="0">
                <a:latin typeface="Zawgyi-One" pitchFamily="34" charset="0"/>
                <a:cs typeface="Zawgyi-One" pitchFamily="34" charset="0"/>
              </a:rPr>
              <a:t>အစအဆံုး</a:t>
            </a:r>
            <a:r>
              <a:rPr lang="en-US" sz="2000" noProof="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2000" noProof="0" dirty="0" err="1" smtClean="0">
                <a:latin typeface="Zawgyi-One" pitchFamily="34" charset="0"/>
                <a:cs typeface="Zawgyi-One" pitchFamily="34" charset="0"/>
              </a:rPr>
              <a:t>တြင</a:t>
            </a:r>
            <a:r>
              <a:rPr lang="en-US" sz="2000" noProof="0" dirty="0" smtClean="0">
                <a:latin typeface="Zawgyi-One" pitchFamily="34" charset="0"/>
                <a:cs typeface="Zawgyi-One" pitchFamily="34" charset="0"/>
              </a:rPr>
              <a:t>္ </a:t>
            </a:r>
            <a:r>
              <a:rPr lang="en-US" sz="2000" noProof="0" dirty="0" err="1" smtClean="0">
                <a:latin typeface="Zawgyi-One" pitchFamily="34" charset="0"/>
                <a:cs typeface="Zawgyi-One" pitchFamily="34" charset="0"/>
              </a:rPr>
              <a:t>ထိခိုက္ခံရလြယ္ေသာရပ္ရြာ</a:t>
            </a:r>
            <a:r>
              <a:rPr lang="en-US" sz="2000" noProof="0" dirty="0" smtClean="0">
                <a:latin typeface="Zawgyi-One" pitchFamily="34" charset="0"/>
                <a:cs typeface="Zawgyi-One" pitchFamily="34" charset="0"/>
              </a:rPr>
              <a:t> လူထုကပါ၀င္လုပ္ေဆာင္မႈ</a:t>
            </a: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Zawgyi-One" pitchFamily="34" charset="0"/>
              <a:cs typeface="Zawgyi-One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Zawgyi-One" pitchFamily="34" charset="0"/>
              <a:cs typeface="Zawgyi-One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Zawgyi-One" pitchFamily="34" charset="0"/>
              <a:cs typeface="Zawgyi-On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86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04800" y="609600"/>
            <a:ext cx="46482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C00000"/>
                </a:solidFill>
                <a:latin typeface="Zawgyi-One" pitchFamily="34" charset="0"/>
                <a:ea typeface="+mj-ea"/>
                <a:cs typeface="Zawgyi-One" pitchFamily="34" charset="0"/>
              </a:rPr>
              <a:t>တုံ</a:t>
            </a:r>
            <a:r>
              <a:rPr lang="en-US" sz="3200" b="1" dirty="0" smtClean="0">
                <a:solidFill>
                  <a:srgbClr val="C00000"/>
                </a:solidFill>
                <a:latin typeface="Zawgyi-One" pitchFamily="34" charset="0"/>
                <a:ea typeface="+mj-ea"/>
                <a:cs typeface="Zawgyi-One" pitchFamily="34" charset="0"/>
              </a:rPr>
              <a:t>႔ျ</a:t>
            </a:r>
            <a:r>
              <a:rPr lang="en-US" sz="3200" b="1" dirty="0" err="1" smtClean="0">
                <a:solidFill>
                  <a:srgbClr val="C00000"/>
                </a:solidFill>
                <a:latin typeface="Zawgyi-One" pitchFamily="34" charset="0"/>
                <a:ea typeface="+mj-ea"/>
                <a:cs typeface="Zawgyi-One" pitchFamily="34" charset="0"/>
              </a:rPr>
              <a:t>ပန္မႈမ်ားလုပ္ေဆာင</a:t>
            </a:r>
            <a:r>
              <a:rPr lang="en-US" sz="3200" b="1" dirty="0" smtClean="0">
                <a:solidFill>
                  <a:srgbClr val="C00000"/>
                </a:solidFill>
                <a:latin typeface="Zawgyi-One" pitchFamily="34" charset="0"/>
                <a:ea typeface="+mj-ea"/>
                <a:cs typeface="Zawgyi-One" pitchFamily="34" charset="0"/>
              </a:rPr>
              <a:t>္ျ</a:t>
            </a:r>
            <a:r>
              <a:rPr lang="en-US" sz="3200" b="1" dirty="0" err="1" smtClean="0">
                <a:solidFill>
                  <a:srgbClr val="C00000"/>
                </a:solidFill>
                <a:latin typeface="Zawgyi-One" pitchFamily="34" charset="0"/>
                <a:ea typeface="+mj-ea"/>
                <a:cs typeface="Zawgyi-One" pitchFamily="34" charset="0"/>
              </a:rPr>
              <a:t>ခင္း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Zawgyi-One" pitchFamily="34" charset="0"/>
              <a:ea typeface="+mj-ea"/>
              <a:cs typeface="Zawgyi-One" pitchFamily="34" charset="0"/>
            </a:endParaRPr>
          </a:p>
        </p:txBody>
      </p:sp>
      <p:pic>
        <p:nvPicPr>
          <p:cNvPr id="4" name="Picture 4" descr="dam construction for disaster at TP 0436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1388" y="0"/>
            <a:ext cx="4392612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657600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762000" y="1676401"/>
            <a:ext cx="3733800" cy="1295399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ရပ္ရြာလူထုပ၀င္ေဆာင္ရြက္မႈသည္ 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ေနာင္တြင္မိမိ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 တို႕ကိုယ္တိုင္တာ၀န္ 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ယူလုပ္ေဆာင္မ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ႈႏွင့္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ပိုင္ဆိုင္ခြင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့္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မ်ားရရွိရန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္ 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ဦးတည္ေနပါသည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္။</a:t>
            </a: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Zawgyi-One" pitchFamily="34" charset="0"/>
              <a:cs typeface="Zawgyi-One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Zawgyi-One" pitchFamily="34" charset="0"/>
              <a:cs typeface="Zawgyi-One" pitchFamily="34" charset="0"/>
            </a:endParaRPr>
          </a:p>
        </p:txBody>
      </p:sp>
      <p:pic>
        <p:nvPicPr>
          <p:cNvPr id="10242" name="Picture 2" descr="http://www.workingabroad.com/uploads/gallery/malgarde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3718" y="3657600"/>
            <a:ext cx="4420283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044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5800" y="685800"/>
            <a:ext cx="403860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 smtClean="0">
                <a:solidFill>
                  <a:srgbClr val="C00000"/>
                </a:solidFill>
                <a:latin typeface="Zawgyi-One" pitchFamily="34" charset="0"/>
                <a:ea typeface="+mj-ea"/>
                <a:cs typeface="Zawgyi-One" pitchFamily="34" charset="0"/>
              </a:rPr>
              <a:t>ပူးေပါင္းလုပ္ေဆာင္မ</a:t>
            </a:r>
            <a:r>
              <a:rPr lang="en-US" sz="3600" b="1" noProof="0" dirty="0" smtClean="0">
                <a:solidFill>
                  <a:srgbClr val="C00000"/>
                </a:solidFill>
                <a:latin typeface="Zawgyi-One" pitchFamily="34" charset="0"/>
                <a:ea typeface="+mj-ea"/>
                <a:cs typeface="Zawgyi-One" pitchFamily="34" charset="0"/>
              </a:rPr>
              <a:t>ႈ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Zawgyi-One" pitchFamily="34" charset="0"/>
              <a:ea typeface="+mj-ea"/>
              <a:cs typeface="Zawgyi-One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85800" y="1752602"/>
            <a:ext cx="4038600" cy="3962397"/>
          </a:xfrm>
          <a:prstGeom prst="rect">
            <a:avLst/>
          </a:prstGeom>
        </p:spPr>
        <p:txBody>
          <a:bodyPr/>
          <a:lstStyle/>
          <a:p>
            <a:pPr marR="0" lvl="0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ေဘးအ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ရာယ္မက်ေရာက္မွီ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၊ 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က်ေရာက္ခ်ိန္အေတာအတြင္း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ႏွင့္ 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က်ေရာက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ပီးခ်ိန္တြင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္ 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တိုင္းတာမ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ႈ 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လုပ္ငန္းမ်ားကို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ရပ္ရြာလူထုက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အေကာင္ထည္ေဖာ္ေဆာင္ရြက္သည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္။ 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ရပ္ရြာလူထု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ႏွင့္ ပါ၀င္လုပ္ေဆာင္မည့္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သူ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မ်ားဆက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္ႏြ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ယ္မႈအညးေကာင္းေစရန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ပင္ပမွပံ့ပိုးကူညီမႈမ်ားလိုအပ္ပါသည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္။</a:t>
            </a: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Zawgyi-One" pitchFamily="34" charset="0"/>
              <a:cs typeface="Zawgyi-One" pitchFamily="34" charset="0"/>
            </a:endParaRPr>
          </a:p>
        </p:txBody>
      </p:sp>
      <p:pic>
        <p:nvPicPr>
          <p:cNvPr id="4" name="Picture 4" descr="Z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1" y="0"/>
            <a:ext cx="3962400" cy="689620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857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09600" y="381000"/>
            <a:ext cx="3962400" cy="4572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838200" marR="0" lvl="0" indent="-838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 smtClean="0">
                <a:solidFill>
                  <a:srgbClr val="C00000"/>
                </a:solidFill>
                <a:latin typeface="Zawgyi-One" pitchFamily="34" charset="0"/>
                <a:ea typeface="+mj-ea"/>
                <a:cs typeface="Zawgyi-One" pitchFamily="34" charset="0"/>
              </a:rPr>
              <a:t>တက</a:t>
            </a:r>
            <a:r>
              <a:rPr lang="en-US" sz="2400" b="1" dirty="0" smtClean="0">
                <a:solidFill>
                  <a:srgbClr val="C00000"/>
                </a:solidFill>
                <a:latin typeface="Zawgyi-One" pitchFamily="34" charset="0"/>
                <a:ea typeface="+mj-ea"/>
                <a:cs typeface="Zawgyi-One" pitchFamily="34" charset="0"/>
              </a:rPr>
              <a:t>္ၾ</a:t>
            </a:r>
            <a:r>
              <a:rPr lang="en-US" sz="2400" b="1" dirty="0" err="1" smtClean="0">
                <a:solidFill>
                  <a:srgbClr val="C00000"/>
                </a:solidFill>
                <a:latin typeface="Zawgyi-One" pitchFamily="34" charset="0"/>
                <a:ea typeface="+mj-ea"/>
                <a:cs typeface="Zawgyi-One" pitchFamily="34" charset="0"/>
              </a:rPr>
              <a:t>ကြစြာၾကိဳတင္လုပ္ေဆာင္မ</a:t>
            </a:r>
            <a:r>
              <a:rPr lang="en-US" sz="2400" b="1" dirty="0" smtClean="0">
                <a:solidFill>
                  <a:srgbClr val="C00000"/>
                </a:solidFill>
                <a:latin typeface="Zawgyi-One" pitchFamily="34" charset="0"/>
                <a:ea typeface="+mj-ea"/>
                <a:cs typeface="Zawgyi-One" pitchFamily="34" charset="0"/>
              </a:rPr>
              <a:t>ႈ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Zawgyi-One" pitchFamily="34" charset="0"/>
              <a:ea typeface="+mj-ea"/>
              <a:cs typeface="Zawgyi-One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09600" y="990600"/>
            <a:ext cx="3962400" cy="2590800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ေဘးအ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ရာယ္မက်ေရာက္မွီၾကိဳတင္ကာကြယ္မႈမ်ား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၊ 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ထိခိုက္မ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ႈ 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ေလ်ာ့ပါးေရးလုပ္ငန္းမ်ား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ႏွင့္ ႀ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ကိဳတင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ပင္ဆင္မႈမ်ားကို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အေလးထားလုပ္ေဆာင္ရသည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္။</a:t>
            </a: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Zawgyi-One" pitchFamily="34" charset="0"/>
              <a:cs typeface="Zawgyi-One" pitchFamily="34" charset="0"/>
            </a:endParaRPr>
          </a:p>
        </p:txBody>
      </p:sp>
      <p:pic>
        <p:nvPicPr>
          <p:cNvPr id="4" name="Picture 4" descr="DSC022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1" y="3601663"/>
            <a:ext cx="4343400" cy="3256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BDRCS volunteers-trained under DRR programme (DFID phase-II) have significantly contributed to relief works in Lalmonighat, Banglades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9387"/>
            <a:ext cx="4800600" cy="3208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/>
          <a:srcRect l="10941"/>
          <a:stretch>
            <a:fillRect/>
          </a:stretch>
        </p:blipFill>
        <p:spPr bwMode="auto">
          <a:xfrm>
            <a:off x="4800600" y="0"/>
            <a:ext cx="4343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0845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  <a:latin typeface="Zawgyi-One" pitchFamily="34" charset="0"/>
                <a:cs typeface="Zawgyi-One" pitchFamily="34" charset="0"/>
              </a:rPr>
              <a:t>ရည္ရြယ္ခ်က</a:t>
            </a:r>
            <a:r>
              <a:rPr lang="en-US" sz="3600" b="1" dirty="0" smtClean="0">
                <a:solidFill>
                  <a:srgbClr val="C00000"/>
                </a:solidFill>
                <a:latin typeface="Zawgyi-One" pitchFamily="34" charset="0"/>
                <a:cs typeface="Zawgyi-One" pitchFamily="34" charset="0"/>
              </a:rPr>
              <a:t>္</a:t>
            </a:r>
            <a:endParaRPr lang="en-US" sz="3600" b="1" dirty="0">
              <a:solidFill>
                <a:srgbClr val="C00000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2596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700" dirty="0" err="1" smtClean="0">
                <a:latin typeface="Zawgyi-One" pitchFamily="34" charset="0"/>
                <a:cs typeface="Zawgyi-One" pitchFamily="34" charset="0"/>
              </a:rPr>
              <a:t>သင္တန္းသူ</a:t>
            </a:r>
            <a:r>
              <a:rPr lang="en-US" sz="2700" dirty="0" smtClean="0">
                <a:latin typeface="Zawgyi-One" pitchFamily="34" charset="0"/>
                <a:cs typeface="Zawgyi-One" pitchFamily="34" charset="0"/>
              </a:rPr>
              <a:t>/</a:t>
            </a:r>
            <a:r>
              <a:rPr lang="en-US" sz="2700" dirty="0" err="1" smtClean="0">
                <a:latin typeface="Zawgyi-One" pitchFamily="34" charset="0"/>
                <a:cs typeface="Zawgyi-One" pitchFamily="34" charset="0"/>
              </a:rPr>
              <a:t>သားမ်ားကို</a:t>
            </a:r>
            <a:r>
              <a:rPr lang="en-US" sz="27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2700" dirty="0" err="1" smtClean="0">
                <a:latin typeface="Zawgyi-One" pitchFamily="34" charset="0"/>
                <a:cs typeface="Zawgyi-One" pitchFamily="34" charset="0"/>
              </a:rPr>
              <a:t>ရပ္ရြာလူထုအေျချပ</a:t>
            </a:r>
            <a:r>
              <a:rPr lang="en-US" sz="2700" dirty="0" smtClean="0">
                <a:latin typeface="Zawgyi-One" pitchFamily="34" charset="0"/>
                <a:cs typeface="Zawgyi-One" pitchFamily="34" charset="0"/>
              </a:rPr>
              <a:t>ဳ </a:t>
            </a:r>
            <a:r>
              <a:rPr lang="en-US" sz="2700" dirty="0" err="1" smtClean="0">
                <a:latin typeface="Zawgyi-One" pitchFamily="34" charset="0"/>
                <a:cs typeface="Zawgyi-One" pitchFamily="34" charset="0"/>
              </a:rPr>
              <a:t>ေဘးအ</a:t>
            </a:r>
            <a:r>
              <a:rPr lang="en-US" sz="2700" dirty="0" smtClean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sz="2700" dirty="0" err="1" smtClean="0">
                <a:latin typeface="Zawgyi-One" pitchFamily="34" charset="0"/>
                <a:cs typeface="Zawgyi-One" pitchFamily="34" charset="0"/>
              </a:rPr>
              <a:t>ရာယ</a:t>
            </a:r>
            <a:r>
              <a:rPr lang="en-US" sz="2700" dirty="0" smtClean="0">
                <a:latin typeface="Zawgyi-One" pitchFamily="34" charset="0"/>
                <a:cs typeface="Zawgyi-One" pitchFamily="34" charset="0"/>
              </a:rPr>
              <a:t>္ </a:t>
            </a:r>
            <a:r>
              <a:rPr lang="en-US" sz="2700" dirty="0" err="1" smtClean="0">
                <a:latin typeface="Zawgyi-One" pitchFamily="34" charset="0"/>
                <a:cs typeface="Zawgyi-One" pitchFamily="34" charset="0"/>
              </a:rPr>
              <a:t>ေလ်ာ့ပါးေရးလက္စြဲစာအုပ</a:t>
            </a:r>
            <a:r>
              <a:rPr lang="en-US" sz="2700" dirty="0" smtClean="0">
                <a:latin typeface="Zawgyi-One" pitchFamily="34" charset="0"/>
                <a:cs typeface="Zawgyi-One" pitchFamily="34" charset="0"/>
              </a:rPr>
              <a:t>္ ႏွင့္ </a:t>
            </a:r>
            <a:r>
              <a:rPr lang="en-US" sz="2700" dirty="0" err="1" smtClean="0">
                <a:latin typeface="Zawgyi-One" pitchFamily="34" charset="0"/>
                <a:cs typeface="Zawgyi-One" pitchFamily="34" charset="0"/>
              </a:rPr>
              <a:t>ရင္း</a:t>
            </a:r>
            <a:r>
              <a:rPr lang="en-US" sz="2700" dirty="0" smtClean="0">
                <a:latin typeface="Zawgyi-One" pitchFamily="34" charset="0"/>
                <a:cs typeface="Zawgyi-One" pitchFamily="34" charset="0"/>
              </a:rPr>
              <a:t>ႏွ</a:t>
            </a:r>
            <a:r>
              <a:rPr lang="en-US" sz="2700" dirty="0" err="1" smtClean="0">
                <a:latin typeface="Zawgyi-One" pitchFamily="34" charset="0"/>
                <a:cs typeface="Zawgyi-One" pitchFamily="34" charset="0"/>
              </a:rPr>
              <a:t>ီးမႈရရွိေစရန</a:t>
            </a:r>
            <a:r>
              <a:rPr lang="en-US" sz="2700" dirty="0" smtClean="0">
                <a:latin typeface="Zawgyi-One" pitchFamily="34" charset="0"/>
                <a:cs typeface="Zawgyi-One" pitchFamily="34" charset="0"/>
              </a:rPr>
              <a:t>္</a:t>
            </a:r>
            <a:endParaRPr lang="en-US" sz="2700" dirty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>
                <a:latin typeface="Zawgyi-One" pitchFamily="34" charset="0"/>
                <a:cs typeface="Zawgyi-One" pitchFamily="34" charset="0"/>
              </a:rPr>
              <a:pPr/>
              <a:t>2</a:t>
            </a:fld>
            <a:endParaRPr lang="en-US">
              <a:latin typeface="Zawgyi-One" pitchFamily="34" charset="0"/>
              <a:cs typeface="Zawgyi-On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04800" y="1371600"/>
            <a:ext cx="4191000" cy="685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838200" marR="0" lvl="0" indent="-838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srgbClr val="C00000"/>
                </a:solidFill>
                <a:latin typeface="Zawgyi-One" pitchFamily="34" charset="0"/>
                <a:ea typeface="+mj-ea"/>
                <a:cs typeface="Zawgyi-One" pitchFamily="34" charset="0"/>
              </a:rPr>
              <a:t>ျ</a:t>
            </a:r>
            <a:r>
              <a:rPr lang="en-US" sz="2800" b="1" noProof="0" dirty="0" err="1" smtClean="0">
                <a:solidFill>
                  <a:srgbClr val="C00000"/>
                </a:solidFill>
                <a:latin typeface="Zawgyi-One" pitchFamily="34" charset="0"/>
                <a:ea typeface="+mj-ea"/>
                <a:cs typeface="Zawgyi-One" pitchFamily="34" charset="0"/>
              </a:rPr>
              <a:t>ပီးျပည</a:t>
            </a:r>
            <a:r>
              <a:rPr lang="en-US" sz="2800" b="1" noProof="0" dirty="0" smtClean="0">
                <a:solidFill>
                  <a:srgbClr val="C00000"/>
                </a:solidFill>
                <a:latin typeface="Zawgyi-One" pitchFamily="34" charset="0"/>
                <a:ea typeface="+mj-ea"/>
                <a:cs typeface="Zawgyi-One" pitchFamily="34" charset="0"/>
              </a:rPr>
              <a:t>့္</a:t>
            </a:r>
            <a:r>
              <a:rPr lang="en-US" sz="2800" b="1" noProof="0" dirty="0" err="1" smtClean="0">
                <a:solidFill>
                  <a:srgbClr val="C00000"/>
                </a:solidFill>
                <a:latin typeface="Zawgyi-One" pitchFamily="34" charset="0"/>
                <a:ea typeface="+mj-ea"/>
                <a:cs typeface="Zawgyi-One" pitchFamily="34" charset="0"/>
              </a:rPr>
              <a:t>စံု</a:t>
            </a:r>
            <a:r>
              <a:rPr lang="en-US" sz="2800" b="1" dirty="0" err="1" smtClean="0">
                <a:solidFill>
                  <a:srgbClr val="C00000"/>
                </a:solidFill>
                <a:latin typeface="Zawgyi-One" pitchFamily="34" charset="0"/>
                <a:ea typeface="+mj-ea"/>
                <a:cs typeface="Zawgyi-One" pitchFamily="34" charset="0"/>
              </a:rPr>
              <a:t>ေသာ</a:t>
            </a:r>
            <a:r>
              <a:rPr lang="en-US" sz="2800" b="1" noProof="0" dirty="0" err="1" smtClean="0">
                <a:solidFill>
                  <a:srgbClr val="C00000"/>
                </a:solidFill>
                <a:latin typeface="Zawgyi-One" pitchFamily="34" charset="0"/>
                <a:ea typeface="+mj-ea"/>
                <a:cs typeface="Zawgyi-One" pitchFamily="34" charset="0"/>
              </a:rPr>
              <a:t>လုပ္ေဆာင္မ</a:t>
            </a:r>
            <a:r>
              <a:rPr lang="en-US" sz="2800" b="1" noProof="0" dirty="0" smtClean="0">
                <a:solidFill>
                  <a:srgbClr val="C00000"/>
                </a:solidFill>
                <a:latin typeface="Zawgyi-One" pitchFamily="34" charset="0"/>
                <a:ea typeface="+mj-ea"/>
                <a:cs typeface="Zawgyi-One" pitchFamily="34" charset="0"/>
              </a:rPr>
              <a:t>ႈ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Zawgyi-One" pitchFamily="34" charset="0"/>
              <a:ea typeface="+mj-ea"/>
              <a:cs typeface="Zawgyi-One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495800" y="609600"/>
            <a:ext cx="4648200" cy="2286000"/>
          </a:xfrm>
          <a:prstGeom prst="rect">
            <a:avLst/>
          </a:prstGeom>
        </p:spPr>
        <p:txBody>
          <a:bodyPr/>
          <a:lstStyle/>
          <a:p>
            <a:pPr marR="0" lvl="0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ဖြဲ႕စည္းတည္ေဆာက္ပံု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ႏွင့္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ဆိုင္ေသာ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/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မသက္ဆိုင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္ 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ေသာ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 ၾ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ကိဳတင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ပင္ဆင္မႈမ်ား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ႏွင့္၊ 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ထိခိုက္မႈေလ်ာ့ပါးေရးလုပ္ငန္းမ်ားကိုလုပ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္ 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ေဆာင္ရာတြင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္ 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ထိခိုက္ခံရလြယ္မႈကိုေဖာ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ပႏိုင္ရန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္ 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ရည္တို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၊ 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အလယ္အလတ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္ႏွင့္ 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ရည္ရွည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္ 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လုပ္ငန္းမ်ားကိုလုပ္ေဆာင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္ 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ရသည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္။</a:t>
            </a:r>
            <a:endParaRPr kumimoji="0" lang="en-US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Zawgyi-One" pitchFamily="34" charset="0"/>
              <a:cs typeface="Zawgyi-One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r="17241"/>
          <a:stretch>
            <a:fillRect/>
          </a:stretch>
        </p:blipFill>
        <p:spPr bwMode="auto">
          <a:xfrm rot="5400000">
            <a:off x="3440008" y="3341792"/>
            <a:ext cx="3048000" cy="35272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4" name="Picture 2" descr="C:\Documents and Settings\Administrator\Desktop\Photos MRCS\Images\Copy of IMG_09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048000"/>
            <a:ext cx="2743386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7431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" y="838202"/>
            <a:ext cx="4953000" cy="1981197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150000"/>
              </a:lnSpc>
              <a:spcBef>
                <a:spcPct val="0"/>
              </a:spcBef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Zawgyi-One" pitchFamily="34" charset="0"/>
                <a:ea typeface="+mj-ea"/>
                <a:cs typeface="Zawgyi-One" pitchFamily="34" charset="0"/>
              </a:rPr>
              <a:t>က</a:t>
            </a:r>
            <a:r>
              <a:rPr kumimoji="0" lang="my-MM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Zawgyi-One"/>
                <a:ea typeface="+mj-ea"/>
                <a:cs typeface="Zawgyi-One" pitchFamily="34" charset="0"/>
              </a:rPr>
              <a:t>႑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Zawgyi-One"/>
                <a:ea typeface="+mj-ea"/>
                <a:cs typeface="Zawgyi-One" pitchFamily="34" charset="0"/>
              </a:rPr>
              <a:t>ေပါင္းစံုပါ၀င္လုပ္ေဆာင္မႈ ႏွင့္</a:t>
            </a:r>
            <a:r>
              <a:rPr lang="en-US" sz="2800" b="1" dirty="0" smtClean="0">
                <a:solidFill>
                  <a:srgbClr val="C00000"/>
                </a:solidFill>
                <a:latin typeface="Zawgyi-One" pitchFamily="34" charset="0"/>
                <a:cs typeface="Zawgyi-One" pitchFamily="34" charset="0"/>
              </a:rPr>
              <a:t>အဖြဲ႔စည္းေပါင္းစံုပါ၀င္လုပ္ </a:t>
            </a:r>
            <a:r>
              <a:rPr lang="en-US" sz="2800" b="1" dirty="0" err="1" smtClean="0">
                <a:solidFill>
                  <a:srgbClr val="C00000"/>
                </a:solidFill>
                <a:latin typeface="Zawgyi-One" pitchFamily="34" charset="0"/>
                <a:cs typeface="Zawgyi-One" pitchFamily="34" charset="0"/>
              </a:rPr>
              <a:t>ေဆာင္မ</a:t>
            </a:r>
            <a:r>
              <a:rPr lang="en-US" sz="2800" b="1" dirty="0" smtClean="0">
                <a:solidFill>
                  <a:srgbClr val="C00000"/>
                </a:solidFill>
                <a:latin typeface="Zawgyi-One" pitchFamily="34" charset="0"/>
                <a:cs typeface="Zawgyi-One" pitchFamily="34" charset="0"/>
              </a:rPr>
              <a:t>ႈ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Zawgyi-One" pitchFamily="34" charset="0"/>
              <a:ea typeface="+mj-ea"/>
              <a:cs typeface="Zawgyi-One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257800" y="3962400"/>
            <a:ext cx="3543300" cy="2286000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Zawgyi-One" pitchFamily="34" charset="0"/>
                <a:cs typeface="Zawgyi-One" pitchFamily="34" charset="0"/>
              </a:rPr>
              <a:t>ရပ္ရြာတြင္ပါ၀င္လုပ္ေဆာင္မည့္</a:t>
            </a:r>
            <a:r>
              <a:rPr kumimoji="0" lang="en-US" sz="20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Zawgyi-One" pitchFamily="34" charset="0"/>
                <a:cs typeface="Zawgyi-One" pitchFamily="34" charset="0"/>
              </a:rPr>
              <a:t>သူမ်ား၏အခန္းက</a:t>
            </a:r>
            <a:r>
              <a:rPr kumimoji="0" lang="my-MM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Zawgyi-One"/>
                <a:cs typeface="Zawgyi-One" pitchFamily="34" charset="0"/>
              </a:rPr>
              <a:t>႑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Zawgyi-One"/>
                <a:cs typeface="Zawgyi-One" pitchFamily="34" charset="0"/>
              </a:rPr>
              <a:t>ႏွင့္ ပါ၀င္ </a:t>
            </a:r>
            <a:r>
              <a:rPr kumimoji="0" lang="en-US" sz="20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Zawgyi-One"/>
                <a:cs typeface="Zawgyi-One" pitchFamily="34" charset="0"/>
              </a:rPr>
              <a:t>ေဆာင္ရြက္မႈမ်ားကိုထည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Zawgyi-One"/>
                <a:cs typeface="Zawgyi-One" pitchFamily="34" charset="0"/>
              </a:rPr>
              <a:t>့္</a:t>
            </a:r>
            <a:r>
              <a:rPr kumimoji="0" lang="en-US" sz="20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Zawgyi-One"/>
                <a:cs typeface="Zawgyi-One" pitchFamily="34" charset="0"/>
              </a:rPr>
              <a:t>သြင္း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Zawgyi-One"/>
                <a:cs typeface="Zawgyi-One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Zawgyi-One"/>
                <a:cs typeface="Zawgyi-One" pitchFamily="34" charset="0"/>
              </a:rPr>
              <a:t>စဥ္းစားရသည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Zawgyi-One"/>
                <a:cs typeface="Zawgyi-One" pitchFamily="34" charset="0"/>
              </a:rPr>
              <a:t>္။</a:t>
            </a: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Zawgyi-One" pitchFamily="34" charset="0"/>
              <a:cs typeface="Zawgyi-One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Zawgyi-One" pitchFamily="34" charset="0"/>
              <a:cs typeface="Zawgyi-One" pitchFamily="34" charset="0"/>
            </a:endParaRPr>
          </a:p>
        </p:txBody>
      </p:sp>
      <p:pic>
        <p:nvPicPr>
          <p:cNvPr id="4" name="Picture 5" descr="DSC06087"/>
          <p:cNvPicPr>
            <a:picLocks noChangeAspect="1" noChangeArrowheads="1"/>
          </p:cNvPicPr>
          <p:nvPr/>
        </p:nvPicPr>
        <p:blipFill>
          <a:blip r:embed="rId2" cstate="print"/>
          <a:srcRect b="9000"/>
          <a:stretch>
            <a:fillRect/>
          </a:stretch>
        </p:blipFill>
        <p:spPr bwMode="auto">
          <a:xfrm>
            <a:off x="4953001" y="228600"/>
            <a:ext cx="400685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HR and Advocacy awareness1"/>
          <p:cNvPicPr>
            <a:picLocks noChangeAspect="1" noChangeArrowheads="1"/>
          </p:cNvPicPr>
          <p:nvPr/>
        </p:nvPicPr>
        <p:blipFill>
          <a:blip r:embed="rId3" cstate="print"/>
          <a:srcRect r="6047" b="10547"/>
          <a:stretch>
            <a:fillRect/>
          </a:stretch>
        </p:blipFill>
        <p:spPr bwMode="auto">
          <a:xfrm>
            <a:off x="228601" y="3200400"/>
            <a:ext cx="4608513" cy="345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4918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5800" y="609600"/>
            <a:ext cx="4114800" cy="1219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C00000"/>
                </a:solidFill>
                <a:latin typeface="Zawgyi-One" pitchFamily="34" charset="0"/>
                <a:ea typeface="+mj-ea"/>
                <a:cs typeface="Zawgyi-One" pitchFamily="34" charset="0"/>
              </a:rPr>
              <a:t>စြမ္းေဆာင္ရည</a:t>
            </a:r>
            <a:r>
              <a:rPr lang="en-US" sz="3200" b="1" dirty="0" smtClean="0">
                <a:solidFill>
                  <a:srgbClr val="C00000"/>
                </a:solidFill>
                <a:latin typeface="Zawgyi-One" pitchFamily="34" charset="0"/>
                <a:ea typeface="+mj-ea"/>
                <a:cs typeface="Zawgyi-One" pitchFamily="34" charset="0"/>
              </a:rPr>
              <a:t>္   ျ</a:t>
            </a:r>
            <a:r>
              <a:rPr lang="en-US" sz="3200" b="1" dirty="0" err="1" smtClean="0">
                <a:solidFill>
                  <a:srgbClr val="C00000"/>
                </a:solidFill>
                <a:latin typeface="Zawgyi-One" pitchFamily="34" charset="0"/>
                <a:ea typeface="+mj-ea"/>
                <a:cs typeface="Zawgyi-One" pitchFamily="34" charset="0"/>
              </a:rPr>
              <a:t>မွင</a:t>
            </a:r>
            <a:r>
              <a:rPr lang="en-US" sz="3200" b="1" dirty="0" smtClean="0">
                <a:solidFill>
                  <a:srgbClr val="C00000"/>
                </a:solidFill>
                <a:latin typeface="Zawgyi-One" pitchFamily="34" charset="0"/>
                <a:ea typeface="+mj-ea"/>
                <a:cs typeface="Zawgyi-One" pitchFamily="34" charset="0"/>
              </a:rPr>
              <a:t>့္</a:t>
            </a:r>
            <a:r>
              <a:rPr lang="en-US" sz="3200" b="1" dirty="0" err="1" smtClean="0">
                <a:solidFill>
                  <a:srgbClr val="C00000"/>
                </a:solidFill>
                <a:latin typeface="Zawgyi-One" pitchFamily="34" charset="0"/>
                <a:ea typeface="+mj-ea"/>
                <a:cs typeface="Zawgyi-One" pitchFamily="34" charset="0"/>
              </a:rPr>
              <a:t>တင္ေပးျခင္း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Zawgyi-One" pitchFamily="34" charset="0"/>
              <a:ea typeface="+mj-ea"/>
              <a:cs typeface="Zawgyi-One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04800" y="2133600"/>
            <a:ext cx="4876800" cy="3124200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လူထု၏ေရြးခ်ယ္စရာနည္းလမ္းမ်ား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ႏွင့္ 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စြမ္းေဆာင္ရည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မင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့္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မားလာေစရန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္ 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ရွိျပီးသားအရင္းျမစ္မ်ားကိုသံုးစြဲမ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ႈႏွင့္ 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ထိန္းသိမ္းထားႏိုင္ရန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္ႏွင့္ 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အျခခံလူမႈေရး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 ၀န္ေဆာင္မႈမ်ားကိုလုပ္ေဆာင္ရသည္။ 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ဆံုးျဖတ္ခ်က္ခ်ရာတြင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္ ပါ၀င္စြမ္းေဆာင္ႏ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ိုင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ခင္း</a:t>
            </a:r>
            <a:endParaRPr kumimoji="0" lang="en-US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Zawgyi-One" pitchFamily="34" charset="0"/>
              <a:cs typeface="Zawgyi-One" pitchFamily="34" charset="0"/>
            </a:endParaRPr>
          </a:p>
        </p:txBody>
      </p:sp>
      <p:pic>
        <p:nvPicPr>
          <p:cNvPr id="5" name="Picture 36" descr="HI Scan 1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5562600" y="1295400"/>
            <a:ext cx="3124200" cy="41756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2528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762000"/>
            <a:ext cx="4953000" cy="259080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  <a:defRPr/>
            </a:pPr>
            <a:r>
              <a:rPr lang="en-US" sz="1800" dirty="0" smtClean="0">
                <a:latin typeface="Zawgyi-One" pitchFamily="34" charset="0"/>
                <a:cs typeface="Zawgyi-One" pitchFamily="34" charset="0"/>
              </a:rPr>
              <a:t>လူမႈအသိုင္း၀ိုင္းထဲတြင္ </a:t>
            </a:r>
            <a:r>
              <a:rPr lang="en-US" sz="1800" dirty="0" err="1" smtClean="0">
                <a:latin typeface="Zawgyi-One" pitchFamily="34" charset="0"/>
                <a:cs typeface="Zawgyi-One" pitchFamily="34" charset="0"/>
              </a:rPr>
              <a:t>ဆင္းရဲ</a:t>
            </a:r>
            <a:r>
              <a:rPr lang="en-US" sz="1800" dirty="0" smtClean="0">
                <a:latin typeface="Zawgyi-One" pitchFamily="34" charset="0"/>
                <a:cs typeface="Zawgyi-One" pitchFamily="34" charset="0"/>
              </a:rPr>
              <a:t>ႏြ</a:t>
            </a:r>
            <a:r>
              <a:rPr lang="en-US" sz="1800" dirty="0" err="1" smtClean="0">
                <a:latin typeface="Zawgyi-One" pitchFamily="34" charset="0"/>
                <a:cs typeface="Zawgyi-One" pitchFamily="34" charset="0"/>
              </a:rPr>
              <a:t>မ္း</a:t>
            </a:r>
            <a:r>
              <a:rPr lang="en-US" sz="1800" dirty="0" smtClean="0">
                <a:latin typeface="Zawgyi-One" pitchFamily="34" charset="0"/>
                <a:cs typeface="Zawgyi-One" pitchFamily="34" charset="0"/>
              </a:rPr>
              <a:t> ပါးမႈအပါ၀င္ </a:t>
            </a:r>
            <a:r>
              <a:rPr lang="en-US" sz="1800" dirty="0" err="1" smtClean="0">
                <a:latin typeface="Zawgyi-One" pitchFamily="34" charset="0"/>
                <a:cs typeface="Zawgyi-One" pitchFamily="34" charset="0"/>
              </a:rPr>
              <a:t>လူမႈအခြင</a:t>
            </a:r>
            <a:r>
              <a:rPr lang="en-US" sz="1800" dirty="0" smtClean="0">
                <a:latin typeface="Zawgyi-One" pitchFamily="34" charset="0"/>
                <a:cs typeface="Zawgyi-One" pitchFamily="34" charset="0"/>
              </a:rPr>
              <a:t>့္</a:t>
            </a:r>
            <a:r>
              <a:rPr lang="en-US" sz="1800" dirty="0" err="1" smtClean="0">
                <a:latin typeface="Zawgyi-One" pitchFamily="34" charset="0"/>
                <a:cs typeface="Zawgyi-One" pitchFamily="34" charset="0"/>
              </a:rPr>
              <a:t>အေရး</a:t>
            </a:r>
            <a:r>
              <a:rPr lang="en-US" sz="18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800" dirty="0" err="1" smtClean="0">
                <a:latin typeface="Zawgyi-One" pitchFamily="34" charset="0"/>
                <a:cs typeface="Zawgyi-One" pitchFamily="34" charset="0"/>
              </a:rPr>
              <a:t>မတူညီမႈမ်ား</a:t>
            </a:r>
            <a:r>
              <a:rPr lang="en-US" sz="1800" dirty="0" smtClean="0">
                <a:latin typeface="Zawgyi-One" pitchFamily="34" charset="0"/>
                <a:cs typeface="Zawgyi-One" pitchFamily="34" charset="0"/>
              </a:rPr>
              <a:t>ႏွင့္ ပတ္၀န္းက်င္ </a:t>
            </a:r>
            <a:r>
              <a:rPr lang="en-US" sz="1800" dirty="0" err="1" smtClean="0">
                <a:latin typeface="Zawgyi-One" pitchFamily="34" charset="0"/>
                <a:cs typeface="Zawgyi-One" pitchFamily="34" charset="0"/>
              </a:rPr>
              <a:t>ေရေျမအရင္းအျမစ</a:t>
            </a:r>
            <a:r>
              <a:rPr lang="en-US" sz="1800" dirty="0" smtClean="0">
                <a:latin typeface="Zawgyi-One" pitchFamily="34" charset="0"/>
                <a:cs typeface="Zawgyi-One" pitchFamily="34" charset="0"/>
              </a:rPr>
              <a:t>္ </a:t>
            </a:r>
            <a:r>
              <a:rPr lang="en-US" sz="1800" dirty="0" err="1" smtClean="0">
                <a:latin typeface="Zawgyi-One" pitchFamily="34" charset="0"/>
                <a:cs typeface="Zawgyi-One" pitchFamily="34" charset="0"/>
              </a:rPr>
              <a:t>မ်ားမတူညီမႈေၾကာင</a:t>
            </a:r>
            <a:r>
              <a:rPr lang="en-US" sz="1800" dirty="0" smtClean="0">
                <a:latin typeface="Zawgyi-One" pitchFamily="34" charset="0"/>
                <a:cs typeface="Zawgyi-One" pitchFamily="34" charset="0"/>
              </a:rPr>
              <a:t>့္ </a:t>
            </a:r>
            <a:r>
              <a:rPr lang="en-US" sz="1800" dirty="0" err="1" smtClean="0">
                <a:latin typeface="Zawgyi-One" pitchFamily="34" charset="0"/>
                <a:cs typeface="Zawgyi-One" pitchFamily="34" charset="0"/>
              </a:rPr>
              <a:t>ထိခိုက္ခံ</a:t>
            </a:r>
            <a:r>
              <a:rPr lang="en-US" sz="18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800" dirty="0" err="1" smtClean="0">
                <a:latin typeface="Zawgyi-One" pitchFamily="34" charset="0"/>
                <a:cs typeface="Zawgyi-One" pitchFamily="34" charset="0"/>
              </a:rPr>
              <a:t>ရလြယ္မႈမ်ား</a:t>
            </a:r>
            <a:r>
              <a:rPr lang="en-US" sz="1800" dirty="0" smtClean="0">
                <a:latin typeface="Zawgyi-One" pitchFamily="34" charset="0"/>
                <a:cs typeface="Zawgyi-One" pitchFamily="34" charset="0"/>
              </a:rPr>
              <a:t>ႏွင့္႐ႈ</a:t>
            </a:r>
            <a:r>
              <a:rPr lang="en-US" sz="1800" dirty="0" err="1" smtClean="0">
                <a:latin typeface="Zawgyi-One" pitchFamily="34" charset="0"/>
                <a:cs typeface="Zawgyi-One" pitchFamily="34" charset="0"/>
              </a:rPr>
              <a:t>ပ္ေထြးမႈမ်ားကို</a:t>
            </a:r>
            <a:r>
              <a:rPr lang="en-US" sz="18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800" dirty="0" err="1" smtClean="0">
                <a:latin typeface="Zawgyi-One" pitchFamily="34" charset="0"/>
                <a:cs typeface="Zawgyi-One" pitchFamily="34" charset="0"/>
              </a:rPr>
              <a:t>ေလ်ာ့ခ</a:t>
            </a:r>
            <a:r>
              <a:rPr lang="en-US" sz="1800" dirty="0" smtClean="0">
                <a:latin typeface="Zawgyi-One" pitchFamily="34" charset="0"/>
                <a:cs typeface="Zawgyi-One" pitchFamily="34" charset="0"/>
              </a:rPr>
              <a:t>်ႏ</a:t>
            </a:r>
            <a:r>
              <a:rPr lang="en-US" sz="1800" dirty="0" err="1" smtClean="0">
                <a:latin typeface="Zawgyi-One" pitchFamily="34" charset="0"/>
                <a:cs typeface="Zawgyi-One" pitchFamily="34" charset="0"/>
              </a:rPr>
              <a:t>ိုင္ရန</a:t>
            </a:r>
            <a:r>
              <a:rPr lang="en-US" sz="1800" dirty="0" smtClean="0">
                <a:latin typeface="Zawgyi-One" pitchFamily="34" charset="0"/>
                <a:cs typeface="Zawgyi-One" pitchFamily="34" charset="0"/>
              </a:rPr>
              <a:t>္ </a:t>
            </a:r>
            <a:r>
              <a:rPr lang="en-US" sz="1800" dirty="0" err="1" smtClean="0">
                <a:latin typeface="Zawgyi-One" pitchFamily="34" charset="0"/>
                <a:cs typeface="Zawgyi-One" pitchFamily="34" charset="0"/>
              </a:rPr>
              <a:t>ဖြံ</a:t>
            </a:r>
            <a:r>
              <a:rPr lang="en-US" sz="1800" dirty="0" smtClean="0">
                <a:latin typeface="Zawgyi-One" pitchFamily="34" charset="0"/>
                <a:cs typeface="Zawgyi-One" pitchFamily="34" charset="0"/>
              </a:rPr>
              <a:t>႔ျ</a:t>
            </a:r>
            <a:r>
              <a:rPr lang="en-US" sz="1800" dirty="0" err="1" smtClean="0">
                <a:latin typeface="Zawgyi-One" pitchFamily="34" charset="0"/>
                <a:cs typeface="Zawgyi-One" pitchFamily="34" charset="0"/>
              </a:rPr>
              <a:t>ဖိဳးေရးလုပ္ငန္းမ်ားကို</a:t>
            </a:r>
            <a:r>
              <a:rPr lang="en-US" sz="18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800" dirty="0" err="1" smtClean="0">
                <a:latin typeface="Zawgyi-One" pitchFamily="34" charset="0"/>
                <a:cs typeface="Zawgyi-One" pitchFamily="34" charset="0"/>
              </a:rPr>
              <a:t>ထည</a:t>
            </a:r>
            <a:r>
              <a:rPr lang="en-US" sz="1800" dirty="0" smtClean="0">
                <a:latin typeface="Zawgyi-One" pitchFamily="34" charset="0"/>
                <a:cs typeface="Zawgyi-One" pitchFamily="34" charset="0"/>
              </a:rPr>
              <a:t>့္</a:t>
            </a:r>
            <a:r>
              <a:rPr lang="en-US" sz="1800" dirty="0" err="1" smtClean="0">
                <a:latin typeface="Zawgyi-One" pitchFamily="34" charset="0"/>
                <a:cs typeface="Zawgyi-One" pitchFamily="34" charset="0"/>
              </a:rPr>
              <a:t>သြင္းလုပ္ေဆာင</a:t>
            </a:r>
            <a:r>
              <a:rPr lang="en-US" sz="1800" dirty="0" smtClean="0">
                <a:latin typeface="Zawgyi-One" pitchFamily="34" charset="0"/>
                <a:cs typeface="Zawgyi-One" pitchFamily="34" charset="0"/>
              </a:rPr>
              <a:t>္ </a:t>
            </a:r>
            <a:r>
              <a:rPr lang="en-US" sz="1800" dirty="0" err="1" smtClean="0">
                <a:latin typeface="Zawgyi-One" pitchFamily="34" charset="0"/>
                <a:cs typeface="Zawgyi-One" pitchFamily="34" charset="0"/>
              </a:rPr>
              <a:t>ေပးရသည</a:t>
            </a:r>
            <a:r>
              <a:rPr lang="en-US" sz="1800" dirty="0" smtClean="0">
                <a:latin typeface="Zawgyi-One" pitchFamily="34" charset="0"/>
                <a:cs typeface="Zawgyi-One" pitchFamily="34" charset="0"/>
              </a:rPr>
              <a:t>္။</a:t>
            </a:r>
            <a:endParaRPr lang="en-US" sz="1800" dirty="0">
              <a:latin typeface="Zawgyi-One" pitchFamily="34" charset="0"/>
              <a:cs typeface="Zawgyi-One" pitchFamily="34" charset="0"/>
            </a:endParaRPr>
          </a:p>
        </p:txBody>
      </p:sp>
      <p:pic>
        <p:nvPicPr>
          <p:cNvPr id="36867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43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75063"/>
            <a:ext cx="4648200" cy="318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81000" y="4648200"/>
            <a:ext cx="4114800" cy="9906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srgbClr val="C00000"/>
                </a:solidFill>
                <a:latin typeface="Zawgyi-One" pitchFamily="34" charset="0"/>
                <a:ea typeface="+mj-ea"/>
                <a:cs typeface="Zawgyi-One" pitchFamily="34" charset="0"/>
              </a:rPr>
              <a:t>ဖြံ</a:t>
            </a:r>
            <a:r>
              <a:rPr lang="en-US" sz="2800" b="1" dirty="0" smtClean="0">
                <a:solidFill>
                  <a:srgbClr val="C00000"/>
                </a:solidFill>
                <a:latin typeface="Zawgyi-One" pitchFamily="34" charset="0"/>
                <a:ea typeface="+mj-ea"/>
                <a:cs typeface="Zawgyi-One" pitchFamily="34" charset="0"/>
              </a:rPr>
              <a:t>႔ျ</a:t>
            </a:r>
            <a:r>
              <a:rPr lang="en-US" sz="2800" b="1" dirty="0" err="1" smtClean="0">
                <a:solidFill>
                  <a:srgbClr val="C00000"/>
                </a:solidFill>
                <a:latin typeface="Zawgyi-One" pitchFamily="34" charset="0"/>
                <a:ea typeface="+mj-ea"/>
                <a:cs typeface="Zawgyi-One" pitchFamily="34" charset="0"/>
              </a:rPr>
              <a:t>ဖိဳးေရးလုပ္ငန္းမ်ားလုပ</a:t>
            </a:r>
            <a:r>
              <a:rPr lang="en-US" sz="2800" b="1" dirty="0" smtClean="0">
                <a:solidFill>
                  <a:srgbClr val="C00000"/>
                </a:solidFill>
                <a:latin typeface="Zawgyi-One" pitchFamily="34" charset="0"/>
                <a:ea typeface="+mj-ea"/>
                <a:cs typeface="Zawgyi-One" pitchFamily="34" charset="0"/>
              </a:rPr>
              <a:t>္ </a:t>
            </a:r>
            <a:r>
              <a:rPr lang="en-US" sz="2800" b="1" dirty="0" err="1" smtClean="0">
                <a:solidFill>
                  <a:srgbClr val="C00000"/>
                </a:solidFill>
                <a:latin typeface="Zawgyi-One" pitchFamily="34" charset="0"/>
                <a:ea typeface="+mj-ea"/>
                <a:cs typeface="Zawgyi-One" pitchFamily="34" charset="0"/>
              </a:rPr>
              <a:t>ေဆာင</a:t>
            </a:r>
            <a:r>
              <a:rPr lang="en-US" sz="2800" b="1" dirty="0" smtClean="0">
                <a:solidFill>
                  <a:srgbClr val="C00000"/>
                </a:solidFill>
                <a:latin typeface="Zawgyi-One" pitchFamily="34" charset="0"/>
                <a:ea typeface="+mj-ea"/>
                <a:cs typeface="Zawgyi-One" pitchFamily="34" charset="0"/>
              </a:rPr>
              <a:t>္ျ</a:t>
            </a:r>
            <a:r>
              <a:rPr lang="en-US" sz="2800" b="1" dirty="0" err="1" smtClean="0">
                <a:solidFill>
                  <a:srgbClr val="C00000"/>
                </a:solidFill>
                <a:latin typeface="Zawgyi-One" pitchFamily="34" charset="0"/>
                <a:ea typeface="+mj-ea"/>
                <a:cs typeface="Zawgyi-One" pitchFamily="34" charset="0"/>
              </a:rPr>
              <a:t>ခင္း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Zawgyi-One" pitchFamily="34" charset="0"/>
              <a:ea typeface="+mj-ea"/>
              <a:cs typeface="Zawgyi-On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03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entagon 9"/>
          <p:cNvSpPr/>
          <p:nvPr/>
        </p:nvSpPr>
        <p:spPr>
          <a:xfrm>
            <a:off x="6934200" y="2840421"/>
            <a:ext cx="2286000" cy="1350579"/>
          </a:xfrm>
          <a:prstGeom prst="homePlat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400" dirty="0" err="1" smtClean="0">
                <a:latin typeface="Zawgyi-One" pitchFamily="34" charset="0"/>
                <a:cs typeface="Zawgyi-One" pitchFamily="34" charset="0"/>
              </a:rPr>
              <a:t>ရပ္ရြာ</a:t>
            </a:r>
            <a:endParaRPr lang="en-US" sz="1400" dirty="0" smtClean="0">
              <a:latin typeface="Zawgyi-One" pitchFamily="34" charset="0"/>
              <a:cs typeface="Zawgyi-One" pitchFamily="34" charset="0"/>
            </a:endParaRPr>
          </a:p>
          <a:p>
            <a:pPr algn="r"/>
            <a:r>
              <a:rPr lang="en-US" sz="14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400" dirty="0" err="1" smtClean="0">
                <a:latin typeface="Zawgyi-One" pitchFamily="34" charset="0"/>
                <a:cs typeface="Zawgyi-One" pitchFamily="34" charset="0"/>
              </a:rPr>
              <a:t>ေကာ္မတိ</a:t>
            </a:r>
            <a:endParaRPr lang="en-US" sz="1400" dirty="0" smtClean="0">
              <a:latin typeface="Zawgyi-One" pitchFamily="34" charset="0"/>
              <a:cs typeface="Zawgyi-One" pitchFamily="34" charset="0"/>
            </a:endParaRPr>
          </a:p>
          <a:p>
            <a:pPr algn="r"/>
            <a:r>
              <a:rPr lang="en-US" sz="1400" dirty="0" err="1" smtClean="0">
                <a:latin typeface="Zawgyi-One" pitchFamily="34" charset="0"/>
                <a:cs typeface="Zawgyi-One" pitchFamily="34" charset="0"/>
              </a:rPr>
              <a:t>အားလႊဲေျပာင္း</a:t>
            </a:r>
            <a:endParaRPr lang="en-US" sz="1400" dirty="0" smtClean="0">
              <a:latin typeface="Zawgyi-One" pitchFamily="34" charset="0"/>
              <a:cs typeface="Zawgyi-One" pitchFamily="34" charset="0"/>
            </a:endParaRPr>
          </a:p>
          <a:p>
            <a:pPr algn="r"/>
            <a:r>
              <a:rPr lang="en-US" sz="1400" dirty="0" err="1" smtClean="0">
                <a:latin typeface="Zawgyi-One" pitchFamily="34" charset="0"/>
                <a:cs typeface="Zawgyi-One" pitchFamily="34" charset="0"/>
              </a:rPr>
              <a:t>ေပးအပ</a:t>
            </a:r>
            <a:r>
              <a:rPr lang="en-US" sz="1400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sz="1400" dirty="0" err="1" smtClean="0">
                <a:latin typeface="Zawgyi-One" pitchFamily="34" charset="0"/>
                <a:cs typeface="Zawgyi-One" pitchFamily="34" charset="0"/>
              </a:rPr>
              <a:t>ခင္း</a:t>
            </a:r>
            <a:endParaRPr lang="en-US" sz="1400" dirty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5334000" y="2819400"/>
            <a:ext cx="2514600" cy="1371600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400" dirty="0" err="1" smtClean="0">
                <a:latin typeface="Zawgyi-One" pitchFamily="34" charset="0"/>
                <a:cs typeface="Zawgyi-One" pitchFamily="34" charset="0"/>
              </a:rPr>
              <a:t>အျပီးသတ</a:t>
            </a:r>
            <a:r>
              <a:rPr lang="en-US" sz="1400" dirty="0" smtClean="0">
                <a:latin typeface="Zawgyi-One" pitchFamily="34" charset="0"/>
                <a:cs typeface="Zawgyi-One" pitchFamily="34" charset="0"/>
              </a:rPr>
              <a:t>္</a:t>
            </a:r>
          </a:p>
          <a:p>
            <a:pPr algn="r"/>
            <a:r>
              <a:rPr lang="en-US" sz="1400" dirty="0" err="1" smtClean="0">
                <a:latin typeface="Zawgyi-One" pitchFamily="34" charset="0"/>
                <a:cs typeface="Zawgyi-One" pitchFamily="34" charset="0"/>
              </a:rPr>
              <a:t>ေလ့လာ</a:t>
            </a:r>
            <a:endParaRPr lang="en-US" sz="1400" dirty="0" smtClean="0">
              <a:latin typeface="Zawgyi-One" pitchFamily="34" charset="0"/>
              <a:cs typeface="Zawgyi-One" pitchFamily="34" charset="0"/>
            </a:endParaRPr>
          </a:p>
          <a:p>
            <a:pPr algn="r"/>
            <a:r>
              <a:rPr lang="en-US" sz="1400" dirty="0" err="1" smtClean="0">
                <a:latin typeface="Zawgyi-One" pitchFamily="34" charset="0"/>
                <a:cs typeface="Zawgyi-One" pitchFamily="34" charset="0"/>
              </a:rPr>
              <a:t>ဆန္းစစ</a:t>
            </a:r>
            <a:r>
              <a:rPr lang="en-US" sz="1400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sz="1400" dirty="0" err="1" smtClean="0">
                <a:latin typeface="Zawgyi-One" pitchFamily="34" charset="0"/>
                <a:cs typeface="Zawgyi-One" pitchFamily="34" charset="0"/>
              </a:rPr>
              <a:t>ခင္း</a:t>
            </a:r>
            <a:endParaRPr lang="en-US" sz="1400" dirty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5029200" y="2819400"/>
            <a:ext cx="1676400" cy="1371600"/>
          </a:xfrm>
          <a:prstGeom prst="homePlate">
            <a:avLst/>
          </a:prstGeom>
          <a:solidFill>
            <a:srgbClr val="49B5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latin typeface="Zawgyi-One" pitchFamily="34" charset="0"/>
                <a:cs typeface="Zawgyi-One" pitchFamily="34" charset="0"/>
              </a:rPr>
              <a:t>ဆြဲထားျပီးေသာအစီအစဥ္မ်ားကိုအေကာင္ထည္ေဖာ္ေဆာင္ရြက</a:t>
            </a:r>
            <a:r>
              <a:rPr lang="en-US" sz="1400" dirty="0" smtClean="0">
                <a:latin typeface="Zawgyi-One" pitchFamily="34" charset="0"/>
                <a:cs typeface="Zawgyi-One" pitchFamily="34" charset="0"/>
              </a:rPr>
              <a:t>္</a:t>
            </a:r>
          </a:p>
          <a:p>
            <a:pPr algn="ctr"/>
            <a:r>
              <a:rPr lang="en-US" sz="1400" dirty="0" smtClean="0">
                <a:latin typeface="Zawgyi-One" pitchFamily="34" charset="0"/>
                <a:cs typeface="Zawgyi-One" pitchFamily="34" charset="0"/>
              </a:rPr>
              <a:t>ျ</a:t>
            </a:r>
            <a:r>
              <a:rPr lang="en-US" sz="1400" dirty="0" err="1" smtClean="0">
                <a:latin typeface="Zawgyi-One" pitchFamily="34" charset="0"/>
                <a:cs typeface="Zawgyi-One" pitchFamily="34" charset="0"/>
              </a:rPr>
              <a:t>ခင္း</a:t>
            </a:r>
            <a:endParaRPr lang="en-US" sz="1400" dirty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352800" y="2209800"/>
            <a:ext cx="1752600" cy="2209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Blip>
                <a:blip r:embed="rId2"/>
              </a:buBlip>
            </a:pPr>
            <a:r>
              <a:rPr lang="en-US" sz="1400" dirty="0" err="1" smtClean="0">
                <a:latin typeface="Zawgyi-One" pitchFamily="34" charset="0"/>
                <a:cs typeface="Zawgyi-One" pitchFamily="34" charset="0"/>
              </a:rPr>
              <a:t>ကနဦးေလ့လာဆန္းစစ</a:t>
            </a:r>
            <a:r>
              <a:rPr lang="en-US" sz="1400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sz="1400" dirty="0" err="1" smtClean="0">
                <a:latin typeface="Zawgyi-One" pitchFamily="34" charset="0"/>
                <a:cs typeface="Zawgyi-One" pitchFamily="34" charset="0"/>
              </a:rPr>
              <a:t>ခင္း</a:t>
            </a:r>
            <a:endParaRPr lang="en-US" sz="1400" dirty="0" smtClean="0">
              <a:latin typeface="Zawgyi-One" pitchFamily="34" charset="0"/>
              <a:cs typeface="Zawgyi-One" pitchFamily="34" charset="0"/>
            </a:endParaRPr>
          </a:p>
          <a:p>
            <a:pPr marL="285750" indent="-285750" algn="ctr">
              <a:buBlip>
                <a:blip r:embed="rId2"/>
              </a:buBlip>
            </a:pPr>
            <a:r>
              <a:rPr lang="en-US" sz="1400" dirty="0" smtClean="0">
                <a:latin typeface="Zawgyi-One" pitchFamily="34" charset="0"/>
                <a:cs typeface="Zawgyi-One" pitchFamily="34" charset="0"/>
              </a:rPr>
              <a:t>က</a:t>
            </a:r>
            <a:r>
              <a:rPr lang="my-MM" sz="1400" dirty="0" smtClean="0">
                <a:latin typeface="Zawgyi-One"/>
                <a:cs typeface="Zawgyi-One" pitchFamily="34" charset="0"/>
              </a:rPr>
              <a:t>႑</a:t>
            </a:r>
            <a:r>
              <a:rPr lang="en-US" sz="1400" dirty="0" err="1" smtClean="0">
                <a:latin typeface="Zawgyi-One"/>
                <a:cs typeface="Zawgyi-One" pitchFamily="34" charset="0"/>
              </a:rPr>
              <a:t>ေပါင္းစံု</a:t>
            </a:r>
            <a:r>
              <a:rPr lang="en-US" sz="1400" dirty="0" smtClean="0">
                <a:latin typeface="Zawgyi-One"/>
                <a:cs typeface="Zawgyi-One" pitchFamily="34" charset="0"/>
              </a:rPr>
              <a:t> </a:t>
            </a:r>
            <a:r>
              <a:rPr lang="en-US" sz="1400" dirty="0" err="1" smtClean="0">
                <a:latin typeface="Zawgyi-One"/>
                <a:cs typeface="Zawgyi-One" pitchFamily="34" charset="0"/>
              </a:rPr>
              <a:t>စစ္ေဆးျခင္း</a:t>
            </a:r>
            <a:endParaRPr lang="en-US" sz="1400" dirty="0" smtClean="0">
              <a:latin typeface="Zawgyi-One"/>
              <a:cs typeface="Zawgyi-One" pitchFamily="34" charset="0"/>
            </a:endParaRPr>
          </a:p>
          <a:p>
            <a:pPr marL="285750" indent="-285750" algn="ctr">
              <a:buBlip>
                <a:blip r:embed="rId2"/>
              </a:buBlip>
            </a:pPr>
            <a:r>
              <a:rPr lang="en-US" sz="1400" dirty="0" err="1" smtClean="0">
                <a:latin typeface="Zawgyi-One"/>
                <a:cs typeface="Zawgyi-One" pitchFamily="34" charset="0"/>
              </a:rPr>
              <a:t>အစီအစဥ္ေရးဆြဲျခင္း</a:t>
            </a:r>
            <a:endParaRPr lang="en-US" sz="1400" dirty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1676400" y="2667000"/>
            <a:ext cx="2057400" cy="1371600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400" dirty="0" smtClean="0">
                <a:latin typeface="Zawgyi-One" pitchFamily="34" charset="0"/>
                <a:cs typeface="Zawgyi-One" pitchFamily="34" charset="0"/>
              </a:rPr>
              <a:t>လူထုပါ၀င္ </a:t>
            </a:r>
            <a:r>
              <a:rPr lang="en-US" sz="1400" dirty="0" err="1" smtClean="0">
                <a:latin typeface="Zawgyi-One" pitchFamily="34" charset="0"/>
                <a:cs typeface="Zawgyi-One" pitchFamily="34" charset="0"/>
              </a:rPr>
              <a:t>ေအာင္ေဆာ</a:t>
            </a:r>
            <a:r>
              <a:rPr lang="en-US" sz="1400" dirty="0" smtClean="0">
                <a:latin typeface="Zawgyi-One" pitchFamily="34" charset="0"/>
                <a:cs typeface="Zawgyi-One" pitchFamily="34" charset="0"/>
              </a:rPr>
              <a:t>္</a:t>
            </a:r>
          </a:p>
          <a:p>
            <a:pPr algn="r"/>
            <a:r>
              <a:rPr lang="en-US" sz="1400" dirty="0" smtClean="0">
                <a:latin typeface="Zawgyi-One" pitchFamily="34" charset="0"/>
                <a:cs typeface="Zawgyi-One" pitchFamily="34" charset="0"/>
              </a:rPr>
              <a:t>ၾ</a:t>
            </a:r>
            <a:r>
              <a:rPr lang="en-US" sz="1400" dirty="0" err="1" smtClean="0">
                <a:latin typeface="Zawgyi-One" pitchFamily="34" charset="0"/>
                <a:cs typeface="Zawgyi-One" pitchFamily="34" charset="0"/>
              </a:rPr>
              <a:t>သစည္း</a:t>
            </a:r>
            <a:endParaRPr lang="en-US" sz="1400" dirty="0" smtClean="0">
              <a:latin typeface="Zawgyi-One" pitchFamily="34" charset="0"/>
              <a:cs typeface="Zawgyi-One" pitchFamily="34" charset="0"/>
            </a:endParaRPr>
          </a:p>
          <a:p>
            <a:pPr algn="r"/>
            <a:r>
              <a:rPr lang="en-US" sz="1400" dirty="0" err="1" smtClean="0">
                <a:latin typeface="Zawgyi-One" pitchFamily="34" charset="0"/>
                <a:cs typeface="Zawgyi-One" pitchFamily="34" charset="0"/>
              </a:rPr>
              <a:t>ရံုးျခင္း</a:t>
            </a:r>
            <a:endParaRPr lang="en-US" sz="1400" dirty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838200" y="2667000"/>
            <a:ext cx="1676400" cy="1371600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400" dirty="0" err="1" smtClean="0">
                <a:latin typeface="Zawgyi-One" pitchFamily="34" charset="0"/>
                <a:cs typeface="Zawgyi-One" pitchFamily="34" charset="0"/>
              </a:rPr>
              <a:t>စီမံခ်က</a:t>
            </a:r>
            <a:r>
              <a:rPr lang="en-US" sz="1400" dirty="0" smtClean="0">
                <a:latin typeface="Zawgyi-One" pitchFamily="34" charset="0"/>
                <a:cs typeface="Zawgyi-One" pitchFamily="34" charset="0"/>
              </a:rPr>
              <a:t>္ </a:t>
            </a:r>
          </a:p>
          <a:p>
            <a:pPr algn="r"/>
            <a:r>
              <a:rPr lang="en-US" sz="1400" dirty="0" err="1" smtClean="0">
                <a:latin typeface="Zawgyi-One" pitchFamily="34" charset="0"/>
                <a:cs typeface="Zawgyi-One" pitchFamily="34" charset="0"/>
              </a:rPr>
              <a:t>ေဒသ</a:t>
            </a:r>
            <a:r>
              <a:rPr lang="en-US" sz="1400" dirty="0" smtClean="0">
                <a:latin typeface="Zawgyi-One" pitchFamily="34" charset="0"/>
                <a:cs typeface="Zawgyi-One" pitchFamily="34" charset="0"/>
              </a:rPr>
              <a:t> </a:t>
            </a:r>
          </a:p>
          <a:p>
            <a:pPr algn="r"/>
            <a:r>
              <a:rPr lang="en-US" sz="1400" dirty="0" err="1" smtClean="0">
                <a:latin typeface="Zawgyi-One" pitchFamily="34" charset="0"/>
                <a:cs typeface="Zawgyi-One" pitchFamily="34" charset="0"/>
              </a:rPr>
              <a:t>ေရြးခ်ယ</a:t>
            </a:r>
            <a:r>
              <a:rPr lang="en-US" sz="1400" dirty="0" smtClean="0">
                <a:latin typeface="Zawgyi-One" pitchFamily="34" charset="0"/>
                <a:cs typeface="Zawgyi-One" pitchFamily="34" charset="0"/>
              </a:rPr>
              <a:t>္</a:t>
            </a:r>
          </a:p>
          <a:p>
            <a:pPr algn="r"/>
            <a:r>
              <a:rPr lang="en-US" sz="1400" dirty="0" smtClean="0">
                <a:latin typeface="Zawgyi-One" pitchFamily="34" charset="0"/>
                <a:cs typeface="Zawgyi-One" pitchFamily="34" charset="0"/>
              </a:rPr>
              <a:t>ျ</a:t>
            </a:r>
            <a:r>
              <a:rPr lang="en-US" sz="1400" dirty="0" err="1" smtClean="0">
                <a:latin typeface="Zawgyi-One" pitchFamily="34" charset="0"/>
                <a:cs typeface="Zawgyi-One" pitchFamily="34" charset="0"/>
              </a:rPr>
              <a:t>ခင္းး</a:t>
            </a:r>
            <a:endParaRPr lang="en-US" sz="1400" dirty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24888" cy="11430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Zawgyi-One" pitchFamily="34" charset="0"/>
                <a:cs typeface="Zawgyi-One" pitchFamily="34" charset="0"/>
              </a:rPr>
              <a:t>ရပ္ရြာအေျချပဳေဘးအ</a:t>
            </a:r>
            <a:r>
              <a:rPr lang="en-US" sz="2800" dirty="0" smtClean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sz="2800" dirty="0" err="1" smtClean="0">
                <a:latin typeface="Zawgyi-One" pitchFamily="34" charset="0"/>
                <a:cs typeface="Zawgyi-One" pitchFamily="34" charset="0"/>
              </a:rPr>
              <a:t>ရာယ္ေလ်ာ့ပါးေရးလုပ္ငန္းစဥ္မ်ား</a:t>
            </a:r>
            <a:endParaRPr lang="en-US" sz="2800" dirty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>
                <a:latin typeface="Zawgyi-One" pitchFamily="34" charset="0"/>
                <a:cs typeface="Zawgyi-One" pitchFamily="34" charset="0"/>
              </a:rPr>
              <a:pPr/>
              <a:t>24</a:t>
            </a:fld>
            <a:endParaRPr lang="en-US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3" name="Pentagon 2"/>
          <p:cNvSpPr/>
          <p:nvPr/>
        </p:nvSpPr>
        <p:spPr>
          <a:xfrm>
            <a:off x="0" y="2667000"/>
            <a:ext cx="1524000" cy="1371600"/>
          </a:xfrm>
          <a:prstGeom prst="homePlat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latin typeface="Zawgyi-One" pitchFamily="34" charset="0"/>
                <a:cs typeface="Zawgyi-One" pitchFamily="34" charset="0"/>
              </a:rPr>
              <a:t>အစီအစဥ</a:t>
            </a:r>
            <a:r>
              <a:rPr lang="en-US" sz="1400" dirty="0" smtClean="0">
                <a:latin typeface="Zawgyi-One" pitchFamily="34" charset="0"/>
                <a:cs typeface="Zawgyi-One" pitchFamily="34" charset="0"/>
              </a:rPr>
              <a:t>္ </a:t>
            </a:r>
            <a:r>
              <a:rPr lang="en-US" sz="1400" dirty="0" err="1" smtClean="0">
                <a:latin typeface="Zawgyi-One" pitchFamily="34" charset="0"/>
                <a:cs typeface="Zawgyi-One" pitchFamily="34" charset="0"/>
              </a:rPr>
              <a:t>အား</a:t>
            </a:r>
            <a:r>
              <a:rPr lang="en-US" sz="14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400" dirty="0" err="1" smtClean="0">
                <a:latin typeface="Zawgyi-One" pitchFamily="34" charset="0"/>
                <a:cs typeface="Zawgyi-One" pitchFamily="34" charset="0"/>
              </a:rPr>
              <a:t>မိတ္ဆက</a:t>
            </a:r>
            <a:r>
              <a:rPr lang="en-US" sz="1400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sz="1400" dirty="0" err="1" smtClean="0">
                <a:latin typeface="Zawgyi-One" pitchFamily="34" charset="0"/>
                <a:cs typeface="Zawgyi-One" pitchFamily="34" charset="0"/>
              </a:rPr>
              <a:t>ခင္း</a:t>
            </a:r>
            <a:endParaRPr lang="en-US" sz="1400" dirty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1600" y="4800600"/>
            <a:ext cx="647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စီမံခ်က္လုပ္ငန္းမ်ားၿပီးဆံုးခ်ိန္တြင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္  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ထြက္ခြာပံုနည္းဗ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်ဴ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ဟာကို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ခ်က္မွတ္အေကာင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္ 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အထည္ေဖာ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ခင္း</a:t>
            </a:r>
            <a:endParaRPr lang="en-US" sz="2000" dirty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1752600"/>
            <a:ext cx="510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Zawgyi-One" pitchFamily="34" charset="0"/>
                <a:cs typeface="Zawgyi-One" pitchFamily="34" charset="0"/>
              </a:rPr>
              <a:t>ရပ္ရြာလူထုအားစီမံခ်က္အစီအစဥ္အေၾကာင္းကိုမိတ္ဆက္ေပးျခင္း</a:t>
            </a:r>
            <a:endParaRPr lang="en-US" sz="1400" dirty="0">
              <a:latin typeface="Zawgyi-One" pitchFamily="34" charset="0"/>
              <a:cs typeface="Zawgyi-On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260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186603"/>
              </p:ext>
            </p:extLst>
          </p:nvPr>
        </p:nvGraphicFramePr>
        <p:xfrm>
          <a:off x="609601" y="762000"/>
          <a:ext cx="7696200" cy="594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2400"/>
                <a:gridCol w="3733800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err="1" smtClean="0">
                          <a:latin typeface="Zawgyi-One" pitchFamily="34" charset="0"/>
                          <a:cs typeface="Zawgyi-One" pitchFamily="34" charset="0"/>
                        </a:rPr>
                        <a:t>ရင္ဆိုင</a:t>
                      </a:r>
                      <a:r>
                        <a:rPr lang="en-US" dirty="0" smtClean="0">
                          <a:latin typeface="Zawgyi-One" pitchFamily="34" charset="0"/>
                          <a:cs typeface="Zawgyi-One" pitchFamily="34" charset="0"/>
                        </a:rPr>
                        <a:t>္ၾ</a:t>
                      </a:r>
                      <a:r>
                        <a:rPr lang="en-US" dirty="0" err="1" smtClean="0">
                          <a:latin typeface="Zawgyi-One" pitchFamily="34" charset="0"/>
                          <a:cs typeface="Zawgyi-One" pitchFamily="34" charset="0"/>
                        </a:rPr>
                        <a:t>ကံဳေတ</a:t>
                      </a:r>
                      <a:r>
                        <a:rPr lang="en-US" dirty="0" smtClean="0">
                          <a:latin typeface="Zawgyi-One" pitchFamily="34" charset="0"/>
                          <a:cs typeface="Zawgyi-One" pitchFamily="34" charset="0"/>
                        </a:rPr>
                        <a:t>ြ႕</a:t>
                      </a:r>
                      <a:r>
                        <a:rPr lang="en-US" dirty="0" err="1" smtClean="0">
                          <a:latin typeface="Zawgyi-One" pitchFamily="34" charset="0"/>
                          <a:cs typeface="Zawgyi-One" pitchFamily="34" charset="0"/>
                        </a:rPr>
                        <a:t>ရေသာအခက္အခဲမ်ား</a:t>
                      </a:r>
                      <a:endParaRPr lang="en-US" dirty="0">
                        <a:latin typeface="Zawgyi-One" pitchFamily="34" charset="0"/>
                        <a:cs typeface="Zawgyi-One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err="1" smtClean="0">
                          <a:latin typeface="Zawgyi-One" pitchFamily="34" charset="0"/>
                          <a:cs typeface="Zawgyi-One" pitchFamily="34" charset="0"/>
                        </a:rPr>
                        <a:t>အခြင</a:t>
                      </a:r>
                      <a:r>
                        <a:rPr lang="en-US" dirty="0" smtClean="0">
                          <a:latin typeface="Zawgyi-One" pitchFamily="34" charset="0"/>
                          <a:cs typeface="Zawgyi-One" pitchFamily="34" charset="0"/>
                        </a:rPr>
                        <a:t>့္</a:t>
                      </a:r>
                      <a:r>
                        <a:rPr lang="en-US" dirty="0" err="1" smtClean="0">
                          <a:latin typeface="Zawgyi-One" pitchFamily="34" charset="0"/>
                          <a:cs typeface="Zawgyi-One" pitchFamily="34" charset="0"/>
                        </a:rPr>
                        <a:t>အလမ္းမ်ား</a:t>
                      </a:r>
                      <a:endParaRPr lang="en-US" dirty="0">
                        <a:latin typeface="Zawgyi-One" pitchFamily="34" charset="0"/>
                        <a:cs typeface="Zawgyi-One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en-US" dirty="0" smtClean="0">
                          <a:latin typeface="Zawgyi-One" pitchFamily="34" charset="0"/>
                          <a:cs typeface="Zawgyi-One" pitchFamily="34" charset="0"/>
                        </a:rPr>
                        <a:t>ႏ</a:t>
                      </a:r>
                      <a:r>
                        <a:rPr lang="en-US" dirty="0" err="1" smtClean="0">
                          <a:latin typeface="Zawgyi-One" pitchFamily="34" charset="0"/>
                          <a:cs typeface="Zawgyi-One" pitchFamily="34" charset="0"/>
                        </a:rPr>
                        <a:t>ိုင္ငံေရးေထာက္ပံ့မႈမရွိျခင္း</a:t>
                      </a:r>
                      <a:endParaRPr lang="en-US" dirty="0" smtClean="0">
                        <a:latin typeface="Zawgyi-One" pitchFamily="34" charset="0"/>
                        <a:cs typeface="Zawgyi-One" pitchFamily="34" charset="0"/>
                      </a:endParaRP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en-US" dirty="0" err="1" smtClean="0">
                          <a:latin typeface="Zawgyi-One" pitchFamily="34" charset="0"/>
                          <a:cs typeface="Zawgyi-One" pitchFamily="34" charset="0"/>
                        </a:rPr>
                        <a:t>ဆင္းရဲ</a:t>
                      </a:r>
                      <a:r>
                        <a:rPr lang="en-US" dirty="0" smtClean="0">
                          <a:latin typeface="Zawgyi-One" pitchFamily="34" charset="0"/>
                          <a:cs typeface="Zawgyi-One" pitchFamily="34" charset="0"/>
                        </a:rPr>
                        <a:t>ႏြ</a:t>
                      </a:r>
                      <a:r>
                        <a:rPr lang="en-US" dirty="0" err="1" smtClean="0">
                          <a:latin typeface="Zawgyi-One" pitchFamily="34" charset="0"/>
                          <a:cs typeface="Zawgyi-One" pitchFamily="34" charset="0"/>
                        </a:rPr>
                        <a:t>မ္းပါးမ</a:t>
                      </a:r>
                      <a:r>
                        <a:rPr lang="en-US" dirty="0" smtClean="0">
                          <a:latin typeface="Zawgyi-One" pitchFamily="34" charset="0"/>
                          <a:cs typeface="Zawgyi-One" pitchFamily="34" charset="0"/>
                        </a:rPr>
                        <a:t>ႈ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en-US" dirty="0" err="1" smtClean="0">
                          <a:latin typeface="Zawgyi-One" pitchFamily="34" charset="0"/>
                          <a:cs typeface="Zawgyi-One" pitchFamily="34" charset="0"/>
                        </a:rPr>
                        <a:t>ေဘးအ</a:t>
                      </a:r>
                      <a:r>
                        <a:rPr lang="en-US" dirty="0" smtClean="0">
                          <a:latin typeface="Zawgyi-One" pitchFamily="34" charset="0"/>
                          <a:cs typeface="Zawgyi-One" pitchFamily="34" charset="0"/>
                        </a:rPr>
                        <a:t>ႏၲ</a:t>
                      </a:r>
                      <a:r>
                        <a:rPr lang="en-US" dirty="0" err="1" smtClean="0">
                          <a:latin typeface="Zawgyi-One" pitchFamily="34" charset="0"/>
                          <a:cs typeface="Zawgyi-One" pitchFamily="34" charset="0"/>
                        </a:rPr>
                        <a:t>ရာယ</a:t>
                      </a:r>
                      <a:r>
                        <a:rPr lang="en-US" dirty="0" smtClean="0">
                          <a:latin typeface="Zawgyi-One" pitchFamily="34" charset="0"/>
                          <a:cs typeface="Zawgyi-One" pitchFamily="34" charset="0"/>
                        </a:rPr>
                        <a:t>္ႏွင့္</a:t>
                      </a:r>
                      <a:r>
                        <a:rPr lang="en-US" dirty="0" err="1" smtClean="0">
                          <a:latin typeface="Zawgyi-One" pitchFamily="34" charset="0"/>
                          <a:cs typeface="Zawgyi-One" pitchFamily="34" charset="0"/>
                        </a:rPr>
                        <a:t>ပတ္သက္ေသာ</a:t>
                      </a:r>
                      <a:r>
                        <a:rPr lang="en-US" dirty="0" smtClean="0">
                          <a:latin typeface="Zawgyi-One" pitchFamily="34" charset="0"/>
                          <a:cs typeface="Zawgyi-One" pitchFamily="34" charset="0"/>
                        </a:rPr>
                        <a:t> </a:t>
                      </a:r>
                      <a:r>
                        <a:rPr lang="en-US" dirty="0" err="1" smtClean="0">
                          <a:latin typeface="Zawgyi-One" pitchFamily="34" charset="0"/>
                          <a:cs typeface="Zawgyi-One" pitchFamily="34" charset="0"/>
                        </a:rPr>
                        <a:t>စြမ္းေဆာင္ရည္မွာလက္ေတ</a:t>
                      </a:r>
                      <a:r>
                        <a:rPr lang="en-US" dirty="0" smtClean="0">
                          <a:latin typeface="Zawgyi-One" pitchFamily="34" charset="0"/>
                          <a:cs typeface="Zawgyi-One" pitchFamily="34" charset="0"/>
                        </a:rPr>
                        <a:t>ြ႔</a:t>
                      </a:r>
                      <a:r>
                        <a:rPr lang="en-US" dirty="0" err="1" smtClean="0">
                          <a:latin typeface="Zawgyi-One" pitchFamily="34" charset="0"/>
                          <a:cs typeface="Zawgyi-One" pitchFamily="34" charset="0"/>
                        </a:rPr>
                        <a:t>အေျခ</a:t>
                      </a:r>
                      <a:r>
                        <a:rPr lang="en-US" dirty="0" smtClean="0">
                          <a:latin typeface="Zawgyi-One" pitchFamily="34" charset="0"/>
                          <a:cs typeface="Zawgyi-One" pitchFamily="34" charset="0"/>
                        </a:rPr>
                        <a:t> </a:t>
                      </a:r>
                      <a:r>
                        <a:rPr lang="en-US" dirty="0" err="1" smtClean="0">
                          <a:latin typeface="Zawgyi-One" pitchFamily="34" charset="0"/>
                          <a:cs typeface="Zawgyi-One" pitchFamily="34" charset="0"/>
                        </a:rPr>
                        <a:t>အေနတြင္သာရွိေနျခင္း</a:t>
                      </a:r>
                      <a:endParaRPr lang="en-US" dirty="0" smtClean="0">
                        <a:latin typeface="Zawgyi-One" pitchFamily="34" charset="0"/>
                        <a:cs typeface="Zawgyi-One" pitchFamily="34" charset="0"/>
                      </a:endParaRP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en-US" dirty="0" err="1" smtClean="0">
                          <a:latin typeface="Zawgyi-One" pitchFamily="34" charset="0"/>
                          <a:cs typeface="Zawgyi-One" pitchFamily="34" charset="0"/>
                        </a:rPr>
                        <a:t>လူမႈေရး</a:t>
                      </a:r>
                      <a:r>
                        <a:rPr lang="en-US" dirty="0" smtClean="0">
                          <a:latin typeface="Zawgyi-One" pitchFamily="34" charset="0"/>
                          <a:cs typeface="Zawgyi-One" pitchFamily="34" charset="0"/>
                        </a:rPr>
                        <a:t>ႏွင့္</a:t>
                      </a:r>
                      <a:r>
                        <a:rPr lang="en-US" dirty="0" err="1" smtClean="0">
                          <a:latin typeface="Zawgyi-One" pitchFamily="34" charset="0"/>
                          <a:cs typeface="Zawgyi-One" pitchFamily="34" charset="0"/>
                        </a:rPr>
                        <a:t>ရုပ္ပိုင္းဆိုင္ရာတည</a:t>
                      </a:r>
                      <a:r>
                        <a:rPr lang="en-US" dirty="0" smtClean="0">
                          <a:latin typeface="Zawgyi-One" pitchFamily="34" charset="0"/>
                          <a:cs typeface="Zawgyi-One" pitchFamily="34" charset="0"/>
                        </a:rPr>
                        <a:t>္ </a:t>
                      </a:r>
                      <a:r>
                        <a:rPr lang="en-US" dirty="0" err="1" smtClean="0">
                          <a:latin typeface="Zawgyi-One" pitchFamily="34" charset="0"/>
                          <a:cs typeface="Zawgyi-One" pitchFamily="34" charset="0"/>
                        </a:rPr>
                        <a:t>ေဆာက္မႈမ်ားအားနည္းျခင္း</a:t>
                      </a:r>
                      <a:endParaRPr lang="en-US" dirty="0" smtClean="0">
                        <a:latin typeface="Zawgyi-One" pitchFamily="34" charset="0"/>
                        <a:cs typeface="Zawgyi-One" pitchFamily="34" charset="0"/>
                      </a:endParaRP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en-US" dirty="0" err="1" smtClean="0">
                          <a:latin typeface="Zawgyi-One" pitchFamily="34" charset="0"/>
                          <a:cs typeface="Zawgyi-One" pitchFamily="34" charset="0"/>
                        </a:rPr>
                        <a:t>ေဘးအ</a:t>
                      </a:r>
                      <a:r>
                        <a:rPr lang="en-US" dirty="0" smtClean="0">
                          <a:latin typeface="Zawgyi-One" pitchFamily="34" charset="0"/>
                          <a:cs typeface="Zawgyi-One" pitchFamily="34" charset="0"/>
                        </a:rPr>
                        <a:t>ႏၲ</a:t>
                      </a:r>
                      <a:r>
                        <a:rPr lang="en-US" dirty="0" err="1" smtClean="0">
                          <a:latin typeface="Zawgyi-One" pitchFamily="34" charset="0"/>
                          <a:cs typeface="Zawgyi-One" pitchFamily="34" charset="0"/>
                        </a:rPr>
                        <a:t>ရာယ</a:t>
                      </a:r>
                      <a:r>
                        <a:rPr lang="en-US" dirty="0" smtClean="0">
                          <a:latin typeface="Zawgyi-One" pitchFamily="34" charset="0"/>
                          <a:cs typeface="Zawgyi-One" pitchFamily="34" charset="0"/>
                        </a:rPr>
                        <a:t>္ႏွင့္</a:t>
                      </a:r>
                      <a:r>
                        <a:rPr lang="en-US" dirty="0" err="1" smtClean="0">
                          <a:latin typeface="Zawgyi-One" pitchFamily="34" charset="0"/>
                          <a:cs typeface="Zawgyi-One" pitchFamily="34" charset="0"/>
                        </a:rPr>
                        <a:t>ပတ္သက္ေသာ</a:t>
                      </a:r>
                      <a:r>
                        <a:rPr lang="en-US" dirty="0" smtClean="0">
                          <a:latin typeface="Zawgyi-One" pitchFamily="34" charset="0"/>
                          <a:cs typeface="Zawgyi-One" pitchFamily="34" charset="0"/>
                        </a:rPr>
                        <a:t> </a:t>
                      </a:r>
                      <a:r>
                        <a:rPr lang="en-US" dirty="0" err="1" smtClean="0">
                          <a:latin typeface="Zawgyi-One" pitchFamily="34" charset="0"/>
                          <a:cs typeface="Zawgyi-One" pitchFamily="34" charset="0"/>
                        </a:rPr>
                        <a:t>သတင္းအခ်က္အလက္မ်ားလံုေလာက</a:t>
                      </a:r>
                      <a:r>
                        <a:rPr lang="en-US" dirty="0" smtClean="0">
                          <a:latin typeface="Zawgyi-One" pitchFamily="34" charset="0"/>
                          <a:cs typeface="Zawgyi-One" pitchFamily="34" charset="0"/>
                        </a:rPr>
                        <a:t>္ </a:t>
                      </a:r>
                      <a:r>
                        <a:rPr lang="en-US" dirty="0" err="1" smtClean="0">
                          <a:latin typeface="Zawgyi-One" pitchFamily="34" charset="0"/>
                          <a:cs typeface="Zawgyi-One" pitchFamily="34" charset="0"/>
                        </a:rPr>
                        <a:t>စြာမရရွိျခင္း</a:t>
                      </a:r>
                      <a:endParaRPr lang="en-US" dirty="0" smtClean="0">
                        <a:latin typeface="Zawgyi-One" pitchFamily="34" charset="0"/>
                        <a:cs typeface="Zawgyi-One" pitchFamily="34" charset="0"/>
                      </a:endParaRP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en-US" dirty="0" err="1" smtClean="0">
                          <a:latin typeface="Zawgyi-One" pitchFamily="34" charset="0"/>
                          <a:cs typeface="Zawgyi-One" pitchFamily="34" charset="0"/>
                        </a:rPr>
                        <a:t>လူမႈယဥ္ေက်းမႈဆိုင္ရာျပသနာမ်ား</a:t>
                      </a:r>
                      <a:endParaRPr lang="en-US" dirty="0" smtClean="0">
                        <a:latin typeface="Zawgyi-One" pitchFamily="34" charset="0"/>
                        <a:cs typeface="Zawgyi-One" pitchFamily="34" charset="0"/>
                      </a:endParaRP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en-US" dirty="0" smtClean="0">
                          <a:latin typeface="Zawgyi-One" pitchFamily="34" charset="0"/>
                          <a:cs typeface="Zawgyi-One" pitchFamily="34" charset="0"/>
                        </a:rPr>
                        <a:t>ပါ၀င္လုပ္ေဆာင္သူမ်ားမမွ်</a:t>
                      </a:r>
                      <a:r>
                        <a:rPr lang="en-US" dirty="0" err="1" smtClean="0">
                          <a:latin typeface="Zawgyi-One" pitchFamily="34" charset="0"/>
                          <a:cs typeface="Zawgyi-One" pitchFamily="34" charset="0"/>
                        </a:rPr>
                        <a:t>တျခင္း</a:t>
                      </a:r>
                      <a:endParaRPr lang="en-US" dirty="0" smtClean="0">
                        <a:latin typeface="Zawgyi-One" pitchFamily="34" charset="0"/>
                        <a:cs typeface="Zawgyi-One" pitchFamily="34" charset="0"/>
                      </a:endParaRP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endParaRPr lang="en-US" dirty="0">
                        <a:latin typeface="Zawgyi-One" pitchFamily="34" charset="0"/>
                        <a:cs typeface="Zawgyi-One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en-US" dirty="0" smtClean="0">
                          <a:latin typeface="Zawgyi-One" pitchFamily="34" charset="0"/>
                          <a:cs typeface="Zawgyi-One" pitchFamily="34" charset="0"/>
                        </a:rPr>
                        <a:t>ႏ</a:t>
                      </a:r>
                      <a:r>
                        <a:rPr lang="en-US" dirty="0" err="1" smtClean="0">
                          <a:latin typeface="Zawgyi-One" pitchFamily="34" charset="0"/>
                          <a:cs typeface="Zawgyi-One" pitchFamily="34" charset="0"/>
                        </a:rPr>
                        <a:t>ိုင္ငံအဆင</a:t>
                      </a:r>
                      <a:r>
                        <a:rPr lang="en-US" dirty="0" smtClean="0">
                          <a:latin typeface="Zawgyi-One" pitchFamily="34" charset="0"/>
                          <a:cs typeface="Zawgyi-One" pitchFamily="34" charset="0"/>
                        </a:rPr>
                        <a:t>့္ </a:t>
                      </a:r>
                      <a:r>
                        <a:rPr lang="en-US" dirty="0" err="1" smtClean="0">
                          <a:latin typeface="Zawgyi-One" pitchFamily="34" charset="0"/>
                          <a:cs typeface="Zawgyi-One" pitchFamily="34" charset="0"/>
                        </a:rPr>
                        <a:t>ေဘးအ</a:t>
                      </a:r>
                      <a:r>
                        <a:rPr lang="en-US" dirty="0" smtClean="0">
                          <a:latin typeface="Zawgyi-One" pitchFamily="34" charset="0"/>
                          <a:cs typeface="Zawgyi-One" pitchFamily="34" charset="0"/>
                        </a:rPr>
                        <a:t>ႏၲ</a:t>
                      </a:r>
                      <a:r>
                        <a:rPr lang="en-US" dirty="0" err="1" smtClean="0">
                          <a:latin typeface="Zawgyi-One" pitchFamily="34" charset="0"/>
                          <a:cs typeface="Zawgyi-One" pitchFamily="34" charset="0"/>
                        </a:rPr>
                        <a:t>ရာယ္ေလ်ာ့ပါးေရးဆိုင္ရာ</a:t>
                      </a:r>
                      <a:r>
                        <a:rPr lang="en-US" dirty="0" smtClean="0">
                          <a:latin typeface="Zawgyi-One" pitchFamily="34" charset="0"/>
                          <a:cs typeface="Zawgyi-One" pitchFamily="34" charset="0"/>
                        </a:rPr>
                        <a:t> </a:t>
                      </a:r>
                      <a:r>
                        <a:rPr lang="en-US" dirty="0" err="1" smtClean="0">
                          <a:latin typeface="Zawgyi-One" pitchFamily="34" charset="0"/>
                          <a:cs typeface="Zawgyi-One" pitchFamily="34" charset="0"/>
                        </a:rPr>
                        <a:t>မူေဘာင္ရွိေနျခင္း</a:t>
                      </a:r>
                      <a:endParaRPr lang="en-US" dirty="0" smtClean="0">
                        <a:latin typeface="Zawgyi-One" pitchFamily="34" charset="0"/>
                        <a:cs typeface="Zawgyi-One" pitchFamily="34" charset="0"/>
                      </a:endParaRP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en-US" dirty="0" err="1" smtClean="0">
                          <a:latin typeface="Zawgyi-One" pitchFamily="34" charset="0"/>
                          <a:cs typeface="Zawgyi-One" pitchFamily="34" charset="0"/>
                        </a:rPr>
                        <a:t>လမ္းညႊန္စာအုပ္မ်ားရွိေနျခင္း</a:t>
                      </a:r>
                      <a:endParaRPr lang="en-US" dirty="0" smtClean="0">
                        <a:latin typeface="Zawgyi-One" pitchFamily="34" charset="0"/>
                        <a:cs typeface="Zawgyi-One" pitchFamily="34" charset="0"/>
                      </a:endParaRP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en-US" dirty="0" err="1" smtClean="0">
                          <a:latin typeface="Zawgyi-One" pitchFamily="34" charset="0"/>
                          <a:cs typeface="Zawgyi-One" pitchFamily="34" charset="0"/>
                        </a:rPr>
                        <a:t>ေဘးအ</a:t>
                      </a:r>
                      <a:r>
                        <a:rPr lang="en-US" dirty="0" smtClean="0">
                          <a:latin typeface="Zawgyi-One" pitchFamily="34" charset="0"/>
                          <a:cs typeface="Zawgyi-One" pitchFamily="34" charset="0"/>
                        </a:rPr>
                        <a:t>ႏၲ</a:t>
                      </a:r>
                      <a:r>
                        <a:rPr lang="en-US" dirty="0" err="1" smtClean="0">
                          <a:latin typeface="Zawgyi-One" pitchFamily="34" charset="0"/>
                          <a:cs typeface="Zawgyi-One" pitchFamily="34" charset="0"/>
                        </a:rPr>
                        <a:t>ရာယ္ေလ်ာ့ပါးေရး</a:t>
                      </a:r>
                      <a:r>
                        <a:rPr lang="en-US" dirty="0" smtClean="0">
                          <a:latin typeface="Zawgyi-One" pitchFamily="34" charset="0"/>
                          <a:cs typeface="Zawgyi-One" pitchFamily="34" charset="0"/>
                        </a:rPr>
                        <a:t>ႏွင့္</a:t>
                      </a:r>
                      <a:r>
                        <a:rPr lang="en-US" dirty="0" err="1" smtClean="0">
                          <a:latin typeface="Zawgyi-One" pitchFamily="34" charset="0"/>
                          <a:cs typeface="Zawgyi-One" pitchFamily="34" charset="0"/>
                        </a:rPr>
                        <a:t>ပတ္သက</a:t>
                      </a:r>
                      <a:r>
                        <a:rPr lang="en-US" dirty="0" smtClean="0">
                          <a:latin typeface="Zawgyi-One" pitchFamily="34" charset="0"/>
                          <a:cs typeface="Zawgyi-One" pitchFamily="34" charset="0"/>
                        </a:rPr>
                        <a:t>္၍</a:t>
                      </a:r>
                      <a:r>
                        <a:rPr lang="en-US" dirty="0" err="1" smtClean="0">
                          <a:latin typeface="Zawgyi-One" pitchFamily="34" charset="0"/>
                          <a:cs typeface="Zawgyi-One" pitchFamily="34" charset="0"/>
                        </a:rPr>
                        <a:t>အသိပညာမ်ားတိုးပြား</a:t>
                      </a:r>
                      <a:endParaRPr lang="en-US" dirty="0" smtClean="0">
                        <a:latin typeface="Zawgyi-One" pitchFamily="34" charset="0"/>
                        <a:cs typeface="Zawgyi-One" pitchFamily="34" charset="0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dirty="0" smtClean="0">
                          <a:latin typeface="Zawgyi-One" pitchFamily="34" charset="0"/>
                          <a:cs typeface="Zawgyi-One" pitchFamily="34" charset="0"/>
                        </a:rPr>
                        <a:t>    </a:t>
                      </a:r>
                      <a:r>
                        <a:rPr lang="en-US" dirty="0" err="1" smtClean="0">
                          <a:latin typeface="Zawgyi-One" pitchFamily="34" charset="0"/>
                          <a:cs typeface="Zawgyi-One" pitchFamily="34" charset="0"/>
                        </a:rPr>
                        <a:t>လာျခင္း</a:t>
                      </a:r>
                      <a:endParaRPr lang="en-US" dirty="0" smtClean="0">
                        <a:latin typeface="Zawgyi-One" pitchFamily="34" charset="0"/>
                        <a:cs typeface="Zawgyi-One" pitchFamily="34" charset="0"/>
                      </a:endParaRP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en-US" dirty="0" err="1" smtClean="0">
                          <a:latin typeface="Zawgyi-One" pitchFamily="34" charset="0"/>
                          <a:cs typeface="Zawgyi-One" pitchFamily="34" charset="0"/>
                        </a:rPr>
                        <a:t>လိုအပ္ေသာအရင္းအျမစ္မ်ားရရွိ</a:t>
                      </a:r>
                      <a:r>
                        <a:rPr lang="en-US" dirty="0" smtClean="0">
                          <a:latin typeface="Zawgyi-One" pitchFamily="34" charset="0"/>
                          <a:cs typeface="Zawgyi-One" pitchFamily="34" charset="0"/>
                        </a:rPr>
                        <a:t> ႏ</a:t>
                      </a:r>
                      <a:r>
                        <a:rPr lang="en-US" dirty="0" err="1" smtClean="0">
                          <a:latin typeface="Zawgyi-One" pitchFamily="34" charset="0"/>
                          <a:cs typeface="Zawgyi-One" pitchFamily="34" charset="0"/>
                        </a:rPr>
                        <a:t>ိုင</a:t>
                      </a:r>
                      <a:r>
                        <a:rPr lang="en-US" dirty="0" smtClean="0">
                          <a:latin typeface="Zawgyi-One" pitchFamily="34" charset="0"/>
                          <a:cs typeface="Zawgyi-One" pitchFamily="34" charset="0"/>
                        </a:rPr>
                        <a:t>္ျ</a:t>
                      </a:r>
                      <a:r>
                        <a:rPr lang="en-US" dirty="0" err="1" smtClean="0">
                          <a:latin typeface="Zawgyi-One" pitchFamily="34" charset="0"/>
                          <a:cs typeface="Zawgyi-One" pitchFamily="34" charset="0"/>
                        </a:rPr>
                        <a:t>ခင္း</a:t>
                      </a:r>
                      <a:endParaRPr lang="en-US" dirty="0" smtClean="0">
                        <a:latin typeface="Zawgyi-One" pitchFamily="34" charset="0"/>
                        <a:cs typeface="Zawgyi-One" pitchFamily="34" charset="0"/>
                      </a:endParaRP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en-US" dirty="0" err="1" smtClean="0">
                          <a:latin typeface="Zawgyi-One" pitchFamily="34" charset="0"/>
                          <a:cs typeface="Zawgyi-One" pitchFamily="34" charset="0"/>
                        </a:rPr>
                        <a:t>ရပ္ရြာလူထုအေျချပဳေဘးအ</a:t>
                      </a:r>
                      <a:r>
                        <a:rPr lang="en-US" dirty="0" smtClean="0">
                          <a:latin typeface="Zawgyi-One" pitchFamily="34" charset="0"/>
                          <a:cs typeface="Zawgyi-One" pitchFamily="34" charset="0"/>
                        </a:rPr>
                        <a:t>ႏၲ</a:t>
                      </a:r>
                      <a:r>
                        <a:rPr lang="en-US" dirty="0" err="1" smtClean="0">
                          <a:latin typeface="Zawgyi-One" pitchFamily="34" charset="0"/>
                          <a:cs typeface="Zawgyi-One" pitchFamily="34" charset="0"/>
                        </a:rPr>
                        <a:t>ရာယ</a:t>
                      </a:r>
                      <a:r>
                        <a:rPr lang="en-US" dirty="0" smtClean="0">
                          <a:latin typeface="Zawgyi-One" pitchFamily="34" charset="0"/>
                          <a:cs typeface="Zawgyi-One" pitchFamily="34" charset="0"/>
                        </a:rPr>
                        <a:t>္</a:t>
                      </a:r>
                      <a:r>
                        <a:rPr lang="en-US" baseline="0" dirty="0" smtClean="0">
                          <a:latin typeface="Zawgyi-One" pitchFamily="34" charset="0"/>
                          <a:cs typeface="Zawgyi-One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Zawgyi-One" pitchFamily="34" charset="0"/>
                          <a:cs typeface="Zawgyi-One" pitchFamily="34" charset="0"/>
                        </a:rPr>
                        <a:t>ေလ်ာ့ပါးေရးလုပ္ငန္းမ်ားကို</a:t>
                      </a:r>
                      <a:r>
                        <a:rPr lang="en-US" baseline="0" dirty="0" smtClean="0">
                          <a:latin typeface="Zawgyi-One" pitchFamily="34" charset="0"/>
                          <a:cs typeface="Zawgyi-One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Zawgyi-One" pitchFamily="34" charset="0"/>
                          <a:cs typeface="Zawgyi-One" pitchFamily="34" charset="0"/>
                        </a:rPr>
                        <a:t>ေရ</a:t>
                      </a:r>
                      <a:r>
                        <a:rPr lang="en-US" baseline="0" dirty="0" smtClean="0">
                          <a:latin typeface="Zawgyi-One" pitchFamily="34" charset="0"/>
                          <a:cs typeface="Zawgyi-One" pitchFamily="34" charset="0"/>
                        </a:rPr>
                        <a:t>ွ႕</a:t>
                      </a:r>
                      <a:r>
                        <a:rPr lang="en-US" baseline="0" dirty="0" err="1" smtClean="0">
                          <a:latin typeface="Zawgyi-One" pitchFamily="34" charset="0"/>
                          <a:cs typeface="Zawgyi-One" pitchFamily="34" charset="0"/>
                        </a:rPr>
                        <a:t>ေဆာင္ေရ</a:t>
                      </a:r>
                      <a:r>
                        <a:rPr lang="en-US" baseline="0" dirty="0" smtClean="0">
                          <a:latin typeface="Zawgyi-One" pitchFamily="34" charset="0"/>
                          <a:cs typeface="Zawgyi-One" pitchFamily="34" charset="0"/>
                        </a:rPr>
                        <a:t>ွ႕</a:t>
                      </a:r>
                      <a:r>
                        <a:rPr lang="en-US" baseline="0" dirty="0" err="1" smtClean="0">
                          <a:latin typeface="Zawgyi-One" pitchFamily="34" charset="0"/>
                          <a:cs typeface="Zawgyi-One" pitchFamily="34" charset="0"/>
                        </a:rPr>
                        <a:t>ရြက္လုပ္ေပးျခင္းမ်ား</a:t>
                      </a:r>
                      <a:r>
                        <a:rPr lang="en-US" baseline="0" dirty="0" smtClean="0">
                          <a:latin typeface="Zawgyi-One" pitchFamily="34" charset="0"/>
                          <a:cs typeface="Zawgyi-One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Zawgyi-One" pitchFamily="34" charset="0"/>
                          <a:cs typeface="Zawgyi-One" pitchFamily="34" charset="0"/>
                        </a:rPr>
                        <a:t>ရွိျခင္း</a:t>
                      </a:r>
                      <a:endParaRPr lang="en-US" dirty="0">
                        <a:latin typeface="Zawgyi-One" pitchFamily="34" charset="0"/>
                        <a:cs typeface="Zawgyi-One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715962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ရင္ဆိုင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္ၾ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ကံဳေတ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ြ႕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ရေသာအခက္အခဲမ်ား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ႏွင့္ 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အခြင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့္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အလမ္းမ်ား</a:t>
            </a:r>
            <a:endParaRPr lang="en-US" sz="2400" dirty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939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ေမးစရာရွိလ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ွ်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င္ေမးျမန္းႏိုင္ပါသည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္။</a:t>
            </a:r>
            <a:endParaRPr lang="en-US" sz="3600" b="1" dirty="0">
              <a:solidFill>
                <a:srgbClr val="C00000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8194" name="Picture 2" descr="http://aphroditesbadhabit.files.wordpress.com/2011/06/question_mark_21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2132856"/>
            <a:ext cx="2714625" cy="3143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0164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524000"/>
            <a:ext cx="7772400" cy="1512168"/>
          </a:xfrm>
        </p:spPr>
        <p:txBody>
          <a:bodyPr>
            <a:noAutofit/>
          </a:bodyPr>
          <a:lstStyle/>
          <a:p>
            <a:r>
              <a:rPr lang="en-US" sz="3200" b="0" dirty="0" smtClean="0">
                <a:solidFill>
                  <a:schemeClr val="tx1"/>
                </a:solidFill>
                <a:latin typeface="Zawgyi-One" pitchFamily="34" charset="0"/>
                <a:cs typeface="Zawgyi-One" pitchFamily="34" charset="0"/>
              </a:rPr>
              <a:t/>
            </a:r>
            <a:br>
              <a:rPr lang="en-US" sz="3200" b="0" dirty="0" smtClean="0">
                <a:solidFill>
                  <a:schemeClr val="tx1"/>
                </a:solidFill>
                <a:latin typeface="Zawgyi-One" pitchFamily="34" charset="0"/>
                <a:cs typeface="Zawgyi-One" pitchFamily="34" charset="0"/>
              </a:rPr>
            </a:br>
            <a:r>
              <a:rPr lang="en-US" sz="3200" dirty="0" err="1" smtClean="0">
                <a:latin typeface="Zawgyi-One" pitchFamily="34" charset="0"/>
                <a:cs typeface="Zawgyi-One" pitchFamily="34" charset="0"/>
              </a:rPr>
              <a:t>သင္ခန္းစာ</a:t>
            </a:r>
            <a:r>
              <a:rPr lang="en-US" sz="3200" dirty="0" smtClean="0">
                <a:latin typeface="Zawgyi-One" pitchFamily="34" charset="0"/>
                <a:cs typeface="Zawgyi-One" pitchFamily="34" charset="0"/>
              </a:rPr>
              <a:t> ၁ ။ </a:t>
            </a:r>
            <a:r>
              <a:rPr lang="en-US" sz="3200" dirty="0" err="1" smtClean="0">
                <a:latin typeface="Zawgyi-One" pitchFamily="34" charset="0"/>
                <a:cs typeface="Zawgyi-One" pitchFamily="34" charset="0"/>
              </a:rPr>
              <a:t>အျခခံအေၾကာင္းအရာမ်ားကိုနားလည္မႈရွိျခင္း</a:t>
            </a:r>
            <a:endParaRPr lang="en-US" sz="3200" b="0" dirty="0">
              <a:solidFill>
                <a:schemeClr val="tx1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886200"/>
            <a:ext cx="8610600" cy="1752600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latin typeface="Zawgyi-One" pitchFamily="34" charset="0"/>
                <a:cs typeface="Zawgyi-One" pitchFamily="34" charset="0"/>
              </a:rPr>
              <a:t>အပိုင္း</a:t>
            </a:r>
            <a:r>
              <a:rPr lang="en-US" b="1" dirty="0" smtClean="0">
                <a:latin typeface="Zawgyi-One" pitchFamily="34" charset="0"/>
                <a:cs typeface="Zawgyi-One" pitchFamily="34" charset="0"/>
              </a:rPr>
              <a:t> ၃။  </a:t>
            </a:r>
            <a:endParaRPr lang="en-US" b="1" dirty="0">
              <a:latin typeface="Zawgyi-One" pitchFamily="34" charset="0"/>
              <a:cs typeface="Zawgyi-One" pitchFamily="34" charset="0"/>
            </a:endParaRPr>
          </a:p>
          <a:p>
            <a:r>
              <a:rPr lang="en-US" b="1" dirty="0" err="1" smtClean="0">
                <a:latin typeface="Zawgyi-One" pitchFamily="34" charset="0"/>
                <a:cs typeface="Zawgyi-One" pitchFamily="34" charset="0"/>
              </a:rPr>
              <a:t>အဓိကထင</a:t>
            </a:r>
            <a:r>
              <a:rPr lang="en-US" b="1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b="1" dirty="0" err="1" smtClean="0">
                <a:latin typeface="Zawgyi-One" pitchFamily="34" charset="0"/>
                <a:cs typeface="Zawgyi-One" pitchFamily="34" charset="0"/>
              </a:rPr>
              <a:t>မင္ယူဆခ်က္မ်ား</a:t>
            </a:r>
            <a:r>
              <a:rPr lang="en-US" b="1" dirty="0" smtClean="0">
                <a:latin typeface="Zawgyi-One" pitchFamily="34" charset="0"/>
                <a:cs typeface="Zawgyi-One" pitchFamily="34" charset="0"/>
              </a:rPr>
              <a:t>ႏွင့္  ၀ါဟာရအသံုးအႏႈ</a:t>
            </a:r>
            <a:r>
              <a:rPr lang="en-US" b="1" dirty="0" err="1" smtClean="0">
                <a:latin typeface="Zawgyi-One" pitchFamily="34" charset="0"/>
                <a:cs typeface="Zawgyi-One" pitchFamily="34" charset="0"/>
              </a:rPr>
              <a:t>န္းမ်ား</a:t>
            </a:r>
            <a:endParaRPr lang="en-US" b="1" dirty="0">
              <a:solidFill>
                <a:srgbClr val="C00000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>
                <a:latin typeface="Zawgyi-One" pitchFamily="34" charset="0"/>
                <a:cs typeface="Zawgyi-One" pitchFamily="34" charset="0"/>
              </a:rPr>
              <a:pPr/>
              <a:t>27</a:t>
            </a:fld>
            <a:endParaRPr lang="en-US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1243" y="152400"/>
            <a:ext cx="91440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 smtClean="0">
                <a:latin typeface="Zawgyi-One" pitchFamily="34" charset="0"/>
                <a:cs typeface="Zawgyi-One" pitchFamily="34" charset="0"/>
              </a:rPr>
              <a:t>ေဘးအ</a:t>
            </a:r>
            <a:r>
              <a:rPr lang="en-US" sz="2400" b="1" dirty="0" smtClean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sz="2400" b="1" dirty="0" err="1" smtClean="0">
                <a:latin typeface="Zawgyi-One" pitchFamily="34" charset="0"/>
                <a:cs typeface="Zawgyi-One" pitchFamily="34" charset="0"/>
              </a:rPr>
              <a:t>ရာယ္က်ေရာက္မႈေလ်ာ့ပါးေရးသင္တန္း</a:t>
            </a:r>
            <a:r>
              <a:rPr lang="en-US" sz="2400" b="1" dirty="0" smtClean="0">
                <a:latin typeface="Zawgyi-One" pitchFamily="34" charset="0"/>
                <a:cs typeface="Zawgyi-One" pitchFamily="34" charset="0"/>
              </a:rPr>
              <a:t>- ျ</a:t>
            </a:r>
            <a:r>
              <a:rPr lang="en-US" sz="2400" b="1" dirty="0" err="1" smtClean="0">
                <a:latin typeface="Zawgyi-One" pitchFamily="34" charset="0"/>
                <a:cs typeface="Zawgyi-One" pitchFamily="34" charset="0"/>
              </a:rPr>
              <a:t>မန္မာႏိုင္ငံၾကက္ေျခနီအသင္း</a:t>
            </a:r>
            <a:endParaRPr lang="en-US" sz="2400" b="1" dirty="0">
              <a:latin typeface="Zawgyi-One" pitchFamily="34" charset="0"/>
              <a:cs typeface="Zawgyi-On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2258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Zawgyi-One" pitchFamily="34" charset="0"/>
                <a:cs typeface="Zawgyi-One" pitchFamily="34" charset="0"/>
              </a:rPr>
              <a:t/>
            </a:r>
            <a:br>
              <a:rPr lang="en-US" dirty="0" smtClean="0">
                <a:latin typeface="Zawgyi-One" pitchFamily="34" charset="0"/>
                <a:cs typeface="Zawgyi-One" pitchFamily="34" charset="0"/>
              </a:rPr>
            </a:b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ရည္ရြယ္ခ်က္မ်ား</a:t>
            </a:r>
            <a:endParaRPr lang="en-US" dirty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ဤသင္ခန္းစာအျပီးတြင္တက္ေရာက္သူသင္တန္းသားမ်ားသည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္-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ရပ္ရြာလူထုအေျချပဳေဘးအ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ရာယ္ေလ်ာ့ပါးေရး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ႏွင့္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သက္ဆိုင္ေသာ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အေျခခံယူဆခ်က္မ်ား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ႏွင့္ေ၀ါဟာရမ်ားကို 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ရွင္းလင္းျပႏိုင္တတ္ေစရန္ရည္ရြယ္ပါသည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္။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>
                <a:latin typeface="Zawgyi-One" pitchFamily="34" charset="0"/>
                <a:cs typeface="Zawgyi-One" pitchFamily="34" charset="0"/>
              </a:rPr>
              <a:pPr/>
              <a:t>28</a:t>
            </a:fld>
            <a:endParaRPr lang="en-US">
              <a:latin typeface="Zawgyi-One" pitchFamily="34" charset="0"/>
              <a:cs typeface="Zawgyi-On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1467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Zawgyi-One" pitchFamily="34" charset="0"/>
                <a:cs typeface="Zawgyi-One" pitchFamily="34" charset="0"/>
              </a:rPr>
              <a:t/>
            </a:r>
            <a:br>
              <a:rPr lang="en-US" b="1" dirty="0" smtClean="0">
                <a:latin typeface="Zawgyi-One" pitchFamily="34" charset="0"/>
                <a:cs typeface="Zawgyi-One" pitchFamily="34" charset="0"/>
              </a:rPr>
            </a:b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ေဘးအ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ရာယ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္</a:t>
            </a:r>
            <a:endParaRPr lang="en-US" dirty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1" y="838200"/>
            <a:ext cx="4648200" cy="267652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my-MM" sz="2000" dirty="0">
                <a:latin typeface="Zawgyi-One" pitchFamily="34" charset="0"/>
                <a:cs typeface="Zawgyi-One" pitchFamily="34" charset="0"/>
              </a:rPr>
              <a:t>အနၲရာယ္တစ္ရပ္က်ေရာက္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my-MM" sz="2000" dirty="0">
                <a:latin typeface="Zawgyi-One" pitchFamily="34" charset="0"/>
                <a:cs typeface="Zawgyi-One" pitchFamily="34" charset="0"/>
              </a:rPr>
              <a:t>သျဖင့္လူ့အသက္၊အိုးအိမ္ပစၥည္းနွင</a:t>
            </a:r>
            <a:r>
              <a:rPr lang="my-MM" sz="2000" dirty="0" smtClean="0">
                <a:latin typeface="Zawgyi-One" pitchFamily="34" charset="0"/>
                <a:cs typeface="Zawgyi-One" pitchFamily="34" charset="0"/>
              </a:rPr>
              <a:t>့္သဘ</a:t>
            </a:r>
            <a:r>
              <a:rPr lang="my-MM" sz="2000" dirty="0">
                <a:latin typeface="Zawgyi-One" pitchFamily="34" charset="0"/>
                <a:cs typeface="Zawgyi-One" pitchFamily="34" charset="0"/>
              </a:rPr>
              <a:t>ာ</a:t>
            </a:r>
            <a:r>
              <a:rPr lang="my-MM" sz="2000" dirty="0" smtClean="0">
                <a:latin typeface="Zawgyi-One" pitchFamily="34" charset="0"/>
                <a:cs typeface="Zawgyi-One" pitchFamily="34" charset="0"/>
              </a:rPr>
              <a:t>ဝ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my-MM" sz="2000" dirty="0" smtClean="0">
                <a:latin typeface="Zawgyi-One" pitchFamily="34" charset="0"/>
                <a:cs typeface="Zawgyi-One" pitchFamily="34" charset="0"/>
              </a:rPr>
              <a:t>ပတ</a:t>
            </a:r>
            <a:r>
              <a:rPr lang="my-MM" sz="2000" dirty="0">
                <a:latin typeface="Zawgyi-One" pitchFamily="34" charset="0"/>
                <a:cs typeface="Zawgyi-One" pitchFamily="34" charset="0"/>
              </a:rPr>
              <a:t>္ဝန္းက်င္ပ်က္စ</a:t>
            </a:r>
            <a:r>
              <a:rPr lang="my-MM" sz="2000" dirty="0" smtClean="0">
                <a:latin typeface="Zawgyi-One" pitchFamily="34" charset="0"/>
                <a:cs typeface="Zawgyi-One" pitchFamily="34" charset="0"/>
              </a:rPr>
              <a:t>ီး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ၾ</a:t>
            </a:r>
            <a:r>
              <a:rPr lang="my-MM" sz="2000" dirty="0" smtClean="0">
                <a:latin typeface="Zawgyi-One" pitchFamily="34" charset="0"/>
                <a:cs typeface="Zawgyi-One" pitchFamily="34" charset="0"/>
              </a:rPr>
              <a:t>ကရ</a:t>
            </a:r>
            <a:r>
              <a:rPr lang="my-MM" sz="2000" dirty="0">
                <a:latin typeface="Zawgyi-One" pitchFamily="34" charset="0"/>
                <a:cs typeface="Zawgyi-One" pitchFamily="34" charset="0"/>
              </a:rPr>
              <a:t>ျပ</a:t>
            </a:r>
            <a:r>
              <a:rPr lang="my-MM" sz="2000" dirty="0" smtClean="0">
                <a:latin typeface="Zawgyi-One" pitchFamily="34" charset="0"/>
                <a:cs typeface="Zawgyi-One" pitchFamily="34" charset="0"/>
              </a:rPr>
              <a:t>ီးထ</a:t>
            </a:r>
            <a:r>
              <a:rPr lang="my-MM" sz="2000" dirty="0">
                <a:latin typeface="Zawgyi-One" pitchFamily="34" charset="0"/>
                <a:cs typeface="Zawgyi-One" pitchFamily="34" charset="0"/>
              </a:rPr>
              <a:t>ိခိုက္ခံရသူမ</a:t>
            </a:r>
            <a:r>
              <a:rPr lang="my-MM" sz="2000" dirty="0" smtClean="0">
                <a:latin typeface="Zawgyi-One" pitchFamily="34" charset="0"/>
                <a:cs typeface="Zawgyi-One" pitchFamily="34" charset="0"/>
              </a:rPr>
              <a:t>်ား၏လက</a:t>
            </a:r>
            <a:r>
              <a:rPr lang="my-MM" sz="2000" dirty="0">
                <a:latin typeface="Zawgyi-One" pitchFamily="34" charset="0"/>
                <a:cs typeface="Zawgyi-One" pitchFamily="34" charset="0"/>
              </a:rPr>
              <a:t>္ရိွစြမ္းအ</a:t>
            </a:r>
            <a:r>
              <a:rPr lang="my-MM" sz="2000" dirty="0" smtClean="0">
                <a:latin typeface="Zawgyi-One" pitchFamily="34" charset="0"/>
                <a:cs typeface="Zawgyi-One" pitchFamily="34" charset="0"/>
              </a:rPr>
              <a:t>ားျ</a:t>
            </a:r>
            <a:r>
              <a:rPr lang="my-MM" sz="2000" dirty="0">
                <a:latin typeface="Zawgyi-One" pitchFamily="34" charset="0"/>
                <a:cs typeface="Zawgyi-One" pitchFamily="34" charset="0"/>
              </a:rPr>
              <a:t>ဖင့္ျပန္လည္ထူေထာင္နို</a:t>
            </a:r>
            <a:r>
              <a:rPr lang="my-MM" sz="2000" dirty="0" smtClean="0">
                <a:latin typeface="Zawgyi-One" pitchFamily="34" charset="0"/>
                <a:cs typeface="Zawgyi-One" pitchFamily="34" charset="0"/>
              </a:rPr>
              <a:t>င္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my-MM" sz="2000" dirty="0" smtClean="0">
                <a:latin typeface="Zawgyi-One" pitchFamily="34" charset="0"/>
                <a:cs typeface="Zawgyi-One" pitchFamily="34" charset="0"/>
              </a:rPr>
              <a:t>စ</a:t>
            </a:r>
            <a:r>
              <a:rPr lang="my-MM" sz="2000" dirty="0">
                <a:latin typeface="Zawgyi-One" pitchFamily="34" charset="0"/>
                <a:cs typeface="Zawgyi-One" pitchFamily="34" charset="0"/>
              </a:rPr>
              <a:t>ြမ</a:t>
            </a:r>
            <a:r>
              <a:rPr lang="my-MM" sz="2000" dirty="0" smtClean="0">
                <a:latin typeface="Zawgyi-One" pitchFamily="34" charset="0"/>
                <a:cs typeface="Zawgyi-One" pitchFamily="34" charset="0"/>
              </a:rPr>
              <a:t>္းမရိွေ</a:t>
            </a:r>
            <a:r>
              <a:rPr lang="my-MM" sz="2000" dirty="0">
                <a:latin typeface="Zawgyi-One" pitchFamily="34" charset="0"/>
                <a:cs typeface="Zawgyi-One" pitchFamily="34" charset="0"/>
              </a:rPr>
              <a:t>လာက္ေသာလူ</a:t>
            </a:r>
            <a:r>
              <a:rPr lang="my-MM" sz="2000" dirty="0" smtClean="0">
                <a:latin typeface="Zawgyi-One" pitchFamily="34" charset="0"/>
                <a:cs typeface="Zawgyi-One" pitchFamily="34" charset="0"/>
              </a:rPr>
              <a:t>မ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ႈ</a:t>
            </a:r>
            <a:r>
              <a:rPr lang="my-MM" sz="2000" dirty="0" smtClean="0">
                <a:latin typeface="Zawgyi-One" pitchFamily="34" charset="0"/>
                <a:cs typeface="Zawgyi-One" pitchFamily="34" charset="0"/>
              </a:rPr>
              <a:t>အ</a:t>
            </a:r>
            <a:r>
              <a:rPr lang="my-MM" sz="2000" dirty="0">
                <a:latin typeface="Zawgyi-One" pitchFamily="34" charset="0"/>
                <a:cs typeface="Zawgyi-One" pitchFamily="34" charset="0"/>
              </a:rPr>
              <a:t>ေဆာ</a:t>
            </a:r>
            <a:r>
              <a:rPr lang="my-MM" sz="2000" dirty="0" smtClean="0">
                <a:latin typeface="Zawgyi-One" pitchFamily="34" charset="0"/>
                <a:cs typeface="Zawgyi-One" pitchFamily="34" charset="0"/>
              </a:rPr>
              <a:t>က္အအံု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my-MM" sz="2000" dirty="0" smtClean="0">
                <a:latin typeface="Zawgyi-One" pitchFamily="34" charset="0"/>
                <a:cs typeface="Zawgyi-One" pitchFamily="34" charset="0"/>
              </a:rPr>
              <a:t>တစ</a:t>
            </a:r>
            <a:r>
              <a:rPr lang="my-MM" sz="2000" dirty="0">
                <a:latin typeface="Zawgyi-One" pitchFamily="34" charset="0"/>
                <a:cs typeface="Zawgyi-One" pitchFamily="34" charset="0"/>
              </a:rPr>
              <a:t>္ရပ္၏ျကီးမားစြာထိခိုက</a:t>
            </a:r>
            <a:r>
              <a:rPr lang="my-MM" sz="2000" dirty="0" smtClean="0">
                <a:latin typeface="Zawgyi-One" pitchFamily="34" charset="0"/>
                <a:cs typeface="Zawgyi-One" pitchFamily="34" charset="0"/>
              </a:rPr>
              <a:t>္ပ</a:t>
            </a:r>
            <a:r>
              <a:rPr lang="my-MM" sz="2000" dirty="0">
                <a:latin typeface="Zawgyi-One" pitchFamily="34" charset="0"/>
                <a:cs typeface="Zawgyi-One" pitchFamily="34" charset="0"/>
              </a:rPr>
              <a:t>်က္စီး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my-MM" sz="2000" dirty="0">
                <a:latin typeface="Zawgyi-One" pitchFamily="34" charset="0"/>
                <a:cs typeface="Zawgyi-One" pitchFamily="34" charset="0"/>
              </a:rPr>
              <a:t>ဆံုးရံုးျခင္းကို </a:t>
            </a:r>
            <a:r>
              <a:rPr lang="en-US" sz="2000" dirty="0" smtClean="0">
                <a:latin typeface="Times New Roman" pitchFamily="18" charset="0"/>
                <a:cs typeface="Zawgyi-One" pitchFamily="34" charset="0"/>
              </a:rPr>
              <a:t>(Disaster)</a:t>
            </a:r>
            <a:r>
              <a:rPr lang="my-MM" sz="2000" dirty="0" smtClean="0">
                <a:latin typeface="Zawgyi-One" pitchFamily="34" charset="0"/>
                <a:cs typeface="Zawgyi-One" pitchFamily="34" charset="0"/>
              </a:rPr>
              <a:t>ေ</a:t>
            </a:r>
            <a:r>
              <a:rPr lang="my-MM" sz="2000" dirty="0">
                <a:latin typeface="Zawgyi-One" pitchFamily="34" charset="0"/>
                <a:cs typeface="Zawgyi-One" pitchFamily="34" charset="0"/>
              </a:rPr>
              <a:t>ဘးဟုဆိုသည္။</a:t>
            </a:r>
            <a:endParaRPr lang="en-US" sz="2000" dirty="0" smtClean="0">
              <a:latin typeface="Zawgyi-One" pitchFamily="34" charset="0"/>
              <a:cs typeface="Zawgyi-One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2400" dirty="0">
              <a:latin typeface="Zawgyi-One" pitchFamily="34" charset="0"/>
              <a:cs typeface="Zawgyi-One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lum bright="18000" contrast="-30000"/>
          </a:blip>
          <a:srcRect l="4774" t="2012" r="4524" b="17018"/>
          <a:stretch>
            <a:fillRect/>
          </a:stretch>
        </p:blipFill>
        <p:spPr bwMode="auto">
          <a:xfrm>
            <a:off x="0" y="1371600"/>
            <a:ext cx="43434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28600" y="4038600"/>
            <a:ext cx="4724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sz="2000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ေဘးအ</a:t>
            </a:r>
            <a:r>
              <a:rPr lang="en-US" sz="2000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ႏၲ</a:t>
            </a:r>
            <a:r>
              <a:rPr lang="en-US" sz="2000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ရာယ္တစ္ရပ္သည္လူေၾကာင</a:t>
            </a:r>
            <a:r>
              <a:rPr lang="en-US" sz="2000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့္ ေသာ္လည္ေကာင္း၊သဘာ၀အလိုအေလ်ာက္ </a:t>
            </a:r>
            <a:r>
              <a:rPr lang="en-US" sz="2000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ေသာ္လည္ေကာင္းရုတၱရက</a:t>
            </a:r>
            <a:r>
              <a:rPr lang="en-US" sz="2000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္ျ</a:t>
            </a:r>
            <a:r>
              <a:rPr lang="en-US" sz="2000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ဖစ္ပြားျပီး</a:t>
            </a:r>
            <a:r>
              <a:rPr lang="en-US" sz="2000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 လူအမ်ားအျပား၊အရာ၀ထၳဳ</a:t>
            </a:r>
            <a:r>
              <a:rPr lang="en-US" sz="2000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ပစၥည္းမ်ား</a:t>
            </a:r>
            <a:r>
              <a:rPr lang="en-US" sz="2000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ႏွင့္ ပတ္၀န္းက်င္ကိုမ်ားစြာထိခိုက္ပ်က္စီးဆံုးရႈံး </a:t>
            </a:r>
            <a:r>
              <a:rPr lang="en-US" sz="2000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ေစႏိုင္ပါသည</a:t>
            </a:r>
            <a:r>
              <a:rPr lang="en-US" sz="2000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္။</a:t>
            </a:r>
            <a:endParaRPr lang="en-GB" sz="2000" dirty="0">
              <a:latin typeface="Zawgyi-One" pitchFamily="34" charset="0"/>
              <a:ea typeface="MS PGothic" pitchFamily="34" charset="-128"/>
              <a:cs typeface="Zawgyi-One" pitchFamily="34" charset="0"/>
            </a:endParaRPr>
          </a:p>
        </p:txBody>
      </p:sp>
      <p:pic>
        <p:nvPicPr>
          <p:cNvPr id="1026" name="Picture 2" descr="https://encrypted-tbn0.gstatic.com/images?q=tbn:ANd9GcRorpY6rs4JuYwgn9AJa0fAsXfpE5lS1C7ArD-eWAc72OiKfC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370" y="4570412"/>
            <a:ext cx="3437630" cy="228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>
                <a:latin typeface="Zawgyi-One" pitchFamily="34" charset="0"/>
                <a:cs typeface="Zawgyi-One" pitchFamily="34" charset="0"/>
              </a:rPr>
              <a:pPr/>
              <a:t>29</a:t>
            </a:fld>
            <a:endParaRPr lang="en-US">
              <a:latin typeface="Zawgyi-One" pitchFamily="34" charset="0"/>
              <a:cs typeface="Zawgyi-On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30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" name="Picture 1" descr="CoverpageSbSMBUR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09" y="0"/>
            <a:ext cx="484621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/>
          </a:bodyPr>
          <a:lstStyle/>
          <a:p>
            <a:r>
              <a:rPr lang="my-MM" dirty="0" smtClean="0">
                <a:latin typeface="Zawgyi-One" pitchFamily="34" charset="0"/>
                <a:cs typeface="Zawgyi-One" pitchFamily="34" charset="0"/>
              </a:rPr>
              <a:t>အ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ႏ</a:t>
            </a:r>
            <a:r>
              <a:rPr lang="my-MM" dirty="0" smtClean="0">
                <a:latin typeface="Zawgyi-One" pitchFamily="34" charset="0"/>
                <a:cs typeface="Zawgyi-One" pitchFamily="34" charset="0"/>
              </a:rPr>
              <a:t>ၲ</a:t>
            </a:r>
            <a:r>
              <a:rPr lang="my-MM" dirty="0">
                <a:latin typeface="Zawgyi-One" pitchFamily="34" charset="0"/>
                <a:cs typeface="Zawgyi-One" pitchFamily="34" charset="0"/>
              </a:rPr>
              <a:t>ရာယ္(ေဘးရန္)</a:t>
            </a:r>
            <a:r>
              <a:rPr lang="en-US" dirty="0">
                <a:latin typeface="Zawgyi-One" pitchFamily="34" charset="0"/>
                <a:cs typeface="Zawgyi-One" pitchFamily="34" charset="0"/>
              </a:rPr>
              <a:t>Hazard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AF1E8"/>
              </a:clrFrom>
              <a:clrTo>
                <a:srgbClr val="FAF1E8">
                  <a:alpha val="0"/>
                </a:srgbClr>
              </a:clrTo>
            </a:clrChange>
            <a:lum bright="12000" contrast="-6000"/>
          </a:blip>
          <a:srcRect l="8373" t="6226"/>
          <a:stretch>
            <a:fillRect/>
          </a:stretch>
        </p:blipFill>
        <p:spPr bwMode="auto">
          <a:xfrm>
            <a:off x="3200400" y="2286000"/>
            <a:ext cx="33353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33400" y="685799"/>
            <a:ext cx="7848600" cy="25146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my-MM" sz="2000" dirty="0" smtClean="0">
                <a:latin typeface="Zawgyi-One" pitchFamily="34" charset="0"/>
                <a:cs typeface="Zawgyi-One" pitchFamily="34" charset="0"/>
              </a:rPr>
              <a:t>အသက</a:t>
            </a:r>
            <a:r>
              <a:rPr lang="my-MM" sz="2000" dirty="0">
                <a:latin typeface="Zawgyi-One" pitchFamily="34" charset="0"/>
                <a:cs typeface="Zawgyi-One" pitchFamily="34" charset="0"/>
              </a:rPr>
              <a:t>္အိုးအိမ္ပစၥည္းမ</a:t>
            </a:r>
            <a:r>
              <a:rPr lang="my-MM" sz="2000" dirty="0" smtClean="0">
                <a:latin typeface="Zawgyi-One" pitchFamily="34" charset="0"/>
                <a:cs typeface="Zawgyi-One" pitchFamily="34" charset="0"/>
              </a:rPr>
              <a:t>်ား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၊က်န္းမာေရးထိခိုက္မႈမ်ား၊အသက္ေမြး၀မ္းေက်ာင္းလုပ္ငန္းမ်ား၊လူမႈေရး၊စီးပြားေရး</a:t>
            </a:r>
            <a:r>
              <a:rPr lang="my-MM" sz="20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my-MM" sz="2000" dirty="0">
                <a:latin typeface="Zawgyi-One" pitchFamily="34" charset="0"/>
                <a:cs typeface="Zawgyi-One" pitchFamily="34" charset="0"/>
              </a:rPr>
              <a:t>နွင့္သဘာပတ္ဝန္းက်င္တ</a:t>
            </a:r>
            <a:r>
              <a:rPr lang="my-MM" sz="2000" dirty="0" smtClean="0">
                <a:latin typeface="Zawgyi-One" pitchFamily="34" charset="0"/>
                <a:cs typeface="Zawgyi-One" pitchFamily="34" charset="0"/>
              </a:rPr>
              <a:t>ိုကိ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ု႔</a:t>
            </a:r>
            <a:endParaRPr lang="my-MM" sz="2000" dirty="0">
              <a:latin typeface="Zawgyi-One" pitchFamily="34" charset="0"/>
              <a:cs typeface="Zawgyi-One" pitchFamily="34" charset="0"/>
            </a:endParaRPr>
          </a:p>
          <a:p>
            <a:pPr marL="0" indent="0">
              <a:buNone/>
            </a:pPr>
            <a:r>
              <a:rPr lang="my-MM" sz="2000" dirty="0">
                <a:latin typeface="Zawgyi-One" pitchFamily="34" charset="0"/>
                <a:cs typeface="Zawgyi-One" pitchFamily="34" charset="0"/>
              </a:rPr>
              <a:t>  ဖ်က္ဆီးေစနိုင္စြမ္းရိွေသာ-</a:t>
            </a:r>
          </a:p>
          <a:p>
            <a:pPr marL="0" indent="0">
              <a:buNone/>
            </a:pPr>
            <a:r>
              <a:rPr lang="my-MM" sz="2000" dirty="0">
                <a:latin typeface="Zawgyi-One" pitchFamily="34" charset="0"/>
                <a:cs typeface="Zawgyi-One" pitchFamily="34" charset="0"/>
              </a:rPr>
              <a:t> သဘာဝတရား (သ</a:t>
            </a:r>
            <a:r>
              <a:rPr lang="my-MM" sz="2000" dirty="0" smtClean="0">
                <a:latin typeface="Zawgyi-One" pitchFamily="34" charset="0"/>
                <a:cs typeface="Zawgyi-One" pitchFamily="34" charset="0"/>
              </a:rPr>
              <a:t>ို</a:t>
            </a:r>
            <a:r>
              <a:rPr lang="en-US" sz="2000" dirty="0">
                <a:latin typeface="Zawgyi-One" pitchFamily="34" charset="0"/>
                <a:cs typeface="Zawgyi-One" pitchFamily="34" charset="0"/>
              </a:rPr>
              <a:t>႔</a:t>
            </a:r>
            <a:r>
              <a:rPr lang="my-MM" sz="2000" dirty="0" smtClean="0">
                <a:latin typeface="Zawgyi-One" pitchFamily="34" charset="0"/>
                <a:cs typeface="Zawgyi-One" pitchFamily="34" charset="0"/>
              </a:rPr>
              <a:t>)</a:t>
            </a:r>
            <a:endParaRPr lang="my-MM" sz="2000" dirty="0">
              <a:latin typeface="Zawgyi-One" pitchFamily="34" charset="0"/>
              <a:cs typeface="Zawgyi-One" pitchFamily="34" charset="0"/>
            </a:endParaRPr>
          </a:p>
          <a:p>
            <a:pPr marL="0" indent="0">
              <a:buNone/>
            </a:pPr>
            <a:r>
              <a:rPr lang="my-MM" sz="2000" dirty="0">
                <a:latin typeface="Zawgyi-One" pitchFamily="34" charset="0"/>
                <a:cs typeface="Zawgyi-One" pitchFamily="34" charset="0"/>
              </a:rPr>
              <a:t>အ</a:t>
            </a:r>
            <a:r>
              <a:rPr lang="my-MM" sz="2000" dirty="0" smtClean="0">
                <a:latin typeface="Zawgyi-One" pitchFamily="34" charset="0"/>
                <a:cs typeface="Zawgyi-One" pitchFamily="34" charset="0"/>
              </a:rPr>
              <a:t>ေ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ၾ</a:t>
            </a:r>
            <a:r>
              <a:rPr lang="my-MM" sz="2000" dirty="0" smtClean="0">
                <a:latin typeface="Zawgyi-One" pitchFamily="34" charset="0"/>
                <a:cs typeface="Zawgyi-One" pitchFamily="34" charset="0"/>
              </a:rPr>
              <a:t>က</a:t>
            </a:r>
            <a:r>
              <a:rPr lang="my-MM" sz="2000" dirty="0">
                <a:latin typeface="Zawgyi-One" pitchFamily="34" charset="0"/>
                <a:cs typeface="Zawgyi-One" pitchFamily="34" charset="0"/>
              </a:rPr>
              <a:t>ာင္းတရား(သ</a:t>
            </a:r>
            <a:r>
              <a:rPr lang="my-MM" sz="2000" dirty="0" smtClean="0">
                <a:latin typeface="Zawgyi-One" pitchFamily="34" charset="0"/>
                <a:cs typeface="Zawgyi-One" pitchFamily="34" charset="0"/>
              </a:rPr>
              <a:t>ိ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ု႔</a:t>
            </a:r>
            <a:r>
              <a:rPr lang="my-MM" sz="2000" dirty="0" smtClean="0">
                <a:latin typeface="Zawgyi-One" pitchFamily="34" charset="0"/>
                <a:cs typeface="Zawgyi-One" pitchFamily="34" charset="0"/>
              </a:rPr>
              <a:t>)</a:t>
            </a:r>
            <a:endParaRPr lang="my-MM" sz="2000" dirty="0">
              <a:latin typeface="Zawgyi-One" pitchFamily="34" charset="0"/>
              <a:cs typeface="Zawgyi-One" pitchFamily="34" charset="0"/>
            </a:endParaRPr>
          </a:p>
          <a:p>
            <a:pPr marL="0" indent="0">
              <a:buNone/>
            </a:pPr>
            <a:r>
              <a:rPr lang="my-MM" sz="2000" dirty="0">
                <a:latin typeface="Zawgyi-One" pitchFamily="34" charset="0"/>
                <a:cs typeface="Zawgyi-One" pitchFamily="34" charset="0"/>
              </a:rPr>
              <a:t>အေျခအေန တစ္ရပ္ကို  </a:t>
            </a:r>
            <a:r>
              <a:rPr lang="my-MM" sz="2000" dirty="0" smtClean="0">
                <a:latin typeface="Zawgyi-One" pitchFamily="34" charset="0"/>
                <a:cs typeface="Zawgyi-One" pitchFamily="34" charset="0"/>
              </a:rPr>
              <a:t>အ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ႏ</a:t>
            </a:r>
            <a:r>
              <a:rPr lang="my-MM" sz="2000" dirty="0" smtClean="0">
                <a:latin typeface="Zawgyi-One" pitchFamily="34" charset="0"/>
                <a:cs typeface="Zawgyi-One" pitchFamily="34" charset="0"/>
              </a:rPr>
              <a:t>ၲ</a:t>
            </a:r>
            <a:r>
              <a:rPr lang="my-MM" sz="2000" dirty="0">
                <a:latin typeface="Zawgyi-One" pitchFamily="34" charset="0"/>
                <a:cs typeface="Zawgyi-One" pitchFamily="34" charset="0"/>
              </a:rPr>
              <a:t>ရာယ္(ေဘးရန္) 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Disaster</a:t>
            </a:r>
            <a:r>
              <a:rPr lang="my-MM" sz="20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my-MM" sz="2000" dirty="0">
                <a:latin typeface="Zawgyi-One" pitchFamily="34" charset="0"/>
                <a:cs typeface="Zawgyi-One" pitchFamily="34" charset="0"/>
              </a:rPr>
              <a:t>ဟုေခၚဆိုသည္ </a:t>
            </a:r>
            <a:endParaRPr lang="en-US" sz="2000" dirty="0" smtClean="0">
              <a:latin typeface="Zawgyi-One" pitchFamily="34" charset="0"/>
              <a:cs typeface="Zawgyi-One" pitchFamily="34" charset="0"/>
            </a:endParaRPr>
          </a:p>
          <a:p>
            <a:pPr marL="0" indent="0">
              <a:buNone/>
            </a:pPr>
            <a:r>
              <a:rPr lang="en-US" sz="2000" i="1" dirty="0">
                <a:latin typeface="Zawgyi-One" pitchFamily="34" charset="0"/>
                <a:cs typeface="Zawgyi-One" pitchFamily="34" charset="0"/>
              </a:rPr>
              <a:t>(UNISDR 2009)</a:t>
            </a:r>
          </a:p>
          <a:p>
            <a:pPr algn="ctr" eaLnBrk="1" hangingPunct="1">
              <a:buFont typeface="Arial" charset="0"/>
              <a:buNone/>
            </a:pPr>
            <a:endParaRPr lang="en-US" sz="2000" b="1" dirty="0" smtClean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71776" y="2895600"/>
            <a:ext cx="23722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b="1" dirty="0" err="1" smtClean="0">
                <a:solidFill>
                  <a:schemeClr val="accent2"/>
                </a:solidFill>
                <a:latin typeface="Zawgyi-One" pitchFamily="34" charset="0"/>
                <a:cs typeface="Zawgyi-One" pitchFamily="34" charset="0"/>
              </a:rPr>
              <a:t>ေဘးအ</a:t>
            </a:r>
            <a:r>
              <a:rPr lang="en-US" b="1" dirty="0" smtClean="0">
                <a:solidFill>
                  <a:schemeClr val="accent2"/>
                </a:solidFill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b="1" dirty="0" err="1" smtClean="0">
                <a:solidFill>
                  <a:schemeClr val="accent2"/>
                </a:solidFill>
                <a:latin typeface="Zawgyi-One" pitchFamily="34" charset="0"/>
                <a:cs typeface="Zawgyi-One" pitchFamily="34" charset="0"/>
              </a:rPr>
              <a:t>ရာယ္တစ္ခုျဖစ္ေစႏိုင္ေသာအေၾကာင္းအရာတစ္ရွိသည</a:t>
            </a:r>
            <a:r>
              <a:rPr lang="en-US" b="1" dirty="0" smtClean="0">
                <a:solidFill>
                  <a:schemeClr val="accent2"/>
                </a:solidFill>
                <a:latin typeface="Zawgyi-One" pitchFamily="34" charset="0"/>
                <a:cs typeface="Zawgyi-One" pitchFamily="34" charset="0"/>
              </a:rPr>
              <a:t>္။</a:t>
            </a:r>
            <a:endParaRPr lang="en-GB" b="1" dirty="0">
              <a:solidFill>
                <a:schemeClr val="accent2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495800"/>
            <a:ext cx="3048000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defRPr/>
            </a:pPr>
            <a:r>
              <a:rPr lang="en-US" i="1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ဇီ၀ေဗဒဆိုင္ရာအႏၲ</a:t>
            </a:r>
            <a:r>
              <a:rPr lang="en-US" i="1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ရာယ္မ်ား</a:t>
            </a:r>
            <a:endParaRPr lang="en-US" i="1" dirty="0">
              <a:latin typeface="Zawgyi-One" pitchFamily="34" charset="0"/>
              <a:ea typeface="MS PGothic" pitchFamily="34" charset="-128"/>
              <a:cs typeface="Zawgyi-One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0" y="4572000"/>
            <a:ext cx="3124200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defRPr/>
            </a:pPr>
            <a:r>
              <a:rPr lang="en-US" i="1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ဘူမိေဗဒဆိုင္ရာအ</a:t>
            </a:r>
            <a:r>
              <a:rPr lang="en-US" i="1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ႏၲ</a:t>
            </a:r>
            <a:r>
              <a:rPr lang="en-US" i="1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ရာယ္မ်ား</a:t>
            </a:r>
            <a:r>
              <a:rPr lang="en-US" i="1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	</a:t>
            </a:r>
            <a:endParaRPr lang="en-US" i="1" dirty="0">
              <a:latin typeface="Zawgyi-One" pitchFamily="34" charset="0"/>
              <a:ea typeface="MS PGothic" pitchFamily="34" charset="-128"/>
              <a:cs typeface="Zawgyi-One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72200" y="4419600"/>
            <a:ext cx="2971800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  <a:defRPr/>
            </a:pPr>
            <a:r>
              <a:rPr lang="en-US" i="1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မိုးေလ၀သႏွင့္</a:t>
            </a:r>
            <a:r>
              <a:rPr lang="en-US" i="1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ရာသီဥတုဆိုင္ရာအ</a:t>
            </a:r>
            <a:r>
              <a:rPr lang="en-US" i="1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ႏၲ</a:t>
            </a:r>
            <a:r>
              <a:rPr lang="en-US" i="1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ရာယ္မ်ား</a:t>
            </a:r>
            <a:endParaRPr lang="en-US" i="1" dirty="0">
              <a:latin typeface="Zawgyi-One" pitchFamily="34" charset="0"/>
              <a:ea typeface="MS PGothic" pitchFamily="34" charset="-128"/>
              <a:cs typeface="Zawgyi-One" pitchFamily="34" charset="0"/>
            </a:endParaRPr>
          </a:p>
        </p:txBody>
      </p:sp>
      <p:pic>
        <p:nvPicPr>
          <p:cNvPr id="12290" name="Picture 2" descr="http://t0.gstatic.com/images?q=tbn:ANd9GcTPYsNwrD3xYciUd-7sEuIYxB76cXduWfrJtguQLNBu-_w8fPqS2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23381"/>
            <a:ext cx="1524000" cy="2034619"/>
          </a:xfrm>
          <a:prstGeom prst="rect">
            <a:avLst/>
          </a:prstGeom>
          <a:noFill/>
        </p:spPr>
      </p:pic>
      <p:pic>
        <p:nvPicPr>
          <p:cNvPr id="10" name="Picture 2" descr="http://t1.gstatic.com/images?q=tbn:ANd9GcSyXqW7EteyDJfmGUd_Q_EMUvja-WcFuUGxYGzEXT8IOe5gDemyA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5073115"/>
            <a:ext cx="2285999" cy="17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www.miadhu.com/wp-content/uploads/2012/04/endonezyada-siddetli-deprem1-400x2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953000"/>
            <a:ext cx="2849229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>
                <a:latin typeface="Zawgyi-One" pitchFamily="34" charset="0"/>
                <a:cs typeface="Zawgyi-One" pitchFamily="34" charset="0"/>
              </a:rPr>
              <a:pPr/>
              <a:t>30</a:t>
            </a:fld>
            <a:endParaRPr lang="en-US">
              <a:latin typeface="Zawgyi-One" pitchFamily="34" charset="0"/>
              <a:cs typeface="Zawgyi-On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5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381000"/>
            <a:ext cx="3886200" cy="1143000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ျ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မန္မာႏိုင္ငံတြင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ဖစ္ပြား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 ႏ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ိုင္ေျခရွိေသာအ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ရာယ္မ်ား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56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62600" y="5833646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OCHA, 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မတ္လ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 ၂၀၁၁</a:t>
            </a:r>
          </a:p>
        </p:txBody>
      </p:sp>
    </p:spTree>
    <p:extLst>
      <p:ext uri="{BB962C8B-B14F-4D97-AF65-F5344CB8AC3E}">
        <p14:creationId xmlns:p14="http://schemas.microsoft.com/office/powerpoint/2010/main" val="14880292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057400"/>
            <a:ext cx="3886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my-MM" sz="2400" dirty="0">
                <a:solidFill>
                  <a:srgbClr val="00B050"/>
                </a:solidFill>
                <a:latin typeface="Zawgyi-One" pitchFamily="34" charset="0"/>
                <a:cs typeface="Zawgyi-One" pitchFamily="34" charset="0"/>
              </a:rPr>
              <a:t>ထိခိုက္ခံရလြယ္ျခင္း/ခုခံကာကြယ္နိုင္စြမ္းနည္းပါးျခင</a:t>
            </a:r>
            <a:r>
              <a:rPr lang="my-MM" sz="2400" dirty="0" smtClean="0">
                <a:solidFill>
                  <a:srgbClr val="00B050"/>
                </a:solidFill>
                <a:latin typeface="Zawgyi-One" pitchFamily="34" charset="0"/>
                <a:cs typeface="Zawgyi-One" pitchFamily="34" charset="0"/>
              </a:rPr>
              <a:t>္း</a:t>
            </a:r>
            <a:r>
              <a:rPr lang="en-US" sz="2400" dirty="0" smtClean="0">
                <a:solidFill>
                  <a:srgbClr val="00B050"/>
                </a:solidFill>
                <a:latin typeface="Zawgyi-One" pitchFamily="34" charset="0"/>
                <a:cs typeface="Zawgyi-One" pitchFamily="34" charset="0"/>
              </a:rPr>
              <a:t>(</a:t>
            </a:r>
            <a:r>
              <a:rPr lang="en-US" sz="2400" b="1" dirty="0" smtClean="0">
                <a:solidFill>
                  <a:srgbClr val="00B050"/>
                </a:solidFill>
                <a:latin typeface="Zawgyi-One" pitchFamily="34" charset="0"/>
                <a:cs typeface="Zawgyi-One" pitchFamily="34" charset="0"/>
              </a:rPr>
              <a:t>Vulnerability)</a:t>
            </a:r>
            <a:endParaRPr lang="en-US" sz="2400" dirty="0">
              <a:solidFill>
                <a:srgbClr val="00B050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286750" cy="198120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my-MM" sz="2000" b="1" dirty="0" smtClean="0">
                <a:solidFill>
                  <a:srgbClr val="C00000"/>
                </a:solidFill>
                <a:latin typeface="Zawgyi-One" pitchFamily="34" charset="0"/>
                <a:cs typeface="Zawgyi-One" pitchFamily="34" charset="0"/>
              </a:rPr>
              <a:t>ရပ</a:t>
            </a:r>
            <a:r>
              <a:rPr lang="my-MM" sz="2000" b="1" dirty="0">
                <a:solidFill>
                  <a:srgbClr val="C00000"/>
                </a:solidFill>
                <a:latin typeface="Zawgyi-One" pitchFamily="34" charset="0"/>
                <a:cs typeface="Zawgyi-One" pitchFamily="34" charset="0"/>
              </a:rPr>
              <a:t>္ရြာတစ္ခုအေပၚ အႏၲရာယ္မ်ား၏ သက္ေရာက္မႈ၊အႏၲရာယ္မ်ားေၾကာင့္ ထိ ခိုက္ဆံုးရံႈးမႈကို </a:t>
            </a:r>
            <a:r>
              <a:rPr lang="my-MM" sz="2000" b="1" dirty="0" smtClean="0">
                <a:solidFill>
                  <a:srgbClr val="C00000"/>
                </a:solidFill>
                <a:latin typeface="Zawgyi-One" pitchFamily="34" charset="0"/>
                <a:cs typeface="Zawgyi-One" pitchFamily="34" charset="0"/>
              </a:rPr>
              <a:t>ျ</a:t>
            </a:r>
            <a:r>
              <a:rPr lang="my-MM" sz="2000" b="1" dirty="0">
                <a:solidFill>
                  <a:srgbClr val="C00000"/>
                </a:solidFill>
                <a:latin typeface="Zawgyi-One" pitchFamily="34" charset="0"/>
                <a:cs typeface="Zawgyi-One" pitchFamily="34" charset="0"/>
              </a:rPr>
              <a:t>မင့္မားေစသည့္ ရုပ္ဝတၴဳပိုင္း၊ လူမႈေရး၊ စီးပြားေရးနွင့္ ပတ္ဝန္းက်င္ဆိုင္ရာအ</a:t>
            </a:r>
            <a:r>
              <a:rPr lang="my-MM" sz="2000" b="1" dirty="0" smtClean="0">
                <a:solidFill>
                  <a:srgbClr val="C00000"/>
                </a:solidFill>
                <a:latin typeface="Zawgyi-One" pitchFamily="34" charset="0"/>
                <a:cs typeface="Zawgyi-One" pitchFamily="34" charset="0"/>
              </a:rPr>
              <a:t>ေ</a:t>
            </a:r>
            <a:r>
              <a:rPr lang="en-US" sz="2000" b="1" dirty="0" smtClean="0">
                <a:solidFill>
                  <a:srgbClr val="C00000"/>
                </a:solidFill>
                <a:latin typeface="Zawgyi-One" pitchFamily="34" charset="0"/>
                <a:cs typeface="Zawgyi-One" pitchFamily="34" charset="0"/>
              </a:rPr>
              <a:t>ၾ</a:t>
            </a:r>
            <a:r>
              <a:rPr lang="my-MM" sz="2000" b="1" dirty="0" smtClean="0">
                <a:solidFill>
                  <a:srgbClr val="C00000"/>
                </a:solidFill>
                <a:latin typeface="Zawgyi-One" pitchFamily="34" charset="0"/>
                <a:cs typeface="Zawgyi-One" pitchFamily="34" charset="0"/>
              </a:rPr>
              <a:t>က</a:t>
            </a:r>
            <a:r>
              <a:rPr lang="my-MM" sz="2000" b="1" dirty="0">
                <a:solidFill>
                  <a:srgbClr val="C00000"/>
                </a:solidFill>
                <a:latin typeface="Zawgyi-One" pitchFamily="34" charset="0"/>
                <a:cs typeface="Zawgyi-One" pitchFamily="34" charset="0"/>
              </a:rPr>
              <a:t>ာင္းရင္းမ်ား၊ သို့မဟုတ္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my-MM" sz="2000" b="1" dirty="0">
                <a:solidFill>
                  <a:srgbClr val="C00000"/>
                </a:solidFill>
                <a:latin typeface="Zawgyi-One" pitchFamily="34" charset="0"/>
                <a:cs typeface="Zawgyi-One" pitchFamily="34" charset="0"/>
              </a:rPr>
              <a:t>ျဖစ္စဥ္မ်ားရိွေနေသာ အေျခအေနျဖစ္သည္</a:t>
            </a:r>
          </a:p>
          <a:p>
            <a:pPr eaLnBrk="1" hangingPunct="1">
              <a:lnSpc>
                <a:spcPct val="150000"/>
              </a:lnSpc>
              <a:buFont typeface="Arial" charset="0"/>
              <a:buNone/>
            </a:pPr>
            <a:r>
              <a:rPr lang="en-US" sz="1400" i="1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GB" sz="1400" i="1" dirty="0" smtClean="0">
                <a:latin typeface="Zawgyi-One" pitchFamily="34" charset="0"/>
                <a:cs typeface="Zawgyi-One" pitchFamily="34" charset="0"/>
              </a:rPr>
              <a:t>(UNISDR 2009)</a:t>
            </a:r>
            <a:endParaRPr lang="en-US" sz="1400" i="1" dirty="0" smtClean="0">
              <a:latin typeface="Zawgyi-One" pitchFamily="34" charset="0"/>
              <a:cs typeface="Zawgyi-One" pitchFamily="34" charset="0"/>
            </a:endParaRPr>
          </a:p>
          <a:p>
            <a:pPr eaLnBrk="1" hangingPunct="1">
              <a:lnSpc>
                <a:spcPct val="150000"/>
              </a:lnSpc>
            </a:pPr>
            <a:endParaRPr lang="en-US" sz="2000" b="1" dirty="0" smtClean="0">
              <a:latin typeface="Zawgyi-One" pitchFamily="34" charset="0"/>
              <a:cs typeface="Zawgyi-One" pitchFamily="34" charset="0"/>
            </a:endParaRPr>
          </a:p>
          <a:p>
            <a:pPr lvl="1" eaLnBrk="1" hangingPunct="1">
              <a:lnSpc>
                <a:spcPct val="150000"/>
              </a:lnSpc>
              <a:buFont typeface="Arial" charset="0"/>
              <a:buNone/>
            </a:pPr>
            <a:endParaRPr lang="en-US" sz="2000" b="1" dirty="0" smtClean="0">
              <a:latin typeface="Zawgyi-One" pitchFamily="34" charset="0"/>
              <a:cs typeface="Zawgyi-One" pitchFamily="34" charset="0"/>
            </a:endParaRPr>
          </a:p>
          <a:p>
            <a:pPr lvl="1" eaLnBrk="1" hangingPunct="1">
              <a:lnSpc>
                <a:spcPct val="150000"/>
              </a:lnSpc>
              <a:buFont typeface="Arial" charset="0"/>
              <a:buNone/>
            </a:pPr>
            <a:endParaRPr lang="en-GB" sz="2000" b="1" dirty="0" smtClean="0">
              <a:latin typeface="Zawgyi-One" pitchFamily="34" charset="0"/>
              <a:cs typeface="Zawgyi-One" pitchFamily="34" charset="0"/>
            </a:endParaRPr>
          </a:p>
          <a:p>
            <a:pPr eaLnBrk="1" hangingPunct="1">
              <a:lnSpc>
                <a:spcPct val="150000"/>
              </a:lnSpc>
            </a:pPr>
            <a:endParaRPr lang="en-GB" sz="2000" dirty="0" smtClean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3429000"/>
            <a:ext cx="3276600" cy="2823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my-MM" sz="2000" dirty="0" smtClean="0">
                <a:latin typeface="Zawgyi-One" pitchFamily="34" charset="0"/>
                <a:cs typeface="Zawgyi-One" pitchFamily="34" charset="0"/>
              </a:rPr>
              <a:t>ထိခ</a:t>
            </a:r>
            <a:r>
              <a:rPr lang="my-MM" sz="2000" dirty="0">
                <a:latin typeface="Zawgyi-One" pitchFamily="34" charset="0"/>
                <a:cs typeface="Zawgyi-One" pitchFamily="34" charset="0"/>
              </a:rPr>
              <a:t>ိုက္ဆံုးရံႈးမႈကို </a:t>
            </a:r>
          </a:p>
          <a:p>
            <a:pPr>
              <a:lnSpc>
                <a:spcPct val="150000"/>
              </a:lnSpc>
            </a:pPr>
            <a:r>
              <a:rPr lang="my-MM" sz="2000" dirty="0">
                <a:latin typeface="Zawgyi-One" pitchFamily="34" charset="0"/>
                <a:cs typeface="Zawgyi-One" pitchFamily="34" charset="0"/>
              </a:rPr>
              <a:t>ျမင့္မားေစသည့္ ရုပ္ဝတ</a:t>
            </a:r>
            <a:r>
              <a:rPr lang="my-MM" sz="2000" dirty="0" smtClean="0">
                <a:latin typeface="Zawgyi-One" pitchFamily="34" charset="0"/>
                <a:cs typeface="Zawgyi-One" pitchFamily="34" charset="0"/>
              </a:rPr>
              <a:t>ၴ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ဳ</a:t>
            </a:r>
            <a:r>
              <a:rPr lang="my-MM" sz="2000" dirty="0" smtClean="0">
                <a:latin typeface="Zawgyi-One" pitchFamily="34" charset="0"/>
                <a:cs typeface="Zawgyi-One" pitchFamily="34" charset="0"/>
              </a:rPr>
              <a:t>ပ</a:t>
            </a:r>
            <a:r>
              <a:rPr lang="my-MM" sz="2000" dirty="0">
                <a:latin typeface="Zawgyi-One" pitchFamily="34" charset="0"/>
                <a:cs typeface="Zawgyi-One" pitchFamily="34" charset="0"/>
              </a:rPr>
              <a:t>ိုင္း၊ လူမႈေရး၊ စီးပြားေရးနွင့္ ပတ္ဝန္းက်င္ဆိုင္ရာအ</a:t>
            </a:r>
            <a:r>
              <a:rPr lang="my-MM" sz="2000" dirty="0" smtClean="0">
                <a:latin typeface="Zawgyi-One" pitchFamily="34" charset="0"/>
                <a:cs typeface="Zawgyi-One" pitchFamily="34" charset="0"/>
              </a:rPr>
              <a:t>ေ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ၾ</a:t>
            </a:r>
            <a:r>
              <a:rPr lang="my-MM" sz="2000" dirty="0" smtClean="0">
                <a:latin typeface="Zawgyi-One" pitchFamily="34" charset="0"/>
                <a:cs typeface="Zawgyi-One" pitchFamily="34" charset="0"/>
              </a:rPr>
              <a:t>က</a:t>
            </a:r>
            <a:r>
              <a:rPr lang="my-MM" sz="2000" dirty="0">
                <a:latin typeface="Zawgyi-One" pitchFamily="34" charset="0"/>
                <a:cs typeface="Zawgyi-One" pitchFamily="34" charset="0"/>
              </a:rPr>
              <a:t>ာင္းရင္းမ်ား၊ 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(</a:t>
            </a:r>
            <a:r>
              <a:rPr lang="my-MM" sz="2000" dirty="0" smtClean="0">
                <a:latin typeface="Zawgyi-One" pitchFamily="34" charset="0"/>
                <a:cs typeface="Zawgyi-One" pitchFamily="34" charset="0"/>
              </a:rPr>
              <a:t>သို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႔)</a:t>
            </a:r>
            <a:r>
              <a:rPr lang="my-MM" sz="2000" dirty="0" smtClean="0">
                <a:latin typeface="Zawgyi-One" pitchFamily="34" charset="0"/>
                <a:cs typeface="Zawgyi-One" pitchFamily="34" charset="0"/>
              </a:rPr>
              <a:t> </a:t>
            </a:r>
            <a:endParaRPr lang="my-MM" sz="2000" dirty="0">
              <a:latin typeface="Zawgyi-One" pitchFamily="34" charset="0"/>
              <a:cs typeface="Zawgyi-One" pitchFamily="34" charset="0"/>
            </a:endParaRPr>
          </a:p>
          <a:p>
            <a:pPr>
              <a:lnSpc>
                <a:spcPct val="150000"/>
              </a:lnSpc>
            </a:pPr>
            <a:r>
              <a:rPr lang="my-MM" sz="2000" dirty="0">
                <a:latin typeface="Zawgyi-One" pitchFamily="34" charset="0"/>
                <a:cs typeface="Zawgyi-One" pitchFamily="34" charset="0"/>
              </a:rPr>
              <a:t>ျဖစ္စဥ္မ်ားရိွေ</a:t>
            </a:r>
            <a:r>
              <a:rPr lang="my-MM" sz="2000" dirty="0" smtClean="0">
                <a:latin typeface="Zawgyi-One" pitchFamily="34" charset="0"/>
                <a:cs typeface="Zawgyi-One" pitchFamily="34" charset="0"/>
              </a:rPr>
              <a:t>နသ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ည္။</a:t>
            </a:r>
            <a:endParaRPr lang="en-US" sz="2000" dirty="0">
              <a:latin typeface="Zawgyi-One" pitchFamily="34" charset="0"/>
              <a:cs typeface="Zawgyi-One" pitchFamily="34" charset="0"/>
            </a:endParaRPr>
          </a:p>
        </p:txBody>
      </p:sp>
      <p:pic>
        <p:nvPicPr>
          <p:cNvPr id="7" name="Picture 1" descr="C:\Users\CRMFujitsu\Desktop\Phtos\Vunerability_Banglades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447" y="4799588"/>
            <a:ext cx="397762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>
                <a:latin typeface="Zawgyi-One" pitchFamily="34" charset="0"/>
                <a:cs typeface="Zawgyi-One" pitchFamily="34" charset="0"/>
              </a:rPr>
              <a:pPr/>
              <a:t>32</a:t>
            </a:fld>
            <a:endParaRPr lang="en-US">
              <a:latin typeface="Zawgyi-One" pitchFamily="34" charset="0"/>
              <a:cs typeface="Zawgyi-On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85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036" y="4508092"/>
            <a:ext cx="2635474" cy="202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err="1" smtClean="0">
                <a:latin typeface="Zawgyi-One" pitchFamily="34" charset="0"/>
                <a:cs typeface="Zawgyi-One" pitchFamily="34" charset="0"/>
              </a:rPr>
              <a:t>စြမ္းေဆာင</a:t>
            </a:r>
            <a:r>
              <a:rPr lang="en-GB" b="1" dirty="0" smtClean="0">
                <a:latin typeface="Zawgyi-One" pitchFamily="34" charset="0"/>
                <a:cs typeface="Zawgyi-One" pitchFamily="34" charset="0"/>
              </a:rPr>
              <a:t>္ႏ</a:t>
            </a:r>
            <a:r>
              <a:rPr lang="en-GB" b="1" dirty="0" err="1" smtClean="0">
                <a:latin typeface="Zawgyi-One" pitchFamily="34" charset="0"/>
                <a:cs typeface="Zawgyi-One" pitchFamily="34" charset="0"/>
              </a:rPr>
              <a:t>ိုင္ရည</a:t>
            </a:r>
            <a:r>
              <a:rPr lang="en-GB" b="1" dirty="0" smtClean="0">
                <a:latin typeface="Zawgyi-One" pitchFamily="34" charset="0"/>
                <a:cs typeface="Zawgyi-One" pitchFamily="34" charset="0"/>
              </a:rPr>
              <a:t>္ (</a:t>
            </a:r>
            <a:r>
              <a:rPr lang="en-US" b="1" dirty="0" smtClean="0">
                <a:latin typeface="Zawgyi-One" pitchFamily="34" charset="0"/>
                <a:cs typeface="Zawgyi-One" pitchFamily="34" charset="0"/>
              </a:rPr>
              <a:t>Capacity)</a:t>
            </a:r>
            <a:endParaRPr lang="en-US" sz="3200" dirty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1600200"/>
            <a:ext cx="4800600" cy="239661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ေဘးအ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ရာယ္ကိုရင္ဆိုင္ေျဖရွင္းႏိုင္ရန္ရပ္ရြာလူထု၏ေကာင္းမြန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္ 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ေသာစြမ္းေဆာင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္ႏ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ိုင္မ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ႈ(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သို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႔) 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အေျခအေနျဖစ္သည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္။</a:t>
            </a:r>
            <a:endParaRPr lang="en-US" sz="2400" dirty="0">
              <a:latin typeface="Zawgyi-One" pitchFamily="34" charset="0"/>
              <a:cs typeface="Zawgyi-One" pitchFamily="34" charset="0"/>
            </a:endParaRPr>
          </a:p>
        </p:txBody>
      </p:sp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9" b="13289"/>
          <a:stretch>
            <a:fillRect/>
          </a:stretch>
        </p:blipFill>
        <p:spPr bwMode="auto">
          <a:xfrm>
            <a:off x="194172" y="4550530"/>
            <a:ext cx="3411809" cy="191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5" y="1939413"/>
            <a:ext cx="340746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>
                <a:latin typeface="Zawgyi-One" pitchFamily="34" charset="0"/>
                <a:cs typeface="Zawgyi-One" pitchFamily="34" charset="0"/>
              </a:rPr>
              <a:pPr/>
              <a:t>33</a:t>
            </a:fld>
            <a:endParaRPr lang="en-US">
              <a:latin typeface="Zawgyi-One" pitchFamily="34" charset="0"/>
              <a:cs typeface="Zawgyi-On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98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507" y="464575"/>
            <a:ext cx="8153400" cy="1143000"/>
          </a:xfrm>
        </p:spPr>
        <p:txBody>
          <a:bodyPr>
            <a:normAutofit fontScale="90000"/>
          </a:bodyPr>
          <a:lstStyle/>
          <a:p>
            <a:r>
              <a:rPr lang="my-MM" dirty="0">
                <a:latin typeface="Zawgyi-One" pitchFamily="34" charset="0"/>
                <a:cs typeface="Zawgyi-One" pitchFamily="34" charset="0"/>
              </a:rPr>
              <a:t>ေဘးအႏၲရာယ</a:t>
            </a:r>
            <a:r>
              <a:rPr lang="my-MM" dirty="0" smtClean="0">
                <a:latin typeface="Zawgyi-One" pitchFamily="34" charset="0"/>
                <a:cs typeface="Zawgyi-One" pitchFamily="34" charset="0"/>
              </a:rPr>
              <a:t>္ေ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ၾ</a:t>
            </a:r>
            <a:r>
              <a:rPr lang="my-MM" dirty="0" smtClean="0">
                <a:latin typeface="Zawgyi-One" pitchFamily="34" charset="0"/>
                <a:cs typeface="Zawgyi-One" pitchFamily="34" charset="0"/>
              </a:rPr>
              <a:t>က</a:t>
            </a:r>
            <a:r>
              <a:rPr lang="my-MM" dirty="0">
                <a:latin typeface="Zawgyi-One" pitchFamily="34" charset="0"/>
                <a:cs typeface="Zawgyi-One" pitchFamily="34" charset="0"/>
              </a:rPr>
              <a:t>ာင့္ျဖစ္ေပၚနိုင္ေသာထိခိုက္မႈမ်ား</a:t>
            </a:r>
            <a:endParaRPr lang="en-US" b="1" dirty="0">
              <a:latin typeface="Zawgyi-One" pitchFamily="34" charset="0"/>
              <a:cs typeface="Zawgyi-One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71600"/>
            <a:ext cx="3733800" cy="513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 rot="16200000">
            <a:off x="1696821" y="3797143"/>
            <a:ext cx="492955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50" dirty="0" err="1" smtClean="0">
                <a:latin typeface="Zawgyi-One" pitchFamily="34" charset="0"/>
                <a:cs typeface="Zawgyi-One" pitchFamily="34" charset="0"/>
              </a:rPr>
              <a:t>အာမက္ဒဘက</a:t>
            </a:r>
            <a:r>
              <a:rPr lang="en-US" sz="1050" dirty="0" smtClean="0">
                <a:latin typeface="Zawgyi-One" pitchFamily="34" charset="0"/>
                <a:cs typeface="Zawgyi-One" pitchFamily="34" charset="0"/>
              </a:rPr>
              <a:t>္(Ahmedabad) </a:t>
            </a:r>
            <a:r>
              <a:rPr lang="en-US" sz="1050" dirty="0" err="1" smtClean="0">
                <a:latin typeface="Zawgyi-One" pitchFamily="34" charset="0"/>
                <a:cs typeface="Zawgyi-One" pitchFamily="34" charset="0"/>
              </a:rPr>
              <a:t>ရွိျမစ္ကမ္းနံေဘးရွိဆင္ေျခပံုးရပ္ကြက</a:t>
            </a:r>
            <a:r>
              <a:rPr lang="en-US" sz="1050" dirty="0" smtClean="0">
                <a:latin typeface="Zawgyi-One" pitchFamily="34" charset="0"/>
                <a:cs typeface="Zawgyi-One" pitchFamily="34" charset="0"/>
              </a:rPr>
              <a:t>္၊ ေဖေဖၚ၀ါရီလ၊ ၂၀၁၀</a:t>
            </a:r>
            <a:endParaRPr lang="en-US" sz="1050" dirty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6627167"/>
            <a:ext cx="9525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i="1" dirty="0">
                <a:latin typeface="Zawgyi-One" pitchFamily="34" charset="0"/>
                <a:cs typeface="Zawgyi-One" pitchFamily="34" charset="0"/>
              </a:rPr>
              <a:t>http://affordablehousinginstitute.org/blogs/us/2010/02/a-snapshot-of-indias-housing-situation-part-2-the-opportunities.html</a:t>
            </a:r>
          </a:p>
        </p:txBody>
      </p:sp>
      <p:sp>
        <p:nvSpPr>
          <p:cNvPr id="7" name="Rectangle 6"/>
          <p:cNvSpPr/>
          <p:nvPr/>
        </p:nvSpPr>
        <p:spPr>
          <a:xfrm>
            <a:off x="4953000" y="1600201"/>
            <a:ext cx="3886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ေ</a:t>
            </a:r>
            <a:r>
              <a:rPr lang="en-US" sz="2400" dirty="0" err="1">
                <a:latin typeface="Zawgyi-One" pitchFamily="34" charset="0"/>
                <a:cs typeface="Zawgyi-One" pitchFamily="34" charset="0"/>
              </a:rPr>
              <a:t>ဘးအၲရာယ္ေၾကာင</a:t>
            </a:r>
            <a:r>
              <a:rPr lang="en-US" sz="2400" dirty="0">
                <a:latin typeface="Zawgyi-One" pitchFamily="34" charset="0"/>
                <a:cs typeface="Zawgyi-One" pitchFamily="34" charset="0"/>
              </a:rPr>
              <a:t>့္</a:t>
            </a:r>
            <a:r>
              <a:rPr lang="en-US" sz="2400" dirty="0" err="1">
                <a:latin typeface="Zawgyi-One" pitchFamily="34" charset="0"/>
                <a:cs typeface="Zawgyi-One" pitchFamily="34" charset="0"/>
              </a:rPr>
              <a:t>ပ်က္စီးဆံုး</a:t>
            </a:r>
            <a:r>
              <a:rPr lang="en-US" sz="2400" dirty="0">
                <a:latin typeface="Zawgyi-One" pitchFamily="34" charset="0"/>
                <a:cs typeface="Zawgyi-One" pitchFamily="34" charset="0"/>
              </a:rPr>
              <a:t>႐ႈ</a:t>
            </a:r>
            <a:r>
              <a:rPr lang="en-US" sz="2400" dirty="0" err="1">
                <a:latin typeface="Zawgyi-One" pitchFamily="34" charset="0"/>
                <a:cs typeface="Zawgyi-One" pitchFamily="34" charset="0"/>
              </a:rPr>
              <a:t>ံးရေသ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ာလူ၊ပစၥည္းဥစၥာပိုင္ဆိုင္မ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ႈ၊ 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စနစ္မ်ား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၊(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သို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႔) အျခားအရာ၀ထၳဳ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မ်ား</a:t>
            </a:r>
            <a:endParaRPr lang="en-US" sz="2000" dirty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>
                <a:latin typeface="Zawgyi-One" pitchFamily="34" charset="0"/>
                <a:cs typeface="Zawgyi-One" pitchFamily="34" charset="0"/>
              </a:rPr>
              <a:pPr/>
              <a:t>34</a:t>
            </a:fld>
            <a:endParaRPr lang="en-US">
              <a:latin typeface="Zawgyi-One" pitchFamily="34" charset="0"/>
              <a:cs typeface="Zawgyi-On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81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my-MM" dirty="0">
                <a:latin typeface="Zawgyi-One" pitchFamily="34" charset="0"/>
                <a:cs typeface="Zawgyi-One" pitchFamily="34" charset="0"/>
              </a:rPr>
              <a:t>ေဘးျဖစ</a:t>
            </a:r>
            <a:r>
              <a:rPr lang="my-MM" dirty="0" smtClean="0">
                <a:latin typeface="Zawgyi-One" pitchFamily="34" charset="0"/>
                <a:cs typeface="Zawgyi-One" pitchFamily="34" charset="0"/>
              </a:rPr>
              <a:t>္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ႏ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ို</a:t>
            </a:r>
            <a:r>
              <a:rPr lang="my-MM" dirty="0" smtClean="0">
                <a:latin typeface="Zawgyi-One" pitchFamily="34" charset="0"/>
                <a:cs typeface="Zawgyi-One" pitchFamily="34" charset="0"/>
              </a:rPr>
              <a:t>င</a:t>
            </a:r>
            <a:r>
              <a:rPr lang="my-MM" dirty="0">
                <a:latin typeface="Zawgyi-One" pitchFamily="34" charset="0"/>
                <a:cs typeface="Zawgyi-One" pitchFamily="34" charset="0"/>
              </a:rPr>
              <a:t>္ေျခ /ဆ</a:t>
            </a:r>
            <a:r>
              <a:rPr lang="my-MM" dirty="0" smtClean="0">
                <a:latin typeface="Zawgyi-One" pitchFamily="34" charset="0"/>
                <a:cs typeface="Zawgyi-One" pitchFamily="34" charset="0"/>
              </a:rPr>
              <a:t>ံုး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ရံ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ွဳ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းႏို</a:t>
            </a:r>
            <a:r>
              <a:rPr lang="my-MM" dirty="0" smtClean="0">
                <a:latin typeface="Zawgyi-One" pitchFamily="34" charset="0"/>
                <a:cs typeface="Zawgyi-One" pitchFamily="34" charset="0"/>
              </a:rPr>
              <a:t>င</a:t>
            </a:r>
            <a:r>
              <a:rPr lang="my-MM" dirty="0">
                <a:latin typeface="Zawgyi-One" pitchFamily="34" charset="0"/>
                <a:cs typeface="Zawgyi-One" pitchFamily="34" charset="0"/>
              </a:rPr>
              <a:t>္ေျခ 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(</a:t>
            </a:r>
            <a:r>
              <a:rPr lang="en-US" b="1" dirty="0" smtClean="0">
                <a:latin typeface="Zawgyi-One" pitchFamily="34" charset="0"/>
                <a:cs typeface="Zawgyi-One" pitchFamily="34" charset="0"/>
              </a:rPr>
              <a:t>Risk)</a:t>
            </a:r>
            <a:endParaRPr lang="en-US" b="1" dirty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057400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my-MM" sz="2400" dirty="0" smtClean="0">
                <a:latin typeface="Zawgyi-One" pitchFamily="34" charset="0"/>
                <a:cs typeface="Zawgyi-One" pitchFamily="34" charset="0"/>
              </a:rPr>
              <a:t>အ</a:t>
            </a:r>
            <a:r>
              <a:rPr lang="en-US" sz="2400" dirty="0">
                <a:latin typeface="Zawgyi-One" pitchFamily="34" charset="0"/>
                <a:cs typeface="Zawgyi-One" pitchFamily="34" charset="0"/>
              </a:rPr>
              <a:t>ႏ</a:t>
            </a:r>
            <a:r>
              <a:rPr lang="my-MM" sz="2400" dirty="0" smtClean="0">
                <a:latin typeface="Zawgyi-One" pitchFamily="34" charset="0"/>
                <a:cs typeface="Zawgyi-One" pitchFamily="34" charset="0"/>
              </a:rPr>
              <a:t>ၲ</a:t>
            </a:r>
            <a:r>
              <a:rPr lang="my-MM" sz="2400" dirty="0">
                <a:latin typeface="Zawgyi-One" pitchFamily="34" charset="0"/>
                <a:cs typeface="Zawgyi-One" pitchFamily="34" charset="0"/>
              </a:rPr>
              <a:t>ရာယ္က</a:t>
            </a:r>
            <a:r>
              <a:rPr lang="my-MM" sz="2400" dirty="0" smtClean="0">
                <a:latin typeface="Zawgyi-One" pitchFamily="34" charset="0"/>
                <a:cs typeface="Zawgyi-One" pitchFamily="34" charset="0"/>
              </a:rPr>
              <a:t>်ေ</a:t>
            </a:r>
            <a:r>
              <a:rPr lang="my-MM" sz="2400" dirty="0">
                <a:latin typeface="Zawgyi-One" pitchFamily="34" charset="0"/>
                <a:cs typeface="Zawgyi-One" pitchFamily="34" charset="0"/>
              </a:rPr>
              <a:t>ရာက္ေသာ ေဒသ၏ ေရ၊ ေျမသဘာဝ၊ ေနအိမ္အေဆာက္ အအံုမ်ား ေဆာက္လုပ္ထားမႈ အေျခ အေန နွင့္ </a:t>
            </a:r>
            <a:r>
              <a:rPr lang="my-MM" sz="2400" dirty="0" smtClean="0">
                <a:latin typeface="Zawgyi-One" pitchFamily="34" charset="0"/>
                <a:cs typeface="Zawgyi-One" pitchFamily="34" charset="0"/>
              </a:rPr>
              <a:t>အ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ႏ</a:t>
            </a:r>
            <a:r>
              <a:rPr lang="my-MM" sz="2400" dirty="0" smtClean="0">
                <a:latin typeface="Zawgyi-One" pitchFamily="34" charset="0"/>
                <a:cs typeface="Zawgyi-One" pitchFamily="34" charset="0"/>
              </a:rPr>
              <a:t>ၲ</a:t>
            </a:r>
            <a:r>
              <a:rPr lang="my-MM" sz="2400" dirty="0">
                <a:latin typeface="Zawgyi-One" pitchFamily="34" charset="0"/>
                <a:cs typeface="Zawgyi-One" pitchFamily="34" charset="0"/>
              </a:rPr>
              <a:t>ရာယ္က</a:t>
            </a:r>
            <a:r>
              <a:rPr lang="my-MM" sz="2400" dirty="0" smtClean="0">
                <a:latin typeface="Zawgyi-One" pitchFamily="34" charset="0"/>
                <a:cs typeface="Zawgyi-One" pitchFamily="34" charset="0"/>
              </a:rPr>
              <a:t>်ေ</a:t>
            </a:r>
            <a:r>
              <a:rPr lang="my-MM" sz="2400" dirty="0">
                <a:latin typeface="Zawgyi-One" pitchFamily="34" charset="0"/>
                <a:cs typeface="Zawgyi-One" pitchFamily="34" charset="0"/>
              </a:rPr>
              <a:t>ရာက</a:t>
            </a:r>
            <a:r>
              <a:rPr lang="my-MM" sz="2400" dirty="0" smtClean="0">
                <a:latin typeface="Zawgyi-One" pitchFamily="34" charset="0"/>
                <a:cs typeface="Zawgyi-One" pitchFamily="34" charset="0"/>
              </a:rPr>
              <a:t>္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my-MM" sz="2400" dirty="0" smtClean="0">
                <a:latin typeface="Zawgyi-One" pitchFamily="34" charset="0"/>
                <a:cs typeface="Zawgyi-One" pitchFamily="34" charset="0"/>
              </a:rPr>
              <a:t>ေ</a:t>
            </a:r>
            <a:r>
              <a:rPr lang="my-MM" sz="2400" dirty="0">
                <a:latin typeface="Zawgyi-One" pitchFamily="34" charset="0"/>
                <a:cs typeface="Zawgyi-One" pitchFamily="34" charset="0"/>
              </a:rPr>
              <a:t>လ့ရိွသည့္ေဒသ နွင့္ နီးစပ္မႈအေပၚမူတည္၍ လူမႈ</a:t>
            </a:r>
            <a:r>
              <a:rPr lang="my-MM" sz="2400" dirty="0" smtClean="0">
                <a:latin typeface="Zawgyi-One" pitchFamily="34" charset="0"/>
                <a:cs typeface="Zawgyi-One" pitchFamily="34" charset="0"/>
              </a:rPr>
              <a:t>အဖဲြ</a:t>
            </a:r>
            <a:r>
              <a:rPr lang="en-US" sz="2400" dirty="0">
                <a:latin typeface="Zawgyi-One" pitchFamily="34" charset="0"/>
                <a:cs typeface="Zawgyi-One" pitchFamily="34" charset="0"/>
              </a:rPr>
              <a:t>႔</a:t>
            </a:r>
            <a:r>
              <a:rPr lang="my-MM" sz="24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my-MM" sz="2400" dirty="0">
                <a:latin typeface="Zawgyi-One" pitchFamily="34" charset="0"/>
                <a:cs typeface="Zawgyi-One" pitchFamily="34" charset="0"/>
              </a:rPr>
              <a:t>အစည္း (သ</a:t>
            </a:r>
            <a:r>
              <a:rPr lang="my-MM" sz="2400" dirty="0" smtClean="0">
                <a:latin typeface="Zawgyi-One" pitchFamily="34" charset="0"/>
                <a:cs typeface="Zawgyi-One" pitchFamily="34" charset="0"/>
              </a:rPr>
              <a:t>ို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႔</a:t>
            </a:r>
            <a:r>
              <a:rPr lang="my-MM" sz="2400" dirty="0" smtClean="0">
                <a:latin typeface="Zawgyi-One" pitchFamily="34" charset="0"/>
                <a:cs typeface="Zawgyi-One" pitchFamily="34" charset="0"/>
              </a:rPr>
              <a:t>) </a:t>
            </a:r>
            <a:r>
              <a:rPr lang="my-MM" sz="2400" dirty="0">
                <a:latin typeface="Zawgyi-One" pitchFamily="34" charset="0"/>
                <a:cs typeface="Zawgyi-One" pitchFamily="34" charset="0"/>
              </a:rPr>
              <a:t>ေနရာ ေဒသတစ္ခုတြင္ တစ္စံုတစ္ခု ေသာေဘး</a:t>
            </a:r>
            <a:r>
              <a:rPr lang="my-MM" sz="2400" dirty="0" smtClean="0">
                <a:latin typeface="Zawgyi-One" pitchFamily="34" charset="0"/>
                <a:cs typeface="Zawgyi-One" pitchFamily="34" charset="0"/>
              </a:rPr>
              <a:t>အ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ႏ</a:t>
            </a:r>
            <a:r>
              <a:rPr lang="my-MM" sz="2400" dirty="0" smtClean="0">
                <a:latin typeface="Zawgyi-One" pitchFamily="34" charset="0"/>
                <a:cs typeface="Zawgyi-One" pitchFamily="34" charset="0"/>
              </a:rPr>
              <a:t>ၲ</a:t>
            </a:r>
            <a:r>
              <a:rPr lang="my-MM" sz="2400" dirty="0">
                <a:latin typeface="Zawgyi-One" pitchFamily="34" charset="0"/>
                <a:cs typeface="Zawgyi-One" pitchFamily="34" charset="0"/>
              </a:rPr>
              <a:t>ရာယ္ က်ေရာက္ လာပါ</a:t>
            </a:r>
            <a:r>
              <a:rPr lang="my-MM" sz="2400" dirty="0" smtClean="0">
                <a:latin typeface="Zawgyi-One" pitchFamily="34" charset="0"/>
                <a:cs typeface="Zawgyi-One" pitchFamily="34" charset="0"/>
              </a:rPr>
              <a:t>က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my-MM" sz="2400" dirty="0" smtClean="0">
                <a:latin typeface="Zawgyi-One" pitchFamily="34" charset="0"/>
                <a:cs typeface="Zawgyi-One" pitchFamily="34" charset="0"/>
              </a:rPr>
              <a:t>ပ</a:t>
            </a:r>
            <a:r>
              <a:rPr lang="my-MM" sz="2400" dirty="0">
                <a:latin typeface="Zawgyi-One" pitchFamily="34" charset="0"/>
                <a:cs typeface="Zawgyi-One" pitchFamily="34" charset="0"/>
              </a:rPr>
              <a:t>်က္စီးဆံုးရံႈးနစ္နာနိုင္ေသ</a:t>
            </a:r>
            <a:r>
              <a:rPr lang="my-MM" sz="2400" dirty="0" smtClean="0">
                <a:latin typeface="Zawgyi-One" pitchFamily="34" charset="0"/>
                <a:cs typeface="Zawgyi-One" pitchFamily="34" charset="0"/>
              </a:rPr>
              <a:t>ာ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my-MM" sz="2400" dirty="0" smtClean="0">
                <a:latin typeface="Zawgyi-One" pitchFamily="34" charset="0"/>
                <a:cs typeface="Zawgyi-One" pitchFamily="34" charset="0"/>
              </a:rPr>
              <a:t>အ</a:t>
            </a:r>
            <a:r>
              <a:rPr lang="my-MM" sz="2400" dirty="0">
                <a:latin typeface="Zawgyi-One" pitchFamily="34" charset="0"/>
                <a:cs typeface="Zawgyi-One" pitchFamily="34" charset="0"/>
              </a:rPr>
              <a:t>ေျခအေ</a:t>
            </a:r>
            <a:r>
              <a:rPr lang="my-MM" sz="2400" dirty="0" smtClean="0">
                <a:latin typeface="Zawgyi-One" pitchFamily="34" charset="0"/>
                <a:cs typeface="Zawgyi-One" pitchFamily="34" charset="0"/>
              </a:rPr>
              <a:t>နကို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my-MM" sz="2400" dirty="0" smtClean="0">
                <a:latin typeface="Zawgyi-One" pitchFamily="34" charset="0"/>
                <a:cs typeface="Zawgyi-One" pitchFamily="34" charset="0"/>
              </a:rPr>
              <a:t>ေ</a:t>
            </a:r>
            <a:r>
              <a:rPr lang="my-MM" sz="2400" dirty="0">
                <a:latin typeface="Zawgyi-One" pitchFamily="34" charset="0"/>
                <a:cs typeface="Zawgyi-One" pitchFamily="34" charset="0"/>
              </a:rPr>
              <a:t>ခၚသည္။ </a:t>
            </a:r>
            <a:endParaRPr lang="en-US" sz="2400" dirty="0">
              <a:latin typeface="Zawgyi-One" pitchFamily="34" charset="0"/>
              <a:cs typeface="Zawgyi-One" pitchFamily="34" charset="0"/>
            </a:endParaRPr>
          </a:p>
        </p:txBody>
      </p:sp>
      <p:grpSp>
        <p:nvGrpSpPr>
          <p:cNvPr id="4" name="Group 11"/>
          <p:cNvGrpSpPr/>
          <p:nvPr/>
        </p:nvGrpSpPr>
        <p:grpSpPr>
          <a:xfrm>
            <a:off x="228600" y="3886200"/>
            <a:ext cx="8686800" cy="1681162"/>
            <a:chOff x="1632417" y="3426008"/>
            <a:chExt cx="8208962" cy="1681162"/>
          </a:xfrm>
        </p:grpSpPr>
        <p:sp>
          <p:nvSpPr>
            <p:cNvPr id="13" name="Rectangle 12"/>
            <p:cNvSpPr/>
            <p:nvPr/>
          </p:nvSpPr>
          <p:spPr>
            <a:xfrm>
              <a:off x="1632417" y="3762558"/>
              <a:ext cx="8208962" cy="83099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2"/>
              </a:solidFill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400" dirty="0" err="1" smtClean="0">
                  <a:latin typeface="Zawgyi-One" pitchFamily="34" charset="0"/>
                  <a:cs typeface="Zawgyi-One" pitchFamily="34" charset="0"/>
                </a:rPr>
                <a:t>ေဘးေၾကာင</a:t>
              </a:r>
              <a:r>
                <a:rPr lang="en-US" sz="2400" dirty="0" smtClean="0">
                  <a:latin typeface="Zawgyi-One" pitchFamily="34" charset="0"/>
                  <a:cs typeface="Zawgyi-One" pitchFamily="34" charset="0"/>
                </a:rPr>
                <a:t>့္</a:t>
              </a:r>
              <a:r>
                <a:rPr lang="en-US" sz="2400" dirty="0" err="1" smtClean="0">
                  <a:latin typeface="Zawgyi-One" pitchFamily="34" charset="0"/>
                  <a:cs typeface="Zawgyi-One" pitchFamily="34" charset="0"/>
                </a:rPr>
                <a:t>ဆံုး</a:t>
              </a:r>
              <a:r>
                <a:rPr lang="en-US" sz="2400" dirty="0" smtClean="0">
                  <a:latin typeface="Zawgyi-One" pitchFamily="34" charset="0"/>
                  <a:cs typeface="Zawgyi-One" pitchFamily="34" charset="0"/>
                </a:rPr>
                <a:t>႐ႈ</a:t>
              </a:r>
              <a:r>
                <a:rPr lang="en-US" sz="2400" dirty="0" err="1" smtClean="0">
                  <a:latin typeface="Zawgyi-One" pitchFamily="34" charset="0"/>
                  <a:cs typeface="Zawgyi-One" pitchFamily="34" charset="0"/>
                </a:rPr>
                <a:t>ံးႏိူင္ေျခ</a:t>
              </a:r>
              <a:r>
                <a:rPr lang="en-US" sz="2400" dirty="0" smtClean="0">
                  <a:latin typeface="Zawgyi-One" pitchFamily="34" charset="0"/>
                  <a:cs typeface="Zawgyi-One" pitchFamily="34" charset="0"/>
                </a:rPr>
                <a:t>=အႏၲ</a:t>
              </a:r>
              <a:r>
                <a:rPr lang="en-US" sz="2400" dirty="0" err="1" smtClean="0">
                  <a:latin typeface="Zawgyi-One" pitchFamily="34" charset="0"/>
                  <a:cs typeface="Zawgyi-One" pitchFamily="34" charset="0"/>
                </a:rPr>
                <a:t>ရာယ္</a:t>
              </a:r>
              <a:r>
                <a:rPr lang="en-US" sz="2400" u="sng" dirty="0" err="1" smtClean="0">
                  <a:latin typeface="Zawgyi-One" pitchFamily="34" charset="0"/>
                  <a:cs typeface="Zawgyi-One" pitchFamily="34" charset="0"/>
                </a:rPr>
                <a:t>x</a:t>
              </a:r>
              <a:r>
                <a:rPr lang="en-US" sz="2400" u="sng" dirty="0" smtClean="0">
                  <a:latin typeface="Zawgyi-One" pitchFamily="34" charset="0"/>
                  <a:cs typeface="Zawgyi-One" pitchFamily="34" charset="0"/>
                </a:rPr>
                <a:t> </a:t>
              </a:r>
              <a:r>
                <a:rPr lang="en-US" sz="2400" u="sng" dirty="0" err="1" smtClean="0">
                  <a:latin typeface="Zawgyi-One" pitchFamily="34" charset="0"/>
                  <a:cs typeface="Zawgyi-One" pitchFamily="34" charset="0"/>
                </a:rPr>
                <a:t>ထိခိုက္ခံရလြယ္မႈx</a:t>
              </a:r>
              <a:r>
                <a:rPr lang="en-US" sz="2400" u="sng" dirty="0" smtClean="0">
                  <a:latin typeface="Zawgyi-One" pitchFamily="34" charset="0"/>
                  <a:cs typeface="Zawgyi-One" pitchFamily="34" charset="0"/>
                </a:rPr>
                <a:t> </a:t>
              </a:r>
              <a:r>
                <a:rPr lang="en-US" sz="2400" u="sng" dirty="0" err="1" smtClean="0">
                  <a:latin typeface="Zawgyi-One" pitchFamily="34" charset="0"/>
                  <a:cs typeface="Zawgyi-One" pitchFamily="34" charset="0"/>
                </a:rPr>
                <a:t>ထိခိုက္မ</a:t>
              </a:r>
              <a:r>
                <a:rPr lang="en-US" sz="2400" u="sng" dirty="0" smtClean="0">
                  <a:latin typeface="Zawgyi-One" pitchFamily="34" charset="0"/>
                  <a:cs typeface="Zawgyi-One" pitchFamily="34" charset="0"/>
                </a:rPr>
                <a:t>ႈ</a:t>
              </a:r>
              <a:endParaRPr lang="en-US" sz="2400" u="sng" dirty="0">
                <a:latin typeface="Zawgyi-One" pitchFamily="34" charset="0"/>
                <a:cs typeface="Zawgyi-One" pitchFamily="34" charset="0"/>
              </a:endParaRPr>
            </a:p>
            <a:p>
              <a:pPr marL="984250" lvl="3" algn="ctr">
                <a:defRPr/>
              </a:pPr>
              <a:r>
                <a:rPr lang="en-US" sz="2400" dirty="0" err="1" smtClean="0">
                  <a:latin typeface="Zawgyi-One" pitchFamily="34" charset="0"/>
                  <a:cs typeface="Zawgyi-One" pitchFamily="34" charset="0"/>
                </a:rPr>
                <a:t>စြမ္းေဆာင္ရည</a:t>
              </a:r>
              <a:r>
                <a:rPr lang="en-US" sz="2400" dirty="0" smtClean="0">
                  <a:latin typeface="Zawgyi-One" pitchFamily="34" charset="0"/>
                  <a:cs typeface="Zawgyi-One" pitchFamily="34" charset="0"/>
                </a:rPr>
                <a:t>္</a:t>
              </a:r>
              <a:endParaRPr lang="en-US" sz="2400" dirty="0">
                <a:latin typeface="Zawgyi-One" pitchFamily="34" charset="0"/>
                <a:cs typeface="Zawgyi-One" pitchFamily="34" charset="0"/>
              </a:endParaRPr>
            </a:p>
          </p:txBody>
        </p:sp>
        <p:sp>
          <p:nvSpPr>
            <p:cNvPr id="14" name="Down Arrow 13"/>
            <p:cNvSpPr/>
            <p:nvPr/>
          </p:nvSpPr>
          <p:spPr>
            <a:xfrm>
              <a:off x="6493342" y="3426008"/>
              <a:ext cx="539750" cy="474663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Zawgyi-One" pitchFamily="34" charset="0"/>
                <a:cs typeface="Zawgyi-One" pitchFamily="34" charset="0"/>
              </a:endParaRPr>
            </a:p>
          </p:txBody>
        </p:sp>
        <p:sp>
          <p:nvSpPr>
            <p:cNvPr id="15" name="Down Arrow 14"/>
            <p:cNvSpPr/>
            <p:nvPr/>
          </p:nvSpPr>
          <p:spPr>
            <a:xfrm>
              <a:off x="8653929" y="3426008"/>
              <a:ext cx="539750" cy="488950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Zawgyi-One" pitchFamily="34" charset="0"/>
                <a:cs typeface="Zawgyi-One" pitchFamily="34" charset="0"/>
              </a:endParaRPr>
            </a:p>
          </p:txBody>
        </p:sp>
        <p:sp>
          <p:nvSpPr>
            <p:cNvPr id="16" name="Down Arrow 15"/>
            <p:cNvSpPr/>
            <p:nvPr/>
          </p:nvSpPr>
          <p:spPr>
            <a:xfrm rot="10800000">
              <a:off x="6312966" y="4569008"/>
              <a:ext cx="539750" cy="538162"/>
            </a:xfrm>
            <a:prstGeom prst="downArrow">
              <a:avLst/>
            </a:prstGeom>
            <a:solidFill>
              <a:srgbClr val="00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Zawgyi-One" pitchFamily="34" charset="0"/>
                <a:cs typeface="Zawgyi-One" pitchFamily="34" charset="0"/>
              </a:endParaRPr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2676992" y="3426008"/>
              <a:ext cx="539750" cy="474663"/>
            </a:xfrm>
            <a:prstGeom prst="downArrow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Zawgyi-One" pitchFamily="34" charset="0"/>
                <a:cs typeface="Zawgyi-One" pitchFamily="34" charset="0"/>
              </a:endParaRPr>
            </a:p>
          </p:txBody>
        </p:sp>
        <p:sp>
          <p:nvSpPr>
            <p:cNvPr id="18" name="Down Arrow 17"/>
            <p:cNvSpPr/>
            <p:nvPr/>
          </p:nvSpPr>
          <p:spPr>
            <a:xfrm>
              <a:off x="4585167" y="3440296"/>
              <a:ext cx="539750" cy="474662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Zawgyi-One" pitchFamily="34" charset="0"/>
                <a:cs typeface="Zawgyi-One" pitchFamily="34" charset="0"/>
              </a:endParaRPr>
            </a:p>
          </p:txBody>
        </p:sp>
      </p:grp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>
                <a:latin typeface="Zawgyi-One" pitchFamily="34" charset="0"/>
                <a:cs typeface="Zawgyi-One" pitchFamily="34" charset="0"/>
              </a:rPr>
              <a:pPr/>
              <a:t>35</a:t>
            </a:fld>
            <a:endParaRPr lang="en-US">
              <a:latin typeface="Zawgyi-One" pitchFamily="34" charset="0"/>
              <a:cs typeface="Zawgyi-On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21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>
                <a:latin typeface="Zawgyi-One" pitchFamily="34" charset="0"/>
                <a:cs typeface="Zawgyi-One" pitchFamily="34" charset="0"/>
              </a:rPr>
              <a:t>ဆိုးရြာေသာေဘးျဖစ</a:t>
            </a:r>
            <a:r>
              <a:rPr lang="en-GB" dirty="0" smtClean="0">
                <a:latin typeface="Zawgyi-One" pitchFamily="34" charset="0"/>
                <a:cs typeface="Zawgyi-One" pitchFamily="34" charset="0"/>
              </a:rPr>
              <a:t>္ႏ</a:t>
            </a:r>
            <a:r>
              <a:rPr lang="en-GB" dirty="0" err="1" smtClean="0">
                <a:latin typeface="Zawgyi-One" pitchFamily="34" charset="0"/>
                <a:cs typeface="Zawgyi-One" pitchFamily="34" charset="0"/>
              </a:rPr>
              <a:t>ိုင္ေျခ</a:t>
            </a:r>
            <a:r>
              <a:rPr lang="en-GB" dirty="0" smtClean="0">
                <a:latin typeface="Zawgyi-One" pitchFamily="34" charset="0"/>
                <a:cs typeface="Zawgyi-One" pitchFamily="34" charset="0"/>
              </a:rPr>
              <a:t>ႏွင့္ ၾ</a:t>
            </a:r>
            <a:r>
              <a:rPr lang="en-GB" dirty="0" err="1" smtClean="0">
                <a:latin typeface="Zawgyi-One" pitchFamily="34" charset="0"/>
                <a:cs typeface="Zawgyi-One" pitchFamily="34" charset="0"/>
              </a:rPr>
              <a:t>ကီးမားက်ယ</a:t>
            </a:r>
            <a:r>
              <a:rPr lang="en-GB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GB" dirty="0" err="1" smtClean="0">
                <a:latin typeface="Zawgyi-One" pitchFamily="34" charset="0"/>
                <a:cs typeface="Zawgyi-One" pitchFamily="34" charset="0"/>
              </a:rPr>
              <a:t>ပန</a:t>
            </a:r>
            <a:r>
              <a:rPr lang="en-GB" dirty="0" smtClean="0">
                <a:latin typeface="Zawgyi-One" pitchFamily="34" charset="0"/>
                <a:cs typeface="Zawgyi-One" pitchFamily="34" charset="0"/>
              </a:rPr>
              <a:t>္႔</a:t>
            </a:r>
            <a:r>
              <a:rPr lang="en-GB" dirty="0" err="1" smtClean="0">
                <a:latin typeface="Zawgyi-One" pitchFamily="34" charset="0"/>
                <a:cs typeface="Zawgyi-One" pitchFamily="34" charset="0"/>
              </a:rPr>
              <a:t>ေသာေဘးျဖစ</a:t>
            </a:r>
            <a:r>
              <a:rPr lang="en-GB" dirty="0" smtClean="0">
                <a:latin typeface="Zawgyi-One" pitchFamily="34" charset="0"/>
                <a:cs typeface="Zawgyi-One" pitchFamily="34" charset="0"/>
              </a:rPr>
              <a:t>္ႏ</a:t>
            </a:r>
            <a:r>
              <a:rPr lang="en-GB" dirty="0" err="1" smtClean="0">
                <a:latin typeface="Zawgyi-One" pitchFamily="34" charset="0"/>
                <a:cs typeface="Zawgyi-One" pitchFamily="34" charset="0"/>
              </a:rPr>
              <a:t>ိုင္ေျခ</a:t>
            </a:r>
            <a:endParaRPr lang="en-US" dirty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1447800"/>
            <a:ext cx="4343400" cy="2449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GB" b="1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ၾ</a:t>
            </a:r>
            <a:r>
              <a:rPr lang="en-GB" b="1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ကီးမားက်ယ</a:t>
            </a:r>
            <a:r>
              <a:rPr lang="en-GB" b="1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္ျ</a:t>
            </a:r>
            <a:r>
              <a:rPr lang="en-GB" b="1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ပန</a:t>
            </a:r>
            <a:r>
              <a:rPr lang="en-GB" b="1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္႔</a:t>
            </a:r>
            <a:r>
              <a:rPr lang="en-GB" b="1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ေသာေဘးျဖစ္နိုင္ေျခ</a:t>
            </a:r>
            <a:r>
              <a:rPr lang="en-GB" b="1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 (</a:t>
            </a:r>
            <a:r>
              <a:rPr lang="en-US" b="1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Extensive Risk)</a:t>
            </a:r>
            <a:endParaRPr lang="en-GB" b="1" dirty="0">
              <a:latin typeface="Zawgyi-One" pitchFamily="34" charset="0"/>
              <a:ea typeface="MS PGothic" pitchFamily="34" charset="-128"/>
              <a:cs typeface="Zawgyi-One" pitchFamily="34" charset="0"/>
            </a:endParaRPr>
          </a:p>
          <a:p>
            <a:pPr eaLnBrk="0" hangingPunct="0">
              <a:lnSpc>
                <a:spcPct val="150000"/>
              </a:lnSpc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1600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ေဘးျဖစ</a:t>
            </a:r>
            <a:r>
              <a:rPr lang="en-GB" sz="1600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္ႏ</a:t>
            </a:r>
            <a:r>
              <a:rPr lang="en-GB" sz="1600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ိုင္ေျချပင္းအားနည္းေသာ္လည္းမၾကာခဏဆိုသလိုျဖစ</a:t>
            </a:r>
            <a:r>
              <a:rPr lang="en-GB" sz="1600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္ႏ</a:t>
            </a:r>
            <a:r>
              <a:rPr lang="en-GB" sz="1600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ိုင္သည</a:t>
            </a:r>
            <a:r>
              <a:rPr lang="en-GB" sz="1600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္။ </a:t>
            </a:r>
            <a:r>
              <a:rPr lang="en-GB" sz="1600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အဓိကအားျဖင</a:t>
            </a:r>
            <a:r>
              <a:rPr lang="en-GB" sz="1600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့္</a:t>
            </a:r>
            <a:r>
              <a:rPr lang="en-GB" sz="1600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ေဒသဆိုင္ရာေဘးျဖစ</a:t>
            </a:r>
            <a:r>
              <a:rPr lang="en-GB" sz="1600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္ႏ</a:t>
            </a:r>
            <a:r>
              <a:rPr lang="en-GB" sz="1600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ိုင္ေျခမ်ား</a:t>
            </a:r>
            <a:r>
              <a:rPr lang="en-GB" sz="1600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ႏွင့္</a:t>
            </a:r>
            <a:r>
              <a:rPr lang="en-GB" sz="1600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ဆက္စပ္ေနပါသည</a:t>
            </a:r>
            <a:r>
              <a:rPr lang="en-GB" sz="1600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္။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86200"/>
            <a:ext cx="3276600" cy="22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t="26414" b="4910"/>
          <a:stretch>
            <a:fillRect/>
          </a:stretch>
        </p:blipFill>
        <p:spPr bwMode="auto">
          <a:xfrm>
            <a:off x="5715000" y="1371600"/>
            <a:ext cx="2771359" cy="2773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191000" y="4419600"/>
            <a:ext cx="4876800" cy="1855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GB" sz="2000" b="1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ဆိုးရြားေသာျဖစ</a:t>
            </a:r>
            <a:r>
              <a:rPr lang="en-GB" sz="2000" b="1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္ႏ</a:t>
            </a:r>
            <a:r>
              <a:rPr lang="en-GB" sz="2000" b="1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ိုင္ေျခ</a:t>
            </a:r>
            <a:r>
              <a:rPr lang="en-GB" sz="2000" b="1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 (Intensive risk)</a:t>
            </a:r>
            <a:endParaRPr lang="en-GB" sz="2000" b="1" dirty="0">
              <a:latin typeface="Zawgyi-One" pitchFamily="34" charset="0"/>
              <a:ea typeface="MS PGothic" pitchFamily="34" charset="-128"/>
              <a:cs typeface="Zawgyi-One" pitchFamily="34" charset="0"/>
            </a:endParaRPr>
          </a:p>
          <a:p>
            <a:pPr eaLnBrk="0" hangingPunct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GB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ေဘးျဖစ</a:t>
            </a:r>
            <a:r>
              <a:rPr lang="en-GB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္ႏ</a:t>
            </a:r>
            <a:r>
              <a:rPr lang="en-GB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ိုင္ေျချပင္းအားျပင္းထန္ေသာ္လည္း</a:t>
            </a:r>
            <a:r>
              <a:rPr lang="en-GB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 </a:t>
            </a:r>
            <a:r>
              <a:rPr lang="en-GB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မၾကာခဏျဖစ္ပြားမႈနည္းသည</a:t>
            </a:r>
            <a:r>
              <a:rPr lang="en-GB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္။ </a:t>
            </a:r>
            <a:r>
              <a:rPr lang="en-GB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အဓိကေဘးအ</a:t>
            </a:r>
            <a:r>
              <a:rPr lang="en-GB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ႏၲ</a:t>
            </a:r>
            <a:r>
              <a:rPr lang="en-GB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ရာယ္မ်ား</a:t>
            </a:r>
            <a:r>
              <a:rPr lang="en-GB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ႏွင့္</a:t>
            </a:r>
            <a:r>
              <a:rPr lang="en-GB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ဆက္စပ္ေနပါသည</a:t>
            </a:r>
            <a:r>
              <a:rPr lang="en-GB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္။</a:t>
            </a:r>
            <a:endParaRPr lang="en-GB" dirty="0">
              <a:latin typeface="Zawgyi-One" pitchFamily="34" charset="0"/>
              <a:ea typeface="MS PGothic" pitchFamily="34" charset="-128"/>
              <a:cs typeface="Zawgyi-One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>
                <a:latin typeface="Zawgyi-One" pitchFamily="34" charset="0"/>
                <a:cs typeface="Zawgyi-One" pitchFamily="34" charset="0"/>
              </a:rPr>
              <a:pPr/>
              <a:t>36</a:t>
            </a:fld>
            <a:endParaRPr lang="en-US">
              <a:latin typeface="Zawgyi-One" pitchFamily="34" charset="0"/>
              <a:cs typeface="Zawgyi-On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60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Zawgyi-One" pitchFamily="34" charset="0"/>
                <a:cs typeface="Zawgyi-One" pitchFamily="34" charset="0"/>
              </a:rPr>
              <a:t>ၾ</a:t>
            </a:r>
            <a:r>
              <a:rPr lang="my-MM" dirty="0" smtClean="0">
                <a:latin typeface="Zawgyi-One" pitchFamily="34" charset="0"/>
                <a:cs typeface="Zawgyi-One" pitchFamily="34" charset="0"/>
              </a:rPr>
              <a:t>က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ိဳ</a:t>
            </a:r>
            <a:r>
              <a:rPr lang="my-MM" dirty="0" smtClean="0">
                <a:latin typeface="Zawgyi-One" pitchFamily="34" charset="0"/>
                <a:cs typeface="Zawgyi-One" pitchFamily="34" charset="0"/>
              </a:rPr>
              <a:t>တင</a:t>
            </a:r>
            <a:r>
              <a:rPr lang="my-MM" dirty="0">
                <a:latin typeface="Zawgyi-One" pitchFamily="34" charset="0"/>
                <a:cs typeface="Zawgyi-One" pitchFamily="34" charset="0"/>
              </a:rPr>
              <a:t>္ကာကြယ္ျခင္း 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(</a:t>
            </a:r>
            <a:r>
              <a:rPr lang="en-US" b="1" dirty="0" smtClean="0">
                <a:latin typeface="Zawgyi-One" pitchFamily="34" charset="0"/>
                <a:cs typeface="Zawgyi-One" pitchFamily="34" charset="0"/>
              </a:rPr>
              <a:t>Prevention)</a:t>
            </a:r>
            <a:endParaRPr lang="en-US" b="1" dirty="0">
              <a:latin typeface="Zawgyi-One" pitchFamily="34" charset="0"/>
              <a:cs typeface="Zawgyi-One" pitchFamily="34" charset="0"/>
            </a:endParaRPr>
          </a:p>
        </p:txBody>
      </p:sp>
      <p:pic>
        <p:nvPicPr>
          <p:cNvPr id="6" name="Picture 5" descr="Picture 00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827E7D"/>
              </a:clrFrom>
              <a:clrTo>
                <a:srgbClr val="827E7D">
                  <a:alpha val="0"/>
                </a:srgbClr>
              </a:clrTo>
            </a:clrChange>
            <a:lum bright="30000" contrast="30000"/>
          </a:blip>
          <a:srcRect l="3751" r="3751"/>
          <a:stretch>
            <a:fillRect/>
          </a:stretch>
        </p:blipFill>
        <p:spPr bwMode="auto">
          <a:xfrm>
            <a:off x="1" y="1524002"/>
            <a:ext cx="6894313" cy="447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4419600" y="1720337"/>
            <a:ext cx="4267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my-MM" sz="2400" dirty="0">
                <a:latin typeface="Zawgyi-One" pitchFamily="34" charset="0"/>
                <a:ea typeface="Calibri" pitchFamily="34" charset="0"/>
                <a:cs typeface="Zawgyi-One" pitchFamily="34" charset="0"/>
              </a:rPr>
              <a:t>ေဘးဒု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ကၡအ</a:t>
            </a:r>
            <a:r>
              <a:rPr lang="en-US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ႏ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ၲ</a:t>
            </a:r>
            <a:r>
              <a:rPr lang="my-MM" sz="2400" dirty="0">
                <a:latin typeface="Zawgyi-One" pitchFamily="34" charset="0"/>
                <a:ea typeface="Calibri" pitchFamily="34" charset="0"/>
                <a:cs typeface="Zawgyi-One" pitchFamily="34" charset="0"/>
              </a:rPr>
              <a:t>ရာယ္ ဆိုး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က</a:t>
            </a:r>
            <a:r>
              <a:rPr lang="en-US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်ဳ</a:t>
            </a:r>
            <a:r>
              <a:rPr lang="en-US" sz="2400" dirty="0" err="1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ိးမ</a:t>
            </a:r>
            <a:r>
              <a:rPr lang="en-US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်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ား</a:t>
            </a:r>
            <a:r>
              <a:rPr lang="my-MM" sz="2400" dirty="0">
                <a:latin typeface="Zawgyi-One" pitchFamily="34" charset="0"/>
                <a:ea typeface="Calibri" pitchFamily="34" charset="0"/>
                <a:cs typeface="Zawgyi-One" pitchFamily="34" charset="0"/>
              </a:rPr>
              <a:t>ကို သိသိ သာသာ ေရွာင္ရွား နိုင္ေသာ ကာကြယ္ ေဆာင္ရြက္မႈ လုပ္ငန္း မ်ားျဖစ္သည္။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Zawgyi-One" pitchFamily="34" charset="0"/>
                <a:ea typeface="Calibri" pitchFamily="34" charset="0"/>
                <a:cs typeface="Zawgyi-One" pitchFamily="34" charset="0"/>
              </a:rPr>
              <a:t>(ISDR, 2009). </a:t>
            </a:r>
            <a:endParaRPr kumimoji="0" lang="en-US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>
                <a:latin typeface="Zawgyi-One" pitchFamily="34" charset="0"/>
                <a:cs typeface="Zawgyi-One" pitchFamily="34" charset="0"/>
              </a:rPr>
              <a:pPr/>
              <a:t>37</a:t>
            </a:fld>
            <a:endParaRPr lang="en-US">
              <a:latin typeface="Zawgyi-One" pitchFamily="34" charset="0"/>
              <a:cs typeface="Zawgyi-On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42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>
                <a:latin typeface="Zawgyi-One" pitchFamily="34" charset="0"/>
                <a:cs typeface="Zawgyi-One" pitchFamily="34" charset="0"/>
              </a:rPr>
              <a:t>ထိခ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ိုက္မႈေလ်ာ့နည္းေစျခင္း</a:t>
            </a:r>
            <a:r>
              <a:rPr lang="en-US" b="1" dirty="0" smtClean="0">
                <a:latin typeface="Zawgyi-One" pitchFamily="34" charset="0"/>
                <a:cs typeface="Zawgyi-One" pitchFamily="34" charset="0"/>
              </a:rPr>
              <a:t>(Mitigation)</a:t>
            </a:r>
            <a:endParaRPr lang="en-US" b="1" dirty="0">
              <a:latin typeface="Zawgyi-One" pitchFamily="34" charset="0"/>
              <a:cs typeface="Zawgyi-One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 l="5350" r="2623" b="18674"/>
          <a:stretch>
            <a:fillRect/>
          </a:stretch>
        </p:blipFill>
        <p:spPr bwMode="auto">
          <a:xfrm>
            <a:off x="0" y="2133601"/>
            <a:ext cx="8016742" cy="472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105400" y="1219200"/>
            <a:ext cx="3886200" cy="4212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my-MM" dirty="0">
                <a:latin typeface="Zawgyi-One" pitchFamily="34" charset="0"/>
                <a:cs typeface="Zawgyi-One" pitchFamily="34" charset="0"/>
              </a:rPr>
              <a:t>ေဘး</a:t>
            </a:r>
            <a:r>
              <a:rPr lang="my-MM" dirty="0" smtClean="0">
                <a:latin typeface="Zawgyi-One" pitchFamily="34" charset="0"/>
                <a:cs typeface="Zawgyi-One" pitchFamily="34" charset="0"/>
              </a:rPr>
              <a:t>အ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ႏ</a:t>
            </a:r>
            <a:r>
              <a:rPr lang="my-MM" dirty="0" smtClean="0">
                <a:latin typeface="Zawgyi-One" pitchFamily="34" charset="0"/>
                <a:cs typeface="Zawgyi-One" pitchFamily="34" charset="0"/>
              </a:rPr>
              <a:t>ၲ</a:t>
            </a:r>
            <a:r>
              <a:rPr lang="my-MM" dirty="0">
                <a:latin typeface="Zawgyi-One" pitchFamily="34" charset="0"/>
                <a:cs typeface="Zawgyi-One" pitchFamily="34" charset="0"/>
              </a:rPr>
              <a:t>ရာယ္မက်ေရာက္မီကပင္ေဘ</a:t>
            </a:r>
            <a:r>
              <a:rPr lang="my-MM" dirty="0" smtClean="0">
                <a:latin typeface="Zawgyi-One" pitchFamily="34" charset="0"/>
                <a:cs typeface="Zawgyi-One" pitchFamily="34" charset="0"/>
              </a:rPr>
              <a:t>း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my-MM" dirty="0" smtClean="0">
                <a:latin typeface="Zawgyi-One" pitchFamily="34" charset="0"/>
                <a:cs typeface="Zawgyi-One" pitchFamily="34" charset="0"/>
              </a:rPr>
              <a:t>ဒဏ</a:t>
            </a:r>
            <a:r>
              <a:rPr lang="my-MM" dirty="0">
                <a:latin typeface="Zawgyi-One" pitchFamily="34" charset="0"/>
                <a:cs typeface="Zawgyi-One" pitchFamily="34" charset="0"/>
              </a:rPr>
              <a:t>္ေလ်ာ့နည္းေရးအတြက္ေရရွည္စီမ</a:t>
            </a:r>
            <a:r>
              <a:rPr lang="my-MM" dirty="0" smtClean="0">
                <a:latin typeface="Zawgyi-One" pitchFamily="34" charset="0"/>
                <a:cs typeface="Zawgyi-One" pitchFamily="34" charset="0"/>
              </a:rPr>
              <a:t>ံ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my-MM" dirty="0" smtClean="0">
                <a:latin typeface="Zawgyi-One" pitchFamily="34" charset="0"/>
                <a:cs typeface="Zawgyi-One" pitchFamily="34" charset="0"/>
              </a:rPr>
              <a:t>ေ</a:t>
            </a:r>
            <a:r>
              <a:rPr lang="my-MM" dirty="0">
                <a:latin typeface="Zawgyi-One" pitchFamily="34" charset="0"/>
                <a:cs typeface="Zawgyi-One" pitchFamily="34" charset="0"/>
              </a:rPr>
              <a:t>ဆာင္ရြက္ခ်က</a:t>
            </a:r>
            <a:r>
              <a:rPr lang="my-MM" dirty="0" smtClean="0">
                <a:latin typeface="Zawgyi-One" pitchFamily="34" charset="0"/>
                <a:cs typeface="Zawgyi-One" pitchFamily="34" charset="0"/>
              </a:rPr>
              <a:t>္မ</a:t>
            </a:r>
            <a:r>
              <a:rPr lang="my-MM" dirty="0">
                <a:latin typeface="Zawgyi-One" pitchFamily="34" charset="0"/>
                <a:cs typeface="Zawgyi-One" pitchFamily="34" charset="0"/>
              </a:rPr>
              <a:t>်ား၊(အကယ္၍က</a:t>
            </a:r>
            <a:r>
              <a:rPr lang="my-MM" dirty="0" smtClean="0">
                <a:latin typeface="Zawgyi-One" pitchFamily="34" charset="0"/>
                <a:cs typeface="Zawgyi-One" pitchFamily="34" charset="0"/>
              </a:rPr>
              <a:t>်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my-MM" dirty="0" smtClean="0">
                <a:latin typeface="Zawgyi-One" pitchFamily="34" charset="0"/>
                <a:cs typeface="Zawgyi-One" pitchFamily="34" charset="0"/>
              </a:rPr>
              <a:t>ေ</a:t>
            </a:r>
            <a:r>
              <a:rPr lang="my-MM" dirty="0">
                <a:latin typeface="Zawgyi-One" pitchFamily="34" charset="0"/>
                <a:cs typeface="Zawgyi-One" pitchFamily="34" charset="0"/>
              </a:rPr>
              <a:t>ရာက္လာပါက)အသက္အိုးအိမ္စည</a:t>
            </a:r>
            <a:r>
              <a:rPr lang="my-MM" dirty="0" smtClean="0">
                <a:latin typeface="Zawgyi-One" pitchFamily="34" charset="0"/>
                <a:cs typeface="Zawgyi-One" pitchFamily="34" charset="0"/>
              </a:rPr>
              <a:t>္း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my-MM" dirty="0" smtClean="0">
                <a:latin typeface="Zawgyi-One" pitchFamily="34" charset="0"/>
                <a:cs typeface="Zawgyi-One" pitchFamily="34" charset="0"/>
              </a:rPr>
              <a:t>စ</a:t>
            </a:r>
            <a:r>
              <a:rPr lang="my-MM" dirty="0">
                <a:latin typeface="Zawgyi-One" pitchFamily="34" charset="0"/>
                <a:cs typeface="Zawgyi-One" pitchFamily="34" charset="0"/>
              </a:rPr>
              <a:t>ိမ္ဥစၥာလုပ္ငန္းေဆာင္တာ</a:t>
            </a:r>
            <a:r>
              <a:rPr lang="my-MM" dirty="0" smtClean="0">
                <a:latin typeface="Zawgyi-One" pitchFamily="34" charset="0"/>
                <a:cs typeface="Zawgyi-One" pitchFamily="34" charset="0"/>
              </a:rPr>
              <a:t>၊သဘ</a:t>
            </a:r>
            <a:r>
              <a:rPr lang="my-MM" dirty="0">
                <a:latin typeface="Zawgyi-One" pitchFamily="34" charset="0"/>
                <a:cs typeface="Zawgyi-One" pitchFamily="34" charset="0"/>
              </a:rPr>
              <a:t>ာဝပတ္ဝန္းက်င္ထိခိုက</a:t>
            </a:r>
            <a:r>
              <a:rPr lang="my-MM" dirty="0" smtClean="0">
                <a:latin typeface="Zawgyi-One" pitchFamily="34" charset="0"/>
                <a:cs typeface="Zawgyi-One" pitchFamily="34" charset="0"/>
              </a:rPr>
              <a:t>္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မႈ</a:t>
            </a:r>
            <a:r>
              <a:rPr lang="my-MM" dirty="0" smtClean="0">
                <a:latin typeface="Zawgyi-One" pitchFamily="34" charset="0"/>
                <a:cs typeface="Zawgyi-One" pitchFamily="34" charset="0"/>
              </a:rPr>
              <a:t>သက</a:t>
            </a:r>
            <a:r>
              <a:rPr lang="my-MM" dirty="0">
                <a:latin typeface="Zawgyi-One" pitchFamily="34" charset="0"/>
                <a:cs typeface="Zawgyi-One" pitchFamily="34" charset="0"/>
              </a:rPr>
              <a:t>္သာေစရန္ (သ</a:t>
            </a:r>
            <a:r>
              <a:rPr lang="my-MM" dirty="0" smtClean="0">
                <a:latin typeface="Zawgyi-One" pitchFamily="34" charset="0"/>
                <a:cs typeface="Zawgyi-One" pitchFamily="34" charset="0"/>
              </a:rPr>
              <a:t>ို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႔</a:t>
            </a:r>
            <a:r>
              <a:rPr lang="my-MM" dirty="0" smtClean="0">
                <a:latin typeface="Zawgyi-One" pitchFamily="34" charset="0"/>
                <a:cs typeface="Zawgyi-One" pitchFamily="34" charset="0"/>
              </a:rPr>
              <a:t>) </a:t>
            </a:r>
            <a:r>
              <a:rPr lang="my-MM" dirty="0">
                <a:latin typeface="Zawgyi-One" pitchFamily="34" charset="0"/>
                <a:cs typeface="Zawgyi-One" pitchFamily="34" charset="0"/>
              </a:rPr>
              <a:t>ေလ်ာ့နည္းနိုင္သမွ်ေလ်ာ့နည္းေစရန္ 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ႀ</a:t>
            </a:r>
            <a:r>
              <a:rPr lang="my-MM" dirty="0" smtClean="0">
                <a:latin typeface="Zawgyi-One" pitchFamily="34" charset="0"/>
                <a:cs typeface="Zawgyi-One" pitchFamily="34" charset="0"/>
              </a:rPr>
              <a:t>ကိ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ဳ</a:t>
            </a:r>
            <a:r>
              <a:rPr lang="my-MM" dirty="0" smtClean="0">
                <a:latin typeface="Zawgyi-One" pitchFamily="34" charset="0"/>
                <a:cs typeface="Zawgyi-One" pitchFamily="34" charset="0"/>
              </a:rPr>
              <a:t>တင</a:t>
            </a:r>
            <a:r>
              <a:rPr lang="my-MM" dirty="0">
                <a:latin typeface="Zawgyi-One" pitchFamily="34" charset="0"/>
                <a:cs typeface="Zawgyi-One" pitchFamily="34" charset="0"/>
              </a:rPr>
              <a:t>္ျပင္ဆင္ထားမွုစေသာလုပ္ရပ္အားလံုး</a:t>
            </a:r>
            <a:r>
              <a:rPr lang="my-MM" dirty="0" smtClean="0">
                <a:latin typeface="Zawgyi-One" pitchFamily="34" charset="0"/>
                <a:cs typeface="Zawgyi-One" pitchFamily="34" charset="0"/>
              </a:rPr>
              <a:t>ကို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ထိခိုက္မႈေလ်ာ့နည္းေစျခင္းဟုေခၚသည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္။(ISDR</a:t>
            </a:r>
            <a:r>
              <a:rPr lang="en-US" dirty="0">
                <a:latin typeface="Zawgyi-One" pitchFamily="34" charset="0"/>
                <a:cs typeface="Zawgyi-One" pitchFamily="34" charset="0"/>
              </a:rPr>
              <a:t>, 2009).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>
                <a:latin typeface="Zawgyi-One" pitchFamily="34" charset="0"/>
                <a:cs typeface="Zawgyi-One" pitchFamily="34" charset="0"/>
              </a:rPr>
              <a:pPr/>
              <a:t>38</a:t>
            </a:fld>
            <a:endParaRPr lang="en-US">
              <a:latin typeface="Zawgyi-One" pitchFamily="34" charset="0"/>
              <a:cs typeface="Zawgyi-On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33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Zawgyi-One" pitchFamily="34" charset="0"/>
                <a:cs typeface="Zawgyi-One" pitchFamily="34" charset="0"/>
              </a:rPr>
              <a:t>ၾ</a:t>
            </a:r>
            <a:r>
              <a:rPr lang="en-US" b="1" dirty="0" err="1" smtClean="0">
                <a:latin typeface="Zawgyi-One" pitchFamily="34" charset="0"/>
                <a:cs typeface="Zawgyi-One" pitchFamily="34" charset="0"/>
              </a:rPr>
              <a:t>ကိဳတင</a:t>
            </a:r>
            <a:r>
              <a:rPr lang="en-US" b="1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b="1" dirty="0" err="1" smtClean="0">
                <a:latin typeface="Zawgyi-One" pitchFamily="34" charset="0"/>
                <a:cs typeface="Zawgyi-One" pitchFamily="34" charset="0"/>
              </a:rPr>
              <a:t>ပင္ဆင</a:t>
            </a:r>
            <a:r>
              <a:rPr lang="en-US" b="1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b="1" dirty="0" err="1" smtClean="0">
                <a:latin typeface="Zawgyi-One" pitchFamily="34" charset="0"/>
                <a:cs typeface="Zawgyi-One" pitchFamily="34" charset="0"/>
              </a:rPr>
              <a:t>ခင္း</a:t>
            </a:r>
            <a:r>
              <a:rPr lang="en-US" b="1" dirty="0" smtClean="0">
                <a:latin typeface="Zawgyi-One" pitchFamily="34" charset="0"/>
                <a:cs typeface="Zawgyi-One" pitchFamily="34" charset="0"/>
              </a:rPr>
              <a:t>(Preparedness)</a:t>
            </a:r>
            <a:endParaRPr lang="en-US" b="1" dirty="0">
              <a:latin typeface="Zawgyi-One" pitchFamily="34" charset="0"/>
              <a:cs typeface="Zawgyi-One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18"/>
          <a:stretch>
            <a:fillRect/>
          </a:stretch>
        </p:blipFill>
        <p:spPr bwMode="auto">
          <a:xfrm>
            <a:off x="381000" y="3276600"/>
            <a:ext cx="55626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304800" y="1295400"/>
            <a:ext cx="8839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အ</a:t>
            </a:r>
            <a:r>
              <a:rPr lang="en-US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ႏ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ၲ</a:t>
            </a:r>
            <a:r>
              <a:rPr lang="my-MM" sz="2400" dirty="0">
                <a:latin typeface="Zawgyi-One" pitchFamily="34" charset="0"/>
                <a:ea typeface="Calibri" pitchFamily="34" charset="0"/>
                <a:cs typeface="Zawgyi-One" pitchFamily="34" charset="0"/>
              </a:rPr>
              <a:t>ရာယ္ တစ္ရပ္က်ေရာက္ပါက စနစ္တက်ထိေရာက္စြာ စီစဥ္တ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ံု</a:t>
            </a:r>
            <a:r>
              <a:rPr lang="en-US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႔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ျ</a:t>
            </a:r>
            <a:r>
              <a:rPr lang="my-MM" sz="2400" dirty="0">
                <a:latin typeface="Zawgyi-One" pitchFamily="34" charset="0"/>
                <a:ea typeface="Calibri" pitchFamily="34" charset="0"/>
                <a:cs typeface="Zawgyi-One" pitchFamily="34" charset="0"/>
              </a:rPr>
              <a:t>ပန္ေဆာင္ရြက္ျခင္းျဖင့္  အသက္၊ အိုးအိမ္၊ စည္းစိမ္ဥစၥာ၊ လုပ္ငန္းေဆာင္တာ၊ သဘာဝပတ္ဝန္းက်င္စသည္ </a:t>
            </a:r>
            <a:r>
              <a:rPr lang="en-US" sz="2400" dirty="0" err="1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တို</a:t>
            </a:r>
            <a:r>
              <a:rPr lang="en-US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႕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ထ</a:t>
            </a:r>
            <a:r>
              <a:rPr lang="my-MM" sz="2400" dirty="0">
                <a:latin typeface="Zawgyi-One" pitchFamily="34" charset="0"/>
                <a:ea typeface="Calibri" pitchFamily="34" charset="0"/>
                <a:cs typeface="Zawgyi-One" pitchFamily="34" charset="0"/>
              </a:rPr>
              <a:t>ိခိုက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္</a:t>
            </a:r>
            <a:r>
              <a:rPr lang="en-US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မႈ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မရ</a:t>
            </a:r>
            <a:r>
              <a:rPr lang="my-MM" sz="2400" dirty="0">
                <a:latin typeface="Zawgyi-One" pitchFamily="34" charset="0"/>
                <a:ea typeface="Calibri" pitchFamily="34" charset="0"/>
                <a:cs typeface="Zawgyi-One" pitchFamily="34" charset="0"/>
              </a:rPr>
              <a:t>ိွေစရန္   (သ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ို</a:t>
            </a:r>
            <a:r>
              <a:rPr lang="en-US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႔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)ထ</a:t>
            </a:r>
            <a:r>
              <a:rPr lang="my-MM" sz="2400" dirty="0">
                <a:latin typeface="Zawgyi-One" pitchFamily="34" charset="0"/>
                <a:ea typeface="Calibri" pitchFamily="34" charset="0"/>
                <a:cs typeface="Zawgyi-One" pitchFamily="34" charset="0"/>
              </a:rPr>
              <a:t>ိခိုက္ပ်က္စ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ီ</a:t>
            </a:r>
            <a:r>
              <a:rPr lang="en-US" sz="2400" dirty="0" err="1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းမႈမ်ားမ</a:t>
            </a:r>
            <a:r>
              <a:rPr lang="en-US" sz="2400" dirty="0">
                <a:latin typeface="Zawgyi-One" pitchFamily="34" charset="0"/>
                <a:ea typeface="Calibri" pitchFamily="34" charset="0"/>
                <a:cs typeface="Zawgyi-One" pitchFamily="34" charset="0"/>
              </a:rPr>
              <a:t>ွ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 </a:t>
            </a:r>
            <a:r>
              <a:rPr lang="my-MM" sz="2400" dirty="0">
                <a:latin typeface="Zawgyi-One" pitchFamily="34" charset="0"/>
                <a:ea typeface="Calibri" pitchFamily="34" charset="0"/>
                <a:cs typeface="Zawgyi-One" pitchFamily="34" charset="0"/>
              </a:rPr>
              <a:t>ေလ်ာ့နည္း ေစရန္ျကိုတင္ျပင္ဆင္ ထားရိွမွုကိုေခၚဆိုပါသည္။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Zawgyi-One" pitchFamily="34" charset="0"/>
                <a:ea typeface="Calibri" pitchFamily="34" charset="0"/>
                <a:cs typeface="Zawgyi-One" pitchFamily="34" charset="0"/>
              </a:rPr>
              <a:t>(ISDR, 2009). </a:t>
            </a:r>
            <a:endParaRPr kumimoji="0" lang="en-US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>
                <a:latin typeface="Zawgyi-One" pitchFamily="34" charset="0"/>
                <a:cs typeface="Zawgyi-One" pitchFamily="34" charset="0"/>
              </a:rPr>
              <a:pPr/>
              <a:t>39</a:t>
            </a:fld>
            <a:endParaRPr lang="en-US">
              <a:latin typeface="Zawgyi-One" pitchFamily="34" charset="0"/>
              <a:cs typeface="Zawgyi-On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21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>
                <a:latin typeface="Zawgyi-One" pitchFamily="34" charset="0"/>
                <a:cs typeface="Zawgyi-One" pitchFamily="34" charset="0"/>
              </a:rPr>
              <a:t>ရပ္ရြာလူထုအေျချပဳေဘးအ</a:t>
            </a:r>
            <a:r>
              <a:rPr lang="en-US" sz="2800" dirty="0" smtClean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sz="2800" dirty="0" err="1" smtClean="0">
                <a:latin typeface="Zawgyi-One" pitchFamily="34" charset="0"/>
                <a:cs typeface="Zawgyi-One" pitchFamily="34" charset="0"/>
              </a:rPr>
              <a:t>ရာယ္ေလ်ာ့ပါးေရးလက္စြဲ</a:t>
            </a:r>
            <a:r>
              <a:rPr lang="en-US" sz="28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2800" dirty="0" err="1" smtClean="0">
                <a:latin typeface="Zawgyi-One" pitchFamily="34" charset="0"/>
                <a:cs typeface="Zawgyi-One" pitchFamily="34" charset="0"/>
              </a:rPr>
              <a:t>စာအုပ္ဆိုသည္မွာအဘယ္နည္း</a:t>
            </a:r>
            <a:r>
              <a:rPr lang="en-US" sz="2800" dirty="0" smtClean="0">
                <a:latin typeface="Zawgyi-One" pitchFamily="34" charset="0"/>
                <a:cs typeface="Zawgyi-One" pitchFamily="34" charset="0"/>
              </a:rPr>
              <a:t>။</a:t>
            </a:r>
            <a:endParaRPr lang="en-US" sz="2800" b="1" dirty="0">
              <a:solidFill>
                <a:srgbClr val="C00000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1520" y="1556792"/>
            <a:ext cx="8663880" cy="482453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      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ရပ</a:t>
            </a:r>
            <a:r>
              <a:rPr lang="en-US" sz="1900" dirty="0" err="1">
                <a:latin typeface="Zawgyi-One" pitchFamily="34" charset="0"/>
                <a:cs typeface="Zawgyi-One" pitchFamily="34" charset="0"/>
              </a:rPr>
              <a:t>္ရြာလူထုအေျချပ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ဳေ</a:t>
            </a:r>
            <a:r>
              <a:rPr lang="en-US" sz="1900" dirty="0" err="1">
                <a:latin typeface="Zawgyi-One" pitchFamily="34" charset="0"/>
                <a:cs typeface="Zawgyi-One" pitchFamily="34" charset="0"/>
              </a:rPr>
              <a:t>ဘးအ</a:t>
            </a:r>
            <a:r>
              <a:rPr lang="en-US" sz="1900" dirty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sz="1900" dirty="0" err="1">
                <a:latin typeface="Zawgyi-One" pitchFamily="34" charset="0"/>
                <a:cs typeface="Zawgyi-One" pitchFamily="34" charset="0"/>
              </a:rPr>
              <a:t>ရာယ္ေလ်ာ့ပါ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းေရးလက</a:t>
            </a:r>
            <a:r>
              <a:rPr lang="en-US" sz="1900" dirty="0" err="1">
                <a:latin typeface="Zawgyi-One" pitchFamily="34" charset="0"/>
                <a:cs typeface="Zawgyi-One" pitchFamily="34" charset="0"/>
              </a:rPr>
              <a:t>္စြ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ဲစာအုပ</a:t>
            </a:r>
            <a:r>
              <a:rPr lang="en-US" sz="1900" dirty="0" err="1">
                <a:latin typeface="Zawgyi-One" pitchFamily="34" charset="0"/>
                <a:cs typeface="Zawgyi-One" pitchFamily="34" charset="0"/>
              </a:rPr>
              <a:t>္ဆို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သည္မွာ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ရပ</a:t>
            </a:r>
            <a:r>
              <a:rPr lang="en-US" sz="1900" dirty="0" err="1">
                <a:latin typeface="Zawgyi-One" pitchFamily="34" charset="0"/>
                <a:cs typeface="Zawgyi-One" pitchFamily="34" charset="0"/>
              </a:rPr>
              <a:t>္ရ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ြာလူထု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အေ</a:t>
            </a:r>
            <a:r>
              <a:rPr lang="en-US" sz="1900" dirty="0" err="1">
                <a:latin typeface="Zawgyi-One" pitchFamily="34" charset="0"/>
                <a:cs typeface="Zawgyi-One" pitchFamily="34" charset="0"/>
              </a:rPr>
              <a:t>ျချပဳေဘးအ</a:t>
            </a:r>
            <a:r>
              <a:rPr lang="en-US" sz="1900" dirty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sz="1900" dirty="0" err="1">
                <a:latin typeface="Zawgyi-One" pitchFamily="34" charset="0"/>
                <a:cs typeface="Zawgyi-One" pitchFamily="34" charset="0"/>
              </a:rPr>
              <a:t>ရာယ္ေလ်ာ့ပါ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းေရးသင္တန္းတက္ထားျပီးေသာ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 ျ</a:t>
            </a:r>
            <a:r>
              <a:rPr lang="en-US" sz="1900" dirty="0" err="1">
                <a:latin typeface="Zawgyi-One" pitchFamily="34" charset="0"/>
                <a:cs typeface="Zawgyi-One" pitchFamily="34" charset="0"/>
              </a:rPr>
              <a:t>မန္မာႏိုင္ငံၾကက္ေျ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ခနီ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ေစတနာ</a:t>
            </a:r>
            <a:r>
              <a:rPr lang="en-US" sz="1900" dirty="0" err="1">
                <a:latin typeface="Zawgyi-One" pitchFamily="34" charset="0"/>
                <a:cs typeface="Zawgyi-One" pitchFamily="34" charset="0"/>
              </a:rPr>
              <a:t>့လုပ္အားရွင္မ်ား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၊ ျ</a:t>
            </a:r>
            <a:r>
              <a:rPr lang="en-US" sz="1900" dirty="0">
                <a:latin typeface="Zawgyi-One" pitchFamily="34" charset="0"/>
                <a:cs typeface="Zawgyi-One" pitchFamily="34" charset="0"/>
              </a:rPr>
              <a:t>မန္မာႏိုင္ငံၾကက္ေျခနီအသင္းမွ၀န္ထမ္းမ်ားႏွင့္ ျ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မန္မာႏိုင္ငံ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အတြင္းရွိ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ရပ္ရြာလူထုအေျချပဳေဘးအ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ရာယ္ေလ်ာ့ပါးေရး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900" dirty="0" err="1">
                <a:latin typeface="Zawgyi-One" pitchFamily="34" charset="0"/>
                <a:cs typeface="Zawgyi-One" pitchFamily="34" charset="0"/>
              </a:rPr>
              <a:t>အစီအစဥ္မ်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ားကို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လုပ</a:t>
            </a:r>
            <a:r>
              <a:rPr lang="en-US" sz="1900" dirty="0" err="1">
                <a:latin typeface="Zawgyi-One" pitchFamily="34" charset="0"/>
                <a:cs typeface="Zawgyi-One" pitchFamily="34" charset="0"/>
              </a:rPr>
              <a:t>္ေဆာင္သူမ်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ားအား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လုပ</a:t>
            </a:r>
            <a:r>
              <a:rPr lang="en-US" sz="1900" dirty="0" err="1">
                <a:latin typeface="Zawgyi-One" pitchFamily="34" charset="0"/>
                <a:cs typeface="Zawgyi-One" pitchFamily="34" charset="0"/>
              </a:rPr>
              <a:t>္ေဆာင္ပံုလုပ္ေဆာင္နည္းမ်ားကို</a:t>
            </a:r>
            <a:r>
              <a:rPr lang="en-US" sz="1900" dirty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လမ္းညႊန္ထားေသာ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စာအုပ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ဖစ္ည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္။ 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ရပ္ရြာအေျချပဳေဘးအ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ရာယ္ေလ်ာ့ပါးေရး</a:t>
            </a:r>
            <a:r>
              <a:rPr lang="en-US" sz="1900" dirty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အသိပညာေပးပစၥည္းကိရိယာ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 ေသတၱာအပါအ၀င္ 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ရပ</a:t>
            </a:r>
            <a:r>
              <a:rPr lang="en-US" sz="1900" dirty="0" err="1">
                <a:latin typeface="Zawgyi-One" pitchFamily="34" charset="0"/>
                <a:cs typeface="Zawgyi-One" pitchFamily="34" charset="0"/>
              </a:rPr>
              <a:t>္ရြာလူထုအေျချပဳေဘးအ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ရာယ္ေ</a:t>
            </a:r>
            <a:r>
              <a:rPr lang="en-US" sz="1900" dirty="0" err="1">
                <a:latin typeface="Zawgyi-One" pitchFamily="34" charset="0"/>
                <a:cs typeface="Zawgyi-One" pitchFamily="34" charset="0"/>
              </a:rPr>
              <a:t>လ်ာ့ပါ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းေရး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လက္စြဲစာအုပ္မ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ွ ျ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မန္မာႏိုင္ငံတြင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္ 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ရပ္ရြာလူထုအေျချပဳလုပ္ငန္းမ်ား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လုပ္ေဆာင္ပံုအဆင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့္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အဆင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့္ႏွင့္ 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လုပ္ငန္းအဆင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့္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အလိုက္အသံုးျပဳေသာ</a:t>
            </a:r>
            <a:r>
              <a:rPr lang="en-US" sz="1900" smtClean="0">
                <a:latin typeface="Zawgyi-One" pitchFamily="34" charset="0"/>
                <a:cs typeface="Zawgyi-One" pitchFamily="34" charset="0"/>
              </a:rPr>
              <a:t> လက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္ႏွ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က္ကိရိယာမ်ားအသံုးျပဳပံုတို႔ကို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လမ္းညႊန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္</a:t>
            </a:r>
            <a:r>
              <a:rPr lang="en-US" sz="1900" dirty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ပံ့ပိုးေပးပါသည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္။</a:t>
            </a:r>
            <a:endParaRPr lang="en-US" sz="1900" dirty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>
                <a:latin typeface="Zawgyi-One" pitchFamily="34" charset="0"/>
                <a:cs typeface="Zawgyi-One" pitchFamily="34" charset="0"/>
              </a:rPr>
              <a:pPr/>
              <a:t>4</a:t>
            </a:fld>
            <a:endParaRPr lang="en-US">
              <a:latin typeface="Zawgyi-One" pitchFamily="34" charset="0"/>
              <a:cs typeface="Zawgyi-On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latin typeface="Zawgyi-One" pitchFamily="34" charset="0"/>
                <a:cs typeface="Zawgyi-One" pitchFamily="34" charset="0"/>
              </a:rPr>
              <a:t>တုံ</a:t>
            </a:r>
            <a:r>
              <a:rPr lang="en-US" b="1" dirty="0" smtClean="0">
                <a:latin typeface="Zawgyi-One" pitchFamily="34" charset="0"/>
                <a:cs typeface="Zawgyi-One" pitchFamily="34" charset="0"/>
              </a:rPr>
              <a:t>႔ျ</a:t>
            </a:r>
            <a:r>
              <a:rPr lang="en-US" b="1" dirty="0" err="1" smtClean="0">
                <a:latin typeface="Zawgyi-One" pitchFamily="34" charset="0"/>
                <a:cs typeface="Zawgyi-One" pitchFamily="34" charset="0"/>
              </a:rPr>
              <a:t>ပန</a:t>
            </a:r>
            <a:r>
              <a:rPr lang="en-US" b="1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b="1" dirty="0" err="1" smtClean="0">
                <a:latin typeface="Zawgyi-One" pitchFamily="34" charset="0"/>
                <a:cs typeface="Zawgyi-One" pitchFamily="34" charset="0"/>
              </a:rPr>
              <a:t>ခင္း</a:t>
            </a:r>
            <a:r>
              <a:rPr lang="en-US" b="1" dirty="0" smtClean="0">
                <a:latin typeface="Zawgyi-One" pitchFamily="34" charset="0"/>
                <a:cs typeface="Zawgyi-One" pitchFamily="34" charset="0"/>
              </a:rPr>
              <a:t>ႏွင့္</a:t>
            </a:r>
            <a:r>
              <a:rPr lang="en-US" b="1" dirty="0" err="1" smtClean="0">
                <a:latin typeface="Zawgyi-One" pitchFamily="34" charset="0"/>
                <a:cs typeface="Zawgyi-One" pitchFamily="34" charset="0"/>
              </a:rPr>
              <a:t>ကယ္ဆယ</a:t>
            </a:r>
            <a:r>
              <a:rPr lang="en-US" b="1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b="1" dirty="0" err="1" smtClean="0">
                <a:latin typeface="Zawgyi-One" pitchFamily="34" charset="0"/>
                <a:cs typeface="Zawgyi-One" pitchFamily="34" charset="0"/>
              </a:rPr>
              <a:t>ခင္း</a:t>
            </a:r>
            <a:r>
              <a:rPr lang="en-US" b="1" dirty="0" smtClean="0">
                <a:latin typeface="Zawgyi-One" pitchFamily="34" charset="0"/>
                <a:cs typeface="Zawgyi-One" pitchFamily="34" charset="0"/>
              </a:rPr>
              <a:t>(Response/Relief)</a:t>
            </a:r>
            <a:endParaRPr lang="en-US" b="1" dirty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1066800"/>
            <a:ext cx="8305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my-MM" dirty="0">
                <a:latin typeface="Zawgyi-One" pitchFamily="34" charset="0"/>
                <a:cs typeface="Zawgyi-One" pitchFamily="34" charset="0"/>
              </a:rPr>
              <a:t>ထိ</a:t>
            </a:r>
            <a:r>
              <a:rPr lang="my-MM" dirty="0" smtClean="0">
                <a:latin typeface="Zawgyi-One" pitchFamily="34" charset="0"/>
                <a:cs typeface="Zawgyi-One" pitchFamily="34" charset="0"/>
              </a:rPr>
              <a:t>ခ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ို</a:t>
            </a:r>
            <a:r>
              <a:rPr lang="my-MM" dirty="0" smtClean="0">
                <a:latin typeface="Zawgyi-One" pitchFamily="34" charset="0"/>
                <a:cs typeface="Zawgyi-One" pitchFamily="34" charset="0"/>
              </a:rPr>
              <a:t>က</a:t>
            </a:r>
            <a:r>
              <a:rPr lang="my-MM" dirty="0">
                <a:latin typeface="Zawgyi-One" pitchFamily="34" charset="0"/>
                <a:cs typeface="Zawgyi-One" pitchFamily="34" charset="0"/>
              </a:rPr>
              <a:t>္မႈ ျဖစ္ပြါးျပီးေနာက္ ကလအတြင္း ျပသနာမ်ားကို 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အေရးေပၚအေျခအေနတြင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္ </a:t>
            </a:r>
            <a:r>
              <a:rPr lang="my-MM" dirty="0" smtClean="0">
                <a:latin typeface="Zawgyi-One" pitchFamily="34" charset="0"/>
                <a:cs typeface="Zawgyi-One" pitchFamily="34" charset="0"/>
              </a:rPr>
              <a:t>အတ</a:t>
            </a:r>
            <a:r>
              <a:rPr lang="my-MM" dirty="0">
                <a:latin typeface="Zawgyi-One" pitchFamily="34" charset="0"/>
                <a:cs typeface="Zawgyi-One" pitchFamily="34" charset="0"/>
              </a:rPr>
              <a:t>ိုင္းအတာတစ္ခုအထိ ေျဖရွင္းေရားအတြက္ေဘး</a:t>
            </a:r>
            <a:r>
              <a:rPr lang="my-MM" dirty="0" smtClean="0">
                <a:latin typeface="Zawgyi-One" pitchFamily="34" charset="0"/>
                <a:cs typeface="Zawgyi-One" pitchFamily="34" charset="0"/>
              </a:rPr>
              <a:t>အ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ႏ</a:t>
            </a:r>
            <a:r>
              <a:rPr lang="my-MM" dirty="0" smtClean="0">
                <a:latin typeface="Zawgyi-One" pitchFamily="34" charset="0"/>
                <a:cs typeface="Zawgyi-One" pitchFamily="34" charset="0"/>
              </a:rPr>
              <a:t>ၲ</a:t>
            </a:r>
            <a:r>
              <a:rPr lang="my-MM" dirty="0">
                <a:latin typeface="Zawgyi-One" pitchFamily="34" charset="0"/>
                <a:cs typeface="Zawgyi-One" pitchFamily="34" charset="0"/>
              </a:rPr>
              <a:t>ရာယ္ ျဖစ္ပ</a:t>
            </a:r>
            <a:r>
              <a:rPr lang="my-MM" dirty="0" smtClean="0">
                <a:latin typeface="Zawgyi-One" pitchFamily="34" charset="0"/>
                <a:cs typeface="Zawgyi-One" pitchFamily="34" charset="0"/>
              </a:rPr>
              <a:t>ြါးေ</a:t>
            </a:r>
            <a:r>
              <a:rPr lang="my-MM" dirty="0">
                <a:latin typeface="Zawgyi-One" pitchFamily="34" charset="0"/>
                <a:cs typeface="Zawgyi-One" pitchFamily="34" charset="0"/>
              </a:rPr>
              <a:t>နစဥ္နွင့္ ျဖစ္ပြါးျပီး ခ်က္ခ်င္းေဆာင္ရြက္ ေသာအစီအမံအားလံုး (ဆံုးရံႈးမႈ အကဲျဖတ္ ျခင္း၊ အပ်က္အစီမ</a:t>
            </a:r>
            <a:r>
              <a:rPr lang="my-MM" dirty="0" smtClean="0">
                <a:latin typeface="Zawgyi-One" pitchFamily="34" charset="0"/>
                <a:cs typeface="Zawgyi-One" pitchFamily="34" charset="0"/>
              </a:rPr>
              <a:t>်ား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my-MM" dirty="0" smtClean="0">
                <a:latin typeface="Zawgyi-One" pitchFamily="34" charset="0"/>
                <a:cs typeface="Zawgyi-One" pitchFamily="34" charset="0"/>
              </a:rPr>
              <a:t>ဖယ</a:t>
            </a:r>
            <a:r>
              <a:rPr lang="my-MM" dirty="0">
                <a:latin typeface="Zawgyi-One" pitchFamily="34" charset="0"/>
                <a:cs typeface="Zawgyi-One" pitchFamily="34" charset="0"/>
              </a:rPr>
              <a:t>္ရ</a:t>
            </a:r>
            <a:r>
              <a:rPr lang="my-MM" dirty="0" smtClean="0">
                <a:latin typeface="Zawgyi-One" pitchFamily="34" charset="0"/>
                <a:cs typeface="Zawgyi-One" pitchFamily="34" charset="0"/>
              </a:rPr>
              <a:t>ွားျ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ခင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္</a:t>
            </a:r>
            <a:r>
              <a:rPr lang="my-MM" dirty="0" smtClean="0">
                <a:latin typeface="Zawgyi-One" pitchFamily="34" charset="0"/>
                <a:cs typeface="Zawgyi-One" pitchFamily="34" charset="0"/>
              </a:rPr>
              <a:t>း</a:t>
            </a:r>
            <a:r>
              <a:rPr lang="my-MM" dirty="0">
                <a:latin typeface="Zawgyi-One" pitchFamily="34" charset="0"/>
                <a:cs typeface="Zawgyi-One" pitchFamily="34" charset="0"/>
              </a:rPr>
              <a:t>၊ ရွာေဖ</a:t>
            </a:r>
            <a:r>
              <a:rPr lang="my-MM" dirty="0" smtClean="0">
                <a:latin typeface="Zawgyi-One" pitchFamily="34" charset="0"/>
                <a:cs typeface="Zawgyi-One" pitchFamily="34" charset="0"/>
              </a:rPr>
              <a:t>ြကယ</a:t>
            </a:r>
            <a:r>
              <a:rPr lang="my-MM" dirty="0">
                <a:latin typeface="Zawgyi-One" pitchFamily="34" charset="0"/>
                <a:cs typeface="Zawgyi-One" pitchFamily="34" charset="0"/>
              </a:rPr>
              <a:t>္ဆယ္ျခင္း</a:t>
            </a:r>
            <a:r>
              <a:rPr lang="my-MM" dirty="0" smtClean="0">
                <a:latin typeface="Zawgyi-One" pitchFamily="34" charset="0"/>
                <a:cs typeface="Zawgyi-One" pitchFamily="34" charset="0"/>
              </a:rPr>
              <a:t>၊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my-MM" dirty="0" smtClean="0">
                <a:latin typeface="Zawgyi-One" pitchFamily="34" charset="0"/>
                <a:cs typeface="Zawgyi-One" pitchFamily="34" charset="0"/>
              </a:rPr>
              <a:t>အ</a:t>
            </a:r>
            <a:r>
              <a:rPr lang="my-MM" dirty="0">
                <a:latin typeface="Zawgyi-One" pitchFamily="34" charset="0"/>
                <a:cs typeface="Zawgyi-One" pitchFamily="34" charset="0"/>
              </a:rPr>
              <a:t>ေရးေပၚေဆးဝါးကုသျခင္း</a:t>
            </a:r>
            <a:r>
              <a:rPr lang="my-MM" dirty="0" smtClean="0">
                <a:latin typeface="Zawgyi-One" pitchFamily="34" charset="0"/>
                <a:cs typeface="Zawgyi-One" pitchFamily="34" charset="0"/>
              </a:rPr>
              <a:t>)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မ်ား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 ျ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ပဳလုပ္ေဆာင္ရြက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္ 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နိုင္ရန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ဖစ္သည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္။  </a:t>
            </a:r>
            <a:r>
              <a:rPr lang="en-US" sz="1400" i="1" dirty="0" smtClean="0">
                <a:latin typeface="Zawgyi-One" pitchFamily="34" charset="0"/>
                <a:cs typeface="Zawgyi-One" pitchFamily="34" charset="0"/>
              </a:rPr>
              <a:t>(ISDR, 2009)</a:t>
            </a:r>
            <a:endParaRPr lang="en-US" i="1" dirty="0">
              <a:latin typeface="Zawgyi-One" pitchFamily="34" charset="0"/>
              <a:cs typeface="Zawgyi-One" pitchFamily="34" charset="0"/>
            </a:endParaRPr>
          </a:p>
        </p:txBody>
      </p:sp>
      <p:pic>
        <p:nvPicPr>
          <p:cNvPr id="5" name="Picture 10" descr="Picture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" y="2667000"/>
            <a:ext cx="4071937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85800" y="6096002"/>
            <a:ext cx="417671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i="1" dirty="0" err="1" smtClean="0">
                <a:latin typeface="Zawgyi-One" pitchFamily="34" charset="0"/>
                <a:cs typeface="Zawgyi-One" pitchFamily="34" charset="0"/>
              </a:rPr>
              <a:t>အင္ဒိုနီးရွားႏိုင္ငံ</a:t>
            </a:r>
            <a:r>
              <a:rPr lang="en-US" sz="1400" i="1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400" i="1" dirty="0" err="1" smtClean="0">
                <a:latin typeface="Zawgyi-One" pitchFamily="34" charset="0"/>
                <a:cs typeface="Zawgyi-One" pitchFamily="34" charset="0"/>
              </a:rPr>
              <a:t>ဘန္ဒအတ္ခ</a:t>
            </a:r>
            <a:r>
              <a:rPr lang="en-US" sz="1400" i="1" dirty="0" smtClean="0">
                <a:latin typeface="Zawgyi-One" pitchFamily="34" charset="0"/>
                <a:cs typeface="Zawgyi-One" pitchFamily="34" charset="0"/>
              </a:rPr>
              <a:t>်္ျ</a:t>
            </a:r>
            <a:r>
              <a:rPr lang="en-US" sz="1400" i="1" dirty="0" err="1" smtClean="0">
                <a:latin typeface="Zawgyi-One" pitchFamily="34" charset="0"/>
                <a:cs typeface="Zawgyi-One" pitchFamily="34" charset="0"/>
              </a:rPr>
              <a:t>မို</a:t>
            </a:r>
            <a:r>
              <a:rPr lang="en-US" sz="1400" i="1" dirty="0" smtClean="0">
                <a:latin typeface="Zawgyi-One" pitchFamily="34" charset="0"/>
                <a:cs typeface="Zawgyi-One" pitchFamily="34" charset="0"/>
              </a:rPr>
              <a:t>ဳ႔</a:t>
            </a:r>
            <a:r>
              <a:rPr lang="en-US" sz="1400" i="1" dirty="0" err="1" smtClean="0">
                <a:latin typeface="Zawgyi-One" pitchFamily="34" charset="0"/>
                <a:cs typeface="Zawgyi-One" pitchFamily="34" charset="0"/>
              </a:rPr>
              <a:t>နယ္တြင</a:t>
            </a:r>
            <a:r>
              <a:rPr lang="en-US" sz="1400" i="1" dirty="0" smtClean="0">
                <a:latin typeface="Zawgyi-One" pitchFamily="34" charset="0"/>
                <a:cs typeface="Zawgyi-One" pitchFamily="34" charset="0"/>
              </a:rPr>
              <a:t>္ </a:t>
            </a:r>
            <a:r>
              <a:rPr lang="en-US" sz="1400" i="1" dirty="0" err="1" smtClean="0">
                <a:latin typeface="Zawgyi-One" pitchFamily="34" charset="0"/>
                <a:cs typeface="Zawgyi-One" pitchFamily="34" charset="0"/>
              </a:rPr>
              <a:t>စူနာမီေဘး</a:t>
            </a:r>
            <a:r>
              <a:rPr lang="en-US" sz="1400" i="1" dirty="0" smtClean="0">
                <a:latin typeface="Zawgyi-One" pitchFamily="34" charset="0"/>
                <a:cs typeface="Zawgyi-One" pitchFamily="34" charset="0"/>
              </a:rPr>
              <a:t> ျ</a:t>
            </a:r>
            <a:r>
              <a:rPr lang="en-US" sz="1400" i="1" dirty="0" err="1" smtClean="0">
                <a:latin typeface="Zawgyi-One" pitchFamily="34" charset="0"/>
                <a:cs typeface="Zawgyi-One" pitchFamily="34" charset="0"/>
              </a:rPr>
              <a:t>ဖစ္ပြားျပီးေနာက</a:t>
            </a:r>
            <a:r>
              <a:rPr lang="en-US" sz="1400" i="1" dirty="0" smtClean="0">
                <a:latin typeface="Zawgyi-One" pitchFamily="34" charset="0"/>
                <a:cs typeface="Zawgyi-One" pitchFamily="34" charset="0"/>
              </a:rPr>
              <a:t>္ </a:t>
            </a:r>
            <a:r>
              <a:rPr lang="en-US" sz="1400" i="1" dirty="0" err="1" smtClean="0">
                <a:latin typeface="Zawgyi-One" pitchFamily="34" charset="0"/>
                <a:cs typeface="Zawgyi-One" pitchFamily="34" charset="0"/>
              </a:rPr>
              <a:t>အစားအစာ၊ေရသန</a:t>
            </a:r>
            <a:r>
              <a:rPr lang="en-US" sz="1400" i="1" dirty="0" smtClean="0">
                <a:latin typeface="Zawgyi-One" pitchFamily="34" charset="0"/>
                <a:cs typeface="Zawgyi-One" pitchFamily="34" charset="0"/>
              </a:rPr>
              <a:t>္႔ႏွင့္ </a:t>
            </a:r>
            <a:r>
              <a:rPr lang="en-US" sz="1400" i="1" dirty="0" err="1" smtClean="0">
                <a:latin typeface="Zawgyi-One" pitchFamily="34" charset="0"/>
                <a:cs typeface="Zawgyi-One" pitchFamily="34" charset="0"/>
              </a:rPr>
              <a:t>အမိုးအကာမ်ားေထာက္ပ့ံေပးေနပံု</a:t>
            </a:r>
            <a:r>
              <a:rPr lang="en-US" sz="1400" i="1" dirty="0" smtClean="0">
                <a:latin typeface="Zawgyi-One" pitchFamily="34" charset="0"/>
                <a:cs typeface="Zawgyi-One" pitchFamily="34" charset="0"/>
              </a:rPr>
              <a:t> (FAO 2005)</a:t>
            </a:r>
            <a:endParaRPr lang="en-US" sz="1400" i="1" dirty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57738" y="2310666"/>
            <a:ext cx="4157662" cy="434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ts val="2000"/>
              </a:lnSpc>
              <a:spcBef>
                <a:spcPts val="300"/>
              </a:spcBef>
              <a:buFont typeface="Wingdings" pitchFamily="2" charset="2"/>
              <a:buChar char="Ø"/>
            </a:pPr>
            <a:r>
              <a:rPr lang="en-US" sz="14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my-MM" sz="1600" dirty="0" smtClean="0">
                <a:latin typeface="Zawgyi-One" pitchFamily="34" charset="0"/>
                <a:cs typeface="Zawgyi-One" pitchFamily="34" charset="0"/>
              </a:rPr>
              <a:t>ေ</a:t>
            </a:r>
            <a:r>
              <a:rPr lang="my-MM" sz="1600" dirty="0">
                <a:latin typeface="Zawgyi-One" pitchFamily="34" charset="0"/>
                <a:cs typeface="Zawgyi-One" pitchFamily="34" charset="0"/>
              </a:rPr>
              <a:t>ဘး</a:t>
            </a:r>
            <a:r>
              <a:rPr lang="my-MM" sz="1600" dirty="0" smtClean="0">
                <a:latin typeface="Zawgyi-One" pitchFamily="34" charset="0"/>
                <a:cs typeface="Zawgyi-One" pitchFamily="34" charset="0"/>
              </a:rPr>
              <a:t>အ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ႏ</a:t>
            </a:r>
            <a:r>
              <a:rPr lang="my-MM" sz="1600" dirty="0" smtClean="0">
                <a:latin typeface="Zawgyi-One" pitchFamily="34" charset="0"/>
                <a:cs typeface="Zawgyi-One" pitchFamily="34" charset="0"/>
              </a:rPr>
              <a:t>ၲ</a:t>
            </a:r>
            <a:r>
              <a:rPr lang="my-MM" sz="1600" dirty="0">
                <a:latin typeface="Zawgyi-One" pitchFamily="34" charset="0"/>
                <a:cs typeface="Zawgyi-One" pitchFamily="34" charset="0"/>
              </a:rPr>
              <a:t>ရာယ္ ျဖစ္ပြါးေနစဥ္နွင့္ ျဖစ္ပ</a:t>
            </a:r>
            <a:r>
              <a:rPr lang="my-MM" sz="1600" dirty="0" smtClean="0">
                <a:latin typeface="Zawgyi-One" pitchFamily="34" charset="0"/>
                <a:cs typeface="Zawgyi-One" pitchFamily="34" charset="0"/>
              </a:rPr>
              <a:t>ြါး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my-MM" sz="1600" dirty="0" smtClean="0">
                <a:latin typeface="Zawgyi-One" pitchFamily="34" charset="0"/>
                <a:cs typeface="Zawgyi-One" pitchFamily="34" charset="0"/>
              </a:rPr>
              <a:t>ျ</a:t>
            </a:r>
            <a:r>
              <a:rPr lang="my-MM" sz="1600" dirty="0">
                <a:latin typeface="Zawgyi-One" pitchFamily="34" charset="0"/>
                <a:cs typeface="Zawgyi-One" pitchFamily="34" charset="0"/>
              </a:rPr>
              <a:t>ပ</a:t>
            </a:r>
            <a:r>
              <a:rPr lang="my-MM" sz="1600" dirty="0" smtClean="0">
                <a:latin typeface="Zawgyi-One" pitchFamily="34" charset="0"/>
                <a:cs typeface="Zawgyi-One" pitchFamily="34" charset="0"/>
              </a:rPr>
              <a:t>ီးေ</a:t>
            </a:r>
            <a:r>
              <a:rPr lang="my-MM" sz="1600" dirty="0">
                <a:latin typeface="Zawgyi-One" pitchFamily="34" charset="0"/>
                <a:cs typeface="Zawgyi-One" pitchFamily="34" charset="0"/>
              </a:rPr>
              <a:t>န</a:t>
            </a:r>
            <a:r>
              <a:rPr lang="my-MM" sz="1600" dirty="0" smtClean="0">
                <a:latin typeface="Zawgyi-One" pitchFamily="34" charset="0"/>
                <a:cs typeface="Zawgyi-One" pitchFamily="34" charset="0"/>
              </a:rPr>
              <a:t>ာက္ခ</a:t>
            </a:r>
            <a:r>
              <a:rPr lang="my-MM" sz="1600" dirty="0">
                <a:latin typeface="Zawgyi-One" pitchFamily="34" charset="0"/>
                <a:cs typeface="Zawgyi-One" pitchFamily="34" charset="0"/>
              </a:rPr>
              <a:t>်က္ခ်င္း အသက</a:t>
            </a:r>
            <a:r>
              <a:rPr lang="my-MM" sz="1600" dirty="0" smtClean="0">
                <a:latin typeface="Zawgyi-One" pitchFamily="34" charset="0"/>
                <a:cs typeface="Zawgyi-One" pitchFamily="34" charset="0"/>
              </a:rPr>
              <a:t>္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my-MM" sz="1600" dirty="0" smtClean="0">
                <a:latin typeface="Zawgyi-One" pitchFamily="34" charset="0"/>
                <a:cs typeface="Zawgyi-One" pitchFamily="34" charset="0"/>
              </a:rPr>
              <a:t>ကယ</a:t>
            </a:r>
            <a:r>
              <a:rPr lang="my-MM" sz="1600" dirty="0">
                <a:latin typeface="Zawgyi-One" pitchFamily="34" charset="0"/>
                <a:cs typeface="Zawgyi-One" pitchFamily="34" charset="0"/>
              </a:rPr>
              <a:t>္ဆယ္ေရး၊ နွင</a:t>
            </a:r>
            <a:r>
              <a:rPr lang="my-MM" sz="1600" dirty="0" smtClean="0">
                <a:latin typeface="Zawgyi-One" pitchFamily="34" charset="0"/>
                <a:cs typeface="Zawgyi-One" pitchFamily="34" charset="0"/>
              </a:rPr>
              <a:t>့္အ</a:t>
            </a:r>
            <a:r>
              <a:rPr lang="my-MM" sz="1600" dirty="0">
                <a:latin typeface="Zawgyi-One" pitchFamily="34" charset="0"/>
                <a:cs typeface="Zawgyi-One" pitchFamily="34" charset="0"/>
              </a:rPr>
              <a:t>ေျခခံ စားဝတ္ေနေရး၊ ထိိခိုက္သူမ်ား ၏ လိုအပ္ခ်က္မ်ား က</a:t>
            </a:r>
            <a:r>
              <a:rPr lang="my-MM" sz="1600" dirty="0" smtClean="0">
                <a:latin typeface="Zawgyi-One" pitchFamily="34" charset="0"/>
                <a:cs typeface="Zawgyi-One" pitchFamily="34" charset="0"/>
              </a:rPr>
              <a:t>ိုက</a:t>
            </a:r>
            <a:r>
              <a:rPr lang="my-MM" sz="1600" dirty="0">
                <a:latin typeface="Zawgyi-One" pitchFamily="34" charset="0"/>
                <a:cs typeface="Zawgyi-One" pitchFamily="34" charset="0"/>
              </a:rPr>
              <a:t>ူညီျဖည့္ဆည္း ျခင္းျဖစ္သည္(ကာလတို </a:t>
            </a:r>
            <a:r>
              <a:rPr lang="my-MM" sz="1600" dirty="0" smtClean="0">
                <a:latin typeface="Zawgyi-One" pitchFamily="34" charset="0"/>
                <a:cs typeface="Zawgyi-One" pitchFamily="34" charset="0"/>
              </a:rPr>
              <a:t>ေ</a:t>
            </a:r>
            <a:r>
              <a:rPr lang="my-MM" sz="1600" dirty="0">
                <a:latin typeface="Zawgyi-One" pitchFamily="34" charset="0"/>
                <a:cs typeface="Zawgyi-One" pitchFamily="34" charset="0"/>
              </a:rPr>
              <a:t>ဆာင္ရြက္ျခင</a:t>
            </a:r>
            <a:r>
              <a:rPr lang="my-MM" sz="1600" dirty="0" smtClean="0">
                <a:latin typeface="Zawgyi-One" pitchFamily="34" charset="0"/>
                <a:cs typeface="Zawgyi-One" pitchFamily="34" charset="0"/>
              </a:rPr>
              <a:t>္း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ကို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ေခၚပ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ါ</a:t>
            </a:r>
            <a:r>
              <a:rPr lang="my-MM" sz="1600" dirty="0" smtClean="0">
                <a:latin typeface="Zawgyi-One" pitchFamily="34" charset="0"/>
                <a:cs typeface="Zawgyi-One" pitchFamily="34" charset="0"/>
              </a:rPr>
              <a:t>သည</a:t>
            </a:r>
            <a:r>
              <a:rPr lang="my-MM" sz="1600" dirty="0">
                <a:latin typeface="Zawgyi-One" pitchFamily="34" charset="0"/>
                <a:cs typeface="Zawgyi-One" pitchFamily="34" charset="0"/>
              </a:rPr>
              <a:t>္</a:t>
            </a:r>
            <a:r>
              <a:rPr lang="my-MM" sz="1600" dirty="0" smtClean="0">
                <a:latin typeface="Zawgyi-One" pitchFamily="34" charset="0"/>
                <a:cs typeface="Zawgyi-One" pitchFamily="34" charset="0"/>
              </a:rPr>
              <a:t>)</a:t>
            </a:r>
            <a:endParaRPr lang="en-US" sz="1600" dirty="0" smtClean="0">
              <a:latin typeface="Zawgyi-One" pitchFamily="34" charset="0"/>
              <a:cs typeface="Zawgyi-One" pitchFamily="34" charset="0"/>
            </a:endParaRPr>
          </a:p>
          <a:p>
            <a:pPr lvl="1" algn="just">
              <a:lnSpc>
                <a:spcPts val="2000"/>
              </a:lnSpc>
              <a:spcBef>
                <a:spcPts val="300"/>
              </a:spcBef>
            </a:pPr>
            <a:endParaRPr lang="en-US" altLang="ja-JP" sz="1400" dirty="0" smtClean="0">
              <a:latin typeface="Zawgyi-One" pitchFamily="34" charset="0"/>
              <a:cs typeface="Zawgyi-One" pitchFamily="34" charset="0"/>
            </a:endParaRPr>
          </a:p>
          <a:p>
            <a:pPr lvl="1" algn="just">
              <a:lnSpc>
                <a:spcPts val="2000"/>
              </a:lnSpc>
              <a:spcBef>
                <a:spcPts val="300"/>
              </a:spcBef>
              <a:buFont typeface="Wingdings" pitchFamily="2" charset="2"/>
              <a:buChar char="Ø"/>
            </a:pPr>
            <a:r>
              <a:rPr lang="en-US" sz="14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တံု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႔ျ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ပန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ခင္းအဆင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့္ႏွင့္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ေနာက္ပိုင္း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 ျ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ပန္လည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္ 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ထူေထာင္ေရးအဆင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့္ 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အစိတ္အပိုင္းမွာ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ထင္သာျမင္သာမႈမရွိပ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ါ။</a:t>
            </a:r>
          </a:p>
          <a:p>
            <a:pPr lvl="1" algn="just">
              <a:lnSpc>
                <a:spcPts val="2000"/>
              </a:lnSpc>
              <a:spcBef>
                <a:spcPts val="300"/>
              </a:spcBef>
              <a:buFont typeface="Wingdings" pitchFamily="2" charset="2"/>
              <a:buChar char="Ø"/>
            </a:pPr>
            <a:endParaRPr lang="en-US" dirty="0" smtClean="0">
              <a:latin typeface="Zawgyi-One" pitchFamily="34" charset="0"/>
              <a:cs typeface="Zawgyi-One" pitchFamily="34" charset="0"/>
            </a:endParaRPr>
          </a:p>
          <a:p>
            <a:pPr lvl="1" algn="just">
              <a:lnSpc>
                <a:spcPts val="2000"/>
              </a:lnSpc>
              <a:spcBef>
                <a:spcPts val="300"/>
              </a:spcBef>
              <a:buFont typeface="Wingdings" pitchFamily="2" charset="2"/>
              <a:buChar char="Ø"/>
            </a:pP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တု႔ံျပန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ခင္းလုပ္ငန္းမ်ားျဖစ္ေသာ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ယာယီအမိုးအကာေနစရာမ်ား၊အစားအစာ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 ႏွင့္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ေရေကာင္းေရသန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္႔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မ်ားေထာက္ပံ့ေပးျခင္းစေသာလုပ္ငန္းမ်ားသည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ပန္လည္ထူေထာင္ေရးအဆင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့္</a:t>
            </a:r>
            <a:r>
              <a:rPr lang="en-US" sz="1600" dirty="0" err="1" smtClean="0">
                <a:latin typeface="Zawgyi-One" pitchFamily="34" charset="0"/>
                <a:cs typeface="Zawgyi-One" pitchFamily="34" charset="0"/>
              </a:rPr>
              <a:t>အထိလုပ္ေဆာင္ေပးရပါသည</a:t>
            </a:r>
            <a:r>
              <a:rPr lang="en-US" sz="1600" dirty="0" smtClean="0">
                <a:latin typeface="Zawgyi-One" pitchFamily="34" charset="0"/>
                <a:cs typeface="Zawgyi-One" pitchFamily="34" charset="0"/>
              </a:rPr>
              <a:t>္။</a:t>
            </a:r>
            <a:endParaRPr lang="en-US" sz="1600" dirty="0" smtClean="0">
              <a:solidFill>
                <a:srgbClr val="C00000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992007" y="6437791"/>
            <a:ext cx="2133600" cy="396875"/>
          </a:xfrm>
        </p:spPr>
        <p:txBody>
          <a:bodyPr/>
          <a:lstStyle/>
          <a:p>
            <a:fld id="{91349AB7-A4BE-486C-8D6C-30FB92447F88}" type="slidenum">
              <a:rPr lang="en-US" smtClean="0">
                <a:latin typeface="Zawgyi-One" pitchFamily="34" charset="0"/>
                <a:cs typeface="Zawgyi-One" pitchFamily="34" charset="0"/>
              </a:rPr>
              <a:pPr/>
              <a:t>40</a:t>
            </a:fld>
            <a:endParaRPr lang="en-US" dirty="0">
              <a:latin typeface="Zawgyi-One" pitchFamily="34" charset="0"/>
              <a:cs typeface="Zawgyi-On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28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Box 1"/>
          <p:cNvSpPr txBox="1">
            <a:spLocks noChangeArrowheads="1"/>
          </p:cNvSpPr>
          <p:nvPr/>
        </p:nvSpPr>
        <p:spPr bwMode="auto">
          <a:xfrm>
            <a:off x="304800" y="1143000"/>
            <a:ext cx="4419600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ေဘးအ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ရာယ္ထိခိုက္ခံထားရေသာရပ္ရြာလူထုအား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က်ေရာက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္ႏ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ိုင္မ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ႈ 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အေၾကာင္းအရာမ်ားေလ်ာ့နည္းျပီး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အိုးအိမ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္ႏွင့္ အသက္ေမြး၀မ္းက်ာင္း 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လုပ္ငန္းမ်ားကို</a:t>
            </a:r>
            <a:r>
              <a:rPr lang="my-MM" sz="2400" dirty="0" smtClean="0">
                <a:latin typeface="Zawgyi-One" pitchFamily="34" charset="0"/>
                <a:cs typeface="Zawgyi-One" pitchFamily="34" charset="0"/>
              </a:rPr>
              <a:t>ေ</a:t>
            </a:r>
            <a:r>
              <a:rPr lang="my-MM" sz="2400" dirty="0">
                <a:latin typeface="Zawgyi-One" pitchFamily="34" charset="0"/>
                <a:cs typeface="Zawgyi-One" pitchFamily="34" charset="0"/>
              </a:rPr>
              <a:t>ဘး</a:t>
            </a:r>
            <a:r>
              <a:rPr lang="my-MM" sz="2400" dirty="0" smtClean="0">
                <a:latin typeface="Zawgyi-One" pitchFamily="34" charset="0"/>
                <a:cs typeface="Zawgyi-One" pitchFamily="34" charset="0"/>
              </a:rPr>
              <a:t>အ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ႏ</a:t>
            </a:r>
            <a:r>
              <a:rPr lang="my-MM" sz="2400" dirty="0" smtClean="0">
                <a:latin typeface="Zawgyi-One" pitchFamily="34" charset="0"/>
                <a:cs typeface="Zawgyi-One" pitchFamily="34" charset="0"/>
              </a:rPr>
              <a:t>ၲ</a:t>
            </a:r>
            <a:r>
              <a:rPr lang="my-MM" sz="2400" dirty="0">
                <a:latin typeface="Zawgyi-One" pitchFamily="34" charset="0"/>
                <a:cs typeface="Zawgyi-One" pitchFamily="34" charset="0"/>
              </a:rPr>
              <a:t>ရာယ္မက်ေရာက္မီ </a:t>
            </a:r>
            <a:r>
              <a:rPr lang="my-MM" sz="2400" dirty="0" smtClean="0">
                <a:latin typeface="Zawgyi-One" pitchFamily="34" charset="0"/>
                <a:cs typeface="Zawgyi-One" pitchFamily="34" charset="0"/>
              </a:rPr>
              <a:t>လ</a:t>
            </a:r>
            <a:r>
              <a:rPr lang="my-MM" sz="2400" dirty="0">
                <a:latin typeface="Zawgyi-One" pitchFamily="34" charset="0"/>
                <a:cs typeface="Zawgyi-One" pitchFamily="34" charset="0"/>
              </a:rPr>
              <a:t>ုပ္ငန္းေဆာင</a:t>
            </a:r>
            <a:r>
              <a:rPr lang="my-MM" sz="2400" dirty="0" smtClean="0">
                <a:latin typeface="Zawgyi-One" pitchFamily="34" charset="0"/>
                <a:cs typeface="Zawgyi-One" pitchFamily="34" charset="0"/>
              </a:rPr>
              <a:t>္္ရ</a:t>
            </a:r>
            <a:r>
              <a:rPr lang="my-MM" sz="2400" dirty="0">
                <a:latin typeface="Zawgyi-One" pitchFamily="34" charset="0"/>
                <a:cs typeface="Zawgyi-One" pitchFamily="34" charset="0"/>
              </a:rPr>
              <a:t>ြက္နိုင္မ</a:t>
            </a:r>
            <a:r>
              <a:rPr lang="my-MM" sz="2400" dirty="0" smtClean="0">
                <a:latin typeface="Zawgyi-One" pitchFamily="34" charset="0"/>
                <a:cs typeface="Zawgyi-One" pitchFamily="34" charset="0"/>
              </a:rPr>
              <a:t>ႈ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my-MM" sz="2400" dirty="0" smtClean="0">
                <a:latin typeface="Zawgyi-One" pitchFamily="34" charset="0"/>
                <a:cs typeface="Zawgyi-One" pitchFamily="34" charset="0"/>
              </a:rPr>
              <a:t>အဆင</a:t>
            </a:r>
            <a:r>
              <a:rPr lang="my-MM" sz="2400" dirty="0">
                <a:latin typeface="Zawgyi-One" pitchFamily="34" charset="0"/>
                <a:cs typeface="Zawgyi-One" pitchFamily="34" charset="0"/>
              </a:rPr>
              <a:t>့္ (သ</a:t>
            </a:r>
            <a:r>
              <a:rPr lang="my-MM" sz="2400" dirty="0" smtClean="0">
                <a:latin typeface="Zawgyi-One" pitchFamily="34" charset="0"/>
                <a:cs typeface="Zawgyi-One" pitchFamily="34" charset="0"/>
              </a:rPr>
              <a:t>ို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႔</a:t>
            </a:r>
            <a:r>
              <a:rPr lang="my-MM" sz="2400" dirty="0" smtClean="0">
                <a:latin typeface="Zawgyi-One" pitchFamily="34" charset="0"/>
                <a:cs typeface="Zawgyi-One" pitchFamily="34" charset="0"/>
              </a:rPr>
              <a:t>) </a:t>
            </a:r>
            <a:r>
              <a:rPr lang="my-MM" sz="2400" dirty="0">
                <a:latin typeface="Zawgyi-One" pitchFamily="34" charset="0"/>
                <a:cs typeface="Zawgyi-One" pitchFamily="34" charset="0"/>
              </a:rPr>
              <a:t>ထ</a:t>
            </a:r>
            <a:r>
              <a:rPr lang="my-MM" sz="2400" dirty="0" smtClean="0">
                <a:latin typeface="Zawgyi-One" pitchFamily="34" charset="0"/>
                <a:cs typeface="Zawgyi-One" pitchFamily="34" charset="0"/>
              </a:rPr>
              <a:t>ို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႔</a:t>
            </a:r>
            <a:r>
              <a:rPr lang="my-MM" sz="2400" dirty="0" smtClean="0">
                <a:latin typeface="Zawgyi-One" pitchFamily="34" charset="0"/>
                <a:cs typeface="Zawgyi-One" pitchFamily="34" charset="0"/>
              </a:rPr>
              <a:t>ထက</a:t>
            </a:r>
            <a:r>
              <a:rPr lang="my-MM" sz="2400" dirty="0">
                <a:latin typeface="Zawgyi-One" pitchFamily="34" charset="0"/>
                <a:cs typeface="Zawgyi-One" pitchFamily="34" charset="0"/>
              </a:rPr>
              <a:t>္ပိုမို ေကာင္းမြန</a:t>
            </a:r>
            <a:r>
              <a:rPr lang="my-MM" sz="2400" dirty="0" smtClean="0">
                <a:latin typeface="Zawgyi-One" pitchFamily="34" charset="0"/>
                <a:cs typeface="Zawgyi-One" pitchFamily="34" charset="0"/>
              </a:rPr>
              <a:t>္ေ</a:t>
            </a:r>
            <a:r>
              <a:rPr lang="my-MM" sz="2400" dirty="0">
                <a:latin typeface="Zawgyi-One" pitchFamily="34" charset="0"/>
                <a:cs typeface="Zawgyi-One" pitchFamily="34" charset="0"/>
              </a:rPr>
              <a:t>သာ အဆင</a:t>
            </a:r>
            <a:r>
              <a:rPr lang="my-MM" sz="2400" dirty="0" smtClean="0">
                <a:latin typeface="Zawgyi-One" pitchFamily="34" charset="0"/>
                <a:cs typeface="Zawgyi-One" pitchFamily="34" charset="0"/>
              </a:rPr>
              <a:t>္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့</a:t>
            </a:r>
            <a:r>
              <a:rPr lang="my-MM" sz="2400" dirty="0" smtClean="0">
                <a:latin typeface="Zawgyi-One" pitchFamily="34" charset="0"/>
                <a:cs typeface="Zawgyi-One" pitchFamily="34" charset="0"/>
              </a:rPr>
              <a:t>သ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႔</a:t>
            </a:r>
            <a:r>
              <a:rPr lang="my-MM" sz="2400" dirty="0" smtClean="0">
                <a:latin typeface="Zawgyi-One" pitchFamily="34" charset="0"/>
                <a:cs typeface="Zawgyi-One" pitchFamily="34" charset="0"/>
              </a:rPr>
              <a:t>ို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my-MM" sz="2400" dirty="0" smtClean="0">
                <a:latin typeface="Zawgyi-One" pitchFamily="34" charset="0"/>
                <a:cs typeface="Zawgyi-One" pitchFamily="34" charset="0"/>
              </a:rPr>
              <a:t>အ</a:t>
            </a:r>
            <a:r>
              <a:rPr lang="my-MM" sz="2400" dirty="0">
                <a:latin typeface="Zawgyi-One" pitchFamily="34" charset="0"/>
                <a:cs typeface="Zawgyi-One" pitchFamily="34" charset="0"/>
              </a:rPr>
              <a:t>ျပည့္အဝ ေရာက္ရိွေစသည့္ </a:t>
            </a:r>
            <a:r>
              <a:rPr lang="my-MM" sz="2400" dirty="0" smtClean="0">
                <a:latin typeface="Zawgyi-One" pitchFamily="34" charset="0"/>
                <a:cs typeface="Zawgyi-One" pitchFamily="34" charset="0"/>
              </a:rPr>
              <a:t>လ</a:t>
            </a:r>
            <a:r>
              <a:rPr lang="my-MM" sz="2400" dirty="0">
                <a:latin typeface="Zawgyi-One" pitchFamily="34" charset="0"/>
                <a:cs typeface="Zawgyi-One" pitchFamily="34" charset="0"/>
              </a:rPr>
              <a:t>ုပ္ငန္းစဥ္ ျဖစ္ပါသည္။</a:t>
            </a:r>
            <a:endParaRPr lang="en-US" sz="2400" dirty="0">
              <a:latin typeface="Zawgyi-One" pitchFamily="34" charset="0"/>
              <a:cs typeface="Zawgyi-One" pitchFamily="34" charset="0"/>
            </a:endParaRPr>
          </a:p>
          <a:p>
            <a:pPr eaLnBrk="1" hangingPunct="1">
              <a:lnSpc>
                <a:spcPct val="150000"/>
              </a:lnSpc>
            </a:pPr>
            <a:endParaRPr lang="en-US" sz="2400" dirty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44627" y="152400"/>
            <a:ext cx="373994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C00000"/>
                </a:solidFill>
                <a:latin typeface="Zawgyi-One" pitchFamily="34" charset="0"/>
                <a:cs typeface="Zawgyi-One" pitchFamily="34" charset="0"/>
              </a:rPr>
              <a:t>ျ</a:t>
            </a:r>
            <a:r>
              <a:rPr lang="en-US" sz="3200" b="1" dirty="0" err="1" smtClean="0">
                <a:solidFill>
                  <a:srgbClr val="C00000"/>
                </a:solidFill>
                <a:latin typeface="Zawgyi-One" pitchFamily="34" charset="0"/>
                <a:cs typeface="Zawgyi-One" pitchFamily="34" charset="0"/>
              </a:rPr>
              <a:t>ပန္လည္ထူေထာင္ေရး</a:t>
            </a:r>
            <a:r>
              <a:rPr lang="en-US" sz="3200" b="1" dirty="0" smtClean="0">
                <a:solidFill>
                  <a:srgbClr val="C00000"/>
                </a:solidFill>
                <a:latin typeface="Zawgyi-One" pitchFamily="34" charset="0"/>
                <a:cs typeface="Zawgyi-One" pitchFamily="34" charset="0"/>
              </a:rPr>
              <a:t>(Recovery)</a:t>
            </a:r>
            <a:endParaRPr lang="en-US" sz="3200" b="1" dirty="0">
              <a:solidFill>
                <a:srgbClr val="C00000"/>
              </a:solidFill>
              <a:latin typeface="Zawgyi-One" pitchFamily="34" charset="0"/>
              <a:cs typeface="Zawgyi-One" pitchFamily="34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724400" y="457200"/>
            <a:ext cx="4419600" cy="6096000"/>
            <a:chOff x="4724400" y="0"/>
            <a:chExt cx="4419600" cy="6400800"/>
          </a:xfrm>
        </p:grpSpPr>
        <p:pic>
          <p:nvPicPr>
            <p:cNvPr id="34820" name="Picture 2" descr="http://www.development.lk/media/images/news/school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3612" y="3048000"/>
              <a:ext cx="4370388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1" name="Picture 2" descr="http://crscrs.net/images/photos/framing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0"/>
              <a:ext cx="4191000" cy="2428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Down Arrow 7"/>
            <p:cNvSpPr/>
            <p:nvPr/>
          </p:nvSpPr>
          <p:spPr>
            <a:xfrm>
              <a:off x="6705600" y="2438639"/>
              <a:ext cx="533400" cy="608409"/>
            </a:xfrm>
            <a:prstGeom prst="down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Zawgyi-One" pitchFamily="34" charset="0"/>
                <a:cs typeface="Zawgyi-One" pitchFamily="34" charset="0"/>
              </a:endParaRPr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>
                <a:latin typeface="Zawgyi-One" pitchFamily="34" charset="0"/>
                <a:cs typeface="Zawgyi-One" pitchFamily="34" charset="0"/>
              </a:rPr>
              <a:pPr/>
              <a:t>41</a:t>
            </a:fld>
            <a:endParaRPr lang="en-US">
              <a:latin typeface="Zawgyi-One" pitchFamily="34" charset="0"/>
              <a:cs typeface="Zawgyi-On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26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ေဘးျဖစ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္ႏ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ိုင္ေသာအေျခခံအေၾကာင္းအရာမ်ား</a:t>
            </a:r>
            <a:endParaRPr lang="en-US" b="1" dirty="0" smtClean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1371600"/>
            <a:ext cx="8077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GB" sz="2000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ျ</a:t>
            </a:r>
            <a:r>
              <a:rPr lang="en-GB" sz="2000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မိ</a:t>
            </a:r>
            <a:r>
              <a:rPr lang="en-GB" sz="2000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ဳ႕ျပႏွင့္</a:t>
            </a:r>
            <a:r>
              <a:rPr lang="en-GB" sz="2000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ေက်းလက္တည္ေဆာက္မႈမ်ားေကာင္းမြန္မႈမရွိျခင္း</a:t>
            </a:r>
            <a:r>
              <a:rPr lang="en-GB" sz="2000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ႏွင့္ </a:t>
            </a:r>
            <a:r>
              <a:rPr lang="en-GB" sz="2000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စနစ္တက</a:t>
            </a:r>
            <a:r>
              <a:rPr lang="en-GB" sz="2000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် ၾက</a:t>
            </a:r>
            <a:r>
              <a:rPr lang="en-US" sz="2000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ဳ</a:t>
            </a:r>
            <a:r>
              <a:rPr lang="en-GB" sz="2000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တင္စီစဥ္မထားျခင္း၊အ</a:t>
            </a:r>
            <a:r>
              <a:rPr lang="en-GB" sz="2000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ႏၲ</a:t>
            </a:r>
            <a:r>
              <a:rPr lang="en-GB" sz="2000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ရာယ္က်ေရာက</a:t>
            </a:r>
            <a:r>
              <a:rPr lang="en-GB" sz="2000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္ႏိုင္ေသာပတ္၀န္းက်င္ျ</a:t>
            </a:r>
            <a:r>
              <a:rPr lang="en-GB" sz="2000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ဖစ္ေနျခင္း</a:t>
            </a:r>
            <a:r>
              <a:rPr lang="en-GB" sz="2000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ႏွင့္ </a:t>
            </a:r>
            <a:r>
              <a:rPr lang="en-GB" sz="2000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ဆင္ရဲ</a:t>
            </a:r>
            <a:r>
              <a:rPr lang="en-GB" sz="2000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ႏြ</a:t>
            </a:r>
            <a:r>
              <a:rPr lang="en-GB" sz="2000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မ္းပါးမႈတို႔ေၾကာင</a:t>
            </a:r>
            <a:r>
              <a:rPr lang="en-GB" sz="2000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့္</a:t>
            </a:r>
            <a:r>
              <a:rPr lang="en-GB" sz="2000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ေဘးအ</a:t>
            </a:r>
            <a:r>
              <a:rPr lang="en-GB" sz="2000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ႏၲ</a:t>
            </a:r>
            <a:r>
              <a:rPr lang="en-GB" sz="2000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ရာယ္က်ေရာက္မႈမ်ား</a:t>
            </a:r>
            <a:r>
              <a:rPr lang="en-GB" sz="2000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 ျ</a:t>
            </a:r>
            <a:r>
              <a:rPr lang="en-GB" sz="2000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ဖစ</a:t>
            </a:r>
            <a:r>
              <a:rPr lang="en-GB" sz="2000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္ႏ</a:t>
            </a:r>
            <a:r>
              <a:rPr lang="en-GB" sz="2000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ိုင္ပါသည</a:t>
            </a:r>
            <a:r>
              <a:rPr lang="en-GB" sz="2000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္။</a:t>
            </a:r>
            <a:endParaRPr lang="en-GB" sz="2000" i="1" dirty="0">
              <a:latin typeface="Zawgyi-One" pitchFamily="34" charset="0"/>
              <a:ea typeface="MS PGothic" pitchFamily="34" charset="-128"/>
              <a:cs typeface="Zawgyi-One" pitchFamily="34" charset="0"/>
            </a:endParaRPr>
          </a:p>
        </p:txBody>
      </p:sp>
      <p:pic>
        <p:nvPicPr>
          <p:cNvPr id="27650" name="Picture 2" descr="The destruction caused to Baa Atoll Eydhafushi by the Tsunami in 2004. FILE 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914649"/>
            <a:ext cx="6248400" cy="348615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219200" y="6474023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Zawgyi-One" pitchFamily="34" charset="0"/>
                <a:cs typeface="Zawgyi-One" pitchFamily="34" charset="0"/>
              </a:rPr>
              <a:t>၂၀၁၄ </a:t>
            </a:r>
            <a:r>
              <a:rPr lang="en-US" sz="1400" dirty="0" err="1" smtClean="0">
                <a:latin typeface="Zawgyi-One" pitchFamily="34" charset="0"/>
                <a:cs typeface="Zawgyi-One" pitchFamily="34" charset="0"/>
              </a:rPr>
              <a:t>ခုနွစ္က</a:t>
            </a:r>
            <a:r>
              <a:rPr lang="en-US" sz="14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400" dirty="0" err="1" smtClean="0">
                <a:latin typeface="Zawgyi-One" pitchFamily="34" charset="0"/>
                <a:cs typeface="Zawgyi-One" pitchFamily="34" charset="0"/>
              </a:rPr>
              <a:t>ဘားအေတာအီဒါဖူရွီ</a:t>
            </a:r>
            <a:r>
              <a:rPr lang="en-US" sz="14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400" dirty="0" err="1" smtClean="0">
                <a:latin typeface="Zawgyi-One" pitchFamily="34" charset="0"/>
                <a:cs typeface="Zawgyi-One" pitchFamily="34" charset="0"/>
              </a:rPr>
              <a:t>တြင</a:t>
            </a:r>
            <a:r>
              <a:rPr lang="en-US" sz="1400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sz="1400" dirty="0" err="1" smtClean="0">
                <a:latin typeface="Zawgyi-One" pitchFamily="34" charset="0"/>
                <a:cs typeface="Zawgyi-One" pitchFamily="34" charset="0"/>
              </a:rPr>
              <a:t>ဖစ္ပြားခဲ့ေသာပ်က္စီးဆံုး</a:t>
            </a:r>
            <a:r>
              <a:rPr lang="en-US" sz="1400" dirty="0" smtClean="0">
                <a:latin typeface="Zawgyi-One" pitchFamily="34" charset="0"/>
                <a:cs typeface="Zawgyi-One" pitchFamily="34" charset="0"/>
              </a:rPr>
              <a:t>႐ႈ</a:t>
            </a:r>
            <a:r>
              <a:rPr lang="en-US" sz="1400" dirty="0" err="1" smtClean="0">
                <a:latin typeface="Zawgyi-One" pitchFamily="34" charset="0"/>
                <a:cs typeface="Zawgyi-One" pitchFamily="34" charset="0"/>
              </a:rPr>
              <a:t>ံးမႈမ်ား</a:t>
            </a:r>
            <a:endParaRPr lang="en-US" sz="1400" dirty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>
                <a:latin typeface="Zawgyi-One" pitchFamily="34" charset="0"/>
                <a:cs typeface="Zawgyi-One" pitchFamily="34" charset="0"/>
              </a:rPr>
              <a:pPr/>
              <a:t>42</a:t>
            </a:fld>
            <a:endParaRPr lang="en-US">
              <a:latin typeface="Zawgyi-One" pitchFamily="34" charset="0"/>
              <a:cs typeface="Zawgyi-On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50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latin typeface="Zawgyi-One" pitchFamily="34" charset="0"/>
                <a:cs typeface="Zawgyi-One" pitchFamily="34" charset="0"/>
              </a:rPr>
              <a:t>ေဘးအ</a:t>
            </a:r>
            <a:r>
              <a:rPr lang="en-US" b="1" dirty="0" smtClean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b="1" dirty="0" err="1" smtClean="0">
                <a:latin typeface="Zawgyi-One" pitchFamily="34" charset="0"/>
                <a:cs typeface="Zawgyi-One" pitchFamily="34" charset="0"/>
              </a:rPr>
              <a:t>ရာယ္က်ေရာက္မႈေလ်ာ့ပါးေရး</a:t>
            </a:r>
            <a:r>
              <a:rPr lang="en-US" dirty="0">
                <a:latin typeface="Zawgyi-One" pitchFamily="34" charset="0"/>
                <a:cs typeface="Zawgyi-One" pitchFamily="34" charset="0"/>
              </a:rPr>
              <a:t/>
            </a:r>
            <a:br>
              <a:rPr lang="en-US" dirty="0">
                <a:latin typeface="Zawgyi-One" pitchFamily="34" charset="0"/>
                <a:cs typeface="Zawgyi-One" pitchFamily="34" charset="0"/>
              </a:rPr>
            </a:br>
            <a:r>
              <a:rPr lang="en-US" b="1" dirty="0" smtClean="0">
                <a:latin typeface="Zawgyi-One" pitchFamily="34" charset="0"/>
                <a:cs typeface="Zawgyi-One" pitchFamily="34" charset="0"/>
              </a:rPr>
              <a:t>Disaster Risk Reduction</a:t>
            </a:r>
            <a:endParaRPr lang="en-US" b="1" dirty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52400" y="1516209"/>
            <a:ext cx="8610600" cy="4351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ေ</a:t>
            </a:r>
            <a:r>
              <a:rPr lang="my-MM" sz="2400" dirty="0">
                <a:latin typeface="Zawgyi-One" pitchFamily="34" charset="0"/>
                <a:ea typeface="Calibri" pitchFamily="34" charset="0"/>
                <a:cs typeface="Zawgyi-One" pitchFamily="34" charset="0"/>
              </a:rPr>
              <a:t>ရရွည္တည္တံ့သည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့္ဖ</a:t>
            </a:r>
            <a:r>
              <a:rPr lang="en-US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ြံ႕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ျ</a:t>
            </a:r>
            <a:r>
              <a:rPr lang="my-MM" sz="2400" dirty="0">
                <a:latin typeface="Zawgyi-One" pitchFamily="34" charset="0"/>
                <a:ea typeface="Calibri" pitchFamily="34" charset="0"/>
                <a:cs typeface="Zawgyi-One" pitchFamily="34" charset="0"/>
              </a:rPr>
              <a:t>ဖ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ိ</a:t>
            </a:r>
            <a:r>
              <a:rPr lang="en-US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ဳ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း</a:t>
            </a:r>
            <a:r>
              <a:rPr lang="my-MM" sz="2400" dirty="0">
                <a:latin typeface="Zawgyi-One" pitchFamily="34" charset="0"/>
                <a:ea typeface="Calibri" pitchFamily="34" charset="0"/>
                <a:cs typeface="Zawgyi-One" pitchFamily="34" charset="0"/>
              </a:rPr>
              <a:t>တိုးတက္မႈ၏  က်ယ္ျပန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္</a:t>
            </a:r>
            <a:r>
              <a:rPr lang="en-US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႔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ေ</a:t>
            </a:r>
            <a:r>
              <a:rPr lang="my-MM" sz="2400" dirty="0">
                <a:latin typeface="Zawgyi-One" pitchFamily="34" charset="0"/>
                <a:ea typeface="Calibri" pitchFamily="34" charset="0"/>
                <a:cs typeface="Zawgyi-One" pitchFamily="34" charset="0"/>
              </a:rPr>
              <a:t>သာဆက္စပ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္အ</a:t>
            </a:r>
            <a:r>
              <a:rPr lang="my-MM" sz="2400" dirty="0">
                <a:latin typeface="Zawgyi-One" pitchFamily="34" charset="0"/>
                <a:ea typeface="Calibri" pitchFamily="34" charset="0"/>
                <a:cs typeface="Zawgyi-One" pitchFamily="34" charset="0"/>
              </a:rPr>
              <a:t>ေျ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ခ</a:t>
            </a:r>
            <a:r>
              <a:rPr lang="en-US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 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အ</a:t>
            </a:r>
            <a:r>
              <a:rPr lang="my-MM" sz="2400" dirty="0">
                <a:latin typeface="Zawgyi-One" pitchFamily="34" charset="0"/>
                <a:ea typeface="Calibri" pitchFamily="34" charset="0"/>
                <a:cs typeface="Zawgyi-One" pitchFamily="34" charset="0"/>
              </a:rPr>
              <a:t>ေ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နအတ</a:t>
            </a:r>
            <a:r>
              <a:rPr lang="my-MM" sz="2400" dirty="0">
                <a:latin typeface="Zawgyi-One" pitchFamily="34" charset="0"/>
                <a:ea typeface="Calibri" pitchFamily="34" charset="0"/>
                <a:cs typeface="Zawgyi-One" pitchFamily="34" charset="0"/>
              </a:rPr>
              <a:t>ြင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္း</a:t>
            </a:r>
            <a:r>
              <a:rPr lang="en-US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 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လ</a:t>
            </a:r>
            <a:r>
              <a:rPr lang="my-MM" sz="2400" dirty="0">
                <a:latin typeface="Zawgyi-One" pitchFamily="34" charset="0"/>
                <a:ea typeface="Calibri" pitchFamily="34" charset="0"/>
                <a:cs typeface="Zawgyi-One" pitchFamily="34" charset="0"/>
              </a:rPr>
              <a:t>ူ့အဖ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ဲြ</a:t>
            </a:r>
            <a:r>
              <a:rPr lang="en-US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႔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အစည္းတစ</a:t>
            </a:r>
            <a:r>
              <a:rPr lang="my-MM" sz="2400" dirty="0">
                <a:latin typeface="Zawgyi-One" pitchFamily="34" charset="0"/>
                <a:ea typeface="Calibri" pitchFamily="34" charset="0"/>
                <a:cs typeface="Zawgyi-One" pitchFamily="34" charset="0"/>
              </a:rPr>
              <a:t>္ခုလံုးတြင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္</a:t>
            </a:r>
            <a:r>
              <a:rPr lang="en-US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 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ထ</a:t>
            </a:r>
            <a:r>
              <a:rPr lang="my-MM" sz="2400" dirty="0">
                <a:latin typeface="Zawgyi-One" pitchFamily="34" charset="0"/>
                <a:ea typeface="Calibri" pitchFamily="34" charset="0"/>
                <a:cs typeface="Zawgyi-One" pitchFamily="34" charset="0"/>
              </a:rPr>
              <a:t>ိခိုက္ခံရလြယ္မႈန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ွင့္</a:t>
            </a:r>
            <a:r>
              <a:rPr lang="en-US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 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ေ</a:t>
            </a:r>
            <a:r>
              <a:rPr lang="my-MM" sz="2400" dirty="0">
                <a:latin typeface="Zawgyi-One" pitchFamily="34" charset="0"/>
                <a:ea typeface="Calibri" pitchFamily="34" charset="0"/>
                <a:cs typeface="Zawgyi-One" pitchFamily="34" charset="0"/>
              </a:rPr>
              <a:t>ဘး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အ</a:t>
            </a:r>
            <a:r>
              <a:rPr lang="en-US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ႏ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ၲ</a:t>
            </a:r>
            <a:r>
              <a:rPr lang="my-MM" sz="2400" dirty="0">
                <a:latin typeface="Zawgyi-One" pitchFamily="34" charset="0"/>
                <a:ea typeface="Calibri" pitchFamily="34" charset="0"/>
                <a:cs typeface="Zawgyi-One" pitchFamily="34" charset="0"/>
              </a:rPr>
              <a:t>ရာ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ယ္ျ</a:t>
            </a:r>
            <a:r>
              <a:rPr lang="my-MM" sz="2400" dirty="0">
                <a:latin typeface="Zawgyi-One" pitchFamily="34" charset="0"/>
                <a:ea typeface="Calibri" pitchFamily="34" charset="0"/>
                <a:cs typeface="Zawgyi-One" pitchFamily="34" charset="0"/>
              </a:rPr>
              <a:t>ဖစ္နိုင္ေျခမ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်ားအနည</a:t>
            </a:r>
            <a:r>
              <a:rPr lang="my-MM" sz="2400" dirty="0">
                <a:latin typeface="Zawgyi-One" pitchFamily="34" charset="0"/>
                <a:ea typeface="Calibri" pitchFamily="34" charset="0"/>
                <a:cs typeface="Zawgyi-One" pitchFamily="34" charset="0"/>
              </a:rPr>
              <a:t>္းဆံုးျဖစ္ေရးအျပင္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၊ေ</a:t>
            </a:r>
            <a:r>
              <a:rPr lang="my-MM" sz="2400" dirty="0">
                <a:latin typeface="Zawgyi-One" pitchFamily="34" charset="0"/>
                <a:ea typeface="Calibri" pitchFamily="34" charset="0"/>
                <a:cs typeface="Zawgyi-One" pitchFamily="34" charset="0"/>
              </a:rPr>
              <a:t>ဘ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းအ</a:t>
            </a:r>
            <a:r>
              <a:rPr lang="en-US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ႏ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ၲ</a:t>
            </a:r>
            <a:r>
              <a:rPr lang="my-MM" sz="2400" dirty="0">
                <a:latin typeface="Zawgyi-One" pitchFamily="34" charset="0"/>
                <a:ea typeface="Calibri" pitchFamily="34" charset="0"/>
                <a:cs typeface="Zawgyi-One" pitchFamily="34" charset="0"/>
              </a:rPr>
              <a:t>ရာယ္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၏</a:t>
            </a:r>
            <a:r>
              <a:rPr lang="en-US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 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ဆိုး</a:t>
            </a:r>
            <a:r>
              <a:rPr lang="en-US" sz="2400" dirty="0" err="1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က်ိဳး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သက</a:t>
            </a:r>
            <a:r>
              <a:rPr lang="my-MM" sz="2400" dirty="0">
                <a:latin typeface="Zawgyi-One" pitchFamily="34" charset="0"/>
                <a:ea typeface="Calibri" pitchFamily="34" charset="0"/>
                <a:cs typeface="Zawgyi-One" pitchFamily="34" charset="0"/>
              </a:rPr>
              <a:t>္ေရာက္မႈမ်ားက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ို</a:t>
            </a:r>
            <a:r>
              <a:rPr lang="en-US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 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ေ</a:t>
            </a:r>
            <a:r>
              <a:rPr lang="my-MM" sz="2400" dirty="0">
                <a:latin typeface="Zawgyi-One" pitchFamily="34" charset="0"/>
                <a:ea typeface="Calibri" pitchFamily="34" charset="0"/>
                <a:cs typeface="Zawgyi-One" pitchFamily="34" charset="0"/>
              </a:rPr>
              <a:t>ရွာင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္</a:t>
            </a:r>
            <a:r>
              <a:rPr lang="en-US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ၾ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ကဥ</a:t>
            </a:r>
            <a:r>
              <a:rPr lang="my-MM" sz="2400" dirty="0">
                <a:latin typeface="Zawgyi-One" pitchFamily="34" charset="0"/>
                <a:ea typeface="Calibri" pitchFamily="34" charset="0"/>
                <a:cs typeface="Zawgyi-One" pitchFamily="34" charset="0"/>
              </a:rPr>
              <a:t>္ရန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္(</a:t>
            </a:r>
            <a:r>
              <a:rPr lang="my-MM" sz="2400" dirty="0">
                <a:latin typeface="Zawgyi-One" pitchFamily="34" charset="0"/>
                <a:ea typeface="Calibri" pitchFamily="34" charset="0"/>
                <a:cs typeface="Zawgyi-One" pitchFamily="34" charset="0"/>
              </a:rPr>
              <a:t>ကာကြယ္တားဆီးျခင္း) </a:t>
            </a:r>
            <a:r>
              <a:rPr lang="en-US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(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သို</a:t>
            </a:r>
            <a:r>
              <a:rPr lang="en-US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႔)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ကန္</a:t>
            </a:r>
            <a:r>
              <a:rPr lang="en-US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႔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သတ္ထ</a:t>
            </a:r>
            <a:r>
              <a:rPr lang="my-MM" sz="2400" dirty="0">
                <a:latin typeface="Zawgyi-One" pitchFamily="34" charset="0"/>
                <a:ea typeface="Calibri" pitchFamily="34" charset="0"/>
                <a:cs typeface="Zawgyi-One" pitchFamily="34" charset="0"/>
              </a:rPr>
              <a:t>ိန္းခု်ပ္ရန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္</a:t>
            </a:r>
            <a:r>
              <a:rPr lang="en-US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 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(</a:t>
            </a:r>
            <a:r>
              <a:rPr lang="my-MM" sz="2400" dirty="0">
                <a:latin typeface="Zawgyi-One" pitchFamily="34" charset="0"/>
                <a:ea typeface="Calibri" pitchFamily="34" charset="0"/>
                <a:cs typeface="Zawgyi-One" pitchFamily="34" charset="0"/>
              </a:rPr>
              <a:t>ထိခိုက္မႈနည္းပါးေစျခင္းနွင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့္</a:t>
            </a:r>
            <a:r>
              <a:rPr lang="en-US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ၾ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ကိ</a:t>
            </a:r>
            <a:r>
              <a:rPr lang="en-US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ဳ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တင္</a:t>
            </a:r>
            <a:r>
              <a:rPr lang="en-US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 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ျ</a:t>
            </a:r>
            <a:r>
              <a:rPr lang="my-MM" sz="2400" dirty="0">
                <a:latin typeface="Zawgyi-One" pitchFamily="34" charset="0"/>
                <a:ea typeface="Calibri" pitchFamily="34" charset="0"/>
                <a:cs typeface="Zawgyi-One" pitchFamily="34" charset="0"/>
              </a:rPr>
              <a:t>ပင္္ဆင္ျခင္း) ေဆာင္ရြက္နိုင္မည့္ လုပ္ငန္းမ်ားက</a:t>
            </a:r>
            <a:r>
              <a:rPr lang="my-MM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ို</a:t>
            </a:r>
            <a:r>
              <a:rPr lang="en-US" sz="2400" dirty="0" err="1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ေခၚပါသည</a:t>
            </a:r>
            <a:r>
              <a:rPr lang="en-US" sz="2400" dirty="0" smtClean="0">
                <a:latin typeface="Zawgyi-One" pitchFamily="34" charset="0"/>
                <a:ea typeface="Calibri" pitchFamily="34" charset="0"/>
                <a:cs typeface="Zawgyi-One" pitchFamily="34" charset="0"/>
              </a:rPr>
              <a:t>္။</a:t>
            </a: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Zawgyi-One" pitchFamily="34" charset="0"/>
              <a:ea typeface="Calibri" pitchFamily="34" charset="0"/>
              <a:cs typeface="Zawgyi-One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Zawgyi-One" pitchFamily="34" charset="0"/>
                <a:ea typeface="Calibri" pitchFamily="34" charset="0"/>
                <a:cs typeface="Zawgyi-One" pitchFamily="34" charset="0"/>
              </a:rPr>
              <a:t>(ISDR, 2009). </a:t>
            </a:r>
            <a:endParaRPr kumimoji="0" lang="en-US" sz="5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>
                <a:latin typeface="Zawgyi-One" pitchFamily="34" charset="0"/>
                <a:cs typeface="Zawgyi-One" pitchFamily="34" charset="0"/>
              </a:rPr>
              <a:pPr/>
              <a:t>43</a:t>
            </a:fld>
            <a:endParaRPr lang="en-US">
              <a:latin typeface="Zawgyi-One" pitchFamily="34" charset="0"/>
              <a:cs typeface="Zawgyi-On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45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382000" cy="1143000"/>
          </a:xfrm>
        </p:spPr>
        <p:txBody>
          <a:bodyPr>
            <a:noAutofit/>
          </a:bodyPr>
          <a:lstStyle/>
          <a:p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ေနာင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ဖစ္လာႏိုင္မည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့္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ေဘး၊လက္ရွိတည္ရွိေနသာေဘးျဖစ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္ႏ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ိုင္ေျခ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ႏွင့္ 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မလုပ္မေနရျဖစ္ေသာေဘးအ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ရာယ္စီမံခန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္႔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ခြဲမႈမ်ား</a:t>
            </a:r>
            <a:endParaRPr lang="en-US" sz="2400" dirty="0">
              <a:latin typeface="Zawgyi-One" pitchFamily="34" charset="0"/>
              <a:cs typeface="Zawgyi-One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113" y="1785938"/>
            <a:ext cx="3290671" cy="438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962400" y="1600200"/>
            <a:ext cx="50292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GB" sz="2000" b="1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ေနာင</a:t>
            </a:r>
            <a:r>
              <a:rPr lang="en-GB" sz="2000" b="1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္ျ</a:t>
            </a:r>
            <a:r>
              <a:rPr lang="en-GB" sz="2000" b="1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ဖစ္လာႏိုင္မည</a:t>
            </a:r>
            <a:r>
              <a:rPr lang="en-GB" sz="2000" b="1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့္</a:t>
            </a:r>
            <a:r>
              <a:rPr lang="en-GB" sz="2000" b="1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ေဘးျဖစ</a:t>
            </a:r>
            <a:r>
              <a:rPr lang="en-GB" sz="2000" b="1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္ႏ</a:t>
            </a:r>
            <a:r>
              <a:rPr lang="en-GB" sz="2000" b="1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ိုင္ေျခမ်ားကိုစီမံခန</a:t>
            </a:r>
            <a:r>
              <a:rPr lang="en-GB" sz="2000" b="1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္႔</a:t>
            </a:r>
            <a:r>
              <a:rPr lang="en-GB" sz="2000" b="1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ခြဲျခင္း</a:t>
            </a:r>
            <a:endParaRPr lang="en-GB" sz="2000" b="1" dirty="0">
              <a:latin typeface="Zawgyi-One" pitchFamily="34" charset="0"/>
              <a:ea typeface="MS PGothic" pitchFamily="34" charset="-128"/>
              <a:cs typeface="Zawgyi-One" pitchFamily="34" charset="0"/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GB" sz="2000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ေဘးျဖစ</a:t>
            </a:r>
            <a:r>
              <a:rPr lang="en-GB" sz="2000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္ႏ</a:t>
            </a:r>
            <a:r>
              <a:rPr lang="en-GB" sz="2000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ိုင္ေျခအသစ္မ်ားမ်ားကိုေရွာင္ရွား</a:t>
            </a:r>
            <a:r>
              <a:rPr lang="en-GB" sz="2000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 ႏ</a:t>
            </a:r>
            <a:r>
              <a:rPr lang="en-GB" sz="2000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ိုင္ရန</a:t>
            </a:r>
            <a:r>
              <a:rPr lang="en-GB" sz="2000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္ </a:t>
            </a:r>
            <a:r>
              <a:rPr lang="en-GB" sz="2000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ေကာင္းမြန္ေသာအစီအစဥ္ေရးဆြဲျခင္း</a:t>
            </a:r>
            <a:endParaRPr lang="en-GB" sz="2000" dirty="0" smtClean="0">
              <a:latin typeface="Zawgyi-One" pitchFamily="34" charset="0"/>
              <a:ea typeface="MS PGothic" pitchFamily="34" charset="-128"/>
              <a:cs typeface="Zawgyi-One" pitchFamily="34" charset="0"/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GB" sz="2000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 </a:t>
            </a:r>
            <a:endParaRPr lang="en-GB" sz="2000" dirty="0">
              <a:latin typeface="Zawgyi-One" pitchFamily="34" charset="0"/>
              <a:ea typeface="MS PGothic" pitchFamily="34" charset="-128"/>
              <a:cs typeface="Zawgyi-One" pitchFamily="34" charset="0"/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GB" sz="2000" b="1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လက္ရွိရွိျပီးသားေဘးျဖစ</a:t>
            </a:r>
            <a:r>
              <a:rPr lang="en-GB" sz="2000" b="1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္ႏ</a:t>
            </a:r>
            <a:r>
              <a:rPr lang="en-GB" sz="2000" b="1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ိုင္ေျခမ်ားကိုစီမံခန</a:t>
            </a:r>
            <a:r>
              <a:rPr lang="en-GB" sz="2000" b="1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္႔</a:t>
            </a:r>
            <a:r>
              <a:rPr lang="en-GB" sz="2000" b="1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ခြဲျခင္း</a:t>
            </a:r>
            <a:endParaRPr lang="en-GB" sz="2000" b="1" dirty="0">
              <a:latin typeface="Zawgyi-One" pitchFamily="34" charset="0"/>
              <a:ea typeface="MS PGothic" pitchFamily="34" charset="-128"/>
              <a:cs typeface="Zawgyi-One" pitchFamily="34" charset="0"/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GB" sz="2000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လက္ရွိရွိေနေသာေဘးျဖစ</a:t>
            </a:r>
            <a:r>
              <a:rPr lang="en-GB" sz="2000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္ႏ</a:t>
            </a:r>
            <a:r>
              <a:rPr lang="en-GB" sz="2000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ိုင္ေျခမ်ားကို</a:t>
            </a:r>
            <a:r>
              <a:rPr lang="en-GB" sz="2000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 </a:t>
            </a:r>
            <a:r>
              <a:rPr lang="en-GB" sz="2000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ေရွာင္ရွားႏိုင္ရန္အစီအစဥ္ေရး</a:t>
            </a:r>
            <a:r>
              <a:rPr lang="en-GB" sz="2000" dirty="0" err="1">
                <a:latin typeface="Zawgyi-One" pitchFamily="34" charset="0"/>
                <a:ea typeface="MS PGothic" pitchFamily="34" charset="-128"/>
                <a:cs typeface="Zawgyi-One" pitchFamily="34" charset="0"/>
              </a:rPr>
              <a:t>ဆ</a:t>
            </a:r>
            <a:r>
              <a:rPr lang="en-GB" sz="2000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ြဲျခင္း</a:t>
            </a:r>
            <a:endParaRPr lang="en-GB" sz="2000" dirty="0">
              <a:latin typeface="Zawgyi-One" pitchFamily="34" charset="0"/>
              <a:ea typeface="MS PGothic" pitchFamily="34" charset="-128"/>
              <a:cs typeface="Zawgyi-One" pitchFamily="34" charset="0"/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sz="2400" b="1" dirty="0">
              <a:latin typeface="Zawgyi-One" pitchFamily="34" charset="0"/>
              <a:ea typeface="MS PGothic" pitchFamily="34" charset="-128"/>
              <a:cs typeface="Zawgyi-One" pitchFamily="34" charset="0"/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000" b="1" dirty="0" err="1">
                <a:latin typeface="Zawgyi-One" pitchFamily="34" charset="0"/>
                <a:cs typeface="Zawgyi-One" pitchFamily="34" charset="0"/>
              </a:rPr>
              <a:t>မလုပ္မေနရျဖစ္ေသာေဘးအ</a:t>
            </a:r>
            <a:r>
              <a:rPr lang="en-US" sz="2000" b="1" dirty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sz="2000" b="1" dirty="0" err="1">
                <a:latin typeface="Zawgyi-One" pitchFamily="34" charset="0"/>
                <a:cs typeface="Zawgyi-One" pitchFamily="34" charset="0"/>
              </a:rPr>
              <a:t>ရာယ</a:t>
            </a:r>
            <a:r>
              <a:rPr lang="en-US" sz="2000" b="1" dirty="0" err="1" smtClean="0">
                <a:latin typeface="Zawgyi-One" pitchFamily="34" charset="0"/>
                <a:cs typeface="Zawgyi-One" pitchFamily="34" charset="0"/>
              </a:rPr>
              <a:t>္မ်ားကိုစ</a:t>
            </a:r>
            <a:r>
              <a:rPr lang="en-US" sz="2000" b="1" dirty="0" err="1">
                <a:latin typeface="Zawgyi-One" pitchFamily="34" charset="0"/>
                <a:cs typeface="Zawgyi-One" pitchFamily="34" charset="0"/>
              </a:rPr>
              <a:t>ီမံခန</a:t>
            </a:r>
            <a:r>
              <a:rPr lang="en-US" sz="2000" b="1" dirty="0">
                <a:latin typeface="Zawgyi-One" pitchFamily="34" charset="0"/>
                <a:cs typeface="Zawgyi-One" pitchFamily="34" charset="0"/>
              </a:rPr>
              <a:t>္႔</a:t>
            </a:r>
            <a:r>
              <a:rPr lang="en-US" sz="2000" b="1" dirty="0" err="1">
                <a:latin typeface="Zawgyi-One" pitchFamily="34" charset="0"/>
                <a:cs typeface="Zawgyi-One" pitchFamily="34" charset="0"/>
              </a:rPr>
              <a:t>ခ</a:t>
            </a:r>
            <a:r>
              <a:rPr lang="en-US" sz="2000" b="1" dirty="0" err="1" smtClean="0">
                <a:latin typeface="Zawgyi-One" pitchFamily="34" charset="0"/>
                <a:cs typeface="Zawgyi-One" pitchFamily="34" charset="0"/>
              </a:rPr>
              <a:t>ြဲျခင္း</a:t>
            </a:r>
            <a:r>
              <a:rPr lang="en-US" sz="2000" b="1" dirty="0" smtClean="0">
                <a:latin typeface="Zawgyi-One" pitchFamily="34" charset="0"/>
                <a:cs typeface="Zawgyi-One" pitchFamily="34" charset="0"/>
              </a:rPr>
              <a:t> 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000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ေဘးအ</a:t>
            </a:r>
            <a:r>
              <a:rPr lang="en-US" sz="2000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ႏၲ</a:t>
            </a:r>
            <a:r>
              <a:rPr lang="en-US" sz="2000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ရာယ္ထိခိုက္မႈေၾကာင</a:t>
            </a:r>
            <a:r>
              <a:rPr lang="en-US" sz="2000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့္ျ</a:t>
            </a:r>
            <a:r>
              <a:rPr lang="en-US" sz="2000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ဖစ္ပြားေသာဆင္းရဲ</a:t>
            </a:r>
            <a:r>
              <a:rPr lang="en-US" sz="2000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ႏြ</a:t>
            </a:r>
            <a:r>
              <a:rPr lang="en-US" sz="2000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မ္းပါးမ</a:t>
            </a:r>
            <a:r>
              <a:rPr lang="en-US" sz="2000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ႈႏွင့္</a:t>
            </a:r>
            <a:r>
              <a:rPr lang="en-US" sz="2000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အျခားရလဒ္မ်ားကိုေရွာင္ရွားႏိုင္ရန္အစီအစဥ္မ်ားေရးဆြဲျခင္း</a:t>
            </a:r>
            <a:r>
              <a:rPr lang="en-US" sz="2000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 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000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ဥပမာ-အာမခံခ်က္မ်ားေပးျခင္း</a:t>
            </a:r>
            <a:r>
              <a:rPr lang="en-US" sz="2000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၊ </a:t>
            </a:r>
            <a:r>
              <a:rPr lang="en-US" sz="2000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ေဘးကင္းေသာ</a:t>
            </a:r>
            <a:r>
              <a:rPr lang="en-US" sz="2000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 </a:t>
            </a:r>
            <a:r>
              <a:rPr lang="en-US" sz="2000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ေနရာသို႔ေျပာင္းေရ</a:t>
            </a:r>
            <a:r>
              <a:rPr lang="en-US" sz="2000" dirty="0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ႊ႕</a:t>
            </a:r>
            <a:r>
              <a:rPr lang="en-US" sz="2000" dirty="0" err="1" smtClean="0">
                <a:latin typeface="Zawgyi-One" pitchFamily="34" charset="0"/>
                <a:ea typeface="MS PGothic" pitchFamily="34" charset="-128"/>
                <a:cs typeface="Zawgyi-One" pitchFamily="34" charset="0"/>
              </a:rPr>
              <a:t>ေပးျခင္း</a:t>
            </a:r>
            <a:endParaRPr lang="en-GB" sz="2400" dirty="0">
              <a:latin typeface="Zawgyi-One" pitchFamily="34" charset="0"/>
              <a:ea typeface="MS PGothic" pitchFamily="34" charset="-128"/>
              <a:cs typeface="Zawgyi-On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8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err="1" smtClean="0">
                <a:latin typeface="Zawgyi-One" pitchFamily="34" charset="0"/>
                <a:cs typeface="Zawgyi-One" pitchFamily="34" charset="0"/>
              </a:rPr>
              <a:t>ရပ္ရြာလူထုအေျချပဳေဘးအ</a:t>
            </a:r>
            <a:r>
              <a:rPr lang="en-US" sz="2800" b="1" dirty="0" smtClean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sz="2800" b="1" dirty="0" err="1" smtClean="0">
                <a:latin typeface="Zawgyi-One" pitchFamily="34" charset="0"/>
                <a:cs typeface="Zawgyi-One" pitchFamily="34" charset="0"/>
              </a:rPr>
              <a:t>ရာယ္ေလ်ာ့ပါးေရး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(CBDRR)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1676401"/>
            <a:ext cx="85344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000" dirty="0" err="1" smtClean="0">
                <a:latin typeface="Zawgyi-One" pitchFamily="34" charset="0"/>
                <a:cs typeface="Zawgyi-One" pitchFamily="34" charset="0"/>
              </a:rPr>
              <a:t>ေဘးအ</a:t>
            </a:r>
            <a:r>
              <a:rPr lang="en-US" altLang="ja-JP" sz="2000" dirty="0" smtClean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altLang="ja-JP" sz="2000" dirty="0" err="1" smtClean="0">
                <a:latin typeface="Zawgyi-One" pitchFamily="34" charset="0"/>
                <a:cs typeface="Zawgyi-One" pitchFamily="34" charset="0"/>
              </a:rPr>
              <a:t>ရာယ္ေလ်ာ့ပါးေရးလုပ္ငန္းစဥ္မ်ားတြင</a:t>
            </a:r>
            <a:r>
              <a:rPr lang="en-US" altLang="ja-JP" sz="2000" dirty="0" smtClean="0">
                <a:latin typeface="Zawgyi-One" pitchFamily="34" charset="0"/>
                <a:cs typeface="Zawgyi-One" pitchFamily="34" charset="0"/>
              </a:rPr>
              <a:t>္ </a:t>
            </a:r>
            <a:r>
              <a:rPr lang="en-US" altLang="ja-JP" sz="2000" dirty="0" err="1" smtClean="0">
                <a:latin typeface="Zawgyi-One" pitchFamily="34" charset="0"/>
                <a:cs typeface="Zawgyi-One" pitchFamily="34" charset="0"/>
              </a:rPr>
              <a:t>ေဘးအ</a:t>
            </a:r>
            <a:r>
              <a:rPr lang="en-US" altLang="ja-JP" sz="2000" dirty="0" smtClean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altLang="ja-JP" sz="2000" dirty="0" err="1" smtClean="0">
                <a:latin typeface="Zawgyi-One" pitchFamily="34" charset="0"/>
                <a:cs typeface="Zawgyi-One" pitchFamily="34" charset="0"/>
              </a:rPr>
              <a:t>ရာယ္က်ေရာက</a:t>
            </a:r>
            <a:r>
              <a:rPr lang="en-US" altLang="ja-JP" sz="2000" dirty="0" smtClean="0">
                <a:latin typeface="Zawgyi-One" pitchFamily="34" charset="0"/>
                <a:cs typeface="Zawgyi-One" pitchFamily="34" charset="0"/>
              </a:rPr>
              <a:t>္ႏ</a:t>
            </a:r>
            <a:r>
              <a:rPr lang="en-US" altLang="ja-JP" sz="2000" dirty="0" err="1" smtClean="0">
                <a:latin typeface="Zawgyi-One" pitchFamily="34" charset="0"/>
                <a:cs typeface="Zawgyi-One" pitchFamily="34" charset="0"/>
              </a:rPr>
              <a:t>ိုင္ေျခ</a:t>
            </a:r>
            <a:r>
              <a:rPr lang="en-US" altLang="ja-JP" sz="2000" dirty="0" smtClean="0">
                <a:latin typeface="Zawgyi-One" pitchFamily="34" charset="0"/>
                <a:cs typeface="Zawgyi-One" pitchFamily="34" charset="0"/>
              </a:rPr>
              <a:t> /</a:t>
            </a:r>
            <a:r>
              <a:rPr lang="en-US" altLang="ja-JP" sz="2000" dirty="0" err="1" smtClean="0">
                <a:latin typeface="Zawgyi-One" pitchFamily="34" charset="0"/>
                <a:cs typeface="Zawgyi-One" pitchFamily="34" charset="0"/>
              </a:rPr>
              <a:t>ထိခိုက</a:t>
            </a:r>
            <a:r>
              <a:rPr lang="en-US" altLang="ja-JP" sz="2000" dirty="0" smtClean="0">
                <a:latin typeface="Zawgyi-One" pitchFamily="34" charset="0"/>
                <a:cs typeface="Zawgyi-One" pitchFamily="34" charset="0"/>
              </a:rPr>
              <a:t>္ႏ</a:t>
            </a:r>
            <a:r>
              <a:rPr lang="en-US" altLang="ja-JP" sz="2000" dirty="0" err="1" smtClean="0">
                <a:latin typeface="Zawgyi-One" pitchFamily="34" charset="0"/>
                <a:cs typeface="Zawgyi-One" pitchFamily="34" charset="0"/>
              </a:rPr>
              <a:t>ိုင္ေျခရွိေသာရပ္ရြာလူထုတြင</a:t>
            </a:r>
            <a:r>
              <a:rPr lang="en-US" altLang="ja-JP" sz="2000" dirty="0" smtClean="0">
                <a:latin typeface="Zawgyi-One" pitchFamily="34" charset="0"/>
                <a:cs typeface="Zawgyi-One" pitchFamily="34" charset="0"/>
              </a:rPr>
              <a:t>္ </a:t>
            </a:r>
            <a:r>
              <a:rPr lang="en-US" altLang="ja-JP" sz="2000" dirty="0" err="1" smtClean="0">
                <a:latin typeface="Zawgyi-One" pitchFamily="34" charset="0"/>
                <a:cs typeface="Zawgyi-One" pitchFamily="34" charset="0"/>
              </a:rPr>
              <a:t>ေဘးအ</a:t>
            </a:r>
            <a:r>
              <a:rPr lang="en-US" altLang="ja-JP" sz="2000" dirty="0" smtClean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altLang="ja-JP" sz="2000" dirty="0" err="1" smtClean="0">
                <a:latin typeface="Zawgyi-One" pitchFamily="34" charset="0"/>
                <a:cs typeface="Zawgyi-One" pitchFamily="34" charset="0"/>
              </a:rPr>
              <a:t>ရာယ္ထိခိုက္လြယ္မႈမ်ားကို</a:t>
            </a:r>
            <a:r>
              <a:rPr lang="en-US" altLang="ja-JP" sz="20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altLang="ja-JP" sz="2000" dirty="0" err="1" smtClean="0">
                <a:latin typeface="Zawgyi-One" pitchFamily="34" charset="0"/>
                <a:cs typeface="Zawgyi-One" pitchFamily="34" charset="0"/>
              </a:rPr>
              <a:t>ေလ်ာ့က်ေစရန</a:t>
            </a:r>
            <a:r>
              <a:rPr lang="en-US" altLang="ja-JP" sz="2000" dirty="0" smtClean="0">
                <a:latin typeface="Zawgyi-One" pitchFamily="34" charset="0"/>
                <a:cs typeface="Zawgyi-One" pitchFamily="34" charset="0"/>
              </a:rPr>
              <a:t>္ႏွင့္၄င္းတို႔၏</a:t>
            </a:r>
            <a:r>
              <a:rPr lang="en-US" altLang="ja-JP" sz="2000" dirty="0" err="1" smtClean="0">
                <a:latin typeface="Zawgyi-One" pitchFamily="34" charset="0"/>
                <a:cs typeface="Zawgyi-One" pitchFamily="34" charset="0"/>
              </a:rPr>
              <a:t>စြမ္းေဆာင္ရည္မ်ားျမင</a:t>
            </a:r>
            <a:r>
              <a:rPr lang="en-US" altLang="ja-JP" sz="2000" dirty="0" smtClean="0">
                <a:latin typeface="Zawgyi-One" pitchFamily="34" charset="0"/>
                <a:cs typeface="Zawgyi-One" pitchFamily="34" charset="0"/>
              </a:rPr>
              <a:t>့္</a:t>
            </a:r>
            <a:r>
              <a:rPr lang="en-US" altLang="ja-JP" sz="2000" dirty="0" err="1" smtClean="0">
                <a:latin typeface="Zawgyi-One" pitchFamily="34" charset="0"/>
                <a:cs typeface="Zawgyi-One" pitchFamily="34" charset="0"/>
              </a:rPr>
              <a:t>တက္လာေစရန</a:t>
            </a:r>
            <a:r>
              <a:rPr lang="en-US" altLang="ja-JP" sz="2000" dirty="0" smtClean="0">
                <a:latin typeface="Zawgyi-One" pitchFamily="34" charset="0"/>
                <a:cs typeface="Zawgyi-One" pitchFamily="34" charset="0"/>
              </a:rPr>
              <a:t>္</a:t>
            </a:r>
            <a:endParaRPr lang="en-US" altLang="ja-JP" sz="2000" dirty="0">
              <a:latin typeface="Zawgyi-One" pitchFamily="34" charset="0"/>
              <a:cs typeface="Zawgyi-One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ja-JP" sz="2000" dirty="0" err="1" smtClean="0">
                <a:solidFill>
                  <a:srgbClr val="FF0000"/>
                </a:solidFill>
                <a:latin typeface="Zawgyi-One" pitchFamily="34" charset="0"/>
                <a:cs typeface="Zawgyi-One" pitchFamily="34" charset="0"/>
              </a:rPr>
              <a:t>သတ္မွတ္ေဖာ္ထုတ</a:t>
            </a:r>
            <a:r>
              <a:rPr lang="en-US" altLang="ja-JP" sz="2000" dirty="0" smtClean="0">
                <a:solidFill>
                  <a:srgbClr val="FF0000"/>
                </a:solidFill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altLang="ja-JP" sz="2000" dirty="0" err="1" smtClean="0">
                <a:solidFill>
                  <a:srgbClr val="FF0000"/>
                </a:solidFill>
                <a:latin typeface="Zawgyi-One" pitchFamily="34" charset="0"/>
                <a:cs typeface="Zawgyi-One" pitchFamily="34" charset="0"/>
              </a:rPr>
              <a:t>ခင္း</a:t>
            </a:r>
            <a:endParaRPr lang="en-US" altLang="ja-JP" sz="2000" dirty="0" smtClean="0">
              <a:solidFill>
                <a:srgbClr val="FF0000"/>
              </a:solidFill>
              <a:latin typeface="Zawgyi-One" pitchFamily="34" charset="0"/>
              <a:cs typeface="Zawgyi-One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ja-JP" sz="2000" dirty="0" err="1" smtClean="0">
                <a:solidFill>
                  <a:srgbClr val="FF0000"/>
                </a:solidFill>
                <a:latin typeface="Zawgyi-One" pitchFamily="34" charset="0"/>
                <a:cs typeface="Zawgyi-One" pitchFamily="34" charset="0"/>
              </a:rPr>
              <a:t>ခြဲျခမ္းစိတ</a:t>
            </a:r>
            <a:r>
              <a:rPr lang="en-US" altLang="ja-JP" sz="2000" dirty="0" smtClean="0">
                <a:solidFill>
                  <a:srgbClr val="FF0000"/>
                </a:solidFill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altLang="ja-JP" sz="2000" dirty="0" err="1" smtClean="0">
                <a:solidFill>
                  <a:srgbClr val="FF0000"/>
                </a:solidFill>
                <a:latin typeface="Zawgyi-One" pitchFamily="34" charset="0"/>
                <a:cs typeface="Zawgyi-One" pitchFamily="34" charset="0"/>
              </a:rPr>
              <a:t>ဖာစစ္ေဆးမႈမ်ားျပဳလုပ</a:t>
            </a:r>
            <a:r>
              <a:rPr lang="en-US" altLang="ja-JP" sz="2000" dirty="0" smtClean="0">
                <a:solidFill>
                  <a:srgbClr val="FF0000"/>
                </a:solidFill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altLang="ja-JP" sz="2000" dirty="0" err="1" smtClean="0">
                <a:solidFill>
                  <a:srgbClr val="FF0000"/>
                </a:solidFill>
                <a:latin typeface="Zawgyi-One" pitchFamily="34" charset="0"/>
                <a:cs typeface="Zawgyi-One" pitchFamily="34" charset="0"/>
              </a:rPr>
              <a:t>ခင္း</a:t>
            </a:r>
            <a:endParaRPr lang="en-US" altLang="ja-JP" sz="2000" dirty="0" smtClean="0">
              <a:solidFill>
                <a:srgbClr val="FF0000"/>
              </a:solidFill>
              <a:latin typeface="Zawgyi-One" pitchFamily="34" charset="0"/>
              <a:cs typeface="Zawgyi-One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ja-JP" sz="2000" dirty="0" err="1" smtClean="0">
                <a:solidFill>
                  <a:srgbClr val="FF0000"/>
                </a:solidFill>
                <a:latin typeface="Zawgyi-One" pitchFamily="34" charset="0"/>
                <a:cs typeface="Zawgyi-One" pitchFamily="34" charset="0"/>
              </a:rPr>
              <a:t>အေကာင္ထည္ေဖာ္ေဆာင္ရြက</a:t>
            </a:r>
            <a:r>
              <a:rPr lang="en-US" altLang="ja-JP" sz="2000" dirty="0" smtClean="0">
                <a:solidFill>
                  <a:srgbClr val="FF0000"/>
                </a:solidFill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altLang="ja-JP" sz="2000" dirty="0" err="1" smtClean="0">
                <a:solidFill>
                  <a:srgbClr val="FF0000"/>
                </a:solidFill>
                <a:latin typeface="Zawgyi-One" pitchFamily="34" charset="0"/>
                <a:cs typeface="Zawgyi-One" pitchFamily="34" charset="0"/>
              </a:rPr>
              <a:t>ခင္း</a:t>
            </a:r>
            <a:endParaRPr lang="en-US" altLang="ja-JP" sz="2000" dirty="0" smtClean="0">
              <a:solidFill>
                <a:srgbClr val="FF0000"/>
              </a:solidFill>
              <a:latin typeface="Zawgyi-One" pitchFamily="34" charset="0"/>
              <a:cs typeface="Zawgyi-One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ja-JP" sz="2000" dirty="0" err="1" smtClean="0">
                <a:solidFill>
                  <a:srgbClr val="FF0000"/>
                </a:solidFill>
                <a:latin typeface="Zawgyi-One" pitchFamily="34" charset="0"/>
                <a:cs typeface="Zawgyi-One" pitchFamily="34" charset="0"/>
              </a:rPr>
              <a:t>ေစာင</a:t>
            </a:r>
            <a:r>
              <a:rPr lang="en-US" altLang="ja-JP" sz="2000" dirty="0" smtClean="0">
                <a:solidFill>
                  <a:srgbClr val="FF0000"/>
                </a:solidFill>
                <a:latin typeface="Zawgyi-One" pitchFamily="34" charset="0"/>
                <a:cs typeface="Zawgyi-One" pitchFamily="34" charset="0"/>
              </a:rPr>
              <a:t>့္ၾ</a:t>
            </a:r>
            <a:r>
              <a:rPr lang="en-US" altLang="ja-JP" sz="2000" dirty="0" err="1" smtClean="0">
                <a:solidFill>
                  <a:srgbClr val="FF0000"/>
                </a:solidFill>
                <a:latin typeface="Zawgyi-One" pitchFamily="34" charset="0"/>
                <a:cs typeface="Zawgyi-One" pitchFamily="34" charset="0"/>
              </a:rPr>
              <a:t>ကည</a:t>
            </a:r>
            <a:r>
              <a:rPr lang="en-US" altLang="ja-JP" sz="2000" dirty="0" smtClean="0">
                <a:solidFill>
                  <a:srgbClr val="FF0000"/>
                </a:solidFill>
                <a:latin typeface="Zawgyi-One" pitchFamily="34" charset="0"/>
                <a:cs typeface="Zawgyi-One" pitchFamily="34" charset="0"/>
              </a:rPr>
              <a:t>့္</a:t>
            </a:r>
            <a:r>
              <a:rPr lang="en-US" altLang="ja-JP" sz="2000" dirty="0" err="1" smtClean="0">
                <a:solidFill>
                  <a:srgbClr val="FF0000"/>
                </a:solidFill>
                <a:latin typeface="Zawgyi-One" pitchFamily="34" charset="0"/>
                <a:cs typeface="Zawgyi-One" pitchFamily="34" charset="0"/>
              </a:rPr>
              <a:t>ေလ့လာျခင္း</a:t>
            </a:r>
            <a:r>
              <a:rPr lang="en-US" altLang="ja-JP" sz="2000" dirty="0" smtClean="0">
                <a:solidFill>
                  <a:srgbClr val="FF0000"/>
                </a:solidFill>
                <a:latin typeface="Zawgyi-One" pitchFamily="34" charset="0"/>
                <a:cs typeface="Zawgyi-One" pitchFamily="34" charset="0"/>
              </a:rPr>
              <a:t>ႏွင့္</a:t>
            </a:r>
            <a:r>
              <a:rPr lang="en-US" altLang="ja-JP" sz="2000" dirty="0" err="1" smtClean="0">
                <a:solidFill>
                  <a:srgbClr val="FF0000"/>
                </a:solidFill>
                <a:latin typeface="Zawgyi-One" pitchFamily="34" charset="0"/>
                <a:cs typeface="Zawgyi-One" pitchFamily="34" charset="0"/>
              </a:rPr>
              <a:t>အကဲျဖတ္စစ္ေဆးျခင္းမ်ားျပဳလုပ</a:t>
            </a:r>
            <a:r>
              <a:rPr lang="en-US" altLang="ja-JP" sz="2000" dirty="0" smtClean="0">
                <a:solidFill>
                  <a:srgbClr val="FF0000"/>
                </a:solidFill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altLang="ja-JP" sz="2000" dirty="0" err="1" smtClean="0">
                <a:solidFill>
                  <a:srgbClr val="FF0000"/>
                </a:solidFill>
                <a:latin typeface="Zawgyi-One" pitchFamily="34" charset="0"/>
                <a:cs typeface="Zawgyi-One" pitchFamily="34" charset="0"/>
              </a:rPr>
              <a:t>ခင္း</a:t>
            </a:r>
            <a:endParaRPr lang="en-US" altLang="ja-JP" sz="2000" dirty="0" smtClean="0">
              <a:solidFill>
                <a:srgbClr val="FF0000"/>
              </a:solidFill>
              <a:latin typeface="Zawgyi-One" pitchFamily="34" charset="0"/>
              <a:cs typeface="Zawgyi-One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ja-JP" sz="2000" dirty="0" err="1" smtClean="0">
                <a:latin typeface="Zawgyi-One" pitchFamily="34" charset="0"/>
                <a:cs typeface="Zawgyi-One" pitchFamily="34" charset="0"/>
              </a:rPr>
              <a:t>တို႔ကိုလုပ္ေဆာင္ရသည</a:t>
            </a:r>
            <a:r>
              <a:rPr lang="en-US" altLang="ja-JP" sz="2000" dirty="0" smtClean="0">
                <a:latin typeface="Zawgyi-One" pitchFamily="34" charset="0"/>
                <a:cs typeface="Zawgyi-One" pitchFamily="34" charset="0"/>
              </a:rPr>
              <a:t>့္</a:t>
            </a:r>
            <a:r>
              <a:rPr lang="en-US" altLang="ja-JP" sz="2000" dirty="0" err="1" smtClean="0">
                <a:latin typeface="Zawgyi-One" pitchFamily="34" charset="0"/>
                <a:cs typeface="Zawgyi-One" pitchFamily="34" charset="0"/>
              </a:rPr>
              <a:t>လုပ္ငန္းျဖစ္သည</a:t>
            </a:r>
            <a:r>
              <a:rPr lang="en-US" altLang="ja-JP" sz="2000" dirty="0" smtClean="0">
                <a:latin typeface="Zawgyi-One" pitchFamily="34" charset="0"/>
                <a:cs typeface="Zawgyi-One" pitchFamily="34" charset="0"/>
              </a:rPr>
              <a:t>္။</a:t>
            </a:r>
            <a:br>
              <a:rPr lang="en-US" altLang="ja-JP" sz="2000" dirty="0" smtClean="0">
                <a:latin typeface="Zawgyi-One" pitchFamily="34" charset="0"/>
                <a:cs typeface="Zawgyi-One" pitchFamily="34" charset="0"/>
              </a:rPr>
            </a:br>
            <a:r>
              <a:rPr lang="en-US" altLang="ja-JP" sz="2000" dirty="0" err="1" smtClean="0">
                <a:latin typeface="Zawgyi-One" pitchFamily="34" charset="0"/>
                <a:cs typeface="Zawgyi-One" pitchFamily="34" charset="0"/>
              </a:rPr>
              <a:t>ဤလုပ္ငန္းတြင္ထိုသူတို႔မွာ</a:t>
            </a:r>
            <a:r>
              <a:rPr lang="en-US" altLang="ja-JP" sz="20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altLang="ja-JP" sz="2000" dirty="0" err="1" smtClean="0">
                <a:latin typeface="Zawgyi-One" pitchFamily="34" charset="0"/>
                <a:cs typeface="Zawgyi-One" pitchFamily="34" charset="0"/>
              </a:rPr>
              <a:t>ေဘးအ</a:t>
            </a:r>
            <a:r>
              <a:rPr lang="en-US" altLang="ja-JP" sz="2000" dirty="0" smtClean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altLang="ja-JP" sz="2000" dirty="0" err="1" smtClean="0">
                <a:latin typeface="Zawgyi-One" pitchFamily="34" charset="0"/>
                <a:cs typeface="Zawgyi-One" pitchFamily="34" charset="0"/>
              </a:rPr>
              <a:t>ရာယ္က်ေရာက္မႈလုပ္ငန္းမ်ားလုပ္ေဆာင္ရန</a:t>
            </a:r>
            <a:r>
              <a:rPr lang="en-US" altLang="ja-JP" sz="2000" dirty="0" smtClean="0">
                <a:latin typeface="Zawgyi-One" pitchFamily="34" charset="0"/>
                <a:cs typeface="Zawgyi-One" pitchFamily="34" charset="0"/>
              </a:rPr>
              <a:t>္ </a:t>
            </a:r>
            <a:r>
              <a:rPr lang="en-US" altLang="ja-JP" sz="2000" dirty="0" err="1" smtClean="0">
                <a:latin typeface="Zawgyi-One" pitchFamily="34" charset="0"/>
                <a:cs typeface="Zawgyi-One" pitchFamily="34" charset="0"/>
              </a:rPr>
              <a:t>ဆံုးျဖတ္ခ်က္ခ</a:t>
            </a:r>
            <a:r>
              <a:rPr lang="en-US" altLang="ja-JP" sz="2000" dirty="0" smtClean="0">
                <a:latin typeface="Zawgyi-One" pitchFamily="34" charset="0"/>
                <a:cs typeface="Zawgyi-One" pitchFamily="34" charset="0"/>
              </a:rPr>
              <a:t>်ျ</a:t>
            </a:r>
            <a:r>
              <a:rPr lang="en-US" altLang="ja-JP" sz="2000" dirty="0" err="1" smtClean="0">
                <a:latin typeface="Zawgyi-One" pitchFamily="34" charset="0"/>
                <a:cs typeface="Zawgyi-One" pitchFamily="34" charset="0"/>
              </a:rPr>
              <a:t>ခင္း</a:t>
            </a:r>
            <a:r>
              <a:rPr lang="en-US" altLang="ja-JP" sz="2000" dirty="0" smtClean="0">
                <a:latin typeface="Zawgyi-One" pitchFamily="34" charset="0"/>
                <a:cs typeface="Zawgyi-One" pitchFamily="34" charset="0"/>
              </a:rPr>
              <a:t>ႏွင့္</a:t>
            </a:r>
            <a:r>
              <a:rPr lang="en-US" altLang="ja-JP" sz="2000" dirty="0" err="1" smtClean="0">
                <a:latin typeface="Zawgyi-One" pitchFamily="34" charset="0"/>
                <a:cs typeface="Zawgyi-One" pitchFamily="34" charset="0"/>
              </a:rPr>
              <a:t>အေကာင္ထည္ေဖာင္ေဆာင္ရြက</a:t>
            </a:r>
            <a:r>
              <a:rPr lang="en-US" altLang="ja-JP" sz="2000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altLang="ja-JP" sz="2000" dirty="0" err="1" smtClean="0">
                <a:latin typeface="Zawgyi-One" pitchFamily="34" charset="0"/>
                <a:cs typeface="Zawgyi-One" pitchFamily="34" charset="0"/>
              </a:rPr>
              <a:t>ခင္းတို႔တြင</a:t>
            </a:r>
            <a:r>
              <a:rPr lang="en-US" altLang="ja-JP" sz="2000" dirty="0" smtClean="0">
                <a:latin typeface="Zawgyi-One" pitchFamily="34" charset="0"/>
                <a:cs typeface="Zawgyi-One" pitchFamily="34" charset="0"/>
              </a:rPr>
              <a:t>္ </a:t>
            </a:r>
            <a:r>
              <a:rPr lang="en-US" altLang="ja-JP" sz="2000" dirty="0" err="1" smtClean="0">
                <a:latin typeface="Zawgyi-One" pitchFamily="34" charset="0"/>
                <a:cs typeface="Zawgyi-One" pitchFamily="34" charset="0"/>
              </a:rPr>
              <a:t>အဓိကအေရးပ</a:t>
            </a:r>
            <a:r>
              <a:rPr lang="en-US" altLang="ja-JP" sz="2000" dirty="0" smtClean="0">
                <a:latin typeface="Zawgyi-One" pitchFamily="34" charset="0"/>
                <a:cs typeface="Zawgyi-One" pitchFamily="34" charset="0"/>
              </a:rPr>
              <a:t>ါ </a:t>
            </a:r>
            <a:r>
              <a:rPr lang="en-US" altLang="ja-JP" sz="2000" dirty="0" err="1" smtClean="0">
                <a:latin typeface="Zawgyi-One" pitchFamily="34" charset="0"/>
                <a:cs typeface="Zawgyi-One" pitchFamily="34" charset="0"/>
              </a:rPr>
              <a:t>ေသာသူမ်ားျဖစ</a:t>
            </a:r>
            <a:r>
              <a:rPr lang="en-US" altLang="ja-JP" sz="2000" dirty="0" smtClean="0">
                <a:latin typeface="Zawgyi-One" pitchFamily="34" charset="0"/>
                <a:cs typeface="Zawgyi-One" pitchFamily="34" charset="0"/>
              </a:rPr>
              <a:t>္ၾ</a:t>
            </a:r>
            <a:r>
              <a:rPr lang="en-US" altLang="ja-JP" sz="2000" dirty="0" err="1" smtClean="0">
                <a:latin typeface="Zawgyi-One" pitchFamily="34" charset="0"/>
                <a:cs typeface="Zawgyi-One" pitchFamily="34" charset="0"/>
              </a:rPr>
              <a:t>ကသည</a:t>
            </a:r>
            <a:r>
              <a:rPr lang="en-US" altLang="ja-JP" sz="2000" dirty="0" smtClean="0">
                <a:latin typeface="Zawgyi-One" pitchFamily="34" charset="0"/>
                <a:cs typeface="Zawgyi-One" pitchFamily="34" charset="0"/>
              </a:rPr>
              <a:t>္။</a:t>
            </a:r>
            <a:endParaRPr lang="en-US" altLang="ja-JP" sz="2000" u="sng" dirty="0" smtClean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>
                <a:latin typeface="Zawgyi-One" pitchFamily="34" charset="0"/>
                <a:cs typeface="Zawgyi-One" pitchFamily="34" charset="0"/>
              </a:rPr>
              <a:pPr/>
              <a:t>45</a:t>
            </a:fld>
            <a:endParaRPr lang="en-US">
              <a:latin typeface="Zawgyi-One" pitchFamily="34" charset="0"/>
              <a:cs typeface="Zawgyi-On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43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2800" b="1" dirty="0" err="1" smtClean="0">
                <a:latin typeface="Zawgyi-One" pitchFamily="34" charset="0"/>
                <a:cs typeface="Zawgyi-One" pitchFamily="34" charset="0"/>
              </a:rPr>
              <a:t>အဖြဲ႔လိုက္ေလ့က်င</a:t>
            </a:r>
            <a:r>
              <a:rPr lang="en-US" altLang="en-US" sz="2800" b="1" dirty="0" smtClean="0">
                <a:latin typeface="Zawgyi-One" pitchFamily="34" charset="0"/>
                <a:cs typeface="Zawgyi-One" pitchFamily="34" charset="0"/>
              </a:rPr>
              <a:t>့္</a:t>
            </a:r>
            <a:r>
              <a:rPr lang="en-US" altLang="en-US" sz="2800" b="1" dirty="0" err="1" smtClean="0">
                <a:latin typeface="Zawgyi-One" pitchFamily="34" charset="0"/>
                <a:cs typeface="Zawgyi-One" pitchFamily="34" charset="0"/>
              </a:rPr>
              <a:t>ခန္းလုပ္ေဆာင</a:t>
            </a:r>
            <a:r>
              <a:rPr lang="en-US" altLang="en-US" sz="2800" b="1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altLang="en-US" sz="2800" b="1" dirty="0" err="1" smtClean="0">
                <a:latin typeface="Zawgyi-One" pitchFamily="34" charset="0"/>
                <a:cs typeface="Zawgyi-One" pitchFamily="34" charset="0"/>
              </a:rPr>
              <a:t>ခင္း</a:t>
            </a:r>
            <a:r>
              <a:rPr lang="en-US" altLang="en-US" sz="2800" b="1" dirty="0" smtClean="0">
                <a:latin typeface="Zawgyi-One" pitchFamily="34" charset="0"/>
                <a:cs typeface="Zawgyi-One" pitchFamily="34" charset="0"/>
              </a:rPr>
              <a:t/>
            </a:r>
            <a:br>
              <a:rPr lang="en-US" altLang="en-US" sz="2800" b="1" dirty="0" smtClean="0">
                <a:latin typeface="Zawgyi-One" pitchFamily="34" charset="0"/>
                <a:cs typeface="Zawgyi-One" pitchFamily="34" charset="0"/>
              </a:rPr>
            </a:br>
            <a:r>
              <a:rPr lang="en-US" altLang="en-US" sz="2800" b="1" dirty="0" smtClean="0">
                <a:latin typeface="Zawgyi-One" pitchFamily="34" charset="0"/>
                <a:cs typeface="Zawgyi-One" pitchFamily="34" charset="0"/>
              </a:rPr>
              <a:t>(Group Work)</a:t>
            </a:r>
            <a:endParaRPr lang="en-US" altLang="en-US" sz="2800" b="1" dirty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2"/>
            <a:ext cx="3124200" cy="4525963"/>
          </a:xfrm>
        </p:spPr>
        <p:txBody>
          <a:bodyPr>
            <a:normAutofit/>
          </a:bodyPr>
          <a:lstStyle/>
          <a:p>
            <a:pPr eaLnBrk="0" hangingPunct="0">
              <a:defRPr/>
            </a:pPr>
            <a:r>
              <a:rPr lang="en-US" sz="2000" b="1" dirty="0" err="1" smtClean="0">
                <a:solidFill>
                  <a:srgbClr val="000000"/>
                </a:solidFill>
                <a:latin typeface="Zawgyi-One" pitchFamily="34" charset="0"/>
                <a:cs typeface="Zawgyi-One" pitchFamily="34" charset="0"/>
              </a:rPr>
              <a:t>လုပ္ေဆာင္နည္း</a:t>
            </a:r>
            <a:endParaRPr lang="en-US" sz="2000" dirty="0">
              <a:latin typeface="Zawgyi-One" pitchFamily="34" charset="0"/>
              <a:cs typeface="Zawgyi-One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Zawgyi-One" pitchFamily="34" charset="0"/>
                <a:cs typeface="Zawgyi-One" pitchFamily="34" charset="0"/>
              </a:rPr>
              <a:t>အဖြဲ႔၀င္ ၄ - ၇ ဦးပါ၀င္ေသာအဖြဲ႕ </a:t>
            </a:r>
            <a:r>
              <a:rPr lang="en-US" sz="1800" dirty="0" err="1" smtClean="0">
                <a:latin typeface="Zawgyi-One" pitchFamily="34" charset="0"/>
                <a:cs typeface="Zawgyi-One" pitchFamily="34" charset="0"/>
              </a:rPr>
              <a:t>ဖြဲ႔ပ</a:t>
            </a:r>
            <a:r>
              <a:rPr lang="en-US" sz="1800" dirty="0" smtClean="0">
                <a:latin typeface="Zawgyi-One" pitchFamily="34" charset="0"/>
                <a:cs typeface="Zawgyi-One" pitchFamily="34" charset="0"/>
              </a:rPr>
              <a:t>ါ။</a:t>
            </a:r>
            <a:endParaRPr lang="en-US" sz="1800" dirty="0">
              <a:latin typeface="Zawgyi-One" pitchFamily="34" charset="0"/>
              <a:cs typeface="Zawgyi-One" pitchFamily="34" charset="0"/>
            </a:endParaRPr>
          </a:p>
          <a:p>
            <a:pPr>
              <a:defRPr/>
            </a:pPr>
            <a:r>
              <a:rPr lang="en-US" sz="1800" dirty="0" smtClean="0">
                <a:solidFill>
                  <a:srgbClr val="000000"/>
                </a:solidFill>
                <a:latin typeface="Zawgyi-One" pitchFamily="34" charset="0"/>
                <a:cs typeface="Zawgyi-One" pitchFamily="34" charset="0"/>
              </a:rPr>
              <a:t>အဖြဲ႕တိုင္းအားပံုမ်ားေပးေ၀ပါ</a:t>
            </a:r>
          </a:p>
          <a:p>
            <a:pPr>
              <a:defRPr/>
            </a:pPr>
            <a:endParaRPr lang="en-US" sz="1800" dirty="0">
              <a:solidFill>
                <a:srgbClr val="000000"/>
              </a:solidFill>
              <a:latin typeface="Zawgyi-One" pitchFamily="34" charset="0"/>
              <a:cs typeface="Zawgyi-One" pitchFamily="34" charset="0"/>
            </a:endParaRPr>
          </a:p>
          <a:p>
            <a:pPr eaLnBrk="0" hangingPunct="0">
              <a:defRPr/>
            </a:pPr>
            <a:r>
              <a:rPr lang="en-US" sz="1800" dirty="0" err="1" smtClean="0">
                <a:solidFill>
                  <a:srgbClr val="000000"/>
                </a:solidFill>
                <a:latin typeface="Zawgyi-One" pitchFamily="34" charset="0"/>
                <a:cs typeface="Zawgyi-One" pitchFamily="34" charset="0"/>
              </a:rPr>
              <a:t>အဖြဲ႔တစ္ဖြဲ႕ခ်င္းစီက</a:t>
            </a:r>
            <a:r>
              <a:rPr lang="en-US" sz="1800" dirty="0" smtClean="0">
                <a:solidFill>
                  <a:srgbClr val="000000"/>
                </a:solidFill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Zawgyi-One" pitchFamily="34" charset="0"/>
                <a:cs typeface="Zawgyi-One" pitchFamily="34" charset="0"/>
              </a:rPr>
              <a:t>ပံုမ်ားအေပၚတြင</a:t>
            </a:r>
            <a:r>
              <a:rPr lang="en-US" sz="1800" dirty="0" smtClean="0">
                <a:solidFill>
                  <a:srgbClr val="000000"/>
                </a:solidFill>
                <a:latin typeface="Zawgyi-One" pitchFamily="34" charset="0"/>
                <a:cs typeface="Zawgyi-One" pitchFamily="34" charset="0"/>
              </a:rPr>
              <a:t>္ အႏၲ</a:t>
            </a:r>
            <a:r>
              <a:rPr lang="en-US" sz="1800" dirty="0" err="1" smtClean="0">
                <a:solidFill>
                  <a:srgbClr val="000000"/>
                </a:solidFill>
                <a:latin typeface="Zawgyi-One" pitchFamily="34" charset="0"/>
                <a:cs typeface="Zawgyi-One" pitchFamily="34" charset="0"/>
              </a:rPr>
              <a:t>ရာယ</a:t>
            </a:r>
            <a:r>
              <a:rPr lang="en-US" sz="1800" dirty="0" smtClean="0">
                <a:solidFill>
                  <a:srgbClr val="000000"/>
                </a:solidFill>
                <a:latin typeface="Zawgyi-One" pitchFamily="34" charset="0"/>
                <a:cs typeface="Zawgyi-One" pitchFamily="34" charset="0"/>
              </a:rPr>
              <a:t>္၊ </a:t>
            </a:r>
            <a:r>
              <a:rPr lang="en-US" sz="1800" dirty="0" err="1" smtClean="0">
                <a:solidFill>
                  <a:srgbClr val="000000"/>
                </a:solidFill>
                <a:latin typeface="Zawgyi-One" pitchFamily="34" charset="0"/>
                <a:cs typeface="Zawgyi-One" pitchFamily="34" charset="0"/>
              </a:rPr>
              <a:t>ထိခိုက္ခံရလြယ္မ</a:t>
            </a:r>
            <a:r>
              <a:rPr lang="en-US" sz="1800" dirty="0" smtClean="0">
                <a:solidFill>
                  <a:srgbClr val="000000"/>
                </a:solidFill>
                <a:latin typeface="Zawgyi-One" pitchFamily="34" charset="0"/>
                <a:cs typeface="Zawgyi-One" pitchFamily="34" charset="0"/>
              </a:rPr>
              <a:t>ႈ ႏွင့္ </a:t>
            </a:r>
            <a:r>
              <a:rPr lang="en-US" sz="1800" dirty="0" err="1" smtClean="0">
                <a:solidFill>
                  <a:srgbClr val="000000"/>
                </a:solidFill>
                <a:latin typeface="Zawgyi-One" pitchFamily="34" charset="0"/>
                <a:cs typeface="Zawgyi-One" pitchFamily="34" charset="0"/>
              </a:rPr>
              <a:t>စြမ္းေဆာင္ရည္စသည</a:t>
            </a:r>
            <a:r>
              <a:rPr lang="en-US" sz="1800" dirty="0" smtClean="0">
                <a:solidFill>
                  <a:srgbClr val="000000"/>
                </a:solidFill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sz="1800" dirty="0" err="1" smtClean="0">
                <a:solidFill>
                  <a:srgbClr val="000000"/>
                </a:solidFill>
                <a:latin typeface="Zawgyi-One" pitchFamily="34" charset="0"/>
                <a:cs typeface="Zawgyi-One" pitchFamily="34" charset="0"/>
              </a:rPr>
              <a:t>ဖင</a:t>
            </a:r>
            <a:r>
              <a:rPr lang="en-US" sz="1800" dirty="0" smtClean="0">
                <a:solidFill>
                  <a:srgbClr val="000000"/>
                </a:solidFill>
                <a:latin typeface="Zawgyi-One" pitchFamily="34" charset="0"/>
                <a:cs typeface="Zawgyi-One" pitchFamily="34" charset="0"/>
              </a:rPr>
              <a:t>့္ </a:t>
            </a:r>
            <a:r>
              <a:rPr lang="en-US" sz="1800" dirty="0" err="1" smtClean="0">
                <a:solidFill>
                  <a:srgbClr val="000000"/>
                </a:solidFill>
                <a:latin typeface="Zawgyi-One" pitchFamily="34" charset="0"/>
                <a:cs typeface="Zawgyi-One" pitchFamily="34" charset="0"/>
              </a:rPr>
              <a:t>ဆံုးျဖတ္ေရြးခ်ယ္ပ</a:t>
            </a:r>
            <a:r>
              <a:rPr lang="en-US" sz="1800" dirty="0" smtClean="0">
                <a:solidFill>
                  <a:srgbClr val="000000"/>
                </a:solidFill>
                <a:latin typeface="Zawgyi-One" pitchFamily="34" charset="0"/>
                <a:cs typeface="Zawgyi-One" pitchFamily="34" charset="0"/>
              </a:rPr>
              <a:t>ါ။</a:t>
            </a:r>
            <a:endParaRPr lang="en-US" sz="1800" dirty="0">
              <a:solidFill>
                <a:srgbClr val="000000"/>
              </a:solidFill>
              <a:latin typeface="Zawgyi-One" pitchFamily="34" charset="0"/>
              <a:cs typeface="Zawgyi-One" pitchFamily="34" charset="0"/>
            </a:endParaRPr>
          </a:p>
          <a:p>
            <a:pPr eaLnBrk="0" hangingPunct="0">
              <a:defRPr/>
            </a:pPr>
            <a:r>
              <a:rPr lang="en-US" sz="1800" dirty="0" err="1" smtClean="0">
                <a:solidFill>
                  <a:srgbClr val="000000"/>
                </a:solidFill>
                <a:latin typeface="Zawgyi-One" pitchFamily="34" charset="0"/>
                <a:cs typeface="Zawgyi-One" pitchFamily="34" charset="0"/>
              </a:rPr>
              <a:t>ခြဲျခားျပီးေသာပံုမ်ားကို</a:t>
            </a:r>
            <a:r>
              <a:rPr lang="en-US" sz="1800" dirty="0" smtClean="0">
                <a:solidFill>
                  <a:srgbClr val="000000"/>
                </a:solidFill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Zawgyi-One" pitchFamily="34" charset="0"/>
                <a:cs typeface="Zawgyi-One" pitchFamily="34" charset="0"/>
              </a:rPr>
              <a:t>ဇယားတြင္ခ်ိတ္ဆြဲပ</a:t>
            </a:r>
            <a:r>
              <a:rPr lang="en-US" sz="1800" dirty="0" smtClean="0">
                <a:solidFill>
                  <a:srgbClr val="000000"/>
                </a:solidFill>
                <a:latin typeface="Zawgyi-One" pitchFamily="34" charset="0"/>
                <a:cs typeface="Zawgyi-One" pitchFamily="34" charset="0"/>
              </a:rPr>
              <a:t>ါ</a:t>
            </a:r>
            <a:br>
              <a:rPr lang="en-US" sz="1800" dirty="0" smtClean="0">
                <a:solidFill>
                  <a:srgbClr val="000000"/>
                </a:solidFill>
                <a:latin typeface="Zawgyi-One" pitchFamily="34" charset="0"/>
                <a:cs typeface="Zawgyi-One" pitchFamily="34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Zawgyi-One" pitchFamily="34" charset="0"/>
                <a:cs typeface="Zawgyi-One" pitchFamily="34" charset="0"/>
              </a:rPr>
              <a:t>ျ</a:t>
            </a:r>
            <a:r>
              <a:rPr lang="en-US" sz="1800" dirty="0" err="1" smtClean="0">
                <a:solidFill>
                  <a:srgbClr val="000000"/>
                </a:solidFill>
                <a:latin typeface="Zawgyi-One" pitchFamily="34" charset="0"/>
                <a:cs typeface="Zawgyi-One" pitchFamily="34" charset="0"/>
              </a:rPr>
              <a:t>ပီးလ</a:t>
            </a:r>
            <a:r>
              <a:rPr lang="en-US" sz="1800" dirty="0" smtClean="0">
                <a:solidFill>
                  <a:srgbClr val="000000"/>
                </a:solidFill>
                <a:latin typeface="Zawgyi-One" pitchFamily="34" charset="0"/>
                <a:cs typeface="Zawgyi-One" pitchFamily="34" charset="0"/>
              </a:rPr>
              <a:t>ွ်</a:t>
            </a:r>
            <a:r>
              <a:rPr lang="en-US" sz="1800" dirty="0" err="1" smtClean="0">
                <a:solidFill>
                  <a:srgbClr val="000000"/>
                </a:solidFill>
                <a:latin typeface="Zawgyi-One" pitchFamily="34" charset="0"/>
                <a:cs typeface="Zawgyi-One" pitchFamily="34" charset="0"/>
              </a:rPr>
              <a:t>င္အျခားအဖြဲ႕အား</a:t>
            </a:r>
            <a:r>
              <a:rPr lang="en-US" sz="1800" dirty="0">
                <a:solidFill>
                  <a:srgbClr val="000000"/>
                </a:solidFill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Zawgyi-One" pitchFamily="34" charset="0"/>
                <a:cs typeface="Zawgyi-One" pitchFamily="34" charset="0"/>
              </a:rPr>
              <a:t>တင</a:t>
            </a:r>
            <a:r>
              <a:rPr lang="en-US" sz="1800" dirty="0" smtClean="0">
                <a:solidFill>
                  <a:srgbClr val="000000"/>
                </a:solidFill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sz="1800" dirty="0" err="1" smtClean="0">
                <a:solidFill>
                  <a:srgbClr val="000000"/>
                </a:solidFill>
                <a:latin typeface="Zawgyi-One" pitchFamily="34" charset="0"/>
                <a:cs typeface="Zawgyi-One" pitchFamily="34" charset="0"/>
              </a:rPr>
              <a:t>ပေဆြးေ</a:t>
            </a:r>
            <a:r>
              <a:rPr lang="en-US" sz="1800" dirty="0" smtClean="0">
                <a:solidFill>
                  <a:srgbClr val="000000"/>
                </a:solidFill>
                <a:latin typeface="Zawgyi-One" pitchFamily="34" charset="0"/>
                <a:cs typeface="Zawgyi-One" pitchFamily="34" charset="0"/>
              </a:rPr>
              <a:t>ႏြ</a:t>
            </a:r>
            <a:r>
              <a:rPr lang="en-US" sz="1800" dirty="0" err="1" smtClean="0">
                <a:solidFill>
                  <a:srgbClr val="000000"/>
                </a:solidFill>
                <a:latin typeface="Zawgyi-One" pitchFamily="34" charset="0"/>
                <a:cs typeface="Zawgyi-One" pitchFamily="34" charset="0"/>
              </a:rPr>
              <a:t>းပ</a:t>
            </a:r>
            <a:r>
              <a:rPr lang="en-US" sz="1800" dirty="0" smtClean="0">
                <a:solidFill>
                  <a:srgbClr val="000000"/>
                </a:solidFill>
                <a:latin typeface="Zawgyi-One" pitchFamily="34" charset="0"/>
                <a:cs typeface="Zawgyi-One" pitchFamily="34" charset="0"/>
              </a:rPr>
              <a:t>ါ။</a:t>
            </a:r>
            <a:endParaRPr lang="en-US" sz="1800" dirty="0">
              <a:solidFill>
                <a:srgbClr val="000000"/>
              </a:solidFill>
              <a:latin typeface="Zawgyi-One" pitchFamily="34" charset="0"/>
              <a:cs typeface="Zawgyi-One" pitchFamily="34" charset="0"/>
            </a:endParaRPr>
          </a:p>
          <a:p>
            <a:pPr eaLnBrk="0" hangingPunct="0">
              <a:buFontTx/>
              <a:buChar char="•"/>
              <a:defRPr/>
            </a:pPr>
            <a:endParaRPr lang="en-US" sz="2000" dirty="0">
              <a:latin typeface="Zawgyi-One" pitchFamily="34" charset="0"/>
              <a:cs typeface="Zawgyi-One" pitchFamily="34" charset="0"/>
            </a:endParaRPr>
          </a:p>
          <a:p>
            <a:endParaRPr lang="en-US" sz="1800" dirty="0">
              <a:latin typeface="Zawgyi-One" pitchFamily="34" charset="0"/>
              <a:cs typeface="Zawgyi-One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45095"/>
              </p:ext>
            </p:extLst>
          </p:nvPr>
        </p:nvGraphicFramePr>
        <p:xfrm>
          <a:off x="3581400" y="1600202"/>
          <a:ext cx="5403850" cy="4352923"/>
        </p:xfrm>
        <a:graphic>
          <a:graphicData uri="http://schemas.openxmlformats.org/drawingml/2006/table">
            <a:tbl>
              <a:tblPr/>
              <a:tblGrid>
                <a:gridCol w="1768533"/>
                <a:gridCol w="1956451"/>
                <a:gridCol w="1678866"/>
              </a:tblGrid>
              <a:tr h="76816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 smtClean="0">
                        <a:solidFill>
                          <a:srgbClr val="000000"/>
                        </a:solidFill>
                        <a:latin typeface="Zawgyi-One" pitchFamily="34" charset="0"/>
                        <a:ea typeface="Times New Roman"/>
                        <a:cs typeface="Zawgyi-One" pitchFamily="34" charset="0"/>
                      </a:endParaRPr>
                    </a:p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Zawgyi-One" pitchFamily="34" charset="0"/>
                          <a:ea typeface="Calibri"/>
                          <a:cs typeface="Zawgyi-One" pitchFamily="34" charset="0"/>
                        </a:rPr>
                        <a:t>အႏၲ</a:t>
                      </a:r>
                      <a:r>
                        <a:rPr lang="en-US" sz="1600" b="1" dirty="0" err="1" smtClean="0">
                          <a:latin typeface="Zawgyi-One" pitchFamily="34" charset="0"/>
                          <a:ea typeface="Calibri"/>
                          <a:cs typeface="Zawgyi-One" pitchFamily="34" charset="0"/>
                        </a:rPr>
                        <a:t>ရာယ</a:t>
                      </a:r>
                      <a:r>
                        <a:rPr lang="en-US" sz="1600" b="1" dirty="0" smtClean="0">
                          <a:latin typeface="Zawgyi-One" pitchFamily="34" charset="0"/>
                          <a:ea typeface="Calibri"/>
                          <a:cs typeface="Zawgyi-One" pitchFamily="34" charset="0"/>
                        </a:rPr>
                        <a:t>္</a:t>
                      </a:r>
                      <a:endParaRPr lang="en-US" sz="1600" b="1" dirty="0">
                        <a:latin typeface="Zawgyi-One" pitchFamily="34" charset="0"/>
                        <a:ea typeface="Calibri"/>
                        <a:cs typeface="Zawgyi-One" pitchFamily="34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 smtClean="0">
                        <a:solidFill>
                          <a:srgbClr val="000000"/>
                        </a:solidFill>
                        <a:latin typeface="Zawgyi-One" pitchFamily="34" charset="0"/>
                        <a:ea typeface="Times New Roman"/>
                        <a:cs typeface="Zawgyi-One" pitchFamily="34" charset="0"/>
                      </a:endParaRPr>
                    </a:p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y-MM" sz="1600" b="1" dirty="0" smtClean="0">
                          <a:solidFill>
                            <a:srgbClr val="000000"/>
                          </a:solidFill>
                          <a:latin typeface="Zawgyi-One" pitchFamily="34" charset="0"/>
                          <a:ea typeface="Times New Roman"/>
                          <a:cs typeface="Zawgyi-One" pitchFamily="34" charset="0"/>
                        </a:rPr>
                        <a:t>ထိိခိုက္ခံရလြယ္မ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Zawgyi-One" pitchFamily="34" charset="0"/>
                          <a:ea typeface="Times New Roman"/>
                          <a:cs typeface="Zawgyi-One" pitchFamily="34" charset="0"/>
                        </a:rPr>
                        <a:t>ွဳ/</a:t>
                      </a:r>
                      <a:r>
                        <a:rPr lang="my-MM" sz="1600" b="1" dirty="0" smtClean="0">
                          <a:solidFill>
                            <a:srgbClr val="000000"/>
                          </a:solidFill>
                          <a:latin typeface="Zawgyi-One" pitchFamily="34" charset="0"/>
                          <a:ea typeface="Times New Roman"/>
                          <a:cs typeface="Zawgyi-One" pitchFamily="34" charset="0"/>
                        </a:rPr>
                        <a:t> ေဘးက်ေရာက္လြယ္မွု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Zawgyi-One" pitchFamily="34" charset="0"/>
                          <a:ea typeface="Times New Roman"/>
                          <a:cs typeface="Zawgyi-One" pitchFamily="34" charset="0"/>
                        </a:rPr>
                        <a:t>ဳ</a:t>
                      </a:r>
                      <a:endParaRPr lang="en-US" sz="1600" b="1" dirty="0">
                        <a:latin typeface="Zawgyi-One" pitchFamily="34" charset="0"/>
                        <a:ea typeface="Calibri"/>
                        <a:cs typeface="Zawgyi-One" pitchFamily="34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 smtClean="0">
                        <a:solidFill>
                          <a:srgbClr val="000000"/>
                        </a:solidFill>
                        <a:latin typeface="Zawgyi-One" pitchFamily="34" charset="0"/>
                        <a:ea typeface="Times New Roman"/>
                        <a:cs typeface="Zawgyi-One" pitchFamily="34" charset="0"/>
                      </a:endParaRPr>
                    </a:p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 smtClean="0">
                          <a:solidFill>
                            <a:srgbClr val="000000"/>
                          </a:solidFill>
                          <a:latin typeface="Zawgyi-One" pitchFamily="34" charset="0"/>
                          <a:ea typeface="Times New Roman"/>
                          <a:cs typeface="Zawgyi-One" pitchFamily="34" charset="0"/>
                        </a:rPr>
                        <a:t>စြမ္းေဆာင္ရည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Zawgyi-One" pitchFamily="34" charset="0"/>
                          <a:ea typeface="Times New Roman"/>
                          <a:cs typeface="Zawgyi-One" pitchFamily="34" charset="0"/>
                        </a:rPr>
                        <a:t>္</a:t>
                      </a:r>
                      <a:endParaRPr lang="en-US" sz="1600" b="1" dirty="0">
                        <a:latin typeface="Zawgyi-One" pitchFamily="34" charset="0"/>
                        <a:ea typeface="Calibri"/>
                        <a:cs typeface="Zawgyi-One" pitchFamily="34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746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Zawgyi-One" pitchFamily="34" charset="0"/>
                        <a:ea typeface="Calibri"/>
                        <a:cs typeface="Zawgyi-One" pitchFamily="34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Zawgyi-One" pitchFamily="34" charset="0"/>
                        <a:ea typeface="Calibri"/>
                        <a:cs typeface="Zawgyi-One" pitchFamily="34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Zawgyi-One" pitchFamily="34" charset="0"/>
                        <a:ea typeface="Calibri"/>
                        <a:cs typeface="Zawgyi-One" pitchFamily="34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746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latin typeface="Zawgyi-One" pitchFamily="34" charset="0"/>
                        <a:ea typeface="Calibri"/>
                        <a:cs typeface="Zawgyi-One" pitchFamily="34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Zawgyi-One" pitchFamily="34" charset="0"/>
                        <a:ea typeface="Calibri"/>
                        <a:cs typeface="Zawgyi-One" pitchFamily="34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Zawgyi-One" pitchFamily="34" charset="0"/>
                        <a:ea typeface="Calibri"/>
                        <a:cs typeface="Zawgyi-One" pitchFamily="34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746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latin typeface="Zawgyi-One" pitchFamily="34" charset="0"/>
                        <a:ea typeface="Calibri"/>
                        <a:cs typeface="Zawgyi-One" pitchFamily="34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Zawgyi-One" pitchFamily="34" charset="0"/>
                        <a:ea typeface="Calibri"/>
                        <a:cs typeface="Zawgyi-One" pitchFamily="34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Zawgyi-One" pitchFamily="34" charset="0"/>
                        <a:ea typeface="Calibri"/>
                        <a:cs typeface="Zawgyi-One" pitchFamily="34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746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latin typeface="Zawgyi-One" pitchFamily="34" charset="0"/>
                        <a:ea typeface="Calibri"/>
                        <a:cs typeface="Zawgyi-One" pitchFamily="34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latin typeface="Zawgyi-One" pitchFamily="34" charset="0"/>
                        <a:ea typeface="Calibri"/>
                        <a:cs typeface="Zawgyi-One" pitchFamily="34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Zawgyi-One" pitchFamily="34" charset="0"/>
                        <a:ea typeface="Calibri"/>
                        <a:cs typeface="Zawgyi-One" pitchFamily="34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746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latin typeface="Zawgyi-One" pitchFamily="34" charset="0"/>
                        <a:ea typeface="Calibri"/>
                        <a:cs typeface="Zawgyi-One" pitchFamily="34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latin typeface="Zawgyi-One" pitchFamily="34" charset="0"/>
                        <a:ea typeface="Calibri"/>
                        <a:cs typeface="Zawgyi-One" pitchFamily="34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Zawgyi-One" pitchFamily="34" charset="0"/>
                        <a:ea typeface="Calibri"/>
                        <a:cs typeface="Zawgyi-One" pitchFamily="34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746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Zawgyi-One" pitchFamily="34" charset="0"/>
                        <a:ea typeface="Calibri"/>
                        <a:cs typeface="Zawgyi-One" pitchFamily="34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latin typeface="Zawgyi-One" pitchFamily="34" charset="0"/>
                        <a:ea typeface="Calibri"/>
                        <a:cs typeface="Zawgyi-One" pitchFamily="34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Zawgyi-One" pitchFamily="34" charset="0"/>
                        <a:ea typeface="Calibri"/>
                        <a:cs typeface="Zawgyi-One" pitchFamily="34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>
                <a:latin typeface="Zawgyi-One" pitchFamily="34" charset="0"/>
                <a:cs typeface="Zawgyi-One" pitchFamily="34" charset="0"/>
              </a:rPr>
              <a:pPr/>
              <a:t>46</a:t>
            </a:fld>
            <a:endParaRPr lang="en-US">
              <a:latin typeface="Zawgyi-One" pitchFamily="34" charset="0"/>
              <a:cs typeface="Zawgyi-On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42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3888" y="0"/>
            <a:ext cx="9390288" cy="695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ေမးစရာေမးခြန္းမ်ားရွိလ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ွ်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င္ေမးႏိုင္ပါသည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္။ </a:t>
            </a:r>
            <a:r>
              <a:rPr lang="en-US" sz="3600" b="1" dirty="0" smtClean="0">
                <a:solidFill>
                  <a:srgbClr val="C00000"/>
                </a:solidFill>
                <a:latin typeface="Zawgyi-One" pitchFamily="34" charset="0"/>
                <a:cs typeface="Zawgyi-One" pitchFamily="34" charset="0"/>
              </a:rPr>
              <a:t>?</a:t>
            </a:r>
            <a:endParaRPr lang="en-US" sz="3600" b="1" dirty="0">
              <a:solidFill>
                <a:srgbClr val="C00000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8194" name="Picture 2" descr="http://aphroditesbadhabit.files.wordpress.com/2011/06/question_mark_21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2132856"/>
            <a:ext cx="2714625" cy="3143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2009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ရပ္ရြာလူထုအေျချပဳေဘးအ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ရာယ္ေလ်ာ့ပါးေရးလက္စြဲစာအုပ္တြင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္</a:t>
            </a:r>
            <a:br>
              <a:rPr lang="en-US" sz="2400" dirty="0" smtClean="0">
                <a:latin typeface="Zawgyi-One" pitchFamily="34" charset="0"/>
                <a:cs typeface="Zawgyi-One" pitchFamily="34" charset="0"/>
              </a:rPr>
            </a:b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အသံုးျပဳေသာသေကၤတမ်ား</a:t>
            </a:r>
            <a:endParaRPr lang="en-US" sz="2400" b="1" dirty="0" smtClean="0">
              <a:solidFill>
                <a:srgbClr val="C00000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>
                <a:latin typeface="Zawgyi-One" pitchFamily="34" charset="0"/>
                <a:cs typeface="Zawgyi-One" pitchFamily="34" charset="0"/>
              </a:rPr>
              <a:pPr/>
              <a:t>5</a:t>
            </a:fld>
            <a:endParaRPr lang="en-US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3608" y="909935"/>
            <a:ext cx="48510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Zawgyi-One" pitchFamily="34" charset="0"/>
                <a:cs typeface="Zawgyi-One" pitchFamily="34" charset="0"/>
              </a:rPr>
              <a:t>ျ</a:t>
            </a:r>
            <a:r>
              <a:rPr lang="en-US" sz="2400" b="1" dirty="0" err="1" smtClean="0">
                <a:latin typeface="Zawgyi-One" pitchFamily="34" charset="0"/>
                <a:cs typeface="Zawgyi-One" pitchFamily="34" charset="0"/>
              </a:rPr>
              <a:t>ပန္လည္စစ္ေဆးရန္အခ်က္အလက္မ်ား</a:t>
            </a:r>
            <a:endParaRPr lang="en-US" sz="2400" b="1" dirty="0">
              <a:latin typeface="Zawgyi-One" pitchFamily="34" charset="0"/>
              <a:cs typeface="Zawgyi-One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484784"/>
            <a:ext cx="640080" cy="6400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2000" y="1295400"/>
            <a:ext cx="78486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>
                <a:latin typeface="Zawgyi-One" pitchFamily="34" charset="0"/>
                <a:cs typeface="Zawgyi-One" pitchFamily="34" charset="0"/>
              </a:rPr>
              <a:t>                    ျ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ပန္လည္သံုးသပ္စစ္ေဆးရန္လိုအပ္ေသာ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စာေၾကာင္းမ်ားကို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 CBDRR 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လုပ္ေဆာင္သူကျပန္လည္သံုးသပ္စစ္ေဆးျပီး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လုပ္ငန္းစဥ္မ်ား၊စည္းမ်ဥ္း</a:t>
            </a:r>
            <a:r>
              <a:rPr lang="en-US" dirty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စည္းကမ္းမ်ား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၊ 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စံအမွတ္မ်ား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ႏွင့္ 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ရပ္ရြာလူထုအေျချပဳေဘးအ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ရာယ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္ 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ေလ်ာ့ပါးေေရးလုပ္ငန္းအဆင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့့္ 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တိုင္းတြင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္ 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လိုအပ္ခ်က္မ်ားကိုေသခ်ာေအာင္စစ္ေဆးေပးရသည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္။ 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အခါအားေလ်ာ္စြာ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 ျ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ပီးျပည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့္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စံုမ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ႈႏွင့္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တူညီမႈရွိရန္လိုအပ္ပ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ါ 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သည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္။</a:t>
            </a:r>
            <a:endParaRPr lang="en-GB" dirty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43608" y="3505200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latin typeface="Zawgyi-One" pitchFamily="34" charset="0"/>
                <a:cs typeface="Zawgyi-One" pitchFamily="34" charset="0"/>
              </a:rPr>
              <a:t>ဥပမာ</a:t>
            </a:r>
            <a:r>
              <a:rPr lang="en-US" b="1" dirty="0" smtClean="0">
                <a:latin typeface="Zawgyi-One" pitchFamily="34" charset="0"/>
                <a:cs typeface="Zawgyi-One" pitchFamily="34" charset="0"/>
              </a:rPr>
              <a:t> - ၁ဆင့္ ၂။ </a:t>
            </a:r>
            <a:r>
              <a:rPr lang="en-US" b="1" dirty="0" err="1" smtClean="0">
                <a:latin typeface="Zawgyi-One" pitchFamily="34" charset="0"/>
                <a:cs typeface="Zawgyi-One" pitchFamily="34" charset="0"/>
              </a:rPr>
              <a:t>စီမံခ်က္ေနရာေရြးခ်ယ</a:t>
            </a:r>
            <a:r>
              <a:rPr lang="en-US" b="1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b="1" dirty="0" err="1" smtClean="0">
                <a:latin typeface="Zawgyi-One" pitchFamily="34" charset="0"/>
                <a:cs typeface="Zawgyi-One" pitchFamily="34" charset="0"/>
              </a:rPr>
              <a:t>ခင္း</a:t>
            </a:r>
            <a:r>
              <a:rPr lang="en-US" b="1" dirty="0" smtClean="0">
                <a:latin typeface="Zawgyi-One" pitchFamily="34" charset="0"/>
                <a:cs typeface="Zawgyi-One" pitchFamily="34" charset="0"/>
              </a:rPr>
              <a:t> </a:t>
            </a:r>
            <a:endParaRPr lang="en-GB" b="1" dirty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" y="3886200"/>
            <a:ext cx="8153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50000"/>
              </a:lnSpc>
              <a:buFont typeface="Wingdings" charset="2"/>
              <a:buChar char="ü"/>
            </a:pPr>
            <a:r>
              <a:rPr lang="en-US" sz="1500" b="1" i="1" dirty="0" err="1" smtClean="0">
                <a:latin typeface="Zawgyi-One" pitchFamily="34" charset="0"/>
                <a:cs typeface="Zawgyi-One" pitchFamily="34" charset="0"/>
              </a:rPr>
              <a:t>ေရြးခ်ယ္ရန္စံသတ္မွတ္ခ်က္မ်ားကို</a:t>
            </a:r>
            <a:r>
              <a:rPr lang="en-US" sz="1500" b="1" i="1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500" b="1" i="1" dirty="0" err="1" smtClean="0">
                <a:latin typeface="Zawgyi-One" pitchFamily="34" charset="0"/>
                <a:cs typeface="Zawgyi-One" pitchFamily="34" charset="0"/>
              </a:rPr>
              <a:t>ေရြးခ်ယ္သတ္မွတ္အတည</a:t>
            </a:r>
            <a:r>
              <a:rPr lang="en-US" sz="1500" b="1" i="1" dirty="0" smtClean="0">
                <a:latin typeface="Zawgyi-One" pitchFamily="34" charset="0"/>
                <a:cs typeface="Zawgyi-One" pitchFamily="34" charset="0"/>
              </a:rPr>
              <a:t>္ျပဳျ</a:t>
            </a:r>
            <a:r>
              <a:rPr lang="en-US" sz="1500" b="1" i="1" dirty="0" err="1" smtClean="0">
                <a:latin typeface="Zawgyi-One" pitchFamily="34" charset="0"/>
                <a:cs typeface="Zawgyi-One" pitchFamily="34" charset="0"/>
              </a:rPr>
              <a:t>ပီးသားျဖစ္ရမည</a:t>
            </a:r>
            <a:r>
              <a:rPr lang="en-US" sz="1500" b="1" i="1" dirty="0" smtClean="0">
                <a:latin typeface="Zawgyi-One" pitchFamily="34" charset="0"/>
                <a:cs typeface="Zawgyi-One" pitchFamily="34" charset="0"/>
              </a:rPr>
              <a:t>္။</a:t>
            </a:r>
            <a:endParaRPr lang="en-US" sz="1500" b="1" i="1" dirty="0">
              <a:latin typeface="Zawgyi-One" pitchFamily="34" charset="0"/>
              <a:cs typeface="Zawgyi-One" pitchFamily="34" charset="0"/>
            </a:endParaRPr>
          </a:p>
          <a:p>
            <a:pPr marL="285750" lvl="0" indent="-285750" algn="just">
              <a:lnSpc>
                <a:spcPct val="150000"/>
              </a:lnSpc>
              <a:buFont typeface="Wingdings" charset="2"/>
              <a:buChar char="ü"/>
            </a:pPr>
            <a:r>
              <a:rPr lang="en-US" sz="1500" b="1" i="1" dirty="0" err="1" smtClean="0">
                <a:latin typeface="Zawgyi-One" pitchFamily="34" charset="0"/>
                <a:cs typeface="Zawgyi-One" pitchFamily="34" charset="0"/>
              </a:rPr>
              <a:t>မတူညီေသာအရင္းအျမစ္မ</a:t>
            </a:r>
            <a:r>
              <a:rPr lang="en-US" sz="1500" b="1" i="1" dirty="0" smtClean="0">
                <a:latin typeface="Zawgyi-One" pitchFamily="34" charset="0"/>
                <a:cs typeface="Zawgyi-One" pitchFamily="34" charset="0"/>
              </a:rPr>
              <a:t>ွ </a:t>
            </a:r>
            <a:r>
              <a:rPr lang="en-US" sz="1500" b="1" i="1" dirty="0" err="1" smtClean="0">
                <a:latin typeface="Zawgyi-One" pitchFamily="34" charset="0"/>
                <a:cs typeface="Zawgyi-One" pitchFamily="34" charset="0"/>
              </a:rPr>
              <a:t>သတင္းအခ်က္အလက္မ်ားကိုေကာက္ယူျပီး</a:t>
            </a:r>
            <a:r>
              <a:rPr lang="en-US" sz="1500" b="1" i="1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500" b="1" i="1" dirty="0" err="1" smtClean="0">
                <a:latin typeface="Zawgyi-One" pitchFamily="34" charset="0"/>
                <a:cs typeface="Zawgyi-One" pitchFamily="34" charset="0"/>
              </a:rPr>
              <a:t>စနစ္တက</a:t>
            </a:r>
            <a:r>
              <a:rPr lang="en-US" sz="1500" b="1" i="1" dirty="0" smtClean="0">
                <a:latin typeface="Zawgyi-One" pitchFamily="34" charset="0"/>
                <a:cs typeface="Zawgyi-One" pitchFamily="34" charset="0"/>
              </a:rPr>
              <a:t>် </a:t>
            </a:r>
            <a:r>
              <a:rPr lang="en-US" sz="1500" b="1" i="1" dirty="0" err="1" smtClean="0">
                <a:latin typeface="Zawgyi-One" pitchFamily="34" charset="0"/>
                <a:cs typeface="Zawgyi-One" pitchFamily="34" charset="0"/>
              </a:rPr>
              <a:t>တစ္စုတစ္စည္း</a:t>
            </a:r>
            <a:r>
              <a:rPr lang="en-US" sz="1500" b="1" i="1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500" b="1" i="1" dirty="0" err="1" smtClean="0">
                <a:latin typeface="Zawgyi-One" pitchFamily="34" charset="0"/>
                <a:cs typeface="Zawgyi-One" pitchFamily="34" charset="0"/>
              </a:rPr>
              <a:t>တည္းျဖစ္ရမည</a:t>
            </a:r>
            <a:r>
              <a:rPr lang="en-US" sz="1500" b="1" i="1" dirty="0" smtClean="0">
                <a:latin typeface="Zawgyi-One" pitchFamily="34" charset="0"/>
                <a:cs typeface="Zawgyi-One" pitchFamily="34" charset="0"/>
              </a:rPr>
              <a:t>္။</a:t>
            </a:r>
            <a:endParaRPr lang="en-US" sz="1500" b="1" i="1" dirty="0">
              <a:latin typeface="Zawgyi-One" pitchFamily="34" charset="0"/>
              <a:cs typeface="Zawgyi-One" pitchFamily="34" charset="0"/>
            </a:endParaRPr>
          </a:p>
          <a:p>
            <a:pPr marL="285750" lvl="0" indent="-285750" algn="just">
              <a:lnSpc>
                <a:spcPct val="150000"/>
              </a:lnSpc>
              <a:buFont typeface="Wingdings" charset="2"/>
              <a:buChar char="ü"/>
            </a:pPr>
            <a:r>
              <a:rPr lang="en-US" sz="1500" b="1" i="1" dirty="0" smtClean="0">
                <a:latin typeface="Zawgyi-One" pitchFamily="34" charset="0"/>
                <a:cs typeface="Zawgyi-One" pitchFamily="34" charset="0"/>
              </a:rPr>
              <a:t>governance  </a:t>
            </a:r>
            <a:r>
              <a:rPr lang="en-US" sz="1500" b="1" i="1" dirty="0" err="1" smtClean="0">
                <a:latin typeface="Zawgyi-One" pitchFamily="34" charset="0"/>
                <a:cs typeface="Zawgyi-One" pitchFamily="34" charset="0"/>
              </a:rPr>
              <a:t>စကာတင္ေရြးခ်ယ္ထားေသာျပည္နယ္ရတိုင္းေဒသၾကီးမ်ား</a:t>
            </a:r>
            <a:r>
              <a:rPr lang="en-US" sz="1500" b="1" i="1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500" b="1" i="1" dirty="0" err="1" smtClean="0">
                <a:latin typeface="Zawgyi-One" pitchFamily="34" charset="0"/>
                <a:cs typeface="Zawgyi-One" pitchFamily="34" charset="0"/>
              </a:rPr>
              <a:t>ကိုျပင္ဆင္ထားျပီး</a:t>
            </a:r>
            <a:r>
              <a:rPr lang="en-US" sz="1500" b="1" i="1" dirty="0" smtClean="0">
                <a:latin typeface="Zawgyi-One" pitchFamily="34" charset="0"/>
                <a:cs typeface="Zawgyi-One" pitchFamily="34" charset="0"/>
              </a:rPr>
              <a:t> ျ</a:t>
            </a:r>
            <a:r>
              <a:rPr lang="en-US" sz="1500" b="1" i="1" dirty="0" err="1" smtClean="0">
                <a:latin typeface="Zawgyi-One" pitchFamily="34" charset="0"/>
                <a:cs typeface="Zawgyi-One" pitchFamily="34" charset="0"/>
              </a:rPr>
              <a:t>မန္မာႏိုင္ငံၾကက္ေျခနီအသင</a:t>
            </a:r>
            <a:r>
              <a:rPr lang="en-US" sz="1500" b="1" i="1" dirty="0" smtClean="0">
                <a:latin typeface="Zawgyi-One" pitchFamily="34" charset="0"/>
                <a:cs typeface="Zawgyi-One" pitchFamily="34" charset="0"/>
              </a:rPr>
              <a:t>္;၏</a:t>
            </a:r>
            <a:r>
              <a:rPr lang="en-US" sz="1500" b="1" i="1" dirty="0" err="1" smtClean="0">
                <a:latin typeface="Zawgyi-One" pitchFamily="34" charset="0"/>
                <a:cs typeface="Zawgyi-One" pitchFamily="34" charset="0"/>
              </a:rPr>
              <a:t>စီမံအုပ္ခ</a:t>
            </a:r>
            <a:r>
              <a:rPr lang="en-US" sz="1500" b="1" i="1" dirty="0" smtClean="0">
                <a:latin typeface="Zawgyi-One" pitchFamily="34" charset="0"/>
                <a:cs typeface="Zawgyi-One" pitchFamily="34" charset="0"/>
              </a:rPr>
              <a:t>်ဳ</a:t>
            </a:r>
            <a:r>
              <a:rPr lang="en-US" sz="1500" b="1" i="1" dirty="0" err="1" smtClean="0">
                <a:latin typeface="Zawgyi-One" pitchFamily="34" charset="0"/>
                <a:cs typeface="Zawgyi-One" pitchFamily="34" charset="0"/>
              </a:rPr>
              <a:t>ပ္မ</a:t>
            </a:r>
            <a:r>
              <a:rPr lang="en-US" sz="1500" b="1" i="1" dirty="0" smtClean="0">
                <a:latin typeface="Zawgyi-One" pitchFamily="34" charset="0"/>
                <a:cs typeface="Zawgyi-One" pitchFamily="34" charset="0"/>
              </a:rPr>
              <a:t>ႈႏွင့္ </a:t>
            </a:r>
            <a:r>
              <a:rPr lang="en-US" sz="1500" b="1" i="1" dirty="0" err="1" smtClean="0">
                <a:latin typeface="Zawgyi-One" pitchFamily="34" charset="0"/>
                <a:cs typeface="Zawgyi-One" pitchFamily="34" charset="0"/>
              </a:rPr>
              <a:t>လိုက္ေလ်ာညီေထြရွိရမည</a:t>
            </a:r>
            <a:r>
              <a:rPr lang="en-US" sz="1500" b="1" i="1" dirty="0" smtClean="0">
                <a:latin typeface="Zawgyi-One" pitchFamily="34" charset="0"/>
                <a:cs typeface="Zawgyi-One" pitchFamily="34" charset="0"/>
              </a:rPr>
              <a:t>္။</a:t>
            </a:r>
            <a:endParaRPr lang="en-US" sz="1500" b="1" i="1" dirty="0">
              <a:latin typeface="Zawgyi-One" pitchFamily="34" charset="0"/>
              <a:cs typeface="Zawgyi-One" pitchFamily="34" charset="0"/>
            </a:endParaRPr>
          </a:p>
          <a:p>
            <a:pPr marL="285750" lvl="0" indent="-285750" algn="just">
              <a:lnSpc>
                <a:spcPct val="150000"/>
              </a:lnSpc>
              <a:buFont typeface="Wingdings" charset="2"/>
              <a:buChar char="ü"/>
            </a:pPr>
            <a:r>
              <a:rPr lang="en-US" sz="1500" b="1" i="1" dirty="0" smtClean="0">
                <a:latin typeface="Zawgyi-One" pitchFamily="34" charset="0"/>
                <a:cs typeface="Zawgyi-One" pitchFamily="34" charset="0"/>
              </a:rPr>
              <a:t>ျ</a:t>
            </a:r>
            <a:r>
              <a:rPr lang="en-US" sz="1500" b="1" i="1" dirty="0" err="1" smtClean="0">
                <a:latin typeface="Zawgyi-One" pitchFamily="34" charset="0"/>
                <a:cs typeface="Zawgyi-One" pitchFamily="34" charset="0"/>
              </a:rPr>
              <a:t>ပည္နယ</a:t>
            </a:r>
            <a:r>
              <a:rPr lang="en-US" sz="1500" b="1" i="1" dirty="0" smtClean="0">
                <a:latin typeface="Zawgyi-One" pitchFamily="34" charset="0"/>
                <a:cs typeface="Zawgyi-One" pitchFamily="34" charset="0"/>
              </a:rPr>
              <a:t>္/တိုင္းၾကက္ေျခနီအမႈေဆာင္အဖြဲ႕၀င္မ်ားႏွင့္ </a:t>
            </a:r>
            <a:r>
              <a:rPr lang="en-US" sz="1500" b="1" i="1" dirty="0" err="1" smtClean="0">
                <a:latin typeface="Zawgyi-One" pitchFamily="34" charset="0"/>
                <a:cs typeface="Zawgyi-One" pitchFamily="34" charset="0"/>
              </a:rPr>
              <a:t>ညွိ</a:t>
            </a:r>
            <a:r>
              <a:rPr lang="en-US" sz="1500" b="1" i="1" dirty="0" smtClean="0">
                <a:latin typeface="Zawgyi-One" pitchFamily="34" charset="0"/>
                <a:cs typeface="Zawgyi-One" pitchFamily="34" charset="0"/>
              </a:rPr>
              <a:t>ႏႈ</a:t>
            </a:r>
            <a:r>
              <a:rPr lang="en-US" sz="1500" b="1" i="1" dirty="0" err="1" smtClean="0">
                <a:latin typeface="Zawgyi-One" pitchFamily="34" charset="0"/>
                <a:cs typeface="Zawgyi-One" pitchFamily="34" charset="0"/>
              </a:rPr>
              <a:t>ိင္းတိုင္ပင္ေဆြးေ</a:t>
            </a:r>
            <a:r>
              <a:rPr lang="en-US" sz="1500" b="1" i="1" dirty="0" smtClean="0">
                <a:latin typeface="Zawgyi-One" pitchFamily="34" charset="0"/>
                <a:cs typeface="Zawgyi-One" pitchFamily="34" charset="0"/>
              </a:rPr>
              <a:t>ႏြ</a:t>
            </a:r>
            <a:r>
              <a:rPr lang="en-US" sz="1500" b="1" i="1" dirty="0" err="1" smtClean="0">
                <a:latin typeface="Zawgyi-One" pitchFamily="34" charset="0"/>
                <a:cs typeface="Zawgyi-One" pitchFamily="34" charset="0"/>
              </a:rPr>
              <a:t>းျပီး</a:t>
            </a:r>
            <a:r>
              <a:rPr lang="en-US" sz="1500" b="1" i="1" dirty="0" smtClean="0">
                <a:latin typeface="Zawgyi-One" pitchFamily="34" charset="0"/>
                <a:cs typeface="Zawgyi-One" pitchFamily="34" charset="0"/>
              </a:rPr>
              <a:t>  </a:t>
            </a:r>
            <a:r>
              <a:rPr lang="en-US" sz="1500" b="1" i="1" dirty="0" err="1" smtClean="0">
                <a:latin typeface="Zawgyi-One" pitchFamily="34" charset="0"/>
                <a:cs typeface="Zawgyi-One" pitchFamily="34" charset="0"/>
              </a:rPr>
              <a:t>စံသတ္မွတ္ခ်က</a:t>
            </a:r>
            <a:r>
              <a:rPr lang="en-US" sz="1500" b="1" i="1" dirty="0" smtClean="0">
                <a:latin typeface="Zawgyi-One" pitchFamily="34" charset="0"/>
                <a:cs typeface="Zawgyi-One" pitchFamily="34" charset="0"/>
              </a:rPr>
              <a:t>္ </a:t>
            </a:r>
            <a:r>
              <a:rPr lang="en-US" sz="1500" b="1" i="1" dirty="0" err="1" smtClean="0">
                <a:latin typeface="Zawgyi-One" pitchFamily="34" charset="0"/>
                <a:cs typeface="Zawgyi-One" pitchFamily="34" charset="0"/>
              </a:rPr>
              <a:t>မ်ား</a:t>
            </a:r>
            <a:r>
              <a:rPr lang="en-US" sz="1500" b="1" i="1" dirty="0" smtClean="0">
                <a:latin typeface="Zawgyi-One" pitchFamily="34" charset="0"/>
                <a:cs typeface="Zawgyi-One" pitchFamily="34" charset="0"/>
              </a:rPr>
              <a:t>ႏွင့္</a:t>
            </a:r>
            <a:r>
              <a:rPr lang="en-US" sz="1500" b="1" i="1" dirty="0" err="1" smtClean="0">
                <a:latin typeface="Zawgyi-One" pitchFamily="34" charset="0"/>
                <a:cs typeface="Zawgyi-One" pitchFamily="34" charset="0"/>
              </a:rPr>
              <a:t>အတူ</a:t>
            </a:r>
            <a:r>
              <a:rPr lang="en-US" sz="1500" b="1" i="1" dirty="0" smtClean="0">
                <a:latin typeface="Zawgyi-One" pitchFamily="34" charset="0"/>
                <a:cs typeface="Zawgyi-One" pitchFamily="34" charset="0"/>
              </a:rPr>
              <a:t> ၄င္းတို႔ညွိႏိႈိင္းေဆြးေႏြးအၾကံေပးအစည္းအေ၀းေပၚအေျခခံ၍ </a:t>
            </a:r>
            <a:r>
              <a:rPr lang="en-US" sz="1500" b="1" i="1" dirty="0" err="1" smtClean="0">
                <a:latin typeface="Zawgyi-One" pitchFamily="34" charset="0"/>
                <a:cs typeface="Zawgyi-One" pitchFamily="34" charset="0"/>
              </a:rPr>
              <a:t>စီမံခ်က္လုပ္ေဆာင္ရန</a:t>
            </a:r>
            <a:r>
              <a:rPr lang="en-US" sz="1500" b="1" i="1" dirty="0" smtClean="0">
                <a:latin typeface="Zawgyi-One" pitchFamily="34" charset="0"/>
                <a:cs typeface="Zawgyi-One" pitchFamily="34" charset="0"/>
              </a:rPr>
              <a:t>္ ျ</a:t>
            </a:r>
            <a:r>
              <a:rPr lang="en-US" sz="1500" b="1" i="1" dirty="0" err="1" smtClean="0">
                <a:latin typeface="Zawgyi-One" pitchFamily="34" charset="0"/>
                <a:cs typeface="Zawgyi-One" pitchFamily="34" charset="0"/>
              </a:rPr>
              <a:t>ပည္နယ</a:t>
            </a:r>
            <a:r>
              <a:rPr lang="en-US" sz="1500" b="1" i="1" dirty="0" smtClean="0">
                <a:latin typeface="Zawgyi-One" pitchFamily="34" charset="0"/>
                <a:cs typeface="Zawgyi-One" pitchFamily="34" charset="0"/>
              </a:rPr>
              <a:t>္/</a:t>
            </a:r>
            <a:r>
              <a:rPr lang="en-US" sz="1500" b="1" i="1" dirty="0" err="1" smtClean="0">
                <a:latin typeface="Zawgyi-One" pitchFamily="34" charset="0"/>
                <a:cs typeface="Zawgyi-One" pitchFamily="34" charset="0"/>
              </a:rPr>
              <a:t>တိုင္းေဒသကိုေရြးခ်ယ္ဆံုးျဖတ္အတည</a:t>
            </a:r>
            <a:r>
              <a:rPr lang="en-US" sz="1500" b="1" i="1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sz="1500" b="1" i="1" dirty="0" err="1" smtClean="0">
                <a:latin typeface="Zawgyi-One" pitchFamily="34" charset="0"/>
                <a:cs typeface="Zawgyi-One" pitchFamily="34" charset="0"/>
              </a:rPr>
              <a:t>ပဳသည</a:t>
            </a:r>
            <a:r>
              <a:rPr lang="en-US" sz="1500" b="1" i="1" dirty="0" smtClean="0">
                <a:latin typeface="Zawgyi-One" pitchFamily="34" charset="0"/>
                <a:cs typeface="Zawgyi-One" pitchFamily="34" charset="0"/>
              </a:rPr>
              <a:t>္။</a:t>
            </a:r>
            <a:endParaRPr lang="en-US" sz="1500" b="1" i="1" dirty="0">
              <a:latin typeface="Zawgyi-One" pitchFamily="34" charset="0"/>
              <a:cs typeface="Zawgyi-On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>
                <a:latin typeface="Zawgyi-One" pitchFamily="34" charset="0"/>
                <a:cs typeface="Zawgyi-One" pitchFamily="34" charset="0"/>
              </a:rPr>
              <a:pPr/>
              <a:t>6</a:t>
            </a:fld>
            <a:endParaRPr lang="en-US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3608" y="1484784"/>
            <a:ext cx="54296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latin typeface="Zawgyi-One" pitchFamily="34" charset="0"/>
                <a:cs typeface="Zawgyi-One" pitchFamily="34" charset="0"/>
              </a:rPr>
              <a:t>ရင္ဆိုင</a:t>
            </a:r>
            <a:r>
              <a:rPr lang="en-US" sz="2800" b="1" dirty="0" smtClean="0">
                <a:latin typeface="Zawgyi-One" pitchFamily="34" charset="0"/>
                <a:cs typeface="Zawgyi-One" pitchFamily="34" charset="0"/>
              </a:rPr>
              <a:t>္ၾ</a:t>
            </a:r>
            <a:r>
              <a:rPr lang="en-US" sz="2800" b="1" dirty="0" err="1" smtClean="0">
                <a:latin typeface="Zawgyi-One" pitchFamily="34" charset="0"/>
                <a:cs typeface="Zawgyi-One" pitchFamily="34" charset="0"/>
              </a:rPr>
              <a:t>ကံဳေတ</a:t>
            </a:r>
            <a:r>
              <a:rPr lang="en-US" sz="2800" b="1" dirty="0" smtClean="0">
                <a:latin typeface="Zawgyi-One" pitchFamily="34" charset="0"/>
                <a:cs typeface="Zawgyi-One" pitchFamily="34" charset="0"/>
              </a:rPr>
              <a:t>ြ႕</a:t>
            </a:r>
            <a:r>
              <a:rPr lang="en-US" sz="2800" b="1" dirty="0" err="1" smtClean="0">
                <a:latin typeface="Zawgyi-One" pitchFamily="34" charset="0"/>
                <a:cs typeface="Zawgyi-One" pitchFamily="34" charset="0"/>
              </a:rPr>
              <a:t>ရေသာအခက္အခဲမ်ား</a:t>
            </a:r>
            <a:endParaRPr lang="en-US" sz="2800" b="1" dirty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2132856"/>
            <a:ext cx="8382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            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ေဘးအ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ရာယ္ေလ်ာ့ပါးေရး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လုပ္ငန္းအစီအစဥ္မ်ားအေကာင္ထည္ေဖာ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္ 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ေဆာင္ရြက္ရာတြင္ရင္ဆိုင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္ၾ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ကံဳေတ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ြ႕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ရေသာအခက္အခဲမ်ားရွိပါသည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္။ </a:t>
            </a:r>
            <a:r>
              <a:rPr lang="en-US" sz="1900" dirty="0" err="1">
                <a:latin typeface="Zawgyi-One" pitchFamily="34" charset="0"/>
                <a:cs typeface="Zawgyi-One" pitchFamily="34" charset="0"/>
              </a:rPr>
              <a:t>ေဘးအ</a:t>
            </a:r>
            <a:r>
              <a:rPr lang="en-US" sz="1900" dirty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sz="1900" dirty="0" err="1">
                <a:latin typeface="Zawgyi-One" pitchFamily="34" charset="0"/>
                <a:cs typeface="Zawgyi-One" pitchFamily="34" charset="0"/>
              </a:rPr>
              <a:t>ရာယ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္ 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ေလ</a:t>
            </a:r>
            <a:r>
              <a:rPr lang="en-US" sz="1900" dirty="0" err="1">
                <a:latin typeface="Zawgyi-One" pitchFamily="34" charset="0"/>
                <a:cs typeface="Zawgyi-One" pitchFamily="34" charset="0"/>
              </a:rPr>
              <a:t>်ာ့ပါးေရးလုပ္ငန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္းလုပ္ေဆာင္သူမ်ားက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လက္ေတ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ြ႕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တြင္ရင္ဆိုင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္ၾ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ကံဳေတ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ြ႕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ရမည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့္ 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အခက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္ 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အခဲမ်ားကို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 ၾ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ကိဳတင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ပင္ဆင္ထားရျပီး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900" dirty="0" err="1" smtClean="0">
                <a:latin typeface="Zawgyi-One" pitchFamily="34" charset="0"/>
                <a:cs typeface="Zawgyi-One" pitchFamily="34" charset="0"/>
              </a:rPr>
              <a:t>ရင္ဆိုင္ေျဖရွင္းရသည</a:t>
            </a:r>
            <a:r>
              <a:rPr lang="en-US" sz="1900" dirty="0" smtClean="0">
                <a:latin typeface="Zawgyi-One" pitchFamily="34" charset="0"/>
                <a:cs typeface="Zawgyi-One" pitchFamily="34" charset="0"/>
              </a:rPr>
              <a:t>္။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2000" y="4919246"/>
            <a:ext cx="78974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i="1" dirty="0" err="1" smtClean="0">
                <a:latin typeface="Zawgyi-One" pitchFamily="34" charset="0"/>
                <a:cs typeface="Zawgyi-One" pitchFamily="34" charset="0"/>
              </a:rPr>
              <a:t>စီမံခ်က္ေနရာေရြးခ်ယ္ရာတြင</a:t>
            </a:r>
            <a:r>
              <a:rPr lang="en-US" sz="1600" b="1" i="1" dirty="0" smtClean="0">
                <a:latin typeface="Zawgyi-One" pitchFamily="34" charset="0"/>
                <a:cs typeface="Zawgyi-One" pitchFamily="34" charset="0"/>
              </a:rPr>
              <a:t>္ ေႏွ</a:t>
            </a:r>
            <a:r>
              <a:rPr lang="en-US" sz="1600" b="1" i="1" dirty="0" err="1" smtClean="0">
                <a:latin typeface="Zawgyi-One" pitchFamily="34" charset="0"/>
                <a:cs typeface="Zawgyi-One" pitchFamily="34" charset="0"/>
              </a:rPr>
              <a:t>ာင</a:t>
            </a:r>
            <a:r>
              <a:rPr lang="en-US" sz="1600" b="1" i="1" dirty="0" smtClean="0">
                <a:latin typeface="Zawgyi-One" pitchFamily="34" charset="0"/>
                <a:cs typeface="Zawgyi-One" pitchFamily="34" charset="0"/>
              </a:rPr>
              <a:t>့္ေႏွ</a:t>
            </a:r>
            <a:r>
              <a:rPr lang="en-US" sz="1600" b="1" i="1" dirty="0" err="1" smtClean="0">
                <a:latin typeface="Zawgyi-One" pitchFamily="34" charset="0"/>
                <a:cs typeface="Zawgyi-One" pitchFamily="34" charset="0"/>
              </a:rPr>
              <a:t>းေစေသာအေၾကာင္းအရာမ်ား</a:t>
            </a:r>
            <a:r>
              <a:rPr lang="en-US" sz="1600" b="1" i="1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600" b="1" i="1" dirty="0" err="1" smtClean="0">
                <a:latin typeface="Zawgyi-One" pitchFamily="34" charset="0"/>
                <a:cs typeface="Zawgyi-One" pitchFamily="34" charset="0"/>
              </a:rPr>
              <a:t>အျမဲတမ္း</a:t>
            </a:r>
            <a:r>
              <a:rPr lang="en-US" sz="1600" b="1" i="1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600" b="1" i="1" dirty="0" err="1" smtClean="0">
                <a:latin typeface="Zawgyi-One" pitchFamily="34" charset="0"/>
                <a:cs typeface="Zawgyi-One" pitchFamily="34" charset="0"/>
              </a:rPr>
              <a:t>ေတ</a:t>
            </a:r>
            <a:r>
              <a:rPr lang="en-US" sz="1600" b="1" i="1" dirty="0" smtClean="0">
                <a:latin typeface="Zawgyi-One" pitchFamily="34" charset="0"/>
                <a:cs typeface="Zawgyi-One" pitchFamily="34" charset="0"/>
              </a:rPr>
              <a:t>ြ႕ႏ</a:t>
            </a:r>
            <a:r>
              <a:rPr lang="en-US" sz="1600" b="1" i="1" dirty="0" err="1" smtClean="0">
                <a:latin typeface="Zawgyi-One" pitchFamily="34" charset="0"/>
                <a:cs typeface="Zawgyi-One" pitchFamily="34" charset="0"/>
              </a:rPr>
              <a:t>ိုင</a:t>
            </a:r>
            <a:r>
              <a:rPr lang="en-US" sz="1600" b="1" i="1" dirty="0" smtClean="0">
                <a:latin typeface="Zawgyi-One" pitchFamily="34" charset="0"/>
                <a:cs typeface="Zawgyi-One" pitchFamily="34" charset="0"/>
              </a:rPr>
              <a:t>္ </a:t>
            </a:r>
            <a:r>
              <a:rPr lang="en-US" sz="1600" b="1" i="1" dirty="0" err="1" smtClean="0">
                <a:latin typeface="Zawgyi-One" pitchFamily="34" charset="0"/>
                <a:cs typeface="Zawgyi-One" pitchFamily="34" charset="0"/>
              </a:rPr>
              <a:t>ပါသည</a:t>
            </a:r>
            <a:r>
              <a:rPr lang="en-US" sz="1600" b="1" i="1" dirty="0" smtClean="0">
                <a:latin typeface="Zawgyi-One" pitchFamily="34" charset="0"/>
                <a:cs typeface="Zawgyi-One" pitchFamily="34" charset="0"/>
              </a:rPr>
              <a:t>္။</a:t>
            </a:r>
            <a:endParaRPr lang="en-GB" sz="1600" b="1" i="1" dirty="0">
              <a:latin typeface="Zawgyi-One" pitchFamily="34" charset="0"/>
              <a:cs typeface="Zawgyi-One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556792"/>
            <a:ext cx="640080" cy="64008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300" dirty="0" err="1" smtClean="0">
                <a:latin typeface="Zawgyi-One" pitchFamily="34" charset="0"/>
                <a:cs typeface="Zawgyi-One" pitchFamily="34" charset="0"/>
              </a:rPr>
              <a:t>ရပ္ရြာလူထုအေျချပဳေဘး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အ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ရာယ္</a:t>
            </a:r>
            <a:r>
              <a:rPr lang="en-US" sz="2300" dirty="0" err="1" smtClean="0">
                <a:latin typeface="Zawgyi-One" pitchFamily="34" charset="0"/>
                <a:cs typeface="Zawgyi-One" pitchFamily="34" charset="0"/>
              </a:rPr>
              <a:t>ေလ်ာ့ပါးေရးလက္စြဲစာအုပ္တြင္အသံုးျပဳေသာသေကၤတမ်ား</a:t>
            </a:r>
            <a:endParaRPr lang="en-US" sz="2300" b="1" dirty="0" smtClean="0">
              <a:solidFill>
                <a:srgbClr val="C00000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3608" y="4507468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latin typeface="Zawgyi-One" pitchFamily="34" charset="0"/>
                <a:cs typeface="Zawgyi-One" pitchFamily="34" charset="0"/>
              </a:rPr>
              <a:t>ဥပမာ</a:t>
            </a:r>
            <a:r>
              <a:rPr lang="en-US" b="1" dirty="0" smtClean="0">
                <a:latin typeface="Zawgyi-One" pitchFamily="34" charset="0"/>
                <a:cs typeface="Zawgyi-One" pitchFamily="34" charset="0"/>
              </a:rPr>
              <a:t> - ၁ဆင့္ ၂။ </a:t>
            </a:r>
            <a:r>
              <a:rPr lang="en-US" b="1" dirty="0" err="1" smtClean="0">
                <a:latin typeface="Zawgyi-One" pitchFamily="34" charset="0"/>
                <a:cs typeface="Zawgyi-One" pitchFamily="34" charset="0"/>
              </a:rPr>
              <a:t>စီမံခ်က္ေနရာေရြးခ်ယ</a:t>
            </a:r>
            <a:r>
              <a:rPr lang="en-US" b="1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b="1" dirty="0" err="1" smtClean="0">
                <a:latin typeface="Zawgyi-One" pitchFamily="34" charset="0"/>
                <a:cs typeface="Zawgyi-One" pitchFamily="34" charset="0"/>
              </a:rPr>
              <a:t>ခင္း</a:t>
            </a:r>
            <a:r>
              <a:rPr lang="en-US" b="1" dirty="0" smtClean="0">
                <a:latin typeface="Zawgyi-One" pitchFamily="34" charset="0"/>
                <a:cs typeface="Zawgyi-One" pitchFamily="34" charset="0"/>
              </a:rPr>
              <a:t> </a:t>
            </a:r>
            <a:endParaRPr lang="en-GB" b="1" dirty="0">
              <a:latin typeface="Zawgyi-One" pitchFamily="34" charset="0"/>
              <a:cs typeface="Zawgyi-On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>
                <a:latin typeface="Zawgyi-One" pitchFamily="34" charset="0"/>
                <a:cs typeface="Zawgyi-One" pitchFamily="34" charset="0"/>
              </a:rPr>
              <a:pPr/>
              <a:t>7</a:t>
            </a:fld>
            <a:endParaRPr lang="en-US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3608" y="1484784"/>
            <a:ext cx="15712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Zawgyi-One" pitchFamily="34" charset="0"/>
                <a:cs typeface="Zawgyi-One" pitchFamily="34" charset="0"/>
              </a:rPr>
              <a:t>သတိျပဳရန</a:t>
            </a:r>
            <a:r>
              <a:rPr lang="en-US" sz="2400" b="1" dirty="0" smtClean="0">
                <a:latin typeface="Zawgyi-One" pitchFamily="34" charset="0"/>
                <a:cs typeface="Zawgyi-One" pitchFamily="34" charset="0"/>
              </a:rPr>
              <a:t>္ </a:t>
            </a:r>
            <a:endParaRPr lang="en-US" sz="2400" b="1" dirty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8200" y="2132856"/>
            <a:ext cx="8077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စီမံခ်က္အစီအစဥ္ေရးဆြဲရာတြင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္ 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သတိျပဳရမည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့္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အခ်က္မွာ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လုပ္ငန္းအစီအစဥ္ကို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ေအာင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မင္စြာလုပ္ကိုင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ပီးစီးရန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ဖစ္သည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္။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43608" y="3516868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latin typeface="Zawgyi-One" pitchFamily="34" charset="0"/>
                <a:cs typeface="Zawgyi-One" pitchFamily="34" charset="0"/>
              </a:rPr>
              <a:t>ဥပမာ</a:t>
            </a:r>
            <a:r>
              <a:rPr lang="en-US" b="1" dirty="0" smtClean="0">
                <a:latin typeface="Zawgyi-One" pitchFamily="34" charset="0"/>
                <a:cs typeface="Zawgyi-One" pitchFamily="34" charset="0"/>
              </a:rPr>
              <a:t>- </a:t>
            </a:r>
            <a:r>
              <a:rPr lang="en-US" b="1" dirty="0" err="1" smtClean="0">
                <a:latin typeface="Zawgyi-One" pitchFamily="34" charset="0"/>
                <a:cs typeface="Zawgyi-One" pitchFamily="34" charset="0"/>
              </a:rPr>
              <a:t>အဆင</a:t>
            </a:r>
            <a:r>
              <a:rPr lang="en-US" b="1" dirty="0" smtClean="0">
                <a:latin typeface="Zawgyi-One" pitchFamily="34" charset="0"/>
                <a:cs typeface="Zawgyi-One" pitchFamily="34" charset="0"/>
              </a:rPr>
              <a:t>့္ ၁။ </a:t>
            </a:r>
            <a:r>
              <a:rPr lang="en-US" b="1" dirty="0" err="1" smtClean="0">
                <a:latin typeface="Zawgyi-One" pitchFamily="34" charset="0"/>
                <a:cs typeface="Zawgyi-One" pitchFamily="34" charset="0"/>
              </a:rPr>
              <a:t>အစီအစဥ္အား</a:t>
            </a:r>
            <a:r>
              <a:rPr lang="en-US" b="1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b="1" dirty="0" err="1" smtClean="0">
                <a:latin typeface="Zawgyi-One" pitchFamily="34" charset="0"/>
                <a:cs typeface="Zawgyi-One" pitchFamily="34" charset="0"/>
              </a:rPr>
              <a:t>ရင္း</a:t>
            </a:r>
            <a:r>
              <a:rPr lang="en-US" b="1" dirty="0" smtClean="0">
                <a:latin typeface="Zawgyi-One" pitchFamily="34" charset="0"/>
                <a:cs typeface="Zawgyi-One" pitchFamily="34" charset="0"/>
              </a:rPr>
              <a:t>ႏွ</a:t>
            </a:r>
            <a:r>
              <a:rPr lang="en-US" b="1" dirty="0" err="1" smtClean="0">
                <a:latin typeface="Zawgyi-One" pitchFamily="34" charset="0"/>
                <a:cs typeface="Zawgyi-One" pitchFamily="34" charset="0"/>
              </a:rPr>
              <a:t>ီးမႈရရန</a:t>
            </a:r>
            <a:r>
              <a:rPr lang="en-US" b="1" dirty="0" smtClean="0">
                <a:latin typeface="Zawgyi-One" pitchFamily="34" charset="0"/>
                <a:cs typeface="Zawgyi-One" pitchFamily="34" charset="0"/>
              </a:rPr>
              <a:t>္ </a:t>
            </a:r>
            <a:r>
              <a:rPr lang="en-US" b="1" dirty="0" err="1" smtClean="0">
                <a:latin typeface="Zawgyi-One" pitchFamily="34" charset="0"/>
                <a:cs typeface="Zawgyi-One" pitchFamily="34" charset="0"/>
              </a:rPr>
              <a:t>မိတ္ဆက</a:t>
            </a:r>
            <a:r>
              <a:rPr lang="en-US" b="1" dirty="0" smtClean="0">
                <a:latin typeface="Zawgyi-One" pitchFamily="34" charset="0"/>
                <a:cs typeface="Zawgyi-One" pitchFamily="34" charset="0"/>
              </a:rPr>
              <a:t>္ျ</a:t>
            </a:r>
            <a:r>
              <a:rPr lang="en-US" b="1" dirty="0" err="1" smtClean="0">
                <a:latin typeface="Zawgyi-One" pitchFamily="34" charset="0"/>
                <a:cs typeface="Zawgyi-One" pitchFamily="34" charset="0"/>
              </a:rPr>
              <a:t>ခင္း</a:t>
            </a:r>
            <a:endParaRPr lang="en-GB" b="1" dirty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" y="4157008"/>
            <a:ext cx="7848600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700" b="1" i="1" dirty="0" smtClean="0">
                <a:latin typeface="Zawgyi-One" pitchFamily="34" charset="0"/>
                <a:cs typeface="Zawgyi-One" pitchFamily="34" charset="0"/>
              </a:rPr>
              <a:t>    </a:t>
            </a:r>
            <a:r>
              <a:rPr lang="en-US" sz="1700" b="1" i="1" dirty="0" err="1" smtClean="0">
                <a:latin typeface="Zawgyi-One" pitchFamily="34" charset="0"/>
                <a:cs typeface="Zawgyi-One" pitchFamily="34" charset="0"/>
              </a:rPr>
              <a:t>အစီအစဥ္အေၾကာင္းကိုလူထု</a:t>
            </a:r>
            <a:r>
              <a:rPr lang="en-US" sz="1700" b="1" i="1" dirty="0" smtClean="0">
                <a:latin typeface="Zawgyi-One" pitchFamily="34" charset="0"/>
                <a:cs typeface="Zawgyi-One" pitchFamily="34" charset="0"/>
              </a:rPr>
              <a:t>ႏွင့္</a:t>
            </a:r>
            <a:r>
              <a:rPr lang="en-US" sz="1700" b="1" i="1" dirty="0" err="1" smtClean="0">
                <a:latin typeface="Zawgyi-One" pitchFamily="34" charset="0"/>
                <a:cs typeface="Zawgyi-One" pitchFamily="34" charset="0"/>
              </a:rPr>
              <a:t>မိတ္ဆက္ေပးျပီး</a:t>
            </a:r>
            <a:r>
              <a:rPr lang="en-US" sz="1700" b="1" i="1" dirty="0" smtClean="0">
                <a:latin typeface="Zawgyi-One" pitchFamily="34" charset="0"/>
                <a:cs typeface="Zawgyi-One" pitchFamily="34" charset="0"/>
              </a:rPr>
              <a:t> အက်ဥ္း႐ံုးအစည္းအေ၀းျပဳလုပ္စဥ္တြင္ </a:t>
            </a:r>
            <a:r>
              <a:rPr lang="en-US" sz="1700" b="1" i="1" dirty="0" err="1" smtClean="0">
                <a:latin typeface="Zawgyi-One" pitchFamily="34" charset="0"/>
                <a:cs typeface="Zawgyi-One" pitchFamily="34" charset="0"/>
              </a:rPr>
              <a:t>ရပ္ရြာလူထုအေျချပဳေဘးအ</a:t>
            </a:r>
            <a:r>
              <a:rPr lang="en-US" sz="1700" b="1" i="1" dirty="0" smtClean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sz="1700" b="1" i="1" dirty="0" err="1" smtClean="0">
                <a:latin typeface="Zawgyi-One" pitchFamily="34" charset="0"/>
                <a:cs typeface="Zawgyi-One" pitchFamily="34" charset="0"/>
              </a:rPr>
              <a:t>ရာယ္ေလ်ာ့ပါးေရးလုပ္ငန္းစဥ</a:t>
            </a:r>
            <a:r>
              <a:rPr lang="en-US" sz="1700" b="1" i="1" dirty="0" smtClean="0">
                <a:latin typeface="Zawgyi-One" pitchFamily="34" charset="0"/>
                <a:cs typeface="Zawgyi-One" pitchFamily="34" charset="0"/>
              </a:rPr>
              <a:t>္၏ </a:t>
            </a:r>
            <a:r>
              <a:rPr lang="en-US" sz="1700" b="1" i="1" dirty="0" err="1" smtClean="0">
                <a:latin typeface="Zawgyi-One" pitchFamily="34" charset="0"/>
                <a:cs typeface="Zawgyi-One" pitchFamily="34" charset="0"/>
              </a:rPr>
              <a:t>ေကာင္းက်ိဳးမ်ားျဖစ္သည</a:t>
            </a:r>
            <a:r>
              <a:rPr lang="en-US" sz="1700" b="1" i="1" dirty="0" smtClean="0">
                <a:latin typeface="Zawgyi-One" pitchFamily="34" charset="0"/>
                <a:cs typeface="Zawgyi-One" pitchFamily="34" charset="0"/>
              </a:rPr>
              <a:t>့္  </a:t>
            </a:r>
            <a:r>
              <a:rPr lang="en-US" sz="1700" b="1" i="1" dirty="0" err="1" smtClean="0">
                <a:latin typeface="Zawgyi-One" pitchFamily="34" charset="0"/>
                <a:cs typeface="Zawgyi-One" pitchFamily="34" charset="0"/>
              </a:rPr>
              <a:t>စီးပြားေရးေကာင္းမြန္လာမႈမ်ား၊ကို</a:t>
            </a:r>
            <a:r>
              <a:rPr lang="en-US" sz="1700" b="1" i="1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700" b="1" i="1" dirty="0" err="1" smtClean="0">
                <a:latin typeface="Zawgyi-One" pitchFamily="34" charset="0"/>
                <a:cs typeface="Zawgyi-One" pitchFamily="34" charset="0"/>
              </a:rPr>
              <a:t>အေလးထား</a:t>
            </a:r>
            <a:r>
              <a:rPr lang="en-US" sz="1700" b="1" i="1" dirty="0" smtClean="0">
                <a:latin typeface="Zawgyi-One" pitchFamily="34" charset="0"/>
                <a:cs typeface="Zawgyi-One" pitchFamily="34" charset="0"/>
              </a:rPr>
              <a:t>၍ </a:t>
            </a:r>
            <a:r>
              <a:rPr lang="en-US" sz="1700" b="1" i="1" dirty="0" err="1" smtClean="0">
                <a:latin typeface="Zawgyi-One" pitchFamily="34" charset="0"/>
                <a:cs typeface="Zawgyi-One" pitchFamily="34" charset="0"/>
              </a:rPr>
              <a:t>တက</a:t>
            </a:r>
            <a:r>
              <a:rPr lang="en-US" sz="1700" b="1" i="1" dirty="0" smtClean="0">
                <a:latin typeface="Zawgyi-One" pitchFamily="34" charset="0"/>
                <a:cs typeface="Zawgyi-One" pitchFamily="34" charset="0"/>
              </a:rPr>
              <a:t>္ၾ</a:t>
            </a:r>
            <a:r>
              <a:rPr lang="en-US" sz="1700" b="1" i="1" dirty="0" err="1" smtClean="0">
                <a:latin typeface="Zawgyi-One" pitchFamily="34" charset="0"/>
                <a:cs typeface="Zawgyi-One" pitchFamily="34" charset="0"/>
              </a:rPr>
              <a:t>ကြေသာလုပ္ငန္းေဆာင္တာမ်ား</a:t>
            </a:r>
            <a:r>
              <a:rPr lang="en-US" sz="1700" b="1" i="1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700" b="1" i="1" dirty="0" err="1" smtClean="0">
                <a:latin typeface="Zawgyi-One" pitchFamily="34" charset="0"/>
                <a:cs typeface="Zawgyi-One" pitchFamily="34" charset="0"/>
              </a:rPr>
              <a:t>သည</a:t>
            </a:r>
            <a:r>
              <a:rPr lang="en-US" sz="1700" b="1" i="1" dirty="0" smtClean="0">
                <a:latin typeface="Zawgyi-One" pitchFamily="34" charset="0"/>
                <a:cs typeface="Zawgyi-One" pitchFamily="34" charset="0"/>
              </a:rPr>
              <a:t>္ ျ</a:t>
            </a:r>
            <a:r>
              <a:rPr lang="en-US" sz="1700" b="1" i="1" dirty="0" err="1" smtClean="0">
                <a:latin typeface="Zawgyi-One" pitchFamily="34" charset="0"/>
                <a:cs typeface="Zawgyi-One" pitchFamily="34" charset="0"/>
              </a:rPr>
              <a:t>ပန္လည္ထူေထာင္ေရးလုပ္ငန္းမ်ား</a:t>
            </a:r>
            <a:r>
              <a:rPr lang="en-US" sz="1700" b="1" i="1" dirty="0" smtClean="0">
                <a:latin typeface="Zawgyi-One" pitchFamily="34" charset="0"/>
                <a:cs typeface="Zawgyi-One" pitchFamily="34" charset="0"/>
              </a:rPr>
              <a:t>ႏွင့္ </a:t>
            </a:r>
            <a:r>
              <a:rPr lang="en-US" sz="1700" b="1" i="1" dirty="0" err="1" smtClean="0">
                <a:latin typeface="Zawgyi-One" pitchFamily="34" charset="0"/>
                <a:cs typeface="Zawgyi-One" pitchFamily="34" charset="0"/>
              </a:rPr>
              <a:t>ကယ္ဆယ္ေရးလုပ္ငန္းမ်ား</a:t>
            </a:r>
            <a:r>
              <a:rPr lang="en-US" sz="1700" b="1" i="1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700" b="1" i="1" dirty="0" err="1" smtClean="0">
                <a:latin typeface="Zawgyi-One" pitchFamily="34" charset="0"/>
                <a:cs typeface="Zawgyi-One" pitchFamily="34" charset="0"/>
              </a:rPr>
              <a:t>ကုန္က်စရိတ္ကို</a:t>
            </a:r>
            <a:r>
              <a:rPr lang="en-US" sz="1700" b="1" i="1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1700" b="1" i="1" dirty="0" err="1" smtClean="0">
                <a:latin typeface="Zawgyi-One" pitchFamily="34" charset="0"/>
                <a:cs typeface="Zawgyi-One" pitchFamily="34" charset="0"/>
              </a:rPr>
              <a:t>သက္သာေစပါသည</a:t>
            </a:r>
            <a:r>
              <a:rPr lang="en-US" sz="1700" b="1" i="1" dirty="0" smtClean="0">
                <a:latin typeface="Zawgyi-One" pitchFamily="34" charset="0"/>
                <a:cs typeface="Zawgyi-One" pitchFamily="34" charset="0"/>
              </a:rPr>
              <a:t>္။ </a:t>
            </a:r>
            <a:r>
              <a:rPr lang="en-US" sz="1700" b="1" i="1" dirty="0" err="1" smtClean="0">
                <a:latin typeface="Zawgyi-One" pitchFamily="34" charset="0"/>
                <a:cs typeface="Zawgyi-One" pitchFamily="34" charset="0"/>
              </a:rPr>
              <a:t>ထို႔အျပင</a:t>
            </a:r>
            <a:r>
              <a:rPr lang="en-US" sz="1700" b="1" i="1" dirty="0" smtClean="0">
                <a:latin typeface="Zawgyi-One" pitchFamily="34" charset="0"/>
                <a:cs typeface="Zawgyi-One" pitchFamily="34" charset="0"/>
              </a:rPr>
              <a:t>္ ေဒသဆိုင္ရာအာဏာပိုင္မ်ား၏ပါ၀င္ </a:t>
            </a:r>
            <a:r>
              <a:rPr lang="en-US" sz="1700" b="1" i="1" dirty="0" err="1" smtClean="0">
                <a:latin typeface="Zawgyi-One" pitchFamily="34" charset="0"/>
                <a:cs typeface="Zawgyi-One" pitchFamily="34" charset="0"/>
              </a:rPr>
              <a:t>ေဆာင္ရြက္မႈပ</a:t>
            </a:r>
            <a:r>
              <a:rPr lang="en-US" sz="1700" b="1" i="1" dirty="0" smtClean="0">
                <a:latin typeface="Zawgyi-One" pitchFamily="34" charset="0"/>
                <a:cs typeface="Zawgyi-One" pitchFamily="34" charset="0"/>
              </a:rPr>
              <a:t>ါ </a:t>
            </a:r>
            <a:r>
              <a:rPr lang="en-US" sz="1700" b="1" i="1" dirty="0" err="1" smtClean="0">
                <a:latin typeface="Zawgyi-One" pitchFamily="34" charset="0"/>
                <a:cs typeface="Zawgyi-One" pitchFamily="34" charset="0"/>
              </a:rPr>
              <a:t>ရရွိႏိုင္ပါသည</a:t>
            </a:r>
            <a:r>
              <a:rPr lang="en-US" sz="1700" b="1" i="1" dirty="0" smtClean="0">
                <a:latin typeface="Zawgyi-One" pitchFamily="34" charset="0"/>
                <a:cs typeface="Zawgyi-One" pitchFamily="34" charset="0"/>
              </a:rPr>
              <a:t>္။</a:t>
            </a:r>
            <a:endParaRPr lang="en-GB" sz="1700" b="1" i="1" dirty="0">
              <a:latin typeface="Zawgyi-One" pitchFamily="34" charset="0"/>
              <a:cs typeface="Zawgyi-One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484784"/>
            <a:ext cx="640080" cy="64008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ရပ္ရြာလူထုအေျချပဳေဘးအ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ရာယ္ေလ်ာ့ပါးေရးလက္စြဲစာအုပ္တြင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္</a:t>
            </a:r>
            <a:br>
              <a:rPr lang="en-US" sz="2400" dirty="0" smtClean="0">
                <a:latin typeface="Zawgyi-One" pitchFamily="34" charset="0"/>
                <a:cs typeface="Zawgyi-One" pitchFamily="34" charset="0"/>
              </a:rPr>
            </a:b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အသံုးျပဳေသာသေကၤတမ်ား</a:t>
            </a:r>
            <a:endParaRPr lang="en-US" sz="2400" b="1" dirty="0" smtClean="0">
              <a:solidFill>
                <a:srgbClr val="C00000"/>
              </a:solidFill>
              <a:latin typeface="Zawgyi-One" pitchFamily="34" charset="0"/>
              <a:cs typeface="Zawgyi-On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>
                <a:latin typeface="Zawgyi-One" pitchFamily="34" charset="0"/>
                <a:cs typeface="Zawgyi-One" pitchFamily="34" charset="0"/>
              </a:rPr>
              <a:pPr/>
              <a:t>8</a:t>
            </a:fld>
            <a:endParaRPr lang="en-US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3608" y="1484784"/>
            <a:ext cx="2007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Zawgyi-One" pitchFamily="34" charset="0"/>
                <a:cs typeface="Zawgyi-One" pitchFamily="34" charset="0"/>
              </a:rPr>
              <a:t>က်မ္းကိုးစာရင္း</a:t>
            </a:r>
            <a:endParaRPr lang="en-US" sz="2400" b="1" dirty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5616" y="2132856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ကို္းကားေသာ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စာအုပ္မ်ား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/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ပစၥည္းမ်ားသည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္ 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သတင္းအခ်က္အလက္မ်ား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နက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္႐ိွဳ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င္းတိက်စြာရရွိႏိုင္ရန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္ 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အၾကံရယူႏိုင္ပါသည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္။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556792"/>
            <a:ext cx="640080" cy="6400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15616" y="3645024"/>
            <a:ext cx="49359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Zawgyi-One" pitchFamily="34" charset="0"/>
                <a:cs typeface="Zawgyi-One" pitchFamily="34" charset="0"/>
              </a:rPr>
              <a:t>သတင္းအခ်က္အလက္မ်ားစစ္ေဆးျခင္း</a:t>
            </a:r>
            <a:endParaRPr lang="en-US" sz="2400" b="1" dirty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87624" y="4293096"/>
            <a:ext cx="73448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ရပ္ရြာလူထုအေျချပဳေဘးအ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ရာယ္ေလ်ာ့ပါးေရး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လက္စြဲစာအုပ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္၏ 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မတူညီ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ေသာအစိတ္အပိုင္းမ်ားမ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ွ 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သတင္းအခ်က္အလက္မ်ားကို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စစ္ေဆးထားျပီး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 ျ</a:t>
            </a:r>
            <a:r>
              <a:rPr lang="en-US" sz="2000" dirty="0" err="1" smtClean="0">
                <a:latin typeface="Zawgyi-One" pitchFamily="34" charset="0"/>
                <a:cs typeface="Zawgyi-One" pitchFamily="34" charset="0"/>
              </a:rPr>
              <a:t>ဖစ္သည</a:t>
            </a:r>
            <a:r>
              <a:rPr lang="en-US" sz="2000" dirty="0" smtClean="0">
                <a:latin typeface="Zawgyi-One" pitchFamily="34" charset="0"/>
                <a:cs typeface="Zawgyi-One" pitchFamily="34" charset="0"/>
              </a:rPr>
              <a:t>္။</a:t>
            </a:r>
            <a:endParaRPr lang="en-GB" sz="2000" dirty="0">
              <a:latin typeface="Zawgyi-One" pitchFamily="34" charset="0"/>
              <a:cs typeface="Zawgyi-One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789040"/>
            <a:ext cx="640080" cy="64008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ရပ္ရြာလူထုအေျချပဳေဘးအ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ႏၲ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ရာယ္ေလ်ာ့ပါးေရးလက္စြဲစာအုပ္တြင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္</a:t>
            </a:r>
            <a:br>
              <a:rPr lang="en-US" sz="2400" dirty="0" smtClean="0">
                <a:latin typeface="Zawgyi-One" pitchFamily="34" charset="0"/>
                <a:cs typeface="Zawgyi-One" pitchFamily="34" charset="0"/>
              </a:rPr>
            </a:b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အသံုးျပဳေသာ</a:t>
            </a:r>
            <a:r>
              <a:rPr lang="en-US" sz="2400" dirty="0" smtClean="0">
                <a:latin typeface="Zawgyi-One" pitchFamily="34" charset="0"/>
                <a:cs typeface="Zawgyi-One" pitchFamily="34" charset="0"/>
              </a:rPr>
              <a:t> </a:t>
            </a:r>
            <a:r>
              <a:rPr lang="en-US" sz="2400" dirty="0" err="1" smtClean="0">
                <a:latin typeface="Zawgyi-One" pitchFamily="34" charset="0"/>
                <a:cs typeface="Zawgyi-One" pitchFamily="34" charset="0"/>
              </a:rPr>
              <a:t>သေကၤတမ်ား</a:t>
            </a:r>
            <a:endParaRPr lang="en-US" sz="2400" b="1" dirty="0" smtClean="0">
              <a:solidFill>
                <a:srgbClr val="C00000"/>
              </a:solidFill>
              <a:latin typeface="Zawgyi-One" pitchFamily="34" charset="0"/>
              <a:cs typeface="Zawgyi-One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Zawgyi-One" pitchFamily="34" charset="0"/>
                <a:cs typeface="Zawgyi-One" pitchFamily="34" charset="0"/>
              </a:rPr>
              <a:t>ဘက္ေပါင္းစံုမွ၀င္ေရာက္လာႏိုင္ေသာ ျ</a:t>
            </a:r>
            <a:r>
              <a:rPr lang="en-US" dirty="0" err="1" smtClean="0">
                <a:latin typeface="Zawgyi-One" pitchFamily="34" charset="0"/>
                <a:cs typeface="Zawgyi-One" pitchFamily="34" charset="0"/>
              </a:rPr>
              <a:t>ပသနာအေၾကာင္းအရာမ်ား</a:t>
            </a:r>
            <a:endParaRPr lang="en-US" sz="3600" b="1" dirty="0" smtClean="0">
              <a:solidFill>
                <a:srgbClr val="C00000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9AB7-A4BE-486C-8D6C-30FB92447F8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924944"/>
            <a:ext cx="8901818" cy="10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10919</Words>
  <Application>Microsoft Office PowerPoint</Application>
  <PresentationFormat>On-screen Show (4:3)</PresentationFormat>
  <Paragraphs>344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 သင္ခန္းစာ ၁။ အေျခခံအေၾကာင္းအရာသေဘာတရားမ်ားကိုနားလည္ျခင္း</vt:lpstr>
      <vt:lpstr>ရည္ရြယ္ခ်က္</vt:lpstr>
      <vt:lpstr>PowerPoint Presentation</vt:lpstr>
      <vt:lpstr>ရပ္ရြာလူထုအေျချပဳေဘးအႏၲရာယ္ေလ်ာ့ပါးေရးလက္စြဲ စာအုပ္ဆိုသည္မွာအဘယ္နည္း။</vt:lpstr>
      <vt:lpstr>ရပ္ရြာလူထုအေျချပဳေဘးအႏၲရာယ္ေလ်ာ့ပါးေရးလက္စြဲစာအုပ္တြင္ အသံုးျပဳေသာသေကၤတမ်ား</vt:lpstr>
      <vt:lpstr>ရပ္ရြာလူထုအေျချပဳေဘးအႏၲရာယ္ေလ်ာ့ပါးေရးလက္စြဲစာအုပ္တြင္အသံုးျပဳေသာသေကၤတမ်ား</vt:lpstr>
      <vt:lpstr>ရပ္ရြာလူထုအေျချပဳေဘးအႏၲရာယ္ေလ်ာ့ပါးေရးလက္စြဲစာအုပ္တြင္ အသံုးျပဳေသာသေကၤတမ်ား</vt:lpstr>
      <vt:lpstr>ရပ္ရြာလူထုအေျချပဳေဘးအႏၲရာယ္ေလ်ာ့ပါးေရးလက္စြဲစာအုပ္တြင္ အသံုးျပဳေသာ သေကၤတမ်ား</vt:lpstr>
      <vt:lpstr>ဘက္ေပါင္းစံုမွ၀င္ေရာက္လာႏိုင္ေသာ ျပသနာအေၾကာင္းအရာမ်ား</vt:lpstr>
      <vt:lpstr>သင္ခန္းစာအက်ဥ္းခ်ဳပ္</vt:lpstr>
      <vt:lpstr>သိခ်င္ေသာေမးခြန္းမ်ားရွိလွ်င္ေမးႏိုင္ပါသည္?</vt:lpstr>
      <vt:lpstr> သင္ခန္းစာ ၁။ အေျခခံအေၾကာင္းရာသေဘာတရားမ်ားကိုနားလည္ေစျခင္း</vt:lpstr>
      <vt:lpstr>ရည္ရြယ္ခ်က္</vt:lpstr>
      <vt:lpstr>ရပ္ရြာအေျချပဳေဘးအႏၲရာယ္ေလ်ာ့ပါးေရးအစီအစဥ္၏အဓိက အစိတ္အပိုင္းမ်ား</vt:lpstr>
      <vt:lpstr>ရပ္ရြာအေျချပဳေဘးအႏၲရာယ္ေလ်ာ့ပါးေရးအစီအစဥ္၏အဓိက အစိတ္အပိုင္းမ်ား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ရပ္ရြာအေျချပဳေဘးအႏၲရာယ္ေလ်ာ့ပါးေရးလုပ္ငန္းစဥ္မ်ား</vt:lpstr>
      <vt:lpstr>ရင္ဆိုင္ၾကံဳေတြ႕ရေသာအခက္အခဲမ်ားႏွင့္ အခြင့္အလမ္းမ်ား</vt:lpstr>
      <vt:lpstr>ေမးစရာရွိလွ်င္ေမးျမန္းႏိုင္ပါသည္။</vt:lpstr>
      <vt:lpstr> သင္ခန္းစာ ၁ ။ အျခခံအေၾကာင္းအရာမ်ားကိုနားလည္မႈရွိျခင္း</vt:lpstr>
      <vt:lpstr> ရည္ရြယ္ခ်က္မ်ား</vt:lpstr>
      <vt:lpstr> ေဘးအႏၲရာယ္</vt:lpstr>
      <vt:lpstr>အႏၲရာယ္(ေဘးရန္)Hazard</vt:lpstr>
      <vt:lpstr>ျမန္မာႏိုင္ငံတြင္ျဖစ္ပြား ႏိုင္ေျခရွိေသာအႏၲရာယ္မ်ား</vt:lpstr>
      <vt:lpstr>ထိခိုက္ခံရလြယ္ျခင္း/ခုခံကာကြယ္နိုင္စြမ္းနည္းပါးျခင္း(Vulnerability)</vt:lpstr>
      <vt:lpstr>စြမ္းေဆာင္ႏိုင္ရည္ (Capacity)</vt:lpstr>
      <vt:lpstr>ေဘးအႏၲရာယ္ေၾကာင့္ျဖစ္ေပၚနိုင္ေသာထိခိုက္မႈမ်ား</vt:lpstr>
      <vt:lpstr>ေဘးျဖစ္ႏိုင္ေျခ /ဆံုးရံွဳးႏိုင္ေျခ (Risk)</vt:lpstr>
      <vt:lpstr>ဆိုးရြာေသာေဘးျဖစ္ႏိုင္ေျခႏွင့္ ၾကီးမားက်ယ္ျပန္႔ေသာေဘးျဖစ္ႏိုင္ေျခ</vt:lpstr>
      <vt:lpstr>ၾကိဳတင္ကာကြယ္ျခင္း (Prevention)</vt:lpstr>
      <vt:lpstr>ထိခိုက္မႈေလ်ာ့နည္းေစျခင္း(Mitigation)</vt:lpstr>
      <vt:lpstr>ၾကိဳတင္ျပင္ဆင္ျခင္း(Preparedness)</vt:lpstr>
      <vt:lpstr>တုံ႔ျပန္ျခင္းႏွင့္ကယ္ဆယ္ျခင္း(Response/Relief)</vt:lpstr>
      <vt:lpstr>PowerPoint Presentation</vt:lpstr>
      <vt:lpstr>ေဘးျဖစ္ႏိုင္ေသာအေျခခံအေၾကာင္းအရာမ်ား</vt:lpstr>
      <vt:lpstr>ေဘးအႏၲရာယ္က်ေရာက္မႈေလ်ာ့ပါးေရး Disaster Risk Reduction</vt:lpstr>
      <vt:lpstr>ေနာင္ျဖစ္လာႏိုင္မည့္ေဘး၊လက္ရွိတည္ရွိေနသာေဘးျဖစ္ႏိုင္ေျခႏွင့္ မလုပ္မေနရျဖစ္ေသာေဘးအႏၲရာယ္စီမံခန္႔ခြဲမႈမ်ား</vt:lpstr>
      <vt:lpstr>ရပ္ရြာလူထုအေျချပဳေဘးအႏၲရာယ္ေလ်ာ့ပါးေရး(CBDRR)</vt:lpstr>
      <vt:lpstr>အဖြဲ႔လိုက္ေလ့က်င့္ခန္းလုပ္ေဆာင္ျခင္း (Group Work)</vt:lpstr>
      <vt:lpstr>PowerPoint Presentation</vt:lpstr>
      <vt:lpstr>ေမးစရာေမးခြန္းမ်ားရွိလွ်င္ေမးႏိုင္ပါသည္။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1: Training Preparation</dc:title>
  <dc:creator>Mareike</dc:creator>
  <cp:lastModifiedBy>user</cp:lastModifiedBy>
  <cp:revision>96</cp:revision>
  <dcterms:created xsi:type="dcterms:W3CDTF">2013-12-08T04:49:37Z</dcterms:created>
  <dcterms:modified xsi:type="dcterms:W3CDTF">2016-01-20T08:21:05Z</dcterms:modified>
</cp:coreProperties>
</file>