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6" r:id="rId2"/>
    <p:sldId id="258" r:id="rId3"/>
    <p:sldId id="269" r:id="rId4"/>
    <p:sldId id="259" r:id="rId5"/>
    <p:sldId id="271" r:id="rId6"/>
    <p:sldId id="272" r:id="rId7"/>
    <p:sldId id="273" r:id="rId8"/>
    <p:sldId id="274" r:id="rId9"/>
    <p:sldId id="275" r:id="rId10"/>
    <p:sldId id="276" r:id="rId11"/>
    <p:sldId id="266" r:id="rId12"/>
    <p:sldId id="277" r:id="rId13"/>
    <p:sldId id="278" r:id="rId14"/>
    <p:sldId id="279" r:id="rId15"/>
    <p:sldId id="280" r:id="rId16"/>
    <p:sldId id="281" r:id="rId17"/>
    <p:sldId id="282" r:id="rId18"/>
    <p:sldId id="283" r:id="rId19"/>
    <p:sldId id="284" r:id="rId20"/>
    <p:sldId id="285" r:id="rId21"/>
    <p:sldId id="286" r:id="rId22"/>
    <p:sldId id="287" r:id="rId23"/>
    <p:sldId id="288" r:id="rId24"/>
    <p:sldId id="289" r:id="rId25"/>
    <p:sldId id="290" r:id="rId26"/>
    <p:sldId id="291" r:id="rId27"/>
    <p:sldId id="292" r:id="rId28"/>
    <p:sldId id="293" r:id="rId29"/>
    <p:sldId id="294" r:id="rId30"/>
    <p:sldId id="295" r:id="rId31"/>
    <p:sldId id="296" r:id="rId32"/>
    <p:sldId id="297" r:id="rId33"/>
    <p:sldId id="298" r:id="rId34"/>
    <p:sldId id="299" r:id="rId35"/>
    <p:sldId id="300" r:id="rId36"/>
    <p:sldId id="301" r:id="rId37"/>
    <p:sldId id="302" r:id="rId38"/>
    <p:sldId id="303" r:id="rId39"/>
    <p:sldId id="304" r:id="rId40"/>
    <p:sldId id="305" r:id="rId41"/>
    <p:sldId id="306" r:id="rId42"/>
    <p:sldId id="307" r:id="rId43"/>
    <p:sldId id="308" r:id="rId44"/>
    <p:sldId id="309" r:id="rId45"/>
    <p:sldId id="310" r:id="rId46"/>
    <p:sldId id="311" r:id="rId47"/>
    <p:sldId id="312" r:id="rId48"/>
    <p:sldId id="313" r:id="rId49"/>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E3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1056"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5E91F3-60E7-407C-8AFC-B52C44D7F285}" type="datetimeFigureOut">
              <a:rPr lang="en-US" smtClean="0"/>
              <a:pPr/>
              <a:t>1/20/2016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1C1533-C9C8-4757-8732-9958FA4B2997}" type="slidenum">
              <a:rPr lang="en-US" smtClean="0"/>
              <a:pPr/>
              <a:t>‹#›</a:t>
            </a:fld>
            <a:endParaRPr lang="en-US"/>
          </a:p>
        </p:txBody>
      </p:sp>
    </p:spTree>
    <p:extLst>
      <p:ext uri="{BB962C8B-B14F-4D97-AF65-F5344CB8AC3E}">
        <p14:creationId xmlns:p14="http://schemas.microsoft.com/office/powerpoint/2010/main" val="3736225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4400" b="0" i="0" cap="none" normalizeH="0" baseline="0">
                <a:solidFill>
                  <a:schemeClr val="tx1"/>
                </a:solidFill>
                <a:latin typeface="Calibri"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aseline="0">
                <a:solidFill>
                  <a:srgbClr val="C00000"/>
                </a:solidFill>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46172C2A-F077-4349-AEE4-140D5CDED3E9}" type="datetime1">
              <a:rPr lang="en-US" smtClean="0"/>
              <a:pPr/>
              <a:t>1/20/2016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349AB7-A4BE-486C-8D6C-30FB92447F8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0BEA11-79CA-4908-A911-DD19216D65B5}" type="datetime1">
              <a:rPr lang="en-US" smtClean="0"/>
              <a:pPr/>
              <a:t>1/20/2016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349AB7-A4BE-486C-8D6C-30FB92447F8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4C738C-78DE-4E79-A927-97726A44B8B1}" type="datetime1">
              <a:rPr lang="en-US" smtClean="0"/>
              <a:pPr/>
              <a:t>1/20/2016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349AB7-A4BE-486C-8D6C-30FB92447F8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atin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800" baseline="0">
                <a:latin typeface="Calibri" pitchFamily="34" charset="0"/>
              </a:defRPr>
            </a:lvl1pPr>
            <a:lvl2pPr>
              <a:defRPr sz="2600" baseline="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A96E1BE-B57C-40FE-9BFE-822C208E6A17}" type="datetime1">
              <a:rPr lang="en-US" smtClean="0"/>
              <a:pPr/>
              <a:t>1/20/2016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349AB7-A4BE-486C-8D6C-30FB92447F8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6ABBD5-5363-4B61-B9E5-C1B92EE4AAE6}" type="datetime1">
              <a:rPr lang="en-US" smtClean="0"/>
              <a:pPr/>
              <a:t>1/20/2016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349AB7-A4BE-486C-8D6C-30FB92447F8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7704AA1-DF8C-4BA4-B60B-1C935853058B}" type="datetime1">
              <a:rPr lang="en-US" smtClean="0"/>
              <a:pPr/>
              <a:t>1/20/2016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349AB7-A4BE-486C-8D6C-30FB92447F8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4B5283-A129-4D5B-A4B3-E05022D8E73B}" type="datetime1">
              <a:rPr lang="en-US" smtClean="0"/>
              <a:pPr/>
              <a:t>1/20/2016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349AB7-A4BE-486C-8D6C-30FB92447F8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6F87D6-70CB-4B0B-867D-52DE6E229792}" type="datetime1">
              <a:rPr lang="en-US" smtClean="0"/>
              <a:pPr/>
              <a:t>1/20/2016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349AB7-A4BE-486C-8D6C-30FB92447F8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38CFD2-61D4-4B57-85CE-073BBCCF05ED}" type="datetime1">
              <a:rPr lang="en-US" smtClean="0"/>
              <a:pPr/>
              <a:t>1/20/2016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349AB7-A4BE-486C-8D6C-30FB92447F8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D49125-0DD1-406A-BBEC-60148B8F93D2}" type="datetime1">
              <a:rPr lang="en-US" smtClean="0"/>
              <a:pPr/>
              <a:t>1/20/2016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349AB7-A4BE-486C-8D6C-30FB92447F8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2EC3D6-839F-46FA-B1D7-1B0A69BB171C}" type="datetime1">
              <a:rPr lang="en-US" smtClean="0"/>
              <a:pPr/>
              <a:t>1/20/2016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349AB7-A4BE-486C-8D6C-30FB92447F8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file://localhost/Volumes/V%20I%20L%20%20%20L%20O%20V/%E2%80%A2%20work%20%E2%80%A2/%E2%80%A2client%E2%80%A2/adpc/2013_12/dms/powerpoint_CBDRRFramework/image/ppt_CBDRRFramework2.jpg"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file://localhost/Volumes/V%20I%20L%20%20%20L%20O%20V/%E2%80%A2%20work%20%E2%80%A2/%E2%80%A2client%E2%80%A2/adpc/2013_12/dms/powerpoint_CBDRRFramework/image/ppt_CBDRRFramework.jpg"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pt_CBDRRFramework.jpg" descr="/Volumes/V I L   L O V/• work •/•client•/adpc/2013_12/dms/powerpoint_CBDRRFramework/image/ppt_CBDRRFramework.jpg"/>
          <p:cNvPicPr>
            <a:picLocks noChangeAspect="1"/>
          </p:cNvPicPr>
          <p:nvPr userDrawn="1"/>
        </p:nvPicPr>
        <p:blipFill>
          <a:blip r:embed="rId13" r:link="rId14" cstate="print">
            <a:extLst>
              <a:ext uri="{28A0092B-C50C-407E-A947-70E740481C1C}">
                <a14:useLocalDpi xmlns:a14="http://schemas.microsoft.com/office/drawing/2010/main" val="0"/>
              </a:ext>
            </a:extLst>
          </a:blip>
          <a:stretch>
            <a:fillRect/>
          </a:stretch>
        </p:blipFill>
        <p:spPr>
          <a:xfrm>
            <a:off x="0" y="0"/>
            <a:ext cx="1834896" cy="883920"/>
          </a:xfrm>
          <a:prstGeom prst="rect">
            <a:avLst/>
          </a:prstGeom>
        </p:spPr>
      </p:pic>
      <p:pic>
        <p:nvPicPr>
          <p:cNvPr id="8" name="ppt_CBDRRFramework2.jpg" descr="/Volumes/V I L   L O V/• work •/•client•/adpc/2013_12/dms/powerpoint_CBDRRFramework/image/ppt_CBDRRFramework2.jpg"/>
          <p:cNvPicPr>
            <a:picLocks noChangeAspect="1"/>
          </p:cNvPicPr>
          <p:nvPr userDrawn="1"/>
        </p:nvPicPr>
        <p:blipFill>
          <a:blip r:embed="rId15" r:link="rId16" cstate="print">
            <a:extLst>
              <a:ext uri="{28A0092B-C50C-407E-A947-70E740481C1C}">
                <a14:useLocalDpi xmlns:a14="http://schemas.microsoft.com/office/drawing/2010/main" val="0"/>
              </a:ext>
            </a:extLst>
          </a:blip>
          <a:stretch>
            <a:fillRect/>
          </a:stretch>
        </p:blipFill>
        <p:spPr>
          <a:xfrm>
            <a:off x="6949440" y="5782056"/>
            <a:ext cx="2194560" cy="1075944"/>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3549DA-90C2-41BC-8FD9-6ABF4ABA8DA8}" type="datetime1">
              <a:rPr lang="en-US" smtClean="0"/>
              <a:pPr/>
              <a:t>1/20/2016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91349AB7-A4BE-486C-8D6C-30FB92447F8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3600" b="1" i="0" kern="1200" baseline="0">
          <a:solidFill>
            <a:srgbClr val="C00000"/>
          </a:solidFill>
          <a:latin typeface="Calibri"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7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png"/><Relationship Id="rId9"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w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492897"/>
            <a:ext cx="7772400" cy="1512168"/>
          </a:xfrm>
        </p:spPr>
        <p:txBody>
          <a:bodyPr/>
          <a:lstStyle/>
          <a:p>
            <a:r>
              <a:rPr lang="en-US" b="0" dirty="0" smtClean="0">
                <a:solidFill>
                  <a:schemeClr val="tx1"/>
                </a:solidFill>
              </a:rPr>
              <a:t>Module 1: Understanding the Basics</a:t>
            </a:r>
            <a:endParaRPr lang="en-US" b="0" dirty="0">
              <a:solidFill>
                <a:schemeClr val="tx1"/>
              </a:solidFill>
            </a:endParaRPr>
          </a:p>
        </p:txBody>
      </p:sp>
      <p:sp>
        <p:nvSpPr>
          <p:cNvPr id="3" name="Subtitle 2"/>
          <p:cNvSpPr>
            <a:spLocks noGrp="1"/>
          </p:cNvSpPr>
          <p:nvPr>
            <p:ph type="subTitle" idx="1"/>
          </p:nvPr>
        </p:nvSpPr>
        <p:spPr/>
        <p:txBody>
          <a:bodyPr/>
          <a:lstStyle/>
          <a:p>
            <a:r>
              <a:rPr lang="en-US" b="1" dirty="0" smtClean="0">
                <a:solidFill>
                  <a:srgbClr val="C00000"/>
                </a:solidFill>
              </a:rPr>
              <a:t>Session 1. Introduction to the CBDRR Manual</a:t>
            </a:r>
            <a:endParaRPr lang="en-US" b="1" dirty="0">
              <a:solidFill>
                <a:srgbClr val="C00000"/>
              </a:solidFill>
            </a:endParaRPr>
          </a:p>
        </p:txBody>
      </p:sp>
      <p:sp>
        <p:nvSpPr>
          <p:cNvPr id="4" name="Slide Number Placeholder 3"/>
          <p:cNvSpPr>
            <a:spLocks noGrp="1"/>
          </p:cNvSpPr>
          <p:nvPr>
            <p:ph type="sldNum" sz="quarter" idx="12"/>
          </p:nvPr>
        </p:nvSpPr>
        <p:spPr/>
        <p:txBody>
          <a:bodyPr/>
          <a:lstStyle/>
          <a:p>
            <a:fld id="{91349AB7-A4BE-486C-8D6C-30FB92447F88}" type="slidenum">
              <a:rPr lang="en-US" smtClean="0"/>
              <a:pPr/>
              <a:t>1</a:t>
            </a:fld>
            <a:endParaRPr lang="en-US"/>
          </a:p>
        </p:txBody>
      </p:sp>
      <p:sp>
        <p:nvSpPr>
          <p:cNvPr id="5" name="TextBox 4"/>
          <p:cNvSpPr txBox="1"/>
          <p:nvPr/>
        </p:nvSpPr>
        <p:spPr>
          <a:xfrm>
            <a:off x="0" y="0"/>
            <a:ext cx="9144000" cy="646331"/>
          </a:xfrm>
          <a:prstGeom prst="rect">
            <a:avLst/>
          </a:prstGeom>
          <a:noFill/>
        </p:spPr>
        <p:txBody>
          <a:bodyPr wrap="square" rtlCol="0">
            <a:spAutoFit/>
          </a:bodyPr>
          <a:lstStyle/>
          <a:p>
            <a:pPr algn="ctr"/>
            <a:endParaRPr lang="en-US" dirty="0" smtClean="0">
              <a:latin typeface="+mj-lt"/>
            </a:endParaRPr>
          </a:p>
          <a:p>
            <a:pPr algn="ctr"/>
            <a:r>
              <a:rPr lang="en-US" dirty="0" smtClean="0">
                <a:latin typeface="+mj-lt"/>
              </a:rPr>
              <a:t>CBDRR Framework Training - Myanmar Red Cross Society</a:t>
            </a:r>
            <a:endParaRPr lang="en-US" dirty="0">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Chapter Overview</a:t>
            </a:r>
            <a:endParaRPr lang="en-US" dirty="0"/>
          </a:p>
        </p:txBody>
      </p:sp>
      <p:sp>
        <p:nvSpPr>
          <p:cNvPr id="4" name="Slide Number Placeholder 3"/>
          <p:cNvSpPr>
            <a:spLocks noGrp="1"/>
          </p:cNvSpPr>
          <p:nvPr>
            <p:ph type="sldNum" sz="quarter" idx="12"/>
          </p:nvPr>
        </p:nvSpPr>
        <p:spPr/>
        <p:txBody>
          <a:bodyPr/>
          <a:lstStyle/>
          <a:p>
            <a:fld id="{91349AB7-A4BE-486C-8D6C-30FB92447F88}" type="slidenum">
              <a:rPr lang="en-US" smtClean="0"/>
              <a:pPr/>
              <a:t>10</a:t>
            </a:fld>
            <a:endParaRPr lang="en-US"/>
          </a:p>
        </p:txBody>
      </p:sp>
      <p:pic>
        <p:nvPicPr>
          <p:cNvPr id="3" name="Picture 2"/>
          <p:cNvPicPr>
            <a:picLocks noChangeAspect="1"/>
          </p:cNvPicPr>
          <p:nvPr/>
        </p:nvPicPr>
        <p:blipFill>
          <a:blip r:embed="rId2"/>
          <a:stretch>
            <a:fillRect/>
          </a:stretch>
        </p:blipFill>
        <p:spPr>
          <a:xfrm>
            <a:off x="0" y="1231900"/>
            <a:ext cx="9144000" cy="437219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C00000"/>
                </a:solidFill>
              </a:rPr>
              <a:t>Any Questions?</a:t>
            </a:r>
            <a:endParaRPr lang="en-US" sz="3600" b="1" dirty="0">
              <a:solidFill>
                <a:srgbClr val="C00000"/>
              </a:solidFill>
            </a:endParaRPr>
          </a:p>
        </p:txBody>
      </p:sp>
      <p:sp>
        <p:nvSpPr>
          <p:cNvPr id="6" name="Slide Number Placeholder 5"/>
          <p:cNvSpPr>
            <a:spLocks noGrp="1"/>
          </p:cNvSpPr>
          <p:nvPr>
            <p:ph type="sldNum" sz="quarter" idx="12"/>
          </p:nvPr>
        </p:nvSpPr>
        <p:spPr/>
        <p:txBody>
          <a:bodyPr/>
          <a:lstStyle/>
          <a:p>
            <a:fld id="{91349AB7-A4BE-486C-8D6C-30FB92447F88}" type="slidenum">
              <a:rPr lang="en-US" smtClean="0"/>
              <a:pPr/>
              <a:t>11</a:t>
            </a:fld>
            <a:endParaRPr lang="en-US"/>
          </a:p>
        </p:txBody>
      </p:sp>
      <p:pic>
        <p:nvPicPr>
          <p:cNvPr id="8194" name="Picture 2" descr="http://aphroditesbadhabit.files.wordpress.com/2011/06/question_mark_2158.jpg"/>
          <p:cNvPicPr>
            <a:picLocks noChangeAspect="1" noChangeArrowheads="1"/>
          </p:cNvPicPr>
          <p:nvPr/>
        </p:nvPicPr>
        <p:blipFill>
          <a:blip r:embed="rId2" cstate="print"/>
          <a:srcRect/>
          <a:stretch>
            <a:fillRect/>
          </a:stretch>
        </p:blipFill>
        <p:spPr bwMode="auto">
          <a:xfrm>
            <a:off x="3203848" y="2132856"/>
            <a:ext cx="2714625" cy="314325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492897"/>
            <a:ext cx="7772400" cy="1512168"/>
          </a:xfrm>
        </p:spPr>
        <p:txBody>
          <a:bodyPr/>
          <a:lstStyle/>
          <a:p>
            <a:r>
              <a:rPr lang="en-US" b="0" dirty="0" smtClean="0">
                <a:solidFill>
                  <a:schemeClr val="tx1"/>
                </a:solidFill>
              </a:rPr>
              <a:t>Module 1: Understanding the Basics</a:t>
            </a:r>
            <a:endParaRPr lang="en-US" b="0" dirty="0">
              <a:solidFill>
                <a:schemeClr val="tx1"/>
              </a:solidFill>
            </a:endParaRPr>
          </a:p>
        </p:txBody>
      </p:sp>
      <p:sp>
        <p:nvSpPr>
          <p:cNvPr id="3" name="Subtitle 2"/>
          <p:cNvSpPr>
            <a:spLocks noGrp="1"/>
          </p:cNvSpPr>
          <p:nvPr>
            <p:ph type="subTitle" idx="1"/>
          </p:nvPr>
        </p:nvSpPr>
        <p:spPr/>
        <p:txBody>
          <a:bodyPr/>
          <a:lstStyle/>
          <a:p>
            <a:r>
              <a:rPr lang="en-US" b="1" dirty="0" smtClean="0">
                <a:solidFill>
                  <a:srgbClr val="C00000"/>
                </a:solidFill>
              </a:rPr>
              <a:t>Session </a:t>
            </a:r>
            <a:r>
              <a:rPr lang="en-US" b="1" dirty="0" smtClean="0"/>
              <a:t>2. CBDRR in Myanmar</a:t>
            </a:r>
            <a:endParaRPr lang="en-US" b="1" dirty="0">
              <a:solidFill>
                <a:srgbClr val="C00000"/>
              </a:solidFill>
            </a:endParaRPr>
          </a:p>
        </p:txBody>
      </p:sp>
      <p:sp>
        <p:nvSpPr>
          <p:cNvPr id="4" name="Slide Number Placeholder 3"/>
          <p:cNvSpPr>
            <a:spLocks noGrp="1"/>
          </p:cNvSpPr>
          <p:nvPr>
            <p:ph type="sldNum" sz="quarter" idx="12"/>
          </p:nvPr>
        </p:nvSpPr>
        <p:spPr/>
        <p:txBody>
          <a:bodyPr/>
          <a:lstStyle/>
          <a:p>
            <a:fld id="{91349AB7-A4BE-486C-8D6C-30FB92447F88}" type="slidenum">
              <a:rPr lang="en-US" smtClean="0"/>
              <a:pPr/>
              <a:t>12</a:t>
            </a:fld>
            <a:endParaRPr lang="en-US"/>
          </a:p>
        </p:txBody>
      </p:sp>
      <p:sp>
        <p:nvSpPr>
          <p:cNvPr id="5" name="TextBox 4"/>
          <p:cNvSpPr txBox="1"/>
          <p:nvPr/>
        </p:nvSpPr>
        <p:spPr>
          <a:xfrm>
            <a:off x="0" y="0"/>
            <a:ext cx="9144000" cy="646331"/>
          </a:xfrm>
          <a:prstGeom prst="rect">
            <a:avLst/>
          </a:prstGeom>
          <a:noFill/>
        </p:spPr>
        <p:txBody>
          <a:bodyPr wrap="square" rtlCol="0">
            <a:spAutoFit/>
          </a:bodyPr>
          <a:lstStyle/>
          <a:p>
            <a:pPr algn="ctr"/>
            <a:endParaRPr lang="en-US" dirty="0" smtClean="0">
              <a:latin typeface="+mj-lt"/>
            </a:endParaRPr>
          </a:p>
          <a:p>
            <a:pPr algn="ctr"/>
            <a:r>
              <a:rPr lang="en-US" dirty="0" smtClean="0">
                <a:latin typeface="+mj-lt"/>
              </a:rPr>
              <a:t>CBDRR Framework Training - Myanmar Red Cross Society</a:t>
            </a:r>
            <a:endParaRPr lang="en-US" dirty="0">
              <a:latin typeface="+mj-lt"/>
            </a:endParaRPr>
          </a:p>
        </p:txBody>
      </p:sp>
    </p:spTree>
    <p:extLst>
      <p:ext uri="{BB962C8B-B14F-4D97-AF65-F5344CB8AC3E}">
        <p14:creationId xmlns:p14="http://schemas.microsoft.com/office/powerpoint/2010/main" val="746973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C00000"/>
                </a:solidFill>
              </a:rPr>
              <a:t>Session Objectives</a:t>
            </a:r>
            <a:endParaRPr lang="en-US" sz="3600" b="1" dirty="0">
              <a:solidFill>
                <a:srgbClr val="C00000"/>
              </a:solidFill>
            </a:endParaRPr>
          </a:p>
        </p:txBody>
      </p:sp>
      <p:sp>
        <p:nvSpPr>
          <p:cNvPr id="3" name="Content Placeholder 2"/>
          <p:cNvSpPr>
            <a:spLocks noGrp="1"/>
          </p:cNvSpPr>
          <p:nvPr>
            <p:ph idx="1"/>
          </p:nvPr>
        </p:nvSpPr>
        <p:spPr/>
        <p:txBody>
          <a:bodyPr>
            <a:normAutofit fontScale="77500" lnSpcReduction="20000"/>
          </a:bodyPr>
          <a:lstStyle/>
          <a:p>
            <a:pPr marL="0" indent="0">
              <a:buNone/>
            </a:pPr>
            <a:r>
              <a:rPr lang="en-US" sz="3600" dirty="0" smtClean="0"/>
              <a:t>At the end of the session, the participants will be able to:</a:t>
            </a:r>
          </a:p>
          <a:p>
            <a:pPr marL="0" indent="0">
              <a:buNone/>
            </a:pPr>
            <a:endParaRPr lang="en-US" sz="2400" dirty="0" smtClean="0"/>
          </a:p>
          <a:p>
            <a:pPr lvl="1">
              <a:buFont typeface="Wingdings" pitchFamily="2" charset="2"/>
              <a:buChar char="§"/>
            </a:pPr>
            <a:r>
              <a:rPr lang="en-US" sz="3000" dirty="0" smtClean="0">
                <a:latin typeface="Calibri" pitchFamily="34" charset="0"/>
              </a:rPr>
              <a:t>Explain the essential elements and benefits of CBDRR as well as its fundamental process;</a:t>
            </a:r>
          </a:p>
          <a:p>
            <a:pPr lvl="1">
              <a:buFont typeface="Wingdings" pitchFamily="2" charset="2"/>
              <a:buChar char="§"/>
            </a:pPr>
            <a:r>
              <a:rPr lang="en-US" sz="3000" dirty="0" smtClean="0">
                <a:latin typeface="Calibri" pitchFamily="34" charset="0"/>
              </a:rPr>
              <a:t>Understand why CBDRR is relevant for Myanmar;</a:t>
            </a:r>
          </a:p>
          <a:p>
            <a:pPr lvl="1">
              <a:buFont typeface="Wingdings" pitchFamily="2" charset="2"/>
              <a:buChar char="§"/>
            </a:pPr>
            <a:r>
              <a:rPr lang="en-US" sz="3000" dirty="0" smtClean="0">
                <a:latin typeface="Calibri" pitchFamily="34" charset="0"/>
              </a:rPr>
              <a:t>Understand the existing natural disaster risks and vulnerability in Myanmar;</a:t>
            </a:r>
          </a:p>
          <a:p>
            <a:pPr lvl="1">
              <a:buFont typeface="Wingdings" pitchFamily="2" charset="2"/>
              <a:buChar char="§"/>
            </a:pPr>
            <a:r>
              <a:rPr lang="en-US" sz="3000" dirty="0" smtClean="0">
                <a:latin typeface="Calibri" pitchFamily="34" charset="0"/>
              </a:rPr>
              <a:t>Discuss the current disaster risk reduction institutional and policy arrangements in Myanmar;</a:t>
            </a:r>
          </a:p>
          <a:p>
            <a:pPr lvl="1">
              <a:buFont typeface="Wingdings" pitchFamily="2" charset="2"/>
              <a:buChar char="§"/>
            </a:pPr>
            <a:r>
              <a:rPr lang="en-US" sz="3000" dirty="0" smtClean="0">
                <a:latin typeface="Calibri" pitchFamily="34" charset="0"/>
              </a:rPr>
              <a:t>Define the different CBDRR stakeholders in Myanmar; and</a:t>
            </a:r>
          </a:p>
          <a:p>
            <a:pPr lvl="1">
              <a:buFont typeface="Wingdings" pitchFamily="2" charset="2"/>
              <a:buChar char="§"/>
            </a:pPr>
            <a:r>
              <a:rPr lang="en-US" sz="3000" dirty="0" smtClean="0">
                <a:latin typeface="Calibri" pitchFamily="34" charset="0"/>
              </a:rPr>
              <a:t>Examine challenges and opportunities in Myanmar with regards to advocating for wide-spread adoption of CBDRR.</a:t>
            </a:r>
          </a:p>
          <a:p>
            <a:pPr marL="0" indent="0">
              <a:buFont typeface="Wingdings" pitchFamily="2" charset="2"/>
              <a:buChar char="§"/>
            </a:pPr>
            <a:endParaRPr lang="en-US" sz="2400" dirty="0" smtClean="0"/>
          </a:p>
          <a:p>
            <a:pPr marL="0" indent="0">
              <a:buFont typeface="Wingdings" pitchFamily="2" charset="2"/>
              <a:buChar char="§"/>
            </a:pPr>
            <a:endParaRPr lang="en-US" sz="2400" dirty="0" smtClean="0"/>
          </a:p>
          <a:p>
            <a:pPr marL="0" indent="0">
              <a:buFont typeface="Wingdings" pitchFamily="2" charset="2"/>
              <a:buChar char="§"/>
            </a:pPr>
            <a:endParaRPr lang="en-US" sz="2400" dirty="0" smtClean="0"/>
          </a:p>
          <a:p>
            <a:pPr marL="0" indent="0">
              <a:buNone/>
            </a:pPr>
            <a:endParaRPr lang="en-US" dirty="0"/>
          </a:p>
        </p:txBody>
      </p:sp>
      <p:sp>
        <p:nvSpPr>
          <p:cNvPr id="6" name="Slide Number Placeholder 5"/>
          <p:cNvSpPr>
            <a:spLocks noGrp="1"/>
          </p:cNvSpPr>
          <p:nvPr>
            <p:ph type="sldNum" sz="quarter" idx="12"/>
          </p:nvPr>
        </p:nvSpPr>
        <p:spPr/>
        <p:txBody>
          <a:bodyPr/>
          <a:lstStyle/>
          <a:p>
            <a:fld id="{91349AB7-A4BE-486C-8D6C-30FB92447F88}" type="slidenum">
              <a:rPr lang="en-US" smtClean="0"/>
              <a:pPr/>
              <a:t>13</a:t>
            </a:fld>
            <a:endParaRPr lang="en-US"/>
          </a:p>
        </p:txBody>
      </p:sp>
    </p:spTree>
    <p:extLst>
      <p:ext uri="{BB962C8B-B14F-4D97-AF65-F5344CB8AC3E}">
        <p14:creationId xmlns:p14="http://schemas.microsoft.com/office/powerpoint/2010/main" val="3902279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Elements of CBDRR</a:t>
            </a:r>
            <a:endParaRPr lang="en-US" dirty="0"/>
          </a:p>
        </p:txBody>
      </p:sp>
      <p:sp>
        <p:nvSpPr>
          <p:cNvPr id="3" name="Content Placeholder 2"/>
          <p:cNvSpPr>
            <a:spLocks noGrp="1"/>
          </p:cNvSpPr>
          <p:nvPr>
            <p:ph idx="1"/>
          </p:nvPr>
        </p:nvSpPr>
        <p:spPr/>
        <p:txBody>
          <a:bodyPr/>
          <a:lstStyle/>
          <a:p>
            <a:r>
              <a:rPr lang="en-US" dirty="0" smtClean="0"/>
              <a:t>What does the term </a:t>
            </a:r>
            <a:r>
              <a:rPr lang="en-US" dirty="0" smtClean="0">
                <a:solidFill>
                  <a:srgbClr val="C00000"/>
                </a:solidFill>
              </a:rPr>
              <a:t>“community” </a:t>
            </a:r>
            <a:r>
              <a:rPr lang="en-US" dirty="0" smtClean="0"/>
              <a:t>mean?</a:t>
            </a:r>
          </a:p>
          <a:p>
            <a:pPr lvl="1"/>
            <a:endParaRPr lang="en-US" dirty="0" smtClean="0"/>
          </a:p>
          <a:p>
            <a:pPr lvl="1">
              <a:buFont typeface="Wingdings" pitchFamily="2" charset="2"/>
              <a:buChar char="§"/>
            </a:pPr>
            <a:r>
              <a:rPr lang="en-US" dirty="0" smtClean="0">
                <a:latin typeface="Calibri" pitchFamily="34" charset="0"/>
              </a:rPr>
              <a:t>Who are the first to be affected by a disaster?</a:t>
            </a:r>
          </a:p>
          <a:p>
            <a:pPr lvl="1">
              <a:buFont typeface="Wingdings" pitchFamily="2" charset="2"/>
              <a:buChar char="§"/>
            </a:pPr>
            <a:r>
              <a:rPr lang="en-US" dirty="0" smtClean="0">
                <a:latin typeface="Calibri" pitchFamily="34" charset="0"/>
              </a:rPr>
              <a:t>Who are the first to respond to emergencies?</a:t>
            </a:r>
          </a:p>
          <a:p>
            <a:pPr lvl="1">
              <a:buFont typeface="Wingdings" pitchFamily="2" charset="2"/>
              <a:buChar char="§"/>
            </a:pPr>
            <a:r>
              <a:rPr lang="en-US" dirty="0" smtClean="0">
                <a:latin typeface="Calibri" pitchFamily="34" charset="0"/>
              </a:rPr>
              <a:t>Who understands the local situation?</a:t>
            </a:r>
          </a:p>
          <a:p>
            <a:pPr lvl="1">
              <a:buFont typeface="Wingdings" pitchFamily="2" charset="2"/>
              <a:buChar char="§"/>
            </a:pPr>
            <a:r>
              <a:rPr lang="en-US" dirty="0" smtClean="0">
                <a:latin typeface="Calibri" pitchFamily="34" charset="0"/>
              </a:rPr>
              <a:t>Who can effectively plan for/ prepare for/ respond to disaster? Why?</a:t>
            </a:r>
            <a:endParaRPr lang="en-US" dirty="0">
              <a:latin typeface="Calibri" pitchFamily="34" charset="0"/>
            </a:endParaRPr>
          </a:p>
        </p:txBody>
      </p:sp>
      <p:sp>
        <p:nvSpPr>
          <p:cNvPr id="4" name="Slide Number Placeholder 3"/>
          <p:cNvSpPr>
            <a:spLocks noGrp="1"/>
          </p:cNvSpPr>
          <p:nvPr>
            <p:ph type="sldNum" sz="quarter" idx="12"/>
          </p:nvPr>
        </p:nvSpPr>
        <p:spPr/>
        <p:txBody>
          <a:bodyPr/>
          <a:lstStyle/>
          <a:p>
            <a:fld id="{91349AB7-A4BE-486C-8D6C-30FB92447F88}" type="slidenum">
              <a:rPr lang="en-US" smtClean="0"/>
              <a:pPr/>
              <a:t>14</a:t>
            </a:fld>
            <a:endParaRPr lang="en-US"/>
          </a:p>
        </p:txBody>
      </p:sp>
    </p:spTree>
    <p:extLst>
      <p:ext uri="{BB962C8B-B14F-4D97-AF65-F5344CB8AC3E}">
        <p14:creationId xmlns:p14="http://schemas.microsoft.com/office/powerpoint/2010/main" val="2837484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Elements of CBDRR</a:t>
            </a:r>
            <a:endParaRPr lang="en-US" dirty="0"/>
          </a:p>
        </p:txBody>
      </p:sp>
      <p:sp>
        <p:nvSpPr>
          <p:cNvPr id="3" name="Content Placeholder 2"/>
          <p:cNvSpPr>
            <a:spLocks noGrp="1"/>
          </p:cNvSpPr>
          <p:nvPr>
            <p:ph idx="1"/>
          </p:nvPr>
        </p:nvSpPr>
        <p:spPr/>
        <p:txBody>
          <a:bodyPr/>
          <a:lstStyle/>
          <a:p>
            <a:pPr lvl="0">
              <a:buFont typeface="Wingdings" pitchFamily="2" charset="2"/>
              <a:buChar char="§"/>
            </a:pPr>
            <a:r>
              <a:rPr lang="en-US" dirty="0" smtClean="0"/>
              <a:t>Participatory process and content</a:t>
            </a:r>
          </a:p>
          <a:p>
            <a:pPr lvl="0">
              <a:buFont typeface="Wingdings" pitchFamily="2" charset="2"/>
              <a:buChar char="§"/>
            </a:pPr>
            <a:r>
              <a:rPr lang="en-US" dirty="0" smtClean="0"/>
              <a:t>Responsive</a:t>
            </a:r>
          </a:p>
          <a:p>
            <a:pPr lvl="0">
              <a:buFont typeface="Wingdings" pitchFamily="2" charset="2"/>
              <a:buChar char="§"/>
            </a:pPr>
            <a:r>
              <a:rPr lang="en-US" dirty="0" smtClean="0"/>
              <a:t>Integrated</a:t>
            </a:r>
          </a:p>
          <a:p>
            <a:pPr lvl="0">
              <a:buFont typeface="Wingdings" pitchFamily="2" charset="2"/>
              <a:buChar char="§"/>
            </a:pPr>
            <a:r>
              <a:rPr lang="en-US" dirty="0" smtClean="0"/>
              <a:t>Proactive</a:t>
            </a:r>
          </a:p>
          <a:p>
            <a:pPr lvl="0">
              <a:buFont typeface="Wingdings" pitchFamily="2" charset="2"/>
              <a:buChar char="§"/>
            </a:pPr>
            <a:r>
              <a:rPr lang="en-US" dirty="0" smtClean="0"/>
              <a:t>Comprehensive</a:t>
            </a:r>
          </a:p>
          <a:p>
            <a:pPr lvl="0">
              <a:buFont typeface="Wingdings" pitchFamily="2" charset="2"/>
              <a:buChar char="§"/>
            </a:pPr>
            <a:r>
              <a:rPr lang="en-US" dirty="0" smtClean="0"/>
              <a:t>Multi-sectoral and multi-disciplinary</a:t>
            </a:r>
          </a:p>
          <a:p>
            <a:pPr lvl="0">
              <a:buFont typeface="Wingdings" pitchFamily="2" charset="2"/>
              <a:buChar char="§"/>
            </a:pPr>
            <a:r>
              <a:rPr lang="en-US" dirty="0" smtClean="0"/>
              <a:t>Empowering</a:t>
            </a:r>
          </a:p>
          <a:p>
            <a:pPr lvl="0">
              <a:buFont typeface="Wingdings" pitchFamily="2" charset="2"/>
              <a:buChar char="§"/>
            </a:pPr>
            <a:r>
              <a:rPr lang="en-US" dirty="0" smtClean="0"/>
              <a:t>Developmental</a:t>
            </a:r>
            <a:endParaRPr lang="en-US" dirty="0"/>
          </a:p>
        </p:txBody>
      </p:sp>
      <p:sp>
        <p:nvSpPr>
          <p:cNvPr id="4" name="Slide Number Placeholder 3"/>
          <p:cNvSpPr>
            <a:spLocks noGrp="1"/>
          </p:cNvSpPr>
          <p:nvPr>
            <p:ph type="sldNum" sz="quarter" idx="12"/>
          </p:nvPr>
        </p:nvSpPr>
        <p:spPr/>
        <p:txBody>
          <a:bodyPr/>
          <a:lstStyle/>
          <a:p>
            <a:fld id="{91349AB7-A4BE-486C-8D6C-30FB92447F88}" type="slidenum">
              <a:rPr lang="en-US" smtClean="0"/>
              <a:pPr/>
              <a:t>15</a:t>
            </a:fld>
            <a:endParaRPr lang="en-US"/>
          </a:p>
        </p:txBody>
      </p:sp>
    </p:spTree>
    <p:extLst>
      <p:ext uri="{BB962C8B-B14F-4D97-AF65-F5344CB8AC3E}">
        <p14:creationId xmlns:p14="http://schemas.microsoft.com/office/powerpoint/2010/main" val="1488194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nova 018"/>
          <p:cNvPicPr>
            <a:picLocks noChangeAspect="1" noChangeArrowheads="1"/>
          </p:cNvPicPr>
          <p:nvPr/>
        </p:nvPicPr>
        <p:blipFill>
          <a:blip r:embed="rId2" cstate="print">
            <a:lum bright="30000"/>
          </a:blip>
          <a:srcRect b="18954"/>
          <a:stretch>
            <a:fillRect/>
          </a:stretch>
        </p:blipFill>
        <p:spPr bwMode="auto">
          <a:xfrm>
            <a:off x="228601" y="2133600"/>
            <a:ext cx="2185987" cy="2362200"/>
          </a:xfrm>
          <a:prstGeom prst="ellipse">
            <a:avLst/>
          </a:prstGeom>
          <a:ln>
            <a:noFill/>
          </a:ln>
          <a:effectLst>
            <a:softEdge rad="112500"/>
          </a:effectLst>
        </p:spPr>
      </p:pic>
      <p:pic>
        <p:nvPicPr>
          <p:cNvPr id="1034" name="Picture 10" descr="http://www.charitychoices.com/Photos/194.jpg"/>
          <p:cNvPicPr>
            <a:picLocks noChangeAspect="1" noChangeArrowheads="1"/>
          </p:cNvPicPr>
          <p:nvPr/>
        </p:nvPicPr>
        <p:blipFill>
          <a:blip r:embed="rId3" cstate="print">
            <a:lum bright="30000"/>
          </a:blip>
          <a:srcRect l="4000" t="8922" r="4000" b="4833"/>
          <a:stretch>
            <a:fillRect/>
          </a:stretch>
        </p:blipFill>
        <p:spPr bwMode="auto">
          <a:xfrm>
            <a:off x="2819400" y="2362200"/>
            <a:ext cx="3886200" cy="2449996"/>
          </a:xfrm>
          <a:prstGeom prst="ellipse">
            <a:avLst/>
          </a:prstGeom>
          <a:ln>
            <a:noFill/>
          </a:ln>
          <a:effectLst>
            <a:softEdge rad="112500"/>
          </a:effectLst>
        </p:spPr>
      </p:pic>
      <p:pic>
        <p:nvPicPr>
          <p:cNvPr id="4" name="Picture 4"/>
          <p:cNvPicPr>
            <a:picLocks noChangeAspect="1" noChangeArrowheads="1"/>
          </p:cNvPicPr>
          <p:nvPr/>
        </p:nvPicPr>
        <p:blipFill>
          <a:blip r:embed="rId4" cstate="print">
            <a:lum bright="30000"/>
          </a:blip>
          <a:srcRect l="15385"/>
          <a:stretch>
            <a:fillRect/>
          </a:stretch>
        </p:blipFill>
        <p:spPr bwMode="auto">
          <a:xfrm>
            <a:off x="4724400" y="2"/>
            <a:ext cx="2514600" cy="2365375"/>
          </a:xfrm>
          <a:prstGeom prst="ellipse">
            <a:avLst/>
          </a:prstGeom>
          <a:ln>
            <a:noFill/>
          </a:ln>
          <a:effectLst>
            <a:softEdge rad="112500"/>
          </a:effectLst>
        </p:spPr>
      </p:pic>
      <p:pic>
        <p:nvPicPr>
          <p:cNvPr id="1032" name="Picture 8" descr="http://d24pg1nxua23qm.cloudfront.net/contentAsset/image/25ec986f-3960-4bec-9f34-48b036510f29/image/byInode/1/filter/Resize,Jpeg/jpeg_q/90/resize_w/604"/>
          <p:cNvPicPr>
            <a:picLocks noChangeAspect="1" noChangeArrowheads="1"/>
          </p:cNvPicPr>
          <p:nvPr/>
        </p:nvPicPr>
        <p:blipFill>
          <a:blip r:embed="rId5" cstate="print">
            <a:lum bright="30000"/>
          </a:blip>
          <a:srcRect r="50000"/>
          <a:stretch>
            <a:fillRect/>
          </a:stretch>
        </p:blipFill>
        <p:spPr bwMode="auto">
          <a:xfrm>
            <a:off x="7239000" y="2"/>
            <a:ext cx="1905000" cy="2535795"/>
          </a:xfrm>
          <a:prstGeom prst="ellipse">
            <a:avLst/>
          </a:prstGeom>
          <a:ln>
            <a:noFill/>
          </a:ln>
          <a:effectLst>
            <a:softEdge rad="112500"/>
          </a:effectLst>
        </p:spPr>
      </p:pic>
      <p:pic>
        <p:nvPicPr>
          <p:cNvPr id="1030" name="Picture 6" descr="http://d24pg1nxua23qm.cloudfront.net/contentAsset/image/d7b48c17-266c-441e-8a04-495fe332cf88/image/byInode/1/filter/Resize,Jpeg/jpeg_q/90/resize_w/604"/>
          <p:cNvPicPr>
            <a:picLocks noChangeAspect="1" noChangeArrowheads="1"/>
          </p:cNvPicPr>
          <p:nvPr/>
        </p:nvPicPr>
        <p:blipFill>
          <a:blip r:embed="rId6" cstate="print">
            <a:lum bright="30000"/>
          </a:blip>
          <a:srcRect/>
          <a:stretch>
            <a:fillRect/>
          </a:stretch>
        </p:blipFill>
        <p:spPr bwMode="auto">
          <a:xfrm>
            <a:off x="0" y="0"/>
            <a:ext cx="3393170" cy="2263986"/>
          </a:xfrm>
          <a:prstGeom prst="ellipse">
            <a:avLst/>
          </a:prstGeom>
          <a:ln>
            <a:noFill/>
          </a:ln>
          <a:effectLst>
            <a:softEdge rad="112500"/>
          </a:effectLst>
        </p:spPr>
      </p:pic>
      <p:pic>
        <p:nvPicPr>
          <p:cNvPr id="1028" name="Picture 4" descr="https://www.ifrc.org/PageFiles/72559/p12897_large.jpg"/>
          <p:cNvPicPr>
            <a:picLocks noChangeAspect="1" noChangeArrowheads="1"/>
          </p:cNvPicPr>
          <p:nvPr/>
        </p:nvPicPr>
        <p:blipFill>
          <a:blip r:embed="rId7" cstate="print">
            <a:lum bright="30000"/>
          </a:blip>
          <a:srcRect r="20690"/>
          <a:stretch>
            <a:fillRect/>
          </a:stretch>
        </p:blipFill>
        <p:spPr bwMode="auto">
          <a:xfrm>
            <a:off x="0" y="4476750"/>
            <a:ext cx="3505200" cy="2381250"/>
          </a:xfrm>
          <a:prstGeom prst="ellipse">
            <a:avLst/>
          </a:prstGeom>
          <a:ln>
            <a:noFill/>
          </a:ln>
          <a:effectLst>
            <a:softEdge rad="112500"/>
          </a:effectLst>
        </p:spPr>
      </p:pic>
      <p:pic>
        <p:nvPicPr>
          <p:cNvPr id="7" name="Picture 7" descr="Ahmad Yani2"/>
          <p:cNvPicPr>
            <a:picLocks noChangeAspect="1" noChangeArrowheads="1"/>
          </p:cNvPicPr>
          <p:nvPr/>
        </p:nvPicPr>
        <p:blipFill>
          <a:blip r:embed="rId8" cstate="print">
            <a:lum bright="30000"/>
          </a:blip>
          <a:srcRect/>
          <a:stretch>
            <a:fillRect/>
          </a:stretch>
        </p:blipFill>
        <p:spPr bwMode="auto">
          <a:xfrm>
            <a:off x="3200400" y="0"/>
            <a:ext cx="1524000" cy="2249488"/>
          </a:xfrm>
          <a:prstGeom prst="ellipse">
            <a:avLst/>
          </a:prstGeom>
          <a:ln>
            <a:noFill/>
          </a:ln>
          <a:effectLst>
            <a:softEdge rad="112500"/>
          </a:effectLst>
        </p:spPr>
      </p:pic>
      <p:sp>
        <p:nvSpPr>
          <p:cNvPr id="2" name="Rectangle 2"/>
          <p:cNvSpPr txBox="1">
            <a:spLocks noChangeArrowheads="1"/>
          </p:cNvSpPr>
          <p:nvPr/>
        </p:nvSpPr>
        <p:spPr>
          <a:xfrm>
            <a:off x="1752600" y="1981200"/>
            <a:ext cx="7696200" cy="533400"/>
          </a:xfrm>
          <a:prstGeom prst="rect">
            <a:avLst/>
          </a:prstGeom>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C00000"/>
                </a:solidFill>
                <a:effectLst/>
                <a:uLnTx/>
                <a:uFillTx/>
                <a:latin typeface="Calibri" pitchFamily="34" charset="0"/>
                <a:ea typeface="+mj-ea"/>
                <a:cs typeface="+mj-cs"/>
              </a:rPr>
              <a:t>Participatory Process</a:t>
            </a:r>
            <a:endParaRPr kumimoji="0" lang="en-US" sz="3600" b="1" i="0" u="none" strike="noStrike" kern="1200" cap="none" spc="0" normalizeH="0" baseline="0" noProof="0" dirty="0">
              <a:ln>
                <a:noFill/>
              </a:ln>
              <a:solidFill>
                <a:srgbClr val="C00000"/>
              </a:solidFill>
              <a:effectLst/>
              <a:uLnTx/>
              <a:uFillTx/>
              <a:latin typeface="Calibri" pitchFamily="34" charset="0"/>
              <a:ea typeface="+mj-ea"/>
              <a:cs typeface="+mj-cs"/>
            </a:endParaRPr>
          </a:p>
        </p:txBody>
      </p:sp>
      <p:sp>
        <p:nvSpPr>
          <p:cNvPr id="10" name="Slide Number Placeholder 5"/>
          <p:cNvSpPr>
            <a:spLocks noGrp="1"/>
          </p:cNvSpPr>
          <p:nvPr>
            <p:ph type="sldNum" sz="quarter" idx="12"/>
          </p:nvPr>
        </p:nvSpPr>
        <p:spPr bwMode="auto">
          <a:xfrm>
            <a:off x="3124200" y="6356352"/>
            <a:ext cx="2895600" cy="365125"/>
          </a:xfrm>
          <a:noFill/>
          <a:ln>
            <a:miter lim="800000"/>
            <a:headEnd/>
            <a:tailEnd/>
          </a:ln>
        </p:spPr>
        <p:txBody>
          <a:bodyPr/>
          <a:lstStyle/>
          <a:p>
            <a:pPr algn="ctr"/>
            <a:endParaRPr lang="ko-KR" altLang="en-US" smtClean="0">
              <a:latin typeface="Calibri" pitchFamily="34" charset="0"/>
              <a:ea typeface="휴먼매직체"/>
              <a:cs typeface="휴먼매직체"/>
            </a:endParaRPr>
          </a:p>
          <a:p>
            <a:pPr algn="ctr"/>
            <a:fld id="{22FF1804-BEC6-4EC4-8F0A-97B7F46BBFB5}" type="slidenum">
              <a:rPr lang="ko-KR" altLang="en-US" smtClean="0">
                <a:latin typeface="Calibri" pitchFamily="34" charset="0"/>
                <a:ea typeface="휴먼매직체"/>
                <a:cs typeface="휴먼매직체"/>
              </a:rPr>
              <a:pPr algn="ctr"/>
              <a:t>16</a:t>
            </a:fld>
            <a:endParaRPr lang="en-US" altLang="ko-KR" smtClean="0">
              <a:latin typeface="Calibri" pitchFamily="34" charset="0"/>
              <a:ea typeface="휴먼매직체"/>
              <a:cs typeface="휴먼매직체"/>
            </a:endParaRPr>
          </a:p>
        </p:txBody>
      </p:sp>
      <p:pic>
        <p:nvPicPr>
          <p:cNvPr id="1026" name="Picture 2" descr="http://cdn.physorg.com/newman/gfx/news/hires/2012/deathsfromna.jpg"/>
          <p:cNvPicPr>
            <a:picLocks noChangeAspect="1" noChangeArrowheads="1"/>
          </p:cNvPicPr>
          <p:nvPr/>
        </p:nvPicPr>
        <p:blipFill>
          <a:blip r:embed="rId9" cstate="print">
            <a:lum bright="30000"/>
          </a:blip>
          <a:srcRect l="25000" t="7038" r="29688" b="29619"/>
          <a:stretch>
            <a:fillRect/>
          </a:stretch>
        </p:blipFill>
        <p:spPr bwMode="auto">
          <a:xfrm>
            <a:off x="6781800" y="4572000"/>
            <a:ext cx="2209800" cy="2057400"/>
          </a:xfrm>
          <a:prstGeom prst="ellipse">
            <a:avLst/>
          </a:prstGeom>
          <a:ln>
            <a:noFill/>
          </a:ln>
          <a:effectLst>
            <a:softEdge rad="112500"/>
          </a:effectLst>
        </p:spPr>
      </p:pic>
      <p:pic>
        <p:nvPicPr>
          <p:cNvPr id="11" name="Picture 4" descr="Picture 118"/>
          <p:cNvPicPr>
            <a:picLocks noChangeAspect="1" noChangeArrowheads="1"/>
          </p:cNvPicPr>
          <p:nvPr/>
        </p:nvPicPr>
        <p:blipFill>
          <a:blip r:embed="rId10" cstate="print">
            <a:lum bright="30000"/>
          </a:blip>
          <a:srcRect/>
          <a:stretch>
            <a:fillRect/>
          </a:stretch>
        </p:blipFill>
        <p:spPr bwMode="auto">
          <a:xfrm>
            <a:off x="6373814" y="2438402"/>
            <a:ext cx="2770187" cy="2078037"/>
          </a:xfrm>
          <a:prstGeom prst="ellipse">
            <a:avLst/>
          </a:prstGeom>
          <a:ln>
            <a:noFill/>
          </a:ln>
          <a:effectLst>
            <a:softEdge rad="112500"/>
          </a:effectLst>
        </p:spPr>
      </p:pic>
      <p:sp>
        <p:nvSpPr>
          <p:cNvPr id="3" name="Rectangle 3"/>
          <p:cNvSpPr txBox="1">
            <a:spLocks noChangeArrowheads="1"/>
          </p:cNvSpPr>
          <p:nvPr/>
        </p:nvSpPr>
        <p:spPr>
          <a:xfrm>
            <a:off x="3429000" y="4572000"/>
            <a:ext cx="3581400" cy="2514600"/>
          </a:xfrm>
          <a:prstGeom prst="rect">
            <a:avLst/>
          </a:prstGeom>
        </p:spPr>
        <p:txBody>
          <a:bodyPr/>
          <a:lstStyle/>
          <a:p>
            <a:pPr marR="0" lvl="0" algn="l" defTabSz="914400" rtl="0" eaLnBrk="1" fontAlgn="auto" latinLnBrk="0" hangingPunct="1">
              <a:lnSpc>
                <a:spcPct val="100000"/>
              </a:lnSpc>
              <a:spcBef>
                <a:spcPct val="20000"/>
              </a:spcBef>
              <a:spcAft>
                <a:spcPts val="0"/>
              </a:spcAft>
              <a:buClrTx/>
              <a:buSzTx/>
              <a:buFontTx/>
              <a:buNone/>
              <a:tabLst/>
              <a:defRPr/>
            </a:pPr>
            <a:r>
              <a:rPr kumimoji="0" lang="en-US" sz="2800" i="0" u="none" strike="noStrike" kern="1200" cap="none" spc="0" normalizeH="0" baseline="0" noProof="0" dirty="0" smtClean="0">
                <a:ln>
                  <a:noFill/>
                </a:ln>
                <a:effectLst/>
                <a:uLnTx/>
                <a:uFillTx/>
                <a:latin typeface="Calibri" pitchFamily="34" charset="0"/>
                <a:cs typeface="Cordia New" pitchFamily="34" charset="-34"/>
              </a:rPr>
              <a:t>Involvement of vulnerable groups in the whole process of CBDRR. </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2800" i="0" u="none" strike="noStrike" kern="1200" cap="none" spc="0" normalizeH="0" baseline="0" noProof="0" dirty="0" smtClean="0">
              <a:ln>
                <a:noFill/>
              </a:ln>
              <a:effectLst/>
              <a:uLnTx/>
              <a:uFillTx/>
              <a:latin typeface="Calibri" pitchFamily="34" charset="0"/>
              <a:cs typeface="Cordia New" pitchFamily="34" charset="-34"/>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i="0" u="none" strike="noStrike" kern="1200" cap="none" spc="0" normalizeH="0" baseline="0" noProof="0" dirty="0" smtClean="0">
              <a:ln>
                <a:noFill/>
              </a:ln>
              <a:effectLst/>
              <a:uLnTx/>
              <a:uFillTx/>
              <a:latin typeface="Calibri" pitchFamily="34" charset="0"/>
              <a:cs typeface="Cordia New" pitchFamily="34" charset="-34"/>
            </a:endParaRPr>
          </a:p>
        </p:txBody>
      </p:sp>
    </p:spTree>
    <p:extLst>
      <p:ext uri="{BB962C8B-B14F-4D97-AF65-F5344CB8AC3E}">
        <p14:creationId xmlns:p14="http://schemas.microsoft.com/office/powerpoint/2010/main" val="35782308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38200" y="914400"/>
            <a:ext cx="3352800" cy="6096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C00000"/>
                </a:solidFill>
                <a:effectLst/>
                <a:uLnTx/>
                <a:uFillTx/>
                <a:latin typeface="Calibri" pitchFamily="34" charset="0"/>
                <a:ea typeface="+mj-ea"/>
                <a:cs typeface="Angsana New" pitchFamily="18" charset="-34"/>
              </a:rPr>
              <a:t>Responsive</a:t>
            </a:r>
          </a:p>
        </p:txBody>
      </p:sp>
      <p:pic>
        <p:nvPicPr>
          <p:cNvPr id="4" name="Picture 4" descr="dam construction for disaster at TP 04367"/>
          <p:cNvPicPr>
            <a:picLocks noChangeAspect="1" noChangeArrowheads="1"/>
          </p:cNvPicPr>
          <p:nvPr/>
        </p:nvPicPr>
        <p:blipFill>
          <a:blip r:embed="rId2" cstate="print"/>
          <a:srcRect/>
          <a:stretch>
            <a:fillRect/>
          </a:stretch>
        </p:blipFill>
        <p:spPr bwMode="auto">
          <a:xfrm>
            <a:off x="4751388" y="0"/>
            <a:ext cx="4392612" cy="3352800"/>
          </a:xfrm>
          <a:prstGeom prst="rect">
            <a:avLst/>
          </a:prstGeom>
          <a:ln>
            <a:noFill/>
          </a:ln>
          <a:effectLst>
            <a:softEdge rad="112500"/>
          </a:effectLst>
        </p:spPr>
      </p:pic>
      <p:pic>
        <p:nvPicPr>
          <p:cNvPr id="6" name="Picture 3"/>
          <p:cNvPicPr>
            <a:picLocks noChangeAspect="1" noChangeArrowheads="1"/>
          </p:cNvPicPr>
          <p:nvPr/>
        </p:nvPicPr>
        <p:blipFill>
          <a:blip r:embed="rId3" cstate="print"/>
          <a:srcRect/>
          <a:stretch>
            <a:fillRect/>
          </a:stretch>
        </p:blipFill>
        <p:spPr bwMode="auto">
          <a:xfrm>
            <a:off x="304800" y="3657600"/>
            <a:ext cx="4267200" cy="3200400"/>
          </a:xfrm>
          <a:prstGeom prst="rect">
            <a:avLst/>
          </a:prstGeom>
          <a:ln>
            <a:noFill/>
          </a:ln>
          <a:effectLst>
            <a:softEdge rad="112500"/>
          </a:effectLst>
        </p:spPr>
      </p:pic>
      <p:sp>
        <p:nvSpPr>
          <p:cNvPr id="3" name="Rectangle 3"/>
          <p:cNvSpPr txBox="1">
            <a:spLocks noChangeArrowheads="1"/>
          </p:cNvSpPr>
          <p:nvPr/>
        </p:nvSpPr>
        <p:spPr>
          <a:xfrm>
            <a:off x="762000" y="1676400"/>
            <a:ext cx="3733800" cy="2849563"/>
          </a:xfrm>
          <a:prstGeom prst="rect">
            <a:avLst/>
          </a:prstGeom>
        </p:spPr>
        <p:txBody>
          <a:bodyPr/>
          <a:lstStyle/>
          <a:p>
            <a:pPr marR="0" lvl="0" algn="l" defTabSz="914400" rtl="0" eaLnBrk="1" fontAlgn="auto" latinLnBrk="0" hangingPunct="1">
              <a:lnSpc>
                <a:spcPct val="100000"/>
              </a:lnSpc>
              <a:spcBef>
                <a:spcPct val="20000"/>
              </a:spcBef>
              <a:spcAft>
                <a:spcPts val="0"/>
              </a:spcAft>
              <a:buClrTx/>
              <a:buSzTx/>
              <a:buFontTx/>
              <a:buNone/>
              <a:tabLst/>
              <a:defRPr/>
            </a:pPr>
            <a:r>
              <a:rPr kumimoji="0" lang="en-US" sz="2800" i="0" u="none" strike="noStrike" kern="1200" cap="none" spc="0" normalizeH="0" baseline="0" noProof="0" dirty="0" smtClean="0">
                <a:ln>
                  <a:noFill/>
                </a:ln>
                <a:solidFill>
                  <a:schemeClr val="tx1"/>
                </a:solidFill>
                <a:effectLst/>
                <a:uLnTx/>
                <a:uFillTx/>
                <a:latin typeface="Calibri" pitchFamily="34" charset="0"/>
                <a:cs typeface="Cordia New" pitchFamily="34" charset="-34"/>
              </a:rPr>
              <a:t>Community involvement lead to  actions and ownerships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i="0" u="none" strike="noStrike" kern="1200" cap="none" spc="0" normalizeH="0" baseline="0" noProof="0" dirty="0" smtClean="0">
              <a:ln>
                <a:noFill/>
              </a:ln>
              <a:solidFill>
                <a:schemeClr val="tx1"/>
              </a:solidFill>
              <a:effectLst/>
              <a:uLnTx/>
              <a:uFillTx/>
              <a:latin typeface="Calibri" pitchFamily="34" charset="0"/>
              <a:cs typeface="Cordia New" pitchFamily="34" charset="-34"/>
            </a:endParaRPr>
          </a:p>
        </p:txBody>
      </p:sp>
      <p:pic>
        <p:nvPicPr>
          <p:cNvPr id="10242" name="Picture 2" descr="http://www.workingabroad.com/uploads/gallery/malgarden.PNG"/>
          <p:cNvPicPr>
            <a:picLocks noChangeAspect="1" noChangeArrowheads="1"/>
          </p:cNvPicPr>
          <p:nvPr/>
        </p:nvPicPr>
        <p:blipFill>
          <a:blip r:embed="rId4" cstate="print"/>
          <a:srcRect/>
          <a:stretch>
            <a:fillRect/>
          </a:stretch>
        </p:blipFill>
        <p:spPr bwMode="auto">
          <a:xfrm>
            <a:off x="4723718" y="3657600"/>
            <a:ext cx="4420283" cy="3200400"/>
          </a:xfrm>
          <a:prstGeom prst="rect">
            <a:avLst/>
          </a:prstGeom>
          <a:ln>
            <a:noFill/>
          </a:ln>
          <a:effectLst>
            <a:softEdge rad="112500"/>
          </a:effectLst>
        </p:spPr>
      </p:pic>
    </p:spTree>
    <p:extLst>
      <p:ext uri="{BB962C8B-B14F-4D97-AF65-F5344CB8AC3E}">
        <p14:creationId xmlns:p14="http://schemas.microsoft.com/office/powerpoint/2010/main" val="2836076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85800" y="685800"/>
            <a:ext cx="3657600" cy="6858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C00000"/>
                </a:solidFill>
                <a:effectLst/>
                <a:uLnTx/>
                <a:uFillTx/>
                <a:latin typeface="Calibri" pitchFamily="34" charset="0"/>
                <a:ea typeface="+mj-ea"/>
                <a:cs typeface="Angsana New" pitchFamily="18" charset="-34"/>
              </a:rPr>
              <a:t>Integrated</a:t>
            </a:r>
          </a:p>
        </p:txBody>
      </p:sp>
      <p:sp>
        <p:nvSpPr>
          <p:cNvPr id="3" name="Rectangle 3"/>
          <p:cNvSpPr txBox="1">
            <a:spLocks noChangeArrowheads="1"/>
          </p:cNvSpPr>
          <p:nvPr/>
        </p:nvSpPr>
        <p:spPr>
          <a:xfrm>
            <a:off x="685800" y="1752602"/>
            <a:ext cx="4038600" cy="3916363"/>
          </a:xfrm>
          <a:prstGeom prst="rect">
            <a:avLst/>
          </a:prstGeom>
        </p:spPr>
        <p:txBody>
          <a:bodyPr/>
          <a:lstStyle/>
          <a:p>
            <a:pPr marR="0" lvl="0" defTabSz="914400" rtl="0" eaLnBrk="1" fontAlgn="auto" latinLnBrk="0" hangingPunct="1">
              <a:lnSpc>
                <a:spcPct val="100000"/>
              </a:lnSpc>
              <a:spcBef>
                <a:spcPct val="20000"/>
              </a:spcBef>
              <a:spcAft>
                <a:spcPts val="0"/>
              </a:spcAft>
              <a:buClrTx/>
              <a:buSzTx/>
              <a:buFontTx/>
              <a:buNone/>
              <a:tabLst/>
              <a:defRPr/>
            </a:pPr>
            <a:r>
              <a:rPr kumimoji="0" lang="en-US" sz="2800" i="0" u="none" strike="noStrike" kern="1200" cap="none" spc="0" normalizeH="0" baseline="0" noProof="0" dirty="0" smtClean="0">
                <a:ln>
                  <a:noFill/>
                </a:ln>
                <a:solidFill>
                  <a:schemeClr val="tx1"/>
                </a:solidFill>
                <a:effectLst/>
                <a:uLnTx/>
                <a:uFillTx/>
                <a:latin typeface="Calibri" pitchFamily="34" charset="0"/>
                <a:cs typeface="Cordia New" pitchFamily="34" charset="-34"/>
              </a:rPr>
              <a:t>Pre, during and post disaster measures are planned and implemented by the community. Link to communities, and stakeholders to get external support.</a:t>
            </a:r>
          </a:p>
        </p:txBody>
      </p:sp>
      <p:pic>
        <p:nvPicPr>
          <p:cNvPr id="4" name="Picture 4" descr="Z1"/>
          <p:cNvPicPr>
            <a:picLocks noChangeAspect="1" noChangeArrowheads="1"/>
          </p:cNvPicPr>
          <p:nvPr/>
        </p:nvPicPr>
        <p:blipFill>
          <a:blip r:embed="rId2" cstate="print"/>
          <a:srcRect/>
          <a:stretch>
            <a:fillRect/>
          </a:stretch>
        </p:blipFill>
        <p:spPr bwMode="auto">
          <a:xfrm>
            <a:off x="5181601" y="0"/>
            <a:ext cx="3962400" cy="689620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4102208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09600" y="762000"/>
            <a:ext cx="2286000" cy="457200"/>
          </a:xfrm>
          <a:prstGeom prst="rect">
            <a:avLst/>
          </a:prstGeom>
        </p:spPr>
        <p:txBody>
          <a:bodyPr>
            <a:noAutofit/>
          </a:bodyPr>
          <a:lstStyle/>
          <a:p>
            <a:pPr marL="838200" marR="0" lvl="0" indent="-83820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C00000"/>
                </a:solidFill>
                <a:effectLst/>
                <a:uLnTx/>
                <a:uFillTx/>
                <a:latin typeface="Calibri" pitchFamily="34" charset="0"/>
                <a:ea typeface="+mj-ea"/>
                <a:cs typeface="+mj-cs"/>
              </a:rPr>
              <a:t>Proactive</a:t>
            </a:r>
            <a:endParaRPr kumimoji="0" lang="en-US" sz="2800" b="1" i="0" u="none" strike="noStrike" kern="1200" cap="none" spc="0" normalizeH="0" baseline="0" noProof="0" dirty="0">
              <a:ln>
                <a:noFill/>
              </a:ln>
              <a:solidFill>
                <a:srgbClr val="C00000"/>
              </a:solidFill>
              <a:effectLst/>
              <a:uLnTx/>
              <a:uFillTx/>
              <a:latin typeface="Calibri" pitchFamily="34" charset="0"/>
              <a:ea typeface="+mj-ea"/>
              <a:cs typeface="+mj-cs"/>
            </a:endParaRPr>
          </a:p>
        </p:txBody>
      </p:sp>
      <p:sp>
        <p:nvSpPr>
          <p:cNvPr id="3" name="Rectangle 3"/>
          <p:cNvSpPr txBox="1">
            <a:spLocks noChangeArrowheads="1"/>
          </p:cNvSpPr>
          <p:nvPr/>
        </p:nvSpPr>
        <p:spPr>
          <a:xfrm>
            <a:off x="990600" y="1371600"/>
            <a:ext cx="3962400" cy="2590800"/>
          </a:xfrm>
          <a:prstGeom prst="rect">
            <a:avLst/>
          </a:prstGeom>
        </p:spPr>
        <p:txBody>
          <a:bodyPr/>
          <a:lstStyle/>
          <a:p>
            <a:pPr marR="0" lvl="0" algn="l" defTabSz="914400" rtl="0" eaLnBrk="1" fontAlgn="auto" latinLnBrk="0" hangingPunct="1">
              <a:lnSpc>
                <a:spcPct val="100000"/>
              </a:lnSpc>
              <a:spcBef>
                <a:spcPct val="20000"/>
              </a:spcBef>
              <a:spcAft>
                <a:spcPts val="0"/>
              </a:spcAft>
              <a:buClrTx/>
              <a:buSzTx/>
              <a:buFontTx/>
              <a:buNone/>
              <a:defRPr/>
            </a:pPr>
            <a:r>
              <a:rPr kumimoji="0" lang="en-US" sz="2800" i="0" u="none" strike="noStrike" kern="1200" cap="none" spc="0" normalizeH="0" baseline="0" noProof="0" dirty="0" smtClean="0">
                <a:ln>
                  <a:noFill/>
                </a:ln>
                <a:solidFill>
                  <a:schemeClr val="tx1"/>
                </a:solidFill>
                <a:effectLst/>
                <a:uLnTx/>
                <a:uFillTx/>
                <a:latin typeface="Calibri" pitchFamily="34" charset="0"/>
                <a:cs typeface="Cordia New" pitchFamily="34" charset="-34"/>
              </a:rPr>
              <a:t>Stress on pre-disaster measures of prevention, mitigation and preparedness</a:t>
            </a:r>
          </a:p>
        </p:txBody>
      </p:sp>
      <p:pic>
        <p:nvPicPr>
          <p:cNvPr id="4" name="Picture 4" descr="DSC02217"/>
          <p:cNvPicPr>
            <a:picLocks noChangeAspect="1" noChangeArrowheads="1"/>
          </p:cNvPicPr>
          <p:nvPr/>
        </p:nvPicPr>
        <p:blipFill>
          <a:blip r:embed="rId2" cstate="print"/>
          <a:srcRect/>
          <a:stretch>
            <a:fillRect/>
          </a:stretch>
        </p:blipFill>
        <p:spPr bwMode="auto">
          <a:xfrm>
            <a:off x="4800601" y="3601663"/>
            <a:ext cx="4343400" cy="3256339"/>
          </a:xfrm>
          <a:prstGeom prst="rect">
            <a:avLst/>
          </a:prstGeom>
          <a:noFill/>
          <a:ln w="9525">
            <a:noFill/>
            <a:miter lim="800000"/>
            <a:headEnd/>
            <a:tailEnd/>
          </a:ln>
        </p:spPr>
      </p:pic>
      <p:pic>
        <p:nvPicPr>
          <p:cNvPr id="6" name="Picture 4" descr="BDRCS volunteers-trained under DRR programme (DFID phase-II) have significantly contributed to relief works in Lalmonighat, Bangladesh"/>
          <p:cNvPicPr>
            <a:picLocks noChangeAspect="1" noChangeArrowheads="1"/>
          </p:cNvPicPr>
          <p:nvPr/>
        </p:nvPicPr>
        <p:blipFill>
          <a:blip r:embed="rId3" cstate="print"/>
          <a:srcRect/>
          <a:stretch>
            <a:fillRect/>
          </a:stretch>
        </p:blipFill>
        <p:spPr bwMode="auto">
          <a:xfrm>
            <a:off x="0" y="3649387"/>
            <a:ext cx="4800600" cy="3208614"/>
          </a:xfrm>
          <a:prstGeom prst="rect">
            <a:avLst/>
          </a:prstGeom>
          <a:noFill/>
          <a:ln w="9525">
            <a:noFill/>
            <a:miter lim="800000"/>
            <a:headEnd/>
            <a:tailEnd/>
          </a:ln>
        </p:spPr>
      </p:pic>
      <p:pic>
        <p:nvPicPr>
          <p:cNvPr id="17410" name="Picture 2"/>
          <p:cNvPicPr>
            <a:picLocks noChangeAspect="1" noChangeArrowheads="1"/>
          </p:cNvPicPr>
          <p:nvPr/>
        </p:nvPicPr>
        <p:blipFill>
          <a:blip r:embed="rId4" cstate="print"/>
          <a:srcRect l="10941"/>
          <a:stretch>
            <a:fillRect/>
          </a:stretch>
        </p:blipFill>
        <p:spPr bwMode="auto">
          <a:xfrm>
            <a:off x="4800600" y="0"/>
            <a:ext cx="4343400" cy="3657600"/>
          </a:xfrm>
          <a:prstGeom prst="rect">
            <a:avLst/>
          </a:prstGeom>
          <a:noFill/>
          <a:ln w="9525">
            <a:noFill/>
            <a:miter lim="800000"/>
            <a:headEnd/>
            <a:tailEnd/>
          </a:ln>
        </p:spPr>
      </p:pic>
    </p:spTree>
    <p:extLst>
      <p:ext uri="{BB962C8B-B14F-4D97-AF65-F5344CB8AC3E}">
        <p14:creationId xmlns:p14="http://schemas.microsoft.com/office/powerpoint/2010/main" val="2363033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C00000"/>
                </a:solidFill>
              </a:rPr>
              <a:t>Session Objectives</a:t>
            </a:r>
            <a:endParaRPr lang="en-US" sz="3600" b="1" dirty="0">
              <a:solidFill>
                <a:srgbClr val="C00000"/>
              </a:solidFill>
            </a:endParaRPr>
          </a:p>
        </p:txBody>
      </p:sp>
      <p:sp>
        <p:nvSpPr>
          <p:cNvPr id="3" name="Content Placeholder 2"/>
          <p:cNvSpPr>
            <a:spLocks noGrp="1"/>
          </p:cNvSpPr>
          <p:nvPr>
            <p:ph idx="1"/>
          </p:nvPr>
        </p:nvSpPr>
        <p:spPr/>
        <p:txBody>
          <a:bodyPr/>
          <a:lstStyle/>
          <a:p>
            <a:r>
              <a:rPr lang="en-US" dirty="0" smtClean="0"/>
              <a:t>To familiarize the participants with the CBDRR Manual</a:t>
            </a:r>
            <a:endParaRPr lang="en-US" dirty="0"/>
          </a:p>
        </p:txBody>
      </p:sp>
      <p:sp>
        <p:nvSpPr>
          <p:cNvPr id="6" name="Slide Number Placeholder 5"/>
          <p:cNvSpPr>
            <a:spLocks noGrp="1"/>
          </p:cNvSpPr>
          <p:nvPr>
            <p:ph type="sldNum" sz="quarter" idx="12"/>
          </p:nvPr>
        </p:nvSpPr>
        <p:spPr/>
        <p:txBody>
          <a:bodyPr/>
          <a:lstStyle/>
          <a:p>
            <a:fld id="{91349AB7-A4BE-486C-8D6C-30FB92447F88}"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533400" y="1371600"/>
            <a:ext cx="3962400" cy="685800"/>
          </a:xfrm>
          <a:prstGeom prst="rect">
            <a:avLst/>
          </a:prstGeom>
        </p:spPr>
        <p:txBody>
          <a:bodyPr>
            <a:noAutofit/>
          </a:bodyPr>
          <a:lstStyle/>
          <a:p>
            <a:pPr marL="838200" marR="0" lvl="0" indent="-83820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C00000"/>
                </a:solidFill>
                <a:effectLst/>
                <a:uLnTx/>
                <a:uFillTx/>
                <a:latin typeface="Calibri" pitchFamily="34" charset="0"/>
                <a:ea typeface="+mj-ea"/>
                <a:cs typeface="+mj-cs"/>
              </a:rPr>
              <a:t>Comprehensive</a:t>
            </a:r>
            <a:endParaRPr kumimoji="0" lang="en-US" sz="3600" b="1" i="0" u="none" strike="noStrike" kern="1200" cap="none" spc="0" normalizeH="0" baseline="0" noProof="0" dirty="0">
              <a:ln>
                <a:noFill/>
              </a:ln>
              <a:solidFill>
                <a:srgbClr val="C00000"/>
              </a:solidFill>
              <a:effectLst/>
              <a:uLnTx/>
              <a:uFillTx/>
              <a:latin typeface="Calibri" pitchFamily="34" charset="0"/>
              <a:ea typeface="+mj-ea"/>
              <a:cs typeface="+mj-cs"/>
            </a:endParaRPr>
          </a:p>
        </p:txBody>
      </p:sp>
      <p:sp>
        <p:nvSpPr>
          <p:cNvPr id="3" name="Rectangle 3"/>
          <p:cNvSpPr txBox="1">
            <a:spLocks noChangeArrowheads="1"/>
          </p:cNvSpPr>
          <p:nvPr/>
        </p:nvSpPr>
        <p:spPr>
          <a:xfrm>
            <a:off x="4572000" y="304800"/>
            <a:ext cx="4114800" cy="2667000"/>
          </a:xfrm>
          <a:prstGeom prst="rect">
            <a:avLst/>
          </a:prstGeom>
        </p:spPr>
        <p:txBody>
          <a:bodyPr/>
          <a:lstStyle/>
          <a:p>
            <a:pPr marR="0" lvl="0" defTabSz="914400" rtl="0" eaLnBrk="1" fontAlgn="auto" latinLnBrk="0" hangingPunct="1">
              <a:lnSpc>
                <a:spcPct val="100000"/>
              </a:lnSpc>
              <a:spcBef>
                <a:spcPct val="20000"/>
              </a:spcBef>
              <a:spcAft>
                <a:spcPts val="0"/>
              </a:spcAft>
              <a:buClrTx/>
              <a:buSzTx/>
              <a:buFontTx/>
              <a:buNone/>
              <a:tabLst/>
              <a:defRPr/>
            </a:pPr>
            <a:r>
              <a:rPr kumimoji="0" lang="en-US" sz="2800" i="0" u="none" strike="noStrike" kern="1200" cap="none" spc="0" normalizeH="0" baseline="0" noProof="0" dirty="0" smtClean="0">
                <a:ln>
                  <a:noFill/>
                </a:ln>
                <a:solidFill>
                  <a:schemeClr val="tx1"/>
                </a:solidFill>
                <a:effectLst/>
                <a:uLnTx/>
                <a:uFillTx/>
                <a:latin typeface="Calibri" pitchFamily="34" charset="0"/>
                <a:cs typeface="Cordia New" pitchFamily="34" charset="-34"/>
              </a:rPr>
              <a:t>Structural and non-structural preparedness and mitigation measures are undertaken; short-, medium- term and long-term measures to address vulnerabilities</a:t>
            </a:r>
          </a:p>
        </p:txBody>
      </p:sp>
      <p:pic>
        <p:nvPicPr>
          <p:cNvPr id="4" name="Picture 4"/>
          <p:cNvPicPr>
            <a:picLocks noChangeAspect="1" noChangeArrowheads="1"/>
          </p:cNvPicPr>
          <p:nvPr/>
        </p:nvPicPr>
        <p:blipFill>
          <a:blip r:embed="rId2" cstate="print"/>
          <a:srcRect r="17241"/>
          <a:stretch>
            <a:fillRect/>
          </a:stretch>
        </p:blipFill>
        <p:spPr bwMode="auto">
          <a:xfrm rot="5400000">
            <a:off x="3440008" y="3341792"/>
            <a:ext cx="3048000" cy="35272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434" name="Picture 2" descr="C:\Documents and Settings\Administrator\Desktop\Photos MRCS\Images\Copy of IMG_0917.JPG"/>
          <p:cNvPicPr>
            <a:picLocks noChangeAspect="1" noChangeArrowheads="1"/>
          </p:cNvPicPr>
          <p:nvPr/>
        </p:nvPicPr>
        <p:blipFill>
          <a:blip r:embed="rId3" cstate="print"/>
          <a:srcRect/>
          <a:stretch>
            <a:fillRect/>
          </a:stretch>
        </p:blipFill>
        <p:spPr bwMode="auto">
          <a:xfrm>
            <a:off x="304800" y="3048000"/>
            <a:ext cx="2743386"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43148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14400" y="838202"/>
            <a:ext cx="3859212" cy="2105025"/>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C00000"/>
                </a:solidFill>
                <a:effectLst/>
                <a:uLnTx/>
                <a:uFillTx/>
                <a:latin typeface="Calibri" pitchFamily="34" charset="0"/>
                <a:ea typeface="+mj-ea"/>
                <a:cs typeface="Angsana New" pitchFamily="18" charset="-34"/>
              </a:rPr>
              <a:t>Multi-sectoral and Multi-disciplinary</a:t>
            </a:r>
          </a:p>
        </p:txBody>
      </p:sp>
      <p:sp>
        <p:nvSpPr>
          <p:cNvPr id="3" name="Rectangle 3"/>
          <p:cNvSpPr txBox="1">
            <a:spLocks noChangeArrowheads="1"/>
          </p:cNvSpPr>
          <p:nvPr/>
        </p:nvSpPr>
        <p:spPr>
          <a:xfrm>
            <a:off x="5257800" y="3962400"/>
            <a:ext cx="3543300" cy="1981200"/>
          </a:xfrm>
          <a:prstGeom prst="rect">
            <a:avLst/>
          </a:prstGeom>
        </p:spPr>
        <p:txBody>
          <a:bodyPr/>
          <a:lstStyle/>
          <a:p>
            <a:pPr marR="0" lvl="0" algn="l" defTabSz="914400" rtl="0" eaLnBrk="1" fontAlgn="auto" latinLnBrk="0" hangingPunct="1">
              <a:lnSpc>
                <a:spcPct val="100000"/>
              </a:lnSpc>
              <a:spcBef>
                <a:spcPct val="20000"/>
              </a:spcBef>
              <a:spcAft>
                <a:spcPts val="0"/>
              </a:spcAft>
              <a:buClrTx/>
              <a:buSzTx/>
              <a:buFontTx/>
              <a:buNone/>
              <a:tabLst/>
              <a:defRPr/>
            </a:pPr>
            <a:r>
              <a:rPr kumimoji="0" lang="en-US" sz="2800" i="0" u="none" strike="noStrike" kern="1200" cap="none" spc="0" normalizeH="0" baseline="0" noProof="0" dirty="0" smtClean="0">
                <a:ln>
                  <a:noFill/>
                </a:ln>
                <a:solidFill>
                  <a:schemeClr val="tx1"/>
                </a:solidFill>
                <a:effectLst/>
                <a:uLnTx/>
                <a:uFillTx/>
                <a:latin typeface="Calibri" pitchFamily="34" charset="0"/>
                <a:cs typeface="Cordia New" pitchFamily="34" charset="-34"/>
              </a:rPr>
              <a:t>Consider roles and participation of all stakeholders in the community</a:t>
            </a:r>
          </a:p>
          <a:p>
            <a:pPr marR="0" lvl="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i="0" u="none" strike="noStrike" kern="1200" cap="none" spc="0" normalizeH="0" baseline="0" noProof="0" dirty="0" smtClean="0">
              <a:ln>
                <a:noFill/>
              </a:ln>
              <a:solidFill>
                <a:schemeClr val="tx1"/>
              </a:solidFill>
              <a:effectLst/>
              <a:uLnTx/>
              <a:uFillTx/>
              <a:latin typeface="Calibri" pitchFamily="34" charset="0"/>
              <a:cs typeface="Cordia New" pitchFamily="34" charset="-34"/>
            </a:endParaRPr>
          </a:p>
        </p:txBody>
      </p:sp>
      <p:pic>
        <p:nvPicPr>
          <p:cNvPr id="4" name="Picture 5" descr="DSC06087"/>
          <p:cNvPicPr>
            <a:picLocks noChangeAspect="1" noChangeArrowheads="1"/>
          </p:cNvPicPr>
          <p:nvPr/>
        </p:nvPicPr>
        <p:blipFill>
          <a:blip r:embed="rId2" cstate="print"/>
          <a:srcRect b="9000"/>
          <a:stretch>
            <a:fillRect/>
          </a:stretch>
        </p:blipFill>
        <p:spPr bwMode="auto">
          <a:xfrm>
            <a:off x="4953001" y="228600"/>
            <a:ext cx="4006850" cy="3124200"/>
          </a:xfrm>
          <a:prstGeom prst="rect">
            <a:avLst/>
          </a:prstGeom>
          <a:ln>
            <a:noFill/>
          </a:ln>
          <a:effectLst>
            <a:softEdge rad="112500"/>
          </a:effectLst>
        </p:spPr>
      </p:pic>
      <p:pic>
        <p:nvPicPr>
          <p:cNvPr id="5" name="Picture 4" descr="HR and Advocacy awareness1"/>
          <p:cNvPicPr>
            <a:picLocks noChangeAspect="1" noChangeArrowheads="1"/>
          </p:cNvPicPr>
          <p:nvPr/>
        </p:nvPicPr>
        <p:blipFill>
          <a:blip r:embed="rId3" cstate="print"/>
          <a:srcRect r="6047" b="10547"/>
          <a:stretch>
            <a:fillRect/>
          </a:stretch>
        </p:blipFill>
        <p:spPr bwMode="auto">
          <a:xfrm>
            <a:off x="228601" y="3200400"/>
            <a:ext cx="4608513" cy="3454400"/>
          </a:xfrm>
          <a:prstGeom prst="rect">
            <a:avLst/>
          </a:prstGeom>
          <a:ln>
            <a:noFill/>
          </a:ln>
          <a:effectLst>
            <a:softEdge rad="112500"/>
          </a:effectLst>
        </p:spPr>
      </p:pic>
    </p:spTree>
    <p:extLst>
      <p:ext uri="{BB962C8B-B14F-4D97-AF65-F5344CB8AC3E}">
        <p14:creationId xmlns:p14="http://schemas.microsoft.com/office/powerpoint/2010/main" val="2278817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85800" y="1143000"/>
            <a:ext cx="4114800" cy="655638"/>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C00000"/>
                </a:solidFill>
                <a:effectLst/>
                <a:uLnTx/>
                <a:uFillTx/>
                <a:latin typeface="Calibri" pitchFamily="34" charset="0"/>
                <a:ea typeface="+mj-ea"/>
                <a:cs typeface="Angsana New" pitchFamily="18" charset="-34"/>
              </a:rPr>
              <a:t>Empowering</a:t>
            </a:r>
          </a:p>
        </p:txBody>
      </p:sp>
      <p:sp>
        <p:nvSpPr>
          <p:cNvPr id="3" name="Rectangle 3"/>
          <p:cNvSpPr txBox="1">
            <a:spLocks noChangeArrowheads="1"/>
          </p:cNvSpPr>
          <p:nvPr/>
        </p:nvSpPr>
        <p:spPr>
          <a:xfrm>
            <a:off x="762000" y="2133600"/>
            <a:ext cx="4267200" cy="2743200"/>
          </a:xfrm>
          <a:prstGeom prst="rect">
            <a:avLst/>
          </a:prstGeom>
        </p:spPr>
        <p:txBody>
          <a:bodyPr/>
          <a:lstStyle/>
          <a:p>
            <a:pPr marR="0" lvl="0" algn="l" defTabSz="914400" rtl="0" eaLnBrk="1" fontAlgn="auto" latinLnBrk="0" hangingPunct="1">
              <a:lnSpc>
                <a:spcPct val="100000"/>
              </a:lnSpc>
              <a:spcBef>
                <a:spcPct val="20000"/>
              </a:spcBef>
              <a:spcAft>
                <a:spcPts val="0"/>
              </a:spcAft>
              <a:buClrTx/>
              <a:buSzTx/>
              <a:buFontTx/>
              <a:buNone/>
              <a:tabLst/>
              <a:defRPr/>
            </a:pPr>
            <a:r>
              <a:rPr kumimoji="0" lang="en-US" sz="2800" i="0" u="none" strike="noStrike" kern="1200" cap="none" spc="0" normalizeH="0" baseline="0" noProof="0" dirty="0" smtClean="0">
                <a:ln>
                  <a:noFill/>
                </a:ln>
                <a:solidFill>
                  <a:schemeClr val="tx1"/>
                </a:solidFill>
                <a:effectLst/>
                <a:uLnTx/>
                <a:uFillTx/>
                <a:latin typeface="Calibri" pitchFamily="34" charset="0"/>
                <a:cs typeface="Cordia New" pitchFamily="34" charset="-34"/>
              </a:rPr>
              <a:t>People’s options and capacities are increased;  more access to and control of resources and basic social services. More meaningful participation in decision making.</a:t>
            </a:r>
          </a:p>
          <a:p>
            <a:pPr marR="0" lvl="0" algn="l" defTabSz="914400" rtl="0" eaLnBrk="1" fontAlgn="auto" latinLnBrk="0" hangingPunct="1">
              <a:lnSpc>
                <a:spcPct val="100000"/>
              </a:lnSpc>
              <a:spcBef>
                <a:spcPct val="20000"/>
              </a:spcBef>
              <a:spcAft>
                <a:spcPts val="0"/>
              </a:spcAft>
              <a:buClrTx/>
              <a:buSzTx/>
              <a:buFontTx/>
              <a:buNone/>
              <a:tabLst/>
              <a:defRPr/>
            </a:pPr>
            <a:endParaRPr kumimoji="0" lang="en-US" sz="2800" i="0" u="none" strike="noStrike" kern="1200" cap="none" spc="0" normalizeH="0" baseline="0" noProof="0" dirty="0" smtClean="0">
              <a:ln>
                <a:noFill/>
              </a:ln>
              <a:solidFill>
                <a:schemeClr val="tx1"/>
              </a:solidFill>
              <a:effectLst/>
              <a:uLnTx/>
              <a:uFillTx/>
              <a:latin typeface="Calibri" pitchFamily="34" charset="0"/>
              <a:cs typeface="Cordia New" pitchFamily="34" charset="-34"/>
            </a:endParaRPr>
          </a:p>
        </p:txBody>
      </p:sp>
      <p:pic>
        <p:nvPicPr>
          <p:cNvPr id="5" name="Picture 36" descr="HI Scan 1"/>
          <p:cNvPicPr>
            <a:picLocks noChangeAspect="1" noChangeArrowheads="1"/>
          </p:cNvPicPr>
          <p:nvPr/>
        </p:nvPicPr>
        <p:blipFill>
          <a:blip r:embed="rId2" cstate="print">
            <a:lum contrast="10000"/>
          </a:blip>
          <a:srcRect/>
          <a:stretch>
            <a:fillRect/>
          </a:stretch>
        </p:blipFill>
        <p:spPr bwMode="auto">
          <a:xfrm>
            <a:off x="5562600" y="1295400"/>
            <a:ext cx="3124200" cy="41756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58057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400" y="0"/>
            <a:ext cx="4953000" cy="3581400"/>
          </a:xfrm>
        </p:spPr>
        <p:txBody>
          <a:bodyPr>
            <a:noAutofit/>
          </a:bodyPr>
          <a:lstStyle/>
          <a:p>
            <a:pPr marL="0" indent="0">
              <a:buFont typeface="Arial" charset="0"/>
              <a:buNone/>
              <a:defRPr/>
            </a:pPr>
            <a:r>
              <a:rPr lang="en-US" dirty="0"/>
              <a:t>C</a:t>
            </a:r>
            <a:r>
              <a:rPr lang="en-US" dirty="0" smtClean="0"/>
              <a:t>ontributes </a:t>
            </a:r>
            <a:r>
              <a:rPr lang="en-US" dirty="0"/>
              <a:t>to addressing and reducing the </a:t>
            </a:r>
            <a:r>
              <a:rPr lang="en-US" dirty="0" smtClean="0"/>
              <a:t>complex </a:t>
            </a:r>
            <a:r>
              <a:rPr lang="en-US" dirty="0"/>
              <a:t>relation of conditions, factors and processes of vulnerabilities present in society, </a:t>
            </a:r>
            <a:r>
              <a:rPr lang="en-US" dirty="0" smtClean="0"/>
              <a:t>including </a:t>
            </a:r>
            <a:r>
              <a:rPr lang="en-US" dirty="0"/>
              <a:t>poverty, social inequity and </a:t>
            </a:r>
            <a:r>
              <a:rPr lang="en-US" dirty="0" smtClean="0"/>
              <a:t>environmental </a:t>
            </a:r>
            <a:r>
              <a:rPr lang="en-US" dirty="0"/>
              <a:t>resources depletion and degradation </a:t>
            </a:r>
          </a:p>
          <a:p>
            <a:pPr>
              <a:defRPr/>
            </a:pPr>
            <a:endParaRPr lang="en-US" sz="2400" dirty="0"/>
          </a:p>
        </p:txBody>
      </p:sp>
      <p:pic>
        <p:nvPicPr>
          <p:cNvPr id="36867"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343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3675063"/>
            <a:ext cx="4648200" cy="318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a:xfrm>
            <a:off x="457200" y="4648200"/>
            <a:ext cx="4114800" cy="655638"/>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C00000"/>
                </a:solidFill>
                <a:effectLst/>
                <a:uLnTx/>
                <a:uFillTx/>
                <a:latin typeface="Calibri" pitchFamily="34" charset="0"/>
                <a:ea typeface="+mj-ea"/>
                <a:cs typeface="Angsana New" pitchFamily="18" charset="-34"/>
              </a:rPr>
              <a:t>Developmental</a:t>
            </a:r>
          </a:p>
        </p:txBody>
      </p:sp>
    </p:spTree>
    <p:extLst>
      <p:ext uri="{BB962C8B-B14F-4D97-AF65-F5344CB8AC3E}">
        <p14:creationId xmlns:p14="http://schemas.microsoft.com/office/powerpoint/2010/main" val="14183874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of CBDRR</a:t>
            </a:r>
            <a:endParaRPr lang="en-US" dirty="0"/>
          </a:p>
        </p:txBody>
      </p:sp>
      <p:sp>
        <p:nvSpPr>
          <p:cNvPr id="4" name="Slide Number Placeholder 3"/>
          <p:cNvSpPr>
            <a:spLocks noGrp="1"/>
          </p:cNvSpPr>
          <p:nvPr>
            <p:ph type="sldNum" sz="quarter" idx="12"/>
          </p:nvPr>
        </p:nvSpPr>
        <p:spPr/>
        <p:txBody>
          <a:bodyPr/>
          <a:lstStyle/>
          <a:p>
            <a:fld id="{91349AB7-A4BE-486C-8D6C-30FB92447F88}" type="slidenum">
              <a:rPr lang="en-US" smtClean="0"/>
              <a:pPr/>
              <a:t>24</a:t>
            </a:fld>
            <a:endParaRPr lang="en-US"/>
          </a:p>
        </p:txBody>
      </p:sp>
      <p:pic>
        <p:nvPicPr>
          <p:cNvPr id="1026" name="Picture 2"/>
          <p:cNvPicPr>
            <a:picLocks noChangeAspect="1" noChangeArrowheads="1"/>
          </p:cNvPicPr>
          <p:nvPr/>
        </p:nvPicPr>
        <p:blipFill>
          <a:blip r:embed="rId2" cstate="print"/>
          <a:srcRect/>
          <a:stretch>
            <a:fillRect/>
          </a:stretch>
        </p:blipFill>
        <p:spPr bwMode="auto">
          <a:xfrm>
            <a:off x="61913" y="2319338"/>
            <a:ext cx="9020175" cy="2219325"/>
          </a:xfrm>
          <a:prstGeom prst="rect">
            <a:avLst/>
          </a:prstGeom>
          <a:noFill/>
          <a:ln w="9525">
            <a:noFill/>
            <a:miter lim="800000"/>
            <a:headEnd/>
            <a:tailEnd/>
          </a:ln>
        </p:spPr>
      </p:pic>
    </p:spTree>
    <p:extLst>
      <p:ext uri="{BB962C8B-B14F-4D97-AF65-F5344CB8AC3E}">
        <p14:creationId xmlns:p14="http://schemas.microsoft.com/office/powerpoint/2010/main" val="21662532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and Opportunities</a:t>
            </a:r>
            <a:endParaRPr lang="en-US" dirty="0"/>
          </a:p>
        </p:txBody>
      </p:sp>
      <p:sp>
        <p:nvSpPr>
          <p:cNvPr id="4" name="Slide Number Placeholder 3"/>
          <p:cNvSpPr>
            <a:spLocks noGrp="1"/>
          </p:cNvSpPr>
          <p:nvPr>
            <p:ph type="sldNum" sz="quarter" idx="12"/>
          </p:nvPr>
        </p:nvSpPr>
        <p:spPr/>
        <p:txBody>
          <a:bodyPr/>
          <a:lstStyle/>
          <a:p>
            <a:fld id="{91349AB7-A4BE-486C-8D6C-30FB92447F88}" type="slidenum">
              <a:rPr lang="en-US" smtClean="0"/>
              <a:pPr/>
              <a:t>25</a:t>
            </a:fld>
            <a:endParaRPr lang="en-US"/>
          </a:p>
        </p:txBody>
      </p:sp>
      <p:graphicFrame>
        <p:nvGraphicFramePr>
          <p:cNvPr id="5" name="Table 4"/>
          <p:cNvGraphicFramePr>
            <a:graphicFrameLocks noGrp="1"/>
          </p:cNvGraphicFramePr>
          <p:nvPr/>
        </p:nvGraphicFramePr>
        <p:xfrm>
          <a:off x="685800" y="1676400"/>
          <a:ext cx="8153399" cy="4477974"/>
        </p:xfrm>
        <a:graphic>
          <a:graphicData uri="http://schemas.openxmlformats.org/drawingml/2006/table">
            <a:tbl>
              <a:tblPr firstRow="1">
                <a:tableStyleId>{0E3FDE45-AF77-4B5C-9715-49D594BDF05E}</a:tableStyleId>
              </a:tblPr>
              <a:tblGrid>
                <a:gridCol w="4076263"/>
                <a:gridCol w="4077136"/>
              </a:tblGrid>
              <a:tr h="533400">
                <a:tc>
                  <a:txBody>
                    <a:bodyPr/>
                    <a:lstStyle/>
                    <a:p>
                      <a:pPr marL="0" marR="0" algn="l">
                        <a:lnSpc>
                          <a:spcPts val="1400"/>
                        </a:lnSpc>
                        <a:spcBef>
                          <a:spcPts val="0"/>
                        </a:spcBef>
                        <a:spcAft>
                          <a:spcPts val="0"/>
                        </a:spcAft>
                      </a:pPr>
                      <a:endParaRPr lang="en-US" sz="2800" dirty="0" smtClean="0">
                        <a:latin typeface="Calibri" pitchFamily="34" charset="0"/>
                      </a:endParaRPr>
                    </a:p>
                    <a:p>
                      <a:pPr marL="0" marR="0" algn="l">
                        <a:lnSpc>
                          <a:spcPts val="1400"/>
                        </a:lnSpc>
                        <a:spcBef>
                          <a:spcPts val="0"/>
                        </a:spcBef>
                        <a:spcAft>
                          <a:spcPts val="0"/>
                        </a:spcAft>
                      </a:pPr>
                      <a:r>
                        <a:rPr lang="en-US" sz="2800" dirty="0" smtClean="0">
                          <a:latin typeface="Calibri" pitchFamily="34" charset="0"/>
                        </a:rPr>
                        <a:t>Challenges </a:t>
                      </a:r>
                      <a:endParaRPr lang="en-US" sz="2800" dirty="0">
                        <a:latin typeface="Calibri" pitchFamily="34" charset="0"/>
                        <a:ea typeface="Calibri"/>
                        <a:cs typeface="Cordia New"/>
                      </a:endParaRPr>
                    </a:p>
                  </a:txBody>
                  <a:tcPr marL="68580" marR="68580" marT="0" marB="0"/>
                </a:tc>
                <a:tc>
                  <a:txBody>
                    <a:bodyPr/>
                    <a:lstStyle/>
                    <a:p>
                      <a:pPr marL="0" marR="0" algn="l">
                        <a:lnSpc>
                          <a:spcPts val="1400"/>
                        </a:lnSpc>
                        <a:spcBef>
                          <a:spcPts val="0"/>
                        </a:spcBef>
                        <a:spcAft>
                          <a:spcPts val="0"/>
                        </a:spcAft>
                      </a:pPr>
                      <a:endParaRPr lang="en-US" sz="2800" dirty="0" smtClean="0">
                        <a:latin typeface="Calibri" pitchFamily="34" charset="0"/>
                      </a:endParaRPr>
                    </a:p>
                    <a:p>
                      <a:pPr marL="0" marR="0" algn="l">
                        <a:lnSpc>
                          <a:spcPts val="1400"/>
                        </a:lnSpc>
                        <a:spcBef>
                          <a:spcPts val="0"/>
                        </a:spcBef>
                        <a:spcAft>
                          <a:spcPts val="0"/>
                        </a:spcAft>
                      </a:pPr>
                      <a:r>
                        <a:rPr lang="en-US" sz="2800" dirty="0" smtClean="0">
                          <a:latin typeface="Calibri" pitchFamily="34" charset="0"/>
                        </a:rPr>
                        <a:t>Opportunities </a:t>
                      </a:r>
                      <a:endParaRPr lang="en-US" sz="2800" dirty="0">
                        <a:latin typeface="Calibri" pitchFamily="34" charset="0"/>
                        <a:ea typeface="Calibri"/>
                        <a:cs typeface="Cordia New"/>
                      </a:endParaRPr>
                    </a:p>
                  </a:txBody>
                  <a:tcPr marL="68580" marR="68580" marT="0" marB="0"/>
                </a:tc>
              </a:tr>
              <a:tr h="3944574">
                <a:tc>
                  <a:txBody>
                    <a:bodyPr/>
                    <a:lstStyle/>
                    <a:p>
                      <a:pPr marL="342900" marR="0" lvl="0" indent="-342900" algn="l">
                        <a:spcBef>
                          <a:spcPts val="0"/>
                        </a:spcBef>
                        <a:spcAft>
                          <a:spcPts val="0"/>
                        </a:spcAft>
                        <a:buFont typeface="Arial" pitchFamily="34" charset="0"/>
                        <a:buChar char="•"/>
                      </a:pPr>
                      <a:r>
                        <a:rPr lang="en-US" sz="2400" dirty="0">
                          <a:latin typeface="Calibri" pitchFamily="34" charset="0"/>
                        </a:rPr>
                        <a:t>Lack of political support</a:t>
                      </a:r>
                    </a:p>
                    <a:p>
                      <a:pPr marL="342900" marR="0" lvl="0" indent="-342900" algn="l">
                        <a:spcBef>
                          <a:spcPts val="0"/>
                        </a:spcBef>
                        <a:spcAft>
                          <a:spcPts val="0"/>
                        </a:spcAft>
                        <a:buFont typeface="Arial" pitchFamily="34" charset="0"/>
                        <a:buChar char="•"/>
                      </a:pPr>
                      <a:r>
                        <a:rPr lang="en-US" sz="2400" dirty="0">
                          <a:latin typeface="Calibri" pitchFamily="34" charset="0"/>
                        </a:rPr>
                        <a:t>Poverty</a:t>
                      </a:r>
                    </a:p>
                    <a:p>
                      <a:pPr marL="342900" marR="0" lvl="0" indent="-342900" algn="l">
                        <a:spcBef>
                          <a:spcPts val="0"/>
                        </a:spcBef>
                        <a:spcAft>
                          <a:spcPts val="0"/>
                        </a:spcAft>
                        <a:buFont typeface="Arial" pitchFamily="34" charset="0"/>
                        <a:buChar char="•"/>
                      </a:pPr>
                      <a:r>
                        <a:rPr lang="en-US" sz="2400" dirty="0">
                          <a:latin typeface="Calibri" pitchFamily="34" charset="0"/>
                        </a:rPr>
                        <a:t>Existing DRR capacity on the ground</a:t>
                      </a:r>
                    </a:p>
                    <a:p>
                      <a:pPr marL="342900" marR="0" lvl="0" indent="-342900" algn="l">
                        <a:spcBef>
                          <a:spcPts val="0"/>
                        </a:spcBef>
                        <a:spcAft>
                          <a:spcPts val="0"/>
                        </a:spcAft>
                        <a:buFont typeface="Arial" pitchFamily="34" charset="0"/>
                        <a:buChar char="•"/>
                      </a:pPr>
                      <a:r>
                        <a:rPr lang="en-US" sz="2400" dirty="0">
                          <a:latin typeface="Calibri" pitchFamily="34" charset="0"/>
                        </a:rPr>
                        <a:t>Weak social and physical infrastructure</a:t>
                      </a:r>
                    </a:p>
                    <a:p>
                      <a:pPr marL="342900" marR="0" lvl="0" indent="-342900" algn="l">
                        <a:spcBef>
                          <a:spcPts val="0"/>
                        </a:spcBef>
                        <a:spcAft>
                          <a:spcPts val="0"/>
                        </a:spcAft>
                        <a:buFont typeface="Arial" pitchFamily="34" charset="0"/>
                        <a:buChar char="•"/>
                      </a:pPr>
                      <a:r>
                        <a:rPr lang="en-US" sz="2400" dirty="0">
                          <a:latin typeface="Calibri" pitchFamily="34" charset="0"/>
                        </a:rPr>
                        <a:t>Inadequate DRR information</a:t>
                      </a:r>
                    </a:p>
                    <a:p>
                      <a:pPr marL="342900" marR="0" lvl="0" indent="-342900" algn="l">
                        <a:spcBef>
                          <a:spcPts val="0"/>
                        </a:spcBef>
                        <a:spcAft>
                          <a:spcPts val="0"/>
                        </a:spcAft>
                        <a:buFont typeface="Arial" pitchFamily="34" charset="0"/>
                        <a:buChar char="•"/>
                      </a:pPr>
                      <a:r>
                        <a:rPr lang="en-US" sz="2400" dirty="0">
                          <a:latin typeface="Calibri" pitchFamily="34" charset="0"/>
                        </a:rPr>
                        <a:t>Socio-cultural issue</a:t>
                      </a:r>
                    </a:p>
                    <a:p>
                      <a:pPr marL="342900" marR="0" lvl="0" indent="-342900" algn="l">
                        <a:spcBef>
                          <a:spcPts val="0"/>
                        </a:spcBef>
                        <a:spcAft>
                          <a:spcPts val="0"/>
                        </a:spcAft>
                        <a:buFont typeface="Arial" pitchFamily="34" charset="0"/>
                        <a:buChar char="•"/>
                      </a:pPr>
                      <a:r>
                        <a:rPr lang="en-US" sz="2400" dirty="0">
                          <a:latin typeface="Calibri" pitchFamily="34" charset="0"/>
                        </a:rPr>
                        <a:t>Unequal involvement of stakeholders</a:t>
                      </a:r>
                      <a:endParaRPr lang="en-US" sz="2400" dirty="0">
                        <a:latin typeface="Calibri" pitchFamily="34" charset="0"/>
                        <a:ea typeface="Times New Roman"/>
                        <a:cs typeface="Angsana New"/>
                      </a:endParaRPr>
                    </a:p>
                  </a:txBody>
                  <a:tcPr marL="68580" marR="68580" marT="0" marB="0"/>
                </a:tc>
                <a:tc>
                  <a:txBody>
                    <a:bodyPr/>
                    <a:lstStyle/>
                    <a:p>
                      <a:pPr marL="342900" marR="0" lvl="0" indent="-342900" algn="l">
                        <a:spcBef>
                          <a:spcPts val="0"/>
                        </a:spcBef>
                        <a:spcAft>
                          <a:spcPts val="0"/>
                        </a:spcAft>
                        <a:buFont typeface="Arial" pitchFamily="34" charset="0"/>
                        <a:buChar char="•"/>
                      </a:pPr>
                      <a:r>
                        <a:rPr lang="en-US" sz="2400" dirty="0">
                          <a:latin typeface="Calibri" pitchFamily="34" charset="0"/>
                        </a:rPr>
                        <a:t>Existence of national level DRR framework</a:t>
                      </a:r>
                    </a:p>
                    <a:p>
                      <a:pPr marL="342900" marR="0" lvl="0" indent="-342900" algn="l">
                        <a:spcBef>
                          <a:spcPts val="0"/>
                        </a:spcBef>
                        <a:spcAft>
                          <a:spcPts val="0"/>
                        </a:spcAft>
                        <a:buFont typeface="Arial" pitchFamily="34" charset="0"/>
                        <a:buChar char="•"/>
                      </a:pPr>
                      <a:r>
                        <a:rPr lang="en-US" sz="2400" dirty="0">
                          <a:latin typeface="Calibri" pitchFamily="34" charset="0"/>
                        </a:rPr>
                        <a:t>Presence of existing guidelines</a:t>
                      </a:r>
                    </a:p>
                    <a:p>
                      <a:pPr marL="342900" marR="0" lvl="0" indent="-342900" algn="l">
                        <a:spcBef>
                          <a:spcPts val="0"/>
                        </a:spcBef>
                        <a:spcAft>
                          <a:spcPts val="0"/>
                        </a:spcAft>
                        <a:buFont typeface="Arial" pitchFamily="34" charset="0"/>
                        <a:buChar char="•"/>
                      </a:pPr>
                      <a:r>
                        <a:rPr lang="en-US" sz="2400" dirty="0">
                          <a:latin typeface="Calibri" pitchFamily="34" charset="0"/>
                        </a:rPr>
                        <a:t>Increased awareness on DRR</a:t>
                      </a:r>
                    </a:p>
                    <a:p>
                      <a:pPr marL="342900" marR="0" lvl="0" indent="-342900" algn="l">
                        <a:spcBef>
                          <a:spcPts val="0"/>
                        </a:spcBef>
                        <a:spcAft>
                          <a:spcPts val="0"/>
                        </a:spcAft>
                        <a:buFont typeface="Arial" pitchFamily="34" charset="0"/>
                        <a:buChar char="•"/>
                      </a:pPr>
                      <a:r>
                        <a:rPr lang="en-US" sz="2400" dirty="0">
                          <a:latin typeface="Calibri" pitchFamily="34" charset="0"/>
                        </a:rPr>
                        <a:t>Availability of resources</a:t>
                      </a:r>
                    </a:p>
                    <a:p>
                      <a:pPr marL="342900" marR="0" lvl="0" indent="-342900" algn="l">
                        <a:spcBef>
                          <a:spcPts val="0"/>
                        </a:spcBef>
                        <a:spcAft>
                          <a:spcPts val="0"/>
                        </a:spcAft>
                        <a:buFont typeface="Arial" pitchFamily="34" charset="0"/>
                        <a:buChar char="•"/>
                      </a:pPr>
                      <a:r>
                        <a:rPr lang="en-US" sz="2400" dirty="0">
                          <a:latin typeface="Calibri" pitchFamily="34" charset="0"/>
                        </a:rPr>
                        <a:t>Existence of CBDRR advocates</a:t>
                      </a:r>
                      <a:endParaRPr lang="en-US" sz="2400" dirty="0">
                        <a:latin typeface="Calibri" pitchFamily="34" charset="0"/>
                        <a:ea typeface="Times New Roman"/>
                        <a:cs typeface="Angsana New"/>
                      </a:endParaRPr>
                    </a:p>
                  </a:txBody>
                  <a:tcPr marL="68580" marR="68580" marT="0" marB="0"/>
                </a:tc>
              </a:tr>
            </a:tbl>
          </a:graphicData>
        </a:graphic>
      </p:graphicFrame>
    </p:spTree>
    <p:extLst>
      <p:ext uri="{BB962C8B-B14F-4D97-AF65-F5344CB8AC3E}">
        <p14:creationId xmlns:p14="http://schemas.microsoft.com/office/powerpoint/2010/main" val="3098269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C00000"/>
                </a:solidFill>
              </a:rPr>
              <a:t>Any Questions?</a:t>
            </a:r>
            <a:endParaRPr lang="en-US" sz="3600" b="1" dirty="0">
              <a:solidFill>
                <a:srgbClr val="C00000"/>
              </a:solidFill>
            </a:endParaRPr>
          </a:p>
        </p:txBody>
      </p:sp>
      <p:sp>
        <p:nvSpPr>
          <p:cNvPr id="6" name="Slide Number Placeholder 5"/>
          <p:cNvSpPr>
            <a:spLocks noGrp="1"/>
          </p:cNvSpPr>
          <p:nvPr>
            <p:ph type="sldNum" sz="quarter" idx="12"/>
          </p:nvPr>
        </p:nvSpPr>
        <p:spPr/>
        <p:txBody>
          <a:bodyPr/>
          <a:lstStyle/>
          <a:p>
            <a:fld id="{91349AB7-A4BE-486C-8D6C-30FB92447F88}" type="slidenum">
              <a:rPr lang="en-US" smtClean="0"/>
              <a:pPr/>
              <a:t>26</a:t>
            </a:fld>
            <a:endParaRPr lang="en-US"/>
          </a:p>
        </p:txBody>
      </p:sp>
      <p:pic>
        <p:nvPicPr>
          <p:cNvPr id="8194" name="Picture 2" descr="http://aphroditesbadhabit.files.wordpress.com/2011/06/question_mark_2158.jpg"/>
          <p:cNvPicPr>
            <a:picLocks noChangeAspect="1" noChangeArrowheads="1"/>
          </p:cNvPicPr>
          <p:nvPr/>
        </p:nvPicPr>
        <p:blipFill>
          <a:blip r:embed="rId2" cstate="print"/>
          <a:srcRect/>
          <a:stretch>
            <a:fillRect/>
          </a:stretch>
        </p:blipFill>
        <p:spPr bwMode="auto">
          <a:xfrm>
            <a:off x="3203848" y="2132856"/>
            <a:ext cx="2714625" cy="3143250"/>
          </a:xfrm>
          <a:prstGeom prst="rect">
            <a:avLst/>
          </a:prstGeom>
          <a:noFill/>
        </p:spPr>
      </p:pic>
    </p:spTree>
    <p:extLst>
      <p:ext uri="{BB962C8B-B14F-4D97-AF65-F5344CB8AC3E}">
        <p14:creationId xmlns:p14="http://schemas.microsoft.com/office/powerpoint/2010/main" val="7123786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492897"/>
            <a:ext cx="7772400" cy="1512168"/>
          </a:xfrm>
        </p:spPr>
        <p:txBody>
          <a:bodyPr/>
          <a:lstStyle/>
          <a:p>
            <a:r>
              <a:rPr lang="en-US" b="0" dirty="0" smtClean="0">
                <a:solidFill>
                  <a:schemeClr val="tx1"/>
                </a:solidFill>
              </a:rPr>
              <a:t>Module 1: Understanding the Basics</a:t>
            </a:r>
            <a:endParaRPr lang="en-US" b="0" dirty="0">
              <a:solidFill>
                <a:schemeClr val="tx1"/>
              </a:solidFill>
            </a:endParaRPr>
          </a:p>
        </p:txBody>
      </p:sp>
      <p:sp>
        <p:nvSpPr>
          <p:cNvPr id="3" name="Subtitle 2"/>
          <p:cNvSpPr>
            <a:spLocks noGrp="1"/>
          </p:cNvSpPr>
          <p:nvPr>
            <p:ph type="subTitle" idx="1"/>
          </p:nvPr>
        </p:nvSpPr>
        <p:spPr/>
        <p:txBody>
          <a:bodyPr/>
          <a:lstStyle/>
          <a:p>
            <a:r>
              <a:rPr lang="en-US" b="1" dirty="0" smtClean="0">
                <a:solidFill>
                  <a:srgbClr val="C00000"/>
                </a:solidFill>
              </a:rPr>
              <a:t>Session 3. Key Concepts and Terminology</a:t>
            </a:r>
            <a:endParaRPr lang="en-US" b="1" dirty="0">
              <a:solidFill>
                <a:srgbClr val="C00000"/>
              </a:solidFill>
            </a:endParaRPr>
          </a:p>
        </p:txBody>
      </p:sp>
      <p:sp>
        <p:nvSpPr>
          <p:cNvPr id="4" name="Slide Number Placeholder 3"/>
          <p:cNvSpPr>
            <a:spLocks noGrp="1"/>
          </p:cNvSpPr>
          <p:nvPr>
            <p:ph type="sldNum" sz="quarter" idx="12"/>
          </p:nvPr>
        </p:nvSpPr>
        <p:spPr/>
        <p:txBody>
          <a:bodyPr/>
          <a:lstStyle/>
          <a:p>
            <a:fld id="{91349AB7-A4BE-486C-8D6C-30FB92447F88}" type="slidenum">
              <a:rPr lang="en-US" smtClean="0"/>
              <a:pPr/>
              <a:t>27</a:t>
            </a:fld>
            <a:endParaRPr lang="en-US"/>
          </a:p>
        </p:txBody>
      </p:sp>
      <p:sp>
        <p:nvSpPr>
          <p:cNvPr id="5" name="TextBox 4"/>
          <p:cNvSpPr txBox="1"/>
          <p:nvPr/>
        </p:nvSpPr>
        <p:spPr>
          <a:xfrm>
            <a:off x="0" y="0"/>
            <a:ext cx="9144000" cy="646331"/>
          </a:xfrm>
          <a:prstGeom prst="rect">
            <a:avLst/>
          </a:prstGeom>
          <a:noFill/>
        </p:spPr>
        <p:txBody>
          <a:bodyPr wrap="square" rtlCol="0">
            <a:spAutoFit/>
          </a:bodyPr>
          <a:lstStyle/>
          <a:p>
            <a:pPr algn="ctr"/>
            <a:endParaRPr lang="en-US" dirty="0" smtClean="0">
              <a:latin typeface="+mj-lt"/>
            </a:endParaRPr>
          </a:p>
          <a:p>
            <a:pPr algn="ctr"/>
            <a:r>
              <a:rPr lang="en-US" dirty="0" smtClean="0">
                <a:latin typeface="+mj-lt"/>
              </a:rPr>
              <a:t>CBDRR Framework Training - Myanmar Red Cross Society</a:t>
            </a:r>
            <a:endParaRPr lang="en-US" dirty="0">
              <a:latin typeface="+mj-lt"/>
            </a:endParaRPr>
          </a:p>
        </p:txBody>
      </p:sp>
    </p:spTree>
    <p:extLst>
      <p:ext uri="{BB962C8B-B14F-4D97-AF65-F5344CB8AC3E}">
        <p14:creationId xmlns:p14="http://schemas.microsoft.com/office/powerpoint/2010/main" val="4455461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 Objectives</a:t>
            </a:r>
            <a:endParaRPr lang="en-US" dirty="0"/>
          </a:p>
        </p:txBody>
      </p:sp>
      <p:sp>
        <p:nvSpPr>
          <p:cNvPr id="3" name="Content Placeholder 2"/>
          <p:cNvSpPr>
            <a:spLocks noGrp="1"/>
          </p:cNvSpPr>
          <p:nvPr>
            <p:ph idx="1"/>
          </p:nvPr>
        </p:nvSpPr>
        <p:spPr/>
        <p:txBody>
          <a:bodyPr/>
          <a:lstStyle/>
          <a:p>
            <a:pPr marL="0" indent="0">
              <a:buNone/>
            </a:pPr>
            <a:r>
              <a:rPr lang="en-US" dirty="0" smtClean="0"/>
              <a:t>At the end of this session, the participants will be able to</a:t>
            </a:r>
          </a:p>
          <a:p>
            <a:pPr lvl="1">
              <a:buFont typeface="Wingdings" pitchFamily="2" charset="2"/>
              <a:buChar char="§"/>
            </a:pPr>
            <a:r>
              <a:rPr lang="en-US" dirty="0" smtClean="0">
                <a:latin typeface="Calibri" pitchFamily="34" charset="0"/>
              </a:rPr>
              <a:t>Explain basic terms and concepts related to community based disaster risk reduction (CBDRR)</a:t>
            </a:r>
          </a:p>
          <a:p>
            <a:endParaRPr lang="en-US" dirty="0"/>
          </a:p>
        </p:txBody>
      </p:sp>
      <p:sp>
        <p:nvSpPr>
          <p:cNvPr id="4" name="Slide Number Placeholder 3"/>
          <p:cNvSpPr>
            <a:spLocks noGrp="1"/>
          </p:cNvSpPr>
          <p:nvPr>
            <p:ph type="sldNum" sz="quarter" idx="12"/>
          </p:nvPr>
        </p:nvSpPr>
        <p:spPr/>
        <p:txBody>
          <a:bodyPr/>
          <a:lstStyle/>
          <a:p>
            <a:fld id="{91349AB7-A4BE-486C-8D6C-30FB92447F88}" type="slidenum">
              <a:rPr lang="en-US" smtClean="0"/>
              <a:pPr/>
              <a:t>28</a:t>
            </a:fld>
            <a:endParaRPr lang="en-US"/>
          </a:p>
        </p:txBody>
      </p:sp>
    </p:spTree>
    <p:extLst>
      <p:ext uri="{BB962C8B-B14F-4D97-AF65-F5344CB8AC3E}">
        <p14:creationId xmlns:p14="http://schemas.microsoft.com/office/powerpoint/2010/main" val="1313319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cs typeface="Angsana New" pitchFamily="18" charset="-34"/>
              </a:rPr>
              <a:t>Disaster</a:t>
            </a:r>
            <a:endParaRPr lang="en-US" dirty="0"/>
          </a:p>
        </p:txBody>
      </p:sp>
      <p:sp>
        <p:nvSpPr>
          <p:cNvPr id="3" name="Content Placeholder 2"/>
          <p:cNvSpPr>
            <a:spLocks noGrp="1"/>
          </p:cNvSpPr>
          <p:nvPr>
            <p:ph idx="1"/>
          </p:nvPr>
        </p:nvSpPr>
        <p:spPr>
          <a:xfrm>
            <a:off x="5562600" y="1295400"/>
            <a:ext cx="3124200" cy="2514600"/>
          </a:xfrm>
        </p:spPr>
        <p:txBody>
          <a:bodyPr>
            <a:noAutofit/>
          </a:bodyPr>
          <a:lstStyle/>
          <a:p>
            <a:pPr marL="0" indent="0">
              <a:buNone/>
            </a:pPr>
            <a:r>
              <a:rPr lang="en-US" sz="2000" dirty="0" smtClean="0"/>
              <a:t>The </a:t>
            </a:r>
            <a:r>
              <a:rPr lang="en-US" sz="2000" b="1" dirty="0">
                <a:solidFill>
                  <a:srgbClr val="C00000"/>
                </a:solidFill>
                <a:cs typeface="Cordia New" pitchFamily="34" charset="-34"/>
              </a:rPr>
              <a:t>serious disruption </a:t>
            </a:r>
            <a:r>
              <a:rPr lang="en-US" sz="2000" dirty="0" smtClean="0"/>
              <a:t>of the functioning of society, causing widespread human, material or environmental losses, which exceed the ability of the affected people to cope using their own resources.</a:t>
            </a:r>
          </a:p>
          <a:p>
            <a:endParaRPr lang="en-US" sz="2400" dirty="0"/>
          </a:p>
        </p:txBody>
      </p:sp>
      <p:pic>
        <p:nvPicPr>
          <p:cNvPr id="4" name="Picture 3"/>
          <p:cNvPicPr>
            <a:picLocks noChangeAspect="1" noChangeArrowheads="1"/>
          </p:cNvPicPr>
          <p:nvPr/>
        </p:nvPicPr>
        <p:blipFill>
          <a:blip r:embed="rId2" cstate="print">
            <a:lum bright="18000" contrast="-30000"/>
          </a:blip>
          <a:srcRect l="4774" t="2012" r="4524" b="17018"/>
          <a:stretch>
            <a:fillRect/>
          </a:stretch>
        </p:blipFill>
        <p:spPr bwMode="auto">
          <a:xfrm>
            <a:off x="0" y="1371600"/>
            <a:ext cx="4343400" cy="3067050"/>
          </a:xfrm>
          <a:prstGeom prst="rect">
            <a:avLst/>
          </a:prstGeom>
          <a:noFill/>
          <a:ln w="9525">
            <a:noFill/>
            <a:miter lim="800000"/>
            <a:headEnd/>
            <a:tailEnd/>
          </a:ln>
        </p:spPr>
      </p:pic>
      <p:sp>
        <p:nvSpPr>
          <p:cNvPr id="5" name="Rectangle 6"/>
          <p:cNvSpPr>
            <a:spLocks noChangeArrowheads="1"/>
          </p:cNvSpPr>
          <p:nvPr/>
        </p:nvSpPr>
        <p:spPr bwMode="auto">
          <a:xfrm>
            <a:off x="228600" y="4800600"/>
            <a:ext cx="4419600" cy="2057400"/>
          </a:xfrm>
          <a:prstGeom prst="rect">
            <a:avLst/>
          </a:prstGeom>
          <a:noFill/>
          <a:ln w="9525">
            <a:noFill/>
            <a:miter lim="800000"/>
            <a:headEnd/>
            <a:tailEnd/>
          </a:ln>
        </p:spPr>
        <p:txBody>
          <a:bodyPr/>
          <a:lstStyle/>
          <a:p>
            <a:pPr eaLnBrk="0" hangingPunct="0">
              <a:spcBef>
                <a:spcPct val="20000"/>
              </a:spcBef>
              <a:buClr>
                <a:schemeClr val="tx2"/>
              </a:buClr>
              <a:buSzPct val="70000"/>
              <a:defRPr/>
            </a:pPr>
            <a:r>
              <a:rPr lang="en-US" sz="2000" dirty="0" smtClean="0">
                <a:latin typeface="Calibri" pitchFamily="34" charset="0"/>
                <a:ea typeface="MS PGothic" pitchFamily="34" charset="-128"/>
                <a:cs typeface="Angsana New" pitchFamily="18" charset="-34"/>
              </a:rPr>
              <a:t>An </a:t>
            </a:r>
            <a:r>
              <a:rPr lang="en-US" sz="2000" dirty="0">
                <a:latin typeface="Calibri" pitchFamily="34" charset="0"/>
                <a:ea typeface="MS PGothic" pitchFamily="34" charset="-128"/>
                <a:cs typeface="Angsana New" pitchFamily="18" charset="-34"/>
              </a:rPr>
              <a:t>event, either human-induced or natural, sudden or progressive, causing widespread human, material or environmental </a:t>
            </a:r>
            <a:r>
              <a:rPr lang="en-US" sz="2000" dirty="0" smtClean="0">
                <a:latin typeface="Calibri" pitchFamily="34" charset="0"/>
                <a:ea typeface="MS PGothic" pitchFamily="34" charset="-128"/>
                <a:cs typeface="Angsana New" pitchFamily="18" charset="-34"/>
              </a:rPr>
              <a:t>losses.</a:t>
            </a:r>
            <a:endParaRPr lang="en-GB" sz="2000" dirty="0">
              <a:latin typeface="Calibri" pitchFamily="34" charset="0"/>
              <a:ea typeface="MS PGothic" pitchFamily="34" charset="-128"/>
              <a:cs typeface="Angsana New" pitchFamily="18" charset="-34"/>
            </a:endParaRPr>
          </a:p>
        </p:txBody>
      </p:sp>
      <p:pic>
        <p:nvPicPr>
          <p:cNvPr id="1026" name="Picture 2" descr="https://encrypted-tbn0.gstatic.com/images?q=tbn:ANd9GcRorpY6rs4JuYwgn9AJa0fAsXfpE5lS1C7ArD-eWAc72OiKfC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6370" y="4570412"/>
            <a:ext cx="3437630" cy="2287588"/>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2"/>
          </p:nvPr>
        </p:nvSpPr>
        <p:spPr/>
        <p:txBody>
          <a:bodyPr/>
          <a:lstStyle/>
          <a:p>
            <a:fld id="{91349AB7-A4BE-486C-8D6C-30FB92447F88}" type="slidenum">
              <a:rPr lang="en-US" smtClean="0"/>
              <a:pPr/>
              <a:t>29</a:t>
            </a:fld>
            <a:endParaRPr lang="en-US"/>
          </a:p>
        </p:txBody>
      </p:sp>
    </p:spTree>
    <p:extLst>
      <p:ext uri="{BB962C8B-B14F-4D97-AF65-F5344CB8AC3E}">
        <p14:creationId xmlns:p14="http://schemas.microsoft.com/office/powerpoint/2010/main" val="297383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349AB7-A4BE-486C-8D6C-30FB92447F88}" type="slidenum">
              <a:rPr lang="en-US" smtClean="0"/>
              <a:pPr/>
              <a:t>3</a:t>
            </a:fld>
            <a:endParaRPr lang="en-US"/>
          </a:p>
        </p:txBody>
      </p:sp>
      <p:pic>
        <p:nvPicPr>
          <p:cNvPr id="2" name="Picture 1" descr="Coverpage ManualE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1700" y="0"/>
            <a:ext cx="4799735" cy="6858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cs typeface="Angsana New" pitchFamily="18" charset="-34"/>
              </a:rPr>
              <a:t>Hazard</a:t>
            </a:r>
            <a:r>
              <a:rPr lang="en-US" dirty="0" smtClean="0">
                <a:cs typeface="Angsana New" pitchFamily="18" charset="-34"/>
              </a:rPr>
              <a:t> </a:t>
            </a:r>
            <a:endParaRPr lang="en-US" dirty="0"/>
          </a:p>
        </p:txBody>
      </p:sp>
      <p:pic>
        <p:nvPicPr>
          <p:cNvPr id="5" name="Picture 3"/>
          <p:cNvPicPr>
            <a:picLocks noChangeAspect="1" noChangeArrowheads="1"/>
          </p:cNvPicPr>
          <p:nvPr/>
        </p:nvPicPr>
        <p:blipFill>
          <a:blip r:embed="rId2" cstate="print">
            <a:clrChange>
              <a:clrFrom>
                <a:srgbClr val="FAF1E8"/>
              </a:clrFrom>
              <a:clrTo>
                <a:srgbClr val="FAF1E8">
                  <a:alpha val="0"/>
                </a:srgbClr>
              </a:clrTo>
            </a:clrChange>
            <a:lum bright="12000" contrast="-6000"/>
          </a:blip>
          <a:srcRect l="8373" t="6226"/>
          <a:stretch>
            <a:fillRect/>
          </a:stretch>
        </p:blipFill>
        <p:spPr bwMode="auto">
          <a:xfrm>
            <a:off x="3200400" y="2286000"/>
            <a:ext cx="3335338" cy="2295525"/>
          </a:xfrm>
          <a:prstGeom prst="rect">
            <a:avLst/>
          </a:prstGeom>
          <a:noFill/>
          <a:ln w="9525">
            <a:noFill/>
            <a:miter lim="800000"/>
            <a:headEnd/>
            <a:tailEnd/>
          </a:ln>
        </p:spPr>
      </p:pic>
      <p:sp>
        <p:nvSpPr>
          <p:cNvPr id="4" name="Content Placeholder 2"/>
          <p:cNvSpPr>
            <a:spLocks noGrp="1"/>
          </p:cNvSpPr>
          <p:nvPr>
            <p:ph idx="1"/>
          </p:nvPr>
        </p:nvSpPr>
        <p:spPr>
          <a:xfrm>
            <a:off x="533400" y="1371600"/>
            <a:ext cx="8229600" cy="1676400"/>
          </a:xfrm>
        </p:spPr>
        <p:txBody>
          <a:bodyPr>
            <a:normAutofit lnSpcReduction="10000"/>
          </a:bodyPr>
          <a:lstStyle/>
          <a:p>
            <a:pPr marL="0" indent="0">
              <a:buNone/>
            </a:pPr>
            <a:r>
              <a:rPr lang="en-US" sz="2200" dirty="0" smtClean="0"/>
              <a:t>A </a:t>
            </a:r>
            <a:r>
              <a:rPr lang="en-US" sz="2200" b="1" dirty="0">
                <a:solidFill>
                  <a:srgbClr val="C00000"/>
                </a:solidFill>
                <a:cs typeface="Cordia New" pitchFamily="34" charset="-34"/>
              </a:rPr>
              <a:t>dangerous phenomenon, substance, human activity or condition </a:t>
            </a:r>
            <a:r>
              <a:rPr lang="en-US" sz="2200" dirty="0"/>
              <a:t>that may cause loss of life, injury or other health impacts, property damage, loss of livelihoods and services, social and economic disruption, or environmental damage. </a:t>
            </a:r>
            <a:endParaRPr lang="en-US" sz="2200" dirty="0" smtClean="0"/>
          </a:p>
          <a:p>
            <a:pPr marL="0" indent="0">
              <a:buNone/>
            </a:pPr>
            <a:r>
              <a:rPr lang="en-US" sz="1600" i="1" dirty="0" smtClean="0"/>
              <a:t>(UNISDR 2009)</a:t>
            </a:r>
          </a:p>
          <a:p>
            <a:pPr marL="0" indent="0">
              <a:buNone/>
            </a:pPr>
            <a:endParaRPr lang="en-US" sz="2300" dirty="0" smtClean="0"/>
          </a:p>
          <a:p>
            <a:pPr marL="0" indent="0">
              <a:buNone/>
            </a:pPr>
            <a:endParaRPr lang="en-US" sz="2200" dirty="0" smtClean="0">
              <a:cs typeface="Cordia New" pitchFamily="34" charset="-34"/>
            </a:endParaRPr>
          </a:p>
          <a:p>
            <a:pPr eaLnBrk="1" hangingPunct="1">
              <a:buFont typeface="Arial" charset="0"/>
              <a:buNone/>
            </a:pPr>
            <a:endParaRPr lang="en-US" sz="2200" dirty="0" smtClean="0">
              <a:cs typeface="Cordia New" pitchFamily="34" charset="-34"/>
            </a:endParaRPr>
          </a:p>
          <a:p>
            <a:pPr eaLnBrk="1" hangingPunct="1">
              <a:buFont typeface="Wingdings" pitchFamily="2" charset="2"/>
              <a:buChar char="Ø"/>
            </a:pPr>
            <a:endParaRPr lang="en-US" sz="2200" b="1" i="1" dirty="0" smtClean="0">
              <a:cs typeface="Cordia New" pitchFamily="34" charset="-34"/>
            </a:endParaRPr>
          </a:p>
          <a:p>
            <a:pPr algn="ctr" eaLnBrk="1" hangingPunct="1">
              <a:buFont typeface="Arial" charset="0"/>
              <a:buNone/>
            </a:pPr>
            <a:endParaRPr lang="en-US" sz="2200" b="1" dirty="0" smtClean="0">
              <a:cs typeface="Cordia New" pitchFamily="34" charset="-34"/>
            </a:endParaRPr>
          </a:p>
        </p:txBody>
      </p:sp>
      <p:sp>
        <p:nvSpPr>
          <p:cNvPr id="6" name="Rectangle 5"/>
          <p:cNvSpPr/>
          <p:nvPr/>
        </p:nvSpPr>
        <p:spPr>
          <a:xfrm>
            <a:off x="6771776" y="2895600"/>
            <a:ext cx="2372224" cy="923330"/>
          </a:xfrm>
          <a:prstGeom prst="rect">
            <a:avLst/>
          </a:prstGeom>
        </p:spPr>
        <p:txBody>
          <a:bodyPr wrap="square">
            <a:spAutoFit/>
          </a:bodyPr>
          <a:lstStyle/>
          <a:p>
            <a:pPr algn="thaiDist">
              <a:spcBef>
                <a:spcPct val="20000"/>
              </a:spcBef>
              <a:buFont typeface="Wingdings" pitchFamily="2" charset="2"/>
              <a:buNone/>
              <a:defRPr/>
            </a:pPr>
            <a:r>
              <a:rPr lang="en-US" b="1" dirty="0">
                <a:solidFill>
                  <a:schemeClr val="accent2"/>
                </a:solidFill>
                <a:cs typeface="Angsana New" pitchFamily="18" charset="-34"/>
              </a:rPr>
              <a:t>There is a potential for occurrence of an event</a:t>
            </a:r>
            <a:endParaRPr lang="en-GB" b="1" dirty="0">
              <a:solidFill>
                <a:schemeClr val="accent2"/>
              </a:solidFill>
              <a:cs typeface="Angsana New" pitchFamily="18" charset="-34"/>
            </a:endParaRPr>
          </a:p>
        </p:txBody>
      </p:sp>
      <p:sp>
        <p:nvSpPr>
          <p:cNvPr id="7" name="Rectangle 6"/>
          <p:cNvSpPr/>
          <p:nvPr/>
        </p:nvSpPr>
        <p:spPr>
          <a:xfrm>
            <a:off x="0" y="4495800"/>
            <a:ext cx="2438400" cy="656590"/>
          </a:xfrm>
          <a:prstGeom prst="rect">
            <a:avLst/>
          </a:prstGeom>
        </p:spPr>
        <p:txBody>
          <a:bodyPr wrap="square">
            <a:spAutoFit/>
          </a:bodyPr>
          <a:lstStyle/>
          <a:p>
            <a:pPr>
              <a:lnSpc>
                <a:spcPts val="2200"/>
              </a:lnSpc>
              <a:defRPr/>
            </a:pPr>
            <a:r>
              <a:rPr lang="en-US" i="1" dirty="0" smtClean="0">
                <a:ea typeface="MS PGothic" pitchFamily="34" charset="-128"/>
                <a:cs typeface="Angsana New" pitchFamily="18" charset="-34"/>
              </a:rPr>
              <a:t>Biological Hazards	</a:t>
            </a:r>
            <a:endParaRPr lang="en-US" i="1" dirty="0">
              <a:ea typeface="MS PGothic" pitchFamily="34" charset="-128"/>
              <a:cs typeface="Angsana New" pitchFamily="18" charset="-34"/>
            </a:endParaRPr>
          </a:p>
        </p:txBody>
      </p:sp>
      <p:sp>
        <p:nvSpPr>
          <p:cNvPr id="8" name="Rectangle 7"/>
          <p:cNvSpPr/>
          <p:nvPr/>
        </p:nvSpPr>
        <p:spPr>
          <a:xfrm>
            <a:off x="3048000" y="4572000"/>
            <a:ext cx="2362200" cy="656590"/>
          </a:xfrm>
          <a:prstGeom prst="rect">
            <a:avLst/>
          </a:prstGeom>
        </p:spPr>
        <p:txBody>
          <a:bodyPr wrap="square">
            <a:spAutoFit/>
          </a:bodyPr>
          <a:lstStyle/>
          <a:p>
            <a:pPr>
              <a:lnSpc>
                <a:spcPts val="2200"/>
              </a:lnSpc>
              <a:defRPr/>
            </a:pPr>
            <a:r>
              <a:rPr lang="en-US" i="1" dirty="0" smtClean="0">
                <a:ea typeface="MS PGothic" pitchFamily="34" charset="-128"/>
                <a:cs typeface="Angsana New" pitchFamily="18" charset="-34"/>
              </a:rPr>
              <a:t>Geological Hazards	</a:t>
            </a:r>
            <a:endParaRPr lang="en-US" i="1" dirty="0">
              <a:ea typeface="MS PGothic" pitchFamily="34" charset="-128"/>
              <a:cs typeface="Angsana New" pitchFamily="18" charset="-34"/>
            </a:endParaRPr>
          </a:p>
        </p:txBody>
      </p:sp>
      <p:sp>
        <p:nvSpPr>
          <p:cNvPr id="9" name="Rectangle 8"/>
          <p:cNvSpPr/>
          <p:nvPr/>
        </p:nvSpPr>
        <p:spPr>
          <a:xfrm>
            <a:off x="6477000" y="4419600"/>
            <a:ext cx="2667000" cy="656590"/>
          </a:xfrm>
          <a:prstGeom prst="rect">
            <a:avLst/>
          </a:prstGeom>
        </p:spPr>
        <p:txBody>
          <a:bodyPr wrap="square">
            <a:spAutoFit/>
          </a:bodyPr>
          <a:lstStyle/>
          <a:p>
            <a:pPr>
              <a:lnSpc>
                <a:spcPts val="2200"/>
              </a:lnSpc>
              <a:defRPr/>
            </a:pPr>
            <a:r>
              <a:rPr lang="en-US" i="1" dirty="0" err="1" smtClean="0">
                <a:ea typeface="MS PGothic" pitchFamily="34" charset="-128"/>
                <a:cs typeface="Angsana New" pitchFamily="18" charset="-34"/>
              </a:rPr>
              <a:t>Hydrometeorological</a:t>
            </a:r>
            <a:r>
              <a:rPr lang="en-US" i="1" dirty="0" smtClean="0">
                <a:ea typeface="MS PGothic" pitchFamily="34" charset="-128"/>
                <a:cs typeface="Angsana New" pitchFamily="18" charset="-34"/>
              </a:rPr>
              <a:t> Hazards	</a:t>
            </a:r>
            <a:endParaRPr lang="en-US" i="1" dirty="0">
              <a:ea typeface="MS PGothic" pitchFamily="34" charset="-128"/>
              <a:cs typeface="Angsana New" pitchFamily="18" charset="-34"/>
            </a:endParaRPr>
          </a:p>
        </p:txBody>
      </p:sp>
      <p:pic>
        <p:nvPicPr>
          <p:cNvPr id="12290" name="Picture 2" descr="http://t0.gstatic.com/images?q=tbn:ANd9GcTPYsNwrD3xYciUd-7sEuIYxB76cXduWfrJtguQLNBu-_w8fPqS2A"/>
          <p:cNvPicPr>
            <a:picLocks noChangeAspect="1" noChangeArrowheads="1"/>
          </p:cNvPicPr>
          <p:nvPr/>
        </p:nvPicPr>
        <p:blipFill>
          <a:blip r:embed="rId3" cstate="print"/>
          <a:srcRect/>
          <a:stretch>
            <a:fillRect/>
          </a:stretch>
        </p:blipFill>
        <p:spPr bwMode="auto">
          <a:xfrm>
            <a:off x="0" y="4823381"/>
            <a:ext cx="1524000" cy="2034619"/>
          </a:xfrm>
          <a:prstGeom prst="rect">
            <a:avLst/>
          </a:prstGeom>
          <a:noFill/>
        </p:spPr>
      </p:pic>
      <p:pic>
        <p:nvPicPr>
          <p:cNvPr id="10" name="Picture 2" descr="http://t1.gstatic.com/images?q=tbn:ANd9GcSyXqW7EteyDJfmGUd_Q_EMUvja-WcFuUGxYGzEXT8IOe5gDemyA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1" y="5073115"/>
            <a:ext cx="2285999" cy="17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http://www.miadhu.com/wp-content/uploads/2012/04/endonezyada-siddetli-deprem1-400x21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9400" y="4953000"/>
            <a:ext cx="2849229" cy="1905000"/>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11"/>
          <p:cNvSpPr>
            <a:spLocks noGrp="1"/>
          </p:cNvSpPr>
          <p:nvPr>
            <p:ph type="sldNum" sz="quarter" idx="12"/>
          </p:nvPr>
        </p:nvSpPr>
        <p:spPr/>
        <p:txBody>
          <a:bodyPr/>
          <a:lstStyle/>
          <a:p>
            <a:fld id="{91349AB7-A4BE-486C-8D6C-30FB92447F88}" type="slidenum">
              <a:rPr lang="en-US" smtClean="0"/>
              <a:pPr/>
              <a:t>30</a:t>
            </a:fld>
            <a:endParaRPr lang="en-US"/>
          </a:p>
        </p:txBody>
      </p:sp>
    </p:spTree>
    <p:extLst>
      <p:ext uri="{BB962C8B-B14F-4D97-AF65-F5344CB8AC3E}">
        <p14:creationId xmlns:p14="http://schemas.microsoft.com/office/powerpoint/2010/main" val="403423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2600" y="381000"/>
            <a:ext cx="3352800" cy="1143000"/>
          </a:xfrm>
        </p:spPr>
        <p:txBody>
          <a:bodyPr>
            <a:normAutofit fontScale="90000"/>
          </a:bodyPr>
          <a:lstStyle/>
          <a:p>
            <a:r>
              <a:rPr lang="en-US" b="1" dirty="0" smtClean="0"/>
              <a:t>Potential Hazards in Myanmar</a:t>
            </a:r>
            <a:endParaRPr lang="en-US" b="1" dirty="0"/>
          </a:p>
        </p:txBody>
      </p:sp>
      <p:pic>
        <p:nvPicPr>
          <p:cNvPr id="3" name="Picture 2"/>
          <p:cNvPicPr>
            <a:picLocks noChangeAspect="1" noChangeArrowheads="1"/>
          </p:cNvPicPr>
          <p:nvPr/>
        </p:nvPicPr>
        <p:blipFill>
          <a:blip r:embed="rId2" cstate="print"/>
          <a:srcRect/>
          <a:stretch>
            <a:fillRect/>
          </a:stretch>
        </p:blipFill>
        <p:spPr bwMode="auto">
          <a:xfrm>
            <a:off x="0" y="1"/>
            <a:ext cx="5562600" cy="68580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91349AB7-A4BE-486C-8D6C-30FB92447F88}" type="slidenum">
              <a:rPr lang="en-US" smtClean="0"/>
              <a:pPr/>
              <a:t>31</a:t>
            </a:fld>
            <a:endParaRPr lang="en-US"/>
          </a:p>
        </p:txBody>
      </p:sp>
      <p:sp>
        <p:nvSpPr>
          <p:cNvPr id="7" name="TextBox 6"/>
          <p:cNvSpPr txBox="1"/>
          <p:nvPr/>
        </p:nvSpPr>
        <p:spPr>
          <a:xfrm>
            <a:off x="5562600" y="6273225"/>
            <a:ext cx="1752600" cy="584775"/>
          </a:xfrm>
          <a:prstGeom prst="rect">
            <a:avLst/>
          </a:prstGeom>
          <a:noFill/>
        </p:spPr>
        <p:txBody>
          <a:bodyPr wrap="square" rtlCol="0">
            <a:spAutoFit/>
          </a:bodyPr>
          <a:lstStyle/>
          <a:p>
            <a:r>
              <a:rPr lang="en-US" sz="1600" dirty="0" smtClean="0">
                <a:latin typeface="Calibri" pitchFamily="34" charset="0"/>
              </a:rPr>
              <a:t>OCHA, March 2011</a:t>
            </a:r>
            <a:endParaRPr lang="en-US" sz="1600" dirty="0">
              <a:latin typeface="Calibri" pitchFamily="34" charset="0"/>
            </a:endParaRPr>
          </a:p>
        </p:txBody>
      </p:sp>
    </p:spTree>
    <p:extLst>
      <p:ext uri="{BB962C8B-B14F-4D97-AF65-F5344CB8AC3E}">
        <p14:creationId xmlns:p14="http://schemas.microsoft.com/office/powerpoint/2010/main" val="36379886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cs typeface="Angsana New" pitchFamily="18" charset="-34"/>
              </a:rPr>
              <a:t>Vulnerability</a:t>
            </a:r>
            <a:endParaRPr lang="en-US" sz="3600" dirty="0"/>
          </a:p>
        </p:txBody>
      </p:sp>
      <p:sp>
        <p:nvSpPr>
          <p:cNvPr id="4" name="Content Placeholder 2"/>
          <p:cNvSpPr>
            <a:spLocks noGrp="1"/>
          </p:cNvSpPr>
          <p:nvPr>
            <p:ph idx="1"/>
          </p:nvPr>
        </p:nvSpPr>
        <p:spPr>
          <a:xfrm>
            <a:off x="457200" y="1295400"/>
            <a:ext cx="8286750" cy="1066800"/>
          </a:xfrm>
        </p:spPr>
        <p:txBody>
          <a:bodyPr>
            <a:normAutofit/>
          </a:bodyPr>
          <a:lstStyle/>
          <a:p>
            <a:pPr marL="0" indent="0" eaLnBrk="1" hangingPunct="1">
              <a:buFont typeface="Arial" charset="0"/>
              <a:buNone/>
            </a:pPr>
            <a:r>
              <a:rPr lang="en-US" sz="2200" dirty="0" smtClean="0">
                <a:cs typeface="Cordia New" pitchFamily="34" charset="-34"/>
              </a:rPr>
              <a:t>The </a:t>
            </a:r>
            <a:r>
              <a:rPr lang="en-US" sz="2200" b="1" dirty="0">
                <a:solidFill>
                  <a:srgbClr val="C00000"/>
                </a:solidFill>
                <a:cs typeface="Cordia New" pitchFamily="34" charset="-34"/>
              </a:rPr>
              <a:t>characteristics and circumstances </a:t>
            </a:r>
            <a:r>
              <a:rPr lang="en-US" sz="2200" dirty="0" smtClean="0">
                <a:cs typeface="Cordia New" pitchFamily="34" charset="-34"/>
              </a:rPr>
              <a:t>of a community, system or asset  that </a:t>
            </a:r>
            <a:r>
              <a:rPr lang="en-US" sz="2200" dirty="0">
                <a:cs typeface="Cordia New" pitchFamily="34" charset="-34"/>
              </a:rPr>
              <a:t>make it </a:t>
            </a:r>
            <a:r>
              <a:rPr lang="en-US" sz="2200" b="1" dirty="0">
                <a:solidFill>
                  <a:srgbClr val="C00000"/>
                </a:solidFill>
                <a:cs typeface="Cordia New" pitchFamily="34" charset="-34"/>
              </a:rPr>
              <a:t>susceptible to the damaging effects of a </a:t>
            </a:r>
            <a:r>
              <a:rPr lang="en-US" sz="2200" b="1" dirty="0" smtClean="0">
                <a:solidFill>
                  <a:srgbClr val="C00000"/>
                </a:solidFill>
                <a:cs typeface="Cordia New" pitchFamily="34" charset="-34"/>
              </a:rPr>
              <a:t>hazard. </a:t>
            </a:r>
          </a:p>
          <a:p>
            <a:pPr eaLnBrk="1" hangingPunct="1">
              <a:buFont typeface="Arial" charset="0"/>
              <a:buNone/>
            </a:pPr>
            <a:r>
              <a:rPr lang="en-US" sz="1600" i="1" dirty="0" smtClean="0">
                <a:cs typeface="Cordia New" pitchFamily="34" charset="-34"/>
              </a:rPr>
              <a:t> </a:t>
            </a:r>
            <a:r>
              <a:rPr lang="en-GB" sz="1600" i="1" dirty="0" smtClean="0">
                <a:cs typeface="Cordia New" pitchFamily="34" charset="-34"/>
              </a:rPr>
              <a:t>(UNISDR 2009)</a:t>
            </a:r>
            <a:endParaRPr lang="en-US" sz="1600" i="1" dirty="0" smtClean="0">
              <a:cs typeface="Cordia New" pitchFamily="34" charset="-34"/>
            </a:endParaRPr>
          </a:p>
          <a:p>
            <a:pPr eaLnBrk="1" hangingPunct="1"/>
            <a:endParaRPr lang="en-US" sz="2200" b="1" dirty="0" smtClean="0">
              <a:cs typeface="Cordia New" pitchFamily="34" charset="-34"/>
            </a:endParaRPr>
          </a:p>
          <a:p>
            <a:pPr lvl="1" eaLnBrk="1" hangingPunct="1">
              <a:buFont typeface="Arial" charset="0"/>
              <a:buNone/>
            </a:pPr>
            <a:endParaRPr lang="en-US" sz="2200" b="1" dirty="0" smtClean="0">
              <a:cs typeface="Cordia New" pitchFamily="34" charset="-34"/>
            </a:endParaRPr>
          </a:p>
          <a:p>
            <a:pPr lvl="1" eaLnBrk="1" hangingPunct="1">
              <a:buFont typeface="Arial" charset="0"/>
              <a:buNone/>
            </a:pPr>
            <a:endParaRPr lang="en-GB" sz="2200" b="1" dirty="0" smtClean="0">
              <a:cs typeface="Cordia New" pitchFamily="34" charset="-34"/>
            </a:endParaRPr>
          </a:p>
          <a:p>
            <a:pPr eaLnBrk="1" hangingPunct="1"/>
            <a:endParaRPr lang="en-GB" sz="2200" dirty="0" smtClean="0">
              <a:cs typeface="Cordia New" pitchFamily="34" charset="-34"/>
            </a:endParaRPr>
          </a:p>
        </p:txBody>
      </p:sp>
      <p:sp>
        <p:nvSpPr>
          <p:cNvPr id="5" name="Rectangle 4"/>
          <p:cNvSpPr/>
          <p:nvPr/>
        </p:nvSpPr>
        <p:spPr>
          <a:xfrm>
            <a:off x="457200" y="2743200"/>
            <a:ext cx="2590800" cy="3046988"/>
          </a:xfrm>
          <a:prstGeom prst="rect">
            <a:avLst/>
          </a:prstGeom>
        </p:spPr>
        <p:txBody>
          <a:bodyPr wrap="square">
            <a:spAutoFit/>
          </a:bodyPr>
          <a:lstStyle/>
          <a:p>
            <a:r>
              <a:rPr lang="en-US" sz="2400" dirty="0" smtClean="0">
                <a:latin typeface="Calibri" pitchFamily="34" charset="0"/>
              </a:rPr>
              <a:t>There are many aspects of vulnerability, arising from various </a:t>
            </a:r>
            <a:r>
              <a:rPr lang="en-US" sz="2400" b="1" dirty="0" smtClean="0">
                <a:solidFill>
                  <a:srgbClr val="C00000"/>
                </a:solidFill>
                <a:latin typeface="Calibri" pitchFamily="34" charset="0"/>
              </a:rPr>
              <a:t>physical, social, economic, and environmental factors</a:t>
            </a:r>
            <a:r>
              <a:rPr lang="en-US" sz="2400" dirty="0" smtClean="0">
                <a:latin typeface="Calibri" pitchFamily="34" charset="0"/>
              </a:rPr>
              <a:t>.</a:t>
            </a:r>
            <a:endParaRPr lang="en-US" sz="2400" dirty="0">
              <a:latin typeface="Calibri" pitchFamily="34" charset="0"/>
            </a:endParaRPr>
          </a:p>
        </p:txBody>
      </p:sp>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9400" y="2057400"/>
            <a:ext cx="3886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descr="C:\Users\CRMFujitsu\Desktop\Phtos\Vunerability_Banglades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8447" y="4799588"/>
            <a:ext cx="397762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12"/>
          </p:nvPr>
        </p:nvSpPr>
        <p:spPr/>
        <p:txBody>
          <a:bodyPr/>
          <a:lstStyle/>
          <a:p>
            <a:fld id="{91349AB7-A4BE-486C-8D6C-30FB92447F88}" type="slidenum">
              <a:rPr lang="en-US" smtClean="0"/>
              <a:pPr/>
              <a:t>32</a:t>
            </a:fld>
            <a:endParaRPr lang="en-US"/>
          </a:p>
        </p:txBody>
      </p:sp>
    </p:spTree>
    <p:extLst>
      <p:ext uri="{BB962C8B-B14F-4D97-AF65-F5344CB8AC3E}">
        <p14:creationId xmlns:p14="http://schemas.microsoft.com/office/powerpoint/2010/main" val="11883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4036" y="4508092"/>
            <a:ext cx="2635474" cy="202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GB" b="1" dirty="0" smtClean="0">
                <a:cs typeface="Angsana New" pitchFamily="18" charset="-34"/>
              </a:rPr>
              <a:t>Capacities</a:t>
            </a:r>
            <a:endParaRPr lang="en-US" sz="3200" dirty="0"/>
          </a:p>
        </p:txBody>
      </p:sp>
      <p:sp>
        <p:nvSpPr>
          <p:cNvPr id="3" name="Content Placeholder 2"/>
          <p:cNvSpPr>
            <a:spLocks noGrp="1"/>
          </p:cNvSpPr>
          <p:nvPr>
            <p:ph idx="1"/>
          </p:nvPr>
        </p:nvSpPr>
        <p:spPr>
          <a:xfrm>
            <a:off x="4038600" y="1600200"/>
            <a:ext cx="3505200" cy="3352800"/>
          </a:xfrm>
        </p:spPr>
        <p:txBody>
          <a:bodyPr>
            <a:normAutofit/>
          </a:bodyPr>
          <a:lstStyle/>
          <a:p>
            <a:pPr marL="0" indent="0">
              <a:buNone/>
            </a:pPr>
            <a:r>
              <a:rPr lang="en-GB" sz="2800" dirty="0" smtClean="0"/>
              <a:t>Those positive condition or abilities which increase a </a:t>
            </a:r>
            <a:r>
              <a:rPr lang="en-GB" sz="2800" b="1" dirty="0">
                <a:solidFill>
                  <a:srgbClr val="C00000"/>
                </a:solidFill>
                <a:cs typeface="Cordia New" pitchFamily="34" charset="-34"/>
              </a:rPr>
              <a:t>community</a:t>
            </a:r>
            <a:r>
              <a:rPr lang="en-GB" altLang="en-US" sz="2800" b="1" dirty="0">
                <a:solidFill>
                  <a:srgbClr val="C00000"/>
                </a:solidFill>
                <a:cs typeface="Cordia New" pitchFamily="34" charset="-34"/>
              </a:rPr>
              <a:t>’</a:t>
            </a:r>
            <a:r>
              <a:rPr lang="en-GB" sz="2800" b="1" dirty="0">
                <a:solidFill>
                  <a:srgbClr val="C00000"/>
                </a:solidFill>
                <a:cs typeface="Cordia New" pitchFamily="34" charset="-34"/>
              </a:rPr>
              <a:t>s ability</a:t>
            </a:r>
            <a:r>
              <a:rPr lang="en-GB" sz="2800" dirty="0" smtClean="0"/>
              <a:t> to deal with hazards</a:t>
            </a:r>
            <a:r>
              <a:rPr lang="en-GB" sz="2800" b="1" dirty="0" smtClean="0"/>
              <a:t>.</a:t>
            </a:r>
            <a:endParaRPr lang="en-US" sz="2800" dirty="0"/>
          </a:p>
        </p:txBody>
      </p:sp>
      <p:pic>
        <p:nvPicPr>
          <p:cNvPr id="5" name="Content Placeholder 1"/>
          <p:cNvPicPr>
            <a:picLocks noChangeAspect="1"/>
          </p:cNvPicPr>
          <p:nvPr/>
        </p:nvPicPr>
        <p:blipFill>
          <a:blip r:embed="rId3" cstate="print">
            <a:extLst>
              <a:ext uri="{28A0092B-C50C-407E-A947-70E740481C1C}">
                <a14:useLocalDpi xmlns:a14="http://schemas.microsoft.com/office/drawing/2010/main" val="0"/>
              </a:ext>
            </a:extLst>
          </a:blip>
          <a:srcRect t="13289" b="13289"/>
          <a:stretch>
            <a:fillRect/>
          </a:stretch>
        </p:blipFill>
        <p:spPr bwMode="auto">
          <a:xfrm>
            <a:off x="194172" y="4550530"/>
            <a:ext cx="3411809" cy="191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705" y="1939413"/>
            <a:ext cx="340746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12"/>
          </p:nvPr>
        </p:nvSpPr>
        <p:spPr/>
        <p:txBody>
          <a:bodyPr/>
          <a:lstStyle/>
          <a:p>
            <a:fld id="{91349AB7-A4BE-486C-8D6C-30FB92447F88}" type="slidenum">
              <a:rPr lang="en-US" smtClean="0"/>
              <a:pPr/>
              <a:t>33</a:t>
            </a:fld>
            <a:endParaRPr lang="en-US"/>
          </a:p>
        </p:txBody>
      </p:sp>
    </p:spTree>
    <p:extLst>
      <p:ext uri="{BB962C8B-B14F-4D97-AF65-F5344CB8AC3E}">
        <p14:creationId xmlns:p14="http://schemas.microsoft.com/office/powerpoint/2010/main" val="303703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507" y="464575"/>
            <a:ext cx="8153400" cy="1143000"/>
          </a:xfrm>
        </p:spPr>
        <p:txBody>
          <a:bodyPr>
            <a:normAutofit/>
          </a:bodyPr>
          <a:lstStyle/>
          <a:p>
            <a:r>
              <a:rPr lang="en-US" b="1" dirty="0" smtClean="0"/>
              <a:t>Exposure of Elements At-Risk</a:t>
            </a:r>
            <a:endParaRPr lang="en-US" b="1" dirty="0"/>
          </a:p>
        </p:txBody>
      </p:sp>
      <p:pic>
        <p:nvPicPr>
          <p:cNvPr id="4" name="Picture 6"/>
          <p:cNvPicPr>
            <a:picLocks noChangeAspect="1" noChangeArrowheads="1"/>
          </p:cNvPicPr>
          <p:nvPr/>
        </p:nvPicPr>
        <p:blipFill>
          <a:blip r:embed="rId2" cstate="print"/>
          <a:srcRect/>
          <a:stretch>
            <a:fillRect/>
          </a:stretch>
        </p:blipFill>
        <p:spPr bwMode="auto">
          <a:xfrm>
            <a:off x="304800" y="1371600"/>
            <a:ext cx="3733800" cy="5131479"/>
          </a:xfrm>
          <a:prstGeom prst="rect">
            <a:avLst/>
          </a:prstGeom>
          <a:noFill/>
          <a:ln w="9525">
            <a:noFill/>
            <a:miter lim="800000"/>
            <a:headEnd/>
            <a:tailEnd/>
          </a:ln>
        </p:spPr>
      </p:pic>
      <p:sp>
        <p:nvSpPr>
          <p:cNvPr id="5" name="Rectangle 4"/>
          <p:cNvSpPr/>
          <p:nvPr/>
        </p:nvSpPr>
        <p:spPr>
          <a:xfrm rot="16200000">
            <a:off x="2059686" y="3960114"/>
            <a:ext cx="4479560" cy="369332"/>
          </a:xfrm>
          <a:prstGeom prst="rect">
            <a:avLst/>
          </a:prstGeom>
        </p:spPr>
        <p:txBody>
          <a:bodyPr wrap="none">
            <a:spAutoFit/>
          </a:bodyPr>
          <a:lstStyle/>
          <a:p>
            <a:pPr algn="r"/>
            <a:r>
              <a:rPr lang="en-US" dirty="0" smtClean="0">
                <a:latin typeface="Calibri" pitchFamily="34" charset="0"/>
                <a:cs typeface="Calibri" pitchFamily="34" charset="0"/>
              </a:rPr>
              <a:t>Riverfront slums, </a:t>
            </a:r>
            <a:r>
              <a:rPr lang="en-US" dirty="0" err="1" smtClean="0">
                <a:latin typeface="Calibri" pitchFamily="34" charset="0"/>
                <a:cs typeface="Calibri" pitchFamily="34" charset="0"/>
              </a:rPr>
              <a:t>Ahmedabad</a:t>
            </a:r>
            <a:r>
              <a:rPr lang="en-US" dirty="0" smtClean="0">
                <a:latin typeface="Calibri" pitchFamily="34" charset="0"/>
                <a:cs typeface="Calibri" pitchFamily="34" charset="0"/>
              </a:rPr>
              <a:t>, February, 2010</a:t>
            </a:r>
            <a:endParaRPr lang="en-US" dirty="0">
              <a:latin typeface="Calibri" pitchFamily="34" charset="0"/>
              <a:cs typeface="Calibri" pitchFamily="34" charset="0"/>
            </a:endParaRPr>
          </a:p>
        </p:txBody>
      </p:sp>
      <p:sp>
        <p:nvSpPr>
          <p:cNvPr id="6" name="Rectangle 7"/>
          <p:cNvSpPr>
            <a:spLocks noChangeArrowheads="1"/>
          </p:cNvSpPr>
          <p:nvPr/>
        </p:nvSpPr>
        <p:spPr bwMode="auto">
          <a:xfrm>
            <a:off x="0" y="6627167"/>
            <a:ext cx="9525000" cy="276999"/>
          </a:xfrm>
          <a:prstGeom prst="rect">
            <a:avLst/>
          </a:prstGeom>
          <a:noFill/>
          <a:ln w="9525">
            <a:noFill/>
            <a:miter lim="800000"/>
            <a:headEnd/>
            <a:tailEnd/>
          </a:ln>
        </p:spPr>
        <p:txBody>
          <a:bodyPr wrap="square">
            <a:spAutoFit/>
          </a:bodyPr>
          <a:lstStyle/>
          <a:p>
            <a:r>
              <a:rPr lang="en-US" sz="1200" i="1" dirty="0">
                <a:latin typeface="Calibri" pitchFamily="34" charset="0"/>
                <a:cs typeface="Calibri" pitchFamily="34" charset="0"/>
              </a:rPr>
              <a:t>http://affordablehousinginstitute.org/blogs/us/2010/02/a-snapshot-of-indias-housing-situation-part-2-the-opportunities.html</a:t>
            </a:r>
          </a:p>
        </p:txBody>
      </p:sp>
      <p:sp>
        <p:nvSpPr>
          <p:cNvPr id="7" name="Rectangle 6"/>
          <p:cNvSpPr/>
          <p:nvPr/>
        </p:nvSpPr>
        <p:spPr>
          <a:xfrm>
            <a:off x="4953000" y="1600201"/>
            <a:ext cx="3505200" cy="3908762"/>
          </a:xfrm>
          <a:prstGeom prst="rect">
            <a:avLst/>
          </a:prstGeom>
        </p:spPr>
        <p:txBody>
          <a:bodyPr wrap="square">
            <a:spAutoFit/>
          </a:bodyPr>
          <a:lstStyle/>
          <a:p>
            <a:r>
              <a:rPr lang="en-GB" sz="2800" dirty="0" smtClean="0">
                <a:latin typeface="Calibri" pitchFamily="34" charset="0"/>
              </a:rPr>
              <a:t>People, property, systems, or other elements </a:t>
            </a:r>
            <a:r>
              <a:rPr lang="en-GB" sz="2800" b="1" dirty="0" smtClean="0">
                <a:solidFill>
                  <a:srgbClr val="C00000"/>
                </a:solidFill>
                <a:latin typeface="Calibri" pitchFamily="34" charset="0"/>
                <a:cs typeface="Cordia New" pitchFamily="34" charset="-34"/>
              </a:rPr>
              <a:t>exposed to known hazard</a:t>
            </a:r>
            <a:r>
              <a:rPr lang="en-GB" sz="2800" dirty="0" smtClean="0">
                <a:latin typeface="Calibri" pitchFamily="34" charset="0"/>
                <a:cs typeface="Cordia New" pitchFamily="34" charset="-34"/>
              </a:rPr>
              <a:t>, which are likely to be adversely affected by the impact of the hazard.</a:t>
            </a:r>
            <a:endParaRPr lang="en-US" sz="2800" dirty="0" smtClean="0">
              <a:latin typeface="Calibri" pitchFamily="34" charset="0"/>
            </a:endParaRPr>
          </a:p>
          <a:p>
            <a:endParaRPr lang="en-US" sz="2400" dirty="0">
              <a:latin typeface="Calibri" pitchFamily="34" charset="0"/>
            </a:endParaRPr>
          </a:p>
        </p:txBody>
      </p:sp>
      <p:sp>
        <p:nvSpPr>
          <p:cNvPr id="8" name="Slide Number Placeholder 7"/>
          <p:cNvSpPr>
            <a:spLocks noGrp="1"/>
          </p:cNvSpPr>
          <p:nvPr>
            <p:ph type="sldNum" sz="quarter" idx="12"/>
          </p:nvPr>
        </p:nvSpPr>
        <p:spPr/>
        <p:txBody>
          <a:bodyPr/>
          <a:lstStyle/>
          <a:p>
            <a:fld id="{91349AB7-A4BE-486C-8D6C-30FB92447F88}" type="slidenum">
              <a:rPr lang="en-US" smtClean="0"/>
              <a:pPr/>
              <a:t>34</a:t>
            </a:fld>
            <a:endParaRPr lang="en-US"/>
          </a:p>
        </p:txBody>
      </p:sp>
    </p:spTree>
    <p:extLst>
      <p:ext uri="{BB962C8B-B14F-4D97-AF65-F5344CB8AC3E}">
        <p14:creationId xmlns:p14="http://schemas.microsoft.com/office/powerpoint/2010/main" val="35913901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cs typeface="Angsana New" pitchFamily="18" charset="-34"/>
              </a:rPr>
              <a:t>Risk</a:t>
            </a:r>
            <a:endParaRPr lang="en-US" b="1" dirty="0"/>
          </a:p>
        </p:txBody>
      </p:sp>
      <p:sp>
        <p:nvSpPr>
          <p:cNvPr id="3" name="Content Placeholder 2"/>
          <p:cNvSpPr>
            <a:spLocks noGrp="1"/>
          </p:cNvSpPr>
          <p:nvPr>
            <p:ph idx="1"/>
          </p:nvPr>
        </p:nvSpPr>
        <p:spPr>
          <a:xfrm>
            <a:off x="457200" y="1600201"/>
            <a:ext cx="8229600" cy="2057400"/>
          </a:xfrm>
        </p:spPr>
        <p:txBody>
          <a:bodyPr>
            <a:normAutofit/>
          </a:bodyPr>
          <a:lstStyle/>
          <a:p>
            <a:pPr marL="0" indent="0">
              <a:buNone/>
            </a:pPr>
            <a:r>
              <a:rPr lang="en-US" sz="2400" dirty="0"/>
              <a:t>The </a:t>
            </a:r>
            <a:r>
              <a:rPr lang="en-US" sz="2400" b="1" dirty="0">
                <a:solidFill>
                  <a:srgbClr val="C00000"/>
                </a:solidFill>
              </a:rPr>
              <a:t>probability</a:t>
            </a:r>
            <a:r>
              <a:rPr lang="en-US" sz="2400" dirty="0">
                <a:solidFill>
                  <a:schemeClr val="accent2"/>
                </a:solidFill>
              </a:rPr>
              <a:t> </a:t>
            </a:r>
            <a:r>
              <a:rPr lang="en-US" sz="2400" dirty="0"/>
              <a:t>of harmful consequences, or expected losses (deaths, injuries, property, livelihoods, economic activity disrupted or environment damaged) resulting from interactions between natural or human-induced hazards and vulnerable conditions. </a:t>
            </a:r>
          </a:p>
          <a:p>
            <a:endParaRPr lang="en-US" sz="2400" dirty="0"/>
          </a:p>
        </p:txBody>
      </p:sp>
      <p:grpSp>
        <p:nvGrpSpPr>
          <p:cNvPr id="4" name="Group 11"/>
          <p:cNvGrpSpPr/>
          <p:nvPr/>
        </p:nvGrpSpPr>
        <p:grpSpPr>
          <a:xfrm>
            <a:off x="228600" y="3886200"/>
            <a:ext cx="8686800" cy="1681162"/>
            <a:chOff x="1632417" y="3426008"/>
            <a:chExt cx="8208962" cy="1681162"/>
          </a:xfrm>
        </p:grpSpPr>
        <p:sp>
          <p:nvSpPr>
            <p:cNvPr id="13" name="Rectangle 12"/>
            <p:cNvSpPr/>
            <p:nvPr/>
          </p:nvSpPr>
          <p:spPr>
            <a:xfrm>
              <a:off x="1632417" y="3762558"/>
              <a:ext cx="8208962" cy="954107"/>
            </a:xfrm>
            <a:prstGeom prst="rect">
              <a:avLst/>
            </a:prstGeom>
            <a:solidFill>
              <a:schemeClr val="accent5">
                <a:lumMod val="20000"/>
                <a:lumOff val="80000"/>
              </a:schemeClr>
            </a:solidFill>
            <a:ln w="63500">
              <a:solidFill>
                <a:schemeClr val="tx2"/>
              </a:solidFill>
            </a:ln>
            <a:effectLst/>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en-US" sz="2800" dirty="0">
                  <a:latin typeface="Calibri" pitchFamily="34" charset="0"/>
                </a:rPr>
                <a:t>Disaster Risk = </a:t>
              </a:r>
              <a:r>
                <a:rPr lang="en-US" sz="2800" u="sng" dirty="0">
                  <a:latin typeface="Calibri" pitchFamily="34" charset="0"/>
                </a:rPr>
                <a:t>Hazard x Vulnerability x Exposure</a:t>
              </a:r>
            </a:p>
            <a:p>
              <a:pPr marL="984250" lvl="3" algn="ctr">
                <a:defRPr/>
              </a:pPr>
              <a:r>
                <a:rPr lang="en-US" sz="2800" dirty="0">
                  <a:latin typeface="Calibri" pitchFamily="34" charset="0"/>
                </a:rPr>
                <a:t>          Capacity</a:t>
              </a:r>
            </a:p>
          </p:txBody>
        </p:sp>
        <p:sp>
          <p:nvSpPr>
            <p:cNvPr id="14" name="Down Arrow 13"/>
            <p:cNvSpPr/>
            <p:nvPr/>
          </p:nvSpPr>
          <p:spPr>
            <a:xfrm>
              <a:off x="6493342" y="3426008"/>
              <a:ext cx="539750" cy="474663"/>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Down Arrow 14"/>
            <p:cNvSpPr/>
            <p:nvPr/>
          </p:nvSpPr>
          <p:spPr>
            <a:xfrm>
              <a:off x="8653929" y="3426008"/>
              <a:ext cx="539750" cy="48895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Down Arrow 15"/>
            <p:cNvSpPr/>
            <p:nvPr/>
          </p:nvSpPr>
          <p:spPr>
            <a:xfrm rot="10800000">
              <a:off x="6312966" y="4569008"/>
              <a:ext cx="539750" cy="538162"/>
            </a:xfrm>
            <a:prstGeom prst="downArrow">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Down Arrow 16"/>
            <p:cNvSpPr/>
            <p:nvPr/>
          </p:nvSpPr>
          <p:spPr>
            <a:xfrm>
              <a:off x="2676992" y="3426008"/>
              <a:ext cx="539750" cy="474663"/>
            </a:xfrm>
            <a:prstGeom prst="downArrow">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Down Arrow 17"/>
            <p:cNvSpPr/>
            <p:nvPr/>
          </p:nvSpPr>
          <p:spPr>
            <a:xfrm>
              <a:off x="4585167" y="3440296"/>
              <a:ext cx="539750" cy="474662"/>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1" name="Slide Number Placeholder 10"/>
          <p:cNvSpPr>
            <a:spLocks noGrp="1"/>
          </p:cNvSpPr>
          <p:nvPr>
            <p:ph type="sldNum" sz="quarter" idx="12"/>
          </p:nvPr>
        </p:nvSpPr>
        <p:spPr/>
        <p:txBody>
          <a:bodyPr/>
          <a:lstStyle/>
          <a:p>
            <a:fld id="{91349AB7-A4BE-486C-8D6C-30FB92447F88}" type="slidenum">
              <a:rPr lang="en-US" smtClean="0"/>
              <a:pPr/>
              <a:t>35</a:t>
            </a:fld>
            <a:endParaRPr lang="en-US"/>
          </a:p>
        </p:txBody>
      </p:sp>
    </p:spTree>
    <p:extLst>
      <p:ext uri="{BB962C8B-B14F-4D97-AF65-F5344CB8AC3E}">
        <p14:creationId xmlns:p14="http://schemas.microsoft.com/office/powerpoint/2010/main" val="231110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smtClean="0">
                <a:cs typeface="Angsana New" pitchFamily="18" charset="-34"/>
              </a:rPr>
              <a:t>Intensive and Extensive Risk </a:t>
            </a:r>
            <a:endParaRPr lang="en-US" dirty="0"/>
          </a:p>
        </p:txBody>
      </p:sp>
      <p:sp>
        <p:nvSpPr>
          <p:cNvPr id="4" name="Rectangle 3"/>
          <p:cNvSpPr/>
          <p:nvPr/>
        </p:nvSpPr>
        <p:spPr>
          <a:xfrm>
            <a:off x="609600" y="1828800"/>
            <a:ext cx="3886200" cy="1717393"/>
          </a:xfrm>
          <a:prstGeom prst="rect">
            <a:avLst/>
          </a:prstGeom>
        </p:spPr>
        <p:txBody>
          <a:bodyPr wrap="square">
            <a:spAutoFit/>
          </a:bodyPr>
          <a:lstStyle/>
          <a:p>
            <a:pPr eaLnBrk="0" hangingPunct="0">
              <a:lnSpc>
                <a:spcPct val="80000"/>
              </a:lnSpc>
              <a:spcBef>
                <a:spcPct val="20000"/>
              </a:spcBef>
              <a:buFont typeface="Wingdings" pitchFamily="2" charset="2"/>
              <a:buNone/>
              <a:defRPr/>
            </a:pPr>
            <a:r>
              <a:rPr lang="en-GB" sz="2400" b="1" dirty="0">
                <a:latin typeface="Calibri" pitchFamily="34" charset="0"/>
                <a:ea typeface="MS PGothic" pitchFamily="34" charset="-128"/>
                <a:cs typeface="ＭＳ Ｐゴシック" charset="0"/>
              </a:rPr>
              <a:t>Extensive risk</a:t>
            </a:r>
          </a:p>
          <a:p>
            <a:pPr eaLnBrk="0" hangingPunct="0">
              <a:lnSpc>
                <a:spcPct val="80000"/>
              </a:lnSpc>
              <a:spcBef>
                <a:spcPct val="20000"/>
              </a:spcBef>
              <a:buFont typeface="Wingdings" pitchFamily="2" charset="2"/>
              <a:buNone/>
              <a:defRPr/>
            </a:pPr>
            <a:r>
              <a:rPr lang="en-GB" sz="2400" dirty="0" smtClean="0">
                <a:latin typeface="Calibri" pitchFamily="34" charset="0"/>
                <a:ea typeface="MS PGothic" pitchFamily="34" charset="-128"/>
                <a:cs typeface="ＭＳ Ｐゴシック" charset="0"/>
              </a:rPr>
              <a:t>Risk </a:t>
            </a:r>
            <a:r>
              <a:rPr lang="en-GB" sz="2400" dirty="0">
                <a:latin typeface="Calibri" pitchFamily="34" charset="0"/>
                <a:ea typeface="MS PGothic" pitchFamily="34" charset="-128"/>
                <a:cs typeface="ＭＳ Ｐゴシック" charset="0"/>
              </a:rPr>
              <a:t>of low severity, high frequency disasters</a:t>
            </a:r>
          </a:p>
          <a:p>
            <a:pPr eaLnBrk="0" hangingPunct="0">
              <a:lnSpc>
                <a:spcPct val="80000"/>
              </a:lnSpc>
              <a:spcBef>
                <a:spcPct val="20000"/>
              </a:spcBef>
              <a:buFont typeface="Arial" pitchFamily="34" charset="0"/>
              <a:buNone/>
              <a:defRPr/>
            </a:pPr>
            <a:r>
              <a:rPr lang="en-GB" sz="2400" i="1" dirty="0">
                <a:latin typeface="Calibri" pitchFamily="34" charset="0"/>
                <a:ea typeface="MS PGothic" pitchFamily="34" charset="-128"/>
                <a:cs typeface="ＭＳ Ｐゴシック" charset="0"/>
              </a:rPr>
              <a:t>Mainly associated with highly localized </a:t>
            </a:r>
            <a:r>
              <a:rPr lang="en-GB" sz="2400" i="1" dirty="0" smtClean="0">
                <a:latin typeface="Calibri" pitchFamily="34" charset="0"/>
                <a:ea typeface="MS PGothic" pitchFamily="34" charset="-128"/>
                <a:cs typeface="ＭＳ Ｐゴシック" charset="0"/>
              </a:rPr>
              <a:t>hazards</a:t>
            </a:r>
            <a:endParaRPr lang="en-GB" sz="2400" i="1" dirty="0">
              <a:latin typeface="Calibri" pitchFamily="34" charset="0"/>
              <a:ea typeface="MS PGothic" pitchFamily="34" charset="-128"/>
              <a:cs typeface="ＭＳ Ｐゴシック" charset="0"/>
            </a:endParaRPr>
          </a:p>
        </p:txBody>
      </p:sp>
      <p:pic>
        <p:nvPicPr>
          <p:cNvPr id="5" name="Picture 3"/>
          <p:cNvPicPr>
            <a:picLocks noChangeAspect="1" noChangeArrowheads="1"/>
          </p:cNvPicPr>
          <p:nvPr/>
        </p:nvPicPr>
        <p:blipFill>
          <a:blip r:embed="rId2" cstate="print"/>
          <a:srcRect/>
          <a:stretch>
            <a:fillRect/>
          </a:stretch>
        </p:blipFill>
        <p:spPr bwMode="auto">
          <a:xfrm>
            <a:off x="609600" y="3886200"/>
            <a:ext cx="3276600" cy="2220738"/>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t="26414" b="4910"/>
          <a:stretch>
            <a:fillRect/>
          </a:stretch>
        </p:blipFill>
        <p:spPr bwMode="auto">
          <a:xfrm>
            <a:off x="5715000" y="1371600"/>
            <a:ext cx="2771359" cy="2773680"/>
          </a:xfrm>
          <a:prstGeom prst="rect">
            <a:avLst/>
          </a:prstGeom>
          <a:noFill/>
          <a:ln w="9525">
            <a:noFill/>
            <a:miter lim="800000"/>
            <a:headEnd/>
            <a:tailEnd/>
          </a:ln>
        </p:spPr>
      </p:pic>
      <p:sp>
        <p:nvSpPr>
          <p:cNvPr id="7" name="Rectangle 6"/>
          <p:cNvSpPr/>
          <p:nvPr/>
        </p:nvSpPr>
        <p:spPr>
          <a:xfrm>
            <a:off x="4953000" y="4419600"/>
            <a:ext cx="3733800" cy="1717393"/>
          </a:xfrm>
          <a:prstGeom prst="rect">
            <a:avLst/>
          </a:prstGeom>
        </p:spPr>
        <p:txBody>
          <a:bodyPr wrap="square">
            <a:spAutoFit/>
          </a:bodyPr>
          <a:lstStyle/>
          <a:p>
            <a:pPr marL="342900" indent="-342900" eaLnBrk="0" hangingPunct="0">
              <a:lnSpc>
                <a:spcPct val="80000"/>
              </a:lnSpc>
              <a:spcBef>
                <a:spcPct val="20000"/>
              </a:spcBef>
              <a:buFont typeface="Wingdings" pitchFamily="2" charset="2"/>
              <a:buNone/>
              <a:defRPr/>
            </a:pPr>
            <a:r>
              <a:rPr lang="en-GB" sz="2400" b="1" dirty="0">
                <a:latin typeface="Calibri" pitchFamily="34" charset="0"/>
                <a:ea typeface="MS PGothic" pitchFamily="34" charset="-128"/>
                <a:cs typeface="ＭＳ Ｐゴシック" charset="0"/>
              </a:rPr>
              <a:t>Intensive risk</a:t>
            </a:r>
          </a:p>
          <a:p>
            <a:pPr eaLnBrk="0" hangingPunct="0">
              <a:lnSpc>
                <a:spcPct val="80000"/>
              </a:lnSpc>
              <a:spcBef>
                <a:spcPct val="20000"/>
              </a:spcBef>
              <a:buFont typeface="Wingdings" pitchFamily="2" charset="2"/>
              <a:buNone/>
              <a:defRPr/>
            </a:pPr>
            <a:r>
              <a:rPr lang="en-GB" sz="2400" dirty="0" smtClean="0">
                <a:latin typeface="Calibri" pitchFamily="34" charset="0"/>
                <a:ea typeface="MS PGothic" pitchFamily="34" charset="-128"/>
                <a:cs typeface="ＭＳ Ｐゴシック" charset="0"/>
              </a:rPr>
              <a:t>Risk of </a:t>
            </a:r>
            <a:r>
              <a:rPr lang="en-GB" sz="2400" dirty="0">
                <a:latin typeface="Calibri" pitchFamily="34" charset="0"/>
                <a:ea typeface="MS PGothic" pitchFamily="34" charset="-128"/>
                <a:cs typeface="ＭＳ Ｐゴシック" charset="0"/>
              </a:rPr>
              <a:t>high severity, low frequency disasters</a:t>
            </a:r>
          </a:p>
          <a:p>
            <a:pPr eaLnBrk="0" hangingPunct="0">
              <a:lnSpc>
                <a:spcPct val="80000"/>
              </a:lnSpc>
              <a:spcBef>
                <a:spcPct val="20000"/>
              </a:spcBef>
              <a:buFont typeface="Wingdings" pitchFamily="2" charset="2"/>
              <a:buNone/>
              <a:defRPr/>
            </a:pPr>
            <a:r>
              <a:rPr lang="en-GB" sz="2400" i="1" dirty="0">
                <a:latin typeface="Calibri" pitchFamily="34" charset="0"/>
                <a:ea typeface="MS PGothic" pitchFamily="34" charset="-128"/>
                <a:cs typeface="ＭＳ Ｐゴシック" charset="0"/>
              </a:rPr>
              <a:t>Mainly associated with major hazards</a:t>
            </a:r>
          </a:p>
        </p:txBody>
      </p:sp>
      <p:sp>
        <p:nvSpPr>
          <p:cNvPr id="8" name="Slide Number Placeholder 7"/>
          <p:cNvSpPr>
            <a:spLocks noGrp="1"/>
          </p:cNvSpPr>
          <p:nvPr>
            <p:ph type="sldNum" sz="quarter" idx="12"/>
          </p:nvPr>
        </p:nvSpPr>
        <p:spPr/>
        <p:txBody>
          <a:bodyPr/>
          <a:lstStyle/>
          <a:p>
            <a:fld id="{91349AB7-A4BE-486C-8D6C-30FB92447F88}" type="slidenum">
              <a:rPr lang="en-US" smtClean="0"/>
              <a:pPr/>
              <a:t>36</a:t>
            </a:fld>
            <a:endParaRPr lang="en-US"/>
          </a:p>
        </p:txBody>
      </p:sp>
    </p:spTree>
    <p:extLst>
      <p:ext uri="{BB962C8B-B14F-4D97-AF65-F5344CB8AC3E}">
        <p14:creationId xmlns:p14="http://schemas.microsoft.com/office/powerpoint/2010/main" val="17465278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Prevention</a:t>
            </a:r>
            <a:endParaRPr lang="en-US" b="1" dirty="0"/>
          </a:p>
        </p:txBody>
      </p:sp>
      <p:pic>
        <p:nvPicPr>
          <p:cNvPr id="6" name="Picture 5" descr="Picture 002"/>
          <p:cNvPicPr>
            <a:picLocks noChangeAspect="1" noChangeArrowheads="1"/>
          </p:cNvPicPr>
          <p:nvPr/>
        </p:nvPicPr>
        <p:blipFill>
          <a:blip r:embed="rId2" cstate="print">
            <a:clrChange>
              <a:clrFrom>
                <a:srgbClr val="827E7D"/>
              </a:clrFrom>
              <a:clrTo>
                <a:srgbClr val="827E7D">
                  <a:alpha val="0"/>
                </a:srgbClr>
              </a:clrTo>
            </a:clrChange>
            <a:lum bright="30000" contrast="30000"/>
          </a:blip>
          <a:srcRect l="3751" r="3751"/>
          <a:stretch>
            <a:fillRect/>
          </a:stretch>
        </p:blipFill>
        <p:spPr bwMode="auto">
          <a:xfrm>
            <a:off x="1" y="1524002"/>
            <a:ext cx="6894313" cy="4471987"/>
          </a:xfrm>
          <a:prstGeom prst="rect">
            <a:avLst/>
          </a:prstGeom>
          <a:noFill/>
          <a:ln w="9525">
            <a:noFill/>
            <a:miter lim="800000"/>
            <a:headEnd/>
            <a:tailEnd/>
          </a:ln>
        </p:spPr>
      </p:pic>
      <p:sp>
        <p:nvSpPr>
          <p:cNvPr id="22529" name="Rectangle 1"/>
          <p:cNvSpPr>
            <a:spLocks noChangeArrowheads="1"/>
          </p:cNvSpPr>
          <p:nvPr/>
        </p:nvSpPr>
        <p:spPr bwMode="auto">
          <a:xfrm>
            <a:off x="4419600" y="1905002"/>
            <a:ext cx="42672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pitchFamily="34" charset="0"/>
                <a:ea typeface="Calibri" pitchFamily="34" charset="0"/>
                <a:cs typeface="Cordia New" pitchFamily="34" charset="-34"/>
              </a:rPr>
              <a:t>The outright </a:t>
            </a:r>
            <a:r>
              <a:rPr kumimoji="0" lang="en-US" sz="2400" b="1" i="0" u="none" strike="noStrike" cap="none" normalizeH="0" baseline="0" dirty="0" smtClean="0">
                <a:ln>
                  <a:noFill/>
                </a:ln>
                <a:solidFill>
                  <a:srgbClr val="C00000"/>
                </a:solidFill>
                <a:effectLst/>
                <a:latin typeface="Calibri" pitchFamily="34" charset="0"/>
                <a:ea typeface="Calibri" pitchFamily="34" charset="0"/>
                <a:cs typeface="Cordia New" pitchFamily="34" charset="-34"/>
              </a:rPr>
              <a:t>avoidance of adverse impacts</a:t>
            </a:r>
            <a:r>
              <a:rPr kumimoji="0" lang="en-US" sz="2400" b="0" i="0" u="none" strike="noStrike" cap="none" normalizeH="0" baseline="0" dirty="0" smtClean="0">
                <a:ln>
                  <a:noFill/>
                </a:ln>
                <a:solidFill>
                  <a:schemeClr val="tx1"/>
                </a:solidFill>
                <a:effectLst/>
                <a:latin typeface="Calibri" pitchFamily="34" charset="0"/>
                <a:ea typeface="Calibri" pitchFamily="34" charset="0"/>
                <a:cs typeface="Cordia New" pitchFamily="34" charset="-34"/>
              </a:rPr>
              <a:t> of hazards and related disasters (ISDR, 2009). </a:t>
            </a:r>
            <a:endParaRPr kumimoji="0" lang="en-US" sz="54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91349AB7-A4BE-486C-8D6C-30FB92447F88}" type="slidenum">
              <a:rPr lang="en-US" smtClean="0"/>
              <a:pPr/>
              <a:t>37</a:t>
            </a:fld>
            <a:endParaRPr lang="en-US"/>
          </a:p>
        </p:txBody>
      </p:sp>
    </p:spTree>
    <p:extLst>
      <p:ext uri="{BB962C8B-B14F-4D97-AF65-F5344CB8AC3E}">
        <p14:creationId xmlns:p14="http://schemas.microsoft.com/office/powerpoint/2010/main" val="12867784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Mitigation</a:t>
            </a:r>
            <a:endParaRPr lang="en-US" b="1" dirty="0"/>
          </a:p>
        </p:txBody>
      </p:sp>
      <p:pic>
        <p:nvPicPr>
          <p:cNvPr id="7" name="Picture 6"/>
          <p:cNvPicPr>
            <a:picLocks noChangeAspect="1" noChangeArrowheads="1"/>
          </p:cNvPicPr>
          <p:nvPr/>
        </p:nvPicPr>
        <p:blipFill>
          <a:blip r:embed="rId2" cstate="print"/>
          <a:srcRect l="5350" r="2623" b="18674"/>
          <a:stretch>
            <a:fillRect/>
          </a:stretch>
        </p:blipFill>
        <p:spPr bwMode="auto">
          <a:xfrm>
            <a:off x="0" y="2133601"/>
            <a:ext cx="8016742" cy="4724399"/>
          </a:xfrm>
          <a:prstGeom prst="rect">
            <a:avLst/>
          </a:prstGeom>
          <a:noFill/>
          <a:ln w="9525">
            <a:noFill/>
            <a:miter lim="800000"/>
            <a:headEnd/>
            <a:tailEnd/>
          </a:ln>
        </p:spPr>
      </p:pic>
      <p:sp>
        <p:nvSpPr>
          <p:cNvPr id="5" name="Rectangle 4"/>
          <p:cNvSpPr/>
          <p:nvPr/>
        </p:nvSpPr>
        <p:spPr>
          <a:xfrm>
            <a:off x="5638800" y="1676400"/>
            <a:ext cx="3505200" cy="1938992"/>
          </a:xfrm>
          <a:prstGeom prst="rect">
            <a:avLst/>
          </a:prstGeom>
        </p:spPr>
        <p:txBody>
          <a:bodyPr wrap="square">
            <a:spAutoFit/>
          </a:bodyPr>
          <a:lstStyle/>
          <a:p>
            <a:r>
              <a:rPr lang="en-US" sz="2400" dirty="0">
                <a:latin typeface="Calibri" pitchFamily="34" charset="0"/>
              </a:rPr>
              <a:t>The </a:t>
            </a:r>
            <a:r>
              <a:rPr lang="en-US" sz="2400" b="1" dirty="0">
                <a:solidFill>
                  <a:srgbClr val="C00000"/>
                </a:solidFill>
                <a:latin typeface="Calibri" pitchFamily="34" charset="0"/>
              </a:rPr>
              <a:t>lessening or limitation of the adverse impacts </a:t>
            </a:r>
            <a:r>
              <a:rPr lang="en-US" sz="2400" dirty="0">
                <a:latin typeface="Calibri" pitchFamily="34" charset="0"/>
              </a:rPr>
              <a:t>of hazards and related disasters (ISDR, 2009). </a:t>
            </a:r>
          </a:p>
        </p:txBody>
      </p:sp>
      <p:sp>
        <p:nvSpPr>
          <p:cNvPr id="6" name="Slide Number Placeholder 5"/>
          <p:cNvSpPr>
            <a:spLocks noGrp="1"/>
          </p:cNvSpPr>
          <p:nvPr>
            <p:ph type="sldNum" sz="quarter" idx="12"/>
          </p:nvPr>
        </p:nvSpPr>
        <p:spPr/>
        <p:txBody>
          <a:bodyPr/>
          <a:lstStyle/>
          <a:p>
            <a:fld id="{91349AB7-A4BE-486C-8D6C-30FB92447F88}" type="slidenum">
              <a:rPr lang="en-US" smtClean="0"/>
              <a:pPr/>
              <a:t>38</a:t>
            </a:fld>
            <a:endParaRPr lang="en-US"/>
          </a:p>
        </p:txBody>
      </p:sp>
    </p:spTree>
    <p:extLst>
      <p:ext uri="{BB962C8B-B14F-4D97-AF65-F5344CB8AC3E}">
        <p14:creationId xmlns:p14="http://schemas.microsoft.com/office/powerpoint/2010/main" val="32364015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Preparedness</a:t>
            </a:r>
            <a:endParaRPr lang="en-US" b="1" dirty="0"/>
          </a:p>
        </p:txBody>
      </p:sp>
      <p:pic>
        <p:nvPicPr>
          <p:cNvPr id="4" name="Picture 3"/>
          <p:cNvPicPr/>
          <p:nvPr/>
        </p:nvPicPr>
        <p:blipFill>
          <a:blip r:embed="rId2" cstate="print">
            <a:extLst>
              <a:ext uri="{28A0092B-C50C-407E-A947-70E740481C1C}">
                <a14:useLocalDpi xmlns:a14="http://schemas.microsoft.com/office/drawing/2010/main" val="0"/>
              </a:ext>
            </a:extLst>
          </a:blip>
          <a:srcRect b="10618"/>
          <a:stretch>
            <a:fillRect/>
          </a:stretch>
        </p:blipFill>
        <p:spPr bwMode="auto">
          <a:xfrm>
            <a:off x="381000" y="3276600"/>
            <a:ext cx="5562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1" name="Rectangle 1"/>
          <p:cNvSpPr>
            <a:spLocks noChangeArrowheads="1"/>
          </p:cNvSpPr>
          <p:nvPr/>
        </p:nvSpPr>
        <p:spPr bwMode="auto">
          <a:xfrm>
            <a:off x="304800" y="1295400"/>
            <a:ext cx="8839200"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pitchFamily="34" charset="0"/>
                <a:ea typeface="Calibri" pitchFamily="34" charset="0"/>
                <a:cs typeface="Cordia New" pitchFamily="34" charset="-34"/>
              </a:rPr>
              <a:t>The </a:t>
            </a:r>
            <a:r>
              <a:rPr kumimoji="0" lang="en-US" sz="2400" b="1" i="0" u="none" strike="noStrike" cap="none" normalizeH="0" baseline="0" dirty="0" smtClean="0">
                <a:ln>
                  <a:noFill/>
                </a:ln>
                <a:solidFill>
                  <a:srgbClr val="C00000"/>
                </a:solidFill>
                <a:effectLst/>
                <a:latin typeface="Calibri" pitchFamily="34" charset="0"/>
                <a:ea typeface="Calibri" pitchFamily="34" charset="0"/>
                <a:cs typeface="Cordia New" pitchFamily="34" charset="-34"/>
              </a:rPr>
              <a:t>knowledge and capacities </a:t>
            </a:r>
            <a:r>
              <a:rPr kumimoji="0" lang="en-US" sz="2400" b="0" i="0" u="none" strike="noStrike" cap="none" normalizeH="0" baseline="0" dirty="0" smtClean="0">
                <a:ln>
                  <a:noFill/>
                </a:ln>
                <a:solidFill>
                  <a:schemeClr val="tx1"/>
                </a:solidFill>
                <a:effectLst/>
                <a:latin typeface="Calibri" pitchFamily="34" charset="0"/>
                <a:ea typeface="Calibri" pitchFamily="34" charset="0"/>
                <a:cs typeface="Cordia New" pitchFamily="34" charset="-34"/>
              </a:rPr>
              <a:t>developed by governments, professional response and recovery organizations, communities and individuals </a:t>
            </a:r>
            <a:r>
              <a:rPr kumimoji="0" lang="en-US" sz="2400" b="1" i="0" u="none" strike="noStrike" cap="none" normalizeH="0" baseline="0" dirty="0" smtClean="0">
                <a:ln>
                  <a:noFill/>
                </a:ln>
                <a:solidFill>
                  <a:srgbClr val="C00000"/>
                </a:solidFill>
                <a:effectLst/>
                <a:latin typeface="Calibri" pitchFamily="34" charset="0"/>
                <a:ea typeface="Calibri" pitchFamily="34" charset="0"/>
                <a:cs typeface="Cordia New" pitchFamily="34" charset="-34"/>
              </a:rPr>
              <a:t>to effectively anticipate, respond to, and recover</a:t>
            </a:r>
            <a:r>
              <a:rPr kumimoji="0" lang="en-US" sz="2400" b="0" i="0" u="none" strike="noStrike" cap="none" normalizeH="0" baseline="0" dirty="0" smtClean="0">
                <a:ln>
                  <a:noFill/>
                </a:ln>
                <a:solidFill>
                  <a:schemeClr val="tx1"/>
                </a:solidFill>
                <a:effectLst/>
                <a:latin typeface="Calibri" pitchFamily="34" charset="0"/>
                <a:ea typeface="Calibri" pitchFamily="34" charset="0"/>
                <a:cs typeface="Cordia New" pitchFamily="34" charset="-34"/>
              </a:rPr>
              <a:t> from, the impacts of likely, imminent or current hazard events or conditions (ISDR, 2009). </a:t>
            </a:r>
            <a:endParaRPr kumimoji="0" lang="en-US" sz="54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91349AB7-A4BE-486C-8D6C-30FB92447F88}" type="slidenum">
              <a:rPr lang="en-US" smtClean="0"/>
              <a:pPr/>
              <a:t>39</a:t>
            </a:fld>
            <a:endParaRPr lang="en-US"/>
          </a:p>
        </p:txBody>
      </p:sp>
    </p:spTree>
    <p:extLst>
      <p:ext uri="{BB962C8B-B14F-4D97-AF65-F5344CB8AC3E}">
        <p14:creationId xmlns:p14="http://schemas.microsoft.com/office/powerpoint/2010/main" val="16707222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C00000"/>
                </a:solidFill>
              </a:rPr>
              <a:t>What is the CBDRR Manual?</a:t>
            </a:r>
            <a:endParaRPr lang="en-US" sz="3600" b="1" dirty="0">
              <a:solidFill>
                <a:srgbClr val="C00000"/>
              </a:solidFill>
            </a:endParaRPr>
          </a:p>
        </p:txBody>
      </p:sp>
      <p:sp>
        <p:nvSpPr>
          <p:cNvPr id="5" name="Content Placeholder 4"/>
          <p:cNvSpPr>
            <a:spLocks noGrp="1"/>
          </p:cNvSpPr>
          <p:nvPr>
            <p:ph idx="1"/>
          </p:nvPr>
        </p:nvSpPr>
        <p:spPr>
          <a:xfrm>
            <a:off x="467544" y="1844824"/>
            <a:ext cx="8229600" cy="3556992"/>
          </a:xfrm>
        </p:spPr>
        <p:txBody>
          <a:bodyPr>
            <a:normAutofit/>
          </a:bodyPr>
          <a:lstStyle/>
          <a:p>
            <a:pPr marL="0" indent="0" algn="just">
              <a:buNone/>
            </a:pPr>
            <a:r>
              <a:rPr lang="en-US" sz="2400" dirty="0" smtClean="0"/>
              <a:t>The CBDRR Manual is a practical how-to-guide for Red Cross Volunteers trained in CBDRR, MRCS </a:t>
            </a:r>
            <a:r>
              <a:rPr lang="en-US" sz="2400" dirty="0" err="1" smtClean="0"/>
              <a:t>programstaff</a:t>
            </a:r>
            <a:r>
              <a:rPr lang="en-US" sz="2400" dirty="0" smtClean="0"/>
              <a:t> as well as any other CBDRR practitioner in Myanmar. Together with the CBDRR Awareness Tool Box, the CBDRR Manual provides guidance and support to the implementation of community-based programs in Myanmar by explaining each of the implementation steps as well as the tools used. </a:t>
            </a:r>
            <a:endParaRPr lang="en-US" sz="2400" dirty="0"/>
          </a:p>
        </p:txBody>
      </p:sp>
      <p:sp>
        <p:nvSpPr>
          <p:cNvPr id="8" name="Slide Number Placeholder 7"/>
          <p:cNvSpPr>
            <a:spLocks noGrp="1"/>
          </p:cNvSpPr>
          <p:nvPr>
            <p:ph type="sldNum" sz="quarter" idx="12"/>
          </p:nvPr>
        </p:nvSpPr>
        <p:spPr/>
        <p:txBody>
          <a:bodyPr/>
          <a:lstStyle/>
          <a:p>
            <a:fld id="{91349AB7-A4BE-486C-8D6C-30FB92447F88}" type="slidenum">
              <a:rPr lang="en-US" smtClean="0"/>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Response/Relief</a:t>
            </a:r>
            <a:endParaRPr lang="en-US" b="1" dirty="0"/>
          </a:p>
        </p:txBody>
      </p:sp>
      <p:sp>
        <p:nvSpPr>
          <p:cNvPr id="4" name="Rectangle 3"/>
          <p:cNvSpPr/>
          <p:nvPr/>
        </p:nvSpPr>
        <p:spPr>
          <a:xfrm>
            <a:off x="609600" y="1371602"/>
            <a:ext cx="8305800" cy="1323439"/>
          </a:xfrm>
          <a:prstGeom prst="rect">
            <a:avLst/>
          </a:prstGeom>
        </p:spPr>
        <p:txBody>
          <a:bodyPr wrap="square">
            <a:spAutoFit/>
          </a:bodyPr>
          <a:lstStyle/>
          <a:p>
            <a:r>
              <a:rPr lang="en-US" sz="2000" dirty="0" smtClean="0">
                <a:latin typeface="Calibri" pitchFamily="34" charset="0"/>
              </a:rPr>
              <a:t>The provision of </a:t>
            </a:r>
            <a:r>
              <a:rPr lang="en-US" sz="2000" b="1" dirty="0" smtClean="0">
                <a:solidFill>
                  <a:srgbClr val="C00000"/>
                </a:solidFill>
                <a:latin typeface="Calibri" pitchFamily="34" charset="0"/>
              </a:rPr>
              <a:t>emergency services and public assistance during or immediately after a disaster </a:t>
            </a:r>
            <a:r>
              <a:rPr lang="en-US" sz="2000" dirty="0" smtClean="0">
                <a:latin typeface="Calibri" pitchFamily="34" charset="0"/>
              </a:rPr>
              <a:t>in order to save lives, reduce health impacts, ensure public safety and meet the basic subsistence needs of the people affected. </a:t>
            </a:r>
            <a:r>
              <a:rPr lang="en-US" sz="1600" i="1" dirty="0" smtClean="0">
                <a:latin typeface="Calibri" pitchFamily="34" charset="0"/>
              </a:rPr>
              <a:t>(ISDR, 2009)</a:t>
            </a:r>
            <a:endParaRPr lang="en-US" sz="2000" i="1" dirty="0">
              <a:latin typeface="Calibri" pitchFamily="34" charset="0"/>
            </a:endParaRPr>
          </a:p>
        </p:txBody>
      </p:sp>
      <p:pic>
        <p:nvPicPr>
          <p:cNvPr id="5" name="Picture 10" descr="Picture1.jpg"/>
          <p:cNvPicPr>
            <a:picLocks noChangeAspect="1"/>
          </p:cNvPicPr>
          <p:nvPr/>
        </p:nvPicPr>
        <p:blipFill>
          <a:blip r:embed="rId2" cstate="print"/>
          <a:srcRect/>
          <a:stretch>
            <a:fillRect/>
          </a:stretch>
        </p:blipFill>
        <p:spPr bwMode="auto">
          <a:xfrm>
            <a:off x="685801" y="2667000"/>
            <a:ext cx="4071937" cy="3486150"/>
          </a:xfrm>
          <a:prstGeom prst="rect">
            <a:avLst/>
          </a:prstGeom>
          <a:noFill/>
          <a:ln w="9525">
            <a:noFill/>
            <a:miter lim="800000"/>
            <a:headEnd/>
            <a:tailEnd/>
          </a:ln>
        </p:spPr>
      </p:pic>
      <p:sp>
        <p:nvSpPr>
          <p:cNvPr id="6" name="Text Box 7"/>
          <p:cNvSpPr txBox="1">
            <a:spLocks noChangeArrowheads="1"/>
          </p:cNvSpPr>
          <p:nvPr/>
        </p:nvSpPr>
        <p:spPr bwMode="auto">
          <a:xfrm>
            <a:off x="685800" y="6096002"/>
            <a:ext cx="4176712" cy="523220"/>
          </a:xfrm>
          <a:prstGeom prst="rect">
            <a:avLst/>
          </a:prstGeom>
          <a:noFill/>
          <a:ln w="9525">
            <a:noFill/>
            <a:miter lim="800000"/>
            <a:headEnd/>
            <a:tailEnd/>
          </a:ln>
        </p:spPr>
        <p:txBody>
          <a:bodyPr>
            <a:spAutoFit/>
          </a:bodyPr>
          <a:lstStyle/>
          <a:p>
            <a:pPr>
              <a:spcBef>
                <a:spcPct val="50000"/>
              </a:spcBef>
              <a:defRPr/>
            </a:pPr>
            <a:r>
              <a:rPr lang="en-US" sz="1400" dirty="0">
                <a:latin typeface="Calibri" pitchFamily="34" charset="0"/>
                <a:cs typeface="Arial" charset="0"/>
              </a:rPr>
              <a:t>Post Tsunami food, water and shelter provisions Banda Aceh, Indonesia </a:t>
            </a:r>
            <a:r>
              <a:rPr lang="en-US" sz="1400" i="1" dirty="0">
                <a:latin typeface="Calibri" pitchFamily="34" charset="0"/>
                <a:cs typeface="Arial" charset="0"/>
              </a:rPr>
              <a:t>source: FAO 2005</a:t>
            </a:r>
          </a:p>
        </p:txBody>
      </p:sp>
      <p:sp>
        <p:nvSpPr>
          <p:cNvPr id="7" name="Rectangle 6"/>
          <p:cNvSpPr/>
          <p:nvPr/>
        </p:nvSpPr>
        <p:spPr>
          <a:xfrm>
            <a:off x="4876800" y="2819402"/>
            <a:ext cx="3886200" cy="3323987"/>
          </a:xfrm>
          <a:prstGeom prst="rect">
            <a:avLst/>
          </a:prstGeom>
        </p:spPr>
        <p:txBody>
          <a:bodyPr wrap="square">
            <a:spAutoFit/>
          </a:bodyPr>
          <a:lstStyle/>
          <a:p>
            <a:pPr lvl="1">
              <a:lnSpc>
                <a:spcPts val="2000"/>
              </a:lnSpc>
              <a:spcBef>
                <a:spcPts val="300"/>
              </a:spcBef>
              <a:buFont typeface="Wingdings" pitchFamily="2" charset="2"/>
              <a:buChar char="Ø"/>
            </a:pPr>
            <a:r>
              <a:rPr lang="en-US" dirty="0" smtClean="0">
                <a:latin typeface="Calibri" pitchFamily="34" charset="0"/>
                <a:cs typeface="Cordia New" pitchFamily="34" charset="-34"/>
              </a:rPr>
              <a:t>Focused on immediate and </a:t>
            </a:r>
            <a:r>
              <a:rPr lang="en-US" b="1" dirty="0" smtClean="0">
                <a:solidFill>
                  <a:srgbClr val="C00000"/>
                </a:solidFill>
                <a:latin typeface="Calibri" pitchFamily="34" charset="0"/>
                <a:cs typeface="Cordia New" pitchFamily="34" charset="-34"/>
              </a:rPr>
              <a:t>short-term</a:t>
            </a:r>
            <a:r>
              <a:rPr lang="en-US" dirty="0" smtClean="0">
                <a:latin typeface="Calibri" pitchFamily="34" charset="0"/>
                <a:cs typeface="Cordia New" pitchFamily="34" charset="-34"/>
              </a:rPr>
              <a:t> </a:t>
            </a:r>
            <a:r>
              <a:rPr lang="en-US" b="1" dirty="0" smtClean="0">
                <a:solidFill>
                  <a:srgbClr val="C00000"/>
                </a:solidFill>
                <a:latin typeface="Calibri" pitchFamily="34" charset="0"/>
                <a:cs typeface="Cordia New" pitchFamily="34" charset="-34"/>
              </a:rPr>
              <a:t>needs</a:t>
            </a:r>
            <a:r>
              <a:rPr lang="en-US" dirty="0" smtClean="0">
                <a:latin typeface="Calibri" pitchFamily="34" charset="0"/>
                <a:cs typeface="Cordia New" pitchFamily="34" charset="-34"/>
              </a:rPr>
              <a:t> and is sometimes called </a:t>
            </a:r>
            <a:r>
              <a:rPr lang="ja-JP" altLang="en-US" smtClean="0">
                <a:latin typeface="Calibri" pitchFamily="34" charset="0"/>
                <a:cs typeface="Cordia New" pitchFamily="34" charset="-34"/>
              </a:rPr>
              <a:t>“</a:t>
            </a:r>
            <a:r>
              <a:rPr lang="en-US" altLang="ja-JP" dirty="0" smtClean="0">
                <a:latin typeface="Calibri" pitchFamily="34" charset="0"/>
                <a:cs typeface="Cordia New" pitchFamily="34" charset="-34"/>
              </a:rPr>
              <a:t>disaster relief</a:t>
            </a:r>
            <a:r>
              <a:rPr lang="ja-JP" altLang="en-US" smtClean="0">
                <a:latin typeface="Calibri" pitchFamily="34" charset="0"/>
                <a:cs typeface="Cordia New" pitchFamily="34" charset="-34"/>
              </a:rPr>
              <a:t>”</a:t>
            </a:r>
            <a:endParaRPr lang="en-US" altLang="ja-JP" dirty="0">
              <a:latin typeface="Calibri" pitchFamily="34" charset="0"/>
              <a:cs typeface="Cordia New" pitchFamily="34" charset="-34"/>
            </a:endParaRPr>
          </a:p>
          <a:p>
            <a:pPr lvl="1">
              <a:lnSpc>
                <a:spcPts val="2000"/>
              </a:lnSpc>
              <a:spcBef>
                <a:spcPts val="300"/>
              </a:spcBef>
            </a:pPr>
            <a:endParaRPr lang="en-US" altLang="ja-JP" dirty="0" smtClean="0">
              <a:latin typeface="Calibri" pitchFamily="34" charset="0"/>
              <a:cs typeface="Cordia New" pitchFamily="34" charset="-34"/>
            </a:endParaRPr>
          </a:p>
          <a:p>
            <a:pPr lvl="1">
              <a:lnSpc>
                <a:spcPts val="2000"/>
              </a:lnSpc>
              <a:spcBef>
                <a:spcPts val="300"/>
              </a:spcBef>
              <a:buFont typeface="Wingdings" pitchFamily="2" charset="2"/>
              <a:buChar char="Ø"/>
            </a:pPr>
            <a:r>
              <a:rPr lang="en-US" dirty="0" smtClean="0">
                <a:latin typeface="Calibri" pitchFamily="34" charset="0"/>
                <a:cs typeface="Cordia New" pitchFamily="34" charset="-34"/>
              </a:rPr>
              <a:t>Division between the response stage and the subsequent recovery stage is not clear-cut</a:t>
            </a:r>
          </a:p>
          <a:p>
            <a:pPr lvl="1">
              <a:lnSpc>
                <a:spcPts val="2000"/>
              </a:lnSpc>
              <a:spcBef>
                <a:spcPts val="300"/>
              </a:spcBef>
              <a:buFont typeface="Wingdings" pitchFamily="2" charset="2"/>
              <a:buChar char="Ø"/>
            </a:pPr>
            <a:endParaRPr lang="en-US" dirty="0" smtClean="0">
              <a:latin typeface="Calibri" pitchFamily="34" charset="0"/>
              <a:cs typeface="Cordia New" pitchFamily="34" charset="-34"/>
            </a:endParaRPr>
          </a:p>
          <a:p>
            <a:pPr lvl="1">
              <a:lnSpc>
                <a:spcPts val="2000"/>
              </a:lnSpc>
              <a:spcBef>
                <a:spcPts val="300"/>
              </a:spcBef>
              <a:buFont typeface="Wingdings" pitchFamily="2" charset="2"/>
              <a:buChar char="Ø"/>
            </a:pPr>
            <a:r>
              <a:rPr lang="en-US" dirty="0" smtClean="0">
                <a:latin typeface="Calibri" pitchFamily="34" charset="0"/>
                <a:cs typeface="Cordia New" pitchFamily="34" charset="-34"/>
              </a:rPr>
              <a:t>Response actions, such as the supply of temporary housing and water supplies, may</a:t>
            </a:r>
            <a:r>
              <a:rPr lang="en-US" b="1" dirty="0" smtClean="0">
                <a:solidFill>
                  <a:srgbClr val="C00000"/>
                </a:solidFill>
                <a:latin typeface="Calibri" pitchFamily="34" charset="0"/>
                <a:cs typeface="Cordia New" pitchFamily="34" charset="-34"/>
              </a:rPr>
              <a:t> extend well into the recovery stage</a:t>
            </a:r>
            <a:endParaRPr lang="en-US" dirty="0" smtClean="0">
              <a:solidFill>
                <a:srgbClr val="C00000"/>
              </a:solidFill>
              <a:latin typeface="Calibri" pitchFamily="34" charset="0"/>
              <a:cs typeface="Cordia New" pitchFamily="34" charset="-34"/>
            </a:endParaRPr>
          </a:p>
        </p:txBody>
      </p:sp>
      <p:sp>
        <p:nvSpPr>
          <p:cNvPr id="8" name="Slide Number Placeholder 7"/>
          <p:cNvSpPr>
            <a:spLocks noGrp="1"/>
          </p:cNvSpPr>
          <p:nvPr>
            <p:ph type="sldNum" sz="quarter" idx="12"/>
          </p:nvPr>
        </p:nvSpPr>
        <p:spPr/>
        <p:txBody>
          <a:bodyPr/>
          <a:lstStyle/>
          <a:p>
            <a:fld id="{91349AB7-A4BE-486C-8D6C-30FB92447F88}" type="slidenum">
              <a:rPr lang="en-US" smtClean="0"/>
              <a:pPr/>
              <a:t>40</a:t>
            </a:fld>
            <a:endParaRPr lang="en-US"/>
          </a:p>
        </p:txBody>
      </p:sp>
    </p:spTree>
    <p:extLst>
      <p:ext uri="{BB962C8B-B14F-4D97-AF65-F5344CB8AC3E}">
        <p14:creationId xmlns:p14="http://schemas.microsoft.com/office/powerpoint/2010/main" val="30431321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Box 1"/>
          <p:cNvSpPr txBox="1">
            <a:spLocks noChangeArrowheads="1"/>
          </p:cNvSpPr>
          <p:nvPr/>
        </p:nvSpPr>
        <p:spPr bwMode="auto">
          <a:xfrm>
            <a:off x="304800" y="1828800"/>
            <a:ext cx="44196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dirty="0">
                <a:latin typeface="Calibri" pitchFamily="34" charset="0"/>
              </a:rPr>
              <a:t>The restoration, and improvement where appropriate, of facilities, livelihoods and living conditions of disaster-affected communities, including efforts to reduce disaster risk factors.</a:t>
            </a:r>
          </a:p>
          <a:p>
            <a:pPr eaLnBrk="1" hangingPunct="1"/>
            <a:endParaRPr lang="en-US" dirty="0">
              <a:latin typeface="Calibri" pitchFamily="34" charset="0"/>
            </a:endParaRPr>
          </a:p>
        </p:txBody>
      </p:sp>
      <p:sp>
        <p:nvSpPr>
          <p:cNvPr id="3" name="TextBox 2"/>
          <p:cNvSpPr txBox="1">
            <a:spLocks noChangeArrowheads="1"/>
          </p:cNvSpPr>
          <p:nvPr/>
        </p:nvSpPr>
        <p:spPr bwMode="auto">
          <a:xfrm>
            <a:off x="527255" y="530944"/>
            <a:ext cx="2590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3600" b="1" dirty="0">
                <a:solidFill>
                  <a:srgbClr val="C00000"/>
                </a:solidFill>
                <a:latin typeface="Calibri" pitchFamily="34" charset="0"/>
              </a:rPr>
              <a:t>Recovery</a:t>
            </a:r>
          </a:p>
          <a:p>
            <a:pPr eaLnBrk="1" hangingPunct="1"/>
            <a:endParaRPr lang="en-US" sz="3600" b="1" dirty="0">
              <a:solidFill>
                <a:srgbClr val="C00000"/>
              </a:solidFill>
              <a:latin typeface="Calibri" pitchFamily="34" charset="0"/>
            </a:endParaRPr>
          </a:p>
        </p:txBody>
      </p:sp>
      <p:grpSp>
        <p:nvGrpSpPr>
          <p:cNvPr id="2" name="Group 3"/>
          <p:cNvGrpSpPr>
            <a:grpSpLocks/>
          </p:cNvGrpSpPr>
          <p:nvPr/>
        </p:nvGrpSpPr>
        <p:grpSpPr bwMode="auto">
          <a:xfrm>
            <a:off x="4724400" y="457200"/>
            <a:ext cx="4419600" cy="6096000"/>
            <a:chOff x="4724400" y="0"/>
            <a:chExt cx="4419600" cy="6400800"/>
          </a:xfrm>
        </p:grpSpPr>
        <p:pic>
          <p:nvPicPr>
            <p:cNvPr id="34820" name="Picture 2" descr="http://www.development.lk/media/images/news/schoo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73612" y="3048000"/>
              <a:ext cx="43703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2" descr="http://crscrs.net/images/photos/fram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0"/>
              <a:ext cx="41910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wn Arrow 7"/>
            <p:cNvSpPr/>
            <p:nvPr/>
          </p:nvSpPr>
          <p:spPr>
            <a:xfrm>
              <a:off x="6705600" y="2438639"/>
              <a:ext cx="533400" cy="608409"/>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9" name="Slide Number Placeholder 8"/>
          <p:cNvSpPr>
            <a:spLocks noGrp="1"/>
          </p:cNvSpPr>
          <p:nvPr>
            <p:ph type="sldNum" sz="quarter" idx="12"/>
          </p:nvPr>
        </p:nvSpPr>
        <p:spPr/>
        <p:txBody>
          <a:bodyPr/>
          <a:lstStyle/>
          <a:p>
            <a:fld id="{91349AB7-A4BE-486C-8D6C-30FB92447F88}" type="slidenum">
              <a:rPr lang="en-US" smtClean="0"/>
              <a:pPr/>
              <a:t>41</a:t>
            </a:fld>
            <a:endParaRPr lang="en-US"/>
          </a:p>
        </p:txBody>
      </p:sp>
    </p:spTree>
    <p:extLst>
      <p:ext uri="{BB962C8B-B14F-4D97-AF65-F5344CB8AC3E}">
        <p14:creationId xmlns:p14="http://schemas.microsoft.com/office/powerpoint/2010/main" val="1605487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pPr eaLnBrk="1" hangingPunct="1"/>
            <a:r>
              <a:rPr lang="en-GB" b="1" dirty="0" smtClean="0">
                <a:cs typeface="Angsana New" pitchFamily="18" charset="-34"/>
              </a:rPr>
              <a:t>Underlying Risk Drivers</a:t>
            </a:r>
            <a:endParaRPr lang="en-US" b="1" dirty="0" smtClean="0">
              <a:cs typeface="Angsana New" pitchFamily="18" charset="-34"/>
            </a:endParaRPr>
          </a:p>
        </p:txBody>
      </p:sp>
      <p:sp>
        <p:nvSpPr>
          <p:cNvPr id="5" name="Rectangle 4"/>
          <p:cNvSpPr/>
          <p:nvPr/>
        </p:nvSpPr>
        <p:spPr>
          <a:xfrm>
            <a:off x="838200" y="1828800"/>
            <a:ext cx="8077200" cy="986104"/>
          </a:xfrm>
          <a:prstGeom prst="rect">
            <a:avLst/>
          </a:prstGeom>
        </p:spPr>
        <p:txBody>
          <a:bodyPr wrap="square">
            <a:spAutoFit/>
          </a:bodyPr>
          <a:lstStyle/>
          <a:p>
            <a:pPr eaLnBrk="0" hangingPunct="0">
              <a:lnSpc>
                <a:spcPct val="80000"/>
              </a:lnSpc>
              <a:spcBef>
                <a:spcPct val="20000"/>
              </a:spcBef>
              <a:buFont typeface="Wingdings" pitchFamily="2" charset="2"/>
              <a:buNone/>
              <a:defRPr/>
            </a:pPr>
            <a:r>
              <a:rPr lang="en-GB" sz="2400" dirty="0">
                <a:latin typeface="Calibri" pitchFamily="34" charset="0"/>
                <a:ea typeface="MS PGothic" pitchFamily="34" charset="-128"/>
                <a:cs typeface="ＭＳ Ｐゴシック" charset="0"/>
              </a:rPr>
              <a:t>Development-related processes such as </a:t>
            </a:r>
            <a:r>
              <a:rPr lang="en-GB" sz="2400" b="1" dirty="0">
                <a:solidFill>
                  <a:srgbClr val="C00000"/>
                </a:solidFill>
                <a:latin typeface="Calibri" pitchFamily="34" charset="0"/>
                <a:ea typeface="MS PGothic" pitchFamily="34" charset="-128"/>
                <a:cs typeface="ＭＳ Ｐゴシック" charset="0"/>
              </a:rPr>
              <a:t>badly planned and managed </a:t>
            </a:r>
            <a:r>
              <a:rPr lang="en-GB" sz="2400" dirty="0">
                <a:latin typeface="Calibri" pitchFamily="34" charset="0"/>
                <a:ea typeface="MS PGothic" pitchFamily="34" charset="-128"/>
                <a:cs typeface="ＭＳ Ｐゴシック" charset="0"/>
              </a:rPr>
              <a:t>urban and regional development, </a:t>
            </a:r>
            <a:r>
              <a:rPr lang="en-GB" sz="2400" b="1" dirty="0">
                <a:solidFill>
                  <a:srgbClr val="C00000"/>
                </a:solidFill>
                <a:latin typeface="Calibri" pitchFamily="34" charset="0"/>
                <a:ea typeface="MS PGothic" pitchFamily="34" charset="-128"/>
                <a:cs typeface="ＭＳ Ｐゴシック" charset="0"/>
              </a:rPr>
              <a:t>environmental degradation and poverty</a:t>
            </a:r>
            <a:r>
              <a:rPr lang="en-GB" sz="2400" dirty="0">
                <a:latin typeface="Calibri" pitchFamily="34" charset="0"/>
                <a:ea typeface="MS PGothic" pitchFamily="34" charset="-128"/>
                <a:cs typeface="ＭＳ Ｐゴシック" charset="0"/>
              </a:rPr>
              <a:t>, which shape risk patterns and trends</a:t>
            </a:r>
            <a:endParaRPr lang="en-GB" sz="2400" i="1" dirty="0">
              <a:latin typeface="Calibri" pitchFamily="34" charset="0"/>
              <a:ea typeface="MS PGothic" pitchFamily="34" charset="-128"/>
              <a:cs typeface="ＭＳ Ｐゴシック" charset="0"/>
            </a:endParaRPr>
          </a:p>
        </p:txBody>
      </p:sp>
      <p:pic>
        <p:nvPicPr>
          <p:cNvPr id="27650" name="Picture 2" descr="The destruction caused to Baa Atoll Eydhafushi by the Tsunami in 2004. FILE PHOTO"/>
          <p:cNvPicPr>
            <a:picLocks noChangeAspect="1" noChangeArrowheads="1"/>
          </p:cNvPicPr>
          <p:nvPr/>
        </p:nvPicPr>
        <p:blipFill>
          <a:blip r:embed="rId2" cstate="print"/>
          <a:srcRect/>
          <a:stretch>
            <a:fillRect/>
          </a:stretch>
        </p:blipFill>
        <p:spPr bwMode="auto">
          <a:xfrm>
            <a:off x="1371600" y="3048000"/>
            <a:ext cx="6248400" cy="3486151"/>
          </a:xfrm>
          <a:prstGeom prst="rect">
            <a:avLst/>
          </a:prstGeom>
          <a:noFill/>
        </p:spPr>
      </p:pic>
      <p:sp>
        <p:nvSpPr>
          <p:cNvPr id="8" name="TextBox 7"/>
          <p:cNvSpPr txBox="1"/>
          <p:nvPr/>
        </p:nvSpPr>
        <p:spPr>
          <a:xfrm>
            <a:off x="1219200" y="6550223"/>
            <a:ext cx="6248400" cy="307777"/>
          </a:xfrm>
          <a:prstGeom prst="rect">
            <a:avLst/>
          </a:prstGeom>
          <a:noFill/>
        </p:spPr>
        <p:txBody>
          <a:bodyPr wrap="square" rtlCol="0">
            <a:spAutoFit/>
          </a:bodyPr>
          <a:lstStyle/>
          <a:p>
            <a:r>
              <a:rPr lang="en-US" sz="1400" dirty="0">
                <a:latin typeface="Calibri" pitchFamily="34" charset="0"/>
              </a:rPr>
              <a:t>The destruction caused to Baa Atoll </a:t>
            </a:r>
            <a:r>
              <a:rPr lang="en-US" sz="1400" dirty="0" err="1">
                <a:latin typeface="Calibri" pitchFamily="34" charset="0"/>
              </a:rPr>
              <a:t>Eydhafushi</a:t>
            </a:r>
            <a:r>
              <a:rPr lang="en-US" sz="1400" dirty="0">
                <a:latin typeface="Calibri" pitchFamily="34" charset="0"/>
              </a:rPr>
              <a:t> by the Tsunami in 2004. FILE PHOTO</a:t>
            </a:r>
          </a:p>
        </p:txBody>
      </p:sp>
      <p:sp>
        <p:nvSpPr>
          <p:cNvPr id="6" name="Slide Number Placeholder 5"/>
          <p:cNvSpPr>
            <a:spLocks noGrp="1"/>
          </p:cNvSpPr>
          <p:nvPr>
            <p:ph type="sldNum" sz="quarter" idx="12"/>
          </p:nvPr>
        </p:nvSpPr>
        <p:spPr/>
        <p:txBody>
          <a:bodyPr/>
          <a:lstStyle/>
          <a:p>
            <a:fld id="{91349AB7-A4BE-486C-8D6C-30FB92447F88}" type="slidenum">
              <a:rPr lang="en-US" smtClean="0"/>
              <a:pPr/>
              <a:t>42</a:t>
            </a:fld>
            <a:endParaRPr lang="en-US"/>
          </a:p>
        </p:txBody>
      </p:sp>
    </p:spTree>
    <p:extLst>
      <p:ext uri="{BB962C8B-B14F-4D97-AF65-F5344CB8AC3E}">
        <p14:creationId xmlns:p14="http://schemas.microsoft.com/office/powerpoint/2010/main" val="32447190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Disaster Risk Reduction</a:t>
            </a:r>
            <a:endParaRPr lang="en-US" b="1" dirty="0"/>
          </a:p>
        </p:txBody>
      </p:sp>
      <p:sp>
        <p:nvSpPr>
          <p:cNvPr id="26625" name="Rectangle 1"/>
          <p:cNvSpPr>
            <a:spLocks noChangeArrowheads="1"/>
          </p:cNvSpPr>
          <p:nvPr/>
        </p:nvSpPr>
        <p:spPr bwMode="auto">
          <a:xfrm>
            <a:off x="381000" y="1371601"/>
            <a:ext cx="8610600" cy="221599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pitchFamily="34" charset="0"/>
                <a:ea typeface="Calibri" pitchFamily="34" charset="0"/>
                <a:cs typeface="Cordia New" pitchFamily="34" charset="-34"/>
              </a:rPr>
              <a:t>The </a:t>
            </a:r>
            <a:r>
              <a:rPr kumimoji="0" lang="en-US" sz="2400" b="1" i="0" u="none" strike="noStrike" cap="none" normalizeH="0" baseline="0" dirty="0" smtClean="0">
                <a:ln>
                  <a:noFill/>
                </a:ln>
                <a:solidFill>
                  <a:srgbClr val="C00000"/>
                </a:solidFill>
                <a:effectLst/>
                <a:latin typeface="Calibri" pitchFamily="34" charset="0"/>
                <a:ea typeface="Calibri" pitchFamily="34" charset="0"/>
                <a:cs typeface="Cordia New" pitchFamily="34" charset="-34"/>
              </a:rPr>
              <a:t>concept and practice of reducing disaster risks through </a:t>
            </a:r>
            <a:r>
              <a:rPr kumimoji="0" lang="en-US" sz="2400" b="1" u="none" strike="noStrike" cap="none" normalizeH="0" baseline="0" dirty="0" smtClean="0">
                <a:ln>
                  <a:noFill/>
                </a:ln>
                <a:solidFill>
                  <a:srgbClr val="C00000"/>
                </a:solidFill>
                <a:effectLst/>
                <a:latin typeface="Calibri" pitchFamily="34" charset="0"/>
                <a:ea typeface="Calibri" pitchFamily="34" charset="0"/>
                <a:cs typeface="Cordia New" pitchFamily="34" charset="-34"/>
              </a:rPr>
              <a:t>systematic efforts </a:t>
            </a:r>
            <a:r>
              <a:rPr kumimoji="0" lang="en-US" sz="2400" b="0" i="0" u="none" strike="noStrike" cap="none" normalizeH="0" baseline="0" dirty="0" smtClean="0">
                <a:ln>
                  <a:noFill/>
                </a:ln>
                <a:solidFill>
                  <a:schemeClr val="tx1"/>
                </a:solidFill>
                <a:effectLst/>
                <a:latin typeface="Calibri" pitchFamily="34" charset="0"/>
                <a:ea typeface="Calibri" pitchFamily="34" charset="0"/>
                <a:cs typeface="Cordia New" pitchFamily="34" charset="-34"/>
              </a:rPr>
              <a:t>to analyze and manage the causal factors of disasters, including through reduced exposure to hazards, lessened vulnerability of people and property, wise management of land and the environment, and improved preparedness for adverse events </a:t>
            </a:r>
            <a:r>
              <a:rPr kumimoji="0" lang="en-US" b="0" i="1" u="none" strike="noStrike" cap="none" normalizeH="0" baseline="0" dirty="0" smtClean="0">
                <a:ln>
                  <a:noFill/>
                </a:ln>
                <a:solidFill>
                  <a:schemeClr val="tx1"/>
                </a:solidFill>
                <a:effectLst/>
                <a:latin typeface="Calibri" pitchFamily="34" charset="0"/>
                <a:ea typeface="Calibri" pitchFamily="34" charset="0"/>
                <a:cs typeface="Cordia New" pitchFamily="34" charset="-34"/>
              </a:rPr>
              <a:t>(ISDR, 2009). </a:t>
            </a:r>
            <a:endParaRPr kumimoji="0" lang="en-US" sz="5400" b="0" i="1" u="none" strike="noStrike" cap="none" normalizeH="0" baseline="0" dirty="0" smtClean="0">
              <a:ln>
                <a:noFill/>
              </a:ln>
              <a:solidFill>
                <a:schemeClr val="tx1"/>
              </a:solidFill>
              <a:effectLst/>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91349AB7-A4BE-486C-8D6C-30FB92447F88}" type="slidenum">
              <a:rPr lang="en-US" smtClean="0"/>
              <a:pPr/>
              <a:t>43</a:t>
            </a:fld>
            <a:endParaRPr lang="en-US"/>
          </a:p>
        </p:txBody>
      </p:sp>
    </p:spTree>
    <p:extLst>
      <p:ext uri="{BB962C8B-B14F-4D97-AF65-F5344CB8AC3E}">
        <p14:creationId xmlns:p14="http://schemas.microsoft.com/office/powerpoint/2010/main" val="41901618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229600" cy="1143000"/>
          </a:xfrm>
        </p:spPr>
        <p:txBody>
          <a:bodyPr>
            <a:noAutofit/>
          </a:bodyPr>
          <a:lstStyle/>
          <a:p>
            <a:r>
              <a:rPr lang="en-GB" b="1" dirty="0" smtClean="0">
                <a:cs typeface="Angsana New" pitchFamily="18" charset="-34"/>
              </a:rPr>
              <a:t>Prospective, corrective and compensatory risk management </a:t>
            </a: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392113" y="1785938"/>
            <a:ext cx="3290671" cy="4386262"/>
          </a:xfrm>
          <a:prstGeom prst="rect">
            <a:avLst/>
          </a:prstGeom>
          <a:noFill/>
          <a:ln w="9525">
            <a:noFill/>
            <a:miter lim="800000"/>
            <a:headEnd/>
            <a:tailEnd/>
          </a:ln>
        </p:spPr>
      </p:pic>
      <p:sp>
        <p:nvSpPr>
          <p:cNvPr id="5" name="Rectangle 4"/>
          <p:cNvSpPr/>
          <p:nvPr/>
        </p:nvSpPr>
        <p:spPr>
          <a:xfrm>
            <a:off x="3962400" y="1752601"/>
            <a:ext cx="4572000" cy="4457823"/>
          </a:xfrm>
          <a:prstGeom prst="rect">
            <a:avLst/>
          </a:prstGeom>
        </p:spPr>
        <p:txBody>
          <a:bodyPr wrap="square">
            <a:spAutoFit/>
          </a:bodyPr>
          <a:lstStyle/>
          <a:p>
            <a:pPr eaLnBrk="0" hangingPunct="0">
              <a:lnSpc>
                <a:spcPct val="80000"/>
              </a:lnSpc>
              <a:spcBef>
                <a:spcPct val="20000"/>
              </a:spcBef>
              <a:buFont typeface="Wingdings" pitchFamily="2" charset="2"/>
              <a:buNone/>
              <a:defRPr/>
            </a:pPr>
            <a:r>
              <a:rPr lang="en-GB" sz="2400" b="1" dirty="0">
                <a:latin typeface="Calibri" pitchFamily="34" charset="0"/>
                <a:ea typeface="MS PGothic" pitchFamily="34" charset="-128"/>
                <a:cs typeface="ＭＳ Ｐゴシック" charset="0"/>
              </a:rPr>
              <a:t>Prospective risk management</a:t>
            </a:r>
          </a:p>
          <a:p>
            <a:pPr eaLnBrk="0" hangingPunct="0">
              <a:lnSpc>
                <a:spcPct val="80000"/>
              </a:lnSpc>
              <a:spcBef>
                <a:spcPct val="20000"/>
              </a:spcBef>
              <a:buFont typeface="Wingdings" pitchFamily="2" charset="2"/>
              <a:buNone/>
              <a:defRPr/>
            </a:pPr>
            <a:r>
              <a:rPr lang="en-GB" sz="2400" dirty="0">
                <a:latin typeface="Calibri" pitchFamily="34" charset="0"/>
                <a:ea typeface="MS PGothic" pitchFamily="34" charset="-128"/>
                <a:cs typeface="ＭＳ Ｐゴシック" charset="0"/>
              </a:rPr>
              <a:t>Designed to avoid the construction of new risks, i.e. better planning</a:t>
            </a:r>
          </a:p>
          <a:p>
            <a:pPr marL="342900" indent="-342900" eaLnBrk="0" hangingPunct="0">
              <a:lnSpc>
                <a:spcPct val="80000"/>
              </a:lnSpc>
              <a:spcBef>
                <a:spcPct val="20000"/>
              </a:spcBef>
              <a:buFont typeface="Wingdings" pitchFamily="2" charset="2"/>
              <a:buNone/>
              <a:defRPr/>
            </a:pPr>
            <a:endParaRPr lang="en-GB" sz="2400" b="1" dirty="0">
              <a:latin typeface="Calibri" pitchFamily="34" charset="0"/>
              <a:ea typeface="MS PGothic" pitchFamily="34" charset="-128"/>
              <a:cs typeface="ＭＳ Ｐゴシック" charset="0"/>
            </a:endParaRPr>
          </a:p>
          <a:p>
            <a:pPr marL="342900" indent="-342900" eaLnBrk="0" hangingPunct="0">
              <a:lnSpc>
                <a:spcPct val="80000"/>
              </a:lnSpc>
              <a:spcBef>
                <a:spcPct val="20000"/>
              </a:spcBef>
              <a:buFont typeface="Wingdings" pitchFamily="2" charset="2"/>
              <a:buNone/>
              <a:defRPr/>
            </a:pPr>
            <a:r>
              <a:rPr lang="en-GB" sz="2400" b="1" dirty="0">
                <a:latin typeface="Calibri" pitchFamily="34" charset="0"/>
                <a:ea typeface="MS PGothic" pitchFamily="34" charset="-128"/>
                <a:cs typeface="ＭＳ Ｐゴシック" charset="0"/>
              </a:rPr>
              <a:t>Corrective risk management</a:t>
            </a:r>
          </a:p>
          <a:p>
            <a:pPr eaLnBrk="0" hangingPunct="0">
              <a:lnSpc>
                <a:spcPct val="80000"/>
              </a:lnSpc>
              <a:spcBef>
                <a:spcPct val="20000"/>
              </a:spcBef>
              <a:buFont typeface="Wingdings" pitchFamily="2" charset="2"/>
              <a:buNone/>
              <a:defRPr/>
            </a:pPr>
            <a:r>
              <a:rPr lang="en-GB" sz="2400" dirty="0">
                <a:latin typeface="Calibri" pitchFamily="34" charset="0"/>
                <a:ea typeface="MS PGothic" pitchFamily="34" charset="-128"/>
                <a:cs typeface="ＭＳ Ｐゴシック" charset="0"/>
              </a:rPr>
              <a:t>Designed to address pre-existing risks</a:t>
            </a:r>
          </a:p>
          <a:p>
            <a:pPr eaLnBrk="0" hangingPunct="0">
              <a:lnSpc>
                <a:spcPct val="80000"/>
              </a:lnSpc>
              <a:spcBef>
                <a:spcPct val="20000"/>
              </a:spcBef>
              <a:buFont typeface="Wingdings" pitchFamily="2" charset="2"/>
              <a:buNone/>
              <a:defRPr/>
            </a:pPr>
            <a:endParaRPr lang="en-GB" sz="2400" b="1" dirty="0">
              <a:latin typeface="Calibri" pitchFamily="34" charset="0"/>
              <a:ea typeface="MS PGothic" pitchFamily="34" charset="-128"/>
              <a:cs typeface="ＭＳ Ｐゴシック" charset="0"/>
            </a:endParaRPr>
          </a:p>
          <a:p>
            <a:pPr eaLnBrk="0" hangingPunct="0">
              <a:lnSpc>
                <a:spcPct val="80000"/>
              </a:lnSpc>
              <a:spcBef>
                <a:spcPct val="20000"/>
              </a:spcBef>
              <a:buFont typeface="Wingdings" pitchFamily="2" charset="2"/>
              <a:buNone/>
              <a:defRPr/>
            </a:pPr>
            <a:r>
              <a:rPr lang="en-GB" sz="2400" b="1" dirty="0">
                <a:latin typeface="Calibri" pitchFamily="34" charset="0"/>
                <a:ea typeface="MS PGothic" pitchFamily="34" charset="-128"/>
                <a:cs typeface="ＭＳ Ｐゴシック" charset="0"/>
              </a:rPr>
              <a:t>Compensatory risk management</a:t>
            </a:r>
          </a:p>
          <a:p>
            <a:pPr eaLnBrk="0" hangingPunct="0">
              <a:lnSpc>
                <a:spcPct val="80000"/>
              </a:lnSpc>
              <a:spcBef>
                <a:spcPct val="20000"/>
              </a:spcBef>
              <a:buFont typeface="Wingdings" pitchFamily="2" charset="2"/>
              <a:buNone/>
              <a:defRPr/>
            </a:pPr>
            <a:r>
              <a:rPr lang="en-GB" sz="2400" dirty="0">
                <a:latin typeface="Calibri" pitchFamily="34" charset="0"/>
                <a:ea typeface="MS PGothic" pitchFamily="34" charset="-128"/>
                <a:cs typeface="ＭＳ Ｐゴシック" charset="0"/>
              </a:rPr>
              <a:t>Designed to avoid disaster losses spilling over into poverty and other outcomes, i.e. insurance and risk transfer</a:t>
            </a:r>
          </a:p>
        </p:txBody>
      </p:sp>
      <p:sp>
        <p:nvSpPr>
          <p:cNvPr id="6" name="Slide Number Placeholder 5"/>
          <p:cNvSpPr>
            <a:spLocks noGrp="1"/>
          </p:cNvSpPr>
          <p:nvPr>
            <p:ph type="sldNum" sz="quarter" idx="12"/>
          </p:nvPr>
        </p:nvSpPr>
        <p:spPr/>
        <p:txBody>
          <a:bodyPr/>
          <a:lstStyle/>
          <a:p>
            <a:fld id="{91349AB7-A4BE-486C-8D6C-30FB92447F88}" type="slidenum">
              <a:rPr lang="en-US" smtClean="0"/>
              <a:pPr/>
              <a:t>44</a:t>
            </a:fld>
            <a:endParaRPr lang="en-US"/>
          </a:p>
        </p:txBody>
      </p:sp>
    </p:spTree>
    <p:extLst>
      <p:ext uri="{BB962C8B-B14F-4D97-AF65-F5344CB8AC3E}">
        <p14:creationId xmlns:p14="http://schemas.microsoft.com/office/powerpoint/2010/main" val="36823446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Community-Based Disaster Risk Reduction</a:t>
            </a:r>
            <a:endParaRPr lang="en-US" b="1" dirty="0"/>
          </a:p>
        </p:txBody>
      </p:sp>
      <p:sp>
        <p:nvSpPr>
          <p:cNvPr id="4" name="Rectangle 3"/>
          <p:cNvSpPr/>
          <p:nvPr/>
        </p:nvSpPr>
        <p:spPr>
          <a:xfrm>
            <a:off x="533400" y="1676401"/>
            <a:ext cx="8077200" cy="3940759"/>
          </a:xfrm>
          <a:prstGeom prst="rect">
            <a:avLst/>
          </a:prstGeom>
        </p:spPr>
        <p:txBody>
          <a:bodyPr wrap="square">
            <a:spAutoFit/>
          </a:bodyPr>
          <a:lstStyle/>
          <a:p>
            <a:pPr>
              <a:lnSpc>
                <a:spcPct val="80000"/>
              </a:lnSpc>
            </a:pPr>
            <a:r>
              <a:rPr lang="en-US" altLang="ja-JP" sz="2400" dirty="0" smtClean="0">
                <a:latin typeface="Calibri" pitchFamily="34" charset="0"/>
                <a:cs typeface="Cordia New" pitchFamily="34" charset="-34"/>
              </a:rPr>
              <a:t>A process of disaster risk reduction in which </a:t>
            </a:r>
            <a:r>
              <a:rPr lang="en-US" altLang="ja-JP" sz="2400" b="1" dirty="0" smtClean="0">
                <a:solidFill>
                  <a:srgbClr val="C00000"/>
                </a:solidFill>
                <a:latin typeface="Calibri" pitchFamily="34" charset="0"/>
                <a:cs typeface="Cordia New" pitchFamily="34" charset="-34"/>
              </a:rPr>
              <a:t>at-risk communities are actively engaged</a:t>
            </a:r>
            <a:r>
              <a:rPr lang="en-US" altLang="ja-JP" sz="2400" dirty="0" smtClean="0">
                <a:latin typeface="Calibri" pitchFamily="34" charset="0"/>
                <a:cs typeface="Cordia New" pitchFamily="34" charset="-34"/>
              </a:rPr>
              <a:t> in the </a:t>
            </a:r>
          </a:p>
          <a:p>
            <a:pPr>
              <a:lnSpc>
                <a:spcPct val="80000"/>
              </a:lnSpc>
            </a:pPr>
            <a:endParaRPr lang="en-US" altLang="ja-JP" sz="2400" dirty="0" smtClean="0">
              <a:latin typeface="Calibri" pitchFamily="34" charset="0"/>
              <a:cs typeface="Cordia New" pitchFamily="34" charset="-34"/>
            </a:endParaRPr>
          </a:p>
          <a:p>
            <a:pPr>
              <a:lnSpc>
                <a:spcPct val="80000"/>
              </a:lnSpc>
            </a:pPr>
            <a:r>
              <a:rPr lang="en-US" altLang="ja-JP" sz="2400" b="1" dirty="0" smtClean="0">
                <a:latin typeface="Calibri" pitchFamily="34" charset="0"/>
                <a:cs typeface="Cordia New" pitchFamily="34" charset="-34"/>
              </a:rPr>
              <a:t>           </a:t>
            </a:r>
            <a:r>
              <a:rPr lang="en-US" altLang="ja-JP" sz="2400" b="1" dirty="0" smtClean="0">
                <a:solidFill>
                  <a:srgbClr val="C00000"/>
                </a:solidFill>
                <a:latin typeface="Calibri" pitchFamily="34" charset="0"/>
                <a:cs typeface="Cordia New" pitchFamily="34" charset="-34"/>
              </a:rPr>
              <a:t>identification</a:t>
            </a:r>
          </a:p>
          <a:p>
            <a:pPr>
              <a:lnSpc>
                <a:spcPct val="80000"/>
              </a:lnSpc>
            </a:pPr>
            <a:r>
              <a:rPr lang="en-US" altLang="ja-JP" sz="2400" b="1" dirty="0" smtClean="0">
                <a:solidFill>
                  <a:srgbClr val="C00000"/>
                </a:solidFill>
                <a:latin typeface="Calibri" pitchFamily="34" charset="0"/>
                <a:cs typeface="Cordia New" pitchFamily="34" charset="-34"/>
              </a:rPr>
              <a:t>           analysis </a:t>
            </a:r>
          </a:p>
          <a:p>
            <a:pPr>
              <a:lnSpc>
                <a:spcPct val="80000"/>
              </a:lnSpc>
            </a:pPr>
            <a:r>
              <a:rPr lang="en-US" altLang="ja-JP" sz="2400" b="1" dirty="0" smtClean="0">
                <a:solidFill>
                  <a:srgbClr val="C00000"/>
                </a:solidFill>
                <a:latin typeface="Calibri" pitchFamily="34" charset="0"/>
                <a:cs typeface="Cordia New" pitchFamily="34" charset="-34"/>
              </a:rPr>
              <a:t>           treatment </a:t>
            </a:r>
          </a:p>
          <a:p>
            <a:pPr>
              <a:lnSpc>
                <a:spcPct val="80000"/>
              </a:lnSpc>
            </a:pPr>
            <a:r>
              <a:rPr lang="en-US" altLang="ja-JP" sz="2400" b="1" dirty="0" smtClean="0">
                <a:solidFill>
                  <a:srgbClr val="C00000"/>
                </a:solidFill>
                <a:latin typeface="Calibri" pitchFamily="34" charset="0"/>
                <a:cs typeface="Cordia New" pitchFamily="34" charset="-34"/>
              </a:rPr>
              <a:t>           monitoring and evaluation</a:t>
            </a:r>
            <a:r>
              <a:rPr lang="en-US" altLang="ja-JP" sz="2400" dirty="0" smtClean="0">
                <a:solidFill>
                  <a:srgbClr val="C00000"/>
                </a:solidFill>
                <a:latin typeface="Calibri" pitchFamily="34" charset="0"/>
                <a:cs typeface="Cordia New" pitchFamily="34" charset="-34"/>
              </a:rPr>
              <a:t> </a:t>
            </a:r>
          </a:p>
          <a:p>
            <a:pPr>
              <a:lnSpc>
                <a:spcPct val="80000"/>
              </a:lnSpc>
            </a:pPr>
            <a:endParaRPr lang="en-US" altLang="ja-JP" sz="2400" dirty="0" smtClean="0">
              <a:solidFill>
                <a:srgbClr val="800000"/>
              </a:solidFill>
              <a:latin typeface="Calibri" pitchFamily="34" charset="0"/>
              <a:cs typeface="Cordia New" pitchFamily="34" charset="-34"/>
            </a:endParaRPr>
          </a:p>
          <a:p>
            <a:pPr>
              <a:lnSpc>
                <a:spcPct val="80000"/>
              </a:lnSpc>
            </a:pPr>
            <a:r>
              <a:rPr lang="en-US" altLang="ja-JP" sz="2400" dirty="0" smtClean="0">
                <a:latin typeface="Calibri" pitchFamily="34" charset="0"/>
                <a:cs typeface="Cordia New" pitchFamily="34" charset="-34"/>
              </a:rPr>
              <a:t>of disaster risks in order to reduce their vulnerabilities and enhance their capacities.  </a:t>
            </a:r>
          </a:p>
          <a:p>
            <a:pPr>
              <a:lnSpc>
                <a:spcPct val="80000"/>
              </a:lnSpc>
            </a:pPr>
            <a:endParaRPr lang="en-US" altLang="ja-JP" sz="2400" dirty="0">
              <a:latin typeface="Calibri" pitchFamily="34" charset="0"/>
              <a:cs typeface="Cordia New" pitchFamily="34" charset="-34"/>
            </a:endParaRPr>
          </a:p>
          <a:p>
            <a:pPr>
              <a:lnSpc>
                <a:spcPct val="80000"/>
              </a:lnSpc>
            </a:pPr>
            <a:r>
              <a:rPr lang="en-US" altLang="ja-JP" sz="2400" dirty="0" smtClean="0">
                <a:latin typeface="Calibri" pitchFamily="34" charset="0"/>
                <a:cs typeface="Cordia New" pitchFamily="34" charset="-34"/>
              </a:rPr>
              <a:t>This means that people are at the heart of decision making and implementation of disaster risk reduction activities.  </a:t>
            </a:r>
            <a:endParaRPr lang="en-US" altLang="ja-JP" sz="2400" u="sng" dirty="0" smtClean="0">
              <a:latin typeface="Calibri" pitchFamily="34" charset="0"/>
              <a:cs typeface="Cordia New" pitchFamily="34" charset="-34"/>
            </a:endParaRPr>
          </a:p>
        </p:txBody>
      </p:sp>
      <p:sp>
        <p:nvSpPr>
          <p:cNvPr id="5" name="Slide Number Placeholder 4"/>
          <p:cNvSpPr>
            <a:spLocks noGrp="1"/>
          </p:cNvSpPr>
          <p:nvPr>
            <p:ph type="sldNum" sz="quarter" idx="12"/>
          </p:nvPr>
        </p:nvSpPr>
        <p:spPr/>
        <p:txBody>
          <a:bodyPr/>
          <a:lstStyle/>
          <a:p>
            <a:fld id="{91349AB7-A4BE-486C-8D6C-30FB92447F88}" type="slidenum">
              <a:rPr lang="en-US" smtClean="0"/>
              <a:pPr/>
              <a:t>45</a:t>
            </a:fld>
            <a:endParaRPr lang="en-US"/>
          </a:p>
        </p:txBody>
      </p:sp>
    </p:spTree>
    <p:extLst>
      <p:ext uri="{BB962C8B-B14F-4D97-AF65-F5344CB8AC3E}">
        <p14:creationId xmlns:p14="http://schemas.microsoft.com/office/powerpoint/2010/main" val="33487919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a:bodyPr>
          <a:lstStyle/>
          <a:p>
            <a:r>
              <a:rPr lang="en-US" altLang="en-US" sz="3200" b="1" dirty="0"/>
              <a:t>Group </a:t>
            </a:r>
            <a:r>
              <a:rPr lang="en-US" altLang="en-US" sz="3200" b="1" dirty="0" smtClean="0"/>
              <a:t>Work</a:t>
            </a:r>
            <a:endParaRPr lang="en-US" altLang="en-US" sz="3200" b="1" dirty="0"/>
          </a:p>
        </p:txBody>
      </p:sp>
      <p:sp>
        <p:nvSpPr>
          <p:cNvPr id="2" name="Content Placeholder 1"/>
          <p:cNvSpPr>
            <a:spLocks noGrp="1"/>
          </p:cNvSpPr>
          <p:nvPr>
            <p:ph idx="1"/>
          </p:nvPr>
        </p:nvSpPr>
        <p:spPr>
          <a:xfrm>
            <a:off x="457200" y="1600202"/>
            <a:ext cx="3124200" cy="4525963"/>
          </a:xfrm>
        </p:spPr>
        <p:txBody>
          <a:bodyPr>
            <a:normAutofit/>
          </a:bodyPr>
          <a:lstStyle/>
          <a:p>
            <a:pPr eaLnBrk="0" hangingPunct="0">
              <a:defRPr/>
            </a:pPr>
            <a:r>
              <a:rPr lang="en-US" sz="2000" b="1" dirty="0">
                <a:solidFill>
                  <a:srgbClr val="000000"/>
                </a:solidFill>
                <a:latin typeface="Candara" pitchFamily="34" charset="0"/>
                <a:cs typeface="Tahoma" pitchFamily="34" charset="0"/>
              </a:rPr>
              <a:t>Tagging </a:t>
            </a:r>
            <a:endParaRPr lang="en-US" sz="2000" dirty="0">
              <a:latin typeface="Candara" pitchFamily="34" charset="0"/>
            </a:endParaRPr>
          </a:p>
          <a:p>
            <a:pPr>
              <a:defRPr/>
            </a:pPr>
            <a:r>
              <a:rPr lang="en-US" sz="1800" dirty="0" smtClean="0">
                <a:latin typeface="Candara" pitchFamily="34" charset="0"/>
              </a:rPr>
              <a:t>Divide </a:t>
            </a:r>
            <a:r>
              <a:rPr lang="en-US" sz="1800" dirty="0">
                <a:latin typeface="Candara" pitchFamily="34" charset="0"/>
              </a:rPr>
              <a:t>into groups of 4-7 members.</a:t>
            </a:r>
          </a:p>
          <a:p>
            <a:pPr>
              <a:defRPr/>
            </a:pPr>
            <a:r>
              <a:rPr lang="en-US" sz="1800" dirty="0" smtClean="0">
                <a:solidFill>
                  <a:srgbClr val="000000"/>
                </a:solidFill>
                <a:latin typeface="Candara" pitchFamily="34" charset="0"/>
                <a:cs typeface="Tahoma" pitchFamily="34" charset="0"/>
              </a:rPr>
              <a:t>Each </a:t>
            </a:r>
            <a:r>
              <a:rPr lang="en-US" sz="1800" dirty="0">
                <a:solidFill>
                  <a:srgbClr val="000000"/>
                </a:solidFill>
                <a:latin typeface="Candara" pitchFamily="34" charset="0"/>
                <a:cs typeface="Tahoma" pitchFamily="34" charset="0"/>
              </a:rPr>
              <a:t>group is provided with a drawing </a:t>
            </a:r>
            <a:endParaRPr lang="en-US" sz="1800" dirty="0" smtClean="0">
              <a:solidFill>
                <a:srgbClr val="000000"/>
              </a:solidFill>
              <a:latin typeface="Candara" pitchFamily="34" charset="0"/>
              <a:cs typeface="Tahoma" pitchFamily="34" charset="0"/>
            </a:endParaRPr>
          </a:p>
          <a:p>
            <a:pPr>
              <a:defRPr/>
            </a:pPr>
            <a:endParaRPr lang="en-US" sz="1800" dirty="0">
              <a:solidFill>
                <a:srgbClr val="000000"/>
              </a:solidFill>
              <a:latin typeface="Candara" pitchFamily="34" charset="0"/>
              <a:cs typeface="Tahoma" pitchFamily="34" charset="0"/>
            </a:endParaRPr>
          </a:p>
          <a:p>
            <a:pPr eaLnBrk="0" hangingPunct="0">
              <a:defRPr/>
            </a:pPr>
            <a:r>
              <a:rPr lang="en-US" sz="1800" dirty="0" smtClean="0">
                <a:solidFill>
                  <a:srgbClr val="000000"/>
                </a:solidFill>
                <a:cs typeface="Tahoma" pitchFamily="34" charset="0"/>
              </a:rPr>
              <a:t>Each </a:t>
            </a:r>
            <a:r>
              <a:rPr lang="en-US" sz="1800" dirty="0">
                <a:solidFill>
                  <a:srgbClr val="000000"/>
                </a:solidFill>
                <a:cs typeface="Tahoma" pitchFamily="34" charset="0"/>
              </a:rPr>
              <a:t>group has 10 minutes to discuss to identify Hazard, </a:t>
            </a:r>
            <a:r>
              <a:rPr lang="en-US" sz="1800" dirty="0" smtClean="0">
                <a:solidFill>
                  <a:srgbClr val="000000"/>
                </a:solidFill>
                <a:cs typeface="Tahoma" pitchFamily="34" charset="0"/>
              </a:rPr>
              <a:t>Vulnerability </a:t>
            </a:r>
            <a:r>
              <a:rPr lang="en-US" sz="1800" dirty="0">
                <a:solidFill>
                  <a:srgbClr val="000000"/>
                </a:solidFill>
                <a:cs typeface="Tahoma" pitchFamily="34" charset="0"/>
              </a:rPr>
              <a:t>and Capacity in the drawing</a:t>
            </a:r>
          </a:p>
          <a:p>
            <a:pPr eaLnBrk="0" hangingPunct="0">
              <a:defRPr/>
            </a:pPr>
            <a:r>
              <a:rPr lang="en-US" sz="1800" dirty="0" smtClean="0">
                <a:solidFill>
                  <a:srgbClr val="000000"/>
                </a:solidFill>
                <a:cs typeface="Tahoma" pitchFamily="34" charset="0"/>
              </a:rPr>
              <a:t>Then</a:t>
            </a:r>
            <a:r>
              <a:rPr lang="en-US" sz="1800" dirty="0">
                <a:solidFill>
                  <a:srgbClr val="000000"/>
                </a:solidFill>
                <a:cs typeface="Tahoma" pitchFamily="34" charset="0"/>
              </a:rPr>
              <a:t>, list down in the table below and present to other </a:t>
            </a:r>
            <a:r>
              <a:rPr lang="en-US" sz="1800" dirty="0" smtClean="0">
                <a:solidFill>
                  <a:srgbClr val="000000"/>
                </a:solidFill>
                <a:cs typeface="Tahoma" pitchFamily="34" charset="0"/>
              </a:rPr>
              <a:t>groups </a:t>
            </a:r>
            <a:endParaRPr lang="en-US" sz="1800" dirty="0">
              <a:solidFill>
                <a:srgbClr val="000000"/>
              </a:solidFill>
              <a:latin typeface="Candara" pitchFamily="34" charset="0"/>
              <a:cs typeface="Cordia New" pitchFamily="34" charset="-34"/>
            </a:endParaRPr>
          </a:p>
          <a:p>
            <a:pPr eaLnBrk="0" hangingPunct="0">
              <a:buFontTx/>
              <a:buChar char="•"/>
              <a:defRPr/>
            </a:pPr>
            <a:endParaRPr lang="en-US" sz="2000" dirty="0">
              <a:latin typeface="Candara" pitchFamily="34" charset="0"/>
            </a:endParaRPr>
          </a:p>
          <a:p>
            <a:endParaRPr lang="en-US" sz="1800" dirty="0"/>
          </a:p>
        </p:txBody>
      </p:sp>
      <p:graphicFrame>
        <p:nvGraphicFramePr>
          <p:cNvPr id="6" name="Table 5"/>
          <p:cNvGraphicFramePr>
            <a:graphicFrameLocks noGrp="1"/>
          </p:cNvGraphicFramePr>
          <p:nvPr>
            <p:extLst>
              <p:ext uri="{D42A27DB-BD31-4B8C-83A1-F6EECF244321}">
                <p14:modId xmlns:p14="http://schemas.microsoft.com/office/powerpoint/2010/main" val="3647659054"/>
              </p:ext>
            </p:extLst>
          </p:nvPr>
        </p:nvGraphicFramePr>
        <p:xfrm>
          <a:off x="3581400" y="1600202"/>
          <a:ext cx="5403850" cy="4352923"/>
        </p:xfrm>
        <a:graphic>
          <a:graphicData uri="http://schemas.openxmlformats.org/drawingml/2006/table">
            <a:tbl>
              <a:tblPr/>
              <a:tblGrid>
                <a:gridCol w="1768533"/>
                <a:gridCol w="1956451"/>
                <a:gridCol w="1678866"/>
              </a:tblGrid>
              <a:tr h="768163">
                <a:tc>
                  <a:txBody>
                    <a:bodyPr/>
                    <a:lstStyle/>
                    <a:p>
                      <a:pPr marL="0" marR="0" algn="ctr">
                        <a:lnSpc>
                          <a:spcPts val="1500"/>
                        </a:lnSpc>
                        <a:spcBef>
                          <a:spcPts val="0"/>
                        </a:spcBef>
                        <a:spcAft>
                          <a:spcPts val="0"/>
                        </a:spcAft>
                      </a:pPr>
                      <a:endParaRPr lang="en-US" sz="2400" b="1" dirty="0" smtClean="0">
                        <a:solidFill>
                          <a:srgbClr val="000000"/>
                        </a:solidFill>
                        <a:latin typeface="Candara"/>
                        <a:ea typeface="Times New Roman"/>
                        <a:cs typeface="Tahoma"/>
                      </a:endParaRPr>
                    </a:p>
                    <a:p>
                      <a:pPr marL="0" marR="0" algn="ctr">
                        <a:lnSpc>
                          <a:spcPts val="1500"/>
                        </a:lnSpc>
                        <a:spcBef>
                          <a:spcPts val="0"/>
                        </a:spcBef>
                        <a:spcAft>
                          <a:spcPts val="0"/>
                        </a:spcAft>
                      </a:pPr>
                      <a:r>
                        <a:rPr lang="en-US" sz="2400" b="1" dirty="0" smtClean="0">
                          <a:solidFill>
                            <a:srgbClr val="000000"/>
                          </a:solidFill>
                          <a:latin typeface="Candara"/>
                          <a:ea typeface="Times New Roman"/>
                          <a:cs typeface="Tahoma"/>
                        </a:rPr>
                        <a:t>Hazard</a:t>
                      </a:r>
                      <a:endParaRPr lang="en-US" sz="2800" dirty="0">
                        <a:latin typeface="Calibri"/>
                        <a:ea typeface="Calibri"/>
                        <a:cs typeface="Cordia New"/>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500"/>
                        </a:lnSpc>
                        <a:spcBef>
                          <a:spcPts val="0"/>
                        </a:spcBef>
                        <a:spcAft>
                          <a:spcPts val="0"/>
                        </a:spcAft>
                      </a:pPr>
                      <a:endParaRPr lang="en-US" sz="2400" b="1" dirty="0" smtClean="0">
                        <a:solidFill>
                          <a:srgbClr val="000000"/>
                        </a:solidFill>
                        <a:latin typeface="Candara"/>
                        <a:ea typeface="Times New Roman"/>
                        <a:cs typeface="Tahoma"/>
                      </a:endParaRPr>
                    </a:p>
                    <a:p>
                      <a:pPr marL="0" marR="0" algn="ctr">
                        <a:lnSpc>
                          <a:spcPts val="1500"/>
                        </a:lnSpc>
                        <a:spcBef>
                          <a:spcPts val="0"/>
                        </a:spcBef>
                        <a:spcAft>
                          <a:spcPts val="0"/>
                        </a:spcAft>
                      </a:pPr>
                      <a:r>
                        <a:rPr lang="en-US" sz="2400" b="1" dirty="0" smtClean="0">
                          <a:solidFill>
                            <a:srgbClr val="000000"/>
                          </a:solidFill>
                          <a:latin typeface="Candara"/>
                          <a:ea typeface="Times New Roman"/>
                          <a:cs typeface="Tahoma"/>
                        </a:rPr>
                        <a:t>Vulnerability</a:t>
                      </a:r>
                      <a:endParaRPr lang="en-US" sz="2800" dirty="0">
                        <a:latin typeface="Calibri"/>
                        <a:ea typeface="Calibri"/>
                        <a:cs typeface="Cordia New"/>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500"/>
                        </a:lnSpc>
                        <a:spcBef>
                          <a:spcPts val="0"/>
                        </a:spcBef>
                        <a:spcAft>
                          <a:spcPts val="0"/>
                        </a:spcAft>
                      </a:pPr>
                      <a:endParaRPr lang="en-US" sz="2400" b="1" dirty="0" smtClean="0">
                        <a:solidFill>
                          <a:srgbClr val="000000"/>
                        </a:solidFill>
                        <a:latin typeface="Candara"/>
                        <a:ea typeface="Times New Roman"/>
                        <a:cs typeface="Tahoma"/>
                      </a:endParaRPr>
                    </a:p>
                    <a:p>
                      <a:pPr marL="0" marR="0" algn="ctr">
                        <a:lnSpc>
                          <a:spcPts val="1500"/>
                        </a:lnSpc>
                        <a:spcBef>
                          <a:spcPts val="0"/>
                        </a:spcBef>
                        <a:spcAft>
                          <a:spcPts val="0"/>
                        </a:spcAft>
                      </a:pPr>
                      <a:r>
                        <a:rPr lang="en-US" sz="2400" b="1" dirty="0" smtClean="0">
                          <a:solidFill>
                            <a:srgbClr val="000000"/>
                          </a:solidFill>
                          <a:latin typeface="Candara"/>
                          <a:ea typeface="Times New Roman"/>
                          <a:cs typeface="Tahoma"/>
                        </a:rPr>
                        <a:t>Capacity</a:t>
                      </a:r>
                      <a:endParaRPr lang="en-US" sz="2800" dirty="0">
                        <a:latin typeface="Calibri"/>
                        <a:ea typeface="Calibri"/>
                        <a:cs typeface="Cordia New"/>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7460">
                <a:tc>
                  <a:txBody>
                    <a:bodyPr/>
                    <a:lstStyle/>
                    <a:p>
                      <a:pPr marL="0" marR="0" algn="ctr">
                        <a:lnSpc>
                          <a:spcPts val="1500"/>
                        </a:lnSpc>
                        <a:spcBef>
                          <a:spcPts val="0"/>
                        </a:spcBef>
                        <a:spcAft>
                          <a:spcPts val="0"/>
                        </a:spcAft>
                      </a:pPr>
                      <a:endParaRPr lang="en-US" sz="1100" dirty="0">
                        <a:latin typeface="Calibri"/>
                        <a:ea typeface="Calibri"/>
                        <a:cs typeface="Cordia New"/>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500"/>
                        </a:lnSpc>
                        <a:spcBef>
                          <a:spcPts val="0"/>
                        </a:spcBef>
                        <a:spcAft>
                          <a:spcPts val="0"/>
                        </a:spcAft>
                      </a:pPr>
                      <a:endParaRPr lang="en-US" sz="1100" dirty="0">
                        <a:latin typeface="Calibri"/>
                        <a:ea typeface="Calibri"/>
                        <a:cs typeface="Cordia New"/>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500"/>
                        </a:lnSpc>
                        <a:spcBef>
                          <a:spcPts val="0"/>
                        </a:spcBef>
                        <a:spcAft>
                          <a:spcPts val="0"/>
                        </a:spcAft>
                      </a:pPr>
                      <a:endParaRPr lang="en-US" sz="1100" dirty="0">
                        <a:latin typeface="Calibri"/>
                        <a:ea typeface="Calibri"/>
                        <a:cs typeface="Cordia New"/>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7460">
                <a:tc>
                  <a:txBody>
                    <a:bodyPr/>
                    <a:lstStyle/>
                    <a:p>
                      <a:pPr marL="0" marR="0" algn="ctr">
                        <a:lnSpc>
                          <a:spcPts val="1500"/>
                        </a:lnSpc>
                        <a:spcBef>
                          <a:spcPts val="0"/>
                        </a:spcBef>
                        <a:spcAft>
                          <a:spcPts val="0"/>
                        </a:spcAft>
                      </a:pPr>
                      <a:endParaRPr lang="en-US" sz="1100">
                        <a:latin typeface="Calibri"/>
                        <a:ea typeface="Calibri"/>
                        <a:cs typeface="Cordia New"/>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500"/>
                        </a:lnSpc>
                        <a:spcBef>
                          <a:spcPts val="0"/>
                        </a:spcBef>
                        <a:spcAft>
                          <a:spcPts val="0"/>
                        </a:spcAft>
                      </a:pPr>
                      <a:endParaRPr lang="en-US" sz="1100" dirty="0">
                        <a:latin typeface="Calibri"/>
                        <a:ea typeface="Calibri"/>
                        <a:cs typeface="Cordia New"/>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500"/>
                        </a:lnSpc>
                        <a:spcBef>
                          <a:spcPts val="0"/>
                        </a:spcBef>
                        <a:spcAft>
                          <a:spcPts val="0"/>
                        </a:spcAft>
                      </a:pPr>
                      <a:endParaRPr lang="en-US" sz="1100" dirty="0">
                        <a:latin typeface="Calibri"/>
                        <a:ea typeface="Calibri"/>
                        <a:cs typeface="Cordia New"/>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7460">
                <a:tc>
                  <a:txBody>
                    <a:bodyPr/>
                    <a:lstStyle/>
                    <a:p>
                      <a:pPr marL="0" marR="0" algn="ctr">
                        <a:lnSpc>
                          <a:spcPts val="1500"/>
                        </a:lnSpc>
                        <a:spcBef>
                          <a:spcPts val="0"/>
                        </a:spcBef>
                        <a:spcAft>
                          <a:spcPts val="0"/>
                        </a:spcAft>
                      </a:pPr>
                      <a:endParaRPr lang="en-US" sz="1100">
                        <a:latin typeface="Calibri"/>
                        <a:ea typeface="Calibri"/>
                        <a:cs typeface="Cordia New"/>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500"/>
                        </a:lnSpc>
                        <a:spcBef>
                          <a:spcPts val="0"/>
                        </a:spcBef>
                        <a:spcAft>
                          <a:spcPts val="0"/>
                        </a:spcAft>
                      </a:pPr>
                      <a:endParaRPr lang="en-US" sz="1100">
                        <a:latin typeface="Calibri"/>
                        <a:ea typeface="Calibri"/>
                        <a:cs typeface="Cordia New"/>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500"/>
                        </a:lnSpc>
                        <a:spcBef>
                          <a:spcPts val="0"/>
                        </a:spcBef>
                        <a:spcAft>
                          <a:spcPts val="0"/>
                        </a:spcAft>
                      </a:pPr>
                      <a:endParaRPr lang="en-US" sz="1100" dirty="0">
                        <a:latin typeface="Calibri"/>
                        <a:ea typeface="Calibri"/>
                        <a:cs typeface="Cordia New"/>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7460">
                <a:tc>
                  <a:txBody>
                    <a:bodyPr/>
                    <a:lstStyle/>
                    <a:p>
                      <a:pPr marL="0" marR="0" algn="ctr">
                        <a:lnSpc>
                          <a:spcPts val="1500"/>
                        </a:lnSpc>
                        <a:spcBef>
                          <a:spcPts val="0"/>
                        </a:spcBef>
                        <a:spcAft>
                          <a:spcPts val="0"/>
                        </a:spcAft>
                      </a:pPr>
                      <a:endParaRPr lang="en-US" sz="1100">
                        <a:latin typeface="Calibri"/>
                        <a:ea typeface="Calibri"/>
                        <a:cs typeface="Cordia New"/>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500"/>
                        </a:lnSpc>
                        <a:spcBef>
                          <a:spcPts val="0"/>
                        </a:spcBef>
                        <a:spcAft>
                          <a:spcPts val="0"/>
                        </a:spcAft>
                      </a:pPr>
                      <a:endParaRPr lang="en-US" sz="1100">
                        <a:latin typeface="Calibri"/>
                        <a:ea typeface="Calibri"/>
                        <a:cs typeface="Cordia New"/>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500"/>
                        </a:lnSpc>
                        <a:spcBef>
                          <a:spcPts val="0"/>
                        </a:spcBef>
                        <a:spcAft>
                          <a:spcPts val="0"/>
                        </a:spcAft>
                      </a:pPr>
                      <a:endParaRPr lang="en-US" sz="1100" dirty="0">
                        <a:latin typeface="Calibri"/>
                        <a:ea typeface="Calibri"/>
                        <a:cs typeface="Cordia New"/>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7460">
                <a:tc>
                  <a:txBody>
                    <a:bodyPr/>
                    <a:lstStyle/>
                    <a:p>
                      <a:pPr marL="0" marR="0" algn="ctr">
                        <a:lnSpc>
                          <a:spcPts val="1500"/>
                        </a:lnSpc>
                        <a:spcBef>
                          <a:spcPts val="0"/>
                        </a:spcBef>
                        <a:spcAft>
                          <a:spcPts val="0"/>
                        </a:spcAft>
                      </a:pPr>
                      <a:endParaRPr lang="en-US" sz="1100">
                        <a:latin typeface="Calibri"/>
                        <a:ea typeface="Calibri"/>
                        <a:cs typeface="Cordia New"/>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500"/>
                        </a:lnSpc>
                        <a:spcBef>
                          <a:spcPts val="0"/>
                        </a:spcBef>
                        <a:spcAft>
                          <a:spcPts val="0"/>
                        </a:spcAft>
                      </a:pPr>
                      <a:endParaRPr lang="en-US" sz="1100">
                        <a:latin typeface="Calibri"/>
                        <a:ea typeface="Calibri"/>
                        <a:cs typeface="Cordia New"/>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500"/>
                        </a:lnSpc>
                        <a:spcBef>
                          <a:spcPts val="0"/>
                        </a:spcBef>
                        <a:spcAft>
                          <a:spcPts val="0"/>
                        </a:spcAft>
                      </a:pPr>
                      <a:endParaRPr lang="en-US" sz="1100" dirty="0">
                        <a:latin typeface="Calibri"/>
                        <a:ea typeface="Calibri"/>
                        <a:cs typeface="Cordia New"/>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7460">
                <a:tc>
                  <a:txBody>
                    <a:bodyPr/>
                    <a:lstStyle/>
                    <a:p>
                      <a:pPr marL="0" marR="0" algn="ctr">
                        <a:lnSpc>
                          <a:spcPts val="1500"/>
                        </a:lnSpc>
                        <a:spcBef>
                          <a:spcPts val="0"/>
                        </a:spcBef>
                        <a:spcAft>
                          <a:spcPts val="0"/>
                        </a:spcAft>
                      </a:pPr>
                      <a:endParaRPr lang="en-US" sz="1100" dirty="0">
                        <a:latin typeface="Calibri"/>
                        <a:ea typeface="Calibri"/>
                        <a:cs typeface="Cordia New"/>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500"/>
                        </a:lnSpc>
                        <a:spcBef>
                          <a:spcPts val="0"/>
                        </a:spcBef>
                        <a:spcAft>
                          <a:spcPts val="0"/>
                        </a:spcAft>
                      </a:pPr>
                      <a:endParaRPr lang="en-US" sz="1100">
                        <a:latin typeface="Calibri"/>
                        <a:ea typeface="Calibri"/>
                        <a:cs typeface="Cordia New"/>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500"/>
                        </a:lnSpc>
                        <a:spcBef>
                          <a:spcPts val="0"/>
                        </a:spcBef>
                        <a:spcAft>
                          <a:spcPts val="0"/>
                        </a:spcAft>
                      </a:pPr>
                      <a:endParaRPr lang="en-US" sz="1100" dirty="0">
                        <a:latin typeface="Calibri"/>
                        <a:ea typeface="Calibri"/>
                        <a:cs typeface="Cordia New"/>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Slide Number Placeholder 4"/>
          <p:cNvSpPr>
            <a:spLocks noGrp="1"/>
          </p:cNvSpPr>
          <p:nvPr>
            <p:ph type="sldNum" sz="quarter" idx="12"/>
          </p:nvPr>
        </p:nvSpPr>
        <p:spPr/>
        <p:txBody>
          <a:bodyPr/>
          <a:lstStyle/>
          <a:p>
            <a:fld id="{91349AB7-A4BE-486C-8D6C-30FB92447F88}" type="slidenum">
              <a:rPr lang="en-US" smtClean="0"/>
              <a:pPr/>
              <a:t>46</a:t>
            </a:fld>
            <a:endParaRPr lang="en-US"/>
          </a:p>
        </p:txBody>
      </p:sp>
    </p:spTree>
    <p:extLst>
      <p:ext uri="{BB962C8B-B14F-4D97-AF65-F5344CB8AC3E}">
        <p14:creationId xmlns:p14="http://schemas.microsoft.com/office/powerpoint/2010/main" val="26347359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srcRect/>
          <a:stretch>
            <a:fillRect/>
          </a:stretch>
        </p:blipFill>
        <p:spPr bwMode="auto">
          <a:xfrm>
            <a:off x="-93888" y="0"/>
            <a:ext cx="9390288" cy="6951018"/>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3" name="Slide Number Placeholder 2"/>
          <p:cNvSpPr>
            <a:spLocks noGrp="1"/>
          </p:cNvSpPr>
          <p:nvPr>
            <p:ph type="sldNum" sz="quarter" idx="12"/>
          </p:nvPr>
        </p:nvSpPr>
        <p:spPr/>
        <p:txBody>
          <a:bodyPr/>
          <a:lstStyle/>
          <a:p>
            <a:fld id="{91349AB7-A4BE-486C-8D6C-30FB92447F88}" type="slidenum">
              <a:rPr lang="en-US" smtClean="0"/>
              <a:pPr/>
              <a:t>47</a:t>
            </a:fld>
            <a:endParaRPr lang="en-US"/>
          </a:p>
        </p:txBody>
      </p:sp>
    </p:spTree>
    <p:extLst>
      <p:ext uri="{BB962C8B-B14F-4D97-AF65-F5344CB8AC3E}">
        <p14:creationId xmlns:p14="http://schemas.microsoft.com/office/powerpoint/2010/main" val="38155861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C00000"/>
                </a:solidFill>
              </a:rPr>
              <a:t>Any Questions?</a:t>
            </a:r>
            <a:endParaRPr lang="en-US" sz="3600" b="1" dirty="0">
              <a:solidFill>
                <a:srgbClr val="C00000"/>
              </a:solidFill>
            </a:endParaRPr>
          </a:p>
        </p:txBody>
      </p:sp>
      <p:sp>
        <p:nvSpPr>
          <p:cNvPr id="6" name="Slide Number Placeholder 5"/>
          <p:cNvSpPr>
            <a:spLocks noGrp="1"/>
          </p:cNvSpPr>
          <p:nvPr>
            <p:ph type="sldNum" sz="quarter" idx="12"/>
          </p:nvPr>
        </p:nvSpPr>
        <p:spPr/>
        <p:txBody>
          <a:bodyPr/>
          <a:lstStyle/>
          <a:p>
            <a:fld id="{91349AB7-A4BE-486C-8D6C-30FB92447F88}" type="slidenum">
              <a:rPr lang="en-US" smtClean="0"/>
              <a:pPr/>
              <a:t>48</a:t>
            </a:fld>
            <a:endParaRPr lang="en-US"/>
          </a:p>
        </p:txBody>
      </p:sp>
      <p:pic>
        <p:nvPicPr>
          <p:cNvPr id="8194" name="Picture 2" descr="http://aphroditesbadhabit.files.wordpress.com/2011/06/question_mark_2158.jpg"/>
          <p:cNvPicPr>
            <a:picLocks noChangeAspect="1" noChangeArrowheads="1"/>
          </p:cNvPicPr>
          <p:nvPr/>
        </p:nvPicPr>
        <p:blipFill>
          <a:blip r:embed="rId2" cstate="print"/>
          <a:srcRect/>
          <a:stretch>
            <a:fillRect/>
          </a:stretch>
        </p:blipFill>
        <p:spPr bwMode="auto">
          <a:xfrm>
            <a:off x="3203848" y="2132856"/>
            <a:ext cx="2714625" cy="3143250"/>
          </a:xfrm>
          <a:prstGeom prst="rect">
            <a:avLst/>
          </a:prstGeom>
          <a:noFill/>
        </p:spPr>
      </p:pic>
    </p:spTree>
    <p:extLst>
      <p:ext uri="{BB962C8B-B14F-4D97-AF65-F5344CB8AC3E}">
        <p14:creationId xmlns:p14="http://schemas.microsoft.com/office/powerpoint/2010/main" val="2006796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C00000"/>
                </a:solidFill>
              </a:rPr>
              <a:t>Icons used in the CBDRR Manual</a:t>
            </a:r>
          </a:p>
        </p:txBody>
      </p:sp>
      <p:sp>
        <p:nvSpPr>
          <p:cNvPr id="4" name="Slide Number Placeholder 3"/>
          <p:cNvSpPr>
            <a:spLocks noGrp="1"/>
          </p:cNvSpPr>
          <p:nvPr>
            <p:ph type="sldNum" sz="quarter" idx="12"/>
          </p:nvPr>
        </p:nvSpPr>
        <p:spPr/>
        <p:txBody>
          <a:bodyPr/>
          <a:lstStyle/>
          <a:p>
            <a:fld id="{91349AB7-A4BE-486C-8D6C-30FB92447F88}" type="slidenum">
              <a:rPr lang="en-US" smtClean="0"/>
              <a:pPr/>
              <a:t>5</a:t>
            </a:fld>
            <a:endParaRPr lang="en-US"/>
          </a:p>
        </p:txBody>
      </p:sp>
      <p:sp>
        <p:nvSpPr>
          <p:cNvPr id="6" name="Rectangle 5"/>
          <p:cNvSpPr/>
          <p:nvPr/>
        </p:nvSpPr>
        <p:spPr>
          <a:xfrm>
            <a:off x="1043608" y="1484784"/>
            <a:ext cx="1594475" cy="523220"/>
          </a:xfrm>
          <a:prstGeom prst="rect">
            <a:avLst/>
          </a:prstGeom>
        </p:spPr>
        <p:txBody>
          <a:bodyPr wrap="none">
            <a:spAutoFit/>
          </a:bodyPr>
          <a:lstStyle/>
          <a:p>
            <a:r>
              <a:rPr lang="en-US" sz="2800" b="1" dirty="0">
                <a:latin typeface="Calibri"/>
                <a:cs typeface="Calibri"/>
              </a:rPr>
              <a:t>C</a:t>
            </a:r>
            <a:r>
              <a:rPr lang="en-US" sz="2800" b="1" dirty="0" smtClean="0">
                <a:latin typeface="Calibri"/>
                <a:cs typeface="Calibri"/>
              </a:rPr>
              <a:t>hecklist </a:t>
            </a:r>
            <a:endParaRPr lang="en-US" sz="2800" b="1" dirty="0">
              <a:latin typeface="Calibri"/>
              <a:cs typeface="Calibri"/>
            </a:endParaRPr>
          </a:p>
        </p:txBody>
      </p:sp>
      <p:pic>
        <p:nvPicPr>
          <p:cNvPr id="7" name="Picture 6"/>
          <p:cNvPicPr>
            <a:picLocks noChangeAspect="1"/>
          </p:cNvPicPr>
          <p:nvPr/>
        </p:nvPicPr>
        <p:blipFill>
          <a:blip r:embed="rId2" cstate="print"/>
          <a:stretch>
            <a:fillRect/>
          </a:stretch>
        </p:blipFill>
        <p:spPr>
          <a:xfrm>
            <a:off x="251520" y="1484784"/>
            <a:ext cx="640080" cy="640080"/>
          </a:xfrm>
          <a:prstGeom prst="rect">
            <a:avLst/>
          </a:prstGeom>
        </p:spPr>
      </p:pic>
      <p:sp>
        <p:nvSpPr>
          <p:cNvPr id="8" name="Rectangle 7"/>
          <p:cNvSpPr/>
          <p:nvPr/>
        </p:nvSpPr>
        <p:spPr>
          <a:xfrm>
            <a:off x="1115616" y="2132856"/>
            <a:ext cx="7344816" cy="1631216"/>
          </a:xfrm>
          <a:prstGeom prst="rect">
            <a:avLst/>
          </a:prstGeom>
        </p:spPr>
        <p:txBody>
          <a:bodyPr wrap="square">
            <a:spAutoFit/>
          </a:bodyPr>
          <a:lstStyle/>
          <a:p>
            <a:pPr algn="just"/>
            <a:r>
              <a:rPr lang="en-US" sz="2000" dirty="0" smtClean="0">
                <a:cs typeface="Calibri"/>
              </a:rPr>
              <a:t>A set of statements that need to be re-evaluated by the CBDRR practitioner to assure adherence to the procedures, rules, benchmarks and requirements under each step of the CBDRR process. They needed to be referred to from time to time to guarantee completeness and consistency. </a:t>
            </a:r>
            <a:endParaRPr lang="en-GB" sz="2000" dirty="0">
              <a:cs typeface="Calibri"/>
            </a:endParaRPr>
          </a:p>
        </p:txBody>
      </p:sp>
      <p:sp>
        <p:nvSpPr>
          <p:cNvPr id="9" name="Rectangle 8"/>
          <p:cNvSpPr/>
          <p:nvPr/>
        </p:nvSpPr>
        <p:spPr>
          <a:xfrm>
            <a:off x="1043608" y="4221088"/>
            <a:ext cx="7920880" cy="369332"/>
          </a:xfrm>
          <a:prstGeom prst="rect">
            <a:avLst/>
          </a:prstGeom>
        </p:spPr>
        <p:txBody>
          <a:bodyPr wrap="square">
            <a:spAutoFit/>
          </a:bodyPr>
          <a:lstStyle/>
          <a:p>
            <a:r>
              <a:rPr lang="en-US" b="1" dirty="0" smtClean="0">
                <a:latin typeface="Calibri"/>
                <a:cs typeface="Calibri"/>
              </a:rPr>
              <a:t>Example Step </a:t>
            </a:r>
            <a:r>
              <a:rPr lang="en-US" b="1" dirty="0">
                <a:latin typeface="Calibri"/>
                <a:cs typeface="Calibri"/>
              </a:rPr>
              <a:t>2: Program Site Selection </a:t>
            </a:r>
            <a:r>
              <a:rPr lang="en-US" b="1" dirty="0" smtClean="0">
                <a:latin typeface="Calibri"/>
                <a:cs typeface="Calibri"/>
              </a:rPr>
              <a:t> </a:t>
            </a:r>
            <a:endParaRPr lang="en-GB" b="1" dirty="0">
              <a:latin typeface="Calibri"/>
              <a:cs typeface="Calibri"/>
            </a:endParaRPr>
          </a:p>
        </p:txBody>
      </p:sp>
      <p:sp>
        <p:nvSpPr>
          <p:cNvPr id="10" name="Rectangle 9"/>
          <p:cNvSpPr/>
          <p:nvPr/>
        </p:nvSpPr>
        <p:spPr>
          <a:xfrm>
            <a:off x="1115616" y="4581128"/>
            <a:ext cx="7543800" cy="1815882"/>
          </a:xfrm>
          <a:prstGeom prst="rect">
            <a:avLst/>
          </a:prstGeom>
        </p:spPr>
        <p:txBody>
          <a:bodyPr wrap="square">
            <a:spAutoFit/>
          </a:bodyPr>
          <a:lstStyle/>
          <a:p>
            <a:pPr marL="285750" lvl="0" indent="-285750">
              <a:buFont typeface="Wingdings" charset="2"/>
              <a:buChar char="ü"/>
            </a:pPr>
            <a:r>
              <a:rPr lang="en-US" sz="1600" b="1" i="1" dirty="0">
                <a:latin typeface="Calibri"/>
                <a:cs typeface="Calibri"/>
              </a:rPr>
              <a:t>Selection criteria have been chosen and agreed upon</a:t>
            </a:r>
          </a:p>
          <a:p>
            <a:pPr marL="285750" lvl="0" indent="-285750">
              <a:buFont typeface="Wingdings" charset="2"/>
              <a:buChar char="ü"/>
            </a:pPr>
            <a:r>
              <a:rPr lang="en-US" sz="1600" b="1" i="1" dirty="0">
                <a:latin typeface="Calibri"/>
                <a:cs typeface="Calibri"/>
              </a:rPr>
              <a:t>Data has been collected from different sources and organized in a systematical way</a:t>
            </a:r>
          </a:p>
          <a:p>
            <a:pPr marL="285750" lvl="0" indent="-285750">
              <a:buFont typeface="Wingdings" charset="2"/>
              <a:buChar char="ü"/>
            </a:pPr>
            <a:r>
              <a:rPr lang="en-US" sz="1600" b="1" i="1" dirty="0">
                <a:latin typeface="Calibri"/>
                <a:cs typeface="Calibri"/>
              </a:rPr>
              <a:t>A shortlist of possible state/regions has been prepared and validated by MRCS governance</a:t>
            </a:r>
          </a:p>
          <a:p>
            <a:pPr marL="285750" lvl="0" indent="-285750">
              <a:buFont typeface="Wingdings" charset="2"/>
              <a:buChar char="ü"/>
            </a:pPr>
            <a:r>
              <a:rPr lang="en-US" sz="1600" b="1" i="1" dirty="0">
                <a:latin typeface="Calibri"/>
                <a:cs typeface="Calibri"/>
              </a:rPr>
              <a:t>State/region RCEC have been consulted and an informed decision about the program state/region has been made based on the consultation meetings as well as the selection criteria defined earlier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C00000"/>
                </a:solidFill>
              </a:rPr>
              <a:t>Icons used in the CBDRR Manual</a:t>
            </a:r>
          </a:p>
        </p:txBody>
      </p:sp>
      <p:sp>
        <p:nvSpPr>
          <p:cNvPr id="4" name="Slide Number Placeholder 3"/>
          <p:cNvSpPr>
            <a:spLocks noGrp="1"/>
          </p:cNvSpPr>
          <p:nvPr>
            <p:ph type="sldNum" sz="quarter" idx="12"/>
          </p:nvPr>
        </p:nvSpPr>
        <p:spPr/>
        <p:txBody>
          <a:bodyPr/>
          <a:lstStyle/>
          <a:p>
            <a:fld id="{91349AB7-A4BE-486C-8D6C-30FB92447F88}" type="slidenum">
              <a:rPr lang="en-US" smtClean="0"/>
              <a:pPr/>
              <a:t>6</a:t>
            </a:fld>
            <a:endParaRPr lang="en-US"/>
          </a:p>
        </p:txBody>
      </p:sp>
      <p:sp>
        <p:nvSpPr>
          <p:cNvPr id="6" name="Rectangle 5"/>
          <p:cNvSpPr/>
          <p:nvPr/>
        </p:nvSpPr>
        <p:spPr>
          <a:xfrm>
            <a:off x="1043608" y="1484784"/>
            <a:ext cx="1867178" cy="523220"/>
          </a:xfrm>
          <a:prstGeom prst="rect">
            <a:avLst/>
          </a:prstGeom>
        </p:spPr>
        <p:txBody>
          <a:bodyPr wrap="none">
            <a:spAutoFit/>
          </a:bodyPr>
          <a:lstStyle/>
          <a:p>
            <a:r>
              <a:rPr lang="en-US" sz="2800" b="1" dirty="0" smtClean="0">
                <a:cs typeface="Calibri"/>
              </a:rPr>
              <a:t>Challenges </a:t>
            </a:r>
            <a:endParaRPr lang="en-US" sz="2800" b="1" dirty="0">
              <a:cs typeface="Calibri"/>
            </a:endParaRPr>
          </a:p>
        </p:txBody>
      </p:sp>
      <p:sp>
        <p:nvSpPr>
          <p:cNvPr id="8" name="Rectangle 7"/>
          <p:cNvSpPr/>
          <p:nvPr/>
        </p:nvSpPr>
        <p:spPr>
          <a:xfrm>
            <a:off x="1115616" y="2132856"/>
            <a:ext cx="7344816" cy="1323439"/>
          </a:xfrm>
          <a:prstGeom prst="rect">
            <a:avLst/>
          </a:prstGeom>
        </p:spPr>
        <p:txBody>
          <a:bodyPr wrap="square">
            <a:spAutoFit/>
          </a:bodyPr>
          <a:lstStyle/>
          <a:p>
            <a:pPr algn="just"/>
            <a:r>
              <a:rPr lang="en-US" sz="2000" dirty="0" smtClean="0">
                <a:cs typeface="Calibri"/>
              </a:rPr>
              <a:t>that are likely to be faced when implementing CBDRR programs. By paying attention to the information next to this icon, CBDRR practitioners will be able to prepare themselves for certain challenges in the field and come up with counter measures. </a:t>
            </a:r>
          </a:p>
        </p:txBody>
      </p:sp>
      <p:sp>
        <p:nvSpPr>
          <p:cNvPr id="9" name="Rectangle 8"/>
          <p:cNvSpPr/>
          <p:nvPr/>
        </p:nvSpPr>
        <p:spPr>
          <a:xfrm>
            <a:off x="1043608" y="4221088"/>
            <a:ext cx="7920880" cy="369332"/>
          </a:xfrm>
          <a:prstGeom prst="rect">
            <a:avLst/>
          </a:prstGeom>
        </p:spPr>
        <p:txBody>
          <a:bodyPr wrap="square">
            <a:spAutoFit/>
          </a:bodyPr>
          <a:lstStyle/>
          <a:p>
            <a:r>
              <a:rPr lang="en-US" b="1" dirty="0" smtClean="0">
                <a:latin typeface="Calibri"/>
                <a:cs typeface="Calibri"/>
              </a:rPr>
              <a:t>Example Step </a:t>
            </a:r>
            <a:r>
              <a:rPr lang="en-US" b="1" dirty="0">
                <a:latin typeface="Calibri"/>
                <a:cs typeface="Calibri"/>
              </a:rPr>
              <a:t>2: Program Site Selection </a:t>
            </a:r>
            <a:r>
              <a:rPr lang="en-US" b="1" dirty="0" smtClean="0">
                <a:latin typeface="Calibri"/>
                <a:cs typeface="Calibri"/>
              </a:rPr>
              <a:t> </a:t>
            </a:r>
            <a:endParaRPr lang="en-GB" b="1" dirty="0">
              <a:latin typeface="Calibri"/>
              <a:cs typeface="Calibri"/>
            </a:endParaRPr>
          </a:p>
        </p:txBody>
      </p:sp>
      <p:sp>
        <p:nvSpPr>
          <p:cNvPr id="10" name="Rectangle 9"/>
          <p:cNvSpPr/>
          <p:nvPr/>
        </p:nvSpPr>
        <p:spPr>
          <a:xfrm>
            <a:off x="1115616" y="4581128"/>
            <a:ext cx="7543800" cy="584775"/>
          </a:xfrm>
          <a:prstGeom prst="rect">
            <a:avLst/>
          </a:prstGeom>
        </p:spPr>
        <p:txBody>
          <a:bodyPr wrap="square">
            <a:spAutoFit/>
          </a:bodyPr>
          <a:lstStyle/>
          <a:p>
            <a:r>
              <a:rPr lang="en-US" sz="1600" b="1" i="1" dirty="0" smtClean="0">
                <a:cs typeface="Calibri"/>
              </a:rPr>
              <a:t>There is always the possibility that some delays might occur during the selection processes. </a:t>
            </a:r>
            <a:endParaRPr lang="en-GB" sz="1600" b="1" i="1" dirty="0">
              <a:cs typeface="Calibri"/>
            </a:endParaRPr>
          </a:p>
        </p:txBody>
      </p:sp>
      <p:pic>
        <p:nvPicPr>
          <p:cNvPr id="11" name="Picture 10"/>
          <p:cNvPicPr>
            <a:picLocks noChangeAspect="1"/>
          </p:cNvPicPr>
          <p:nvPr/>
        </p:nvPicPr>
        <p:blipFill>
          <a:blip r:embed="rId2" cstate="print"/>
          <a:stretch>
            <a:fillRect/>
          </a:stretch>
        </p:blipFill>
        <p:spPr>
          <a:xfrm>
            <a:off x="323528" y="1556792"/>
            <a:ext cx="640080" cy="64008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C00000"/>
                </a:solidFill>
              </a:rPr>
              <a:t>Icons used in the CBDRR Manual</a:t>
            </a:r>
          </a:p>
        </p:txBody>
      </p:sp>
      <p:sp>
        <p:nvSpPr>
          <p:cNvPr id="4" name="Slide Number Placeholder 3"/>
          <p:cNvSpPr>
            <a:spLocks noGrp="1"/>
          </p:cNvSpPr>
          <p:nvPr>
            <p:ph type="sldNum" sz="quarter" idx="12"/>
          </p:nvPr>
        </p:nvSpPr>
        <p:spPr/>
        <p:txBody>
          <a:bodyPr/>
          <a:lstStyle/>
          <a:p>
            <a:fld id="{91349AB7-A4BE-486C-8D6C-30FB92447F88}" type="slidenum">
              <a:rPr lang="en-US" smtClean="0"/>
              <a:pPr/>
              <a:t>7</a:t>
            </a:fld>
            <a:endParaRPr lang="en-US"/>
          </a:p>
        </p:txBody>
      </p:sp>
      <p:sp>
        <p:nvSpPr>
          <p:cNvPr id="6" name="Rectangle 5"/>
          <p:cNvSpPr/>
          <p:nvPr/>
        </p:nvSpPr>
        <p:spPr>
          <a:xfrm>
            <a:off x="1043608" y="1484784"/>
            <a:ext cx="1682961" cy="523220"/>
          </a:xfrm>
          <a:prstGeom prst="rect">
            <a:avLst/>
          </a:prstGeom>
        </p:spPr>
        <p:txBody>
          <a:bodyPr wrap="none">
            <a:spAutoFit/>
          </a:bodyPr>
          <a:lstStyle/>
          <a:p>
            <a:r>
              <a:rPr lang="en-US" sz="2800" b="1" dirty="0" smtClean="0">
                <a:cs typeface="Calibri"/>
              </a:rPr>
              <a:t>Attention </a:t>
            </a:r>
            <a:endParaRPr lang="en-US" sz="2800" b="1" dirty="0">
              <a:cs typeface="Calibri"/>
            </a:endParaRPr>
          </a:p>
        </p:txBody>
      </p:sp>
      <p:sp>
        <p:nvSpPr>
          <p:cNvPr id="8" name="Rectangle 7"/>
          <p:cNvSpPr/>
          <p:nvPr/>
        </p:nvSpPr>
        <p:spPr>
          <a:xfrm>
            <a:off x="1115616" y="2132856"/>
            <a:ext cx="7344816" cy="1015663"/>
          </a:xfrm>
          <a:prstGeom prst="rect">
            <a:avLst/>
          </a:prstGeom>
        </p:spPr>
        <p:txBody>
          <a:bodyPr wrap="square">
            <a:spAutoFit/>
          </a:bodyPr>
          <a:lstStyle/>
          <a:p>
            <a:pPr algn="just"/>
            <a:r>
              <a:rPr lang="en-US" sz="2000" dirty="0" smtClean="0">
                <a:cs typeface="Calibri"/>
              </a:rPr>
              <a:t>The points to ponder raise attention to aspects that should be included in the program planning to ensure that the program can be successful implemented. </a:t>
            </a:r>
          </a:p>
        </p:txBody>
      </p:sp>
      <p:sp>
        <p:nvSpPr>
          <p:cNvPr id="9" name="Rectangle 8"/>
          <p:cNvSpPr/>
          <p:nvPr/>
        </p:nvSpPr>
        <p:spPr>
          <a:xfrm>
            <a:off x="1043608" y="4221088"/>
            <a:ext cx="7920880" cy="369332"/>
          </a:xfrm>
          <a:prstGeom prst="rect">
            <a:avLst/>
          </a:prstGeom>
        </p:spPr>
        <p:txBody>
          <a:bodyPr wrap="square">
            <a:spAutoFit/>
          </a:bodyPr>
          <a:lstStyle/>
          <a:p>
            <a:r>
              <a:rPr lang="en-US" b="1" dirty="0" smtClean="0">
                <a:latin typeface="Calibri"/>
                <a:cs typeface="Calibri"/>
              </a:rPr>
              <a:t>Example Step 1: Program Socialization</a:t>
            </a:r>
            <a:endParaRPr lang="en-GB" b="1" dirty="0">
              <a:latin typeface="Calibri"/>
              <a:cs typeface="Calibri"/>
            </a:endParaRPr>
          </a:p>
        </p:txBody>
      </p:sp>
      <p:sp>
        <p:nvSpPr>
          <p:cNvPr id="10" name="Rectangle 9"/>
          <p:cNvSpPr/>
          <p:nvPr/>
        </p:nvSpPr>
        <p:spPr>
          <a:xfrm>
            <a:off x="1115616" y="4581128"/>
            <a:ext cx="7543800" cy="1077218"/>
          </a:xfrm>
          <a:prstGeom prst="rect">
            <a:avLst/>
          </a:prstGeom>
        </p:spPr>
        <p:txBody>
          <a:bodyPr wrap="square">
            <a:spAutoFit/>
          </a:bodyPr>
          <a:lstStyle/>
          <a:p>
            <a:r>
              <a:rPr lang="en-US" sz="1600" b="1" i="1" dirty="0" smtClean="0">
                <a:cs typeface="Calibri"/>
              </a:rPr>
              <a:t>During the program socialization briefing meetings and orientation sessions, it is imperative to emphasize on the positive aspects of CBDRR process, focusing on both economic advantage: pro-activeness can help reduce rehabilitation and recovery costs, and life-saving properties, to gain buy-in and contribution especially of the authorities </a:t>
            </a:r>
            <a:endParaRPr lang="en-GB" sz="1600" b="1" i="1" dirty="0">
              <a:cs typeface="Calibri"/>
            </a:endParaRPr>
          </a:p>
        </p:txBody>
      </p:sp>
      <p:pic>
        <p:nvPicPr>
          <p:cNvPr id="12" name="Picture 11"/>
          <p:cNvPicPr>
            <a:picLocks noChangeAspect="1"/>
          </p:cNvPicPr>
          <p:nvPr/>
        </p:nvPicPr>
        <p:blipFill>
          <a:blip r:embed="rId2" cstate="print"/>
          <a:stretch>
            <a:fillRect/>
          </a:stretch>
        </p:blipFill>
        <p:spPr>
          <a:xfrm>
            <a:off x="395536" y="1484784"/>
            <a:ext cx="640080" cy="64008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C00000"/>
                </a:solidFill>
              </a:rPr>
              <a:t>Icons used in the CBDRR Manual</a:t>
            </a:r>
          </a:p>
        </p:txBody>
      </p:sp>
      <p:sp>
        <p:nvSpPr>
          <p:cNvPr id="4" name="Slide Number Placeholder 3"/>
          <p:cNvSpPr>
            <a:spLocks noGrp="1"/>
          </p:cNvSpPr>
          <p:nvPr>
            <p:ph type="sldNum" sz="quarter" idx="12"/>
          </p:nvPr>
        </p:nvSpPr>
        <p:spPr/>
        <p:txBody>
          <a:bodyPr/>
          <a:lstStyle/>
          <a:p>
            <a:fld id="{91349AB7-A4BE-486C-8D6C-30FB92447F88}" type="slidenum">
              <a:rPr lang="en-US" smtClean="0"/>
              <a:pPr/>
              <a:t>8</a:t>
            </a:fld>
            <a:endParaRPr lang="en-US"/>
          </a:p>
        </p:txBody>
      </p:sp>
      <p:sp>
        <p:nvSpPr>
          <p:cNvPr id="6" name="Rectangle 5"/>
          <p:cNvSpPr/>
          <p:nvPr/>
        </p:nvSpPr>
        <p:spPr>
          <a:xfrm>
            <a:off x="1043608" y="1484784"/>
            <a:ext cx="3539174" cy="523220"/>
          </a:xfrm>
          <a:prstGeom prst="rect">
            <a:avLst/>
          </a:prstGeom>
        </p:spPr>
        <p:txBody>
          <a:bodyPr wrap="none">
            <a:spAutoFit/>
          </a:bodyPr>
          <a:lstStyle/>
          <a:p>
            <a:r>
              <a:rPr lang="en-US" sz="2800" b="1" dirty="0" smtClean="0">
                <a:cs typeface="Calibri"/>
              </a:rPr>
              <a:t>Additional References </a:t>
            </a:r>
            <a:endParaRPr lang="en-US" sz="2800" b="1" dirty="0">
              <a:cs typeface="Calibri"/>
            </a:endParaRPr>
          </a:p>
        </p:txBody>
      </p:sp>
      <p:sp>
        <p:nvSpPr>
          <p:cNvPr id="8" name="Rectangle 7"/>
          <p:cNvSpPr/>
          <p:nvPr/>
        </p:nvSpPr>
        <p:spPr>
          <a:xfrm>
            <a:off x="1115616" y="2132856"/>
            <a:ext cx="7344816" cy="707886"/>
          </a:xfrm>
          <a:prstGeom prst="rect">
            <a:avLst/>
          </a:prstGeom>
        </p:spPr>
        <p:txBody>
          <a:bodyPr wrap="square">
            <a:spAutoFit/>
          </a:bodyPr>
          <a:lstStyle/>
          <a:p>
            <a:pPr algn="just"/>
            <a:r>
              <a:rPr lang="en-US" sz="2000" dirty="0" smtClean="0">
                <a:cs typeface="Calibri"/>
              </a:rPr>
              <a:t>Reference materials that could be consulted for more in-depth information.</a:t>
            </a:r>
          </a:p>
        </p:txBody>
      </p:sp>
      <p:pic>
        <p:nvPicPr>
          <p:cNvPr id="12" name="Picture 11"/>
          <p:cNvPicPr>
            <a:picLocks noChangeAspect="1"/>
          </p:cNvPicPr>
          <p:nvPr/>
        </p:nvPicPr>
        <p:blipFill>
          <a:blip r:embed="rId2" cstate="print"/>
          <a:stretch>
            <a:fillRect/>
          </a:stretch>
        </p:blipFill>
        <p:spPr>
          <a:xfrm>
            <a:off x="323528" y="1556792"/>
            <a:ext cx="640080" cy="640080"/>
          </a:xfrm>
          <a:prstGeom prst="rect">
            <a:avLst/>
          </a:prstGeom>
        </p:spPr>
      </p:pic>
      <p:sp>
        <p:nvSpPr>
          <p:cNvPr id="13" name="Rectangle 12"/>
          <p:cNvSpPr/>
          <p:nvPr/>
        </p:nvSpPr>
        <p:spPr>
          <a:xfrm>
            <a:off x="1115616" y="3645024"/>
            <a:ext cx="3016082" cy="523220"/>
          </a:xfrm>
          <a:prstGeom prst="rect">
            <a:avLst/>
          </a:prstGeom>
        </p:spPr>
        <p:txBody>
          <a:bodyPr wrap="none">
            <a:spAutoFit/>
          </a:bodyPr>
          <a:lstStyle/>
          <a:p>
            <a:r>
              <a:rPr lang="en-US" sz="2800" b="1" dirty="0" smtClean="0">
                <a:cs typeface="Calibri"/>
              </a:rPr>
              <a:t>Check Information </a:t>
            </a:r>
            <a:endParaRPr lang="en-US" sz="2800" b="1" dirty="0">
              <a:cs typeface="Calibri"/>
            </a:endParaRPr>
          </a:p>
        </p:txBody>
      </p:sp>
      <p:sp>
        <p:nvSpPr>
          <p:cNvPr id="14" name="Rectangle 13"/>
          <p:cNvSpPr/>
          <p:nvPr/>
        </p:nvSpPr>
        <p:spPr>
          <a:xfrm>
            <a:off x="1187624" y="4293096"/>
            <a:ext cx="7344816" cy="707886"/>
          </a:xfrm>
          <a:prstGeom prst="rect">
            <a:avLst/>
          </a:prstGeom>
        </p:spPr>
        <p:txBody>
          <a:bodyPr wrap="square">
            <a:spAutoFit/>
          </a:bodyPr>
          <a:lstStyle/>
          <a:p>
            <a:pPr algn="just"/>
            <a:r>
              <a:rPr lang="en-US" sz="2000" dirty="0" smtClean="0">
                <a:cs typeface="Calibri"/>
              </a:rPr>
              <a:t>Information has already been given in a different part of the CBDRR Manual.</a:t>
            </a:r>
            <a:endParaRPr lang="en-GB" sz="2000" dirty="0">
              <a:cs typeface="Calibri"/>
            </a:endParaRPr>
          </a:p>
        </p:txBody>
      </p:sp>
      <p:pic>
        <p:nvPicPr>
          <p:cNvPr id="15" name="Picture 14"/>
          <p:cNvPicPr>
            <a:picLocks noChangeAspect="1"/>
          </p:cNvPicPr>
          <p:nvPr/>
        </p:nvPicPr>
        <p:blipFill>
          <a:blip r:embed="rId3" cstate="print"/>
          <a:stretch>
            <a:fillRect/>
          </a:stretch>
        </p:blipFill>
        <p:spPr>
          <a:xfrm>
            <a:off x="395536" y="3789040"/>
            <a:ext cx="640080" cy="64008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C00000"/>
                </a:solidFill>
              </a:rPr>
              <a:t>Cross-Cutting Issues</a:t>
            </a:r>
          </a:p>
        </p:txBody>
      </p:sp>
      <p:sp>
        <p:nvSpPr>
          <p:cNvPr id="4" name="Slide Number Placeholder 3"/>
          <p:cNvSpPr>
            <a:spLocks noGrp="1"/>
          </p:cNvSpPr>
          <p:nvPr>
            <p:ph type="sldNum" sz="quarter" idx="12"/>
          </p:nvPr>
        </p:nvSpPr>
        <p:spPr/>
        <p:txBody>
          <a:bodyPr/>
          <a:lstStyle/>
          <a:p>
            <a:fld id="{91349AB7-A4BE-486C-8D6C-30FB92447F88}" type="slidenum">
              <a:rPr lang="en-US" smtClean="0"/>
              <a:pPr/>
              <a:t>9</a:t>
            </a:fld>
            <a:endParaRPr lang="en-US"/>
          </a:p>
        </p:txBody>
      </p:sp>
      <p:pic>
        <p:nvPicPr>
          <p:cNvPr id="5" name="Picture 4"/>
          <p:cNvPicPr>
            <a:picLocks noChangeAspect="1"/>
          </p:cNvPicPr>
          <p:nvPr/>
        </p:nvPicPr>
        <p:blipFill>
          <a:blip r:embed="rId2" cstate="print"/>
          <a:stretch>
            <a:fillRect/>
          </a:stretch>
        </p:blipFill>
        <p:spPr>
          <a:xfrm>
            <a:off x="0" y="2924944"/>
            <a:ext cx="8901818" cy="10800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TotalTime>
  <Words>1712</Words>
  <Application>Microsoft Office PowerPoint</Application>
  <PresentationFormat>On-screen Show (4:3)</PresentationFormat>
  <Paragraphs>242</Paragraphs>
  <Slides>48</Slides>
  <Notes>0</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Module 1: Understanding the Basics</vt:lpstr>
      <vt:lpstr>Session Objectives</vt:lpstr>
      <vt:lpstr>PowerPoint Presentation</vt:lpstr>
      <vt:lpstr>What is the CBDRR Manual?</vt:lpstr>
      <vt:lpstr>Icons used in the CBDRR Manual</vt:lpstr>
      <vt:lpstr>Icons used in the CBDRR Manual</vt:lpstr>
      <vt:lpstr>Icons used in the CBDRR Manual</vt:lpstr>
      <vt:lpstr>Icons used in the CBDRR Manual</vt:lpstr>
      <vt:lpstr>Cross-Cutting Issues</vt:lpstr>
      <vt:lpstr>Chapter Overview</vt:lpstr>
      <vt:lpstr>Any Questions?</vt:lpstr>
      <vt:lpstr>Module 1: Understanding the Basics</vt:lpstr>
      <vt:lpstr>Session Objectives</vt:lpstr>
      <vt:lpstr>Key Elements of CBDRR</vt:lpstr>
      <vt:lpstr>Key Elements of CBDRR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Process of CBDRR</vt:lpstr>
      <vt:lpstr>Challenges and Opportunities</vt:lpstr>
      <vt:lpstr>Any Questions?</vt:lpstr>
      <vt:lpstr>Module 1: Understanding the Basics</vt:lpstr>
      <vt:lpstr>Session Objectives</vt:lpstr>
      <vt:lpstr>Disaster</vt:lpstr>
      <vt:lpstr>Hazard </vt:lpstr>
      <vt:lpstr>Potential Hazards in Myanmar</vt:lpstr>
      <vt:lpstr>Vulnerability</vt:lpstr>
      <vt:lpstr>Capacities</vt:lpstr>
      <vt:lpstr>Exposure of Elements At-Risk</vt:lpstr>
      <vt:lpstr>Risk</vt:lpstr>
      <vt:lpstr>Intensive and Extensive Risk </vt:lpstr>
      <vt:lpstr>Prevention</vt:lpstr>
      <vt:lpstr>Mitigation</vt:lpstr>
      <vt:lpstr>Preparedness</vt:lpstr>
      <vt:lpstr>Response/Relief</vt:lpstr>
      <vt:lpstr>PowerPoint Presentation</vt:lpstr>
      <vt:lpstr>Underlying Risk Drivers</vt:lpstr>
      <vt:lpstr>Disaster Risk Reduction</vt:lpstr>
      <vt:lpstr>Prospective, corrective and compensatory risk management </vt:lpstr>
      <vt:lpstr>Community-Based Disaster Risk Reduction</vt:lpstr>
      <vt:lpstr>Group Work</vt:lpstr>
      <vt:lpstr>PowerPoint Presentation</vt:lpstr>
      <vt:lpstr>Any 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Training Preparation</dc:title>
  <dc:creator>Mareike</dc:creator>
  <cp:lastModifiedBy>user</cp:lastModifiedBy>
  <cp:revision>36</cp:revision>
  <dcterms:created xsi:type="dcterms:W3CDTF">2013-12-08T04:49:37Z</dcterms:created>
  <dcterms:modified xsi:type="dcterms:W3CDTF">2016-01-20T08:19:27Z</dcterms:modified>
</cp:coreProperties>
</file>