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E91F3-60E7-407C-8AFC-B52C44D7F285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1533-C9C8-4757-8732-9958FA4B2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2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b="0" i="0" cap="none" normalizeH="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C00000"/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2C2A-F077-4349-AEE4-140D5CDED3E9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EA11-79CA-4908-A911-DD19216D65B5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738C-78DE-4E79-A927-97726A44B8B1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60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E1BE-B57C-40FE-9BFE-822C208E6A17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ABBD5-5363-4B61-B9E5-C1B92EE4AAE6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4AA1-DF8C-4BA4-B60B-1C935853058B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5283-A129-4D5B-A4B3-E05022D8E73B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7D6-70CB-4B0B-867D-52DE6E229792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CFD2-61D4-4B57-85CE-073BBCCF05ED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9125-0DD1-406A-BBEC-60148B8F93D2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C3D6-839F-46FA-B1D7-1B0A69BB171C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file://localhost/Volumes/V%20I%20L%20%20%20L%20O%20V/%E2%80%A2%20work%20%E2%80%A2/%E2%80%A2client%E2%80%A2/adpc/2013_12/dms/powerpoint_CBDRRFramework/image/ppt_CBDRRFramework.jpg" TargetMode="External"/><Relationship Id="rId15" Type="http://schemas.openxmlformats.org/officeDocument/2006/relationships/image" Target="../media/image2.jpeg"/><Relationship Id="rId16" Type="http://schemas.openxmlformats.org/officeDocument/2006/relationships/image" Target="file://localhost/Volumes/V%20I%20L%20%20%20L%20O%20V/%E2%80%A2%20work%20%E2%80%A2/%E2%80%A2client%E2%80%A2/adpc/2013_12/dms/powerpoint_CBDRRFramework/image/ppt_CBDRRFramework2.jpg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pt_CBDRRFramework.jpg" descr="/Volumes/V I L   L O V/• work •/•client•/adpc/2013_12/dms/powerpoint_CBDRRFramework/image/ppt_CBDRRFramework.jpg"/>
          <p:cNvPicPr>
            <a:picLocks noChangeAspect="1"/>
          </p:cNvPicPr>
          <p:nvPr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4896" cy="883920"/>
          </a:xfrm>
          <a:prstGeom prst="rect">
            <a:avLst/>
          </a:prstGeom>
        </p:spPr>
      </p:pic>
      <p:pic>
        <p:nvPicPr>
          <p:cNvPr id="8" name="ppt_CBDRRFramework2.jpg" descr="/Volumes/V I L   L O V/• work •/•client•/adpc/2013_12/dms/powerpoint_CBDRRFramework/image/ppt_CBDRRFramework2.jpg"/>
          <p:cNvPicPr>
            <a:picLocks noChangeAspect="1"/>
          </p:cNvPicPr>
          <p:nvPr/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5782056"/>
            <a:ext cx="2194560" cy="10759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49DA-90C2-41BC-8FD9-6ABF4ABA8DA8}" type="datetime1">
              <a:rPr lang="en-US" smtClean="0"/>
              <a:pPr/>
              <a:t>3/4/14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1349AB7-A4BE-486C-8D6C-30FB92447F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i="0" kern="1200" baseline="0">
          <a:solidFill>
            <a:srgbClr val="C00000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7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92897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b="0" dirty="0" smtClean="0">
                <a:solidFill>
                  <a:schemeClr val="tx1"/>
                </a:solidFill>
                <a:latin typeface="Zawgyi-One" pitchFamily="34" charset="0"/>
                <a:cs typeface="Zawgyi-One" pitchFamily="34" charset="0"/>
              </a:rPr>
            </a:b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သင္ခန္းစာ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 ၄။ 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နည္းျပဆရာျဖစ္ေျမာက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6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36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600" dirty="0" smtClean="0">
                <a:latin typeface="Zawgyi-One" pitchFamily="34" charset="0"/>
                <a:cs typeface="Zawgyi-One" pitchFamily="34" charset="0"/>
              </a:rPr>
            </a:br>
            <a:endParaRPr lang="en-US" sz="3600" b="0" dirty="0">
              <a:solidFill>
                <a:schemeClr val="tx1"/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 ၁။ </a:t>
            </a:r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နည္းျပဆရာမ်ားအဓိကရွိရမည</a:t>
            </a:r>
            <a:r>
              <a:rPr lang="en-US" b="1" dirty="0" smtClean="0">
                <a:latin typeface="Zawgyi-One" pitchFamily="34" charset="0"/>
                <a:cs typeface="Zawgyi-One" pitchFamily="34" charset="0"/>
              </a:rPr>
              <a:t>့္ ကၽြ</a:t>
            </a:r>
            <a:r>
              <a:rPr lang="en-US" b="1" dirty="0" err="1" smtClean="0">
                <a:latin typeface="Zawgyi-One" pitchFamily="34" charset="0"/>
                <a:cs typeface="Zawgyi-One" pitchFamily="34" charset="0"/>
              </a:rPr>
              <a:t>မ္းက်င္မႈအရည္အေသြး</a:t>
            </a:r>
            <a:endParaRPr lang="en-US" b="1" dirty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>
                <a:latin typeface="Zawgyi-One" pitchFamily="34" charset="0"/>
                <a:cs typeface="Zawgyi-One" pitchFamily="34" charset="0"/>
              </a:rPr>
              <a:pPr/>
              <a:t>1</a:t>
            </a:fld>
            <a:endParaRPr lang="en-US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pPr algn="ctr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ရပ္ရြာအေျချပဳေဘးအ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ရာယ္ေလ်ာ့ပါးေရးမူေဘာင္သင္တန္း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2.gstatic.com/images?q=tbn:ANd9GcQ5cgB755AKcFuWNySHjOIjc68yDNbrhPCybcO3ogEYbDAx1cb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6076" y="3124199"/>
            <a:ext cx="2447925" cy="2209801"/>
          </a:xfrm>
          <a:prstGeom prst="rect">
            <a:avLst/>
          </a:prstGeom>
          <a:noFill/>
        </p:spPr>
      </p:pic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772399" y="379568"/>
            <a:ext cx="1035451" cy="411163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sz="1800" dirty="0" err="1" smtClean="0">
                <a:latin typeface="Zawgyi-One" pitchFamily="34" charset="0"/>
                <a:cs typeface="Zawgyi-One" pitchFamily="34" charset="0"/>
              </a:rPr>
              <a:t>အဆက</a:t>
            </a:r>
            <a:r>
              <a:rPr lang="en-US" sz="18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1800" b="1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595" y="762000"/>
            <a:ext cx="8686800" cy="59436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တုံ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ပန္မႈမရရွိျခင္း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received.တင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ပသူသည္မည္သည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အတိုင္းအတာအထိသတင္းအခ်က္အလက္ရွိသည္ကိုမတိုင္းတာႏိုင္ပ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သင္တန္းတြင္မတက္ေရာက္ေသာသူသည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ပန္မႈမေပးႏိုင္ပ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အၾကည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ခင္းဆက္သြယ္မႈမရွိျခင္း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တယ္လီဖုန္း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႔)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ကြန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ပဴတာအေျခခံေသာ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သင္တန္းမ်ားတြင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အၾကည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ခင္းဆက္သြယ္မႈမရွိသျဖင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အမူယာျဖင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ဆက္သြယ္မႈကို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မရရွိႏိုင္ပ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၅။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တူညီေသာဘာစကားကိုအသံုးမျပ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သိပၸံပညာရွင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္ႏွင့္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သာမန္လူ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႔) ဗ်ဴ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ရိုကရက္အရာရွိ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ပည္သူလူထု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.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ဗန္းစကားမ်ားအသံုးျပ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ိုင္ငံအ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ျခား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တစ္ေဒသမွလာေသာအတိုင္ပင္ခံ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ေဒသဆိုင္ရာဘာသာစကား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ယဥ္ေက်းမႈကိုနားလည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ိုင္စြမ္းမရွိပ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  <a:endParaRPr lang="en-US" sz="2400" b="1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3.gstatic.com/images?q=tbn:ANd9GcQ4welx549N9g_NYcMrufrFq3tvRf_JCDH1tf-RI9LQ8FXpLpvi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648077"/>
            <a:ext cx="2056180" cy="3209925"/>
          </a:xfrm>
          <a:prstGeom prst="rect">
            <a:avLst/>
          </a:prstGeom>
          <a:noFill/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96200" y="228600"/>
            <a:ext cx="1219200" cy="3048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အဆက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</a:t>
            </a:r>
            <a:endParaRPr lang="en-US" sz="2800" b="1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41" y="1011855"/>
            <a:ext cx="8229600" cy="495617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၆။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ဘံုသတ္မွတ္ထားေသာကိုးကားခ်က္မ်ားမရွိျခင္း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မတူညီေသာပညာအရည္အခ်င္းအဆင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႔)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အေတ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ြ႔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အၾကံဳရွိမ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မတူညီျခင္း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မတူညီေသာယဥ္ေက်းမ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႔)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လူေနမႈပံုစံမတူညီျခင္း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marL="457200" indent="-4572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endParaRPr lang="en-US" sz="2400" b="1" dirty="0" smtClean="0">
              <a:latin typeface="Zawgyi-One" pitchFamily="34" charset="0"/>
              <a:cs typeface="Zawgyi-One" pitchFamily="34" charset="0"/>
            </a:endParaRPr>
          </a:p>
          <a:p>
            <a:pPr marL="0" indent="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၇။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စိတ္ကူးစိတ္သန္းမ်ားကိုစုစည္းႏိုင္မႈမရွိျခင္း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ပသူသည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မွတ္စု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ပင္ဆင္ထားမႈမရွိျခင္း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ပမႈမွာစဥ္ဆက္မျပတ္ရွိမေမပဲအဖြဲ႔အလိုက္က်ပန္းေရြးခ်ယ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နားလည္မႈမရွိျပီး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စိတ္ပ်က္လက္ပ်က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ဖစ္ေစျခင္း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marL="393700" indent="-3937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၈။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အခ်ိန္တိုအတြင္းမွာမ်ားျပာလွေသာသတင္းအခ်က္အလက္မ်ား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ေပးျခင္း</a:t>
            </a:r>
            <a:endParaRPr lang="en-US" sz="2400" b="1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စကားေျပာျမန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ခင္း၊သင္တန္းသားမ်ားအတြက္လုပ္ေဆာင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ခ်က္မ်ားျပားျခင္း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t1.gstatic.com/images?q=tbn:ANd9GcSaF3lXu7SAfV7tN5hABTB0P1WRD3MEePG3LwDC74Dc8xJjCDEv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5374" y="4095749"/>
            <a:ext cx="3418626" cy="276225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65" y="1067876"/>
            <a:ext cx="8229600" cy="45259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၉။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ေလ်ာ့ခ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အေၾကာင္းအရာတစ္ခုကိုထပ္ခါထပ္ခါေျပာျခင္းျဖင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နားလည္မ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 ႐ႈ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ပ္ေထြးကာ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နာလည္မႈလြဲႏိုင္သည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Zawgyi-One" pitchFamily="34" charset="0"/>
              <a:cs typeface="Zawgyi-One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၁၀။ 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ေျပာဆိုဆက္ဆံသူ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အဆင္မေျပျခင္း</a:t>
            </a: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အထက္ပါအောကာင္းေၾကာင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ပသူ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သူတန္းသူ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သားမ်ားအၾကားအဆင္မေျပမႈမ်ားျဖစ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္ႏ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ိုင္သည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ထိုအရာသည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အတားအစည္းတစ္ခုပင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5943600" y="112713"/>
            <a:ext cx="2971800" cy="411162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2800" b="1" dirty="0" err="1" smtClean="0">
                <a:latin typeface="Zawgyi-One" pitchFamily="34" charset="0"/>
                <a:cs typeface="Zawgyi-One" pitchFamily="34" charset="0"/>
              </a:rPr>
              <a:t>အဆက</a:t>
            </a:r>
            <a:r>
              <a:rPr lang="en-US" sz="2800" b="1" dirty="0" smtClean="0">
                <a:latin typeface="Zawgyi-One" pitchFamily="34" charset="0"/>
                <a:cs typeface="Zawgyi-One" pitchFamily="34" charset="0"/>
              </a:rPr>
              <a:t>္</a:t>
            </a:r>
          </a:p>
        </p:txBody>
      </p:sp>
      <p:sp>
        <p:nvSpPr>
          <p:cNvPr id="7170" name="AutoShape 2" descr="data:image/jpeg;base64,/9j/4AAQSkZJRgABAQAAAQABAAD/2wCEAAkGBxQTERIUExQWFhUUGBgYGBgXGB0bGhkeGhscHxogHSIgHSggHR4mHBwZITEhJSosLi4uGiEzODMsOCg5LisBCgoKBQUFDgUFDisZExkrKysrKysrKysrKysrKysrKysrKysrKysrKysrKysrKysrKysrKysrKysrKysrKysrK//AABEIAMoA+gMBIgACEQEDEQH/xAAbAAEAAgMBAQAAAAAAAAAAAAAABQYDBAcCAf/EAE4QAAIBAwMDAgMEBQcHCAsAAAECAwAEEQUSIQYTMSJBFFFhIzJxgQdCYnKRJDM0UoKhsRUWQ5KywdFTVGNkc6LS8CU1RXSEk5SzxOHx/8QAFAEBAAAAAAAAAAAAAAAAAAAAAP/EABQRAQAAAAAAAAAAAAAAAAAAAAD/2gAMAwEAAhEDEQA/AO40pSgUpSgUpSgUpSgUpSgUpSgUpSgUpSgUpSgUpSgUpSgUpSgUpSgUpSgUpSgUpSgUpSgUpSgUpSgUrS1bVobZN87hFJCjyWZj4VFALOx59Kgnio+36qgMiRyLNA0h2x9+J41kJzgKxG3cQMhCQ30oJ2lKUClKjepnYWV2UYo4glKsPKsEbBH1B5oK2er7w2wu1sF+H7RmLNcoGKbdykDbjJHPJHFZNM/SNbOI/iFktTIkcgMoBi2ygmM91CyKGAON5U8eKqljo9zcaLcxSXu6O3ikiSJIY9rLFGGi3GRWfJGxsqV254ORmsPSFpcwWNs0V2AJYEubrvjfHFDGBsVT99Q6KU2klcLIV24AoOv29wkih0ZXVuQykEEfQjg1krj08N1DcWv8jihnvWkdVtbowuoVUch02LE5VA2S+/LMOVAxUp/nBNHKYnu72KQELtns4bkbym9VLWi4zsBfbkNt54FB02lU7RuqppFLKsF8g5L2Mqhx9GilcbTj/pCT8qlNP6vtZZRD3GimYZEU6PC5+ihwNx/dz86CdpXiOQNnBBwSDg5wR5H417oFKUoFKUoFKUoFKUoFKUoFKUoFKUoFKUoFaOtaottC0jAtyqoi/ed3YLGi+2Wcgc8DOTgDNb1QGrkPf2ERGQouLn841SJcj5fyhj+KigyaRoxEnxNzh7phgY5SBT/o4sjgf1n8ueTgYVfVxfWd09xYu8cjqoEsJ84IByPnjKnK/dJHg06h1do9kNuFe6myIlb7qgDmWXHIiXjPuSVUctWD/NOH4ZIct3EJdbhcLKJmyXlBHhmYkkeCCVII4oPehzSRSmzmcyMqdyGVvvSx7tpD/OSMlFZv1g6N5JAnap0z3Km1lulUPb3KwmSMjZPHcDtBgM7oz3WiLKfBTgsDmrjQKx3EQdGU+GBU488jFZKUHJdAn1JZ7/T4YLaQKyh7iUy9ji3gTZtA3bmUBiucAs3JAycPS1rqMNmFZbR4bWSVJwxljdhav9mgfDlkJJKgRjKpg53nMt0t1ZbpqGsKzsxNwhRUikd22xiN9qopZgrJgkDA4+da9hre+8vGSyupbMTrcbhEIgZkSNG3d54xiOSFmIwSHwTt2jIRV9cX1y2nalDZFrkyuUBmi29to3AiB3K+AAWbcPvNJ4BAre6ivQUtbZ7S72R3UZupN8AlaWVSoQduYgvMZRvCkbY3wAARjxHr91p9jIzWUglRJzb7zEO1CX3hnQSl8DdHv8chF88nf6snn+Dit4LG6Eyywzxvut5TmOVHeRsSEliSSTtwS3J9qDz1Nf2MzxRSW8tvBbFVedbSUMnKiOCJ44z2g2VDYI9JCAZfK139KurafONOijmbfDOEbeW3RwthXZ+9yTwjKzA8At45q26/POtl8JBp8wk/nIsywud8TiXuPiUscyKCWPLM/nLVW+sdKlurG5fsiNdPkkmaR2WY3Uqqpk3YULhPWjDBUFAigBCqhav0Mrs0+OICXASOYNIrqG767mC7lAwJBIPTkEbWz66v1VDo2OWS3szHIY7OGKNYRhTJcKiBVeU4IjQgZCL6vBJH3Bb6BSlVHqT9INrayrbg965Y4ESMgwfk7uwRPzOfpzQW6lUrTurru7YraWQURsySzTzL2QynkRmPcZT9RgAjBxUvaavOk0cN5EimYlYpYXLRuwVn2sGAaNiiswHqX0kbs4BCepSlApSlApSlApSlApSlApSlAqnT6o0b3t5tD7ZYLKFWban84qMxbDFR35mViAeIV4NXB2ABJ8Dk1VtE0v4jR1jPoa8gaRz7rJcgyO3POQ8hI+WBQbfTulyxRSSzbWvZgTI27K5XPbRTgbYlB4GM8knJJJ0tN1G+isbaS9RPiGnjSZVxhUmm7a42nGVDoSeeAfxqR6U1KeeOT4iJInikMRCSGQMUA3Nyi4BOcDmobqjqq2k066aOUdxUIWJwUmEo5jUxsBIGL7ccc+R86D5qem3MVrqMlxcmYvIJIFChVhVHDRge+4HGTz90fXN1qJ1Z45nNlIhZbiCYyEHACelCM+dzdw4/dY+1eOlr53iMc39Itm7M37TKARIP2ZFKuPluI8g0EzSlKDnOm9TNaRXUaQGZo7y8yqlsIGmeRAdkbtkq4PCnGecVrdJ9TSC0lRtPnLJcylwWjjXfNKZo4x3HV2JEqcFB7ZHOKtPSVwFhvZJSqBbu8LscABUkbDMfb0AEk+1RPTOpQE3165dVa6YRRuhV93ZiXKp95pHUDAPIXgAZbIQlzdXeoWN6YobYtdFoA63JkZwp9Kx4hVe2u48lsA72Pk1962Nzp8cFzPeL3DN6uxGkTsvalCopmeRGRC4ABXABZ8bySYz9DvVFtb6dGrd+acSSRpGkLNt3EvsRgNg3AGQ7mH3TnhBja1d7rWLDZHFEHvgjqWkLGKOOTPIChY0yu0NlmkYn0gA7AmrLRJJVjje6uDdOkMt5Ms7RiIYyEVY9nLetVUjCjc7erAem9PLA51GO41Dfbo8sNpbNcyESIVzExQNl4wpXaVU5OTk4FSei6D8RrLwm4uJ7VLVWmZyES6YSSKoPbC9yIMzj1ZyUYZK4qUje2t73UIIZYLO2K2/deNljcN9orRwgD7zbMM6nKkEAbzuUJ79GGtpPY2scccmILeKOSRk2p3EUK6LnBYgqSSBt5HOeBcq53+iXXIGW6tI926G6uCF7cm1EeRmT1FBgeRh8NlTx4rolB8ZsAk+BXN+g+hrSWzimuolmaePKLIARFEx3IEGAFYghmcDcWZjnmrf1dqXZtnCgtLMDFBGMbpJHBCgZ4x7kngKCTwK07Do+NZ7O6dpBPbWy2+Ff7NgFIORjLckkePY44oKdZaCLWG5t4p50FlMzvbrcMnfgf7RCh3Bo2CsyAoVV3iIbySJDqjR3T4U6dNN3QTc7Z5pZoykYAywlLlTmVeEwSu/AJAxdNa6etroYuIIpTtKqzorMobztJBK/PiuddUabqNijzpqSMYrVtoZYom2wnP3GjkEnDAEjad20eCNoSsF7doDI13N8QqtILeeOEW1wqgsVhkjT3RSwIcsowWUjINr0Hqe1vM/DzK5Chio4OD78+QD6SRkAgjyKpFn1DOz2FpefDwytcfagOyyZiV5VdVZAuyUogJUn75XySFs/Vs0WbUoy/FLPGsG0jdhnXvL/ANmYg5YHj0g/eC0FopSlApSlApSlApSlApSlBFdWXJisL2QeY7eZx+KxsR/hW7p9uI4oox4RFUfgoAH+FYNese/a3MP/AC0Ukf8AroV/3190TUUuLeKaM5SRQR/gR+III/KghemUdrS6SOTtzm5vfUy7+2xuJCp2kjI2MjAZ8MPY1ry6PqDPGzPpzvH924e2cyAfsr3MKfHhsVi03Rbea6vobmMNOkxnSTJV+1OiqjI67WXb2jF6TkdkEnJyZR+mXPo+OvBDxmPemcD27vb748ee5u880GPpq8Fzd31whBiUxW0ZAPPaUySHkf15ihHzirNcgx6nCw+7cwSRv55aEq8X0ztef+75CsX+aMcJD2JFpIBg7FzFLjx3kyO4fPryH5+9yQY6S+uTqOnR3MAj/pGJI33xSN2sgLkB1baHO1h7HBbBoLrSlKDmWrWjJq/at55rdJ2h7ixEFS0yX0kj7JFZNzNBFlgOBu+dfNJ0G0he/S/VrqSG4WRDMTJ3RcKBFtiz2zIWDx8KMlB7cDa6hulh120MjKiydkgsQOUh1FT78DM0Y/tCvWvapZxavDcOGmk+FftCH7Q7o3OcKp87JZPU3pA3cjnISWj6ctjDAojzMwMVvBuJEQY7mUtg8DG+SXnOMAH0qaP03r9vFaR2qCQyPJi6ESkySPJMyRwK7YSNTwCzMu1SAPU5ZNjSb+TWJZXE0sLS/ZpHF6GgtwqPveTz6y6EKmN7BQS6Idsv17FbWenraQL2kiktZHdMfYL8RGBI5bO52IOM5Jwx8KaDBaabfTatP22S1txBDHN2SHaMJuKQqxQKshVt52g7FZeeQTIXdvZWZ7VoI4HGI3nwZZhnLGOEHc8s7bicAELu3MDwpj260Vry30mxV4O5vLzyId4BR5CURju7jn1b5RnLbirBgaxSvbaXqcUVrFJcXLWzRqvcZ5HeSVXPcZsiNcI0hOMDcxA80Hj9F0iW+oapGUaMTTxhVlZnuCSpcbly5xhmZpGb3Gfp1iuUdAo417UXuTG88qlA0ZIVeytuZFCk/dxJEAx5PabxyD1egpkuqWyanPJeTwwtbosdss0ip6JFV5ZV3EZLP9nkeOyR7ms1h1CL2+RbOXdBagm4YEbJe6rCNV9OWwy7t4IHBHqycWqSJWxuAOPGRmuO9W3cs+plYdwSSUWzN35IoSIkdQZe0wZvt5JFxkcwquRvoOux30TSNEsiGRACyBgXUHwSucgfjVF6ve0iv5J9Q27IraKW23naHeJ5jKi8je2TA2znOEOPTU30T0bb2Cu8YV5pstLMBjduO7CDJ2R5PCg+wyT5qxzwK4w6qw+TAEf30HO76C41GS1Qx2xeyjimlMwJile4iI2ogyxiHrO9vLLgA4OM11odpJbSRy2NrHcRTRRN24VUYlmRUkjIAbaynPB4IZckqa2bHT0+JWxkEiTW0O+1uomKsYA+1UY42syHYCj71bAYjnA1rexl1BtQiuy8HZ+FgaaFlXc8B75dSclMmRGwR6QRyTnAWPohybZhlmRJrhIi7FmMaSuqcnJIwMAkklQDnmp+ud/o4haGZYopJWt2t2mEcrF+0rTEWm3PKboQ5KfsjjjJ6JQKUpQKUpQKUpQKUpQVfXJXursWClkiEQmuXU4LI7MiQqfvLvKuWcchVwCC2RvaDGsDzWqqFSMiSFQeBHJkkD5BZRIAo4Ve2OM4rX0df/SWokkE7LXHPITbJgH5evuH8z+WfWjtutPYcFpZYieOVaCSQr8+Whjb+wKDB1RH2pbS7Xho5Ugb23RXMiRlT+Ehik/sH5nNiqE63iLadebfvCCR098MilkP+sBUtazb0R/6yhv4jNBlqvddLttfiB96zkS5B+kZ+1H5wmVf7VWGtLW4Ve2uEfG1opFbJwMFSDk+3HvQetT1KOCF55WCxxruLeePbGPJPAAHkkAVCJ1cxUEaffk8ZXtIpXP1eRVb+yTUV0Ys2oRWNzcqUhhijaKNvMsoQBp3GSNgO7tr553n9XF7oKFPCbzUbb43T0SLs3KxidopWbmBssgDKmMMBh2PLeM1r2ml2um6ncyQwLGotIsInmSS4uJMImeAWZEUDIUceAOJfqye4N7Yx2saNKndnJlfZGYwvbdSVVm3bpYiMDHAqpaxpdzPqvevZkthZ26MDabmaTuvMiBN65EhO5QAGOXAXlsgNiHXpbS51aLYJr+btzKsYACr8OuS7FQBHERgFuW3DAy9aptIxplvcXcxnuLhUuzJKF7duPRI8nbAw23KxgYLPuSMFVPplPhLbTopz2Qby7jO6JCWaOM+le443MfUfVJ6nlkJChvSoh7rowR6HPPfIzXcdn2lD7WWBYgViEaqxQcerfkt62PpyVoMV70yJrq11CIzW9vHGiK7NtuLsyO25l2+tZJFlfBIDMfaMYYbFpqHwjX8CLFHqDv27aMPuEKSQxyvIzt7KSzySn77RDOdqgaOndSTfAW042Zt47eAzsMxWYcpC7LuXEly2WZuNsagKfJ7mxHbwy3bXMSh7OxBMvcciS57i7jcSM+BJDmNAoyQ2w49IC0FX6Kt/hNTnSC6gSVI/TPdq4Fx3eySEUup8iRlYbtwb3zkdVhF4+N2pN/8NYcZA5yziQH+6ozp3R1mnl1S6bsi9SNo1W5eIpEFUxglGXJZVUsCcAg44NXi3lgyGjZHbYBuH2j7ckrlgSxXOfPufNBTeqpL2zsp7r/KMxEce5d1vbbSzABAfSGGWIH/ABqlS757dQZklS6jt5ZyseFVbuft3OwD0hkmjifc3Kv3Tgb8Vf8A9JFwjLDA4zCqTXc6kDmK1TKqVPnMzw8e+0/gdh+kUm061SZ2gnhtkVpo2wVOxO5u3cOpZQTu91ByCMgI2+utQTuRi8i2QT2dsWS2AkPeeJScs7Rq4SVSfQR4wqitvoB5BdX6O8rhQmO7Izklbm8i3eo4XcsKHaoVeOABUBpj3MkN3cz3CxWMs0c63DQAXE3bWJImjjO5U3NGm0lSWIUhF3VLdL6ELQ3urXRmEkkZcpIyl0ijQcyBFCmVguSAPTnaPckLB1npUsiJcWvF3a7nhB8SAj1xNyPS4AHkYYKc8VV/ibp598VtBdi+gZO8qSQ26kHay3KtLJuKqCp3Rq/lB5YLftHkla3haYKJWRTIEyFDEAsBkk4B4qE6jsJIhLPbs6q6n4iOP72MH7aEY4nXgkYIcLjBOKCT0DRxbo+5zJNK3cmlIxvbAXgfqoqqqqvsAOSckylcd1CzeTTriY6hevPCUhAjuCIXeUxGGRQiBmWQSxuASQN5UcDNddtoAiIgyQihQWYs2AMDJJJY/UnJoMtKUoFKUoFKUoFKUoIHRzm+1A8cG3QD3wI92T+bkflX3W4+9PDEj9ueDNzGzJvjPpeFgyhlZhiU8Ar5HPtXzp0fynVD/wBajH5Cztjj+JP8aPGDqiN7raSAf25Yy3+wv/k0HmXp+WZSLq7kdWBBjgHw8Zz+6zTeOMd3aflU1ZWqxRxxoMJGqooyTgKAByeTwKzUoFVq8Px8rwDBs4m2ztn+ekU8wj5ov+kPufRz6wNrWLl5ZPhIWZWK5mmXjsofAU/8s/hf6oy58KGlbK0SKNI41CIgAVVGAAKDNSlKCtdV3cdtPY3UjKiK8kDuzbVVJoy2TkgfzkMQ5+dUWTq34zWUNlbvMPhysEjhlhdxJgzPnGYoQ0w4ySzEDBINXb9Jempc6dLDISO48KIR7O8yIh+o3MM/TNfNRZLfUDMQo22EpXO1QBDIrP6jgKPXHnJxwD7Ggr3ReiynUdQWeUzRwXEUm9woeWYwoV3Y8RxZyieASpHK1m1/frM7WcLhdPgYC6mUgmZxhhDH54XKkt7H93mv6do95cSzW5aaK31DZO0gCpI+EjW4Z8yGSNGYeiID/SDJCqUbB0vqRtYLuztv5MZr6du7LlUtrYlUWQFuGYlSkYzywPPpNBI9R6pYz3dvooIisYlkafbhVJgUvs3Z9KqVYu/ksuMgg1qT9My6rqjSJtitLWOCPbMjOsrJl0WWJWj5AcMULZUFQQCSojdfhkaXTJ7O3hjhPbt7MXB9cmCwjmdNmQgaUuDnJO1jyyg9H0rpTswiHZLgHcWW/uEaRjks7bCuGZiSQOP4cBJaX052VwrRRHj+i20cK+cnhu5wSW9/f581LRWmGDF5GIzjLYH8Fwp/MVFQ6T6mYrcAnHi8mZeCPAaQAfkOcGpCzic+pmlXnHbftngZHlQTg8H72fHjkUFG6mj+IvpEP3XnsrLHOMLuvJ/fHrTtqfoPfxU91+pljtbQEhb24WKXBIJiVHklAI5G5Y9hPyc1B9O/bXtrJnIma/vh+6TFb27fnCxP/wDKk+u9TWC50xirN2pZZpNoyEhETRSSN+yhmQn6bvlQZpoRd6mI2AMGnLHJt9jcSAmMn/s4vUPrKD7Ctnrxd9slvnHxU8MB5wShcNKB+MKSVh0iYJql4mRtuooLmIgHD7FMUuG8HAWA4Hs4PvmtjqBN17pgJwolmfGCcsLeQKPkOHY5P9XHvQWGlKUHLF04QyzWoZiJNUtMD0lQixJcKvABGFiKc5OEQ+DXU65/pa93UUl52yXV3Mp+ltAlmB+BZpGz9FroFApSlApSlApSlApSlBBdOMO/qK+CLoEj963gIP5+f/3XxZM6qy+yWinz57kreB9O35+opaErqdyv6sltbuP3keZX/wC6Yv8AzmvfUGluzx3NvgXMIIUMcLLGxBeJzg4DFQQ2MqwB5GQQm6j9b1LsRghd8jnZFGDgyOQSFz7DALFv1VVj7V50fWo542bmNoyVljkwrxMBkh+cDjkMDggggkGtDQR8TKb5h6CpS0B9omwWk+hlIUj9hU8FmFBJaLp/Ziwx3SOS8r4xvkb7x5JIHhVGTtVVXwK36UoFKUoIbrBWNnME2gtsBLKGCqXUO20ghiqFiARjIFUDrHSxYTadc3E91exQM6lJRGVGUyrF8Io+1SE4kJJxkZK1e+uiP8n3QY4UxlWOcbVYgM2fbAJP5VVf0ldWae9gwW8hkZJLeQLDLG8hCTIW2jJ9W0N/v4oMn+VpLG3N5dKZNQv+2kdsp4X1EQxAeyoZfW5/WkxnLAGtdUy2e6G2vHWYrdwy6jMS4Xe8M4jRdo4RQAuARtG3glmIi9bur1rmO7uJ47TdPbrDG+XaINu2CTnIKRkTMvuZkL+AFteo9N9x4dJhaFo4mS6upGjZnOMbBMd+JJZ33k5KkKpPyoJXpDZNI2oOZyZfs7dSsjGOANlcnaeZSBIc+AVGeOZq76ysYpDGbjfIOCkSvMy4OPUI1Yqc/PGah9TgmvbptPeYLBDGslz2U7e8SMRFDyzEIVRy+PIwPc1s6nqkdliCBnklVNy20KQoqKPDO2wJCn7TkfQE8UG9/nfbc/0vxn+g3XH1/mKi+qutY/g51t1umndCkQ+DuR6n9IOWiA9Od2PfGBk8Vm0/rpZUAt4JruRVUO1uAYQ5GWUSvsQ4+Y+Y9+K1tT6h1NXtYxbWsBuZTGu+ZpmUCNnZiqqgwFU5w55x+NB50y6EU7SW9rdSL8Pb2sSfDtAFEJlOWabYAv2ijP7J4NNT0hhm/vr1ba4XiEq32FupzmMqxAnL8byQC21Qu3aKzdPWt9eQRzTX7RpJuKrbQxpuTd9mxZxIRuUbvTj73njJmtO6StYnEvb7sw8TTs00o/B5CSo+i4HJ+dBR+i55H1C0X4WGC3SK7eF443i7wJgDssT8xoxZSAfPsfneOr9OklgD2/8ASbZhNBnwzqCCh5Aw6M8fJwN+fata2Ak1edxyLa1ji/Bp3Mjj8QkcJ/Bx8+bLQczTrKZNytdqjRkq63lhKGQgBsPJC4h+6VOQMcg+4rDq/Vs7RFbfU7OWdsKkdpbNI53EAn+ffAUEtyv6v5VctE9F/qSc5doJ8fR4hFkfTMB/OvsIYarLljta0i2Lk4yssvcOM4z6ohn5Y+VBo6ZYRw6hbW8XCWlg6hePEssQUk+5PYfP1/GrbVdsOdWvT/VtbMD85Lo/41YqBSlKBSlKBSlKBSlKCv693IJ0u0TuRrG0c6KCZAhYMJEA+9twcp5IPGSMGbtbhZESSNgyOoZWHIYMMgj6EVlqla3DcWkyJp7R5vXbMMgysR4MlxGB4UZy6EgFmXGGbDh81nSIr/UAqqwW2AF1IrMqzAglLZgDtkHqEj7gdoKr+ucXUCtLRNLS2gSFMkKOWblnY8u7n3ZmJYn5mt6gUpSgUpSgguuN/wABciNzG5UKrqSCpZgMgjkHn2qq9c9K2NpZtdrAO5BJbymR3aSTak6M4DSMSSV3ADPOcVZv0h/+qr//AN3l/wBg1A9XdFWo0+9lkElxKlrOUluZXlZCI2IKbjhOQD6QPFBBapZ20cF/dao6LdXsUjRW28M8KvGsarEreZjtQM4H6oHABzZ+j+m7ZIFa4EN1dth55iqyEvgABWx91QAoAx4zjJNQehvf3k9uXt7YwaeEwvfdUacouDnstuaFCRtwArP94kcXpJr3AzDbA/IXEhH8fhxn+FBDa10nbtKLiHNvK0fbbZbLIsiAhgro0Te+Pu7SRwTwMQGi/o/QyFZ2SSDvNMyLZNCZnY7lEjHI7acehQqnA3Zq9rNd5AMVv75xM+ePl9j+H8azNLcc4ih8HH2zcnHGfseBnHPOPr4oNqCBUUKihVXgKoAA/ADgVROtL1virhkxmysJCnvie7bZF+eImH4P9avqE45AB+hz/uHvXO7m0S7EqyLuW/1HtMM/6Gx3ccfqs9u3/wA32zQT0XVen2ojtVuEZokCCOINKwCADG2MMQcAcV5vetAsbOlpdkKCS0sYt0UD3dpim0fkT8ga8rfduRrLTLaH7EAysfs4IS3IU7FJeUj1FQBwQSwzWRemJZ5Q+ozR3CIPRbJFsgDc5d1Z3MrYwBuOF5IGTkBXuguoLloJLg6ddO93K87NmFFwcLEE7kiMyiFIwG2jPJ5zk2Y6tft/N6eqj/p7pFPt7RJKPc+/tXmTrC0RuxAJJ2j9JS1iaVY8cYZlGxSMY25yOOK8r1bIQD/kzUOf2IB/+RQbOi6VP8RJdXTR914xEscOe3GisW+8wDSMSfvEKB4A9z41v7O+0+UAZkaa1b54kjMwP5Nbgf2jWA9Xvu2jTdQJxk/ZRAD6ZaYAn90kfWtWwvpb+8jLW7wRWEjFxKyb2maHCAKjMAoimLFieSwHscBIaASb7VGOPTJBGOOcLAj4P5yN/E1YqrfTYxe6t/V78J+ufhYc/wB23+JqyUClKUClKUClKUClKUGrqmoJbwvLIcKgycck/IKPdicAAckkCo3p7Tn3PdXIAuZwAVByIYwSUiU++Mksw+8xPsFAl57dHADqrBWDDcAcMpypGfBB5B9qy0ClKUClKUClKUEb1LppubO5twQpmikjBPgFlIBP0yaq+v8ASl5dRyia4iXdGybbeOYErhvT6rsRscMwyy+/sKvVKCodOdPRW9tDB8HKREoHraIhjkFm295lBLEt/h7VJTaJajYw0+N2GQMRQblBGDyzDyOOD7VO0oID4eIf+zTgD+pbf3fa5rzDbWg4NiI84GPhQ30HMasOBj3qw0oNJ7+JI5HyAI1LMPukBVzyDgjge/sKq/TUDK+mIy7WWzmmkAHCyStBkfxaXzyce/NTXWkmLKdfeYLbr+9OwiXHzOXz+VNOTN9dMMbY4reFRx6SO47e/GVeLj9kUFd0Poy7CPHc3QSIyyysLQtG9w0kjOXlfAdOCF2IfC8s1S7dB2RUqUl2EYZPibjaw99y93DZ985z75qzV8LAeT9aDDZWccKLHEixovAVFCqPwA4rPUbc9QWsYzJcwIOT6pUHjz5NQGpfpR0qHhrxGPyiDSePqgIH5mguNV/Q5w19qOzlFMCsfbuiP1j5HCGHPvk4PiqfdfpYSUskKvbr4708EsjfikcakHj3d19vSaw6P+ku1hMNna2l05eQKHlCx9xnYBpGZjkszsMkgZLe3AoLr00P5Tqp/wCtIP4Wlt/xqw1C9NWE0fxMk4RXuZhMUjJYR/ZRR7dxA3HEYOcDyamqBSlKBSlKBSlKBSlKBSlKBStXUNRigUNNIsaswUM52rk+ASeBnHv78e9fG1SAAkzRADkkuuP8aDbpULJ1dYKcNfWgI9jcRg/7VYn6204ED4+15+U8Z/jhuPzoJ+lQQ6007/n9p/8AUR/+KsjdWWA25vbUbvu/bx8/h6uaCZpUFc9Z2CHBvICR5VZFdh48hST7isH+fmn/APOU/g3/AIaCyUquP1pB4jju5TnH2dpORn94xhfzzij9UuMZ0++554SI/wCExxQWOlVlesRt3GzvwASD/JixBBxjCkk855AI4znGCQ6wyMpY37D3/k5TH5SMpP4jIoMnVbZm02Lj7S7BIPPEUUso/g6Ic+1RGiaXcXEt9cC9lhjluZFVIUi/0GIMlpI3J5i8Lgefnxhn6gaXVLbdbXEMdtbXUzGXYufuKGwHY4GGHscsDjAqxdC27Jp9rvzveMSvn+vMTI//AH3agwmz1IAot1bMPAmeBu4PxVZAjN55G0fs1znrvo9Li7ZZp5p5Eis4wzsoIkurl0ztRAqqsau20AeOc5zXaa5/ju6rjni+z/YgsFx7+O7cfKg3LX9FWkx8izU/vvI/9zORU9p3TFnA2+G0t43H6yRIrfxAz7CpalAqlfpQjKwJOu0FO5EWbwomXEZ8+1ylsefln2q61FdVWBns7mJcB2jbYT7OBmM/k4U/lQb9nOJI0ceHVWH4EZrNVU/RlqAlsI1HHZwgHyRkWWAflBJED8iCParXQKUpQKUpQKUpQKUpQKUpQeZYwwKsAQeCCMg/jUYvTVmGLC0tgx8kQpk+Pfb9B/AVK0oNSHS4VGFhiUecBFA/uFZ44FX7qqPwAFZKUGGS1RjkopPzKg15+Bi/5NP9Uf8ACtilBigt0QYRVUfJQAP7qy0pQeZGIBIBYgEgDGT9OeP41Ax3WouQRb20KkZxJMzyD6EImwfk7VYKUEEbK+c+u5ihHygh3N+bSMwx9Ag/Goayt75r25t31CXbHHbyoVggBIkMqspzGcjMXkfM+Ku1Q9tasNQuZSDsa2tUU+xKSXRYfkHT+NBUb7pi5n1CaOW8BSSxETFYQHMbStvH3toY+CygZGOPTk9FAx4qGkiI1KNucPayg/LMcsRX/wC438KmqBVA6KcTajdufNublePnNdyJ+OQlnH/rVf6pH6Mrb03EwUjvmOTkYJ7imc5+uZyPlxj2oLvSlKBSlKCidAHszzQFhj7ZY1GMD4a4lU/h9jLarj9n61e6plzpzxXcsqoxVbiG4yAMFJ4+xOoPyUoszD6A+9XOgUpSgUpSgUpSgUpSgUpSgUpSgUpSgUpSgUpSgUpSgUpSgUpSgUpSgUpSgUpSgUpSgUpSgUpS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7172" name="AutoShape 4" descr="data:image/jpeg;base64,/9j/4AAQSkZJRgABAQAAAQABAAD/2wCEAAkGBxQTERIUExQWFhUUGBgYGBgXGB0bGhkeGhscHxogHSIgHSggHR4mHBwZITEhJSosLi4uGiEzODMsOCg5LisBCgoKBQUFDgUFDisZExkrKysrKysrKysrKysrKysrKysrKysrKysrKysrKysrKysrKysrKysrKysrKysrKysrK//AABEIAMoA+gMBIgACEQEDEQH/xAAbAAEAAgMBAQAAAAAAAAAAAAAABQYDBAcCAf/EAE4QAAIBAwMDAgMEBQcHCAsAAAECAwAEEQUSIQYTMSJBFFFhIzJxgQdCYnKRJDM0UoKhsRUWQ5KywdFTVGNkc6LS8CU1RXSEk5SzxOHx/8QAFAEBAAAAAAAAAAAAAAAAAAAAAP/EABQRAQAAAAAAAAAAAAAAAAAAAAD/2gAMAwEAAhEDEQA/AO40pSgUpSgUpSgUpSgUpSgUpSgUpSgUpSgUpSgUpSgUpSgUpSgUpSgUpSgUpSgUpSgUpSgUpSgUpSgUrS1bVobZN87hFJCjyWZj4VFALOx59Kgnio+36qgMiRyLNA0h2x9+J41kJzgKxG3cQMhCQ30oJ2lKUClKjepnYWV2UYo4glKsPKsEbBH1B5oK2er7w2wu1sF+H7RmLNcoGKbdykDbjJHPJHFZNM/SNbOI/iFktTIkcgMoBi2ygmM91CyKGAON5U8eKqljo9zcaLcxSXu6O3ikiSJIY9rLFGGi3GRWfJGxsqV254ORmsPSFpcwWNs0V2AJYEubrvjfHFDGBsVT99Q6KU2klcLIV24AoOv29wkih0ZXVuQykEEfQjg1krj08N1DcWv8jihnvWkdVtbowuoVUch02LE5VA2S+/LMOVAxUp/nBNHKYnu72KQELtns4bkbym9VLWi4zsBfbkNt54FB02lU7RuqppFLKsF8g5L2Mqhx9GilcbTj/pCT8qlNP6vtZZRD3GimYZEU6PC5+ihwNx/dz86CdpXiOQNnBBwSDg5wR5H417oFKUoFKUoFKUoFKUoFKUoFKUoFKUoFKUoFaOtaottC0jAtyqoi/ed3YLGi+2Wcgc8DOTgDNb1QGrkPf2ERGQouLn841SJcj5fyhj+KigyaRoxEnxNzh7phgY5SBT/o4sjgf1n8ueTgYVfVxfWd09xYu8cjqoEsJ84IByPnjKnK/dJHg06h1do9kNuFe6myIlb7qgDmWXHIiXjPuSVUctWD/NOH4ZIct3EJdbhcLKJmyXlBHhmYkkeCCVII4oPehzSRSmzmcyMqdyGVvvSx7tpD/OSMlFZv1g6N5JAnap0z3Km1lulUPb3KwmSMjZPHcDtBgM7oz3WiLKfBTgsDmrjQKx3EQdGU+GBU488jFZKUHJdAn1JZ7/T4YLaQKyh7iUy9ji3gTZtA3bmUBiucAs3JAycPS1rqMNmFZbR4bWSVJwxljdhav9mgfDlkJJKgRjKpg53nMt0t1ZbpqGsKzsxNwhRUikd22xiN9qopZgrJgkDA4+da9hre+8vGSyupbMTrcbhEIgZkSNG3d54xiOSFmIwSHwTt2jIRV9cX1y2nalDZFrkyuUBmi29to3AiB3K+AAWbcPvNJ4BAre6ivQUtbZ7S72R3UZupN8AlaWVSoQduYgvMZRvCkbY3wAARjxHr91p9jIzWUglRJzb7zEO1CX3hnQSl8DdHv8chF88nf6snn+Dit4LG6Eyywzxvut5TmOVHeRsSEliSSTtwS3J9qDz1Nf2MzxRSW8tvBbFVedbSUMnKiOCJ44z2g2VDYI9JCAZfK139KurafONOijmbfDOEbeW3RwthXZ+9yTwjKzA8At45q26/POtl8JBp8wk/nIsywud8TiXuPiUscyKCWPLM/nLVW+sdKlurG5fsiNdPkkmaR2WY3Uqqpk3YULhPWjDBUFAigBCqhav0Mrs0+OICXASOYNIrqG767mC7lAwJBIPTkEbWz66v1VDo2OWS3szHIY7OGKNYRhTJcKiBVeU4IjQgZCL6vBJH3Bb6BSlVHqT9INrayrbg965Y4ESMgwfk7uwRPzOfpzQW6lUrTurru7YraWQURsySzTzL2QynkRmPcZT9RgAjBxUvaavOk0cN5EimYlYpYXLRuwVn2sGAaNiiswHqX0kbs4BCepSlApSlApSlApSlApSlApSlAqnT6o0b3t5tD7ZYLKFWban84qMxbDFR35mViAeIV4NXB2ABJ8Dk1VtE0v4jR1jPoa8gaRz7rJcgyO3POQ8hI+WBQbfTulyxRSSzbWvZgTI27K5XPbRTgbYlB4GM8knJJJ0tN1G+isbaS9RPiGnjSZVxhUmm7a42nGVDoSeeAfxqR6U1KeeOT4iJInikMRCSGQMUA3Nyi4BOcDmobqjqq2k066aOUdxUIWJwUmEo5jUxsBIGL7ccc+R86D5qem3MVrqMlxcmYvIJIFChVhVHDRge+4HGTz90fXN1qJ1Z45nNlIhZbiCYyEHACelCM+dzdw4/dY+1eOlr53iMc39Itm7M37TKARIP2ZFKuPluI8g0EzSlKDnOm9TNaRXUaQGZo7y8yqlsIGmeRAdkbtkq4PCnGecVrdJ9TSC0lRtPnLJcylwWjjXfNKZo4x3HV2JEqcFB7ZHOKtPSVwFhvZJSqBbu8LscABUkbDMfb0AEk+1RPTOpQE3165dVa6YRRuhV93ZiXKp95pHUDAPIXgAZbIQlzdXeoWN6YobYtdFoA63JkZwp9Kx4hVe2u48lsA72Pk1962Nzp8cFzPeL3DN6uxGkTsvalCopmeRGRC4ABXABZ8bySYz9DvVFtb6dGrd+acSSRpGkLNt3EvsRgNg3AGQ7mH3TnhBja1d7rWLDZHFEHvgjqWkLGKOOTPIChY0yu0NlmkYn0gA7AmrLRJJVjje6uDdOkMt5Ms7RiIYyEVY9nLetVUjCjc7erAem9PLA51GO41Dfbo8sNpbNcyESIVzExQNl4wpXaVU5OTk4FSei6D8RrLwm4uJ7VLVWmZyES6YSSKoPbC9yIMzj1ZyUYZK4qUje2t73UIIZYLO2K2/deNljcN9orRwgD7zbMM6nKkEAbzuUJ79GGtpPY2scccmILeKOSRk2p3EUK6LnBYgqSSBt5HOeBcq53+iXXIGW6tI926G6uCF7cm1EeRmT1FBgeRh8NlTx4rolB8ZsAk+BXN+g+hrSWzimuolmaePKLIARFEx3IEGAFYghmcDcWZjnmrf1dqXZtnCgtLMDFBGMbpJHBCgZ4x7kngKCTwK07Do+NZ7O6dpBPbWy2+Ff7NgFIORjLckkePY44oKdZaCLWG5t4p50FlMzvbrcMnfgf7RCh3Bo2CsyAoVV3iIbySJDqjR3T4U6dNN3QTc7Z5pZoykYAywlLlTmVeEwSu/AJAxdNa6etroYuIIpTtKqzorMobztJBK/PiuddUabqNijzpqSMYrVtoZYom2wnP3GjkEnDAEjad20eCNoSsF7doDI13N8QqtILeeOEW1wqgsVhkjT3RSwIcsowWUjINr0Hqe1vM/DzK5Chio4OD78+QD6SRkAgjyKpFn1DOz2FpefDwytcfagOyyZiV5VdVZAuyUogJUn75XySFs/Vs0WbUoy/FLPGsG0jdhnXvL/ANmYg5YHj0g/eC0FopSlApSlApSlApSlApSlBFdWXJisL2QeY7eZx+KxsR/hW7p9uI4oox4RFUfgoAH+FYNese/a3MP/AC0Ukf8AroV/3190TUUuLeKaM5SRQR/gR+III/KghemUdrS6SOTtzm5vfUy7+2xuJCp2kjI2MjAZ8MPY1ry6PqDPGzPpzvH924e2cyAfsr3MKfHhsVi03Rbea6vobmMNOkxnSTJV+1OiqjI67WXb2jF6TkdkEnJyZR+mXPo+OvBDxmPemcD27vb748ee5u880GPpq8Fzd31whBiUxW0ZAPPaUySHkf15ihHzirNcgx6nCw+7cwSRv55aEq8X0ztef+75CsX+aMcJD2JFpIBg7FzFLjx3kyO4fPryH5+9yQY6S+uTqOnR3MAj/pGJI33xSN2sgLkB1baHO1h7HBbBoLrSlKDmWrWjJq/at55rdJ2h7ixEFS0yX0kj7JFZNzNBFlgOBu+dfNJ0G0he/S/VrqSG4WRDMTJ3RcKBFtiz2zIWDx8KMlB7cDa6hulh120MjKiydkgsQOUh1FT78DM0Y/tCvWvapZxavDcOGmk+FftCH7Q7o3OcKp87JZPU3pA3cjnISWj6ctjDAojzMwMVvBuJEQY7mUtg8DG+SXnOMAH0qaP03r9vFaR2qCQyPJi6ESkySPJMyRwK7YSNTwCzMu1SAPU5ZNjSb+TWJZXE0sLS/ZpHF6GgtwqPveTz6y6EKmN7BQS6Idsv17FbWenraQL2kiktZHdMfYL8RGBI5bO52IOM5Jwx8KaDBaabfTatP22S1txBDHN2SHaMJuKQqxQKshVt52g7FZeeQTIXdvZWZ7VoI4HGI3nwZZhnLGOEHc8s7bicAELu3MDwpj260Vry30mxV4O5vLzyId4BR5CURju7jn1b5RnLbirBgaxSvbaXqcUVrFJcXLWzRqvcZ5HeSVXPcZsiNcI0hOMDcxA80Hj9F0iW+oapGUaMTTxhVlZnuCSpcbly5xhmZpGb3Gfp1iuUdAo417UXuTG88qlA0ZIVeytuZFCk/dxJEAx5PabxyD1egpkuqWyanPJeTwwtbosdss0ip6JFV5ZV3EZLP9nkeOyR7ms1h1CL2+RbOXdBagm4YEbJe6rCNV9OWwy7t4IHBHqycWqSJWxuAOPGRmuO9W3cs+plYdwSSUWzN35IoSIkdQZe0wZvt5JFxkcwquRvoOux30TSNEsiGRACyBgXUHwSucgfjVF6ve0iv5J9Q27IraKW23naHeJ5jKi8je2TA2znOEOPTU30T0bb2Cu8YV5pstLMBjduO7CDJ2R5PCg+wyT5qxzwK4w6qw+TAEf30HO76C41GS1Qx2xeyjimlMwJile4iI2ogyxiHrO9vLLgA4OM11odpJbSRy2NrHcRTRRN24VUYlmRUkjIAbaynPB4IZckqa2bHT0+JWxkEiTW0O+1uomKsYA+1UY42syHYCj71bAYjnA1rexl1BtQiuy8HZ+FgaaFlXc8B75dSclMmRGwR6QRyTnAWPohybZhlmRJrhIi7FmMaSuqcnJIwMAkklQDnmp+ud/o4haGZYopJWt2t2mEcrF+0rTEWm3PKboQ5KfsjjjJ6JQKUpQKUpQKUpQKUpQVfXJXursWClkiEQmuXU4LI7MiQqfvLvKuWcchVwCC2RvaDGsDzWqqFSMiSFQeBHJkkD5BZRIAo4Ve2OM4rX0df/SWokkE7LXHPITbJgH5evuH8z+WfWjtutPYcFpZYieOVaCSQr8+Whjb+wKDB1RH2pbS7Xho5Ugb23RXMiRlT+Ehik/sH5nNiqE63iLadebfvCCR098MilkP+sBUtazb0R/6yhv4jNBlqvddLttfiB96zkS5B+kZ+1H5wmVf7VWGtLW4Ve2uEfG1opFbJwMFSDk+3HvQetT1KOCF55WCxxruLeePbGPJPAAHkkAVCJ1cxUEaffk8ZXtIpXP1eRVb+yTUV0Ys2oRWNzcqUhhijaKNvMsoQBp3GSNgO7tr553n9XF7oKFPCbzUbb43T0SLs3KxidopWbmBssgDKmMMBh2PLeM1r2ml2um6ncyQwLGotIsInmSS4uJMImeAWZEUDIUceAOJfqye4N7Yx2saNKndnJlfZGYwvbdSVVm3bpYiMDHAqpaxpdzPqvevZkthZ26MDabmaTuvMiBN65EhO5QAGOXAXlsgNiHXpbS51aLYJr+btzKsYACr8OuS7FQBHERgFuW3DAy9aptIxplvcXcxnuLhUuzJKF7duPRI8nbAw23KxgYLPuSMFVPplPhLbTopz2Qby7jO6JCWaOM+le443MfUfVJ6nlkJChvSoh7rowR6HPPfIzXcdn2lD7WWBYgViEaqxQcerfkt62PpyVoMV70yJrq11CIzW9vHGiK7NtuLsyO25l2+tZJFlfBIDMfaMYYbFpqHwjX8CLFHqDv27aMPuEKSQxyvIzt7KSzySn77RDOdqgaOndSTfAW042Zt47eAzsMxWYcpC7LuXEly2WZuNsagKfJ7mxHbwy3bXMSh7OxBMvcciS57i7jcSM+BJDmNAoyQ2w49IC0FX6Kt/hNTnSC6gSVI/TPdq4Fx3eySEUup8iRlYbtwb3zkdVhF4+N2pN/8NYcZA5yziQH+6ozp3R1mnl1S6bsi9SNo1W5eIpEFUxglGXJZVUsCcAg44NXi3lgyGjZHbYBuH2j7ckrlgSxXOfPufNBTeqpL2zsp7r/KMxEce5d1vbbSzABAfSGGWIH/ABqlS757dQZklS6jt5ZyseFVbuft3OwD0hkmjifc3Kv3Tgb8Vf8A9JFwjLDA4zCqTXc6kDmK1TKqVPnMzw8e+0/gdh+kUm061SZ2gnhtkVpo2wVOxO5u3cOpZQTu91ByCMgI2+utQTuRi8i2QT2dsWS2AkPeeJScs7Rq4SVSfQR4wqitvoB5BdX6O8rhQmO7Izklbm8i3eo4XcsKHaoVeOABUBpj3MkN3cz3CxWMs0c63DQAXE3bWJImjjO5U3NGm0lSWIUhF3VLdL6ELQ3urXRmEkkZcpIyl0ijQcyBFCmVguSAPTnaPckLB1npUsiJcWvF3a7nhB8SAj1xNyPS4AHkYYKc8VV/ibp598VtBdi+gZO8qSQ26kHay3KtLJuKqCp3Rq/lB5YLftHkla3haYKJWRTIEyFDEAsBkk4B4qE6jsJIhLPbs6q6n4iOP72MH7aEY4nXgkYIcLjBOKCT0DRxbo+5zJNK3cmlIxvbAXgfqoqqqqvsAOSckylcd1CzeTTriY6hevPCUhAjuCIXeUxGGRQiBmWQSxuASQN5UcDNddtoAiIgyQihQWYs2AMDJJJY/UnJoMtKUoFKUoFKUoFKUoIHRzm+1A8cG3QD3wI92T+bkflX3W4+9PDEj9ueDNzGzJvjPpeFgyhlZhiU8Ar5HPtXzp0fynVD/wBajH5Cztjj+JP8aPGDqiN7raSAf25Yy3+wv/k0HmXp+WZSLq7kdWBBjgHw8Zz+6zTeOMd3aflU1ZWqxRxxoMJGqooyTgKAByeTwKzUoFVq8Px8rwDBs4m2ztn+ekU8wj5ov+kPufRz6wNrWLl5ZPhIWZWK5mmXjsofAU/8s/hf6oy58KGlbK0SKNI41CIgAVVGAAKDNSlKCtdV3cdtPY3UjKiK8kDuzbVVJoy2TkgfzkMQ5+dUWTq34zWUNlbvMPhysEjhlhdxJgzPnGYoQ0w4ySzEDBINXb9Jempc6dLDISO48KIR7O8yIh+o3MM/TNfNRZLfUDMQo22EpXO1QBDIrP6jgKPXHnJxwD7Ggr3ReiynUdQWeUzRwXEUm9woeWYwoV3Y8RxZyieASpHK1m1/frM7WcLhdPgYC6mUgmZxhhDH54XKkt7H93mv6do95cSzW5aaK31DZO0gCpI+EjW4Z8yGSNGYeiID/SDJCqUbB0vqRtYLuztv5MZr6du7LlUtrYlUWQFuGYlSkYzywPPpNBI9R6pYz3dvooIisYlkafbhVJgUvs3Z9KqVYu/ksuMgg1qT9My6rqjSJtitLWOCPbMjOsrJl0WWJWj5AcMULZUFQQCSojdfhkaXTJ7O3hjhPbt7MXB9cmCwjmdNmQgaUuDnJO1jyyg9H0rpTswiHZLgHcWW/uEaRjks7bCuGZiSQOP4cBJaX052VwrRRHj+i20cK+cnhu5wSW9/f581LRWmGDF5GIzjLYH8Fwp/MVFQ6T6mYrcAnHi8mZeCPAaQAfkOcGpCzic+pmlXnHbftngZHlQTg8H72fHjkUFG6mj+IvpEP3XnsrLHOMLuvJ/fHrTtqfoPfxU91+pljtbQEhb24WKXBIJiVHklAI5G5Y9hPyc1B9O/bXtrJnIma/vh+6TFb27fnCxP/wDKk+u9TWC50xirN2pZZpNoyEhETRSSN+yhmQn6bvlQZpoRd6mI2AMGnLHJt9jcSAmMn/s4vUPrKD7Ctnrxd9slvnHxU8MB5wShcNKB+MKSVh0iYJql4mRtuooLmIgHD7FMUuG8HAWA4Hs4PvmtjqBN17pgJwolmfGCcsLeQKPkOHY5P9XHvQWGlKUHLF04QyzWoZiJNUtMD0lQixJcKvABGFiKc5OEQ+DXU65/pa93UUl52yXV3Mp+ltAlmB+BZpGz9FroFApSlApSlApSlApSlBBdOMO/qK+CLoEj963gIP5+f/3XxZM6qy+yWinz57kreB9O35+opaErqdyv6sltbuP3keZX/wC6Yv8AzmvfUGluzx3NvgXMIIUMcLLGxBeJzg4DFQQ2MqwB5GQQm6j9b1LsRghd8jnZFGDgyOQSFz7DALFv1VVj7V50fWo542bmNoyVljkwrxMBkh+cDjkMDggggkGtDQR8TKb5h6CpS0B9omwWk+hlIUj9hU8FmFBJaLp/Ziwx3SOS8r4xvkb7x5JIHhVGTtVVXwK36UoFKUoIbrBWNnME2gtsBLKGCqXUO20ghiqFiARjIFUDrHSxYTadc3E91exQM6lJRGVGUyrF8Io+1SE4kJJxkZK1e+uiP8n3QY4UxlWOcbVYgM2fbAJP5VVf0ldWae9gwW8hkZJLeQLDLG8hCTIW2jJ9W0N/v4oMn+VpLG3N5dKZNQv+2kdsp4X1EQxAeyoZfW5/WkxnLAGtdUy2e6G2vHWYrdwy6jMS4Xe8M4jRdo4RQAuARtG3glmIi9bur1rmO7uJ47TdPbrDG+XaINu2CTnIKRkTMvuZkL+AFteo9N9x4dJhaFo4mS6upGjZnOMbBMd+JJZ33k5KkKpPyoJXpDZNI2oOZyZfs7dSsjGOANlcnaeZSBIc+AVGeOZq76ysYpDGbjfIOCkSvMy4OPUI1Yqc/PGah9TgmvbptPeYLBDGslz2U7e8SMRFDyzEIVRy+PIwPc1s6nqkdliCBnklVNy20KQoqKPDO2wJCn7TkfQE8UG9/nfbc/0vxn+g3XH1/mKi+qutY/g51t1umndCkQ+DuR6n9IOWiA9Od2PfGBk8Vm0/rpZUAt4JruRVUO1uAYQ5GWUSvsQ4+Y+Y9+K1tT6h1NXtYxbWsBuZTGu+ZpmUCNnZiqqgwFU5w55x+NB50y6EU7SW9rdSL8Pb2sSfDtAFEJlOWabYAv2ijP7J4NNT0hhm/vr1ba4XiEq32FupzmMqxAnL8byQC21Qu3aKzdPWt9eQRzTX7RpJuKrbQxpuTd9mxZxIRuUbvTj73njJmtO6StYnEvb7sw8TTs00o/B5CSo+i4HJ+dBR+i55H1C0X4WGC3SK7eF443i7wJgDssT8xoxZSAfPsfneOr9OklgD2/8ASbZhNBnwzqCCh5Aw6M8fJwN+fata2Ak1edxyLa1ji/Bp3Mjj8QkcJ/Bx8+bLQczTrKZNytdqjRkq63lhKGQgBsPJC4h+6VOQMcg+4rDq/Vs7RFbfU7OWdsKkdpbNI53EAn+ffAUEtyv6v5VctE9F/qSc5doJ8fR4hFkfTMB/OvsIYarLljta0i2Lk4yssvcOM4z6ohn5Y+VBo6ZYRw6hbW8XCWlg6hePEssQUk+5PYfP1/GrbVdsOdWvT/VtbMD85Lo/41YqBSlKBSlKBSlKBSlKCv693IJ0u0TuRrG0c6KCZAhYMJEA+9twcp5IPGSMGbtbhZESSNgyOoZWHIYMMgj6EVlqla3DcWkyJp7R5vXbMMgysR4MlxGB4UZy6EgFmXGGbDh81nSIr/UAqqwW2AF1IrMqzAglLZgDtkHqEj7gdoKr+ucXUCtLRNLS2gSFMkKOWblnY8u7n3ZmJYn5mt6gUpSgUpSgguuN/wABciNzG5UKrqSCpZgMgjkHn2qq9c9K2NpZtdrAO5BJbymR3aSTak6M4DSMSSV3ADPOcVZv0h/+qr//AN3l/wBg1A9XdFWo0+9lkElxKlrOUluZXlZCI2IKbjhOQD6QPFBBapZ20cF/dao6LdXsUjRW28M8KvGsarEreZjtQM4H6oHABzZ+j+m7ZIFa4EN1dth55iqyEvgABWx91QAoAx4zjJNQehvf3k9uXt7YwaeEwvfdUacouDnstuaFCRtwArP94kcXpJr3AzDbA/IXEhH8fhxn+FBDa10nbtKLiHNvK0fbbZbLIsiAhgro0Te+Pu7SRwTwMQGi/o/QyFZ2SSDvNMyLZNCZnY7lEjHI7acehQqnA3Zq9rNd5AMVv75xM+ePl9j+H8azNLcc4ih8HH2zcnHGfseBnHPOPr4oNqCBUUKihVXgKoAA/ADgVROtL1virhkxmysJCnvie7bZF+eImH4P9avqE45AB+hz/uHvXO7m0S7EqyLuW/1HtMM/6Gx3ccfqs9u3/wA32zQT0XVen2ojtVuEZokCCOINKwCADG2MMQcAcV5vetAsbOlpdkKCS0sYt0UD3dpim0fkT8ga8rfduRrLTLaH7EAysfs4IS3IU7FJeUj1FQBwQSwzWRemJZ5Q+ozR3CIPRbJFsgDc5d1Z3MrYwBuOF5IGTkBXuguoLloJLg6ddO93K87NmFFwcLEE7kiMyiFIwG2jPJ5zk2Y6tft/N6eqj/p7pFPt7RJKPc+/tXmTrC0RuxAJJ2j9JS1iaVY8cYZlGxSMY25yOOK8r1bIQD/kzUOf2IB/+RQbOi6VP8RJdXTR914xEscOe3GisW+8wDSMSfvEKB4A9z41v7O+0+UAZkaa1b54kjMwP5Nbgf2jWA9Xvu2jTdQJxk/ZRAD6ZaYAn90kfWtWwvpb+8jLW7wRWEjFxKyb2maHCAKjMAoimLFieSwHscBIaASb7VGOPTJBGOOcLAj4P5yN/E1YqrfTYxe6t/V78J+ufhYc/wB23+JqyUClKUClKUClKUClKUGrqmoJbwvLIcKgycck/IKPdicAAckkCo3p7Tn3PdXIAuZwAVByIYwSUiU++Mksw+8xPsFAl57dHADqrBWDDcAcMpypGfBB5B9qy0ClKUClKUClKUEb1LppubO5twQpmikjBPgFlIBP0yaq+v8ASl5dRyia4iXdGybbeOYErhvT6rsRscMwyy+/sKvVKCodOdPRW9tDB8HKREoHraIhjkFm295lBLEt/h7VJTaJajYw0+N2GQMRQblBGDyzDyOOD7VO0oID4eIf+zTgD+pbf3fa5rzDbWg4NiI84GPhQ30HMasOBj3qw0oNJ7+JI5HyAI1LMPukBVzyDgjge/sKq/TUDK+mIy7WWzmmkAHCyStBkfxaXzyce/NTXWkmLKdfeYLbr+9OwiXHzOXz+VNOTN9dMMbY4reFRx6SO47e/GVeLj9kUFd0Poy7CPHc3QSIyyysLQtG9w0kjOXlfAdOCF2IfC8s1S7dB2RUqUl2EYZPibjaw99y93DZ985z75qzV8LAeT9aDDZWccKLHEixovAVFCqPwA4rPUbc9QWsYzJcwIOT6pUHjz5NQGpfpR0qHhrxGPyiDSePqgIH5mguNV/Q5w19qOzlFMCsfbuiP1j5HCGHPvk4PiqfdfpYSUskKvbr4708EsjfikcakHj3d19vSaw6P+ku1hMNna2l05eQKHlCx9xnYBpGZjkszsMkgZLe3AoLr00P5Tqp/wCtIP4Wlt/xqw1C9NWE0fxMk4RXuZhMUjJYR/ZRR7dxA3HEYOcDyamqBSlKBSlKBSlKBSlKBSlKBStXUNRigUNNIsaswUM52rk+ASeBnHv78e9fG1SAAkzRADkkuuP8aDbpULJ1dYKcNfWgI9jcRg/7VYn6204ED4+15+U8Z/jhuPzoJ+lQQ6007/n9p/8AUR/+KsjdWWA25vbUbvu/bx8/h6uaCZpUFc9Z2CHBvICR5VZFdh48hST7isH+fmn/APOU/g3/AIaCyUquP1pB4jju5TnH2dpORn94xhfzzij9UuMZ0++554SI/wCExxQWOlVlesRt3GzvwASD/JixBBxjCkk855AI4znGCQ6wyMpY37D3/k5TH5SMpP4jIoMnVbZm02Lj7S7BIPPEUUso/g6Ic+1RGiaXcXEt9cC9lhjluZFVIUi/0GIMlpI3J5i8Lgefnxhn6gaXVLbdbXEMdtbXUzGXYufuKGwHY4GGHscsDjAqxdC27Jp9rvzveMSvn+vMTI//AH3agwmz1IAot1bMPAmeBu4PxVZAjN55G0fs1znrvo9Li7ZZp5p5Eis4wzsoIkurl0ztRAqqsau20AeOc5zXaa5/ju6rjni+z/YgsFx7+O7cfKg3LX9FWkx8izU/vvI/9zORU9p3TFnA2+G0t43H6yRIrfxAz7CpalAqlfpQjKwJOu0FO5EWbwomXEZ8+1ylsefln2q61FdVWBns7mJcB2jbYT7OBmM/k4U/lQb9nOJI0ceHVWH4EZrNVU/RlqAlsI1HHZwgHyRkWWAflBJED8iCParXQKUpQKUpQKUpQKUpQKUpQeZYwwKsAQeCCMg/jUYvTVmGLC0tgx8kQpk+Pfb9B/AVK0oNSHS4VGFhiUecBFA/uFZ44FX7qqPwAFZKUGGS1RjkopPzKg15+Bi/5NP9Uf8ACtilBigt0QYRVUfJQAP7qy0pQeZGIBIBYgEgDGT9OeP41Ax3WouQRb20KkZxJMzyD6EImwfk7VYKUEEbK+c+u5ihHygh3N+bSMwx9Ag/Goayt75r25t31CXbHHbyoVggBIkMqspzGcjMXkfM+Ku1Q9tasNQuZSDsa2tUU+xKSXRYfkHT+NBUb7pi5n1CaOW8BSSxETFYQHMbStvH3toY+CygZGOPTk9FAx4qGkiI1KNucPayg/LMcsRX/wC438KmqBVA6KcTajdufNublePnNdyJ+OQlnH/rVf6pH6Mrb03EwUjvmOTkYJ7imc5+uZyPlxj2oLvSlKBSlKCidAHszzQFhj7ZY1GMD4a4lU/h9jLarj9n61e6plzpzxXcsqoxVbiG4yAMFJ4+xOoPyUoszD6A+9XOgUpSgUpSgUpSgUpSgUpSgUpSgUpSgUpSgUpSgUpSgUpSgUpSgUpSgUpSgUpSgUpSgUpSgUpS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75689" cy="1325563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ရပ္ရြာလူထုအေျချပဳေဘးအ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ရာယ္ေလ်ာ့ပါးေရးလုပ္ငန္းျဖစ္ေျမာက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ေဆာင္ရြက္ရာတ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ြြ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င္ေျပာဆိုဆက္သြယ္မႈအတတ္ပညာ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ကိုအသံုးျပ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b="1" dirty="0">
              <a:latin typeface="Zawgyi-One" pitchFamily="34" charset="0"/>
              <a:cs typeface="Zawgyi-One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32932"/>
            <a:ext cx="6096000" cy="475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360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778" y="228600"/>
            <a:ext cx="8823223" cy="1325563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ရပ္ရြာလူထုအေျချပဳေဘးအ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ရာယ္ေလ်ာ့ပါးေရးလုပ္ငန္းျဖစ္ေျမာက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္ေ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အာင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ေဆာင္ရြက္ရာတ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ြြ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င္ေျပာဆိုဆက္သြယ္မႈအတတ္ပညာ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ကိုအသံုးျပ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b="1" dirty="0" smtClean="0">
                <a:latin typeface="Zawgyi-One" pitchFamily="34" charset="0"/>
                <a:cs typeface="Zawgyi-One" pitchFamily="34" charset="0"/>
              </a:rPr>
              <a:t>(၁)</a:t>
            </a:r>
            <a:endParaRPr lang="en-US" sz="24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819402"/>
            <a:ext cx="4038600" cy="2971798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အစီအစဥ္ခ်မွတ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နာခံျခင္း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လိုက္ေလ်ာညီေထြရွိျခင္း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ဦးတည္ထားျခင္း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လူထုပါ၀င္ေအာင္တိုက္တြန္းျခင္း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စီမံခန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ခြဲျခင္း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ေမးခြန္းမ်ားထုတ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895602"/>
            <a:ext cx="4267200" cy="2590798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ပိုင္ဆိုင္မႈအခြင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ေရးျမွင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ီးမႈတည္ေဆာက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ကိုယ္တိုင္သတိျပဳနားလည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ရႈပ္ေထြးမႈမ်ားကိုစီမံေျဖရွင္းျခင္း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ေဆြးေ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းမႈမ်ားက်ယ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စြာလုပ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ေဆာင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သတင္းအခ်က္အလက္မ်ားရယူျခင္း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452" y="1676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လူထုပါ၀င္ေအာင္ေဆာင္ရြက္ရာတြင္ျ</a:t>
            </a:r>
            <a:r>
              <a:rPr lang="en-US" b="1" dirty="0" err="1" smtClean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ဖစ္ေျမာက္ေအာင္အဓိကပံ့ပိုးေပးသည</a:t>
            </a:r>
            <a:r>
              <a:rPr lang="en-US" b="1" dirty="0" smtClean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b="1" dirty="0" err="1" smtClean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အတတ္ပညာမ်ား</a:t>
            </a:r>
            <a:r>
              <a:rPr lang="en-US" dirty="0" smtClean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(VSO</a:t>
            </a:r>
            <a:r>
              <a:rPr lang="en-US" dirty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n.d.</a:t>
            </a:r>
            <a:r>
              <a:rPr lang="en-US" dirty="0">
                <a:solidFill>
                  <a:srgbClr val="00B050"/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b="1" dirty="0">
              <a:solidFill>
                <a:srgbClr val="00B050"/>
              </a:solidFill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057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349" y="394622"/>
            <a:ext cx="8900651" cy="1325563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ရပ္ရြာလူထုအေျချပဳေဘးအ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ရာယ္ေလ်ာ့ပါးေရးလုပ္ငန္းျဖစ္ေျမာက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ေဆာင္ရြက္ရာတ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ြြ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င္ေျပာဆိုဆက္သြယ္မႈအတတ္ပညာ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ကိုအသံုးျပ</a:t>
            </a:r>
            <a:r>
              <a:rPr lang="en-US" sz="2400" dirty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400" dirty="0" err="1">
                <a:latin typeface="Zawgyi-One" pitchFamily="34" charset="0"/>
                <a:cs typeface="Zawgyi-One" pitchFamily="34" charset="0"/>
              </a:rPr>
              <a:t>ခင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(၂)</a:t>
            </a:r>
            <a:endParaRPr lang="en-US" sz="24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37" y="1633896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err="1">
                <a:latin typeface="Zawgyi-One" pitchFamily="34" charset="0"/>
                <a:cs typeface="Zawgyi-One" pitchFamily="34" charset="0"/>
              </a:rPr>
              <a:t>ရပ္ရြာလူထုအေျချပဳေဘးအ</a:t>
            </a:r>
            <a:r>
              <a:rPr lang="en-US" sz="1600" dirty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1600" dirty="0" err="1">
                <a:latin typeface="Zawgyi-One" pitchFamily="34" charset="0"/>
                <a:cs typeface="Zawgyi-One" pitchFamily="34" charset="0"/>
              </a:rPr>
              <a:t>ရာယ္ေလ်ာ့ပါးေရးလုပ္ငန္းျဖစ္ေျမာက</a:t>
            </a:r>
            <a:r>
              <a:rPr lang="en-US" sz="1600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latin typeface="Zawgyi-One" pitchFamily="34" charset="0"/>
                <a:cs typeface="Zawgyi-One" pitchFamily="34" charset="0"/>
              </a:rPr>
              <a:t>ေအာင</a:t>
            </a:r>
            <a:r>
              <a:rPr lang="en-US" sz="1600" dirty="0" err="1" smtClean="0">
                <a:latin typeface="Zawgyi-One" pitchFamily="34" charset="0"/>
                <a:cs typeface="Zawgyi-One" pitchFamily="34" charset="0"/>
              </a:rPr>
              <a:t>္ေ</a:t>
            </a:r>
            <a:r>
              <a:rPr lang="en-US" sz="1600" dirty="0" err="1">
                <a:latin typeface="Zawgyi-One" pitchFamily="34" charset="0"/>
                <a:cs typeface="Zawgyi-One" pitchFamily="34" charset="0"/>
              </a:rPr>
              <a:t>ဆာင္ရြက</a:t>
            </a:r>
            <a:r>
              <a:rPr lang="en-US" sz="1600" dirty="0" err="1" smtClean="0">
                <a:latin typeface="Zawgyi-One" pitchFamily="34" charset="0"/>
                <a:cs typeface="Zawgyi-One" pitchFamily="34" charset="0"/>
              </a:rPr>
              <a:t>္သည</a:t>
            </a:r>
            <a:r>
              <a:rPr lang="en-US" sz="16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600" dirty="0" err="1" smtClean="0">
                <a:latin typeface="Zawgyi-One" pitchFamily="34" charset="0"/>
                <a:cs typeface="Zawgyi-One" pitchFamily="34" charset="0"/>
              </a:rPr>
              <a:t>အခ်က္မ်ား</a:t>
            </a:r>
            <a:endParaRPr lang="en-US" sz="1600" b="1" dirty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245490"/>
              </p:ext>
            </p:extLst>
          </p:nvPr>
        </p:nvGraphicFramePr>
        <p:xfrm>
          <a:off x="304800" y="2286000"/>
          <a:ext cx="84582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ျ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ပဳလုပ္ရမည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့္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အရာမ်ား</a:t>
                      </a:r>
                      <a:endParaRPr lang="en-US" dirty="0">
                        <a:latin typeface="Zawgyi-One" pitchFamily="34" charset="0"/>
                        <a:cs typeface="Zawgyi-One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မျပဳလုပ္ရမည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့္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အရာမ်ား</a:t>
                      </a:r>
                      <a:endParaRPr lang="en-US" dirty="0">
                        <a:latin typeface="Zawgyi-One" pitchFamily="34" charset="0"/>
                        <a:cs typeface="Zawgyi-One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ၾ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ကည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့္ပါ၊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နားေထာင္ပ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ါ၊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ေလ့လာသင္ယူပ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ါ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ပံ့ပိုးကူညီပ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ါ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အခက္အခဲမ်ားကို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အခြင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့္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အေရးမ်ားအျဖစ္ေျပာင္းလဲယူပ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ါ။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သင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့္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ေတာ္ေသာသူမ်ား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ႏွင့္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ေတ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ြ႔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ဆံုပ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ါ။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ရြာထဲတြင္တတ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္ႏ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ိုင္သမ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ွ်</a:t>
                      </a: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အခ်ိန္ယူလုပ</a:t>
                      </a:r>
                      <a:r>
                        <a:rPr lang="en-US" dirty="0" smtClean="0">
                          <a:latin typeface="Zawgyi-One" pitchFamily="34" charset="0"/>
                          <a:cs typeface="Zawgyi-One" pitchFamily="34" charset="0"/>
                        </a:rPr>
                        <a:t>္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ေဆာင္ပ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လူအမ်ားထံမွသင္ယူရာတြင္စိတ္၀င္စားမႈကိုျပပါ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ျ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ဖစ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္ႏ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ိုင္လ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ွ်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င္မိမိျမင္သည္ထက္ေက်ာ္လြန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္၍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သိပၸံနည္းကိုအေျခခံ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၍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သတင္းအခ်က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္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အလက္မ်ားေကာက္ယးပ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ါ။</a:t>
                      </a:r>
                      <a:endParaRPr lang="en-US" dirty="0" smtClean="0">
                        <a:latin typeface="Zawgyi-One" pitchFamily="34" charset="0"/>
                        <a:cs typeface="Zawgyi-One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>
                        <a:latin typeface="Zawgyi-One" pitchFamily="34" charset="0"/>
                        <a:cs typeface="Zawgyi-On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latin typeface="Zawgyi-One" pitchFamily="34" charset="0"/>
                          <a:cs typeface="Zawgyi-One" pitchFamily="34" charset="0"/>
                        </a:rPr>
                        <a:t>မိမိတြင္ရွိျပီးသာသတင္းအခ်က္အလက္မ်ားကိုအားမကိုးပဲ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မိမိကိုယ္တိုင္ေလ့လာပ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ါ။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ဘက္ေပါင္းစံုမ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ွျ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ပန္စစ္ေဆးပ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မလႊမ္းမ်ုးပ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ါႏွင့္၊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မေနွက္ယွက္ပ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ါႏွင့္။ ၾ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ကာျဖတ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္ျ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ခင္းမျပဳလုပ္ပ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ါႏွင့္။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သံသယရွိေၾကာင္းမျပပ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ါႏွင့္ (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သို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႔)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သူတပါး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 ၏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တုံ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႔ျ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ပန္မႈကို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Zawgyi-One" pitchFamily="34" charset="0"/>
                          <a:cs typeface="Zawgyi-One" pitchFamily="34" charset="0"/>
                        </a:rPr>
                        <a:t>ယံုၾကည္မႈမရွိေၾကာင္းမျပပ</a:t>
                      </a:r>
                      <a:r>
                        <a:rPr lang="en-US" baseline="0" dirty="0" smtClean="0">
                          <a:latin typeface="Zawgyi-One" pitchFamily="34" charset="0"/>
                          <a:cs typeface="Zawgyi-One" pitchFamily="34" charset="0"/>
                        </a:rPr>
                        <a:t>ါႏွင့္</a:t>
                      </a:r>
                      <a:endParaRPr lang="en-US" dirty="0">
                        <a:latin typeface="Zawgyi-One" pitchFamily="34" charset="0"/>
                        <a:cs typeface="Zawgyi-One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70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262" y="-76200"/>
            <a:ext cx="7886700" cy="6096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အုပ္စုအလိုက္ေလ့က်င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ခန္း</a:t>
            </a:r>
            <a:endParaRPr lang="en-US" sz="28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Zawgyi-One" pitchFamily="34" charset="0"/>
              <a:cs typeface="Zawgyi-One" pitchFamily="34" charset="0"/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616613"/>
              </p:ext>
            </p:extLst>
          </p:nvPr>
        </p:nvGraphicFramePr>
        <p:xfrm>
          <a:off x="271500" y="609600"/>
          <a:ext cx="8665698" cy="5764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849"/>
                <a:gridCol w="4332849"/>
              </a:tblGrid>
              <a:tr h="3560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ကိုယ္ဟန္အမူအယာျဖင</a:t>
                      </a:r>
                      <a:r>
                        <a:rPr lang="en-US" sz="20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ေဖာ</a:t>
                      </a:r>
                      <a:r>
                        <a:rPr lang="en-US" sz="20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ပျခင္း</a:t>
                      </a:r>
                      <a:endParaRPr lang="en-US" sz="200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အဓိပ</a:t>
                      </a:r>
                      <a:r>
                        <a:rPr lang="en-US" sz="20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ၸါ</a:t>
                      </a: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ယ္ဖြင</a:t>
                      </a:r>
                      <a:r>
                        <a:rPr lang="en-US" sz="20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20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ဆိုခ်က</a:t>
                      </a:r>
                      <a:r>
                        <a:rPr lang="en-US" sz="20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</a:t>
                      </a:r>
                      <a:endParaRPr lang="en-US" sz="200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</a:tr>
              <a:tr h="3010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တင္ပါးေပၚတြင္လက္တင္ထားသည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endParaRPr lang="en-US" sz="1400" b="0" kern="100" dirty="0" smtClean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ၾ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ကမ္းၾကဳတ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-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ခံႏိုင္ရည္ရွိျပီး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လႊမ္းမိုးႏိုင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 smtClean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လက္ညႈိးျဖင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ညႊန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ပေနျခင္း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ၾ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ကမ္းၾကဳတ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ခင္း-iျခိမ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္;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ေျခာက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1179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 smtClean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အျခားလူတစ္ေယာက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္ႏွင့္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နင္းကပ္စြာရပ္ေနျခင္း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ၾ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ကမ္းၾကဳတ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လက္မအထဲထည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့္၍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လက္သီးဆုပ္ထားျခင္း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ေၾကာက္ရြံ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႕ျ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ခင္း၊စိတ္လႈပ္ရွားျခင္း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၊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လံုျခံဳမႈမရွိျခင္း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ဖက္ထားျခင္း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ပဳသမ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ွ်ႏ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ုျခင္း၊ေၾကာက္ရ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ြ႔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ံျခင္း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၊</a:t>
                      </a:r>
                      <a:r>
                        <a:rPr lang="en-US" sz="14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မိမိကိုယ္ကိုလံုျခံဳေအာင</a:t>
                      </a:r>
                      <a:r>
                        <a:rPr lang="en-US" sz="14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 </a:t>
                      </a:r>
                      <a:r>
                        <a:rPr lang="en-US" sz="14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ထားျခင္း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ရင္ဘတ္ကိုလက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ဖိထားျခင္း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ရိုးသားျခင္း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ေမးစိပြတ္ေနျခင္း၊ေခါင္းကုတ္ေနျခင္း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အေတြးမ်ား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ႏွင့္ျ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ပည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့္ႏွ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က္ေနျခင္း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601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 smtClean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ပခံုးေပၚလက္ညႈိးျဖင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ေထာက္ထားျခင္း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ၾ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ကင္နာတတ္သည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ပံုေပ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ၚျ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ခင္း၊သို႔ေသာ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လက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္ႏ်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က္တစ္ခုျဖင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ထိန္းခ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်ဳ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ပ္ထားျခင္း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601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 smtClean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ေမးေင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ါ့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ေခါင္းျပ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ဴၾ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ကည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သင္ဘာေျပာေျပာနာလည္မႈမရွိျခင္း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ာေခါင္း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ႏွင့္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ပါးစပ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္ၾ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ကားလက္ေခ်ာင္းထားျခင္း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သင္ဘာေျပာေျပာယံုၾကည္မႈမရွိျခင္း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လက္၀ါးဖ်န္႔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ပြင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လင္းျခင္း၊ရင္း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ီးမႈရွိျခင္း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 smtClean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မ်က္စီေမွးကာ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ပါးစပ္ကိုလက</a:t>
                      </a:r>
                      <a:r>
                        <a:rPr lang="en-US" sz="14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ဖင</a:t>
                      </a:r>
                      <a:r>
                        <a:rPr lang="en-US" sz="14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အပ</a:t>
                      </a:r>
                      <a:r>
                        <a:rPr lang="en-US" sz="14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္၍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ေခါင္းအ</a:t>
                      </a:r>
                      <a:r>
                        <a:rPr lang="en-US" sz="14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ေနာက</a:t>
                      </a:r>
                      <a:r>
                        <a:rPr lang="en-US" sz="14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 </a:t>
                      </a:r>
                      <a:r>
                        <a:rPr lang="en-US" sz="14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သို႔လွန္ထားျခင္း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ေျပာသူအားေနာက္ဆုတ္ရန္သတိေပး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ၽျ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၊(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သို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႔)</a:t>
                      </a:r>
                      <a:r>
                        <a:rPr lang="en-US" sz="14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စကားက်ယ္ေလာင္စြာေျပာျခင္းကိုသတိေပးျခင္း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ပါးစပ္ပိတ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္၍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စကားေျပာျခင္း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အျပဳသေဘာေဆင္သည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္။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သင္ဘာေျပာေျပာ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နားလည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မ်က္ေမွာင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္ၾ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ကံ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ဳ႕ၾ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ကည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0" dirty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ဘာျဖစ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ဖစ္လက္မခံျခင္း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၊ 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နားမလည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ာေခါင္း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ႏ်င့္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ပါးစပ္ကိုလက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ဖင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အုပ္ထားျခင္း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အပ်က္သေဘာေဆာင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လက္သီဆုပ</a:t>
                      </a:r>
                      <a:r>
                        <a:rPr lang="en-US" sz="14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ပျခင္း</a:t>
                      </a:r>
                      <a:endParaRPr lang="en-US" sz="14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စြမ္းအားရျခင္း၊ေအာင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မင</a:t>
                      </a:r>
                      <a:r>
                        <a:rPr lang="en-US" sz="14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14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ခင္း</a:t>
                      </a:r>
                      <a:endParaRPr lang="en-US" sz="14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48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03785"/>
              </p:ext>
            </p:extLst>
          </p:nvPr>
        </p:nvGraphicFramePr>
        <p:xfrm>
          <a:off x="338138" y="42864"/>
          <a:ext cx="8606020" cy="7031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0062"/>
                <a:gridCol w="4295958"/>
              </a:tblGrid>
              <a:tr h="3812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ကိုယ္ဟန္အမူအယာျဖင</a:t>
                      </a:r>
                      <a:r>
                        <a:rPr lang="en-US" sz="24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24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ဖာ</a:t>
                      </a:r>
                      <a:r>
                        <a:rPr lang="en-US" sz="24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24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ပျခင္း</a:t>
                      </a:r>
                      <a:endParaRPr lang="en-US" sz="240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အဓိပၸပယ္ဖြင</a:t>
                      </a:r>
                      <a:r>
                        <a:rPr lang="en-US" sz="24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2400" kern="100" dirty="0" err="1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ဆိုခ်က</a:t>
                      </a:r>
                      <a:r>
                        <a:rPr lang="en-US" sz="2400" kern="100" dirty="0" smtClean="0"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</a:t>
                      </a:r>
                      <a:endParaRPr lang="en-US" sz="240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မိမိကိုယ္ပိုင္အစီအစဥ္မ်ားရယူျခင္း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aboutတစ္ခုခုကို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အာရံုစိုက္ခ်င္သည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္-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စိတ္ဖိစီးမႈမ်ား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ႏွင့္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စကားေျပာေနသည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သြင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ပင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အဖြဲ႕သားအားလံုးမိမိလက္ကိုတင္ပါးေပၚသို႔တင္ထားပံု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ထိုေနရာတြင္ရွိေသာသူမ်ားအားကာကြယ္မႈေပးျခင္း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အျခားတစ္ဘက္သို႔လွည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ထိုင္လ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ွ်က္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ထိုသူရွိေေနလ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င္စိတ္ကသိကေအာင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ဖစ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အျခားလူတစ္ေယာက္ဘက္သို႔လွည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ထိုင္လ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ွ်က္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ပြင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လင္းျခင္း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ေနာက္ေက်ာလွန္လ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က္ထိုင္ေနသည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endParaRPr lang="en-US" sz="1600" b="0" kern="100" dirty="0" smtClean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မတုန္မလႈပ္ေသာ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/ 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ပဳသမ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ွ်ႏ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ုေသာ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endParaRPr lang="en-US" sz="1600" b="0" kern="100" dirty="0" smtClean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624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ေနာက္ေက်ာလွန္ထိုင္ေနသည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အေနအထားမ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 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ေရ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ွ႕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သို႕ကုန္းကာ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၀မ္းဗိုက္ကိုညွစ္သည့္</a:t>
                      </a:r>
                      <a:r>
                        <a:rPr lang="en-US" sz="16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(</a:t>
                      </a:r>
                      <a:r>
                        <a:rPr lang="en-US" sz="16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အထုးသျဖင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 </a:t>
                      </a:r>
                      <a:r>
                        <a:rPr lang="en-US" sz="16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အမ်ိဳးသားမ်ား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)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အထင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္ၾ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ကီးအေလးထားမႈကိုလိုလားျခင္း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မ်က္လံုးကိုအုပ္လ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ွ်က္(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သို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႔)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600" b="0" kern="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မ်က္လံုမ်ားကိုပြတ္လ</a:t>
                      </a:r>
                      <a:r>
                        <a:rPr lang="en-US" sz="1600" b="0" kern="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ွ်က္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FFFF00"/>
                        </a:solidFill>
                        <a:latin typeface="Zawgyi-One" pitchFamily="34" charset="0"/>
                        <a:ea typeface="Times New Roman"/>
                        <a:cs typeface="Zawgyi-One" pitchFamily="34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တစ္ခုခုကိုလက္ခံရန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ငင္းဆိုျခင္း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မ်က္ေပါက္က်ဥ္းသည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သံသယရွိေနျခင္း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မ်က္လံုး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ႏွ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သ္ခုၾကား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အေၾကာင္းအရာတစ္ခုေၾကာင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စိတ္ကသိကေအာင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 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ဖစ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အထင္ေသးသည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အေနအထား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ခံစားေနရသည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ၾ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ကမ္းျပင္ကိုေငးၾကည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့္လွ်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က္အေနအထား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ပဳသမ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ွ်ႏ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ုသည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အေနအထား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၊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 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လံုျခံဳမႈမရွိ</a:t>
                      </a:r>
                      <a:r>
                        <a:rPr lang="en-US" sz="1600" b="0" kern="0" baseline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baseline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မ်က္စိမွိတ္ကာညႊန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ပေနျခင္း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ညာဏ္မရွိကံရွိတိုင္းမြဲ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မ်က္ေတာင္မၾကာခဏခတ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ခင္း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၊ 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စားေျပာသည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အခါမ်က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 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စိမွိတ္ထားျခင္း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သတင္းအခ်က္အလက္တိတိက်က်ရယူျခင္း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မ်က္စိဖြင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့္ျ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ပီးတိုက္ရိုက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္ၾ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ကည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ေနျခင္း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မိမိကိုယ္ကိုယံုၾကည္မႈအျပည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Times New Roman"/>
                          <a:cs typeface="Zawgyi-One" pitchFamily="34" charset="0"/>
                        </a:rPr>
                        <a:t>ရွိျခင္း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ေမ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ွ်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ာ္လည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ခ်က္ကင္းမဲ့စြာ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ႏွင့္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ေငးၾကည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့္</a:t>
                      </a:r>
                      <a:r>
                        <a:rPr lang="en-US" sz="1600" b="0" kern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ေနျခင္း</a:t>
                      </a:r>
                      <a:endParaRPr lang="en-US" sz="1600" b="0" kern="100" dirty="0"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ရန္လိုၾကမ္းၾကဳတ</a:t>
                      </a:r>
                      <a:r>
                        <a:rPr lang="en-US" sz="1600" b="0" kern="0" dirty="0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္ျ</a:t>
                      </a:r>
                      <a:r>
                        <a:rPr lang="en-US" sz="1600" b="0" kern="0" dirty="0" err="1" smtClean="0">
                          <a:solidFill>
                            <a:srgbClr val="FFFF00"/>
                          </a:solidFill>
                          <a:latin typeface="Zawgyi-One" pitchFamily="34" charset="0"/>
                          <a:ea typeface="MS Gothic"/>
                          <a:cs typeface="Zawgyi-One" pitchFamily="34" charset="0"/>
                        </a:rPr>
                        <a:t>ခင္း</a:t>
                      </a:r>
                      <a:endParaRPr lang="en-US" sz="1600" b="0" kern="100" dirty="0">
                        <a:solidFill>
                          <a:srgbClr val="FFFF00"/>
                        </a:solidFill>
                        <a:latin typeface="Zawgyi-One" pitchFamily="34" charset="0"/>
                        <a:ea typeface="MS Gothic"/>
                        <a:cs typeface="Zawgyi-One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ရပ္ရြာအေျချပဳေဘးအ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ရာယ္ေလ်ာ့ပါးေရးလုပ္ငန္းစဥ္မ်ားလုပ္ေဆာင္ေနစဥ္အဆိုပ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ါ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အတတ္ပညာမ်ားကိုထည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သြင္းစဥ္းစားအသံုခ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်ၾ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ကပါစို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႕</a:t>
            </a:r>
            <a:endParaRPr lang="en-US" sz="28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Autofit/>
          </a:bodyPr>
          <a:lstStyle/>
          <a:p>
            <a:pPr marL="0" lvl="0" indent="0">
              <a:lnSpc>
                <a:spcPct val="170000"/>
              </a:lnSpc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ရပ္ရြာလူထု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အတူ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လုပ္ငန္းအစီအစဥ္ကိုမိတ္ဆက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marL="346075" lvl="0" indent="-346075">
              <a:lnSpc>
                <a:spcPct val="170000"/>
              </a:lnSpc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ရပ္ရြလူထု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ရင္း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ီးက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ၽြမ္း၀င္မႈရယူ၍ 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အေျခအေနကိုသိရွိနားလည္ေအာင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ပဳလုပ</a:t>
            </a:r>
            <a:r>
              <a:rPr lang="en-US" sz="2000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marL="0" lvl="0" indent="0">
              <a:lnSpc>
                <a:spcPct val="170000"/>
              </a:lnSpc>
              <a:buNone/>
              <a:defRPr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၃။ လူထုပါ၀င္ပူးေပါင္းမႈျ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ရပ္ရြာအေျခအေနကိုစစ္ေဆးျခင္း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 marL="393700" lvl="0" indent="-393700">
              <a:lnSpc>
                <a:spcPct val="170000"/>
              </a:lnSpc>
              <a:buNone/>
              <a:defRPr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၄။ လူထုပါ၀င္ပူးေပါင္းမႈျ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ေဘးအ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ရာယ္က်ေရာက္မႈလုပ္ငန္းအစီအစဥ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မ်ားေရးဆြဲျခင္း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pPr marL="0" lvl="0" indent="0">
              <a:lnSpc>
                <a:spcPct val="170000"/>
              </a:lnSpc>
              <a:buNone/>
              <a:defRPr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၅။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ရပ္ရြာလူထုကိုယ္တိုင္အေကာင္ထည္ေဖၚေဆာင္ရြက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pPr marL="0" lvl="0" indent="0">
              <a:lnSpc>
                <a:spcPct val="170000"/>
              </a:lnSpc>
              <a:buNone/>
              <a:defRPr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၆။ လူထုပါ၀င္မႈျ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ေစာင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စစ္ေဆးျခင္း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အကဲျဖတ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>
              <a:latin typeface="Zawgyi-One" pitchFamily="34" charset="0"/>
              <a:cs typeface="Zawgyi-One" pitchFamily="34" charset="0"/>
            </a:endParaRPr>
          </a:p>
          <a:p>
            <a:pPr lvl="0">
              <a:lnSpc>
                <a:spcPct val="170000"/>
              </a:lnSpc>
              <a:defRPr/>
            </a:pPr>
            <a:endParaRPr lang="en-US" sz="2000" dirty="0">
              <a:latin typeface="Zawgyi-One" pitchFamily="34" charset="0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63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သင္ခ်င္တာရွိလ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င္ေမးႏိုင္ပါသည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  <a:r>
              <a:rPr lang="en-US" sz="36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194" name="Picture 2" descr="http://aphroditesbadhabit.files.wordpress.com/2011/06/question_mark_2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132856"/>
            <a:ext cx="2714625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ရည္ရြယ္ခ်က</a:t>
            </a:r>
            <a:r>
              <a:rPr lang="en-US" sz="36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</a:t>
            </a:r>
            <a:endParaRPr lang="en-US" sz="3600" b="1" dirty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ဤသင္ခန္းစာအခ်ိ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ပီးေျမာက္ေသာအခါတြင္သင္တန္းသူ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သားမ်ားသည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ကားဆက္သြယ္နည္းအမ်ိဳးမ်ိဳးကိုအသံုးျပဳလာႏိုင္မည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တစ္ဦးခ်င္းေသာ္လည္ေကာင္း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အဖြဲ႕လိုက္ေသာ္လည္ေကာင္း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ပေဆြးေ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းႏိုင္မည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Zawgyi-One" pitchFamily="34" charset="0"/>
                <a:cs typeface="Zawgyi-One" pitchFamily="34" charset="0"/>
              </a:rPr>
              <a:t>“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ရပ္ရြာလူထုအေျချပဳေဘးအ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ႏၲ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ရာယ္ေလ်ာ့ပါးေရး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”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ဆရာျဖစ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လမ္းညႊန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စာအုပ္ကိုေကာင္းစြာအသံုးျပ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ဳႏ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ိုင္မည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 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buNone/>
            </a:pP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>
                <a:latin typeface="Zawgyi-One" pitchFamily="34" charset="0"/>
                <a:cs typeface="Zawgyi-One" pitchFamily="34" charset="0"/>
              </a:rPr>
              <a:pPr/>
              <a:t>2</a:t>
            </a:fld>
            <a:endParaRPr lang="en-US">
              <a:latin typeface="Zawgyi-One" pitchFamily="34" charset="0"/>
              <a:cs typeface="Zawgyi-One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4611688"/>
            <a:ext cx="1304925" cy="2246312"/>
            <a:chOff x="762000" y="115888"/>
            <a:chExt cx="1304925" cy="224631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1219200"/>
              <a:ext cx="12287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115888"/>
              <a:ext cx="12287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9" y="365126"/>
            <a:ext cx="8881888" cy="1325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Zawgyi-One" pitchFamily="34" charset="0"/>
                <a:cs typeface="Zawgyi-One" pitchFamily="34" charset="0"/>
              </a:rPr>
              <a:t> </a:t>
            </a:r>
            <a:br>
              <a:rPr lang="en-US" sz="2800" b="1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နည္းျပဆရာတစ္ေယာက္အတြက္သိသင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သိထိုက္ေသာအရာမ်ား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 - P ၆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လံုး</a:t>
            </a:r>
            <a:endParaRPr lang="en-US" sz="2800" b="1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400800" cy="45259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၁။ </a:t>
            </a:r>
            <a:r>
              <a:rPr lang="en-US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အစီအစဥ္ေရးဆြဲျခင္း</a:t>
            </a: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(Plan)</a:t>
            </a:r>
          </a:p>
          <a:p>
            <a:pPr marL="514350" indent="-514350" eaLnBrk="1" hangingPunct="1">
              <a:buNone/>
            </a:pP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မာတိကာ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ရည္ရြယ္ခ်က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အဓိကျပဳလုပ္မည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အေၾကာင္းအရင္း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အဓိက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အခ်က္မ်ား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သင္ေထာက္ကူပစၥည္မ်ား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ေဆြးေ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ႏြ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းတင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ပရာတြင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လိုအပ္မည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ပစၥည္းမ်ား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ေလ့က်င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ခန္းမ်ား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သင္ယူမႈတြင္အေထာက္ကူ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ပဳေစမည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ေလ့က်င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ခန္းမ်ား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eaLnBrk="1" hangingPunct="1"/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  <p:pic>
        <p:nvPicPr>
          <p:cNvPr id="1026" name="Picture 2" descr="C:\Users\user\AppData\Local\Microsoft\Windows\Temporary Internet Files\Content.IE5\NC9SQLTE\MC90043492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1242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95288" y="1072587"/>
            <a:ext cx="8254641" cy="276199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၂။ ၾ</a:t>
            </a:r>
            <a:r>
              <a:rPr lang="en-US" sz="32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ကိဳတင</a:t>
            </a: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2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ပင္ဆင</a:t>
            </a: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2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(Prepare )</a:t>
            </a:r>
          </a:p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သင္ခန္းစာျပင္ဆင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လမ္းျပေျမပံု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အစီစဥ္တက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ဖစ္ပါေစ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သင္ေထာက္ကူပစၥည္းမ်ား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အရည္အေသြးျပည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့္၀မႈ၊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ေကာင္းမြန္မ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ႈ၊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ကိုက္ညီမႈရွိရန္လိုအပ္သည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လက္ေတ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လုပ္ေဆာင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-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သင္ေထာက္ကူပစၥည္းကိရိယာမ်ား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လက္ေတ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ြ႕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လုပ္ေဆာင္ရ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227" y="3841955"/>
            <a:ext cx="4142591" cy="267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68314" y="1124462"/>
            <a:ext cx="6008687" cy="59277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32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ကိုယ္ရည္ကိုယ္ေသြး</a:t>
            </a:r>
            <a:r>
              <a:rPr lang="en-US" sz="32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(Personal)</a:t>
            </a:r>
          </a:p>
          <a:p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၀တ္စားဆင္ယင္မႈ-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သင္တန္းသားမ်ား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အျမင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္ႏွင့္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လိုက္ေလ်ာညီေထ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သက္ေတာင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့္သက္သာအ၀တ္အစားမ်ား၀တ္ဆင္ရန္</a:t>
            </a:r>
          </a:p>
          <a:p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ပစၥည္မ်ား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ရတနာပစၥည္း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ညႊန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ပစၥည္း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ေဘာပင္မ်ား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ေငြေၾကး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ပရိတ္သတ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အေကာင္းျမင္မ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ႈ၊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ေပ်ာ္ရႊင္မ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</a:t>
            </a: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စိတ္ကူး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မည္သို႔မည္ပံုသင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ကားမည္ကို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အျမဲေတြးေနရသည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</a:t>
            </a: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လက္ခံမ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ႈ-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တစ္ဦးခ်င္းစီအားလက္ေတ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ြ႕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ေလ့က်င္းခန္းလုပ္ခ်ိန္တြင္သတိျပဳထားရမည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  <p:pic>
        <p:nvPicPr>
          <p:cNvPr id="3074" name="Picture 2" descr="C:\Users\user\AppData\Local\Microsoft\Windows\Temporary Internet Files\Content.IE5\N9X24LBU\MP90042305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371600"/>
            <a:ext cx="2097024" cy="209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AppData\Local\Microsoft\Windows\Temporary Internet Files\Content.IE5\I933UW1Q\MC9004418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9" y="4092575"/>
            <a:ext cx="178752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90437" y="962231"/>
            <a:ext cx="6084887" cy="5394325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ရွင္းလင္းတင</a:t>
            </a: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ပျခင္း</a:t>
            </a: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( Presentation)</a:t>
            </a:r>
          </a:p>
          <a:p>
            <a:pPr eaLnBrk="1" hangingPunct="1">
              <a:buFont typeface="Arial" charset="0"/>
              <a:buNone/>
            </a:pP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စြမ္းအား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စိတ္အားထက္သန္မႈရွိျခင္း၊အျပ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ဳ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သေဘာေဆာင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ဆိုလိုသည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အဓိပ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ၸါ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ယ္ေရာက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ကိုယ္ဟန္အေနအထား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စိတ္တည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ငိမ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ပံုမွန္အတိုင္းရွိျခင္း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လုပ္ေဆာင္ပံု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လႈပ္ရွားမႈရွိျခင္း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ရပ္ေနျခင္း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ထိုင္ေနျခင္း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ေဟာေျပာဟန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မွတ္သားျခင္း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သင္ေထာက္ကူပစၥည္း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သိေအာင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ပဳလုပ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ၾ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ကိဳးပန္းျခင္း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စစ္ေဆးျခင္း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က်ဆံုးလလ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င္ထပ္မံျပင္ဆင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စာရြက္စာတမ္းမ်ား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သင္တန္း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သက္ဆိုင္ေသာ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စာရြက္မ်ားေပးျခင္း</a:t>
            </a:r>
            <a:endParaRPr lang="en-US" sz="2400" dirty="0" smtClean="0">
              <a:latin typeface="Zawgyi-One" pitchFamily="34" charset="0"/>
              <a:cs typeface="Zawgyi-One" pitchFamily="34" charset="0"/>
            </a:endParaRPr>
          </a:p>
          <a:p>
            <a:pPr eaLnBrk="1" hangingPunct="1"/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AutoShape 2" descr="data:image/jpeg;base64,/9j/4AAQSkZJRgABAQAAAQABAAD/2wCEAAkGBxQQEhUUEhQVFRQVGBUYFhYWFhgWFRQUFhUYFhYXFxQYHCggGBolHBQVITEhJSkrLi4uFx8zODMsNygtLisBCgoKDg0OGxAQGywkICQsLCwsLC8yLywsLCwvLCwsLCwsLC8sLCwsLCwsLCwsLCwsLCwsLCwsLCwsLCwsLCwsLP/AABEIAL0BCgMBEQACEQEDEQH/xAAcAAABBQEBAQAAAAAAAAAAAAAAAQMEBQYCBwj/xABGEAABAwICBgUIBwgABgMAAAABAAIDBBESIQUGMUFRoRNhcYGRByIyUpKiscEUM0JicoLRFiM0Q7LC4fAVU7PS4vEkc6P/xAAbAQEAAgMBAQAAAAAAAAAAAAAAAgMBBAUGB//EADkRAAIBAwEEBgkDBAMBAQAAAAABAgMEETEFEiFBMlFhcZHwExQzgaGxwdHhIkJSFSM08SRi4iUG/9oADAMBAAIRAxEAPwD3FACAEAIAQAgBACAEAIAQAgBACARAKgBACAEAIAQAgBACAEAIAQAgBACAEAIAQAgBACAEAIAQAgBACAEAIAQAgBAIgBACAEAj3gC5NhxOxAUVZrhSREt6VrnDc3zjyUt3rMZ6kRo9eaY+lib22B8Cs7qejGX1DtPrW2Sz44zJERfEw3e3O3nRkDLLcT8bTdF4zkxvFzo7SMdQzHE8Pbci4ysRtBBzBVLWCRKQAgBACAEAIAQAgBACAEAIAQAgBACAEAIAQAgBACAEAIAQCIAQGL1/1/box0cTIumnkGINLsLWsva7nWJzINh1FVzqKJfRo+kZT6G8rBlcGTUjmnO7o5GuaAN5xAEBQp1lN4RbWtHTjvNkJmttLXzuFdVdDE02bAA9rXji+UC1uq6tdWKeEyhUJtZwehaCqKItApHU5bwicw+OHO/asqSZCUJR1RPr6NszHMeAQ4EZgG1xa9iskTzHTurFVSxnoYnSgEECEjzxcXaWONwNhIzBwqxTDSLbySaDq4G1E9YDG+oczBCTcsZGHWJAyBOPtyCg3kHoKwAQAgBACAEAIAQAgBACAEAIAQAgBACAEAIAQAgBAITbagxkrKzWOli9OeO43A4ney25VE7mlDWSNunY3FTowfy+ZR1flDpmm0bJZTus0NB9o4uS15bRp6RTZvU9iV2szaj8fx8SIdZtIz/w9FgHGTEfAuwD4qPrNxPowx3+UW+oWNL2tbPd+N45fonS0/11WyBp3MNiPYA/qR07mXTmkZVzs6l7Ok5Pt/LfyPLYaD6VpKWPpjIGOczpnXJLYwcTrEk/ZdYX3hFTbap5znmRncxea27jC4I1H7MxulEMLnMxNHnPzL3nNgFgBY3GzrW7C3UItQ1fM5c7t1JRdRcE9EZR1EMw4bDY7872K47bi8HfSjJEeXRMe21iNhFwR4LKqyIulBkuk0jWU/1FZO232S8vb7L7hXRuZIonaQkXdH5SNJxWDnQTj78Za498ZAHgr43fWa07Bci+ovLCR/EUTx1wyB/uuDbeKuVzBmtKxmjQUHlT0dLk6V8J4Sxub7wBbzViqxZRK3muRptH6bpqgXhnik/BI1x8AVNNMrcWtUWCyREQCoAQAgBACAEAIAQAgBACAEAIAQESq0pDF6crGngXC/htVU69OHSkkXU7erU6MW/cU9XrrTM2F7/wtsPF9lqT2lQjpl+e3Bu09k3EtcL3/bJCOtdRL/D0jjwc7ERyAHvKv16tP2dN+/z9S/8AptCn7Wqu5Y/PyOXQ6Vm9J8cDerCDyDjzTdvZ6tR8+/5md/Z1LROT893yGHan9JnU1kknULnm4u+Cg7SL9pUb8+8mtpuPsaSXnswTKfVqij/lGQ8ZHEj2b25KcaVvHSOe8pnfXc/3Y7vP1LOB7IhaKOOMfdaB8Faqu7wikjVlGU3mcm+9iuqnHa4/D4KLqzfMKlFcir0/pH6PTTTH7DHEdbrWaPEhQ1LFHkeL6tMfFhlabPuXXIve+RvuNxfLfdRlVcJ5XI3Y0YzpOL5mik0hJG4ujZGyQggPAcXMByODESGHrzstp7SzHCXE0o7M/Vly4FVHSkbvn81y5Sb4nWSSWBx0Z6+8FRyZGHMUsgacO1SUjBwWghSTBw6C+3Mf7xTeMNdZFk0cx2eEXG8Cx7rKaqNcyDpxfInUWkquD6irnZ1dIXN9l1wrY3EkUytacuRf0XlF0nFbE6GcD148Lj3sIHJWq76yiWz4vQvaPywEZVFE8dcMgf7rgPiro3MWa87GS0L+g8qmjpMnSvhPCWNzR7QBbzVqqxZryt5o02jtO01T9RUQyfgka4+AN1PKKnCS1RYrJERAKgBACAEAIAQFPpbWOKA4fTf6rdx6zu+K0q99TpPGr6kbtvYVa3HRdbKz6bX1H1cYhad7rA2/Nc8lr+lvKvRjurz1/Y2vRWNHpy3n2fj7nD9XppP4irJG9rbkczbkouzqS9rV93n7Elf0oexpe9+fqOQas0jNofIfvOsPBtlmNpbQ5N+fcRltC6no0vPbksIIoovqoY2dYaL+O1XRlCHQgka0pVKnTm2OPq3Hf4ZI603zIqlFchhz77c1W23qWKODm6wSwIShnAmJDOBMSwMGH8q9cRTxwN9KZ4v+Bmf9Rb4KSxzLKcXngZeliwgDhlu3LTk02dEsKhmYNjbs/TtVfvIoRuH1rdtwsYkZFfFcZOv2FRy+YNHqho5oZJUOBLoy4Mzy+rzy35vC6+zaKkt99eEcnaVeSfo1pjidthEzg18ULyd7ow05C5Jcyx2ArpztqUulFHNhc1Y9GTGJ9XoHC/RSNGHFiikxNw3IvhkF9oOV9y1pbPpPTKNqO0qy1wysn1VjI82a19nSxEX/ADNxAqiWzpLoyNiO1IvpRIM2qc/2AyX/AOuRpPsuIPJUStK0eRswvqEueO8rKjRssOUkUjPxsIHjZUShKOqwbMKsJdFpkN8Y6uYUUybG+jP+m6zkDbgdhafAFSXeRfcRZaGN21rb8fRKmpyXMg6cHy+hNotI1VP9RVVEY4dI5zB+R1xyVsbiSKpWlN8j2LyVa0y6Rpn9PYywvwOeAAJAWghxAyDtoNssutb1OW8uJya9NQlhG2VhQCAEAIAQGX0rpWSok+j0v55BsA32O4de/cuVXuZ1p+hoe9+fPUda3toUYemr+5efPWSdG6Kiptgxyb3ncfujcp0qNO36PGXWU17mpX14R6vuS3yE7SpSnJ6spUUtBslQJnBKwSwckoSwckrBlI5JWCWDkuQlg5xIZwIXIZwJiQYPK9c67p9IloPmwNDfzek437XAflWJ8ImxRWBInnqPePmtVmwTqchwwkbNhUGyIj4es/72qOUZyI+i7PBBvHoGrFKGUbA5uIPzIN88bi4Z2yywL0FnHdox8fE87ey368vDwJf/AA6EnzRI0g7WEOse4kjktvfZq4OZdHlwIbOPOFsL24chb7O47NyypIYYjKGWMACIFo9R203aSfOzzw2PUdyZTHEiuhjFulhLbcWEAejcAjM7HHP1t21Z48mOHMqo5ZGei9wHAONvDYptJkclRrs03pwGtxGMve4NaC7G84b2AvYN5rhbR3VNJcDu7M3nBtszDoL7WjwWgpM6XA4+jAbrdhKlvMJI4lpj/wC0Ug0RZKYgZgdysUzG6emeQimw0MriLY53eDY2D9V16PROBc8JYZ6SrTXBACAEBRa16SMbBFH9ZLkLbQ3YbdZvbxXPv67hFU4dKR0Nn26nJ1J9GJ1o2hFLGGD0zm93E8OwLFOmrenuLV6sjXrO4qbz05IdKiQOXFCSINRpWFnpSN7AcR8BdUyr046yRsQtqstIsrKjWiJvote7uDRzz5Kl3kOWWbUNn1Hq0ivk1vI2Qjvf/wCKh65/1+P4NhbNX8vh+RYdcmfzInDra4O5ED4qcbqL6Sfz+xiWzZftkvfw+5eUFdHUNLoXh9vSbse3tYc7dYuFsxxNZg8/PwNKpTlSeKix8n7xwuWBg5LkJYOcSGcDVTUCNjnu2NBcewC5QYPHdGPMjpJXDOR7nGxO83+JPgoVXyNiCwi3YR18itdkyXE0biPC3wUGwTIhfLE0jtzVbI5O3U53DPZuPYsa8EN5Liz0qKBrWMjDmtIFhf1QMItZwOwL1cVupLqPLye823zFfSOP3h2h3UfTaf6lkDopXWGy3q3IsOG1wPggGhSlueE34ttfh9gtv4LBk66ZzR6R4WJG3b9sNJyvvQHMkbXXxxsd14S07fWAI5rO80MI8912Y11W8DYwMYM9ga0G2Y4uK4V7UzWfZ/v6nesI7tFduTPGLrd3WVHA3Bt8Z3OPeLrOEBhzX+sO8WUsIcSPVyODHHzTYHYepSjFZMNvB615I4S3RkJIsXuld/8Aq4DkAuxRWIHBu5N1XnsNkrTWFQAgBAZOgP0iullObYRZvaLtHwcVyKT9LdSqPSOny+52K39m0jTWstfn9i3c6+atby8s0UsGW1m0hNFKGseWsLQRYC97kHzrX3c1zrurUhPCeFg7FjQpTp70ll5KCSRz/Tc534iT8Vz5Scuk8nSjGMeikjksUSWRp7VJGSPIFNEiLIFNEkMwVL4XiSNxa9puHDaP1HUrYScXmL4icI1IuMllM9J0ZpFtXAJmgNcDhlaNjX8R907e9dPKqQ9Ivf3nAnSdCr6J6axfZ+BZJgNpVbkkWKDZHfWcB4qDqdRaqPWZfX3SJZSubfOUhg3ZHN3IHxWaeZS4ipFRjwMrRQYGtHAdW3eozeXkylhYLOG/+hVNGSaxvFv+e5VMwPiIcD3j/KryMk7QlK188YHrB1rEeh539q2LSO9Xiu3PgUXc3GjLw8T0Koidc5GwAA22OY9Vxv3tXpTzozhANr2dlsIB2EG4GAnmsGR4Svb9rL7wy2/eb/dvQDkdY7gDbaRf+3GhnA8ytaciDfhk6/cDfksAGticRYAOGzLC7j1HdyQyeVaUd0k0r8Q897zt3YjblZebrScqkn2s9HRW7TiuwgSQn/c1hMsyR5GncPFSz1mSNL1jwJWUwVmlbCN23Z1EZmyvpvMiE+ie5eT2HBo2kFrXhY7h6Yx/3LsU+ijz9f2ku80CmVCoAQHErrNJ4AnwCxJ4WTMVlpGW1PH7iR290lvAA/Mrj2HsJS639jr7Tf8AejHqRalXGmjP61UTpOjLGlxBcCBwNiCerLmtK8pSnhxWTpWFaMN5SeCkn0bJE0Oe2wJttBN7E7uxc+pQnCO9JHRhcU6kt2LIxKpLi31coYphLjbicwNLczaxJByG3ZzXRsqNOopby4rBoXtapTcN14TyTptEQnLox3XHMFbLt6f8SiNzV/kZjT+huhGNhJZexvtad3aFq1aO5xWh0ra49J+mWpnJVWjcRofJ5U//ACHw382eNw/OzzmnwxLes3mTh1o5+1I4pxq/xa8HqXJcqgkcFyGcGH1zqRLUxRboxjPa7/DR4q+nwg2a1XDmoiQgcSqmSLCKO+x3JVyZgmxQfeHMKmTGewlRwu3WPeq8mMovtUqcmckj0W9W0n9AV0tlwzUcupfM5+0J/wBtRXNmnEjm2zcOAJI4X+saev7S7hyB36S4jYHD8JI2X2sxfBYMiwysByYAcz5pG38NwSe7egHHviJ84AH7zS07eJA3oZOzTtcLhxt2hw964QEepjMTHvuLNa42sRsblsNuSjOW7FslBZkkeXOdfa3cvKpnpMY0ZFkLeBHcrUzOGNOt63MqSY4kWUcCpp5BS6dv0Z2bv1+SupY3iM1lYPojQ0HR08LPUijb7LAPku3FYSPOTeZNkxZIioAQHEzbtI4gjxCxJZTRmLw0zKanP/cSt3tkv4gfoVyLH2Eo9T+x19pr+9GXWi2KtNRHDisEkVmno8UD+oB3sm55XWvdR3qT8fA27SW7VXgYwvXHwdwutTZwKkNOyRj2csX9p8V0NmyxWw+aa+pobShmhvLk0/p9Tbu0W3c4jwK7roLrOCrmXNFPrFoY/R5TjFgxxta3oi/yWtcW79HJ55G7aXa9LFY5o8lkK4yPUIstTCfp9Pb1z4YHX5LbtPaxNTaH+LPu+qNNXlzHuu0gYnWuCMrm21ZqQakyijJSisNaIranSjY2lzr2Av5oxE9QA2lQUcvBfJbsXJnnLtMNdPJLK17C85AgXA3DMg7AFtui3FKLOT6wt5totabScJ+2B+K7f6hZUOjNci1V4PmXNPZ4u1wPZY/BUTTWqJxknoyZHTnjY9yoeCe8PiBx+0ocDOV1E6jqp4r4HDO174r5XtZzXggZneti2u5UM7qXE1ri2p1sNvGCyh1pqGbRiA4OB5Obf3lvx2qv3RNOWzJftkSWa4sJ/ewZ8cJv7mM7+pbMdoUXq8d5RLZ9ePLJYRay0rxYvez8VnZ/hfc8lsRr05dGSNaVGpHVMsKaeJ5GCZluAJYdnq4gD7KtKyYaEbQRc7y0fFmE80BXaxOdHTS3N7gNFiT6TgDkc9l961b2W7Ql4eJsWkd6tE88e/iRzHxXnkkd/AxJ2fA/NTSMEOZ2WbeR+SkokiulkZ2dxCtUWYyV2kIg90TA705Gt8SB81fRTcsMrqvEc5PpQCy7R5wEAqAEAIDI6BHR1tVD613AdhuOUg8FybZbtxVp9fHz4nYu/wBdrSq9XDz4FqVI1UNuKEkNTMxAtOwgg94sotZWCyLw8nnDiRcHaMj2jJcTGOB6RceKH9GVfRTxP9V7Sey9nciVbQluVIy6miuvT36Uo9aZ6++QNF3EAcSbDxXq20lxPGJNvCMNrxrZGYnQQODy/J725ta3eAftE7Mutcy8u4uLpwec6s7mzdnTU1VqLGNFzyeayOXLR6JGp8mGjjLV9LbzYWk3++8FrR4Yz3Lfsaeam91HK2xWUKG5zk/guP2PXCuyeVMzr3q26tpXxwdGya7HNc4WBwuuWlwBLb8c1VOlGSxgvp3E4PV47zzGfVfScAs+ldI3jGY5W+zfF7q587GWco6kNoU5LEviUdXFC3KopehP3mSU5v7t1W43EOv5lq9XqaY9w2NEUr845JYzuza8fAO5qPrNRapMw7aL0ZJh0bVM+prGP6nlzT4ODxzWHWpS6cPPwI+iqx0ZMFXpGL06fpG+tHZ1/YLj7qh6O3no8ee0KpUjqvPuHItcGsIE0ckbjuIz8HYTyUJWLfGLyWK4T1Ra0+scD/5rW/juzm4W5qh2tRci1VaZaQWeMTC13W0h3Nt1VKE49JMmqkXwTJBLrWIB7QFXwDjEYNK3fGB1tJaeStjVnDoyaKpUYS1QsTnR/VyTM7HXH6rahtCtH92e8olY0nyO6nSM8rcEkr3NBvbAAbjYSdpWa97KtDclgUbSNKW8uJWyk8b9rT+i1YwibZBmk4tv2Aq5Q7TOCNI4H1h2E/BSUWYIrh97uICnxMDOjaPpK+jbYfXRnZbJr2u/tK27Z5ka90sQb7GfQy6xwAQCoAQAgMjpQ9DpOF+6Voaesm7P+xcqt/bvYS61j6fY7ND+7YTj/F5+v3LacWcR1qc1iTRpweUhlygWIae6yw2WJZMDrLD0VTK3cSHDse0O+JK51zT3KrXv8Tu2c/SUYv3eHAqXPVODZwFXWPk9N7n/AInF3xKm3KXSeTEKcYdFJdxDe9ZSLMDmjNGy1UgjhbicdvqtHrOO4K6nTlUeIorrVoUYb83hedD2XQOi4tHU4ZiHGR5yxvO08gAOAC7dOEKFPi+9nkbitUvK2Uu5dSIlZrhG30GOf1nzRzz5LXntGC6Kb+Bt0tj1JdOSXxII15N/qL9j8/6VUtpcej8fwbP9CWPafD8ltFrREHBk7ZKdx2dK2zT2PGS2leQziacX2/c0ZbLquO9Samv+r4+GpdEB4zs5p7CCFt6nOaaZSV2ptDMSX0sWI/aa3o3e0yxUZQjLVE41px0ZR1fkupT9VJPF1Bwkb74J5qiVpTlyNiN9VWvEq5fJ5VxZwVMb+AeHxHxaXDktaezovRmxHaK/dEhOpdJsBDoHSsBIOExzNyy9E2cfBazsKkeMfgXK5t568CmqzTbKmiZETtOB9M6/a3DdQbuIa/HiWKnTl0JfEYGhKJ5xRyzwncbtkb4kB3vIrprWPgHRn157yTHourZ/D17JOqQuafB4ePgsutQn0l4r6kcTjy8GOPqdJxenTCUetHZ1/YcT7qi6FCfRfx+5lVmtfPgMftkxhtPA+N3Aix8HYTyVbspftZNVyZHrLSv/AJgb+LE3mcuaqdtVXIkqseseE7H5sdccWuDvgo7rjqiyMk9GhiQn1j3gqSaJkSZx3ub3j/CmsGCFLfg099lau8wSdSWOk0vTAssGY3bb7I3/ADst21S3lxNO8k1TfA94XTOIKgBACAEBkvKEwtZDMNscnxGIc4x4rl7TWFCouT/P0Oxsd70p0nzX4+pb1bg4hw2OaHDvCtrdLPWadNNLdfIjOKpZciFK/EQNxICqb3ng2YrdWTPeVCnwTxvGx8du9jv0ePBNo08VFLrXyNrY1TepSj1P5/6MWZFoYOxgudX9WJq5pdG6NrWuwkuJvewPogHcQtmhazqrMcGndX9K2ajNPL48DV6P8mkYN55nP+6wYB3k3PhZb0NnRXSeTlVdtzfCnHHfxNlo3RsVMzBCxrG9QzJ4k7SesrfhTjBYisHIrVqlaW9N5Zj9OVpmeST5oJDRuA49pXEuazqTzy5HobOiqUEub1KWVq1mdCLJmq9B01Sy481nnn8vo+8R4LYs6W/VXZx8+8o2jX9FbSxq+Hjr8D0OqpmStLJGhzTtDhcLuyhGSxJZR5OnUnTlvQeH2GVgLtGVDIsRdSTmzMRuYZPVv6uY/wBBvz45taqhnMJadjO3Pd2jbyq4xVhrj9y6+/zzWNgukcERAI91gTwzQyll4K7V6qE0DJG7HgP9oX+ajGW8kydam6VSUHqm14FhLbCcViLEm+YspFZ8+T6IvTTVVrOkmcWWytiJdlbd5wCudvTlDMkjCuasZYUmR9QqOeur/oxlc2NrHvc4NaXDDYDaPWcFo1bCi+WDdhtCqtcM9Gl1Cq47mGpjfwDmviPtNLhyWnPZsX0WbEdoRfSiQ6mg0nELSQGVv3XRyt9l1nHwWtLZ1RaFyubeevAzGkm04v8ASaJsR3nA+nN+0YbqO5cU+b+f3LVCjLR/Eq5NCUb845JojusWyN8bYuakrmqtUn8A7ZPRnI0bUx/U1rXjhJibyeHhZ9PTl04fX7GPQVY9FnL6qtj9OBkg4ssb+w6/urKjby0ePPaP+RHVZ89hHdrE0ZSxPjP+7nWKn6tnovJj1nHCSNR5J6mOXSuIHZDJhByJPmg2y4EratoOL4mteVIyhw7D3JbxyxUAIAQAgKbXCn6SjlG9oDx+Qhx5ArVvYb1CXZx8OJvbOqblzHt4ePAhaDn6WjgdvaCw/kOH+1a0HvUIP3efAuuYblzOPXx8eP1EqH3yVMnngTpx5nFE28rB94cs/klJZqJdpOq8U5PsIflWpsVMyT/lyC/4Xgt+OFbW0IZpp9TMbFqYrOPWvl5Z5UXrkYPT4N95I6395PETtax4HYS139TF0tny4yj7zhbcp/phPvX1+56auoecBAYPSlKY3uaeOXWDsK8/WpuE3FnpreqqkFJFXK1Us3Ys5pdIS05JidhLrXyBvbZtHWpU606fQeDNS3pV0lUWcd52/WqrH833GforPXa/8vgiK2VaP9nxf3Ik2lqmtfFC92K8jS2zWgh2y9wNwJUXXq15Rg3nijYhaW1nCdWKx+l54s9aXojwohKArdP1OCnmI9Lo5MI3l2E4QOJuozzuvBbQ3fSx3nhZWfEzmok80NJHHJC/G0EWJAyBOHO/CyzQozVNKXAu2pcUZ3U50nlPj8OPxJ2ntKytp5f3YF2OaDjuQXDCDbD1q/0Pac/0qZitZ6cQ0NNFxu89hz+ACuemCuPSbI/kOiaJqqZzgHOwRtBOZBJe+3uKioXxPYmvuqiR0gEc0EWIuOBQFNXapUU5vJTRXP2mtDHe0yxUZQjLVFkas46NmfrfJZSO+qknhPU/GPCQOPNVStqb5F8b2suZRVfktqmZw1Ub+AkY6M+00uHJUSsYvRmxDaU10kUtZqppSEZ04lHGJ7Hj2SQ4+ColYST4GytpQlr8RPJ9oiY6Tic6kfD0Re58hidFYYHAC5ABuSBbPaVdRo1IyWW8GtcXFKUHhLJ7kt85gqAEAIAQDc8Qe1zTscCD2EWKxJZTTJQk4yUlyMVqTIfo9RCfSikv2XyPNjlyLXPoJw5xfn6nd2ml6eFRaSXn5omvVZUiRodt5m9Vzyt81farNVFd08UmStc6TpqGoaBc9GXD8TPPHNq37iO9TkjVsKno7mEu3HjwPBsa4OD2xo/J1W9HpCLhIHxn8zSR7zWras3u1V2nP2pT37WXZh+fcz3Bdo8aCAiaR0eydtnbRscNo/x1KmtQjVWGX0LidF5j4GVr9XJm+iA8dWR9k/JcupZVY6cTt0do0ZdLgymm0XN/ypPYd+i1nQqfxfgdCF1R/mvFCQas1MpyjLRxf5oHdt5KcbOtP9uO8T2nbU1xlnu4/g2GrerDKTzyccpFsVrBo3ho+a6ltZxo8XxfnQ4N/tOd1+hcI9XX3l64rcOWQa2swjLM7v8APUpQg5PBGUsIpnuucTjidxOwdTRuC3oQUVwNeUnI4k0nh3o1HmY3Sqq9ImciMfaI5G/xso5XIko4KnyovDSGD+XFYdps0KtaEorizIaErGwRYd5cXX332DkAtikktSTRqNB+UB0Lg2Yl8WzFtezt9Yc/go1raL/VDwMxl1np9DpBsrQ5rgQQCCDcEHYQVzywmgoBUAIAQAgBACAVACAEAIAQGI0Q3odKVMOxszS4dZNn/wBz/Bcukt26nD+S8/NnduH6Swp1OcXj6fREt4WuQiTtAt/eOPBvxI/Rbdmv1t9hr3j/AEJdpePaCCDsIsewronOTw8nzfVUxjlfDmXMe9ltrjgcW7Nu5cCUGpNH0CE9+Cqcmk/HiXOgtXq0yxSR00vmSMfdw6Mea4O2yFt9itpUam8mloadzd2yhKEprimuvVdmT3gLtHihiqmc22EX45H5KE5NaFtOEZasbq67omNcRe+69rZXWJ1N1JsnSoekk4p6EH9o4x6TXjwPzVXrUeZsf06o9Gjpus1Nvkw/ia4c7J63S6zD2Zc8o596JEOm6d/ozxE8Mbb+F1ONxSlpJeJVKyuI605eDJ4KuNUjVclggKGsnzt49q3KUVGOSifFkCZ5KlKYUSprbqtvJNC6n0+OpudxHLP5LGkWzDM/5QajpJ3ji8N7mi55qcY6IjHQxziVJSLBl0ZU1IYNn5OdPugk+jvPmOuY7/ZdtLew5ntHWtevD9yMo9joqnEFrEiYEAIAQCoBEAqAEAIAQAgBAYfWo9BpKjm2B9mH2sB5SjwXNuf0XMJ9fDz4ndsf7tjVpdXH6/QtNIMwyOHXfxz+aqrR3ajRr0JZgmTdX2+mewfH9Vs2S1ZRevoot1vGiNRU7GklrWtLjckAAknaSRtKwkkSc5Pg2OrJEEBHlqw02N1BzSeC2NFyWUFTVMZYPIF+IukpxjqKdKc+MURXmlk29Ee3CCq36GXUXL1qGm98SPNq3Sy/Y72vd+tlCVrRlyLobSuqfPxSKqq8n1O/Y+Vve1w5tVEtmU3o2btP/wDQXEdYxfivqa1rbC3BdE4TeXkrNNyYYnu4NJ8AhgqJI7uceJ5blvR6KKHqL9HUGZRX11HkVEkVmidJGilcSzGwg7MnA7Ljj2KTjlYDRktLTdLJiAd9s2IAsXHaczsFlNzwFEgNoVVkkBo8lJMHIhwEPbtaQ4drTcfBXJKSwYPYNW6zE0HiAfFc4maiMoDtACAEAIBUAIAQAgBACAxvlRpyaVkjfSikBvwDgR/VgWhtCOaakuTO1sOaVdwekl8vxksKuYStilGySNrvEX+YVdxxal1oppRcHKm+TaLLQjbRk8XH5D5LZtF+jPaat28z9xYLaNUEAIAQHDomnaAe5YaTJKUloxmqoWS+kLnZtIUZ04y1J0686fRKyo1Zidsc8d4PxColaQfNm5DadWOqTKmp1JdtjnsetpHMOWvKwf7ZefE36e246Tp59/3QmiNXq2GdjnVGKIG7m9JIbixsMLhbbbesUbWvCom5ZXezN1tGyrUZKNPEscHhfNGzXTPPFbpmIGN4JABBFzkMwhlJvgih1YnE9PG64Lmjo32N/Pj80nvAa78y2YTzEpnFp8S5ECNhDE9NdQbJoptIaMuDksqQM7Jou1zb/wBLLYIslDZYBDngRMEGqZZp7CtiEsLJg9B1QaQxnYPgtAmbeHYgHEAIAQAgFQAgBACAEAICo1tpOmo52Wuejc4Di5nnt5tCpuI71KS7Dc2fU9Hcwl248eH1KDVWo6XR0J3xudGewE4fdwLQT3reL6uB0b2Ho72a68Pz78l1SaT6NoaW3tfO/E32KylcqEd3BpVLbflvZJTdNR7w4d1/gVcryHPJU7KpywOs0rEftgdtx8VYrmk+ZB2tVftJEdSx2x7T2EFWKpF6NFUqU46pjqmQBAIgKyv1ipYPraiJp4F4LvZGahKrCOrNqlZXFXoQb931M5XeVGijyZ0sp+4zCPF9lRK7prTidGlsC7n0sR739sla/X+tnypaBw4OkxEduxo5qPrFSXRiX/0qzo+3rruWPy/gcdDpuq9KZkDTuYACO8An3k3biWrwPTbJo9GDm+384+QN8mb5s6qqllPWT8XlyK0z0pNkZbe3FihSjHz2YJujtG/8HkAbidTPyeDmWnc4dYue5b1OKUd1HCuKsq03UlqzcMwvAc0gg5gjYQmWirBxJEpJgg1DMisgpqqDqWQU9VCgKmpjQFJhNRO2FmdiHSHcBub2nb2DrWZyxHHWEeq6Co8DQqCRoowgO0AiAVAIgFQAgBACAEAIBHC4sdhQJ4PO/J8MAraU7YpLi+/CTGf+kPFcqiv0VKfV5+h6Ta36pUa/8l+fqXZbfZn2KlLOhqJ41O26OkdsYe/L4qxUKkuRh3FOOrGqqljhznqIYh954v4EhT9Va6UkiUK8qnClCUvd/spavWfRkO2aSYjdGw2PY4gD3ljct46ts3KdntCppBR73/v5EaLXwnKh0fI7g55ceTQR7ythVS9nAzU2Wl/lV0uzh+Pkdmt05U+iIqcdQbe3fjPwVn/Jl1Lz7yr/AOPR/lPx/wDIfsDV1H8XWyvB2tBdh7sRsPZT1aUunIf1qjS/x6CXa/ws/Es6DyY0kdsQdIfvOPwbYclONrTXLJq1du3k9JKPcvq8s0dDq5TQfVxMb2NAPiAr4wjHRHNq3Nar7Sbfe2WTIWjYApFJ3ZACAZq6ZsjS1wuCgKVsclJfD5zOB9H/AMTyVmVLUjhrQ7ZrNAfNkd0TuD8h3P2JuNDOR5zw8XY4OHFpDhyusggVEbuB8D+iyYM7pmsjgBMr2s/EQD3DafBS3WzGTGyaUmr39FQsNtjp3CzGj7oO09qw2omeLN9qjqk2lZb0nHN7zm5zjtJKpby8k0jZ08OFYBJCAEAIAQAgFQAgBACAEAIAQHl+la2TR2lZ5I4XTCaMHAL54w3MkNP2o37t65k5OlXk0s5R6ijTp3ez4RnNR3Xq8cs9bXJokf8AG9Lz5Q08cDTvLcx7R/tVilcS6MUih0dl0unUc32fhfU5/ZTSVT/EVrwDtawkDwbhHJS9Xqy6c/Af1Sypexoe94/9P4kui8l1O3ORz5Dvu61/Zt8VKNnTWuWVVNv3UuEMR7ln55NFQao0kPoQsB44QT4nNXxpQjojm1b65q9Obfv4eBbx0zG7GhWGqOgIBUAIAQAgBACAEAhCAq9IavwTjz2W625ctikpNGMGaqfJtETeOV7D2fMEKXpOwxujUfk8eNtXIRwu7/uUlVxyMbh1S+TCla7FIHSn75y8BtUHUbMqKNVRaIjiAaxrWgbABYKBInMiAQDgQAgBACAEAqAEAIAQAgBACAEBy+MHaLoBQ0DYEAqAEAIAQAgBACAEAIAQAgBACAEAIAQAgBACAEAiAEAIAQCoAQAgBACAEAIAQAgBACAEAIAQAgBACAEAIAQAgBACAEAIAQAgBACAEAIAQAgBACAEAIAQA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Zawgyi-One" pitchFamily="34" charset="0"/>
              <a:cs typeface="Zawgyi-One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2286001"/>
            <a:ext cx="2533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046111"/>
            <a:ext cx="5932487" cy="54038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၅။ </a:t>
            </a:r>
            <a:r>
              <a:rPr lang="en-US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ဆြဲေဆာင္မႈရွိျခင္း</a:t>
            </a: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(Presence)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အသံအေနအထား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တသံတည္းျဖစ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အျမန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္ႏႈ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defRPr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ေ၀ါဟာရ-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ပရိတ္သတ္နားလည္ေစမည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စကား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လံုးအသံုး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ႏႈ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ခ်င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ခ်ိန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သတင္းအခ်က္အလက္မ်ား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ပန္ခ်က္မ်ားရရွိရန္နည္းလမ္းမ်ားအသံုးျပ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အမူအယာျဖင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ပန္မႈမ်ား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၆၅% ႏွ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္၊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မ်က္လံုး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ႏွင့္ ခႏၵ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ာကိုယ္ကိုအမူအယာ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ကိုအသံုးျပဳပ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ါ</a:t>
            </a:r>
          </a:p>
          <a:p>
            <a:pPr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ဆက္သြယ္မ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 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စစ္ထုတ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အတာအစည္းမ်ား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0" y="5486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(Townsend, 1995)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3858161"/>
            <a:ext cx="19812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latin typeface="Zawgyi-One" pitchFamily="34" charset="0"/>
                <a:cs typeface="Zawgyi-One" pitchFamily="34" charset="0"/>
              </a:rPr>
              <a:t>7% 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စကားလံုး</a:t>
            </a:r>
            <a:endParaRPr lang="en-US" sz="1400" dirty="0">
              <a:latin typeface="Zawgyi-One" pitchFamily="34" charset="0"/>
              <a:cs typeface="Zawgyi-One" pitchFamily="34" charset="0"/>
            </a:endParaRPr>
          </a:p>
          <a:p>
            <a:pPr marL="568325" indent="-568325"/>
            <a:r>
              <a:rPr lang="en-US" sz="1400" dirty="0">
                <a:latin typeface="Zawgyi-One" pitchFamily="34" charset="0"/>
                <a:cs typeface="Zawgyi-One" pitchFamily="34" charset="0"/>
              </a:rPr>
              <a:t>18 % 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စကားေျပာ</a:t>
            </a:r>
            <a:r>
              <a:rPr lang="en-US" sz="1400" dirty="0"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ကိုယ္ဟန္အ</a:t>
            </a:r>
            <a:r>
              <a:rPr lang="en-US" sz="14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မူအယာ</a:t>
            </a:r>
            <a:endParaRPr lang="en-US" sz="1400" dirty="0">
              <a:latin typeface="Zawgyi-One" pitchFamily="34" charset="0"/>
              <a:cs typeface="Zawgyi-One" pitchFamily="34" charset="0"/>
            </a:endParaRPr>
          </a:p>
          <a:p>
            <a:r>
              <a:rPr lang="en-US" sz="1400" dirty="0">
                <a:latin typeface="Zawgyi-One" pitchFamily="34" charset="0"/>
                <a:cs typeface="Zawgyi-One" pitchFamily="34" charset="0"/>
              </a:rPr>
              <a:t>55 % 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မ်က</a:t>
            </a:r>
            <a:r>
              <a:rPr lang="en-US" sz="1400" dirty="0">
                <a:latin typeface="Zawgyi-One" pitchFamily="34" charset="0"/>
                <a:cs typeface="Zawgyi-One" pitchFamily="34" charset="0"/>
              </a:rPr>
              <a:t>္ႏွ</a:t>
            </a:r>
            <a:r>
              <a:rPr lang="en-US" sz="1400" dirty="0" err="1">
                <a:latin typeface="Zawgyi-One" pitchFamily="34" charset="0"/>
                <a:cs typeface="Zawgyi-One" pitchFamily="34" charset="0"/>
              </a:rPr>
              <a:t>ာအမူအယာ</a:t>
            </a:r>
            <a:endParaRPr lang="en-US" sz="14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533400"/>
            <a:ext cx="6575323" cy="5791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၆။ ပါ၀င္ပူးေပါင္းေဆာင္ရြက္ျ</a:t>
            </a:r>
            <a:r>
              <a:rPr lang="en-US" sz="24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4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 (</a:t>
            </a:r>
            <a:r>
              <a:rPr lang="en-US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Participation)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ေလ့က်င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ခန္းမ်ား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သင္ယူေလ့လာရန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တြန္းအားေပးျခင္း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ပန္ခ်က္မ်ားေပးျခင္း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တုံ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ပန္ခ်က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 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အျပဳသေဘာေဆာင္ေသာ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တုံ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ပန္ခ်က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္၊ </a:t>
            </a:r>
            <a:r>
              <a:rPr lang="en-US" sz="20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>
                <a:latin typeface="Zawgyi-One" pitchFamily="34" charset="0"/>
                <a:cs typeface="Zawgyi-One" pitchFamily="34" charset="0"/>
              </a:rPr>
              <a:t>သင္ယူေလ့လာရန</a:t>
            </a:r>
            <a:r>
              <a:rPr lang="en-US" sz="2000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>
                <a:latin typeface="Zawgyi-One" pitchFamily="34" charset="0"/>
                <a:cs typeface="Zawgyi-One" pitchFamily="34" charset="0"/>
              </a:rPr>
              <a:t>တြန္းအ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ား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</a:t>
            </a:r>
            <a:r>
              <a:rPr lang="en-US" sz="2000" dirty="0" err="1">
                <a:latin typeface="Zawgyi-One" pitchFamily="34" charset="0"/>
                <a:cs typeface="Zawgyi-One" pitchFamily="34" charset="0"/>
              </a:rPr>
              <a:t>ပးျခင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လိုအပ္လ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ွ်င္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ပမႈမ်ားကိုထိန္းညွိ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ေပးျခင္း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တက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ကြစြာနားေထာင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ဆင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ခင္သံုးသပ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ခင္း၊အျခားနည္းျဖင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နားလည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ခင္း၊တန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ပန္သက္ေရာက္မ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ႈ၊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ေမးခြန္းေမးျခင္း</a:t>
            </a:r>
            <a:endParaRPr lang="en-US" sz="20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ညႊန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ကားခ်က္မ်ားေပးျခင္း-တိက်ေသာ၊လိုရင္းတိုရွင္းျဖစ္ေသာ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၊ ျ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ပီးျပည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စံုေသာ၊သင္တန္းသား</a:t>
            </a:r>
            <a:r>
              <a:rPr lang="en-US" sz="2000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မ်ားအားတူညီေသာအေၾကာင္း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အရာတစ္ခုတည္းကိုေလ့က်င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000" dirty="0" err="1" smtClean="0">
                <a:latin typeface="Zawgyi-One" pitchFamily="34" charset="0"/>
                <a:cs typeface="Zawgyi-One" pitchFamily="34" charset="0"/>
              </a:rPr>
              <a:t>ေစျခင္း</a:t>
            </a: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86600" y="25908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1100" b="1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1100" b="1" dirty="0" err="1" smtClean="0">
                <a:latin typeface="Zawgyi-One" pitchFamily="34" charset="0"/>
                <a:cs typeface="Zawgyi-One" pitchFamily="34" charset="0"/>
              </a:rPr>
              <a:t>ပန္ခ်က္ေပးျခင္း</a:t>
            </a:r>
            <a:endParaRPr lang="en-US" sz="11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6" name="Curved Up Arrow 5"/>
          <p:cNvSpPr/>
          <p:nvPr/>
        </p:nvSpPr>
        <p:spPr>
          <a:xfrm rot="10800000">
            <a:off x="7086600" y="2063655"/>
            <a:ext cx="12192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7142328" y="2931699"/>
            <a:ext cx="12192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3.gstatic.com/images?q=tbn:ANd9GcQnZzF216JsGfk7qq2ClYRS570lStZqk6o9WqCoUq2X6Uqzh5l5bw"/>
          <p:cNvPicPr>
            <a:picLocks noChangeAspect="1" noChangeArrowheads="1"/>
          </p:cNvPicPr>
          <p:nvPr/>
        </p:nvPicPr>
        <p:blipFill>
          <a:blip r:embed="rId2" cstate="print"/>
          <a:srcRect r="5803"/>
          <a:stretch>
            <a:fillRect/>
          </a:stretch>
        </p:blipFill>
        <p:spPr bwMode="auto">
          <a:xfrm>
            <a:off x="6553200" y="2667000"/>
            <a:ext cx="2590800" cy="2438400"/>
          </a:xfrm>
          <a:prstGeom prst="rect">
            <a:avLst/>
          </a:prstGeom>
          <a:noFill/>
        </p:spPr>
      </p:pic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ေျပာဆိုဆက္ဆံရာတြင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ကံဳေတ</a:t>
            </a:r>
            <a:r>
              <a:rPr lang="en-US" dirty="0" smtClean="0">
                <a:latin typeface="Zawgyi-One" pitchFamily="34" charset="0"/>
                <a:cs typeface="Zawgyi-One" pitchFamily="34" charset="0"/>
              </a:rPr>
              <a:t>ြ႔</a:t>
            </a:r>
            <a:r>
              <a:rPr lang="en-US" dirty="0" err="1" smtClean="0">
                <a:latin typeface="Zawgyi-One" pitchFamily="34" charset="0"/>
                <a:cs typeface="Zawgyi-One" pitchFamily="34" charset="0"/>
              </a:rPr>
              <a:t>ရေသာအခက္အခဲမ်ား</a:t>
            </a:r>
            <a:endParaRPr lang="en-US" dirty="0" smtClean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7391400" cy="4525963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၁။ </a:t>
            </a:r>
            <a:r>
              <a:rPr lang="en-US" sz="20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စကားေျပာ</a:t>
            </a:r>
            <a:r>
              <a:rPr lang="en-US" sz="20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ႏႈ</a:t>
            </a:r>
            <a:r>
              <a:rPr lang="en-US" sz="20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န္း</a:t>
            </a:r>
            <a:endParaRPr lang="en-US" sz="2000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စကားေျပာျမန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ခင္းသည္နားလည္မႈကိုေလ်ာ့က်ေစ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  <a:endParaRPr lang="en-US" sz="2400" dirty="0"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စကားေျပာ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ႏႈ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န္းေ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းျခင္းသည္အာရုဏ္စိုက္မႈကိုေလ်ာ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့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နည္းေစသည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marL="0" indent="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၂။ </a:t>
            </a:r>
            <a:r>
              <a:rPr lang="en-US" sz="20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တစ္လမ္းေၾကာင္းတည္းသာေျပာဆိုဆက္သြယ</a:t>
            </a:r>
            <a:r>
              <a:rPr lang="en-US" sz="2000" b="1" dirty="0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000" b="1" dirty="0" err="1" smtClean="0">
                <a:solidFill>
                  <a:srgbClr val="C00000"/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endParaRPr lang="en-US" sz="2000" b="1" dirty="0" smtClean="0">
              <a:solidFill>
                <a:srgbClr val="C00000"/>
              </a:solidFill>
              <a:latin typeface="Zawgyi-One" pitchFamily="34" charset="0"/>
              <a:cs typeface="Zawgyi-One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တံု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႔ျ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ပန္မႈမရရွိေသာေၾကာင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နားလည္သေဘာေပါက္မႈကိုစစ္ေဆး၍မရႏိုင္ပ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ါ။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တိက်ေသာပို႔ခ်ခ်က္သည္နမူနာေတစ္ခုပင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နည္းပညာျဖင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ပသေသာ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သတင္းအခ်က္အလက္မ်ား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ဥပမာ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ရုပ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သံ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latin typeface="Zawgyi-One" pitchFamily="34" charset="0"/>
                <a:cs typeface="Zawgyi-One" pitchFamily="34" charset="0"/>
              </a:rPr>
              <a:t>အေခ</a:t>
            </a:r>
            <a:r>
              <a:rPr lang="en-US" sz="2400" dirty="0" smtClean="0">
                <a:latin typeface="Zawgyi-One" pitchFamily="34" charset="0"/>
                <a:cs typeface="Zawgyi-One" pitchFamily="34" charset="0"/>
              </a:rPr>
              <a:t>ြ)</a:t>
            </a: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>
              <a:latin typeface="Zawgyi-One" pitchFamily="34" charset="0"/>
              <a:cs typeface="Zawgyi-One" pitchFamily="34" charset="0"/>
            </a:endParaRP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582</TotalTime>
  <Words>670</Words>
  <Application>Microsoft Macintosh PowerPoint</Application>
  <PresentationFormat>On-screen Show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Template</vt:lpstr>
      <vt:lpstr> သင္ခန္းစာ ၄။ နည္းျပဆရာျဖစ္ေျမာက္ျခင္း </vt:lpstr>
      <vt:lpstr>ရည္ရြယ္ခ်က္</vt:lpstr>
      <vt:lpstr>  နည္းျပဆရာတစ္ေယာက္အတြက္သိသင့္သိထိုက္ေသာအရာမ်ား - P ၆ လံုး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ေျပာဆိုဆက္ဆံရာတြင္ၾကံဳေတြ႔ရေသာအခက္အခဲမ်ား</vt:lpstr>
      <vt:lpstr>အဆက္</vt:lpstr>
      <vt:lpstr>အဆက္</vt:lpstr>
      <vt:lpstr>အဆက္</vt:lpstr>
      <vt:lpstr>ရပ္ရြာလူထုအေျချပဳေဘးအႏၲရာယ္ေလ်ာ့ပါးေရးလုပ္ငန္းျဖစ္ေျမာက္ ေအာင္ ေဆာင္ရြက္ရာတြြင္ေျပာဆိုဆက္သြယ္မႈအတတ္ပညာ ကိုအသံုးျပဳျခင္း</vt:lpstr>
      <vt:lpstr>ရပ္ရြာလူထုအေျချပဳေဘးအႏၲရာယ္ေလ်ာ့ပါးေရးလုပ္ငန္းျဖစ္ေျမာက္ေအာင္ ေဆာင္ရြက္ရာတြြင္ေျပာဆိုဆက္သြယ္မႈအတတ္ပညာ ကိုအသံုးျပဳျခင္း(၁)</vt:lpstr>
      <vt:lpstr>ရပ္ရြာလူထုအေျချပဳေဘးအႏၲရာယ္ေလ်ာ့ပါးေရးလုပ္ငန္းျဖစ္ေျမာက္ ေအာင္ ေဆာင္ရြက္ရာတြြင္ေျပာဆိုဆက္သြယ္မႈအတတ္ပညာ ကိုအသံုးျပဳျခင္း(၂)</vt:lpstr>
      <vt:lpstr>အုပ္စုအလိုက္ေလ့က်င့္ခန္း</vt:lpstr>
      <vt:lpstr>PowerPoint Presentation</vt:lpstr>
      <vt:lpstr>ရပ္ရြာအေျချပဳေဘးအႏၲရာယ္ေလ်ာ့ပါးေရးလုပ္ငန္းစဥ္မ်ားလုပ္ေဆာင္ေနစဥ္အဆိုပါ အတတ္ပညာမ်ားကိုထည့္သြင္းစဥ္းစားအသံုခ်ၾကပါစို႕</vt:lpstr>
      <vt:lpstr>သင္ခ်င္တာရွိလွ်င္ေမးႏိုင္ပါသည္။?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Being a Facilitator</dc:title>
  <dc:creator>Admini</dc:creator>
  <cp:lastModifiedBy>Mareike</cp:lastModifiedBy>
  <cp:revision>46</cp:revision>
  <dcterms:created xsi:type="dcterms:W3CDTF">2014-01-10T10:13:24Z</dcterms:created>
  <dcterms:modified xsi:type="dcterms:W3CDTF">2014-03-04T07:24:07Z</dcterms:modified>
</cp:coreProperties>
</file>