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E32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E91F3-60E7-407C-8AFC-B52C44D7F285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C1533-C9C8-4757-8732-9958FA4B29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6225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 b="0" i="0" cap="none" normalizeH="0" baseline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C00000"/>
                </a:solidFill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72C2A-F077-4349-AEE4-140D5CDED3E9}" type="datetime1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EA11-79CA-4908-A911-DD19216D65B5}" type="datetime1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738C-78DE-4E79-A927-97726A44B8B1}" type="datetime1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600" baseline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E1BE-B57C-40FE-9BFE-822C208E6A17}" type="datetime1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ABBD5-5363-4B61-B9E5-C1B92EE4AAE6}" type="datetime1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4AA1-DF8C-4BA4-B60B-1C935853058B}" type="datetime1">
              <a:rPr lang="en-US" smtClean="0"/>
              <a:pPr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5283-A129-4D5B-A4B3-E05022D8E73B}" type="datetime1">
              <a:rPr lang="en-US" smtClean="0"/>
              <a:pPr/>
              <a:t>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F87D6-70CB-4B0B-867D-52DE6E229792}" type="datetime1">
              <a:rPr lang="en-US" smtClean="0"/>
              <a:pPr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CFD2-61D4-4B57-85CE-073BBCCF05ED}" type="datetime1">
              <a:rPr lang="en-US" smtClean="0"/>
              <a:pPr/>
              <a:t>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9125-0DD1-406A-BBEC-60148B8F93D2}" type="datetime1">
              <a:rPr lang="en-US" smtClean="0"/>
              <a:pPr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C3D6-839F-46FA-B1D7-1B0A69BB171C}" type="datetime1">
              <a:rPr lang="en-US" smtClean="0"/>
              <a:pPr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file://localhost/Volumes/V%20I%20L%20%20%20L%20O%20V/%E2%80%A2%20work%20%E2%80%A2/%E2%80%A2client%E2%80%A2/adpc/2013_12/dms/powerpoint_CBDRRFramework/image/ppt_CBDRRFramework2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localhost/Volumes/V%20I%20L%20%20%20L%20O%20V/%E2%80%A2%20work%20%E2%80%A2/%E2%80%A2client%E2%80%A2/adpc/2013_12/dms/powerpoint_CBDRRFramework/image/ppt_CBDRRFramework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pt_CBDRRFramework.jpg" descr="/Volumes/V I L   L O V/• work •/•client•/adpc/2013_12/dms/powerpoint_CBDRRFramework/image/ppt_CBDRRFramework.jpg"/>
          <p:cNvPicPr>
            <a:picLocks noChangeAspect="1"/>
          </p:cNvPicPr>
          <p:nvPr/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34896" cy="883920"/>
          </a:xfrm>
          <a:prstGeom prst="rect">
            <a:avLst/>
          </a:prstGeom>
        </p:spPr>
      </p:pic>
      <p:pic>
        <p:nvPicPr>
          <p:cNvPr id="8" name="ppt_CBDRRFramework2.jpg" descr="/Volumes/V I L   L O V/• work •/•client•/adpc/2013_12/dms/powerpoint_CBDRRFramework/image/ppt_CBDRRFramework2.jpg"/>
          <p:cNvPicPr>
            <a:picLocks noChangeAspect="1"/>
          </p:cNvPicPr>
          <p:nvPr/>
        </p:nvPicPr>
        <p:blipFill>
          <a:blip r:embed="rId15" r:link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9440" y="5782056"/>
            <a:ext cx="2194560" cy="10759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49DA-90C2-41BC-8FD9-6ABF4ABA8DA8}" type="datetime1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1349AB7-A4BE-486C-8D6C-30FB92447F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i="0" kern="1200" baseline="0">
          <a:solidFill>
            <a:srgbClr val="C00000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7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492897"/>
            <a:ext cx="7772400" cy="1512168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</a:rPr>
              <a:t>Module </a:t>
            </a:r>
            <a:r>
              <a:rPr lang="en-US" b="0" dirty="0" smtClean="0">
                <a:solidFill>
                  <a:schemeClr val="tx1"/>
                </a:solidFill>
              </a:rPr>
              <a:t>4: Being a Facilitator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Session 1. </a:t>
            </a:r>
            <a:r>
              <a:rPr lang="en-US" b="1" dirty="0" smtClean="0">
                <a:solidFill>
                  <a:srgbClr val="C00000"/>
                </a:solidFill>
              </a:rPr>
              <a:t>Key Facilitation Skills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latin typeface="+mj-lt"/>
            </a:endParaRPr>
          </a:p>
          <a:p>
            <a:pPr algn="ctr"/>
            <a:r>
              <a:rPr lang="en-US" dirty="0" smtClean="0">
                <a:latin typeface="+mj-lt"/>
              </a:rPr>
              <a:t>CBDRR Framework Training - Myanmar Red Cross Society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976785" y="379568"/>
            <a:ext cx="2971800" cy="411163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sz="2800" b="1" dirty="0" smtClean="0">
                <a:cs typeface="Angsana New" pitchFamily="18" charset="-34"/>
              </a:rPr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595" y="1079142"/>
            <a:ext cx="8686800" cy="4648200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No feedback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The presenter is unable to determine how well the information is being received.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A class who doesn't want to be in the training may not provide feedback.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>
              <a:latin typeface="Calibri" pitchFamily="34" charset="0"/>
            </a:endParaRPr>
          </a:p>
          <a:p>
            <a:pPr marL="457200" indent="-45720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No visual contact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Training using technology such as telephone or computer based lectures gives the instructor no non-verbal feedback.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>
              <a:latin typeface="Calibri" pitchFamily="34" charset="0"/>
            </a:endParaRPr>
          </a:p>
          <a:p>
            <a:pPr marL="457200" indent="-45720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No common language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The scientist and the laymen, or the bureaucrat and the public. The use of jargon.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The consultant who comes from another part</a:t>
            </a:r>
          </a:p>
          <a:p>
            <a:pPr lvl="1">
              <a:lnSpc>
                <a:spcPts val="2700"/>
              </a:lnSpc>
              <a:spcBef>
                <a:spcPts val="0"/>
              </a:spcBef>
              <a:buNone/>
              <a:defRPr/>
            </a:pPr>
            <a:r>
              <a:rPr lang="en-US" sz="2400" dirty="0" smtClean="0">
                <a:latin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</a:rPr>
              <a:t>of </a:t>
            </a:r>
            <a:r>
              <a:rPr lang="en-US" sz="2400" dirty="0" smtClean="0">
                <a:latin typeface="Calibri" pitchFamily="34" charset="0"/>
              </a:rPr>
              <a:t>the country and does not "speak the 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Calibri" pitchFamily="34" charset="0"/>
              </a:rPr>
              <a:t>    language“ or understand the "culture".</a:t>
            </a:r>
            <a:endParaRPr lang="en-US" sz="2400" b="1" dirty="0" smtClean="0">
              <a:latin typeface="Calibri" pitchFamily="34" charset="0"/>
            </a:endParaRPr>
          </a:p>
          <a:p>
            <a:pPr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400" dirty="0" smtClean="0"/>
          </a:p>
        </p:txBody>
      </p:sp>
      <p:pic>
        <p:nvPicPr>
          <p:cNvPr id="9218" name="Picture 2" descr="http://t2.gstatic.com/images?q=tbn:ANd9GcQ5cgB755AKcFuWNySHjOIjc68yDNbrhPCybcO3ogEYbDAx1cb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6076" y="4648201"/>
            <a:ext cx="2447925" cy="2209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696200" y="228600"/>
            <a:ext cx="1219200" cy="3048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2800" b="1" dirty="0" smtClean="0">
                <a:cs typeface="Angsana New" pitchFamily="18" charset="-34"/>
              </a:rPr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441" y="1011855"/>
            <a:ext cx="8229600" cy="4956175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No common frame of reference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Different education or experiential levels.</a:t>
            </a: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Different cultures or life styles.</a:t>
            </a:r>
          </a:p>
          <a:p>
            <a:pPr marL="457200" indent="-457200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6"/>
              <a:defRPr/>
            </a:pPr>
            <a:endParaRPr lang="en-US" sz="2400" b="1" dirty="0" smtClean="0"/>
          </a:p>
          <a:p>
            <a:pPr marL="457200" indent="-457200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Disorganization of ideas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The presenter who speaks without notes or preparation.</a:t>
            </a: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The presentation is just a group of random thoughts presented without continuity.</a:t>
            </a: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Causes loss of understanding and induces frustration.</a:t>
            </a:r>
          </a:p>
          <a:p>
            <a:pPr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marL="457200" indent="-457200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Too much information in a short time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Same as a high rate of speech. Participants </a:t>
            </a:r>
          </a:p>
          <a:p>
            <a:pPr lvl="1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</a:rPr>
              <a:t>go </a:t>
            </a:r>
            <a:r>
              <a:rPr lang="en-US" sz="2400" dirty="0" smtClean="0">
                <a:latin typeface="Calibri" pitchFamily="34" charset="0"/>
              </a:rPr>
              <a:t>into system overload.</a:t>
            </a:r>
          </a:p>
          <a:p>
            <a:pPr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  <p:pic>
        <p:nvPicPr>
          <p:cNvPr id="8194" name="Picture 2" descr="http://t3.gstatic.com/images?q=tbn:ANd9GcQ4welx549N9g_NYcMrufrFq3tvRf_JCDH1tf-RI9LQ8FXpLpviu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648077"/>
            <a:ext cx="2056180" cy="3209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665" y="1067876"/>
            <a:ext cx="8229600" cy="4525962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 startAt="9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Redundancy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Saying the same thing over and over again in different ways causes confusion and loss of understanding.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 startAt="10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Frustration of communicators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itchFamily="34" charset="0"/>
              </a:rPr>
              <a:t>All of the above cause the presenter and the participant to become frustrated, which induces a new barrier that compounds the situation.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5943600" y="112713"/>
            <a:ext cx="2971800" cy="411162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2800" b="1" dirty="0" smtClean="0">
                <a:cs typeface="Angsana New" pitchFamily="18" charset="-34"/>
              </a:rPr>
              <a:t>Cont’d</a:t>
            </a:r>
          </a:p>
        </p:txBody>
      </p:sp>
      <p:sp>
        <p:nvSpPr>
          <p:cNvPr id="7170" name="AutoShape 2" descr="data:image/jpeg;base64,/9j/4AAQSkZJRgABAQAAAQABAAD/2wCEAAkGBxQTERIUExQWFhUUGBgYGBgXGB0bGhkeGhscHxogHSIgHSggHR4mHBwZITEhJSosLi4uGiEzODMsOCg5LisBCgoKBQUFDgUFDisZExkrKysrKysrKysrKysrKysrKysrKysrKysrKysrKysrKysrKysrKysrKysrKysrKysrK//AABEIAMoA+gMBIgACEQEDEQH/xAAbAAEAAgMBAQAAAAAAAAAAAAAABQYDBAcCAf/EAE4QAAIBAwMDAgMEBQcHCAsAAAECAwAEEQUSIQYTMSJBFFFhIzJxgQdCYnKRJDM0UoKhsRUWQ5KywdFTVGNkc6LS8CU1RXSEk5SzxOHx/8QAFAEBAAAAAAAAAAAAAAAAAAAAAP/EABQRAQAAAAAAAAAAAAAAAAAAAAD/2gAMAwEAAhEDEQA/AO40pSgUpSgUpSgUpSgUpSgUpSgUpSgUpSgUpSgUpSgUpSgUpSgUpSgUpSgUpSgUpSgUpSgUpSgUpSgUrS1bVobZN87hFJCjyWZj4VFALOx59Kgnio+36qgMiRyLNA0h2x9+J41kJzgKxG3cQMhCQ30oJ2lKUClKjepnYWV2UYo4glKsPKsEbBH1B5oK2er7w2wu1sF+H7RmLNcoGKbdykDbjJHPJHFZNM/SNbOI/iFktTIkcgMoBi2ygmM91CyKGAON5U8eKqljo9zcaLcxSXu6O3ikiSJIY9rLFGGi3GRWfJGxsqV254ORmsPSFpcwWNs0V2AJYEubrvjfHFDGBsVT99Q6KU2klcLIV24AoOv29wkih0ZXVuQykEEfQjg1krj08N1DcWv8jihnvWkdVtbowuoVUch02LE5VA2S+/LMOVAxUp/nBNHKYnu72KQELtns4bkbym9VLWi4zsBfbkNt54FB02lU7RuqppFLKsF8g5L2Mqhx9GilcbTj/pCT8qlNP6vtZZRD3GimYZEU6PC5+ihwNx/dz86CdpXiOQNnBBwSDg5wR5H417oFKUoFKUoFKUoFKUoFKUoFKUoFKUoFKUoFaOtaottC0jAtyqoi/ed3YLGi+2Wcgc8DOTgDNb1QGrkPf2ERGQouLn841SJcj5fyhj+KigyaRoxEnxNzh7phgY5SBT/o4sjgf1n8ueTgYVfVxfWd09xYu8cjqoEsJ84IByPnjKnK/dJHg06h1do9kNuFe6myIlb7qgDmWXHIiXjPuSVUctWD/NOH4ZIct3EJdbhcLKJmyXlBHhmYkkeCCVII4oPehzSRSmzmcyMqdyGVvvSx7tpD/OSMlFZv1g6N5JAnap0z3Km1lulUPb3KwmSMjZPHcDtBgM7oz3WiLKfBTgsDmrjQKx3EQdGU+GBU488jFZKUHJdAn1JZ7/T4YLaQKyh7iUy9ji3gTZtA3bmUBiucAs3JAycPS1rqMNmFZbR4bWSVJwxljdhav9mgfDlkJJKgRjKpg53nMt0t1ZbpqGsKzsxNwhRUikd22xiN9qopZgrJgkDA4+da9hre+8vGSyupbMTrcbhEIgZkSNG3d54xiOSFmIwSHwTt2jIRV9cX1y2nalDZFrkyuUBmi29to3AiB3K+AAWbcPvNJ4BAre6ivQUtbZ7S72R3UZupN8AlaWVSoQduYgvMZRvCkbY3wAARjxHr91p9jIzWUglRJzb7zEO1CX3hnQSl8DdHv8chF88nf6snn+Dit4LG6Eyywzxvut5TmOVHeRsSEliSSTtwS3J9qDz1Nf2MzxRSW8tvBbFVedbSUMnKiOCJ44z2g2VDYI9JCAZfK139KurafONOijmbfDOEbeW3RwthXZ+9yTwjKzA8At45q26/POtl8JBp8wk/nIsywud8TiXuPiUscyKCWPLM/nLVW+sdKlurG5fsiNdPkkmaR2WY3Uqqpk3YULhPWjDBUFAigBCqhav0Mrs0+OICXASOYNIrqG767mC7lAwJBIPTkEbWz66v1VDo2OWS3szHIY7OGKNYRhTJcKiBVeU4IjQgZCL6vBJH3Bb6BSlVHqT9INrayrbg965Y4ESMgwfk7uwRPzOfpzQW6lUrTurru7YraWQURsySzTzL2QynkRmPcZT9RgAjBxUvaavOk0cN5EimYlYpYXLRuwVn2sGAaNiiswHqX0kbs4BCepSlApSlApSlApSlApSlApSlAqnT6o0b3t5tD7ZYLKFWban84qMxbDFR35mViAeIV4NXB2ABJ8Dk1VtE0v4jR1jPoa8gaRz7rJcgyO3POQ8hI+WBQbfTulyxRSSzbWvZgTI27K5XPbRTgbYlB4GM8knJJJ0tN1G+isbaS9RPiGnjSZVxhUmm7a42nGVDoSeeAfxqR6U1KeeOT4iJInikMRCSGQMUA3Nyi4BOcDmobqjqq2k066aOUdxUIWJwUmEo5jUxsBIGL7ccc+R86D5qem3MVrqMlxcmYvIJIFChVhVHDRge+4HGTz90fXN1qJ1Z45nNlIhZbiCYyEHACelCM+dzdw4/dY+1eOlr53iMc39Itm7M37TKARIP2ZFKuPluI8g0EzSlKDnOm9TNaRXUaQGZo7y8yqlsIGmeRAdkbtkq4PCnGecVrdJ9TSC0lRtPnLJcylwWjjXfNKZo4x3HV2JEqcFB7ZHOKtPSVwFhvZJSqBbu8LscABUkbDMfb0AEk+1RPTOpQE3165dVa6YRRuhV93ZiXKp95pHUDAPIXgAZbIQlzdXeoWN6YobYtdFoA63JkZwp9Kx4hVe2u48lsA72Pk1962Nzp8cFzPeL3DN6uxGkTsvalCopmeRGRC4ABXABZ8bySYz9DvVFtb6dGrd+acSSRpGkLNt3EvsRgNg3AGQ7mH3TnhBja1d7rWLDZHFEHvgjqWkLGKOOTPIChY0yu0NlmkYn0gA7AmrLRJJVjje6uDdOkMt5Ms7RiIYyEVY9nLetVUjCjc7erAem9PLA51GO41Dfbo8sNpbNcyESIVzExQNl4wpXaVU5OTk4FSei6D8RrLwm4uJ7VLVWmZyES6YSSKoPbC9yIMzj1ZyUYZK4qUje2t73UIIZYLO2K2/deNljcN9orRwgD7zbMM6nKkEAbzuUJ79GGtpPY2scccmILeKOSRk2p3EUK6LnBYgqSSBt5HOeBcq53+iXXIGW6tI926G6uCF7cm1EeRmT1FBgeRh8NlTx4rolB8ZsAk+BXN+g+hrSWzimuolmaePKLIARFEx3IEGAFYghmcDcWZjnmrf1dqXZtnCgtLMDFBGMbpJHBCgZ4x7kngKCTwK07Do+NZ7O6dpBPbWy2+Ff7NgFIORjLckkePY44oKdZaCLWG5t4p50FlMzvbrcMnfgf7RCh3Bo2CsyAoVV3iIbySJDqjR3T4U6dNN3QTc7Z5pZoykYAywlLlTmVeEwSu/AJAxdNa6etroYuIIpTtKqzorMobztJBK/PiuddUabqNijzpqSMYrVtoZYom2wnP3GjkEnDAEjad20eCNoSsF7doDI13N8QqtILeeOEW1wqgsVhkjT3RSwIcsowWUjINr0Hqe1vM/DzK5Chio4OD78+QD6SRkAgjyKpFn1DOz2FpefDwytcfagOyyZiV5VdVZAuyUogJUn75XySFs/Vs0WbUoy/FLPGsG0jdhnXvL/ANmYg5YHj0g/eC0FopSlApSlApSlApSlApSlBFdWXJisL2QeY7eZx+KxsR/hW7p9uI4oox4RFUfgoAH+FYNese/a3MP/AC0Ukf8AroV/3190TUUuLeKaM5SRQR/gR+III/KghemUdrS6SOTtzm5vfUy7+2xuJCp2kjI2MjAZ8MPY1ry6PqDPGzPpzvH924e2cyAfsr3MKfHhsVi03Rbea6vobmMNOkxnSTJV+1OiqjI67WXb2jF6TkdkEnJyZR+mXPo+OvBDxmPemcD27vb748ee5u880GPpq8Fzd31whBiUxW0ZAPPaUySHkf15ihHzirNcgx6nCw+7cwSRv55aEq8X0ztef+75CsX+aMcJD2JFpIBg7FzFLjx3kyO4fPryH5+9yQY6S+uTqOnR3MAj/pGJI33xSN2sgLkB1baHO1h7HBbBoLrSlKDmWrWjJq/at55rdJ2h7ixEFS0yX0kj7JFZNzNBFlgOBu+dfNJ0G0he/S/VrqSG4WRDMTJ3RcKBFtiz2zIWDx8KMlB7cDa6hulh120MjKiydkgsQOUh1FT78DM0Y/tCvWvapZxavDcOGmk+FftCH7Q7o3OcKp87JZPU3pA3cjnISWj6ctjDAojzMwMVvBuJEQY7mUtg8DG+SXnOMAH0qaP03r9vFaR2qCQyPJi6ESkySPJMyRwK7YSNTwCzMu1SAPU5ZNjSb+TWJZXE0sLS/ZpHF6GgtwqPveTz6y6EKmN7BQS6Idsv17FbWenraQL2kiktZHdMfYL8RGBI5bO52IOM5Jwx8KaDBaabfTatP22S1txBDHN2SHaMJuKQqxQKshVt52g7FZeeQTIXdvZWZ7VoI4HGI3nwZZhnLGOEHc8s7bicAELu3MDwpj260Vry30mxV4O5vLzyId4BR5CURju7jn1b5RnLbirBgaxSvbaXqcUVrFJcXLWzRqvcZ5HeSVXPcZsiNcI0hOMDcxA80Hj9F0iW+oapGUaMTTxhVlZnuCSpcbly5xhmZpGb3Gfp1iuUdAo417UXuTG88qlA0ZIVeytuZFCk/dxJEAx5PabxyD1egpkuqWyanPJeTwwtbosdss0ip6JFV5ZV3EZLP9nkeOyR7ms1h1CL2+RbOXdBagm4YEbJe6rCNV9OWwy7t4IHBHqycWqSJWxuAOPGRmuO9W3cs+plYdwSSUWzN35IoSIkdQZe0wZvt5JFxkcwquRvoOux30TSNEsiGRACyBgXUHwSucgfjVF6ve0iv5J9Q27IraKW23naHeJ5jKi8je2TA2znOEOPTU30T0bb2Cu8YV5pstLMBjduO7CDJ2R5PCg+wyT5qxzwK4w6qw+TAEf30HO76C41GS1Qx2xeyjimlMwJile4iI2ogyxiHrO9vLLgA4OM11odpJbSRy2NrHcRTRRN24VUYlmRUkjIAbaynPB4IZckqa2bHT0+JWxkEiTW0O+1uomKsYA+1UY42syHYCj71bAYjnA1rexl1BtQiuy8HZ+FgaaFlXc8B75dSclMmRGwR6QRyTnAWPohybZhlmRJrhIi7FmMaSuqcnJIwMAkklQDnmp+ud/o4haGZYopJWt2t2mEcrF+0rTEWm3PKboQ5KfsjjjJ6JQKUpQKUpQKUpQKUpQVfXJXursWClkiEQmuXU4LI7MiQqfvLvKuWcchVwCC2RvaDGsDzWqqFSMiSFQeBHJkkD5BZRIAo4Ve2OM4rX0df/SWokkE7LXHPITbJgH5evuH8z+WfWjtutPYcFpZYieOVaCSQr8+Whjb+wKDB1RH2pbS7Xho5Ugb23RXMiRlT+Ehik/sH5nNiqE63iLadebfvCCR098MilkP+sBUtazb0R/6yhv4jNBlqvddLttfiB96zkS5B+kZ+1H5wmVf7VWGtLW4Ve2uEfG1opFbJwMFSDk+3HvQetT1KOCF55WCxxruLeePbGPJPAAHkkAVCJ1cxUEaffk8ZXtIpXP1eRVb+yTUV0Ys2oRWNzcqUhhijaKNvMsoQBp3GSNgO7tr553n9XF7oKFPCbzUbb43T0SLs3KxidopWbmBssgDKmMMBh2PLeM1r2ml2um6ncyQwLGotIsInmSS4uJMImeAWZEUDIUceAOJfqye4N7Yx2saNKndnJlfZGYwvbdSVVm3bpYiMDHAqpaxpdzPqvevZkthZ26MDabmaTuvMiBN65EhO5QAGOXAXlsgNiHXpbS51aLYJr+btzKsYACr8OuS7FQBHERgFuW3DAy9aptIxplvcXcxnuLhUuzJKF7duPRI8nbAw23KxgYLPuSMFVPplPhLbTopz2Qby7jO6JCWaOM+le443MfUfVJ6nlkJChvSoh7rowR6HPPfIzXcdn2lD7WWBYgViEaqxQcerfkt62PpyVoMV70yJrq11CIzW9vHGiK7NtuLsyO25l2+tZJFlfBIDMfaMYYbFpqHwjX8CLFHqDv27aMPuEKSQxyvIzt7KSzySn77RDOdqgaOndSTfAW042Zt47eAzsMxWYcpC7LuXEly2WZuNsagKfJ7mxHbwy3bXMSh7OxBMvcciS57i7jcSM+BJDmNAoyQ2w49IC0FX6Kt/hNTnSC6gSVI/TPdq4Fx3eySEUup8iRlYbtwb3zkdVhF4+N2pN/8NYcZA5yziQH+6ozp3R1mnl1S6bsi9SNo1W5eIpEFUxglGXJZVUsCcAg44NXi3lgyGjZHbYBuH2j7ckrlgSxXOfPufNBTeqpL2zsp7r/KMxEce5d1vbbSzABAfSGGWIH/ABqlS757dQZklS6jt5ZyseFVbuft3OwD0hkmjifc3Kv3Tgb8Vf8A9JFwjLDA4zCqTXc6kDmK1TKqVPnMzw8e+0/gdh+kUm061SZ2gnhtkVpo2wVOxO5u3cOpZQTu91ByCMgI2+utQTuRi8i2QT2dsWS2AkPeeJScs7Rq4SVSfQR4wqitvoB5BdX6O8rhQmO7Izklbm8i3eo4XcsKHaoVeOABUBpj3MkN3cz3CxWMs0c63DQAXE3bWJImjjO5U3NGm0lSWIUhF3VLdL6ELQ3urXRmEkkZcpIyl0ijQcyBFCmVguSAPTnaPckLB1npUsiJcWvF3a7nhB8SAj1xNyPS4AHkYYKc8VV/ibp598VtBdi+gZO8qSQ26kHay3KtLJuKqCp3Rq/lB5YLftHkla3haYKJWRTIEyFDEAsBkk4B4qE6jsJIhLPbs6q6n4iOP72MH7aEY4nXgkYIcLjBOKCT0DRxbo+5zJNK3cmlIxvbAXgfqoqqqqvsAOSckylcd1CzeTTriY6hevPCUhAjuCIXeUxGGRQiBmWQSxuASQN5UcDNddtoAiIgyQihQWYs2AMDJJJY/UnJoMtKUoFKUoFKUoFKUoIHRzm+1A8cG3QD3wI92T+bkflX3W4+9PDEj9ueDNzGzJvjPpeFgyhlZhiU8Ar5HPtXzp0fynVD/wBajH5Cztjj+JP8aPGDqiN7raSAf25Yy3+wv/k0HmXp+WZSLq7kdWBBjgHw8Zz+6zTeOMd3aflU1ZWqxRxxoMJGqooyTgKAByeTwKzUoFVq8Px8rwDBs4m2ztn+ekU8wj5ov+kPufRz6wNrWLl5ZPhIWZWK5mmXjsofAU/8s/hf6oy58KGlbK0SKNI41CIgAVVGAAKDNSlKCtdV3cdtPY3UjKiK8kDuzbVVJoy2TkgfzkMQ5+dUWTq34zWUNlbvMPhysEjhlhdxJgzPnGYoQ0w4ySzEDBINXb9Jempc6dLDISO48KIR7O8yIh+o3MM/TNfNRZLfUDMQo22EpXO1QBDIrP6jgKPXHnJxwD7Ggr3ReiynUdQWeUzRwXEUm9woeWYwoV3Y8RxZyieASpHK1m1/frM7WcLhdPgYC6mUgmZxhhDH54XKkt7H93mv6do95cSzW5aaK31DZO0gCpI+EjW4Z8yGSNGYeiID/SDJCqUbB0vqRtYLuztv5MZr6du7LlUtrYlUWQFuGYlSkYzywPPpNBI9R6pYz3dvooIisYlkafbhVJgUvs3Z9KqVYu/ksuMgg1qT9My6rqjSJtitLWOCPbMjOsrJl0WWJWj5AcMULZUFQQCSojdfhkaXTJ7O3hjhPbt7MXB9cmCwjmdNmQgaUuDnJO1jyyg9H0rpTswiHZLgHcWW/uEaRjks7bCuGZiSQOP4cBJaX052VwrRRHj+i20cK+cnhu5wSW9/f581LRWmGDF5GIzjLYH8Fwp/MVFQ6T6mYrcAnHi8mZeCPAaQAfkOcGpCzic+pmlXnHbftngZHlQTg8H72fHjkUFG6mj+IvpEP3XnsrLHOMLuvJ/fHrTtqfoPfxU91+pljtbQEhb24WKXBIJiVHklAI5G5Y9hPyc1B9O/bXtrJnIma/vh+6TFb27fnCxP/wDKk+u9TWC50xirN2pZZpNoyEhETRSSN+yhmQn6bvlQZpoRd6mI2AMGnLHJt9jcSAmMn/s4vUPrKD7Ctnrxd9slvnHxU8MB5wShcNKB+MKSVh0iYJql4mRtuooLmIgHD7FMUuG8HAWA4Hs4PvmtjqBN17pgJwolmfGCcsLeQKPkOHY5P9XHvQWGlKUHLF04QyzWoZiJNUtMD0lQixJcKvABGFiKc5OEQ+DXU65/pa93UUl52yXV3Mp+ltAlmB+BZpGz9FroFApSlApSlApSlApSlBBdOMO/qK+CLoEj963gIP5+f/3XxZM6qy+yWinz57kreB9O35+opaErqdyv6sltbuP3keZX/wC6Yv8AzmvfUGluzx3NvgXMIIUMcLLGxBeJzg4DFQQ2MqwB5GQQm6j9b1LsRghd8jnZFGDgyOQSFz7DALFv1VVj7V50fWo542bmNoyVljkwrxMBkh+cDjkMDggggkGtDQR8TKb5h6CpS0B9omwWk+hlIUj9hU8FmFBJaLp/Ziwx3SOS8r4xvkb7x5JIHhVGTtVVXwK36UoFKUoIbrBWNnME2gtsBLKGCqXUO20ghiqFiARjIFUDrHSxYTadc3E91exQM6lJRGVGUyrF8Io+1SE4kJJxkZK1e+uiP8n3QY4UxlWOcbVYgM2fbAJP5VVf0ldWae9gwW8hkZJLeQLDLG8hCTIW2jJ9W0N/v4oMn+VpLG3N5dKZNQv+2kdsp4X1EQxAeyoZfW5/WkxnLAGtdUy2e6G2vHWYrdwy6jMS4Xe8M4jRdo4RQAuARtG3glmIi9bur1rmO7uJ47TdPbrDG+XaINu2CTnIKRkTMvuZkL+AFteo9N9x4dJhaFo4mS6upGjZnOMbBMd+JJZ33k5KkKpPyoJXpDZNI2oOZyZfs7dSsjGOANlcnaeZSBIc+AVGeOZq76ysYpDGbjfIOCkSvMy4OPUI1Yqc/PGah9TgmvbptPeYLBDGslz2U7e8SMRFDyzEIVRy+PIwPc1s6nqkdliCBnklVNy20KQoqKPDO2wJCn7TkfQE8UG9/nfbc/0vxn+g3XH1/mKi+qutY/g51t1umndCkQ+DuR6n9IOWiA9Od2PfGBk8Vm0/rpZUAt4JruRVUO1uAYQ5GWUSvsQ4+Y+Y9+K1tT6h1NXtYxbWsBuZTGu+ZpmUCNnZiqqgwFU5w55x+NB50y6EU7SW9rdSL8Pb2sSfDtAFEJlOWabYAv2ijP7J4NNT0hhm/vr1ba4XiEq32FupzmMqxAnL8byQC21Qu3aKzdPWt9eQRzTX7RpJuKrbQxpuTd9mxZxIRuUbvTj73njJmtO6StYnEvb7sw8TTs00o/B5CSo+i4HJ+dBR+i55H1C0X4WGC3SK7eF443i7wJgDssT8xoxZSAfPsfneOr9OklgD2/8ASbZhNBnwzqCCh5Aw6M8fJwN+fata2Ak1edxyLa1ji/Bp3Mjj8QkcJ/Bx8+bLQczTrKZNytdqjRkq63lhKGQgBsPJC4h+6VOQMcg+4rDq/Vs7RFbfU7OWdsKkdpbNI53EAn+ffAUEtyv6v5VctE9F/qSc5doJ8fR4hFkfTMB/OvsIYarLljta0i2Lk4yssvcOM4z6ohn5Y+VBo6ZYRw6hbW8XCWlg6hePEssQUk+5PYfP1/GrbVdsOdWvT/VtbMD85Lo/41YqBSlKBSlKBSlKBSlKCv693IJ0u0TuRrG0c6KCZAhYMJEA+9twcp5IPGSMGbtbhZESSNgyOoZWHIYMMgj6EVlqla3DcWkyJp7R5vXbMMgysR4MlxGB4UZy6EgFmXGGbDh81nSIr/UAqqwW2AF1IrMqzAglLZgDtkHqEj7gdoKr+ucXUCtLRNLS2gSFMkKOWblnY8u7n3ZmJYn5mt6gUpSgUpSgguuN/wABciNzG5UKrqSCpZgMgjkHn2qq9c9K2NpZtdrAO5BJbymR3aSTak6M4DSMSSV3ADPOcVZv0h/+qr//AN3l/wBg1A9XdFWo0+9lkElxKlrOUluZXlZCI2IKbjhOQD6QPFBBapZ20cF/dao6LdXsUjRW28M8KvGsarEreZjtQM4H6oHABzZ+j+m7ZIFa4EN1dth55iqyEvgABWx91QAoAx4zjJNQehvf3k9uXt7YwaeEwvfdUacouDnstuaFCRtwArP94kcXpJr3AzDbA/IXEhH8fhxn+FBDa10nbtKLiHNvK0fbbZbLIsiAhgro0Te+Pu7SRwTwMQGi/o/QyFZ2SSDvNMyLZNCZnY7lEjHI7acehQqnA3Zq9rNd5AMVv75xM+ePl9j+H8azNLcc4ih8HH2zcnHGfseBnHPOPr4oNqCBUUKihVXgKoAA/ADgVROtL1virhkxmysJCnvie7bZF+eImH4P9avqE45AB+hz/uHvXO7m0S7EqyLuW/1HtMM/6Gx3ccfqs9u3/wA32zQT0XVen2ojtVuEZokCCOINKwCADG2MMQcAcV5vetAsbOlpdkKCS0sYt0UD3dpim0fkT8ga8rfduRrLTLaH7EAysfs4IS3IU7FJeUj1FQBwQSwzWRemJZ5Q+ozR3CIPRbJFsgDc5d1Z3MrYwBuOF5IGTkBXuguoLloJLg6ddO93K87NmFFwcLEE7kiMyiFIwG2jPJ5zk2Y6tft/N6eqj/p7pFPt7RJKPc+/tXmTrC0RuxAJJ2j9JS1iaVY8cYZlGxSMY25yOOK8r1bIQD/kzUOf2IB/+RQbOi6VP8RJdXTR914xEscOe3GisW+8wDSMSfvEKB4A9z41v7O+0+UAZkaa1b54kjMwP5Nbgf2jWA9Xvu2jTdQJxk/ZRAD6ZaYAn90kfWtWwvpb+8jLW7wRWEjFxKyb2maHCAKjMAoimLFieSwHscBIaASb7VGOPTJBGOOcLAj4P5yN/E1YqrfTYxe6t/V78J+ufhYc/wB23+JqyUClKUClKUClKUClKUGrqmoJbwvLIcKgycck/IKPdicAAckkCo3p7Tn3PdXIAuZwAVByIYwSUiU++Mksw+8xPsFAl57dHADqrBWDDcAcMpypGfBB5B9qy0ClKUClKUClKUEb1LppubO5twQpmikjBPgFlIBP0yaq+v8ASl5dRyia4iXdGybbeOYErhvT6rsRscMwyy+/sKvVKCodOdPRW9tDB8HKREoHraIhjkFm295lBLEt/h7VJTaJajYw0+N2GQMRQblBGDyzDyOOD7VO0oID4eIf+zTgD+pbf3fa5rzDbWg4NiI84GPhQ30HMasOBj3qw0oNJ7+JI5HyAI1LMPukBVzyDgjge/sKq/TUDK+mIy7WWzmmkAHCyStBkfxaXzyce/NTXWkmLKdfeYLbr+9OwiXHzOXz+VNOTN9dMMbY4reFRx6SO47e/GVeLj9kUFd0Poy7CPHc3QSIyyysLQtG9w0kjOXlfAdOCF2IfC8s1S7dB2RUqUl2EYZPibjaw99y93DZ985z75qzV8LAeT9aDDZWccKLHEixovAVFCqPwA4rPUbc9QWsYzJcwIOT6pUHjz5NQGpfpR0qHhrxGPyiDSePqgIH5mguNV/Q5w19qOzlFMCsfbuiP1j5HCGHPvk4PiqfdfpYSUskKvbr4708EsjfikcakHj3d19vSaw6P+ku1hMNna2l05eQKHlCx9xnYBpGZjkszsMkgZLe3AoLr00P5Tqp/wCtIP4Wlt/xqw1C9NWE0fxMk4RXuZhMUjJYR/ZRR7dxA3HEYOcDyamqBSlKBSlKBSlKBSlKBSlKBStXUNRigUNNIsaswUM52rk+ASeBnHv78e9fG1SAAkzRADkkuuP8aDbpULJ1dYKcNfWgI9jcRg/7VYn6204ED4+15+U8Z/jhuPzoJ+lQQ6007/n9p/8AUR/+KsjdWWA25vbUbvu/bx8/h6uaCZpUFc9Z2CHBvICR5VZFdh48hST7isH+fmn/APOU/g3/AIaCyUquP1pB4jju5TnH2dpORn94xhfzzij9UuMZ0++554SI/wCExxQWOlVlesRt3GzvwASD/JixBBxjCkk855AI4znGCQ6wyMpY37D3/k5TH5SMpP4jIoMnVbZm02Lj7S7BIPPEUUso/g6Ic+1RGiaXcXEt9cC9lhjluZFVIUi/0GIMlpI3J5i8Lgefnxhn6gaXVLbdbXEMdtbXUzGXYufuKGwHY4GGHscsDjAqxdC27Jp9rvzveMSvn+vMTI//AH3agwmz1IAot1bMPAmeBu4PxVZAjN55G0fs1znrvo9Li7ZZp5p5Eis4wzsoIkurl0ztRAqqsau20AeOc5zXaa5/ju6rjni+z/YgsFx7+O7cfKg3LX9FWkx8izU/vvI/9zORU9p3TFnA2+G0t43H6yRIrfxAz7CpalAqlfpQjKwJOu0FO5EWbwomXEZ8+1ylsefln2q61FdVWBns7mJcB2jbYT7OBmM/k4U/lQb9nOJI0ceHVWH4EZrNVU/RlqAlsI1HHZwgHyRkWWAflBJED8iCParXQKUpQKUpQKUpQKUpQKUpQeZYwwKsAQeCCMg/jUYvTVmGLC0tgx8kQpk+Pfb9B/AVK0oNSHS4VGFhiUecBFA/uFZ44FX7qqPwAFZKUGGS1RjkopPzKg15+Bi/5NP9Uf8ACtilBigt0QYRVUfJQAP7qy0pQeZGIBIBYgEgDGT9OeP41Ax3WouQRb20KkZxJMzyD6EImwfk7VYKUEEbK+c+u5ihHygh3N+bSMwx9Ag/Goayt75r25t31CXbHHbyoVggBIkMqspzGcjMXkfM+Ku1Q9tasNQuZSDsa2tUU+xKSXRYfkHT+NBUb7pi5n1CaOW8BSSxETFYQHMbStvH3toY+CygZGOPTk9FAx4qGkiI1KNucPayg/LMcsRX/wC438KmqBVA6KcTajdufNublePnNdyJ+OQlnH/rVf6pH6Mrb03EwUjvmOTkYJ7imc5+uZyPlxj2oLvSlKBSlKCidAHszzQFhj7ZY1GMD4a4lU/h9jLarj9n61e6plzpzxXcsqoxVbiG4yAMFJ4+xOoPyUoszD6A+9XOgUpSgUpSgUpSgUpSgUpSgUpSgUpSgUpSgUpSgUpSgUpSgUpSgUpSgUpSgUpSgUpSgUpSgUpSg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2" name="AutoShape 4" descr="data:image/jpeg;base64,/9j/4AAQSkZJRgABAQAAAQABAAD/2wCEAAkGBxQTERIUExQWFhUUGBgYGBgXGB0bGhkeGhscHxogHSIgHSggHR4mHBwZITEhJSosLi4uGiEzODMsOCg5LisBCgoKBQUFDgUFDisZExkrKysrKysrKysrKysrKysrKysrKysrKysrKysrKysrKysrKysrKysrKysrKysrKysrK//AABEIAMoA+gMBIgACEQEDEQH/xAAbAAEAAgMBAQAAAAAAAAAAAAAABQYDBAcCAf/EAE4QAAIBAwMDAgMEBQcHCAsAAAECAwAEEQUSIQYTMSJBFFFhIzJxgQdCYnKRJDM0UoKhsRUWQ5KywdFTVGNkc6LS8CU1RXSEk5SzxOHx/8QAFAEBAAAAAAAAAAAAAAAAAAAAAP/EABQRAQAAAAAAAAAAAAAAAAAAAAD/2gAMAwEAAhEDEQA/AO40pSgUpSgUpSgUpSgUpSgUpSgUpSgUpSgUpSgUpSgUpSgUpSgUpSgUpSgUpSgUpSgUpSgUpSgUpSgUrS1bVobZN87hFJCjyWZj4VFALOx59Kgnio+36qgMiRyLNA0h2x9+J41kJzgKxG3cQMhCQ30oJ2lKUClKjepnYWV2UYo4glKsPKsEbBH1B5oK2er7w2wu1sF+H7RmLNcoGKbdykDbjJHPJHFZNM/SNbOI/iFktTIkcgMoBi2ygmM91CyKGAON5U8eKqljo9zcaLcxSXu6O3ikiSJIY9rLFGGi3GRWfJGxsqV254ORmsPSFpcwWNs0V2AJYEubrvjfHFDGBsVT99Q6KU2klcLIV24AoOv29wkih0ZXVuQykEEfQjg1krj08N1DcWv8jihnvWkdVtbowuoVUch02LE5VA2S+/LMOVAxUp/nBNHKYnu72KQELtns4bkbym9VLWi4zsBfbkNt54FB02lU7RuqppFLKsF8g5L2Mqhx9GilcbTj/pCT8qlNP6vtZZRD3GimYZEU6PC5+ihwNx/dz86CdpXiOQNnBBwSDg5wR5H417oFKUoFKUoFKUoFKUoFKUoFKUoFKUoFKUoFaOtaottC0jAtyqoi/ed3YLGi+2Wcgc8DOTgDNb1QGrkPf2ERGQouLn841SJcj5fyhj+KigyaRoxEnxNzh7phgY5SBT/o4sjgf1n8ueTgYVfVxfWd09xYu8cjqoEsJ84IByPnjKnK/dJHg06h1do9kNuFe6myIlb7qgDmWXHIiXjPuSVUctWD/NOH4ZIct3EJdbhcLKJmyXlBHhmYkkeCCVII4oPehzSRSmzmcyMqdyGVvvSx7tpD/OSMlFZv1g6N5JAnap0z3Km1lulUPb3KwmSMjZPHcDtBgM7oz3WiLKfBTgsDmrjQKx3EQdGU+GBU488jFZKUHJdAn1JZ7/T4YLaQKyh7iUy9ji3gTZtA3bmUBiucAs3JAycPS1rqMNmFZbR4bWSVJwxljdhav9mgfDlkJJKgRjKpg53nMt0t1ZbpqGsKzsxNwhRUikd22xiN9qopZgrJgkDA4+da9hre+8vGSyupbMTrcbhEIgZkSNG3d54xiOSFmIwSHwTt2jIRV9cX1y2nalDZFrkyuUBmi29to3AiB3K+AAWbcPvNJ4BAre6ivQUtbZ7S72R3UZupN8AlaWVSoQduYgvMZRvCkbY3wAARjxHr91p9jIzWUglRJzb7zEO1CX3hnQSl8DdHv8chF88nf6snn+Dit4LG6Eyywzxvut5TmOVHeRsSEliSSTtwS3J9qDz1Nf2MzxRSW8tvBbFVedbSUMnKiOCJ44z2g2VDYI9JCAZfK139KurafONOijmbfDOEbeW3RwthXZ+9yTwjKzA8At45q26/POtl8JBp8wk/nIsywud8TiXuPiUscyKCWPLM/nLVW+sdKlurG5fsiNdPkkmaR2WY3Uqqpk3YULhPWjDBUFAigBCqhav0Mrs0+OICXASOYNIrqG767mC7lAwJBIPTkEbWz66v1VDo2OWS3szHIY7OGKNYRhTJcKiBVeU4IjQgZCL6vBJH3Bb6BSlVHqT9INrayrbg965Y4ESMgwfk7uwRPzOfpzQW6lUrTurru7YraWQURsySzTzL2QynkRmPcZT9RgAjBxUvaavOk0cN5EimYlYpYXLRuwVn2sGAaNiiswHqX0kbs4BCepSlApSlApSlApSlApSlApSlAqnT6o0b3t5tD7ZYLKFWban84qMxbDFR35mViAeIV4NXB2ABJ8Dk1VtE0v4jR1jPoa8gaRz7rJcgyO3POQ8hI+WBQbfTulyxRSSzbWvZgTI27K5XPbRTgbYlB4GM8knJJJ0tN1G+isbaS9RPiGnjSZVxhUmm7a42nGVDoSeeAfxqR6U1KeeOT4iJInikMRCSGQMUA3Nyi4BOcDmobqjqq2k066aOUdxUIWJwUmEo5jUxsBIGL7ccc+R86D5qem3MVrqMlxcmYvIJIFChVhVHDRge+4HGTz90fXN1qJ1Z45nNlIhZbiCYyEHACelCM+dzdw4/dY+1eOlr53iMc39Itm7M37TKARIP2ZFKuPluI8g0EzSlKDnOm9TNaRXUaQGZo7y8yqlsIGmeRAdkbtkq4PCnGecVrdJ9TSC0lRtPnLJcylwWjjXfNKZo4x3HV2JEqcFB7ZHOKtPSVwFhvZJSqBbu8LscABUkbDMfb0AEk+1RPTOpQE3165dVa6YRRuhV93ZiXKp95pHUDAPIXgAZbIQlzdXeoWN6YobYtdFoA63JkZwp9Kx4hVe2u48lsA72Pk1962Nzp8cFzPeL3DN6uxGkTsvalCopmeRGRC4ABXABZ8bySYz9DvVFtb6dGrd+acSSRpGkLNt3EvsRgNg3AGQ7mH3TnhBja1d7rWLDZHFEHvgjqWkLGKOOTPIChY0yu0NlmkYn0gA7AmrLRJJVjje6uDdOkMt5Ms7RiIYyEVY9nLetVUjCjc7erAem9PLA51GO41Dfbo8sNpbNcyESIVzExQNl4wpXaVU5OTk4FSei6D8RrLwm4uJ7VLVWmZyES6YSSKoPbC9yIMzj1ZyUYZK4qUje2t73UIIZYLO2K2/deNljcN9orRwgD7zbMM6nKkEAbzuUJ79GGtpPY2scccmILeKOSRk2p3EUK6LnBYgqSSBt5HOeBcq53+iXXIGW6tI926G6uCF7cm1EeRmT1FBgeRh8NlTx4rolB8ZsAk+BXN+g+hrSWzimuolmaePKLIARFEx3IEGAFYghmcDcWZjnmrf1dqXZtnCgtLMDFBGMbpJHBCgZ4x7kngKCTwK07Do+NZ7O6dpBPbWy2+Ff7NgFIORjLckkePY44oKdZaCLWG5t4p50FlMzvbrcMnfgf7RCh3Bo2CsyAoVV3iIbySJDqjR3T4U6dNN3QTc7Z5pZoykYAywlLlTmVeEwSu/AJAxdNa6etroYuIIpTtKqzorMobztJBK/PiuddUabqNijzpqSMYrVtoZYom2wnP3GjkEnDAEjad20eCNoSsF7doDI13N8QqtILeeOEW1wqgsVhkjT3RSwIcsowWUjINr0Hqe1vM/DzK5Chio4OD78+QD6SRkAgjyKpFn1DOz2FpefDwytcfagOyyZiV5VdVZAuyUogJUn75XySFs/Vs0WbUoy/FLPGsG0jdhnXvL/ANmYg5YHj0g/eC0FopSlApSlApSlApSlApSlBFdWXJisL2QeY7eZx+KxsR/hW7p9uI4oox4RFUfgoAH+FYNese/a3MP/AC0Ukf8AroV/3190TUUuLeKaM5SRQR/gR+III/KghemUdrS6SOTtzm5vfUy7+2xuJCp2kjI2MjAZ8MPY1ry6PqDPGzPpzvH924e2cyAfsr3MKfHhsVi03Rbea6vobmMNOkxnSTJV+1OiqjI67WXb2jF6TkdkEnJyZR+mXPo+OvBDxmPemcD27vb748ee5u880GPpq8Fzd31whBiUxW0ZAPPaUySHkf15ihHzirNcgx6nCw+7cwSRv55aEq8X0ztef+75CsX+aMcJD2JFpIBg7FzFLjx3kyO4fPryH5+9yQY6S+uTqOnR3MAj/pGJI33xSN2sgLkB1baHO1h7HBbBoLrSlKDmWrWjJq/at55rdJ2h7ixEFS0yX0kj7JFZNzNBFlgOBu+dfNJ0G0he/S/VrqSG4WRDMTJ3RcKBFtiz2zIWDx8KMlB7cDa6hulh120MjKiydkgsQOUh1FT78DM0Y/tCvWvapZxavDcOGmk+FftCH7Q7o3OcKp87JZPU3pA3cjnISWj6ctjDAojzMwMVvBuJEQY7mUtg8DG+SXnOMAH0qaP03r9vFaR2qCQyPJi6ESkySPJMyRwK7YSNTwCzMu1SAPU5ZNjSb+TWJZXE0sLS/ZpHF6GgtwqPveTz6y6EKmN7BQS6Idsv17FbWenraQL2kiktZHdMfYL8RGBI5bO52IOM5Jwx8KaDBaabfTatP22S1txBDHN2SHaMJuKQqxQKshVt52g7FZeeQTIXdvZWZ7VoI4HGI3nwZZhnLGOEHc8s7bicAELu3MDwpj260Vry30mxV4O5vLzyId4BR5CURju7jn1b5RnLbirBgaxSvbaXqcUVrFJcXLWzRqvcZ5HeSVXPcZsiNcI0hOMDcxA80Hj9F0iW+oapGUaMTTxhVlZnuCSpcbly5xhmZpGb3Gfp1iuUdAo417UXuTG88qlA0ZIVeytuZFCk/dxJEAx5PabxyD1egpkuqWyanPJeTwwtbosdss0ip6JFV5ZV3EZLP9nkeOyR7ms1h1CL2+RbOXdBagm4YEbJe6rCNV9OWwy7t4IHBHqycWqSJWxuAOPGRmuO9W3cs+plYdwSSUWzN35IoSIkdQZe0wZvt5JFxkcwquRvoOux30TSNEsiGRACyBgXUHwSucgfjVF6ve0iv5J9Q27IraKW23naHeJ5jKi8je2TA2znOEOPTU30T0bb2Cu8YV5pstLMBjduO7CDJ2R5PCg+wyT5qxzwK4w6qw+TAEf30HO76C41GS1Qx2xeyjimlMwJile4iI2ogyxiHrO9vLLgA4OM11odpJbSRy2NrHcRTRRN24VUYlmRUkjIAbaynPB4IZckqa2bHT0+JWxkEiTW0O+1uomKsYA+1UY42syHYCj71bAYjnA1rexl1BtQiuy8HZ+FgaaFlXc8B75dSclMmRGwR6QRyTnAWPohybZhlmRJrhIi7FmMaSuqcnJIwMAkklQDnmp+ud/o4haGZYopJWt2t2mEcrF+0rTEWm3PKboQ5KfsjjjJ6JQKUpQKUpQKUpQKUpQVfXJXursWClkiEQmuXU4LI7MiQqfvLvKuWcchVwCC2RvaDGsDzWqqFSMiSFQeBHJkkD5BZRIAo4Ve2OM4rX0df/SWokkE7LXHPITbJgH5evuH8z+WfWjtutPYcFpZYieOVaCSQr8+Whjb+wKDB1RH2pbS7Xho5Ugb23RXMiRlT+Ehik/sH5nNiqE63iLadebfvCCR098MilkP+sBUtazb0R/6yhv4jNBlqvddLttfiB96zkS5B+kZ+1H5wmVf7VWGtLW4Ve2uEfG1opFbJwMFSDk+3HvQetT1KOCF55WCxxruLeePbGPJPAAHkkAVCJ1cxUEaffk8ZXtIpXP1eRVb+yTUV0Ys2oRWNzcqUhhijaKNvMsoQBp3GSNgO7tr553n9XF7oKFPCbzUbb43T0SLs3KxidopWbmBssgDKmMMBh2PLeM1r2ml2um6ncyQwLGotIsInmSS4uJMImeAWZEUDIUceAOJfqye4N7Yx2saNKndnJlfZGYwvbdSVVm3bpYiMDHAqpaxpdzPqvevZkthZ26MDabmaTuvMiBN65EhO5QAGOXAXlsgNiHXpbS51aLYJr+btzKsYACr8OuS7FQBHERgFuW3DAy9aptIxplvcXcxnuLhUuzJKF7duPRI8nbAw23KxgYLPuSMFVPplPhLbTopz2Qby7jO6JCWaOM+le443MfUfVJ6nlkJChvSoh7rowR6HPPfIzXcdn2lD7WWBYgViEaqxQcerfkt62PpyVoMV70yJrq11CIzW9vHGiK7NtuLsyO25l2+tZJFlfBIDMfaMYYbFpqHwjX8CLFHqDv27aMPuEKSQxyvIzt7KSzySn77RDOdqgaOndSTfAW042Zt47eAzsMxWYcpC7LuXEly2WZuNsagKfJ7mxHbwy3bXMSh7OxBMvcciS57i7jcSM+BJDmNAoyQ2w49IC0FX6Kt/hNTnSC6gSVI/TPdq4Fx3eySEUup8iRlYbtwb3zkdVhF4+N2pN/8NYcZA5yziQH+6ozp3R1mnl1S6bsi9SNo1W5eIpEFUxglGXJZVUsCcAg44NXi3lgyGjZHbYBuH2j7ckrlgSxXOfPufNBTeqpL2zsp7r/KMxEce5d1vbbSzABAfSGGWIH/ABqlS757dQZklS6jt5ZyseFVbuft3OwD0hkmjifc3Kv3Tgb8Vf8A9JFwjLDA4zCqTXc6kDmK1TKqVPnMzw8e+0/gdh+kUm061SZ2gnhtkVpo2wVOxO5u3cOpZQTu91ByCMgI2+utQTuRi8i2QT2dsWS2AkPeeJScs7Rq4SVSfQR4wqitvoB5BdX6O8rhQmO7Izklbm8i3eo4XcsKHaoVeOABUBpj3MkN3cz3CxWMs0c63DQAXE3bWJImjjO5U3NGm0lSWIUhF3VLdL6ELQ3urXRmEkkZcpIyl0ijQcyBFCmVguSAPTnaPckLB1npUsiJcWvF3a7nhB8SAj1xNyPS4AHkYYKc8VV/ibp598VtBdi+gZO8qSQ26kHay3KtLJuKqCp3Rq/lB5YLftHkla3haYKJWRTIEyFDEAsBkk4B4qE6jsJIhLPbs6q6n4iOP72MH7aEY4nXgkYIcLjBOKCT0DRxbo+5zJNK3cmlIxvbAXgfqoqqqqvsAOSckylcd1CzeTTriY6hevPCUhAjuCIXeUxGGRQiBmWQSxuASQN5UcDNddtoAiIgyQihQWYs2AMDJJJY/UnJoMtKUoFKUoFKUoFKUoIHRzm+1A8cG3QD3wI92T+bkflX3W4+9PDEj9ueDNzGzJvjPpeFgyhlZhiU8Ar5HPtXzp0fynVD/wBajH5Cztjj+JP8aPGDqiN7raSAf25Yy3+wv/k0HmXp+WZSLq7kdWBBjgHw8Zz+6zTeOMd3aflU1ZWqxRxxoMJGqooyTgKAByeTwKzUoFVq8Px8rwDBs4m2ztn+ekU8wj5ov+kPufRz6wNrWLl5ZPhIWZWK5mmXjsofAU/8s/hf6oy58KGlbK0SKNI41CIgAVVGAAKDNSlKCtdV3cdtPY3UjKiK8kDuzbVVJoy2TkgfzkMQ5+dUWTq34zWUNlbvMPhysEjhlhdxJgzPnGYoQ0w4ySzEDBINXb9Jempc6dLDISO48KIR7O8yIh+o3MM/TNfNRZLfUDMQo22EpXO1QBDIrP6jgKPXHnJxwD7Ggr3ReiynUdQWeUzRwXEUm9woeWYwoV3Y8RxZyieASpHK1m1/frM7WcLhdPgYC6mUgmZxhhDH54XKkt7H93mv6do95cSzW5aaK31DZO0gCpI+EjW4Z8yGSNGYeiID/SDJCqUbB0vqRtYLuztv5MZr6du7LlUtrYlUWQFuGYlSkYzywPPpNBI9R6pYz3dvooIisYlkafbhVJgUvs3Z9KqVYu/ksuMgg1qT9My6rqjSJtitLWOCPbMjOsrJl0WWJWj5AcMULZUFQQCSojdfhkaXTJ7O3hjhPbt7MXB9cmCwjmdNmQgaUuDnJO1jyyg9H0rpTswiHZLgHcWW/uEaRjks7bCuGZiSQOP4cBJaX052VwrRRHj+i20cK+cnhu5wSW9/f581LRWmGDF5GIzjLYH8Fwp/MVFQ6T6mYrcAnHi8mZeCPAaQAfkOcGpCzic+pmlXnHbftngZHlQTg8H72fHjkUFG6mj+IvpEP3XnsrLHOMLuvJ/fHrTtqfoPfxU91+pljtbQEhb24WKXBIJiVHklAI5G5Y9hPyc1B9O/bXtrJnIma/vh+6TFb27fnCxP/wDKk+u9TWC50xirN2pZZpNoyEhETRSSN+yhmQn6bvlQZpoRd6mI2AMGnLHJt9jcSAmMn/s4vUPrKD7Ctnrxd9slvnHxU8MB5wShcNKB+MKSVh0iYJql4mRtuooLmIgHD7FMUuG8HAWA4Hs4PvmtjqBN17pgJwolmfGCcsLeQKPkOHY5P9XHvQWGlKUHLF04QyzWoZiJNUtMD0lQixJcKvABGFiKc5OEQ+DXU65/pa93UUl52yXV3Mp+ltAlmB+BZpGz9FroFApSlApSlApSlApSlBBdOMO/qK+CLoEj963gIP5+f/3XxZM6qy+yWinz57kreB9O35+opaErqdyv6sltbuP3keZX/wC6Yv8AzmvfUGluzx3NvgXMIIUMcLLGxBeJzg4DFQQ2MqwB5GQQm6j9b1LsRghd8jnZFGDgyOQSFz7DALFv1VVj7V50fWo542bmNoyVljkwrxMBkh+cDjkMDggggkGtDQR8TKb5h6CpS0B9omwWk+hlIUj9hU8FmFBJaLp/Ziwx3SOS8r4xvkb7x5JIHhVGTtVVXwK36UoFKUoIbrBWNnME2gtsBLKGCqXUO20ghiqFiARjIFUDrHSxYTadc3E91exQM6lJRGVGUyrF8Io+1SE4kJJxkZK1e+uiP8n3QY4UxlWOcbVYgM2fbAJP5VVf0ldWae9gwW8hkZJLeQLDLG8hCTIW2jJ9W0N/v4oMn+VpLG3N5dKZNQv+2kdsp4X1EQxAeyoZfW5/WkxnLAGtdUy2e6G2vHWYrdwy6jMS4Xe8M4jRdo4RQAuARtG3glmIi9bur1rmO7uJ47TdPbrDG+XaINu2CTnIKRkTMvuZkL+AFteo9N9x4dJhaFo4mS6upGjZnOMbBMd+JJZ33k5KkKpPyoJXpDZNI2oOZyZfs7dSsjGOANlcnaeZSBIc+AVGeOZq76ysYpDGbjfIOCkSvMy4OPUI1Yqc/PGah9TgmvbptPeYLBDGslz2U7e8SMRFDyzEIVRy+PIwPc1s6nqkdliCBnklVNy20KQoqKPDO2wJCn7TkfQE8UG9/nfbc/0vxn+g3XH1/mKi+qutY/g51t1umndCkQ+DuR6n9IOWiA9Od2PfGBk8Vm0/rpZUAt4JruRVUO1uAYQ5GWUSvsQ4+Y+Y9+K1tT6h1NXtYxbWsBuZTGu+ZpmUCNnZiqqgwFU5w55x+NB50y6EU7SW9rdSL8Pb2sSfDtAFEJlOWabYAv2ijP7J4NNT0hhm/vr1ba4XiEq32FupzmMqxAnL8byQC21Qu3aKzdPWt9eQRzTX7RpJuKrbQxpuTd9mxZxIRuUbvTj73njJmtO6StYnEvb7sw8TTs00o/B5CSo+i4HJ+dBR+i55H1C0X4WGC3SK7eF443i7wJgDssT8xoxZSAfPsfneOr9OklgD2/8ASbZhNBnwzqCCh5Aw6M8fJwN+fata2Ak1edxyLa1ji/Bp3Mjj8QkcJ/Bx8+bLQczTrKZNytdqjRkq63lhKGQgBsPJC4h+6VOQMcg+4rDq/Vs7RFbfU7OWdsKkdpbNI53EAn+ffAUEtyv6v5VctE9F/qSc5doJ8fR4hFkfTMB/OvsIYarLljta0i2Lk4yssvcOM4z6ohn5Y+VBo6ZYRw6hbW8XCWlg6hePEssQUk+5PYfP1/GrbVdsOdWvT/VtbMD85Lo/41YqBSlKBSlKBSlKBSlKCv693IJ0u0TuRrG0c6KCZAhYMJEA+9twcp5IPGSMGbtbhZESSNgyOoZWHIYMMgj6EVlqla3DcWkyJp7R5vXbMMgysR4MlxGB4UZy6EgFmXGGbDh81nSIr/UAqqwW2AF1IrMqzAglLZgDtkHqEj7gdoKr+ucXUCtLRNLS2gSFMkKOWblnY8u7n3ZmJYn5mt6gUpSgUpSgguuN/wABciNzG5UKrqSCpZgMgjkHn2qq9c9K2NpZtdrAO5BJbymR3aSTak6M4DSMSSV3ADPOcVZv0h/+qr//AN3l/wBg1A9XdFWo0+9lkElxKlrOUluZXlZCI2IKbjhOQD6QPFBBapZ20cF/dao6LdXsUjRW28M8KvGsarEreZjtQM4H6oHABzZ+j+m7ZIFa4EN1dth55iqyEvgABWx91QAoAx4zjJNQehvf3k9uXt7YwaeEwvfdUacouDnstuaFCRtwArP94kcXpJr3AzDbA/IXEhH8fhxn+FBDa10nbtKLiHNvK0fbbZbLIsiAhgro0Te+Pu7SRwTwMQGi/o/QyFZ2SSDvNMyLZNCZnY7lEjHI7acehQqnA3Zq9rNd5AMVv75xM+ePl9j+H8azNLcc4ih8HH2zcnHGfseBnHPOPr4oNqCBUUKihVXgKoAA/ADgVROtL1virhkxmysJCnvie7bZF+eImH4P9avqE45AB+hz/uHvXO7m0S7EqyLuW/1HtMM/6Gx3ccfqs9u3/wA32zQT0XVen2ojtVuEZokCCOINKwCADG2MMQcAcV5vetAsbOlpdkKCS0sYt0UD3dpim0fkT8ga8rfduRrLTLaH7EAysfs4IS3IU7FJeUj1FQBwQSwzWRemJZ5Q+ozR3CIPRbJFsgDc5d1Z3MrYwBuOF5IGTkBXuguoLloJLg6ddO93K87NmFFwcLEE7kiMyiFIwG2jPJ5zk2Y6tft/N6eqj/p7pFPt7RJKPc+/tXmTrC0RuxAJJ2j9JS1iaVY8cYZlGxSMY25yOOK8r1bIQD/kzUOf2IB/+RQbOi6VP8RJdXTR914xEscOe3GisW+8wDSMSfvEKB4A9z41v7O+0+UAZkaa1b54kjMwP5Nbgf2jWA9Xvu2jTdQJxk/ZRAD6ZaYAn90kfWtWwvpb+8jLW7wRWEjFxKyb2maHCAKjMAoimLFieSwHscBIaASb7VGOPTJBGOOcLAj4P5yN/E1YqrfTYxe6t/V78J+ufhYc/wB23+JqyUClKUClKUClKUClKUGrqmoJbwvLIcKgycck/IKPdicAAckkCo3p7Tn3PdXIAuZwAVByIYwSUiU++Mksw+8xPsFAl57dHADqrBWDDcAcMpypGfBB5B9qy0ClKUClKUClKUEb1LppubO5twQpmikjBPgFlIBP0yaq+v8ASl5dRyia4iXdGybbeOYErhvT6rsRscMwyy+/sKvVKCodOdPRW9tDB8HKREoHraIhjkFm295lBLEt/h7VJTaJajYw0+N2GQMRQblBGDyzDyOOD7VO0oID4eIf+zTgD+pbf3fa5rzDbWg4NiI84GPhQ30HMasOBj3qw0oNJ7+JI5HyAI1LMPukBVzyDgjge/sKq/TUDK+mIy7WWzmmkAHCyStBkfxaXzyce/NTXWkmLKdfeYLbr+9OwiXHzOXz+VNOTN9dMMbY4reFRx6SO47e/GVeLj9kUFd0Poy7CPHc3QSIyyysLQtG9w0kjOXlfAdOCF2IfC8s1S7dB2RUqUl2EYZPibjaw99y93DZ985z75qzV8LAeT9aDDZWccKLHEixovAVFCqPwA4rPUbc9QWsYzJcwIOT6pUHjz5NQGpfpR0qHhrxGPyiDSePqgIH5mguNV/Q5w19qOzlFMCsfbuiP1j5HCGHPvk4PiqfdfpYSUskKvbr4708EsjfikcakHj3d19vSaw6P+ku1hMNna2l05eQKHlCx9xnYBpGZjkszsMkgZLe3AoLr00P5Tqp/wCtIP4Wlt/xqw1C9NWE0fxMk4RXuZhMUjJYR/ZRR7dxA3HEYOcDyamqBSlKBSlKBSlKBSlKBSlKBStXUNRigUNNIsaswUM52rk+ASeBnHv78e9fG1SAAkzRADkkuuP8aDbpULJ1dYKcNfWgI9jcRg/7VYn6204ED4+15+U8Z/jhuPzoJ+lQQ6007/n9p/8AUR/+KsjdWWA25vbUbvu/bx8/h6uaCZpUFc9Z2CHBvICR5VZFdh48hST7isH+fmn/APOU/g3/AIaCyUquP1pB4jju5TnH2dpORn94xhfzzij9UuMZ0++554SI/wCExxQWOlVlesRt3GzvwASD/JixBBxjCkk855AI4znGCQ6wyMpY37D3/k5TH5SMpP4jIoMnVbZm02Lj7S7BIPPEUUso/g6Ic+1RGiaXcXEt9cC9lhjluZFVIUi/0GIMlpI3J5i8Lgefnxhn6gaXVLbdbXEMdtbXUzGXYufuKGwHY4GGHscsDjAqxdC27Jp9rvzveMSvn+vMTI//AH3agwmz1IAot1bMPAmeBu4PxVZAjN55G0fs1znrvo9Li7ZZp5p5Eis4wzsoIkurl0ztRAqqsau20AeOc5zXaa5/ju6rjni+z/YgsFx7+O7cfKg3LX9FWkx8izU/vvI/9zORU9p3TFnA2+G0t43H6yRIrfxAz7CpalAqlfpQjKwJOu0FO5EWbwomXEZ8+1ylsefln2q61FdVWBns7mJcB2jbYT7OBmM/k4U/lQb9nOJI0ceHVWH4EZrNVU/RlqAlsI1HHZwgHyRkWWAflBJED8iCParXQKUpQKUpQKUpQKUpQKUpQeZYwwKsAQeCCMg/jUYvTVmGLC0tgx8kQpk+Pfb9B/AVK0oNSHS4VGFhiUecBFA/uFZ44FX7qqPwAFZKUGGS1RjkopPzKg15+Bi/5NP9Uf8ACtilBigt0QYRVUfJQAP7qy0pQeZGIBIBYgEgDGT9OeP41Ax3WouQRb20KkZxJMzyD6EImwfk7VYKUEEbK+c+u5ihHygh3N+bSMwx9Ag/Goayt75r25t31CXbHHbyoVggBIkMqspzGcjMXkfM+Ku1Q9tasNQuZSDsa2tUU+xKSXRYfkHT+NBUb7pi5n1CaOW8BSSxETFYQHMbStvH3toY+CygZGOPTk9FAx4qGkiI1KNucPayg/LMcsRX/wC438KmqBVA6KcTajdufNublePnNdyJ+OQlnH/rVf6pH6Mrb03EwUjvmOTkYJ7imc5+uZyPlxj2oLvSlKBSlKCidAHszzQFhj7ZY1GMD4a4lU/h9jLarj9n61e6plzpzxXcsqoxVbiG4yAMFJ4+xOoPyUoszD6A+9XOgUpSgUpSgUpSgUpSgUpSgUpSgUpSgUpSgUpSgUpSgUpSgUpSgUpSgUpSgUpSgUpSgUpSgUpSg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4" name="Picture 6" descr="http://t1.gstatic.com/images?q=tbn:ANd9GcSaF3lXu7SAfV7tN5hABTB0P1WRD3MEePG3LwDC74Dc8xJjCDEvz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5374" y="4095749"/>
            <a:ext cx="3418626" cy="2762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75689" cy="1325563"/>
          </a:xfrm>
        </p:spPr>
        <p:txBody>
          <a:bodyPr>
            <a:normAutofit/>
          </a:bodyPr>
          <a:lstStyle/>
          <a:p>
            <a:r>
              <a:rPr lang="en-US" b="1" dirty="0"/>
              <a:t>Applying Communication Skills to </a:t>
            </a:r>
            <a:r>
              <a:rPr lang="en-US" b="1" dirty="0" err="1"/>
              <a:t>CBDRR</a:t>
            </a:r>
            <a:r>
              <a:rPr lang="en-US" b="1" dirty="0"/>
              <a:t> Facilitation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732932"/>
            <a:ext cx="6096000" cy="475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23605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778" y="512609"/>
            <a:ext cx="8823223" cy="1325563"/>
          </a:xfrm>
        </p:spPr>
        <p:txBody>
          <a:bodyPr>
            <a:normAutofit/>
          </a:bodyPr>
          <a:lstStyle/>
          <a:p>
            <a:r>
              <a:rPr lang="en-US" b="1" dirty="0"/>
              <a:t>Applying Communication Skills to </a:t>
            </a:r>
            <a:r>
              <a:rPr lang="en-US" b="1" dirty="0" err="1"/>
              <a:t>CBDRR</a:t>
            </a:r>
            <a:r>
              <a:rPr lang="en-US" b="1" dirty="0"/>
              <a:t> </a:t>
            </a:r>
            <a:r>
              <a:rPr lang="en-US" b="1" dirty="0" smtClean="0"/>
              <a:t>Facilitation (1)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362202"/>
            <a:ext cx="4038600" cy="3763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Planning</a:t>
            </a:r>
            <a:endParaRPr lang="en-US" dirty="0"/>
          </a:p>
          <a:p>
            <a:r>
              <a:rPr lang="en-US" dirty="0" smtClean="0"/>
              <a:t>Listening</a:t>
            </a:r>
          </a:p>
          <a:p>
            <a:r>
              <a:rPr lang="en-US" dirty="0" smtClean="0"/>
              <a:t>Flexibility</a:t>
            </a:r>
            <a:endParaRPr lang="en-US" dirty="0"/>
          </a:p>
          <a:p>
            <a:r>
              <a:rPr lang="en-US" dirty="0" smtClean="0"/>
              <a:t>Focus</a:t>
            </a:r>
            <a:endParaRPr lang="en-US" dirty="0"/>
          </a:p>
          <a:p>
            <a:r>
              <a:rPr lang="en-US" dirty="0" smtClean="0"/>
              <a:t>Encouraging </a:t>
            </a:r>
            <a:r>
              <a:rPr lang="en-US" dirty="0"/>
              <a:t>participation</a:t>
            </a:r>
          </a:p>
          <a:p>
            <a:r>
              <a:rPr lang="en-US" dirty="0" smtClean="0"/>
              <a:t>Managing</a:t>
            </a:r>
            <a:endParaRPr lang="en-US" dirty="0"/>
          </a:p>
          <a:p>
            <a:r>
              <a:rPr lang="en-US" dirty="0" smtClean="0"/>
              <a:t>Questioning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362202"/>
            <a:ext cx="4038600" cy="3763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Promoting </a:t>
            </a:r>
            <a:r>
              <a:rPr lang="en-US" dirty="0"/>
              <a:t>ownership</a:t>
            </a:r>
          </a:p>
          <a:p>
            <a:r>
              <a:rPr lang="en-US" dirty="0" smtClean="0"/>
              <a:t>Building </a:t>
            </a:r>
            <a:r>
              <a:rPr lang="en-US" dirty="0"/>
              <a:t>rapport</a:t>
            </a:r>
          </a:p>
          <a:p>
            <a:r>
              <a:rPr lang="en-US" dirty="0" smtClean="0"/>
              <a:t>Self-awareness</a:t>
            </a:r>
            <a:endParaRPr lang="en-US" dirty="0"/>
          </a:p>
          <a:p>
            <a:r>
              <a:rPr lang="en-US" dirty="0" smtClean="0"/>
              <a:t>Managing </a:t>
            </a:r>
            <a:r>
              <a:rPr lang="en-US" dirty="0"/>
              <a:t>conflict</a:t>
            </a:r>
          </a:p>
          <a:p>
            <a:r>
              <a:rPr lang="en-US" dirty="0" smtClean="0"/>
              <a:t>Broadening </a:t>
            </a:r>
            <a:r>
              <a:rPr lang="en-US" dirty="0"/>
              <a:t>discussion</a:t>
            </a:r>
          </a:p>
          <a:p>
            <a:r>
              <a:rPr lang="en-US" dirty="0" smtClean="0"/>
              <a:t>Presenting </a:t>
            </a:r>
            <a:r>
              <a:rPr lang="en-US" dirty="0"/>
              <a:t>information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7304" y="1840468"/>
            <a:ext cx="8311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Key Facilitation Skills for Participatory Development </a:t>
            </a:r>
            <a:r>
              <a:rPr lang="en-US" sz="2000" dirty="0">
                <a:solidFill>
                  <a:srgbClr val="C00000"/>
                </a:solidFill>
              </a:rPr>
              <a:t>(</a:t>
            </a:r>
            <a:r>
              <a:rPr lang="en-US" sz="2000" dirty="0" err="1">
                <a:solidFill>
                  <a:srgbClr val="C00000"/>
                </a:solidFill>
              </a:rPr>
              <a:t>VSO</a:t>
            </a:r>
            <a:r>
              <a:rPr lang="en-US" sz="2000" dirty="0">
                <a:solidFill>
                  <a:srgbClr val="C00000"/>
                </a:solidFill>
              </a:rPr>
              <a:t>, </a:t>
            </a:r>
            <a:r>
              <a:rPr lang="en-US" sz="2000" dirty="0" err="1">
                <a:solidFill>
                  <a:srgbClr val="C00000"/>
                </a:solidFill>
              </a:rPr>
              <a:t>n.d.</a:t>
            </a:r>
            <a:r>
              <a:rPr lang="en-US" sz="2000" dirty="0">
                <a:solidFill>
                  <a:srgbClr val="C00000"/>
                </a:solidFill>
              </a:rPr>
              <a:t>)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5057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349" y="394622"/>
            <a:ext cx="8900651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Applying Communication Skills to </a:t>
            </a:r>
            <a:r>
              <a:rPr lang="en-US" b="1" dirty="0" err="1" smtClean="0"/>
              <a:t>CBDRR</a:t>
            </a:r>
            <a:r>
              <a:rPr lang="en-US" b="1" dirty="0" smtClean="0"/>
              <a:t> Facilitation 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37" y="1633896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CBDRR</a:t>
            </a:r>
            <a:r>
              <a:rPr lang="en-US" sz="2400" b="1" dirty="0" smtClean="0">
                <a:solidFill>
                  <a:srgbClr val="C00000"/>
                </a:solidFill>
              </a:rPr>
              <a:t> Facilitation Tips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142624"/>
            <a:ext cx="8077200" cy="44105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31700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262" y="1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Group Exercise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82078808"/>
              </p:ext>
            </p:extLst>
          </p:nvPr>
        </p:nvGraphicFramePr>
        <p:xfrm>
          <a:off x="228600" y="984680"/>
          <a:ext cx="8665698" cy="5672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2849"/>
                <a:gridCol w="4332849"/>
              </a:tblGrid>
              <a:tr h="3560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latin typeface="Calibri" pitchFamily="34" charset="0"/>
                          <a:ea typeface="MS Gothic"/>
                          <a:cs typeface="MS Gothic"/>
                        </a:rPr>
                        <a:t>Non-verbal</a:t>
                      </a:r>
                      <a:endParaRPr lang="en-US" sz="240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latin typeface="Calibri" pitchFamily="34" charset="0"/>
                          <a:ea typeface="MS Gothic"/>
                          <a:cs typeface="MS Gothic"/>
                        </a:rPr>
                        <a:t>Meaning</a:t>
                      </a:r>
                      <a:endParaRPr lang="en-US" sz="240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</a:tr>
              <a:tr h="30107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Hands on hips</a:t>
                      </a:r>
                      <a:endParaRPr lang="en-US" sz="1600" b="0" kern="100" dirty="0" smtClean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Aggressive-resistant &amp; dominant.</a:t>
                      </a:r>
                      <a:endParaRPr lang="en-US" sz="1600" b="0" kern="100" dirty="0" smtClean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Pointing finger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Aggressive-intimidating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1179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Standing 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too close–getting in someone’s space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Aggressive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Thumbs in palms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Scared, nervous, insecure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Hugging body with arms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Passive, scared, closing self in to keep safe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Hand over heart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Sincerity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Chin stroking, head scratching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Signs of thoughtfulness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46015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Arm 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around shoulder, index finger pointing on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shoulder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May seem affectionate, but is a control device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46015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Shrugging 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shoulders–dropped jaw, 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protruded head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May not understand what you are saying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4747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Finger between nose and mouth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May not believe what you are saying, may not believe what is said.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Open palms</a:t>
                      </a:r>
                      <a:endParaRPr lang="en-US" sz="1600" b="0" kern="10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Openness, friendly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47473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Covering 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mouth, pulls head back, narrows eyes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May warn speaker to step back or speak less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loudly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Covering mouth when speaking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Passive, unsure about what is being said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4747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Frowning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Disapproving what is happening, may not under-stand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Hand over nose and mouth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May indicate a negative evaluation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5302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Fist in the air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Power, success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5548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71984502"/>
              </p:ext>
            </p:extLst>
          </p:nvPr>
        </p:nvGraphicFramePr>
        <p:xfrm>
          <a:off x="338138" y="42864"/>
          <a:ext cx="8606020" cy="6593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3010"/>
                <a:gridCol w="4303010"/>
              </a:tblGrid>
              <a:tr h="38121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latin typeface="Calibri" pitchFamily="34" charset="0"/>
                          <a:ea typeface="MS Gothic"/>
                          <a:cs typeface="MS Gothic"/>
                        </a:rPr>
                        <a:t>Non-verbal</a:t>
                      </a:r>
                      <a:endParaRPr lang="en-US" sz="240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latin typeface="Calibri" pitchFamily="34" charset="0"/>
                          <a:ea typeface="MS Gothic"/>
                          <a:cs typeface="MS Gothic"/>
                        </a:rPr>
                        <a:t>Meaning</a:t>
                      </a:r>
                      <a:endParaRPr lang="en-US" sz="240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</a:tr>
              <a:tr h="5082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Punches own palms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Wants to emphasize–may be indicator of 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stress-full 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situation he is talking about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When in a group having hand on your hip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May be warding off people on that side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Sitting turned away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Uncomfortable in that persons presence.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Sitting turned towards </a:t>
                      </a: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someone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Openness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50828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Shoulders down–slumping</a:t>
                      </a:r>
                      <a:endParaRPr lang="en-US" sz="1600" b="0" kern="100" dirty="0" smtClean="0">
                        <a:latin typeface="Calibri" pitchFamily="34" charset="0"/>
                        <a:ea typeface="MS Gothic"/>
                        <a:cs typeface="MS Gothic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Passiveness</a:t>
                      </a:r>
                      <a:endParaRPr lang="en-US" sz="1600" b="0" kern="100" dirty="0" smtClean="0">
                        <a:latin typeface="Calibri" pitchFamily="34" charset="0"/>
                        <a:ea typeface="MS Gothic"/>
                        <a:cs typeface="MS Gothic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76242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Moving from slump to more erect stance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sucking in belly, squaring shoulders (most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evident in men)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Wanting to make an impression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5082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Covering 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or rubbing eyes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Refusing 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to accept something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Narrowing of eyes</a:t>
                      </a:r>
                      <a:endParaRPr lang="en-US" sz="1600" b="0" kern="10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Suspicious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Rubbing hand between eyes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May be uncomfortable with subject matter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Looking down</a:t>
                      </a:r>
                      <a:endParaRPr lang="en-US" sz="1600" b="0" kern="10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Going to a feeling state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Staring at floor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Passive, insecure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50828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Shutting eyes and pointing</a:t>
                      </a:r>
                      <a:endParaRPr lang="en-US" sz="1600" b="0" kern="10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“I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f you can’t see the wisdom of this, then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you really are naive.”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Blinking rapidly, shutting eyes when speaking</a:t>
                      </a:r>
                      <a:endParaRPr lang="en-US" sz="1600" b="0" kern="10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Going deep inside for information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Open, direct, good eye contact without staring</a:t>
                      </a:r>
                      <a:endParaRPr lang="en-US" sz="1600" b="0" kern="10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Assertive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4166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Staring expressionless</a:t>
                      </a:r>
                      <a:endParaRPr lang="en-US" sz="1600" b="0" kern="10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Aggressive</a:t>
                      </a:r>
                      <a:endParaRPr lang="en-US" sz="1600" b="0" kern="100" dirty="0">
                        <a:latin typeface="Calibri" pitchFamily="34" charset="0"/>
                        <a:ea typeface="MS Gothic"/>
                        <a:cs typeface="MS Gothic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8515350" cy="13255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Let’s consider how we apply these skills during the </a:t>
            </a:r>
            <a:r>
              <a:rPr lang="en-US" sz="2800" b="1" dirty="0" err="1" smtClean="0"/>
              <a:t>CBDRR</a:t>
            </a:r>
            <a:r>
              <a:rPr lang="en-US" sz="2800" b="1" dirty="0" smtClean="0"/>
              <a:t> process…</a:t>
            </a:r>
            <a:endParaRPr lang="en-US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rmAutofit lnSpcReduction="10000"/>
          </a:bodyPr>
          <a:lstStyle/>
          <a:p>
            <a:pPr marL="457200" lvl="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dirty="0">
                <a:solidFill>
                  <a:srgbClr val="C00000"/>
                </a:solidFill>
              </a:rPr>
              <a:t>Initiating the work with community </a:t>
            </a:r>
          </a:p>
          <a:p>
            <a:pPr marL="457200" lvl="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en-US" dirty="0">
              <a:solidFill>
                <a:srgbClr val="C00000"/>
              </a:solidFill>
            </a:endParaRPr>
          </a:p>
          <a:p>
            <a:pPr marL="457200" lvl="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dirty="0">
                <a:solidFill>
                  <a:srgbClr val="C00000"/>
                </a:solidFill>
              </a:rPr>
              <a:t>Building Rapport &amp; Understanding the Community </a:t>
            </a:r>
          </a:p>
          <a:p>
            <a:pPr marL="457200" lvl="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en-US" dirty="0">
              <a:solidFill>
                <a:srgbClr val="C00000"/>
              </a:solidFill>
            </a:endParaRPr>
          </a:p>
          <a:p>
            <a:pPr marL="457200" lvl="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dirty="0"/>
              <a:t>Participatory Community Risk Assessment</a:t>
            </a:r>
          </a:p>
          <a:p>
            <a:pPr marL="457200" lvl="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en-US" dirty="0"/>
          </a:p>
          <a:p>
            <a:pPr marL="457200" lvl="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dirty="0"/>
              <a:t>Participatory Risk Reduction Planning</a:t>
            </a:r>
          </a:p>
          <a:p>
            <a:pPr marL="457200" lvl="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en-US" dirty="0"/>
          </a:p>
          <a:p>
            <a:pPr marL="457200" lvl="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dirty="0"/>
              <a:t>Community Managed Implementation</a:t>
            </a:r>
          </a:p>
          <a:p>
            <a:pPr marL="457200" lvl="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en-US" dirty="0"/>
          </a:p>
          <a:p>
            <a:pPr marL="457200" lvl="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dirty="0"/>
              <a:t>Participatory Monitoring and Evaluation.</a:t>
            </a:r>
          </a:p>
          <a:p>
            <a:pPr lvl="0">
              <a:lnSpc>
                <a:spcPct val="80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69638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Any Questions?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8194" name="Picture 2" descr="http://aphroditesbadhabit.files.wordpress.com/2011/06/question_mark_21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132856"/>
            <a:ext cx="2714625" cy="3143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Session Objectives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At the end of this session, the participants will be able to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use various methods of instructional communication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make presentations as an individual and as a member of a team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make use of the CBDRR Facilitators Guidebook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9AB7-A4BE-486C-8D6C-30FB92447F88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4611688"/>
            <a:ext cx="1304925" cy="2246312"/>
            <a:chOff x="762000" y="115888"/>
            <a:chExt cx="1304925" cy="2246312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8200" y="1219200"/>
              <a:ext cx="12287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2000" y="115888"/>
              <a:ext cx="12287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8970707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 "Words for an Instructor to live by “ - SIX P’s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6400800" cy="4525963"/>
          </a:xfrm>
        </p:spPr>
        <p:txBody>
          <a:bodyPr/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en-US" sz="3200" b="1" dirty="0" smtClean="0">
                <a:solidFill>
                  <a:srgbClr val="C00000"/>
                </a:solidFill>
                <a:cs typeface="Cordia New" pitchFamily="34" charset="-34"/>
              </a:rPr>
              <a:t>Plan</a:t>
            </a:r>
          </a:p>
          <a:p>
            <a:pPr marL="514350" indent="-514350" eaLnBrk="1" hangingPunct="1">
              <a:buNone/>
            </a:pPr>
            <a:endParaRPr lang="en-US" dirty="0" smtClean="0">
              <a:solidFill>
                <a:srgbClr val="C00000"/>
              </a:solidFill>
              <a:cs typeface="Cordia New" pitchFamily="34" charset="-34"/>
            </a:endParaRPr>
          </a:p>
          <a:p>
            <a:r>
              <a:rPr lang="en-US" dirty="0" smtClean="0">
                <a:cs typeface="Cordia New" pitchFamily="34" charset="-34"/>
              </a:rPr>
              <a:t>Content - Objectives, subject matter, key points</a:t>
            </a:r>
          </a:p>
          <a:p>
            <a:r>
              <a:rPr lang="en-US" dirty="0" smtClean="0">
                <a:cs typeface="Cordia New" pitchFamily="34" charset="-34"/>
              </a:rPr>
              <a:t>Visual aids - Should support presentation</a:t>
            </a:r>
          </a:p>
          <a:p>
            <a:r>
              <a:rPr lang="en-US" dirty="0" smtClean="0">
                <a:cs typeface="Cordia New" pitchFamily="34" charset="-34"/>
              </a:rPr>
              <a:t>Exercises - Should support the learning</a:t>
            </a:r>
          </a:p>
          <a:p>
            <a:pPr eaLnBrk="1" hangingPunct="1"/>
            <a:endParaRPr lang="en-US" dirty="0" smtClean="0">
              <a:cs typeface="Cordia New" pitchFamily="34" charset="-34"/>
            </a:endParaRPr>
          </a:p>
        </p:txBody>
      </p:sp>
      <p:pic>
        <p:nvPicPr>
          <p:cNvPr id="1026" name="Picture 2" descr="C:\Users\user\AppData\Local\Microsoft\Windows\Temporary Internet Files\Content.IE5\NC9SQLTE\MC90043492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12420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395288" y="1072587"/>
            <a:ext cx="8254641" cy="2761994"/>
          </a:xfrm>
        </p:spPr>
        <p:txBody>
          <a:bodyPr>
            <a:normAutofit fontScale="92500"/>
          </a:bodyPr>
          <a:lstStyle/>
          <a:p>
            <a:pPr eaLnBrk="1" hangingPunct="1">
              <a:buFont typeface="Arial" charset="0"/>
              <a:buNone/>
            </a:pPr>
            <a:r>
              <a:rPr lang="en-US" sz="3200" b="1" dirty="0" smtClean="0">
                <a:solidFill>
                  <a:srgbClr val="C00000"/>
                </a:solidFill>
                <a:cs typeface="Cordia New" pitchFamily="34" charset="-34"/>
              </a:rPr>
              <a:t>2. Prepare</a:t>
            </a:r>
          </a:p>
          <a:p>
            <a:pPr eaLnBrk="1" hangingPunct="1">
              <a:buFont typeface="Arial" charset="0"/>
              <a:buNone/>
            </a:pPr>
            <a:endParaRPr lang="en-US" b="1" dirty="0" smtClean="0">
              <a:solidFill>
                <a:srgbClr val="C00000"/>
              </a:solidFill>
              <a:cs typeface="Cordia New" pitchFamily="34" charset="-34"/>
            </a:endParaRPr>
          </a:p>
          <a:p>
            <a:r>
              <a:rPr lang="en-US" dirty="0" smtClean="0">
                <a:cs typeface="Cordia New" pitchFamily="34" charset="-34"/>
              </a:rPr>
              <a:t>Lesson plan - Road map/keeps you in sequence</a:t>
            </a:r>
          </a:p>
          <a:p>
            <a:r>
              <a:rPr lang="en-US" dirty="0" smtClean="0">
                <a:cs typeface="Cordia New" pitchFamily="34" charset="-34"/>
              </a:rPr>
              <a:t>Visual aids  - Quality, well done, relevant</a:t>
            </a:r>
          </a:p>
          <a:p>
            <a:r>
              <a:rPr lang="en-US" dirty="0" smtClean="0">
                <a:cs typeface="Cordia New" pitchFamily="34" charset="-34"/>
              </a:rPr>
              <a:t>Practice - Physical run through with aids and equipment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227" y="3841955"/>
            <a:ext cx="4142591" cy="267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68314" y="1124462"/>
            <a:ext cx="6008687" cy="5927725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sz="3200" b="1" dirty="0" smtClean="0">
                <a:solidFill>
                  <a:srgbClr val="C00000"/>
                </a:solidFill>
                <a:cs typeface="Cordia New" pitchFamily="34" charset="-34"/>
              </a:rPr>
              <a:t>3. Personal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solidFill>
                <a:srgbClr val="C00000"/>
              </a:solidFill>
              <a:cs typeface="Cordia New" pitchFamily="34" charset="-34"/>
            </a:endParaRPr>
          </a:p>
          <a:p>
            <a:r>
              <a:rPr lang="en-US" dirty="0" smtClean="0">
                <a:cs typeface="Cordia New" pitchFamily="34" charset="-34"/>
              </a:rPr>
              <a:t>Dress - Appropriate to audience, comfortable</a:t>
            </a:r>
          </a:p>
          <a:p>
            <a:r>
              <a:rPr lang="en-US" dirty="0" smtClean="0">
                <a:cs typeface="Cordia New" pitchFamily="34" charset="-34"/>
              </a:rPr>
              <a:t>Playthings - </a:t>
            </a:r>
            <a:r>
              <a:rPr lang="en-US" dirty="0" err="1" smtClean="0">
                <a:cs typeface="Cordia New" pitchFamily="34" charset="-34"/>
              </a:rPr>
              <a:t>Jewellery</a:t>
            </a:r>
            <a:r>
              <a:rPr lang="en-US" dirty="0" smtClean="0">
                <a:cs typeface="Cordia New" pitchFamily="34" charset="-34"/>
              </a:rPr>
              <a:t>, pointer, pens, money</a:t>
            </a:r>
          </a:p>
          <a:p>
            <a:r>
              <a:rPr lang="en-US" dirty="0" smtClean="0">
                <a:cs typeface="Cordia New" pitchFamily="34" charset="-34"/>
              </a:rPr>
              <a:t>Attitude  - Positive, upbeat</a:t>
            </a:r>
          </a:p>
          <a:p>
            <a:r>
              <a:rPr lang="en-US" dirty="0" smtClean="0">
                <a:cs typeface="Cordia New" pitchFamily="34" charset="-34"/>
              </a:rPr>
              <a:t>Visualization  - Practice in your mind</a:t>
            </a:r>
          </a:p>
          <a:p>
            <a:r>
              <a:rPr lang="en-US" dirty="0" smtClean="0">
                <a:cs typeface="Cordia New" pitchFamily="34" charset="-34"/>
              </a:rPr>
              <a:t>Perception  - Individual, be on lookout - exercise</a:t>
            </a:r>
          </a:p>
        </p:txBody>
      </p:sp>
      <p:pic>
        <p:nvPicPr>
          <p:cNvPr id="3074" name="Picture 2" descr="C:\Users\user\AppData\Local\Microsoft\Windows\Temporary Internet Files\Content.IE5\N9X24LBU\MP90042305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371600"/>
            <a:ext cx="2097024" cy="20970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AppData\Local\Microsoft\Windows\Temporary Internet Files\Content.IE5\I933UW1Q\MC9004418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439" y="4092575"/>
            <a:ext cx="1787525" cy="1447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90437" y="962231"/>
            <a:ext cx="6084887" cy="5394325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sz="3200" b="1" dirty="0" smtClean="0">
                <a:solidFill>
                  <a:srgbClr val="C00000"/>
                </a:solidFill>
                <a:cs typeface="Cordia New" pitchFamily="34" charset="-34"/>
              </a:rPr>
              <a:t>4. Presentation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solidFill>
                <a:srgbClr val="C00000"/>
              </a:solidFill>
              <a:cs typeface="Cordia New" pitchFamily="34" charset="-34"/>
            </a:endParaRPr>
          </a:p>
          <a:p>
            <a:r>
              <a:rPr lang="en-US" dirty="0" smtClean="0">
                <a:cs typeface="Cordia New" pitchFamily="34" charset="-34"/>
              </a:rPr>
              <a:t>Energy - Enthusiasm, positive, mean it</a:t>
            </a:r>
          </a:p>
          <a:p>
            <a:r>
              <a:rPr lang="en-US" dirty="0" smtClean="0">
                <a:cs typeface="Cordia New" pitchFamily="34" charset="-34"/>
              </a:rPr>
              <a:t>Style  - Relax, natural</a:t>
            </a:r>
          </a:p>
          <a:p>
            <a:r>
              <a:rPr lang="en-US" dirty="0" smtClean="0">
                <a:cs typeface="Cordia New" pitchFamily="34" charset="-34"/>
              </a:rPr>
              <a:t>Activity  - Movement, standing, sitting, rear of podium, notes, mike</a:t>
            </a:r>
          </a:p>
          <a:p>
            <a:r>
              <a:rPr lang="en-US" dirty="0" smtClean="0">
                <a:cs typeface="Cordia New" pitchFamily="34" charset="-34"/>
              </a:rPr>
              <a:t>Equipment - Know it, try it out, check, be prepared if it fails</a:t>
            </a:r>
          </a:p>
          <a:p>
            <a:r>
              <a:rPr lang="en-US" dirty="0" smtClean="0">
                <a:cs typeface="Cordia New" pitchFamily="34" charset="-34"/>
              </a:rPr>
              <a:t>Handouts - Give handout when appropriate</a:t>
            </a:r>
          </a:p>
          <a:p>
            <a:pPr eaLnBrk="1" hangingPunct="1"/>
            <a:endParaRPr lang="en-US" dirty="0" smtClean="0">
              <a:cs typeface="Cordia New" pitchFamily="34" charset="-34"/>
            </a:endParaRPr>
          </a:p>
        </p:txBody>
      </p:sp>
      <p:sp>
        <p:nvSpPr>
          <p:cNvPr id="2" name="AutoShape 2" descr="data:image/jpeg;base64,/9j/4AAQSkZJRgABAQAAAQABAAD/2wCEAAkGBxQQEhUUEhQVFRQVGBUYFhYWFhgWFRQUFhUYFhYXFxQYHCggGBolHBQVITEhJSkrLi4uFx8zODMsNygtLisBCgoKDg0OGxAQGywkICQsLCwsLC8yLywsLCwvLCwsLCwsLC8sLCwsLCwsLCwsLCwsLCwsLCwsLCwsLCwsLCwsLP/AABEIAL0BCgMBEQACEQEDEQH/xAAcAAABBQEBAQAAAAAAAAAAAAAAAQMEBQYCBwj/xABGEAABAwICBgUIBwgABgMAAAABAAIDBBESIQUGMUFRoRNhcYGRByIyUpKiscEUM0JicoLRFiM0Q7LC4fAVU7PS4vEkc6P/xAAbAQEAAgMBAQAAAAAAAAAAAAAAAgMBBAUGB//EADkRAAIBAwEEBgkDBAMBAQAAAAABAgMEETEFEiFBMlFhcZHwExQzgaGxwdHhIkJSFSM08SRi4iUG/9oADAMBAAIRAxEAPwD3FACAEAIAQAgBACAEAIAQAgBACARAKgBACAEAIAQAgBACAEAIAQAgBACAEAIAQAgBACAEAIAQAgBACAEAIAQAgBAIgBACAEAj3gC5NhxOxAUVZrhSREt6VrnDc3zjyUt3rMZ6kRo9eaY+lib22B8Cs7qejGX1DtPrW2Sz44zJERfEw3e3O3nRkDLLcT8bTdF4zkxvFzo7SMdQzHE8Pbci4ysRtBBzBVLWCRKQAgBACAEAIAQAgBACAEAIAQAgBACAEAIAQAgBACAEAIAQCIAQGL1/1/box0cTIumnkGINLsLWsva7nWJzINh1FVzqKJfRo+kZT6G8rBlcGTUjmnO7o5GuaAN5xAEBQp1lN4RbWtHTjvNkJmttLXzuFdVdDE02bAA9rXji+UC1uq6tdWKeEyhUJtZwehaCqKItApHU5bwicw+OHO/asqSZCUJR1RPr6NszHMeAQ4EZgG1xa9iskTzHTurFVSxnoYnSgEECEjzxcXaWONwNhIzBwqxTDSLbySaDq4G1E9YDG+oczBCTcsZGHWJAyBOPtyCg3kHoKwAQAgBACAEAIAQAgBACAEAIAQAgBACAEAIAQAgBAITbagxkrKzWOli9OeO43A4ney25VE7mlDWSNunY3FTowfy+ZR1flDpmm0bJZTus0NB9o4uS15bRp6RTZvU9iV2szaj8fx8SIdZtIz/w9FgHGTEfAuwD4qPrNxPowx3+UW+oWNL2tbPd+N45fonS0/11WyBp3MNiPYA/qR07mXTmkZVzs6l7Ok5Pt/LfyPLYaD6VpKWPpjIGOczpnXJLYwcTrEk/ZdYX3hFTbap5znmRncxea27jC4I1H7MxulEMLnMxNHnPzL3nNgFgBY3GzrW7C3UItQ1fM5c7t1JRdRcE9EZR1EMw4bDY7872K47bi8HfSjJEeXRMe21iNhFwR4LKqyIulBkuk0jWU/1FZO232S8vb7L7hXRuZIonaQkXdH5SNJxWDnQTj78Za498ZAHgr43fWa07Bci+ovLCR/EUTx1wyB/uuDbeKuVzBmtKxmjQUHlT0dLk6V8J4Sxub7wBbzViqxZRK3muRptH6bpqgXhnik/BI1x8AVNNMrcWtUWCyREQCoAQAgBACAEAIAQAgBACAEAIAQESq0pDF6crGngXC/htVU69OHSkkXU7erU6MW/cU9XrrTM2F7/wtsPF9lqT2lQjpl+e3Bu09k3EtcL3/bJCOtdRL/D0jjwc7ERyAHvKv16tP2dN+/z9S/8AptCn7Wqu5Y/PyOXQ6Vm9J8cDerCDyDjzTdvZ6tR8+/5md/Z1LROT893yGHan9JnU1kknULnm4u+Cg7SL9pUb8+8mtpuPsaSXnswTKfVqij/lGQ8ZHEj2b25KcaVvHSOe8pnfXc/3Y7vP1LOB7IhaKOOMfdaB8Faqu7wikjVlGU3mcm+9iuqnHa4/D4KLqzfMKlFcir0/pH6PTTTH7DHEdbrWaPEhQ1LFHkeL6tMfFhlabPuXXIve+RvuNxfLfdRlVcJ5XI3Y0YzpOL5mik0hJG4ujZGyQggPAcXMByODESGHrzstp7SzHCXE0o7M/Vly4FVHSkbvn81y5Sb4nWSSWBx0Z6+8FRyZGHMUsgacO1SUjBwWghSTBw6C+3Mf7xTeMNdZFk0cx2eEXG8Cx7rKaqNcyDpxfInUWkquD6irnZ1dIXN9l1wrY3EkUytacuRf0XlF0nFbE6GcD148Lj3sIHJWq76yiWz4vQvaPywEZVFE8dcMgf7rgPiro3MWa87GS0L+g8qmjpMnSvhPCWNzR7QBbzVqqxZryt5o02jtO01T9RUQyfgka4+AN1PKKnCS1RYrJERAKgBACAEAIAQFPpbWOKA4fTf6rdx6zu+K0q99TpPGr6kbtvYVa3HRdbKz6bX1H1cYhad7rA2/Nc8lr+lvKvRjurz1/Y2vRWNHpy3n2fj7nD9XppP4irJG9rbkczbkouzqS9rV93n7Elf0oexpe9+fqOQas0jNofIfvOsPBtlmNpbQ5N+fcRltC6no0vPbksIIoovqoY2dYaL+O1XRlCHQgka0pVKnTm2OPq3Hf4ZI603zIqlFchhz77c1W23qWKODm6wSwIShnAmJDOBMSwMGH8q9cRTxwN9KZ4v+Bmf9Rb4KSxzLKcXngZeliwgDhlu3LTk02dEsKhmYNjbs/TtVfvIoRuH1rdtwsYkZFfFcZOv2FRy+YNHqho5oZJUOBLoy4Mzy+rzy35vC6+zaKkt99eEcnaVeSfo1pjidthEzg18ULyd7ow05C5Jcyx2ArpztqUulFHNhc1Y9GTGJ9XoHC/RSNGHFiikxNw3IvhkF9oOV9y1pbPpPTKNqO0qy1wysn1VjI82a19nSxEX/ADNxAqiWzpLoyNiO1IvpRIM2qc/2AyX/AOuRpPsuIPJUStK0eRswvqEueO8rKjRssOUkUjPxsIHjZUShKOqwbMKsJdFpkN8Y6uYUUybG+jP+m6zkDbgdhafAFSXeRfcRZaGN21rb8fRKmpyXMg6cHy+hNotI1VP9RVVEY4dI5zB+R1xyVsbiSKpWlN8j2LyVa0y6Rpn9PYywvwOeAAJAWghxAyDtoNssutb1OW8uJya9NQlhG2VhQCAEAIAQGX0rpWSok+j0v55BsA32O4de/cuVXuZ1p+hoe9+fPUda3toUYemr+5efPWSdG6Kiptgxyb3ncfujcp0qNO36PGXWU17mpX14R6vuS3yE7SpSnJ6spUUtBslQJnBKwSwckoSwckrBlI5JWCWDkuQlg5xIZwIXIZwJiQYPK9c67p9IloPmwNDfzek437XAflWJ8ImxRWBInnqPePmtVmwTqchwwkbNhUGyIj4es/72qOUZyI+i7PBBvHoGrFKGUbA5uIPzIN88bi4Z2yywL0FnHdox8fE87ey368vDwJf/AA6EnzRI0g7WEOse4kjktvfZq4OZdHlwIbOPOFsL24chb7O47NyypIYYjKGWMACIFo9R203aSfOzzw2PUdyZTHEiuhjFulhLbcWEAejcAjM7HHP1t21Z48mOHMqo5ZGei9wHAONvDYptJkclRrs03pwGtxGMve4NaC7G84b2AvYN5rhbR3VNJcDu7M3nBtszDoL7WjwWgpM6XA4+jAbrdhKlvMJI4lpj/wC0Ug0RZKYgZgdysUzG6emeQimw0MriLY53eDY2D9V16PROBc8JYZ6SrTXBACAEBRa16SMbBFH9ZLkLbQ3YbdZvbxXPv67hFU4dKR0Nn26nJ1J9GJ1o2hFLGGD0zm93E8OwLFOmrenuLV6sjXrO4qbz05IdKiQOXFCSINRpWFnpSN7AcR8BdUyr046yRsQtqstIsrKjWiJvote7uDRzz5Kl3kOWWbUNn1Hq0ivk1vI2Qjvf/wCKh65/1+P4NhbNX8vh+RYdcmfzInDra4O5ED4qcbqL6Sfz+xiWzZftkvfw+5eUFdHUNLoXh9vSbse3tYc7dYuFsxxNZg8/PwNKpTlSeKix8n7xwuWBg5LkJYOcSGcDVTUCNjnu2NBcewC5QYPHdGPMjpJXDOR7nGxO83+JPgoVXyNiCwi3YR18itdkyXE0biPC3wUGwTIhfLE0jtzVbI5O3U53DPZuPYsa8EN5Liz0qKBrWMjDmtIFhf1QMItZwOwL1cVupLqPLye823zFfSOP3h2h3UfTaf6lkDopXWGy3q3IsOG1wPggGhSlueE34ttfh9gtv4LBk66ZzR6R4WJG3b9sNJyvvQHMkbXXxxsd14S07fWAI5rO80MI8912Y11W8DYwMYM9ga0G2Y4uK4V7UzWfZ/v6nesI7tFduTPGLrd3WVHA3Bt8Z3OPeLrOEBhzX+sO8WUsIcSPVyODHHzTYHYepSjFZMNvB615I4S3RkJIsXuld/8Aq4DkAuxRWIHBu5N1XnsNkrTWFQAgBAZOgP0iullObYRZvaLtHwcVyKT9LdSqPSOny+52K39m0jTWstfn9i3c6+atby8s0UsGW1m0hNFKGseWsLQRYC97kHzrX3c1zrurUhPCeFg7FjQpTp70ll5KCSRz/Tc534iT8Vz5Scuk8nSjGMeikjksUSWRp7VJGSPIFNEiLIFNEkMwVL4XiSNxa9puHDaP1HUrYScXmL4icI1IuMllM9J0ZpFtXAJmgNcDhlaNjX8R907e9dPKqQ9Ivf3nAnSdCr6J6axfZ+BZJgNpVbkkWKDZHfWcB4qDqdRaqPWZfX3SJZSubfOUhg3ZHN3IHxWaeZS4ipFRjwMrRQYGtHAdW3eozeXkylhYLOG/+hVNGSaxvFv+e5VMwPiIcD3j/KryMk7QlK188YHrB1rEeh539q2LSO9Xiu3PgUXc3GjLw8T0Koidc5GwAA22OY9Vxv3tXpTzozhANr2dlsIB2EG4GAnmsGR4Svb9rL7wy2/eb/dvQDkdY7gDbaRf+3GhnA8ytaciDfhk6/cDfksAGticRYAOGzLC7j1HdyQyeVaUd0k0r8Q897zt3YjblZebrScqkn2s9HRW7TiuwgSQn/c1hMsyR5GncPFSz1mSNL1jwJWUwVmlbCN23Z1EZmyvpvMiE+ie5eT2HBo2kFrXhY7h6Yx/3LsU+ijz9f2ku80CmVCoAQHErrNJ4AnwCxJ4WTMVlpGW1PH7iR290lvAA/Mrj2HsJS639jr7Tf8AejHqRalXGmjP61UTpOjLGlxBcCBwNiCerLmtK8pSnhxWTpWFaMN5SeCkn0bJE0Oe2wJttBN7E7uxc+pQnCO9JHRhcU6kt2LIxKpLi31coYphLjbicwNLczaxJByG3ZzXRsqNOopby4rBoXtapTcN14TyTptEQnLox3XHMFbLt6f8SiNzV/kZjT+huhGNhJZexvtad3aFq1aO5xWh0ra49J+mWpnJVWjcRofJ5U//ACHw382eNw/OzzmnwxLes3mTh1o5+1I4pxq/xa8HqXJcqgkcFyGcGH1zqRLUxRboxjPa7/DR4q+nwg2a1XDmoiQgcSqmSLCKO+x3JVyZgmxQfeHMKmTGewlRwu3WPeq8mMovtUqcmckj0W9W0n9AV0tlwzUcupfM5+0J/wBtRXNmnEjm2zcOAJI4X+saev7S7hyB36S4jYHD8JI2X2sxfBYMiwysByYAcz5pG38NwSe7egHHviJ84AH7zS07eJA3oZOzTtcLhxt2hw964QEepjMTHvuLNa42sRsblsNuSjOW7FslBZkkeXOdfa3cvKpnpMY0ZFkLeBHcrUzOGNOt63MqSY4kWUcCpp5BS6dv0Z2bv1+SupY3iM1lYPojQ0HR08LPUijb7LAPku3FYSPOTeZNkxZIioAQHEzbtI4gjxCxJZTRmLw0zKanP/cSt3tkv4gfoVyLH2Eo9T+x19pr+9GXWi2KtNRHDisEkVmno8UD+oB3sm55XWvdR3qT8fA27SW7VXgYwvXHwdwutTZwKkNOyRj2csX9p8V0NmyxWw+aa+pobShmhvLk0/p9Tbu0W3c4jwK7roLrOCrmXNFPrFoY/R5TjFgxxta3oi/yWtcW79HJ55G7aXa9LFY5o8lkK4yPUIstTCfp9Pb1z4YHX5LbtPaxNTaH+LPu+qNNXlzHuu0gYnWuCMrm21ZqQakyijJSisNaIranSjY2lzr2Av5oxE9QA2lQUcvBfJbsXJnnLtMNdPJLK17C85AgXA3DMg7AFtui3FKLOT6wt5totabScJ+2B+K7f6hZUOjNci1V4PmXNPZ4u1wPZY/BUTTWqJxknoyZHTnjY9yoeCe8PiBx+0ocDOV1E6jqp4r4HDO174r5XtZzXggZneti2u5UM7qXE1ri2p1sNvGCyh1pqGbRiA4OB5Obf3lvx2qv3RNOWzJftkSWa4sJ/ewZ8cJv7mM7+pbMdoUXq8d5RLZ9ePLJYRay0rxYvez8VnZ/hfc8lsRr05dGSNaVGpHVMsKaeJ5GCZluAJYdnq4gD7KtKyYaEbQRc7y0fFmE80BXaxOdHTS3N7gNFiT6TgDkc9l961b2W7Ql4eJsWkd6tE88e/iRzHxXnkkd/AxJ2fA/NTSMEOZ2WbeR+SkokiulkZ2dxCtUWYyV2kIg90TA705Gt8SB81fRTcsMrqvEc5PpQCy7R5wEAqAEAIDI6BHR1tVD613AdhuOUg8FybZbtxVp9fHz4nYu/wBdrSq9XDz4FqVI1UNuKEkNTMxAtOwgg94sotZWCyLw8nnDiRcHaMj2jJcTGOB6RceKH9GVfRTxP9V7Sey9nciVbQluVIy6miuvT36Uo9aZ6++QNF3EAcSbDxXq20lxPGJNvCMNrxrZGYnQQODy/J725ta3eAftE7Mutcy8u4uLpwec6s7mzdnTU1VqLGNFzyeayOXLR6JGp8mGjjLV9LbzYWk3++8FrR4Yz3Lfsaeam91HK2xWUKG5zk/guP2PXCuyeVMzr3q26tpXxwdGya7HNc4WBwuuWlwBLb8c1VOlGSxgvp3E4PV47zzGfVfScAs+ldI3jGY5W+zfF7q587GWco6kNoU5LEviUdXFC3KopehP3mSU5v7t1W43EOv5lq9XqaY9w2NEUr845JYzuza8fAO5qPrNRapMw7aL0ZJh0bVM+prGP6nlzT4ODxzWHWpS6cPPwI+iqx0ZMFXpGL06fpG+tHZ1/YLj7qh6O3no8ee0KpUjqvPuHItcGsIE0ckbjuIz8HYTyUJWLfGLyWK4T1Ra0+scD/5rW/juzm4W5qh2tRci1VaZaQWeMTC13W0h3Nt1VKE49JMmqkXwTJBLrWIB7QFXwDjEYNK3fGB1tJaeStjVnDoyaKpUYS1QsTnR/VyTM7HXH6rahtCtH92e8olY0nyO6nSM8rcEkr3NBvbAAbjYSdpWa97KtDclgUbSNKW8uJWyk8b9rT+i1YwibZBmk4tv2Aq5Q7TOCNI4H1h2E/BSUWYIrh97uICnxMDOjaPpK+jbYfXRnZbJr2u/tK27Z5ka90sQb7GfQy6xwAQCoAQAgMjpQ9DpOF+6Voaesm7P+xcqt/bvYS61j6fY7ND+7YTj/F5+v3LacWcR1qc1iTRpweUhlygWIae6yw2WJZMDrLD0VTK3cSHDse0O+JK51zT3KrXv8Tu2c/SUYv3eHAqXPVODZwFXWPk9N7n/AInF3xKm3KXSeTEKcYdFJdxDe9ZSLMDmjNGy1UgjhbicdvqtHrOO4K6nTlUeIorrVoUYb83hedD2XQOi4tHU4ZiHGR5yxvO08gAOAC7dOEKFPi+9nkbitUvK2Uu5dSIlZrhG30GOf1nzRzz5LXntGC6Kb+Bt0tj1JdOSXxII15N/qL9j8/6VUtpcej8fwbP9CWPafD8ltFrREHBk7ZKdx2dK2zT2PGS2leQziacX2/c0ZbLquO9Samv+r4+GpdEB4zs5p7CCFt6nOaaZSV2ptDMSX0sWI/aa3o3e0yxUZQjLVE41px0ZR1fkupT9VJPF1Bwkb74J5qiVpTlyNiN9VWvEq5fJ5VxZwVMb+AeHxHxaXDktaezovRmxHaK/dEhOpdJsBDoHSsBIOExzNyy9E2cfBazsKkeMfgXK5t568CmqzTbKmiZETtOB9M6/a3DdQbuIa/HiWKnTl0JfEYGhKJ5xRyzwncbtkb4kB3vIrprWPgHRn157yTHourZ/D17JOqQuafB4ePgsutQn0l4r6kcTjy8GOPqdJxenTCUetHZ1/YcT7qi6FCfRfx+5lVmtfPgMftkxhtPA+N3Aix8HYTyVbspftZNVyZHrLSv/AJgb+LE3mcuaqdtVXIkqseseE7H5sdccWuDvgo7rjqiyMk9GhiQn1j3gqSaJkSZx3ub3j/CmsGCFLfg099lau8wSdSWOk0vTAssGY3bb7I3/ADst21S3lxNO8k1TfA94XTOIKgBACAEBkvKEwtZDMNscnxGIc4x4rl7TWFCouT/P0Oxsd70p0nzX4+pb1bg4hw2OaHDvCtrdLPWadNNLdfIjOKpZciFK/EQNxICqb3ng2YrdWTPeVCnwTxvGx8du9jv0ePBNo08VFLrXyNrY1TepSj1P5/6MWZFoYOxgudX9WJq5pdG6NrWuwkuJvewPogHcQtmhazqrMcGndX9K2ajNPL48DV6P8mkYN55nP+6wYB3k3PhZb0NnRXSeTlVdtzfCnHHfxNlo3RsVMzBCxrG9QzJ4k7SesrfhTjBYisHIrVqlaW9N5Zj9OVpmeST5oJDRuA49pXEuazqTzy5HobOiqUEub1KWVq1mdCLJmq9B01Sy481nnn8vo+8R4LYs6W/VXZx8+8o2jX9FbSxq+Hjr8D0OqpmStLJGhzTtDhcLuyhGSxJZR5OnUnTlvQeH2GVgLtGVDIsRdSTmzMRuYZPVv6uY/wBBvz45taqhnMJadjO3Pd2jbyq4xVhrj9y6+/zzWNgukcERAI91gTwzQyll4K7V6qE0DJG7HgP9oX+ajGW8kydam6VSUHqm14FhLbCcViLEm+YspFZ8+T6IvTTVVrOkmcWWytiJdlbd5wCudvTlDMkjCuasZYUmR9QqOeur/oxlc2NrHvc4NaXDDYDaPWcFo1bCi+WDdhtCqtcM9Gl1Cq47mGpjfwDmviPtNLhyWnPZsX0WbEdoRfSiQ6mg0nELSQGVv3XRyt9l1nHwWtLZ1RaFyubeevAzGkm04v8ASaJsR3nA+nN+0YbqO5cU+b+f3LVCjLR/Eq5NCUb845JojusWyN8bYuakrmqtUn8A7ZPRnI0bUx/U1rXjhJibyeHhZ9PTl04fX7GPQVY9FnL6qtj9OBkg4ssb+w6/urKjby0ePPaP+RHVZ89hHdrE0ZSxPjP+7nWKn6tnovJj1nHCSNR5J6mOXSuIHZDJhByJPmg2y4EratoOL4mteVIyhw7D3JbxyxUAIAQAgKbXCn6SjlG9oDx+Qhx5ArVvYb1CXZx8OJvbOqblzHt4ePAhaDn6WjgdvaCw/kOH+1a0HvUIP3efAuuYblzOPXx8eP1EqH3yVMnngTpx5nFE28rB94cs/klJZqJdpOq8U5PsIflWpsVMyT/lyC/4Xgt+OFbW0IZpp9TMbFqYrOPWvl5Z5UXrkYPT4N95I6395PETtax4HYS139TF0tny4yj7zhbcp/phPvX1+56auoecBAYPSlKY3uaeOXWDsK8/WpuE3FnpreqqkFJFXK1Us3Ys5pdIS05JidhLrXyBvbZtHWpU606fQeDNS3pV0lUWcd52/WqrH833GforPXa/8vgiK2VaP9nxf3Ik2lqmtfFC92K8jS2zWgh2y9wNwJUXXq15Rg3nijYhaW1nCdWKx+l54s9aXojwohKArdP1OCnmI9Lo5MI3l2E4QOJuozzuvBbQ3fSx3nhZWfEzmok80NJHHJC/G0EWJAyBOHO/CyzQozVNKXAu2pcUZ3U50nlPj8OPxJ2ntKytp5f3YF2OaDjuQXDCDbD1q/0Pac/0qZitZ6cQ0NNFxu89hz+ACuemCuPSbI/kOiaJqqZzgHOwRtBOZBJe+3uKioXxPYmvuqiR0gEc0EWIuOBQFNXapUU5vJTRXP2mtDHe0yxUZQjLVFkas46NmfrfJZSO+qknhPU/GPCQOPNVStqb5F8b2suZRVfktqmZw1Ub+AkY6M+00uHJUSsYvRmxDaU10kUtZqppSEZ04lHGJ7Hj2SQ4+ColYST4GytpQlr8RPJ9oiY6Tic6kfD0Re58hidFYYHAC5ABuSBbPaVdRo1IyWW8GtcXFKUHhLJ7kt85gqAEAIAQDc8Qe1zTscCD2EWKxJZTTJQk4yUlyMVqTIfo9RCfSikv2XyPNjlyLXPoJw5xfn6nd2ml6eFRaSXn5omvVZUiRodt5m9Vzyt81farNVFd08UmStc6TpqGoaBc9GXD8TPPHNq37iO9TkjVsKno7mEu3HjwPBsa4OD2xo/J1W9HpCLhIHxn8zSR7zWras3u1V2nP2pT37WXZh+fcz3Bdo8aCAiaR0eydtnbRscNo/x1KmtQjVWGX0LidF5j4GVr9XJm+iA8dWR9k/JcupZVY6cTt0do0ZdLgymm0XN/ypPYd+i1nQqfxfgdCF1R/mvFCQas1MpyjLRxf5oHdt5KcbOtP9uO8T2nbU1xlnu4/g2GrerDKTzyccpFsVrBo3ho+a6ltZxo8XxfnQ4N/tOd1+hcI9XX3l64rcOWQa2swjLM7v8APUpQg5PBGUsIpnuucTjidxOwdTRuC3oQUVwNeUnI4k0nh3o1HmY3Sqq9ImciMfaI5G/xso5XIko4KnyovDSGD+XFYdps0KtaEorizIaErGwRYd5cXX332DkAtikktSTRqNB+UB0Lg2Yl8WzFtezt9Yc/go1raL/VDwMxl1np9DpBsrQ5rgQQCCDcEHYQVzywmgoBUAIAQAgBACAVACAEAIAQGI0Q3odKVMOxszS4dZNn/wBz/Bcukt26nD+S8/NnduH6Swp1OcXj6fREt4WuQiTtAt/eOPBvxI/Rbdmv1t9hr3j/AEJdpePaCCDsIsewronOTw8nzfVUxjlfDmXMe9ltrjgcW7Nu5cCUGpNH0CE9+Cqcmk/HiXOgtXq0yxSR00vmSMfdw6Mea4O2yFt9itpUam8mloadzd2yhKEprimuvVdmT3gLtHihiqmc22EX45H5KE5NaFtOEZasbq67omNcRe+69rZXWJ1N1JsnSoekk4p6EH9o4x6TXjwPzVXrUeZsf06o9Gjpus1Nvkw/ia4c7J63S6zD2Zc8o596JEOm6d/ozxE8Mbb+F1ONxSlpJeJVKyuI605eDJ4KuNUjVclggKGsnzt49q3KUVGOSifFkCZ5KlKYUSprbqtvJNC6n0+OpudxHLP5LGkWzDM/5QajpJ3ji8N7mi55qcY6IjHQxziVJSLBl0ZU1IYNn5OdPugk+jvPmOuY7/ZdtLew5ntHWtevD9yMo9joqnEFrEiYEAIAQCoBEAqAEAIAQAgBAYfWo9BpKjm2B9mH2sB5SjwXNuf0XMJ9fDz4ndsf7tjVpdXH6/QtNIMwyOHXfxz+aqrR3ajRr0JZgmTdX2+mewfH9Vs2S1ZRevoot1vGiNRU7GklrWtLjckAAknaSRtKwkkSc5Pg2OrJEEBHlqw02N1BzSeC2NFyWUFTVMZYPIF+IukpxjqKdKc+MURXmlk29Ee3CCq36GXUXL1qGm98SPNq3Sy/Y72vd+tlCVrRlyLobSuqfPxSKqq8n1O/Y+Vve1w5tVEtmU3o2btP/wDQXEdYxfivqa1rbC3BdE4TeXkrNNyYYnu4NJ8AhgqJI7uceJ5blvR6KKHqL9HUGZRX11HkVEkVmidJGilcSzGwg7MnA7Ljj2KTjlYDRktLTdLJiAd9s2IAsXHaczsFlNzwFEgNoVVkkBo8lJMHIhwEPbtaQ4drTcfBXJKSwYPYNW6zE0HiAfFc4maiMoDtACAEAIBUAIAQAgBACAxvlRpyaVkjfSikBvwDgR/VgWhtCOaakuTO1sOaVdwekl8vxksKuYStilGySNrvEX+YVdxxal1oppRcHKm+TaLLQjbRk8XH5D5LZtF+jPaat28z9xYLaNUEAIAQHDomnaAe5YaTJKUloxmqoWS+kLnZtIUZ04y1J0686fRKyo1Zidsc8d4PxColaQfNm5DadWOqTKmp1JdtjnsetpHMOWvKwf7ZefE36e246Tp59/3QmiNXq2GdjnVGKIG7m9JIbixsMLhbbbesUbWvCom5ZXezN1tGyrUZKNPEscHhfNGzXTPPFbpmIGN4JABBFzkMwhlJvgih1YnE9PG64Lmjo32N/Pj80nvAa78y2YTzEpnFp8S5ECNhDE9NdQbJoptIaMuDksqQM7Jou1zb/wBLLYIslDZYBDngRMEGqZZp7CtiEsLJg9B1QaQxnYPgtAmbeHYgHEAIAQAgFQAgBACAEAICo1tpOmo52Wuejc4Di5nnt5tCpuI71KS7Dc2fU9Hcwl248eH1KDVWo6XR0J3xudGewE4fdwLQT3reL6uB0b2Ho72a68Pz78l1SaT6NoaW3tfO/E32KylcqEd3BpVLbflvZJTdNR7w4d1/gVcryHPJU7KpywOs0rEftgdtx8VYrmk+ZB2tVftJEdSx2x7T2EFWKpF6NFUqU46pjqmQBAIgKyv1ipYPraiJp4F4LvZGahKrCOrNqlZXFXoQb931M5XeVGijyZ0sp+4zCPF9lRK7prTidGlsC7n0sR739sla/X+tnypaBw4OkxEduxo5qPrFSXRiX/0qzo+3rruWPy/gcdDpuq9KZkDTuYACO8An3k3biWrwPTbJo9GDm+384+QN8mb5s6qqllPWT8XlyK0z0pNkZbe3FihSjHz2YJujtG/8HkAbidTPyeDmWnc4dYue5b1OKUd1HCuKsq03UlqzcMwvAc0gg5gjYQmWirBxJEpJgg1DMisgpqqDqWQU9VCgKmpjQFJhNRO2FmdiHSHcBub2nb2DrWZyxHHWEeq6Co8DQqCRoowgO0AiAVAIgFQAgBACAEAIBHC4sdhQJ4PO/J8MAraU7YpLi+/CTGf+kPFcqiv0VKfV5+h6Ta36pUa/8l+fqXZbfZn2KlLOhqJ41O26OkdsYe/L4qxUKkuRh3FOOrGqqljhznqIYh954v4EhT9Va6UkiUK8qnClCUvd/spavWfRkO2aSYjdGw2PY4gD3ljct46ts3KdntCppBR73/v5EaLXwnKh0fI7g55ceTQR7ythVS9nAzU2Wl/lV0uzh+Pkdmt05U+iIqcdQbe3fjPwVn/Jl1Lz7yr/AOPR/lPx/wDIfsDV1H8XWyvB2tBdh7sRsPZT1aUunIf1qjS/x6CXa/ws/Es6DyY0kdsQdIfvOPwbYclONrTXLJq1du3k9JKPcvq8s0dDq5TQfVxMb2NAPiAr4wjHRHNq3Nar7Sbfe2WTIWjYApFJ3ZACAZq6ZsjS1wuCgKVsclJfD5zOB9H/AMTyVmVLUjhrQ7ZrNAfNkd0TuD8h3P2JuNDOR5zw8XY4OHFpDhyusggVEbuB8D+iyYM7pmsjgBMr2s/EQD3DafBS3WzGTGyaUmr39FQsNtjp3CzGj7oO09qw2omeLN9qjqk2lZb0nHN7zm5zjtJKpby8k0jZ08OFYBJCAEAIAQAgFQAgBACAEAIAQHl+la2TR2lZ5I4XTCaMHAL54w3MkNP2o37t65k5OlXk0s5R6ijTp3ez4RnNR3Xq8cs9bXJokf8AG9Lz5Q08cDTvLcx7R/tVilcS6MUih0dl0unUc32fhfU5/ZTSVT/EVrwDtawkDwbhHJS9Xqy6c/Af1Sypexoe94/9P4kui8l1O3ORz5Dvu61/Zt8VKNnTWuWVVNv3UuEMR7ln55NFQao0kPoQsB44QT4nNXxpQjojm1b65q9Obfv4eBbx0zG7GhWGqOgIBUAIAQAgBACAEAhCAq9IavwTjz2W625ctikpNGMGaqfJtETeOV7D2fMEKXpOwxujUfk8eNtXIRwu7/uUlVxyMbh1S+TCla7FIHSn75y8BtUHUbMqKNVRaIjiAaxrWgbABYKBInMiAQDgQAgBACAEAqAEAIAQAgBACAEBy+MHaLoBQ0DYEAqAEAIAQAgBACAEAIAQAgBACAEAIAQAgBACAEAiAEAIAQCoAQAgBACAEAIAQAgBACAEAIAQAgBACAEAIAQAgBACAEAIAQAgBACAEAIAQAgBACAEAIAQA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2286001"/>
            <a:ext cx="25336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046111"/>
            <a:ext cx="5932487" cy="54038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5. Presence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 smtClean="0"/>
              <a:t>Voice - Monotone, inflection, speed, </a:t>
            </a:r>
          </a:p>
          <a:p>
            <a:pPr>
              <a:defRPr/>
            </a:pPr>
            <a:r>
              <a:rPr lang="en-US" dirty="0" smtClean="0"/>
              <a:t>Vocabulary  - Know your audience, use the right words</a:t>
            </a:r>
          </a:p>
          <a:p>
            <a:pPr>
              <a:defRPr/>
            </a:pPr>
            <a:r>
              <a:rPr lang="en-US" dirty="0" smtClean="0"/>
              <a:t>Pace - Method of spacing out information, get feedback</a:t>
            </a:r>
          </a:p>
          <a:p>
            <a:pPr>
              <a:defRPr/>
            </a:pPr>
            <a:r>
              <a:rPr lang="en-US" dirty="0" smtClean="0"/>
              <a:t>Non-verbal - Feedback, 65%, use of hands, eyes, body</a:t>
            </a:r>
          </a:p>
          <a:p>
            <a:pPr>
              <a:defRPr/>
            </a:pPr>
            <a:r>
              <a:rPr lang="en-US" dirty="0" smtClean="0"/>
              <a:t>Communication  - Filters, barriers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486150"/>
            <a:ext cx="2457450" cy="163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0" y="5486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(Townsend, 1995)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77" y="1066800"/>
            <a:ext cx="6400800" cy="5791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6. Participation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 smtClean="0"/>
              <a:t>Exercises - To reinforce learning, give feedback</a:t>
            </a:r>
          </a:p>
          <a:p>
            <a:pPr>
              <a:defRPr/>
            </a:pPr>
            <a:r>
              <a:rPr lang="en-US" dirty="0" smtClean="0"/>
              <a:t>Feedback - Positive feedback, reinforce learning, adjust presentation if necessary</a:t>
            </a:r>
          </a:p>
          <a:p>
            <a:pPr>
              <a:defRPr/>
            </a:pPr>
            <a:r>
              <a:rPr lang="en-US" dirty="0" smtClean="0"/>
              <a:t>Active listening  - Reflection, paraphrasing, boomerang, ask questions</a:t>
            </a:r>
          </a:p>
          <a:p>
            <a:pPr>
              <a:defRPr/>
            </a:pPr>
            <a:r>
              <a:rPr lang="en-US" dirty="0" smtClean="0"/>
              <a:t>Giving instructions - Precise, concise, complete, all participants doing the same thing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086600" y="3048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FEEDBACK</a:t>
            </a:r>
            <a:endParaRPr lang="en-US" b="1" dirty="0"/>
          </a:p>
        </p:txBody>
      </p:sp>
      <p:sp>
        <p:nvSpPr>
          <p:cNvPr id="6" name="Curved Up Arrow 5"/>
          <p:cNvSpPr/>
          <p:nvPr/>
        </p:nvSpPr>
        <p:spPr>
          <a:xfrm rot="10800000">
            <a:off x="7086600" y="2597055"/>
            <a:ext cx="12192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>
            <a:off x="7142328" y="3465099"/>
            <a:ext cx="12192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cs typeface="Angsana New" pitchFamily="18" charset="-34"/>
              </a:rPr>
              <a:t>Communication Barriers</a:t>
            </a:r>
            <a:endParaRPr lang="en-US" dirty="0" smtClean="0"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7391400" cy="4525963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Rate of speech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>
                <a:latin typeface="Calibri" pitchFamily="34" charset="0"/>
              </a:rPr>
              <a:t>A rapid rate of speech may cause a loss understanding.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>
                <a:latin typeface="Calibri" pitchFamily="34" charset="0"/>
              </a:rPr>
              <a:t>A slow rate of speech may cause a </a:t>
            </a:r>
            <a:endParaRPr lang="en-US" dirty="0" smtClean="0">
              <a:latin typeface="Calibri" pitchFamily="34" charset="0"/>
            </a:endParaRP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 smtClean="0">
                <a:latin typeface="Calibri" pitchFamily="34" charset="0"/>
              </a:rPr>
              <a:t>	</a:t>
            </a:r>
            <a:r>
              <a:rPr lang="en-US" dirty="0" smtClean="0">
                <a:latin typeface="Calibri" pitchFamily="34" charset="0"/>
              </a:rPr>
              <a:t>loss </a:t>
            </a:r>
            <a:r>
              <a:rPr lang="en-US" dirty="0" smtClean="0">
                <a:latin typeface="Calibri" pitchFamily="34" charset="0"/>
              </a:rPr>
              <a:t>of attention.</a:t>
            </a:r>
          </a:p>
          <a:p>
            <a:pPr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marL="457200" indent="-457200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One way communication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>
                <a:latin typeface="Calibri" pitchFamily="34" charset="0"/>
              </a:rPr>
              <a:t>There is no feedback to the </a:t>
            </a:r>
            <a:r>
              <a:rPr lang="en-US" dirty="0" smtClean="0">
                <a:latin typeface="Calibri" pitchFamily="34" charset="0"/>
              </a:rPr>
              <a:t>presenter 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 smtClean="0">
                <a:latin typeface="Calibri" pitchFamily="34" charset="0"/>
              </a:rPr>
              <a:t>	</a:t>
            </a:r>
            <a:r>
              <a:rPr lang="en-US" dirty="0" smtClean="0">
                <a:latin typeface="Calibri" pitchFamily="34" charset="0"/>
              </a:rPr>
              <a:t>to </a:t>
            </a:r>
            <a:r>
              <a:rPr lang="en-US" dirty="0" smtClean="0">
                <a:latin typeface="Calibri" pitchFamily="34" charset="0"/>
              </a:rPr>
              <a:t>check for understanding.</a:t>
            </a:r>
          </a:p>
          <a:p>
            <a:pPr lvl="1"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>
                <a:latin typeface="Calibri" pitchFamily="34" charset="0"/>
              </a:rPr>
              <a:t>The typical lecture is an example. Information presented by technology, i.e.; audio and video tapes.</a:t>
            </a:r>
          </a:p>
          <a:p>
            <a:pPr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  <a:p>
            <a:pPr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  <a:p>
            <a:pPr eaLnBrk="1" fontAlgn="auto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</p:txBody>
      </p:sp>
      <p:pic>
        <p:nvPicPr>
          <p:cNvPr id="10242" name="Picture 2" descr="http://t3.gstatic.com/images?q=tbn:ANd9GcQnZzF216JsGfk7qq2ClYRS570lStZqk6o9WqCoUq2X6Uqzh5l5bw"/>
          <p:cNvPicPr>
            <a:picLocks noChangeAspect="1" noChangeArrowheads="1"/>
          </p:cNvPicPr>
          <p:nvPr/>
        </p:nvPicPr>
        <p:blipFill>
          <a:blip r:embed="rId2" cstate="print"/>
          <a:srcRect r="5803"/>
          <a:stretch>
            <a:fillRect/>
          </a:stretch>
        </p:blipFill>
        <p:spPr bwMode="auto">
          <a:xfrm>
            <a:off x="6553200" y="2667000"/>
            <a:ext cx="25908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7</TotalTime>
  <Words>963</Words>
  <Application>Microsoft Office PowerPoint</Application>
  <PresentationFormat>On-screen Show (4:3)</PresentationFormat>
  <Paragraphs>204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Template</vt:lpstr>
      <vt:lpstr>Module 4: Being a Facilitator</vt:lpstr>
      <vt:lpstr>Session Objectives</vt:lpstr>
      <vt:lpstr> "Words for an Instructor to live by “ - SIX P’s</vt:lpstr>
      <vt:lpstr>Slide 4</vt:lpstr>
      <vt:lpstr>Slide 5</vt:lpstr>
      <vt:lpstr>Slide 6</vt:lpstr>
      <vt:lpstr>Slide 7</vt:lpstr>
      <vt:lpstr>Slide 8</vt:lpstr>
      <vt:lpstr>Communication Barriers</vt:lpstr>
      <vt:lpstr>Cont’d</vt:lpstr>
      <vt:lpstr>Cont’d</vt:lpstr>
      <vt:lpstr>Cont’d</vt:lpstr>
      <vt:lpstr>Applying Communication Skills to CBDRR Facilitation</vt:lpstr>
      <vt:lpstr>Applying Communication Skills to CBDRR Facilitation (1)</vt:lpstr>
      <vt:lpstr>Applying Communication Skills to CBDRR Facilitation (2)</vt:lpstr>
      <vt:lpstr>Group Exercise</vt:lpstr>
      <vt:lpstr>Slide 17</vt:lpstr>
      <vt:lpstr>Let’s consider how we apply these skills during the CBDRR process…</vt:lpstr>
      <vt:lpstr>Any Questions?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4: Being a Facilitator</dc:title>
  <dc:creator>Admini</dc:creator>
  <cp:lastModifiedBy>Admini</cp:lastModifiedBy>
  <cp:revision>2</cp:revision>
  <dcterms:created xsi:type="dcterms:W3CDTF">2014-01-10T10:13:24Z</dcterms:created>
  <dcterms:modified xsi:type="dcterms:W3CDTF">2014-01-10T10:20:24Z</dcterms:modified>
</cp:coreProperties>
</file>