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2" r:id="rId2"/>
  </p:sldMasterIdLst>
  <p:notesMasterIdLst>
    <p:notesMasterId r:id="rId18"/>
  </p:notesMasterIdLst>
  <p:sldIdLst>
    <p:sldId id="295" r:id="rId3"/>
    <p:sldId id="307" r:id="rId4"/>
    <p:sldId id="296" r:id="rId5"/>
    <p:sldId id="294" r:id="rId6"/>
    <p:sldId id="290" r:id="rId7"/>
    <p:sldId id="301" r:id="rId8"/>
    <p:sldId id="298" r:id="rId9"/>
    <p:sldId id="293" r:id="rId10"/>
    <p:sldId id="308" r:id="rId11"/>
    <p:sldId id="289" r:id="rId12"/>
    <p:sldId id="303" r:id="rId13"/>
    <p:sldId id="306" r:id="rId14"/>
    <p:sldId id="309" r:id="rId15"/>
    <p:sldId id="304" r:id="rId16"/>
    <p:sldId id="311" r:id="rId17"/>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1818"/>
    <a:srgbClr val="CF1C21"/>
    <a:srgbClr val="8B4907"/>
    <a:srgbClr val="5C4F46"/>
    <a:srgbClr val="66584E"/>
    <a:srgbClr val="E8C7B0"/>
    <a:srgbClr val="F4D1B9"/>
    <a:srgbClr val="B9BF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73" autoAdjust="0"/>
    <p:restoredTop sz="96625" autoAdjust="0"/>
  </p:normalViewPr>
  <p:slideViewPr>
    <p:cSldViewPr>
      <p:cViewPr>
        <p:scale>
          <a:sx n="100" d="100"/>
          <a:sy n="100" d="100"/>
        </p:scale>
        <p:origin x="-312" y="4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C2288C-65BC-4759-BD95-64E5BE734F7C}"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GB"/>
        </a:p>
      </dgm:t>
    </dgm:pt>
    <dgm:pt modelId="{283501D0-5B87-4754-8E51-A8D416B26290}">
      <dgm:prSet/>
      <dgm:spPr/>
      <dgm:t>
        <a:bodyPr/>
        <a:lstStyle/>
        <a:p>
          <a:r>
            <a:rPr lang="en-GB" altLang="en-US" smtClean="0">
              <a:solidFill>
                <a:srgbClr val="000066"/>
              </a:solidFill>
              <a:effectLst/>
              <a:latin typeface="Serifa BT" pitchFamily="18" charset="0"/>
            </a:rPr>
            <a:t>Principle of equality and non-discrimination</a:t>
          </a:r>
          <a:endParaRPr lang="en-GB" altLang="en-US" dirty="0" smtClean="0">
            <a:solidFill>
              <a:srgbClr val="000066"/>
            </a:solidFill>
            <a:effectLst/>
            <a:latin typeface="Serifa BT" pitchFamily="18" charset="0"/>
          </a:endParaRPr>
        </a:p>
      </dgm:t>
    </dgm:pt>
    <dgm:pt modelId="{37A217D5-FC6E-456E-95AE-FF1CE5263BF9}" type="parTrans" cxnId="{734DEA11-ACE8-42D1-ADB3-69BE0F6C258E}">
      <dgm:prSet/>
      <dgm:spPr/>
      <dgm:t>
        <a:bodyPr/>
        <a:lstStyle/>
        <a:p>
          <a:endParaRPr lang="en-GB"/>
        </a:p>
      </dgm:t>
    </dgm:pt>
    <dgm:pt modelId="{933125E1-DC3D-4B76-A9B0-7154130A13F2}" type="sibTrans" cxnId="{734DEA11-ACE8-42D1-ADB3-69BE0F6C258E}">
      <dgm:prSet/>
      <dgm:spPr/>
      <dgm:t>
        <a:bodyPr/>
        <a:lstStyle/>
        <a:p>
          <a:endParaRPr lang="en-GB"/>
        </a:p>
      </dgm:t>
    </dgm:pt>
    <dgm:pt modelId="{C6D482D0-2A31-4CCB-B77A-2723283EEF43}">
      <dgm:prSet/>
      <dgm:spPr/>
      <dgm:t>
        <a:bodyPr/>
        <a:lstStyle/>
        <a:p>
          <a:r>
            <a:rPr lang="en-GB" altLang="en-US" smtClean="0">
              <a:solidFill>
                <a:srgbClr val="000066"/>
              </a:solidFill>
              <a:effectLst/>
              <a:latin typeface="Serifa BT" pitchFamily="18" charset="0"/>
            </a:rPr>
            <a:t>To what extent does this principle apply to non-citizens, particularly non-discrimination on the grounds of nationality?</a:t>
          </a:r>
          <a:endParaRPr lang="en-GB" altLang="en-US" dirty="0" smtClean="0">
            <a:solidFill>
              <a:srgbClr val="000066"/>
            </a:solidFill>
            <a:effectLst/>
            <a:latin typeface="Serifa BT" pitchFamily="18" charset="0"/>
          </a:endParaRPr>
        </a:p>
      </dgm:t>
    </dgm:pt>
    <dgm:pt modelId="{2D1DB408-7B2F-4C11-9870-F3D1AD7F017E}" type="parTrans" cxnId="{1D8B52FF-04F9-430C-94EA-325394299284}">
      <dgm:prSet/>
      <dgm:spPr/>
      <dgm:t>
        <a:bodyPr/>
        <a:lstStyle/>
        <a:p>
          <a:endParaRPr lang="en-GB"/>
        </a:p>
      </dgm:t>
    </dgm:pt>
    <dgm:pt modelId="{E475E144-F625-42CE-8D1D-E3484C4EFADC}" type="sibTrans" cxnId="{1D8B52FF-04F9-430C-94EA-325394299284}">
      <dgm:prSet/>
      <dgm:spPr/>
      <dgm:t>
        <a:bodyPr/>
        <a:lstStyle/>
        <a:p>
          <a:endParaRPr lang="en-GB"/>
        </a:p>
      </dgm:t>
    </dgm:pt>
    <dgm:pt modelId="{BCBB624B-8745-44EB-97E2-9FD75BE9D0B4}">
      <dgm:prSet/>
      <dgm:spPr/>
      <dgm:t>
        <a:bodyPr/>
        <a:lstStyle/>
        <a:p>
          <a:r>
            <a:rPr lang="en-GB" altLang="en-US" smtClean="0">
              <a:solidFill>
                <a:srgbClr val="000066"/>
              </a:solidFill>
              <a:effectLst/>
              <a:latin typeface="Serifa BT" pitchFamily="18" charset="0"/>
            </a:rPr>
            <a:t>Economic and social rights</a:t>
          </a:r>
          <a:endParaRPr lang="en-GB" altLang="en-US" dirty="0" smtClean="0">
            <a:solidFill>
              <a:srgbClr val="000066"/>
            </a:solidFill>
            <a:effectLst/>
            <a:latin typeface="Serifa BT" pitchFamily="18" charset="0"/>
          </a:endParaRPr>
        </a:p>
      </dgm:t>
    </dgm:pt>
    <dgm:pt modelId="{F43B99EE-9E0E-4F79-9AE7-F479CD4F2783}" type="parTrans" cxnId="{6E20A402-F74F-4264-97C7-E332B58D1C5E}">
      <dgm:prSet/>
      <dgm:spPr/>
      <dgm:t>
        <a:bodyPr/>
        <a:lstStyle/>
        <a:p>
          <a:endParaRPr lang="en-GB"/>
        </a:p>
      </dgm:t>
    </dgm:pt>
    <dgm:pt modelId="{D0F0FB4A-66AD-4F76-8189-220AFDAA038F}" type="sibTrans" cxnId="{6E20A402-F74F-4264-97C7-E332B58D1C5E}">
      <dgm:prSet/>
      <dgm:spPr/>
      <dgm:t>
        <a:bodyPr/>
        <a:lstStyle/>
        <a:p>
          <a:endParaRPr lang="en-GB"/>
        </a:p>
      </dgm:t>
    </dgm:pt>
    <dgm:pt modelId="{A73D01F5-ABC1-4092-AEEE-D5BDE08E97EF}">
      <dgm:prSet/>
      <dgm:spPr/>
      <dgm:t>
        <a:bodyPr/>
        <a:lstStyle/>
        <a:p>
          <a:r>
            <a:rPr lang="en-GB" altLang="en-US" smtClean="0">
              <a:solidFill>
                <a:srgbClr val="000066"/>
              </a:solidFill>
              <a:effectLst/>
              <a:latin typeface="Serifa BT" pitchFamily="18" charset="0"/>
            </a:rPr>
            <a:t>Are these rights equally and fully applicable to non-citizens?</a:t>
          </a:r>
          <a:endParaRPr lang="en-GB" altLang="en-US" dirty="0" smtClean="0">
            <a:solidFill>
              <a:srgbClr val="000066"/>
            </a:solidFill>
            <a:effectLst/>
            <a:latin typeface="Serifa BT" pitchFamily="18" charset="0"/>
          </a:endParaRPr>
        </a:p>
      </dgm:t>
    </dgm:pt>
    <dgm:pt modelId="{69BDAC08-6D1A-45F5-AC36-6FA0045CB218}" type="parTrans" cxnId="{2810AE2B-15F5-40FB-AEBE-EA65105324C9}">
      <dgm:prSet/>
      <dgm:spPr/>
      <dgm:t>
        <a:bodyPr/>
        <a:lstStyle/>
        <a:p>
          <a:endParaRPr lang="en-GB"/>
        </a:p>
      </dgm:t>
    </dgm:pt>
    <dgm:pt modelId="{D10486AF-6EFF-4C5A-86F4-287D7E41DAF2}" type="sibTrans" cxnId="{2810AE2B-15F5-40FB-AEBE-EA65105324C9}">
      <dgm:prSet/>
      <dgm:spPr/>
      <dgm:t>
        <a:bodyPr/>
        <a:lstStyle/>
        <a:p>
          <a:endParaRPr lang="en-GB"/>
        </a:p>
      </dgm:t>
    </dgm:pt>
    <dgm:pt modelId="{3B7CC428-F796-42AE-BCE7-C79048209AB5}">
      <dgm:prSet/>
      <dgm:spPr/>
      <dgm:t>
        <a:bodyPr/>
        <a:lstStyle/>
        <a:p>
          <a:r>
            <a:rPr lang="en-GB" altLang="en-US" smtClean="0">
              <a:solidFill>
                <a:srgbClr val="000066"/>
              </a:solidFill>
              <a:effectLst/>
              <a:latin typeface="Serifa BT" pitchFamily="18" charset="0"/>
            </a:rPr>
            <a:t>Can irregular migrants expect equivalent protection to regular migrants and/or nationals in both law and practice?</a:t>
          </a:r>
          <a:endParaRPr lang="en-GB" altLang="en-US" dirty="0" smtClean="0">
            <a:solidFill>
              <a:srgbClr val="000066"/>
            </a:solidFill>
            <a:effectLst/>
            <a:latin typeface="Serifa BT" pitchFamily="18" charset="0"/>
          </a:endParaRPr>
        </a:p>
      </dgm:t>
    </dgm:pt>
    <dgm:pt modelId="{D975AEC2-0EE8-470B-9D81-9F5DD3ECCCAD}" type="sibTrans" cxnId="{9CF247EC-B874-4C82-9998-8E6D74273A7C}">
      <dgm:prSet/>
      <dgm:spPr/>
      <dgm:t>
        <a:bodyPr/>
        <a:lstStyle/>
        <a:p>
          <a:endParaRPr lang="en-GB"/>
        </a:p>
      </dgm:t>
    </dgm:pt>
    <dgm:pt modelId="{818BBBA0-5B80-421E-BBCA-0853F69B0373}" type="parTrans" cxnId="{9CF247EC-B874-4C82-9998-8E6D74273A7C}">
      <dgm:prSet/>
      <dgm:spPr/>
      <dgm:t>
        <a:bodyPr/>
        <a:lstStyle/>
        <a:p>
          <a:endParaRPr lang="en-GB"/>
        </a:p>
      </dgm:t>
    </dgm:pt>
    <dgm:pt modelId="{E0AEE496-2C79-4ADD-8A40-FE4895641C6C}">
      <dgm:prSet/>
      <dgm:spPr/>
      <dgm:t>
        <a:bodyPr/>
        <a:lstStyle/>
        <a:p>
          <a:r>
            <a:rPr lang="en-GB" altLang="en-US" smtClean="0">
              <a:solidFill>
                <a:srgbClr val="000066"/>
              </a:solidFill>
              <a:effectLst/>
              <a:latin typeface="Serifa BT" pitchFamily="18" charset="0"/>
            </a:rPr>
            <a:t>Irregular migration</a:t>
          </a:r>
          <a:endParaRPr lang="en-GB" altLang="en-US" dirty="0" smtClean="0">
            <a:solidFill>
              <a:srgbClr val="000066"/>
            </a:solidFill>
            <a:effectLst/>
            <a:latin typeface="Serifa BT" pitchFamily="18" charset="0"/>
          </a:endParaRPr>
        </a:p>
      </dgm:t>
    </dgm:pt>
    <dgm:pt modelId="{E1ED6C5C-F8F8-4956-9F46-633AD21B06D0}" type="sibTrans" cxnId="{4F9675FA-663C-41DD-ABC4-714E9948B9E6}">
      <dgm:prSet/>
      <dgm:spPr/>
      <dgm:t>
        <a:bodyPr/>
        <a:lstStyle/>
        <a:p>
          <a:endParaRPr lang="en-GB"/>
        </a:p>
      </dgm:t>
    </dgm:pt>
    <dgm:pt modelId="{5402B8F1-6538-48D4-B401-5705EA89001A}" type="parTrans" cxnId="{4F9675FA-663C-41DD-ABC4-714E9948B9E6}">
      <dgm:prSet/>
      <dgm:spPr/>
      <dgm:t>
        <a:bodyPr/>
        <a:lstStyle/>
        <a:p>
          <a:endParaRPr lang="en-GB"/>
        </a:p>
      </dgm:t>
    </dgm:pt>
    <dgm:pt modelId="{AD7E725C-2881-465C-B2F3-CCA4DDD73F2C}" type="pres">
      <dgm:prSet presAssocID="{03C2288C-65BC-4759-BD95-64E5BE734F7C}" presName="Name0" presStyleCnt="0">
        <dgm:presLayoutVars>
          <dgm:chMax val="7"/>
          <dgm:dir/>
          <dgm:animLvl val="lvl"/>
          <dgm:resizeHandles val="exact"/>
        </dgm:presLayoutVars>
      </dgm:prSet>
      <dgm:spPr/>
      <dgm:t>
        <a:bodyPr/>
        <a:lstStyle/>
        <a:p>
          <a:endParaRPr lang="en-GB"/>
        </a:p>
      </dgm:t>
    </dgm:pt>
    <dgm:pt modelId="{78710DBE-B1CC-41CB-99E5-ADA9055A8CF3}" type="pres">
      <dgm:prSet presAssocID="{283501D0-5B87-4754-8E51-A8D416B26290}" presName="circle1" presStyleLbl="node1" presStyleIdx="0" presStyleCnt="3"/>
      <dgm:spPr/>
    </dgm:pt>
    <dgm:pt modelId="{49AEC972-3AFF-4CB6-99A7-BFB6373686F7}" type="pres">
      <dgm:prSet presAssocID="{283501D0-5B87-4754-8E51-A8D416B26290}" presName="space" presStyleCnt="0"/>
      <dgm:spPr/>
    </dgm:pt>
    <dgm:pt modelId="{AA7F8429-D90F-4753-A399-A80BC09B39F9}" type="pres">
      <dgm:prSet presAssocID="{283501D0-5B87-4754-8E51-A8D416B26290}" presName="rect1" presStyleLbl="alignAcc1" presStyleIdx="0" presStyleCnt="3"/>
      <dgm:spPr/>
      <dgm:t>
        <a:bodyPr/>
        <a:lstStyle/>
        <a:p>
          <a:endParaRPr lang="en-GB"/>
        </a:p>
      </dgm:t>
    </dgm:pt>
    <dgm:pt modelId="{8F7D7F9F-BB7C-436B-A1CA-6E3BD7586137}" type="pres">
      <dgm:prSet presAssocID="{E0AEE496-2C79-4ADD-8A40-FE4895641C6C}" presName="vertSpace2" presStyleLbl="node1" presStyleIdx="0" presStyleCnt="3"/>
      <dgm:spPr/>
    </dgm:pt>
    <dgm:pt modelId="{0B94C2E3-E429-4AFC-A7E0-6B9138DC7F61}" type="pres">
      <dgm:prSet presAssocID="{E0AEE496-2C79-4ADD-8A40-FE4895641C6C}" presName="circle2" presStyleLbl="node1" presStyleIdx="1" presStyleCnt="3"/>
      <dgm:spPr/>
    </dgm:pt>
    <dgm:pt modelId="{17CD45AE-B5FE-4C5A-A040-2DDC6F4936EC}" type="pres">
      <dgm:prSet presAssocID="{E0AEE496-2C79-4ADD-8A40-FE4895641C6C}" presName="rect2" presStyleLbl="alignAcc1" presStyleIdx="1" presStyleCnt="3"/>
      <dgm:spPr/>
      <dgm:t>
        <a:bodyPr/>
        <a:lstStyle/>
        <a:p>
          <a:endParaRPr lang="en-GB"/>
        </a:p>
      </dgm:t>
    </dgm:pt>
    <dgm:pt modelId="{3354CFB7-377D-4101-AE4E-5206A49550F5}" type="pres">
      <dgm:prSet presAssocID="{BCBB624B-8745-44EB-97E2-9FD75BE9D0B4}" presName="vertSpace3" presStyleLbl="node1" presStyleIdx="1" presStyleCnt="3"/>
      <dgm:spPr/>
    </dgm:pt>
    <dgm:pt modelId="{00172F43-A97B-4447-8B99-63D58DC52B7B}" type="pres">
      <dgm:prSet presAssocID="{BCBB624B-8745-44EB-97E2-9FD75BE9D0B4}" presName="circle3" presStyleLbl="node1" presStyleIdx="2" presStyleCnt="3"/>
      <dgm:spPr/>
    </dgm:pt>
    <dgm:pt modelId="{925FCE5C-AEC3-4AB5-B307-1807E9ACAC74}" type="pres">
      <dgm:prSet presAssocID="{BCBB624B-8745-44EB-97E2-9FD75BE9D0B4}" presName="rect3" presStyleLbl="alignAcc1" presStyleIdx="2" presStyleCnt="3"/>
      <dgm:spPr/>
      <dgm:t>
        <a:bodyPr/>
        <a:lstStyle/>
        <a:p>
          <a:endParaRPr lang="en-GB"/>
        </a:p>
      </dgm:t>
    </dgm:pt>
    <dgm:pt modelId="{35A4E316-18C5-40CF-8E0F-26F3B3031FF0}" type="pres">
      <dgm:prSet presAssocID="{283501D0-5B87-4754-8E51-A8D416B26290}" presName="rect1ParTx" presStyleLbl="alignAcc1" presStyleIdx="2" presStyleCnt="3">
        <dgm:presLayoutVars>
          <dgm:chMax val="1"/>
          <dgm:bulletEnabled val="1"/>
        </dgm:presLayoutVars>
      </dgm:prSet>
      <dgm:spPr/>
      <dgm:t>
        <a:bodyPr/>
        <a:lstStyle/>
        <a:p>
          <a:endParaRPr lang="en-GB"/>
        </a:p>
      </dgm:t>
    </dgm:pt>
    <dgm:pt modelId="{0024D64B-5ACB-4504-AF47-F5ED73CC8563}" type="pres">
      <dgm:prSet presAssocID="{283501D0-5B87-4754-8E51-A8D416B26290}" presName="rect1ChTx" presStyleLbl="alignAcc1" presStyleIdx="2" presStyleCnt="3">
        <dgm:presLayoutVars>
          <dgm:bulletEnabled val="1"/>
        </dgm:presLayoutVars>
      </dgm:prSet>
      <dgm:spPr/>
      <dgm:t>
        <a:bodyPr/>
        <a:lstStyle/>
        <a:p>
          <a:endParaRPr lang="en-GB"/>
        </a:p>
      </dgm:t>
    </dgm:pt>
    <dgm:pt modelId="{839DBC19-7347-473F-B7BE-3DD6B0A601D1}" type="pres">
      <dgm:prSet presAssocID="{E0AEE496-2C79-4ADD-8A40-FE4895641C6C}" presName="rect2ParTx" presStyleLbl="alignAcc1" presStyleIdx="2" presStyleCnt="3">
        <dgm:presLayoutVars>
          <dgm:chMax val="1"/>
          <dgm:bulletEnabled val="1"/>
        </dgm:presLayoutVars>
      </dgm:prSet>
      <dgm:spPr/>
      <dgm:t>
        <a:bodyPr/>
        <a:lstStyle/>
        <a:p>
          <a:endParaRPr lang="en-GB"/>
        </a:p>
      </dgm:t>
    </dgm:pt>
    <dgm:pt modelId="{A1788B30-214D-4285-A7C2-2EBDC98D4B42}" type="pres">
      <dgm:prSet presAssocID="{E0AEE496-2C79-4ADD-8A40-FE4895641C6C}" presName="rect2ChTx" presStyleLbl="alignAcc1" presStyleIdx="2" presStyleCnt="3">
        <dgm:presLayoutVars>
          <dgm:bulletEnabled val="1"/>
        </dgm:presLayoutVars>
      </dgm:prSet>
      <dgm:spPr/>
      <dgm:t>
        <a:bodyPr/>
        <a:lstStyle/>
        <a:p>
          <a:endParaRPr lang="en-GB"/>
        </a:p>
      </dgm:t>
    </dgm:pt>
    <dgm:pt modelId="{BC59D0A0-EC83-44DF-90BA-D4AE6FDDF564}" type="pres">
      <dgm:prSet presAssocID="{BCBB624B-8745-44EB-97E2-9FD75BE9D0B4}" presName="rect3ParTx" presStyleLbl="alignAcc1" presStyleIdx="2" presStyleCnt="3">
        <dgm:presLayoutVars>
          <dgm:chMax val="1"/>
          <dgm:bulletEnabled val="1"/>
        </dgm:presLayoutVars>
      </dgm:prSet>
      <dgm:spPr/>
      <dgm:t>
        <a:bodyPr/>
        <a:lstStyle/>
        <a:p>
          <a:endParaRPr lang="en-GB"/>
        </a:p>
      </dgm:t>
    </dgm:pt>
    <dgm:pt modelId="{5C3589EA-6C88-484E-A64B-87F9253E083D}" type="pres">
      <dgm:prSet presAssocID="{BCBB624B-8745-44EB-97E2-9FD75BE9D0B4}" presName="rect3ChTx" presStyleLbl="alignAcc1" presStyleIdx="2" presStyleCnt="3">
        <dgm:presLayoutVars>
          <dgm:bulletEnabled val="1"/>
        </dgm:presLayoutVars>
      </dgm:prSet>
      <dgm:spPr/>
      <dgm:t>
        <a:bodyPr/>
        <a:lstStyle/>
        <a:p>
          <a:endParaRPr lang="en-GB"/>
        </a:p>
      </dgm:t>
    </dgm:pt>
  </dgm:ptLst>
  <dgm:cxnLst>
    <dgm:cxn modelId="{4C16CA15-D1C0-4FA8-B31D-63205A9A31C1}" type="presOf" srcId="{283501D0-5B87-4754-8E51-A8D416B26290}" destId="{35A4E316-18C5-40CF-8E0F-26F3B3031FF0}" srcOrd="1" destOrd="0" presId="urn:microsoft.com/office/officeart/2005/8/layout/target3"/>
    <dgm:cxn modelId="{6F2EE306-49FE-4FD5-A8E3-8AD8AA363E62}" type="presOf" srcId="{E0AEE496-2C79-4ADD-8A40-FE4895641C6C}" destId="{839DBC19-7347-473F-B7BE-3DD6B0A601D1}" srcOrd="1" destOrd="0" presId="urn:microsoft.com/office/officeart/2005/8/layout/target3"/>
    <dgm:cxn modelId="{F854E73A-171C-48C7-8131-3245BFFF615B}" type="presOf" srcId="{3B7CC428-F796-42AE-BCE7-C79048209AB5}" destId="{A1788B30-214D-4285-A7C2-2EBDC98D4B42}" srcOrd="0" destOrd="0" presId="urn:microsoft.com/office/officeart/2005/8/layout/target3"/>
    <dgm:cxn modelId="{734DEA11-ACE8-42D1-ADB3-69BE0F6C258E}" srcId="{03C2288C-65BC-4759-BD95-64E5BE734F7C}" destId="{283501D0-5B87-4754-8E51-A8D416B26290}" srcOrd="0" destOrd="0" parTransId="{37A217D5-FC6E-456E-95AE-FF1CE5263BF9}" sibTransId="{933125E1-DC3D-4B76-A9B0-7154130A13F2}"/>
    <dgm:cxn modelId="{0D42584A-E332-48CB-A8A4-9EC8CFB649B3}" type="presOf" srcId="{BCBB624B-8745-44EB-97E2-9FD75BE9D0B4}" destId="{BC59D0A0-EC83-44DF-90BA-D4AE6FDDF564}" srcOrd="1" destOrd="0" presId="urn:microsoft.com/office/officeart/2005/8/layout/target3"/>
    <dgm:cxn modelId="{2B75250B-C92B-47E5-8A8F-5CBD388ED1F2}" type="presOf" srcId="{BCBB624B-8745-44EB-97E2-9FD75BE9D0B4}" destId="{925FCE5C-AEC3-4AB5-B307-1807E9ACAC74}" srcOrd="0" destOrd="0" presId="urn:microsoft.com/office/officeart/2005/8/layout/target3"/>
    <dgm:cxn modelId="{4F9675FA-663C-41DD-ABC4-714E9948B9E6}" srcId="{03C2288C-65BC-4759-BD95-64E5BE734F7C}" destId="{E0AEE496-2C79-4ADD-8A40-FE4895641C6C}" srcOrd="1" destOrd="0" parTransId="{5402B8F1-6538-48D4-B401-5705EA89001A}" sibTransId="{E1ED6C5C-F8F8-4956-9F46-633AD21B06D0}"/>
    <dgm:cxn modelId="{1D8B52FF-04F9-430C-94EA-325394299284}" srcId="{283501D0-5B87-4754-8E51-A8D416B26290}" destId="{C6D482D0-2A31-4CCB-B77A-2723283EEF43}" srcOrd="0" destOrd="0" parTransId="{2D1DB408-7B2F-4C11-9870-F3D1AD7F017E}" sibTransId="{E475E144-F625-42CE-8D1D-E3484C4EFADC}"/>
    <dgm:cxn modelId="{9CF247EC-B874-4C82-9998-8E6D74273A7C}" srcId="{E0AEE496-2C79-4ADD-8A40-FE4895641C6C}" destId="{3B7CC428-F796-42AE-BCE7-C79048209AB5}" srcOrd="0" destOrd="0" parTransId="{818BBBA0-5B80-421E-BBCA-0853F69B0373}" sibTransId="{D975AEC2-0EE8-470B-9D81-9F5DD3ECCCAD}"/>
    <dgm:cxn modelId="{F64F4CC8-CC2D-47F9-93B3-6240C480D5F3}" type="presOf" srcId="{283501D0-5B87-4754-8E51-A8D416B26290}" destId="{AA7F8429-D90F-4753-A399-A80BC09B39F9}" srcOrd="0" destOrd="0" presId="urn:microsoft.com/office/officeart/2005/8/layout/target3"/>
    <dgm:cxn modelId="{9C790247-9D0D-4774-8453-762BAD39B0E0}" type="presOf" srcId="{A73D01F5-ABC1-4092-AEEE-D5BDE08E97EF}" destId="{5C3589EA-6C88-484E-A64B-87F9253E083D}" srcOrd="0" destOrd="0" presId="urn:microsoft.com/office/officeart/2005/8/layout/target3"/>
    <dgm:cxn modelId="{9240DD67-848F-4753-9082-A971318BD60D}" type="presOf" srcId="{03C2288C-65BC-4759-BD95-64E5BE734F7C}" destId="{AD7E725C-2881-465C-B2F3-CCA4DDD73F2C}" srcOrd="0" destOrd="0" presId="urn:microsoft.com/office/officeart/2005/8/layout/target3"/>
    <dgm:cxn modelId="{5EC63238-A961-4F84-BC5E-031E4303D6B5}" type="presOf" srcId="{C6D482D0-2A31-4CCB-B77A-2723283EEF43}" destId="{0024D64B-5ACB-4504-AF47-F5ED73CC8563}" srcOrd="0" destOrd="0" presId="urn:microsoft.com/office/officeart/2005/8/layout/target3"/>
    <dgm:cxn modelId="{A7BB3BE6-9F9B-40FE-A9D5-BE3936346A70}" type="presOf" srcId="{E0AEE496-2C79-4ADD-8A40-FE4895641C6C}" destId="{17CD45AE-B5FE-4C5A-A040-2DDC6F4936EC}" srcOrd="0" destOrd="0" presId="urn:microsoft.com/office/officeart/2005/8/layout/target3"/>
    <dgm:cxn modelId="{6E20A402-F74F-4264-97C7-E332B58D1C5E}" srcId="{03C2288C-65BC-4759-BD95-64E5BE734F7C}" destId="{BCBB624B-8745-44EB-97E2-9FD75BE9D0B4}" srcOrd="2" destOrd="0" parTransId="{F43B99EE-9E0E-4F79-9AE7-F479CD4F2783}" sibTransId="{D0F0FB4A-66AD-4F76-8189-220AFDAA038F}"/>
    <dgm:cxn modelId="{2810AE2B-15F5-40FB-AEBE-EA65105324C9}" srcId="{BCBB624B-8745-44EB-97E2-9FD75BE9D0B4}" destId="{A73D01F5-ABC1-4092-AEEE-D5BDE08E97EF}" srcOrd="0" destOrd="0" parTransId="{69BDAC08-6D1A-45F5-AC36-6FA0045CB218}" sibTransId="{D10486AF-6EFF-4C5A-86F4-287D7E41DAF2}"/>
    <dgm:cxn modelId="{D987903C-442A-42D3-89A9-0B441C85030C}" type="presParOf" srcId="{AD7E725C-2881-465C-B2F3-CCA4DDD73F2C}" destId="{78710DBE-B1CC-41CB-99E5-ADA9055A8CF3}" srcOrd="0" destOrd="0" presId="urn:microsoft.com/office/officeart/2005/8/layout/target3"/>
    <dgm:cxn modelId="{2E7DE7A8-F34E-4F34-AEB4-A8F29AF5BC48}" type="presParOf" srcId="{AD7E725C-2881-465C-B2F3-CCA4DDD73F2C}" destId="{49AEC972-3AFF-4CB6-99A7-BFB6373686F7}" srcOrd="1" destOrd="0" presId="urn:microsoft.com/office/officeart/2005/8/layout/target3"/>
    <dgm:cxn modelId="{7833CE38-1841-4A04-8A62-788CFB66E447}" type="presParOf" srcId="{AD7E725C-2881-465C-B2F3-CCA4DDD73F2C}" destId="{AA7F8429-D90F-4753-A399-A80BC09B39F9}" srcOrd="2" destOrd="0" presId="urn:microsoft.com/office/officeart/2005/8/layout/target3"/>
    <dgm:cxn modelId="{97A75218-0A63-400C-AE2F-427142B9E98B}" type="presParOf" srcId="{AD7E725C-2881-465C-B2F3-CCA4DDD73F2C}" destId="{8F7D7F9F-BB7C-436B-A1CA-6E3BD7586137}" srcOrd="3" destOrd="0" presId="urn:microsoft.com/office/officeart/2005/8/layout/target3"/>
    <dgm:cxn modelId="{4C16C8B3-D820-4BC7-B81F-B6619D2CBB31}" type="presParOf" srcId="{AD7E725C-2881-465C-B2F3-CCA4DDD73F2C}" destId="{0B94C2E3-E429-4AFC-A7E0-6B9138DC7F61}" srcOrd="4" destOrd="0" presId="urn:microsoft.com/office/officeart/2005/8/layout/target3"/>
    <dgm:cxn modelId="{6B00B521-C7E0-4392-AFC8-A882E98C8888}" type="presParOf" srcId="{AD7E725C-2881-465C-B2F3-CCA4DDD73F2C}" destId="{17CD45AE-B5FE-4C5A-A040-2DDC6F4936EC}" srcOrd="5" destOrd="0" presId="urn:microsoft.com/office/officeart/2005/8/layout/target3"/>
    <dgm:cxn modelId="{91BFA6F7-48C3-4A4F-BA18-B47D79007459}" type="presParOf" srcId="{AD7E725C-2881-465C-B2F3-CCA4DDD73F2C}" destId="{3354CFB7-377D-4101-AE4E-5206A49550F5}" srcOrd="6" destOrd="0" presId="urn:microsoft.com/office/officeart/2005/8/layout/target3"/>
    <dgm:cxn modelId="{8A3E7F25-972A-4355-8592-2EC344B73B9C}" type="presParOf" srcId="{AD7E725C-2881-465C-B2F3-CCA4DDD73F2C}" destId="{00172F43-A97B-4447-8B99-63D58DC52B7B}" srcOrd="7" destOrd="0" presId="urn:microsoft.com/office/officeart/2005/8/layout/target3"/>
    <dgm:cxn modelId="{12589ADC-0DFA-4422-A7D9-A2EBF051E081}" type="presParOf" srcId="{AD7E725C-2881-465C-B2F3-CCA4DDD73F2C}" destId="{925FCE5C-AEC3-4AB5-B307-1807E9ACAC74}" srcOrd="8" destOrd="0" presId="urn:microsoft.com/office/officeart/2005/8/layout/target3"/>
    <dgm:cxn modelId="{935601CD-FD0A-4D8F-855B-48C437505853}" type="presParOf" srcId="{AD7E725C-2881-465C-B2F3-CCA4DDD73F2C}" destId="{35A4E316-18C5-40CF-8E0F-26F3B3031FF0}" srcOrd="9" destOrd="0" presId="urn:microsoft.com/office/officeart/2005/8/layout/target3"/>
    <dgm:cxn modelId="{866AF1E1-6137-40C6-B653-C5B9079445A5}" type="presParOf" srcId="{AD7E725C-2881-465C-B2F3-CCA4DDD73F2C}" destId="{0024D64B-5ACB-4504-AF47-F5ED73CC8563}" srcOrd="10" destOrd="0" presId="urn:microsoft.com/office/officeart/2005/8/layout/target3"/>
    <dgm:cxn modelId="{7138021B-069A-4B6B-A929-7324C8E1E54F}" type="presParOf" srcId="{AD7E725C-2881-465C-B2F3-CCA4DDD73F2C}" destId="{839DBC19-7347-473F-B7BE-3DD6B0A601D1}" srcOrd="11" destOrd="0" presId="urn:microsoft.com/office/officeart/2005/8/layout/target3"/>
    <dgm:cxn modelId="{0A221C1E-F62B-4884-9454-25B96266ECFB}" type="presParOf" srcId="{AD7E725C-2881-465C-B2F3-CCA4DDD73F2C}" destId="{A1788B30-214D-4285-A7C2-2EBDC98D4B42}" srcOrd="12" destOrd="0" presId="urn:microsoft.com/office/officeart/2005/8/layout/target3"/>
    <dgm:cxn modelId="{AE3E367C-1378-49BE-ADCD-A2F5F276EB51}" type="presParOf" srcId="{AD7E725C-2881-465C-B2F3-CCA4DDD73F2C}" destId="{BC59D0A0-EC83-44DF-90BA-D4AE6FDDF564}" srcOrd="13" destOrd="0" presId="urn:microsoft.com/office/officeart/2005/8/layout/target3"/>
    <dgm:cxn modelId="{FDB13C08-CBDE-498F-8E7F-D4B88626515B}" type="presParOf" srcId="{AD7E725C-2881-465C-B2F3-CCA4DDD73F2C}" destId="{5C3589EA-6C88-484E-A64B-87F9253E083D}"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4BE1C7-13DE-4CF3-8088-076637C7B471}"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en-GB"/>
        </a:p>
      </dgm:t>
    </dgm:pt>
    <dgm:pt modelId="{84BD0F10-556A-4186-AE7F-DAE06604A246}">
      <dgm:prSet/>
      <dgm:spPr/>
      <dgm:t>
        <a:bodyPr/>
        <a:lstStyle/>
        <a:p>
          <a:pPr rtl="0"/>
          <a:r>
            <a:rPr lang="en-GB" b="1" smtClean="0"/>
            <a:t>“Illegal”</a:t>
          </a:r>
          <a:endParaRPr lang="en-GB"/>
        </a:p>
      </dgm:t>
    </dgm:pt>
    <dgm:pt modelId="{1537EAB0-BCB6-4857-B86E-5DED72F1E7EB}" type="parTrans" cxnId="{F04BED60-7B58-4169-B627-4F148A5F5248}">
      <dgm:prSet/>
      <dgm:spPr/>
      <dgm:t>
        <a:bodyPr/>
        <a:lstStyle/>
        <a:p>
          <a:endParaRPr lang="en-GB"/>
        </a:p>
      </dgm:t>
    </dgm:pt>
    <dgm:pt modelId="{FDCFD231-4C52-4DE8-AA9E-6F6C69B9717D}" type="sibTrans" cxnId="{F04BED60-7B58-4169-B627-4F148A5F5248}">
      <dgm:prSet/>
      <dgm:spPr/>
      <dgm:t>
        <a:bodyPr/>
        <a:lstStyle/>
        <a:p>
          <a:endParaRPr lang="en-GB"/>
        </a:p>
      </dgm:t>
    </dgm:pt>
    <dgm:pt modelId="{F2E6A350-AA01-4F85-9F39-CEDA03E2BC78}">
      <dgm:prSet/>
      <dgm:spPr/>
      <dgm:t>
        <a:bodyPr/>
        <a:lstStyle/>
        <a:p>
          <a:pPr rtl="0"/>
          <a:r>
            <a:rPr lang="en-GB" smtClean="0"/>
            <a:t>Connotations with criminality</a:t>
          </a:r>
          <a:endParaRPr lang="en-GB"/>
        </a:p>
      </dgm:t>
    </dgm:pt>
    <dgm:pt modelId="{060839EF-1432-41C0-9E53-F978318CE808}" type="parTrans" cxnId="{E1C44826-5D8E-42D1-8238-B6CABDF08D3E}">
      <dgm:prSet/>
      <dgm:spPr/>
      <dgm:t>
        <a:bodyPr/>
        <a:lstStyle/>
        <a:p>
          <a:endParaRPr lang="en-GB"/>
        </a:p>
      </dgm:t>
    </dgm:pt>
    <dgm:pt modelId="{45931ABE-299A-4237-ACDB-B7BAEE0F43F2}" type="sibTrans" cxnId="{E1C44826-5D8E-42D1-8238-B6CABDF08D3E}">
      <dgm:prSet/>
      <dgm:spPr/>
      <dgm:t>
        <a:bodyPr/>
        <a:lstStyle/>
        <a:p>
          <a:endParaRPr lang="en-GB"/>
        </a:p>
      </dgm:t>
    </dgm:pt>
    <dgm:pt modelId="{82ABE289-3F0D-4894-8F78-53B319486051}">
      <dgm:prSet/>
      <dgm:spPr/>
      <dgm:t>
        <a:bodyPr/>
        <a:lstStyle/>
        <a:p>
          <a:pPr rtl="0"/>
          <a:r>
            <a:rPr lang="en-GB" smtClean="0"/>
            <a:t>Invisibility under the law?</a:t>
          </a:r>
          <a:endParaRPr lang="en-GB" dirty="0"/>
        </a:p>
      </dgm:t>
    </dgm:pt>
    <dgm:pt modelId="{FFEFC2E4-A186-41C4-BC48-417D2F2B638C}" type="parTrans" cxnId="{1921C4B3-D4A2-4EB3-A50B-1B61A39B52D7}">
      <dgm:prSet/>
      <dgm:spPr/>
      <dgm:t>
        <a:bodyPr/>
        <a:lstStyle/>
        <a:p>
          <a:endParaRPr lang="en-GB"/>
        </a:p>
      </dgm:t>
    </dgm:pt>
    <dgm:pt modelId="{E66CC174-6995-47F3-AB0B-C71317603FD6}" type="sibTrans" cxnId="{1921C4B3-D4A2-4EB3-A50B-1B61A39B52D7}">
      <dgm:prSet/>
      <dgm:spPr/>
      <dgm:t>
        <a:bodyPr/>
        <a:lstStyle/>
        <a:p>
          <a:endParaRPr lang="en-GB"/>
        </a:p>
      </dgm:t>
    </dgm:pt>
    <dgm:pt modelId="{758FA9EB-C7D4-4FA6-B779-CD4ACB7B770B}">
      <dgm:prSet/>
      <dgm:spPr/>
      <dgm:t>
        <a:bodyPr/>
        <a:lstStyle/>
        <a:p>
          <a:pPr rtl="0"/>
          <a:r>
            <a:rPr lang="en-GB" smtClean="0"/>
            <a:t>Right of </a:t>
          </a:r>
          <a:r>
            <a:rPr lang="en-GB" u="sng" smtClean="0"/>
            <a:t>everyone</a:t>
          </a:r>
          <a:r>
            <a:rPr lang="en-GB" smtClean="0"/>
            <a:t> to recognition </a:t>
          </a:r>
          <a:r>
            <a:rPr lang="en-GB" u="sng" smtClean="0"/>
            <a:t>everywhere</a:t>
          </a:r>
          <a:r>
            <a:rPr lang="en-GB" smtClean="0"/>
            <a:t> as a </a:t>
          </a:r>
          <a:r>
            <a:rPr lang="en-GB" u="sng" smtClean="0"/>
            <a:t>person</a:t>
          </a:r>
          <a:r>
            <a:rPr lang="en-GB" smtClean="0"/>
            <a:t> before the law (UDHR, Art 6)</a:t>
          </a:r>
          <a:endParaRPr lang="en-GB" dirty="0"/>
        </a:p>
      </dgm:t>
    </dgm:pt>
    <dgm:pt modelId="{11F1DE8F-0B38-45F2-A6F0-6F3F667B2C3A}" type="parTrans" cxnId="{A877AD26-98B6-488D-AA6D-BEC8AC0F3A8E}">
      <dgm:prSet/>
      <dgm:spPr/>
      <dgm:t>
        <a:bodyPr/>
        <a:lstStyle/>
        <a:p>
          <a:endParaRPr lang="en-GB"/>
        </a:p>
      </dgm:t>
    </dgm:pt>
    <dgm:pt modelId="{4EEECC51-35E1-499F-88D6-7DFDB7ABB88E}" type="sibTrans" cxnId="{A877AD26-98B6-488D-AA6D-BEC8AC0F3A8E}">
      <dgm:prSet/>
      <dgm:spPr/>
      <dgm:t>
        <a:bodyPr/>
        <a:lstStyle/>
        <a:p>
          <a:endParaRPr lang="en-GB"/>
        </a:p>
      </dgm:t>
    </dgm:pt>
    <dgm:pt modelId="{DF49F2C3-9120-4EB1-9406-988BAB58AEFB}">
      <dgm:prSet custT="1"/>
      <dgm:spPr/>
      <dgm:t>
        <a:bodyPr/>
        <a:lstStyle/>
        <a:p>
          <a:pPr rtl="0"/>
          <a:r>
            <a:rPr lang="en-GB" sz="2000" b="1" dirty="0" smtClean="0"/>
            <a:t>“Irregular”</a:t>
          </a:r>
          <a:endParaRPr lang="en-GB" sz="2000" b="1" dirty="0"/>
        </a:p>
      </dgm:t>
    </dgm:pt>
    <dgm:pt modelId="{0AD00E9C-FA5F-4622-9021-A5DF390C4B4C}" type="parTrans" cxnId="{599D8CBE-8C7C-4945-A6A2-5D388C03F614}">
      <dgm:prSet/>
      <dgm:spPr/>
      <dgm:t>
        <a:bodyPr/>
        <a:lstStyle/>
        <a:p>
          <a:endParaRPr lang="en-GB"/>
        </a:p>
      </dgm:t>
    </dgm:pt>
    <dgm:pt modelId="{83C0E22D-2053-4E20-B740-32474C4CC1FF}" type="sibTrans" cxnId="{599D8CBE-8C7C-4945-A6A2-5D388C03F614}">
      <dgm:prSet/>
      <dgm:spPr/>
      <dgm:t>
        <a:bodyPr/>
        <a:lstStyle/>
        <a:p>
          <a:endParaRPr lang="en-GB"/>
        </a:p>
      </dgm:t>
    </dgm:pt>
    <dgm:pt modelId="{4F25E2B0-6D6E-40AA-A350-EC8C4022BFBB}">
      <dgm:prSet/>
      <dgm:spPr/>
      <dgm:t>
        <a:bodyPr/>
        <a:lstStyle/>
        <a:p>
          <a:endParaRPr lang="en-GB"/>
        </a:p>
      </dgm:t>
    </dgm:pt>
    <dgm:pt modelId="{85B00034-AA52-4462-A5DE-E922A590F83B}" type="parTrans" cxnId="{A478A626-4F92-41D2-A4E4-32C613476C9B}">
      <dgm:prSet/>
      <dgm:spPr/>
      <dgm:t>
        <a:bodyPr/>
        <a:lstStyle/>
        <a:p>
          <a:endParaRPr lang="en-GB"/>
        </a:p>
      </dgm:t>
    </dgm:pt>
    <dgm:pt modelId="{0BA9BD44-7EE2-47B3-B36C-ED208411867B}" type="sibTrans" cxnId="{A478A626-4F92-41D2-A4E4-32C613476C9B}">
      <dgm:prSet/>
      <dgm:spPr/>
      <dgm:t>
        <a:bodyPr/>
        <a:lstStyle/>
        <a:p>
          <a:endParaRPr lang="en-GB"/>
        </a:p>
      </dgm:t>
    </dgm:pt>
    <dgm:pt modelId="{EB59D1EA-6A62-41A4-9081-1A070322E5BE}">
      <dgm:prSet/>
      <dgm:spPr/>
      <dgm:t>
        <a:bodyPr/>
        <a:lstStyle/>
        <a:p>
          <a:endParaRPr lang="en-GB"/>
        </a:p>
      </dgm:t>
    </dgm:pt>
    <dgm:pt modelId="{3D14F0AB-DFD9-416F-97D7-4EE4437F8879}" type="parTrans" cxnId="{522369F9-6C41-4071-B56B-59D60DC6D630}">
      <dgm:prSet/>
      <dgm:spPr/>
      <dgm:t>
        <a:bodyPr/>
        <a:lstStyle/>
        <a:p>
          <a:endParaRPr lang="en-GB"/>
        </a:p>
      </dgm:t>
    </dgm:pt>
    <dgm:pt modelId="{91719DB3-E84F-4A9B-8FEB-8E12D54B1C1A}" type="sibTrans" cxnId="{522369F9-6C41-4071-B56B-59D60DC6D630}">
      <dgm:prSet/>
      <dgm:spPr/>
      <dgm:t>
        <a:bodyPr/>
        <a:lstStyle/>
        <a:p>
          <a:endParaRPr lang="en-GB"/>
        </a:p>
      </dgm:t>
    </dgm:pt>
    <dgm:pt modelId="{279C966E-B215-40AC-AE55-A7D8B5741EBE}">
      <dgm:prSet/>
      <dgm:spPr/>
      <dgm:t>
        <a:bodyPr/>
        <a:lstStyle/>
        <a:p>
          <a:endParaRPr lang="en-GB"/>
        </a:p>
      </dgm:t>
    </dgm:pt>
    <dgm:pt modelId="{D2902BDF-9A01-4412-BC48-F10FC5312E92}" type="parTrans" cxnId="{2475B3A7-799D-45DF-A873-2558706EBFD2}">
      <dgm:prSet/>
      <dgm:spPr/>
      <dgm:t>
        <a:bodyPr/>
        <a:lstStyle/>
        <a:p>
          <a:endParaRPr lang="en-GB"/>
        </a:p>
      </dgm:t>
    </dgm:pt>
    <dgm:pt modelId="{0376FF0C-EF8A-4DC1-BA7C-08618A657DD3}" type="sibTrans" cxnId="{2475B3A7-799D-45DF-A873-2558706EBFD2}">
      <dgm:prSet/>
      <dgm:spPr/>
      <dgm:t>
        <a:bodyPr/>
        <a:lstStyle/>
        <a:p>
          <a:endParaRPr lang="en-GB"/>
        </a:p>
      </dgm:t>
    </dgm:pt>
    <dgm:pt modelId="{ACD26510-DA1A-44E0-B042-0416A8081AEF}">
      <dgm:prSet/>
      <dgm:spPr/>
      <dgm:t>
        <a:bodyPr/>
        <a:lstStyle/>
        <a:p>
          <a:endParaRPr lang="en-GB"/>
        </a:p>
      </dgm:t>
    </dgm:pt>
    <dgm:pt modelId="{59345D5E-1E59-45EF-97A7-42B8566BCFB7}" type="parTrans" cxnId="{0A3B8050-56A3-4C33-AF73-9015EDFBEE9F}">
      <dgm:prSet/>
      <dgm:spPr/>
      <dgm:t>
        <a:bodyPr/>
        <a:lstStyle/>
        <a:p>
          <a:endParaRPr lang="en-GB"/>
        </a:p>
      </dgm:t>
    </dgm:pt>
    <dgm:pt modelId="{065D0F3C-E142-4C47-AA27-343F55789CB2}" type="sibTrans" cxnId="{0A3B8050-56A3-4C33-AF73-9015EDFBEE9F}">
      <dgm:prSet/>
      <dgm:spPr/>
      <dgm:t>
        <a:bodyPr/>
        <a:lstStyle/>
        <a:p>
          <a:endParaRPr lang="en-GB"/>
        </a:p>
      </dgm:t>
    </dgm:pt>
    <dgm:pt modelId="{3DF642A4-FCBF-4902-9552-5835DCBA7C65}">
      <dgm:prSet/>
      <dgm:spPr/>
      <dgm:t>
        <a:bodyPr/>
        <a:lstStyle/>
        <a:p>
          <a:endParaRPr lang="en-GB"/>
        </a:p>
      </dgm:t>
    </dgm:pt>
    <dgm:pt modelId="{E17EDD30-9AFF-4937-9B4A-DC523C1DB8CE}" type="parTrans" cxnId="{B56C624F-71BC-468D-9439-11F6D1D15B19}">
      <dgm:prSet/>
      <dgm:spPr/>
      <dgm:t>
        <a:bodyPr/>
        <a:lstStyle/>
        <a:p>
          <a:endParaRPr lang="en-GB"/>
        </a:p>
      </dgm:t>
    </dgm:pt>
    <dgm:pt modelId="{A68DABB1-AF20-4726-9D17-69464828CB41}" type="sibTrans" cxnId="{B56C624F-71BC-468D-9439-11F6D1D15B19}">
      <dgm:prSet/>
      <dgm:spPr/>
      <dgm:t>
        <a:bodyPr/>
        <a:lstStyle/>
        <a:p>
          <a:endParaRPr lang="en-GB"/>
        </a:p>
      </dgm:t>
    </dgm:pt>
    <dgm:pt modelId="{D9A4AFC7-C3AC-48B1-BDC3-A17B6D1274CD}" type="pres">
      <dgm:prSet presAssocID="{C44BE1C7-13DE-4CF3-8088-076637C7B471}" presName="matrix" presStyleCnt="0">
        <dgm:presLayoutVars>
          <dgm:chMax val="1"/>
          <dgm:dir/>
          <dgm:resizeHandles val="exact"/>
        </dgm:presLayoutVars>
      </dgm:prSet>
      <dgm:spPr/>
      <dgm:t>
        <a:bodyPr/>
        <a:lstStyle/>
        <a:p>
          <a:endParaRPr lang="en-GB"/>
        </a:p>
      </dgm:t>
    </dgm:pt>
    <dgm:pt modelId="{0FD2C8E7-A837-48B0-AC09-C6EF339736B5}" type="pres">
      <dgm:prSet presAssocID="{C44BE1C7-13DE-4CF3-8088-076637C7B471}" presName="diamond" presStyleLbl="bgShp" presStyleIdx="0" presStyleCnt="1"/>
      <dgm:spPr/>
    </dgm:pt>
    <dgm:pt modelId="{02D5823F-CA74-4C2B-A741-BE446E5BEF51}" type="pres">
      <dgm:prSet presAssocID="{C44BE1C7-13DE-4CF3-8088-076637C7B471}" presName="quad1" presStyleLbl="node1" presStyleIdx="0" presStyleCnt="4">
        <dgm:presLayoutVars>
          <dgm:chMax val="0"/>
          <dgm:chPref val="0"/>
          <dgm:bulletEnabled val="1"/>
        </dgm:presLayoutVars>
      </dgm:prSet>
      <dgm:spPr/>
      <dgm:t>
        <a:bodyPr/>
        <a:lstStyle/>
        <a:p>
          <a:endParaRPr lang="en-GB"/>
        </a:p>
      </dgm:t>
    </dgm:pt>
    <dgm:pt modelId="{B2CA2A83-A1D2-4074-9376-F7AE288EF628}" type="pres">
      <dgm:prSet presAssocID="{C44BE1C7-13DE-4CF3-8088-076637C7B471}" presName="quad2" presStyleLbl="node1" presStyleIdx="1" presStyleCnt="4">
        <dgm:presLayoutVars>
          <dgm:chMax val="0"/>
          <dgm:chPref val="0"/>
          <dgm:bulletEnabled val="1"/>
        </dgm:presLayoutVars>
      </dgm:prSet>
      <dgm:spPr/>
      <dgm:t>
        <a:bodyPr/>
        <a:lstStyle/>
        <a:p>
          <a:endParaRPr lang="en-GB"/>
        </a:p>
      </dgm:t>
    </dgm:pt>
    <dgm:pt modelId="{5B35DEE0-54B3-494D-B226-5D1FC25E20D6}" type="pres">
      <dgm:prSet presAssocID="{C44BE1C7-13DE-4CF3-8088-076637C7B471}" presName="quad3" presStyleLbl="node1" presStyleIdx="2" presStyleCnt="4">
        <dgm:presLayoutVars>
          <dgm:chMax val="0"/>
          <dgm:chPref val="0"/>
          <dgm:bulletEnabled val="1"/>
        </dgm:presLayoutVars>
      </dgm:prSet>
      <dgm:spPr/>
      <dgm:t>
        <a:bodyPr/>
        <a:lstStyle/>
        <a:p>
          <a:endParaRPr lang="en-GB"/>
        </a:p>
      </dgm:t>
    </dgm:pt>
    <dgm:pt modelId="{C2229099-714A-4DBE-BE2A-F9627B63EEEC}" type="pres">
      <dgm:prSet presAssocID="{C44BE1C7-13DE-4CF3-8088-076637C7B471}" presName="quad4" presStyleLbl="node1" presStyleIdx="3" presStyleCnt="4">
        <dgm:presLayoutVars>
          <dgm:chMax val="0"/>
          <dgm:chPref val="0"/>
          <dgm:bulletEnabled val="1"/>
        </dgm:presLayoutVars>
      </dgm:prSet>
      <dgm:spPr/>
      <dgm:t>
        <a:bodyPr/>
        <a:lstStyle/>
        <a:p>
          <a:endParaRPr lang="en-GB"/>
        </a:p>
      </dgm:t>
    </dgm:pt>
  </dgm:ptLst>
  <dgm:cxnLst>
    <dgm:cxn modelId="{44D16803-E432-4893-8F93-CA3BE4F128C1}" type="presOf" srcId="{84BD0F10-556A-4186-AE7F-DAE06604A246}" destId="{02D5823F-CA74-4C2B-A741-BE446E5BEF51}" srcOrd="0" destOrd="0" presId="urn:microsoft.com/office/officeart/2005/8/layout/matrix3"/>
    <dgm:cxn modelId="{1921C4B3-D4A2-4EB3-A50B-1B61A39B52D7}" srcId="{C44BE1C7-13DE-4CF3-8088-076637C7B471}" destId="{82ABE289-3F0D-4894-8F78-53B319486051}" srcOrd="2" destOrd="0" parTransId="{FFEFC2E4-A186-41C4-BC48-417D2F2B638C}" sibTransId="{E66CC174-6995-47F3-AB0B-C71317603FD6}"/>
    <dgm:cxn modelId="{B56A12B1-906F-46CD-9CC2-D3B949C2D8DD}" type="presOf" srcId="{758FA9EB-C7D4-4FA6-B779-CD4ACB7B770B}" destId="{5B35DEE0-54B3-494D-B226-5D1FC25E20D6}" srcOrd="0" destOrd="1" presId="urn:microsoft.com/office/officeart/2005/8/layout/matrix3"/>
    <dgm:cxn modelId="{E6EBB0C6-1064-472D-92FC-6D2EA65B78A5}" type="presOf" srcId="{C44BE1C7-13DE-4CF3-8088-076637C7B471}" destId="{D9A4AFC7-C3AC-48B1-BDC3-A17B6D1274CD}" srcOrd="0" destOrd="0" presId="urn:microsoft.com/office/officeart/2005/8/layout/matrix3"/>
    <dgm:cxn modelId="{21457F86-4085-4CE9-B987-D4AE03BF59A7}" type="presOf" srcId="{DF49F2C3-9120-4EB1-9406-988BAB58AEFB}" destId="{C2229099-714A-4DBE-BE2A-F9627B63EEEC}" srcOrd="0" destOrd="0" presId="urn:microsoft.com/office/officeart/2005/8/layout/matrix3"/>
    <dgm:cxn modelId="{0A3B8050-56A3-4C33-AF73-9015EDFBEE9F}" srcId="{EB59D1EA-6A62-41A4-9081-1A070322E5BE}" destId="{ACD26510-DA1A-44E0-B042-0416A8081AEF}" srcOrd="1" destOrd="0" parTransId="{59345D5E-1E59-45EF-97A7-42B8566BCFB7}" sibTransId="{065D0F3C-E142-4C47-AA27-343F55789CB2}"/>
    <dgm:cxn modelId="{F04BED60-7B58-4169-B627-4F148A5F5248}" srcId="{C44BE1C7-13DE-4CF3-8088-076637C7B471}" destId="{84BD0F10-556A-4186-AE7F-DAE06604A246}" srcOrd="0" destOrd="0" parTransId="{1537EAB0-BCB6-4857-B86E-5DED72F1E7EB}" sibTransId="{FDCFD231-4C52-4DE8-AA9E-6F6C69B9717D}"/>
    <dgm:cxn modelId="{0A86356C-1588-4DBA-8148-48AFA80F8649}" type="presOf" srcId="{82ABE289-3F0D-4894-8F78-53B319486051}" destId="{5B35DEE0-54B3-494D-B226-5D1FC25E20D6}" srcOrd="0" destOrd="0" presId="urn:microsoft.com/office/officeart/2005/8/layout/matrix3"/>
    <dgm:cxn modelId="{A877AD26-98B6-488D-AA6D-BEC8AC0F3A8E}" srcId="{82ABE289-3F0D-4894-8F78-53B319486051}" destId="{758FA9EB-C7D4-4FA6-B779-CD4ACB7B770B}" srcOrd="0" destOrd="0" parTransId="{11F1DE8F-0B38-45F2-A6F0-6F3F667B2C3A}" sibTransId="{4EEECC51-35E1-499F-88D6-7DFDB7ABB88E}"/>
    <dgm:cxn modelId="{B56C624F-71BC-468D-9439-11F6D1D15B19}" srcId="{EB59D1EA-6A62-41A4-9081-1A070322E5BE}" destId="{3DF642A4-FCBF-4902-9552-5835DCBA7C65}" srcOrd="2" destOrd="0" parTransId="{E17EDD30-9AFF-4937-9B4A-DC523C1DB8CE}" sibTransId="{A68DABB1-AF20-4726-9D17-69464828CB41}"/>
    <dgm:cxn modelId="{2475B3A7-799D-45DF-A873-2558706EBFD2}" srcId="{EB59D1EA-6A62-41A4-9081-1A070322E5BE}" destId="{279C966E-B215-40AC-AE55-A7D8B5741EBE}" srcOrd="0" destOrd="0" parTransId="{D2902BDF-9A01-4412-BC48-F10FC5312E92}" sibTransId="{0376FF0C-EF8A-4DC1-BA7C-08618A657DD3}"/>
    <dgm:cxn modelId="{88668DB3-3E73-4A5F-8C13-12EA681C8688}" type="presOf" srcId="{F2E6A350-AA01-4F85-9F39-CEDA03E2BC78}" destId="{B2CA2A83-A1D2-4074-9376-F7AE288EF628}" srcOrd="0" destOrd="0" presId="urn:microsoft.com/office/officeart/2005/8/layout/matrix3"/>
    <dgm:cxn modelId="{A478A626-4F92-41D2-A4E4-32C613476C9B}" srcId="{C44BE1C7-13DE-4CF3-8088-076637C7B471}" destId="{4F25E2B0-6D6E-40AA-A350-EC8C4022BFBB}" srcOrd="4" destOrd="0" parTransId="{85B00034-AA52-4462-A5DE-E922A590F83B}" sibTransId="{0BA9BD44-7EE2-47B3-B36C-ED208411867B}"/>
    <dgm:cxn modelId="{E1C44826-5D8E-42D1-8238-B6CABDF08D3E}" srcId="{C44BE1C7-13DE-4CF3-8088-076637C7B471}" destId="{F2E6A350-AA01-4F85-9F39-CEDA03E2BC78}" srcOrd="1" destOrd="0" parTransId="{060839EF-1432-41C0-9E53-F978318CE808}" sibTransId="{45931ABE-299A-4237-ACDB-B7BAEE0F43F2}"/>
    <dgm:cxn modelId="{522369F9-6C41-4071-B56B-59D60DC6D630}" srcId="{C44BE1C7-13DE-4CF3-8088-076637C7B471}" destId="{EB59D1EA-6A62-41A4-9081-1A070322E5BE}" srcOrd="5" destOrd="0" parTransId="{3D14F0AB-DFD9-416F-97D7-4EE4437F8879}" sibTransId="{91719DB3-E84F-4A9B-8FEB-8E12D54B1C1A}"/>
    <dgm:cxn modelId="{599D8CBE-8C7C-4945-A6A2-5D388C03F614}" srcId="{C44BE1C7-13DE-4CF3-8088-076637C7B471}" destId="{DF49F2C3-9120-4EB1-9406-988BAB58AEFB}" srcOrd="3" destOrd="0" parTransId="{0AD00E9C-FA5F-4622-9021-A5DF390C4B4C}" sibTransId="{83C0E22D-2053-4E20-B740-32474C4CC1FF}"/>
    <dgm:cxn modelId="{30761932-5950-4B72-B69A-EF82DE319679}" type="presParOf" srcId="{D9A4AFC7-C3AC-48B1-BDC3-A17B6D1274CD}" destId="{0FD2C8E7-A837-48B0-AC09-C6EF339736B5}" srcOrd="0" destOrd="0" presId="urn:microsoft.com/office/officeart/2005/8/layout/matrix3"/>
    <dgm:cxn modelId="{3D9E4061-7B72-46F4-85B1-090C45B4FDA4}" type="presParOf" srcId="{D9A4AFC7-C3AC-48B1-BDC3-A17B6D1274CD}" destId="{02D5823F-CA74-4C2B-A741-BE446E5BEF51}" srcOrd="1" destOrd="0" presId="urn:microsoft.com/office/officeart/2005/8/layout/matrix3"/>
    <dgm:cxn modelId="{0520F47A-F8EE-4334-92A6-2F333604CE10}" type="presParOf" srcId="{D9A4AFC7-C3AC-48B1-BDC3-A17B6D1274CD}" destId="{B2CA2A83-A1D2-4074-9376-F7AE288EF628}" srcOrd="2" destOrd="0" presId="urn:microsoft.com/office/officeart/2005/8/layout/matrix3"/>
    <dgm:cxn modelId="{0696B663-816B-4612-882B-24B77890FCE3}" type="presParOf" srcId="{D9A4AFC7-C3AC-48B1-BDC3-A17B6D1274CD}" destId="{5B35DEE0-54B3-494D-B226-5D1FC25E20D6}" srcOrd="3" destOrd="0" presId="urn:microsoft.com/office/officeart/2005/8/layout/matrix3"/>
    <dgm:cxn modelId="{DB3F3F64-4A74-4A8B-8622-9F16B430A9A5}" type="presParOf" srcId="{D9A4AFC7-C3AC-48B1-BDC3-A17B6D1274CD}" destId="{C2229099-714A-4DBE-BE2A-F9627B63EEEC}"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10DBE-B1CC-41CB-99E5-ADA9055A8CF3}">
      <dsp:nvSpPr>
        <dsp:cNvPr id="0" name=""/>
        <dsp:cNvSpPr/>
      </dsp:nvSpPr>
      <dsp:spPr>
        <a:xfrm>
          <a:off x="0" y="0"/>
          <a:ext cx="4190999" cy="419099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7F8429-D90F-4753-A399-A80BC09B39F9}">
      <dsp:nvSpPr>
        <dsp:cNvPr id="0" name=""/>
        <dsp:cNvSpPr/>
      </dsp:nvSpPr>
      <dsp:spPr>
        <a:xfrm>
          <a:off x="2095499" y="0"/>
          <a:ext cx="5763716" cy="419099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altLang="en-US" sz="2600" kern="1200" smtClean="0">
              <a:solidFill>
                <a:srgbClr val="000066"/>
              </a:solidFill>
              <a:effectLst/>
              <a:latin typeface="Serifa BT" pitchFamily="18" charset="0"/>
            </a:rPr>
            <a:t>Principle of equality and non-discrimination</a:t>
          </a:r>
          <a:endParaRPr lang="en-GB" altLang="en-US" sz="2600" kern="1200" dirty="0" smtClean="0">
            <a:solidFill>
              <a:srgbClr val="000066"/>
            </a:solidFill>
            <a:effectLst/>
            <a:latin typeface="Serifa BT" pitchFamily="18" charset="0"/>
          </a:endParaRPr>
        </a:p>
      </dsp:txBody>
      <dsp:txXfrm>
        <a:off x="2095499" y="0"/>
        <a:ext cx="2881858" cy="1257302"/>
      </dsp:txXfrm>
    </dsp:sp>
    <dsp:sp modelId="{0B94C2E3-E429-4AFC-A7E0-6B9138DC7F61}">
      <dsp:nvSpPr>
        <dsp:cNvPr id="0" name=""/>
        <dsp:cNvSpPr/>
      </dsp:nvSpPr>
      <dsp:spPr>
        <a:xfrm>
          <a:off x="733426" y="1257302"/>
          <a:ext cx="2724147" cy="272414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CD45AE-B5FE-4C5A-A040-2DDC6F4936EC}">
      <dsp:nvSpPr>
        <dsp:cNvPr id="0" name=""/>
        <dsp:cNvSpPr/>
      </dsp:nvSpPr>
      <dsp:spPr>
        <a:xfrm>
          <a:off x="2095499" y="1257302"/>
          <a:ext cx="5763716" cy="272414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altLang="en-US" sz="2600" kern="1200" smtClean="0">
              <a:solidFill>
                <a:srgbClr val="000066"/>
              </a:solidFill>
              <a:effectLst/>
              <a:latin typeface="Serifa BT" pitchFamily="18" charset="0"/>
            </a:rPr>
            <a:t>Irregular migration</a:t>
          </a:r>
          <a:endParaRPr lang="en-GB" altLang="en-US" sz="2600" kern="1200" dirty="0" smtClean="0">
            <a:solidFill>
              <a:srgbClr val="000066"/>
            </a:solidFill>
            <a:effectLst/>
            <a:latin typeface="Serifa BT" pitchFamily="18" charset="0"/>
          </a:endParaRPr>
        </a:p>
      </dsp:txBody>
      <dsp:txXfrm>
        <a:off x="2095499" y="1257302"/>
        <a:ext cx="2881858" cy="1257298"/>
      </dsp:txXfrm>
    </dsp:sp>
    <dsp:sp modelId="{00172F43-A97B-4447-8B99-63D58DC52B7B}">
      <dsp:nvSpPr>
        <dsp:cNvPr id="0" name=""/>
        <dsp:cNvSpPr/>
      </dsp:nvSpPr>
      <dsp:spPr>
        <a:xfrm>
          <a:off x="1466850" y="2514601"/>
          <a:ext cx="1257298" cy="1257298"/>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5FCE5C-AEC3-4AB5-B307-1807E9ACAC74}">
      <dsp:nvSpPr>
        <dsp:cNvPr id="0" name=""/>
        <dsp:cNvSpPr/>
      </dsp:nvSpPr>
      <dsp:spPr>
        <a:xfrm>
          <a:off x="2095499" y="2514601"/>
          <a:ext cx="5763716" cy="125729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altLang="en-US" sz="2600" kern="1200" smtClean="0">
              <a:solidFill>
                <a:srgbClr val="000066"/>
              </a:solidFill>
              <a:effectLst/>
              <a:latin typeface="Serifa BT" pitchFamily="18" charset="0"/>
            </a:rPr>
            <a:t>Economic and social rights</a:t>
          </a:r>
          <a:endParaRPr lang="en-GB" altLang="en-US" sz="2600" kern="1200" dirty="0" smtClean="0">
            <a:solidFill>
              <a:srgbClr val="000066"/>
            </a:solidFill>
            <a:effectLst/>
            <a:latin typeface="Serifa BT" pitchFamily="18" charset="0"/>
          </a:endParaRPr>
        </a:p>
      </dsp:txBody>
      <dsp:txXfrm>
        <a:off x="2095499" y="2514601"/>
        <a:ext cx="2881858" cy="1257298"/>
      </dsp:txXfrm>
    </dsp:sp>
    <dsp:sp modelId="{0024D64B-5ACB-4504-AF47-F5ED73CC8563}">
      <dsp:nvSpPr>
        <dsp:cNvPr id="0" name=""/>
        <dsp:cNvSpPr/>
      </dsp:nvSpPr>
      <dsp:spPr>
        <a:xfrm>
          <a:off x="4977358" y="0"/>
          <a:ext cx="2881858" cy="125730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GB" altLang="en-US" sz="1700" kern="1200" smtClean="0">
              <a:solidFill>
                <a:srgbClr val="000066"/>
              </a:solidFill>
              <a:effectLst/>
              <a:latin typeface="Serifa BT" pitchFamily="18" charset="0"/>
            </a:rPr>
            <a:t>To what extent does this principle apply to non-citizens, particularly non-discrimination on the grounds of nationality?</a:t>
          </a:r>
          <a:endParaRPr lang="en-GB" altLang="en-US" sz="1700" kern="1200" dirty="0" smtClean="0">
            <a:solidFill>
              <a:srgbClr val="000066"/>
            </a:solidFill>
            <a:effectLst/>
            <a:latin typeface="Serifa BT" pitchFamily="18" charset="0"/>
          </a:endParaRPr>
        </a:p>
      </dsp:txBody>
      <dsp:txXfrm>
        <a:off x="4977358" y="0"/>
        <a:ext cx="2881858" cy="1257302"/>
      </dsp:txXfrm>
    </dsp:sp>
    <dsp:sp modelId="{A1788B30-214D-4285-A7C2-2EBDC98D4B42}">
      <dsp:nvSpPr>
        <dsp:cNvPr id="0" name=""/>
        <dsp:cNvSpPr/>
      </dsp:nvSpPr>
      <dsp:spPr>
        <a:xfrm>
          <a:off x="4977358" y="1257302"/>
          <a:ext cx="2881858" cy="125729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GB" altLang="en-US" sz="1700" kern="1200" smtClean="0">
              <a:solidFill>
                <a:srgbClr val="000066"/>
              </a:solidFill>
              <a:effectLst/>
              <a:latin typeface="Serifa BT" pitchFamily="18" charset="0"/>
            </a:rPr>
            <a:t>Can irregular migrants expect equivalent protection to regular migrants and/or nationals in both law and practice?</a:t>
          </a:r>
          <a:endParaRPr lang="en-GB" altLang="en-US" sz="1700" kern="1200" dirty="0" smtClean="0">
            <a:solidFill>
              <a:srgbClr val="000066"/>
            </a:solidFill>
            <a:effectLst/>
            <a:latin typeface="Serifa BT" pitchFamily="18" charset="0"/>
          </a:endParaRPr>
        </a:p>
      </dsp:txBody>
      <dsp:txXfrm>
        <a:off x="4977358" y="1257302"/>
        <a:ext cx="2881858" cy="1257298"/>
      </dsp:txXfrm>
    </dsp:sp>
    <dsp:sp modelId="{5C3589EA-6C88-484E-A64B-87F9253E083D}">
      <dsp:nvSpPr>
        <dsp:cNvPr id="0" name=""/>
        <dsp:cNvSpPr/>
      </dsp:nvSpPr>
      <dsp:spPr>
        <a:xfrm>
          <a:off x="4977358" y="2514601"/>
          <a:ext cx="2881858" cy="125729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GB" altLang="en-US" sz="1700" kern="1200" smtClean="0">
              <a:solidFill>
                <a:srgbClr val="000066"/>
              </a:solidFill>
              <a:effectLst/>
              <a:latin typeface="Serifa BT" pitchFamily="18" charset="0"/>
            </a:rPr>
            <a:t>Are these rights equally and fully applicable to non-citizens?</a:t>
          </a:r>
          <a:endParaRPr lang="en-GB" altLang="en-US" sz="1700" kern="1200" dirty="0" smtClean="0">
            <a:solidFill>
              <a:srgbClr val="000066"/>
            </a:solidFill>
            <a:effectLst/>
            <a:latin typeface="Serifa BT" pitchFamily="18" charset="0"/>
          </a:endParaRPr>
        </a:p>
      </dsp:txBody>
      <dsp:txXfrm>
        <a:off x="4977358" y="2514601"/>
        <a:ext cx="2881858" cy="12572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2C8E7-A837-48B0-AC09-C6EF339736B5}">
      <dsp:nvSpPr>
        <dsp:cNvPr id="0" name=""/>
        <dsp:cNvSpPr/>
      </dsp:nvSpPr>
      <dsp:spPr>
        <a:xfrm>
          <a:off x="1333500" y="0"/>
          <a:ext cx="4191000" cy="41910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D5823F-CA74-4C2B-A741-BE446E5BEF51}">
      <dsp:nvSpPr>
        <dsp:cNvPr id="0" name=""/>
        <dsp:cNvSpPr/>
      </dsp:nvSpPr>
      <dsp:spPr>
        <a:xfrm>
          <a:off x="1731644" y="398144"/>
          <a:ext cx="1634490" cy="16344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GB" sz="1500" b="1" kern="1200" smtClean="0"/>
            <a:t>“Illegal”</a:t>
          </a:r>
          <a:endParaRPr lang="en-GB" sz="1500" kern="1200"/>
        </a:p>
      </dsp:txBody>
      <dsp:txXfrm>
        <a:off x="1811433" y="477933"/>
        <a:ext cx="1474912" cy="1474912"/>
      </dsp:txXfrm>
    </dsp:sp>
    <dsp:sp modelId="{B2CA2A83-A1D2-4074-9376-F7AE288EF628}">
      <dsp:nvSpPr>
        <dsp:cNvPr id="0" name=""/>
        <dsp:cNvSpPr/>
      </dsp:nvSpPr>
      <dsp:spPr>
        <a:xfrm>
          <a:off x="3491865" y="398144"/>
          <a:ext cx="1634490" cy="16344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GB" sz="1500" kern="1200" smtClean="0"/>
            <a:t>Connotations with criminality</a:t>
          </a:r>
          <a:endParaRPr lang="en-GB" sz="1500" kern="1200"/>
        </a:p>
      </dsp:txBody>
      <dsp:txXfrm>
        <a:off x="3571654" y="477933"/>
        <a:ext cx="1474912" cy="1474912"/>
      </dsp:txXfrm>
    </dsp:sp>
    <dsp:sp modelId="{5B35DEE0-54B3-494D-B226-5D1FC25E20D6}">
      <dsp:nvSpPr>
        <dsp:cNvPr id="0" name=""/>
        <dsp:cNvSpPr/>
      </dsp:nvSpPr>
      <dsp:spPr>
        <a:xfrm>
          <a:off x="1731644" y="2158365"/>
          <a:ext cx="1634490" cy="16344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n-GB" sz="1500" kern="1200" smtClean="0"/>
            <a:t>Invisibility under the law?</a:t>
          </a:r>
          <a:endParaRPr lang="en-GB" sz="1500" kern="1200" dirty="0"/>
        </a:p>
        <a:p>
          <a:pPr marL="114300" lvl="1" indent="-114300" algn="l" defTabSz="533400" rtl="0">
            <a:lnSpc>
              <a:spcPct val="90000"/>
            </a:lnSpc>
            <a:spcBef>
              <a:spcPct val="0"/>
            </a:spcBef>
            <a:spcAft>
              <a:spcPct val="15000"/>
            </a:spcAft>
            <a:buChar char="••"/>
          </a:pPr>
          <a:r>
            <a:rPr lang="en-GB" sz="1200" kern="1200" smtClean="0"/>
            <a:t>Right of </a:t>
          </a:r>
          <a:r>
            <a:rPr lang="en-GB" sz="1200" u="sng" kern="1200" smtClean="0"/>
            <a:t>everyone</a:t>
          </a:r>
          <a:r>
            <a:rPr lang="en-GB" sz="1200" kern="1200" smtClean="0"/>
            <a:t> to recognition </a:t>
          </a:r>
          <a:r>
            <a:rPr lang="en-GB" sz="1200" u="sng" kern="1200" smtClean="0"/>
            <a:t>everywhere</a:t>
          </a:r>
          <a:r>
            <a:rPr lang="en-GB" sz="1200" kern="1200" smtClean="0"/>
            <a:t> as a </a:t>
          </a:r>
          <a:r>
            <a:rPr lang="en-GB" sz="1200" u="sng" kern="1200" smtClean="0"/>
            <a:t>person</a:t>
          </a:r>
          <a:r>
            <a:rPr lang="en-GB" sz="1200" kern="1200" smtClean="0"/>
            <a:t> before the law (UDHR, Art 6)</a:t>
          </a:r>
          <a:endParaRPr lang="en-GB" sz="1200" kern="1200" dirty="0"/>
        </a:p>
      </dsp:txBody>
      <dsp:txXfrm>
        <a:off x="1811433" y="2238154"/>
        <a:ext cx="1474912" cy="1474912"/>
      </dsp:txXfrm>
    </dsp:sp>
    <dsp:sp modelId="{C2229099-714A-4DBE-BE2A-F9627B63EEEC}">
      <dsp:nvSpPr>
        <dsp:cNvPr id="0" name=""/>
        <dsp:cNvSpPr/>
      </dsp:nvSpPr>
      <dsp:spPr>
        <a:xfrm>
          <a:off x="3491865" y="2158365"/>
          <a:ext cx="1634490" cy="16344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b="1" kern="1200" dirty="0" smtClean="0"/>
            <a:t>“Irregular”</a:t>
          </a:r>
          <a:endParaRPr lang="en-GB" sz="2000" b="1" kern="1200" dirty="0"/>
        </a:p>
      </dsp:txBody>
      <dsp:txXfrm>
        <a:off x="3571654" y="2238154"/>
        <a:ext cx="1474912" cy="1474912"/>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4147D9-4F56-452F-A6F0-07670F9A1DB4}" type="datetimeFigureOut">
              <a:rPr lang="en-GB" smtClean="0"/>
              <a:t>22/01/2015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50BB70-5C7F-4CF2-980E-F102C488D977}" type="slidenum">
              <a:rPr lang="en-GB" smtClean="0"/>
              <a:t>‹#›</a:t>
            </a:fld>
            <a:endParaRPr lang="en-GB"/>
          </a:p>
        </p:txBody>
      </p:sp>
    </p:spTree>
    <p:extLst>
      <p:ext uri="{BB962C8B-B14F-4D97-AF65-F5344CB8AC3E}">
        <p14:creationId xmlns:p14="http://schemas.microsoft.com/office/powerpoint/2010/main" val="3688038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 you know that there are more migrants than ever because of the growing world population? The absolute number of people migrating has risen from 154 million in 1990 to 232 million in 2013, yet for many years migrants have made up about 3% of the world's population.</a:t>
            </a:r>
            <a:endParaRPr lang="en-GB" dirty="0"/>
          </a:p>
        </p:txBody>
      </p:sp>
      <p:sp>
        <p:nvSpPr>
          <p:cNvPr id="4" name="Slide Number Placeholder 3"/>
          <p:cNvSpPr>
            <a:spLocks noGrp="1"/>
          </p:cNvSpPr>
          <p:nvPr>
            <p:ph type="sldNum" sz="quarter" idx="10"/>
          </p:nvPr>
        </p:nvSpPr>
        <p:spPr/>
        <p:txBody>
          <a:bodyPr/>
          <a:lstStyle/>
          <a:p>
            <a:fld id="{CE50BB70-5C7F-4CF2-980E-F102C488D977}" type="slidenum">
              <a:rPr lang="en-GB" smtClean="0"/>
              <a:t>2</a:t>
            </a:fld>
            <a:endParaRPr lang="en-GB"/>
          </a:p>
        </p:txBody>
      </p:sp>
    </p:spTree>
    <p:extLst>
      <p:ext uri="{BB962C8B-B14F-4D97-AF65-F5344CB8AC3E}">
        <p14:creationId xmlns:p14="http://schemas.microsoft.com/office/powerpoint/2010/main" val="175003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Duplication of work and gaps in tackling other areas (social protection, medical services, access  of migrants’ children to education)</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CE50BB70-5C7F-4CF2-980E-F102C488D977}" type="slidenum">
              <a:rPr lang="en-GB" smtClean="0"/>
              <a:t>5</a:t>
            </a:fld>
            <a:endParaRPr lang="en-GB"/>
          </a:p>
        </p:txBody>
      </p:sp>
    </p:spTree>
    <p:extLst>
      <p:ext uri="{BB962C8B-B14F-4D97-AF65-F5344CB8AC3E}">
        <p14:creationId xmlns:p14="http://schemas.microsoft.com/office/powerpoint/2010/main" val="2026940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 you know the difference between “illegal migration” and “migrants in an irregular situation”? Irregular entries, stay and work are not criminal offences but administrative misdemeanours. Not distinguishing between the two terms reinforces the false and negative stereotype that migrants in irregular situations are criminals.</a:t>
            </a:r>
            <a:endParaRPr lang="en-GB" dirty="0"/>
          </a:p>
        </p:txBody>
      </p:sp>
      <p:sp>
        <p:nvSpPr>
          <p:cNvPr id="4" name="Slide Number Placeholder 3"/>
          <p:cNvSpPr>
            <a:spLocks noGrp="1"/>
          </p:cNvSpPr>
          <p:nvPr>
            <p:ph type="sldNum" sz="quarter" idx="10"/>
          </p:nvPr>
        </p:nvSpPr>
        <p:spPr/>
        <p:txBody>
          <a:bodyPr/>
          <a:lstStyle/>
          <a:p>
            <a:fld id="{CE50BB70-5C7F-4CF2-980E-F102C488D977}" type="slidenum">
              <a:rPr lang="en-GB" smtClean="0"/>
              <a:t>9</a:t>
            </a:fld>
            <a:endParaRPr lang="en-GB"/>
          </a:p>
        </p:txBody>
      </p:sp>
    </p:spTree>
    <p:extLst>
      <p:ext uri="{BB962C8B-B14F-4D97-AF65-F5344CB8AC3E}">
        <p14:creationId xmlns:p14="http://schemas.microsoft.com/office/powerpoint/2010/main" val="446998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 you know that everyone – migrant or not – has a right to social security? Many do not recognize the contributions all migrants – including migrants in irregular situations – make to the economy and to social security schemes where they live.</a:t>
            </a:r>
            <a:endParaRPr lang="en-GB" dirty="0"/>
          </a:p>
        </p:txBody>
      </p:sp>
      <p:sp>
        <p:nvSpPr>
          <p:cNvPr id="4" name="Slide Number Placeholder 3"/>
          <p:cNvSpPr>
            <a:spLocks noGrp="1"/>
          </p:cNvSpPr>
          <p:nvPr>
            <p:ph type="sldNum" sz="quarter" idx="10"/>
          </p:nvPr>
        </p:nvSpPr>
        <p:spPr/>
        <p:txBody>
          <a:bodyPr/>
          <a:lstStyle/>
          <a:p>
            <a:fld id="{CE50BB70-5C7F-4CF2-980E-F102C488D977}" type="slidenum">
              <a:rPr lang="en-GB" smtClean="0"/>
              <a:t>13</a:t>
            </a:fld>
            <a:endParaRPr lang="en-GB"/>
          </a:p>
        </p:txBody>
      </p:sp>
    </p:spTree>
    <p:extLst>
      <p:ext uri="{BB962C8B-B14F-4D97-AF65-F5344CB8AC3E}">
        <p14:creationId xmlns:p14="http://schemas.microsoft.com/office/powerpoint/2010/main" val="2537144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a:bodyPr>
          <a:lstStyle/>
          <a:p>
            <a:pPr>
              <a:defRPr/>
            </a:pPr>
            <a:r>
              <a:rPr lang="en-US" dirty="0" smtClean="0">
                <a:latin typeface="Arial" charset="0"/>
                <a:cs typeface="Arial" charset="0"/>
              </a:rPr>
              <a:t> </a:t>
            </a:r>
            <a:endParaRPr lang="en-GB"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60ED189-9BE6-4AD2-8706-DAAD3C216C85}" type="slidenum">
              <a:rPr lang="en-GB" altLang="en-US" smtClean="0">
                <a:latin typeface="Arial" charset="0"/>
              </a:rPr>
              <a:pPr eaLnBrk="1" hangingPunct="1">
                <a:spcBef>
                  <a:spcPct val="0"/>
                </a:spcBef>
              </a:pPr>
              <a:t>14</a:t>
            </a:fld>
            <a:endParaRPr lang="en-GB"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p:nvSpPr>
        <p:spPr>
          <a:xfrm>
            <a:off x="152400" y="152400"/>
            <a:ext cx="8839200" cy="5753100"/>
          </a:xfrm>
          <a:prstGeom prst="rect">
            <a:avLst/>
          </a:prstGeom>
          <a:solidFill>
            <a:srgbClr val="6658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1"/>
          <p:cNvGrpSpPr>
            <a:grpSpLocks/>
          </p:cNvGrpSpPr>
          <p:nvPr/>
        </p:nvGrpSpPr>
        <p:grpSpPr bwMode="auto">
          <a:xfrm>
            <a:off x="339725" y="339725"/>
            <a:ext cx="1260475" cy="1260475"/>
            <a:chOff x="228600" y="228600"/>
            <a:chExt cx="1260000" cy="1260000"/>
          </a:xfrm>
        </p:grpSpPr>
        <p:sp>
          <p:nvSpPr>
            <p:cNvPr id="6" name="Oval 5"/>
            <p:cNvSpPr/>
            <p:nvPr/>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p:nvSpPr>
          <p:spPr>
            <a:xfrm>
              <a:off x="282555" y="625325"/>
              <a:ext cx="1144157" cy="153830"/>
            </a:xfrm>
            <a:prstGeom prst="rect">
              <a:avLst/>
            </a:prstGeom>
            <a:noFill/>
          </p:spPr>
          <p:txBody>
            <a:bodyPr lIns="0" tIns="0" rIns="0" bIns="0">
              <a:spAutoFit/>
            </a:bodyPr>
            <a:lstStyle/>
            <a:p>
              <a:pPr algn="ctr" fontAlgn="auto">
                <a:spcBef>
                  <a:spcPts val="0"/>
                </a:spcBef>
                <a:spcAft>
                  <a:spcPts val="0"/>
                </a:spcAft>
                <a:defRPr/>
              </a:pPr>
              <a:r>
                <a:rPr lang="en-US" sz="1000" b="1" dirty="0" smtClean="0">
                  <a:solidFill>
                    <a:schemeClr val="bg1"/>
                  </a:solidFill>
                  <a:latin typeface="Arial" pitchFamily="34" charset="0"/>
                  <a:cs typeface="Arial" pitchFamily="34" charset="0"/>
                </a:rPr>
                <a:t>DOHA Dialogue</a:t>
              </a:r>
              <a:endParaRPr lang="en-US" sz="1000" b="1" dirty="0">
                <a:solidFill>
                  <a:schemeClr val="bg1"/>
                </a:solidFill>
                <a:latin typeface="Arial" pitchFamily="34" charset="0"/>
                <a:cs typeface="Arial" pitchFamily="34" charset="0"/>
              </a:endParaRPr>
            </a:p>
          </p:txBody>
        </p:sp>
      </p:grpSp>
      <p:sp>
        <p:nvSpPr>
          <p:cNvPr id="2" name="Title 1"/>
          <p:cNvSpPr>
            <a:spLocks noGrp="1"/>
          </p:cNvSpPr>
          <p:nvPr>
            <p:ph type="ctrTitle"/>
          </p:nvPr>
        </p:nvSpPr>
        <p:spPr>
          <a:xfrm>
            <a:off x="990600" y="2819400"/>
            <a:ext cx="7239000" cy="647591"/>
          </a:xfrm>
        </p:spPr>
        <p:txBody>
          <a:bodyPr/>
          <a:lstStyle>
            <a:lvl1pPr algn="r">
              <a:defRPr b="1">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990600" y="3886200"/>
            <a:ext cx="723900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29344517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p:nvSpPr>
        <p:spPr>
          <a:xfrm>
            <a:off x="152400" y="152400"/>
            <a:ext cx="8839200" cy="5753100"/>
          </a:xfrm>
          <a:prstGeom prst="rect">
            <a:avLst/>
          </a:prstGeom>
          <a:solidFill>
            <a:srgbClr val="6658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grpSp>
        <p:nvGrpSpPr>
          <p:cNvPr id="5" name="Group 11"/>
          <p:cNvGrpSpPr>
            <a:grpSpLocks/>
          </p:cNvGrpSpPr>
          <p:nvPr/>
        </p:nvGrpSpPr>
        <p:grpSpPr bwMode="auto">
          <a:xfrm>
            <a:off x="339725" y="339725"/>
            <a:ext cx="1260475" cy="1260475"/>
            <a:chOff x="228600" y="228600"/>
            <a:chExt cx="1260000" cy="1260000"/>
          </a:xfrm>
        </p:grpSpPr>
        <p:sp>
          <p:nvSpPr>
            <p:cNvPr id="6" name="Oval 5"/>
            <p:cNvSpPr/>
            <p:nvPr/>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TextBox 6"/>
            <p:cNvSpPr txBox="1"/>
            <p:nvPr/>
          </p:nvSpPr>
          <p:spPr>
            <a:xfrm>
              <a:off x="228600" y="725400"/>
              <a:ext cx="1260000" cy="153830"/>
            </a:xfrm>
            <a:prstGeom prst="rect">
              <a:avLst/>
            </a:prstGeom>
            <a:noFill/>
          </p:spPr>
          <p:txBody>
            <a:bodyPr wrap="square" lIns="0" tIns="0" rIns="0" bIns="0">
              <a:spAutoFit/>
            </a:bodyPr>
            <a:lstStyle/>
            <a:p>
              <a:pPr algn="ctr" fontAlgn="auto">
                <a:spcBef>
                  <a:spcPts val="0"/>
                </a:spcBef>
                <a:spcAft>
                  <a:spcPts val="0"/>
                </a:spcAft>
                <a:defRPr/>
              </a:pPr>
              <a:r>
                <a:rPr lang="en-US" sz="1000" b="1" dirty="0" smtClean="0">
                  <a:solidFill>
                    <a:prstClr val="white"/>
                  </a:solidFill>
                  <a:latin typeface="Arial" pitchFamily="34" charset="0"/>
                  <a:cs typeface="Arial" pitchFamily="34" charset="0"/>
                </a:rPr>
                <a:t>Migration Strategy</a:t>
              </a:r>
              <a:endParaRPr lang="en-US" sz="1000" b="1" dirty="0">
                <a:solidFill>
                  <a:prstClr val="white"/>
                </a:solidFill>
                <a:latin typeface="Arial" pitchFamily="34" charset="0"/>
                <a:cs typeface="Arial" pitchFamily="34" charset="0"/>
              </a:endParaRPr>
            </a:p>
          </p:txBody>
        </p:sp>
      </p:grpSp>
      <p:sp>
        <p:nvSpPr>
          <p:cNvPr id="2" name="Title 1"/>
          <p:cNvSpPr>
            <a:spLocks noGrp="1"/>
          </p:cNvSpPr>
          <p:nvPr>
            <p:ph type="ctrTitle"/>
          </p:nvPr>
        </p:nvSpPr>
        <p:spPr>
          <a:xfrm>
            <a:off x="990600" y="2819400"/>
            <a:ext cx="7239000" cy="647591"/>
          </a:xfrm>
        </p:spPr>
        <p:txBody>
          <a:bodyPr/>
          <a:lstStyle>
            <a:lvl1pPr algn="r">
              <a:defRPr b="1">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990600" y="3886200"/>
            <a:ext cx="723900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398951389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44080403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cxnSp>
        <p:nvCxnSpPr>
          <p:cNvPr id="6" name="Straight Connector 5"/>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r>
              <a:rPr lang="en-US" noProof="0" dirty="0" smtClean="0"/>
              <a:t>Click icon to add chart</a:t>
            </a:r>
            <a:endParaRPr lang="en-GB" noProof="0" dirty="0"/>
          </a:p>
        </p:txBody>
      </p:sp>
      <p:sp>
        <p:nvSpPr>
          <p:cNvPr id="5" name="Title 4"/>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549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r>
              <a:rPr lang="en-US" noProof="0" dirty="0" smtClean="0"/>
              <a:t>Click icon to add picture</a:t>
            </a:r>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smtClean="0"/>
              <a:t>Click to edit Master text styles</a:t>
            </a:r>
          </a:p>
        </p:txBody>
      </p:sp>
    </p:spTree>
    <p:extLst>
      <p:ext uri="{BB962C8B-B14F-4D97-AF65-F5344CB8AC3E}">
        <p14:creationId xmlns:p14="http://schemas.microsoft.com/office/powerpoint/2010/main" val="845766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887622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224133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nd contact Layout">
    <p:spTree>
      <p:nvGrpSpPr>
        <p:cNvPr id="1" name=""/>
        <p:cNvGrpSpPr/>
        <p:nvPr/>
      </p:nvGrpSpPr>
      <p:grpSpPr>
        <a:xfrm>
          <a:off x="0" y="0"/>
          <a:ext cx="0" cy="0"/>
          <a:chOff x="0" y="0"/>
          <a:chExt cx="0" cy="0"/>
        </a:xfrm>
      </p:grpSpPr>
      <p:grpSp>
        <p:nvGrpSpPr>
          <p:cNvPr id="2" name="Group 7"/>
          <p:cNvGrpSpPr>
            <a:grpSpLocks/>
          </p:cNvGrpSpPr>
          <p:nvPr/>
        </p:nvGrpSpPr>
        <p:grpSpPr bwMode="auto">
          <a:xfrm>
            <a:off x="152400" y="152400"/>
            <a:ext cx="8839200" cy="6553200"/>
            <a:chOff x="152400" y="76200"/>
            <a:chExt cx="8839200" cy="6553200"/>
          </a:xfrm>
        </p:grpSpPr>
        <p:sp>
          <p:nvSpPr>
            <p:cNvPr id="3" name="Rectangle 2"/>
            <p:cNvSpPr/>
            <p:nvPr/>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 name="Rectangle 3"/>
            <p:cNvSpPr/>
            <p:nvPr/>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TextBox 4"/>
            <p:cNvSpPr txBox="1"/>
            <p:nvPr/>
          </p:nvSpPr>
          <p:spPr>
            <a:xfrm>
              <a:off x="533400" y="498475"/>
              <a:ext cx="4724400" cy="3693319"/>
            </a:xfrm>
            <a:prstGeom prst="rect">
              <a:avLst/>
            </a:prstGeom>
            <a:noFill/>
          </p:spPr>
          <p:txBody>
            <a:bodyPr lIns="0" tIns="0" rIns="0" bIns="0">
              <a:spAutoFit/>
            </a:bodyPr>
            <a:lstStyle/>
            <a:p>
              <a:pPr fontAlgn="auto">
                <a:spcBef>
                  <a:spcPts val="0"/>
                </a:spcBef>
                <a:spcAft>
                  <a:spcPts val="0"/>
                </a:spcAft>
                <a:defRPr/>
              </a:pPr>
              <a:r>
                <a:rPr lang="en-US" sz="2000" b="1" baseline="30000" dirty="0">
                  <a:solidFill>
                    <a:srgbClr val="E8C7B0"/>
                  </a:solidFill>
                  <a:latin typeface="Arial" pitchFamily="34" charset="0"/>
                  <a:cs typeface="Arial" pitchFamily="34" charset="0"/>
                </a:rPr>
                <a:t>FOR FURTHER INFORMATION ON </a:t>
              </a:r>
              <a:r>
                <a:rPr lang="en-US" sz="2000" b="1" baseline="30000" dirty="0" smtClean="0">
                  <a:solidFill>
                    <a:srgbClr val="E8C7B0"/>
                  </a:solidFill>
                  <a:latin typeface="Arial" pitchFamily="34" charset="0"/>
                  <a:cs typeface="Arial" pitchFamily="34" charset="0"/>
                </a:rPr>
                <a:t>IFRC MIGRATION WORK, </a:t>
              </a:r>
              <a:r>
                <a:rPr lang="en-US" sz="2000" b="1" baseline="30000" dirty="0">
                  <a:solidFill>
                    <a:srgbClr val="E8C7B0"/>
                  </a:solidFill>
                  <a:latin typeface="Arial" pitchFamily="34" charset="0"/>
                  <a:cs typeface="Arial" pitchFamily="34" charset="0"/>
                </a:rPr>
                <a:t>PLEASE CONTACT:</a:t>
              </a:r>
            </a:p>
            <a:p>
              <a:pPr fontAlgn="auto">
                <a:spcBef>
                  <a:spcPts val="0"/>
                </a:spcBef>
                <a:spcAft>
                  <a:spcPts val="0"/>
                </a:spcAft>
                <a:defRPr/>
              </a:pPr>
              <a:endParaRPr lang="en-US" sz="2000" b="1" baseline="30000" dirty="0">
                <a:solidFill>
                  <a:prstClr val="white"/>
                </a:solidFill>
                <a:latin typeface="Arial" pitchFamily="34" charset="0"/>
                <a:cs typeface="Arial" pitchFamily="34" charset="0"/>
              </a:endParaRPr>
            </a:p>
            <a:p>
              <a:pPr fontAlgn="auto">
                <a:spcBef>
                  <a:spcPts val="0"/>
                </a:spcBef>
                <a:spcAft>
                  <a:spcPts val="0"/>
                </a:spcAft>
                <a:defRPr/>
              </a:pPr>
              <a:r>
                <a:rPr lang="en-US" sz="2000" b="1" baseline="30000" dirty="0">
                  <a:solidFill>
                    <a:srgbClr val="E8C7B0"/>
                  </a:solidFill>
                  <a:latin typeface="Arial" pitchFamily="34" charset="0"/>
                  <a:cs typeface="Arial" pitchFamily="34" charset="0"/>
                </a:rPr>
                <a:t>IFRC </a:t>
              </a:r>
              <a:r>
                <a:rPr lang="en-US" sz="2000" b="1" baseline="30000" dirty="0" smtClean="0">
                  <a:solidFill>
                    <a:srgbClr val="E8C7B0"/>
                  </a:solidFill>
                  <a:latin typeface="Arial" pitchFamily="34" charset="0"/>
                  <a:cs typeface="Arial" pitchFamily="34" charset="0"/>
                </a:rPr>
                <a:t>MIGRATION UNIT</a:t>
              </a:r>
              <a:endParaRPr lang="en-US" sz="2000" b="1" baseline="30000" dirty="0">
                <a:solidFill>
                  <a:srgbClr val="E8C7B0"/>
                </a:solidFill>
                <a:latin typeface="Arial" pitchFamily="34" charset="0"/>
                <a:cs typeface="Arial" pitchFamily="34" charset="0"/>
              </a:endParaRPr>
            </a:p>
            <a:p>
              <a:pPr fontAlgn="auto">
                <a:spcBef>
                  <a:spcPts val="0"/>
                </a:spcBef>
                <a:spcAft>
                  <a:spcPts val="0"/>
                </a:spcAft>
                <a:defRPr/>
              </a:pPr>
              <a:r>
                <a:rPr lang="en-US" sz="2000" baseline="30000" dirty="0" smtClean="0">
                  <a:solidFill>
                    <a:prstClr val="white"/>
                  </a:solidFill>
                  <a:latin typeface="Arial" pitchFamily="34" charset="0"/>
                  <a:cs typeface="Arial" pitchFamily="34" charset="0"/>
                </a:rPr>
                <a:t>SUE LE MESURIER, MIGRATION UNIT MANAGER</a:t>
              </a:r>
              <a:r>
                <a:rPr lang="en-US" sz="2000" baseline="30000" dirty="0">
                  <a:solidFill>
                    <a:prstClr val="white"/>
                  </a:solidFill>
                  <a:latin typeface="Arial" pitchFamily="34" charset="0"/>
                  <a:cs typeface="Arial" pitchFamily="34" charset="0"/>
                </a:rPr>
                <a:t/>
              </a:r>
              <a:br>
                <a:rPr lang="en-US" sz="2000" baseline="30000" dirty="0">
                  <a:solidFill>
                    <a:prstClr val="white"/>
                  </a:solidFill>
                  <a:latin typeface="Arial" pitchFamily="34" charset="0"/>
                  <a:cs typeface="Arial" pitchFamily="34" charset="0"/>
                </a:rPr>
              </a:br>
              <a:r>
                <a:rPr lang="en-US" sz="2000" b="1" baseline="30000" dirty="0">
                  <a:solidFill>
                    <a:prstClr val="white"/>
                  </a:solidFill>
                  <a:latin typeface="Arial" pitchFamily="34" charset="0"/>
                  <a:cs typeface="Arial" pitchFamily="34" charset="0"/>
                </a:rPr>
                <a:t>TEL. : +41 022 730 </a:t>
              </a:r>
              <a:r>
                <a:rPr lang="en-US" sz="2000" b="1" baseline="30000" dirty="0" smtClean="0">
                  <a:solidFill>
                    <a:prstClr val="white"/>
                  </a:solidFill>
                  <a:latin typeface="Arial" pitchFamily="34" charset="0"/>
                  <a:cs typeface="Arial" pitchFamily="34" charset="0"/>
                </a:rPr>
                <a:t>4369</a:t>
              </a:r>
              <a:endParaRPr lang="en-US" sz="2000" b="1" baseline="30000" dirty="0">
                <a:solidFill>
                  <a:prstClr val="white"/>
                </a:solidFill>
                <a:latin typeface="Arial" pitchFamily="34" charset="0"/>
                <a:cs typeface="Arial" pitchFamily="34" charset="0"/>
              </a:endParaRPr>
            </a:p>
            <a:p>
              <a:pPr fontAlgn="auto">
                <a:spcBef>
                  <a:spcPts val="0"/>
                </a:spcBef>
                <a:spcAft>
                  <a:spcPts val="0"/>
                </a:spcAft>
                <a:defRPr/>
              </a:pPr>
              <a:r>
                <a:rPr lang="en-US" sz="2000" b="1" baseline="30000" dirty="0">
                  <a:solidFill>
                    <a:prstClr val="white"/>
                  </a:solidFill>
                  <a:latin typeface="Arial" pitchFamily="34" charset="0"/>
                  <a:cs typeface="Arial" pitchFamily="34" charset="0"/>
                </a:rPr>
                <a:t>EMAIL: </a:t>
              </a:r>
              <a:r>
                <a:rPr lang="en-US" sz="2000" b="1" baseline="30000" dirty="0" smtClean="0">
                  <a:solidFill>
                    <a:prstClr val="white"/>
                  </a:solidFill>
                  <a:latin typeface="Arial" pitchFamily="34" charset="0"/>
                  <a:cs typeface="Arial" pitchFamily="34" charset="0"/>
                </a:rPr>
                <a:t>sue.lemesurier@ifrc.org</a:t>
              </a:r>
              <a:endParaRPr lang="en-US" sz="2000" b="1" baseline="30000" dirty="0">
                <a:solidFill>
                  <a:prstClr val="white"/>
                </a:solidFill>
                <a:latin typeface="Arial" pitchFamily="34" charset="0"/>
                <a:cs typeface="Arial" pitchFamily="34" charset="0"/>
              </a:endParaRPr>
            </a:p>
            <a:p>
              <a:pPr fontAlgn="auto">
                <a:spcBef>
                  <a:spcPts val="0"/>
                </a:spcBef>
                <a:spcAft>
                  <a:spcPts val="0"/>
                </a:spcAft>
                <a:defRPr/>
              </a:pPr>
              <a:endParaRPr lang="en-US" sz="2000" b="1" baseline="30000" dirty="0">
                <a:solidFill>
                  <a:prstClr val="white"/>
                </a:solidFill>
                <a:latin typeface="Arial" pitchFamily="34" charset="0"/>
                <a:cs typeface="Arial" pitchFamily="34" charset="0"/>
              </a:endParaRPr>
            </a:p>
            <a:p>
              <a:pPr fontAlgn="auto">
                <a:spcBef>
                  <a:spcPts val="0"/>
                </a:spcBef>
                <a:spcAft>
                  <a:spcPts val="0"/>
                </a:spcAft>
                <a:defRPr/>
              </a:pPr>
              <a:r>
                <a:rPr lang="en-US" sz="2000" b="1" baseline="30000" dirty="0">
                  <a:solidFill>
                    <a:srgbClr val="E8C7B0"/>
                  </a:solidFill>
                  <a:latin typeface="Arial" pitchFamily="34" charset="0"/>
                  <a:cs typeface="Arial" pitchFamily="34" charset="0"/>
                </a:rPr>
                <a:t>THIS PRESENTATION IS PUBLISHED BY</a:t>
              </a:r>
            </a:p>
            <a:p>
              <a:pPr fontAlgn="auto">
                <a:spcBef>
                  <a:spcPts val="0"/>
                </a:spcBef>
                <a:spcAft>
                  <a:spcPts val="0"/>
                </a:spcAft>
                <a:defRPr/>
              </a:pPr>
              <a:r>
                <a:rPr lang="en-US" sz="2000" b="1" baseline="30000" dirty="0">
                  <a:solidFill>
                    <a:prstClr val="white"/>
                  </a:solidFill>
                  <a:latin typeface="Arial" pitchFamily="34" charset="0"/>
                  <a:cs typeface="Arial" pitchFamily="34" charset="0"/>
                </a:rPr>
                <a:t>INTERNATIONAL FEDERATION OF </a:t>
              </a:r>
              <a:br>
                <a:rPr lang="en-US" sz="2000" b="1" baseline="30000" dirty="0">
                  <a:solidFill>
                    <a:prstClr val="white"/>
                  </a:solidFill>
                  <a:latin typeface="Arial" pitchFamily="34" charset="0"/>
                  <a:cs typeface="Arial" pitchFamily="34" charset="0"/>
                </a:rPr>
              </a:br>
              <a:r>
                <a:rPr lang="en-US" sz="2000" b="1" baseline="30000" dirty="0">
                  <a:solidFill>
                    <a:prstClr val="white"/>
                  </a:solidFill>
                  <a:latin typeface="Arial" pitchFamily="34" charset="0"/>
                  <a:cs typeface="Arial" pitchFamily="34" charset="0"/>
                </a:rPr>
                <a:t>RED CROSS AND RED CRESCENT SOCIETIES</a:t>
              </a:r>
            </a:p>
            <a:p>
              <a:pPr fontAlgn="auto">
                <a:spcBef>
                  <a:spcPts val="0"/>
                </a:spcBef>
                <a:spcAft>
                  <a:spcPts val="0"/>
                </a:spcAft>
                <a:defRPr/>
              </a:pPr>
              <a:r>
                <a:rPr lang="en-US" sz="2000" b="1" baseline="30000" dirty="0">
                  <a:solidFill>
                    <a:prstClr val="white"/>
                  </a:solidFill>
                  <a:latin typeface="Arial" pitchFamily="34" charset="0"/>
                  <a:cs typeface="Arial" pitchFamily="34" charset="0"/>
                </a:rPr>
                <a:t>P.O. BOX 372</a:t>
              </a:r>
            </a:p>
            <a:p>
              <a:pPr fontAlgn="auto">
                <a:spcBef>
                  <a:spcPts val="0"/>
                </a:spcBef>
                <a:spcAft>
                  <a:spcPts val="0"/>
                </a:spcAft>
                <a:defRPr/>
              </a:pPr>
              <a:r>
                <a:rPr lang="en-US" sz="2000" b="1" baseline="30000" dirty="0">
                  <a:solidFill>
                    <a:prstClr val="white"/>
                  </a:solidFill>
                  <a:latin typeface="Arial" pitchFamily="34" charset="0"/>
                  <a:cs typeface="Arial" pitchFamily="34" charset="0"/>
                </a:rPr>
                <a:t>CH-1211 GENEVA 19</a:t>
              </a:r>
            </a:p>
            <a:p>
              <a:pPr fontAlgn="auto">
                <a:spcBef>
                  <a:spcPts val="0"/>
                </a:spcBef>
                <a:spcAft>
                  <a:spcPts val="0"/>
                </a:spcAft>
                <a:defRPr/>
              </a:pPr>
              <a:r>
                <a:rPr lang="en-US" sz="2000" b="1" baseline="30000" dirty="0">
                  <a:solidFill>
                    <a:prstClr val="white"/>
                  </a:solidFill>
                  <a:latin typeface="Arial" pitchFamily="34" charset="0"/>
                  <a:cs typeface="Arial" pitchFamily="34" charset="0"/>
                </a:rPr>
                <a:t>SWITZERLAND</a:t>
              </a:r>
            </a:p>
            <a:p>
              <a:pPr fontAlgn="auto">
                <a:spcBef>
                  <a:spcPts val="0"/>
                </a:spcBef>
                <a:spcAft>
                  <a:spcPts val="0"/>
                </a:spcAft>
                <a:defRPr/>
              </a:pPr>
              <a:endParaRPr lang="en-US" sz="2000" b="1" baseline="30000" dirty="0">
                <a:solidFill>
                  <a:prstClr val="white"/>
                </a:solidFill>
                <a:latin typeface="Arial" pitchFamily="34" charset="0"/>
                <a:cs typeface="Arial" pitchFamily="34" charset="0"/>
              </a:endParaRPr>
            </a:p>
            <a:p>
              <a:pPr fontAlgn="auto">
                <a:spcBef>
                  <a:spcPts val="0"/>
                </a:spcBef>
                <a:spcAft>
                  <a:spcPts val="0"/>
                </a:spcAft>
                <a:defRPr/>
              </a:pPr>
              <a:r>
                <a:rPr lang="en-US" sz="2000" b="1" baseline="30000" dirty="0">
                  <a:solidFill>
                    <a:prstClr val="white"/>
                  </a:solidFill>
                  <a:latin typeface="Arial" pitchFamily="34" charset="0"/>
                  <a:cs typeface="Arial" pitchFamily="34" charset="0"/>
                </a:rPr>
                <a:t>TEL.: +41 22 730 42 22</a:t>
              </a:r>
            </a:p>
            <a:p>
              <a:pPr fontAlgn="auto">
                <a:spcBef>
                  <a:spcPts val="0"/>
                </a:spcBef>
                <a:spcAft>
                  <a:spcPts val="0"/>
                </a:spcAft>
                <a:defRPr/>
              </a:pPr>
              <a:r>
                <a:rPr lang="en-US" sz="2000" b="1" baseline="30000" dirty="0">
                  <a:solidFill>
                    <a:prstClr val="white"/>
                  </a:solidFill>
                  <a:latin typeface="Arial" pitchFamily="34" charset="0"/>
                  <a:cs typeface="Arial" pitchFamily="34" charset="0"/>
                </a:rPr>
                <a:t>FAX.: +41 22 733 03 95</a:t>
              </a:r>
              <a:endParaRPr lang="en-US" sz="2000" dirty="0">
                <a:solidFill>
                  <a:prstClr val="white"/>
                </a:solidFill>
                <a:latin typeface="Arial" pitchFamily="34" charset="0"/>
                <a:cs typeface="Arial" pitchFamily="34" charset="0"/>
              </a:endParaRPr>
            </a:p>
          </p:txBody>
        </p:sp>
        <p:pic>
          <p:nvPicPr>
            <p:cNvPr id="6" name="Picture 15" descr="SLCM-icons logo-EN.jpg"/>
            <p:cNvPicPr>
              <a:picLocks noChangeAspect="1"/>
            </p:cNvPicPr>
            <p:nvPr/>
          </p:nvPicPr>
          <p:blipFill>
            <a:blip r:embed="rId2" cstate="print"/>
            <a:srcRect/>
            <a:stretch>
              <a:fillRect/>
            </a:stretch>
          </p:blipFill>
          <p:spPr bwMode="auto">
            <a:xfrm>
              <a:off x="457200" y="5486400"/>
              <a:ext cx="1905000" cy="983078"/>
            </a:xfrm>
            <a:prstGeom prst="rect">
              <a:avLst/>
            </a:prstGeom>
            <a:noFill/>
            <a:ln w="9525">
              <a:noFill/>
              <a:miter lim="800000"/>
              <a:headEnd/>
              <a:tailEnd/>
            </a:ln>
          </p:spPr>
        </p:pic>
        <p:pic>
          <p:nvPicPr>
            <p:cNvPr id="7" name="Picture 16" descr="IFRC_logo_EN.jpg"/>
            <p:cNvPicPr>
              <a:picLocks noChangeAspect="1"/>
            </p:cNvPicPr>
            <p:nvPr/>
          </p:nvPicPr>
          <p:blipFill>
            <a:blip r:embed="rId3" cstate="print"/>
            <a:srcRect/>
            <a:stretch>
              <a:fillRect/>
            </a:stretch>
          </p:blipFill>
          <p:spPr bwMode="auto">
            <a:xfrm>
              <a:off x="5715000" y="6096000"/>
              <a:ext cx="3157728" cy="295815"/>
            </a:xfrm>
            <a:prstGeom prst="rect">
              <a:avLst/>
            </a:prstGeom>
            <a:noFill/>
            <a:ln w="9525">
              <a:noFill/>
              <a:miter lim="800000"/>
              <a:headEnd/>
              <a:tailEnd/>
            </a:ln>
          </p:spPr>
        </p:pic>
      </p:grpSp>
    </p:spTree>
    <p:extLst>
      <p:ext uri="{BB962C8B-B14F-4D97-AF65-F5344CB8AC3E}">
        <p14:creationId xmlns:p14="http://schemas.microsoft.com/office/powerpoint/2010/main" val="526927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16448586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06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5669149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cxnSp>
        <p:nvCxnSpPr>
          <p:cNvPr id="6" name="Straight Connector 5"/>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r>
              <a:rPr lang="en-US" noProof="0" smtClean="0"/>
              <a:t>Click icon to add chart</a:t>
            </a:r>
            <a:endParaRPr lang="en-GB" noProof="0" dirty="0"/>
          </a:p>
        </p:txBody>
      </p:sp>
      <p:sp>
        <p:nvSpPr>
          <p:cNvPr id="5" name="Title 4"/>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089098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r>
              <a:rPr lang="en-US" noProof="0" smtClean="0"/>
              <a:t>Click icon to add picture</a:t>
            </a:r>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smtClean="0"/>
              <a:t>Click to edit Master text styles</a:t>
            </a:r>
          </a:p>
        </p:txBody>
      </p:sp>
    </p:spTree>
    <p:extLst>
      <p:ext uri="{BB962C8B-B14F-4D97-AF65-F5344CB8AC3E}">
        <p14:creationId xmlns:p14="http://schemas.microsoft.com/office/powerpoint/2010/main" val="2254892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504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734510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nd contact Layout">
    <p:spTree>
      <p:nvGrpSpPr>
        <p:cNvPr id="1" name=""/>
        <p:cNvGrpSpPr/>
        <p:nvPr/>
      </p:nvGrpSpPr>
      <p:grpSpPr>
        <a:xfrm>
          <a:off x="0" y="0"/>
          <a:ext cx="0" cy="0"/>
          <a:chOff x="0" y="0"/>
          <a:chExt cx="0" cy="0"/>
        </a:xfrm>
      </p:grpSpPr>
      <p:grpSp>
        <p:nvGrpSpPr>
          <p:cNvPr id="2" name="Group 7"/>
          <p:cNvGrpSpPr>
            <a:grpSpLocks/>
          </p:cNvGrpSpPr>
          <p:nvPr/>
        </p:nvGrpSpPr>
        <p:grpSpPr bwMode="auto">
          <a:xfrm>
            <a:off x="152400" y="152400"/>
            <a:ext cx="8839200" cy="6553200"/>
            <a:chOff x="152400" y="76200"/>
            <a:chExt cx="8839200" cy="6553200"/>
          </a:xfrm>
        </p:grpSpPr>
        <p:sp>
          <p:nvSpPr>
            <p:cNvPr id="3" name="Rectangle 2"/>
            <p:cNvSpPr/>
            <p:nvPr/>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a:xfrm>
              <a:off x="533400" y="498475"/>
              <a:ext cx="4724400" cy="3385542"/>
            </a:xfrm>
            <a:prstGeom prst="rect">
              <a:avLst/>
            </a:prstGeom>
            <a:noFill/>
          </p:spPr>
          <p:txBody>
            <a:bodyPr lIns="0" tIns="0" rIns="0" bIns="0">
              <a:spAutoFit/>
            </a:bodyPr>
            <a:lstStyle/>
            <a:p>
              <a:pPr fontAlgn="auto">
                <a:spcBef>
                  <a:spcPts val="0"/>
                </a:spcBef>
                <a:spcAft>
                  <a:spcPts val="0"/>
                </a:spcAft>
                <a:defRPr/>
              </a:pPr>
              <a:r>
                <a:rPr lang="en-US" sz="2000" b="1" baseline="30000" dirty="0">
                  <a:solidFill>
                    <a:srgbClr val="E8C7B0"/>
                  </a:solidFill>
                  <a:latin typeface="Arial" pitchFamily="34" charset="0"/>
                  <a:cs typeface="Arial" pitchFamily="34" charset="0"/>
                </a:rPr>
                <a:t>FOR FURTHER </a:t>
              </a:r>
              <a:r>
                <a:rPr lang="en-US" sz="2000" b="1" baseline="30000" dirty="0" smtClean="0">
                  <a:solidFill>
                    <a:srgbClr val="E8C7B0"/>
                  </a:solidFill>
                  <a:latin typeface="Arial" pitchFamily="34" charset="0"/>
                  <a:cs typeface="Arial" pitchFamily="34" charset="0"/>
                </a:rPr>
                <a:t>INFORMATION, </a:t>
              </a:r>
              <a:r>
                <a:rPr lang="en-US" sz="2000" b="1" baseline="30000" dirty="0">
                  <a:solidFill>
                    <a:srgbClr val="E8C7B0"/>
                  </a:solidFill>
                  <a:latin typeface="Arial" pitchFamily="34" charset="0"/>
                  <a:cs typeface="Arial" pitchFamily="34" charset="0"/>
                </a:rPr>
                <a:t>PLEASE CONTACT:</a:t>
              </a:r>
            </a:p>
            <a:p>
              <a:pPr fontAlgn="auto">
                <a:spcBef>
                  <a:spcPts val="0"/>
                </a:spcBef>
                <a:spcAft>
                  <a:spcPts val="0"/>
                </a:spcAft>
                <a:defRPr/>
              </a:pPr>
              <a:endParaRPr lang="en-US" sz="2000" b="1" baseline="30000" dirty="0">
                <a:solidFill>
                  <a:schemeClr val="bg1"/>
                </a:solidFill>
                <a:latin typeface="Arial" pitchFamily="34" charset="0"/>
                <a:cs typeface="Arial" pitchFamily="34" charset="0"/>
              </a:endParaRPr>
            </a:p>
            <a:p>
              <a:pPr fontAlgn="auto">
                <a:spcBef>
                  <a:spcPts val="0"/>
                </a:spcBef>
                <a:spcAft>
                  <a:spcPts val="0"/>
                </a:spcAft>
                <a:defRPr/>
              </a:pPr>
              <a:r>
                <a:rPr lang="en-US" sz="2000" b="1" baseline="30000" dirty="0">
                  <a:solidFill>
                    <a:srgbClr val="E8C7B0"/>
                  </a:solidFill>
                  <a:latin typeface="Arial" pitchFamily="34" charset="0"/>
                  <a:cs typeface="Arial" pitchFamily="34" charset="0"/>
                </a:rPr>
                <a:t>IFRC XXXXXXXXXXXXX DEPARTMENT</a:t>
              </a:r>
            </a:p>
            <a:p>
              <a:pPr fontAlgn="auto">
                <a:spcBef>
                  <a:spcPts val="0"/>
                </a:spcBef>
                <a:spcAft>
                  <a:spcPts val="0"/>
                </a:spcAft>
                <a:defRPr/>
              </a:pPr>
              <a:r>
                <a:rPr lang="en-US" sz="2000" baseline="30000" dirty="0">
                  <a:solidFill>
                    <a:schemeClr val="bg1"/>
                  </a:solidFill>
                  <a:latin typeface="Arial" pitchFamily="34" charset="0"/>
                  <a:cs typeface="Arial" pitchFamily="34" charset="0"/>
                </a:rPr>
                <a:t>NAME SURNAME, TITLE</a:t>
              </a:r>
              <a:br>
                <a:rPr lang="en-US" sz="2000" baseline="30000" dirty="0">
                  <a:solidFill>
                    <a:schemeClr val="bg1"/>
                  </a:solidFill>
                  <a:latin typeface="Arial" pitchFamily="34" charset="0"/>
                  <a:cs typeface="Arial" pitchFamily="34" charset="0"/>
                </a:rPr>
              </a:br>
              <a:r>
                <a:rPr lang="en-US" sz="2000" b="1" baseline="30000" dirty="0">
                  <a:solidFill>
                    <a:schemeClr val="bg1"/>
                  </a:solidFill>
                  <a:latin typeface="Arial" pitchFamily="34" charset="0"/>
                  <a:cs typeface="Arial" pitchFamily="34" charset="0"/>
                </a:rPr>
                <a:t>TEL. : +41 022 730 XXXX</a:t>
              </a:r>
            </a:p>
            <a:p>
              <a:pPr fontAlgn="auto">
                <a:spcBef>
                  <a:spcPts val="0"/>
                </a:spcBef>
                <a:spcAft>
                  <a:spcPts val="0"/>
                </a:spcAft>
                <a:defRPr/>
              </a:pPr>
              <a:r>
                <a:rPr lang="en-US" sz="2000" b="1" baseline="30000" dirty="0">
                  <a:solidFill>
                    <a:schemeClr val="bg1"/>
                  </a:solidFill>
                  <a:latin typeface="Arial" pitchFamily="34" charset="0"/>
                  <a:cs typeface="Arial" pitchFamily="34" charset="0"/>
                </a:rPr>
                <a:t>EMAIL: name.surname@ifrc.org</a:t>
              </a:r>
            </a:p>
            <a:p>
              <a:pPr fontAlgn="auto">
                <a:spcBef>
                  <a:spcPts val="0"/>
                </a:spcBef>
                <a:spcAft>
                  <a:spcPts val="0"/>
                </a:spcAft>
                <a:defRPr/>
              </a:pPr>
              <a:endParaRPr lang="en-US" sz="2000" b="1" baseline="30000" dirty="0">
                <a:solidFill>
                  <a:schemeClr val="bg1"/>
                </a:solidFill>
                <a:latin typeface="Arial" pitchFamily="34" charset="0"/>
                <a:cs typeface="Arial" pitchFamily="34" charset="0"/>
              </a:endParaRPr>
            </a:p>
            <a:p>
              <a:pPr fontAlgn="auto">
                <a:spcBef>
                  <a:spcPts val="0"/>
                </a:spcBef>
                <a:spcAft>
                  <a:spcPts val="0"/>
                </a:spcAft>
                <a:defRPr/>
              </a:pPr>
              <a:r>
                <a:rPr lang="en-US" sz="2000" b="1" baseline="30000" dirty="0">
                  <a:solidFill>
                    <a:srgbClr val="E8C7B0"/>
                  </a:solidFill>
                  <a:latin typeface="Arial" pitchFamily="34" charset="0"/>
                  <a:cs typeface="Arial" pitchFamily="34" charset="0"/>
                </a:rPr>
                <a:t>THIS PRESENTATION IS PUBLISHED BY</a:t>
              </a:r>
            </a:p>
            <a:p>
              <a:pPr fontAlgn="auto">
                <a:spcBef>
                  <a:spcPts val="0"/>
                </a:spcBef>
                <a:spcAft>
                  <a:spcPts val="0"/>
                </a:spcAft>
                <a:defRPr/>
              </a:pPr>
              <a:r>
                <a:rPr lang="en-US" sz="2000" b="1" baseline="30000" dirty="0">
                  <a:solidFill>
                    <a:schemeClr val="bg1"/>
                  </a:solidFill>
                  <a:latin typeface="Arial" pitchFamily="34" charset="0"/>
                  <a:cs typeface="Arial" pitchFamily="34" charset="0"/>
                </a:rPr>
                <a:t>INTERNATIONAL FEDERATION OF </a:t>
              </a:r>
              <a:br>
                <a:rPr lang="en-US" sz="2000" b="1" baseline="30000" dirty="0">
                  <a:solidFill>
                    <a:schemeClr val="bg1"/>
                  </a:solidFill>
                  <a:latin typeface="Arial" pitchFamily="34" charset="0"/>
                  <a:cs typeface="Arial" pitchFamily="34" charset="0"/>
                </a:rPr>
              </a:br>
              <a:r>
                <a:rPr lang="en-US" sz="2000" b="1" baseline="30000" dirty="0">
                  <a:solidFill>
                    <a:schemeClr val="bg1"/>
                  </a:solidFill>
                  <a:latin typeface="Arial" pitchFamily="34" charset="0"/>
                  <a:cs typeface="Arial" pitchFamily="34" charset="0"/>
                </a:rPr>
                <a:t>RED CROSS AND RED CRESCENT SOCIETIES</a:t>
              </a:r>
            </a:p>
            <a:p>
              <a:pPr fontAlgn="auto">
                <a:spcBef>
                  <a:spcPts val="0"/>
                </a:spcBef>
                <a:spcAft>
                  <a:spcPts val="0"/>
                </a:spcAft>
                <a:defRPr/>
              </a:pPr>
              <a:r>
                <a:rPr lang="en-US" sz="2000" b="1" baseline="30000" dirty="0">
                  <a:solidFill>
                    <a:schemeClr val="bg1"/>
                  </a:solidFill>
                  <a:latin typeface="Arial" pitchFamily="34" charset="0"/>
                  <a:cs typeface="Arial" pitchFamily="34" charset="0"/>
                </a:rPr>
                <a:t>P.O. BOX 372</a:t>
              </a:r>
            </a:p>
            <a:p>
              <a:pPr fontAlgn="auto">
                <a:spcBef>
                  <a:spcPts val="0"/>
                </a:spcBef>
                <a:spcAft>
                  <a:spcPts val="0"/>
                </a:spcAft>
                <a:defRPr/>
              </a:pPr>
              <a:r>
                <a:rPr lang="en-US" sz="2000" b="1" baseline="30000" dirty="0">
                  <a:solidFill>
                    <a:schemeClr val="bg1"/>
                  </a:solidFill>
                  <a:latin typeface="Arial" pitchFamily="34" charset="0"/>
                  <a:cs typeface="Arial" pitchFamily="34" charset="0"/>
                </a:rPr>
                <a:t>CH-1211 GENEVA 19</a:t>
              </a:r>
            </a:p>
            <a:p>
              <a:pPr fontAlgn="auto">
                <a:spcBef>
                  <a:spcPts val="0"/>
                </a:spcBef>
                <a:spcAft>
                  <a:spcPts val="0"/>
                </a:spcAft>
                <a:defRPr/>
              </a:pPr>
              <a:r>
                <a:rPr lang="en-US" sz="2000" b="1" baseline="30000" dirty="0">
                  <a:solidFill>
                    <a:schemeClr val="bg1"/>
                  </a:solidFill>
                  <a:latin typeface="Arial" pitchFamily="34" charset="0"/>
                  <a:cs typeface="Arial" pitchFamily="34" charset="0"/>
                </a:rPr>
                <a:t>SWITZERLAND</a:t>
              </a:r>
            </a:p>
            <a:p>
              <a:pPr fontAlgn="auto">
                <a:spcBef>
                  <a:spcPts val="0"/>
                </a:spcBef>
                <a:spcAft>
                  <a:spcPts val="0"/>
                </a:spcAft>
                <a:defRPr/>
              </a:pPr>
              <a:endParaRPr lang="en-US" sz="2000" b="1" baseline="30000" dirty="0">
                <a:solidFill>
                  <a:schemeClr val="bg1"/>
                </a:solidFill>
                <a:latin typeface="Arial" pitchFamily="34" charset="0"/>
                <a:cs typeface="Arial" pitchFamily="34" charset="0"/>
              </a:endParaRPr>
            </a:p>
            <a:p>
              <a:pPr fontAlgn="auto">
                <a:spcBef>
                  <a:spcPts val="0"/>
                </a:spcBef>
                <a:spcAft>
                  <a:spcPts val="0"/>
                </a:spcAft>
                <a:defRPr/>
              </a:pPr>
              <a:r>
                <a:rPr lang="en-US" sz="2000" b="1" baseline="30000" dirty="0">
                  <a:solidFill>
                    <a:schemeClr val="bg1"/>
                  </a:solidFill>
                  <a:latin typeface="Arial" pitchFamily="34" charset="0"/>
                  <a:cs typeface="Arial" pitchFamily="34" charset="0"/>
                </a:rPr>
                <a:t>TEL.: +41 22 730 42 22</a:t>
              </a:r>
            </a:p>
            <a:p>
              <a:pPr fontAlgn="auto">
                <a:spcBef>
                  <a:spcPts val="0"/>
                </a:spcBef>
                <a:spcAft>
                  <a:spcPts val="0"/>
                </a:spcAft>
                <a:defRPr/>
              </a:pPr>
              <a:r>
                <a:rPr lang="en-US" sz="2000" b="1" baseline="30000" dirty="0">
                  <a:solidFill>
                    <a:schemeClr val="bg1"/>
                  </a:solidFill>
                  <a:latin typeface="Arial" pitchFamily="34" charset="0"/>
                  <a:cs typeface="Arial" pitchFamily="34" charset="0"/>
                </a:rPr>
                <a:t>FAX.: +41 22 733 03 95</a:t>
              </a:r>
              <a:endParaRPr lang="en-US" sz="2000" dirty="0">
                <a:solidFill>
                  <a:schemeClr val="bg1"/>
                </a:solidFill>
                <a:latin typeface="Arial" pitchFamily="34" charset="0"/>
                <a:cs typeface="Arial" pitchFamily="34" charset="0"/>
              </a:endParaRPr>
            </a:p>
          </p:txBody>
        </p:sp>
        <p:pic>
          <p:nvPicPr>
            <p:cNvPr id="6" name="Picture 15" descr="SLCM-icons logo-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486400"/>
              <a:ext cx="1905000" cy="98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IFRC_logo_E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6096000"/>
              <a:ext cx="3157728" cy="295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098506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1557142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3095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4"/>
          <p:cNvGrpSpPr>
            <a:grpSpLocks/>
          </p:cNvGrpSpPr>
          <p:nvPr/>
        </p:nvGrpSpPr>
        <p:grpSpPr bwMode="auto">
          <a:xfrm>
            <a:off x="152400" y="5943600"/>
            <a:ext cx="8839200" cy="787400"/>
            <a:chOff x="152400" y="5918015"/>
            <a:chExt cx="8839200" cy="787585"/>
          </a:xfrm>
        </p:grpSpPr>
        <p:sp>
          <p:nvSpPr>
            <p:cNvPr id="9" name="Rectangle 8"/>
            <p:cNvSpPr/>
            <p:nvPr/>
          </p:nvSpPr>
          <p:spPr bwMode="auto">
            <a:xfrm>
              <a:off x="152400" y="5918015"/>
              <a:ext cx="8839200" cy="787585"/>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fontAlgn="auto">
                <a:spcBef>
                  <a:spcPct val="20000"/>
                </a:spcBef>
                <a:spcAft>
                  <a:spcPts val="0"/>
                </a:spcAft>
                <a:buFontTx/>
                <a:buChar char="•"/>
                <a:defRPr/>
              </a:pPr>
              <a:endParaRPr lang="en-US" sz="3200"/>
            </a:p>
          </p:txBody>
        </p:sp>
        <p:sp>
          <p:nvSpPr>
            <p:cNvPr id="10" name="TextBox 9"/>
            <p:cNvSpPr txBox="1"/>
            <p:nvPr/>
          </p:nvSpPr>
          <p:spPr bwMode="auto">
            <a:xfrm>
              <a:off x="304800" y="6106972"/>
              <a:ext cx="3124200" cy="369974"/>
            </a:xfrm>
            <a:prstGeom prst="rect">
              <a:avLst/>
            </a:prstGeom>
            <a:noFill/>
          </p:spPr>
          <p:txBody>
            <a:bodyPr lIns="0" tIns="0" rIns="0" bIns="0">
              <a:spAutoFit/>
            </a:bodyPr>
            <a:lstStyle/>
            <a:p>
              <a:pPr fontAlgn="auto">
                <a:spcBef>
                  <a:spcPts val="0"/>
                </a:spcBef>
                <a:spcAft>
                  <a:spcPts val="0"/>
                </a:spcAft>
                <a:defRPr/>
              </a:pPr>
              <a:r>
                <a:rPr lang="en-US" sz="1200" b="1">
                  <a:solidFill>
                    <a:srgbClr val="551C15"/>
                  </a:solidFill>
                  <a:latin typeface="Arial Rounded MT Bold" pitchFamily="-110" charset="0"/>
                  <a:ea typeface="Arial Rounded MT Bold" pitchFamily="-110" charset="0"/>
                  <a:cs typeface="Arial Rounded MT Bold" pitchFamily="-110" charset="0"/>
                </a:rPr>
                <a:t>www.ifrc.org</a:t>
              </a:r>
            </a:p>
            <a:p>
              <a:pPr fontAlgn="auto">
                <a:spcBef>
                  <a:spcPts val="0"/>
                </a:spcBef>
                <a:spcAft>
                  <a:spcPts val="0"/>
                </a:spcAft>
                <a:defRPr/>
              </a:pPr>
              <a:r>
                <a:rPr lang="en-US" sz="1200" b="1">
                  <a:solidFill>
                    <a:schemeClr val="bg1"/>
                  </a:solidFill>
                  <a:latin typeface="Arial Rounded MT Bold" pitchFamily="-110" charset="0"/>
                  <a:ea typeface="Arial Rounded MT Bold" pitchFamily="-110" charset="0"/>
                  <a:cs typeface="Arial Rounded MT Bold" pitchFamily="-110" charset="0"/>
                </a:rPr>
                <a:t>Saving lives, changing minds.</a:t>
              </a:r>
              <a:endParaRPr lang="en-US" sz="1200">
                <a:solidFill>
                  <a:schemeClr val="bg1"/>
                </a:solidFill>
                <a:latin typeface="Arial Rounded MT Bold" pitchFamily="-110" charset="0"/>
                <a:ea typeface="Arial Rounded MT Bold" pitchFamily="-110" charset="0"/>
                <a:cs typeface="Arial Rounded MT Bold" pitchFamily="-110" charset="0"/>
              </a:endParaRPr>
            </a:p>
          </p:txBody>
        </p:sp>
        <p:pic>
          <p:nvPicPr>
            <p:cNvPr id="1034" name="Picture 14" descr="IFRC_logo_EN.gi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613869" y="6172201"/>
              <a:ext cx="322533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828800" y="350838"/>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8" name="Text Placeholder 2"/>
          <p:cNvSpPr>
            <a:spLocks noGrp="1"/>
          </p:cNvSpPr>
          <p:nvPr>
            <p:ph type="body" idx="1"/>
          </p:nvPr>
        </p:nvSpPr>
        <p:spPr bwMode="auto">
          <a:xfrm>
            <a:off x="1828800" y="1676400"/>
            <a:ext cx="685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grpSp>
        <p:nvGrpSpPr>
          <p:cNvPr id="1029" name="Group 16"/>
          <p:cNvGrpSpPr>
            <a:grpSpLocks/>
          </p:cNvGrpSpPr>
          <p:nvPr/>
        </p:nvGrpSpPr>
        <p:grpSpPr bwMode="auto">
          <a:xfrm>
            <a:off x="339725" y="339725"/>
            <a:ext cx="1260475" cy="1260475"/>
            <a:chOff x="228600" y="228600"/>
            <a:chExt cx="1260000" cy="1260000"/>
          </a:xfrm>
        </p:grpSpPr>
        <p:sp>
          <p:nvSpPr>
            <p:cNvPr id="18" name="Oval 17"/>
            <p:cNvSpPr/>
            <p:nvPr/>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TextBox 18"/>
            <p:cNvSpPr txBox="1"/>
            <p:nvPr/>
          </p:nvSpPr>
          <p:spPr>
            <a:xfrm>
              <a:off x="282555" y="625325"/>
              <a:ext cx="1144157" cy="153830"/>
            </a:xfrm>
            <a:prstGeom prst="rect">
              <a:avLst/>
            </a:prstGeom>
            <a:noFill/>
          </p:spPr>
          <p:txBody>
            <a:bodyPr lIns="0" tIns="0" rIns="0" bIns="0">
              <a:spAutoFit/>
            </a:bodyPr>
            <a:lstStyle/>
            <a:p>
              <a:pPr algn="ctr" fontAlgn="auto">
                <a:spcBef>
                  <a:spcPts val="0"/>
                </a:spcBef>
                <a:spcAft>
                  <a:spcPts val="0"/>
                </a:spcAft>
                <a:defRPr/>
              </a:pPr>
              <a:r>
                <a:rPr lang="en-US" sz="1000" b="1" dirty="0" smtClean="0">
                  <a:solidFill>
                    <a:schemeClr val="bg1"/>
                  </a:solidFill>
                  <a:latin typeface="Arial" pitchFamily="34" charset="0"/>
                  <a:cs typeface="Arial" pitchFamily="34" charset="0"/>
                </a:rPr>
                <a:t>DOHA Dialogue</a:t>
              </a:r>
              <a:endParaRPr lang="en-US" sz="1000" b="1" dirty="0">
                <a:solidFill>
                  <a:schemeClr val="bg1"/>
                </a:solidFill>
                <a:latin typeface="Arial" pitchFamily="34" charset="0"/>
                <a:cs typeface="Arial" pitchFamily="34" charset="0"/>
              </a:endParaRPr>
            </a:p>
          </p:txBody>
        </p:sp>
      </p:gr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23" r:id="rId9"/>
  </p:sldLayoutIdLst>
  <p:timing>
    <p:tnLst>
      <p:par>
        <p:cTn id="1" dur="indefinite" restart="never" nodeType="tmRoot"/>
      </p:par>
    </p:tnLst>
  </p:timing>
  <p:txStyles>
    <p:titleStyle>
      <a:lvl1pPr algn="l" rtl="0" eaLnBrk="1" fontAlgn="base" hangingPunct="1">
        <a:spcBef>
          <a:spcPct val="0"/>
        </a:spcBef>
        <a:spcAft>
          <a:spcPct val="0"/>
        </a:spcAft>
        <a:defRPr sz="260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4"/>
          <p:cNvGrpSpPr>
            <a:grpSpLocks/>
          </p:cNvGrpSpPr>
          <p:nvPr/>
        </p:nvGrpSpPr>
        <p:grpSpPr bwMode="auto">
          <a:xfrm>
            <a:off x="152400" y="5943600"/>
            <a:ext cx="8839200" cy="787400"/>
            <a:chOff x="152400" y="5918015"/>
            <a:chExt cx="8839200" cy="787585"/>
          </a:xfrm>
        </p:grpSpPr>
        <p:sp>
          <p:nvSpPr>
            <p:cNvPr id="9" name="Rectangle 8"/>
            <p:cNvSpPr/>
            <p:nvPr/>
          </p:nvSpPr>
          <p:spPr bwMode="auto">
            <a:xfrm>
              <a:off x="152400" y="5918015"/>
              <a:ext cx="8839200" cy="787585"/>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fontAlgn="auto">
                <a:spcBef>
                  <a:spcPct val="20000"/>
                </a:spcBef>
                <a:spcAft>
                  <a:spcPts val="0"/>
                </a:spcAft>
                <a:buFontTx/>
                <a:buChar char="•"/>
                <a:defRPr/>
              </a:pPr>
              <a:endParaRPr lang="en-US" sz="3200" dirty="0">
                <a:solidFill>
                  <a:prstClr val="black"/>
                </a:solidFill>
              </a:endParaRPr>
            </a:p>
          </p:txBody>
        </p:sp>
        <p:sp>
          <p:nvSpPr>
            <p:cNvPr id="10" name="TextBox 9"/>
            <p:cNvSpPr txBox="1"/>
            <p:nvPr/>
          </p:nvSpPr>
          <p:spPr bwMode="auto">
            <a:xfrm>
              <a:off x="304800" y="6106972"/>
              <a:ext cx="3124200" cy="369974"/>
            </a:xfrm>
            <a:prstGeom prst="rect">
              <a:avLst/>
            </a:prstGeom>
            <a:noFill/>
          </p:spPr>
          <p:txBody>
            <a:bodyPr lIns="0" tIns="0" rIns="0" bIns="0">
              <a:spAutoFit/>
            </a:bodyPr>
            <a:lstStyle/>
            <a:p>
              <a:pPr fontAlgn="auto">
                <a:spcBef>
                  <a:spcPts val="0"/>
                </a:spcBef>
                <a:spcAft>
                  <a:spcPts val="0"/>
                </a:spcAft>
                <a:defRPr/>
              </a:pPr>
              <a:r>
                <a:rPr lang="en-US" sz="1200" b="1" dirty="0">
                  <a:solidFill>
                    <a:srgbClr val="551C15"/>
                  </a:solidFill>
                  <a:latin typeface="Arial Rounded MT Bold" pitchFamily="-110" charset="0"/>
                  <a:ea typeface="Arial Rounded MT Bold" pitchFamily="-110" charset="0"/>
                  <a:cs typeface="Arial Rounded MT Bold" pitchFamily="-110" charset="0"/>
                </a:rPr>
                <a:t>www.ifrc.org</a:t>
              </a:r>
            </a:p>
            <a:p>
              <a:pPr fontAlgn="auto">
                <a:spcBef>
                  <a:spcPts val="0"/>
                </a:spcBef>
                <a:spcAft>
                  <a:spcPts val="0"/>
                </a:spcAft>
                <a:defRPr/>
              </a:pPr>
              <a:r>
                <a:rPr lang="en-US" sz="1200" b="1" dirty="0">
                  <a:solidFill>
                    <a:prstClr val="white"/>
                  </a:solidFill>
                  <a:latin typeface="Arial Rounded MT Bold" pitchFamily="-110" charset="0"/>
                  <a:ea typeface="Arial Rounded MT Bold" pitchFamily="-110" charset="0"/>
                  <a:cs typeface="Arial Rounded MT Bold" pitchFamily="-110" charset="0"/>
                </a:rPr>
                <a:t>Saving lives, changing minds.</a:t>
              </a:r>
              <a:endParaRPr lang="en-US" sz="1200" dirty="0">
                <a:solidFill>
                  <a:prstClr val="white"/>
                </a:solidFill>
                <a:latin typeface="Arial Rounded MT Bold" pitchFamily="-110" charset="0"/>
                <a:ea typeface="Arial Rounded MT Bold" pitchFamily="-110" charset="0"/>
                <a:cs typeface="Arial Rounded MT Bold" pitchFamily="-110" charset="0"/>
              </a:endParaRPr>
            </a:p>
          </p:txBody>
        </p:sp>
        <p:pic>
          <p:nvPicPr>
            <p:cNvPr id="1034" name="Picture 14" descr="IFRC_logo_EN.gif"/>
            <p:cNvPicPr>
              <a:picLocks noChangeAspect="1"/>
            </p:cNvPicPr>
            <p:nvPr/>
          </p:nvPicPr>
          <p:blipFill>
            <a:blip r:embed="rId11" cstate="print"/>
            <a:srcRect/>
            <a:stretch>
              <a:fillRect/>
            </a:stretch>
          </p:blipFill>
          <p:spPr bwMode="auto">
            <a:xfrm>
              <a:off x="5613869" y="6172201"/>
              <a:ext cx="3225331" cy="304800"/>
            </a:xfrm>
            <a:prstGeom prst="rect">
              <a:avLst/>
            </a:prstGeom>
            <a:noFill/>
            <a:ln w="9525">
              <a:noFill/>
              <a:miter lim="800000"/>
              <a:headEnd/>
              <a:tailEnd/>
            </a:ln>
          </p:spPr>
        </p:pic>
      </p:grpSp>
      <p:sp>
        <p:nvSpPr>
          <p:cNvPr id="1027" name="Title Placeholder 1"/>
          <p:cNvSpPr>
            <a:spLocks noGrp="1"/>
          </p:cNvSpPr>
          <p:nvPr>
            <p:ph type="title"/>
          </p:nvPr>
        </p:nvSpPr>
        <p:spPr bwMode="auto">
          <a:xfrm>
            <a:off x="1828800" y="350838"/>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8" name="Text Placeholder 2"/>
          <p:cNvSpPr>
            <a:spLocks noGrp="1"/>
          </p:cNvSpPr>
          <p:nvPr>
            <p:ph type="body" idx="1"/>
          </p:nvPr>
        </p:nvSpPr>
        <p:spPr bwMode="auto">
          <a:xfrm>
            <a:off x="1828800" y="1676400"/>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grpSp>
        <p:nvGrpSpPr>
          <p:cNvPr id="1029" name="Group 16"/>
          <p:cNvGrpSpPr>
            <a:grpSpLocks/>
          </p:cNvGrpSpPr>
          <p:nvPr/>
        </p:nvGrpSpPr>
        <p:grpSpPr bwMode="auto">
          <a:xfrm>
            <a:off x="339725" y="339725"/>
            <a:ext cx="1260475" cy="1260475"/>
            <a:chOff x="228600" y="228600"/>
            <a:chExt cx="1260000" cy="1260000"/>
          </a:xfrm>
        </p:grpSpPr>
        <p:sp>
          <p:nvSpPr>
            <p:cNvPr id="18" name="Oval 17"/>
            <p:cNvSpPr/>
            <p:nvPr/>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9" name="TextBox 18"/>
            <p:cNvSpPr txBox="1"/>
            <p:nvPr/>
          </p:nvSpPr>
          <p:spPr>
            <a:xfrm>
              <a:off x="282555" y="625325"/>
              <a:ext cx="1144157" cy="307661"/>
            </a:xfrm>
            <a:prstGeom prst="rect">
              <a:avLst/>
            </a:prstGeom>
            <a:noFill/>
          </p:spPr>
          <p:txBody>
            <a:bodyPr lIns="0" tIns="0" rIns="0" bIns="0">
              <a:spAutoFit/>
            </a:bodyPr>
            <a:lstStyle/>
            <a:p>
              <a:pPr algn="ctr" fontAlgn="auto">
                <a:spcBef>
                  <a:spcPts val="0"/>
                </a:spcBef>
                <a:spcAft>
                  <a:spcPts val="0"/>
                </a:spcAft>
                <a:defRPr/>
              </a:pPr>
              <a:endParaRPr lang="en-US" sz="1000" b="1" dirty="0" smtClean="0">
                <a:solidFill>
                  <a:prstClr val="white"/>
                </a:solidFill>
                <a:latin typeface="Arial" pitchFamily="34" charset="0"/>
                <a:cs typeface="Arial" pitchFamily="34" charset="0"/>
              </a:endParaRPr>
            </a:p>
            <a:p>
              <a:pPr algn="ctr" fontAlgn="auto">
                <a:spcBef>
                  <a:spcPts val="0"/>
                </a:spcBef>
                <a:spcAft>
                  <a:spcPts val="0"/>
                </a:spcAft>
                <a:defRPr/>
              </a:pPr>
              <a:r>
                <a:rPr lang="en-US" sz="1000" b="1" dirty="0" smtClean="0">
                  <a:solidFill>
                    <a:prstClr val="white"/>
                  </a:solidFill>
                  <a:latin typeface="Arial" pitchFamily="34" charset="0"/>
                  <a:cs typeface="Arial" pitchFamily="34" charset="0"/>
                </a:rPr>
                <a:t>Migration Strategy</a:t>
              </a:r>
              <a:endParaRPr lang="en-US" sz="1000" b="1" dirty="0">
                <a:solidFill>
                  <a:prstClr val="white"/>
                </a:solidFill>
                <a:latin typeface="Arial" pitchFamily="34" charset="0"/>
                <a:cs typeface="Arial" pitchFamily="34" charset="0"/>
              </a:endParaRPr>
            </a:p>
          </p:txBody>
        </p:sp>
      </p:grpSp>
    </p:spTree>
    <p:extLst>
      <p:ext uri="{BB962C8B-B14F-4D97-AF65-F5344CB8AC3E}">
        <p14:creationId xmlns:p14="http://schemas.microsoft.com/office/powerpoint/2010/main" val="45699147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Lst>
  <p:timing>
    <p:tnLst>
      <p:par>
        <p:cTn id="1" dur="indefinite" restart="never" nodeType="tmRoot"/>
      </p:par>
    </p:tnLst>
  </p:timing>
  <p:txStyles>
    <p:titleStyle>
      <a:lvl1pPr algn="l" rtl="0" eaLnBrk="1" fontAlgn="base" hangingPunct="1">
        <a:spcBef>
          <a:spcPct val="0"/>
        </a:spcBef>
        <a:spcAft>
          <a:spcPct val="0"/>
        </a:spcAft>
        <a:defRPr sz="260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Glass/>
                    </a14:imgEffect>
                    <a14:imgEffect>
                      <a14:saturation sat="390000"/>
                    </a14:imgEffect>
                  </a14:imgLayer>
                </a14:imgProps>
              </a:ext>
              <a:ext uri="{28A0092B-C50C-407E-A947-70E740481C1C}">
                <a14:useLocalDpi xmlns:a14="http://schemas.microsoft.com/office/drawing/2010/main" val="0"/>
              </a:ext>
            </a:extLst>
          </a:blip>
          <a:srcRect/>
          <a:stretch>
            <a:fillRect/>
          </a:stretch>
        </p:blipFill>
        <p:spPr bwMode="auto">
          <a:xfrm>
            <a:off x="270569" y="908720"/>
            <a:ext cx="8352927" cy="4960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p:txBody>
          <a:bodyPr/>
          <a:lstStyle/>
          <a:p>
            <a:pPr algn="ctr"/>
            <a:r>
              <a:rPr lang="en-GB" sz="4800" dirty="0" smtClean="0">
                <a:solidFill>
                  <a:schemeClr val="tx1"/>
                </a:solidFill>
              </a:rPr>
              <a:t>LABOUR MIGRATION AND PROTECTION CHALLENGES</a:t>
            </a:r>
            <a:endParaRPr lang="en-GB" sz="4800" dirty="0">
              <a:solidFill>
                <a:schemeClr val="tx1"/>
              </a:solidFill>
            </a:endParaRPr>
          </a:p>
        </p:txBody>
      </p:sp>
      <p:sp>
        <p:nvSpPr>
          <p:cNvPr id="3" name="Subtitle 2"/>
          <p:cNvSpPr>
            <a:spLocks noGrp="1"/>
          </p:cNvSpPr>
          <p:nvPr>
            <p:ph type="subTitle" idx="1"/>
          </p:nvPr>
        </p:nvSpPr>
        <p:spPr>
          <a:xfrm>
            <a:off x="990600" y="4653136"/>
            <a:ext cx="7239000" cy="985664"/>
          </a:xfrm>
        </p:spPr>
        <p:txBody>
          <a:bodyPr>
            <a:normAutofit/>
          </a:bodyPr>
          <a:lstStyle/>
          <a:p>
            <a:pPr algn="ctr"/>
            <a:r>
              <a:rPr lang="en-GB" sz="4000" i="1" dirty="0" smtClean="0"/>
              <a:t>The RCRC perspective</a:t>
            </a:r>
            <a:endParaRPr lang="en-GB" sz="4000" i="1" dirty="0"/>
          </a:p>
        </p:txBody>
      </p:sp>
    </p:spTree>
    <p:extLst>
      <p:ext uri="{BB962C8B-B14F-4D97-AF65-F5344CB8AC3E}">
        <p14:creationId xmlns:p14="http://schemas.microsoft.com/office/powerpoint/2010/main" val="2974072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691680" y="350838"/>
            <a:ext cx="7272808" cy="1143000"/>
          </a:xfrm>
        </p:spPr>
        <p:txBody>
          <a:bodyPr/>
          <a:lstStyle/>
          <a:p>
            <a:r>
              <a:rPr lang="en-GB" altLang="en-US" sz="4000" i="0" kern="0" dirty="0">
                <a:solidFill>
                  <a:srgbClr val="000066"/>
                </a:solidFill>
                <a:latin typeface="Serifa BT" pitchFamily="18" charset="0"/>
              </a:rPr>
              <a:t>Protection of irregular migrants</a:t>
            </a:r>
            <a:endParaRPr lang="en-GB" altLang="en-US" dirty="0" smtClean="0">
              <a:latin typeface="Arial" charset="0"/>
              <a:cs typeface="Arial"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346581091"/>
              </p:ext>
            </p:extLst>
          </p:nvPr>
        </p:nvGraphicFramePr>
        <p:xfrm>
          <a:off x="1828800" y="1676400"/>
          <a:ext cx="68580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547664" y="350838"/>
            <a:ext cx="7596336" cy="1143000"/>
          </a:xfrm>
        </p:spPr>
        <p:txBody>
          <a:bodyPr/>
          <a:lstStyle/>
          <a:p>
            <a:r>
              <a:rPr lang="en-GB" altLang="en-US" sz="3200" dirty="0" smtClean="0">
                <a:latin typeface="Arial" charset="0"/>
                <a:cs typeface="Arial" charset="0"/>
              </a:rPr>
              <a:t>UN General Assembly Resolution  </a:t>
            </a:r>
            <a:r>
              <a:rPr lang="en-GB" altLang="en-US" dirty="0" smtClean="0">
                <a:latin typeface="Arial" charset="0"/>
                <a:cs typeface="Arial" charset="0"/>
              </a:rPr>
              <a:t>1975</a:t>
            </a:r>
          </a:p>
        </p:txBody>
      </p:sp>
      <p:sp>
        <p:nvSpPr>
          <p:cNvPr id="3" name="Content Placeholder 2"/>
          <p:cNvSpPr>
            <a:spLocks noGrp="1"/>
          </p:cNvSpPr>
          <p:nvPr>
            <p:ph idx="1"/>
          </p:nvPr>
        </p:nvSpPr>
        <p:spPr>
          <a:xfrm>
            <a:off x="457200" y="1524000"/>
            <a:ext cx="8305800" cy="4343400"/>
          </a:xfrm>
        </p:spPr>
        <p:txBody>
          <a:bodyPr/>
          <a:lstStyle/>
          <a:p>
            <a:pPr marL="0" indent="0">
              <a:buFont typeface="Wingdings" pitchFamily="2" charset="2"/>
              <a:buNone/>
              <a:defRPr/>
            </a:pPr>
            <a:r>
              <a:rPr lang="en-GB" sz="3600" dirty="0" smtClean="0"/>
              <a:t>“Requests the United Nations organs and the specialized agencies concerned to utilize in all official documents the term </a:t>
            </a:r>
            <a:r>
              <a:rPr lang="en-GB" sz="3600" b="1" dirty="0" smtClean="0">
                <a:solidFill>
                  <a:srgbClr val="FF0000"/>
                </a:solidFill>
              </a:rPr>
              <a:t>'non-documented or irregular migrant workers' </a:t>
            </a:r>
            <a:r>
              <a:rPr lang="en-GB" sz="3600" dirty="0" smtClean="0"/>
              <a:t>to define those workers that illegally and/or surreptitiously enter another country to obtain  work” (para. 3449, 2)</a:t>
            </a:r>
          </a:p>
          <a:p>
            <a:pPr>
              <a:defRPr/>
            </a:pPr>
            <a:endParaRPr lang="en-GB" dirty="0"/>
          </a:p>
        </p:txBody>
      </p:sp>
    </p:spTree>
    <p:extLst>
      <p:ext uri="{BB962C8B-B14F-4D97-AF65-F5344CB8AC3E}">
        <p14:creationId xmlns:p14="http://schemas.microsoft.com/office/powerpoint/2010/main" val="9820372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828800" y="350838"/>
            <a:ext cx="6858000" cy="792162"/>
          </a:xfrm>
        </p:spPr>
        <p:txBody>
          <a:bodyPr/>
          <a:lstStyle/>
          <a:p>
            <a:pPr algn="ctr"/>
            <a:r>
              <a:rPr lang="en-US" altLang="en-US" sz="4400" i="0" dirty="0">
                <a:solidFill>
                  <a:srgbClr val="000000"/>
                </a:solidFill>
                <a:latin typeface="Calibri" pitchFamily="34" charset="0"/>
                <a:cs typeface="Helvetica" pitchFamily="34" charset="0"/>
              </a:rPr>
              <a:t>`</a:t>
            </a:r>
            <a:r>
              <a:rPr lang="en-US" altLang="en-US" sz="4400" i="0" dirty="0" smtClean="0">
                <a:solidFill>
                  <a:srgbClr val="000000"/>
                </a:solidFill>
                <a:latin typeface="Calibri" pitchFamily="34" charset="0"/>
                <a:cs typeface="Helvetica" pitchFamily="34" charset="0"/>
              </a:rPr>
              <a:t>Protection in action`</a:t>
            </a:r>
            <a:endParaRPr lang="en-GB" altLang="en-US" sz="4400" i="0" dirty="0" smtClean="0">
              <a:latin typeface="Arial" charset="0"/>
              <a:cs typeface="Arial" charset="0"/>
            </a:endParaRPr>
          </a:p>
        </p:txBody>
      </p:sp>
      <p:sp>
        <p:nvSpPr>
          <p:cNvPr id="44035" name="Rectangle 2"/>
          <p:cNvSpPr>
            <a:spLocks noChangeArrowheads="1"/>
          </p:cNvSpPr>
          <p:nvPr/>
        </p:nvSpPr>
        <p:spPr bwMode="auto">
          <a:xfrm>
            <a:off x="152400" y="1773238"/>
            <a:ext cx="88392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Font typeface="Arial" charset="0"/>
              <a:buChar char="•"/>
            </a:pPr>
            <a:r>
              <a:rPr lang="en-GB" altLang="en-US" sz="2000" dirty="0">
                <a:latin typeface="Calibri" pitchFamily="34" charset="0"/>
              </a:rPr>
              <a:t>We can work together to  </a:t>
            </a:r>
            <a:r>
              <a:rPr lang="en-GB" altLang="en-US" sz="2000" b="1" dirty="0">
                <a:latin typeface="Calibri" pitchFamily="34" charset="0"/>
              </a:rPr>
              <a:t>change perceptions </a:t>
            </a:r>
            <a:r>
              <a:rPr lang="en-GB" altLang="en-US" sz="2000" dirty="0">
                <a:latin typeface="Calibri" pitchFamily="34" charset="0"/>
              </a:rPr>
              <a:t>of </a:t>
            </a:r>
            <a:r>
              <a:rPr lang="en-GB" altLang="en-US" sz="2000" dirty="0" smtClean="0">
                <a:latin typeface="Calibri" pitchFamily="34" charset="0"/>
              </a:rPr>
              <a:t>migrant workers</a:t>
            </a:r>
            <a:r>
              <a:rPr lang="en-GB" altLang="en-US" sz="2000" dirty="0">
                <a:latin typeface="Calibri" pitchFamily="34" charset="0"/>
              </a:rPr>
              <a:t>;</a:t>
            </a:r>
          </a:p>
          <a:p>
            <a:pPr eaLnBrk="1" hangingPunct="1">
              <a:spcBef>
                <a:spcPts val="1200"/>
              </a:spcBef>
              <a:buFont typeface="Arial" charset="0"/>
              <a:buChar char="•"/>
            </a:pPr>
            <a:r>
              <a:rPr lang="en-GB" altLang="en-US" sz="2000" dirty="0">
                <a:latin typeface="Calibri" pitchFamily="34" charset="0"/>
              </a:rPr>
              <a:t>There is a need to present the human story rather than faceless statistics;</a:t>
            </a:r>
          </a:p>
          <a:p>
            <a:pPr eaLnBrk="1" hangingPunct="1">
              <a:spcBef>
                <a:spcPts val="1200"/>
              </a:spcBef>
              <a:buFont typeface="Arial" charset="0"/>
              <a:buChar char="•"/>
            </a:pPr>
            <a:r>
              <a:rPr lang="en-GB" altLang="en-US" sz="2000" dirty="0">
                <a:latin typeface="Calibri" pitchFamily="34" charset="0"/>
              </a:rPr>
              <a:t>Terminology is important; we need to get it </a:t>
            </a:r>
            <a:r>
              <a:rPr lang="en-GB" altLang="en-US" sz="2000" dirty="0" smtClean="0">
                <a:latin typeface="Calibri" pitchFamily="34" charset="0"/>
              </a:rPr>
              <a:t>right;</a:t>
            </a:r>
            <a:endParaRPr lang="en-GB" altLang="en-US" sz="2000" dirty="0">
              <a:latin typeface="Calibri" pitchFamily="34" charset="0"/>
            </a:endParaRPr>
          </a:p>
          <a:p>
            <a:pPr eaLnBrk="1" hangingPunct="1">
              <a:spcBef>
                <a:spcPts val="1200"/>
              </a:spcBef>
              <a:buFont typeface="Arial" charset="0"/>
              <a:buChar char="•"/>
            </a:pPr>
            <a:r>
              <a:rPr lang="en-GB" altLang="en-US" sz="2000" b="1" dirty="0">
                <a:latin typeface="Calibri" pitchFamily="34" charset="0"/>
              </a:rPr>
              <a:t>Ensuring migrant voices are heard</a:t>
            </a:r>
            <a:r>
              <a:rPr lang="en-GB" altLang="en-US" sz="2000" dirty="0">
                <a:latin typeface="Calibri" pitchFamily="34" charset="0"/>
              </a:rPr>
              <a:t> by </a:t>
            </a:r>
            <a:r>
              <a:rPr lang="en-GB" altLang="en-US" sz="2000" b="1" dirty="0">
                <a:latin typeface="Calibri" pitchFamily="34" charset="0"/>
              </a:rPr>
              <a:t>involving </a:t>
            </a:r>
            <a:r>
              <a:rPr lang="en-GB" altLang="en-US" sz="2000" b="1" dirty="0" smtClean="0">
                <a:latin typeface="Calibri" pitchFamily="34" charset="0"/>
              </a:rPr>
              <a:t>migrant workers </a:t>
            </a:r>
            <a:r>
              <a:rPr lang="en-GB" altLang="en-US" sz="2000" dirty="0">
                <a:latin typeface="Calibri" pitchFamily="34" charset="0"/>
              </a:rPr>
              <a:t>in migration programmes and initiatives;</a:t>
            </a:r>
          </a:p>
          <a:p>
            <a:pPr eaLnBrk="1" hangingPunct="1">
              <a:spcBef>
                <a:spcPts val="1200"/>
              </a:spcBef>
              <a:buFont typeface="Arial" charset="0"/>
              <a:buChar char="•"/>
            </a:pPr>
            <a:r>
              <a:rPr lang="en-GB" altLang="en-US" sz="2000" b="1" dirty="0">
                <a:latin typeface="Calibri" pitchFamily="34" charset="0"/>
              </a:rPr>
              <a:t>Positive engagement with Media</a:t>
            </a:r>
            <a:r>
              <a:rPr lang="en-GB" altLang="en-US" sz="2000" dirty="0">
                <a:latin typeface="Calibri" pitchFamily="34" charset="0"/>
              </a:rPr>
              <a:t>, including encouraging timely publication of accurate data and use of data;</a:t>
            </a:r>
          </a:p>
          <a:p>
            <a:pPr eaLnBrk="1" hangingPunct="1">
              <a:spcBef>
                <a:spcPts val="1200"/>
              </a:spcBef>
              <a:buFont typeface="Arial" charset="0"/>
              <a:buChar char="•"/>
            </a:pPr>
            <a:r>
              <a:rPr lang="en-GB" altLang="en-US" sz="2000" dirty="0">
                <a:latin typeface="Calibri" pitchFamily="34" charset="0"/>
              </a:rPr>
              <a:t>Linking</a:t>
            </a:r>
            <a:r>
              <a:rPr lang="en-GB" altLang="en-US" sz="2000" b="1" dirty="0">
                <a:latin typeface="Calibri" pitchFamily="34" charset="0"/>
              </a:rPr>
              <a:t> government and civil society </a:t>
            </a:r>
            <a:r>
              <a:rPr lang="en-GB" altLang="en-US" sz="2000" dirty="0">
                <a:latin typeface="Calibri" pitchFamily="34" charset="0"/>
              </a:rPr>
              <a:t>actions </a:t>
            </a:r>
            <a:r>
              <a:rPr lang="en-GB" altLang="en-US" sz="2000" dirty="0" smtClean="0">
                <a:latin typeface="Calibri" pitchFamily="34" charset="0"/>
              </a:rPr>
              <a:t>in sending and receiving countries</a:t>
            </a:r>
          </a:p>
          <a:p>
            <a:pPr eaLnBrk="1" hangingPunct="1">
              <a:spcBef>
                <a:spcPts val="1200"/>
              </a:spcBef>
              <a:buFont typeface="Arial" charset="0"/>
              <a:buChar char="•"/>
            </a:pPr>
            <a:r>
              <a:rPr lang="en-GB" altLang="en-US" sz="2000" dirty="0" smtClean="0">
                <a:latin typeface="Calibri" pitchFamily="34" charset="0"/>
              </a:rPr>
              <a:t>Improving inks </a:t>
            </a:r>
            <a:r>
              <a:rPr lang="en-GB" altLang="en-US" sz="2000" dirty="0">
                <a:latin typeface="Calibri" pitchFamily="34" charset="0"/>
              </a:rPr>
              <a:t>between </a:t>
            </a:r>
            <a:r>
              <a:rPr lang="en-GB" altLang="en-US" sz="2000" dirty="0" smtClean="0">
                <a:latin typeface="Calibri" pitchFamily="34" charset="0"/>
              </a:rPr>
              <a:t>local communities, migrant worker </a:t>
            </a:r>
            <a:r>
              <a:rPr lang="en-GB" altLang="en-US" sz="2000" dirty="0">
                <a:latin typeface="Calibri" pitchFamily="34" charset="0"/>
              </a:rPr>
              <a:t>and other partners).</a:t>
            </a:r>
          </a:p>
        </p:txBody>
      </p:sp>
    </p:spTree>
    <p:extLst>
      <p:ext uri="{BB962C8B-B14F-4D97-AF65-F5344CB8AC3E}">
        <p14:creationId xmlns:p14="http://schemas.microsoft.com/office/powerpoint/2010/main" val="19319009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764704"/>
            <a:ext cx="7200800"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19113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691680" y="350838"/>
            <a:ext cx="6995120" cy="1325562"/>
          </a:xfrm>
        </p:spPr>
        <p:txBody>
          <a:bodyPr/>
          <a:lstStyle/>
          <a:p>
            <a:r>
              <a:rPr lang="en-GB" altLang="en-US" dirty="0" smtClean="0">
                <a:latin typeface="Arial" charset="0"/>
                <a:cs typeface="Arial" charset="0"/>
              </a:rPr>
              <a:t>What more can we as do to better highlight protection challenges and appropriate responses under international law….</a:t>
            </a:r>
            <a:br>
              <a:rPr lang="en-GB" altLang="en-US" dirty="0" smtClean="0">
                <a:latin typeface="Arial" charset="0"/>
                <a:cs typeface="Arial" charset="0"/>
              </a:rPr>
            </a:br>
            <a:endParaRPr lang="en-GB" altLang="en-US" dirty="0" smtClean="0">
              <a:latin typeface="Arial" charset="0"/>
              <a:cs typeface="Arial" charset="0"/>
            </a:endParaRPr>
          </a:p>
        </p:txBody>
      </p:sp>
      <p:sp>
        <p:nvSpPr>
          <p:cNvPr id="45059" name="Content Placeholder 3"/>
          <p:cNvSpPr>
            <a:spLocks noGrp="1"/>
          </p:cNvSpPr>
          <p:nvPr>
            <p:ph sz="half" idx="2"/>
          </p:nvPr>
        </p:nvSpPr>
        <p:spPr>
          <a:xfrm>
            <a:off x="3886200" y="1676400"/>
            <a:ext cx="4800600" cy="4191000"/>
          </a:xfrm>
        </p:spPr>
        <p:txBody>
          <a:bodyPr/>
          <a:lstStyle/>
          <a:p>
            <a:pPr>
              <a:lnSpc>
                <a:spcPct val="90000"/>
              </a:lnSpc>
            </a:pPr>
            <a:endParaRPr lang="en-US" altLang="en-US" sz="2400" smtClean="0">
              <a:latin typeface="Arial" charset="0"/>
              <a:cs typeface="Arial" charset="0"/>
            </a:endParaRPr>
          </a:p>
          <a:p>
            <a:pPr lvl="4">
              <a:lnSpc>
                <a:spcPct val="90000"/>
              </a:lnSpc>
            </a:pPr>
            <a:r>
              <a:rPr lang="en-GB" altLang="en-US" smtClean="0">
                <a:solidFill>
                  <a:srgbClr val="FF0000"/>
                </a:solidFill>
                <a:latin typeface="Arial" charset="0"/>
                <a:cs typeface="Arial" charset="0"/>
              </a:rPr>
              <a:t>cg</a:t>
            </a:r>
          </a:p>
        </p:txBody>
      </p:sp>
      <p:pic>
        <p:nvPicPr>
          <p:cNvPr id="45060" name="Picture 5" descr="\\KULZprdfs01\UserData\razmi.farook\My Documents\My Pictures\question mark.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835696" y="1676400"/>
            <a:ext cx="5784304" cy="4191000"/>
          </a:xfrm>
          <a:noFill/>
        </p:spPr>
      </p:pic>
    </p:spTree>
    <p:extLst>
      <p:ext uri="{BB962C8B-B14F-4D97-AF65-F5344CB8AC3E}">
        <p14:creationId xmlns:p14="http://schemas.microsoft.com/office/powerpoint/2010/main" val="74624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0248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60649"/>
            <a:ext cx="7344816" cy="4820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4720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International convention:</a:t>
            </a:r>
            <a:endParaRPr lang="en-GB" sz="3600" dirty="0"/>
          </a:p>
        </p:txBody>
      </p:sp>
      <p:sp>
        <p:nvSpPr>
          <p:cNvPr id="3" name="Content Placeholder 2"/>
          <p:cNvSpPr>
            <a:spLocks noGrp="1"/>
          </p:cNvSpPr>
          <p:nvPr>
            <p:ph idx="1"/>
          </p:nvPr>
        </p:nvSpPr>
        <p:spPr>
          <a:xfrm>
            <a:off x="467544" y="1556792"/>
            <a:ext cx="8424936" cy="4310608"/>
          </a:xfrm>
        </p:spPr>
        <p:txBody>
          <a:bodyPr/>
          <a:lstStyle/>
          <a:p>
            <a:pPr marL="0" indent="0" algn="just">
              <a:spcBef>
                <a:spcPct val="50000"/>
              </a:spcBef>
              <a:buNone/>
            </a:pPr>
            <a:r>
              <a:rPr lang="en-US" altLang="en-US" sz="2800" dirty="0" smtClean="0">
                <a:solidFill>
                  <a:srgbClr val="000066"/>
                </a:solidFill>
                <a:latin typeface="Verdana" pitchFamily="34" charset="0"/>
                <a:ea typeface="Verdana" panose="020B0604030504040204" pitchFamily="34" charset="0"/>
                <a:cs typeface="Verdana" panose="020B0604030504040204" pitchFamily="34" charset="0"/>
              </a:rPr>
              <a:t>In </a:t>
            </a:r>
            <a:r>
              <a:rPr lang="en-US" altLang="en-US" sz="2800" dirty="0">
                <a:solidFill>
                  <a:srgbClr val="000066"/>
                </a:solidFill>
                <a:latin typeface="Verdana" pitchFamily="34" charset="0"/>
                <a:ea typeface="Verdana" panose="020B0604030504040204" pitchFamily="34" charset="0"/>
                <a:cs typeface="Verdana" panose="020B0604030504040204" pitchFamily="34" charset="0"/>
              </a:rPr>
              <a:t>December 1990, </a:t>
            </a:r>
            <a:r>
              <a:rPr lang="en-US" altLang="en-US" sz="2800" dirty="0" smtClean="0">
                <a:solidFill>
                  <a:srgbClr val="000066"/>
                </a:solidFill>
                <a:latin typeface="Verdana" pitchFamily="34" charset="0"/>
                <a:ea typeface="Verdana" panose="020B0604030504040204" pitchFamily="34" charset="0"/>
                <a:cs typeface="Verdana" panose="020B0604030504040204" pitchFamily="34" charset="0"/>
              </a:rPr>
              <a:t>the </a:t>
            </a:r>
            <a:r>
              <a:rPr lang="en-US" altLang="en-US" sz="2800" dirty="0">
                <a:solidFill>
                  <a:srgbClr val="000066"/>
                </a:solidFill>
                <a:latin typeface="Verdana" pitchFamily="34" charset="0"/>
                <a:ea typeface="Verdana" panose="020B0604030504040204" pitchFamily="34" charset="0"/>
                <a:cs typeface="Verdana" panose="020B0604030504040204" pitchFamily="34" charset="0"/>
              </a:rPr>
              <a:t>GA adopted </a:t>
            </a:r>
            <a:endParaRPr lang="en-US" altLang="en-US" sz="2800" dirty="0" smtClean="0">
              <a:solidFill>
                <a:srgbClr val="000066"/>
              </a:solidFill>
              <a:latin typeface="Verdana" pitchFamily="34" charset="0"/>
              <a:ea typeface="Verdana" panose="020B0604030504040204" pitchFamily="34" charset="0"/>
              <a:cs typeface="Verdana" panose="020B0604030504040204" pitchFamily="34" charset="0"/>
            </a:endParaRPr>
          </a:p>
          <a:p>
            <a:pPr marL="0" indent="0" algn="just">
              <a:spcBef>
                <a:spcPct val="50000"/>
              </a:spcBef>
              <a:buNone/>
            </a:pPr>
            <a:r>
              <a:rPr lang="en-US" altLang="en-US" sz="2800" b="1" i="1" u="sng" dirty="0" smtClean="0">
                <a:solidFill>
                  <a:srgbClr val="000066"/>
                </a:solidFill>
                <a:latin typeface="Verdana" panose="020B0604030504040204" pitchFamily="34" charset="0"/>
                <a:ea typeface="Verdana" panose="020B0604030504040204" pitchFamily="34" charset="0"/>
                <a:cs typeface="Verdana" panose="020B0604030504040204" pitchFamily="34" charset="0"/>
              </a:rPr>
              <a:t>the </a:t>
            </a:r>
            <a:r>
              <a:rPr lang="en-US" altLang="en-US" sz="2800" b="1" i="1" u="sng" dirty="0">
                <a:solidFill>
                  <a:srgbClr val="000066"/>
                </a:solidFill>
                <a:latin typeface="Verdana" panose="020B0604030504040204" pitchFamily="34" charset="0"/>
                <a:ea typeface="Verdana" panose="020B0604030504040204" pitchFamily="34" charset="0"/>
                <a:cs typeface="Verdana" panose="020B0604030504040204" pitchFamily="34" charset="0"/>
              </a:rPr>
              <a:t>International Convention on the Protection of the Rights of All Migrant Workers and members of Their Families</a:t>
            </a:r>
            <a:r>
              <a:rPr lang="en-US" altLang="en-US" sz="2800" dirty="0">
                <a:solidFill>
                  <a:srgbClr val="000066"/>
                </a:solidFill>
                <a:latin typeface="Verdana" panose="020B0604030504040204" pitchFamily="34" charset="0"/>
                <a:ea typeface="Verdana" panose="020B0604030504040204" pitchFamily="34" charset="0"/>
                <a:cs typeface="Verdana" panose="020B0604030504040204" pitchFamily="34" charset="0"/>
              </a:rPr>
              <a:t> </a:t>
            </a:r>
            <a:endParaRPr lang="en-US" altLang="en-US" sz="2800" dirty="0" smtClean="0">
              <a:solidFill>
                <a:srgbClr val="000066"/>
              </a:solidFill>
              <a:latin typeface="Verdana" panose="020B0604030504040204" pitchFamily="34" charset="0"/>
              <a:ea typeface="Verdana" panose="020B0604030504040204" pitchFamily="34" charset="0"/>
              <a:cs typeface="Verdana" panose="020B0604030504040204" pitchFamily="34" charset="0"/>
            </a:endParaRPr>
          </a:p>
          <a:p>
            <a:pPr marL="0" indent="0" algn="just">
              <a:spcBef>
                <a:spcPct val="50000"/>
              </a:spcBef>
              <a:buNone/>
            </a:pPr>
            <a:r>
              <a:rPr lang="en-US" altLang="en-US" sz="2800" dirty="0" smtClean="0">
                <a:solidFill>
                  <a:srgbClr val="000066"/>
                </a:solidFill>
                <a:latin typeface="Verdana" panose="020B0604030504040204" pitchFamily="34" charset="0"/>
                <a:ea typeface="Verdana" panose="020B0604030504040204" pitchFamily="34" charset="0"/>
                <a:cs typeface="Verdana" panose="020B0604030504040204" pitchFamily="34" charset="0"/>
              </a:rPr>
              <a:t>and </a:t>
            </a:r>
            <a:r>
              <a:rPr lang="en-US" altLang="en-US" sz="2800" dirty="0">
                <a:solidFill>
                  <a:srgbClr val="000066"/>
                </a:solidFill>
                <a:latin typeface="Verdana" panose="020B0604030504040204" pitchFamily="34" charset="0"/>
                <a:ea typeface="Verdana" panose="020B0604030504040204" pitchFamily="34" charset="0"/>
                <a:cs typeface="Verdana" panose="020B0604030504040204" pitchFamily="34" charset="0"/>
              </a:rPr>
              <a:t>it </a:t>
            </a:r>
            <a:r>
              <a:rPr lang="en-US" altLang="en-US" sz="2800" dirty="0" smtClean="0">
                <a:solidFill>
                  <a:srgbClr val="000066"/>
                </a:solidFill>
                <a:latin typeface="Verdana" panose="020B0604030504040204" pitchFamily="34" charset="0"/>
                <a:ea typeface="Verdana" panose="020B0604030504040204" pitchFamily="34" charset="0"/>
                <a:cs typeface="Verdana" panose="020B0604030504040204" pitchFamily="34" charset="0"/>
              </a:rPr>
              <a:t>as </a:t>
            </a:r>
            <a:r>
              <a:rPr lang="en-US" altLang="en-US" sz="2800" dirty="0">
                <a:solidFill>
                  <a:srgbClr val="000066"/>
                </a:solidFill>
                <a:latin typeface="Verdana" panose="020B0604030504040204" pitchFamily="34" charset="0"/>
                <a:ea typeface="Verdana" panose="020B0604030504040204" pitchFamily="34" charset="0"/>
                <a:cs typeface="Verdana" panose="020B0604030504040204" pitchFamily="34" charset="0"/>
              </a:rPr>
              <a:t>opened for signature by all Member States. </a:t>
            </a:r>
            <a:endParaRPr lang="en-US" altLang="en-US" sz="2800" dirty="0" smtClean="0">
              <a:solidFill>
                <a:srgbClr val="000066"/>
              </a:solidFill>
              <a:latin typeface="Verdana" panose="020B0604030504040204" pitchFamily="34" charset="0"/>
              <a:ea typeface="Verdana" panose="020B0604030504040204" pitchFamily="34" charset="0"/>
              <a:cs typeface="Verdana" panose="020B0604030504040204" pitchFamily="34" charset="0"/>
            </a:endParaRPr>
          </a:p>
          <a:p>
            <a:pPr marL="0" lvl="0" indent="0">
              <a:spcBef>
                <a:spcPct val="50000"/>
              </a:spcBef>
              <a:buClrTx/>
              <a:buSzTx/>
              <a:buBlip>
                <a:blip r:embed="rId2"/>
              </a:buBlip>
            </a:pPr>
            <a:r>
              <a:rPr lang="en-US" altLang="en-US" sz="2800" dirty="0">
                <a:solidFill>
                  <a:srgbClr val="000066"/>
                </a:solidFill>
                <a:latin typeface="Verdana" panose="020B0604030504040204" pitchFamily="34" charset="0"/>
                <a:ea typeface="Verdana" panose="020B0604030504040204" pitchFamily="34" charset="0"/>
                <a:cs typeface="Verdana" panose="020B0604030504040204" pitchFamily="34" charset="0"/>
              </a:rPr>
              <a:t> The Convention entered into force on </a:t>
            </a:r>
            <a:endParaRPr lang="en-US" altLang="en-US" sz="2800" dirty="0" smtClean="0">
              <a:solidFill>
                <a:srgbClr val="000066"/>
              </a:solidFill>
              <a:latin typeface="Verdana" panose="020B0604030504040204" pitchFamily="34" charset="0"/>
              <a:ea typeface="Verdana" panose="020B0604030504040204" pitchFamily="34" charset="0"/>
              <a:cs typeface="Verdana" panose="020B0604030504040204" pitchFamily="34" charset="0"/>
            </a:endParaRPr>
          </a:p>
          <a:p>
            <a:pPr marL="0" lvl="0" indent="0">
              <a:spcBef>
                <a:spcPct val="50000"/>
              </a:spcBef>
              <a:buClrTx/>
              <a:buSzTx/>
              <a:buNone/>
            </a:pPr>
            <a:r>
              <a:rPr lang="en-US" altLang="en-US" sz="2800" b="1" dirty="0">
                <a:solidFill>
                  <a:srgbClr val="000066"/>
                </a:solidFill>
                <a:latin typeface="Verdana" panose="020B0604030504040204" pitchFamily="34" charset="0"/>
                <a:ea typeface="Verdana" panose="020B0604030504040204" pitchFamily="34" charset="0"/>
                <a:cs typeface="Verdana" panose="020B0604030504040204" pitchFamily="34" charset="0"/>
              </a:rPr>
              <a:t>	</a:t>
            </a:r>
            <a:r>
              <a:rPr lang="en-US" altLang="en-US" sz="2800" b="1" u="sng" dirty="0" smtClean="0">
                <a:solidFill>
                  <a:srgbClr val="000066"/>
                </a:solidFill>
                <a:latin typeface="Verdana" panose="020B0604030504040204" pitchFamily="34" charset="0"/>
                <a:ea typeface="Verdana" panose="020B0604030504040204" pitchFamily="34" charset="0"/>
                <a:cs typeface="Verdana" panose="020B0604030504040204" pitchFamily="34" charset="0"/>
              </a:rPr>
              <a:t>1 </a:t>
            </a:r>
            <a:r>
              <a:rPr lang="en-US" altLang="en-US" sz="2800" b="1" u="sng" dirty="0">
                <a:solidFill>
                  <a:srgbClr val="000066"/>
                </a:solidFill>
                <a:latin typeface="Verdana" panose="020B0604030504040204" pitchFamily="34" charset="0"/>
                <a:ea typeface="Verdana" panose="020B0604030504040204" pitchFamily="34" charset="0"/>
                <a:cs typeface="Verdana" panose="020B0604030504040204" pitchFamily="34" charset="0"/>
              </a:rPr>
              <a:t>July 2003</a:t>
            </a:r>
          </a:p>
          <a:p>
            <a:pPr marL="0" indent="0">
              <a:spcBef>
                <a:spcPct val="50000"/>
              </a:spcBef>
              <a:buNone/>
            </a:pPr>
            <a:endParaRPr lang="en-US" altLang="en-US" dirty="0">
              <a:solidFill>
                <a:srgbClr val="000066"/>
              </a:solidFill>
            </a:endParaRPr>
          </a:p>
          <a:p>
            <a:endParaRPr lang="en-GB" dirty="0"/>
          </a:p>
        </p:txBody>
      </p:sp>
    </p:spTree>
    <p:extLst>
      <p:ext uri="{BB962C8B-B14F-4D97-AF65-F5344CB8AC3E}">
        <p14:creationId xmlns:p14="http://schemas.microsoft.com/office/powerpoint/2010/main" val="14965602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Scope</a:t>
            </a:r>
            <a:endParaRPr lang="en-GB" sz="3200" dirty="0"/>
          </a:p>
        </p:txBody>
      </p:sp>
      <p:sp>
        <p:nvSpPr>
          <p:cNvPr id="3" name="Content Placeholder 2"/>
          <p:cNvSpPr>
            <a:spLocks noGrp="1"/>
          </p:cNvSpPr>
          <p:nvPr>
            <p:ph idx="1"/>
          </p:nvPr>
        </p:nvSpPr>
        <p:spPr>
          <a:xfrm>
            <a:off x="827584" y="1676400"/>
            <a:ext cx="7859216" cy="4191000"/>
          </a:xfrm>
        </p:spPr>
        <p:txBody>
          <a:bodyPr/>
          <a:lstStyle/>
          <a:p>
            <a:pPr marL="0" indent="0">
              <a:buNone/>
            </a:pPr>
            <a:endParaRPr lang="en-GB" dirty="0" smtClean="0"/>
          </a:p>
          <a:p>
            <a:pPr marL="0" lvl="0" indent="0">
              <a:spcBef>
                <a:spcPct val="50000"/>
              </a:spcBef>
              <a:buClrTx/>
              <a:buSzTx/>
              <a:buBlip>
                <a:blip r:embed="rId2"/>
              </a:buBlip>
            </a:pPr>
            <a:r>
              <a:rPr lang="en-US" altLang="en-US" sz="2800" dirty="0" smtClean="0">
                <a:solidFill>
                  <a:srgbClr val="000066"/>
                </a:solidFill>
                <a:latin typeface="Verdana" pitchFamily="34" charset="0"/>
              </a:rPr>
              <a:t> Defines the rights of migrant workers before departure, in transit, and in the country of employment</a:t>
            </a:r>
          </a:p>
          <a:p>
            <a:endParaRPr lang="en-GB" dirty="0" smtClean="0"/>
          </a:p>
          <a:p>
            <a:pPr marL="0" lvl="0" indent="0">
              <a:spcBef>
                <a:spcPct val="50000"/>
              </a:spcBef>
              <a:buClrTx/>
              <a:buSzTx/>
              <a:buBlip>
                <a:blip r:embed="rId2"/>
              </a:buBlip>
            </a:pPr>
            <a:r>
              <a:rPr lang="en-US" altLang="en-US" sz="2800" dirty="0" smtClean="0">
                <a:solidFill>
                  <a:srgbClr val="000066"/>
                </a:solidFill>
                <a:latin typeface="Verdana" pitchFamily="34" charset="0"/>
              </a:rPr>
              <a:t> Establishes obligations for countries of origin, transit, and employment</a:t>
            </a:r>
          </a:p>
          <a:p>
            <a:endParaRPr lang="en-GB" dirty="0"/>
          </a:p>
        </p:txBody>
      </p:sp>
    </p:spTree>
    <p:extLst>
      <p:ext uri="{BB962C8B-B14F-4D97-AF65-F5344CB8AC3E}">
        <p14:creationId xmlns:p14="http://schemas.microsoft.com/office/powerpoint/2010/main" val="1455796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 </a:t>
            </a:r>
            <a:r>
              <a:rPr lang="en-US" sz="3200" dirty="0" smtClean="0"/>
              <a:t>International Human Right law:</a:t>
            </a:r>
            <a:endParaRPr lang="en-GB" sz="3200" dirty="0"/>
          </a:p>
        </p:txBody>
      </p:sp>
      <p:sp>
        <p:nvSpPr>
          <p:cNvPr id="3" name="Content Placeholder 2"/>
          <p:cNvSpPr>
            <a:spLocks noGrp="1"/>
          </p:cNvSpPr>
          <p:nvPr>
            <p:ph idx="1"/>
          </p:nvPr>
        </p:nvSpPr>
        <p:spPr>
          <a:xfrm>
            <a:off x="395536" y="1676400"/>
            <a:ext cx="8291264" cy="4191000"/>
          </a:xfrm>
        </p:spPr>
        <p:txBody>
          <a:bodyPr/>
          <a:lstStyle/>
          <a:p>
            <a:pPr marL="342900" lvl="0" indent="-342900">
              <a:lnSpc>
                <a:spcPct val="90000"/>
              </a:lnSpc>
              <a:buClr>
                <a:srgbClr val="5454C6"/>
              </a:buClr>
              <a:buSzPct val="65000"/>
              <a:buFont typeface="Wingdings" pitchFamily="2" charset="2"/>
              <a:buChar char="Ø"/>
            </a:pPr>
            <a:r>
              <a:rPr lang="en-US" altLang="en-US" sz="3200" kern="0" dirty="0">
                <a:solidFill>
                  <a:srgbClr val="000066"/>
                </a:solidFill>
                <a:latin typeface="Serifa BT" pitchFamily="18" charset="0"/>
              </a:rPr>
              <a:t>IHRL protects </a:t>
            </a:r>
            <a:r>
              <a:rPr lang="en-US" altLang="en-US" sz="3200" b="1" kern="0" dirty="0">
                <a:solidFill>
                  <a:srgbClr val="000066"/>
                </a:solidFill>
                <a:latin typeface="Serifa BT" pitchFamily="18" charset="0"/>
              </a:rPr>
              <a:t>all persons regardless</a:t>
            </a:r>
            <a:r>
              <a:rPr lang="en-US" altLang="en-US" sz="3200" kern="0" dirty="0">
                <a:solidFill>
                  <a:srgbClr val="000066"/>
                </a:solidFill>
                <a:latin typeface="Serifa BT" pitchFamily="18" charset="0"/>
              </a:rPr>
              <a:t> of nationality or legal status</a:t>
            </a:r>
          </a:p>
          <a:p>
            <a:pPr marL="342900" lvl="0" indent="-342900">
              <a:lnSpc>
                <a:spcPct val="90000"/>
              </a:lnSpc>
              <a:buClr>
                <a:srgbClr val="5454C6"/>
              </a:buClr>
              <a:buSzPct val="65000"/>
              <a:buFont typeface="Wingdings" pitchFamily="2" charset="2"/>
              <a:buChar char="Ø"/>
            </a:pPr>
            <a:r>
              <a:rPr lang="en-US" altLang="en-US" sz="3200" kern="0" dirty="0">
                <a:solidFill>
                  <a:srgbClr val="000066"/>
                </a:solidFill>
                <a:latin typeface="Serifa BT" pitchFamily="18" charset="0"/>
              </a:rPr>
              <a:t>But elaboration of this principle in more detailed instruments not widely accepted</a:t>
            </a:r>
          </a:p>
          <a:p>
            <a:pPr marL="342900" lvl="0" indent="-342900">
              <a:lnSpc>
                <a:spcPct val="90000"/>
              </a:lnSpc>
              <a:buClr>
                <a:srgbClr val="5454C6"/>
              </a:buClr>
              <a:buSzPct val="65000"/>
              <a:buFont typeface="Wingdings" pitchFamily="2" charset="2"/>
              <a:buChar char="Ø"/>
            </a:pPr>
            <a:r>
              <a:rPr lang="en-US" altLang="en-US" sz="3200" kern="0" dirty="0">
                <a:solidFill>
                  <a:srgbClr val="000066"/>
                </a:solidFill>
                <a:latin typeface="Serifa BT" pitchFamily="18" charset="0"/>
              </a:rPr>
              <a:t>Violations of migrants’ human rights continue (not </a:t>
            </a:r>
            <a:r>
              <a:rPr lang="en-US" altLang="en-US" sz="3200" kern="0" dirty="0" smtClean="0">
                <a:solidFill>
                  <a:srgbClr val="000066"/>
                </a:solidFill>
                <a:latin typeface="Serifa BT" pitchFamily="18" charset="0"/>
              </a:rPr>
              <a:t>only </a:t>
            </a:r>
            <a:r>
              <a:rPr lang="en-US" altLang="en-US" sz="3200" kern="0" dirty="0">
                <a:solidFill>
                  <a:srgbClr val="000066"/>
                </a:solidFill>
                <a:latin typeface="Serifa BT" pitchFamily="18" charset="0"/>
              </a:rPr>
              <a:t>for </a:t>
            </a:r>
            <a:r>
              <a:rPr lang="en-US" altLang="en-US" sz="3200" kern="0" dirty="0" err="1" smtClean="0">
                <a:solidFill>
                  <a:srgbClr val="000066"/>
                </a:solidFill>
                <a:latin typeface="Serifa BT" pitchFamily="18" charset="0"/>
              </a:rPr>
              <a:t>labour</a:t>
            </a:r>
            <a:r>
              <a:rPr lang="en-US" altLang="en-US" sz="3200" kern="0" dirty="0" smtClean="0">
                <a:solidFill>
                  <a:srgbClr val="000066"/>
                </a:solidFill>
                <a:latin typeface="Serifa BT" pitchFamily="18" charset="0"/>
              </a:rPr>
              <a:t> migrants</a:t>
            </a:r>
            <a:r>
              <a:rPr lang="en-US" altLang="en-US" sz="3200" kern="0" dirty="0">
                <a:solidFill>
                  <a:srgbClr val="000066"/>
                </a:solidFill>
                <a:latin typeface="Serifa BT" pitchFamily="18" charset="0"/>
              </a:rPr>
              <a:t>’ human rights)</a:t>
            </a:r>
          </a:p>
          <a:p>
            <a:pPr marL="342900" lvl="0" indent="-342900">
              <a:lnSpc>
                <a:spcPct val="90000"/>
              </a:lnSpc>
              <a:buClr>
                <a:srgbClr val="5454C6"/>
              </a:buClr>
              <a:buSzPct val="65000"/>
              <a:buFont typeface="Wingdings" pitchFamily="2" charset="2"/>
              <a:buChar char="Ø"/>
            </a:pPr>
            <a:r>
              <a:rPr lang="en-US" altLang="en-US" sz="3200" kern="0" dirty="0">
                <a:solidFill>
                  <a:srgbClr val="000066"/>
                </a:solidFill>
                <a:latin typeface="Serifa BT" pitchFamily="18" charset="0"/>
              </a:rPr>
              <a:t>Legal and practical problems in accessing economic and social rights</a:t>
            </a:r>
          </a:p>
          <a:p>
            <a:endParaRPr lang="en-GB" dirty="0"/>
          </a:p>
        </p:txBody>
      </p:sp>
    </p:spTree>
    <p:extLst>
      <p:ext uri="{BB962C8B-B14F-4D97-AF65-F5344CB8AC3E}">
        <p14:creationId xmlns:p14="http://schemas.microsoft.com/office/powerpoint/2010/main" val="34821133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3600" i="0" kern="0" dirty="0" smtClean="0">
                <a:solidFill>
                  <a:srgbClr val="00065B"/>
                </a:solidFill>
                <a:latin typeface="Serifa BT" pitchFamily="18" charset="0"/>
              </a:rPr>
              <a:t>Migrant  workers-specific </a:t>
            </a:r>
            <a:r>
              <a:rPr lang="en-GB" altLang="en-US" sz="3600" i="0" kern="0" dirty="0">
                <a:solidFill>
                  <a:srgbClr val="00065B"/>
                </a:solidFill>
                <a:latin typeface="Serifa BT" pitchFamily="18" charset="0"/>
              </a:rPr>
              <a:t>rights</a:t>
            </a:r>
            <a:endParaRPr lang="en-GB" sz="3600" dirty="0"/>
          </a:p>
        </p:txBody>
      </p:sp>
      <p:sp>
        <p:nvSpPr>
          <p:cNvPr id="3" name="Content Placeholder 2"/>
          <p:cNvSpPr>
            <a:spLocks noGrp="1"/>
          </p:cNvSpPr>
          <p:nvPr>
            <p:ph idx="1"/>
          </p:nvPr>
        </p:nvSpPr>
        <p:spPr>
          <a:xfrm>
            <a:off x="107504" y="1412776"/>
            <a:ext cx="8928992" cy="4454624"/>
          </a:xfrm>
        </p:spPr>
        <p:txBody>
          <a:bodyPr/>
          <a:lstStyle/>
          <a:p>
            <a:pPr marL="342900" lvl="0" indent="-342900">
              <a:buClr>
                <a:srgbClr val="5454C6"/>
              </a:buClr>
              <a:buSzPct val="65000"/>
              <a:buFont typeface="Wingdings" pitchFamily="2" charset="2"/>
              <a:buChar char="Ø"/>
            </a:pPr>
            <a:r>
              <a:rPr lang="en-GB" altLang="en-US" sz="2600" kern="0" dirty="0">
                <a:solidFill>
                  <a:srgbClr val="000066"/>
                </a:solidFill>
                <a:latin typeface="Serifa BT" pitchFamily="18" charset="0"/>
              </a:rPr>
              <a:t>Effective </a:t>
            </a:r>
            <a:r>
              <a:rPr lang="en-GB" altLang="en-US" sz="2600" b="1" kern="0" dirty="0">
                <a:solidFill>
                  <a:srgbClr val="000066"/>
                </a:solidFill>
                <a:latin typeface="Serifa BT" pitchFamily="18" charset="0"/>
              </a:rPr>
              <a:t>protection by the State </a:t>
            </a:r>
            <a:r>
              <a:rPr lang="en-GB" altLang="en-US" sz="2600" kern="0" dirty="0">
                <a:solidFill>
                  <a:srgbClr val="000066"/>
                </a:solidFill>
                <a:latin typeface="Serifa BT" pitchFamily="18" charset="0"/>
              </a:rPr>
              <a:t>against violence, physical injury, threats and intimidation – Art 16(2)</a:t>
            </a:r>
          </a:p>
          <a:p>
            <a:pPr marL="342900" lvl="0" indent="-342900">
              <a:buClr>
                <a:srgbClr val="5454C6"/>
              </a:buClr>
              <a:buSzPct val="65000"/>
              <a:buFont typeface="Wingdings" pitchFamily="2" charset="2"/>
              <a:buChar char="Ø"/>
            </a:pPr>
            <a:r>
              <a:rPr lang="en-GB" altLang="en-US" sz="2600" kern="0" dirty="0">
                <a:solidFill>
                  <a:srgbClr val="000066"/>
                </a:solidFill>
                <a:latin typeface="Serifa BT" pitchFamily="18" charset="0"/>
              </a:rPr>
              <a:t>Prohibition on </a:t>
            </a:r>
            <a:r>
              <a:rPr lang="en-GB" altLang="en-US" sz="2600" b="1" kern="0" dirty="0">
                <a:solidFill>
                  <a:srgbClr val="000066"/>
                </a:solidFill>
                <a:latin typeface="Serifa BT" pitchFamily="18" charset="0"/>
              </a:rPr>
              <a:t>confiscation and destruction of identity and travel documents</a:t>
            </a:r>
            <a:r>
              <a:rPr lang="en-GB" altLang="en-US" sz="2600" kern="0" dirty="0">
                <a:solidFill>
                  <a:srgbClr val="000066"/>
                </a:solidFill>
                <a:latin typeface="Serifa BT" pitchFamily="18" charset="0"/>
              </a:rPr>
              <a:t> (e.g. passports) – Art 21</a:t>
            </a:r>
          </a:p>
          <a:p>
            <a:pPr marL="342900" lvl="0" indent="-342900">
              <a:buClr>
                <a:srgbClr val="5454C6"/>
              </a:buClr>
              <a:buSzPct val="65000"/>
              <a:buFont typeface="Wingdings" pitchFamily="2" charset="2"/>
              <a:buChar char="Ø"/>
            </a:pPr>
            <a:r>
              <a:rPr lang="en-GB" altLang="en-US" sz="2600" kern="0" dirty="0">
                <a:solidFill>
                  <a:srgbClr val="000066"/>
                </a:solidFill>
                <a:latin typeface="Serifa BT" pitchFamily="18" charset="0"/>
              </a:rPr>
              <a:t>Recourse to protection and assistance of </a:t>
            </a:r>
            <a:r>
              <a:rPr lang="en-GB" altLang="en-US" sz="2600" b="1" kern="0" dirty="0">
                <a:solidFill>
                  <a:srgbClr val="000066"/>
                </a:solidFill>
                <a:latin typeface="Serifa BT" pitchFamily="18" charset="0"/>
              </a:rPr>
              <a:t>consular/ diplomatic </a:t>
            </a:r>
            <a:r>
              <a:rPr lang="en-GB" altLang="en-US" sz="2600" kern="0" dirty="0">
                <a:solidFill>
                  <a:srgbClr val="000066"/>
                </a:solidFill>
                <a:latin typeface="Serifa BT" pitchFamily="18" charset="0"/>
              </a:rPr>
              <a:t>authorities of State of origin – Art 23</a:t>
            </a:r>
          </a:p>
          <a:p>
            <a:pPr marL="342900" lvl="0" indent="-342900">
              <a:buClr>
                <a:srgbClr val="5454C6"/>
              </a:buClr>
              <a:buSzPct val="65000"/>
              <a:buFont typeface="Wingdings" pitchFamily="2" charset="2"/>
              <a:buChar char="Ø"/>
            </a:pPr>
            <a:r>
              <a:rPr lang="en-GB" altLang="en-US" sz="2600" kern="0" dirty="0">
                <a:solidFill>
                  <a:srgbClr val="000066"/>
                </a:solidFill>
                <a:latin typeface="Serifa BT" pitchFamily="18" charset="0"/>
              </a:rPr>
              <a:t>Transfer of earnings and savings (i.e. </a:t>
            </a:r>
            <a:r>
              <a:rPr lang="en-GB" altLang="en-US" sz="2600" b="1" kern="0" dirty="0">
                <a:solidFill>
                  <a:srgbClr val="000066"/>
                </a:solidFill>
                <a:latin typeface="Serifa BT" pitchFamily="18" charset="0"/>
              </a:rPr>
              <a:t>remittance</a:t>
            </a:r>
            <a:r>
              <a:rPr lang="en-GB" altLang="en-US" sz="2600" kern="0" dirty="0">
                <a:solidFill>
                  <a:srgbClr val="000066"/>
                </a:solidFill>
                <a:latin typeface="Serifa BT" pitchFamily="18" charset="0"/>
              </a:rPr>
              <a:t>s) – Art 32</a:t>
            </a:r>
          </a:p>
          <a:p>
            <a:pPr marL="342900" lvl="0" indent="-342900">
              <a:buClr>
                <a:srgbClr val="5454C6"/>
              </a:buClr>
              <a:buSzPct val="65000"/>
              <a:buFont typeface="Wingdings" pitchFamily="2" charset="2"/>
              <a:buChar char="Ø"/>
            </a:pPr>
            <a:r>
              <a:rPr lang="en-GB" altLang="en-US" sz="2600" kern="0" dirty="0">
                <a:solidFill>
                  <a:srgbClr val="000066"/>
                </a:solidFill>
                <a:latin typeface="Serifa BT" pitchFamily="18" charset="0"/>
              </a:rPr>
              <a:t>Free provision of </a:t>
            </a:r>
            <a:r>
              <a:rPr lang="en-GB" altLang="en-US" sz="2600" b="1" kern="0" dirty="0">
                <a:solidFill>
                  <a:srgbClr val="000066"/>
                </a:solidFill>
                <a:latin typeface="Serifa BT" pitchFamily="18" charset="0"/>
              </a:rPr>
              <a:t>information</a:t>
            </a:r>
            <a:r>
              <a:rPr lang="en-GB" altLang="en-US" sz="2600" kern="0" dirty="0">
                <a:solidFill>
                  <a:srgbClr val="000066"/>
                </a:solidFill>
                <a:latin typeface="Serifa BT" pitchFamily="18" charset="0"/>
              </a:rPr>
              <a:t> on Convention rights and conditions of admission and, as far as possible, in a </a:t>
            </a:r>
            <a:r>
              <a:rPr lang="en-GB" altLang="en-US" sz="2600" b="1" kern="0" dirty="0">
                <a:solidFill>
                  <a:srgbClr val="000066"/>
                </a:solidFill>
                <a:latin typeface="Serifa BT" pitchFamily="18" charset="0"/>
              </a:rPr>
              <a:t>language migrants can understand</a:t>
            </a:r>
            <a:r>
              <a:rPr lang="en-GB" altLang="en-US" sz="2600" kern="0" dirty="0">
                <a:solidFill>
                  <a:srgbClr val="000066"/>
                </a:solidFill>
                <a:latin typeface="Serifa BT" pitchFamily="18" charset="0"/>
              </a:rPr>
              <a:t> – Art 33</a:t>
            </a:r>
          </a:p>
          <a:p>
            <a:endParaRPr lang="en-GB" sz="2600" dirty="0"/>
          </a:p>
        </p:txBody>
      </p:sp>
    </p:spTree>
    <p:extLst>
      <p:ext uri="{BB962C8B-B14F-4D97-AF65-F5344CB8AC3E}">
        <p14:creationId xmlns:p14="http://schemas.microsoft.com/office/powerpoint/2010/main" val="2914245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Principles of Migrant Workers protection</a:t>
            </a:r>
            <a:endParaRPr lang="en-GB" dirty="0"/>
          </a:p>
        </p:txBody>
      </p:sp>
      <p:sp>
        <p:nvSpPr>
          <p:cNvPr id="4" name="Content Placeholder 3"/>
          <p:cNvSpPr>
            <a:spLocks noGrp="1"/>
          </p:cNvSpPr>
          <p:nvPr>
            <p:ph idx="1"/>
          </p:nvPr>
        </p:nvSpPr>
        <p:spPr>
          <a:xfrm>
            <a:off x="107504" y="1676400"/>
            <a:ext cx="8928992" cy="4191000"/>
          </a:xfrm>
        </p:spPr>
        <p:txBody>
          <a:bodyPr/>
          <a:lstStyle/>
          <a:p>
            <a:pPr marL="342900" lvl="0" indent="-342900">
              <a:lnSpc>
                <a:spcPct val="80000"/>
              </a:lnSpc>
              <a:buClr>
                <a:srgbClr val="5454C6"/>
              </a:buClr>
              <a:buSzPct val="65000"/>
              <a:buFont typeface="Wingdings" pitchFamily="2" charset="2"/>
              <a:buChar char="Ø"/>
            </a:pPr>
            <a:r>
              <a:rPr lang="en-US" altLang="en-US" sz="2400" kern="0" dirty="0">
                <a:solidFill>
                  <a:srgbClr val="000000"/>
                </a:solidFill>
                <a:latin typeface="Times New Roman"/>
              </a:rPr>
              <a:t>Human rights are inalienable – </a:t>
            </a:r>
            <a:r>
              <a:rPr lang="en-US" altLang="en-US" sz="2400" kern="0" dirty="0" smtClean="0">
                <a:solidFill>
                  <a:srgbClr val="000000"/>
                </a:solidFill>
                <a:latin typeface="Times New Roman"/>
              </a:rPr>
              <a:t>basic principle of non discrimination</a:t>
            </a:r>
            <a:endParaRPr lang="en-US" altLang="en-US" sz="2400" kern="0" dirty="0">
              <a:solidFill>
                <a:srgbClr val="000000"/>
              </a:solidFill>
              <a:latin typeface="Times New Roman"/>
            </a:endParaRPr>
          </a:p>
          <a:p>
            <a:pPr marL="342900" lvl="0" indent="-342900">
              <a:lnSpc>
                <a:spcPct val="80000"/>
              </a:lnSpc>
              <a:buClr>
                <a:srgbClr val="5454C6"/>
              </a:buClr>
              <a:buSzPct val="65000"/>
              <a:buFont typeface="Wingdings" pitchFamily="2" charset="2"/>
              <a:buChar char="Ø"/>
            </a:pPr>
            <a:r>
              <a:rPr lang="en-US" altLang="en-US" sz="2400" kern="0" dirty="0">
                <a:solidFill>
                  <a:srgbClr val="000000"/>
                </a:solidFill>
                <a:latin typeface="Times New Roman"/>
              </a:rPr>
              <a:t>Derogation possible in times of emergency </a:t>
            </a:r>
            <a:endParaRPr lang="en-US" altLang="en-US" sz="2400" kern="0" dirty="0" smtClean="0">
              <a:solidFill>
                <a:srgbClr val="000000"/>
              </a:solidFill>
              <a:latin typeface="Times New Roman"/>
            </a:endParaRPr>
          </a:p>
          <a:p>
            <a:pPr marL="342900" lvl="0" indent="-342900">
              <a:lnSpc>
                <a:spcPct val="80000"/>
              </a:lnSpc>
              <a:buClr>
                <a:srgbClr val="5454C6"/>
              </a:buClr>
              <a:buSzPct val="65000"/>
              <a:buFont typeface="Wingdings" pitchFamily="2" charset="2"/>
              <a:buChar char="Ø"/>
            </a:pPr>
            <a:r>
              <a:rPr lang="en-US" altLang="en-US" sz="2400" kern="0" dirty="0" smtClean="0">
                <a:solidFill>
                  <a:srgbClr val="000000"/>
                </a:solidFill>
                <a:latin typeface="Times New Roman"/>
              </a:rPr>
              <a:t>Human </a:t>
            </a:r>
            <a:r>
              <a:rPr lang="en-US" altLang="en-US" sz="2400" kern="0" dirty="0">
                <a:solidFill>
                  <a:srgbClr val="000000"/>
                </a:solidFill>
                <a:latin typeface="Times New Roman"/>
              </a:rPr>
              <a:t>rights instruments make some distinctions between </a:t>
            </a:r>
            <a:r>
              <a:rPr lang="en-GB" altLang="en-US" sz="2400" kern="0" dirty="0">
                <a:solidFill>
                  <a:srgbClr val="000000"/>
                </a:solidFill>
                <a:latin typeface="Times New Roman"/>
              </a:rPr>
              <a:t>national and non-nationals, </a:t>
            </a:r>
            <a:r>
              <a:rPr lang="en-US" altLang="en-US" sz="2400" kern="0" dirty="0">
                <a:solidFill>
                  <a:srgbClr val="000000"/>
                </a:solidFill>
                <a:latin typeface="Times New Roman"/>
              </a:rPr>
              <a:t>regular and irregular migrants</a:t>
            </a:r>
          </a:p>
          <a:p>
            <a:endParaRPr lang="en-GB" dirty="0"/>
          </a:p>
        </p:txBody>
      </p:sp>
      <p:sp>
        <p:nvSpPr>
          <p:cNvPr id="5" name="AutoShape 4"/>
          <p:cNvSpPr>
            <a:spLocks noChangeArrowheads="1"/>
          </p:cNvSpPr>
          <p:nvPr/>
        </p:nvSpPr>
        <p:spPr bwMode="auto">
          <a:xfrm rot="10794862">
            <a:off x="479788" y="3140959"/>
            <a:ext cx="8196664" cy="3477926"/>
          </a:xfrm>
          <a:prstGeom prst="triangle">
            <a:avLst>
              <a:gd name="adj" fmla="val 50000"/>
            </a:avLst>
          </a:prstGeom>
          <a:noFill/>
          <a:ln w="28575">
            <a:solidFill>
              <a:srgbClr val="5514D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imes New Roman" pitchFamily="18" charset="0"/>
              </a:defRPr>
            </a:lvl1pPr>
            <a:lvl2pPr marL="742950" indent="-285750" eaLnBrk="0" hangingPunct="0">
              <a:spcBef>
                <a:spcPct val="20000"/>
              </a:spcBef>
              <a:buClr>
                <a:schemeClr val="tx1"/>
              </a:buClr>
              <a:buSzPct val="65000"/>
              <a:buFont typeface="Wingdings" pitchFamily="2" charset="2"/>
              <a:buChar char="n"/>
              <a:defRPr sz="2800">
                <a:solidFill>
                  <a:schemeClr val="tx1"/>
                </a:solidFill>
                <a:latin typeface="Times New Roman" pitchFamily="18" charset="0"/>
              </a:defRPr>
            </a:lvl2pPr>
            <a:lvl3pPr marL="1143000" indent="-228600" eaLnBrk="0" hangingPunct="0">
              <a:spcBef>
                <a:spcPct val="20000"/>
              </a:spcBef>
              <a:buClr>
                <a:schemeClr val="accent2"/>
              </a:buClr>
              <a:buSzPct val="65000"/>
              <a:buFont typeface="Wingdings" pitchFamily="2" charset="2"/>
              <a:buChar char="n"/>
              <a:defRPr sz="2400">
                <a:solidFill>
                  <a:schemeClr val="tx1"/>
                </a:solidFill>
                <a:latin typeface="Times New Roman" pitchFamily="18" charset="0"/>
              </a:defRPr>
            </a:lvl3pPr>
            <a:lvl4pPr marL="1600200" indent="-228600" eaLnBrk="0" hangingPunct="0">
              <a:spcBef>
                <a:spcPct val="20000"/>
              </a:spcBef>
              <a:buClr>
                <a:schemeClr val="tx1"/>
              </a:buClr>
              <a:buSzPct val="65000"/>
              <a:buFont typeface="Wingdings" pitchFamily="2" charset="2"/>
              <a:buChar char="n"/>
              <a:defRPr sz="2000">
                <a:solidFill>
                  <a:schemeClr val="tx1"/>
                </a:solidFill>
                <a:latin typeface="Times New Roman" pitchFamily="18" charset="0"/>
              </a:defRPr>
            </a:lvl4pPr>
            <a:lvl5pPr marL="2057400" indent="-228600" eaLnBrk="0" hangingPunct="0">
              <a:spcBef>
                <a:spcPct val="20000"/>
              </a:spcBef>
              <a:buClr>
                <a:schemeClr val="folHlink"/>
              </a:buClr>
              <a:buSzPct val="65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imes New Roman" pitchFamily="18" charset="0"/>
              </a:defRPr>
            </a:lvl9pPr>
          </a:lstStyle>
          <a:p>
            <a:pPr marL="0" marR="0" lvl="0" indent="0" algn="ctr" defTabSz="914400" eaLnBrk="0" fontAlgn="auto" latinLnBrk="0" hangingPunct="0">
              <a:lnSpc>
                <a:spcPct val="100000"/>
              </a:lnSpc>
              <a:spcBef>
                <a:spcPct val="0"/>
              </a:spcBef>
              <a:spcAft>
                <a:spcPts val="0"/>
              </a:spcAft>
              <a:buClrTx/>
              <a:buSzTx/>
              <a:buFontTx/>
              <a:buNone/>
              <a:tabLst/>
              <a:defRPr/>
            </a:pPr>
            <a:endParaRPr kumimoji="0" lang="en-US" altLang="en-US" sz="2400" b="0" i="0" u="none" strike="noStrike" kern="0" cap="none" spc="0" normalizeH="0" baseline="0" noProof="0" smtClean="0">
              <a:ln>
                <a:noFill/>
              </a:ln>
              <a:solidFill>
                <a:srgbClr val="000099"/>
              </a:solidFill>
              <a:effectLst/>
              <a:uLnTx/>
              <a:uFillTx/>
              <a:latin typeface="Arial"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7613" y="3134835"/>
            <a:ext cx="1627187" cy="870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25" y="3789041"/>
            <a:ext cx="3078163" cy="1090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8463" y="4581128"/>
            <a:ext cx="3267075"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6199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350838"/>
            <a:ext cx="6995120" cy="1143000"/>
          </a:xfrm>
        </p:spPr>
        <p:txBody>
          <a:bodyPr/>
          <a:lstStyle/>
          <a:p>
            <a:r>
              <a:rPr lang="en-GB" altLang="en-US" sz="3200" i="0" kern="0" dirty="0">
                <a:solidFill>
                  <a:srgbClr val="000066"/>
                </a:solidFill>
                <a:latin typeface="Serifa BT" pitchFamily="18" charset="0"/>
              </a:rPr>
              <a:t>Three problematic </a:t>
            </a:r>
            <a:r>
              <a:rPr lang="en-GB" altLang="en-US" sz="3200" i="0" kern="0" dirty="0" smtClean="0">
                <a:solidFill>
                  <a:srgbClr val="000066"/>
                </a:solidFill>
                <a:latin typeface="Serifa BT" pitchFamily="18" charset="0"/>
              </a:rPr>
              <a:t>areas for protection </a:t>
            </a:r>
            <a:endParaRPr lang="en-GB"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57758152"/>
              </p:ext>
            </p:extLst>
          </p:nvPr>
        </p:nvGraphicFramePr>
        <p:xfrm>
          <a:off x="827584" y="1676400"/>
          <a:ext cx="7859216"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59961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332656"/>
            <a:ext cx="7128792" cy="4834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9131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IFRC_2011 presentation-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FRC_2011 presentation-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IFRC_2011 presentation-EN</Template>
  <TotalTime>169</TotalTime>
  <Words>716</Words>
  <Application>Microsoft Office PowerPoint</Application>
  <PresentationFormat>On-screen Show (4:3)</PresentationFormat>
  <Paragraphs>64</Paragraphs>
  <Slides>15</Slides>
  <Notes>5</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IFRC_2011 presentation-EN</vt:lpstr>
      <vt:lpstr>1_IFRC_2011 presentation-EN</vt:lpstr>
      <vt:lpstr>LABOUR MIGRATION AND PROTECTION CHALLENGES</vt:lpstr>
      <vt:lpstr>PowerPoint Presentation</vt:lpstr>
      <vt:lpstr>International convention:</vt:lpstr>
      <vt:lpstr>Scope</vt:lpstr>
      <vt:lpstr> International Human Right law:</vt:lpstr>
      <vt:lpstr>Migrant  workers-specific rights</vt:lpstr>
      <vt:lpstr>Principles of Migrant Workers protection</vt:lpstr>
      <vt:lpstr>Three problematic areas for protection </vt:lpstr>
      <vt:lpstr>PowerPoint Presentation</vt:lpstr>
      <vt:lpstr>Protection of irregular migrants</vt:lpstr>
      <vt:lpstr>UN General Assembly Resolution  1975</vt:lpstr>
      <vt:lpstr>`Protection in action`</vt:lpstr>
      <vt:lpstr>PowerPoint Presentation</vt:lpstr>
      <vt:lpstr>What more can we as do to better highlight protection challenges and appropriate responses under international law…. </vt:lpstr>
      <vt:lpstr>PowerPoint Presentation</vt:lpstr>
    </vt:vector>
  </TitlesOfParts>
  <Company>IFRC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Luvini RANASINGHE</dc:creator>
  <cp:lastModifiedBy>Suchada Meteekunaporn</cp:lastModifiedBy>
  <cp:revision>20</cp:revision>
  <dcterms:created xsi:type="dcterms:W3CDTF">2014-06-12T08:53:31Z</dcterms:created>
  <dcterms:modified xsi:type="dcterms:W3CDTF">2015-01-22T04:33:22Z</dcterms:modified>
</cp:coreProperties>
</file>