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 id="2147483670" r:id="rId2"/>
    <p:sldMasterId id="2147483680" r:id="rId3"/>
  </p:sldMasterIdLst>
  <p:notesMasterIdLst>
    <p:notesMasterId r:id="rId21"/>
  </p:notesMasterIdLst>
  <p:sldIdLst>
    <p:sldId id="257" r:id="rId4"/>
    <p:sldId id="258" r:id="rId5"/>
    <p:sldId id="281" r:id="rId6"/>
    <p:sldId id="273" r:id="rId7"/>
    <p:sldId id="282" r:id="rId8"/>
    <p:sldId id="276" r:id="rId9"/>
    <p:sldId id="267" r:id="rId10"/>
    <p:sldId id="266" r:id="rId11"/>
    <p:sldId id="275" r:id="rId12"/>
    <p:sldId id="268" r:id="rId13"/>
    <p:sldId id="269" r:id="rId14"/>
    <p:sldId id="272" r:id="rId15"/>
    <p:sldId id="278" r:id="rId16"/>
    <p:sldId id="265" r:id="rId17"/>
    <p:sldId id="270" r:id="rId18"/>
    <p:sldId id="279" r:id="rId19"/>
    <p:sldId id="28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8384" autoAdjust="0"/>
  </p:normalViewPr>
  <p:slideViewPr>
    <p:cSldViewPr>
      <p:cViewPr>
        <p:scale>
          <a:sx n="66" d="100"/>
          <a:sy n="66" d="100"/>
        </p:scale>
        <p:origin x="-1506" y="21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C99C6E-B02A-4839-B0C3-3CBB37E73DC2}" type="datetimeFigureOut">
              <a:rPr lang="en-US" smtClean="0"/>
              <a:t>10/1/2015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6DFF25-C542-406F-A7D7-445E26FBBF14}" type="slidenum">
              <a:rPr lang="en-US" smtClean="0"/>
              <a:t>‹#›</a:t>
            </a:fld>
            <a:endParaRPr lang="en-US"/>
          </a:p>
        </p:txBody>
      </p:sp>
    </p:spTree>
    <p:extLst>
      <p:ext uri="{BB962C8B-B14F-4D97-AF65-F5344CB8AC3E}">
        <p14:creationId xmlns:p14="http://schemas.microsoft.com/office/powerpoint/2010/main" val="3402435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8A6445-0D3E-45D5-BE17-09EB1B07718E}" type="slidenum">
              <a:rPr lang="en-GB" smtClean="0">
                <a:solidFill>
                  <a:prstClr val="black"/>
                </a:solidFill>
              </a:rPr>
              <a:pPr/>
              <a:t>1</a:t>
            </a:fld>
            <a:endParaRPr lang="en-GB" dirty="0">
              <a:solidFill>
                <a:prstClr val="black"/>
              </a:solidFill>
            </a:endParaRPr>
          </a:p>
        </p:txBody>
      </p:sp>
    </p:spTree>
    <p:extLst>
      <p:ext uri="{BB962C8B-B14F-4D97-AF65-F5344CB8AC3E}">
        <p14:creationId xmlns:p14="http://schemas.microsoft.com/office/powerpoint/2010/main" val="38817964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fld id="{4C7867AF-A368-4952-B00A-582BBC93FB51}"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22594200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sz="1200" dirty="0" smtClean="0">
                <a:solidFill>
                  <a:prstClr val="black"/>
                </a:solidFill>
                <a:latin typeface="Arial" panose="020B0604020202020204" pitchFamily="34" charset="0"/>
                <a:cs typeface="Arial" panose="020B0604020202020204" pitchFamily="34" charset="0"/>
              </a:rPr>
              <a:t>Sources:</a:t>
            </a:r>
          </a:p>
          <a:p>
            <a:pPr algn="l"/>
            <a:endParaRPr lang="en-GB" sz="1200" dirty="0" smtClean="0">
              <a:solidFill>
                <a:prstClr val="black"/>
              </a:solidFill>
              <a:latin typeface="Arial" panose="020B0604020202020204" pitchFamily="34" charset="0"/>
              <a:cs typeface="Arial" panose="020B0604020202020204" pitchFamily="34" charset="0"/>
            </a:endParaRPr>
          </a:p>
          <a:p>
            <a:pPr algn="l"/>
            <a:r>
              <a:rPr lang="en-GB" sz="1200" dirty="0" smtClean="0">
                <a:solidFill>
                  <a:prstClr val="black"/>
                </a:solidFill>
                <a:latin typeface="Arial" panose="020B0604020202020204" pitchFamily="34" charset="0"/>
                <a:cs typeface="Arial" panose="020B0604020202020204" pitchFamily="34" charset="0"/>
              </a:rPr>
              <a:t>United</a:t>
            </a:r>
            <a:r>
              <a:rPr lang="en-GB" sz="1200" baseline="0" dirty="0" smtClean="0">
                <a:solidFill>
                  <a:prstClr val="black"/>
                </a:solidFill>
                <a:latin typeface="Arial" panose="020B0604020202020204" pitchFamily="34" charset="0"/>
                <a:cs typeface="Arial" panose="020B0604020202020204" pitchFamily="34" charset="0"/>
              </a:rPr>
              <a:t> Nations Development Programme, Gender and Disasters </a:t>
            </a:r>
          </a:p>
          <a:p>
            <a:pPr algn="l"/>
            <a:r>
              <a:rPr lang="en-GB" sz="1200" baseline="0" dirty="0" smtClean="0">
                <a:solidFill>
                  <a:prstClr val="black"/>
                </a:solidFill>
                <a:latin typeface="Arial" panose="020B0604020202020204" pitchFamily="34" charset="0"/>
                <a:cs typeface="Arial" panose="020B0604020202020204" pitchFamily="34" charset="0"/>
              </a:rPr>
              <a:t>http://www.undp.org/content/dam/undp/library/crisis%20prevention/disaster/7Disaster%20Risk%20Reduction%20-%20Gender.pdf</a:t>
            </a:r>
          </a:p>
          <a:p>
            <a:pPr algn="l"/>
            <a:endParaRPr lang="en-GB" sz="1200" baseline="0" dirty="0" smtClean="0">
              <a:solidFill>
                <a:prstClr val="black"/>
              </a:solidFill>
              <a:latin typeface="Arial" panose="020B0604020202020204" pitchFamily="34" charset="0"/>
              <a:cs typeface="Arial" panose="020B0604020202020204" pitchFamily="34" charset="0"/>
            </a:endParaRPr>
          </a:p>
          <a:p>
            <a:pPr algn="l"/>
            <a:r>
              <a:rPr lang="en-GB" sz="1200" baseline="0" dirty="0" smtClean="0">
                <a:solidFill>
                  <a:prstClr val="black"/>
                </a:solidFill>
                <a:latin typeface="Arial" panose="020B0604020202020204" pitchFamily="34" charset="0"/>
                <a:cs typeface="Arial" panose="020B0604020202020204" pitchFamily="34" charset="0"/>
              </a:rPr>
              <a:t>Gender and Disaster risk reduction (UNDP) Policy brief 3. </a:t>
            </a:r>
          </a:p>
          <a:p>
            <a:pPr algn="l"/>
            <a:endParaRPr lang="en-GB" sz="1200" baseline="0" dirty="0" smtClean="0">
              <a:solidFill>
                <a:prstClr val="black"/>
              </a:solidFill>
              <a:latin typeface="Arial" panose="020B0604020202020204" pitchFamily="34" charset="0"/>
              <a:cs typeface="Arial" panose="020B0604020202020204" pitchFamily="34" charset="0"/>
            </a:endParaRPr>
          </a:p>
          <a:p>
            <a:pPr algn="l"/>
            <a:r>
              <a:rPr lang="en-GB" sz="1200" dirty="0" smtClean="0">
                <a:solidFill>
                  <a:prstClr val="black"/>
                </a:solidFill>
                <a:latin typeface="Arial" panose="020B0604020202020204" pitchFamily="34" charset="0"/>
                <a:cs typeface="Arial" panose="020B0604020202020204" pitchFamily="34" charset="0"/>
              </a:rPr>
              <a:t>http://www.undp.org/content/dam/undp/library/gender/Gender%20and%20Environment/PB3-AP-Gender-and-disaster-risk-reduction.pdf</a:t>
            </a:r>
          </a:p>
        </p:txBody>
      </p:sp>
      <p:sp>
        <p:nvSpPr>
          <p:cNvPr id="4" name="Slide Number Placeholder 3"/>
          <p:cNvSpPr>
            <a:spLocks noGrp="1"/>
          </p:cNvSpPr>
          <p:nvPr>
            <p:ph type="sldNum" sz="quarter" idx="10"/>
          </p:nvPr>
        </p:nvSpPr>
        <p:spPr/>
        <p:txBody>
          <a:bodyPr/>
          <a:lstStyle/>
          <a:p>
            <a:fld id="{4C7867AF-A368-4952-B00A-582BBC93FB51}"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3952342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Definition taken from A guide to gender sensitive disaster management (IFRC)</a:t>
            </a:r>
            <a:endParaRPr lang="en-US" dirty="0"/>
          </a:p>
        </p:txBody>
      </p:sp>
      <p:sp>
        <p:nvSpPr>
          <p:cNvPr id="4" name="Slide Number Placeholder 3"/>
          <p:cNvSpPr>
            <a:spLocks noGrp="1"/>
          </p:cNvSpPr>
          <p:nvPr>
            <p:ph type="sldNum" sz="quarter" idx="10"/>
          </p:nvPr>
        </p:nvSpPr>
        <p:spPr/>
        <p:txBody>
          <a:bodyPr/>
          <a:lstStyle/>
          <a:p>
            <a:fld id="{EF6DFF25-C542-406F-A7D7-445E26FBBF14}" type="slidenum">
              <a:rPr lang="en-US" smtClean="0"/>
              <a:t>6</a:t>
            </a:fld>
            <a:endParaRPr lang="en-US"/>
          </a:p>
        </p:txBody>
      </p:sp>
    </p:spTree>
    <p:extLst>
      <p:ext uri="{BB962C8B-B14F-4D97-AF65-F5344CB8AC3E}">
        <p14:creationId xmlns:p14="http://schemas.microsoft.com/office/powerpoint/2010/main" val="22814290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majority of the cyclone’s victims were women – with an average of 61% but with a much higher proportion</a:t>
            </a:r>
            <a:r>
              <a:rPr lang="en-US" baseline="0" dirty="0" smtClean="0"/>
              <a:t> in some villages. </a:t>
            </a:r>
          </a:p>
          <a:p>
            <a:endParaRPr lang="en-US" dirty="0" smtClean="0"/>
          </a:p>
          <a:p>
            <a:r>
              <a:rPr lang="en-US" dirty="0" smtClean="0"/>
              <a:t>The Myanmar</a:t>
            </a:r>
            <a:r>
              <a:rPr lang="en-US" baseline="0" dirty="0" smtClean="0"/>
              <a:t> Red Cross Society, </a:t>
            </a:r>
            <a:r>
              <a:rPr lang="en-US" dirty="0" smtClean="0"/>
              <a:t>with support from the IFRC, responded immediately as</a:t>
            </a:r>
            <a:r>
              <a:rPr lang="en-US" baseline="0" dirty="0" smtClean="0"/>
              <a:t> well as helping communities transition from relief to recovery stages. </a:t>
            </a:r>
          </a:p>
          <a:p>
            <a:endParaRPr lang="en-US" baseline="0" dirty="0" smtClean="0"/>
          </a:p>
          <a:p>
            <a:r>
              <a:rPr lang="en-US" baseline="0" dirty="0" smtClean="0"/>
              <a:t>They developed a recovery </a:t>
            </a:r>
            <a:r>
              <a:rPr lang="en-US" baseline="0" dirty="0" err="1" smtClean="0"/>
              <a:t>programme</a:t>
            </a:r>
            <a:r>
              <a:rPr lang="en-US" baseline="0" dirty="0" smtClean="0"/>
              <a:t> that would also build the capacity of communities for future disasters. One of the key areas of this </a:t>
            </a:r>
            <a:r>
              <a:rPr lang="en-US" baseline="0" dirty="0" err="1" smtClean="0"/>
              <a:t>programme</a:t>
            </a:r>
            <a:r>
              <a:rPr lang="en-US" baseline="0" dirty="0" smtClean="0"/>
              <a:t> was a Cash for Work </a:t>
            </a:r>
            <a:r>
              <a:rPr lang="en-US" baseline="0" dirty="0" err="1" smtClean="0"/>
              <a:t>programme</a:t>
            </a:r>
            <a:r>
              <a:rPr lang="en-US" baseline="0" dirty="0" smtClean="0"/>
              <a:t>.  Which aimed to mainstream gender throughout. </a:t>
            </a:r>
          </a:p>
          <a:p>
            <a:endParaRPr lang="en-US" baseline="0" dirty="0" smtClean="0"/>
          </a:p>
          <a:p>
            <a:r>
              <a:rPr lang="en-US" baseline="0" dirty="0" smtClean="0"/>
              <a:t>Needs assessment: The team conducting the needs assessment consisted of both men and women in the team.</a:t>
            </a:r>
          </a:p>
          <a:p>
            <a:r>
              <a:rPr lang="en-US" baseline="0" dirty="0" smtClean="0"/>
              <a:t>Women in the community were encouraged to participate in the assessment which included FGDs and interviews - This allowed them to find out that a particularly vulnerable group were landless female laborers who had difficulty finding employment post-disaster</a:t>
            </a:r>
          </a:p>
          <a:p>
            <a:endParaRPr lang="en-US" baseline="0" dirty="0" smtClean="0"/>
          </a:p>
          <a:p>
            <a:r>
              <a:rPr lang="en-US" baseline="0" dirty="0" smtClean="0"/>
              <a:t>When they planned the project: </a:t>
            </a:r>
          </a:p>
          <a:p>
            <a:endParaRPr lang="en-US" baseline="0" dirty="0" smtClean="0"/>
          </a:p>
          <a:p>
            <a:r>
              <a:rPr lang="en-US" baseline="0" dirty="0" smtClean="0"/>
              <a:t>Beneficiary selection was 33% female</a:t>
            </a:r>
          </a:p>
          <a:p>
            <a:r>
              <a:rPr lang="en-US" baseline="0" dirty="0" smtClean="0"/>
              <a:t>They ensured inclusion of activities that women could take part in </a:t>
            </a:r>
          </a:p>
          <a:p>
            <a:r>
              <a:rPr lang="en-US" dirty="0" smtClean="0"/>
              <a:t>Equal wage payment for</a:t>
            </a:r>
            <a:r>
              <a:rPr lang="en-US" baseline="0" dirty="0" smtClean="0"/>
              <a:t> both men and women</a:t>
            </a:r>
          </a:p>
          <a:p>
            <a:r>
              <a:rPr lang="en-US" baseline="0" dirty="0" smtClean="0"/>
              <a:t>Wages were paid to the actual beneficiaries rather than family members – so women received money directly </a:t>
            </a:r>
          </a:p>
          <a:p>
            <a:endParaRPr lang="en-US" baseline="0" dirty="0" smtClean="0"/>
          </a:p>
          <a:p>
            <a:r>
              <a:rPr lang="en-US" baseline="0" dirty="0" smtClean="0"/>
              <a:t>They also ensured inclusion of people with disabilities, the elderly, single headed male and female households (including widows)</a:t>
            </a:r>
          </a:p>
          <a:p>
            <a:endParaRPr lang="en-US" baseline="0" dirty="0" smtClean="0"/>
          </a:p>
          <a:p>
            <a:r>
              <a:rPr lang="en-US" baseline="0" dirty="0" smtClean="0"/>
              <a:t>One of the most significant findings came just before implementation, in the final preparations. It became clear that female headed households, especially those with large families found it hard to balance work and family responsibilities. As a result of this MRSC set up facilitates so that women could bring their children to work.</a:t>
            </a:r>
          </a:p>
          <a:p>
            <a:endParaRPr lang="en-US" baseline="0" dirty="0" smtClean="0"/>
          </a:p>
        </p:txBody>
      </p:sp>
      <p:sp>
        <p:nvSpPr>
          <p:cNvPr id="4" name="Slide Number Placeholder 3"/>
          <p:cNvSpPr>
            <a:spLocks noGrp="1"/>
          </p:cNvSpPr>
          <p:nvPr>
            <p:ph type="sldNum" sz="quarter" idx="10"/>
          </p:nvPr>
        </p:nvSpPr>
        <p:spPr/>
        <p:txBody>
          <a:bodyPr/>
          <a:lstStyle/>
          <a:p>
            <a:fld id="{2301DC8B-3450-4282-8D1B-C1D347A299F4}"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9974951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Sourced from Annex 1</a:t>
            </a:r>
            <a:r>
              <a:rPr lang="en-US" baseline="0" dirty="0" smtClean="0"/>
              <a:t> of Minimum Standard Commitments to gender and diversity in emergency programming </a:t>
            </a:r>
          </a:p>
          <a:p>
            <a:endParaRPr lang="en-US" baseline="0" dirty="0" smtClean="0"/>
          </a:p>
          <a:p>
            <a:r>
              <a:rPr lang="en-US" dirty="0" smtClean="0"/>
              <a:t>https://www.ifrc.org/Global/Photos/Secretariat/201505/Gender%20Diversity%20MSCs%20Emergency%20Programming%20HR3.pdf</a:t>
            </a:r>
            <a:endParaRPr lang="en-US" dirty="0"/>
          </a:p>
        </p:txBody>
      </p:sp>
      <p:sp>
        <p:nvSpPr>
          <p:cNvPr id="4" name="Slide Number Placeholder 3"/>
          <p:cNvSpPr>
            <a:spLocks noGrp="1"/>
          </p:cNvSpPr>
          <p:nvPr>
            <p:ph type="sldNum" sz="quarter" idx="10"/>
          </p:nvPr>
        </p:nvSpPr>
        <p:spPr/>
        <p:txBody>
          <a:bodyPr/>
          <a:lstStyle/>
          <a:p>
            <a:fld id="{EF6DFF25-C542-406F-A7D7-445E26FBBF14}" type="slidenum">
              <a:rPr lang="en-US" smtClean="0"/>
              <a:t>10</a:t>
            </a:fld>
            <a:endParaRPr lang="en-US"/>
          </a:p>
        </p:txBody>
      </p:sp>
    </p:spTree>
    <p:extLst>
      <p:ext uri="{BB962C8B-B14F-4D97-AF65-F5344CB8AC3E}">
        <p14:creationId xmlns:p14="http://schemas.microsoft.com/office/powerpoint/2010/main" val="2537523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over without photo">
    <p:spTree>
      <p:nvGrpSpPr>
        <p:cNvPr id="1" name=""/>
        <p:cNvGrpSpPr/>
        <p:nvPr/>
      </p:nvGrpSpPr>
      <p:grpSpPr>
        <a:xfrm>
          <a:off x="0" y="0"/>
          <a:ext cx="0" cy="0"/>
          <a:chOff x="0" y="0"/>
          <a:chExt cx="0" cy="0"/>
        </a:xfrm>
      </p:grpSpPr>
      <p:sp>
        <p:nvSpPr>
          <p:cNvPr id="4" name="Rectangle 3"/>
          <p:cNvSpPr/>
          <p:nvPr userDrawn="1"/>
        </p:nvSpPr>
        <p:spPr>
          <a:xfrm>
            <a:off x="0" y="38100"/>
            <a:ext cx="8839200" cy="5753100"/>
          </a:xfrm>
          <a:prstGeom prst="rect">
            <a:avLst/>
          </a:prstGeom>
          <a:solidFill>
            <a:srgbClr val="66584E">
              <a:alpha val="8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grpSp>
        <p:nvGrpSpPr>
          <p:cNvPr id="5" name="Group 11"/>
          <p:cNvGrpSpPr>
            <a:grpSpLocks/>
          </p:cNvGrpSpPr>
          <p:nvPr userDrawn="1"/>
        </p:nvGrpSpPr>
        <p:grpSpPr bwMode="auto">
          <a:xfrm>
            <a:off x="304800" y="304800"/>
            <a:ext cx="1260475" cy="1260475"/>
            <a:chOff x="193688" y="193688"/>
            <a:chExt cx="1260000" cy="1260000"/>
          </a:xfrm>
        </p:grpSpPr>
        <p:sp>
          <p:nvSpPr>
            <p:cNvPr id="6" name="Oval 5"/>
            <p:cNvSpPr/>
            <p:nvPr userDrawn="1"/>
          </p:nvSpPr>
          <p:spPr>
            <a:xfrm>
              <a:off x="193688" y="193688"/>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7" name="TextBox 6"/>
            <p:cNvSpPr txBox="1"/>
            <p:nvPr userDrawn="1"/>
          </p:nvSpPr>
          <p:spPr>
            <a:xfrm>
              <a:off x="253943" y="669856"/>
              <a:ext cx="1144157" cy="307661"/>
            </a:xfrm>
            <a:prstGeom prst="rect">
              <a:avLst/>
            </a:prstGeom>
            <a:noFill/>
          </p:spPr>
          <p:txBody>
            <a:bodyPr lIns="0" tIns="0" rIns="0" bIns="0">
              <a:spAutoFit/>
            </a:bodyPr>
            <a:lstStyle/>
            <a:p>
              <a:pPr algn="ctr">
                <a:defRPr/>
              </a:pPr>
              <a:r>
                <a:rPr lang="en-US" sz="1000" b="1" dirty="0">
                  <a:solidFill>
                    <a:prstClr val="white"/>
                  </a:solidFill>
                  <a:latin typeface="Arial" pitchFamily="34" charset="0"/>
                  <a:cs typeface="Arial" pitchFamily="34" charset="0"/>
                </a:rPr>
                <a:t>Gender and Diversity</a:t>
              </a:r>
            </a:p>
          </p:txBody>
        </p:sp>
      </p:grpSp>
      <p:sp>
        <p:nvSpPr>
          <p:cNvPr id="2" name="Title 1"/>
          <p:cNvSpPr>
            <a:spLocks noGrp="1"/>
          </p:cNvSpPr>
          <p:nvPr>
            <p:ph type="ctrTitle" hasCustomPrompt="1"/>
          </p:nvPr>
        </p:nvSpPr>
        <p:spPr>
          <a:xfrm>
            <a:off x="685800" y="2667000"/>
            <a:ext cx="7543800" cy="647591"/>
          </a:xfrm>
        </p:spPr>
        <p:txBody>
          <a:bodyPr/>
          <a:lstStyle>
            <a:lvl1pPr algn="r">
              <a:defRPr b="1" baseline="0">
                <a:solidFill>
                  <a:schemeClr val="bg1"/>
                </a:solidFill>
              </a:defRPr>
            </a:lvl1pPr>
          </a:lstStyle>
          <a:p>
            <a:r>
              <a:rPr lang="en-US" dirty="0" smtClean="0"/>
              <a:t>Addressing Gender and Diversity Equality within Community Safety and</a:t>
            </a:r>
            <a:endParaRPr lang="en-GB" dirty="0"/>
          </a:p>
        </p:txBody>
      </p:sp>
      <p:sp>
        <p:nvSpPr>
          <p:cNvPr id="3" name="Subtitle 2"/>
          <p:cNvSpPr>
            <a:spLocks noGrp="1"/>
          </p:cNvSpPr>
          <p:nvPr>
            <p:ph type="subTitle" idx="1" hasCustomPrompt="1"/>
          </p:nvPr>
        </p:nvSpPr>
        <p:spPr>
          <a:xfrm>
            <a:off x="990600" y="3733800"/>
            <a:ext cx="7239000" cy="1752600"/>
          </a:xfrm>
        </p:spPr>
        <p:txBody>
          <a:bodyPr>
            <a:normAutofit/>
          </a:bodyPr>
          <a:lstStyle>
            <a:lvl1pPr marL="0" indent="0" algn="r">
              <a:buNone/>
              <a:defRPr sz="2400" b="1">
                <a:solidFill>
                  <a:srgbClr val="54181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IFRC Southeast Asia Regional Delegation</a:t>
            </a:r>
          </a:p>
          <a:p>
            <a:r>
              <a:rPr lang="en-GB" dirty="0" smtClean="0"/>
              <a:t>2014</a:t>
            </a:r>
            <a:endParaRPr lang="en-GB" dirty="0"/>
          </a:p>
        </p:txBody>
      </p:sp>
    </p:spTree>
    <p:extLst>
      <p:ext uri="{BB962C8B-B14F-4D97-AF65-F5344CB8AC3E}">
        <p14:creationId xmlns:p14="http://schemas.microsoft.com/office/powerpoint/2010/main" val="214319879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Cover without photo">
    <p:spTree>
      <p:nvGrpSpPr>
        <p:cNvPr id="1" name=""/>
        <p:cNvGrpSpPr/>
        <p:nvPr/>
      </p:nvGrpSpPr>
      <p:grpSpPr>
        <a:xfrm>
          <a:off x="0" y="0"/>
          <a:ext cx="0" cy="0"/>
          <a:chOff x="0" y="0"/>
          <a:chExt cx="0" cy="0"/>
        </a:xfrm>
      </p:grpSpPr>
      <p:sp>
        <p:nvSpPr>
          <p:cNvPr id="4" name="Rectangle 3"/>
          <p:cNvSpPr/>
          <p:nvPr/>
        </p:nvSpPr>
        <p:spPr>
          <a:xfrm>
            <a:off x="152400" y="152400"/>
            <a:ext cx="8839200" cy="5753100"/>
          </a:xfrm>
          <a:prstGeom prst="rect">
            <a:avLst/>
          </a:prstGeom>
          <a:solidFill>
            <a:srgbClr val="66584E">
              <a:alpha val="8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2" name="Title 1"/>
          <p:cNvSpPr>
            <a:spLocks noGrp="1"/>
          </p:cNvSpPr>
          <p:nvPr>
            <p:ph type="ctrTitle"/>
          </p:nvPr>
        </p:nvSpPr>
        <p:spPr>
          <a:xfrm>
            <a:off x="990600" y="2819400"/>
            <a:ext cx="7239000" cy="647591"/>
          </a:xfrm>
        </p:spPr>
        <p:txBody>
          <a:bodyPr/>
          <a:lstStyle>
            <a:lvl1pPr algn="r">
              <a:defRPr b="1">
                <a:solidFill>
                  <a:schemeClr val="bg1"/>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990600" y="3886200"/>
            <a:ext cx="7239000" cy="1752600"/>
          </a:xfrm>
        </p:spPr>
        <p:txBody>
          <a:bodyPr>
            <a:normAutofit/>
          </a:bodyPr>
          <a:lstStyle>
            <a:lvl1pPr marL="0" indent="0" algn="r">
              <a:buNone/>
              <a:defRPr sz="2400" b="1">
                <a:solidFill>
                  <a:srgbClr val="54181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grpSp>
        <p:nvGrpSpPr>
          <p:cNvPr id="8" name="Group 11"/>
          <p:cNvGrpSpPr>
            <a:grpSpLocks/>
          </p:cNvGrpSpPr>
          <p:nvPr userDrawn="1"/>
        </p:nvGrpSpPr>
        <p:grpSpPr bwMode="auto">
          <a:xfrm>
            <a:off x="323528" y="476672"/>
            <a:ext cx="1260475" cy="1260475"/>
            <a:chOff x="60067" y="213153"/>
            <a:chExt cx="1260000" cy="1260000"/>
          </a:xfrm>
        </p:grpSpPr>
        <p:sp>
          <p:nvSpPr>
            <p:cNvPr id="9" name="Oval 8"/>
            <p:cNvSpPr/>
            <p:nvPr/>
          </p:nvSpPr>
          <p:spPr>
            <a:xfrm>
              <a:off x="60067" y="213153"/>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10" name="TextBox 9"/>
            <p:cNvSpPr txBox="1"/>
            <p:nvPr/>
          </p:nvSpPr>
          <p:spPr>
            <a:xfrm>
              <a:off x="132048" y="656346"/>
              <a:ext cx="1144157" cy="307661"/>
            </a:xfrm>
            <a:prstGeom prst="rect">
              <a:avLst/>
            </a:prstGeom>
            <a:noFill/>
          </p:spPr>
          <p:txBody>
            <a:bodyPr lIns="0" tIns="0" rIns="0" bIns="0">
              <a:spAutoFit/>
            </a:bodyPr>
            <a:lstStyle/>
            <a:p>
              <a:pPr algn="ctr">
                <a:defRPr/>
              </a:pPr>
              <a:r>
                <a:rPr lang="en-US" sz="1000" b="1" dirty="0">
                  <a:solidFill>
                    <a:prstClr val="white"/>
                  </a:solidFill>
                  <a:latin typeface="Arial" pitchFamily="34" charset="0"/>
                  <a:cs typeface="Arial" pitchFamily="34" charset="0"/>
                </a:rPr>
                <a:t>Gender and Diversity</a:t>
              </a:r>
            </a:p>
          </p:txBody>
        </p:sp>
      </p:grpSp>
    </p:spTree>
    <p:extLst>
      <p:ext uri="{BB962C8B-B14F-4D97-AF65-F5344CB8AC3E}">
        <p14:creationId xmlns:p14="http://schemas.microsoft.com/office/powerpoint/2010/main" val="75565289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3650061826"/>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hart Layout">
    <p:spTree>
      <p:nvGrpSpPr>
        <p:cNvPr id="1" name=""/>
        <p:cNvGrpSpPr/>
        <p:nvPr/>
      </p:nvGrpSpPr>
      <p:grpSpPr>
        <a:xfrm>
          <a:off x="0" y="0"/>
          <a:ext cx="0" cy="0"/>
          <a:chOff x="0" y="0"/>
          <a:chExt cx="0" cy="0"/>
        </a:xfrm>
      </p:grpSpPr>
      <p:cxnSp>
        <p:nvCxnSpPr>
          <p:cNvPr id="6" name="Straight Connector 5"/>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 name="Chart Placeholder 3"/>
          <p:cNvSpPr>
            <a:spLocks noGrp="1"/>
          </p:cNvSpPr>
          <p:nvPr>
            <p:ph type="chart" sz="quarter" idx="10"/>
          </p:nvPr>
        </p:nvSpPr>
        <p:spPr>
          <a:xfrm>
            <a:off x="457200" y="1676400"/>
            <a:ext cx="3352800" cy="4191000"/>
          </a:xfrm>
        </p:spPr>
        <p:txBody>
          <a:bodyPr rtlCol="0">
            <a:normAutofit/>
          </a:bodyPr>
          <a:lstStyle/>
          <a:p>
            <a:pPr lvl="0"/>
            <a:r>
              <a:rPr lang="en-US" noProof="0" dirty="0" smtClean="0"/>
              <a:t>Click icon to add chart</a:t>
            </a:r>
            <a:endParaRPr lang="en-GB" noProof="0" dirty="0"/>
          </a:p>
        </p:txBody>
      </p:sp>
      <p:sp>
        <p:nvSpPr>
          <p:cNvPr id="5" name="Title 4"/>
          <p:cNvSpPr>
            <a:spLocks noGrp="1"/>
          </p:cNvSpPr>
          <p:nvPr>
            <p:ph type="title"/>
          </p:nvPr>
        </p:nvSpPr>
        <p:spPr/>
        <p:txBody>
          <a:bodyPr/>
          <a:lstStyle/>
          <a:p>
            <a:r>
              <a:rPr lang="en-US" smtClean="0"/>
              <a:t>Click to edit Master title style</a:t>
            </a:r>
            <a:endParaRPr lang="en-GB" dirty="0"/>
          </a:p>
        </p:txBody>
      </p:sp>
      <p:sp>
        <p:nvSpPr>
          <p:cNvPr id="7" name="Text Placeholder 6"/>
          <p:cNvSpPr>
            <a:spLocks noGrp="1"/>
          </p:cNvSpPr>
          <p:nvPr>
            <p:ph type="body" sz="quarter" idx="11"/>
          </p:nvPr>
        </p:nvSpPr>
        <p:spPr>
          <a:xfrm>
            <a:off x="3959770" y="1676400"/>
            <a:ext cx="47244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237886163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hoto Layout">
    <p:spTree>
      <p:nvGrpSpPr>
        <p:cNvPr id="1" name=""/>
        <p:cNvGrpSpPr/>
        <p:nvPr/>
      </p:nvGrpSpPr>
      <p:grpSpPr>
        <a:xfrm>
          <a:off x="0" y="0"/>
          <a:ext cx="0" cy="0"/>
          <a:chOff x="0" y="0"/>
          <a:chExt cx="0" cy="0"/>
        </a:xfrm>
      </p:grpSpPr>
      <p:cxnSp>
        <p:nvCxnSpPr>
          <p:cNvPr id="5" name="Straight Connector 4"/>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4" name="Picture Placeholder 3"/>
          <p:cNvSpPr>
            <a:spLocks noGrp="1"/>
          </p:cNvSpPr>
          <p:nvPr>
            <p:ph type="pic" sz="quarter" idx="10"/>
          </p:nvPr>
        </p:nvSpPr>
        <p:spPr>
          <a:xfrm>
            <a:off x="1828800" y="2895600"/>
            <a:ext cx="6858000" cy="2971800"/>
          </a:xfrm>
        </p:spPr>
        <p:txBody>
          <a:bodyPr rtlCol="0">
            <a:normAutofit/>
          </a:bodyPr>
          <a:lstStyle/>
          <a:p>
            <a:pPr lvl="0"/>
            <a:r>
              <a:rPr lang="en-US" noProof="0" dirty="0" smtClean="0"/>
              <a:t>Click icon to add picture</a:t>
            </a:r>
            <a:endParaRPr lang="en-GB" noProof="0" dirty="0"/>
          </a:p>
        </p:txBody>
      </p:sp>
      <p:sp>
        <p:nvSpPr>
          <p:cNvPr id="6" name="Text Placeholder 5"/>
          <p:cNvSpPr>
            <a:spLocks noGrp="1"/>
          </p:cNvSpPr>
          <p:nvPr>
            <p:ph type="body" sz="quarter" idx="11"/>
          </p:nvPr>
        </p:nvSpPr>
        <p:spPr>
          <a:xfrm>
            <a:off x="1828800" y="1631732"/>
            <a:ext cx="6858000" cy="1143000"/>
          </a:xfrm>
        </p:spPr>
        <p:txBody>
          <a:bodyPr/>
          <a:lstStyle/>
          <a:p>
            <a:pPr lvl="0"/>
            <a:r>
              <a:rPr lang="en-US" smtClean="0"/>
              <a:t>Click to edit Master text styles</a:t>
            </a:r>
          </a:p>
        </p:txBody>
      </p:sp>
    </p:spTree>
    <p:extLst>
      <p:ext uri="{BB962C8B-B14F-4D97-AF65-F5344CB8AC3E}">
        <p14:creationId xmlns:p14="http://schemas.microsoft.com/office/powerpoint/2010/main" val="17733740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sz="half" idx="1"/>
          </p:nvPr>
        </p:nvSpPr>
        <p:spPr>
          <a:xfrm>
            <a:off x="457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48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98969148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676399"/>
            <a:ext cx="4040188"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251075"/>
            <a:ext cx="4040188"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ext Placeholder 4"/>
          <p:cNvSpPr>
            <a:spLocks noGrp="1"/>
          </p:cNvSpPr>
          <p:nvPr>
            <p:ph type="body" sz="quarter" idx="3"/>
          </p:nvPr>
        </p:nvSpPr>
        <p:spPr>
          <a:xfrm>
            <a:off x="4645025" y="1676399"/>
            <a:ext cx="4041775"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251075"/>
            <a:ext cx="4041775"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4005945413"/>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End contact Layout">
    <p:spTree>
      <p:nvGrpSpPr>
        <p:cNvPr id="1" name=""/>
        <p:cNvGrpSpPr/>
        <p:nvPr/>
      </p:nvGrpSpPr>
      <p:grpSpPr>
        <a:xfrm>
          <a:off x="0" y="0"/>
          <a:ext cx="0" cy="0"/>
          <a:chOff x="0" y="0"/>
          <a:chExt cx="0" cy="0"/>
        </a:xfrm>
      </p:grpSpPr>
      <p:grpSp>
        <p:nvGrpSpPr>
          <p:cNvPr id="2" name="Group 7"/>
          <p:cNvGrpSpPr>
            <a:grpSpLocks/>
          </p:cNvGrpSpPr>
          <p:nvPr/>
        </p:nvGrpSpPr>
        <p:grpSpPr bwMode="auto">
          <a:xfrm>
            <a:off x="152400" y="152400"/>
            <a:ext cx="8839200" cy="6553200"/>
            <a:chOff x="152400" y="76200"/>
            <a:chExt cx="8839200" cy="6553200"/>
          </a:xfrm>
        </p:grpSpPr>
        <p:sp>
          <p:nvSpPr>
            <p:cNvPr id="3" name="Rectangle 2"/>
            <p:cNvSpPr/>
            <p:nvPr/>
          </p:nvSpPr>
          <p:spPr>
            <a:xfrm>
              <a:off x="152400" y="76200"/>
              <a:ext cx="8839200" cy="6553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4" name="Rectangle 3"/>
            <p:cNvSpPr/>
            <p:nvPr/>
          </p:nvSpPr>
          <p:spPr>
            <a:xfrm>
              <a:off x="152400" y="76200"/>
              <a:ext cx="8839200" cy="5029200"/>
            </a:xfrm>
            <a:prstGeom prst="rect">
              <a:avLst/>
            </a:prstGeom>
            <a:solidFill>
              <a:srgbClr val="CF1C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5" name="TextBox 4"/>
            <p:cNvSpPr txBox="1"/>
            <p:nvPr/>
          </p:nvSpPr>
          <p:spPr>
            <a:xfrm>
              <a:off x="533400" y="498475"/>
              <a:ext cx="4724400" cy="3693319"/>
            </a:xfrm>
            <a:prstGeom prst="rect">
              <a:avLst/>
            </a:prstGeom>
            <a:noFill/>
          </p:spPr>
          <p:txBody>
            <a:bodyPr lIns="0" tIns="0" rIns="0" bIns="0">
              <a:spAutoFit/>
            </a:bodyPr>
            <a:lstStyle/>
            <a:p>
              <a:pPr>
                <a:defRPr/>
              </a:pPr>
              <a:r>
                <a:rPr lang="en-US" sz="2000" b="1" baseline="30000" dirty="0">
                  <a:solidFill>
                    <a:srgbClr val="E8C7B0"/>
                  </a:solidFill>
                  <a:latin typeface="Arial" pitchFamily="34" charset="0"/>
                  <a:cs typeface="Arial" pitchFamily="34" charset="0"/>
                </a:rPr>
                <a:t>FOR FURTHER INFORMATION ON GENDER, </a:t>
              </a:r>
            </a:p>
            <a:p>
              <a:pPr>
                <a:defRPr/>
              </a:pPr>
              <a:r>
                <a:rPr lang="en-US" sz="2000" b="1" baseline="30000" dirty="0">
                  <a:solidFill>
                    <a:srgbClr val="E8C7B0"/>
                  </a:solidFill>
                  <a:latin typeface="Arial" pitchFamily="34" charset="0"/>
                  <a:cs typeface="Arial" pitchFamily="34" charset="0"/>
                </a:rPr>
                <a:t>PLEASE CONTACT:</a:t>
              </a:r>
            </a:p>
            <a:p>
              <a:pPr>
                <a:defRPr/>
              </a:pPr>
              <a:endParaRPr lang="en-US" sz="2000" b="1" baseline="30000" dirty="0">
                <a:solidFill>
                  <a:prstClr val="white"/>
                </a:solidFill>
                <a:latin typeface="Arial" pitchFamily="34" charset="0"/>
                <a:cs typeface="Arial" pitchFamily="34" charset="0"/>
              </a:endParaRPr>
            </a:p>
            <a:p>
              <a:pPr>
                <a:defRPr/>
              </a:pPr>
              <a:r>
                <a:rPr lang="en-US" sz="2000" b="1" baseline="30000" dirty="0">
                  <a:solidFill>
                    <a:srgbClr val="E8C7B0"/>
                  </a:solidFill>
                  <a:latin typeface="Arial" pitchFamily="34" charset="0"/>
                  <a:cs typeface="Arial" pitchFamily="34" charset="0"/>
                </a:rPr>
                <a:t>IFRC GENDER ADVISOR, MENA ZONE</a:t>
              </a:r>
            </a:p>
            <a:p>
              <a:pPr>
                <a:defRPr/>
              </a:pPr>
              <a:r>
                <a:rPr lang="en-US" sz="2000" baseline="30000" dirty="0">
                  <a:solidFill>
                    <a:prstClr val="white"/>
                  </a:solidFill>
                  <a:latin typeface="Arial" pitchFamily="34" charset="0"/>
                  <a:cs typeface="Arial" pitchFamily="34" charset="0"/>
                </a:rPr>
                <a:t>JESSICA CADESKY</a:t>
              </a:r>
              <a:br>
                <a:rPr lang="en-US" sz="2000" baseline="30000" dirty="0">
                  <a:solidFill>
                    <a:prstClr val="white"/>
                  </a:solidFill>
                  <a:latin typeface="Arial" pitchFamily="34" charset="0"/>
                  <a:cs typeface="Arial" pitchFamily="34" charset="0"/>
                </a:rPr>
              </a:br>
              <a:r>
                <a:rPr lang="en-US" sz="2000" b="1" baseline="30000" dirty="0">
                  <a:solidFill>
                    <a:prstClr val="white"/>
                  </a:solidFill>
                  <a:latin typeface="Arial" pitchFamily="34" charset="0"/>
                  <a:cs typeface="Arial" pitchFamily="34" charset="0"/>
                </a:rPr>
                <a:t>TEL. : +961 71 802 484</a:t>
              </a:r>
            </a:p>
            <a:p>
              <a:pPr>
                <a:defRPr/>
              </a:pPr>
              <a:r>
                <a:rPr lang="en-US" sz="2000" b="1" baseline="30000" dirty="0">
                  <a:solidFill>
                    <a:prstClr val="white"/>
                  </a:solidFill>
                  <a:latin typeface="Arial" pitchFamily="34" charset="0"/>
                  <a:cs typeface="Arial" pitchFamily="34" charset="0"/>
                </a:rPr>
                <a:t>EMAIL: jessica.cadesky@ifrc.org</a:t>
              </a:r>
            </a:p>
            <a:p>
              <a:pPr>
                <a:defRPr/>
              </a:pPr>
              <a:endParaRPr lang="en-US" sz="2000" b="1" baseline="30000" dirty="0">
                <a:solidFill>
                  <a:prstClr val="white"/>
                </a:solidFill>
                <a:latin typeface="Arial" pitchFamily="34" charset="0"/>
                <a:cs typeface="Arial" pitchFamily="34" charset="0"/>
              </a:endParaRPr>
            </a:p>
            <a:p>
              <a:pPr>
                <a:defRPr/>
              </a:pPr>
              <a:r>
                <a:rPr lang="en-US" sz="2000" b="1" baseline="30000" dirty="0">
                  <a:solidFill>
                    <a:srgbClr val="E8C7B0"/>
                  </a:solidFill>
                  <a:latin typeface="Arial" pitchFamily="34" charset="0"/>
                  <a:cs typeface="Arial" pitchFamily="34" charset="0"/>
                </a:rPr>
                <a:t>THIS PRESENTATION IS PUBLISHED BY</a:t>
              </a:r>
            </a:p>
            <a:p>
              <a:pPr>
                <a:defRPr/>
              </a:pPr>
              <a:r>
                <a:rPr lang="en-US" sz="2000" b="1" baseline="30000" dirty="0">
                  <a:solidFill>
                    <a:prstClr val="white"/>
                  </a:solidFill>
                  <a:latin typeface="Arial" pitchFamily="34" charset="0"/>
                  <a:cs typeface="Arial" pitchFamily="34" charset="0"/>
                </a:rPr>
                <a:t>INTERNATIONAL FEDERATION OF </a:t>
              </a:r>
              <a:br>
                <a:rPr lang="en-US" sz="2000" b="1" baseline="30000" dirty="0">
                  <a:solidFill>
                    <a:prstClr val="white"/>
                  </a:solidFill>
                  <a:latin typeface="Arial" pitchFamily="34" charset="0"/>
                  <a:cs typeface="Arial" pitchFamily="34" charset="0"/>
                </a:rPr>
              </a:br>
              <a:r>
                <a:rPr lang="en-US" sz="2000" b="1" baseline="30000" dirty="0">
                  <a:solidFill>
                    <a:prstClr val="white"/>
                  </a:solidFill>
                  <a:latin typeface="Arial" pitchFamily="34" charset="0"/>
                  <a:cs typeface="Arial" pitchFamily="34" charset="0"/>
                </a:rPr>
                <a:t>RED CROSS AND RED CRESCENT SOCIETIES</a:t>
              </a:r>
            </a:p>
            <a:p>
              <a:pPr>
                <a:defRPr/>
              </a:pPr>
              <a:r>
                <a:rPr lang="en-US" sz="2000" b="1" baseline="30000" dirty="0">
                  <a:solidFill>
                    <a:prstClr val="white"/>
                  </a:solidFill>
                  <a:latin typeface="Arial" pitchFamily="34" charset="0"/>
                  <a:cs typeface="Arial" pitchFamily="34" charset="0"/>
                </a:rPr>
                <a:t>P.O. BOX 372</a:t>
              </a:r>
            </a:p>
            <a:p>
              <a:pPr>
                <a:defRPr/>
              </a:pPr>
              <a:r>
                <a:rPr lang="en-US" sz="2000" b="1" baseline="30000" dirty="0">
                  <a:solidFill>
                    <a:prstClr val="white"/>
                  </a:solidFill>
                  <a:latin typeface="Arial" pitchFamily="34" charset="0"/>
                  <a:cs typeface="Arial" pitchFamily="34" charset="0"/>
                </a:rPr>
                <a:t>CH-1211 GENEVA 19</a:t>
              </a:r>
            </a:p>
            <a:p>
              <a:pPr>
                <a:defRPr/>
              </a:pPr>
              <a:r>
                <a:rPr lang="en-US" sz="2000" b="1" baseline="30000" dirty="0">
                  <a:solidFill>
                    <a:prstClr val="white"/>
                  </a:solidFill>
                  <a:latin typeface="Arial" pitchFamily="34" charset="0"/>
                  <a:cs typeface="Arial" pitchFamily="34" charset="0"/>
                </a:rPr>
                <a:t>SWITZERLAND</a:t>
              </a:r>
            </a:p>
            <a:p>
              <a:pPr>
                <a:defRPr/>
              </a:pPr>
              <a:endParaRPr lang="en-US" sz="2000" b="1" baseline="30000" dirty="0">
                <a:solidFill>
                  <a:prstClr val="white"/>
                </a:solidFill>
                <a:latin typeface="Arial" pitchFamily="34" charset="0"/>
                <a:cs typeface="Arial" pitchFamily="34" charset="0"/>
              </a:endParaRPr>
            </a:p>
            <a:p>
              <a:pPr>
                <a:defRPr/>
              </a:pPr>
              <a:r>
                <a:rPr lang="en-US" sz="2000" b="1" baseline="30000" dirty="0">
                  <a:solidFill>
                    <a:prstClr val="white"/>
                  </a:solidFill>
                  <a:latin typeface="Arial" pitchFamily="34" charset="0"/>
                  <a:cs typeface="Arial" pitchFamily="34" charset="0"/>
                </a:rPr>
                <a:t>TEL.: +41 22 730 42 22</a:t>
              </a:r>
            </a:p>
            <a:p>
              <a:pPr>
                <a:defRPr/>
              </a:pPr>
              <a:r>
                <a:rPr lang="en-US" sz="2000" b="1" baseline="30000" dirty="0">
                  <a:solidFill>
                    <a:prstClr val="white"/>
                  </a:solidFill>
                  <a:latin typeface="Arial" pitchFamily="34" charset="0"/>
                  <a:cs typeface="Arial" pitchFamily="34" charset="0"/>
                </a:rPr>
                <a:t>FAX.: +41 22 733 03 95</a:t>
              </a:r>
              <a:endParaRPr lang="en-US" sz="2000" dirty="0">
                <a:solidFill>
                  <a:prstClr val="white"/>
                </a:solidFill>
                <a:latin typeface="Arial" pitchFamily="34" charset="0"/>
                <a:cs typeface="Arial" pitchFamily="34" charset="0"/>
              </a:endParaRPr>
            </a:p>
          </p:txBody>
        </p:sp>
        <p:pic>
          <p:nvPicPr>
            <p:cNvPr id="6" name="Picture 15" descr="SLCM-icons logo-EN.jpg"/>
            <p:cNvPicPr>
              <a:picLocks noChangeAspect="1"/>
            </p:cNvPicPr>
            <p:nvPr/>
          </p:nvPicPr>
          <p:blipFill>
            <a:blip r:embed="rId2" cstate="print"/>
            <a:srcRect/>
            <a:stretch>
              <a:fillRect/>
            </a:stretch>
          </p:blipFill>
          <p:spPr bwMode="auto">
            <a:xfrm>
              <a:off x="457200" y="5486400"/>
              <a:ext cx="1905000" cy="983078"/>
            </a:xfrm>
            <a:prstGeom prst="rect">
              <a:avLst/>
            </a:prstGeom>
            <a:noFill/>
            <a:ln w="9525">
              <a:noFill/>
              <a:miter lim="800000"/>
              <a:headEnd/>
              <a:tailEnd/>
            </a:ln>
          </p:spPr>
        </p:pic>
        <p:pic>
          <p:nvPicPr>
            <p:cNvPr id="7" name="Picture 16" descr="IFRC_logo_EN.jpg"/>
            <p:cNvPicPr>
              <a:picLocks noChangeAspect="1"/>
            </p:cNvPicPr>
            <p:nvPr/>
          </p:nvPicPr>
          <p:blipFill>
            <a:blip r:embed="rId3" cstate="print"/>
            <a:srcRect/>
            <a:stretch>
              <a:fillRect/>
            </a:stretch>
          </p:blipFill>
          <p:spPr bwMode="auto">
            <a:xfrm>
              <a:off x="5715000" y="6096000"/>
              <a:ext cx="3157728" cy="295815"/>
            </a:xfrm>
            <a:prstGeom prst="rect">
              <a:avLst/>
            </a:prstGeom>
            <a:noFill/>
            <a:ln w="9525">
              <a:noFill/>
              <a:miter lim="800000"/>
              <a:headEnd/>
              <a:tailEnd/>
            </a:ln>
          </p:spPr>
        </p:pic>
      </p:grpSp>
    </p:spTree>
    <p:extLst>
      <p:ext uri="{BB962C8B-B14F-4D97-AF65-F5344CB8AC3E}">
        <p14:creationId xmlns:p14="http://schemas.microsoft.com/office/powerpoint/2010/main" val="646307230"/>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2"/>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Tree>
    <p:extLst>
      <p:ext uri="{BB962C8B-B14F-4D97-AF65-F5344CB8AC3E}">
        <p14:creationId xmlns:p14="http://schemas.microsoft.com/office/powerpoint/2010/main" val="3557091896"/>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30909479"/>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Cover without photo">
    <p:spTree>
      <p:nvGrpSpPr>
        <p:cNvPr id="1" name=""/>
        <p:cNvGrpSpPr/>
        <p:nvPr/>
      </p:nvGrpSpPr>
      <p:grpSpPr>
        <a:xfrm>
          <a:off x="0" y="0"/>
          <a:ext cx="0" cy="0"/>
          <a:chOff x="0" y="0"/>
          <a:chExt cx="0" cy="0"/>
        </a:xfrm>
      </p:grpSpPr>
      <p:sp>
        <p:nvSpPr>
          <p:cNvPr id="4" name="Rectangle 3"/>
          <p:cNvSpPr/>
          <p:nvPr/>
        </p:nvSpPr>
        <p:spPr>
          <a:xfrm>
            <a:off x="152400" y="152400"/>
            <a:ext cx="8839200" cy="5753100"/>
          </a:xfrm>
          <a:prstGeom prst="rect">
            <a:avLst/>
          </a:prstGeom>
          <a:solidFill>
            <a:srgbClr val="66584E">
              <a:alpha val="8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2" name="Title 1"/>
          <p:cNvSpPr>
            <a:spLocks noGrp="1"/>
          </p:cNvSpPr>
          <p:nvPr>
            <p:ph type="ctrTitle"/>
          </p:nvPr>
        </p:nvSpPr>
        <p:spPr>
          <a:xfrm>
            <a:off x="990600" y="2819400"/>
            <a:ext cx="7239000" cy="647591"/>
          </a:xfrm>
        </p:spPr>
        <p:txBody>
          <a:bodyPr/>
          <a:lstStyle>
            <a:lvl1pPr algn="r">
              <a:defRPr b="1">
                <a:solidFill>
                  <a:schemeClr val="bg1"/>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990600" y="3886200"/>
            <a:ext cx="7239000" cy="1752600"/>
          </a:xfrm>
        </p:spPr>
        <p:txBody>
          <a:bodyPr>
            <a:normAutofit/>
          </a:bodyPr>
          <a:lstStyle>
            <a:lvl1pPr marL="0" indent="0" algn="r">
              <a:buNone/>
              <a:defRPr sz="2400" b="1">
                <a:solidFill>
                  <a:srgbClr val="54181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grpSp>
        <p:nvGrpSpPr>
          <p:cNvPr id="8" name="Group 11"/>
          <p:cNvGrpSpPr>
            <a:grpSpLocks/>
          </p:cNvGrpSpPr>
          <p:nvPr userDrawn="1"/>
        </p:nvGrpSpPr>
        <p:grpSpPr bwMode="auto">
          <a:xfrm>
            <a:off x="323528" y="476672"/>
            <a:ext cx="1260475" cy="1260475"/>
            <a:chOff x="60067" y="213153"/>
            <a:chExt cx="1260000" cy="1260000"/>
          </a:xfrm>
        </p:grpSpPr>
        <p:sp>
          <p:nvSpPr>
            <p:cNvPr id="9" name="Oval 8"/>
            <p:cNvSpPr/>
            <p:nvPr/>
          </p:nvSpPr>
          <p:spPr>
            <a:xfrm>
              <a:off x="60067" y="213153"/>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10" name="TextBox 9"/>
            <p:cNvSpPr txBox="1"/>
            <p:nvPr/>
          </p:nvSpPr>
          <p:spPr>
            <a:xfrm>
              <a:off x="132048" y="656346"/>
              <a:ext cx="1144157" cy="307661"/>
            </a:xfrm>
            <a:prstGeom prst="rect">
              <a:avLst/>
            </a:prstGeom>
            <a:noFill/>
          </p:spPr>
          <p:txBody>
            <a:bodyPr lIns="0" tIns="0" rIns="0" bIns="0">
              <a:spAutoFit/>
            </a:bodyPr>
            <a:lstStyle/>
            <a:p>
              <a:pPr algn="ctr">
                <a:defRPr/>
              </a:pPr>
              <a:r>
                <a:rPr lang="en-US" sz="1000" b="1" dirty="0">
                  <a:solidFill>
                    <a:prstClr val="white"/>
                  </a:solidFill>
                  <a:latin typeface="Arial" pitchFamily="34" charset="0"/>
                  <a:cs typeface="Arial" pitchFamily="34" charset="0"/>
                </a:rPr>
                <a:t>Gender and Diversity</a:t>
              </a:r>
            </a:p>
          </p:txBody>
        </p:sp>
      </p:grpSp>
    </p:spTree>
    <p:extLst>
      <p:ext uri="{BB962C8B-B14F-4D97-AF65-F5344CB8AC3E}">
        <p14:creationId xmlns:p14="http://schemas.microsoft.com/office/powerpoint/2010/main" val="21057036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2317432220"/>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2652087806"/>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hart Layout">
    <p:spTree>
      <p:nvGrpSpPr>
        <p:cNvPr id="1" name=""/>
        <p:cNvGrpSpPr/>
        <p:nvPr/>
      </p:nvGrpSpPr>
      <p:grpSpPr>
        <a:xfrm>
          <a:off x="0" y="0"/>
          <a:ext cx="0" cy="0"/>
          <a:chOff x="0" y="0"/>
          <a:chExt cx="0" cy="0"/>
        </a:xfrm>
      </p:grpSpPr>
      <p:cxnSp>
        <p:nvCxnSpPr>
          <p:cNvPr id="6" name="Straight Connector 5"/>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 name="Chart Placeholder 3"/>
          <p:cNvSpPr>
            <a:spLocks noGrp="1"/>
          </p:cNvSpPr>
          <p:nvPr>
            <p:ph type="chart" sz="quarter" idx="10"/>
          </p:nvPr>
        </p:nvSpPr>
        <p:spPr>
          <a:xfrm>
            <a:off x="457200" y="1676400"/>
            <a:ext cx="3352800" cy="4191000"/>
          </a:xfrm>
        </p:spPr>
        <p:txBody>
          <a:bodyPr rtlCol="0">
            <a:normAutofit/>
          </a:bodyPr>
          <a:lstStyle/>
          <a:p>
            <a:pPr lvl="0"/>
            <a:r>
              <a:rPr lang="en-US" noProof="0" dirty="0" smtClean="0"/>
              <a:t>Click icon to add chart</a:t>
            </a:r>
            <a:endParaRPr lang="en-GB" noProof="0" dirty="0"/>
          </a:p>
        </p:txBody>
      </p:sp>
      <p:sp>
        <p:nvSpPr>
          <p:cNvPr id="5" name="Title 4"/>
          <p:cNvSpPr>
            <a:spLocks noGrp="1"/>
          </p:cNvSpPr>
          <p:nvPr>
            <p:ph type="title"/>
          </p:nvPr>
        </p:nvSpPr>
        <p:spPr/>
        <p:txBody>
          <a:bodyPr/>
          <a:lstStyle/>
          <a:p>
            <a:r>
              <a:rPr lang="en-US" smtClean="0"/>
              <a:t>Click to edit Master title style</a:t>
            </a:r>
            <a:endParaRPr lang="en-GB" dirty="0"/>
          </a:p>
        </p:txBody>
      </p:sp>
      <p:sp>
        <p:nvSpPr>
          <p:cNvPr id="7" name="Text Placeholder 6"/>
          <p:cNvSpPr>
            <a:spLocks noGrp="1"/>
          </p:cNvSpPr>
          <p:nvPr>
            <p:ph type="body" sz="quarter" idx="11"/>
          </p:nvPr>
        </p:nvSpPr>
        <p:spPr>
          <a:xfrm>
            <a:off x="3959770" y="1676400"/>
            <a:ext cx="47244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750024203"/>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hoto Layout">
    <p:spTree>
      <p:nvGrpSpPr>
        <p:cNvPr id="1" name=""/>
        <p:cNvGrpSpPr/>
        <p:nvPr/>
      </p:nvGrpSpPr>
      <p:grpSpPr>
        <a:xfrm>
          <a:off x="0" y="0"/>
          <a:ext cx="0" cy="0"/>
          <a:chOff x="0" y="0"/>
          <a:chExt cx="0" cy="0"/>
        </a:xfrm>
      </p:grpSpPr>
      <p:cxnSp>
        <p:nvCxnSpPr>
          <p:cNvPr id="5" name="Straight Connector 4"/>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4" name="Picture Placeholder 3"/>
          <p:cNvSpPr>
            <a:spLocks noGrp="1"/>
          </p:cNvSpPr>
          <p:nvPr>
            <p:ph type="pic" sz="quarter" idx="10"/>
          </p:nvPr>
        </p:nvSpPr>
        <p:spPr>
          <a:xfrm>
            <a:off x="1828800" y="2895600"/>
            <a:ext cx="6858000" cy="2971800"/>
          </a:xfrm>
        </p:spPr>
        <p:txBody>
          <a:bodyPr rtlCol="0">
            <a:normAutofit/>
          </a:bodyPr>
          <a:lstStyle/>
          <a:p>
            <a:pPr lvl="0"/>
            <a:r>
              <a:rPr lang="en-US" noProof="0" dirty="0" smtClean="0"/>
              <a:t>Click icon to add picture</a:t>
            </a:r>
            <a:endParaRPr lang="en-GB" noProof="0" dirty="0"/>
          </a:p>
        </p:txBody>
      </p:sp>
      <p:sp>
        <p:nvSpPr>
          <p:cNvPr id="6" name="Text Placeholder 5"/>
          <p:cNvSpPr>
            <a:spLocks noGrp="1"/>
          </p:cNvSpPr>
          <p:nvPr>
            <p:ph type="body" sz="quarter" idx="11"/>
          </p:nvPr>
        </p:nvSpPr>
        <p:spPr>
          <a:xfrm>
            <a:off x="1828800" y="1631732"/>
            <a:ext cx="6858000" cy="1143000"/>
          </a:xfrm>
        </p:spPr>
        <p:txBody>
          <a:bodyPr/>
          <a:lstStyle/>
          <a:p>
            <a:pPr lvl="0"/>
            <a:r>
              <a:rPr lang="en-US" smtClean="0"/>
              <a:t>Click to edit Master text styles</a:t>
            </a:r>
          </a:p>
        </p:txBody>
      </p:sp>
    </p:spTree>
    <p:extLst>
      <p:ext uri="{BB962C8B-B14F-4D97-AF65-F5344CB8AC3E}">
        <p14:creationId xmlns:p14="http://schemas.microsoft.com/office/powerpoint/2010/main" val="553326992"/>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sz="half" idx="1"/>
          </p:nvPr>
        </p:nvSpPr>
        <p:spPr>
          <a:xfrm>
            <a:off x="457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48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2464661887"/>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676399"/>
            <a:ext cx="4040188"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251075"/>
            <a:ext cx="4040188"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ext Placeholder 4"/>
          <p:cNvSpPr>
            <a:spLocks noGrp="1"/>
          </p:cNvSpPr>
          <p:nvPr>
            <p:ph type="body" sz="quarter" idx="3"/>
          </p:nvPr>
        </p:nvSpPr>
        <p:spPr>
          <a:xfrm>
            <a:off x="4645025" y="1676399"/>
            <a:ext cx="4041775"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251075"/>
            <a:ext cx="4041775"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3389403587"/>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End contact Layout">
    <p:spTree>
      <p:nvGrpSpPr>
        <p:cNvPr id="1" name=""/>
        <p:cNvGrpSpPr/>
        <p:nvPr/>
      </p:nvGrpSpPr>
      <p:grpSpPr>
        <a:xfrm>
          <a:off x="0" y="0"/>
          <a:ext cx="0" cy="0"/>
          <a:chOff x="0" y="0"/>
          <a:chExt cx="0" cy="0"/>
        </a:xfrm>
      </p:grpSpPr>
      <p:grpSp>
        <p:nvGrpSpPr>
          <p:cNvPr id="2" name="Group 7"/>
          <p:cNvGrpSpPr>
            <a:grpSpLocks/>
          </p:cNvGrpSpPr>
          <p:nvPr/>
        </p:nvGrpSpPr>
        <p:grpSpPr bwMode="auto">
          <a:xfrm>
            <a:off x="152400" y="152400"/>
            <a:ext cx="8839200" cy="6553200"/>
            <a:chOff x="152400" y="76200"/>
            <a:chExt cx="8839200" cy="6553200"/>
          </a:xfrm>
        </p:grpSpPr>
        <p:sp>
          <p:nvSpPr>
            <p:cNvPr id="3" name="Rectangle 2"/>
            <p:cNvSpPr/>
            <p:nvPr/>
          </p:nvSpPr>
          <p:spPr>
            <a:xfrm>
              <a:off x="152400" y="76200"/>
              <a:ext cx="8839200" cy="6553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4" name="Rectangle 3"/>
            <p:cNvSpPr/>
            <p:nvPr/>
          </p:nvSpPr>
          <p:spPr>
            <a:xfrm>
              <a:off x="152400" y="76200"/>
              <a:ext cx="8839200" cy="5029200"/>
            </a:xfrm>
            <a:prstGeom prst="rect">
              <a:avLst/>
            </a:prstGeom>
            <a:solidFill>
              <a:srgbClr val="CF1C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5" name="TextBox 4"/>
            <p:cNvSpPr txBox="1"/>
            <p:nvPr/>
          </p:nvSpPr>
          <p:spPr>
            <a:xfrm>
              <a:off x="533400" y="498475"/>
              <a:ext cx="4724400" cy="4206280"/>
            </a:xfrm>
            <a:prstGeom prst="rect">
              <a:avLst/>
            </a:prstGeom>
            <a:noFill/>
          </p:spPr>
          <p:txBody>
            <a:bodyPr lIns="0" tIns="0" rIns="0" bIns="0">
              <a:spAutoFit/>
            </a:bodyPr>
            <a:lstStyle/>
            <a:p>
              <a:pPr>
                <a:defRPr/>
              </a:pPr>
              <a:r>
                <a:rPr lang="en-US" sz="2000" baseline="30000" dirty="0">
                  <a:solidFill>
                    <a:srgbClr val="E8C7B0"/>
                  </a:solidFill>
                  <a:latin typeface="Arial" pitchFamily="34" charset="0"/>
                  <a:cs typeface="Arial" pitchFamily="34" charset="0"/>
                </a:rPr>
                <a:t>FOR FURTHER INFORMATION ON </a:t>
              </a:r>
              <a:r>
                <a:rPr lang="en-US" sz="2000" baseline="30000" dirty="0" smtClean="0">
                  <a:solidFill>
                    <a:srgbClr val="E8C7B0"/>
                  </a:solidFill>
                  <a:latin typeface="Arial" pitchFamily="34" charset="0"/>
                  <a:cs typeface="Arial" pitchFamily="34" charset="0"/>
                </a:rPr>
                <a:t>GENDER AND DIVERSITY</a:t>
              </a:r>
            </a:p>
            <a:p>
              <a:pPr>
                <a:defRPr/>
              </a:pPr>
              <a:r>
                <a:rPr lang="en-US" sz="2000" baseline="30000" dirty="0" smtClean="0">
                  <a:solidFill>
                    <a:srgbClr val="E8C7B0"/>
                  </a:solidFill>
                  <a:latin typeface="Arial" pitchFamily="34" charset="0"/>
                  <a:cs typeface="Arial" pitchFamily="34" charset="0"/>
                </a:rPr>
                <a:t> </a:t>
              </a:r>
              <a:endParaRPr lang="en-US" sz="2000" baseline="30000" dirty="0">
                <a:solidFill>
                  <a:srgbClr val="E8C7B0"/>
                </a:solidFill>
                <a:latin typeface="Arial" pitchFamily="34" charset="0"/>
                <a:cs typeface="Arial" pitchFamily="34" charset="0"/>
              </a:endParaRPr>
            </a:p>
            <a:p>
              <a:pPr>
                <a:defRPr/>
              </a:pPr>
              <a:r>
                <a:rPr lang="en-US" sz="2000" b="1" baseline="30000" dirty="0">
                  <a:solidFill>
                    <a:srgbClr val="E8C7B0"/>
                  </a:solidFill>
                  <a:latin typeface="Arial" pitchFamily="34" charset="0"/>
                  <a:cs typeface="Arial" pitchFamily="34" charset="0"/>
                </a:rPr>
                <a:t>PLEASE CONTACT:</a:t>
              </a:r>
            </a:p>
            <a:p>
              <a:pPr>
                <a:defRPr/>
              </a:pPr>
              <a:r>
                <a:rPr lang="en-US" sz="2000" dirty="0" smtClean="0">
                  <a:solidFill>
                    <a:prstClr val="white"/>
                  </a:solidFill>
                  <a:latin typeface="Arial" pitchFamily="34" charset="0"/>
                  <a:cs typeface="Arial" pitchFamily="34" charset="0"/>
                </a:rPr>
                <a:t> </a:t>
              </a:r>
            </a:p>
            <a:p>
              <a:pPr>
                <a:defRPr/>
              </a:pPr>
              <a:r>
                <a:rPr lang="en-US" sz="2000" b="1" baseline="30000" dirty="0" smtClean="0">
                  <a:solidFill>
                    <a:srgbClr val="E8C7B0"/>
                  </a:solidFill>
                  <a:latin typeface="Arial" pitchFamily="34" charset="0"/>
                  <a:cs typeface="Arial" pitchFamily="34" charset="0"/>
                </a:rPr>
                <a:t>IFRC GENDER AND DIVERSITY OFFICER, SOUTH EAST ASIA REGIONAL DELEGATION</a:t>
              </a:r>
              <a:r>
                <a:rPr lang="en-US" sz="2000" baseline="30000" dirty="0" smtClean="0">
                  <a:solidFill>
                    <a:prstClr val="white"/>
                  </a:solidFill>
                  <a:latin typeface="Arial" pitchFamily="34" charset="0"/>
                  <a:cs typeface="Arial" pitchFamily="34" charset="0"/>
                </a:rPr>
                <a:t/>
              </a:r>
              <a:br>
                <a:rPr lang="en-US" sz="2000" baseline="30000" dirty="0" smtClean="0">
                  <a:solidFill>
                    <a:prstClr val="white"/>
                  </a:solidFill>
                  <a:latin typeface="Arial" pitchFamily="34" charset="0"/>
                  <a:cs typeface="Arial" pitchFamily="34" charset="0"/>
                </a:rPr>
              </a:br>
              <a:r>
                <a:rPr lang="en-US" sz="2000" baseline="30000" dirty="0" smtClean="0">
                  <a:solidFill>
                    <a:prstClr val="white"/>
                  </a:solidFill>
                  <a:latin typeface="Arial" pitchFamily="34" charset="0"/>
                  <a:cs typeface="Arial" pitchFamily="34" charset="0"/>
                </a:rPr>
                <a:t>CHRISTINA</a:t>
              </a:r>
              <a:r>
                <a:rPr lang="en-US" sz="2000" b="1" dirty="0" smtClean="0">
                  <a:solidFill>
                    <a:prstClr val="white"/>
                  </a:solidFill>
                  <a:latin typeface="Arial" pitchFamily="34" charset="0"/>
                  <a:cs typeface="Arial" pitchFamily="34" charset="0"/>
                </a:rPr>
                <a:t> </a:t>
              </a:r>
              <a:r>
                <a:rPr lang="en-US" sz="2000" baseline="30000" dirty="0" smtClean="0">
                  <a:solidFill>
                    <a:prstClr val="white"/>
                  </a:solidFill>
                  <a:latin typeface="Arial" pitchFamily="34" charset="0"/>
                  <a:cs typeface="Arial" pitchFamily="34" charset="0"/>
                </a:rPr>
                <a:t>HANEEF (christina.haneef@ifrc.org)</a:t>
              </a:r>
            </a:p>
            <a:p>
              <a:pPr>
                <a:defRPr/>
              </a:pPr>
              <a:endParaRPr lang="en-US" sz="2000" b="1" baseline="30000" dirty="0">
                <a:solidFill>
                  <a:prstClr val="white"/>
                </a:solidFill>
                <a:latin typeface="Arial" pitchFamily="34" charset="0"/>
                <a:cs typeface="Arial" pitchFamily="34" charset="0"/>
              </a:endParaRPr>
            </a:p>
            <a:p>
              <a:pPr>
                <a:defRPr/>
              </a:pPr>
              <a:endParaRPr lang="en-US" sz="2000" b="1" baseline="30000" dirty="0">
                <a:solidFill>
                  <a:prstClr val="white"/>
                </a:solidFill>
                <a:latin typeface="Arial" pitchFamily="34" charset="0"/>
                <a:cs typeface="Arial" pitchFamily="34" charset="0"/>
              </a:endParaRPr>
            </a:p>
            <a:p>
              <a:pPr>
                <a:defRPr/>
              </a:pPr>
              <a:r>
                <a:rPr lang="en-US" sz="2000" b="1" baseline="30000" dirty="0">
                  <a:solidFill>
                    <a:srgbClr val="E8C7B0"/>
                  </a:solidFill>
                  <a:latin typeface="Arial" pitchFamily="34" charset="0"/>
                  <a:cs typeface="Arial" pitchFamily="34" charset="0"/>
                </a:rPr>
                <a:t>THIS PRESENTATION IS PUBLISHED BY</a:t>
              </a:r>
            </a:p>
            <a:p>
              <a:pPr>
                <a:defRPr/>
              </a:pPr>
              <a:r>
                <a:rPr lang="en-US" sz="2000" b="1" baseline="30000" dirty="0">
                  <a:solidFill>
                    <a:prstClr val="white"/>
                  </a:solidFill>
                  <a:latin typeface="Arial" pitchFamily="34" charset="0"/>
                  <a:cs typeface="Arial" pitchFamily="34" charset="0"/>
                </a:rPr>
                <a:t>INTERNATIONAL FEDERATION OF </a:t>
              </a:r>
              <a:br>
                <a:rPr lang="en-US" sz="2000" b="1" baseline="30000" dirty="0">
                  <a:solidFill>
                    <a:prstClr val="white"/>
                  </a:solidFill>
                  <a:latin typeface="Arial" pitchFamily="34" charset="0"/>
                  <a:cs typeface="Arial" pitchFamily="34" charset="0"/>
                </a:rPr>
              </a:br>
              <a:r>
                <a:rPr lang="en-US" sz="2000" b="1" baseline="30000" dirty="0">
                  <a:solidFill>
                    <a:prstClr val="white"/>
                  </a:solidFill>
                  <a:latin typeface="Arial" pitchFamily="34" charset="0"/>
                  <a:cs typeface="Arial" pitchFamily="34" charset="0"/>
                </a:rPr>
                <a:t>RED CROSS AND RED CRESCENT SOCIETIES</a:t>
              </a:r>
            </a:p>
            <a:p>
              <a:pPr>
                <a:defRPr/>
              </a:pPr>
              <a:r>
                <a:rPr lang="en-US" sz="2000" b="1" baseline="30000" dirty="0">
                  <a:solidFill>
                    <a:prstClr val="white"/>
                  </a:solidFill>
                  <a:latin typeface="Arial" pitchFamily="34" charset="0"/>
                  <a:cs typeface="Arial" pitchFamily="34" charset="0"/>
                </a:rPr>
                <a:t>P.O. BOX 372</a:t>
              </a:r>
            </a:p>
            <a:p>
              <a:pPr>
                <a:defRPr/>
              </a:pPr>
              <a:r>
                <a:rPr lang="en-US" sz="2000" b="1" baseline="30000" dirty="0">
                  <a:solidFill>
                    <a:prstClr val="white"/>
                  </a:solidFill>
                  <a:latin typeface="Arial" pitchFamily="34" charset="0"/>
                  <a:cs typeface="Arial" pitchFamily="34" charset="0"/>
                </a:rPr>
                <a:t>CH-1211 GENEVA 19</a:t>
              </a:r>
            </a:p>
            <a:p>
              <a:pPr>
                <a:defRPr/>
              </a:pPr>
              <a:r>
                <a:rPr lang="en-US" sz="2000" b="1" baseline="30000" dirty="0">
                  <a:solidFill>
                    <a:prstClr val="white"/>
                  </a:solidFill>
                  <a:latin typeface="Arial" pitchFamily="34" charset="0"/>
                  <a:cs typeface="Arial" pitchFamily="34" charset="0"/>
                </a:rPr>
                <a:t>SWITZERLAND</a:t>
              </a:r>
            </a:p>
            <a:p>
              <a:pPr>
                <a:defRPr/>
              </a:pPr>
              <a:endParaRPr lang="en-US" sz="2000" b="1" baseline="30000" dirty="0">
                <a:solidFill>
                  <a:prstClr val="white"/>
                </a:solidFill>
                <a:latin typeface="Arial" pitchFamily="34" charset="0"/>
                <a:cs typeface="Arial" pitchFamily="34" charset="0"/>
              </a:endParaRPr>
            </a:p>
            <a:p>
              <a:pPr>
                <a:defRPr/>
              </a:pPr>
              <a:r>
                <a:rPr lang="en-US" sz="2000" b="1" baseline="30000" dirty="0">
                  <a:solidFill>
                    <a:prstClr val="white"/>
                  </a:solidFill>
                  <a:latin typeface="Arial" pitchFamily="34" charset="0"/>
                  <a:cs typeface="Arial" pitchFamily="34" charset="0"/>
                </a:rPr>
                <a:t>TEL.: +41 22 730 42 22</a:t>
              </a:r>
            </a:p>
            <a:p>
              <a:pPr>
                <a:defRPr/>
              </a:pPr>
              <a:r>
                <a:rPr lang="en-US" sz="2000" b="1" baseline="30000" dirty="0">
                  <a:solidFill>
                    <a:prstClr val="white"/>
                  </a:solidFill>
                  <a:latin typeface="Arial" pitchFamily="34" charset="0"/>
                  <a:cs typeface="Arial" pitchFamily="34" charset="0"/>
                </a:rPr>
                <a:t>FAX.: +41 22 733 03 95</a:t>
              </a:r>
              <a:endParaRPr lang="en-US" sz="2000" dirty="0">
                <a:solidFill>
                  <a:prstClr val="white"/>
                </a:solidFill>
                <a:latin typeface="Arial" pitchFamily="34" charset="0"/>
                <a:cs typeface="Arial" pitchFamily="34" charset="0"/>
              </a:endParaRPr>
            </a:p>
          </p:txBody>
        </p:sp>
        <p:pic>
          <p:nvPicPr>
            <p:cNvPr id="6" name="Picture 15" descr="SLCM-icons logo-EN.jpg"/>
            <p:cNvPicPr>
              <a:picLocks noChangeAspect="1"/>
            </p:cNvPicPr>
            <p:nvPr/>
          </p:nvPicPr>
          <p:blipFill>
            <a:blip r:embed="rId2" cstate="print"/>
            <a:srcRect/>
            <a:stretch>
              <a:fillRect/>
            </a:stretch>
          </p:blipFill>
          <p:spPr bwMode="auto">
            <a:xfrm>
              <a:off x="457200" y="5486400"/>
              <a:ext cx="1905000" cy="983078"/>
            </a:xfrm>
            <a:prstGeom prst="rect">
              <a:avLst/>
            </a:prstGeom>
            <a:noFill/>
            <a:ln w="9525">
              <a:noFill/>
              <a:miter lim="800000"/>
              <a:headEnd/>
              <a:tailEnd/>
            </a:ln>
          </p:spPr>
        </p:pic>
        <p:pic>
          <p:nvPicPr>
            <p:cNvPr id="7" name="Picture 16" descr="IFRC_logo_EN.jpg"/>
            <p:cNvPicPr>
              <a:picLocks noChangeAspect="1"/>
            </p:cNvPicPr>
            <p:nvPr/>
          </p:nvPicPr>
          <p:blipFill>
            <a:blip r:embed="rId3" cstate="print"/>
            <a:srcRect/>
            <a:stretch>
              <a:fillRect/>
            </a:stretch>
          </p:blipFill>
          <p:spPr bwMode="auto">
            <a:xfrm>
              <a:off x="5715000" y="6096000"/>
              <a:ext cx="3157728" cy="295815"/>
            </a:xfrm>
            <a:prstGeom prst="rect">
              <a:avLst/>
            </a:prstGeom>
            <a:noFill/>
            <a:ln w="9525">
              <a:noFill/>
              <a:miter lim="800000"/>
              <a:headEnd/>
              <a:tailEnd/>
            </a:ln>
          </p:spPr>
        </p:pic>
      </p:grpSp>
    </p:spTree>
    <p:extLst>
      <p:ext uri="{BB962C8B-B14F-4D97-AF65-F5344CB8AC3E}">
        <p14:creationId xmlns:p14="http://schemas.microsoft.com/office/powerpoint/2010/main" val="3650518584"/>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2"/>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Tree>
    <p:extLst>
      <p:ext uri="{BB962C8B-B14F-4D97-AF65-F5344CB8AC3E}">
        <p14:creationId xmlns:p14="http://schemas.microsoft.com/office/powerpoint/2010/main" val="3222832688"/>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0884887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hart Layout">
    <p:spTree>
      <p:nvGrpSpPr>
        <p:cNvPr id="1" name=""/>
        <p:cNvGrpSpPr/>
        <p:nvPr/>
      </p:nvGrpSpPr>
      <p:grpSpPr>
        <a:xfrm>
          <a:off x="0" y="0"/>
          <a:ext cx="0" cy="0"/>
          <a:chOff x="0" y="0"/>
          <a:chExt cx="0" cy="0"/>
        </a:xfrm>
      </p:grpSpPr>
      <p:cxnSp>
        <p:nvCxnSpPr>
          <p:cNvPr id="6" name="Straight Connector 5"/>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 name="Chart Placeholder 3"/>
          <p:cNvSpPr>
            <a:spLocks noGrp="1"/>
          </p:cNvSpPr>
          <p:nvPr>
            <p:ph type="chart" sz="quarter" idx="10"/>
          </p:nvPr>
        </p:nvSpPr>
        <p:spPr>
          <a:xfrm>
            <a:off x="457200" y="1676400"/>
            <a:ext cx="3352800" cy="4191000"/>
          </a:xfrm>
        </p:spPr>
        <p:txBody>
          <a:bodyPr rtlCol="0">
            <a:normAutofit/>
          </a:bodyPr>
          <a:lstStyle/>
          <a:p>
            <a:pPr lvl="0"/>
            <a:endParaRPr lang="en-GB" noProof="0" dirty="0"/>
          </a:p>
        </p:txBody>
      </p:sp>
      <p:sp>
        <p:nvSpPr>
          <p:cNvPr id="5" name="Title 4"/>
          <p:cNvSpPr>
            <a:spLocks noGrp="1"/>
          </p:cNvSpPr>
          <p:nvPr>
            <p:ph type="title"/>
          </p:nvPr>
        </p:nvSpPr>
        <p:spPr/>
        <p:txBody>
          <a:bodyPr/>
          <a:lstStyle/>
          <a:p>
            <a:r>
              <a:rPr lang="en-US" dirty="0" smtClean="0"/>
              <a:t>Click to edit Master title style</a:t>
            </a:r>
            <a:endParaRPr lang="en-GB" dirty="0"/>
          </a:p>
        </p:txBody>
      </p:sp>
      <p:sp>
        <p:nvSpPr>
          <p:cNvPr id="7" name="Text Placeholder 6"/>
          <p:cNvSpPr>
            <a:spLocks noGrp="1"/>
          </p:cNvSpPr>
          <p:nvPr>
            <p:ph type="body" sz="quarter" idx="11"/>
          </p:nvPr>
        </p:nvSpPr>
        <p:spPr>
          <a:xfrm>
            <a:off x="3959770" y="1676400"/>
            <a:ext cx="4724400" cy="4191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15558860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hoto Layout">
    <p:spTree>
      <p:nvGrpSpPr>
        <p:cNvPr id="1" name=""/>
        <p:cNvGrpSpPr/>
        <p:nvPr/>
      </p:nvGrpSpPr>
      <p:grpSpPr>
        <a:xfrm>
          <a:off x="0" y="0"/>
          <a:ext cx="0" cy="0"/>
          <a:chOff x="0" y="0"/>
          <a:chExt cx="0" cy="0"/>
        </a:xfrm>
      </p:grpSpPr>
      <p:cxnSp>
        <p:nvCxnSpPr>
          <p:cNvPr id="5" name="Straight Connector 4"/>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Click to edit Master title style</a:t>
            </a:r>
            <a:endParaRPr lang="en-GB" dirty="0"/>
          </a:p>
        </p:txBody>
      </p:sp>
      <p:sp>
        <p:nvSpPr>
          <p:cNvPr id="4" name="Picture Placeholder 3"/>
          <p:cNvSpPr>
            <a:spLocks noGrp="1"/>
          </p:cNvSpPr>
          <p:nvPr>
            <p:ph type="pic" sz="quarter" idx="10"/>
          </p:nvPr>
        </p:nvSpPr>
        <p:spPr>
          <a:xfrm>
            <a:off x="1828800" y="2895600"/>
            <a:ext cx="6858000" cy="2971800"/>
          </a:xfrm>
        </p:spPr>
        <p:txBody>
          <a:bodyPr rtlCol="0">
            <a:normAutofit/>
          </a:bodyPr>
          <a:lstStyle/>
          <a:p>
            <a:pPr lvl="0"/>
            <a:endParaRPr lang="en-GB" noProof="0" dirty="0"/>
          </a:p>
        </p:txBody>
      </p:sp>
      <p:sp>
        <p:nvSpPr>
          <p:cNvPr id="6" name="Text Placeholder 5"/>
          <p:cNvSpPr>
            <a:spLocks noGrp="1"/>
          </p:cNvSpPr>
          <p:nvPr>
            <p:ph type="body" sz="quarter" idx="11"/>
          </p:nvPr>
        </p:nvSpPr>
        <p:spPr>
          <a:xfrm>
            <a:off x="1828800" y="1631732"/>
            <a:ext cx="6858000" cy="1143000"/>
          </a:xfrm>
        </p:spPr>
        <p:txBody>
          <a:bodyPr/>
          <a:lstStyle/>
          <a:p>
            <a:pPr lvl="0"/>
            <a:r>
              <a:rPr lang="en-US" dirty="0" smtClean="0"/>
              <a:t>Click to edit Master text styles</a:t>
            </a:r>
          </a:p>
        </p:txBody>
      </p:sp>
    </p:spTree>
    <p:extLst>
      <p:ext uri="{BB962C8B-B14F-4D97-AF65-F5344CB8AC3E}">
        <p14:creationId xmlns:p14="http://schemas.microsoft.com/office/powerpoint/2010/main" val="322111207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sz="half" idx="1"/>
          </p:nvPr>
        </p:nvSpPr>
        <p:spPr>
          <a:xfrm>
            <a:off x="457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48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130427988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676399"/>
            <a:ext cx="4040188"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251075"/>
            <a:ext cx="4040188"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Text Placeholder 4"/>
          <p:cNvSpPr>
            <a:spLocks noGrp="1"/>
          </p:cNvSpPr>
          <p:nvPr>
            <p:ph type="body" sz="quarter" idx="3"/>
          </p:nvPr>
        </p:nvSpPr>
        <p:spPr>
          <a:xfrm>
            <a:off x="4645025" y="1676399"/>
            <a:ext cx="4041775"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251075"/>
            <a:ext cx="4041775"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194556594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End contact Layout">
    <p:spTree>
      <p:nvGrpSpPr>
        <p:cNvPr id="1" name=""/>
        <p:cNvGrpSpPr/>
        <p:nvPr/>
      </p:nvGrpSpPr>
      <p:grpSpPr>
        <a:xfrm>
          <a:off x="0" y="0"/>
          <a:ext cx="0" cy="0"/>
          <a:chOff x="0" y="0"/>
          <a:chExt cx="0" cy="0"/>
        </a:xfrm>
      </p:grpSpPr>
      <p:grpSp>
        <p:nvGrpSpPr>
          <p:cNvPr id="2" name="Group 7"/>
          <p:cNvGrpSpPr>
            <a:grpSpLocks/>
          </p:cNvGrpSpPr>
          <p:nvPr userDrawn="1"/>
        </p:nvGrpSpPr>
        <p:grpSpPr bwMode="auto">
          <a:xfrm>
            <a:off x="152400" y="152400"/>
            <a:ext cx="8839200" cy="6553200"/>
            <a:chOff x="152400" y="76200"/>
            <a:chExt cx="8839200" cy="6553200"/>
          </a:xfrm>
        </p:grpSpPr>
        <p:sp>
          <p:nvSpPr>
            <p:cNvPr id="3" name="Rectangle 2"/>
            <p:cNvSpPr/>
            <p:nvPr userDrawn="1"/>
          </p:nvSpPr>
          <p:spPr>
            <a:xfrm>
              <a:off x="152400" y="76200"/>
              <a:ext cx="8839200" cy="6553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4" name="Rectangle 3"/>
            <p:cNvSpPr/>
            <p:nvPr userDrawn="1"/>
          </p:nvSpPr>
          <p:spPr>
            <a:xfrm>
              <a:off x="152400" y="76200"/>
              <a:ext cx="8839200" cy="5029200"/>
            </a:xfrm>
            <a:prstGeom prst="rect">
              <a:avLst/>
            </a:prstGeom>
            <a:solidFill>
              <a:srgbClr val="CF1C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5" name="TextBox 4"/>
            <p:cNvSpPr txBox="1"/>
            <p:nvPr userDrawn="1"/>
          </p:nvSpPr>
          <p:spPr>
            <a:xfrm>
              <a:off x="533400" y="498475"/>
              <a:ext cx="4724400" cy="3795911"/>
            </a:xfrm>
            <a:prstGeom prst="rect">
              <a:avLst/>
            </a:prstGeom>
            <a:noFill/>
          </p:spPr>
          <p:txBody>
            <a:bodyPr lIns="0" tIns="0" rIns="0" bIns="0">
              <a:spAutoFit/>
            </a:bodyPr>
            <a:lstStyle/>
            <a:p>
              <a:pPr>
                <a:defRPr/>
              </a:pPr>
              <a:r>
                <a:rPr lang="en-US" sz="2000" b="1" baseline="30000" dirty="0">
                  <a:solidFill>
                    <a:srgbClr val="E8C7B0"/>
                  </a:solidFill>
                  <a:latin typeface="Arial" pitchFamily="34" charset="0"/>
                  <a:cs typeface="Arial" pitchFamily="34" charset="0"/>
                </a:rPr>
                <a:t>FOR FURTHER INFORMATION ON GENDER, PLEASE CONTACT:</a:t>
              </a:r>
            </a:p>
            <a:p>
              <a:pPr>
                <a:defRPr/>
              </a:pPr>
              <a:endParaRPr lang="en-US" sz="2000" b="1" baseline="30000" dirty="0">
                <a:solidFill>
                  <a:srgbClr val="E8C7B0"/>
                </a:solidFill>
                <a:latin typeface="Arial" pitchFamily="34" charset="0"/>
                <a:cs typeface="Arial" pitchFamily="34" charset="0"/>
              </a:endParaRPr>
            </a:p>
            <a:p>
              <a:pPr>
                <a:defRPr/>
              </a:pPr>
              <a:r>
                <a:rPr lang="en-US" sz="2000" baseline="30000" dirty="0">
                  <a:solidFill>
                    <a:prstClr val="white"/>
                  </a:solidFill>
                  <a:latin typeface="Arial" pitchFamily="34" charset="0"/>
                  <a:cs typeface="Arial" pitchFamily="34" charset="0"/>
                </a:rPr>
                <a:t>Matt McMahon, REGIONAL</a:t>
              </a:r>
              <a:r>
                <a:rPr lang="en-US" sz="2000" dirty="0">
                  <a:solidFill>
                    <a:prstClr val="white"/>
                  </a:solidFill>
                  <a:latin typeface="Arial" pitchFamily="34" charset="0"/>
                  <a:cs typeface="Arial" pitchFamily="34" charset="0"/>
                </a:rPr>
                <a:t> </a:t>
              </a:r>
              <a:r>
                <a:rPr lang="en-US" sz="2000" baseline="30000" dirty="0">
                  <a:solidFill>
                    <a:prstClr val="white"/>
                  </a:solidFill>
                  <a:latin typeface="Arial" pitchFamily="34" charset="0"/>
                  <a:cs typeface="Arial" pitchFamily="34" charset="0"/>
                </a:rPr>
                <a:t>GENDER and</a:t>
              </a:r>
              <a:r>
                <a:rPr lang="en-US" sz="2000" dirty="0">
                  <a:solidFill>
                    <a:prstClr val="white"/>
                  </a:solidFill>
                  <a:latin typeface="Arial" pitchFamily="34" charset="0"/>
                  <a:cs typeface="Arial" pitchFamily="34" charset="0"/>
                </a:rPr>
                <a:t> </a:t>
              </a:r>
              <a:r>
                <a:rPr lang="en-US" sz="2000" baseline="30000" dirty="0">
                  <a:solidFill>
                    <a:prstClr val="white"/>
                  </a:solidFill>
                  <a:latin typeface="Arial" pitchFamily="34" charset="0"/>
                  <a:cs typeface="Arial" pitchFamily="34" charset="0"/>
                </a:rPr>
                <a:t> DIVERSITY FOCAL PERSON, IFRC Southeast Asia Regional Delegation</a:t>
              </a:r>
              <a:br>
                <a:rPr lang="en-US" sz="2000" baseline="30000" dirty="0">
                  <a:solidFill>
                    <a:prstClr val="white"/>
                  </a:solidFill>
                  <a:latin typeface="Arial" pitchFamily="34" charset="0"/>
                  <a:cs typeface="Arial" pitchFamily="34" charset="0"/>
                </a:rPr>
              </a:br>
              <a:r>
                <a:rPr lang="en-US" sz="2000" b="1" baseline="30000" dirty="0">
                  <a:solidFill>
                    <a:prstClr val="white"/>
                  </a:solidFill>
                  <a:latin typeface="Arial" pitchFamily="34" charset="0"/>
                  <a:cs typeface="Arial" pitchFamily="34" charset="0"/>
                </a:rPr>
                <a:t>TEL. : +66(0) 2661</a:t>
              </a:r>
              <a:r>
                <a:rPr lang="en-US" sz="2000" b="1" dirty="0">
                  <a:solidFill>
                    <a:prstClr val="white"/>
                  </a:solidFill>
                  <a:latin typeface="Arial" pitchFamily="34" charset="0"/>
                  <a:cs typeface="Arial" pitchFamily="34" charset="0"/>
                </a:rPr>
                <a:t> </a:t>
              </a:r>
              <a:r>
                <a:rPr lang="en-US" sz="2000" b="1" baseline="30000" dirty="0">
                  <a:solidFill>
                    <a:prstClr val="white"/>
                  </a:solidFill>
                  <a:latin typeface="Arial" pitchFamily="34" charset="0"/>
                  <a:cs typeface="Arial" pitchFamily="34" charset="0"/>
                </a:rPr>
                <a:t>8201 ext 104</a:t>
              </a:r>
              <a:r>
                <a:rPr lang="en-US" sz="2000" b="1" dirty="0">
                  <a:solidFill>
                    <a:prstClr val="white"/>
                  </a:solidFill>
                  <a:latin typeface="Arial" pitchFamily="34" charset="0"/>
                  <a:cs typeface="Arial" pitchFamily="34" charset="0"/>
                </a:rPr>
                <a:t> </a:t>
              </a:r>
              <a:endParaRPr lang="en-US" sz="2000" b="1" baseline="30000" dirty="0">
                <a:solidFill>
                  <a:prstClr val="white"/>
                </a:solidFill>
                <a:latin typeface="Arial" pitchFamily="34" charset="0"/>
                <a:cs typeface="Arial" pitchFamily="34" charset="0"/>
              </a:endParaRPr>
            </a:p>
            <a:p>
              <a:pPr>
                <a:defRPr/>
              </a:pPr>
              <a:r>
                <a:rPr lang="en-US" sz="2000" b="1" baseline="30000" dirty="0">
                  <a:solidFill>
                    <a:prstClr val="white"/>
                  </a:solidFill>
                  <a:latin typeface="Arial" pitchFamily="34" charset="0"/>
                  <a:cs typeface="Arial" pitchFamily="34" charset="0"/>
                </a:rPr>
                <a:t>EMAIL: matthew.mcmahon@ifrc.org</a:t>
              </a:r>
            </a:p>
            <a:p>
              <a:pPr>
                <a:defRPr/>
              </a:pPr>
              <a:endParaRPr lang="en-US" sz="2000" b="1" baseline="30000" dirty="0">
                <a:solidFill>
                  <a:prstClr val="white"/>
                </a:solidFill>
                <a:latin typeface="Arial" pitchFamily="34" charset="0"/>
                <a:cs typeface="Arial" pitchFamily="34" charset="0"/>
              </a:endParaRPr>
            </a:p>
            <a:p>
              <a:pPr>
                <a:defRPr/>
              </a:pPr>
              <a:r>
                <a:rPr lang="en-US" sz="2000" b="1" baseline="30000" dirty="0">
                  <a:solidFill>
                    <a:srgbClr val="E8C7B0"/>
                  </a:solidFill>
                  <a:latin typeface="Arial" pitchFamily="34" charset="0"/>
                  <a:cs typeface="Arial" pitchFamily="34" charset="0"/>
                </a:rPr>
                <a:t>THIS PRESENTATION IS PUBLISHED BY</a:t>
              </a:r>
            </a:p>
            <a:p>
              <a:pPr>
                <a:defRPr/>
              </a:pPr>
              <a:r>
                <a:rPr lang="en-US" sz="2000" b="1" baseline="30000" dirty="0">
                  <a:solidFill>
                    <a:prstClr val="white"/>
                  </a:solidFill>
                  <a:latin typeface="Arial" pitchFamily="34" charset="0"/>
                  <a:cs typeface="Arial" pitchFamily="34" charset="0"/>
                </a:rPr>
                <a:t>INTERNATIONAL FEDERATION OF </a:t>
              </a:r>
              <a:br>
                <a:rPr lang="en-US" sz="2000" b="1" baseline="30000" dirty="0">
                  <a:solidFill>
                    <a:prstClr val="white"/>
                  </a:solidFill>
                  <a:latin typeface="Arial" pitchFamily="34" charset="0"/>
                  <a:cs typeface="Arial" pitchFamily="34" charset="0"/>
                </a:rPr>
              </a:br>
              <a:r>
                <a:rPr lang="en-US" sz="2000" b="1" baseline="30000" dirty="0">
                  <a:solidFill>
                    <a:prstClr val="white"/>
                  </a:solidFill>
                  <a:latin typeface="Arial" pitchFamily="34" charset="0"/>
                  <a:cs typeface="Arial" pitchFamily="34" charset="0"/>
                </a:rPr>
                <a:t>RED CROSS AND RED CRESCENT SOCIETIES</a:t>
              </a:r>
            </a:p>
            <a:p>
              <a:pPr>
                <a:defRPr/>
              </a:pPr>
              <a:r>
                <a:rPr lang="en-US" sz="2000" b="1" baseline="30000" dirty="0">
                  <a:solidFill>
                    <a:prstClr val="white"/>
                  </a:solidFill>
                  <a:latin typeface="Arial" pitchFamily="34" charset="0"/>
                  <a:cs typeface="Arial" pitchFamily="34" charset="0"/>
                </a:rPr>
                <a:t>P.O. BOX 372</a:t>
              </a:r>
            </a:p>
            <a:p>
              <a:pPr>
                <a:defRPr/>
              </a:pPr>
              <a:r>
                <a:rPr lang="en-US" sz="2000" b="1" baseline="30000" dirty="0">
                  <a:solidFill>
                    <a:prstClr val="white"/>
                  </a:solidFill>
                  <a:latin typeface="Arial" pitchFamily="34" charset="0"/>
                  <a:cs typeface="Arial" pitchFamily="34" charset="0"/>
                </a:rPr>
                <a:t>CH-1211 GENEVA 19</a:t>
              </a:r>
            </a:p>
            <a:p>
              <a:pPr>
                <a:defRPr/>
              </a:pPr>
              <a:r>
                <a:rPr lang="en-US" sz="2000" b="1" baseline="30000" dirty="0">
                  <a:solidFill>
                    <a:prstClr val="white"/>
                  </a:solidFill>
                  <a:latin typeface="Arial" pitchFamily="34" charset="0"/>
                  <a:cs typeface="Arial" pitchFamily="34" charset="0"/>
                </a:rPr>
                <a:t>SWITZERLAND</a:t>
              </a:r>
            </a:p>
            <a:p>
              <a:pPr>
                <a:defRPr/>
              </a:pPr>
              <a:endParaRPr lang="en-US" sz="2000" b="1" baseline="30000" dirty="0">
                <a:solidFill>
                  <a:prstClr val="white"/>
                </a:solidFill>
                <a:latin typeface="Arial" pitchFamily="34" charset="0"/>
                <a:cs typeface="Arial" pitchFamily="34" charset="0"/>
              </a:endParaRPr>
            </a:p>
            <a:p>
              <a:pPr>
                <a:defRPr/>
              </a:pPr>
              <a:r>
                <a:rPr lang="en-US" sz="2000" b="1" baseline="30000" dirty="0">
                  <a:solidFill>
                    <a:prstClr val="white"/>
                  </a:solidFill>
                  <a:latin typeface="Arial" pitchFamily="34" charset="0"/>
                  <a:cs typeface="Arial" pitchFamily="34" charset="0"/>
                </a:rPr>
                <a:t>TEL.: +41 22 730 42 22</a:t>
              </a:r>
            </a:p>
            <a:p>
              <a:pPr>
                <a:defRPr/>
              </a:pPr>
              <a:r>
                <a:rPr lang="en-US" sz="2000" b="1" baseline="30000" dirty="0">
                  <a:solidFill>
                    <a:prstClr val="white"/>
                  </a:solidFill>
                  <a:latin typeface="Arial" pitchFamily="34" charset="0"/>
                  <a:cs typeface="Arial" pitchFamily="34" charset="0"/>
                </a:rPr>
                <a:t>FAX.: +41 22 733 03 95</a:t>
              </a:r>
              <a:endParaRPr lang="en-US" sz="2000" dirty="0">
                <a:solidFill>
                  <a:prstClr val="white"/>
                </a:solidFill>
                <a:latin typeface="Arial" pitchFamily="34" charset="0"/>
                <a:cs typeface="Arial" pitchFamily="34" charset="0"/>
              </a:endParaRPr>
            </a:p>
          </p:txBody>
        </p:sp>
        <p:pic>
          <p:nvPicPr>
            <p:cNvPr id="6" name="Picture 15" descr="SLCM-icons logo-EN.jpg"/>
            <p:cNvPicPr>
              <a:picLocks noChangeAspect="1"/>
            </p:cNvPicPr>
            <p:nvPr userDrawn="1"/>
          </p:nvPicPr>
          <p:blipFill>
            <a:blip r:embed="rId2" cstate="print"/>
            <a:srcRect/>
            <a:stretch>
              <a:fillRect/>
            </a:stretch>
          </p:blipFill>
          <p:spPr bwMode="auto">
            <a:xfrm>
              <a:off x="457200" y="5486400"/>
              <a:ext cx="1905000" cy="983078"/>
            </a:xfrm>
            <a:prstGeom prst="rect">
              <a:avLst/>
            </a:prstGeom>
            <a:noFill/>
            <a:ln w="9525">
              <a:noFill/>
              <a:miter lim="800000"/>
              <a:headEnd/>
              <a:tailEnd/>
            </a:ln>
          </p:spPr>
        </p:pic>
        <p:pic>
          <p:nvPicPr>
            <p:cNvPr id="7" name="Picture 16" descr="IFRC_logo_EN.jpg"/>
            <p:cNvPicPr>
              <a:picLocks noChangeAspect="1"/>
            </p:cNvPicPr>
            <p:nvPr userDrawn="1"/>
          </p:nvPicPr>
          <p:blipFill>
            <a:blip r:embed="rId3" cstate="print"/>
            <a:srcRect/>
            <a:stretch>
              <a:fillRect/>
            </a:stretch>
          </p:blipFill>
          <p:spPr bwMode="auto">
            <a:xfrm>
              <a:off x="5715000" y="6096000"/>
              <a:ext cx="3157728" cy="295815"/>
            </a:xfrm>
            <a:prstGeom prst="rect">
              <a:avLst/>
            </a:prstGeom>
            <a:noFill/>
            <a:ln w="9525">
              <a:noFill/>
              <a:miter lim="800000"/>
              <a:headEnd/>
              <a:tailEnd/>
            </a:ln>
          </p:spPr>
        </p:pic>
      </p:grpSp>
    </p:spTree>
    <p:extLst>
      <p:ext uri="{BB962C8B-B14F-4D97-AF65-F5344CB8AC3E}">
        <p14:creationId xmlns:p14="http://schemas.microsoft.com/office/powerpoint/2010/main" val="339957024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2"/>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Click to edit Master title style</a:t>
            </a:r>
            <a:endParaRPr lang="en-GB" dirty="0"/>
          </a:p>
        </p:txBody>
      </p:sp>
    </p:spTree>
    <p:extLst>
      <p:ext uri="{BB962C8B-B14F-4D97-AF65-F5344CB8AC3E}">
        <p14:creationId xmlns:p14="http://schemas.microsoft.com/office/powerpoint/2010/main" val="40996091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3600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image" Target="../media/image1.png"/><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image" Target="../media/image1.png"/><Relationship Id="rId5" Type="http://schemas.openxmlformats.org/officeDocument/2006/relationships/slideLayout" Target="../slideLayouts/slideLayout23.xml"/><Relationship Id="rId10" Type="http://schemas.openxmlformats.org/officeDocument/2006/relationships/theme" Target="../theme/theme3.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26" name="Group 14"/>
          <p:cNvGrpSpPr>
            <a:grpSpLocks/>
          </p:cNvGrpSpPr>
          <p:nvPr userDrawn="1"/>
        </p:nvGrpSpPr>
        <p:grpSpPr bwMode="auto">
          <a:xfrm>
            <a:off x="152400" y="5943600"/>
            <a:ext cx="8839200" cy="787400"/>
            <a:chOff x="152400" y="5918015"/>
            <a:chExt cx="8839200" cy="787585"/>
          </a:xfrm>
        </p:grpSpPr>
        <p:sp>
          <p:nvSpPr>
            <p:cNvPr id="9" name="Rectangle 8"/>
            <p:cNvSpPr/>
            <p:nvPr userDrawn="1"/>
          </p:nvSpPr>
          <p:spPr bwMode="auto">
            <a:xfrm>
              <a:off x="152400" y="5918015"/>
              <a:ext cx="8839200" cy="787585"/>
            </a:xfrm>
            <a:prstGeom prst="rect">
              <a:avLst/>
            </a:prstGeom>
            <a:solidFill>
              <a:srgbClr val="DB0000"/>
            </a:solidFill>
            <a:ln w="9525" cap="flat" cmpd="sng" algn="ctr">
              <a:solidFill>
                <a:schemeClr val="bg1"/>
              </a:solidFill>
              <a:prstDash val="solid"/>
              <a:round/>
              <a:headEnd type="none" w="med" len="med"/>
              <a:tailEnd type="none" w="med" len="med"/>
            </a:ln>
            <a:effectLst/>
          </p:spPr>
          <p:txBody>
            <a:bodyPr/>
            <a:lstStyle/>
            <a:p>
              <a:pPr marL="342900" indent="-342900">
                <a:spcBef>
                  <a:spcPct val="20000"/>
                </a:spcBef>
                <a:buFontTx/>
                <a:buChar char="•"/>
                <a:defRPr/>
              </a:pPr>
              <a:endParaRPr lang="en-US" sz="3200" dirty="0">
                <a:solidFill>
                  <a:prstClr val="black"/>
                </a:solidFill>
                <a:latin typeface="Arial" charset="0"/>
                <a:cs typeface="Arial" charset="0"/>
              </a:endParaRPr>
            </a:p>
          </p:txBody>
        </p:sp>
        <p:sp>
          <p:nvSpPr>
            <p:cNvPr id="10" name="TextBox 9"/>
            <p:cNvSpPr txBox="1"/>
            <p:nvPr userDrawn="1"/>
          </p:nvSpPr>
          <p:spPr bwMode="auto">
            <a:xfrm>
              <a:off x="304800" y="6106972"/>
              <a:ext cx="3124200" cy="369974"/>
            </a:xfrm>
            <a:prstGeom prst="rect">
              <a:avLst/>
            </a:prstGeom>
            <a:noFill/>
          </p:spPr>
          <p:txBody>
            <a:bodyPr lIns="0" tIns="0" rIns="0" bIns="0">
              <a:spAutoFit/>
            </a:bodyPr>
            <a:lstStyle/>
            <a:p>
              <a:pPr>
                <a:defRPr/>
              </a:pPr>
              <a:r>
                <a:rPr lang="en-US" sz="1200" b="1" dirty="0">
                  <a:solidFill>
                    <a:srgbClr val="551C15"/>
                  </a:solidFill>
                  <a:latin typeface="Arial Rounded MT Bold" pitchFamily="-110" charset="0"/>
                  <a:ea typeface="Arial Rounded MT Bold" pitchFamily="-110" charset="0"/>
                  <a:cs typeface="Arial Rounded MT Bold" pitchFamily="-110" charset="0"/>
                </a:rPr>
                <a:t>www.ifrc.org</a:t>
              </a:r>
            </a:p>
            <a:p>
              <a:pPr>
                <a:defRPr/>
              </a:pPr>
              <a:r>
                <a:rPr lang="en-US" sz="1200" b="1" dirty="0">
                  <a:solidFill>
                    <a:prstClr val="white"/>
                  </a:solidFill>
                  <a:latin typeface="Arial Rounded MT Bold" pitchFamily="-110" charset="0"/>
                  <a:ea typeface="Arial Rounded MT Bold" pitchFamily="-110" charset="0"/>
                  <a:cs typeface="Arial Rounded MT Bold" pitchFamily="-110" charset="0"/>
                </a:rPr>
                <a:t>Saving lives, changing minds.</a:t>
              </a:r>
              <a:endParaRPr lang="en-US" sz="1200" dirty="0">
                <a:solidFill>
                  <a:prstClr val="white"/>
                </a:solidFill>
                <a:latin typeface="Arial Rounded MT Bold" pitchFamily="-110" charset="0"/>
                <a:ea typeface="Arial Rounded MT Bold" pitchFamily="-110" charset="0"/>
                <a:cs typeface="Arial Rounded MT Bold" pitchFamily="-110" charset="0"/>
              </a:endParaRPr>
            </a:p>
          </p:txBody>
        </p:sp>
        <p:pic>
          <p:nvPicPr>
            <p:cNvPr id="1034" name="Picture 14" descr="IFRC_logo_EN.gif"/>
            <p:cNvPicPr>
              <a:picLocks noChangeAspect="1"/>
            </p:cNvPicPr>
            <p:nvPr userDrawn="1"/>
          </p:nvPicPr>
          <p:blipFill>
            <a:blip r:embed="rId11" cstate="print"/>
            <a:srcRect/>
            <a:stretch>
              <a:fillRect/>
            </a:stretch>
          </p:blipFill>
          <p:spPr bwMode="auto">
            <a:xfrm>
              <a:off x="5638800" y="6146669"/>
              <a:ext cx="3225331" cy="304800"/>
            </a:xfrm>
            <a:prstGeom prst="rect">
              <a:avLst/>
            </a:prstGeom>
            <a:noFill/>
            <a:ln w="9525">
              <a:noFill/>
              <a:miter lim="800000"/>
              <a:headEnd/>
              <a:tailEnd/>
            </a:ln>
          </p:spPr>
        </p:pic>
      </p:grpSp>
      <p:sp>
        <p:nvSpPr>
          <p:cNvPr id="1027" name="Title Placeholder 1"/>
          <p:cNvSpPr>
            <a:spLocks noGrp="1"/>
          </p:cNvSpPr>
          <p:nvPr>
            <p:ph type="title"/>
          </p:nvPr>
        </p:nvSpPr>
        <p:spPr bwMode="auto">
          <a:xfrm>
            <a:off x="1828800" y="350838"/>
            <a:ext cx="6858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br>
              <a:rPr lang="en-US" smtClean="0"/>
            </a:br>
            <a:r>
              <a:rPr lang="en-US" smtClean="0"/>
              <a:t>(possible two lines)</a:t>
            </a:r>
            <a:endParaRPr lang="en-GB" smtClean="0"/>
          </a:p>
        </p:txBody>
      </p:sp>
      <p:sp>
        <p:nvSpPr>
          <p:cNvPr id="1028" name="Text Placeholder 2"/>
          <p:cNvSpPr>
            <a:spLocks noGrp="1"/>
          </p:cNvSpPr>
          <p:nvPr>
            <p:ph type="body" idx="1"/>
          </p:nvPr>
        </p:nvSpPr>
        <p:spPr bwMode="auto">
          <a:xfrm>
            <a:off x="1828800" y="1676400"/>
            <a:ext cx="68580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grpSp>
        <p:nvGrpSpPr>
          <p:cNvPr id="1029" name="Group 16"/>
          <p:cNvGrpSpPr>
            <a:grpSpLocks/>
          </p:cNvGrpSpPr>
          <p:nvPr userDrawn="1"/>
        </p:nvGrpSpPr>
        <p:grpSpPr bwMode="auto">
          <a:xfrm>
            <a:off x="339725" y="339725"/>
            <a:ext cx="1260475" cy="1260475"/>
            <a:chOff x="228600" y="228600"/>
            <a:chExt cx="1260000" cy="1260000"/>
          </a:xfrm>
        </p:grpSpPr>
        <p:sp>
          <p:nvSpPr>
            <p:cNvPr id="18" name="Oval 17"/>
            <p:cNvSpPr/>
            <p:nvPr userDrawn="1"/>
          </p:nvSpPr>
          <p:spPr>
            <a:xfrm>
              <a:off x="228600" y="228600"/>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19" name="TextBox 18"/>
            <p:cNvSpPr txBox="1"/>
            <p:nvPr userDrawn="1"/>
          </p:nvSpPr>
          <p:spPr>
            <a:xfrm>
              <a:off x="392447" y="704768"/>
              <a:ext cx="932305" cy="307661"/>
            </a:xfrm>
            <a:prstGeom prst="rect">
              <a:avLst/>
            </a:prstGeom>
            <a:noFill/>
          </p:spPr>
          <p:txBody>
            <a:bodyPr wrap="square" lIns="0" tIns="0" rIns="0" bIns="0">
              <a:spAutoFit/>
            </a:bodyPr>
            <a:lstStyle/>
            <a:p>
              <a:pPr algn="ctr">
                <a:defRPr/>
              </a:pPr>
              <a:r>
                <a:rPr lang="en-US" sz="1000" b="1" dirty="0">
                  <a:solidFill>
                    <a:prstClr val="white"/>
                  </a:solidFill>
                  <a:latin typeface="Arial" pitchFamily="34" charset="0"/>
                  <a:cs typeface="Arial" pitchFamily="34" charset="0"/>
                </a:rPr>
                <a:t> Gender and Diversity</a:t>
              </a:r>
            </a:p>
          </p:txBody>
        </p:sp>
      </p:grpSp>
      <p:sp>
        <p:nvSpPr>
          <p:cNvPr id="37890" name="AutoShape 2" descr="data:image/jpeg;base64,/9j/4AAQSkZJRgABAQAAAQABAAD/2wCEAAkGBwgHBhUSBwgTFhUWGSEPGRUYDR4YHxofICQqKB8hHyoYJigiHBwlJyQfIT0tJSs3OjAzGiozRDMuNygtLywBCgoKDQwOGg8PGjclICUyMjg3Mjg3Nzc1NzQ3NDc0NzgxNzY3NzczKzc1NzcsMzQ0MCw0LTg4LDQ0NCsrLCwrNP/AABEIAKAAoAMBIgACEQEDEQH/xAAcAAEAAgIDAQAAAAAAAAAAAAAABQYEBwEDCAL/xAA8EAACAgEDAgMFAg0DBQAAAAABAgADBAUREgYhEzFRFCIyQXEjkQcVFjM2QlVhYnOBk9FSkrEXQ1SCof/EABoBAQACAwEAAAAAAAAAAAAAAAAEBQIDBgH/xAAmEQEAAQQBAwMFAQAAAAAAAAAAAQIDBBEFEhMxIUFRBjJx0fFh/9oADAMBAAIRAxEAPwDeMREBERAREQEREBERAREQEREBERAREQEREBERAREQEREBERAREQEREBERAREQEREBERAREQEREBERAREQEx/bcT/yq/7gmRPMVnZzt6yNkZHZ16b2u+H4iOR6919PTr2353+npZczFdtkyUJPbYWCd8889G/pVjfzFnoae497uxM6018vxkcfcpoirq3G/GiIiSFQREQEREBERAREQEREBERASC1Lq7RNMzDVm5nF18xxPz+knZon8Jn6Y2/+v/Ej5N2bVO4XHC8fbzr827kzERG/T8w2h+X3TX7RH+w/4mh3O7nb1nESrvX6ruur2d3xvE2eP6u1Mz1a8/5v9pPpnKpwuoKLMl9lVwxO3kJub8vumv2iP9h/xNDRPbORVajUMOR4axn1xXcmY1GvT+PQ+j9TaRrOQU07K5MByI4kdv6yYmnfwOfpBZ/KP/Im4paY9yblHVLg+XwreFkzZtzMxqPJERN6rIiICIiAiIgIiICIiAmvuqvweZOu6299eoIobb3TWTtsPrNgxNdy3TcjVSVh5t7Drm5ZnU601R/0ly/2tX/ZP+Zrhhxbb+k9PTzFZ+cP1lbl2aLeumHb/T3JZOb3O/VvWtekR538MnSMFtT1OulLApsYJuRvtvL7/wBJcv8Aa1f9o/5lQ6N/SrG/mLPQ0yxLFFymZqhp+oOUysO7RTZq1Ex8RPupPRPRF/TWpNbbmq4ZOGwQj5j1Mu0RLGi3TbjppcblZd3Lud27O5IiJmjEREBERAREQESH6k1v8TU1ijFNt1z+BVUHC8m2J7k78VABJOx8vIntMbA6hya3uHUmmjF8JBd4vj+JUyHsffKoAwI7qR5EHvv2CwxIVerOn2083jWKfCDeEX8QbBtt9j6Hbv3nL9V6AmmLkNq9PguxrV/EGzMPMD1I2P3QJmJC5/Veg4GJXZk6tSq3DlUTcALB/D6juO/75j6d1biXad4+otXRX4VV5LZIJXxQdlYbDbuNgf1vQbQLFKcfwa9OE/mrP7xktb1d07TgrdbrNIrclFc2jYlfiH1HpMs6vi2aI2Vg2rbWK2uUq3ZgoJ7H+kwqt01/dG0ixl38ffZrmnfwhcDoDQsDNS3Hrs5IQ43tJ7iWqU7TusNTtqxrdT0BaqcoqiWLnC0qXG68l4L2Pl2J29JPYvUOjZeptjY2p1Ncm/KsWAsNvP7vn6T2mimj7Y08v5N7ImJu1TVMfKTiV3C6x0rU9erxtIyq7uSWO7pcDwNZTYEAd+XM99/1Pn8uNQ6h1A6y+NoGkLe1Sh7WfL8FULb8VB4uWYgEnsNu3fvMmhY4kDh9V6a9FP4yf2a273Vou9x+XLiQAfi97YAjsdwZ34XVGg572DD1alzUC77Wj3QOxP0Gx7wJeJCU9X9O3ae19Ws0mtCEZ/FGwLfCD89z8vWSWnZ+JqeGtun5K2Vt3Dq24P3QMmIiAiJVLNc1/UMq/wDJ/AoNeOxp3ttZWtdRuwTiCFA+Hc79/l2gZfVmnZ+Sce/SER7ca3xhU78BYpUqy8tjxPfcHY/Dt85EavjdWazh3N7NXUu1a1UeIjsdnDWPyZSivt2UbEAjcyWXrHSa7lr1B2pu8MZD1Oh3rUgk8yN1AGxG+/nt6idf5Y6dk4jNgXAMpr3W6t6vdsbirAMu5Vu+xA2J+cCD0np3V21Qvn4Z4HKrzd7MsWtstbL37DZg3E7Dt37eUZug6/j6mbMOndGyLr2Fd6VuQ6oE2Z1PFdw/Lbv5ectOL1NpOXkJXj5O72M9QTgeQNfx8h+qF7dz6j1mJ1Breo4eu0YumU0E212XFrrWUDgVGw4g7k8v/kCraF051DomOp/FddrNjNgspyhsh5sQd2HvVuG7/Pt5Gc19LdQYWMDj1qSEw0YLYvM+CHFnAuCqsCy7EjuNx2Oxlh03rKo4VraxWqPXecIClmuFrBQ32QVeTdj3G3bifSSuB1DpeoW1riZPJrVd1HEg/ZkBwd/hZSQCD33gVPQOmtXr1qq3UcMAV5FuTu2V4zbWVqqncgEtuDv9e3aTelaLl4nS+TQ6KHsfJdAG7bWu5T6dmH0nbZ1roFWLXY2YeFlftIIpY7V/632HuLv23baduT1domLeEtzPNVsLCtiqB/gLsBtXy+XIjeBXMLoVNOw9OswsFBkY7obSLT8PErZtvuD57/0kdp/RWtew04mUDxoFoGQckFSWRlVkRQGDNzJPInb+IkEbB1nWMLRscPnWEcm8NVWsuzt57Kqgsx2BOwHykdZ1loaY6OMlmDK1my0OxVUOzlwoJQKex5bbEQInQNL1g63iWZ2lV0pjYz4ZK3hizHhtsAB7g4Ejf/Ue3rlX4ut6L1BkXaVp65FeSFcqcgVFLFHH5g7ow2+nHyO8zc3rLQsK7jfmHsq2lhUzKqP8LsVBCofU9p329T6TVqfgPkHmHFJPhNwDt8KFtuIc7jsTv3HrAhsbp/V8rKWzWbq2sOJbjmxR+be1wQE8jxUdt/ntIh+mta1HT6asnR8dBi4lmJxN+63M6qoA4AMlfu77nvuR27d5/L6208avTj4Dc2stahmKsFHBWLlW24uVZQpAPblO4dZaTj4lTZ+WoZ6lyGNaO6IreTMQPcQ99i22+0CsDp7XbVdrsOxkD1PWr5q+0LwDhiltYG+3IbCwtuC/rLf0hiahh6Rx1X4y7v34FtidxzNaqpc+ZIHmfn5z5u6v0SjUzRZlnmrrS32TFVZ9uAZgOK8txtue8YvV2i5eo+BRkkv4jY35lgviJvyTkRx5DYnbfyG8CdiQ2mdT6RqmZ4WFlbsQWU+GwWwL8RrYjjYB23Kk+YkzASntpnU+k5WQug+zPXkO16tbYyNQzAcuyqfFXf3h3HntLhECj5HReblYmbVkajy9pxacQXMN2L1h+TMB2AJYeR9Z153Tmv69lNfqlePU4WqhUS5rAQlosdiSq7b7AAbfUy+RAo+ndI6jT1JbmZVlROWGpyK1JXgn/aNbABi4A2YnbffcbcQJlX9EYNusYxsx0sx6a7UKXMbTysZCD9pvvtxPme28t0QKHV0lqOkZZt0WmgrVkvkU45tKL4dlaq6ghT4bBwXGwI94+s4o6Z17A1CrLxRjveTeba2uZUXxypHEhSW4cAD2HLfftL7EDTuXRl9FYD4/tFDWXYKYhV0tG7V+IB4PFSLWPMjh2IOx8jJK/oLVL0dEC8MlKvELZtqeEVrVHBrT3L9wo23I2Pz2222hECB6m0zOycrHyNLWtrMd2YV2OUVwy7EcgG4sOxB2PzHzlZ1bpbqXUG+2soPiVPUwTIsx1qZ2J3IrG+QNiBsxG5G/zmxIga+bovVLdDzK3eoPkYdGEo8QkBqlYEk8R2PIfKfOsdK9QZertZX4bqMmvNRmz7FBVGVhX4aqUVu23M7/AEmw4gUHT+l9ex1xMaz2f2fDtaxbfFbnapR1XdeOyMOfc8jv+6Rtv4P9Xpq44zVv4uNViOTm21LW1alSStfa9CGPutttt+8zaEQKbd0nl/i7IqptT7TJqyV3J+GtagQf4vsz94nP5KZb6clVlq9s23NYhj8FjWEAdviAcfdLjECgdH9G6lpGfR7cU4YqNUr+2W2mwkAAqj+7jgAdwu++48gJf4iAiIgIiICIiAiIgIiICIiAiIgIiICIiAiIgIiICIiAiIgIiICIiAiIgIiICIiAiIgIiIH/2Q=="/>
          <p:cNvSpPr>
            <a:spLocks noChangeAspect="1" noChangeArrowheads="1"/>
          </p:cNvSpPr>
          <p:nvPr userDrawn="1"/>
        </p:nvSpPr>
        <p:spPr bwMode="auto">
          <a:xfrm>
            <a:off x="155575" y="-914400"/>
            <a:ext cx="1905000" cy="1905000"/>
          </a:xfrm>
          <a:prstGeom prst="rect">
            <a:avLst/>
          </a:prstGeom>
          <a:noFill/>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en-GB" dirty="0">
              <a:solidFill>
                <a:prstClr val="black"/>
              </a:solidFill>
              <a:latin typeface="Arial" charset="0"/>
              <a:cs typeface="Arial" charset="0"/>
            </a:endParaRPr>
          </a:p>
        </p:txBody>
      </p:sp>
      <p:sp>
        <p:nvSpPr>
          <p:cNvPr id="37892" name="AutoShape 4" descr="data:image/jpeg;base64,/9j/4AAQSkZJRgABAQAAAQABAAD/2wCEAAkGBwgHBhUSBwgTFhUWGSEPGRUYDR4YHxofICQqKB8hHyoYJigiHBwlJyQfIT0tJSs3OjAzGiozRDMuNygtLywBCgoKDQwOGg8PGjclICUyMjg3Mjg3Nzc1NzQ3NDc0NzgxNzY3NzczKzc1NzcsMzQ0MCw0LTg4LDQ0NCsrLCwrNP/AABEIAKAAoAMBIgACEQEDEQH/xAAcAAEAAgIDAQAAAAAAAAAAAAAABQYEBwEDCAL/xAA8EAACAgEDAgMFAg0DBQAAAAABAgADBAUREgYhEzFRFCIyQXEjkQcVFjM2QlVhYnOBk9FSkrEXQ1SCof/EABoBAQACAwEAAAAAAAAAAAAAAAAEBQIDBgH/xAAmEQEAAQQBAwMFAQAAAAAAAAAAAQIDBBEFEhMxIUFRBjJx0fFh/9oADAMBAAIRAxEAPwDeMREBERAREQEREBERAREQEREBERAREQEREBERAREQEREBERAREQEREBERAREQEREBERAREQEREBERAREQEx/bcT/yq/7gmRPMVnZzt6yNkZHZ16b2u+H4iOR6919PTr2353+npZczFdtkyUJPbYWCd8889G/pVjfzFnoae497uxM6018vxkcfcpoirq3G/GiIiSFQREQEREBERAREQEREBERASC1Lq7RNMzDVm5nF18xxPz+knZon8Jn6Y2/+v/Ej5N2bVO4XHC8fbzr827kzERG/T8w2h+X3TX7RH+w/4mh3O7nb1nESrvX6ruur2d3xvE2eP6u1Mz1a8/5v9pPpnKpwuoKLMl9lVwxO3kJub8vumv2iP9h/xNDRPbORVajUMOR4axn1xXcmY1GvT+PQ+j9TaRrOQU07K5MByI4kdv6yYmnfwOfpBZ/KP/Im4paY9yblHVLg+XwreFkzZtzMxqPJERN6rIiICIiAiIgIiICIiAmvuqvweZOu6299eoIobb3TWTtsPrNgxNdy3TcjVSVh5t7Drm5ZnU601R/0ly/2tX/ZP+Zrhhxbb+k9PTzFZ+cP1lbl2aLeumHb/T3JZOb3O/VvWtekR538MnSMFtT1OulLApsYJuRvtvL7/wBJcv8Aa1f9o/5lQ6N/SrG/mLPQ0yxLFFymZqhp+oOUysO7RTZq1Ex8RPupPRPRF/TWpNbbmq4ZOGwQj5j1Mu0RLGi3TbjppcblZd3Lud27O5IiJmjEREBERAREQESH6k1v8TU1ijFNt1z+BVUHC8m2J7k78VABJOx8vIntMbA6hya3uHUmmjF8JBd4vj+JUyHsffKoAwI7qR5EHvv2CwxIVerOn2083jWKfCDeEX8QbBtt9j6Hbv3nL9V6AmmLkNq9PguxrV/EGzMPMD1I2P3QJmJC5/Veg4GJXZk6tSq3DlUTcALB/D6juO/75j6d1biXad4+otXRX4VV5LZIJXxQdlYbDbuNgf1vQbQLFKcfwa9OE/mrP7xktb1d07TgrdbrNIrclFc2jYlfiH1HpMs6vi2aI2Vg2rbWK2uUq3ZgoJ7H+kwqt01/dG0ixl38ffZrmnfwhcDoDQsDNS3Hrs5IQ43tJ7iWqU7TusNTtqxrdT0BaqcoqiWLnC0qXG68l4L2Pl2J29JPYvUOjZeptjY2p1Ncm/KsWAsNvP7vn6T2mimj7Y08v5N7ImJu1TVMfKTiV3C6x0rU9erxtIyq7uSWO7pcDwNZTYEAd+XM99/1Pn8uNQ6h1A6y+NoGkLe1Sh7WfL8FULb8VB4uWYgEnsNu3fvMmhY4kDh9V6a9FP4yf2a273Vou9x+XLiQAfi97YAjsdwZ34XVGg572DD1alzUC77Wj3QOxP0Gx7wJeJCU9X9O3ae19Ws0mtCEZ/FGwLfCD89z8vWSWnZ+JqeGtun5K2Vt3Dq24P3QMmIiAiJVLNc1/UMq/wDJ/AoNeOxp3ttZWtdRuwTiCFA+Hc79/l2gZfVmnZ+Sce/SER7ca3xhU78BYpUqy8tjxPfcHY/Dt85EavjdWazh3N7NXUu1a1UeIjsdnDWPyZSivt2UbEAjcyWXrHSa7lr1B2pu8MZD1Oh3rUgk8yN1AGxG+/nt6idf5Y6dk4jNgXAMpr3W6t6vdsbirAMu5Vu+xA2J+cCD0np3V21Qvn4Z4HKrzd7MsWtstbL37DZg3E7Dt37eUZug6/j6mbMOndGyLr2Fd6VuQ6oE2Z1PFdw/Lbv5ectOL1NpOXkJXj5O72M9QTgeQNfx8h+qF7dz6j1mJ1Breo4eu0YumU0E212XFrrWUDgVGw4g7k8v/kCraF051DomOp/FddrNjNgspyhsh5sQd2HvVuG7/Pt5Gc19LdQYWMDj1qSEw0YLYvM+CHFnAuCqsCy7EjuNx2Oxlh03rKo4VraxWqPXecIClmuFrBQ32QVeTdj3G3bifSSuB1DpeoW1riZPJrVd1HEg/ZkBwd/hZSQCD33gVPQOmtXr1qq3UcMAV5FuTu2V4zbWVqqncgEtuDv9e3aTelaLl4nS+TQ6KHsfJdAG7bWu5T6dmH0nbZ1roFWLXY2YeFlftIIpY7V/632HuLv23baduT1domLeEtzPNVsLCtiqB/gLsBtXy+XIjeBXMLoVNOw9OswsFBkY7obSLT8PErZtvuD57/0kdp/RWtew04mUDxoFoGQckFSWRlVkRQGDNzJPInb+IkEbB1nWMLRscPnWEcm8NVWsuzt57Kqgsx2BOwHykdZ1loaY6OMlmDK1my0OxVUOzlwoJQKex5bbEQInQNL1g63iWZ2lV0pjYz4ZK3hizHhtsAB7g4Ejf/Ue3rlX4ut6L1BkXaVp65FeSFcqcgVFLFHH5g7ow2+nHyO8zc3rLQsK7jfmHsq2lhUzKqP8LsVBCofU9p329T6TVqfgPkHmHFJPhNwDt8KFtuIc7jsTv3HrAhsbp/V8rKWzWbq2sOJbjmxR+be1wQE8jxUdt/ntIh+mta1HT6asnR8dBi4lmJxN+63M6qoA4AMlfu77nvuR27d5/L6208avTj4Dc2stahmKsFHBWLlW24uVZQpAPblO4dZaTj4lTZ+WoZ6lyGNaO6IreTMQPcQ99i22+0CsDp7XbVdrsOxkD1PWr5q+0LwDhiltYG+3IbCwtuC/rLf0hiahh6Rx1X4y7v34FtidxzNaqpc+ZIHmfn5z5u6v0SjUzRZlnmrrS32TFVZ9uAZgOK8txtue8YvV2i5eo+BRkkv4jY35lgviJvyTkRx5DYnbfyG8CdiQ2mdT6RqmZ4WFlbsQWU+GwWwL8RrYjjYB23Kk+YkzASntpnU+k5WQug+zPXkO16tbYyNQzAcuyqfFXf3h3HntLhECj5HReblYmbVkajy9pxacQXMN2L1h+TMB2AJYeR9Z153Tmv69lNfqlePU4WqhUS5rAQlosdiSq7b7AAbfUy+RAo+ndI6jT1JbmZVlROWGpyK1JXgn/aNbABi4A2YnbffcbcQJlX9EYNusYxsx0sx6a7UKXMbTysZCD9pvvtxPme28t0QKHV0lqOkZZt0WmgrVkvkU45tKL4dlaq6ghT4bBwXGwI94+s4o6Z17A1CrLxRjveTeba2uZUXxypHEhSW4cAD2HLfftL7EDTuXRl9FYD4/tFDWXYKYhV0tG7V+IB4PFSLWPMjh2IOx8jJK/oLVL0dEC8MlKvELZtqeEVrVHBrT3L9wo23I2Pz2222hECB6m0zOycrHyNLWtrMd2YV2OUVwy7EcgG4sOxB2PzHzlZ1bpbqXUG+2soPiVPUwTIsx1qZ2J3IrG+QNiBsxG5G/zmxIga+bovVLdDzK3eoPkYdGEo8QkBqlYEk8R2PIfKfOsdK9QZertZX4bqMmvNRmz7FBVGVhX4aqUVu23M7/AEmw4gUHT+l9ex1xMaz2f2fDtaxbfFbnapR1XdeOyMOfc8jv+6Rtv4P9Xpq44zVv4uNViOTm21LW1alSStfa9CGPutttt+8zaEQKbd0nl/i7IqptT7TJqyV3J+GtagQf4vsz94nP5KZb6clVlq9s23NYhj8FjWEAdviAcfdLjECgdH9G6lpGfR7cU4YqNUr+2W2mwkAAqj+7jgAdwu++48gJf4iAiIgIiICIiAiIgIiICIiAiIgIiICIiAiIgIiICIiAiIgIiICIiAiIgIiICIiAiIgIiIH/2Q=="/>
          <p:cNvSpPr>
            <a:spLocks noChangeAspect="1" noChangeArrowheads="1"/>
          </p:cNvSpPr>
          <p:nvPr userDrawn="1"/>
        </p:nvSpPr>
        <p:spPr bwMode="auto">
          <a:xfrm>
            <a:off x="155575" y="-1219200"/>
            <a:ext cx="1905000" cy="1905000"/>
          </a:xfrm>
          <a:prstGeom prst="rect">
            <a:avLst/>
          </a:prstGeom>
          <a:noFill/>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en-GB" dirty="0">
              <a:solidFill>
                <a:prstClr val="black"/>
              </a:solidFill>
              <a:latin typeface="Arial" charset="0"/>
              <a:cs typeface="Arial" charset="0"/>
            </a:endParaRPr>
          </a:p>
        </p:txBody>
      </p:sp>
    </p:spTree>
    <p:extLst>
      <p:ext uri="{BB962C8B-B14F-4D97-AF65-F5344CB8AC3E}">
        <p14:creationId xmlns:p14="http://schemas.microsoft.com/office/powerpoint/2010/main" val="40049243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iming>
    <p:tnLst>
      <p:par>
        <p:cTn id="1" dur="indefinite" restart="never" nodeType="tmRoot"/>
      </p:par>
    </p:tnLst>
  </p:timing>
  <p:txStyles>
    <p:titleStyle>
      <a:lvl1pPr algn="l" rtl="0" eaLnBrk="0" fontAlgn="base" hangingPunct="0">
        <a:spcBef>
          <a:spcPct val="0"/>
        </a:spcBef>
        <a:spcAft>
          <a:spcPct val="0"/>
        </a:spcAft>
        <a:defRPr sz="2600" b="1" i="1" kern="120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sz="2600" b="1" i="1">
          <a:solidFill>
            <a:schemeClr val="tx1"/>
          </a:solidFill>
          <a:latin typeface="Arial" pitchFamily="34" charset="0"/>
          <a:cs typeface="Arial" pitchFamily="34" charset="0"/>
        </a:defRPr>
      </a:lvl2pPr>
      <a:lvl3pPr algn="l" rtl="0" eaLnBrk="0" fontAlgn="base" hangingPunct="0">
        <a:spcBef>
          <a:spcPct val="0"/>
        </a:spcBef>
        <a:spcAft>
          <a:spcPct val="0"/>
        </a:spcAft>
        <a:defRPr sz="2600" b="1" i="1">
          <a:solidFill>
            <a:schemeClr val="tx1"/>
          </a:solidFill>
          <a:latin typeface="Arial" pitchFamily="34" charset="0"/>
          <a:cs typeface="Arial" pitchFamily="34" charset="0"/>
        </a:defRPr>
      </a:lvl3pPr>
      <a:lvl4pPr algn="l" rtl="0" eaLnBrk="0" fontAlgn="base" hangingPunct="0">
        <a:spcBef>
          <a:spcPct val="0"/>
        </a:spcBef>
        <a:spcAft>
          <a:spcPct val="0"/>
        </a:spcAft>
        <a:defRPr sz="2600" b="1" i="1">
          <a:solidFill>
            <a:schemeClr val="tx1"/>
          </a:solidFill>
          <a:latin typeface="Arial" pitchFamily="34" charset="0"/>
          <a:cs typeface="Arial" pitchFamily="34" charset="0"/>
        </a:defRPr>
      </a:lvl4pPr>
      <a:lvl5pPr algn="l" rtl="0" eaLnBrk="0" fontAlgn="base" hangingPunct="0">
        <a:spcBef>
          <a:spcPct val="0"/>
        </a:spcBef>
        <a:spcAft>
          <a:spcPct val="0"/>
        </a:spcAft>
        <a:defRPr sz="2600" b="1" i="1">
          <a:solidFill>
            <a:schemeClr val="tx1"/>
          </a:solidFill>
          <a:latin typeface="Arial" pitchFamily="34" charset="0"/>
          <a:cs typeface="Arial" pitchFamily="34" charset="0"/>
        </a:defRPr>
      </a:lvl5pPr>
      <a:lvl6pPr marL="457200" algn="l" rtl="0" fontAlgn="base">
        <a:spcBef>
          <a:spcPct val="0"/>
        </a:spcBef>
        <a:spcAft>
          <a:spcPct val="0"/>
        </a:spcAft>
        <a:defRPr sz="2600" b="1" i="1">
          <a:solidFill>
            <a:schemeClr val="tx1"/>
          </a:solidFill>
          <a:latin typeface="Arial" pitchFamily="34" charset="0"/>
          <a:cs typeface="Arial" pitchFamily="34" charset="0"/>
        </a:defRPr>
      </a:lvl6pPr>
      <a:lvl7pPr marL="914400" algn="l" rtl="0" fontAlgn="base">
        <a:spcBef>
          <a:spcPct val="0"/>
        </a:spcBef>
        <a:spcAft>
          <a:spcPct val="0"/>
        </a:spcAft>
        <a:defRPr sz="2600" b="1" i="1">
          <a:solidFill>
            <a:schemeClr val="tx1"/>
          </a:solidFill>
          <a:latin typeface="Arial" pitchFamily="34" charset="0"/>
          <a:cs typeface="Arial" pitchFamily="34" charset="0"/>
        </a:defRPr>
      </a:lvl7pPr>
      <a:lvl8pPr marL="1371600" algn="l" rtl="0" fontAlgn="base">
        <a:spcBef>
          <a:spcPct val="0"/>
        </a:spcBef>
        <a:spcAft>
          <a:spcPct val="0"/>
        </a:spcAft>
        <a:defRPr sz="2600" b="1" i="1">
          <a:solidFill>
            <a:schemeClr val="tx1"/>
          </a:solidFill>
          <a:latin typeface="Arial" pitchFamily="34" charset="0"/>
          <a:cs typeface="Arial" pitchFamily="34" charset="0"/>
        </a:defRPr>
      </a:lvl8pPr>
      <a:lvl9pPr marL="1828800" algn="l" rtl="0" fontAlgn="base">
        <a:spcBef>
          <a:spcPct val="0"/>
        </a:spcBef>
        <a:spcAft>
          <a:spcPct val="0"/>
        </a:spcAft>
        <a:defRPr sz="2600" b="1" i="1">
          <a:solidFill>
            <a:schemeClr val="tx1"/>
          </a:solidFill>
          <a:latin typeface="Arial" pitchFamily="34" charset="0"/>
          <a:cs typeface="Arial" pitchFamily="34" charset="0"/>
        </a:defRPr>
      </a:lvl9pPr>
    </p:titleStyle>
    <p:bodyStyle>
      <a:lvl1pPr marL="273050" indent="-273050" algn="l" rtl="0" eaLnBrk="0" fontAlgn="base" hangingPunct="0">
        <a:spcBef>
          <a:spcPct val="20000"/>
        </a:spcBef>
        <a:spcAft>
          <a:spcPct val="0"/>
        </a:spcAft>
        <a:buClr>
          <a:srgbClr val="CF1C21"/>
        </a:buClr>
        <a:buSzPct val="80000"/>
        <a:buFont typeface="Wingdings" pitchFamily="2" charset="2"/>
        <a:buChar char="§"/>
        <a:defRPr sz="2200" kern="1200">
          <a:solidFill>
            <a:schemeClr val="tx1"/>
          </a:solidFill>
          <a:latin typeface="Arial" pitchFamily="34" charset="0"/>
          <a:ea typeface="+mn-ea"/>
          <a:cs typeface="Arial" pitchFamily="34" charset="0"/>
        </a:defRPr>
      </a:lvl1pPr>
      <a:lvl2pPr marL="450850" indent="-177800" algn="l" rtl="0" eaLnBrk="0" fontAlgn="base" hangingPunct="0">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2pPr>
      <a:lvl3pPr marL="627063" indent="-176213" algn="l" rtl="0" eaLnBrk="0" fontAlgn="base" hangingPunct="0">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3pPr>
      <a:lvl4pPr marL="627063" indent="-176213" algn="l" rtl="0" eaLnBrk="0" fontAlgn="base" hangingPunct="0">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4pPr>
      <a:lvl5pPr marL="627063" indent="-176213" algn="l" rtl="0" eaLnBrk="0" fontAlgn="base" hangingPunct="0">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26" name="Group 14"/>
          <p:cNvGrpSpPr>
            <a:grpSpLocks/>
          </p:cNvGrpSpPr>
          <p:nvPr/>
        </p:nvGrpSpPr>
        <p:grpSpPr bwMode="auto">
          <a:xfrm>
            <a:off x="152400" y="5943600"/>
            <a:ext cx="8839200" cy="787400"/>
            <a:chOff x="152400" y="5918015"/>
            <a:chExt cx="8839200" cy="787585"/>
          </a:xfrm>
        </p:grpSpPr>
        <p:sp>
          <p:nvSpPr>
            <p:cNvPr id="9" name="Rectangle 8"/>
            <p:cNvSpPr/>
            <p:nvPr/>
          </p:nvSpPr>
          <p:spPr bwMode="auto">
            <a:xfrm>
              <a:off x="152400" y="5918015"/>
              <a:ext cx="8839200" cy="787585"/>
            </a:xfrm>
            <a:prstGeom prst="rect">
              <a:avLst/>
            </a:prstGeom>
            <a:solidFill>
              <a:srgbClr val="DB0000"/>
            </a:solidFill>
            <a:ln w="9525" cap="flat" cmpd="sng" algn="ctr">
              <a:solidFill>
                <a:schemeClr val="bg1"/>
              </a:solidFill>
              <a:prstDash val="solid"/>
              <a:round/>
              <a:headEnd type="none" w="med" len="med"/>
              <a:tailEnd type="none" w="med" len="med"/>
            </a:ln>
            <a:effectLst/>
          </p:spPr>
          <p:txBody>
            <a:bodyPr/>
            <a:lstStyle/>
            <a:p>
              <a:pPr marL="342900" indent="-342900">
                <a:spcBef>
                  <a:spcPct val="20000"/>
                </a:spcBef>
                <a:buFontTx/>
                <a:buChar char="•"/>
                <a:defRPr/>
              </a:pPr>
              <a:endParaRPr lang="en-US" sz="3200" dirty="0">
                <a:solidFill>
                  <a:prstClr val="black"/>
                </a:solidFill>
                <a:latin typeface="Arial" charset="0"/>
                <a:cs typeface="Arial" charset="0"/>
              </a:endParaRPr>
            </a:p>
          </p:txBody>
        </p:sp>
        <p:sp>
          <p:nvSpPr>
            <p:cNvPr id="10" name="TextBox 9"/>
            <p:cNvSpPr txBox="1"/>
            <p:nvPr/>
          </p:nvSpPr>
          <p:spPr bwMode="auto">
            <a:xfrm>
              <a:off x="304800" y="6106972"/>
              <a:ext cx="3124200" cy="369974"/>
            </a:xfrm>
            <a:prstGeom prst="rect">
              <a:avLst/>
            </a:prstGeom>
            <a:noFill/>
          </p:spPr>
          <p:txBody>
            <a:bodyPr lIns="0" tIns="0" rIns="0" bIns="0">
              <a:spAutoFit/>
            </a:bodyPr>
            <a:lstStyle/>
            <a:p>
              <a:pPr>
                <a:defRPr/>
              </a:pPr>
              <a:r>
                <a:rPr lang="en-US" sz="1200" b="1" dirty="0">
                  <a:solidFill>
                    <a:srgbClr val="551C15"/>
                  </a:solidFill>
                  <a:latin typeface="Arial Rounded MT Bold" pitchFamily="-110" charset="0"/>
                  <a:ea typeface="Arial Rounded MT Bold" pitchFamily="-110" charset="0"/>
                  <a:cs typeface="Arial Rounded MT Bold" pitchFamily="-110" charset="0"/>
                </a:rPr>
                <a:t>www.ifrc.org</a:t>
              </a:r>
            </a:p>
            <a:p>
              <a:pPr>
                <a:defRPr/>
              </a:pPr>
              <a:r>
                <a:rPr lang="en-US" sz="1200" b="1" dirty="0">
                  <a:solidFill>
                    <a:prstClr val="white"/>
                  </a:solidFill>
                  <a:latin typeface="Arial Rounded MT Bold" pitchFamily="-110" charset="0"/>
                  <a:ea typeface="Arial Rounded MT Bold" pitchFamily="-110" charset="0"/>
                  <a:cs typeface="Arial Rounded MT Bold" pitchFamily="-110" charset="0"/>
                </a:rPr>
                <a:t>Saving lives, changing minds.</a:t>
              </a:r>
              <a:endParaRPr lang="en-US" sz="1200" dirty="0">
                <a:solidFill>
                  <a:prstClr val="white"/>
                </a:solidFill>
                <a:latin typeface="Arial Rounded MT Bold" pitchFamily="-110" charset="0"/>
                <a:ea typeface="Arial Rounded MT Bold" pitchFamily="-110" charset="0"/>
                <a:cs typeface="Arial Rounded MT Bold" pitchFamily="-110" charset="0"/>
              </a:endParaRPr>
            </a:p>
          </p:txBody>
        </p:sp>
        <p:pic>
          <p:nvPicPr>
            <p:cNvPr id="1034" name="Picture 14" descr="IFRC_logo_EN.gif"/>
            <p:cNvPicPr>
              <a:picLocks noChangeAspect="1"/>
            </p:cNvPicPr>
            <p:nvPr/>
          </p:nvPicPr>
          <p:blipFill>
            <a:blip r:embed="rId11" cstate="print"/>
            <a:srcRect/>
            <a:stretch>
              <a:fillRect/>
            </a:stretch>
          </p:blipFill>
          <p:spPr bwMode="auto">
            <a:xfrm>
              <a:off x="5613869" y="6172201"/>
              <a:ext cx="3225331" cy="304800"/>
            </a:xfrm>
            <a:prstGeom prst="rect">
              <a:avLst/>
            </a:prstGeom>
            <a:noFill/>
            <a:ln w="9525">
              <a:noFill/>
              <a:miter lim="800000"/>
              <a:headEnd/>
              <a:tailEnd/>
            </a:ln>
          </p:spPr>
        </p:pic>
      </p:grpSp>
      <p:sp>
        <p:nvSpPr>
          <p:cNvPr id="1027" name="Title Placeholder 1"/>
          <p:cNvSpPr>
            <a:spLocks noGrp="1"/>
          </p:cNvSpPr>
          <p:nvPr>
            <p:ph type="title"/>
          </p:nvPr>
        </p:nvSpPr>
        <p:spPr bwMode="auto">
          <a:xfrm>
            <a:off x="1828800" y="350838"/>
            <a:ext cx="6858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8" name="Text Placeholder 2"/>
          <p:cNvSpPr>
            <a:spLocks noGrp="1"/>
          </p:cNvSpPr>
          <p:nvPr>
            <p:ph type="body" idx="1"/>
          </p:nvPr>
        </p:nvSpPr>
        <p:spPr bwMode="auto">
          <a:xfrm>
            <a:off x="1828800" y="1676400"/>
            <a:ext cx="68580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grpSp>
        <p:nvGrpSpPr>
          <p:cNvPr id="1029" name="Group 16"/>
          <p:cNvGrpSpPr>
            <a:grpSpLocks/>
          </p:cNvGrpSpPr>
          <p:nvPr/>
        </p:nvGrpSpPr>
        <p:grpSpPr bwMode="auto">
          <a:xfrm>
            <a:off x="323528" y="404664"/>
            <a:ext cx="1260475" cy="1260475"/>
            <a:chOff x="212409" y="293515"/>
            <a:chExt cx="1260000" cy="1260000"/>
          </a:xfrm>
        </p:grpSpPr>
        <p:sp>
          <p:nvSpPr>
            <p:cNvPr id="18" name="Oval 17"/>
            <p:cNvSpPr/>
            <p:nvPr/>
          </p:nvSpPr>
          <p:spPr>
            <a:xfrm>
              <a:off x="212409" y="293515"/>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19" name="TextBox 18"/>
            <p:cNvSpPr txBox="1"/>
            <p:nvPr/>
          </p:nvSpPr>
          <p:spPr>
            <a:xfrm>
              <a:off x="305292" y="779155"/>
              <a:ext cx="1144157" cy="307661"/>
            </a:xfrm>
            <a:prstGeom prst="rect">
              <a:avLst/>
            </a:prstGeom>
            <a:noFill/>
          </p:spPr>
          <p:txBody>
            <a:bodyPr lIns="0" tIns="0" rIns="0" bIns="0">
              <a:spAutoFit/>
            </a:bodyPr>
            <a:lstStyle/>
            <a:p>
              <a:pPr algn="ctr">
                <a:defRPr/>
              </a:pPr>
              <a:r>
                <a:rPr lang="en-US" sz="1000" b="1" dirty="0">
                  <a:solidFill>
                    <a:prstClr val="white"/>
                  </a:solidFill>
                  <a:latin typeface="Arial" pitchFamily="34" charset="0"/>
                  <a:cs typeface="Arial" pitchFamily="34" charset="0"/>
                </a:rPr>
                <a:t>Gender and Diversity</a:t>
              </a:r>
            </a:p>
          </p:txBody>
        </p:sp>
      </p:grpSp>
    </p:spTree>
    <p:extLst>
      <p:ext uri="{BB962C8B-B14F-4D97-AF65-F5344CB8AC3E}">
        <p14:creationId xmlns:p14="http://schemas.microsoft.com/office/powerpoint/2010/main" val="854745500"/>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Lst>
  <p:timing>
    <p:tnLst>
      <p:par>
        <p:cTn id="1" dur="indefinite" restart="never" nodeType="tmRoot"/>
      </p:par>
    </p:tnLst>
  </p:timing>
  <p:txStyles>
    <p:titleStyle>
      <a:lvl1pPr algn="l" rtl="0" eaLnBrk="1" fontAlgn="base" hangingPunct="1">
        <a:spcBef>
          <a:spcPct val="0"/>
        </a:spcBef>
        <a:spcAft>
          <a:spcPct val="0"/>
        </a:spcAft>
        <a:defRPr sz="2600" b="1" i="1" kern="1200">
          <a:solidFill>
            <a:schemeClr val="tx1"/>
          </a:solidFill>
          <a:latin typeface="Arial" pitchFamily="34" charset="0"/>
          <a:ea typeface="+mj-ea"/>
          <a:cs typeface="Arial" pitchFamily="34" charset="0"/>
        </a:defRPr>
      </a:lvl1pPr>
      <a:lvl2pPr algn="l" rtl="0" eaLnBrk="1" fontAlgn="base" hangingPunct="1">
        <a:spcBef>
          <a:spcPct val="0"/>
        </a:spcBef>
        <a:spcAft>
          <a:spcPct val="0"/>
        </a:spcAft>
        <a:defRPr sz="2600" b="1" i="1">
          <a:solidFill>
            <a:schemeClr val="tx1"/>
          </a:solidFill>
          <a:latin typeface="Arial" pitchFamily="34" charset="0"/>
          <a:cs typeface="Arial" pitchFamily="34" charset="0"/>
        </a:defRPr>
      </a:lvl2pPr>
      <a:lvl3pPr algn="l" rtl="0" eaLnBrk="1" fontAlgn="base" hangingPunct="1">
        <a:spcBef>
          <a:spcPct val="0"/>
        </a:spcBef>
        <a:spcAft>
          <a:spcPct val="0"/>
        </a:spcAft>
        <a:defRPr sz="2600" b="1" i="1">
          <a:solidFill>
            <a:schemeClr val="tx1"/>
          </a:solidFill>
          <a:latin typeface="Arial" pitchFamily="34" charset="0"/>
          <a:cs typeface="Arial" pitchFamily="34" charset="0"/>
        </a:defRPr>
      </a:lvl3pPr>
      <a:lvl4pPr algn="l" rtl="0" eaLnBrk="1" fontAlgn="base" hangingPunct="1">
        <a:spcBef>
          <a:spcPct val="0"/>
        </a:spcBef>
        <a:spcAft>
          <a:spcPct val="0"/>
        </a:spcAft>
        <a:defRPr sz="2600" b="1" i="1">
          <a:solidFill>
            <a:schemeClr val="tx1"/>
          </a:solidFill>
          <a:latin typeface="Arial" pitchFamily="34" charset="0"/>
          <a:cs typeface="Arial" pitchFamily="34" charset="0"/>
        </a:defRPr>
      </a:lvl4pPr>
      <a:lvl5pPr algn="l" rtl="0" eaLnBrk="1" fontAlgn="base" hangingPunct="1">
        <a:spcBef>
          <a:spcPct val="0"/>
        </a:spcBef>
        <a:spcAft>
          <a:spcPct val="0"/>
        </a:spcAft>
        <a:defRPr sz="2600" b="1" i="1">
          <a:solidFill>
            <a:schemeClr val="tx1"/>
          </a:solidFill>
          <a:latin typeface="Arial" pitchFamily="34" charset="0"/>
          <a:cs typeface="Arial" pitchFamily="34" charset="0"/>
        </a:defRPr>
      </a:lvl5pPr>
      <a:lvl6pPr marL="457200" algn="l" rtl="0" eaLnBrk="1" fontAlgn="base" hangingPunct="1">
        <a:spcBef>
          <a:spcPct val="0"/>
        </a:spcBef>
        <a:spcAft>
          <a:spcPct val="0"/>
        </a:spcAft>
        <a:defRPr sz="2600" b="1" i="1">
          <a:solidFill>
            <a:schemeClr val="tx1"/>
          </a:solidFill>
          <a:latin typeface="Arial" pitchFamily="34" charset="0"/>
          <a:cs typeface="Arial" pitchFamily="34" charset="0"/>
        </a:defRPr>
      </a:lvl6pPr>
      <a:lvl7pPr marL="914400" algn="l" rtl="0" eaLnBrk="1" fontAlgn="base" hangingPunct="1">
        <a:spcBef>
          <a:spcPct val="0"/>
        </a:spcBef>
        <a:spcAft>
          <a:spcPct val="0"/>
        </a:spcAft>
        <a:defRPr sz="2600" b="1" i="1">
          <a:solidFill>
            <a:schemeClr val="tx1"/>
          </a:solidFill>
          <a:latin typeface="Arial" pitchFamily="34" charset="0"/>
          <a:cs typeface="Arial" pitchFamily="34" charset="0"/>
        </a:defRPr>
      </a:lvl7pPr>
      <a:lvl8pPr marL="1371600" algn="l" rtl="0" eaLnBrk="1" fontAlgn="base" hangingPunct="1">
        <a:spcBef>
          <a:spcPct val="0"/>
        </a:spcBef>
        <a:spcAft>
          <a:spcPct val="0"/>
        </a:spcAft>
        <a:defRPr sz="2600" b="1" i="1">
          <a:solidFill>
            <a:schemeClr val="tx1"/>
          </a:solidFill>
          <a:latin typeface="Arial" pitchFamily="34" charset="0"/>
          <a:cs typeface="Arial" pitchFamily="34" charset="0"/>
        </a:defRPr>
      </a:lvl8pPr>
      <a:lvl9pPr marL="1828800" algn="l" rtl="0" eaLnBrk="1" fontAlgn="base" hangingPunct="1">
        <a:spcBef>
          <a:spcPct val="0"/>
        </a:spcBef>
        <a:spcAft>
          <a:spcPct val="0"/>
        </a:spcAft>
        <a:defRPr sz="2600" b="1" i="1">
          <a:solidFill>
            <a:schemeClr val="tx1"/>
          </a:solidFill>
          <a:latin typeface="Arial" pitchFamily="34" charset="0"/>
          <a:cs typeface="Arial" pitchFamily="34" charset="0"/>
        </a:defRPr>
      </a:lvl9pPr>
    </p:titleStyle>
    <p:bodyStyle>
      <a:lvl1pPr marL="273050" indent="-273050" algn="l" rtl="0" eaLnBrk="1" fontAlgn="base" hangingPunct="1">
        <a:spcBef>
          <a:spcPct val="20000"/>
        </a:spcBef>
        <a:spcAft>
          <a:spcPct val="0"/>
        </a:spcAft>
        <a:buClr>
          <a:srgbClr val="CF1C21"/>
        </a:buClr>
        <a:buSzPct val="80000"/>
        <a:buFont typeface="Wingdings" pitchFamily="2" charset="2"/>
        <a:buChar char="§"/>
        <a:defRPr sz="2200" kern="1200">
          <a:solidFill>
            <a:schemeClr val="tx1"/>
          </a:solidFill>
          <a:latin typeface="Arial" pitchFamily="34" charset="0"/>
          <a:ea typeface="+mn-ea"/>
          <a:cs typeface="Arial" pitchFamily="34" charset="0"/>
        </a:defRPr>
      </a:lvl1pPr>
      <a:lvl2pPr marL="450850" indent="-177800"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2pPr>
      <a:lvl3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3pPr>
      <a:lvl4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4pPr>
      <a:lvl5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26" name="Group 14"/>
          <p:cNvGrpSpPr>
            <a:grpSpLocks/>
          </p:cNvGrpSpPr>
          <p:nvPr/>
        </p:nvGrpSpPr>
        <p:grpSpPr bwMode="auto">
          <a:xfrm>
            <a:off x="152400" y="5943600"/>
            <a:ext cx="8839200" cy="787400"/>
            <a:chOff x="152400" y="5918015"/>
            <a:chExt cx="8839200" cy="787585"/>
          </a:xfrm>
        </p:grpSpPr>
        <p:sp>
          <p:nvSpPr>
            <p:cNvPr id="9" name="Rectangle 8"/>
            <p:cNvSpPr/>
            <p:nvPr/>
          </p:nvSpPr>
          <p:spPr bwMode="auto">
            <a:xfrm>
              <a:off x="152400" y="5918015"/>
              <a:ext cx="8839200" cy="787585"/>
            </a:xfrm>
            <a:prstGeom prst="rect">
              <a:avLst/>
            </a:prstGeom>
            <a:solidFill>
              <a:srgbClr val="DB0000"/>
            </a:solidFill>
            <a:ln w="9525" cap="flat" cmpd="sng" algn="ctr">
              <a:solidFill>
                <a:schemeClr val="bg1"/>
              </a:solidFill>
              <a:prstDash val="solid"/>
              <a:round/>
              <a:headEnd type="none" w="med" len="med"/>
              <a:tailEnd type="none" w="med" len="med"/>
            </a:ln>
            <a:effectLst/>
          </p:spPr>
          <p:txBody>
            <a:bodyPr/>
            <a:lstStyle/>
            <a:p>
              <a:pPr marL="342900" indent="-342900">
                <a:spcBef>
                  <a:spcPct val="20000"/>
                </a:spcBef>
                <a:buFontTx/>
                <a:buChar char="•"/>
                <a:defRPr/>
              </a:pPr>
              <a:endParaRPr lang="en-US" sz="3200" dirty="0">
                <a:solidFill>
                  <a:prstClr val="black"/>
                </a:solidFill>
                <a:latin typeface="Arial" charset="0"/>
                <a:cs typeface="Arial" charset="0"/>
              </a:endParaRPr>
            </a:p>
          </p:txBody>
        </p:sp>
        <p:sp>
          <p:nvSpPr>
            <p:cNvPr id="10" name="TextBox 9"/>
            <p:cNvSpPr txBox="1"/>
            <p:nvPr/>
          </p:nvSpPr>
          <p:spPr bwMode="auto">
            <a:xfrm>
              <a:off x="304800" y="6106972"/>
              <a:ext cx="3124200" cy="369974"/>
            </a:xfrm>
            <a:prstGeom prst="rect">
              <a:avLst/>
            </a:prstGeom>
            <a:noFill/>
          </p:spPr>
          <p:txBody>
            <a:bodyPr lIns="0" tIns="0" rIns="0" bIns="0">
              <a:spAutoFit/>
            </a:bodyPr>
            <a:lstStyle/>
            <a:p>
              <a:pPr>
                <a:defRPr/>
              </a:pPr>
              <a:r>
                <a:rPr lang="en-US" sz="1200" b="1" dirty="0">
                  <a:solidFill>
                    <a:srgbClr val="551C15"/>
                  </a:solidFill>
                  <a:latin typeface="Arial Rounded MT Bold" pitchFamily="-110" charset="0"/>
                  <a:ea typeface="Arial Rounded MT Bold" pitchFamily="-110" charset="0"/>
                  <a:cs typeface="Arial Rounded MT Bold" pitchFamily="-110" charset="0"/>
                </a:rPr>
                <a:t>www.ifrc.org</a:t>
              </a:r>
            </a:p>
            <a:p>
              <a:pPr>
                <a:defRPr/>
              </a:pPr>
              <a:r>
                <a:rPr lang="en-US" sz="1200" b="1" dirty="0">
                  <a:solidFill>
                    <a:prstClr val="white"/>
                  </a:solidFill>
                  <a:latin typeface="Arial Rounded MT Bold" pitchFamily="-110" charset="0"/>
                  <a:ea typeface="Arial Rounded MT Bold" pitchFamily="-110" charset="0"/>
                  <a:cs typeface="Arial Rounded MT Bold" pitchFamily="-110" charset="0"/>
                </a:rPr>
                <a:t>Saving lives, changing minds.</a:t>
              </a:r>
              <a:endParaRPr lang="en-US" sz="1200" dirty="0">
                <a:solidFill>
                  <a:prstClr val="white"/>
                </a:solidFill>
                <a:latin typeface="Arial Rounded MT Bold" pitchFamily="-110" charset="0"/>
                <a:ea typeface="Arial Rounded MT Bold" pitchFamily="-110" charset="0"/>
                <a:cs typeface="Arial Rounded MT Bold" pitchFamily="-110" charset="0"/>
              </a:endParaRPr>
            </a:p>
          </p:txBody>
        </p:sp>
        <p:pic>
          <p:nvPicPr>
            <p:cNvPr id="1034" name="Picture 14" descr="IFRC_logo_EN.gif"/>
            <p:cNvPicPr>
              <a:picLocks noChangeAspect="1"/>
            </p:cNvPicPr>
            <p:nvPr/>
          </p:nvPicPr>
          <p:blipFill>
            <a:blip r:embed="rId11" cstate="print"/>
            <a:srcRect/>
            <a:stretch>
              <a:fillRect/>
            </a:stretch>
          </p:blipFill>
          <p:spPr bwMode="auto">
            <a:xfrm>
              <a:off x="5613869" y="6172201"/>
              <a:ext cx="3225331" cy="304800"/>
            </a:xfrm>
            <a:prstGeom prst="rect">
              <a:avLst/>
            </a:prstGeom>
            <a:noFill/>
            <a:ln w="9525">
              <a:noFill/>
              <a:miter lim="800000"/>
              <a:headEnd/>
              <a:tailEnd/>
            </a:ln>
          </p:spPr>
        </p:pic>
      </p:grpSp>
      <p:sp>
        <p:nvSpPr>
          <p:cNvPr id="1027" name="Title Placeholder 1"/>
          <p:cNvSpPr>
            <a:spLocks noGrp="1"/>
          </p:cNvSpPr>
          <p:nvPr>
            <p:ph type="title"/>
          </p:nvPr>
        </p:nvSpPr>
        <p:spPr bwMode="auto">
          <a:xfrm>
            <a:off x="1828800" y="350838"/>
            <a:ext cx="6858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8" name="Text Placeholder 2"/>
          <p:cNvSpPr>
            <a:spLocks noGrp="1"/>
          </p:cNvSpPr>
          <p:nvPr>
            <p:ph type="body" idx="1"/>
          </p:nvPr>
        </p:nvSpPr>
        <p:spPr bwMode="auto">
          <a:xfrm>
            <a:off x="1828800" y="1676400"/>
            <a:ext cx="68580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grpSp>
        <p:nvGrpSpPr>
          <p:cNvPr id="1029" name="Group 16"/>
          <p:cNvGrpSpPr>
            <a:grpSpLocks/>
          </p:cNvGrpSpPr>
          <p:nvPr/>
        </p:nvGrpSpPr>
        <p:grpSpPr bwMode="auto">
          <a:xfrm>
            <a:off x="323528" y="404664"/>
            <a:ext cx="1260475" cy="1260475"/>
            <a:chOff x="212409" y="293515"/>
            <a:chExt cx="1260000" cy="1260000"/>
          </a:xfrm>
        </p:grpSpPr>
        <p:sp>
          <p:nvSpPr>
            <p:cNvPr id="18" name="Oval 17"/>
            <p:cNvSpPr/>
            <p:nvPr/>
          </p:nvSpPr>
          <p:spPr>
            <a:xfrm>
              <a:off x="212409" y="293515"/>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19" name="TextBox 18"/>
            <p:cNvSpPr txBox="1"/>
            <p:nvPr/>
          </p:nvSpPr>
          <p:spPr>
            <a:xfrm>
              <a:off x="305292" y="779155"/>
              <a:ext cx="1144157" cy="307661"/>
            </a:xfrm>
            <a:prstGeom prst="rect">
              <a:avLst/>
            </a:prstGeom>
            <a:noFill/>
          </p:spPr>
          <p:txBody>
            <a:bodyPr lIns="0" tIns="0" rIns="0" bIns="0">
              <a:spAutoFit/>
            </a:bodyPr>
            <a:lstStyle/>
            <a:p>
              <a:pPr algn="ctr">
                <a:defRPr/>
              </a:pPr>
              <a:r>
                <a:rPr lang="en-US" sz="1000" b="1" dirty="0">
                  <a:solidFill>
                    <a:prstClr val="white"/>
                  </a:solidFill>
                  <a:latin typeface="Arial" pitchFamily="34" charset="0"/>
                  <a:cs typeface="Arial" pitchFamily="34" charset="0"/>
                </a:rPr>
                <a:t>Gender and Diversity</a:t>
              </a:r>
            </a:p>
          </p:txBody>
        </p:sp>
      </p:grpSp>
    </p:spTree>
    <p:extLst>
      <p:ext uri="{BB962C8B-B14F-4D97-AF65-F5344CB8AC3E}">
        <p14:creationId xmlns:p14="http://schemas.microsoft.com/office/powerpoint/2010/main" val="2177736503"/>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Lst>
  <p:timing>
    <p:tnLst>
      <p:par>
        <p:cTn id="1" dur="indefinite" restart="never" nodeType="tmRoot"/>
      </p:par>
    </p:tnLst>
  </p:timing>
  <p:txStyles>
    <p:titleStyle>
      <a:lvl1pPr algn="l" rtl="0" eaLnBrk="1" fontAlgn="base" hangingPunct="1">
        <a:spcBef>
          <a:spcPct val="0"/>
        </a:spcBef>
        <a:spcAft>
          <a:spcPct val="0"/>
        </a:spcAft>
        <a:defRPr sz="2600" b="1" i="1" kern="1200">
          <a:solidFill>
            <a:schemeClr val="tx1"/>
          </a:solidFill>
          <a:latin typeface="Arial" pitchFamily="34" charset="0"/>
          <a:ea typeface="+mj-ea"/>
          <a:cs typeface="Arial" pitchFamily="34" charset="0"/>
        </a:defRPr>
      </a:lvl1pPr>
      <a:lvl2pPr algn="l" rtl="0" eaLnBrk="1" fontAlgn="base" hangingPunct="1">
        <a:spcBef>
          <a:spcPct val="0"/>
        </a:spcBef>
        <a:spcAft>
          <a:spcPct val="0"/>
        </a:spcAft>
        <a:defRPr sz="2600" b="1" i="1">
          <a:solidFill>
            <a:schemeClr val="tx1"/>
          </a:solidFill>
          <a:latin typeface="Arial" pitchFamily="34" charset="0"/>
          <a:cs typeface="Arial" pitchFamily="34" charset="0"/>
        </a:defRPr>
      </a:lvl2pPr>
      <a:lvl3pPr algn="l" rtl="0" eaLnBrk="1" fontAlgn="base" hangingPunct="1">
        <a:spcBef>
          <a:spcPct val="0"/>
        </a:spcBef>
        <a:spcAft>
          <a:spcPct val="0"/>
        </a:spcAft>
        <a:defRPr sz="2600" b="1" i="1">
          <a:solidFill>
            <a:schemeClr val="tx1"/>
          </a:solidFill>
          <a:latin typeface="Arial" pitchFamily="34" charset="0"/>
          <a:cs typeface="Arial" pitchFamily="34" charset="0"/>
        </a:defRPr>
      </a:lvl3pPr>
      <a:lvl4pPr algn="l" rtl="0" eaLnBrk="1" fontAlgn="base" hangingPunct="1">
        <a:spcBef>
          <a:spcPct val="0"/>
        </a:spcBef>
        <a:spcAft>
          <a:spcPct val="0"/>
        </a:spcAft>
        <a:defRPr sz="2600" b="1" i="1">
          <a:solidFill>
            <a:schemeClr val="tx1"/>
          </a:solidFill>
          <a:latin typeface="Arial" pitchFamily="34" charset="0"/>
          <a:cs typeface="Arial" pitchFamily="34" charset="0"/>
        </a:defRPr>
      </a:lvl4pPr>
      <a:lvl5pPr algn="l" rtl="0" eaLnBrk="1" fontAlgn="base" hangingPunct="1">
        <a:spcBef>
          <a:spcPct val="0"/>
        </a:spcBef>
        <a:spcAft>
          <a:spcPct val="0"/>
        </a:spcAft>
        <a:defRPr sz="2600" b="1" i="1">
          <a:solidFill>
            <a:schemeClr val="tx1"/>
          </a:solidFill>
          <a:latin typeface="Arial" pitchFamily="34" charset="0"/>
          <a:cs typeface="Arial" pitchFamily="34" charset="0"/>
        </a:defRPr>
      </a:lvl5pPr>
      <a:lvl6pPr marL="457200" algn="l" rtl="0" eaLnBrk="1" fontAlgn="base" hangingPunct="1">
        <a:spcBef>
          <a:spcPct val="0"/>
        </a:spcBef>
        <a:spcAft>
          <a:spcPct val="0"/>
        </a:spcAft>
        <a:defRPr sz="2600" b="1" i="1">
          <a:solidFill>
            <a:schemeClr val="tx1"/>
          </a:solidFill>
          <a:latin typeface="Arial" pitchFamily="34" charset="0"/>
          <a:cs typeface="Arial" pitchFamily="34" charset="0"/>
        </a:defRPr>
      </a:lvl6pPr>
      <a:lvl7pPr marL="914400" algn="l" rtl="0" eaLnBrk="1" fontAlgn="base" hangingPunct="1">
        <a:spcBef>
          <a:spcPct val="0"/>
        </a:spcBef>
        <a:spcAft>
          <a:spcPct val="0"/>
        </a:spcAft>
        <a:defRPr sz="2600" b="1" i="1">
          <a:solidFill>
            <a:schemeClr val="tx1"/>
          </a:solidFill>
          <a:latin typeface="Arial" pitchFamily="34" charset="0"/>
          <a:cs typeface="Arial" pitchFamily="34" charset="0"/>
        </a:defRPr>
      </a:lvl7pPr>
      <a:lvl8pPr marL="1371600" algn="l" rtl="0" eaLnBrk="1" fontAlgn="base" hangingPunct="1">
        <a:spcBef>
          <a:spcPct val="0"/>
        </a:spcBef>
        <a:spcAft>
          <a:spcPct val="0"/>
        </a:spcAft>
        <a:defRPr sz="2600" b="1" i="1">
          <a:solidFill>
            <a:schemeClr val="tx1"/>
          </a:solidFill>
          <a:latin typeface="Arial" pitchFamily="34" charset="0"/>
          <a:cs typeface="Arial" pitchFamily="34" charset="0"/>
        </a:defRPr>
      </a:lvl8pPr>
      <a:lvl9pPr marL="1828800" algn="l" rtl="0" eaLnBrk="1" fontAlgn="base" hangingPunct="1">
        <a:spcBef>
          <a:spcPct val="0"/>
        </a:spcBef>
        <a:spcAft>
          <a:spcPct val="0"/>
        </a:spcAft>
        <a:defRPr sz="2600" b="1" i="1">
          <a:solidFill>
            <a:schemeClr val="tx1"/>
          </a:solidFill>
          <a:latin typeface="Arial" pitchFamily="34" charset="0"/>
          <a:cs typeface="Arial" pitchFamily="34" charset="0"/>
        </a:defRPr>
      </a:lvl9pPr>
    </p:titleStyle>
    <p:bodyStyle>
      <a:lvl1pPr marL="273050" indent="-273050" algn="l" rtl="0" eaLnBrk="1" fontAlgn="base" hangingPunct="1">
        <a:spcBef>
          <a:spcPct val="20000"/>
        </a:spcBef>
        <a:spcAft>
          <a:spcPct val="0"/>
        </a:spcAft>
        <a:buClr>
          <a:srgbClr val="CF1C21"/>
        </a:buClr>
        <a:buSzPct val="80000"/>
        <a:buFont typeface="Wingdings" pitchFamily="2" charset="2"/>
        <a:buChar char="§"/>
        <a:defRPr sz="2200" kern="1200">
          <a:solidFill>
            <a:schemeClr val="tx1"/>
          </a:solidFill>
          <a:latin typeface="Arial" pitchFamily="34" charset="0"/>
          <a:ea typeface="+mn-ea"/>
          <a:cs typeface="Arial" pitchFamily="34" charset="0"/>
        </a:defRPr>
      </a:lvl1pPr>
      <a:lvl2pPr marL="450850" indent="-177800"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2pPr>
      <a:lvl3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3pPr>
      <a:lvl4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4pPr>
      <a:lvl5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1.xml"/><Relationship Id="rId5" Type="http://schemas.openxmlformats.org/officeDocument/2006/relationships/image" Target="../media/image8.png"/><Relationship Id="rId4" Type="http://schemas.openxmlformats.org/officeDocument/2006/relationships/hyperlink" Target="https://sites.google.com/site/drrtoolsinsoutheastasia/gender-and-diversity/gender-and-diversity-for-resilience-toolkit/building-resilience/disaster-risk-reduction-drr---disaster-management-dm"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667000"/>
            <a:ext cx="7543800" cy="647591"/>
          </a:xfrm>
        </p:spPr>
        <p:txBody>
          <a:bodyPr/>
          <a:lstStyle/>
          <a:p>
            <a:r>
              <a:rPr lang="en-GB" dirty="0" smtClean="0"/>
              <a:t>Gender analysis </a:t>
            </a:r>
            <a:br>
              <a:rPr lang="en-GB" dirty="0" smtClean="0"/>
            </a:br>
            <a:r>
              <a:rPr lang="en-GB" dirty="0" smtClean="0"/>
              <a:t>To inform </a:t>
            </a:r>
            <a:r>
              <a:rPr lang="en-GB" dirty="0" err="1" smtClean="0"/>
              <a:t>sectoral</a:t>
            </a:r>
            <a:r>
              <a:rPr lang="en-GB" dirty="0" smtClean="0"/>
              <a:t> and needs assessments</a:t>
            </a:r>
            <a:endParaRPr lang="en-GB" dirty="0"/>
          </a:p>
        </p:txBody>
      </p:sp>
      <p:sp>
        <p:nvSpPr>
          <p:cNvPr id="5" name="Subtitle 4"/>
          <p:cNvSpPr>
            <a:spLocks noGrp="1"/>
          </p:cNvSpPr>
          <p:nvPr>
            <p:ph type="subTitle" idx="1"/>
          </p:nvPr>
        </p:nvSpPr>
        <p:spPr>
          <a:xfrm>
            <a:off x="381000" y="3733800"/>
            <a:ext cx="8001000" cy="1752600"/>
          </a:xfrm>
        </p:spPr>
        <p:txBody>
          <a:bodyPr/>
          <a:lstStyle/>
          <a:p>
            <a:r>
              <a:rPr lang="en-GB" dirty="0" smtClean="0"/>
              <a:t>SEA Regional Gender and Diversity </a:t>
            </a:r>
          </a:p>
          <a:p>
            <a:r>
              <a:rPr lang="en-GB" dirty="0" smtClean="0"/>
              <a:t>Training of Trainers</a:t>
            </a:r>
          </a:p>
          <a:p>
            <a:r>
              <a:rPr lang="en-GB" dirty="0" smtClean="0"/>
              <a:t>5-8</a:t>
            </a:r>
            <a:r>
              <a:rPr lang="en-GB" baseline="30000" dirty="0" smtClean="0"/>
              <a:t>th</a:t>
            </a:r>
            <a:r>
              <a:rPr lang="en-GB" dirty="0" smtClean="0"/>
              <a:t> October</a:t>
            </a:r>
            <a:endParaRPr lang="en-GB" dirty="0"/>
          </a:p>
        </p:txBody>
      </p:sp>
    </p:spTree>
    <p:extLst>
      <p:ext uri="{BB962C8B-B14F-4D97-AF65-F5344CB8AC3E}">
        <p14:creationId xmlns:p14="http://schemas.microsoft.com/office/powerpoint/2010/main" val="30336434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considerations when conducting a </a:t>
            </a:r>
            <a:r>
              <a:rPr lang="en-US" dirty="0"/>
              <a:t>gender analysis</a:t>
            </a:r>
          </a:p>
        </p:txBody>
      </p:sp>
      <p:sp>
        <p:nvSpPr>
          <p:cNvPr id="3" name="Content Placeholder 2"/>
          <p:cNvSpPr>
            <a:spLocks noGrp="1"/>
          </p:cNvSpPr>
          <p:nvPr>
            <p:ph idx="1"/>
          </p:nvPr>
        </p:nvSpPr>
        <p:spPr>
          <a:xfrm>
            <a:off x="1371600" y="1676400"/>
            <a:ext cx="7315200" cy="4191000"/>
          </a:xfrm>
        </p:spPr>
        <p:txBody>
          <a:bodyPr/>
          <a:lstStyle/>
          <a:p>
            <a:r>
              <a:rPr lang="en-US" sz="2000" b="1" dirty="0">
                <a:solidFill>
                  <a:srgbClr val="FF0000"/>
                </a:solidFill>
              </a:rPr>
              <a:t>What is the profile of the affected group?</a:t>
            </a:r>
            <a:r>
              <a:rPr lang="en-US" sz="2000" dirty="0"/>
              <a:t> (i.e. number of </a:t>
            </a:r>
            <a:r>
              <a:rPr lang="en-US" sz="2000" dirty="0" smtClean="0"/>
              <a:t>households and </a:t>
            </a:r>
            <a:r>
              <a:rPr lang="en-US" sz="2000" dirty="0"/>
              <a:t>household members disaggregated by sex </a:t>
            </a:r>
            <a:r>
              <a:rPr lang="en-US" sz="2000" dirty="0" smtClean="0"/>
              <a:t> and age</a:t>
            </a:r>
            <a:r>
              <a:rPr lang="en-US" sz="2000" dirty="0"/>
              <a:t>; number of </a:t>
            </a:r>
            <a:r>
              <a:rPr lang="en-US" sz="2000" dirty="0" smtClean="0"/>
              <a:t>single male </a:t>
            </a:r>
            <a:r>
              <a:rPr lang="en-US" sz="2000" dirty="0"/>
              <a:t>and female heads of household; number of pregnant and </a:t>
            </a:r>
            <a:r>
              <a:rPr lang="en-US" sz="2000" dirty="0" smtClean="0"/>
              <a:t>lactating women</a:t>
            </a:r>
            <a:r>
              <a:rPr lang="en-US" sz="2000" dirty="0"/>
              <a:t>; and number (male/female) of unaccompanied </a:t>
            </a:r>
            <a:r>
              <a:rPr lang="en-US" sz="2000" dirty="0" smtClean="0"/>
              <a:t>children, older </a:t>
            </a:r>
            <a:r>
              <a:rPr lang="en-US" sz="2000" dirty="0"/>
              <a:t>people, persons with disabilities, chronically ill, etc.) </a:t>
            </a:r>
            <a:endParaRPr lang="en-US" sz="2000" dirty="0" smtClean="0"/>
          </a:p>
          <a:p>
            <a:endParaRPr lang="en-US" sz="2000" dirty="0"/>
          </a:p>
          <a:p>
            <a:r>
              <a:rPr lang="en-US" sz="2000" b="1" dirty="0" smtClean="0">
                <a:solidFill>
                  <a:srgbClr val="FF0000"/>
                </a:solidFill>
              </a:rPr>
              <a:t>Are there any other potentially vulnerable groups in the population </a:t>
            </a:r>
            <a:r>
              <a:rPr lang="en-US" sz="2000" dirty="0" smtClean="0"/>
              <a:t>such </a:t>
            </a:r>
            <a:r>
              <a:rPr lang="en-US" sz="2000" dirty="0"/>
              <a:t>as ethnic minority </a:t>
            </a:r>
            <a:r>
              <a:rPr lang="en-US" sz="2000" dirty="0" smtClean="0"/>
              <a:t>groups</a:t>
            </a:r>
            <a:r>
              <a:rPr lang="en-US" sz="2000" dirty="0"/>
              <a:t>,</a:t>
            </a:r>
            <a:r>
              <a:rPr lang="en-US" sz="2000" dirty="0" smtClean="0"/>
              <a:t> migrants, class or caste groups for example</a:t>
            </a:r>
          </a:p>
          <a:p>
            <a:endParaRPr lang="en-US" sz="2000" dirty="0"/>
          </a:p>
        </p:txBody>
      </p:sp>
    </p:spTree>
    <p:extLst>
      <p:ext uri="{BB962C8B-B14F-4D97-AF65-F5344CB8AC3E}">
        <p14:creationId xmlns:p14="http://schemas.microsoft.com/office/powerpoint/2010/main" val="41910592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considerations </a:t>
            </a:r>
            <a:r>
              <a:rPr lang="en-US" dirty="0"/>
              <a:t>when conducting a gender analysis</a:t>
            </a:r>
          </a:p>
        </p:txBody>
      </p:sp>
      <p:sp>
        <p:nvSpPr>
          <p:cNvPr id="3" name="Content Placeholder 2"/>
          <p:cNvSpPr>
            <a:spLocks noGrp="1"/>
          </p:cNvSpPr>
          <p:nvPr>
            <p:ph idx="1"/>
          </p:nvPr>
        </p:nvSpPr>
        <p:spPr>
          <a:xfrm>
            <a:off x="685800" y="1600200"/>
            <a:ext cx="7924800" cy="4191000"/>
          </a:xfrm>
        </p:spPr>
        <p:txBody>
          <a:bodyPr/>
          <a:lstStyle/>
          <a:p>
            <a:pPr algn="just"/>
            <a:r>
              <a:rPr lang="en-US" sz="1800" b="1" dirty="0" smtClean="0">
                <a:solidFill>
                  <a:srgbClr val="FF0000"/>
                </a:solidFill>
              </a:rPr>
              <a:t>Are assessment and response teams gender-balanced?</a:t>
            </a:r>
            <a:r>
              <a:rPr lang="en-US" sz="1800" dirty="0" smtClean="0"/>
              <a:t> Are </a:t>
            </a:r>
            <a:r>
              <a:rPr lang="en-US" sz="1800" dirty="0"/>
              <a:t>specific actions required </a:t>
            </a:r>
            <a:r>
              <a:rPr lang="en-US" sz="1800" dirty="0" smtClean="0"/>
              <a:t>to create </a:t>
            </a:r>
            <a:r>
              <a:rPr lang="en-US" sz="1800" dirty="0"/>
              <a:t>permission and space for women and </a:t>
            </a:r>
            <a:r>
              <a:rPr lang="en-US" sz="1800" dirty="0" err="1"/>
              <a:t>marginalised</a:t>
            </a:r>
            <a:r>
              <a:rPr lang="en-US" sz="1800" dirty="0"/>
              <a:t> groups </a:t>
            </a:r>
            <a:r>
              <a:rPr lang="en-US" sz="1800" dirty="0" smtClean="0"/>
              <a:t>to participate </a:t>
            </a:r>
            <a:r>
              <a:rPr lang="en-US" sz="1800" dirty="0"/>
              <a:t>i</a:t>
            </a:r>
            <a:r>
              <a:rPr lang="en-US" sz="1800" dirty="0" smtClean="0"/>
              <a:t>n </a:t>
            </a:r>
            <a:r>
              <a:rPr lang="en-US" sz="1800" dirty="0"/>
              <a:t>response teams? If so, what are these</a:t>
            </a:r>
            <a:r>
              <a:rPr lang="en-US" sz="1800" dirty="0" smtClean="0"/>
              <a:t>?</a:t>
            </a:r>
          </a:p>
          <a:p>
            <a:pPr algn="just"/>
            <a:endParaRPr lang="en-US" sz="1800" dirty="0" smtClean="0"/>
          </a:p>
          <a:p>
            <a:pPr algn="just"/>
            <a:r>
              <a:rPr lang="en-US" sz="1800" b="1" dirty="0">
                <a:solidFill>
                  <a:srgbClr val="FF0000"/>
                </a:solidFill>
              </a:rPr>
              <a:t>Are there mechanisms in place to ensure </a:t>
            </a:r>
            <a:r>
              <a:rPr lang="en-US" sz="1800" b="1" dirty="0" smtClean="0">
                <a:solidFill>
                  <a:srgbClr val="FF0000"/>
                </a:solidFill>
              </a:rPr>
              <a:t>participant groups </a:t>
            </a:r>
            <a:r>
              <a:rPr lang="en-US" sz="1800" b="1" dirty="0">
                <a:solidFill>
                  <a:srgbClr val="FF0000"/>
                </a:solidFill>
              </a:rPr>
              <a:t>are representative and </a:t>
            </a:r>
            <a:r>
              <a:rPr lang="en-US" sz="1800" b="1" dirty="0" smtClean="0">
                <a:solidFill>
                  <a:srgbClr val="FF0000"/>
                </a:solidFill>
              </a:rPr>
              <a:t>participatory. </a:t>
            </a:r>
            <a:r>
              <a:rPr lang="en-US" sz="1800" dirty="0" smtClean="0"/>
              <a:t>If </a:t>
            </a:r>
            <a:r>
              <a:rPr lang="en-US" sz="1800" dirty="0"/>
              <a:t>there are social or cultural restrictions that prevent women from participating, are these being addressed</a:t>
            </a:r>
            <a:r>
              <a:rPr lang="en-US" sz="1800" dirty="0" smtClean="0"/>
              <a:t>?</a:t>
            </a:r>
          </a:p>
          <a:p>
            <a:pPr algn="just"/>
            <a:endParaRPr lang="en-US" sz="1800" dirty="0" smtClean="0"/>
          </a:p>
          <a:p>
            <a:pPr algn="just"/>
            <a:r>
              <a:rPr lang="en-US" sz="1800" b="1" dirty="0">
                <a:solidFill>
                  <a:srgbClr val="FF0000"/>
                </a:solidFill>
              </a:rPr>
              <a:t>Have males and females of all ages, including those from </a:t>
            </a:r>
            <a:r>
              <a:rPr lang="en-US" sz="1800" b="1" dirty="0" err="1">
                <a:solidFill>
                  <a:srgbClr val="FF0000"/>
                </a:solidFill>
              </a:rPr>
              <a:t>marginalised</a:t>
            </a:r>
            <a:r>
              <a:rPr lang="en-US" sz="1800" b="1" dirty="0">
                <a:solidFill>
                  <a:srgbClr val="FF0000"/>
                </a:solidFill>
              </a:rPr>
              <a:t> groups, been consulted </a:t>
            </a:r>
            <a:r>
              <a:rPr lang="en-US" sz="1800" dirty="0"/>
              <a:t>and involved in </a:t>
            </a:r>
            <a:r>
              <a:rPr lang="en-US" sz="1800" dirty="0" smtClean="0"/>
              <a:t>assessments </a:t>
            </a:r>
            <a:r>
              <a:rPr lang="en-US" sz="1800" dirty="0"/>
              <a:t>to determine their specific needs, priorities and concerns within the sector-specific programming as they relate to dignity, access, participation and safety?</a:t>
            </a:r>
          </a:p>
          <a:p>
            <a:pPr algn="just"/>
            <a:endParaRPr lang="en-US" sz="1800" dirty="0"/>
          </a:p>
          <a:p>
            <a:pPr algn="just"/>
            <a:endParaRPr lang="en-US" sz="1800" dirty="0"/>
          </a:p>
        </p:txBody>
      </p:sp>
    </p:spTree>
    <p:extLst>
      <p:ext uri="{BB962C8B-B14F-4D97-AF65-F5344CB8AC3E}">
        <p14:creationId xmlns:p14="http://schemas.microsoft.com/office/powerpoint/2010/main" val="11052961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Considerations when conducting a gender analysis</a:t>
            </a:r>
          </a:p>
        </p:txBody>
      </p:sp>
      <p:sp>
        <p:nvSpPr>
          <p:cNvPr id="3" name="Content Placeholder 2"/>
          <p:cNvSpPr>
            <a:spLocks noGrp="1"/>
          </p:cNvSpPr>
          <p:nvPr>
            <p:ph idx="1"/>
          </p:nvPr>
        </p:nvSpPr>
        <p:spPr>
          <a:xfrm>
            <a:off x="762000" y="1828800"/>
            <a:ext cx="7924800" cy="4038600"/>
          </a:xfrm>
        </p:spPr>
        <p:txBody>
          <a:bodyPr/>
          <a:lstStyle/>
          <a:p>
            <a:pPr algn="just"/>
            <a:r>
              <a:rPr lang="en-US" sz="1800" dirty="0" smtClean="0"/>
              <a:t>Understanding </a:t>
            </a:r>
            <a:r>
              <a:rPr lang="en-US" sz="1800" dirty="0"/>
              <a:t>the </a:t>
            </a:r>
            <a:r>
              <a:rPr lang="en-US" sz="1800" b="1" dirty="0">
                <a:solidFill>
                  <a:srgbClr val="FF0000"/>
                </a:solidFill>
              </a:rPr>
              <a:t>daily routine of men and women</a:t>
            </a:r>
            <a:r>
              <a:rPr lang="en-US" sz="1800" dirty="0"/>
              <a:t>; both for preparedness planning and also for participation in </a:t>
            </a:r>
            <a:r>
              <a:rPr lang="en-US" sz="1800" dirty="0" smtClean="0"/>
              <a:t>assessments</a:t>
            </a:r>
          </a:p>
          <a:p>
            <a:pPr marL="0" indent="0" algn="just">
              <a:buNone/>
            </a:pPr>
            <a:endParaRPr lang="en-US" sz="1800" dirty="0"/>
          </a:p>
          <a:p>
            <a:pPr algn="just"/>
            <a:r>
              <a:rPr lang="en-US" sz="1800" dirty="0" smtClean="0"/>
              <a:t>Understanding who </a:t>
            </a:r>
            <a:r>
              <a:rPr lang="en-US" sz="1800" dirty="0"/>
              <a:t>are the key </a:t>
            </a:r>
            <a:r>
              <a:rPr lang="en-US" sz="1800" b="1" dirty="0">
                <a:solidFill>
                  <a:srgbClr val="FF0000"/>
                </a:solidFill>
              </a:rPr>
              <a:t>decision makers </a:t>
            </a:r>
            <a:r>
              <a:rPr lang="en-US" sz="1800" dirty="0"/>
              <a:t>in the household/community?</a:t>
            </a:r>
          </a:p>
          <a:p>
            <a:pPr algn="just"/>
            <a:endParaRPr lang="en-US" sz="1800" dirty="0"/>
          </a:p>
          <a:p>
            <a:pPr algn="just"/>
            <a:r>
              <a:rPr lang="en-US" sz="1800" b="1" dirty="0">
                <a:solidFill>
                  <a:srgbClr val="FF0000"/>
                </a:solidFill>
              </a:rPr>
              <a:t>What are the expected roles and responsibilities </a:t>
            </a:r>
            <a:r>
              <a:rPr lang="en-US" sz="1800" dirty="0"/>
              <a:t>of males and females in the household and in the community </a:t>
            </a:r>
            <a:r>
              <a:rPr lang="en-US" sz="1800" dirty="0" smtClean="0"/>
              <a:t>for each sector e.g</a:t>
            </a:r>
            <a:r>
              <a:rPr lang="en-US" sz="1800" dirty="0"/>
              <a:t>. division of labor/control of resources</a:t>
            </a:r>
            <a:r>
              <a:rPr lang="en-US" sz="1800" dirty="0" smtClean="0"/>
              <a:t>?</a:t>
            </a:r>
            <a:r>
              <a:rPr lang="en-US" sz="1800" dirty="0"/>
              <a:t> </a:t>
            </a:r>
            <a:r>
              <a:rPr lang="en-US" sz="1800" dirty="0" smtClean="0"/>
              <a:t>in </a:t>
            </a:r>
            <a:r>
              <a:rPr lang="en-US" sz="1800" dirty="0"/>
              <a:t>shelter construction, in the maintenance of water points, latrines and bathing areas, in the collection of water and fuel?) </a:t>
            </a:r>
          </a:p>
          <a:p>
            <a:pPr algn="just"/>
            <a:endParaRPr lang="en-US" sz="1800" dirty="0"/>
          </a:p>
          <a:p>
            <a:pPr algn="just"/>
            <a:endParaRPr lang="en-US" sz="1800" dirty="0"/>
          </a:p>
        </p:txBody>
      </p:sp>
    </p:spTree>
    <p:extLst>
      <p:ext uri="{BB962C8B-B14F-4D97-AF65-F5344CB8AC3E}">
        <p14:creationId xmlns:p14="http://schemas.microsoft.com/office/powerpoint/2010/main" val="33909463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Considerations when conducting a gender analysis</a:t>
            </a:r>
          </a:p>
        </p:txBody>
      </p:sp>
      <p:sp>
        <p:nvSpPr>
          <p:cNvPr id="3" name="Content Placeholder 2"/>
          <p:cNvSpPr>
            <a:spLocks noGrp="1"/>
          </p:cNvSpPr>
          <p:nvPr>
            <p:ph idx="1"/>
          </p:nvPr>
        </p:nvSpPr>
        <p:spPr>
          <a:xfrm>
            <a:off x="1525037" y="2333625"/>
            <a:ext cx="6858000" cy="4191000"/>
          </a:xfrm>
        </p:spPr>
        <p:txBody>
          <a:bodyPr/>
          <a:lstStyle/>
          <a:p>
            <a:pPr marL="0" indent="0">
              <a:buNone/>
            </a:pPr>
            <a:endParaRPr lang="en-US" dirty="0" smtClean="0"/>
          </a:p>
          <a:p>
            <a:pPr marL="0" indent="0">
              <a:buNone/>
            </a:pPr>
            <a:endParaRPr lang="en-US" dirty="0"/>
          </a:p>
          <a:p>
            <a:pPr marL="0" indent="0">
              <a:buNone/>
            </a:pPr>
            <a:endParaRPr lang="en-US" dirty="0"/>
          </a:p>
          <a:p>
            <a:pPr marL="0" indent="0" algn="ctr">
              <a:buNone/>
            </a:pPr>
            <a:r>
              <a:rPr lang="en-US" b="1" dirty="0" smtClean="0"/>
              <a:t>Once you have conducted your gender analysis…Information must always be </a:t>
            </a:r>
            <a:r>
              <a:rPr lang="en-US" b="1" dirty="0"/>
              <a:t>used to inform </a:t>
            </a:r>
            <a:r>
              <a:rPr lang="en-US" b="1" dirty="0" err="1"/>
              <a:t>programme</a:t>
            </a:r>
            <a:r>
              <a:rPr lang="en-US" b="1" dirty="0"/>
              <a:t> planning, monitoring and </a:t>
            </a:r>
            <a:r>
              <a:rPr lang="en-US" b="1" dirty="0" smtClean="0"/>
              <a:t>evaluation!</a:t>
            </a:r>
            <a:endParaRPr lang="en-US" b="1" dirty="0">
              <a:solidFill>
                <a:srgbClr val="FF0000"/>
              </a:solidFill>
            </a:endParaRPr>
          </a:p>
        </p:txBody>
      </p:sp>
      <p:pic>
        <p:nvPicPr>
          <p:cNvPr id="4" name="Picture 2" descr="T:\NSDU\SEA Regional Gender and Diversity\Regional Gender and Diversity TOT October 2015\#Training materials\Quick ti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4129" y="2106543"/>
            <a:ext cx="1000125" cy="116205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504255" y="2333625"/>
            <a:ext cx="7280275" cy="707886"/>
          </a:xfrm>
          <a:prstGeom prst="rect">
            <a:avLst/>
          </a:prstGeom>
          <a:noFill/>
        </p:spPr>
        <p:txBody>
          <a:bodyPr wrap="square" rtlCol="0">
            <a:spAutoFit/>
          </a:bodyPr>
          <a:lstStyle/>
          <a:p>
            <a:r>
              <a:rPr lang="en-US" sz="2000" b="1" dirty="0" smtClean="0">
                <a:latin typeface="Arial" panose="020B0604020202020204" pitchFamily="34" charset="0"/>
                <a:cs typeface="Arial" panose="020B0604020202020204" pitchFamily="34" charset="0"/>
              </a:rPr>
              <a:t>Never make assumptions, use a gender analysis to inform your understanding of a context, community and situation</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326768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4" name="Content Placeholder 3"/>
          <p:cNvSpPr>
            <a:spLocks noGrp="1"/>
          </p:cNvSpPr>
          <p:nvPr>
            <p:ph idx="1"/>
          </p:nvPr>
        </p:nvSpPr>
        <p:spPr/>
        <p:txBody>
          <a:bodyPr/>
          <a:lstStyle/>
          <a:p>
            <a:r>
              <a:rPr lang="en-US" dirty="0" smtClean="0"/>
              <a:t>Please develop your own group conclusion</a:t>
            </a:r>
            <a:endParaRPr lang="en-US" dirty="0"/>
          </a:p>
        </p:txBody>
      </p:sp>
    </p:spTree>
    <p:extLst>
      <p:ext uri="{BB962C8B-B14F-4D97-AF65-F5344CB8AC3E}">
        <p14:creationId xmlns:p14="http://schemas.microsoft.com/office/powerpoint/2010/main" val="16937833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Gender and Diversity </a:t>
            </a:r>
            <a:r>
              <a:rPr lang="en-US" dirty="0" smtClean="0"/>
              <a:t>for Resilience Resource </a:t>
            </a:r>
            <a:r>
              <a:rPr lang="en-US" dirty="0" smtClean="0"/>
              <a:t>Library</a:t>
            </a:r>
            <a:endParaRPr lang="en-US" dirty="0"/>
          </a:p>
        </p:txBody>
      </p:sp>
      <p:sp>
        <p:nvSpPr>
          <p:cNvPr id="3" name="Content Placeholder 2"/>
          <p:cNvSpPr>
            <a:spLocks noGrp="1"/>
          </p:cNvSpPr>
          <p:nvPr>
            <p:ph idx="1"/>
          </p:nvPr>
        </p:nvSpPr>
        <p:spPr>
          <a:xfrm>
            <a:off x="1524000" y="1676400"/>
            <a:ext cx="7162800" cy="4191000"/>
          </a:xfrm>
        </p:spPr>
        <p:txBody>
          <a:bodyPr/>
          <a:lstStyle/>
          <a:p>
            <a:pPr marL="0" indent="0">
              <a:buNone/>
            </a:pPr>
            <a:r>
              <a:rPr lang="en-US" dirty="0" smtClean="0"/>
              <a:t>For internal and external resources related to gender analysis and gender and diversity sensitive assessments follow this link:</a:t>
            </a:r>
          </a:p>
          <a:p>
            <a:endParaRPr lang="en-US" dirty="0"/>
          </a:p>
          <a:p>
            <a:endParaRPr lang="en-US" dirty="0"/>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1926" y="2743200"/>
            <a:ext cx="1807698" cy="25248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3600" y="4191000"/>
            <a:ext cx="2130080" cy="16129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609600" y="2743200"/>
            <a:ext cx="3048000" cy="4247317"/>
          </a:xfrm>
          <a:prstGeom prst="rect">
            <a:avLst/>
          </a:prstGeom>
          <a:noFill/>
        </p:spPr>
        <p:txBody>
          <a:bodyPr wrap="square" rtlCol="0">
            <a:spAutoFit/>
          </a:bodyPr>
          <a:lstStyle/>
          <a:p>
            <a:r>
              <a:rPr lang="en-US" b="1" dirty="0" smtClean="0">
                <a:latin typeface="Arial" panose="020B0604020202020204" pitchFamily="34" charset="0"/>
                <a:cs typeface="Arial" panose="020B0604020202020204" pitchFamily="34" charset="0"/>
              </a:rPr>
              <a:t>Link: </a:t>
            </a:r>
          </a:p>
          <a:p>
            <a:endParaRPr lang="en-US" b="1" dirty="0" smtClean="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hlinkClick r:id="rId4"/>
              </a:rPr>
              <a:t>https://sites.google.com/site/drrtoolsinsoutheastasia/gender-and-diversity/gender-and-diversity-for-resilience-toolkit/building-resilience/disaster-risk-reduction-drr---disaster-management-dm</a:t>
            </a:r>
            <a:endParaRPr lang="en-US" b="1" dirty="0">
              <a:latin typeface="Arial" panose="020B0604020202020204" pitchFamily="34" charset="0"/>
              <a:cs typeface="Arial" panose="020B0604020202020204" pitchFamily="34" charset="0"/>
            </a:endParaRPr>
          </a:p>
          <a:p>
            <a:endParaRPr lang="en-US" b="1"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pic>
        <p:nvPicPr>
          <p:cNvPr id="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53000" y="2780966"/>
            <a:ext cx="1639568" cy="22165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853478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524000" y="2438400"/>
            <a:ext cx="3276600" cy="2514600"/>
          </a:xfrm>
        </p:spPr>
        <p:txBody>
          <a:bodyPr/>
          <a:lstStyle/>
          <a:p>
            <a:endParaRPr lang="en-US" dirty="0"/>
          </a:p>
          <a:p>
            <a:pPr algn="ctr"/>
            <a:endParaRPr lang="en-US" dirty="0" smtClean="0"/>
          </a:p>
          <a:p>
            <a:pPr marL="0" indent="0" algn="ctr">
              <a:buNone/>
            </a:pPr>
            <a:r>
              <a:rPr lang="en-US" sz="3000" b="1" dirty="0"/>
              <a:t>A</a:t>
            </a:r>
            <a:r>
              <a:rPr lang="en-US" sz="3000" b="1" dirty="0" smtClean="0"/>
              <a:t>ny questions?</a:t>
            </a:r>
            <a:endParaRPr lang="en-US" sz="3000" b="1"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2667000"/>
            <a:ext cx="1762125" cy="2590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685547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72039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t>
            </a:r>
            <a:r>
              <a:rPr lang="en-US" dirty="0" smtClean="0"/>
              <a:t>ession learning objectives</a:t>
            </a:r>
            <a:endParaRPr lang="en-US" dirty="0"/>
          </a:p>
        </p:txBody>
      </p:sp>
      <p:sp>
        <p:nvSpPr>
          <p:cNvPr id="4" name="Content Placeholder 3"/>
          <p:cNvSpPr>
            <a:spLocks noGrp="1"/>
          </p:cNvSpPr>
          <p:nvPr>
            <p:ph idx="1"/>
          </p:nvPr>
        </p:nvSpPr>
        <p:spPr>
          <a:xfrm>
            <a:off x="1066800" y="1600200"/>
            <a:ext cx="7620000" cy="4191000"/>
          </a:xfrm>
        </p:spPr>
        <p:txBody>
          <a:bodyPr/>
          <a:lstStyle/>
          <a:p>
            <a:endParaRPr lang="en-US" dirty="0" smtClean="0"/>
          </a:p>
          <a:p>
            <a:r>
              <a:rPr lang="en-US" dirty="0" smtClean="0"/>
              <a:t>(please included the results from your SMART objectives exercise)</a:t>
            </a:r>
          </a:p>
          <a:p>
            <a:endParaRPr lang="en-US" dirty="0" smtClean="0"/>
          </a:p>
        </p:txBody>
      </p:sp>
    </p:spTree>
    <p:extLst>
      <p:ext uri="{BB962C8B-B14F-4D97-AF65-F5344CB8AC3E}">
        <p14:creationId xmlns:p14="http://schemas.microsoft.com/office/powerpoint/2010/main" val="18787085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Risks and vulnerabilities during disasters</a:t>
            </a:r>
          </a:p>
        </p:txBody>
      </p:sp>
      <p:sp>
        <p:nvSpPr>
          <p:cNvPr id="3" name="Content Placeholder 2"/>
          <p:cNvSpPr>
            <a:spLocks noGrp="1"/>
          </p:cNvSpPr>
          <p:nvPr>
            <p:ph idx="1"/>
          </p:nvPr>
        </p:nvSpPr>
        <p:spPr>
          <a:xfrm>
            <a:off x="1143000" y="1752600"/>
            <a:ext cx="7162800" cy="3962400"/>
          </a:xfrm>
        </p:spPr>
        <p:txBody>
          <a:bodyPr/>
          <a:lstStyle/>
          <a:p>
            <a:r>
              <a:rPr lang="en-US" sz="2000" dirty="0"/>
              <a:t>Emergencies can impact anyone but not everyone will be affected in the same </a:t>
            </a:r>
            <a:r>
              <a:rPr lang="en-US" sz="2000" dirty="0" smtClean="0"/>
              <a:t>way</a:t>
            </a:r>
          </a:p>
          <a:p>
            <a:endParaRPr lang="en-US" sz="2000" dirty="0"/>
          </a:p>
          <a:p>
            <a:r>
              <a:rPr lang="en-US" sz="2000" dirty="0" smtClean="0"/>
              <a:t>Even </a:t>
            </a:r>
            <a:r>
              <a:rPr lang="en-US" sz="2000" dirty="0"/>
              <a:t>during peace-time, not everyone experiences daily life in the same way </a:t>
            </a:r>
            <a:endParaRPr lang="en-US" sz="2000" dirty="0" smtClean="0"/>
          </a:p>
          <a:p>
            <a:pPr marL="0" indent="0">
              <a:buNone/>
            </a:pPr>
            <a:endParaRPr lang="en-US" sz="2000" dirty="0"/>
          </a:p>
          <a:p>
            <a:r>
              <a:rPr lang="en-US" sz="2000" dirty="0" smtClean="0"/>
              <a:t>As we have heard from the previous sessions, people with disabilities, the elderly, men and women all </a:t>
            </a:r>
            <a:r>
              <a:rPr lang="en-US" sz="2000" dirty="0"/>
              <a:t>have different </a:t>
            </a:r>
            <a:r>
              <a:rPr lang="en-US" sz="2000" dirty="0" smtClean="0"/>
              <a:t>needs, during </a:t>
            </a:r>
            <a:r>
              <a:rPr lang="en-US" sz="2000" dirty="0"/>
              <a:t>and after an emergency.</a:t>
            </a:r>
          </a:p>
          <a:p>
            <a:pPr marL="0" indent="0">
              <a:buNone/>
            </a:pPr>
            <a:endParaRPr lang="en-US" sz="2000" dirty="0"/>
          </a:p>
          <a:p>
            <a:endParaRPr lang="en-US" sz="2000" dirty="0"/>
          </a:p>
        </p:txBody>
      </p:sp>
    </p:spTree>
    <p:extLst>
      <p:ext uri="{BB962C8B-B14F-4D97-AF65-F5344CB8AC3E}">
        <p14:creationId xmlns:p14="http://schemas.microsoft.com/office/powerpoint/2010/main" val="30095295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Risks and vulnerabilities during disasters</a:t>
            </a:r>
            <a:endParaRPr lang="en-US" dirty="0"/>
          </a:p>
        </p:txBody>
      </p:sp>
      <p:sp>
        <p:nvSpPr>
          <p:cNvPr id="3" name="Content Placeholder 2"/>
          <p:cNvSpPr>
            <a:spLocks noGrp="1"/>
          </p:cNvSpPr>
          <p:nvPr>
            <p:ph idx="1"/>
          </p:nvPr>
        </p:nvSpPr>
        <p:spPr>
          <a:xfrm>
            <a:off x="1219200" y="1828800"/>
            <a:ext cx="7162800" cy="4038600"/>
          </a:xfrm>
        </p:spPr>
        <p:txBody>
          <a:bodyPr/>
          <a:lstStyle/>
          <a:p>
            <a:pPr eaLnBrk="1" fontAlgn="auto" hangingPunct="1">
              <a:spcBef>
                <a:spcPts val="0"/>
              </a:spcBef>
              <a:spcAft>
                <a:spcPts val="0"/>
              </a:spcAft>
              <a:buClrTx/>
              <a:buSzTx/>
              <a:defRPr/>
            </a:pPr>
            <a:r>
              <a:rPr lang="en-US" sz="2000" dirty="0" smtClean="0"/>
              <a:t>We know that roles </a:t>
            </a:r>
            <a:r>
              <a:rPr lang="en-US" sz="2000" dirty="0"/>
              <a:t>and expectations </a:t>
            </a:r>
            <a:r>
              <a:rPr lang="en-US" sz="2000" dirty="0" smtClean="0"/>
              <a:t>are attributed to </a:t>
            </a:r>
            <a:r>
              <a:rPr lang="en-US" sz="2000" dirty="0"/>
              <a:t>people </a:t>
            </a:r>
            <a:r>
              <a:rPr lang="en-US" sz="2000" dirty="0" smtClean="0"/>
              <a:t>because of aspects of their gender or diversity. </a:t>
            </a:r>
          </a:p>
          <a:p>
            <a:pPr eaLnBrk="1" fontAlgn="auto" hangingPunct="1">
              <a:spcBef>
                <a:spcPts val="0"/>
              </a:spcBef>
              <a:spcAft>
                <a:spcPts val="0"/>
              </a:spcAft>
              <a:buClrTx/>
              <a:buSzTx/>
              <a:defRPr/>
            </a:pPr>
            <a:endParaRPr lang="en-US" sz="2000" dirty="0"/>
          </a:p>
          <a:p>
            <a:pPr eaLnBrk="1" fontAlgn="auto" hangingPunct="1">
              <a:spcBef>
                <a:spcPts val="0"/>
              </a:spcBef>
              <a:spcAft>
                <a:spcPts val="0"/>
              </a:spcAft>
              <a:buClrTx/>
              <a:buSzTx/>
              <a:defRPr/>
            </a:pPr>
            <a:r>
              <a:rPr lang="en-US" sz="2000" dirty="0" smtClean="0"/>
              <a:t>This can lead </a:t>
            </a:r>
            <a:r>
              <a:rPr lang="en-US" sz="2000" dirty="0"/>
              <a:t>to </a:t>
            </a:r>
            <a:r>
              <a:rPr lang="en-US" sz="2000" dirty="0" smtClean="0"/>
              <a:t>people being more vulnerable or </a:t>
            </a:r>
            <a:r>
              <a:rPr lang="en-US" sz="2000" dirty="0" err="1" smtClean="0"/>
              <a:t>margenalised</a:t>
            </a:r>
            <a:r>
              <a:rPr lang="en-US" sz="2000" dirty="0"/>
              <a:t> </a:t>
            </a:r>
            <a:r>
              <a:rPr lang="en-US" sz="2000" dirty="0" smtClean="0"/>
              <a:t>within </a:t>
            </a:r>
            <a:r>
              <a:rPr lang="en-US" sz="2000" dirty="0"/>
              <a:t>society. </a:t>
            </a:r>
          </a:p>
          <a:p>
            <a:endParaRPr lang="en-US" sz="2000" dirty="0"/>
          </a:p>
          <a:p>
            <a:pPr eaLnBrk="1" fontAlgn="auto" hangingPunct="1">
              <a:spcBef>
                <a:spcPts val="0"/>
              </a:spcBef>
              <a:spcAft>
                <a:spcPts val="0"/>
              </a:spcAft>
              <a:buClrTx/>
              <a:buSzTx/>
              <a:defRPr/>
            </a:pPr>
            <a:r>
              <a:rPr lang="en-US" sz="2000" dirty="0"/>
              <a:t>V</a:t>
            </a:r>
            <a:r>
              <a:rPr lang="en-US" sz="2000" dirty="0" smtClean="0"/>
              <a:t>ulnerabilities (physical</a:t>
            </a:r>
            <a:r>
              <a:rPr lang="en-US" sz="2000" dirty="0"/>
              <a:t>, social, economic, or </a:t>
            </a:r>
            <a:r>
              <a:rPr lang="en-US" sz="2000" dirty="0" smtClean="0"/>
              <a:t>environmental) </a:t>
            </a:r>
            <a:r>
              <a:rPr lang="en-US" sz="2000" dirty="0"/>
              <a:t>can </a:t>
            </a:r>
            <a:r>
              <a:rPr lang="en-US" sz="2000" dirty="0" smtClean="0"/>
              <a:t>become even </a:t>
            </a:r>
            <a:r>
              <a:rPr lang="en-US" sz="2000" dirty="0"/>
              <a:t>more </a:t>
            </a:r>
            <a:r>
              <a:rPr lang="en-US" sz="2000" dirty="0" smtClean="0"/>
              <a:t>prevalent in times of disasters. </a:t>
            </a:r>
          </a:p>
          <a:p>
            <a:endParaRPr lang="en-US" sz="2000" dirty="0" smtClean="0"/>
          </a:p>
          <a:p>
            <a:endParaRPr lang="en-US" sz="2000" dirty="0" smtClean="0"/>
          </a:p>
          <a:p>
            <a:endParaRPr lang="en-US" sz="2000" dirty="0"/>
          </a:p>
          <a:p>
            <a:endParaRPr lang="en-US" sz="2000" dirty="0" smtClean="0"/>
          </a:p>
          <a:p>
            <a:endParaRPr lang="en-US" sz="2000" dirty="0"/>
          </a:p>
          <a:p>
            <a:endParaRPr lang="en-US" sz="2000" dirty="0"/>
          </a:p>
        </p:txBody>
      </p:sp>
    </p:spTree>
    <p:extLst>
      <p:ext uri="{BB962C8B-B14F-4D97-AF65-F5344CB8AC3E}">
        <p14:creationId xmlns:p14="http://schemas.microsoft.com/office/powerpoint/2010/main" val="2828946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Gender inequality during disasters</a:t>
            </a:r>
            <a:endParaRPr lang="en-US" dirty="0"/>
          </a:p>
        </p:txBody>
      </p:sp>
      <p:sp>
        <p:nvSpPr>
          <p:cNvPr id="3" name="Content Placeholder 2"/>
          <p:cNvSpPr>
            <a:spLocks noGrp="1"/>
          </p:cNvSpPr>
          <p:nvPr>
            <p:ph idx="1"/>
          </p:nvPr>
        </p:nvSpPr>
        <p:spPr/>
        <p:txBody>
          <a:bodyPr/>
          <a:lstStyle/>
          <a:p>
            <a:endParaRPr lang="en-US" dirty="0"/>
          </a:p>
          <a:p>
            <a:endParaRPr lang="en-US" dirty="0" smtClean="0"/>
          </a:p>
          <a:p>
            <a:endParaRPr lang="en-US" dirty="0"/>
          </a:p>
        </p:txBody>
      </p:sp>
      <p:sp>
        <p:nvSpPr>
          <p:cNvPr id="4" name="Rectangle 3"/>
          <p:cNvSpPr/>
          <p:nvPr/>
        </p:nvSpPr>
        <p:spPr>
          <a:xfrm>
            <a:off x="856211" y="1676400"/>
            <a:ext cx="7772400" cy="2862322"/>
          </a:xfrm>
          <a:prstGeom prst="rect">
            <a:avLst/>
          </a:prstGeom>
        </p:spPr>
        <p:txBody>
          <a:bodyPr wrap="square">
            <a:spAutoFit/>
          </a:bodyPr>
          <a:lstStyle/>
          <a:p>
            <a:pPr algn="ctr"/>
            <a:r>
              <a:rPr lang="en-US" sz="2000" b="1" dirty="0">
                <a:solidFill>
                  <a:prstClr val="black"/>
                </a:solidFill>
                <a:latin typeface="Arial" panose="020B0604020202020204" pitchFamily="34" charset="0"/>
                <a:cs typeface="Arial" panose="020B0604020202020204" pitchFamily="34" charset="0"/>
              </a:rPr>
              <a:t>Women, girls and boys are 14 times more likely to die during a disaster than are men</a:t>
            </a:r>
          </a:p>
          <a:p>
            <a:endParaRPr lang="en-US" sz="2000" dirty="0" smtClean="0">
              <a:solidFill>
                <a:prstClr val="black"/>
              </a:solidFill>
              <a:latin typeface="Arial" panose="020B0604020202020204" pitchFamily="34" charset="0"/>
              <a:cs typeface="Arial" panose="020B0604020202020204" pitchFamily="34" charset="0"/>
            </a:endParaRPr>
          </a:p>
          <a:p>
            <a:endParaRPr lang="en-US" sz="2000" dirty="0">
              <a:solidFill>
                <a:prstClr val="black"/>
              </a:solidFill>
              <a:latin typeface="Arial" panose="020B0604020202020204" pitchFamily="34" charset="0"/>
              <a:cs typeface="Arial" panose="020B0604020202020204" pitchFamily="34" charset="0"/>
            </a:endParaRPr>
          </a:p>
          <a:p>
            <a:r>
              <a:rPr lang="en-US" sz="2000" dirty="0" smtClean="0">
                <a:solidFill>
                  <a:prstClr val="black"/>
                </a:solidFill>
                <a:latin typeface="Arial" panose="020B0604020202020204" pitchFamily="34" charset="0"/>
                <a:cs typeface="Arial" panose="020B0604020202020204" pitchFamily="34" charset="0"/>
              </a:rPr>
              <a:t>     Asia </a:t>
            </a:r>
            <a:r>
              <a:rPr lang="en-US" sz="2000" dirty="0">
                <a:solidFill>
                  <a:prstClr val="black"/>
                </a:solidFill>
                <a:latin typeface="Arial" panose="020B0604020202020204" pitchFamily="34" charset="0"/>
                <a:cs typeface="Arial" panose="020B0604020202020204" pitchFamily="34" charset="0"/>
              </a:rPr>
              <a:t>Tsunami, 2004 			+70% fatalities </a:t>
            </a:r>
            <a:r>
              <a:rPr lang="en-US" sz="2000" dirty="0" smtClean="0">
                <a:solidFill>
                  <a:prstClr val="black"/>
                </a:solidFill>
                <a:latin typeface="Arial" panose="020B0604020202020204" pitchFamily="34" charset="0"/>
                <a:cs typeface="Arial" panose="020B0604020202020204" pitchFamily="34" charset="0"/>
              </a:rPr>
              <a:t>women</a:t>
            </a:r>
            <a:r>
              <a:rPr lang="en-US" sz="2000" dirty="0">
                <a:solidFill>
                  <a:prstClr val="black"/>
                </a:solidFill>
                <a:latin typeface="Arial" panose="020B0604020202020204" pitchFamily="34" charset="0"/>
                <a:cs typeface="Arial" panose="020B0604020202020204" pitchFamily="34" charset="0"/>
              </a:rPr>
              <a:t/>
            </a:r>
            <a:br>
              <a:rPr lang="en-US" sz="2000" dirty="0">
                <a:solidFill>
                  <a:prstClr val="black"/>
                </a:solidFill>
                <a:latin typeface="Arial" panose="020B0604020202020204" pitchFamily="34" charset="0"/>
                <a:cs typeface="Arial" panose="020B0604020202020204" pitchFamily="34" charset="0"/>
              </a:rPr>
            </a:br>
            <a:endParaRPr lang="en-GB" sz="2000" dirty="0">
              <a:solidFill>
                <a:prstClr val="black"/>
              </a:solidFill>
              <a:latin typeface="Arial" panose="020B0604020202020204" pitchFamily="34" charset="0"/>
              <a:cs typeface="Arial" panose="020B0604020202020204" pitchFamily="34" charset="0"/>
            </a:endParaRPr>
          </a:p>
          <a:p>
            <a:pPr algn="ctr"/>
            <a:endParaRPr lang="en-GB" sz="2000" dirty="0" smtClean="0">
              <a:solidFill>
                <a:prstClr val="black"/>
              </a:solidFill>
              <a:latin typeface="Arial" panose="020B0604020202020204" pitchFamily="34" charset="0"/>
              <a:cs typeface="Arial" panose="020B0604020202020204" pitchFamily="34" charset="0"/>
            </a:endParaRPr>
          </a:p>
          <a:p>
            <a:pPr algn="ctr"/>
            <a:endParaRPr lang="en-GB" sz="2000" dirty="0">
              <a:solidFill>
                <a:prstClr val="black"/>
              </a:solidFill>
              <a:latin typeface="Arial" panose="020B0604020202020204" pitchFamily="34" charset="0"/>
              <a:cs typeface="Arial" panose="020B0604020202020204" pitchFamily="34" charset="0"/>
            </a:endParaRPr>
          </a:p>
          <a:p>
            <a:pPr algn="ctr"/>
            <a:endParaRPr lang="en-GB" sz="2000" dirty="0">
              <a:solidFill>
                <a:prstClr val="black"/>
              </a:solidFill>
              <a:latin typeface="Arial" panose="020B0604020202020204" pitchFamily="34" charset="0"/>
              <a:cs typeface="Arial" panose="020B0604020202020204" pitchFamily="34" charset="0"/>
            </a:endParaRPr>
          </a:p>
        </p:txBody>
      </p:sp>
      <p:sp>
        <p:nvSpPr>
          <p:cNvPr id="6" name="Right Arrow 5"/>
          <p:cNvSpPr/>
          <p:nvPr/>
        </p:nvSpPr>
        <p:spPr>
          <a:xfrm>
            <a:off x="3733800" y="2932239"/>
            <a:ext cx="1600200"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TextBox 6"/>
          <p:cNvSpPr txBox="1"/>
          <p:nvPr/>
        </p:nvSpPr>
        <p:spPr>
          <a:xfrm>
            <a:off x="1066800" y="3950732"/>
            <a:ext cx="7391400" cy="1477328"/>
          </a:xfrm>
          <a:prstGeom prst="rect">
            <a:avLst/>
          </a:prstGeom>
          <a:solidFill>
            <a:schemeClr val="accent4">
              <a:lumMod val="20000"/>
              <a:lumOff val="80000"/>
            </a:schemeClr>
          </a:solidFill>
        </p:spPr>
        <p:txBody>
          <a:bodyPr wrap="square" rtlCol="0">
            <a:spAutoFit/>
          </a:bodyPr>
          <a:lstStyle/>
          <a:p>
            <a:pPr algn="ctr"/>
            <a:r>
              <a:rPr lang="en-US" dirty="0">
                <a:latin typeface="Arial" panose="020B0604020202020204" pitchFamily="34" charset="0"/>
                <a:cs typeface="Arial" panose="020B0604020202020204" pitchFamily="34" charset="0"/>
              </a:rPr>
              <a:t>The death toll from the Bangladesh Cyclone (1991</a:t>
            </a:r>
            <a:r>
              <a:rPr lang="en-US" dirty="0" smtClean="0">
                <a:latin typeface="Arial" panose="020B0604020202020204" pitchFamily="34" charset="0"/>
                <a:cs typeface="Arial" panose="020B0604020202020204" pitchFamily="34" charset="0"/>
              </a:rPr>
              <a:t>) was </a:t>
            </a:r>
            <a:r>
              <a:rPr lang="en-US" dirty="0">
                <a:latin typeface="Arial" panose="020B0604020202020204" pitchFamily="34" charset="0"/>
                <a:cs typeface="Arial" panose="020B0604020202020204" pitchFamily="34" charset="0"/>
              </a:rPr>
              <a:t>5x higher for women than men. Part of the reason was that early warning information about the cyclone and the floods was transmitted by men to men in public spaces, rarely reaching women directly </a:t>
            </a:r>
            <a:r>
              <a:rPr lang="en-US" dirty="0" smtClean="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algn="ctr"/>
            <a:endParaRPr lang="en-US" dirty="0"/>
          </a:p>
        </p:txBody>
      </p:sp>
    </p:spTree>
    <p:extLst>
      <p:ext uri="{BB962C8B-B14F-4D97-AF65-F5344CB8AC3E}">
        <p14:creationId xmlns:p14="http://schemas.microsoft.com/office/powerpoint/2010/main" val="35609054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gender analysis?</a:t>
            </a:r>
            <a:endParaRPr lang="en-US" dirty="0"/>
          </a:p>
        </p:txBody>
      </p:sp>
      <p:sp>
        <p:nvSpPr>
          <p:cNvPr id="3" name="Content Placeholder 2"/>
          <p:cNvSpPr>
            <a:spLocks noGrp="1"/>
          </p:cNvSpPr>
          <p:nvPr>
            <p:ph idx="1"/>
          </p:nvPr>
        </p:nvSpPr>
        <p:spPr>
          <a:xfrm>
            <a:off x="1066800" y="1828800"/>
            <a:ext cx="7620000" cy="4038600"/>
          </a:xfrm>
        </p:spPr>
        <p:txBody>
          <a:bodyPr/>
          <a:lstStyle/>
          <a:p>
            <a:pPr marL="0" indent="0">
              <a:buNone/>
            </a:pPr>
            <a:endParaRPr lang="en-US" sz="1800" dirty="0" smtClean="0"/>
          </a:p>
          <a:p>
            <a:pPr>
              <a:buFont typeface="Arial" panose="020B0604020202020204" pitchFamily="34" charset="0"/>
              <a:buChar char="•"/>
            </a:pPr>
            <a:endParaRPr lang="en-US" sz="1800" b="1" dirty="0" smtClean="0">
              <a:solidFill>
                <a:srgbClr val="FF0000"/>
              </a:solidFill>
            </a:endParaRPr>
          </a:p>
          <a:p>
            <a:pPr>
              <a:buFont typeface="Arial" panose="020B0604020202020204" pitchFamily="34" charset="0"/>
              <a:buChar char="•"/>
            </a:pPr>
            <a:r>
              <a:rPr lang="en-US" sz="1800" b="1" dirty="0" smtClean="0">
                <a:solidFill>
                  <a:srgbClr val="FF0000"/>
                </a:solidFill>
              </a:rPr>
              <a:t>a systematic </a:t>
            </a:r>
            <a:r>
              <a:rPr lang="en-US" sz="1800" b="1" dirty="0">
                <a:solidFill>
                  <a:srgbClr val="FF0000"/>
                </a:solidFill>
              </a:rPr>
              <a:t>approach </a:t>
            </a:r>
            <a:r>
              <a:rPr lang="en-US" sz="1800" dirty="0"/>
              <a:t>to identifying and understanding the relationships of women and </a:t>
            </a:r>
            <a:r>
              <a:rPr lang="en-US" sz="1800" dirty="0" smtClean="0"/>
              <a:t>men within </a:t>
            </a:r>
            <a:r>
              <a:rPr lang="en-US" sz="1800" dirty="0"/>
              <a:t>the family, economy and </a:t>
            </a:r>
            <a:r>
              <a:rPr lang="en-US" sz="1800" dirty="0" smtClean="0"/>
              <a:t>society…</a:t>
            </a:r>
          </a:p>
          <a:p>
            <a:pPr>
              <a:buFont typeface="Arial" panose="020B0604020202020204" pitchFamily="34" charset="0"/>
              <a:buChar char="•"/>
            </a:pPr>
            <a:endParaRPr lang="en-US" sz="1800" dirty="0" smtClean="0"/>
          </a:p>
          <a:p>
            <a:pPr>
              <a:buFont typeface="Arial" panose="020B0604020202020204" pitchFamily="34" charset="0"/>
              <a:buChar char="•"/>
            </a:pPr>
            <a:r>
              <a:rPr lang="en-US" sz="1800" dirty="0" smtClean="0"/>
              <a:t>…and </a:t>
            </a:r>
            <a:r>
              <a:rPr lang="en-US" sz="1800" dirty="0"/>
              <a:t>how these relationships affect the </a:t>
            </a:r>
            <a:r>
              <a:rPr lang="en-US" sz="1800" dirty="0" smtClean="0"/>
              <a:t>distribution of </a:t>
            </a:r>
            <a:r>
              <a:rPr lang="en-US" sz="1800" dirty="0"/>
              <a:t>resources, as well as the structures and rules that contribute to an unequal distribution </a:t>
            </a:r>
            <a:r>
              <a:rPr lang="en-US" sz="1800" dirty="0" smtClean="0"/>
              <a:t>of resources </a:t>
            </a:r>
            <a:r>
              <a:rPr lang="en-US" sz="1800" dirty="0"/>
              <a:t>and power. </a:t>
            </a:r>
            <a:endParaRPr lang="en-US" sz="1800" dirty="0" smtClean="0"/>
          </a:p>
          <a:p>
            <a:pPr>
              <a:buFont typeface="Arial" panose="020B0604020202020204" pitchFamily="34" charset="0"/>
              <a:buChar char="•"/>
            </a:pPr>
            <a:endParaRPr lang="en-US" sz="1800" dirty="0" smtClean="0"/>
          </a:p>
          <a:p>
            <a:pPr>
              <a:buFont typeface="Arial" panose="020B0604020202020204" pitchFamily="34" charset="0"/>
              <a:buChar char="•"/>
            </a:pPr>
            <a:r>
              <a:rPr lang="en-US" sz="1800" dirty="0" smtClean="0"/>
              <a:t>It </a:t>
            </a:r>
            <a:r>
              <a:rPr lang="en-US" sz="1800" dirty="0"/>
              <a:t>involves </a:t>
            </a:r>
            <a:r>
              <a:rPr lang="en-US" sz="1800" b="1" dirty="0">
                <a:solidFill>
                  <a:srgbClr val="FF0000"/>
                </a:solidFill>
              </a:rPr>
              <a:t>consulting with a range of men and women </a:t>
            </a:r>
            <a:r>
              <a:rPr lang="en-US" sz="1800" dirty="0"/>
              <a:t>from the </a:t>
            </a:r>
            <a:r>
              <a:rPr lang="en-US" sz="1800" dirty="0" smtClean="0"/>
              <a:t>community, including </a:t>
            </a:r>
            <a:r>
              <a:rPr lang="en-US" sz="1800" dirty="0"/>
              <a:t>those in positions of authority, to get their different perspectives.</a:t>
            </a:r>
          </a:p>
        </p:txBody>
      </p:sp>
      <p:sp>
        <p:nvSpPr>
          <p:cNvPr id="5" name="TextBox 4"/>
          <p:cNvSpPr txBox="1"/>
          <p:nvPr/>
        </p:nvSpPr>
        <p:spPr>
          <a:xfrm>
            <a:off x="1219200" y="1816331"/>
            <a:ext cx="3581400" cy="769441"/>
          </a:xfrm>
          <a:prstGeom prst="rect">
            <a:avLst/>
          </a:prstGeom>
          <a:noFill/>
        </p:spPr>
        <p:txBody>
          <a:bodyPr wrap="square" rtlCol="0">
            <a:spAutoFit/>
          </a:bodyPr>
          <a:lstStyle/>
          <a:p>
            <a:r>
              <a:rPr lang="en-US" sz="2200" b="1" dirty="0">
                <a:latin typeface="Arial" panose="020B0604020202020204" pitchFamily="34" charset="0"/>
                <a:cs typeface="Arial" panose="020B0604020202020204" pitchFamily="34" charset="0"/>
              </a:rPr>
              <a:t>A gender analysis is:</a:t>
            </a:r>
          </a:p>
          <a:p>
            <a:endParaRPr lang="en-US" sz="2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484952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a gender analysis essential?</a:t>
            </a:r>
            <a:endParaRPr lang="en-US" dirty="0"/>
          </a:p>
        </p:txBody>
      </p:sp>
      <p:sp>
        <p:nvSpPr>
          <p:cNvPr id="3" name="Content Placeholder 2"/>
          <p:cNvSpPr>
            <a:spLocks noGrp="1"/>
          </p:cNvSpPr>
          <p:nvPr>
            <p:ph idx="1"/>
          </p:nvPr>
        </p:nvSpPr>
        <p:spPr>
          <a:xfrm>
            <a:off x="1066800" y="1752600"/>
            <a:ext cx="7239000" cy="3886200"/>
          </a:xfrm>
        </p:spPr>
        <p:txBody>
          <a:bodyPr/>
          <a:lstStyle/>
          <a:p>
            <a:pPr marL="0" indent="0">
              <a:buNone/>
            </a:pPr>
            <a:r>
              <a:rPr lang="en-US" b="1" dirty="0" smtClean="0"/>
              <a:t>A gender analysis:</a:t>
            </a:r>
          </a:p>
          <a:p>
            <a:pPr marL="0" indent="0">
              <a:buNone/>
            </a:pPr>
            <a:endParaRPr lang="en-US" sz="2000" dirty="0"/>
          </a:p>
          <a:p>
            <a:r>
              <a:rPr lang="en-US" sz="1800" dirty="0" smtClean="0"/>
              <a:t>Ensures that we know </a:t>
            </a:r>
            <a:r>
              <a:rPr lang="en-US" sz="1800" b="1" dirty="0" smtClean="0">
                <a:solidFill>
                  <a:srgbClr val="FF0000"/>
                </a:solidFill>
              </a:rPr>
              <a:t>who is affected</a:t>
            </a:r>
            <a:r>
              <a:rPr lang="en-US" sz="1800" dirty="0" smtClean="0">
                <a:solidFill>
                  <a:srgbClr val="FF0000"/>
                </a:solidFill>
              </a:rPr>
              <a:t>: </a:t>
            </a:r>
            <a:r>
              <a:rPr lang="en-US" sz="1800" dirty="0" smtClean="0"/>
              <a:t>e.g. women</a:t>
            </a:r>
            <a:r>
              <a:rPr lang="en-US" sz="1800" dirty="0"/>
              <a:t>, men, </a:t>
            </a:r>
            <a:r>
              <a:rPr lang="en-US" sz="1800" dirty="0" smtClean="0"/>
              <a:t>boys, girls</a:t>
            </a:r>
            <a:r>
              <a:rPr lang="en-US" sz="1800" dirty="0"/>
              <a:t>, older people, people with disabilities, pregnant </a:t>
            </a:r>
            <a:r>
              <a:rPr lang="en-US" sz="1800" dirty="0" smtClean="0"/>
              <a:t>women, ethnic minority groups, migrants, women </a:t>
            </a:r>
            <a:r>
              <a:rPr lang="en-US" sz="1800" dirty="0"/>
              <a:t>who have survived sexual </a:t>
            </a:r>
            <a:r>
              <a:rPr lang="en-US" sz="1800" dirty="0" smtClean="0"/>
              <a:t>violence, </a:t>
            </a:r>
          </a:p>
          <a:p>
            <a:endParaRPr lang="en-US" sz="1800" b="1" dirty="0">
              <a:solidFill>
                <a:srgbClr val="FF0000"/>
              </a:solidFill>
            </a:endParaRPr>
          </a:p>
          <a:p>
            <a:r>
              <a:rPr lang="en-US" sz="1800" dirty="0" smtClean="0"/>
              <a:t>Ensures that we know </a:t>
            </a:r>
            <a:r>
              <a:rPr lang="en-US" sz="1800" b="1" dirty="0" smtClean="0">
                <a:solidFill>
                  <a:srgbClr val="FF0000"/>
                </a:solidFill>
              </a:rPr>
              <a:t>how they are affected</a:t>
            </a:r>
            <a:r>
              <a:rPr lang="en-US" sz="1800" b="1" dirty="0">
                <a:solidFill>
                  <a:srgbClr val="FF0000"/>
                </a:solidFill>
              </a:rPr>
              <a:t> </a:t>
            </a:r>
            <a:r>
              <a:rPr lang="en-US" sz="1800" dirty="0" smtClean="0"/>
              <a:t>and</a:t>
            </a:r>
            <a:r>
              <a:rPr lang="en-US" sz="1800" b="1" dirty="0" smtClean="0"/>
              <a:t> </a:t>
            </a:r>
          </a:p>
          <a:p>
            <a:pPr>
              <a:buFont typeface="Arial" panose="020B0604020202020204" pitchFamily="34" charset="0"/>
              <a:buChar char="•"/>
            </a:pPr>
            <a:endParaRPr lang="en-US" sz="1800" dirty="0"/>
          </a:p>
          <a:p>
            <a:pPr>
              <a:buFont typeface="Arial" panose="020B0604020202020204" pitchFamily="34" charset="0"/>
              <a:buChar char="•"/>
            </a:pPr>
            <a:r>
              <a:rPr lang="en-US" sz="1800" dirty="0" smtClean="0"/>
              <a:t>Ensures we </a:t>
            </a:r>
            <a:r>
              <a:rPr lang="en-US" sz="1800" b="1" dirty="0" smtClean="0">
                <a:solidFill>
                  <a:srgbClr val="FF0000"/>
                </a:solidFill>
              </a:rPr>
              <a:t>understand the needs, capacities and vulnerabilities</a:t>
            </a:r>
            <a:r>
              <a:rPr lang="en-US" sz="1800" dirty="0" smtClean="0">
                <a:solidFill>
                  <a:srgbClr val="FF0000"/>
                </a:solidFill>
              </a:rPr>
              <a:t> </a:t>
            </a:r>
            <a:r>
              <a:rPr lang="en-US" sz="1800" dirty="0" smtClean="0"/>
              <a:t>of these individuals and groups so we can respond appropriately.</a:t>
            </a:r>
          </a:p>
          <a:p>
            <a:pPr>
              <a:buFont typeface="Arial" panose="020B0604020202020204" pitchFamily="34" charset="0"/>
              <a:buChar char="•"/>
            </a:pPr>
            <a:endParaRPr lang="en-US" sz="2000" dirty="0"/>
          </a:p>
        </p:txBody>
      </p:sp>
    </p:spTree>
    <p:extLst>
      <p:ext uri="{BB962C8B-B14F-4D97-AF65-F5344CB8AC3E}">
        <p14:creationId xmlns:p14="http://schemas.microsoft.com/office/powerpoint/2010/main" val="1021882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Gender-sensitive assessments</a:t>
            </a:r>
            <a:endParaRPr lang="en-US" dirty="0"/>
          </a:p>
        </p:txBody>
      </p:sp>
      <p:sp>
        <p:nvSpPr>
          <p:cNvPr id="3" name="Content Placeholder 2"/>
          <p:cNvSpPr>
            <a:spLocks noGrp="1"/>
          </p:cNvSpPr>
          <p:nvPr>
            <p:ph idx="1"/>
          </p:nvPr>
        </p:nvSpPr>
        <p:spPr>
          <a:xfrm>
            <a:off x="685800" y="1752600"/>
            <a:ext cx="7848599" cy="4114800"/>
          </a:xfrm>
        </p:spPr>
        <p:txBody>
          <a:bodyPr/>
          <a:lstStyle/>
          <a:p>
            <a:pPr marL="0" indent="0">
              <a:buNone/>
            </a:pPr>
            <a:endParaRPr lang="en-US" sz="2000" dirty="0" smtClean="0"/>
          </a:p>
          <a:p>
            <a:pPr marL="0" indent="0">
              <a:buNone/>
            </a:pPr>
            <a:r>
              <a:rPr lang="en-US" sz="2000" dirty="0" smtClean="0"/>
              <a:t>A </a:t>
            </a:r>
            <a:r>
              <a:rPr lang="en-US" sz="2000" dirty="0"/>
              <a:t>g</a:t>
            </a:r>
            <a:r>
              <a:rPr lang="en-US" sz="2000" dirty="0" smtClean="0"/>
              <a:t>ender analysis should inform all </a:t>
            </a:r>
            <a:r>
              <a:rPr lang="en-US" sz="2000" dirty="0"/>
              <a:t>assessments </a:t>
            </a:r>
            <a:r>
              <a:rPr lang="en-US" sz="2000" dirty="0" smtClean="0"/>
              <a:t>at all stages of the disaster management cycle.</a:t>
            </a:r>
            <a:endParaRPr lang="en-US" sz="2000" dirty="0"/>
          </a:p>
          <a:p>
            <a:endParaRPr lang="en-US" sz="2000"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0200" y="2895600"/>
            <a:ext cx="3353045" cy="2681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789709" y="3082082"/>
            <a:ext cx="4648200" cy="2585323"/>
          </a:xfrm>
          <a:prstGeom prst="rect">
            <a:avLst/>
          </a:prstGeom>
          <a:noFill/>
        </p:spPr>
        <p:txBody>
          <a:bodyPr wrap="square" rtlCol="0">
            <a:spAutoFit/>
          </a:bodyPr>
          <a:lstStyle/>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Preparing for emergencies (Hazard and risk assessments, VCAs)</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err="1" smtClean="0">
                <a:latin typeface="Arial" panose="020B0604020202020204" pitchFamily="34" charset="0"/>
                <a:cs typeface="Arial" panose="020B0604020202020204" pitchFamily="34" charset="0"/>
              </a:rPr>
              <a:t>Sectoral</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or needs </a:t>
            </a:r>
            <a:r>
              <a:rPr lang="en-US" dirty="0">
                <a:latin typeface="Arial" panose="020B0604020202020204" pitchFamily="34" charset="0"/>
                <a:cs typeface="Arial" panose="020B0604020202020204" pitchFamily="34" charset="0"/>
              </a:rPr>
              <a:t>assessment in the aftermath of an emergency</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err="1" smtClean="0">
                <a:latin typeface="Arial" panose="020B0604020202020204" pitchFamily="34" charset="0"/>
                <a:cs typeface="Arial" panose="020B0604020202020204" pitchFamily="34" charset="0"/>
              </a:rPr>
              <a:t>Sectoral</a:t>
            </a:r>
            <a:r>
              <a:rPr lang="en-US" dirty="0" smtClean="0">
                <a:latin typeface="Arial" panose="020B0604020202020204" pitchFamily="34" charset="0"/>
                <a:cs typeface="Arial" panose="020B0604020202020204" pitchFamily="34" charset="0"/>
              </a:rPr>
              <a:t> or needs </a:t>
            </a:r>
            <a:r>
              <a:rPr lang="en-US" dirty="0">
                <a:latin typeface="Arial" panose="020B0604020202020204" pitchFamily="34" charset="0"/>
                <a:cs typeface="Arial" panose="020B0604020202020204" pitchFamily="34" charset="0"/>
              </a:rPr>
              <a:t>assessment to inform recovery planning </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551229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Myanmar Red Cross Society – Recovery after Cyclone </a:t>
            </a:r>
            <a:r>
              <a:rPr lang="en-US" dirty="0" err="1" smtClean="0"/>
              <a:t>Nargis</a:t>
            </a:r>
            <a:endParaRPr lang="en-US" dirty="0"/>
          </a:p>
        </p:txBody>
      </p:sp>
      <p:sp>
        <p:nvSpPr>
          <p:cNvPr id="3" name="Content Placeholder 2"/>
          <p:cNvSpPr>
            <a:spLocks noGrp="1"/>
          </p:cNvSpPr>
          <p:nvPr>
            <p:ph idx="1"/>
          </p:nvPr>
        </p:nvSpPr>
        <p:spPr>
          <a:xfrm>
            <a:off x="228600" y="4800600"/>
            <a:ext cx="8686800" cy="1143000"/>
          </a:xfrm>
          <a:solidFill>
            <a:schemeClr val="accent1">
              <a:lumMod val="20000"/>
              <a:lumOff val="80000"/>
            </a:schemeClr>
          </a:solidFill>
        </p:spPr>
        <p:txBody>
          <a:bodyPr/>
          <a:lstStyle/>
          <a:p>
            <a:pPr marL="0" indent="0" algn="ctr">
              <a:buNone/>
            </a:pPr>
            <a:r>
              <a:rPr lang="en-US" b="1" dirty="0" smtClean="0"/>
              <a:t>Outcome</a:t>
            </a:r>
            <a:r>
              <a:rPr lang="en-US" dirty="0" smtClean="0"/>
              <a:t>: Gender-sensitive needs assessment highlighted the  need for child-care facilities ensuring economic development without discrimination </a:t>
            </a:r>
            <a:endParaRPr lang="en-US" dirty="0"/>
          </a:p>
          <a:p>
            <a:endParaRPr lang="en-US" dirty="0"/>
          </a:p>
        </p:txBody>
      </p:sp>
      <p:sp>
        <p:nvSpPr>
          <p:cNvPr id="4" name="TextBox 3"/>
          <p:cNvSpPr txBox="1"/>
          <p:nvPr/>
        </p:nvSpPr>
        <p:spPr>
          <a:xfrm>
            <a:off x="1295400" y="1614616"/>
            <a:ext cx="7239000" cy="4031873"/>
          </a:xfrm>
          <a:prstGeom prst="rect">
            <a:avLst/>
          </a:prstGeom>
          <a:noFill/>
        </p:spPr>
        <p:txBody>
          <a:bodyPr wrap="square" rtlCol="0">
            <a:spAutoFit/>
          </a:bodyPr>
          <a:lstStyle/>
          <a:p>
            <a:r>
              <a:rPr lang="en-US" sz="2200" b="1" dirty="0">
                <a:solidFill>
                  <a:prstClr val="black"/>
                </a:solidFill>
                <a:latin typeface="Arial" panose="020B0604020202020204" pitchFamily="34" charset="0"/>
                <a:cs typeface="Arial" panose="020B0604020202020204" pitchFamily="34" charset="0"/>
              </a:rPr>
              <a:t>Cyclone = 61% of victims were women</a:t>
            </a:r>
          </a:p>
          <a:p>
            <a:endParaRPr lang="en-US" sz="2200" dirty="0">
              <a:solidFill>
                <a:prstClr val="black"/>
              </a:solidFill>
              <a:latin typeface="Arial" panose="020B0604020202020204" pitchFamily="34" charset="0"/>
              <a:cs typeface="Arial" panose="020B0604020202020204" pitchFamily="34" charset="0"/>
            </a:endParaRPr>
          </a:p>
          <a:p>
            <a:r>
              <a:rPr lang="en-US" sz="2200" dirty="0">
                <a:solidFill>
                  <a:prstClr val="black"/>
                </a:solidFill>
                <a:latin typeface="Arial" panose="020B0604020202020204" pitchFamily="34" charset="0"/>
                <a:cs typeface="Arial" panose="020B0604020202020204" pitchFamily="34" charset="0"/>
              </a:rPr>
              <a:t>Gender sensitive early recovery </a:t>
            </a:r>
            <a:r>
              <a:rPr lang="en-US" sz="2200" dirty="0" err="1">
                <a:solidFill>
                  <a:prstClr val="black"/>
                </a:solidFill>
                <a:latin typeface="Arial" panose="020B0604020202020204" pitchFamily="34" charset="0"/>
                <a:cs typeface="Arial" panose="020B0604020202020204" pitchFamily="34" charset="0"/>
              </a:rPr>
              <a:t>programme</a:t>
            </a:r>
            <a:endParaRPr lang="en-US" sz="2200" dirty="0">
              <a:solidFill>
                <a:prstClr val="black"/>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ü"/>
            </a:pPr>
            <a:r>
              <a:rPr lang="en-US" sz="2200" dirty="0">
                <a:solidFill>
                  <a:prstClr val="black"/>
                </a:solidFill>
                <a:latin typeface="Arial" panose="020B0604020202020204" pitchFamily="34" charset="0"/>
                <a:cs typeface="Arial" panose="020B0604020202020204" pitchFamily="34" charset="0"/>
              </a:rPr>
              <a:t>Needs assessment </a:t>
            </a:r>
            <a:r>
              <a:rPr lang="en-US" sz="2200" dirty="0" smtClean="0">
                <a:solidFill>
                  <a:prstClr val="black"/>
                </a:solidFill>
                <a:latin typeface="Arial" panose="020B0604020202020204" pitchFamily="34" charset="0"/>
                <a:cs typeface="Arial" panose="020B0604020202020204" pitchFamily="34" charset="0"/>
              </a:rPr>
              <a:t>teams</a:t>
            </a:r>
          </a:p>
          <a:p>
            <a:pPr marL="342900" indent="-342900">
              <a:buFont typeface="Wingdings" panose="05000000000000000000" pitchFamily="2" charset="2"/>
              <a:buChar char="ü"/>
            </a:pPr>
            <a:r>
              <a:rPr lang="en-US" sz="2200" dirty="0" smtClean="0">
                <a:solidFill>
                  <a:prstClr val="black"/>
                </a:solidFill>
                <a:latin typeface="Arial" panose="020B0604020202020204" pitchFamily="34" charset="0"/>
                <a:cs typeface="Arial" panose="020B0604020202020204" pitchFamily="34" charset="0"/>
              </a:rPr>
              <a:t>Participation of women in FGDs</a:t>
            </a:r>
            <a:endParaRPr lang="en-US" sz="2200" dirty="0">
              <a:solidFill>
                <a:prstClr val="black"/>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ü"/>
            </a:pPr>
            <a:r>
              <a:rPr lang="en-US" sz="2200" dirty="0">
                <a:solidFill>
                  <a:prstClr val="black"/>
                </a:solidFill>
                <a:latin typeface="Arial" panose="020B0604020202020204" pitchFamily="34" charset="0"/>
                <a:cs typeface="Arial" panose="020B0604020202020204" pitchFamily="34" charset="0"/>
              </a:rPr>
              <a:t>Beneficiary </a:t>
            </a:r>
            <a:r>
              <a:rPr lang="en-US" sz="2200" dirty="0" smtClean="0">
                <a:solidFill>
                  <a:prstClr val="black"/>
                </a:solidFill>
                <a:latin typeface="Arial" panose="020B0604020202020204" pitchFamily="34" charset="0"/>
                <a:cs typeface="Arial" panose="020B0604020202020204" pitchFamily="34" charset="0"/>
              </a:rPr>
              <a:t>selection – 33% female</a:t>
            </a:r>
            <a:endParaRPr lang="en-US" sz="2200" dirty="0">
              <a:solidFill>
                <a:prstClr val="black"/>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ü"/>
            </a:pPr>
            <a:r>
              <a:rPr lang="en-US" sz="2200" dirty="0">
                <a:solidFill>
                  <a:prstClr val="black"/>
                </a:solidFill>
                <a:latin typeface="Arial" panose="020B0604020202020204" pitchFamily="34" charset="0"/>
                <a:cs typeface="Arial" panose="020B0604020202020204" pitchFamily="34" charset="0"/>
              </a:rPr>
              <a:t>Inclusion of people with disabilities, the </a:t>
            </a:r>
            <a:r>
              <a:rPr lang="en-US" sz="2200" dirty="0" smtClean="0">
                <a:solidFill>
                  <a:prstClr val="black"/>
                </a:solidFill>
                <a:latin typeface="Arial" panose="020B0604020202020204" pitchFamily="34" charset="0"/>
                <a:cs typeface="Arial" panose="020B0604020202020204" pitchFamily="34" charset="0"/>
              </a:rPr>
              <a:t>elderly</a:t>
            </a:r>
            <a:r>
              <a:rPr lang="en-US" sz="2200" dirty="0">
                <a:solidFill>
                  <a:prstClr val="black"/>
                </a:solidFill>
                <a:latin typeface="Arial" panose="020B0604020202020204" pitchFamily="34" charset="0"/>
                <a:cs typeface="Arial" panose="020B0604020202020204" pitchFamily="34" charset="0"/>
              </a:rPr>
              <a:t>, FHH, </a:t>
            </a:r>
            <a:r>
              <a:rPr lang="en-US" sz="2200" dirty="0" smtClean="0">
                <a:solidFill>
                  <a:prstClr val="black"/>
                </a:solidFill>
                <a:latin typeface="Arial" panose="020B0604020202020204" pitchFamily="34" charset="0"/>
                <a:cs typeface="Arial" panose="020B0604020202020204" pitchFamily="34" charset="0"/>
              </a:rPr>
              <a:t>widows, landless </a:t>
            </a:r>
            <a:r>
              <a:rPr lang="en-US" sz="2200" dirty="0" err="1" smtClean="0">
                <a:solidFill>
                  <a:prstClr val="black"/>
                </a:solidFill>
                <a:latin typeface="Arial" panose="020B0604020202020204" pitchFamily="34" charset="0"/>
                <a:cs typeface="Arial" panose="020B0604020202020204" pitchFamily="34" charset="0"/>
              </a:rPr>
              <a:t>labourers</a:t>
            </a:r>
            <a:r>
              <a:rPr lang="en-US" sz="2200" dirty="0" smtClean="0">
                <a:solidFill>
                  <a:prstClr val="black"/>
                </a:solidFill>
                <a:latin typeface="Arial" panose="020B0604020202020204" pitchFamily="34" charset="0"/>
                <a:cs typeface="Arial" panose="020B0604020202020204" pitchFamily="34" charset="0"/>
              </a:rPr>
              <a:t>, MHH</a:t>
            </a:r>
            <a:endParaRPr lang="en-US" sz="2200" dirty="0">
              <a:solidFill>
                <a:prstClr val="black"/>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ü"/>
            </a:pPr>
            <a:r>
              <a:rPr lang="en-US" sz="2200" dirty="0">
                <a:solidFill>
                  <a:prstClr val="black"/>
                </a:solidFill>
                <a:latin typeface="Arial" panose="020B0604020202020204" pitchFamily="34" charset="0"/>
                <a:cs typeface="Arial" panose="020B0604020202020204" pitchFamily="34" charset="0"/>
              </a:rPr>
              <a:t>Equal wage</a:t>
            </a:r>
          </a:p>
          <a:p>
            <a:endParaRPr lang="en-US" sz="2200" dirty="0">
              <a:solidFill>
                <a:prstClr val="black"/>
              </a:solidFill>
              <a:latin typeface="Arial" panose="020B0604020202020204" pitchFamily="34" charset="0"/>
              <a:cs typeface="Arial" panose="020B0604020202020204" pitchFamily="34" charset="0"/>
            </a:endParaRPr>
          </a:p>
          <a:p>
            <a:endParaRPr lang="en-US" dirty="0">
              <a:solidFill>
                <a:prstClr val="black"/>
              </a:solidFill>
            </a:endParaRPr>
          </a:p>
          <a:p>
            <a:endParaRPr lang="en-US" dirty="0">
              <a:solidFill>
                <a:prstClr val="black"/>
              </a:solidFill>
            </a:endParaRPr>
          </a:p>
        </p:txBody>
      </p:sp>
    </p:spTree>
    <p:extLst>
      <p:ext uri="{BB962C8B-B14F-4D97-AF65-F5344CB8AC3E}">
        <p14:creationId xmlns:p14="http://schemas.microsoft.com/office/powerpoint/2010/main" val="326805861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IFRC_2011 presentation-EN">
  <a:themeElements>
    <a:clrScheme name="Custom 2">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IFRC_2011 presentation-EN">
  <a:themeElements>
    <a:clrScheme name="Custom 2">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1484</TotalTime>
  <Words>1238</Words>
  <Application>Microsoft Office PowerPoint</Application>
  <PresentationFormat>On-screen Show (4:3)</PresentationFormat>
  <Paragraphs>138</Paragraphs>
  <Slides>17</Slides>
  <Notes>6</Notes>
  <HiddenSlides>0</HiddenSlides>
  <MMClips>0</MMClips>
  <ScaleCrop>false</ScaleCrop>
  <HeadingPairs>
    <vt:vector size="4" baseType="variant">
      <vt:variant>
        <vt:lpstr>Theme</vt:lpstr>
      </vt:variant>
      <vt:variant>
        <vt:i4>3</vt:i4>
      </vt:variant>
      <vt:variant>
        <vt:lpstr>Slide Titles</vt:lpstr>
      </vt:variant>
      <vt:variant>
        <vt:i4>17</vt:i4>
      </vt:variant>
    </vt:vector>
  </HeadingPairs>
  <TitlesOfParts>
    <vt:vector size="20" baseType="lpstr">
      <vt:lpstr>1_Office Theme</vt:lpstr>
      <vt:lpstr>IFRC_2011 presentation-EN</vt:lpstr>
      <vt:lpstr>1_IFRC_2011 presentation-EN</vt:lpstr>
      <vt:lpstr>Gender analysis  To inform sectoral and needs assessments</vt:lpstr>
      <vt:lpstr>Session learning objectives</vt:lpstr>
      <vt:lpstr>Risks and vulnerabilities during disasters</vt:lpstr>
      <vt:lpstr>Risks and vulnerabilities during disasters</vt:lpstr>
      <vt:lpstr>Gender inequality during disasters</vt:lpstr>
      <vt:lpstr>What is a gender analysis?</vt:lpstr>
      <vt:lpstr>Why is a gender analysis essential?</vt:lpstr>
      <vt:lpstr>Gender-sensitive assessments</vt:lpstr>
      <vt:lpstr>Myanmar Red Cross Society – Recovery after Cyclone Nargis</vt:lpstr>
      <vt:lpstr>Some considerations when conducting a gender analysis</vt:lpstr>
      <vt:lpstr>Some considerations when conducting a gender analysis</vt:lpstr>
      <vt:lpstr>Considerations when conducting a gender analysis</vt:lpstr>
      <vt:lpstr>Considerations when conducting a gender analysis</vt:lpstr>
      <vt:lpstr>Conclusion</vt:lpstr>
      <vt:lpstr>Gender and Diversity for Resilience Resource Library</vt:lpstr>
      <vt:lpstr>PowerPoint Presentation</vt:lpstr>
      <vt:lpstr>PowerPoint Presentation</vt:lpstr>
    </vt:vector>
  </TitlesOfParts>
  <Company>IFRC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Assessing vulnerabilities and capacities</dc:title>
  <dc:creator>Christina Haneef</dc:creator>
  <cp:lastModifiedBy>Christina Haneef</cp:lastModifiedBy>
  <cp:revision>47</cp:revision>
  <dcterms:created xsi:type="dcterms:W3CDTF">2015-09-15T06:03:28Z</dcterms:created>
  <dcterms:modified xsi:type="dcterms:W3CDTF">2015-10-01T13:13:06Z</dcterms:modified>
</cp:coreProperties>
</file>