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80" r:id="rId3"/>
  </p:sldMasterIdLst>
  <p:notesMasterIdLst>
    <p:notesMasterId r:id="rId23"/>
  </p:notesMasterIdLst>
  <p:handoutMasterIdLst>
    <p:handoutMasterId r:id="rId24"/>
  </p:handoutMasterIdLst>
  <p:sldIdLst>
    <p:sldId id="257" r:id="rId4"/>
    <p:sldId id="258" r:id="rId5"/>
    <p:sldId id="283" r:id="rId6"/>
    <p:sldId id="280" r:id="rId7"/>
    <p:sldId id="262" r:id="rId8"/>
    <p:sldId id="264" r:id="rId9"/>
    <p:sldId id="278" r:id="rId10"/>
    <p:sldId id="285" r:id="rId11"/>
    <p:sldId id="279" r:id="rId12"/>
    <p:sldId id="276" r:id="rId13"/>
    <p:sldId id="282" r:id="rId14"/>
    <p:sldId id="286" r:id="rId15"/>
    <p:sldId id="284" r:id="rId16"/>
    <p:sldId id="268" r:id="rId17"/>
    <p:sldId id="277" r:id="rId18"/>
    <p:sldId id="287" r:id="rId19"/>
    <p:sldId id="288" r:id="rId20"/>
    <p:sldId id="289" r:id="rId21"/>
    <p:sldId id="290" r:id="rId22"/>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9272" autoAdjust="0"/>
  </p:normalViewPr>
  <p:slideViewPr>
    <p:cSldViewPr>
      <p:cViewPr>
        <p:scale>
          <a:sx n="50" d="100"/>
          <a:sy n="50" d="100"/>
        </p:scale>
        <p:origin x="-195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C75A55-5CB6-4452-BAC3-4EF2EAB895C3}"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60DF1373-2AED-49BB-8E95-D7494D4C8399}">
      <dgm:prSet phldrT="[Text]" custT="1"/>
      <dgm:spPr/>
      <dgm:t>
        <a:bodyPr/>
        <a:lstStyle/>
        <a:p>
          <a:r>
            <a:rPr lang="en-US" sz="1400" b="1" dirty="0" smtClean="0">
              <a:solidFill>
                <a:schemeClr val="tx1"/>
              </a:solidFill>
              <a:latin typeface="Arial" panose="020B0604020202020204" pitchFamily="34" charset="0"/>
              <a:cs typeface="Arial" panose="020B0604020202020204" pitchFamily="34" charset="0"/>
            </a:rPr>
            <a:t>Visual</a:t>
          </a:r>
          <a:endParaRPr lang="en-US" sz="1400" b="1" dirty="0">
            <a:solidFill>
              <a:schemeClr val="tx1"/>
            </a:solidFill>
            <a:latin typeface="Arial" panose="020B0604020202020204" pitchFamily="34" charset="0"/>
            <a:cs typeface="Arial" panose="020B0604020202020204" pitchFamily="34" charset="0"/>
          </a:endParaRPr>
        </a:p>
      </dgm:t>
    </dgm:pt>
    <dgm:pt modelId="{908784AD-A322-4D9C-9131-441C685513BB}" type="parTrans" cxnId="{251F7B45-624E-4886-80D8-01DF000C0F6B}">
      <dgm:prSet/>
      <dgm:spPr/>
      <dgm:t>
        <a:bodyPr/>
        <a:lstStyle/>
        <a:p>
          <a:endParaRPr lang="en-US"/>
        </a:p>
      </dgm:t>
    </dgm:pt>
    <dgm:pt modelId="{BD6C1DCF-C4D5-4E5B-AD9D-A6642870D79C}" type="sibTrans" cxnId="{251F7B45-624E-4886-80D8-01DF000C0F6B}">
      <dgm:prSet custT="1"/>
      <dgm:spPr/>
      <dgm:t>
        <a:bodyPr/>
        <a:lstStyle/>
        <a:p>
          <a:r>
            <a:rPr lang="en-US" sz="1400" b="1" dirty="0" smtClean="0">
              <a:solidFill>
                <a:schemeClr val="tx1"/>
              </a:solidFill>
              <a:latin typeface="Arial" panose="020B0604020202020204" pitchFamily="34" charset="0"/>
              <a:cs typeface="Arial" panose="020B0604020202020204" pitchFamily="34" charset="0"/>
            </a:rPr>
            <a:t>Intellectual</a:t>
          </a:r>
          <a:endParaRPr lang="en-US" sz="1400" b="1" dirty="0">
            <a:solidFill>
              <a:schemeClr val="tx1"/>
            </a:solidFill>
            <a:latin typeface="Arial" panose="020B0604020202020204" pitchFamily="34" charset="0"/>
            <a:cs typeface="Arial" panose="020B0604020202020204" pitchFamily="34" charset="0"/>
          </a:endParaRPr>
        </a:p>
      </dgm:t>
    </dgm:pt>
    <dgm:pt modelId="{64F037F9-23B4-4489-B75F-7EF42204A64C}">
      <dgm:prSet phldrT="[Text]" custT="1"/>
      <dgm:spPr/>
      <dgm:t>
        <a:bodyPr/>
        <a:lstStyle/>
        <a:p>
          <a:r>
            <a:rPr lang="en-US" sz="1400" b="1" dirty="0" smtClean="0">
              <a:solidFill>
                <a:schemeClr val="tx1"/>
              </a:solidFill>
              <a:latin typeface="Arial" panose="020B0604020202020204" pitchFamily="34" charset="0"/>
              <a:cs typeface="Arial" panose="020B0604020202020204" pitchFamily="34" charset="0"/>
            </a:rPr>
            <a:t>Physical</a:t>
          </a:r>
          <a:endParaRPr lang="en-US" sz="1400" b="1" dirty="0">
            <a:solidFill>
              <a:schemeClr val="tx1"/>
            </a:solidFill>
            <a:latin typeface="Arial" panose="020B0604020202020204" pitchFamily="34" charset="0"/>
            <a:cs typeface="Arial" panose="020B0604020202020204" pitchFamily="34" charset="0"/>
          </a:endParaRPr>
        </a:p>
      </dgm:t>
    </dgm:pt>
    <dgm:pt modelId="{452C94FE-9AA8-45BE-B5BF-CF1948602B7E}" type="parTrans" cxnId="{97397A23-8842-4D1C-96DB-5BAA0259E411}">
      <dgm:prSet/>
      <dgm:spPr/>
      <dgm:t>
        <a:bodyPr/>
        <a:lstStyle/>
        <a:p>
          <a:endParaRPr lang="en-US"/>
        </a:p>
      </dgm:t>
    </dgm:pt>
    <dgm:pt modelId="{9FFCCDB5-CE6F-4069-9E27-1D2F50B5BB72}" type="sibTrans" cxnId="{97397A23-8842-4D1C-96DB-5BAA0259E411}">
      <dgm:prSet custT="1"/>
      <dgm:spPr/>
      <dgm:t>
        <a:bodyPr/>
        <a:lstStyle/>
        <a:p>
          <a:r>
            <a:rPr lang="en-US" sz="1400" b="1" dirty="0" smtClean="0">
              <a:solidFill>
                <a:schemeClr val="tx1"/>
              </a:solidFill>
              <a:latin typeface="Arial" panose="020B0604020202020204" pitchFamily="34" charset="0"/>
              <a:cs typeface="Arial" panose="020B0604020202020204" pitchFamily="34" charset="0"/>
            </a:rPr>
            <a:t>Auditory</a:t>
          </a:r>
          <a:endParaRPr lang="en-US" sz="1400" b="1" dirty="0">
            <a:solidFill>
              <a:schemeClr val="tx1"/>
            </a:solidFill>
            <a:latin typeface="Arial" panose="020B0604020202020204" pitchFamily="34" charset="0"/>
            <a:cs typeface="Arial" panose="020B0604020202020204" pitchFamily="34" charset="0"/>
          </a:endParaRPr>
        </a:p>
      </dgm:t>
    </dgm:pt>
    <dgm:pt modelId="{A5587E82-BF36-4F0A-AE1E-6557D46B5EE1}" type="pres">
      <dgm:prSet presAssocID="{CFC75A55-5CB6-4452-BAC3-4EF2EAB895C3}" presName="Name0" presStyleCnt="0">
        <dgm:presLayoutVars>
          <dgm:chMax/>
          <dgm:chPref/>
          <dgm:dir/>
          <dgm:animLvl val="lvl"/>
        </dgm:presLayoutVars>
      </dgm:prSet>
      <dgm:spPr/>
      <dgm:t>
        <a:bodyPr/>
        <a:lstStyle/>
        <a:p>
          <a:endParaRPr lang="en-US"/>
        </a:p>
      </dgm:t>
    </dgm:pt>
    <dgm:pt modelId="{44FDD229-7679-49AE-BD61-AFA9B701CA9E}" type="pres">
      <dgm:prSet presAssocID="{60DF1373-2AED-49BB-8E95-D7494D4C8399}" presName="composite" presStyleCnt="0"/>
      <dgm:spPr/>
    </dgm:pt>
    <dgm:pt modelId="{836856E3-9B28-417A-A75D-CFD71BC4344B}" type="pres">
      <dgm:prSet presAssocID="{60DF1373-2AED-49BB-8E95-D7494D4C8399}" presName="Parent1" presStyleLbl="node1" presStyleIdx="0" presStyleCnt="4">
        <dgm:presLayoutVars>
          <dgm:chMax val="1"/>
          <dgm:chPref val="1"/>
          <dgm:bulletEnabled val="1"/>
        </dgm:presLayoutVars>
      </dgm:prSet>
      <dgm:spPr/>
      <dgm:t>
        <a:bodyPr/>
        <a:lstStyle/>
        <a:p>
          <a:endParaRPr lang="en-US"/>
        </a:p>
      </dgm:t>
    </dgm:pt>
    <dgm:pt modelId="{EA0D80B8-3E29-48F6-AD25-11C6E7D1AC5B}" type="pres">
      <dgm:prSet presAssocID="{60DF1373-2AED-49BB-8E95-D7494D4C8399}" presName="Childtext1" presStyleLbl="revTx" presStyleIdx="0" presStyleCnt="2">
        <dgm:presLayoutVars>
          <dgm:chMax val="0"/>
          <dgm:chPref val="0"/>
          <dgm:bulletEnabled val="1"/>
        </dgm:presLayoutVars>
      </dgm:prSet>
      <dgm:spPr/>
      <dgm:t>
        <a:bodyPr/>
        <a:lstStyle/>
        <a:p>
          <a:endParaRPr lang="en-US"/>
        </a:p>
      </dgm:t>
    </dgm:pt>
    <dgm:pt modelId="{625C07D2-16EC-417E-9AE1-140716D82F19}" type="pres">
      <dgm:prSet presAssocID="{60DF1373-2AED-49BB-8E95-D7494D4C8399}" presName="BalanceSpacing" presStyleCnt="0"/>
      <dgm:spPr/>
    </dgm:pt>
    <dgm:pt modelId="{CAAC1126-CC78-4835-856D-1E832A4C6D7F}" type="pres">
      <dgm:prSet presAssocID="{60DF1373-2AED-49BB-8E95-D7494D4C8399}" presName="BalanceSpacing1" presStyleCnt="0"/>
      <dgm:spPr/>
    </dgm:pt>
    <dgm:pt modelId="{A12D3FD7-A5CD-44DB-AAD2-36EF6BCA94E8}" type="pres">
      <dgm:prSet presAssocID="{BD6C1DCF-C4D5-4E5B-AD9D-A6642870D79C}" presName="Accent1Text" presStyleLbl="node1" presStyleIdx="1" presStyleCnt="4"/>
      <dgm:spPr/>
      <dgm:t>
        <a:bodyPr/>
        <a:lstStyle/>
        <a:p>
          <a:endParaRPr lang="en-US"/>
        </a:p>
      </dgm:t>
    </dgm:pt>
    <dgm:pt modelId="{22AB6034-3174-476A-91FC-0CAAD7BB4E7F}" type="pres">
      <dgm:prSet presAssocID="{BD6C1DCF-C4D5-4E5B-AD9D-A6642870D79C}" presName="spaceBetweenRectangles" presStyleCnt="0"/>
      <dgm:spPr/>
    </dgm:pt>
    <dgm:pt modelId="{480B896E-C15C-4405-AC21-CDA9B0B6CF2B}" type="pres">
      <dgm:prSet presAssocID="{64F037F9-23B4-4489-B75F-7EF42204A64C}" presName="composite" presStyleCnt="0"/>
      <dgm:spPr/>
    </dgm:pt>
    <dgm:pt modelId="{42680F43-6358-493B-8BAF-EF7426F98E6E}" type="pres">
      <dgm:prSet presAssocID="{64F037F9-23B4-4489-B75F-7EF42204A64C}" presName="Parent1" presStyleLbl="node1" presStyleIdx="2" presStyleCnt="4">
        <dgm:presLayoutVars>
          <dgm:chMax val="1"/>
          <dgm:chPref val="1"/>
          <dgm:bulletEnabled val="1"/>
        </dgm:presLayoutVars>
      </dgm:prSet>
      <dgm:spPr/>
      <dgm:t>
        <a:bodyPr/>
        <a:lstStyle/>
        <a:p>
          <a:endParaRPr lang="en-US"/>
        </a:p>
      </dgm:t>
    </dgm:pt>
    <dgm:pt modelId="{DA13A3F4-38ED-435B-BDC8-BE3D4BA4C24C}" type="pres">
      <dgm:prSet presAssocID="{64F037F9-23B4-4489-B75F-7EF42204A64C}" presName="Childtext1" presStyleLbl="revTx" presStyleIdx="1" presStyleCnt="2">
        <dgm:presLayoutVars>
          <dgm:chMax val="0"/>
          <dgm:chPref val="0"/>
          <dgm:bulletEnabled val="1"/>
        </dgm:presLayoutVars>
      </dgm:prSet>
      <dgm:spPr/>
      <dgm:t>
        <a:bodyPr/>
        <a:lstStyle/>
        <a:p>
          <a:endParaRPr lang="en-US"/>
        </a:p>
      </dgm:t>
    </dgm:pt>
    <dgm:pt modelId="{92FC412E-3EA5-4361-A9A6-126F48DD45B6}" type="pres">
      <dgm:prSet presAssocID="{64F037F9-23B4-4489-B75F-7EF42204A64C}" presName="BalanceSpacing" presStyleCnt="0"/>
      <dgm:spPr/>
    </dgm:pt>
    <dgm:pt modelId="{0709B0B5-AAF3-414A-A729-C30552AA8752}" type="pres">
      <dgm:prSet presAssocID="{64F037F9-23B4-4489-B75F-7EF42204A64C}" presName="BalanceSpacing1" presStyleCnt="0"/>
      <dgm:spPr/>
    </dgm:pt>
    <dgm:pt modelId="{D6D34E94-BAE3-44C5-9C93-829EA9E6DAC3}" type="pres">
      <dgm:prSet presAssocID="{9FFCCDB5-CE6F-4069-9E27-1D2F50B5BB72}" presName="Accent1Text" presStyleLbl="node1" presStyleIdx="3" presStyleCnt="4"/>
      <dgm:spPr/>
      <dgm:t>
        <a:bodyPr/>
        <a:lstStyle/>
        <a:p>
          <a:endParaRPr lang="en-US"/>
        </a:p>
      </dgm:t>
    </dgm:pt>
  </dgm:ptLst>
  <dgm:cxnLst>
    <dgm:cxn modelId="{41331362-DBFD-4DDD-A79B-A3523F40AD19}" type="presOf" srcId="{64F037F9-23B4-4489-B75F-7EF42204A64C}" destId="{42680F43-6358-493B-8BAF-EF7426F98E6E}" srcOrd="0" destOrd="0" presId="urn:microsoft.com/office/officeart/2008/layout/AlternatingHexagons"/>
    <dgm:cxn modelId="{97397A23-8842-4D1C-96DB-5BAA0259E411}" srcId="{CFC75A55-5CB6-4452-BAC3-4EF2EAB895C3}" destId="{64F037F9-23B4-4489-B75F-7EF42204A64C}" srcOrd="1" destOrd="0" parTransId="{452C94FE-9AA8-45BE-B5BF-CF1948602B7E}" sibTransId="{9FFCCDB5-CE6F-4069-9E27-1D2F50B5BB72}"/>
    <dgm:cxn modelId="{98E59B6E-0458-4BB3-9789-D8A88775C3C6}" type="presOf" srcId="{CFC75A55-5CB6-4452-BAC3-4EF2EAB895C3}" destId="{A5587E82-BF36-4F0A-AE1E-6557D46B5EE1}" srcOrd="0" destOrd="0" presId="urn:microsoft.com/office/officeart/2008/layout/AlternatingHexagons"/>
    <dgm:cxn modelId="{A5857589-AA5C-42E7-81B5-E20A8F5224AF}" type="presOf" srcId="{9FFCCDB5-CE6F-4069-9E27-1D2F50B5BB72}" destId="{D6D34E94-BAE3-44C5-9C93-829EA9E6DAC3}" srcOrd="0" destOrd="0" presId="urn:microsoft.com/office/officeart/2008/layout/AlternatingHexagons"/>
    <dgm:cxn modelId="{262032D5-9993-42DB-A264-F923331030F6}" type="presOf" srcId="{60DF1373-2AED-49BB-8E95-D7494D4C8399}" destId="{836856E3-9B28-417A-A75D-CFD71BC4344B}" srcOrd="0" destOrd="0" presId="urn:microsoft.com/office/officeart/2008/layout/AlternatingHexagons"/>
    <dgm:cxn modelId="{D42A9AE4-12C9-4014-82C7-3B78F43934B2}" type="presOf" srcId="{BD6C1DCF-C4D5-4E5B-AD9D-A6642870D79C}" destId="{A12D3FD7-A5CD-44DB-AAD2-36EF6BCA94E8}" srcOrd="0" destOrd="0" presId="urn:microsoft.com/office/officeart/2008/layout/AlternatingHexagons"/>
    <dgm:cxn modelId="{251F7B45-624E-4886-80D8-01DF000C0F6B}" srcId="{CFC75A55-5CB6-4452-BAC3-4EF2EAB895C3}" destId="{60DF1373-2AED-49BB-8E95-D7494D4C8399}" srcOrd="0" destOrd="0" parTransId="{908784AD-A322-4D9C-9131-441C685513BB}" sibTransId="{BD6C1DCF-C4D5-4E5B-AD9D-A6642870D79C}"/>
    <dgm:cxn modelId="{F56EAC28-69E0-4857-9630-032B5DFD1983}" type="presParOf" srcId="{A5587E82-BF36-4F0A-AE1E-6557D46B5EE1}" destId="{44FDD229-7679-49AE-BD61-AFA9B701CA9E}" srcOrd="0" destOrd="0" presId="urn:microsoft.com/office/officeart/2008/layout/AlternatingHexagons"/>
    <dgm:cxn modelId="{E685FD84-D5F5-41B1-BE8A-ABA248A21ADF}" type="presParOf" srcId="{44FDD229-7679-49AE-BD61-AFA9B701CA9E}" destId="{836856E3-9B28-417A-A75D-CFD71BC4344B}" srcOrd="0" destOrd="0" presId="urn:microsoft.com/office/officeart/2008/layout/AlternatingHexagons"/>
    <dgm:cxn modelId="{257AFEAF-3F96-414A-B3A9-7D05BFCB08A8}" type="presParOf" srcId="{44FDD229-7679-49AE-BD61-AFA9B701CA9E}" destId="{EA0D80B8-3E29-48F6-AD25-11C6E7D1AC5B}" srcOrd="1" destOrd="0" presId="urn:microsoft.com/office/officeart/2008/layout/AlternatingHexagons"/>
    <dgm:cxn modelId="{BD11AE57-096A-46D7-A2C6-B5007D62328A}" type="presParOf" srcId="{44FDD229-7679-49AE-BD61-AFA9B701CA9E}" destId="{625C07D2-16EC-417E-9AE1-140716D82F19}" srcOrd="2" destOrd="0" presId="urn:microsoft.com/office/officeart/2008/layout/AlternatingHexagons"/>
    <dgm:cxn modelId="{31118BE9-B833-4264-9926-681161E6D8B1}" type="presParOf" srcId="{44FDD229-7679-49AE-BD61-AFA9B701CA9E}" destId="{CAAC1126-CC78-4835-856D-1E832A4C6D7F}" srcOrd="3" destOrd="0" presId="urn:microsoft.com/office/officeart/2008/layout/AlternatingHexagons"/>
    <dgm:cxn modelId="{36F57B80-4EE0-4EC9-A414-371B3D127F7A}" type="presParOf" srcId="{44FDD229-7679-49AE-BD61-AFA9B701CA9E}" destId="{A12D3FD7-A5CD-44DB-AAD2-36EF6BCA94E8}" srcOrd="4" destOrd="0" presId="urn:microsoft.com/office/officeart/2008/layout/AlternatingHexagons"/>
    <dgm:cxn modelId="{25451BBA-78E1-4851-B215-AC6EAA829F41}" type="presParOf" srcId="{A5587E82-BF36-4F0A-AE1E-6557D46B5EE1}" destId="{22AB6034-3174-476A-91FC-0CAAD7BB4E7F}" srcOrd="1" destOrd="0" presId="urn:microsoft.com/office/officeart/2008/layout/AlternatingHexagons"/>
    <dgm:cxn modelId="{A322ED66-3012-4F72-9047-393CFC9AB418}" type="presParOf" srcId="{A5587E82-BF36-4F0A-AE1E-6557D46B5EE1}" destId="{480B896E-C15C-4405-AC21-CDA9B0B6CF2B}" srcOrd="2" destOrd="0" presId="urn:microsoft.com/office/officeart/2008/layout/AlternatingHexagons"/>
    <dgm:cxn modelId="{B223B488-698F-4E6B-9C96-6E9F0586F4E3}" type="presParOf" srcId="{480B896E-C15C-4405-AC21-CDA9B0B6CF2B}" destId="{42680F43-6358-493B-8BAF-EF7426F98E6E}" srcOrd="0" destOrd="0" presId="urn:microsoft.com/office/officeart/2008/layout/AlternatingHexagons"/>
    <dgm:cxn modelId="{45333D9D-6B15-4A9D-A62D-614AC2CCB9AD}" type="presParOf" srcId="{480B896E-C15C-4405-AC21-CDA9B0B6CF2B}" destId="{DA13A3F4-38ED-435B-BDC8-BE3D4BA4C24C}" srcOrd="1" destOrd="0" presId="urn:microsoft.com/office/officeart/2008/layout/AlternatingHexagons"/>
    <dgm:cxn modelId="{BCE4135E-4B60-4577-84F9-13C1CADD04E8}" type="presParOf" srcId="{480B896E-C15C-4405-AC21-CDA9B0B6CF2B}" destId="{92FC412E-3EA5-4361-A9A6-126F48DD45B6}" srcOrd="2" destOrd="0" presId="urn:microsoft.com/office/officeart/2008/layout/AlternatingHexagons"/>
    <dgm:cxn modelId="{3C1EB6D8-E175-4886-B0C6-997E1B733673}" type="presParOf" srcId="{480B896E-C15C-4405-AC21-CDA9B0B6CF2B}" destId="{0709B0B5-AAF3-414A-A729-C30552AA8752}" srcOrd="3" destOrd="0" presId="urn:microsoft.com/office/officeart/2008/layout/AlternatingHexagons"/>
    <dgm:cxn modelId="{3656E365-F190-46AA-87C5-7958708F7C18}" type="presParOf" srcId="{480B896E-C15C-4405-AC21-CDA9B0B6CF2B}" destId="{D6D34E94-BAE3-44C5-9C93-829EA9E6DAC3}"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6856E3-9B28-417A-A75D-CFD71BC4344B}">
      <dsp:nvSpPr>
        <dsp:cNvPr id="0" name=""/>
        <dsp:cNvSpPr/>
      </dsp:nvSpPr>
      <dsp:spPr>
        <a:xfrm rot="5400000">
          <a:off x="2384899" y="838293"/>
          <a:ext cx="1566333" cy="1362710"/>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latin typeface="Arial" panose="020B0604020202020204" pitchFamily="34" charset="0"/>
              <a:cs typeface="Arial" panose="020B0604020202020204" pitchFamily="34" charset="0"/>
            </a:rPr>
            <a:t>Visual</a:t>
          </a:r>
          <a:endParaRPr lang="en-US" sz="1400" b="1" kern="1200" dirty="0">
            <a:solidFill>
              <a:schemeClr val="tx1"/>
            </a:solidFill>
            <a:latin typeface="Arial" panose="020B0604020202020204" pitchFamily="34" charset="0"/>
            <a:cs typeface="Arial" panose="020B0604020202020204" pitchFamily="34" charset="0"/>
          </a:endParaRPr>
        </a:p>
      </dsp:txBody>
      <dsp:txXfrm rot="-5400000">
        <a:off x="2699066" y="980569"/>
        <a:ext cx="937998" cy="1078159"/>
      </dsp:txXfrm>
    </dsp:sp>
    <dsp:sp modelId="{EA0D80B8-3E29-48F6-AD25-11C6E7D1AC5B}">
      <dsp:nvSpPr>
        <dsp:cNvPr id="0" name=""/>
        <dsp:cNvSpPr/>
      </dsp:nvSpPr>
      <dsp:spPr>
        <a:xfrm>
          <a:off x="3890772" y="1049748"/>
          <a:ext cx="1748028" cy="939800"/>
        </a:xfrm>
        <a:prstGeom prst="rect">
          <a:avLst/>
        </a:prstGeom>
        <a:noFill/>
        <a:ln>
          <a:noFill/>
        </a:ln>
        <a:effectLst/>
      </dsp:spPr>
      <dsp:style>
        <a:lnRef idx="0">
          <a:scrgbClr r="0" g="0" b="0"/>
        </a:lnRef>
        <a:fillRef idx="0">
          <a:scrgbClr r="0" g="0" b="0"/>
        </a:fillRef>
        <a:effectRef idx="0">
          <a:scrgbClr r="0" g="0" b="0"/>
        </a:effectRef>
        <a:fontRef idx="minor"/>
      </dsp:style>
    </dsp:sp>
    <dsp:sp modelId="{A12D3FD7-A5CD-44DB-AAD2-36EF6BCA94E8}">
      <dsp:nvSpPr>
        <dsp:cNvPr id="0" name=""/>
        <dsp:cNvSpPr/>
      </dsp:nvSpPr>
      <dsp:spPr>
        <a:xfrm rot="5400000">
          <a:off x="913172" y="838293"/>
          <a:ext cx="1566333" cy="1362710"/>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latin typeface="Arial" panose="020B0604020202020204" pitchFamily="34" charset="0"/>
              <a:cs typeface="Arial" panose="020B0604020202020204" pitchFamily="34" charset="0"/>
            </a:rPr>
            <a:t>Intellectual</a:t>
          </a:r>
          <a:endParaRPr lang="en-US" sz="1400" b="1" kern="1200" dirty="0">
            <a:solidFill>
              <a:schemeClr val="tx1"/>
            </a:solidFill>
            <a:latin typeface="Arial" panose="020B0604020202020204" pitchFamily="34" charset="0"/>
            <a:cs typeface="Arial" panose="020B0604020202020204" pitchFamily="34" charset="0"/>
          </a:endParaRPr>
        </a:p>
      </dsp:txBody>
      <dsp:txXfrm rot="-5400000">
        <a:off x="1227339" y="980569"/>
        <a:ext cx="937998" cy="1078159"/>
      </dsp:txXfrm>
    </dsp:sp>
    <dsp:sp modelId="{42680F43-6358-493B-8BAF-EF7426F98E6E}">
      <dsp:nvSpPr>
        <dsp:cNvPr id="0" name=""/>
        <dsp:cNvSpPr/>
      </dsp:nvSpPr>
      <dsp:spPr>
        <a:xfrm rot="5400000">
          <a:off x="1646216" y="2167796"/>
          <a:ext cx="1566333" cy="1362710"/>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latin typeface="Arial" panose="020B0604020202020204" pitchFamily="34" charset="0"/>
              <a:cs typeface="Arial" panose="020B0604020202020204" pitchFamily="34" charset="0"/>
            </a:rPr>
            <a:t>Physical</a:t>
          </a:r>
          <a:endParaRPr lang="en-US" sz="1400" b="1" kern="1200" dirty="0">
            <a:solidFill>
              <a:schemeClr val="tx1"/>
            </a:solidFill>
            <a:latin typeface="Arial" panose="020B0604020202020204" pitchFamily="34" charset="0"/>
            <a:cs typeface="Arial" panose="020B0604020202020204" pitchFamily="34" charset="0"/>
          </a:endParaRPr>
        </a:p>
      </dsp:txBody>
      <dsp:txXfrm rot="-5400000">
        <a:off x="1960383" y="2310072"/>
        <a:ext cx="937998" cy="1078159"/>
      </dsp:txXfrm>
    </dsp:sp>
    <dsp:sp modelId="{DA13A3F4-38ED-435B-BDC8-BE3D4BA4C24C}">
      <dsp:nvSpPr>
        <dsp:cNvPr id="0" name=""/>
        <dsp:cNvSpPr/>
      </dsp:nvSpPr>
      <dsp:spPr>
        <a:xfrm>
          <a:off x="0" y="2379251"/>
          <a:ext cx="1691640" cy="939800"/>
        </a:xfrm>
        <a:prstGeom prst="rect">
          <a:avLst/>
        </a:prstGeom>
        <a:noFill/>
        <a:ln>
          <a:noFill/>
        </a:ln>
        <a:effectLst/>
      </dsp:spPr>
      <dsp:style>
        <a:lnRef idx="0">
          <a:scrgbClr r="0" g="0" b="0"/>
        </a:lnRef>
        <a:fillRef idx="0">
          <a:scrgbClr r="0" g="0" b="0"/>
        </a:fillRef>
        <a:effectRef idx="0">
          <a:scrgbClr r="0" g="0" b="0"/>
        </a:effectRef>
        <a:fontRef idx="minor"/>
      </dsp:style>
    </dsp:sp>
    <dsp:sp modelId="{D6D34E94-BAE3-44C5-9C93-829EA9E6DAC3}">
      <dsp:nvSpPr>
        <dsp:cNvPr id="0" name=""/>
        <dsp:cNvSpPr/>
      </dsp:nvSpPr>
      <dsp:spPr>
        <a:xfrm rot="5400000">
          <a:off x="3117943" y="2167796"/>
          <a:ext cx="1566333" cy="1362710"/>
        </a:xfrm>
        <a:prstGeom prst="hexagon">
          <a:avLst>
            <a:gd name="adj" fmla="val 2500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latin typeface="Arial" panose="020B0604020202020204" pitchFamily="34" charset="0"/>
              <a:cs typeface="Arial" panose="020B0604020202020204" pitchFamily="34" charset="0"/>
            </a:rPr>
            <a:t>Auditory</a:t>
          </a:r>
          <a:endParaRPr lang="en-US" sz="1400" b="1" kern="1200" dirty="0">
            <a:solidFill>
              <a:schemeClr val="tx1"/>
            </a:solidFill>
            <a:latin typeface="Arial" panose="020B0604020202020204" pitchFamily="34" charset="0"/>
            <a:cs typeface="Arial" panose="020B0604020202020204" pitchFamily="34" charset="0"/>
          </a:endParaRPr>
        </a:p>
      </dsp:txBody>
      <dsp:txXfrm rot="-5400000">
        <a:off x="3432110" y="2310072"/>
        <a:ext cx="937998" cy="1078159"/>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860194C8-8C1B-41E5-A7FA-E3EDE02CC69E}" type="datetimeFigureOut">
              <a:rPr lang="en-US" smtClean="0"/>
              <a:t>10/1/2015</a:t>
            </a:fld>
            <a:endParaRPr lang="en-US"/>
          </a:p>
        </p:txBody>
      </p:sp>
      <p:sp>
        <p:nvSpPr>
          <p:cNvPr id="4" name="Footer Placeholder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72CFB52A-E60D-44B9-8069-021088A241C5}" type="slidenum">
              <a:rPr lang="en-US" smtClean="0"/>
              <a:t>‹#›</a:t>
            </a:fld>
            <a:endParaRPr lang="en-US"/>
          </a:p>
        </p:txBody>
      </p:sp>
    </p:spTree>
    <p:extLst>
      <p:ext uri="{BB962C8B-B14F-4D97-AF65-F5344CB8AC3E}">
        <p14:creationId xmlns:p14="http://schemas.microsoft.com/office/powerpoint/2010/main" val="839661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E96B5D1E-A313-467A-ABF9-1E0BBD4D054D}" type="datetimeFigureOut">
              <a:rPr lang="en-US" smtClean="0"/>
              <a:t>10/1/2015</a:t>
            </a:fld>
            <a:endParaRPr lang="en-US"/>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8C937836-37D3-47F1-9C2F-7379F170F2E4}" type="slidenum">
              <a:rPr lang="en-US" smtClean="0"/>
              <a:t>‹#›</a:t>
            </a:fld>
            <a:endParaRPr lang="en-US"/>
          </a:p>
        </p:txBody>
      </p:sp>
    </p:spTree>
    <p:extLst>
      <p:ext uri="{BB962C8B-B14F-4D97-AF65-F5344CB8AC3E}">
        <p14:creationId xmlns:p14="http://schemas.microsoft.com/office/powerpoint/2010/main" val="3634746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8A6445-0D3E-45D5-BE17-09EB1B07718E}"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881796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4C7867AF-A368-4952-B00A-582BBC93FB5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259420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Sourced from: </a:t>
            </a:r>
            <a:r>
              <a:rPr lang="en-US" dirty="0" smtClean="0"/>
              <a:t>Council of Delegates of the International Red Cross and Red Crescent Movement Geneva, Switzerland 7 December 2015 Draft “0” Resolution on “Adoption of the Disability Inclusion Strategic Framework by the International Red Cross and Red Crescent Movement” </a:t>
            </a: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http://rcrcconference.org/wp-content/uploads/sites/3/2015/03/CoD15_disability_draft-0-resolution_20150916-EN.pdf</a:t>
            </a:r>
          </a:p>
        </p:txBody>
      </p:sp>
      <p:sp>
        <p:nvSpPr>
          <p:cNvPr id="4" name="Slide Number Placeholder 3"/>
          <p:cNvSpPr>
            <a:spLocks noGrp="1"/>
          </p:cNvSpPr>
          <p:nvPr>
            <p:ph type="sldNum" sz="quarter" idx="10"/>
          </p:nvPr>
        </p:nvSpPr>
        <p:spPr/>
        <p:txBody>
          <a:bodyPr/>
          <a:lstStyle/>
          <a:p>
            <a:fld id="{08AC2F12-DBD7-4EC5-AA3D-D91E884E8293}" type="slidenum">
              <a:rPr lang="en-GB">
                <a:solidFill>
                  <a:prstClr val="black"/>
                </a:solidFill>
              </a:rPr>
              <a:pPr/>
              <a:t>5</a:t>
            </a:fld>
            <a:endParaRPr lang="en-GB"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Adapted from Handicap International (2005). How to include disability</a:t>
            </a:r>
            <a:r>
              <a:rPr lang="en-US" baseline="0" dirty="0" smtClean="0"/>
              <a:t> issues in disaster management following floods 2004 in Bangladesh. </a:t>
            </a:r>
            <a:r>
              <a:rPr lang="en-US" dirty="0" smtClean="0"/>
              <a:t>http://www.handicap-international.de/fileadmin/redaktion/pdf/disability_management.pdf</a:t>
            </a:r>
            <a:endParaRPr lang="en-US" dirty="0"/>
          </a:p>
        </p:txBody>
      </p:sp>
      <p:sp>
        <p:nvSpPr>
          <p:cNvPr id="4" name="Slide Number Placeholder 3"/>
          <p:cNvSpPr>
            <a:spLocks noGrp="1"/>
          </p:cNvSpPr>
          <p:nvPr>
            <p:ph type="sldNum" sz="quarter" idx="10"/>
          </p:nvPr>
        </p:nvSpPr>
        <p:spPr/>
        <p:txBody>
          <a:bodyPr/>
          <a:lstStyle/>
          <a:p>
            <a:fld id="{8C937836-37D3-47F1-9C2F-7379F170F2E4}" type="slidenum">
              <a:rPr lang="en-US" smtClean="0"/>
              <a:t>7</a:t>
            </a:fld>
            <a:endParaRPr lang="en-US"/>
          </a:p>
        </p:txBody>
      </p:sp>
    </p:spTree>
    <p:extLst>
      <p:ext uri="{BB962C8B-B14F-4D97-AF65-F5344CB8AC3E}">
        <p14:creationId xmlns:p14="http://schemas.microsoft.com/office/powerpoint/2010/main" val="2658995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Adapted from Handicap International (2005). How to include disability</a:t>
            </a:r>
            <a:r>
              <a:rPr lang="en-US" baseline="0" dirty="0" smtClean="0"/>
              <a:t> issues in disaster management following floods 2004 in Bangladesh. </a:t>
            </a:r>
            <a:r>
              <a:rPr lang="en-US" dirty="0" smtClean="0"/>
              <a:t>http://www.handicap-international.de/fileadmin/redaktion/pdf/disability_management.pdf</a:t>
            </a:r>
            <a:endParaRPr lang="en-US" dirty="0"/>
          </a:p>
        </p:txBody>
      </p:sp>
      <p:sp>
        <p:nvSpPr>
          <p:cNvPr id="4" name="Slide Number Placeholder 3"/>
          <p:cNvSpPr>
            <a:spLocks noGrp="1"/>
          </p:cNvSpPr>
          <p:nvPr>
            <p:ph type="sldNum" sz="quarter" idx="10"/>
          </p:nvPr>
        </p:nvSpPr>
        <p:spPr/>
        <p:txBody>
          <a:bodyPr/>
          <a:lstStyle/>
          <a:p>
            <a:fld id="{8C937836-37D3-47F1-9C2F-7379F170F2E4}" type="slidenum">
              <a:rPr lang="en-US" smtClean="0"/>
              <a:t>8</a:t>
            </a:fld>
            <a:endParaRPr lang="en-US"/>
          </a:p>
        </p:txBody>
      </p:sp>
    </p:spTree>
    <p:extLst>
      <p:ext uri="{BB962C8B-B14F-4D97-AF65-F5344CB8AC3E}">
        <p14:creationId xmlns:p14="http://schemas.microsoft.com/office/powerpoint/2010/main" val="3571552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Adapted from: </a:t>
            </a:r>
            <a:r>
              <a:rPr lang="en-US" dirty="0" smtClean="0"/>
              <a:t>Council of Delegates of the International Red Cross and Red Crescent Movement Geneva, Switzerland 7 December 2015 Draft “0” Resolution on “Adoption of the Disability Inclusion Strategic Framework by the International Red Cross and Red Crescent Movement” </a:t>
            </a: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http://rcrcconference.org/wp-content/uploads/sites/3/2015/03/CoD15_disability_draft-0-resolution_20150916-EN.pdf</a:t>
            </a:r>
          </a:p>
          <a:p>
            <a:endParaRPr lang="en-US" sz="1200" kern="1200" baseline="0" dirty="0" smtClean="0">
              <a:solidFill>
                <a:schemeClr val="tx1"/>
              </a:solidFill>
              <a:effectLst/>
              <a:latin typeface="+mn-lt"/>
              <a:ea typeface="+mn-ea"/>
              <a:cs typeface="+mn-cs"/>
            </a:endParaRPr>
          </a:p>
          <a:p>
            <a:r>
              <a:rPr lang="en-US" sz="1200" kern="1200" baseline="0" dirty="0" smtClean="0">
                <a:solidFill>
                  <a:schemeClr val="tx1"/>
                </a:solidFill>
                <a:effectLst/>
                <a:latin typeface="+mn-lt"/>
                <a:ea typeface="+mn-ea"/>
                <a:cs typeface="+mn-cs"/>
              </a:rPr>
              <a:t>And IFRC’s Gender and Diversity for Urban Resilience: An analysis https://www.dropbox.com/s/ibgv139gi9kcnyo/Urban%20DRR_Final.pdf?dl=0</a:t>
            </a: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C7867AF-A368-4952-B00A-582BBC93FB51}" type="slidenum">
              <a:rPr lang="en-US">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966592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Adapted</a:t>
            </a:r>
            <a:r>
              <a:rPr lang="en-US" baseline="0" dirty="0" smtClean="0"/>
              <a:t> from </a:t>
            </a:r>
            <a:r>
              <a:rPr lang="en-US" dirty="0" err="1" smtClean="0"/>
              <a:t>Buscher</a:t>
            </a:r>
            <a:r>
              <a:rPr lang="en-US" dirty="0" smtClean="0"/>
              <a:t>, D. Humanitarian Practice Network (HPN), Humanitarian Exchange, No. 60, February 2014, Special Feature on Gender-based Violence in Emergencies, Preventing Gender-based Violence: Getting it Right.</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And </a:t>
            </a:r>
            <a:r>
              <a:rPr lang="en-US" dirty="0" smtClean="0"/>
              <a:t>Council of Delegates of the International Red Cross and Red Crescent Movement Geneva, Switzerland 7 December 2015 Draft “0” Resolution on “Adoption of the Disability Inclusion Strategic Framework by the International Red Cross and Red Crescent Movement” </a:t>
            </a: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r>
              <a:rPr lang="en-US" dirty="0" smtClean="0"/>
              <a:t>http://rcrcconference.org/wp-content/uploads/sites/3/2015/03/CoD15_disability_draft-0-resolution_20150916-EN.pdf</a:t>
            </a:r>
            <a:endParaRPr lang="en-US" dirty="0"/>
          </a:p>
        </p:txBody>
      </p:sp>
      <p:sp>
        <p:nvSpPr>
          <p:cNvPr id="4" name="Slide Number Placeholder 3"/>
          <p:cNvSpPr>
            <a:spLocks noGrp="1"/>
          </p:cNvSpPr>
          <p:nvPr>
            <p:ph type="sldNum" sz="quarter" idx="10"/>
          </p:nvPr>
        </p:nvSpPr>
        <p:spPr/>
        <p:txBody>
          <a:bodyPr/>
          <a:lstStyle/>
          <a:p>
            <a:fld id="{8C937836-37D3-47F1-9C2F-7379F170F2E4}" type="slidenum">
              <a:rPr lang="en-US" smtClean="0"/>
              <a:t>11</a:t>
            </a:fld>
            <a:endParaRPr lang="en-US"/>
          </a:p>
        </p:txBody>
      </p:sp>
    </p:spTree>
    <p:extLst>
      <p:ext uri="{BB962C8B-B14F-4D97-AF65-F5344CB8AC3E}">
        <p14:creationId xmlns:p14="http://schemas.microsoft.com/office/powerpoint/2010/main" val="2160156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Adapted from </a:t>
            </a:r>
            <a:r>
              <a:rPr lang="en-US" dirty="0" smtClean="0"/>
              <a:t>Council of Delegates of the International Red Cross and Red Crescent Movement Geneva, Switzerland 7 December 2015 Draft “0” Resolution on “Adoption of the Disability Inclusion Strategic Framework by the International Red Cross and Red Crescent Movement” </a:t>
            </a:r>
            <a:endParaRPr lang="en-US" sz="1200" kern="1200" baseline="0" dirty="0" smtClean="0">
              <a:solidFill>
                <a:schemeClr val="tx1"/>
              </a:solidFill>
              <a:effectLst/>
              <a:latin typeface="+mn-lt"/>
              <a:ea typeface="+mn-ea"/>
              <a:cs typeface="+mn-cs"/>
            </a:endParaRPr>
          </a:p>
          <a:p>
            <a:endParaRPr lang="en-US" dirty="0" smtClean="0"/>
          </a:p>
          <a:p>
            <a:r>
              <a:rPr lang="en-US" dirty="0" smtClean="0"/>
              <a:t>http://rcrcconference.org/wp-content/uploads/sites/3/2015/03/CoD15_disability_draft-0-resolution_20150916-EN.pdf</a:t>
            </a:r>
            <a:endParaRPr lang="en-US" dirty="0"/>
          </a:p>
        </p:txBody>
      </p:sp>
      <p:sp>
        <p:nvSpPr>
          <p:cNvPr id="4" name="Slide Number Placeholder 3"/>
          <p:cNvSpPr>
            <a:spLocks noGrp="1"/>
          </p:cNvSpPr>
          <p:nvPr>
            <p:ph type="sldNum" sz="quarter" idx="10"/>
          </p:nvPr>
        </p:nvSpPr>
        <p:spPr/>
        <p:txBody>
          <a:bodyPr/>
          <a:lstStyle/>
          <a:p>
            <a:fld id="{8C937836-37D3-47F1-9C2F-7379F170F2E4}" type="slidenum">
              <a:rPr lang="en-US" smtClean="0"/>
              <a:t>13</a:t>
            </a:fld>
            <a:endParaRPr lang="en-US"/>
          </a:p>
        </p:txBody>
      </p:sp>
    </p:spTree>
    <p:extLst>
      <p:ext uri="{BB962C8B-B14F-4D97-AF65-F5344CB8AC3E}">
        <p14:creationId xmlns:p14="http://schemas.microsoft.com/office/powerpoint/2010/main" val="4005770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711DB7-03E7-405A-9C6C-A938A09AB8FE}"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490263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userDrawn="1"/>
        </p:nvSpPr>
        <p:spPr>
          <a:xfrm>
            <a:off x="0" y="381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grpSp>
        <p:nvGrpSpPr>
          <p:cNvPr id="5" name="Group 11"/>
          <p:cNvGrpSpPr>
            <a:grpSpLocks/>
          </p:cNvGrpSpPr>
          <p:nvPr userDrawn="1"/>
        </p:nvGrpSpPr>
        <p:grpSpPr bwMode="auto">
          <a:xfrm>
            <a:off x="304800" y="304800"/>
            <a:ext cx="1260475" cy="1260475"/>
            <a:chOff x="193688" y="193688"/>
            <a:chExt cx="1260000" cy="1260000"/>
          </a:xfrm>
        </p:grpSpPr>
        <p:sp>
          <p:nvSpPr>
            <p:cNvPr id="6" name="Oval 5"/>
            <p:cNvSpPr/>
            <p:nvPr userDrawn="1"/>
          </p:nvSpPr>
          <p:spPr>
            <a:xfrm>
              <a:off x="193688" y="193688"/>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7" name="TextBox 6"/>
            <p:cNvSpPr txBox="1"/>
            <p:nvPr userDrawn="1"/>
          </p:nvSpPr>
          <p:spPr>
            <a:xfrm>
              <a:off x="253943" y="66985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
        <p:nvSpPr>
          <p:cNvPr id="2" name="Title 1"/>
          <p:cNvSpPr>
            <a:spLocks noGrp="1"/>
          </p:cNvSpPr>
          <p:nvPr>
            <p:ph type="ctrTitle" hasCustomPrompt="1"/>
          </p:nvPr>
        </p:nvSpPr>
        <p:spPr>
          <a:xfrm>
            <a:off x="685800" y="2667000"/>
            <a:ext cx="7543800" cy="647591"/>
          </a:xfrm>
        </p:spPr>
        <p:txBody>
          <a:bodyPr/>
          <a:lstStyle>
            <a:lvl1pPr algn="r">
              <a:defRPr b="1" baseline="0">
                <a:solidFill>
                  <a:schemeClr val="bg1"/>
                </a:solidFill>
              </a:defRPr>
            </a:lvl1pPr>
          </a:lstStyle>
          <a:p>
            <a:r>
              <a:rPr lang="en-US" dirty="0" smtClean="0"/>
              <a:t>Addressing Gender and Diversity Equality within Community Safety and</a:t>
            </a:r>
            <a:endParaRPr lang="en-GB" dirty="0"/>
          </a:p>
        </p:txBody>
      </p:sp>
      <p:sp>
        <p:nvSpPr>
          <p:cNvPr id="3" name="Subtitle 2"/>
          <p:cNvSpPr>
            <a:spLocks noGrp="1"/>
          </p:cNvSpPr>
          <p:nvPr>
            <p:ph type="subTitle" idx="1" hasCustomPrompt="1"/>
          </p:nvPr>
        </p:nvSpPr>
        <p:spPr>
          <a:xfrm>
            <a:off x="990600" y="37338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IFRC Southeast Asia Regional Delegation</a:t>
            </a:r>
          </a:p>
          <a:p>
            <a:r>
              <a:rPr lang="en-GB" dirty="0" smtClean="0"/>
              <a:t>2014</a:t>
            </a:r>
            <a:endParaRPr lang="en-GB" dirty="0"/>
          </a:p>
        </p:txBody>
      </p:sp>
    </p:spTree>
    <p:extLst>
      <p:ext uri="{BB962C8B-B14F-4D97-AF65-F5344CB8AC3E}">
        <p14:creationId xmlns:p14="http://schemas.microsoft.com/office/powerpoint/2010/main" val="175680555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22184824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8668871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17304685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329142306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414318283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64628465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3693319"/>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a:t>
              </a:r>
            </a:p>
            <a:p>
              <a:pPr>
                <a:defRPr/>
              </a:pPr>
              <a:r>
                <a:rPr lang="en-US" sz="2000" b="1" baseline="30000" dirty="0">
                  <a:solidFill>
                    <a:srgbClr val="E8C7B0"/>
                  </a:solidFill>
                  <a:latin typeface="Arial" pitchFamily="34" charset="0"/>
                  <a:cs typeface="Arial" pitchFamily="34" charset="0"/>
                </a:rPr>
                <a:t>PLEASE CONTACT:</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IFRC GENDER ADVISOR, MENA ZONE</a:t>
              </a:r>
            </a:p>
            <a:p>
              <a:pPr>
                <a:defRPr/>
              </a:pPr>
              <a:r>
                <a:rPr lang="en-US" sz="2000" baseline="30000" dirty="0">
                  <a:solidFill>
                    <a:prstClr val="white"/>
                  </a:solidFill>
                  <a:latin typeface="Arial" pitchFamily="34" charset="0"/>
                  <a:cs typeface="Arial" pitchFamily="34" charset="0"/>
                </a:rPr>
                <a:t>JESSICA CADESKY</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+961 71 802 484</a:t>
              </a:r>
            </a:p>
            <a:p>
              <a:pPr>
                <a:defRPr/>
              </a:pPr>
              <a:r>
                <a:rPr lang="en-US" sz="2000" b="1" baseline="30000" dirty="0">
                  <a:solidFill>
                    <a:prstClr val="white"/>
                  </a:solidFill>
                  <a:latin typeface="Arial" pitchFamily="34" charset="0"/>
                  <a:cs typeface="Arial" pitchFamily="34" charset="0"/>
                </a:rPr>
                <a:t>EMAIL: jessica.cadesky@ifrc.org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324397697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14897736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937901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Cover without photo">
    <p:spTree>
      <p:nvGrpSpPr>
        <p:cNvPr id="1" name=""/>
        <p:cNvGrpSpPr/>
        <p:nvPr/>
      </p:nvGrpSpPr>
      <p:grpSpPr>
        <a:xfrm>
          <a:off x="0" y="0"/>
          <a:ext cx="0" cy="0"/>
          <a:chOff x="0" y="0"/>
          <a:chExt cx="0" cy="0"/>
        </a:xfrm>
      </p:grpSpPr>
      <p:sp>
        <p:nvSpPr>
          <p:cNvPr id="4" name="Rectangle 3"/>
          <p:cNvSpPr/>
          <p:nvPr/>
        </p:nvSpPr>
        <p:spPr>
          <a:xfrm>
            <a:off x="152400" y="152400"/>
            <a:ext cx="8839200" cy="5753100"/>
          </a:xfrm>
          <a:prstGeom prst="rect">
            <a:avLst/>
          </a:prstGeom>
          <a:solidFill>
            <a:srgbClr val="66584E">
              <a:alpha val="80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990600" y="2819400"/>
            <a:ext cx="7239000" cy="647591"/>
          </a:xfrm>
        </p:spPr>
        <p:txBody>
          <a:bodyPr/>
          <a:lstStyle>
            <a:lvl1pPr algn="r">
              <a:defRPr b="1">
                <a:solidFill>
                  <a:schemeClr val="bg1"/>
                </a:solidFill>
              </a:defRPr>
            </a:lvl1pPr>
          </a:lstStyle>
          <a:p>
            <a:r>
              <a:rPr lang="en-US" smtClean="0"/>
              <a:t>Click to edit Master title style</a:t>
            </a:r>
            <a:endParaRPr lang="en-GB" dirty="0"/>
          </a:p>
        </p:txBody>
      </p:sp>
      <p:sp>
        <p:nvSpPr>
          <p:cNvPr id="3" name="Subtitle 2"/>
          <p:cNvSpPr>
            <a:spLocks noGrp="1"/>
          </p:cNvSpPr>
          <p:nvPr>
            <p:ph type="subTitle" idx="1"/>
          </p:nvPr>
        </p:nvSpPr>
        <p:spPr>
          <a:xfrm>
            <a:off x="990600" y="3886200"/>
            <a:ext cx="7239000" cy="1752600"/>
          </a:xfrm>
        </p:spPr>
        <p:txBody>
          <a:bodyPr>
            <a:normAutofit/>
          </a:bodyPr>
          <a:lstStyle>
            <a:lvl1pPr marL="0" indent="0" algn="r">
              <a:buNone/>
              <a:defRPr sz="2400" b="1">
                <a:solidFill>
                  <a:srgbClr val="54181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grpSp>
        <p:nvGrpSpPr>
          <p:cNvPr id="8" name="Group 11"/>
          <p:cNvGrpSpPr>
            <a:grpSpLocks/>
          </p:cNvGrpSpPr>
          <p:nvPr userDrawn="1"/>
        </p:nvGrpSpPr>
        <p:grpSpPr bwMode="auto">
          <a:xfrm>
            <a:off x="323528" y="476672"/>
            <a:ext cx="1260475" cy="1260475"/>
            <a:chOff x="60067" y="213153"/>
            <a:chExt cx="1260000" cy="1260000"/>
          </a:xfrm>
        </p:grpSpPr>
        <p:sp>
          <p:nvSpPr>
            <p:cNvPr id="9" name="Oval 8"/>
            <p:cNvSpPr/>
            <p:nvPr/>
          </p:nvSpPr>
          <p:spPr>
            <a:xfrm>
              <a:off x="60067" y="213153"/>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0" name="TextBox 9"/>
            <p:cNvSpPr txBox="1"/>
            <p:nvPr/>
          </p:nvSpPr>
          <p:spPr>
            <a:xfrm>
              <a:off x="132048" y="656346"/>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16611833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9440686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3"/>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518935600"/>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r>
              <a:rPr lang="en-US" noProof="0" dirty="0" smtClean="0"/>
              <a:t>Click icon to add chart</a:t>
            </a:r>
            <a:endParaRPr lang="en-GB" noProof="0" dirty="0"/>
          </a:p>
        </p:txBody>
      </p:sp>
      <p:sp>
        <p:nvSpPr>
          <p:cNvPr id="5" name="Title 4"/>
          <p:cNvSpPr>
            <a:spLocks noGrp="1"/>
          </p:cNvSpPr>
          <p:nvPr>
            <p:ph type="title"/>
          </p:nvPr>
        </p:nvSpPr>
        <p:spPr/>
        <p:txBody>
          <a:bodyPr/>
          <a:lstStyle/>
          <a:p>
            <a:r>
              <a:rPr lang="en-US"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32735877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r>
              <a:rPr lang="en-US" noProof="0" dirty="0" smtClean="0"/>
              <a:t>Click icon to add picture</a:t>
            </a:r>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smtClean="0"/>
              <a:t>Click to edit Master text styles</a:t>
            </a:r>
          </a:p>
        </p:txBody>
      </p:sp>
    </p:spTree>
    <p:extLst>
      <p:ext uri="{BB962C8B-B14F-4D97-AF65-F5344CB8AC3E}">
        <p14:creationId xmlns:p14="http://schemas.microsoft.com/office/powerpoint/2010/main" val="289313844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99647169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189838494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p:nvGrpSpPr>
        <p:grpSpPr bwMode="auto">
          <a:xfrm>
            <a:off x="152400" y="152400"/>
            <a:ext cx="8839200" cy="6553200"/>
            <a:chOff x="152400" y="76200"/>
            <a:chExt cx="8839200" cy="6553200"/>
          </a:xfrm>
        </p:grpSpPr>
        <p:sp>
          <p:nvSpPr>
            <p:cNvPr id="3" name="Rectangle 2"/>
            <p:cNvSpPr/>
            <p:nvPr/>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p:nvSpPr>
          <p:spPr>
            <a:xfrm>
              <a:off x="533400" y="498475"/>
              <a:ext cx="4724400" cy="4206280"/>
            </a:xfrm>
            <a:prstGeom prst="rect">
              <a:avLst/>
            </a:prstGeom>
            <a:noFill/>
          </p:spPr>
          <p:txBody>
            <a:bodyPr lIns="0" tIns="0" rIns="0" bIns="0">
              <a:spAutoFit/>
            </a:bodyPr>
            <a:lstStyle/>
            <a:p>
              <a:pPr>
                <a:defRPr/>
              </a:pPr>
              <a:r>
                <a:rPr lang="en-US" sz="2000" baseline="30000" dirty="0">
                  <a:solidFill>
                    <a:srgbClr val="E8C7B0"/>
                  </a:solidFill>
                  <a:latin typeface="Arial" pitchFamily="34" charset="0"/>
                  <a:cs typeface="Arial" pitchFamily="34" charset="0"/>
                </a:rPr>
                <a:t>FOR FURTHER INFORMATION ON </a:t>
              </a:r>
              <a:r>
                <a:rPr lang="en-US" sz="2000" baseline="30000" dirty="0" smtClean="0">
                  <a:solidFill>
                    <a:srgbClr val="E8C7B0"/>
                  </a:solidFill>
                  <a:latin typeface="Arial" pitchFamily="34" charset="0"/>
                  <a:cs typeface="Arial" pitchFamily="34" charset="0"/>
                </a:rPr>
                <a:t>GENDER AND DIVERSITY</a:t>
              </a:r>
            </a:p>
            <a:p>
              <a:pPr>
                <a:defRPr/>
              </a:pPr>
              <a:r>
                <a:rPr lang="en-US" sz="2000" baseline="30000" dirty="0" smtClean="0">
                  <a:solidFill>
                    <a:srgbClr val="E8C7B0"/>
                  </a:solidFill>
                  <a:latin typeface="Arial" pitchFamily="34" charset="0"/>
                  <a:cs typeface="Arial" pitchFamily="34" charset="0"/>
                </a:rPr>
                <a:t> </a:t>
              </a:r>
              <a:endParaRPr lang="en-US" sz="2000" baseline="30000" dirty="0">
                <a:solidFill>
                  <a:srgbClr val="E8C7B0"/>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PLEASE CONTACT:</a:t>
              </a:r>
            </a:p>
            <a:p>
              <a:pPr>
                <a:defRPr/>
              </a:pPr>
              <a:r>
                <a:rPr lang="en-US" sz="2000" dirty="0" smtClean="0">
                  <a:solidFill>
                    <a:prstClr val="white"/>
                  </a:solidFill>
                  <a:latin typeface="Arial" pitchFamily="34" charset="0"/>
                  <a:cs typeface="Arial" pitchFamily="34" charset="0"/>
                </a:rPr>
                <a:t> </a:t>
              </a:r>
            </a:p>
            <a:p>
              <a:pPr>
                <a:defRPr/>
              </a:pPr>
              <a:r>
                <a:rPr lang="en-US" sz="2000" b="1" baseline="30000" dirty="0" smtClean="0">
                  <a:solidFill>
                    <a:srgbClr val="E8C7B0"/>
                  </a:solidFill>
                  <a:latin typeface="Arial" pitchFamily="34" charset="0"/>
                  <a:cs typeface="Arial" pitchFamily="34" charset="0"/>
                </a:rPr>
                <a:t>IFRC GENDER AND DIVERSITY OFFICER, SOUTH EAST ASIA REGIONAL DELEGATION</a:t>
              </a:r>
              <a:r>
                <a:rPr lang="en-US" sz="2000" baseline="30000" dirty="0" smtClean="0">
                  <a:solidFill>
                    <a:prstClr val="white"/>
                  </a:solidFill>
                  <a:latin typeface="Arial" pitchFamily="34" charset="0"/>
                  <a:cs typeface="Arial" pitchFamily="34" charset="0"/>
                </a:rPr>
                <a:t/>
              </a:r>
              <a:br>
                <a:rPr lang="en-US" sz="2000" baseline="30000" dirty="0" smtClean="0">
                  <a:solidFill>
                    <a:prstClr val="white"/>
                  </a:solidFill>
                  <a:latin typeface="Arial" pitchFamily="34" charset="0"/>
                  <a:cs typeface="Arial" pitchFamily="34" charset="0"/>
                </a:rPr>
              </a:br>
              <a:r>
                <a:rPr lang="en-US" sz="2000" baseline="30000" dirty="0" smtClean="0">
                  <a:solidFill>
                    <a:prstClr val="white"/>
                  </a:solidFill>
                  <a:latin typeface="Arial" pitchFamily="34" charset="0"/>
                  <a:cs typeface="Arial" pitchFamily="34" charset="0"/>
                </a:rPr>
                <a:t>CHRISTINA</a:t>
              </a:r>
              <a:r>
                <a:rPr lang="en-US" sz="2000" b="1" dirty="0" smtClean="0">
                  <a:solidFill>
                    <a:prstClr val="white"/>
                  </a:solidFill>
                  <a:latin typeface="Arial" pitchFamily="34" charset="0"/>
                  <a:cs typeface="Arial" pitchFamily="34" charset="0"/>
                </a:rPr>
                <a:t> </a:t>
              </a:r>
              <a:r>
                <a:rPr lang="en-US" sz="2000" baseline="30000" dirty="0" smtClean="0">
                  <a:solidFill>
                    <a:prstClr val="white"/>
                  </a:solidFill>
                  <a:latin typeface="Arial" pitchFamily="34" charset="0"/>
                  <a:cs typeface="Arial" pitchFamily="34" charset="0"/>
                </a:rPr>
                <a:t>HANEEF (christina.haneef@ifrc.org)</a:t>
              </a:r>
            </a:p>
            <a:p>
              <a:pPr>
                <a:defRPr/>
              </a:pPr>
              <a:endParaRPr lang="en-US" sz="2000" b="1" baseline="30000" dirty="0">
                <a:solidFill>
                  <a:prstClr val="white"/>
                </a:solidFill>
                <a:latin typeface="Arial" pitchFamily="34" charset="0"/>
                <a:cs typeface="Arial" pitchFamily="34" charset="0"/>
              </a:endParaRP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2611923958"/>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GB" dirty="0"/>
          </a:p>
        </p:txBody>
      </p:sp>
    </p:spTree>
    <p:extLst>
      <p:ext uri="{BB962C8B-B14F-4D97-AF65-F5344CB8AC3E}">
        <p14:creationId xmlns:p14="http://schemas.microsoft.com/office/powerpoint/2010/main" val="373101981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72599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cxnSp>
        <p:nvCxnSpPr>
          <p:cNvPr id="6" name="Straight Connector 5"/>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 name="Chart Placeholder 3"/>
          <p:cNvSpPr>
            <a:spLocks noGrp="1"/>
          </p:cNvSpPr>
          <p:nvPr>
            <p:ph type="chart" sz="quarter" idx="10"/>
          </p:nvPr>
        </p:nvSpPr>
        <p:spPr>
          <a:xfrm>
            <a:off x="457200" y="1676400"/>
            <a:ext cx="3352800" cy="4191000"/>
          </a:xfrm>
        </p:spPr>
        <p:txBody>
          <a:bodyPr rtlCol="0">
            <a:normAutofit/>
          </a:bodyPr>
          <a:lstStyle/>
          <a:p>
            <a:pPr lvl="0"/>
            <a:endParaRPr lang="en-GB" noProof="0" dirty="0"/>
          </a:p>
        </p:txBody>
      </p:sp>
      <p:sp>
        <p:nvSpPr>
          <p:cNvPr id="5" name="Title 4"/>
          <p:cNvSpPr>
            <a:spLocks noGrp="1"/>
          </p:cNvSpPr>
          <p:nvPr>
            <p:ph type="title"/>
          </p:nvPr>
        </p:nvSpPr>
        <p:spPr/>
        <p:txBody>
          <a:bodyPr/>
          <a:lstStyle/>
          <a:p>
            <a:r>
              <a:rPr lang="en-US" dirty="0" smtClean="0"/>
              <a:t>Click to edit Master title style</a:t>
            </a:r>
            <a:endParaRPr lang="en-GB" dirty="0"/>
          </a:p>
        </p:txBody>
      </p:sp>
      <p:sp>
        <p:nvSpPr>
          <p:cNvPr id="7" name="Text Placeholder 6"/>
          <p:cNvSpPr>
            <a:spLocks noGrp="1"/>
          </p:cNvSpPr>
          <p:nvPr>
            <p:ph type="body" sz="quarter" idx="11"/>
          </p:nvPr>
        </p:nvSpPr>
        <p:spPr>
          <a:xfrm>
            <a:off x="3959770" y="1676400"/>
            <a:ext cx="4724400" cy="4191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70125738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hoto Layou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4" name="Picture Placeholder 3"/>
          <p:cNvSpPr>
            <a:spLocks noGrp="1"/>
          </p:cNvSpPr>
          <p:nvPr>
            <p:ph type="pic" sz="quarter" idx="10"/>
          </p:nvPr>
        </p:nvSpPr>
        <p:spPr>
          <a:xfrm>
            <a:off x="1828800" y="2895600"/>
            <a:ext cx="6858000" cy="2971800"/>
          </a:xfrm>
        </p:spPr>
        <p:txBody>
          <a:bodyPr rtlCol="0">
            <a:normAutofit/>
          </a:bodyPr>
          <a:lstStyle/>
          <a:p>
            <a:pPr lvl="0"/>
            <a:endParaRPr lang="en-GB" noProof="0" dirty="0"/>
          </a:p>
        </p:txBody>
      </p:sp>
      <p:sp>
        <p:nvSpPr>
          <p:cNvPr id="6" name="Text Placeholder 5"/>
          <p:cNvSpPr>
            <a:spLocks noGrp="1"/>
          </p:cNvSpPr>
          <p:nvPr>
            <p:ph type="body" sz="quarter" idx="11"/>
          </p:nvPr>
        </p:nvSpPr>
        <p:spPr>
          <a:xfrm>
            <a:off x="1828800" y="1631732"/>
            <a:ext cx="6858000" cy="1143000"/>
          </a:xfrm>
        </p:spPr>
        <p:txBody>
          <a:bodyPr/>
          <a:lstStyle/>
          <a:p>
            <a:pPr lvl="0"/>
            <a:r>
              <a:rPr lang="en-US" dirty="0" smtClean="0"/>
              <a:t>Click to edit Master text styles</a:t>
            </a:r>
          </a:p>
        </p:txBody>
      </p:sp>
    </p:spTree>
    <p:extLst>
      <p:ext uri="{BB962C8B-B14F-4D97-AF65-F5344CB8AC3E}">
        <p14:creationId xmlns:p14="http://schemas.microsoft.com/office/powerpoint/2010/main" val="397269683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76400"/>
            <a:ext cx="4038600" cy="4191000"/>
          </a:xfrm>
        </p:spPr>
        <p:txBody>
          <a:bodyPr/>
          <a:lstStyle>
            <a:lvl1pPr>
              <a:defRPr sz="22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097253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676399"/>
            <a:ext cx="4040188"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251075"/>
            <a:ext cx="4040188"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645025" y="1676399"/>
            <a:ext cx="4041775" cy="574675"/>
          </a:xfrm>
        </p:spPr>
        <p:txBody>
          <a:bodyPr anchor="ct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251075"/>
            <a:ext cx="4041775" cy="3616325"/>
          </a:xfrm>
        </p:spPr>
        <p:txBody>
          <a:bodyPr/>
          <a:lstStyle>
            <a:lvl1pPr>
              <a:defRPr sz="22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0575248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End contact Layout">
    <p:spTree>
      <p:nvGrpSpPr>
        <p:cNvPr id="1" name=""/>
        <p:cNvGrpSpPr/>
        <p:nvPr/>
      </p:nvGrpSpPr>
      <p:grpSpPr>
        <a:xfrm>
          <a:off x="0" y="0"/>
          <a:ext cx="0" cy="0"/>
          <a:chOff x="0" y="0"/>
          <a:chExt cx="0" cy="0"/>
        </a:xfrm>
      </p:grpSpPr>
      <p:grpSp>
        <p:nvGrpSpPr>
          <p:cNvPr id="2" name="Group 7"/>
          <p:cNvGrpSpPr>
            <a:grpSpLocks/>
          </p:cNvGrpSpPr>
          <p:nvPr userDrawn="1"/>
        </p:nvGrpSpPr>
        <p:grpSpPr bwMode="auto">
          <a:xfrm>
            <a:off x="152400" y="152400"/>
            <a:ext cx="8839200" cy="6553200"/>
            <a:chOff x="152400" y="76200"/>
            <a:chExt cx="8839200" cy="6553200"/>
          </a:xfrm>
        </p:grpSpPr>
        <p:sp>
          <p:nvSpPr>
            <p:cNvPr id="3" name="Rectangle 2"/>
            <p:cNvSpPr/>
            <p:nvPr userDrawn="1"/>
          </p:nvSpPr>
          <p:spPr>
            <a:xfrm>
              <a:off x="152400" y="76200"/>
              <a:ext cx="8839200" cy="6553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4" name="Rectangle 3"/>
            <p:cNvSpPr/>
            <p:nvPr userDrawn="1"/>
          </p:nvSpPr>
          <p:spPr>
            <a:xfrm>
              <a:off x="152400" y="76200"/>
              <a:ext cx="8839200" cy="5029200"/>
            </a:xfrm>
            <a:prstGeom prst="rect">
              <a:avLst/>
            </a:prstGeom>
            <a:solidFill>
              <a:srgbClr val="CF1C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5" name="TextBox 4"/>
            <p:cNvSpPr txBox="1"/>
            <p:nvPr userDrawn="1"/>
          </p:nvSpPr>
          <p:spPr>
            <a:xfrm>
              <a:off x="533400" y="498475"/>
              <a:ext cx="4724400" cy="3795911"/>
            </a:xfrm>
            <a:prstGeom prst="rect">
              <a:avLst/>
            </a:prstGeom>
            <a:noFill/>
          </p:spPr>
          <p:txBody>
            <a:bodyPr lIns="0" tIns="0" rIns="0" bIns="0">
              <a:spAutoFit/>
            </a:bodyPr>
            <a:lstStyle/>
            <a:p>
              <a:pPr>
                <a:defRPr/>
              </a:pPr>
              <a:r>
                <a:rPr lang="en-US" sz="2000" b="1" baseline="30000" dirty="0">
                  <a:solidFill>
                    <a:srgbClr val="E8C7B0"/>
                  </a:solidFill>
                  <a:latin typeface="Arial" pitchFamily="34" charset="0"/>
                  <a:cs typeface="Arial" pitchFamily="34" charset="0"/>
                </a:rPr>
                <a:t>FOR FURTHER INFORMATION ON GENDER, PLEASE CONTACT:</a:t>
              </a:r>
            </a:p>
            <a:p>
              <a:pPr>
                <a:defRPr/>
              </a:pPr>
              <a:endParaRPr lang="en-US" sz="2000" b="1" baseline="30000" dirty="0">
                <a:solidFill>
                  <a:srgbClr val="E8C7B0"/>
                </a:solidFill>
                <a:latin typeface="Arial" pitchFamily="34" charset="0"/>
                <a:cs typeface="Arial" pitchFamily="34" charset="0"/>
              </a:endParaRPr>
            </a:p>
            <a:p>
              <a:pPr>
                <a:defRPr/>
              </a:pPr>
              <a:r>
                <a:rPr lang="en-US" sz="2000" baseline="30000" dirty="0">
                  <a:solidFill>
                    <a:prstClr val="white"/>
                  </a:solidFill>
                  <a:latin typeface="Arial" pitchFamily="34" charset="0"/>
                  <a:cs typeface="Arial" pitchFamily="34" charset="0"/>
                </a:rPr>
                <a:t>Matt McMahon, REGIONAL</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GENDER and</a:t>
              </a:r>
              <a:r>
                <a:rPr lang="en-US" sz="2000" dirty="0">
                  <a:solidFill>
                    <a:prstClr val="white"/>
                  </a:solidFill>
                  <a:latin typeface="Arial" pitchFamily="34" charset="0"/>
                  <a:cs typeface="Arial" pitchFamily="34" charset="0"/>
                </a:rPr>
                <a:t> </a:t>
              </a:r>
              <a:r>
                <a:rPr lang="en-US" sz="2000" baseline="30000" dirty="0">
                  <a:solidFill>
                    <a:prstClr val="white"/>
                  </a:solidFill>
                  <a:latin typeface="Arial" pitchFamily="34" charset="0"/>
                  <a:cs typeface="Arial" pitchFamily="34" charset="0"/>
                </a:rPr>
                <a:t> DIVERSITY FOCAL PERSON, IFRC Southeast Asia Regional Delegation</a:t>
              </a:r>
              <a:br>
                <a:rPr lang="en-US" sz="2000"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TEL. : +66(0) 2661</a:t>
              </a:r>
              <a:r>
                <a:rPr lang="en-US" sz="2000" b="1" dirty="0">
                  <a:solidFill>
                    <a:prstClr val="white"/>
                  </a:solidFill>
                  <a:latin typeface="Arial" pitchFamily="34" charset="0"/>
                  <a:cs typeface="Arial" pitchFamily="34" charset="0"/>
                </a:rPr>
                <a:t> </a:t>
              </a:r>
              <a:r>
                <a:rPr lang="en-US" sz="2000" b="1" baseline="30000" dirty="0">
                  <a:solidFill>
                    <a:prstClr val="white"/>
                  </a:solidFill>
                  <a:latin typeface="Arial" pitchFamily="34" charset="0"/>
                  <a:cs typeface="Arial" pitchFamily="34" charset="0"/>
                </a:rPr>
                <a:t>8201 ext 104</a:t>
              </a:r>
              <a:r>
                <a:rPr lang="en-US" sz="2000" b="1" dirty="0">
                  <a:solidFill>
                    <a:prstClr val="white"/>
                  </a:solidFill>
                  <a:latin typeface="Arial" pitchFamily="34" charset="0"/>
                  <a:cs typeface="Arial" pitchFamily="34" charset="0"/>
                </a:rPr>
                <a:t> </a:t>
              </a: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EMAIL: matthew.mcmahon@ifrc.org</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srgbClr val="E8C7B0"/>
                  </a:solidFill>
                  <a:latin typeface="Arial" pitchFamily="34" charset="0"/>
                  <a:cs typeface="Arial" pitchFamily="34" charset="0"/>
                </a:rPr>
                <a:t>THIS PRESENTATION IS PUBLISHED BY</a:t>
              </a:r>
            </a:p>
            <a:p>
              <a:pPr>
                <a:defRPr/>
              </a:pPr>
              <a:r>
                <a:rPr lang="en-US" sz="2000" b="1" baseline="30000" dirty="0">
                  <a:solidFill>
                    <a:prstClr val="white"/>
                  </a:solidFill>
                  <a:latin typeface="Arial" pitchFamily="34" charset="0"/>
                  <a:cs typeface="Arial" pitchFamily="34" charset="0"/>
                </a:rPr>
                <a:t>INTERNATIONAL FEDERATION OF </a:t>
              </a:r>
              <a:br>
                <a:rPr lang="en-US" sz="2000" b="1" baseline="30000" dirty="0">
                  <a:solidFill>
                    <a:prstClr val="white"/>
                  </a:solidFill>
                  <a:latin typeface="Arial" pitchFamily="34" charset="0"/>
                  <a:cs typeface="Arial" pitchFamily="34" charset="0"/>
                </a:rPr>
              </a:br>
              <a:r>
                <a:rPr lang="en-US" sz="2000" b="1" baseline="30000" dirty="0">
                  <a:solidFill>
                    <a:prstClr val="white"/>
                  </a:solidFill>
                  <a:latin typeface="Arial" pitchFamily="34" charset="0"/>
                  <a:cs typeface="Arial" pitchFamily="34" charset="0"/>
                </a:rPr>
                <a:t>RED CROSS AND RED CRESCENT SOCIETIES</a:t>
              </a:r>
            </a:p>
            <a:p>
              <a:pPr>
                <a:defRPr/>
              </a:pPr>
              <a:r>
                <a:rPr lang="en-US" sz="2000" b="1" baseline="30000" dirty="0">
                  <a:solidFill>
                    <a:prstClr val="white"/>
                  </a:solidFill>
                  <a:latin typeface="Arial" pitchFamily="34" charset="0"/>
                  <a:cs typeface="Arial" pitchFamily="34" charset="0"/>
                </a:rPr>
                <a:t>P.O. BOX 372</a:t>
              </a:r>
            </a:p>
            <a:p>
              <a:pPr>
                <a:defRPr/>
              </a:pPr>
              <a:r>
                <a:rPr lang="en-US" sz="2000" b="1" baseline="30000" dirty="0">
                  <a:solidFill>
                    <a:prstClr val="white"/>
                  </a:solidFill>
                  <a:latin typeface="Arial" pitchFamily="34" charset="0"/>
                  <a:cs typeface="Arial" pitchFamily="34" charset="0"/>
                </a:rPr>
                <a:t>CH-1211 GENEVA 19</a:t>
              </a:r>
            </a:p>
            <a:p>
              <a:pPr>
                <a:defRPr/>
              </a:pPr>
              <a:r>
                <a:rPr lang="en-US" sz="2000" b="1" baseline="30000" dirty="0">
                  <a:solidFill>
                    <a:prstClr val="white"/>
                  </a:solidFill>
                  <a:latin typeface="Arial" pitchFamily="34" charset="0"/>
                  <a:cs typeface="Arial" pitchFamily="34" charset="0"/>
                </a:rPr>
                <a:t>SWITZERLAND</a:t>
              </a:r>
            </a:p>
            <a:p>
              <a:pPr>
                <a:defRPr/>
              </a:pPr>
              <a:endParaRPr lang="en-US" sz="2000" b="1" baseline="30000" dirty="0">
                <a:solidFill>
                  <a:prstClr val="white"/>
                </a:solidFill>
                <a:latin typeface="Arial" pitchFamily="34" charset="0"/>
                <a:cs typeface="Arial" pitchFamily="34" charset="0"/>
              </a:endParaRPr>
            </a:p>
            <a:p>
              <a:pPr>
                <a:defRPr/>
              </a:pPr>
              <a:r>
                <a:rPr lang="en-US" sz="2000" b="1" baseline="30000" dirty="0">
                  <a:solidFill>
                    <a:prstClr val="white"/>
                  </a:solidFill>
                  <a:latin typeface="Arial" pitchFamily="34" charset="0"/>
                  <a:cs typeface="Arial" pitchFamily="34" charset="0"/>
                </a:rPr>
                <a:t>TEL.: +41 22 730 42 22</a:t>
              </a:r>
            </a:p>
            <a:p>
              <a:pPr>
                <a:defRPr/>
              </a:pPr>
              <a:r>
                <a:rPr lang="en-US" sz="2000" b="1" baseline="30000" dirty="0">
                  <a:solidFill>
                    <a:prstClr val="white"/>
                  </a:solidFill>
                  <a:latin typeface="Arial" pitchFamily="34" charset="0"/>
                  <a:cs typeface="Arial" pitchFamily="34" charset="0"/>
                </a:rPr>
                <a:t>FAX.: +41 22 733 03 95</a:t>
              </a:r>
              <a:endParaRPr lang="en-US" sz="2000" dirty="0">
                <a:solidFill>
                  <a:prstClr val="white"/>
                </a:solidFill>
                <a:latin typeface="Arial" pitchFamily="34" charset="0"/>
                <a:cs typeface="Arial" pitchFamily="34" charset="0"/>
              </a:endParaRPr>
            </a:p>
          </p:txBody>
        </p:sp>
        <p:pic>
          <p:nvPicPr>
            <p:cNvPr id="6" name="Picture 15" descr="SLCM-icons logo-EN.jpg"/>
            <p:cNvPicPr>
              <a:picLocks noChangeAspect="1"/>
            </p:cNvPicPr>
            <p:nvPr userDrawn="1"/>
          </p:nvPicPr>
          <p:blipFill>
            <a:blip r:embed="rId2" cstate="print"/>
            <a:srcRect/>
            <a:stretch>
              <a:fillRect/>
            </a:stretch>
          </p:blipFill>
          <p:spPr bwMode="auto">
            <a:xfrm>
              <a:off x="457200" y="5486400"/>
              <a:ext cx="1905000" cy="983078"/>
            </a:xfrm>
            <a:prstGeom prst="rect">
              <a:avLst/>
            </a:prstGeom>
            <a:noFill/>
            <a:ln w="9525">
              <a:noFill/>
              <a:miter lim="800000"/>
              <a:headEnd/>
              <a:tailEnd/>
            </a:ln>
          </p:spPr>
        </p:pic>
        <p:pic>
          <p:nvPicPr>
            <p:cNvPr id="7" name="Picture 16" descr="IFRC_logo_EN.jpg"/>
            <p:cNvPicPr>
              <a:picLocks noChangeAspect="1"/>
            </p:cNvPicPr>
            <p:nvPr userDrawn="1"/>
          </p:nvPicPr>
          <p:blipFill>
            <a:blip r:embed="rId3" cstate="print"/>
            <a:srcRect/>
            <a:stretch>
              <a:fillRect/>
            </a:stretch>
          </p:blipFill>
          <p:spPr bwMode="auto">
            <a:xfrm>
              <a:off x="5715000" y="6096000"/>
              <a:ext cx="3157728" cy="295815"/>
            </a:xfrm>
            <a:prstGeom prst="rect">
              <a:avLst/>
            </a:prstGeom>
            <a:noFill/>
            <a:ln w="9525">
              <a:noFill/>
              <a:miter lim="800000"/>
              <a:headEnd/>
              <a:tailEnd/>
            </a:ln>
          </p:spPr>
        </p:pic>
      </p:grpSp>
    </p:spTree>
    <p:extLst>
      <p:ext uri="{BB962C8B-B14F-4D97-AF65-F5344CB8AC3E}">
        <p14:creationId xmlns:p14="http://schemas.microsoft.com/office/powerpoint/2010/main" val="39394724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1828800" y="354013"/>
            <a:ext cx="6858000" cy="158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1828800" y="1495425"/>
            <a:ext cx="6858000" cy="158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Click to edit Master title style</a:t>
            </a:r>
            <a:endParaRPr lang="en-GB" dirty="0"/>
          </a:p>
        </p:txBody>
      </p:sp>
    </p:spTree>
    <p:extLst>
      <p:ext uri="{BB962C8B-B14F-4D97-AF65-F5344CB8AC3E}">
        <p14:creationId xmlns:p14="http://schemas.microsoft.com/office/powerpoint/2010/main" val="4707465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458292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userDrawn="1"/>
        </p:nvGrpSpPr>
        <p:grpSpPr bwMode="auto">
          <a:xfrm>
            <a:off x="152400" y="5943600"/>
            <a:ext cx="8839200" cy="787400"/>
            <a:chOff x="152400" y="5918015"/>
            <a:chExt cx="8839200" cy="787585"/>
          </a:xfrm>
        </p:grpSpPr>
        <p:sp>
          <p:nvSpPr>
            <p:cNvPr id="9" name="Rectangle 8"/>
            <p:cNvSpPr/>
            <p:nvPr userDrawn="1"/>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userDrawn="1"/>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userDrawn="1"/>
          </p:nvPicPr>
          <p:blipFill>
            <a:blip r:embed="rId11" cstate="print"/>
            <a:srcRect/>
            <a:stretch>
              <a:fillRect/>
            </a:stretch>
          </p:blipFill>
          <p:spPr bwMode="auto">
            <a:xfrm>
              <a:off x="5638800" y="6146669"/>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br>
              <a:rPr lang="en-US" smtClean="0"/>
            </a:br>
            <a:r>
              <a:rPr lang="en-US" smtClean="0"/>
              <a:t>(possible two lines)</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userDrawn="1"/>
        </p:nvGrpSpPr>
        <p:grpSpPr bwMode="auto">
          <a:xfrm>
            <a:off x="339725" y="339725"/>
            <a:ext cx="1260475" cy="1260475"/>
            <a:chOff x="228600" y="228600"/>
            <a:chExt cx="1260000" cy="1260000"/>
          </a:xfrm>
        </p:grpSpPr>
        <p:sp>
          <p:nvSpPr>
            <p:cNvPr id="18" name="Oval 17"/>
            <p:cNvSpPr/>
            <p:nvPr userDrawn="1"/>
          </p:nvSpPr>
          <p:spPr>
            <a:xfrm>
              <a:off x="228600" y="228600"/>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userDrawn="1"/>
          </p:nvSpPr>
          <p:spPr>
            <a:xfrm>
              <a:off x="392447" y="704768"/>
              <a:ext cx="932305" cy="307661"/>
            </a:xfrm>
            <a:prstGeom prst="rect">
              <a:avLst/>
            </a:prstGeom>
            <a:noFill/>
          </p:spPr>
          <p:txBody>
            <a:bodyPr wrap="square" lIns="0" tIns="0" rIns="0" bIns="0">
              <a:spAutoFit/>
            </a:bodyPr>
            <a:lstStyle/>
            <a:p>
              <a:pPr algn="ctr">
                <a:defRPr/>
              </a:pPr>
              <a:r>
                <a:rPr lang="en-US" sz="1000" b="1" dirty="0">
                  <a:solidFill>
                    <a:prstClr val="white"/>
                  </a:solidFill>
                  <a:latin typeface="Arial" pitchFamily="34" charset="0"/>
                  <a:cs typeface="Arial" pitchFamily="34" charset="0"/>
                </a:rPr>
                <a:t> Gender and Diversity</a:t>
              </a:r>
            </a:p>
          </p:txBody>
        </p:sp>
      </p:grpSp>
      <p:sp>
        <p:nvSpPr>
          <p:cNvPr id="37890" name="AutoShape 2"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9144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
        <p:nvSpPr>
          <p:cNvPr id="37892" name="AutoShape 4" descr="data:image/jpeg;base64,/9j/4AAQSkZJRgABAQAAAQABAAD/2wCEAAkGBwgHBhUSBwgTFhUWGSEPGRUYDR4YHxofICQqKB8hHyoYJigiHBwlJyQfIT0tJSs3OjAzGiozRDMuNygtLywBCgoKDQwOGg8PGjclICUyMjg3Mjg3Nzc1NzQ3NDc0NzgxNzY3NzczKzc1NzcsMzQ0MCw0LTg4LDQ0NCsrLCwrNP/AABEIAKAAoAMBIgACEQEDEQH/xAAcAAEAAgIDAQAAAAAAAAAAAAAABQYEBwEDCAL/xAA8EAACAgEDAgMFAg0DBQAAAAABAgADBAUREgYhEzFRFCIyQXEjkQcVFjM2QlVhYnOBk9FSkrEXQ1SCof/EABoBAQACAwEAAAAAAAAAAAAAAAAEBQIDBgH/xAAmEQEAAQQBAwMFAQAAAAAAAAAAAQIDBBEFEhMxIUFRBjJx0fFh/9oADAMBAAIRAxEAPwDeMREBERAREQEREBERAREQEREBERAREQEREBERAREQEREBERAREQEREBERAREQEREBERAREQEREBERAREQEx/bcT/yq/7gmRPMVnZzt6yNkZHZ16b2u+H4iOR6919PTr2353+npZczFdtkyUJPbYWCd8889G/pVjfzFnoae497uxM6018vxkcfcpoirq3G/GiIiSFQREQEREBERAREQEREBERASC1Lq7RNMzDVm5nF18xxPz+knZon8Jn6Y2/+v/Ej5N2bVO4XHC8fbzr827kzERG/T8w2h+X3TX7RH+w/4mh3O7nb1nESrvX6ruur2d3xvE2eP6u1Mz1a8/5v9pPpnKpwuoKLMl9lVwxO3kJub8vumv2iP9h/xNDRPbORVajUMOR4axn1xXcmY1GvT+PQ+j9TaRrOQU07K5MByI4kdv6yYmnfwOfpBZ/KP/Im4paY9yblHVLg+XwreFkzZtzMxqPJERN6rIiICIiAiIgIiICIiAmvuqvweZOu6299eoIobb3TWTtsPrNgxNdy3TcjVSVh5t7Drm5ZnU601R/0ly/2tX/ZP+Zrhhxbb+k9PTzFZ+cP1lbl2aLeumHb/T3JZOb3O/VvWtekR538MnSMFtT1OulLApsYJuRvtvL7/wBJcv8Aa1f9o/5lQ6N/SrG/mLPQ0yxLFFymZqhp+oOUysO7RTZq1Ex8RPupPRPRF/TWpNbbmq4ZOGwQj5j1Mu0RLGi3TbjppcblZd3Lud27O5IiJmjEREBERAREQESH6k1v8TU1ijFNt1z+BVUHC8m2J7k78VABJOx8vIntMbA6hya3uHUmmjF8JBd4vj+JUyHsffKoAwI7qR5EHvv2CwxIVerOn2083jWKfCDeEX8QbBtt9j6Hbv3nL9V6AmmLkNq9PguxrV/EGzMPMD1I2P3QJmJC5/Veg4GJXZk6tSq3DlUTcALB/D6juO/75j6d1biXad4+otXRX4VV5LZIJXxQdlYbDbuNgf1vQbQLFKcfwa9OE/mrP7xktb1d07TgrdbrNIrclFc2jYlfiH1HpMs6vi2aI2Vg2rbWK2uUq3ZgoJ7H+kwqt01/dG0ixl38ffZrmnfwhcDoDQsDNS3Hrs5IQ43tJ7iWqU7TusNTtqxrdT0BaqcoqiWLnC0qXG68l4L2Pl2J29JPYvUOjZeptjY2p1Ncm/KsWAsNvP7vn6T2mimj7Y08v5N7ImJu1TVMfKTiV3C6x0rU9erxtIyq7uSWO7pcDwNZTYEAd+XM99/1Pn8uNQ6h1A6y+NoGkLe1Sh7WfL8FULb8VB4uWYgEnsNu3fvMmhY4kDh9V6a9FP4yf2a273Vou9x+XLiQAfi97YAjsdwZ34XVGg572DD1alzUC77Wj3QOxP0Gx7wJeJCU9X9O3ae19Ws0mtCEZ/FGwLfCD89z8vWSWnZ+JqeGtun5K2Vt3Dq24P3QMmIiAiJVLNc1/UMq/wDJ/AoNeOxp3ttZWtdRuwTiCFA+Hc79/l2gZfVmnZ+Sce/SER7ca3xhU78BYpUqy8tjxPfcHY/Dt85EavjdWazh3N7NXUu1a1UeIjsdnDWPyZSivt2UbEAjcyWXrHSa7lr1B2pu8MZD1Oh3rUgk8yN1AGxG+/nt6idf5Y6dk4jNgXAMpr3W6t6vdsbirAMu5Vu+xA2J+cCD0np3V21Qvn4Z4HKrzd7MsWtstbL37DZg3E7Dt37eUZug6/j6mbMOndGyLr2Fd6VuQ6oE2Z1PFdw/Lbv5ectOL1NpOXkJXj5O72M9QTgeQNfx8h+qF7dz6j1mJ1Breo4eu0YumU0E212XFrrWUDgVGw4g7k8v/kCraF051DomOp/FddrNjNgspyhsh5sQd2HvVuG7/Pt5Gc19LdQYWMDj1qSEw0YLYvM+CHFnAuCqsCy7EjuNx2Oxlh03rKo4VraxWqPXecIClmuFrBQ32QVeTdj3G3bifSSuB1DpeoW1riZPJrVd1HEg/ZkBwd/hZSQCD33gVPQOmtXr1qq3UcMAV5FuTu2V4zbWVqqncgEtuDv9e3aTelaLl4nS+TQ6KHsfJdAG7bWu5T6dmH0nbZ1roFWLXY2YeFlftIIpY7V/632HuLv23baduT1domLeEtzPNVsLCtiqB/gLsBtXy+XIjeBXMLoVNOw9OswsFBkY7obSLT8PErZtvuD57/0kdp/RWtew04mUDxoFoGQckFSWRlVkRQGDNzJPInb+IkEbB1nWMLRscPnWEcm8NVWsuzt57Kqgsx2BOwHykdZ1loaY6OMlmDK1my0OxVUOzlwoJQKex5bbEQInQNL1g63iWZ2lV0pjYz4ZK3hizHhtsAB7g4Ejf/Ue3rlX4ut6L1BkXaVp65FeSFcqcgVFLFHH5g7ow2+nHyO8zc3rLQsK7jfmHsq2lhUzKqP8LsVBCofU9p329T6TVqfgPkHmHFJPhNwDt8KFtuIc7jsTv3HrAhsbp/V8rKWzWbq2sOJbjmxR+be1wQE8jxUdt/ntIh+mta1HT6asnR8dBi4lmJxN+63M6qoA4AMlfu77nvuR27d5/L6208avTj4Dc2stahmKsFHBWLlW24uVZQpAPblO4dZaTj4lTZ+WoZ6lyGNaO6IreTMQPcQ99i22+0CsDp7XbVdrsOxkD1PWr5q+0LwDhiltYG+3IbCwtuC/rLf0hiahh6Rx1X4y7v34FtidxzNaqpc+ZIHmfn5z5u6v0SjUzRZlnmrrS32TFVZ9uAZgOK8txtue8YvV2i5eo+BRkkv4jY35lgviJvyTkRx5DYnbfyG8CdiQ2mdT6RqmZ4WFlbsQWU+GwWwL8RrYjjYB23Kk+YkzASntpnU+k5WQug+zPXkO16tbYyNQzAcuyqfFXf3h3HntLhECj5HReblYmbVkajy9pxacQXMN2L1h+TMB2AJYeR9Z153Tmv69lNfqlePU4WqhUS5rAQlosdiSq7b7AAbfUy+RAo+ndI6jT1JbmZVlROWGpyK1JXgn/aNbABi4A2YnbffcbcQJlX9EYNusYxsx0sx6a7UKXMbTysZCD9pvvtxPme28t0QKHV0lqOkZZt0WmgrVkvkU45tKL4dlaq6ghT4bBwXGwI94+s4o6Z17A1CrLxRjveTeba2uZUXxypHEhSW4cAD2HLfftL7EDTuXRl9FYD4/tFDWXYKYhV0tG7V+IB4PFSLWPMjh2IOx8jJK/oLVL0dEC8MlKvELZtqeEVrVHBrT3L9wo23I2Pz2222hECB6m0zOycrHyNLWtrMd2YV2OUVwy7EcgG4sOxB2PzHzlZ1bpbqXUG+2soPiVPUwTIsx1qZ2J3IrG+QNiBsxG5G/zmxIga+bovVLdDzK3eoPkYdGEo8QkBqlYEk8R2PIfKfOsdK9QZertZX4bqMmvNRmz7FBVGVhX4aqUVu23M7/AEmw4gUHT+l9ex1xMaz2f2fDtaxbfFbnapR1XdeOyMOfc8jv+6Rtv4P9Xpq44zVv4uNViOTm21LW1alSStfa9CGPutttt+8zaEQKbd0nl/i7IqptT7TJqyV3J+GtagQf4vsz94nP5KZb6clVlq9s23NYhj8FjWEAdviAcfdLjECgdH9G6lpGfR7cU4YqNUr+2W2mwkAAqj+7jgAdwu++48gJf4iAiIgIiICIiAiIgIiICIiAiIgIiICIiAiIgIiICIiAiIgIiICIiAiIgIiICIiAiIgIiIH/2Q=="/>
          <p:cNvSpPr>
            <a:spLocks noChangeAspect="1" noChangeArrowheads="1"/>
          </p:cNvSpPr>
          <p:nvPr userDrawn="1"/>
        </p:nvSpPr>
        <p:spPr bwMode="auto">
          <a:xfrm>
            <a:off x="155575" y="-1219200"/>
            <a:ext cx="1905000" cy="1905000"/>
          </a:xfrm>
          <a:prstGeom prst="rect">
            <a:avLst/>
          </a:prstGeom>
          <a:noFill/>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GB" dirty="0">
              <a:solidFill>
                <a:prstClr val="black"/>
              </a:solidFill>
              <a:latin typeface="Arial" charset="0"/>
              <a:cs typeface="Arial" charset="0"/>
            </a:endParaRPr>
          </a:p>
        </p:txBody>
      </p:sp>
    </p:spTree>
    <p:extLst>
      <p:ext uri="{BB962C8B-B14F-4D97-AF65-F5344CB8AC3E}">
        <p14:creationId xmlns:p14="http://schemas.microsoft.com/office/powerpoint/2010/main" val="2660001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rtl="0" eaLnBrk="0" fontAlgn="base" hangingPunct="0">
        <a:spcBef>
          <a:spcPct val="0"/>
        </a:spcBef>
        <a:spcAft>
          <a:spcPct val="0"/>
        </a:spcAft>
        <a:defRPr sz="2600" b="1" i="1"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2600" b="1" i="1">
          <a:solidFill>
            <a:schemeClr val="tx1"/>
          </a:solidFill>
          <a:latin typeface="Arial" pitchFamily="34" charset="0"/>
          <a:cs typeface="Arial" pitchFamily="34" charset="0"/>
        </a:defRPr>
      </a:lvl2pPr>
      <a:lvl3pPr algn="l" rtl="0" eaLnBrk="0" fontAlgn="base" hangingPunct="0">
        <a:spcBef>
          <a:spcPct val="0"/>
        </a:spcBef>
        <a:spcAft>
          <a:spcPct val="0"/>
        </a:spcAft>
        <a:defRPr sz="2600" b="1" i="1">
          <a:solidFill>
            <a:schemeClr val="tx1"/>
          </a:solidFill>
          <a:latin typeface="Arial" pitchFamily="34" charset="0"/>
          <a:cs typeface="Arial" pitchFamily="34" charset="0"/>
        </a:defRPr>
      </a:lvl3pPr>
      <a:lvl4pPr algn="l" rtl="0" eaLnBrk="0" fontAlgn="base" hangingPunct="0">
        <a:spcBef>
          <a:spcPct val="0"/>
        </a:spcBef>
        <a:spcAft>
          <a:spcPct val="0"/>
        </a:spcAft>
        <a:defRPr sz="2600" b="1" i="1">
          <a:solidFill>
            <a:schemeClr val="tx1"/>
          </a:solidFill>
          <a:latin typeface="Arial" pitchFamily="34" charset="0"/>
          <a:cs typeface="Arial" pitchFamily="34" charset="0"/>
        </a:defRPr>
      </a:lvl4pPr>
      <a:lvl5pPr algn="l" rtl="0" eaLnBrk="0" fontAlgn="base" hangingPunct="0">
        <a:spcBef>
          <a:spcPct val="0"/>
        </a:spcBef>
        <a:spcAft>
          <a:spcPct val="0"/>
        </a:spcAft>
        <a:defRPr sz="2600" b="1" i="1">
          <a:solidFill>
            <a:schemeClr val="tx1"/>
          </a:solidFill>
          <a:latin typeface="Arial" pitchFamily="34" charset="0"/>
          <a:cs typeface="Arial" pitchFamily="34" charset="0"/>
        </a:defRPr>
      </a:lvl5pPr>
      <a:lvl6pPr marL="457200" algn="l" rtl="0" fontAlgn="base">
        <a:spcBef>
          <a:spcPct val="0"/>
        </a:spcBef>
        <a:spcAft>
          <a:spcPct val="0"/>
        </a:spcAft>
        <a:defRPr sz="2600" b="1" i="1">
          <a:solidFill>
            <a:schemeClr val="tx1"/>
          </a:solidFill>
          <a:latin typeface="Arial" pitchFamily="34" charset="0"/>
          <a:cs typeface="Arial" pitchFamily="34" charset="0"/>
        </a:defRPr>
      </a:lvl6pPr>
      <a:lvl7pPr marL="914400" algn="l" rtl="0" fontAlgn="base">
        <a:spcBef>
          <a:spcPct val="0"/>
        </a:spcBef>
        <a:spcAft>
          <a:spcPct val="0"/>
        </a:spcAft>
        <a:defRPr sz="2600" b="1" i="1">
          <a:solidFill>
            <a:schemeClr val="tx1"/>
          </a:solidFill>
          <a:latin typeface="Arial" pitchFamily="34" charset="0"/>
          <a:cs typeface="Arial" pitchFamily="34" charset="0"/>
        </a:defRPr>
      </a:lvl7pPr>
      <a:lvl8pPr marL="1371600" algn="l" rtl="0" fontAlgn="base">
        <a:spcBef>
          <a:spcPct val="0"/>
        </a:spcBef>
        <a:spcAft>
          <a:spcPct val="0"/>
        </a:spcAft>
        <a:defRPr sz="2600" b="1" i="1">
          <a:solidFill>
            <a:schemeClr val="tx1"/>
          </a:solidFill>
          <a:latin typeface="Arial" pitchFamily="34" charset="0"/>
          <a:cs typeface="Arial" pitchFamily="34" charset="0"/>
        </a:defRPr>
      </a:lvl8pPr>
      <a:lvl9pPr marL="1828800" algn="l" rtl="0" fontAlgn="base">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0" fontAlgn="base" hangingPunct="0">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0" fontAlgn="base" hangingPunct="0">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203126295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14"/>
          <p:cNvGrpSpPr>
            <a:grpSpLocks/>
          </p:cNvGrpSpPr>
          <p:nvPr/>
        </p:nvGrpSpPr>
        <p:grpSpPr bwMode="auto">
          <a:xfrm>
            <a:off x="152400" y="5943600"/>
            <a:ext cx="8839200" cy="787400"/>
            <a:chOff x="152400" y="5918015"/>
            <a:chExt cx="8839200" cy="787585"/>
          </a:xfrm>
        </p:grpSpPr>
        <p:sp>
          <p:nvSpPr>
            <p:cNvPr id="9" name="Rectangle 8"/>
            <p:cNvSpPr/>
            <p:nvPr/>
          </p:nvSpPr>
          <p:spPr bwMode="auto">
            <a:xfrm>
              <a:off x="152400" y="5918015"/>
              <a:ext cx="8839200" cy="787585"/>
            </a:xfrm>
            <a:prstGeom prst="rect">
              <a:avLst/>
            </a:prstGeom>
            <a:solidFill>
              <a:srgbClr val="DB0000"/>
            </a:solidFill>
            <a:ln w="9525" cap="flat" cmpd="sng" algn="ctr">
              <a:solidFill>
                <a:schemeClr val="bg1"/>
              </a:solidFill>
              <a:prstDash val="solid"/>
              <a:round/>
              <a:headEnd type="none" w="med" len="med"/>
              <a:tailEnd type="none" w="med" len="med"/>
            </a:ln>
            <a:effectLst/>
          </p:spPr>
          <p:txBody>
            <a:bodyPr/>
            <a:lstStyle/>
            <a:p>
              <a:pPr marL="342900" indent="-342900">
                <a:spcBef>
                  <a:spcPct val="20000"/>
                </a:spcBef>
                <a:buFontTx/>
                <a:buChar char="•"/>
                <a:defRPr/>
              </a:pPr>
              <a:endParaRPr lang="en-US" sz="3200" dirty="0">
                <a:solidFill>
                  <a:prstClr val="black"/>
                </a:solidFill>
                <a:latin typeface="Arial" charset="0"/>
                <a:cs typeface="Arial" charset="0"/>
              </a:endParaRPr>
            </a:p>
          </p:txBody>
        </p:sp>
        <p:sp>
          <p:nvSpPr>
            <p:cNvPr id="10" name="TextBox 9"/>
            <p:cNvSpPr txBox="1"/>
            <p:nvPr/>
          </p:nvSpPr>
          <p:spPr bwMode="auto">
            <a:xfrm>
              <a:off x="304800" y="6106972"/>
              <a:ext cx="3124200" cy="369974"/>
            </a:xfrm>
            <a:prstGeom prst="rect">
              <a:avLst/>
            </a:prstGeom>
            <a:noFill/>
          </p:spPr>
          <p:txBody>
            <a:bodyPr lIns="0" tIns="0" rIns="0" bIns="0">
              <a:spAutoFit/>
            </a:bodyPr>
            <a:lstStyle/>
            <a:p>
              <a:pPr>
                <a:defRPr/>
              </a:pPr>
              <a:r>
                <a:rPr lang="en-US" sz="1200" b="1" dirty="0">
                  <a:solidFill>
                    <a:srgbClr val="551C15"/>
                  </a:solidFill>
                  <a:latin typeface="Arial Rounded MT Bold" pitchFamily="-110" charset="0"/>
                  <a:ea typeface="Arial Rounded MT Bold" pitchFamily="-110" charset="0"/>
                  <a:cs typeface="Arial Rounded MT Bold" pitchFamily="-110" charset="0"/>
                </a:rPr>
                <a:t>www.ifrc.org</a:t>
              </a:r>
            </a:p>
            <a:p>
              <a:pPr>
                <a:defRPr/>
              </a:pPr>
              <a:r>
                <a:rPr lang="en-US" sz="1200" b="1" dirty="0">
                  <a:solidFill>
                    <a:prstClr val="white"/>
                  </a:solidFill>
                  <a:latin typeface="Arial Rounded MT Bold" pitchFamily="-110" charset="0"/>
                  <a:ea typeface="Arial Rounded MT Bold" pitchFamily="-110" charset="0"/>
                  <a:cs typeface="Arial Rounded MT Bold" pitchFamily="-110" charset="0"/>
                </a:rPr>
                <a:t>Saving lives, changing minds.</a:t>
              </a:r>
              <a:endParaRPr lang="en-US" sz="1200" dirty="0">
                <a:solidFill>
                  <a:prstClr val="white"/>
                </a:solidFill>
                <a:latin typeface="Arial Rounded MT Bold" pitchFamily="-110" charset="0"/>
                <a:ea typeface="Arial Rounded MT Bold" pitchFamily="-110" charset="0"/>
                <a:cs typeface="Arial Rounded MT Bold" pitchFamily="-110" charset="0"/>
              </a:endParaRPr>
            </a:p>
          </p:txBody>
        </p:sp>
        <p:pic>
          <p:nvPicPr>
            <p:cNvPr id="1034" name="Picture 14" descr="IFRC_logo_EN.gif"/>
            <p:cNvPicPr>
              <a:picLocks noChangeAspect="1"/>
            </p:cNvPicPr>
            <p:nvPr/>
          </p:nvPicPr>
          <p:blipFill>
            <a:blip r:embed="rId11" cstate="print"/>
            <a:srcRect/>
            <a:stretch>
              <a:fillRect/>
            </a:stretch>
          </p:blipFill>
          <p:spPr bwMode="auto">
            <a:xfrm>
              <a:off x="5613869" y="6172201"/>
              <a:ext cx="3225331" cy="304800"/>
            </a:xfrm>
            <a:prstGeom prst="rect">
              <a:avLst/>
            </a:prstGeom>
            <a:noFill/>
            <a:ln w="9525">
              <a:noFill/>
              <a:miter lim="800000"/>
              <a:headEnd/>
              <a:tailEnd/>
            </a:ln>
          </p:spPr>
        </p:pic>
      </p:grpSp>
      <p:sp>
        <p:nvSpPr>
          <p:cNvPr id="1027" name="Title Placeholder 1"/>
          <p:cNvSpPr>
            <a:spLocks noGrp="1"/>
          </p:cNvSpPr>
          <p:nvPr>
            <p:ph type="title"/>
          </p:nvPr>
        </p:nvSpPr>
        <p:spPr bwMode="auto">
          <a:xfrm>
            <a:off x="1828800" y="350838"/>
            <a:ext cx="6858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8" name="Text Placeholder 2"/>
          <p:cNvSpPr>
            <a:spLocks noGrp="1"/>
          </p:cNvSpPr>
          <p:nvPr>
            <p:ph type="body" idx="1"/>
          </p:nvPr>
        </p:nvSpPr>
        <p:spPr bwMode="auto">
          <a:xfrm>
            <a:off x="1828800" y="1676400"/>
            <a:ext cx="68580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29" name="Group 16"/>
          <p:cNvGrpSpPr>
            <a:grpSpLocks/>
          </p:cNvGrpSpPr>
          <p:nvPr/>
        </p:nvGrpSpPr>
        <p:grpSpPr bwMode="auto">
          <a:xfrm>
            <a:off x="323528" y="404664"/>
            <a:ext cx="1260475" cy="1260475"/>
            <a:chOff x="212409" y="293515"/>
            <a:chExt cx="1260000" cy="1260000"/>
          </a:xfrm>
        </p:grpSpPr>
        <p:sp>
          <p:nvSpPr>
            <p:cNvPr id="18" name="Oval 17"/>
            <p:cNvSpPr/>
            <p:nvPr/>
          </p:nvSpPr>
          <p:spPr>
            <a:xfrm>
              <a:off x="212409" y="293515"/>
              <a:ext cx="1260000" cy="1260000"/>
            </a:xfrm>
            <a:prstGeom prst="ellipse">
              <a:avLst/>
            </a:prstGeom>
            <a:solidFill>
              <a:srgbClr val="CF1C21"/>
            </a:solidFill>
            <a:ln w="31750">
              <a:solidFill>
                <a:schemeClr val="bg1"/>
              </a:solidFill>
              <a:round/>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prstClr val="white"/>
                </a:solidFill>
              </a:endParaRPr>
            </a:p>
          </p:txBody>
        </p:sp>
        <p:sp>
          <p:nvSpPr>
            <p:cNvPr id="19" name="TextBox 18"/>
            <p:cNvSpPr txBox="1"/>
            <p:nvPr/>
          </p:nvSpPr>
          <p:spPr>
            <a:xfrm>
              <a:off x="305292" y="779155"/>
              <a:ext cx="1144157" cy="307661"/>
            </a:xfrm>
            <a:prstGeom prst="rect">
              <a:avLst/>
            </a:prstGeom>
            <a:noFill/>
          </p:spPr>
          <p:txBody>
            <a:bodyPr lIns="0" tIns="0" rIns="0" bIns="0">
              <a:spAutoFit/>
            </a:bodyPr>
            <a:lstStyle/>
            <a:p>
              <a:pPr algn="ctr">
                <a:defRPr/>
              </a:pPr>
              <a:r>
                <a:rPr lang="en-US" sz="1000" b="1" dirty="0">
                  <a:solidFill>
                    <a:prstClr val="white"/>
                  </a:solidFill>
                  <a:latin typeface="Arial" pitchFamily="34" charset="0"/>
                  <a:cs typeface="Arial" pitchFamily="34" charset="0"/>
                </a:rPr>
                <a:t>Gender and Diversity</a:t>
              </a:r>
            </a:p>
          </p:txBody>
        </p:sp>
      </p:grpSp>
    </p:spTree>
    <p:extLst>
      <p:ext uri="{BB962C8B-B14F-4D97-AF65-F5344CB8AC3E}">
        <p14:creationId xmlns:p14="http://schemas.microsoft.com/office/powerpoint/2010/main" val="1805324776"/>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timing>
    <p:tnLst>
      <p:par>
        <p:cTn id="1" dur="indefinite" restart="never" nodeType="tmRoot"/>
      </p:par>
    </p:tnLst>
  </p:timing>
  <p:txStyles>
    <p:titleStyle>
      <a:lvl1pPr algn="l" rtl="0" eaLnBrk="1" fontAlgn="base" hangingPunct="1">
        <a:spcBef>
          <a:spcPct val="0"/>
        </a:spcBef>
        <a:spcAft>
          <a:spcPct val="0"/>
        </a:spcAft>
        <a:defRPr sz="2600" b="1" i="1" kern="1200">
          <a:solidFill>
            <a:schemeClr val="tx1"/>
          </a:solidFill>
          <a:latin typeface="Arial" pitchFamily="34" charset="0"/>
          <a:ea typeface="+mj-ea"/>
          <a:cs typeface="Arial" pitchFamily="34" charset="0"/>
        </a:defRPr>
      </a:lvl1pPr>
      <a:lvl2pPr algn="l" rtl="0" eaLnBrk="1" fontAlgn="base" hangingPunct="1">
        <a:spcBef>
          <a:spcPct val="0"/>
        </a:spcBef>
        <a:spcAft>
          <a:spcPct val="0"/>
        </a:spcAft>
        <a:defRPr sz="2600" b="1" i="1">
          <a:solidFill>
            <a:schemeClr val="tx1"/>
          </a:solidFill>
          <a:latin typeface="Arial" pitchFamily="34" charset="0"/>
          <a:cs typeface="Arial" pitchFamily="34" charset="0"/>
        </a:defRPr>
      </a:lvl2pPr>
      <a:lvl3pPr algn="l" rtl="0" eaLnBrk="1" fontAlgn="base" hangingPunct="1">
        <a:spcBef>
          <a:spcPct val="0"/>
        </a:spcBef>
        <a:spcAft>
          <a:spcPct val="0"/>
        </a:spcAft>
        <a:defRPr sz="2600" b="1" i="1">
          <a:solidFill>
            <a:schemeClr val="tx1"/>
          </a:solidFill>
          <a:latin typeface="Arial" pitchFamily="34" charset="0"/>
          <a:cs typeface="Arial" pitchFamily="34" charset="0"/>
        </a:defRPr>
      </a:lvl3pPr>
      <a:lvl4pPr algn="l" rtl="0" eaLnBrk="1" fontAlgn="base" hangingPunct="1">
        <a:spcBef>
          <a:spcPct val="0"/>
        </a:spcBef>
        <a:spcAft>
          <a:spcPct val="0"/>
        </a:spcAft>
        <a:defRPr sz="2600" b="1" i="1">
          <a:solidFill>
            <a:schemeClr val="tx1"/>
          </a:solidFill>
          <a:latin typeface="Arial" pitchFamily="34" charset="0"/>
          <a:cs typeface="Arial" pitchFamily="34" charset="0"/>
        </a:defRPr>
      </a:lvl4pPr>
      <a:lvl5pPr algn="l" rtl="0" eaLnBrk="1" fontAlgn="base" hangingPunct="1">
        <a:spcBef>
          <a:spcPct val="0"/>
        </a:spcBef>
        <a:spcAft>
          <a:spcPct val="0"/>
        </a:spcAft>
        <a:defRPr sz="2600" b="1" i="1">
          <a:solidFill>
            <a:schemeClr val="tx1"/>
          </a:solidFill>
          <a:latin typeface="Arial" pitchFamily="34" charset="0"/>
          <a:cs typeface="Arial" pitchFamily="34" charset="0"/>
        </a:defRPr>
      </a:lvl5pPr>
      <a:lvl6pPr marL="457200" algn="l" rtl="0" eaLnBrk="1" fontAlgn="base" hangingPunct="1">
        <a:spcBef>
          <a:spcPct val="0"/>
        </a:spcBef>
        <a:spcAft>
          <a:spcPct val="0"/>
        </a:spcAft>
        <a:defRPr sz="2600" b="1" i="1">
          <a:solidFill>
            <a:schemeClr val="tx1"/>
          </a:solidFill>
          <a:latin typeface="Arial" pitchFamily="34" charset="0"/>
          <a:cs typeface="Arial" pitchFamily="34" charset="0"/>
        </a:defRPr>
      </a:lvl6pPr>
      <a:lvl7pPr marL="914400" algn="l" rtl="0" eaLnBrk="1" fontAlgn="base" hangingPunct="1">
        <a:spcBef>
          <a:spcPct val="0"/>
        </a:spcBef>
        <a:spcAft>
          <a:spcPct val="0"/>
        </a:spcAft>
        <a:defRPr sz="2600" b="1" i="1">
          <a:solidFill>
            <a:schemeClr val="tx1"/>
          </a:solidFill>
          <a:latin typeface="Arial" pitchFamily="34" charset="0"/>
          <a:cs typeface="Arial" pitchFamily="34" charset="0"/>
        </a:defRPr>
      </a:lvl7pPr>
      <a:lvl8pPr marL="1371600" algn="l" rtl="0" eaLnBrk="1" fontAlgn="base" hangingPunct="1">
        <a:spcBef>
          <a:spcPct val="0"/>
        </a:spcBef>
        <a:spcAft>
          <a:spcPct val="0"/>
        </a:spcAft>
        <a:defRPr sz="2600" b="1" i="1">
          <a:solidFill>
            <a:schemeClr val="tx1"/>
          </a:solidFill>
          <a:latin typeface="Arial" pitchFamily="34" charset="0"/>
          <a:cs typeface="Arial" pitchFamily="34" charset="0"/>
        </a:defRPr>
      </a:lvl8pPr>
      <a:lvl9pPr marL="1828800" algn="l" rtl="0" eaLnBrk="1" fontAlgn="base" hangingPunct="1">
        <a:spcBef>
          <a:spcPct val="0"/>
        </a:spcBef>
        <a:spcAft>
          <a:spcPct val="0"/>
        </a:spcAft>
        <a:defRPr sz="2600" b="1" i="1">
          <a:solidFill>
            <a:schemeClr val="tx1"/>
          </a:solidFill>
          <a:latin typeface="Arial" pitchFamily="34" charset="0"/>
          <a:cs typeface="Arial" pitchFamily="34" charset="0"/>
        </a:defRPr>
      </a:lvl9pPr>
    </p:titleStyle>
    <p:bodyStyle>
      <a:lvl1pPr marL="273050" indent="-273050" algn="l" rtl="0" eaLnBrk="1" fontAlgn="base" hangingPunct="1">
        <a:spcBef>
          <a:spcPct val="20000"/>
        </a:spcBef>
        <a:spcAft>
          <a:spcPct val="0"/>
        </a:spcAft>
        <a:buClr>
          <a:srgbClr val="CF1C21"/>
        </a:buClr>
        <a:buSzPct val="80000"/>
        <a:buFont typeface="Wingdings" pitchFamily="2" charset="2"/>
        <a:buChar char="§"/>
        <a:defRPr sz="2200" kern="1200">
          <a:solidFill>
            <a:schemeClr val="tx1"/>
          </a:solidFill>
          <a:latin typeface="Arial" pitchFamily="34" charset="0"/>
          <a:ea typeface="+mn-ea"/>
          <a:cs typeface="Arial" pitchFamily="34" charset="0"/>
        </a:defRPr>
      </a:lvl1pPr>
      <a:lvl2pPr marL="450850" indent="-177800"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2pPr>
      <a:lvl3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3pPr>
      <a:lvl4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4pPr>
      <a:lvl5pPr marL="627063" indent="-176213" algn="l" rtl="0" eaLnBrk="1" fontAlgn="base" hangingPunct="1">
        <a:spcBef>
          <a:spcPct val="20000"/>
        </a:spcBef>
        <a:spcAft>
          <a:spcPct val="0"/>
        </a:spcAft>
        <a:buClr>
          <a:srgbClr val="CF1C21"/>
        </a:buClr>
        <a:buSzPct val="80000"/>
        <a:buFont typeface="Wingdings" pitchFamily="2" charset="2"/>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sites.google.com/site/drrtoolsinsoutheastasia/gender-and-diversity/gender-and-diversity-for-resilience-toolkit/building-resilience/disaster-risk-reduction-drr---disaster-management-dm" TargetMode="External"/><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667000"/>
            <a:ext cx="7543800" cy="647591"/>
          </a:xfrm>
        </p:spPr>
        <p:txBody>
          <a:bodyPr/>
          <a:lstStyle/>
          <a:p>
            <a:r>
              <a:rPr lang="en-US" dirty="0" smtClean="0"/>
              <a:t>Dignity, Access, </a:t>
            </a:r>
            <a:r>
              <a:rPr lang="en-US" dirty="0" smtClean="0"/>
              <a:t>Participation and Safety </a:t>
            </a:r>
            <a:br>
              <a:rPr lang="en-US" dirty="0" smtClean="0"/>
            </a:br>
            <a:r>
              <a:rPr lang="en-US" dirty="0" smtClean="0"/>
              <a:t>of </a:t>
            </a:r>
            <a:r>
              <a:rPr lang="en-US" dirty="0" smtClean="0"/>
              <a:t>people with disabilities</a:t>
            </a:r>
            <a:endParaRPr lang="en-GB" dirty="0"/>
          </a:p>
        </p:txBody>
      </p:sp>
      <p:sp>
        <p:nvSpPr>
          <p:cNvPr id="5" name="Subtitle 4"/>
          <p:cNvSpPr>
            <a:spLocks noGrp="1"/>
          </p:cNvSpPr>
          <p:nvPr>
            <p:ph type="subTitle" idx="1"/>
          </p:nvPr>
        </p:nvSpPr>
        <p:spPr>
          <a:xfrm>
            <a:off x="381000" y="3733800"/>
            <a:ext cx="8001000" cy="1752600"/>
          </a:xfrm>
        </p:spPr>
        <p:txBody>
          <a:bodyPr/>
          <a:lstStyle/>
          <a:p>
            <a:r>
              <a:rPr lang="en-GB" dirty="0" smtClean="0"/>
              <a:t>SEA Regional Gender and Diversity </a:t>
            </a:r>
          </a:p>
          <a:p>
            <a:r>
              <a:rPr lang="en-GB" dirty="0" smtClean="0"/>
              <a:t>Training of Trainers</a:t>
            </a:r>
          </a:p>
          <a:p>
            <a:r>
              <a:rPr lang="en-GB" dirty="0" smtClean="0"/>
              <a:t>5-8</a:t>
            </a:r>
            <a:r>
              <a:rPr lang="en-GB" baseline="30000" dirty="0" smtClean="0"/>
              <a:t>th</a:t>
            </a:r>
            <a:r>
              <a:rPr lang="en-GB" dirty="0" smtClean="0"/>
              <a:t> October</a:t>
            </a:r>
            <a:endParaRPr lang="en-GB" dirty="0"/>
          </a:p>
        </p:txBody>
      </p:sp>
    </p:spTree>
    <p:extLst>
      <p:ext uri="{BB962C8B-B14F-4D97-AF65-F5344CB8AC3E}">
        <p14:creationId xmlns:p14="http://schemas.microsoft.com/office/powerpoint/2010/main" val="3282486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81000"/>
            <a:ext cx="6858000" cy="1143000"/>
          </a:xfrm>
        </p:spPr>
        <p:txBody>
          <a:bodyPr/>
          <a:lstStyle/>
          <a:p>
            <a:r>
              <a:rPr lang="en-US" dirty="0" smtClean="0"/>
              <a:t>Interaction between gender and disability</a:t>
            </a:r>
            <a:endParaRPr lang="en-US" dirty="0"/>
          </a:p>
        </p:txBody>
      </p:sp>
      <p:sp>
        <p:nvSpPr>
          <p:cNvPr id="3" name="TextBox 2"/>
          <p:cNvSpPr txBox="1"/>
          <p:nvPr/>
        </p:nvSpPr>
        <p:spPr>
          <a:xfrm>
            <a:off x="838200" y="1905000"/>
            <a:ext cx="7772400" cy="4093428"/>
          </a:xfrm>
          <a:prstGeom prst="rect">
            <a:avLst/>
          </a:prstGeom>
          <a:noFill/>
        </p:spPr>
        <p:txBody>
          <a:bodyPr wrap="square" rtlCol="0">
            <a:spAutoFit/>
          </a:bodyPr>
          <a:lstStyle/>
          <a:p>
            <a:r>
              <a:rPr lang="en-US" sz="2000" b="1" dirty="0" smtClean="0">
                <a:solidFill>
                  <a:srgbClr val="FF0000"/>
                </a:solidFill>
                <a:latin typeface="Arial" panose="020B0604020202020204" pitchFamily="34" charset="0"/>
                <a:cs typeface="Arial" panose="020B0604020202020204" pitchFamily="34" charset="0"/>
              </a:rPr>
              <a:t>Disability </a:t>
            </a:r>
            <a:r>
              <a:rPr lang="en-US" sz="2000" b="1" dirty="0">
                <a:solidFill>
                  <a:srgbClr val="FF0000"/>
                </a:solidFill>
                <a:latin typeface="Arial" panose="020B0604020202020204" pitchFamily="34" charset="0"/>
                <a:cs typeface="Arial" panose="020B0604020202020204" pitchFamily="34" charset="0"/>
              </a:rPr>
              <a:t>is gendered, </a:t>
            </a:r>
            <a:r>
              <a:rPr lang="en-US" sz="2000" dirty="0">
                <a:latin typeface="Arial" panose="020B0604020202020204" pitchFamily="34" charset="0"/>
                <a:cs typeface="Arial" panose="020B0604020202020204" pitchFamily="34" charset="0"/>
              </a:rPr>
              <a:t>with more women than men living with mental or </a:t>
            </a:r>
            <a:r>
              <a:rPr lang="en-US" sz="2000" dirty="0" smtClean="0">
                <a:latin typeface="Arial" panose="020B0604020202020204" pitchFamily="34" charset="0"/>
                <a:cs typeface="Arial" panose="020B0604020202020204" pitchFamily="34" charset="0"/>
              </a:rPr>
              <a:t>physical disabilities</a:t>
            </a:r>
            <a:r>
              <a:rPr lang="en-US" sz="2000" dirty="0">
                <a:latin typeface="Arial" panose="020B0604020202020204" pitchFamily="34" charset="0"/>
                <a:cs typeface="Arial" panose="020B0604020202020204" pitchFamily="34" charset="0"/>
              </a:rPr>
              <a:t>. </a:t>
            </a:r>
          </a:p>
          <a:p>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On average, </a:t>
            </a:r>
            <a:r>
              <a:rPr lang="en-US" sz="2000" b="1" dirty="0" smtClean="0">
                <a:solidFill>
                  <a:srgbClr val="FF0000"/>
                </a:solidFill>
                <a:latin typeface="Arial" panose="020B0604020202020204" pitchFamily="34" charset="0"/>
                <a:cs typeface="Arial" panose="020B0604020202020204" pitchFamily="34" charset="0"/>
              </a:rPr>
              <a:t>women </a:t>
            </a:r>
            <a:r>
              <a:rPr lang="en-US" sz="2000" b="1" dirty="0">
                <a:solidFill>
                  <a:srgbClr val="FF0000"/>
                </a:solidFill>
                <a:latin typeface="Arial" panose="020B0604020202020204" pitchFamily="34" charset="0"/>
                <a:cs typeface="Arial" panose="020B0604020202020204" pitchFamily="34" charset="0"/>
              </a:rPr>
              <a:t>live longer than men</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so they experience </a:t>
            </a:r>
            <a:r>
              <a:rPr lang="en-US" sz="2000" dirty="0" smtClean="0">
                <a:latin typeface="Arial" panose="020B0604020202020204" pitchFamily="34" charset="0"/>
                <a:cs typeface="Arial" panose="020B0604020202020204" pitchFamily="34" charset="0"/>
              </a:rPr>
              <a:t>                            more disabilities related </a:t>
            </a:r>
            <a:r>
              <a:rPr lang="en-US" sz="2000" dirty="0">
                <a:latin typeface="Arial" panose="020B0604020202020204" pitchFamily="34" charset="0"/>
                <a:cs typeface="Arial" panose="020B0604020202020204" pitchFamily="34" charset="0"/>
              </a:rPr>
              <a:t>with old </a:t>
            </a:r>
            <a:r>
              <a:rPr lang="en-US" sz="2000" dirty="0" smtClean="0">
                <a:latin typeface="Arial" panose="020B0604020202020204" pitchFamily="34" charset="0"/>
                <a:cs typeface="Arial" panose="020B0604020202020204" pitchFamily="34" charset="0"/>
              </a:rPr>
              <a:t>age </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The </a:t>
            </a:r>
            <a:r>
              <a:rPr lang="en-US" sz="2000" dirty="0">
                <a:latin typeface="Arial" panose="020B0604020202020204" pitchFamily="34" charset="0"/>
                <a:cs typeface="Arial" panose="020B0604020202020204" pitchFamily="34" charset="0"/>
              </a:rPr>
              <a:t>late stages of </a:t>
            </a:r>
            <a:r>
              <a:rPr lang="en-US" sz="2000" dirty="0" smtClean="0">
                <a:latin typeface="Arial" panose="020B0604020202020204" pitchFamily="34" charset="0"/>
                <a:cs typeface="Arial" panose="020B0604020202020204" pitchFamily="34" charset="0"/>
              </a:rPr>
              <a:t>pregnancy, childbirth and the aftermath can also have an impact, limiting women’s </a:t>
            </a:r>
            <a:r>
              <a:rPr lang="en-US" sz="2000" dirty="0">
                <a:latin typeface="Arial" panose="020B0604020202020204" pitchFamily="34" charset="0"/>
                <a:cs typeface="Arial" panose="020B0604020202020204" pitchFamily="34" charset="0"/>
              </a:rPr>
              <a:t>personal </a:t>
            </a:r>
            <a:r>
              <a:rPr lang="en-US" sz="2000" dirty="0" smtClean="0">
                <a:latin typeface="Arial" panose="020B0604020202020204" pitchFamily="34" charset="0"/>
                <a:cs typeface="Arial" panose="020B0604020202020204" pitchFamily="34" charset="0"/>
              </a:rPr>
              <a:t>mobility.</a:t>
            </a:r>
          </a:p>
          <a:p>
            <a:pPr marL="342900" indent="-342900">
              <a:buFont typeface="Arial" panose="020B0604020202020204" pitchFamily="34" charset="0"/>
              <a:buChar char="•"/>
            </a:pPr>
            <a:endParaRPr lang="en-US" sz="2000" dirty="0" smtClean="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b="1" dirty="0" smtClean="0">
                <a:solidFill>
                  <a:srgbClr val="FF0000"/>
                </a:solidFill>
                <a:latin typeface="Arial" panose="020B0604020202020204" pitchFamily="34" charset="0"/>
                <a:cs typeface="Arial" panose="020B0604020202020204" pitchFamily="34" charset="0"/>
              </a:rPr>
              <a:t>Rates </a:t>
            </a:r>
            <a:r>
              <a:rPr lang="en-US" sz="2000" b="1" dirty="0">
                <a:solidFill>
                  <a:srgbClr val="FF0000"/>
                </a:solidFill>
                <a:latin typeface="Arial" panose="020B0604020202020204" pitchFamily="34" charset="0"/>
                <a:cs typeface="Arial" panose="020B0604020202020204" pitchFamily="34" charset="0"/>
              </a:rPr>
              <a:t>of mental illness </a:t>
            </a:r>
            <a:r>
              <a:rPr lang="en-US" sz="2000" dirty="0" smtClean="0">
                <a:latin typeface="Arial" panose="020B0604020202020204" pitchFamily="34" charset="0"/>
                <a:cs typeface="Arial" panose="020B0604020202020204" pitchFamily="34" charset="0"/>
              </a:rPr>
              <a:t>are known to be </a:t>
            </a:r>
            <a:r>
              <a:rPr lang="en-US" sz="2000" dirty="0">
                <a:latin typeface="Arial" panose="020B0604020202020204" pitchFamily="34" charset="0"/>
                <a:cs typeface="Arial" panose="020B0604020202020204" pitchFamily="34" charset="0"/>
              </a:rPr>
              <a:t>higher among </a:t>
            </a:r>
            <a:r>
              <a:rPr lang="en-US" sz="2000" dirty="0" smtClean="0">
                <a:latin typeface="Arial" panose="020B0604020202020204" pitchFamily="34" charset="0"/>
                <a:cs typeface="Arial" panose="020B0604020202020204" pitchFamily="34" charset="0"/>
              </a:rPr>
              <a:t>women e.g. depression</a:t>
            </a: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Reduction in social </a:t>
            </a:r>
            <a:r>
              <a:rPr lang="en-US" sz="2000" dirty="0">
                <a:latin typeface="Arial" panose="020B0604020202020204" pitchFamily="34" charset="0"/>
                <a:cs typeface="Arial" panose="020B0604020202020204" pitchFamily="34" charset="0"/>
              </a:rPr>
              <a:t>networks f</a:t>
            </a:r>
            <a:r>
              <a:rPr lang="en-US" sz="2000" dirty="0" smtClean="0">
                <a:latin typeface="Arial" panose="020B0604020202020204" pitchFamily="34" charset="0"/>
                <a:cs typeface="Arial" panose="020B0604020202020204" pitchFamily="34" charset="0"/>
              </a:rPr>
              <a:t>ollowing a disaster can exacerbate </a:t>
            </a:r>
            <a:r>
              <a:rPr lang="en-US" sz="2000" dirty="0">
                <a:latin typeface="Arial" panose="020B0604020202020204" pitchFamily="34" charset="0"/>
                <a:cs typeface="Arial" panose="020B0604020202020204" pitchFamily="34" charset="0"/>
              </a:rPr>
              <a:t>this risk</a:t>
            </a:r>
            <a:r>
              <a:rPr lang="en-US" sz="2000" dirty="0" smtClean="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4084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 </a:t>
            </a:r>
            <a:r>
              <a:rPr lang="en-US" dirty="0" smtClean="0"/>
              <a:t>between gender </a:t>
            </a:r>
            <a:r>
              <a:rPr lang="en-US" dirty="0"/>
              <a:t>and disability</a:t>
            </a:r>
          </a:p>
        </p:txBody>
      </p:sp>
      <p:sp>
        <p:nvSpPr>
          <p:cNvPr id="3" name="Content Placeholder 2"/>
          <p:cNvSpPr>
            <a:spLocks noGrp="1"/>
          </p:cNvSpPr>
          <p:nvPr>
            <p:ph idx="1"/>
          </p:nvPr>
        </p:nvSpPr>
        <p:spPr>
          <a:xfrm>
            <a:off x="1066800" y="1828800"/>
            <a:ext cx="7620000" cy="4038600"/>
          </a:xfrm>
        </p:spPr>
        <p:txBody>
          <a:bodyPr/>
          <a:lstStyle/>
          <a:p>
            <a:pPr marL="0" indent="0">
              <a:buNone/>
            </a:pPr>
            <a:endParaRPr lang="en-US" sz="2000" dirty="0" smtClean="0"/>
          </a:p>
          <a:p>
            <a:r>
              <a:rPr lang="en-US" sz="2000" dirty="0"/>
              <a:t>Many inter-related factors, such as abuse of power, poverty, </a:t>
            </a:r>
            <a:r>
              <a:rPr lang="en-US" sz="2000" b="1" dirty="0">
                <a:solidFill>
                  <a:srgbClr val="FF0000"/>
                </a:solidFill>
              </a:rPr>
              <a:t>gender inequality or discrimination </a:t>
            </a:r>
            <a:r>
              <a:rPr lang="en-US" sz="2000" dirty="0"/>
              <a:t>and substance abuse combine to create increased </a:t>
            </a:r>
            <a:r>
              <a:rPr lang="en-US" sz="2000" dirty="0" smtClean="0"/>
              <a:t>vulnerability.  </a:t>
            </a:r>
          </a:p>
          <a:p>
            <a:endParaRPr lang="en-US" sz="2000" dirty="0"/>
          </a:p>
          <a:p>
            <a:r>
              <a:rPr lang="en-US" sz="2000" dirty="0" smtClean="0"/>
              <a:t>In patriarchal societies these interactions can cause </a:t>
            </a:r>
            <a:r>
              <a:rPr lang="en-US" sz="2000" b="1" dirty="0" smtClean="0">
                <a:solidFill>
                  <a:srgbClr val="FF0000"/>
                </a:solidFill>
              </a:rPr>
              <a:t>increased risks for women and girls. </a:t>
            </a:r>
          </a:p>
          <a:p>
            <a:endParaRPr lang="en-US" sz="2000" dirty="0" smtClean="0"/>
          </a:p>
          <a:p>
            <a:r>
              <a:rPr lang="en-US" sz="2000" dirty="0" smtClean="0"/>
              <a:t>As a result, </a:t>
            </a:r>
            <a:r>
              <a:rPr lang="en-US" sz="2000" dirty="0"/>
              <a:t>women and girls with disabilities are </a:t>
            </a:r>
            <a:r>
              <a:rPr lang="en-US" sz="2000" dirty="0" smtClean="0"/>
              <a:t>often </a:t>
            </a:r>
            <a:r>
              <a:rPr lang="en-US" sz="2000" dirty="0" err="1" smtClean="0"/>
              <a:t>recognised</a:t>
            </a:r>
            <a:r>
              <a:rPr lang="en-US" sz="2000" dirty="0" smtClean="0"/>
              <a:t> </a:t>
            </a:r>
            <a:r>
              <a:rPr lang="en-US" sz="2000" dirty="0"/>
              <a:t>as having multiple vulnerabilities. </a:t>
            </a:r>
          </a:p>
          <a:p>
            <a:pPr marL="0" indent="0">
              <a:buNone/>
            </a:pPr>
            <a:endParaRPr lang="en-US" sz="2000" dirty="0" smtClean="0"/>
          </a:p>
          <a:p>
            <a:endParaRPr lang="en-US" sz="2000" dirty="0"/>
          </a:p>
          <a:p>
            <a:endParaRPr lang="en-US" sz="2000" dirty="0"/>
          </a:p>
        </p:txBody>
      </p:sp>
    </p:spTree>
    <p:extLst>
      <p:ext uri="{BB962C8B-B14F-4D97-AF65-F5344CB8AC3E}">
        <p14:creationId xmlns:p14="http://schemas.microsoft.com/office/powerpoint/2010/main" val="561219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Interaction </a:t>
            </a:r>
            <a:r>
              <a:rPr lang="en-US" dirty="0" smtClean="0"/>
              <a:t>between gender </a:t>
            </a:r>
            <a:r>
              <a:rPr lang="en-US" dirty="0"/>
              <a:t>and disability</a:t>
            </a:r>
          </a:p>
        </p:txBody>
      </p:sp>
      <p:sp>
        <p:nvSpPr>
          <p:cNvPr id="3" name="Content Placeholder 2"/>
          <p:cNvSpPr>
            <a:spLocks noGrp="1"/>
          </p:cNvSpPr>
          <p:nvPr>
            <p:ph idx="1"/>
          </p:nvPr>
        </p:nvSpPr>
        <p:spPr>
          <a:xfrm>
            <a:off x="1143000" y="2057400"/>
            <a:ext cx="7391400" cy="4114800"/>
          </a:xfrm>
        </p:spPr>
        <p:txBody>
          <a:bodyPr/>
          <a:lstStyle/>
          <a:p>
            <a:r>
              <a:rPr lang="en-US" sz="2000" dirty="0"/>
              <a:t>Not only people with disabilities are </a:t>
            </a:r>
            <a:r>
              <a:rPr lang="en-US" sz="2000" dirty="0" smtClean="0"/>
              <a:t>affected</a:t>
            </a:r>
            <a:r>
              <a:rPr lang="en-US" sz="2000" b="1" dirty="0" smtClean="0">
                <a:solidFill>
                  <a:srgbClr val="FF0000"/>
                </a:solidFill>
              </a:rPr>
              <a:t>, but people </a:t>
            </a:r>
            <a:r>
              <a:rPr lang="en-US" sz="2000" b="1" dirty="0">
                <a:solidFill>
                  <a:srgbClr val="FF0000"/>
                </a:solidFill>
              </a:rPr>
              <a:t>who assist </a:t>
            </a:r>
            <a:r>
              <a:rPr lang="en-US" sz="2000" b="1" dirty="0" smtClean="0">
                <a:solidFill>
                  <a:srgbClr val="FF0000"/>
                </a:solidFill>
              </a:rPr>
              <a:t>or care for people </a:t>
            </a:r>
            <a:r>
              <a:rPr lang="en-US" sz="2000" b="1" dirty="0">
                <a:solidFill>
                  <a:srgbClr val="FF0000"/>
                </a:solidFill>
              </a:rPr>
              <a:t>with disabilities </a:t>
            </a:r>
            <a:r>
              <a:rPr lang="en-US" sz="2000" dirty="0"/>
              <a:t>can </a:t>
            </a:r>
            <a:r>
              <a:rPr lang="en-US" sz="2000" dirty="0" smtClean="0"/>
              <a:t>also be </a:t>
            </a:r>
            <a:r>
              <a:rPr lang="en-US" sz="2000" dirty="0"/>
              <a:t>affected due to restrictions and limitations caused by disability. </a:t>
            </a:r>
            <a:endParaRPr lang="en-US" sz="2000" dirty="0" smtClean="0"/>
          </a:p>
          <a:p>
            <a:endParaRPr lang="en-US" sz="2000" dirty="0"/>
          </a:p>
          <a:p>
            <a:r>
              <a:rPr lang="en-US" sz="2000" dirty="0"/>
              <a:t>In </a:t>
            </a:r>
            <a:r>
              <a:rPr lang="en-US" sz="2000" dirty="0" smtClean="0"/>
              <a:t>cultures/societies  </a:t>
            </a:r>
            <a:r>
              <a:rPr lang="en-US" sz="2000" dirty="0"/>
              <a:t>where women </a:t>
            </a:r>
            <a:r>
              <a:rPr lang="en-US" sz="2000" dirty="0" smtClean="0"/>
              <a:t>take the role of </a:t>
            </a:r>
            <a:r>
              <a:rPr lang="en-US" sz="2000" dirty="0"/>
              <a:t>the </a:t>
            </a:r>
            <a:r>
              <a:rPr lang="en-US" sz="2000" dirty="0" smtClean="0"/>
              <a:t>homemaker and </a:t>
            </a:r>
            <a:r>
              <a:rPr lang="en-US" sz="2000" dirty="0"/>
              <a:t>take care of children, elderly and/or disabled relatives, this can increase the vulnerability of </a:t>
            </a:r>
            <a:r>
              <a:rPr lang="en-US" sz="2000" dirty="0" smtClean="0"/>
              <a:t>women during disasters.</a:t>
            </a:r>
            <a:endParaRPr lang="en-US" sz="2000" dirty="0"/>
          </a:p>
          <a:p>
            <a:endParaRPr lang="en-US" sz="2000" dirty="0"/>
          </a:p>
          <a:p>
            <a:endParaRPr lang="en-US" sz="2000" dirty="0"/>
          </a:p>
        </p:txBody>
      </p:sp>
    </p:spTree>
    <p:extLst>
      <p:ext uri="{BB962C8B-B14F-4D97-AF65-F5344CB8AC3E}">
        <p14:creationId xmlns:p14="http://schemas.microsoft.com/office/powerpoint/2010/main" val="2929540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Disability and violence</a:t>
            </a:r>
            <a:endParaRPr lang="en-US" dirty="0"/>
          </a:p>
        </p:txBody>
      </p:sp>
      <p:sp>
        <p:nvSpPr>
          <p:cNvPr id="3" name="Content Placeholder 2"/>
          <p:cNvSpPr>
            <a:spLocks noGrp="1"/>
          </p:cNvSpPr>
          <p:nvPr>
            <p:ph idx="1"/>
          </p:nvPr>
        </p:nvSpPr>
        <p:spPr>
          <a:xfrm>
            <a:off x="1219200" y="1752600"/>
            <a:ext cx="7467600" cy="4114800"/>
          </a:xfrm>
        </p:spPr>
        <p:txBody>
          <a:bodyPr/>
          <a:lstStyle/>
          <a:p>
            <a:pPr marL="0" indent="0" algn="ctr">
              <a:buNone/>
            </a:pPr>
            <a:r>
              <a:rPr lang="en-US" sz="2000" b="1" dirty="0">
                <a:solidFill>
                  <a:srgbClr val="FF0000"/>
                </a:solidFill>
              </a:rPr>
              <a:t>Violence is both a cause and an increased risk factor of disability</a:t>
            </a:r>
            <a:r>
              <a:rPr lang="en-US" sz="2000" dirty="0">
                <a:solidFill>
                  <a:srgbClr val="FF0000"/>
                </a:solidFill>
              </a:rPr>
              <a:t>. </a:t>
            </a:r>
            <a:endParaRPr lang="en-US" sz="2000" dirty="0" smtClean="0">
              <a:solidFill>
                <a:srgbClr val="FF0000"/>
              </a:solidFill>
            </a:endParaRPr>
          </a:p>
          <a:p>
            <a:endParaRPr lang="en-US" sz="2000" dirty="0" smtClean="0"/>
          </a:p>
          <a:p>
            <a:r>
              <a:rPr lang="en-US" sz="2000" dirty="0" smtClean="0"/>
              <a:t>Interpersonal </a:t>
            </a:r>
            <a:r>
              <a:rPr lang="en-US" sz="2000" dirty="0"/>
              <a:t>violence constitutes a significant factor in the incidence and </a:t>
            </a:r>
            <a:r>
              <a:rPr lang="en-US" sz="2000" dirty="0" smtClean="0"/>
              <a:t>prevalence of </a:t>
            </a:r>
            <a:r>
              <a:rPr lang="en-US" sz="2000" dirty="0"/>
              <a:t>impairments across the world. </a:t>
            </a:r>
            <a:endParaRPr lang="en-US" sz="2000" dirty="0" smtClean="0"/>
          </a:p>
          <a:p>
            <a:r>
              <a:rPr lang="en-US" sz="2000" dirty="0" smtClean="0"/>
              <a:t>Women </a:t>
            </a:r>
            <a:r>
              <a:rPr lang="en-US" sz="2000" dirty="0"/>
              <a:t>and girls with disabilities are 4 to 10 times more likely to experience gender-based violence than women and children without disabilities. </a:t>
            </a:r>
            <a:endParaRPr lang="en-US" sz="2000" dirty="0" smtClean="0"/>
          </a:p>
          <a:p>
            <a:r>
              <a:rPr lang="en-US" sz="2000" dirty="0"/>
              <a:t>Violence against children with disabilities occurs at annual rates </a:t>
            </a:r>
            <a:r>
              <a:rPr lang="en-US" sz="2000" dirty="0" smtClean="0"/>
              <a:t>of at </a:t>
            </a:r>
            <a:r>
              <a:rPr lang="en-US" sz="2000" dirty="0"/>
              <a:t>least 1.7 times greater than for the rest of their peers without </a:t>
            </a:r>
            <a:r>
              <a:rPr lang="en-US" sz="2000" dirty="0" smtClean="0"/>
              <a:t>disabilities</a:t>
            </a:r>
            <a:endParaRPr lang="en-US" sz="2000" dirty="0"/>
          </a:p>
          <a:p>
            <a:endParaRPr lang="en-US" sz="2000" dirty="0"/>
          </a:p>
          <a:p>
            <a:endParaRPr lang="en-US" sz="2000" dirty="0" smtClean="0"/>
          </a:p>
        </p:txBody>
      </p:sp>
    </p:spTree>
    <p:extLst>
      <p:ext uri="{BB962C8B-B14F-4D97-AF65-F5344CB8AC3E}">
        <p14:creationId xmlns:p14="http://schemas.microsoft.com/office/powerpoint/2010/main" val="1880767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do?</a:t>
            </a:r>
            <a:endParaRPr lang="en-US" dirty="0"/>
          </a:p>
        </p:txBody>
      </p:sp>
      <p:sp>
        <p:nvSpPr>
          <p:cNvPr id="3" name="Content Placeholder 2"/>
          <p:cNvSpPr>
            <a:spLocks noGrp="1"/>
          </p:cNvSpPr>
          <p:nvPr>
            <p:ph idx="1"/>
          </p:nvPr>
        </p:nvSpPr>
        <p:spPr>
          <a:xfrm>
            <a:off x="1066800" y="1905000"/>
            <a:ext cx="7620000" cy="3962400"/>
          </a:xfrm>
        </p:spPr>
        <p:txBody>
          <a:bodyPr/>
          <a:lstStyle/>
          <a:p>
            <a:r>
              <a:rPr lang="en-GB" sz="2000" dirty="0"/>
              <a:t>Actively consider the needs of </a:t>
            </a:r>
            <a:r>
              <a:rPr lang="en-US" sz="2000" dirty="0"/>
              <a:t>people with disabilities </a:t>
            </a:r>
            <a:r>
              <a:rPr lang="en-GB" sz="2000" dirty="0" smtClean="0"/>
              <a:t>before</a:t>
            </a:r>
            <a:r>
              <a:rPr lang="en-GB" sz="2000" dirty="0"/>
              <a:t>, during, and after </a:t>
            </a:r>
            <a:r>
              <a:rPr lang="en-GB" sz="2000" dirty="0" smtClean="0"/>
              <a:t>disasters</a:t>
            </a:r>
            <a:endParaRPr lang="en-US" sz="2000" dirty="0"/>
          </a:p>
          <a:p>
            <a:endParaRPr lang="en-US" sz="2000" dirty="0" smtClean="0"/>
          </a:p>
          <a:p>
            <a:r>
              <a:rPr lang="en-US" sz="2000" dirty="0" smtClean="0"/>
              <a:t>Make </a:t>
            </a:r>
            <a:r>
              <a:rPr lang="en-US" sz="2000" dirty="0"/>
              <a:t>special efforts to </a:t>
            </a:r>
            <a:r>
              <a:rPr lang="en-US" sz="2000" b="1" dirty="0"/>
              <a:t>identify</a:t>
            </a:r>
            <a:r>
              <a:rPr lang="en-US" sz="2000" dirty="0"/>
              <a:t>, </a:t>
            </a:r>
            <a:r>
              <a:rPr lang="en-US" sz="2000" b="1" dirty="0"/>
              <a:t>locate</a:t>
            </a:r>
            <a:r>
              <a:rPr lang="en-US" sz="2000" dirty="0"/>
              <a:t>, </a:t>
            </a:r>
            <a:r>
              <a:rPr lang="en-US" sz="2000" b="1" dirty="0"/>
              <a:t>register</a:t>
            </a:r>
            <a:r>
              <a:rPr lang="en-US" sz="2000" dirty="0"/>
              <a:t>, and </a:t>
            </a:r>
            <a:r>
              <a:rPr lang="en-US" sz="2000" b="1" dirty="0"/>
              <a:t>follow-up </a:t>
            </a:r>
            <a:r>
              <a:rPr lang="en-US" sz="2000" dirty="0"/>
              <a:t>with</a:t>
            </a:r>
            <a:r>
              <a:rPr lang="en-US" sz="2000" b="1" dirty="0"/>
              <a:t> </a:t>
            </a:r>
            <a:r>
              <a:rPr lang="en-US" sz="2000" dirty="0"/>
              <a:t>people with disabilities and other vulnerable groups</a:t>
            </a:r>
            <a:r>
              <a:rPr lang="en-US" sz="2000" dirty="0" smtClean="0"/>
              <a:t>.</a:t>
            </a:r>
          </a:p>
          <a:p>
            <a:endParaRPr lang="en-US" sz="2000" dirty="0" smtClean="0"/>
          </a:p>
          <a:p>
            <a:r>
              <a:rPr lang="en-US" sz="2000" b="1" dirty="0">
                <a:solidFill>
                  <a:srgbClr val="FF0000"/>
                </a:solidFill>
              </a:rPr>
              <a:t>Never make </a:t>
            </a:r>
            <a:r>
              <a:rPr lang="en-US" sz="2000" b="1" dirty="0" smtClean="0">
                <a:solidFill>
                  <a:srgbClr val="FF0000"/>
                </a:solidFill>
              </a:rPr>
              <a:t>assumptions</a:t>
            </a:r>
            <a:r>
              <a:rPr lang="en-US" sz="2000" dirty="0" smtClean="0"/>
              <a:t>: </a:t>
            </a:r>
            <a:r>
              <a:rPr lang="en-US" sz="2000" b="1" dirty="0" smtClean="0"/>
              <a:t>Include </a:t>
            </a:r>
            <a:r>
              <a:rPr lang="en-US" sz="2000" b="1" dirty="0"/>
              <a:t>specific questions </a:t>
            </a:r>
            <a:r>
              <a:rPr lang="en-US" sz="2000" dirty="0"/>
              <a:t>about disability issues in all of your </a:t>
            </a:r>
            <a:r>
              <a:rPr lang="en-US" sz="2000" b="1" dirty="0" smtClean="0"/>
              <a:t>assessments</a:t>
            </a:r>
            <a:r>
              <a:rPr lang="en-US" sz="2000" dirty="0" smtClean="0"/>
              <a:t> </a:t>
            </a:r>
          </a:p>
          <a:p>
            <a:endParaRPr lang="en-US" sz="2000" dirty="0"/>
          </a:p>
          <a:p>
            <a:r>
              <a:rPr lang="en-GB" sz="2000" dirty="0"/>
              <a:t>Sensitise staff to ways of mainstreaming </a:t>
            </a:r>
            <a:r>
              <a:rPr lang="en-US" sz="2000" dirty="0"/>
              <a:t>people with disabilities</a:t>
            </a:r>
          </a:p>
          <a:p>
            <a:endParaRPr lang="en-US" sz="2000" dirty="0" smtClean="0"/>
          </a:p>
          <a:p>
            <a:endParaRPr lang="en-US" sz="2000" dirty="0"/>
          </a:p>
          <a:p>
            <a:endParaRPr lang="en-US" sz="2000" dirty="0" smtClean="0"/>
          </a:p>
        </p:txBody>
      </p:sp>
    </p:spTree>
    <p:extLst>
      <p:ext uri="{BB962C8B-B14F-4D97-AF65-F5344CB8AC3E}">
        <p14:creationId xmlns:p14="http://schemas.microsoft.com/office/powerpoint/2010/main" val="29921312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533400"/>
            <a:ext cx="6858000" cy="1143000"/>
          </a:xfrm>
        </p:spPr>
        <p:txBody>
          <a:bodyPr/>
          <a:lstStyle/>
          <a:p>
            <a:r>
              <a:rPr lang="en-US" dirty="0"/>
              <a:t>What can we do?</a:t>
            </a:r>
          </a:p>
        </p:txBody>
      </p:sp>
      <p:sp>
        <p:nvSpPr>
          <p:cNvPr id="5" name="Content Placeholder 4"/>
          <p:cNvSpPr>
            <a:spLocks noGrp="1"/>
          </p:cNvSpPr>
          <p:nvPr>
            <p:ph idx="1"/>
          </p:nvPr>
        </p:nvSpPr>
        <p:spPr>
          <a:xfrm>
            <a:off x="685800" y="1752600"/>
            <a:ext cx="8001000" cy="3886200"/>
          </a:xfrm>
        </p:spPr>
        <p:txBody>
          <a:bodyPr/>
          <a:lstStyle/>
          <a:p>
            <a:r>
              <a:rPr lang="en-GB" sz="1900" dirty="0" smtClean="0"/>
              <a:t>Ensure </a:t>
            </a:r>
            <a:r>
              <a:rPr lang="en-US" sz="1900" dirty="0"/>
              <a:t>people with disabilities </a:t>
            </a:r>
            <a:r>
              <a:rPr lang="en-GB" sz="1900" dirty="0" smtClean="0"/>
              <a:t>are </a:t>
            </a:r>
            <a:r>
              <a:rPr lang="en-GB" sz="1900" b="1" dirty="0" smtClean="0">
                <a:solidFill>
                  <a:srgbClr val="FF0000"/>
                </a:solidFill>
              </a:rPr>
              <a:t>key </a:t>
            </a:r>
            <a:r>
              <a:rPr lang="en-GB" sz="1900" b="1" dirty="0">
                <a:solidFill>
                  <a:srgbClr val="FF0000"/>
                </a:solidFill>
              </a:rPr>
              <a:t>stakeholder in decision-making </a:t>
            </a:r>
            <a:r>
              <a:rPr lang="en-GB" sz="1900" b="1" dirty="0" smtClean="0">
                <a:solidFill>
                  <a:srgbClr val="FF0000"/>
                </a:solidFill>
              </a:rPr>
              <a:t>processes</a:t>
            </a:r>
            <a:r>
              <a:rPr lang="en-GB" sz="1900" dirty="0" smtClean="0"/>
              <a:t> in preparedness and response plans </a:t>
            </a:r>
            <a:r>
              <a:rPr lang="en-GB" sz="1900" dirty="0"/>
              <a:t>to ensure </a:t>
            </a:r>
            <a:r>
              <a:rPr lang="en-GB" sz="1900" dirty="0" smtClean="0"/>
              <a:t>equitable </a:t>
            </a:r>
            <a:r>
              <a:rPr lang="en-GB" sz="1900" dirty="0"/>
              <a:t>and effective </a:t>
            </a:r>
            <a:r>
              <a:rPr lang="en-GB" sz="1900" dirty="0" smtClean="0"/>
              <a:t>programming. </a:t>
            </a:r>
          </a:p>
          <a:p>
            <a:endParaRPr lang="en-GB" sz="1900" dirty="0" smtClean="0"/>
          </a:p>
          <a:p>
            <a:r>
              <a:rPr lang="en-GB" sz="1900" dirty="0" smtClean="0"/>
              <a:t>If necessary take special measures to ensure people with disabilities can be included.</a:t>
            </a:r>
          </a:p>
          <a:p>
            <a:pPr marL="0" indent="0">
              <a:buNone/>
            </a:pPr>
            <a:endParaRPr lang="en-GB" sz="1900" dirty="0" smtClean="0"/>
          </a:p>
          <a:p>
            <a:r>
              <a:rPr lang="en-US" sz="1900" dirty="0" smtClean="0"/>
              <a:t>Increase awareness of, and actively work to </a:t>
            </a:r>
            <a:r>
              <a:rPr lang="en-US" sz="1900" b="1" dirty="0" smtClean="0">
                <a:solidFill>
                  <a:srgbClr val="FF0000"/>
                </a:solidFill>
              </a:rPr>
              <a:t>reduce gender inequalities</a:t>
            </a:r>
          </a:p>
          <a:p>
            <a:endParaRPr lang="en-US" sz="1900" dirty="0" smtClean="0"/>
          </a:p>
          <a:p>
            <a:r>
              <a:rPr lang="en-GB" sz="1900" dirty="0" smtClean="0"/>
              <a:t>Connect </a:t>
            </a:r>
            <a:r>
              <a:rPr lang="en-GB" sz="1900" dirty="0"/>
              <a:t>with local groups that work with </a:t>
            </a:r>
            <a:r>
              <a:rPr lang="en-GB" sz="1900" dirty="0" smtClean="0"/>
              <a:t>people with disabilities to </a:t>
            </a:r>
            <a:r>
              <a:rPr lang="en-GB" sz="1900" dirty="0"/>
              <a:t>create support networks </a:t>
            </a:r>
            <a:r>
              <a:rPr lang="en-GB" sz="1900" dirty="0" smtClean="0"/>
              <a:t>and provide specialised support if required during </a:t>
            </a:r>
            <a:r>
              <a:rPr lang="en-GB" sz="1900" dirty="0"/>
              <a:t>a disasters</a:t>
            </a:r>
            <a:endParaRPr lang="en-US" sz="1900" dirty="0"/>
          </a:p>
          <a:p>
            <a:endParaRPr lang="en-US" sz="1900" dirty="0" smtClean="0"/>
          </a:p>
          <a:p>
            <a:endParaRPr lang="en-US" sz="1900" dirty="0" smtClean="0"/>
          </a:p>
        </p:txBody>
      </p:sp>
    </p:spTree>
    <p:extLst>
      <p:ext uri="{BB962C8B-B14F-4D97-AF65-F5344CB8AC3E}">
        <p14:creationId xmlns:p14="http://schemas.microsoft.com/office/powerpoint/2010/main" val="779706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a:xfrm>
            <a:off x="990600" y="1828800"/>
            <a:ext cx="7696200" cy="4038600"/>
          </a:xfrm>
        </p:spPr>
        <p:txBody>
          <a:bodyPr/>
          <a:lstStyle/>
          <a:p>
            <a:r>
              <a:rPr lang="en-GB" dirty="0" smtClean="0"/>
              <a:t> Please add your own groups conclusion</a:t>
            </a:r>
            <a:endParaRPr lang="en-US" dirty="0"/>
          </a:p>
        </p:txBody>
      </p:sp>
    </p:spTree>
    <p:extLst>
      <p:ext uri="{BB962C8B-B14F-4D97-AF65-F5344CB8AC3E}">
        <p14:creationId xmlns:p14="http://schemas.microsoft.com/office/powerpoint/2010/main" val="4130933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Gender and Diversity for Resilience Resource Library</a:t>
            </a:r>
            <a:endParaRPr lang="en-US" dirty="0"/>
          </a:p>
        </p:txBody>
      </p:sp>
      <p:sp>
        <p:nvSpPr>
          <p:cNvPr id="3" name="Content Placeholder 2"/>
          <p:cNvSpPr>
            <a:spLocks noGrp="1"/>
          </p:cNvSpPr>
          <p:nvPr>
            <p:ph idx="1"/>
          </p:nvPr>
        </p:nvSpPr>
        <p:spPr>
          <a:xfrm>
            <a:off x="1219200" y="1676400"/>
            <a:ext cx="7467600" cy="4191000"/>
          </a:xfrm>
        </p:spPr>
        <p:txBody>
          <a:bodyPr/>
          <a:lstStyle/>
          <a:p>
            <a:pPr marL="0" indent="0">
              <a:buNone/>
            </a:pPr>
            <a:r>
              <a:rPr lang="en-US" dirty="0" smtClean="0"/>
              <a:t>For internal and external resources on inclusion of people with disabilities follow this link:</a:t>
            </a:r>
          </a:p>
          <a:p>
            <a:endParaRPr lang="en-US" dirty="0"/>
          </a:p>
          <a:p>
            <a:endParaRPr lang="en-US" dirty="0"/>
          </a:p>
        </p:txBody>
      </p:sp>
      <p:sp>
        <p:nvSpPr>
          <p:cNvPr id="4" name="TextBox 3"/>
          <p:cNvSpPr txBox="1"/>
          <p:nvPr/>
        </p:nvSpPr>
        <p:spPr>
          <a:xfrm>
            <a:off x="609600" y="2743200"/>
            <a:ext cx="3048000" cy="3416320"/>
          </a:xfrm>
          <a:prstGeom prst="rect">
            <a:avLst/>
          </a:prstGeom>
          <a:noFill/>
        </p:spPr>
        <p:txBody>
          <a:bodyPr wrap="square" rtlCol="0">
            <a:spAutoFit/>
          </a:bodyPr>
          <a:lstStyle/>
          <a:p>
            <a:r>
              <a:rPr lang="en-US" b="1" dirty="0" smtClean="0">
                <a:solidFill>
                  <a:prstClr val="black"/>
                </a:solidFill>
              </a:rPr>
              <a:t>Link: </a:t>
            </a:r>
          </a:p>
          <a:p>
            <a:endParaRPr lang="en-US" b="1" dirty="0" smtClean="0">
              <a:solidFill>
                <a:prstClr val="black"/>
              </a:solidFill>
            </a:endParaRPr>
          </a:p>
          <a:p>
            <a:r>
              <a:rPr lang="en-US" dirty="0">
                <a:solidFill>
                  <a:prstClr val="black"/>
                </a:solidFill>
                <a:hlinkClick r:id="rId2"/>
              </a:rPr>
              <a:t>https://sites.google.com/site/drrtoolsinsoutheastasia/gender-and-diversity/gender-and-diversity-for-resilience-toolkit/building-resilience/disaster-risk-reduction-drr---</a:t>
            </a:r>
            <a:r>
              <a:rPr lang="en-US" dirty="0" smtClean="0">
                <a:solidFill>
                  <a:prstClr val="black"/>
                </a:solidFill>
                <a:hlinkClick r:id="rId2"/>
              </a:rPr>
              <a:t>disaster-management-dm</a:t>
            </a:r>
            <a:endParaRPr lang="en-US" dirty="0">
              <a:solidFill>
                <a:prstClr val="black"/>
              </a:solidFill>
            </a:endParaRPr>
          </a:p>
          <a:p>
            <a:endParaRPr lang="en-US" dirty="0" smtClean="0">
              <a:solidFill>
                <a:prstClr val="black"/>
              </a:solidFill>
            </a:endParaRPr>
          </a:p>
          <a:p>
            <a:endParaRPr lang="en-US" dirty="0">
              <a:solidFill>
                <a:prstClr val="black"/>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2286000"/>
            <a:ext cx="2090076"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6974" y="2895600"/>
            <a:ext cx="2278626" cy="2943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441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0" y="2438400"/>
            <a:ext cx="3276600" cy="2514600"/>
          </a:xfrm>
        </p:spPr>
        <p:txBody>
          <a:bodyPr/>
          <a:lstStyle/>
          <a:p>
            <a:endParaRPr lang="en-US" dirty="0"/>
          </a:p>
          <a:p>
            <a:pPr algn="ctr"/>
            <a:endParaRPr lang="en-US" dirty="0" smtClean="0"/>
          </a:p>
          <a:p>
            <a:pPr marL="0" indent="0" algn="ctr">
              <a:buNone/>
            </a:pPr>
            <a:r>
              <a:rPr lang="en-US" sz="3000" b="1" dirty="0"/>
              <a:t>A</a:t>
            </a:r>
            <a:r>
              <a:rPr lang="en-US" sz="3000" b="1" dirty="0" smtClean="0"/>
              <a:t>ny questions?</a:t>
            </a:r>
            <a:endParaRPr lang="en-US" sz="3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2667000"/>
            <a:ext cx="1762125" cy="259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6316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453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ession learning objectives</a:t>
            </a:r>
            <a:endParaRPr lang="en-US" dirty="0"/>
          </a:p>
        </p:txBody>
      </p:sp>
      <p:sp>
        <p:nvSpPr>
          <p:cNvPr id="4" name="Content Placeholder 3"/>
          <p:cNvSpPr>
            <a:spLocks noGrp="1"/>
          </p:cNvSpPr>
          <p:nvPr>
            <p:ph idx="1"/>
          </p:nvPr>
        </p:nvSpPr>
        <p:spPr>
          <a:xfrm>
            <a:off x="1066800" y="1600200"/>
            <a:ext cx="7620000" cy="4191000"/>
          </a:xfrm>
        </p:spPr>
        <p:txBody>
          <a:bodyPr/>
          <a:lstStyle/>
          <a:p>
            <a:endParaRPr lang="en-US" dirty="0" smtClean="0"/>
          </a:p>
          <a:p>
            <a:r>
              <a:rPr lang="en-US" dirty="0" smtClean="0"/>
              <a:t>(please included the results from your SMART objectives exercise)</a:t>
            </a:r>
          </a:p>
          <a:p>
            <a:endParaRPr lang="en-US" dirty="0"/>
          </a:p>
        </p:txBody>
      </p:sp>
    </p:spTree>
    <p:extLst>
      <p:ext uri="{BB962C8B-B14F-4D97-AF65-F5344CB8AC3E}">
        <p14:creationId xmlns:p14="http://schemas.microsoft.com/office/powerpoint/2010/main" val="364195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disability?</a:t>
            </a:r>
            <a:endParaRPr lang="en-US" dirty="0"/>
          </a:p>
        </p:txBody>
      </p:sp>
      <p:sp>
        <p:nvSpPr>
          <p:cNvPr id="3" name="Content Placeholder 2"/>
          <p:cNvSpPr>
            <a:spLocks noGrp="1"/>
          </p:cNvSpPr>
          <p:nvPr>
            <p:ph idx="1"/>
          </p:nvPr>
        </p:nvSpPr>
        <p:spPr>
          <a:xfrm>
            <a:off x="990600" y="1828800"/>
            <a:ext cx="7696200" cy="4038600"/>
          </a:xfrm>
        </p:spPr>
        <p:txBody>
          <a:bodyPr/>
          <a:lstStyle/>
          <a:p>
            <a:r>
              <a:rPr lang="en-US" sz="2000" dirty="0" smtClean="0"/>
              <a:t>Disability is complex and multidimensional </a:t>
            </a:r>
          </a:p>
          <a:p>
            <a:endParaRPr lang="en-US" sz="2000" dirty="0"/>
          </a:p>
          <a:p>
            <a:r>
              <a:rPr lang="en-US" sz="2000" dirty="0" smtClean="0"/>
              <a:t>No two people with a disability will have the same experiences</a:t>
            </a:r>
          </a:p>
          <a:p>
            <a:endParaRPr lang="en-US" sz="2000" dirty="0"/>
          </a:p>
          <a:p>
            <a:r>
              <a:rPr lang="en-US" sz="2000" dirty="0" smtClean="0"/>
              <a:t>Disability is being </a:t>
            </a:r>
            <a:r>
              <a:rPr lang="en-US" sz="2000" dirty="0" err="1" smtClean="0"/>
              <a:t>recognised</a:t>
            </a:r>
            <a:r>
              <a:rPr lang="en-US" sz="2000" dirty="0" smtClean="0"/>
              <a:t> more and more, not only as the condition itself, but the </a:t>
            </a:r>
            <a:r>
              <a:rPr lang="en-US" sz="2000" dirty="0"/>
              <a:t>interaction </a:t>
            </a:r>
            <a:r>
              <a:rPr lang="en-US" sz="2000" dirty="0" smtClean="0"/>
              <a:t>between:</a:t>
            </a:r>
          </a:p>
          <a:p>
            <a:pPr marL="0" indent="0">
              <a:buNone/>
            </a:pPr>
            <a:endParaRPr lang="en-US" sz="2000" dirty="0"/>
          </a:p>
          <a:p>
            <a:pPr marL="0" indent="0" algn="ctr">
              <a:buNone/>
            </a:pPr>
            <a:r>
              <a:rPr lang="en-US" sz="2000" dirty="0"/>
              <a:t>T</a:t>
            </a:r>
            <a:r>
              <a:rPr lang="en-US" sz="2000" dirty="0" smtClean="0"/>
              <a:t>he </a:t>
            </a:r>
            <a:r>
              <a:rPr lang="en-US" sz="2000" b="1" dirty="0">
                <a:solidFill>
                  <a:srgbClr val="FF0000"/>
                </a:solidFill>
              </a:rPr>
              <a:t>person </a:t>
            </a:r>
            <a:r>
              <a:rPr lang="en-US" sz="2000" b="1" dirty="0" smtClean="0">
                <a:solidFill>
                  <a:srgbClr val="FF0000"/>
                </a:solidFill>
              </a:rPr>
              <a:t>with the </a:t>
            </a:r>
            <a:r>
              <a:rPr lang="en-US" sz="2000" b="1" dirty="0">
                <a:solidFill>
                  <a:srgbClr val="FF0000"/>
                </a:solidFill>
              </a:rPr>
              <a:t>impairment</a:t>
            </a:r>
            <a:r>
              <a:rPr lang="en-US" sz="2000" dirty="0">
                <a:solidFill>
                  <a:srgbClr val="FF0000"/>
                </a:solidFill>
              </a:rPr>
              <a:t> </a:t>
            </a:r>
            <a:r>
              <a:rPr lang="en-US" sz="2000" dirty="0"/>
              <a:t>and </a:t>
            </a:r>
            <a:endParaRPr lang="en-US" sz="2000" dirty="0" smtClean="0"/>
          </a:p>
          <a:p>
            <a:pPr marL="0" indent="0" algn="ctr">
              <a:buNone/>
            </a:pPr>
            <a:r>
              <a:rPr lang="en-US" sz="2000" dirty="0" smtClean="0"/>
              <a:t>The</a:t>
            </a:r>
            <a:r>
              <a:rPr lang="en-US" sz="2000" b="1" dirty="0" smtClean="0"/>
              <a:t> </a:t>
            </a:r>
            <a:r>
              <a:rPr lang="en-US" sz="2000" b="1" dirty="0" smtClean="0">
                <a:solidFill>
                  <a:srgbClr val="FF0000"/>
                </a:solidFill>
              </a:rPr>
              <a:t>enabling </a:t>
            </a:r>
            <a:r>
              <a:rPr lang="en-US" sz="2000" b="1" dirty="0">
                <a:solidFill>
                  <a:srgbClr val="FF0000"/>
                </a:solidFill>
              </a:rPr>
              <a:t>or disabling characteristics </a:t>
            </a:r>
            <a:r>
              <a:rPr lang="en-US" sz="2000" dirty="0"/>
              <a:t>of his or her </a:t>
            </a:r>
            <a:r>
              <a:rPr lang="en-US" sz="2000" dirty="0" smtClean="0"/>
              <a:t>environment</a:t>
            </a:r>
            <a:r>
              <a:rPr lang="en-US" sz="2000" dirty="0"/>
              <a:t>. </a:t>
            </a:r>
          </a:p>
        </p:txBody>
      </p:sp>
    </p:spTree>
    <p:extLst>
      <p:ext uri="{BB962C8B-B14F-4D97-AF65-F5344CB8AC3E}">
        <p14:creationId xmlns:p14="http://schemas.microsoft.com/office/powerpoint/2010/main" val="396470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disability?</a:t>
            </a:r>
          </a:p>
        </p:txBody>
      </p:sp>
      <p:graphicFrame>
        <p:nvGraphicFramePr>
          <p:cNvPr id="4" name="Diagram 3"/>
          <p:cNvGraphicFramePr/>
          <p:nvPr>
            <p:extLst>
              <p:ext uri="{D42A27DB-BD31-4B8C-83A1-F6EECF244321}">
                <p14:modId xmlns:p14="http://schemas.microsoft.com/office/powerpoint/2010/main" val="915440946"/>
              </p:ext>
            </p:extLst>
          </p:nvPr>
        </p:nvGraphicFramePr>
        <p:xfrm>
          <a:off x="4191000" y="1532761"/>
          <a:ext cx="5638800" cy="436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914400" y="2286000"/>
            <a:ext cx="4267200" cy="2862322"/>
          </a:xfrm>
          <a:prstGeom prst="rect">
            <a:avLst/>
          </a:prstGeom>
          <a:noFill/>
        </p:spPr>
        <p:txBody>
          <a:bodyPr wrap="square" rtlCol="0">
            <a:spAutoFit/>
          </a:bodyPr>
          <a:lstStyle/>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The way a disability or impairment will impact a person will depend on the support available, the barriers facing the individual and the context. </a:t>
            </a:r>
          </a:p>
          <a:p>
            <a:pPr marL="342900" indent="-342900">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000" dirty="0" smtClean="0">
                <a:latin typeface="Arial" panose="020B0604020202020204" pitchFamily="34" charset="0"/>
                <a:cs typeface="Arial" panose="020B0604020202020204" pitchFamily="34" charset="0"/>
              </a:rPr>
              <a:t>It will also be very dependent on the person and their individual capacity </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1997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disability?</a:t>
            </a:r>
          </a:p>
        </p:txBody>
      </p:sp>
      <p:sp>
        <p:nvSpPr>
          <p:cNvPr id="3" name="Content Placeholder 1"/>
          <p:cNvSpPr>
            <a:spLocks noGrp="1"/>
          </p:cNvSpPr>
          <p:nvPr>
            <p:ph idx="1"/>
          </p:nvPr>
        </p:nvSpPr>
        <p:spPr>
          <a:xfrm>
            <a:off x="838200" y="1676400"/>
            <a:ext cx="7924800" cy="4191000"/>
          </a:xfrm>
        </p:spPr>
        <p:txBody>
          <a:bodyPr/>
          <a:lstStyle/>
          <a:p>
            <a:pPr marL="0" indent="0">
              <a:buNone/>
            </a:pPr>
            <a:endParaRPr lang="en-US" sz="2000" dirty="0"/>
          </a:p>
          <a:p>
            <a:pPr marL="0" indent="0">
              <a:buNone/>
            </a:pPr>
            <a:endParaRPr lang="en-US" sz="2000" b="1" dirty="0" smtClean="0"/>
          </a:p>
          <a:p>
            <a:pPr marL="0" indent="0">
              <a:buNone/>
            </a:pPr>
            <a:r>
              <a:rPr lang="en-US" sz="2000" b="1" dirty="0" smtClean="0"/>
              <a:t>The IFRC uses a definition in line with the UN Convention on the Rights of Persons with Disabilities which considers: </a:t>
            </a:r>
          </a:p>
          <a:p>
            <a:pPr marL="0" indent="0">
              <a:buNone/>
            </a:pPr>
            <a:endParaRPr lang="en-US" sz="2000" dirty="0"/>
          </a:p>
          <a:p>
            <a:pPr marL="0" indent="0" algn="ctr">
              <a:buNone/>
            </a:pPr>
            <a:r>
              <a:rPr lang="en-US" sz="2000" dirty="0" smtClean="0"/>
              <a:t>‘persons </a:t>
            </a:r>
            <a:r>
              <a:rPr lang="en-US" sz="2000" dirty="0"/>
              <a:t>with disabilities’ to include “those who have physical, mental, intellectual or sensory impairments, which, in interaction with various barriers, may hinder their full and effective participation in society on an equal basis with </a:t>
            </a:r>
            <a:r>
              <a:rPr lang="en-US" sz="2000" dirty="0" smtClean="0"/>
              <a:t>others”</a:t>
            </a:r>
            <a:endParaRPr lang="en-US" sz="2000" dirty="0"/>
          </a:p>
        </p:txBody>
      </p:sp>
    </p:spTree>
    <p:extLst>
      <p:ext uri="{BB962C8B-B14F-4D97-AF65-F5344CB8AC3E}">
        <p14:creationId xmlns:p14="http://schemas.microsoft.com/office/powerpoint/2010/main" val="11792495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of disaster on people with disabilities</a:t>
            </a:r>
            <a:endParaRPr lang="en-US" dirty="0"/>
          </a:p>
        </p:txBody>
      </p:sp>
      <p:sp>
        <p:nvSpPr>
          <p:cNvPr id="3" name="Content Placeholder 2"/>
          <p:cNvSpPr>
            <a:spLocks noGrp="1"/>
          </p:cNvSpPr>
          <p:nvPr>
            <p:ph idx="1"/>
          </p:nvPr>
        </p:nvSpPr>
        <p:spPr>
          <a:xfrm>
            <a:off x="990600" y="1905000"/>
            <a:ext cx="7620000" cy="3810000"/>
          </a:xfrm>
        </p:spPr>
        <p:txBody>
          <a:bodyPr/>
          <a:lstStyle/>
          <a:p>
            <a:r>
              <a:rPr lang="en-GB" sz="2000" dirty="0" smtClean="0"/>
              <a:t>We know that people have different needs and capacities before, during and after a disaster. </a:t>
            </a:r>
          </a:p>
          <a:p>
            <a:endParaRPr lang="en-GB" sz="2000" dirty="0"/>
          </a:p>
          <a:p>
            <a:r>
              <a:rPr lang="en-GB" sz="2000" dirty="0" smtClean="0"/>
              <a:t>People with disabilities may also have the same needs as people without disabilities, but they may require specific support to ensure equal access this need.</a:t>
            </a:r>
          </a:p>
          <a:p>
            <a:endParaRPr lang="en-GB" sz="2000" dirty="0"/>
          </a:p>
          <a:p>
            <a:r>
              <a:rPr lang="en-GB" sz="2000" dirty="0" smtClean="0"/>
              <a:t>Disasters can make people vulnerable, but without </a:t>
            </a:r>
            <a:r>
              <a:rPr lang="en-GB" sz="2000" b="1" dirty="0" smtClean="0">
                <a:solidFill>
                  <a:srgbClr val="FF0000"/>
                </a:solidFill>
              </a:rPr>
              <a:t>adequate</a:t>
            </a:r>
            <a:r>
              <a:rPr lang="en-GB" sz="2000" dirty="0" smtClean="0">
                <a:solidFill>
                  <a:srgbClr val="FF0000"/>
                </a:solidFill>
              </a:rPr>
              <a:t> </a:t>
            </a:r>
            <a:r>
              <a:rPr lang="en-GB" sz="2000" dirty="0" smtClean="0"/>
              <a:t>and </a:t>
            </a:r>
            <a:r>
              <a:rPr lang="en-GB" sz="2000" b="1" dirty="0" smtClean="0">
                <a:solidFill>
                  <a:srgbClr val="FF0000"/>
                </a:solidFill>
              </a:rPr>
              <a:t>appropriate</a:t>
            </a:r>
            <a:r>
              <a:rPr lang="en-GB" sz="2000" dirty="0" smtClean="0"/>
              <a:t> support, disasters can have a more pronounced impact on the vulnerability of people with disabilities. </a:t>
            </a:r>
          </a:p>
          <a:p>
            <a:endParaRPr lang="en-GB" sz="2000" dirty="0" smtClean="0"/>
          </a:p>
          <a:p>
            <a:endParaRPr lang="en-GB" sz="2000" dirty="0" smtClean="0"/>
          </a:p>
          <a:p>
            <a:endParaRPr lang="en-GB" sz="2000" dirty="0"/>
          </a:p>
          <a:p>
            <a:endParaRPr lang="en-GB" sz="2000" dirty="0"/>
          </a:p>
          <a:p>
            <a:endParaRPr lang="en-US" sz="2000" dirty="0"/>
          </a:p>
        </p:txBody>
      </p:sp>
    </p:spTree>
    <p:extLst>
      <p:ext uri="{BB962C8B-B14F-4D97-AF65-F5344CB8AC3E}">
        <p14:creationId xmlns:p14="http://schemas.microsoft.com/office/powerpoint/2010/main" val="2283439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 for people with disabilities can include….</a:t>
            </a:r>
            <a:endParaRPr lang="en-US" dirty="0"/>
          </a:p>
        </p:txBody>
      </p:sp>
      <p:sp>
        <p:nvSpPr>
          <p:cNvPr id="3" name="Content Placeholder 2"/>
          <p:cNvSpPr>
            <a:spLocks noGrp="1"/>
          </p:cNvSpPr>
          <p:nvPr>
            <p:ph idx="1"/>
          </p:nvPr>
        </p:nvSpPr>
        <p:spPr>
          <a:xfrm>
            <a:off x="990600" y="1981200"/>
            <a:ext cx="7543800" cy="3810000"/>
          </a:xfrm>
        </p:spPr>
        <p:txBody>
          <a:bodyPr/>
          <a:lstStyle/>
          <a:p>
            <a:r>
              <a:rPr lang="en-US" sz="2000" b="1" dirty="0" smtClean="0">
                <a:solidFill>
                  <a:srgbClr val="FF0000"/>
                </a:solidFill>
              </a:rPr>
              <a:t>Environmental</a:t>
            </a:r>
            <a:r>
              <a:rPr lang="en-US" sz="2000" dirty="0" smtClean="0"/>
              <a:t>: Physical infrastructure can be a barrier e.g. poor lighting and narrow evacuation routes. A disaster can also lead to additional, unpredicted physical barriers. </a:t>
            </a:r>
          </a:p>
          <a:p>
            <a:endParaRPr lang="en-US" sz="2000" dirty="0"/>
          </a:p>
          <a:p>
            <a:r>
              <a:rPr lang="en-US" sz="2000" dirty="0" smtClean="0"/>
              <a:t>The environment can also be problematic if people loose or lack mobility </a:t>
            </a:r>
            <a:r>
              <a:rPr lang="en-US" sz="2000" dirty="0"/>
              <a:t>aids </a:t>
            </a:r>
            <a:r>
              <a:rPr lang="en-US" sz="2000" dirty="0" smtClean="0"/>
              <a:t>or do not have proper assistance. </a:t>
            </a:r>
          </a:p>
          <a:p>
            <a:endParaRPr lang="en-US" sz="2000" dirty="0"/>
          </a:p>
          <a:p>
            <a:r>
              <a:rPr lang="en-US" sz="2000" dirty="0" smtClean="0"/>
              <a:t>This can lead to people with disabilities being </a:t>
            </a:r>
            <a:r>
              <a:rPr lang="en-US" sz="2000" dirty="0"/>
              <a:t>deprived from rescue and evacuation services, </a:t>
            </a:r>
            <a:r>
              <a:rPr lang="en-US" sz="2000" dirty="0" smtClean="0"/>
              <a:t>relief, </a:t>
            </a:r>
            <a:r>
              <a:rPr lang="en-US" sz="2000" dirty="0"/>
              <a:t>safe location/ adequate shelter, water and sanitation and other services</a:t>
            </a:r>
            <a:endParaRPr lang="en-US" sz="2000" dirty="0" smtClean="0"/>
          </a:p>
          <a:p>
            <a:pPr marL="0" indent="0">
              <a:buNone/>
            </a:pPr>
            <a:r>
              <a:rPr lang="en-US" sz="2000" dirty="0" smtClean="0"/>
              <a:t> </a:t>
            </a:r>
            <a:endParaRPr lang="en-US" sz="2000" dirty="0"/>
          </a:p>
        </p:txBody>
      </p:sp>
    </p:spTree>
    <p:extLst>
      <p:ext uri="{BB962C8B-B14F-4D97-AF65-F5344CB8AC3E}">
        <p14:creationId xmlns:p14="http://schemas.microsoft.com/office/powerpoint/2010/main" val="3851142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 for people with disabilities can include….</a:t>
            </a:r>
          </a:p>
        </p:txBody>
      </p:sp>
      <p:sp>
        <p:nvSpPr>
          <p:cNvPr id="3" name="Content Placeholder 2"/>
          <p:cNvSpPr>
            <a:spLocks noGrp="1"/>
          </p:cNvSpPr>
          <p:nvPr>
            <p:ph idx="1"/>
          </p:nvPr>
        </p:nvSpPr>
        <p:spPr>
          <a:xfrm>
            <a:off x="914400" y="1752600"/>
            <a:ext cx="7772400" cy="4114800"/>
          </a:xfrm>
        </p:spPr>
        <p:txBody>
          <a:bodyPr/>
          <a:lstStyle/>
          <a:p>
            <a:pPr>
              <a:buFont typeface="Arial" panose="020B0604020202020204" pitchFamily="34" charset="0"/>
              <a:buChar char="•"/>
            </a:pPr>
            <a:r>
              <a:rPr lang="en-US" sz="2000" b="1" dirty="0" smtClean="0">
                <a:solidFill>
                  <a:srgbClr val="FF0000"/>
                </a:solidFill>
              </a:rPr>
              <a:t>Access </a:t>
            </a:r>
            <a:r>
              <a:rPr lang="en-US" sz="2000" b="1" dirty="0">
                <a:solidFill>
                  <a:srgbClr val="FF0000"/>
                </a:solidFill>
              </a:rPr>
              <a:t>to information</a:t>
            </a:r>
            <a:r>
              <a:rPr lang="en-US" sz="2000" dirty="0"/>
              <a:t>: Information that cannot be accessed through different methods can exclude people with disabilities from essential communication channels. In addition to different methods, </a:t>
            </a:r>
            <a:r>
              <a:rPr lang="en-US" sz="2000" dirty="0" smtClean="0"/>
              <a:t>everyone, including </a:t>
            </a:r>
            <a:r>
              <a:rPr lang="en-US" sz="2000" dirty="0"/>
              <a:t>people with disabilities should </a:t>
            </a:r>
            <a:r>
              <a:rPr lang="en-US" sz="2000" dirty="0" smtClean="0"/>
              <a:t>be trained </a:t>
            </a:r>
            <a:r>
              <a:rPr lang="en-US" sz="2000" dirty="0"/>
              <a:t>on information dissemination systems</a:t>
            </a:r>
            <a:r>
              <a:rPr lang="en-US" sz="2000" dirty="0" smtClean="0"/>
              <a:t> </a:t>
            </a:r>
            <a:endParaRPr lang="en-US" sz="2000" dirty="0"/>
          </a:p>
          <a:p>
            <a:endParaRPr lang="en-US" sz="2000" dirty="0" smtClean="0"/>
          </a:p>
          <a:p>
            <a:r>
              <a:rPr lang="en-US" sz="2000" b="1" dirty="0" smtClean="0">
                <a:solidFill>
                  <a:srgbClr val="FF0000"/>
                </a:solidFill>
              </a:rPr>
              <a:t>Lack of awareness: </a:t>
            </a:r>
            <a:r>
              <a:rPr lang="en-US" sz="2000" dirty="0" smtClean="0"/>
              <a:t>this can cause difficulties if the person’s impairment or disability reduces their understanding of the situation and the consequences of the disaster</a:t>
            </a:r>
          </a:p>
          <a:p>
            <a:endParaRPr lang="en-US" sz="2000" dirty="0"/>
          </a:p>
          <a:p>
            <a:r>
              <a:rPr lang="en-US" sz="2000" dirty="0" smtClean="0"/>
              <a:t>A lack of awareness of the support a person may need can also contribute to vulnerabilities.</a:t>
            </a:r>
            <a:endParaRPr lang="en-US" sz="2000" dirty="0"/>
          </a:p>
        </p:txBody>
      </p:sp>
    </p:spTree>
    <p:extLst>
      <p:ext uri="{BB962C8B-B14F-4D97-AF65-F5344CB8AC3E}">
        <p14:creationId xmlns:p14="http://schemas.microsoft.com/office/powerpoint/2010/main" val="2718864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importance of inclusive programming</a:t>
            </a:r>
            <a:endParaRPr lang="en-US" dirty="0"/>
          </a:p>
        </p:txBody>
      </p:sp>
      <p:sp>
        <p:nvSpPr>
          <p:cNvPr id="3" name="Content Placeholder 2"/>
          <p:cNvSpPr>
            <a:spLocks noGrp="1"/>
          </p:cNvSpPr>
          <p:nvPr>
            <p:ph idx="1"/>
          </p:nvPr>
        </p:nvSpPr>
        <p:spPr>
          <a:xfrm>
            <a:off x="1219200" y="1828800"/>
            <a:ext cx="7467600" cy="4038600"/>
          </a:xfrm>
        </p:spPr>
        <p:txBody>
          <a:bodyPr/>
          <a:lstStyle/>
          <a:p>
            <a:r>
              <a:rPr lang="en-US" sz="2000" dirty="0"/>
              <a:t>People with disabilities</a:t>
            </a:r>
            <a:r>
              <a:rPr lang="en-GB" sz="2000" dirty="0" smtClean="0"/>
              <a:t> </a:t>
            </a:r>
            <a:r>
              <a:rPr lang="en-GB" sz="2000" dirty="0"/>
              <a:t>are </a:t>
            </a:r>
            <a:r>
              <a:rPr lang="en-GB" sz="2000" b="1" dirty="0">
                <a:solidFill>
                  <a:srgbClr val="FF0000"/>
                </a:solidFill>
              </a:rPr>
              <a:t>equal members of the community </a:t>
            </a:r>
            <a:r>
              <a:rPr lang="en-GB" sz="2000" dirty="0"/>
              <a:t>with equal </a:t>
            </a:r>
            <a:r>
              <a:rPr lang="en-GB" sz="2000" dirty="0" smtClean="0"/>
              <a:t>rights. </a:t>
            </a:r>
          </a:p>
          <a:p>
            <a:endParaRPr lang="en-US" sz="2000" dirty="0" smtClean="0"/>
          </a:p>
          <a:p>
            <a:r>
              <a:rPr lang="en-US" sz="2000" dirty="0" smtClean="0"/>
              <a:t>People with disabilities will also have </a:t>
            </a:r>
            <a:r>
              <a:rPr lang="en-US" sz="2000" dirty="0"/>
              <a:t>a </a:t>
            </a:r>
            <a:r>
              <a:rPr lang="en-US" sz="2000" dirty="0" smtClean="0"/>
              <a:t>unique perception </a:t>
            </a:r>
            <a:r>
              <a:rPr lang="en-US" sz="2000" dirty="0"/>
              <a:t>of the environment around </a:t>
            </a:r>
            <a:r>
              <a:rPr lang="en-US" sz="2000" dirty="0" smtClean="0"/>
              <a:t>them which can </a:t>
            </a:r>
            <a:r>
              <a:rPr lang="en-US" sz="2000" dirty="0"/>
              <a:t>provide essential information </a:t>
            </a:r>
            <a:r>
              <a:rPr lang="en-US" sz="2000" dirty="0" smtClean="0"/>
              <a:t>on the </a:t>
            </a:r>
            <a:r>
              <a:rPr lang="en-US" sz="2000" dirty="0"/>
              <a:t>barriers </a:t>
            </a:r>
            <a:r>
              <a:rPr lang="en-US" sz="2000" dirty="0" smtClean="0"/>
              <a:t>they </a:t>
            </a:r>
            <a:r>
              <a:rPr lang="en-US" sz="2000" dirty="0"/>
              <a:t>may be confronted with during an disaster and the </a:t>
            </a:r>
            <a:r>
              <a:rPr lang="en-US" sz="2000" dirty="0" smtClean="0"/>
              <a:t>most appropriate ways they can be supported.</a:t>
            </a:r>
          </a:p>
          <a:p>
            <a:endParaRPr lang="en-US" sz="2000" dirty="0" smtClean="0"/>
          </a:p>
          <a:p>
            <a:r>
              <a:rPr lang="en-GB" sz="2000" dirty="0" smtClean="0"/>
              <a:t>Therefore it should be ensured that people with disabilities participate </a:t>
            </a:r>
            <a:r>
              <a:rPr lang="en-GB" sz="2000" dirty="0"/>
              <a:t>in community-based activities </a:t>
            </a:r>
            <a:r>
              <a:rPr lang="en-GB" sz="2000" b="1" dirty="0" smtClean="0">
                <a:solidFill>
                  <a:srgbClr val="FF0000"/>
                </a:solidFill>
              </a:rPr>
              <a:t>to </a:t>
            </a:r>
            <a:r>
              <a:rPr lang="en-GB" sz="2000" b="1" dirty="0">
                <a:solidFill>
                  <a:srgbClr val="FF0000"/>
                </a:solidFill>
              </a:rPr>
              <a:t>ensure their needs are met. </a:t>
            </a:r>
            <a:endParaRPr lang="en-US" sz="2000" b="1" dirty="0">
              <a:solidFill>
                <a:srgbClr val="FF0000"/>
              </a:solidFill>
            </a:endParaRPr>
          </a:p>
          <a:p>
            <a:endParaRPr lang="en-US" sz="2000" dirty="0"/>
          </a:p>
        </p:txBody>
      </p:sp>
    </p:spTree>
    <p:extLst>
      <p:ext uri="{BB962C8B-B14F-4D97-AF65-F5344CB8AC3E}">
        <p14:creationId xmlns:p14="http://schemas.microsoft.com/office/powerpoint/2010/main" val="233560105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IFRC_2011 presentation-EN">
  <a:themeElements>
    <a:clrScheme name="Custom 2">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1315</Words>
  <Application>Microsoft Office PowerPoint</Application>
  <PresentationFormat>On-screen Show (4:3)</PresentationFormat>
  <Paragraphs>138</Paragraphs>
  <Slides>19</Slides>
  <Notes>9</Notes>
  <HiddenSlides>0</HiddenSlides>
  <MMClips>0</MMClips>
  <ScaleCrop>false</ScaleCrop>
  <HeadingPairs>
    <vt:vector size="4" baseType="variant">
      <vt:variant>
        <vt:lpstr>Theme</vt:lpstr>
      </vt:variant>
      <vt:variant>
        <vt:i4>3</vt:i4>
      </vt:variant>
      <vt:variant>
        <vt:lpstr>Slide Titles</vt:lpstr>
      </vt:variant>
      <vt:variant>
        <vt:i4>19</vt:i4>
      </vt:variant>
    </vt:vector>
  </HeadingPairs>
  <TitlesOfParts>
    <vt:vector size="22" baseType="lpstr">
      <vt:lpstr>1_Office Theme</vt:lpstr>
      <vt:lpstr>IFRC_2011 presentation-EN</vt:lpstr>
      <vt:lpstr>1_IFRC_2011 presentation-EN</vt:lpstr>
      <vt:lpstr>Dignity, Access, Participation and Safety  of people with disabilities</vt:lpstr>
      <vt:lpstr>Session learning objectives</vt:lpstr>
      <vt:lpstr>What is disability?</vt:lpstr>
      <vt:lpstr>What is disability?</vt:lpstr>
      <vt:lpstr>What is disability?</vt:lpstr>
      <vt:lpstr>Impacts of disaster on people with disabilities</vt:lpstr>
      <vt:lpstr>Risk factors for people with disabilities can include….</vt:lpstr>
      <vt:lpstr>Risk factors for people with disabilities can include….</vt:lpstr>
      <vt:lpstr>The importance of inclusive programming</vt:lpstr>
      <vt:lpstr>Interaction between gender and disability</vt:lpstr>
      <vt:lpstr>Interaction between gender and disability</vt:lpstr>
      <vt:lpstr>Interaction between gender and disability</vt:lpstr>
      <vt:lpstr>Disability and violence</vt:lpstr>
      <vt:lpstr>What can we do?</vt:lpstr>
      <vt:lpstr>What can we do?</vt:lpstr>
      <vt:lpstr>Conclusion </vt:lpstr>
      <vt:lpstr>Gender and Diversity for Resilience Resource Library</vt:lpstr>
      <vt:lpstr>PowerPoint Presentation</vt:lpstr>
      <vt:lpstr>PowerPoint Presentation</vt:lpstr>
    </vt:vector>
  </TitlesOfParts>
  <Company>IFRC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Inclusion of people with disabilities</dc:title>
  <dc:creator>Christina Haneef</dc:creator>
  <cp:lastModifiedBy>Christina Haneef</cp:lastModifiedBy>
  <cp:revision>48</cp:revision>
  <cp:lastPrinted>2015-10-01T14:34:22Z</cp:lastPrinted>
  <dcterms:created xsi:type="dcterms:W3CDTF">2015-09-19T09:03:12Z</dcterms:created>
  <dcterms:modified xsi:type="dcterms:W3CDTF">2015-10-01T14:50:05Z</dcterms:modified>
</cp:coreProperties>
</file>