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notesMasterIdLst>
    <p:notesMasterId r:id="rId22"/>
  </p:notesMasterIdLst>
  <p:handoutMasterIdLst>
    <p:handoutMasterId r:id="rId23"/>
  </p:handoutMasterIdLst>
  <p:sldIdLst>
    <p:sldId id="257" r:id="rId4"/>
    <p:sldId id="258" r:id="rId5"/>
    <p:sldId id="259" r:id="rId6"/>
    <p:sldId id="287" r:id="rId7"/>
    <p:sldId id="286" r:id="rId8"/>
    <p:sldId id="288" r:id="rId9"/>
    <p:sldId id="282" r:id="rId10"/>
    <p:sldId id="284" r:id="rId11"/>
    <p:sldId id="289" r:id="rId12"/>
    <p:sldId id="273" r:id="rId13"/>
    <p:sldId id="275" r:id="rId14"/>
    <p:sldId id="263" r:id="rId15"/>
    <p:sldId id="285" r:id="rId16"/>
    <p:sldId id="270" r:id="rId17"/>
    <p:sldId id="276" r:id="rId18"/>
    <p:sldId id="277" r:id="rId19"/>
    <p:sldId id="290" r:id="rId20"/>
    <p:sldId id="280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909" autoAdjust="0"/>
  </p:normalViewPr>
  <p:slideViewPr>
    <p:cSldViewPr>
      <p:cViewPr varScale="1">
        <p:scale>
          <a:sx n="65" d="100"/>
          <a:sy n="65" d="100"/>
        </p:scale>
        <p:origin x="-14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17E0B-270E-467F-A02D-923E446F56EA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880D9-B448-4C70-B3E1-E452725DA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16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4A25F-0560-4FF1-9F11-FDD1997ABA1A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CBDC7-CD06-42C2-A022-136B2475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3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GB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4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3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20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C2F12-DBD7-4EC5-AA3D-D91E884E829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C2F12-DBD7-4EC5-AA3D-D91E884E829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References: </a:t>
            </a:r>
            <a:r>
              <a:rPr lang="en-GB" dirty="0" smtClean="0"/>
              <a:t>(Who is vulnerable to Tsunami, UNESCAP)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Data from japan was taken from three of the divisions surveyed.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CBDC7-CD06-42C2-A022-136B24752B9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69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C2F12-DBD7-4EC5-AA3D-D91E884E829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AC2F12-DBD7-4EC5-AA3D-D91E884E829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33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67AF-A368-4952-B00A-582BBC93FB5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33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7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8262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23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18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764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71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25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6648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142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15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1372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71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84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26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030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624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0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20628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  <a:p>
              <a:pPr>
                <a:defRPr/>
              </a:pP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AND DIVERSITY OFFICER, SOUTH EAST ASIA REGIONAL DELEGATION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CHRISTINA</a:t>
              </a:r>
              <a:r>
                <a:rPr lang="en-US" sz="20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HANEEF (christina.haneef@ifrc.org)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5289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179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717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52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21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19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90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94788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39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32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4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9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32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tes.google.com/site/drrtoolsinsoutheastasia/gender-and-diversity/gender-and-diversity-for-resilience-toolkit/building-resilience/disaster-risk-reduction-drr---disaster-management-dm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r>
              <a:rPr lang="en-GB" dirty="0" smtClean="0"/>
              <a:t>Dignity, Access, Participation and Safety</a:t>
            </a:r>
            <a:br>
              <a:rPr lang="en-GB" dirty="0" smtClean="0"/>
            </a:br>
            <a:r>
              <a:rPr lang="en-GB" dirty="0" smtClean="0"/>
              <a:t> of the </a:t>
            </a:r>
            <a:r>
              <a:rPr lang="id-ID" dirty="0" smtClean="0"/>
              <a:t>E</a:t>
            </a:r>
            <a:r>
              <a:rPr lang="en-GB" dirty="0" err="1" smtClean="0"/>
              <a:t>lderly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 smtClean="0"/>
              <a:t>SEA Regional Gender and Diversity </a:t>
            </a:r>
          </a:p>
          <a:p>
            <a:r>
              <a:rPr lang="en-GB" dirty="0" smtClean="0"/>
              <a:t>Training of Trainers</a:t>
            </a:r>
          </a:p>
          <a:p>
            <a:r>
              <a:rPr lang="en-GB" dirty="0" smtClean="0"/>
              <a:t>5-8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6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Manners </a:t>
            </a:r>
            <a:r>
              <a:rPr lang="en-US" dirty="0" smtClean="0"/>
              <a:t>in which the elderlies can assist the </a:t>
            </a:r>
            <a:r>
              <a:rPr lang="id-ID" dirty="0" smtClean="0"/>
              <a:t>community and the </a:t>
            </a:r>
            <a:r>
              <a:rPr lang="en-US" dirty="0" smtClean="0"/>
              <a:t>National </a:t>
            </a:r>
            <a:r>
              <a:rPr lang="en-US" dirty="0" smtClean="0"/>
              <a:t>Societies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467600" cy="43434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Resourcefulness due to years of experience</a:t>
            </a:r>
          </a:p>
          <a:p>
            <a:r>
              <a:rPr lang="en-US" sz="2000" dirty="0" smtClean="0"/>
              <a:t>Decision making</a:t>
            </a:r>
          </a:p>
          <a:p>
            <a:r>
              <a:rPr lang="en-US" sz="2000" dirty="0" smtClean="0"/>
              <a:t>Control of assets</a:t>
            </a:r>
          </a:p>
          <a:p>
            <a:r>
              <a:rPr lang="en-US" sz="2000" dirty="0" smtClean="0"/>
              <a:t>Community projects</a:t>
            </a:r>
          </a:p>
          <a:p>
            <a:pPr lvl="1">
              <a:buFontTx/>
              <a:buChar char="-"/>
            </a:pPr>
            <a:r>
              <a:rPr lang="en-US" sz="1800" dirty="0" smtClean="0"/>
              <a:t>Help in the evacuation activities</a:t>
            </a:r>
          </a:p>
          <a:p>
            <a:pPr lvl="1">
              <a:buFontTx/>
              <a:buChar char="-"/>
            </a:pPr>
            <a:r>
              <a:rPr lang="en-US" sz="1800" dirty="0" smtClean="0"/>
              <a:t>Transfer of food.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may have lived through disasters before and understand the pattern of disasters</a:t>
            </a:r>
          </a:p>
          <a:p>
            <a:r>
              <a:rPr lang="en-US" sz="2000" dirty="0" smtClean="0"/>
              <a:t>Experience of building up effective coping strategies or survival systems during and after disasters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20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Manners </a:t>
            </a:r>
            <a:r>
              <a:rPr lang="en-US" dirty="0"/>
              <a:t>in which the elderlies can assist the </a:t>
            </a:r>
            <a:r>
              <a:rPr lang="id-ID" dirty="0" smtClean="0"/>
              <a:t>community and the </a:t>
            </a:r>
            <a:r>
              <a:rPr lang="en-US" dirty="0" smtClean="0"/>
              <a:t>National </a:t>
            </a:r>
            <a:r>
              <a:rPr lang="en-US" dirty="0"/>
              <a:t>Societies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086600" cy="3886200"/>
          </a:xfrm>
        </p:spPr>
        <p:txBody>
          <a:bodyPr/>
          <a:lstStyle/>
          <a:p>
            <a:pPr algn="just"/>
            <a:r>
              <a:rPr lang="en-US" sz="2000" dirty="0" smtClean="0"/>
              <a:t>Knowledge of traditional or alternative medicines, which can </a:t>
            </a:r>
            <a:r>
              <a:rPr lang="en-US" sz="2000" dirty="0"/>
              <a:t>be vital to the development of the </a:t>
            </a:r>
            <a:r>
              <a:rPr lang="en-US" sz="2000" dirty="0" smtClean="0"/>
              <a:t>community</a:t>
            </a:r>
          </a:p>
          <a:p>
            <a:endParaRPr lang="en-US" sz="2000" dirty="0"/>
          </a:p>
          <a:p>
            <a:pPr algn="just"/>
            <a:r>
              <a:rPr lang="en-US" sz="2000" dirty="0"/>
              <a:t>In </a:t>
            </a:r>
            <a:r>
              <a:rPr lang="en-US" sz="2000" dirty="0" smtClean="0"/>
              <a:t>some communities </a:t>
            </a:r>
            <a:r>
              <a:rPr lang="en-US" sz="2000" dirty="0"/>
              <a:t>the elderly may have control over household </a:t>
            </a:r>
            <a:r>
              <a:rPr lang="en-US" sz="2000" dirty="0" smtClean="0"/>
              <a:t>assets and therefore play a key role in building back livelihoods</a:t>
            </a:r>
          </a:p>
          <a:p>
            <a:endParaRPr lang="en-US" sz="2000" dirty="0"/>
          </a:p>
          <a:p>
            <a:pPr algn="just"/>
            <a:r>
              <a:rPr lang="en-US" sz="2000" dirty="0" smtClean="0"/>
              <a:t>Elderly members of the community may </a:t>
            </a:r>
            <a:r>
              <a:rPr lang="en-US" sz="2000" dirty="0"/>
              <a:t>be the main decision </a:t>
            </a:r>
            <a:r>
              <a:rPr lang="en-US" sz="2000" dirty="0" smtClean="0"/>
              <a:t>makers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93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What can we do ...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001000" cy="41910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Before a disaster</a:t>
            </a:r>
            <a:r>
              <a:rPr lang="en-US" sz="2000" dirty="0" smtClean="0"/>
              <a:t>, include the elderly in all disaster preparedness and disaster risk reduction activities e.g. mapping, analysis, planning, implementation and reporting </a:t>
            </a:r>
          </a:p>
          <a:p>
            <a:endParaRPr lang="en-US" sz="2000" dirty="0" smtClean="0"/>
          </a:p>
          <a:p>
            <a:r>
              <a:rPr lang="en-US" sz="2000" dirty="0" smtClean="0"/>
              <a:t>Encourage staff and volunteers to view older people in the community as having capacities and develop processes to harness and build on these capacities</a:t>
            </a:r>
          </a:p>
          <a:p>
            <a:endParaRPr lang="en-US" sz="20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After a disaster, </a:t>
            </a:r>
            <a:r>
              <a:rPr lang="en-US" sz="2000" dirty="0" smtClean="0"/>
              <a:t>ensure elderly people can access evacuation centers and that they can attend relief distribution points. It is important to make provisions to reduce barriers to this.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39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828800"/>
            <a:ext cx="7391400" cy="3962400"/>
          </a:xfrm>
        </p:spPr>
        <p:txBody>
          <a:bodyPr/>
          <a:lstStyle/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en-US" sz="2800" dirty="0" smtClean="0"/>
              <a:t>Important </a:t>
            </a:r>
            <a:r>
              <a:rPr lang="en-US" sz="2800" dirty="0" smtClean="0"/>
              <a:t>step to </a:t>
            </a:r>
            <a:r>
              <a:rPr lang="en-US" sz="2800" dirty="0" smtClean="0"/>
              <a:t>take</a:t>
            </a:r>
            <a:r>
              <a:rPr lang="id-ID" sz="2800" dirty="0" smtClean="0"/>
              <a:t> </a:t>
            </a:r>
            <a:r>
              <a:rPr lang="id-ID" sz="2800" dirty="0" smtClean="0">
                <a:solidFill>
                  <a:srgbClr val="FF0000"/>
                </a:solidFill>
              </a:rPr>
              <a:t>during disaster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- Assessment </a:t>
            </a:r>
            <a:r>
              <a:rPr lang="id-ID" sz="2800" dirty="0" smtClean="0"/>
              <a:t>needs to be carried out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- </a:t>
            </a:r>
            <a:r>
              <a:rPr lang="id-ID" sz="2800" dirty="0" smtClean="0"/>
              <a:t>E</a:t>
            </a:r>
            <a:r>
              <a:rPr lang="en-US" sz="2800" dirty="0" err="1" smtClean="0"/>
              <a:t>lderlies</a:t>
            </a:r>
            <a:r>
              <a:rPr lang="en-US" sz="2800" dirty="0" smtClean="0"/>
              <a:t>’ need were not excluded before and during  disaster</a:t>
            </a:r>
          </a:p>
          <a:p>
            <a:pPr marL="0" indent="0">
              <a:buNone/>
            </a:pP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What can we do ...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038600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Elderlies are valuable part of the communities and National Societies</a:t>
            </a:r>
          </a:p>
          <a:p>
            <a:pPr marL="0" indent="0">
              <a:buNone/>
            </a:pPr>
            <a:endParaRPr lang="en-GB" i="1" dirty="0" smtClean="0"/>
          </a:p>
          <a:p>
            <a:r>
              <a:rPr lang="en-GB" i="1" dirty="0" smtClean="0"/>
              <a:t>One of the vulnerable groups that must not be neglected.</a:t>
            </a:r>
          </a:p>
          <a:p>
            <a:r>
              <a:rPr lang="en-GB" i="1" dirty="0" smtClean="0"/>
              <a:t>They must be socially included in every phase from planning to implementation.</a:t>
            </a:r>
          </a:p>
          <a:p>
            <a:r>
              <a:rPr lang="en-GB" i="1" dirty="0" smtClean="0"/>
              <a:t>They are assets of the community.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Diversity for Resilience Resource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4676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internal and external resources on inclusion of the elderly in DRR/DM follow this link: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304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Link: 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hlinkClick r:id="rId2"/>
              </a:rPr>
              <a:t>https://sites.google.com/site/drrtoolsinsoutheastasia/gender-and-diversity/gender-and-diversity-for-resilience-toolkit/building-resilience/disaster-risk-reduction-drr---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disaster-management-dm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812" y="2286000"/>
            <a:ext cx="229112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895600"/>
            <a:ext cx="2253278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56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3276600" cy="2514600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3000" b="1" dirty="0"/>
              <a:t>A</a:t>
            </a:r>
            <a:r>
              <a:rPr lang="en-US" sz="3000" b="1" dirty="0" smtClean="0"/>
              <a:t>ny questions?</a:t>
            </a:r>
            <a:endParaRPr lang="en-US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0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sz="4800" b="1" dirty="0" smtClean="0"/>
              <a:t>THANK YOU </a:t>
            </a:r>
            <a:r>
              <a:rPr lang="id-ID" sz="4800" b="1" dirty="0" smtClean="0">
                <a:sym typeface="Wingdings" pitchFamily="2" charset="2"/>
              </a:rPr>
              <a:t></a:t>
            </a:r>
            <a:endParaRPr lang="id-ID" sz="4800" b="1" dirty="0"/>
          </a:p>
        </p:txBody>
      </p:sp>
    </p:spTree>
    <p:extLst>
      <p:ext uri="{BB962C8B-B14F-4D97-AF65-F5344CB8AC3E}">
        <p14:creationId xmlns:p14="http://schemas.microsoft.com/office/powerpoint/2010/main" val="82448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6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ession 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By </a:t>
            </a:r>
            <a:r>
              <a:rPr lang="en-US" b="1" i="1" dirty="0"/>
              <a:t>the end of the session, participants will be able </a:t>
            </a:r>
            <a:endParaRPr lang="id-ID" b="1" i="1" dirty="0" smtClean="0"/>
          </a:p>
          <a:p>
            <a:pPr marL="457200" indent="-457200">
              <a:buAutoNum type="arabicPeriod"/>
            </a:pPr>
            <a:r>
              <a:rPr lang="en-US" b="1" i="1" dirty="0" smtClean="0"/>
              <a:t>to </a:t>
            </a:r>
            <a:r>
              <a:rPr lang="en-US" b="1" i="1" dirty="0"/>
              <a:t>recognize the vulnerabilities </a:t>
            </a:r>
            <a:r>
              <a:rPr lang="en-US" b="1" i="1" dirty="0" smtClean="0"/>
              <a:t>and</a:t>
            </a:r>
            <a:r>
              <a:rPr lang="id-ID" b="1" i="1" dirty="0" smtClean="0"/>
              <a:t> to identify the capacity of the elderlies</a:t>
            </a:r>
            <a:r>
              <a:rPr lang="en-US" b="1" i="1" dirty="0" smtClean="0"/>
              <a:t> </a:t>
            </a:r>
            <a:endParaRPr lang="id-ID" b="1" i="1" dirty="0" smtClean="0"/>
          </a:p>
          <a:p>
            <a:pPr marL="457200" indent="-457200">
              <a:buAutoNum type="arabicPeriod"/>
            </a:pPr>
            <a:r>
              <a:rPr lang="en-US" b="1" i="1" dirty="0" smtClean="0"/>
              <a:t>to </a:t>
            </a:r>
            <a:r>
              <a:rPr lang="en-US" b="1" i="1" dirty="0"/>
              <a:t>suggest ways in which the elderlies could participate in the disaster management </a:t>
            </a:r>
            <a:r>
              <a:rPr lang="en-US" b="1" i="1" dirty="0" smtClean="0"/>
              <a:t>program </a:t>
            </a:r>
            <a:r>
              <a:rPr lang="en-US" b="1" i="1" dirty="0"/>
              <a:t>of the National Societies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049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populations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Southeast </a:t>
            </a:r>
            <a:r>
              <a:rPr lang="en-US" sz="2000" dirty="0"/>
              <a:t>A</a:t>
            </a:r>
            <a:r>
              <a:rPr lang="en-US" sz="2000" dirty="0" smtClean="0"/>
              <a:t>sia, and globally there are a number of countries that have increasing aging populations. </a:t>
            </a:r>
          </a:p>
          <a:p>
            <a:endParaRPr lang="en-US" sz="2000" dirty="0" smtClean="0"/>
          </a:p>
          <a:p>
            <a:r>
              <a:rPr lang="en-US" sz="2000" dirty="0" smtClean="0"/>
              <a:t>We know that disasters impact people in different ways and they will have </a:t>
            </a:r>
            <a:r>
              <a:rPr lang="en-US" sz="2000" dirty="0"/>
              <a:t>different needs during and after an </a:t>
            </a:r>
            <a:r>
              <a:rPr lang="en-US" sz="2000" dirty="0" smtClean="0"/>
              <a:t>emergency.</a:t>
            </a:r>
          </a:p>
          <a:p>
            <a:endParaRPr lang="en-US" sz="2000" dirty="0"/>
          </a:p>
          <a:p>
            <a:r>
              <a:rPr lang="en-US" sz="2000" dirty="0" smtClean="0"/>
              <a:t>The elderly are one of the most vulnerable groups in disasters.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92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800" b="1" dirty="0" smtClean="0"/>
              <a:t>DOCUMENTARY </a:t>
            </a:r>
          </a:p>
          <a:p>
            <a:pPr marL="0" indent="0" algn="ctr">
              <a:buNone/>
            </a:pPr>
            <a:r>
              <a:rPr lang="en-US" sz="4800" b="1" dirty="0" smtClean="0"/>
              <a:t>PART 1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14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620000" cy="4038600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 smtClean="0">
                <a:solidFill>
                  <a:prstClr val="black"/>
                </a:solidFill>
              </a:rPr>
              <a:t>3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smtClean="0">
                <a:solidFill>
                  <a:prstClr val="black"/>
                </a:solidFill>
              </a:rPr>
              <a:t>minutes discussions</a:t>
            </a:r>
          </a:p>
          <a:p>
            <a:pPr marL="0" indent="0">
              <a:buNone/>
            </a:pPr>
            <a:endParaRPr lang="en-GB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 err="1" smtClean="0">
                <a:solidFill>
                  <a:prstClr val="black"/>
                </a:solidFill>
              </a:rPr>
              <a:t>i</a:t>
            </a:r>
            <a:r>
              <a:rPr lang="en-GB" sz="2400" dirty="0" smtClean="0">
                <a:solidFill>
                  <a:prstClr val="black"/>
                </a:solidFill>
              </a:rPr>
              <a:t>. Vulnerabilities of the </a:t>
            </a:r>
            <a:r>
              <a:rPr lang="id-ID" sz="2400" dirty="0" smtClean="0">
                <a:solidFill>
                  <a:prstClr val="black"/>
                </a:solidFill>
              </a:rPr>
              <a:t>elderly </a:t>
            </a:r>
            <a:r>
              <a:rPr lang="id-ID" sz="2400" dirty="0" smtClean="0">
                <a:solidFill>
                  <a:prstClr val="black"/>
                </a:solidFill>
              </a:rPr>
              <a:t>in disaster</a:t>
            </a:r>
            <a:endParaRPr lang="en-GB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prstClr val="black"/>
                </a:solidFill>
              </a:rPr>
              <a:t>ii. How they can contribute in Disaster </a:t>
            </a:r>
            <a:r>
              <a:rPr lang="en-GB" sz="2400" dirty="0" smtClean="0">
                <a:solidFill>
                  <a:prstClr val="black"/>
                </a:solidFill>
              </a:rPr>
              <a:t>Management</a:t>
            </a:r>
            <a:endParaRPr lang="en-GB" sz="2400" dirty="0" smtClean="0">
              <a:solidFill>
                <a:prstClr val="black"/>
              </a:solidFill>
            </a:endParaRPr>
          </a:p>
          <a:p>
            <a:pPr marL="457200" indent="-457200">
              <a:buAutoNum type="arabicPeriod"/>
            </a:pPr>
            <a:endParaRPr lang="en-GB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d-ID" sz="2400" dirty="0" smtClean="0">
                <a:solidFill>
                  <a:prstClr val="black"/>
                </a:solidFill>
              </a:rPr>
              <a:t>4</a:t>
            </a:r>
            <a:r>
              <a:rPr lang="en-GB" sz="2400" dirty="0" smtClean="0">
                <a:solidFill>
                  <a:prstClr val="black"/>
                </a:solidFill>
              </a:rPr>
              <a:t> groups</a:t>
            </a:r>
            <a:r>
              <a:rPr lang="id-ID" sz="2400" dirty="0" smtClean="0">
                <a:solidFill>
                  <a:prstClr val="black"/>
                </a:solidFill>
              </a:rPr>
              <a:t> : choose a rapporteur from each group</a:t>
            </a:r>
            <a:endParaRPr lang="en-GB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4800" b="1" dirty="0" smtClean="0"/>
              <a:t>DOCUMENTARY </a:t>
            </a:r>
          </a:p>
          <a:p>
            <a:pPr marL="0" indent="0" algn="ctr">
              <a:buNone/>
            </a:pPr>
            <a:r>
              <a:rPr lang="en-US" sz="4800" b="1" dirty="0" smtClean="0"/>
              <a:t>PART 2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63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from the documentary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191000"/>
          </a:xfrm>
        </p:spPr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Vietnam</a:t>
            </a:r>
          </a:p>
          <a:p>
            <a:r>
              <a:rPr lang="en-US" sz="2000" dirty="0" smtClean="0"/>
              <a:t>60 </a:t>
            </a:r>
            <a:r>
              <a:rPr lang="en-US" sz="2000" dirty="0" err="1" smtClean="0"/>
              <a:t>yrs</a:t>
            </a:r>
            <a:r>
              <a:rPr lang="en-US" sz="2000" dirty="0" smtClean="0"/>
              <a:t> old and above – 10% of the population</a:t>
            </a:r>
          </a:p>
          <a:p>
            <a:r>
              <a:rPr lang="en-US" sz="2000" dirty="0" smtClean="0"/>
              <a:t>73% - rural / isolated areas &amp; no children or others to care for them.</a:t>
            </a:r>
          </a:p>
          <a:p>
            <a:r>
              <a:rPr lang="en-US" sz="2000" dirty="0" smtClean="0"/>
              <a:t>65</a:t>
            </a:r>
            <a:r>
              <a:rPr lang="en-US" sz="2000" dirty="0" smtClean="0"/>
              <a:t>% of human loss during disasters.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Japan Tsunami</a:t>
            </a:r>
          </a:p>
          <a:p>
            <a:r>
              <a:rPr lang="en-US" sz="2000" dirty="0" smtClean="0"/>
              <a:t>70% of </a:t>
            </a:r>
            <a:r>
              <a:rPr lang="en-US" sz="2000" dirty="0" smtClean="0"/>
              <a:t>victims</a:t>
            </a:r>
            <a:r>
              <a:rPr lang="id-ID" sz="2000" dirty="0"/>
              <a:t> </a:t>
            </a:r>
            <a:r>
              <a:rPr lang="id-ID" sz="2000" dirty="0" smtClean="0"/>
              <a:t>are elderlies</a:t>
            </a: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32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422100"/>
            <a:ext cx="662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factors 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elderly during disasters</a:t>
            </a:r>
            <a:endParaRPr lang="en-US" sz="2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828800"/>
            <a:ext cx="73914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There are a number of factors that increase the vulnerability of the elderly to disasters: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Directions </a:t>
            </a:r>
            <a:r>
              <a:rPr lang="en-US" sz="2000" dirty="0" smtClean="0"/>
              <a:t>to the evacuation </a:t>
            </a:r>
            <a:r>
              <a:rPr lang="id-ID" sz="2000" dirty="0" smtClean="0"/>
              <a:t>sites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Could not withstand long term disaster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Exclusion / isolated in rural areas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18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422100"/>
            <a:ext cx="6629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factors 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600" b="1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elderl</a:t>
            </a:r>
            <a:r>
              <a:rPr lang="id-ID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2600" b="1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disasters</a:t>
            </a:r>
            <a:endParaRPr lang="en-US" sz="2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600200"/>
            <a:ext cx="7467600" cy="4191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1066800" y="1600200"/>
            <a:ext cx="762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Older people get weaker and slower and are more likely to have complications with their health</a:t>
            </a:r>
          </a:p>
          <a:p>
            <a:endParaRPr lang="en-US" sz="2000" dirty="0"/>
          </a:p>
          <a:p>
            <a:r>
              <a:rPr lang="en-US" sz="2000" dirty="0" smtClean="0"/>
              <a:t>Older people may lack mobility, hearing, sight and are therefore would be more dependent on assistance</a:t>
            </a:r>
          </a:p>
          <a:p>
            <a:endParaRPr lang="en-US" sz="2000" dirty="0"/>
          </a:p>
          <a:p>
            <a:r>
              <a:rPr lang="en-US" sz="2000" dirty="0" smtClean="0"/>
              <a:t>Elderly people with disabilities, can be even more prone to </a:t>
            </a:r>
            <a:r>
              <a:rPr lang="en-US" sz="2000" dirty="0"/>
              <a:t>vulnerabilities </a:t>
            </a:r>
            <a:r>
              <a:rPr lang="en-US" sz="2000" dirty="0" smtClean="0"/>
              <a:t>(this highlights another </a:t>
            </a:r>
            <a:r>
              <a:rPr lang="en-US" sz="2000" dirty="0"/>
              <a:t>interaction between aspects of </a:t>
            </a:r>
            <a:r>
              <a:rPr lang="en-US" sz="2000" dirty="0" smtClean="0"/>
              <a:t>diversity)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561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650</Words>
  <Application>Microsoft Office PowerPoint</Application>
  <PresentationFormat>On-screen Show (4:3)</PresentationFormat>
  <Paragraphs>119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1_Office Theme</vt:lpstr>
      <vt:lpstr>IFRC_2011 presentation-EN</vt:lpstr>
      <vt:lpstr>1_IFRC_2011 presentation-EN</vt:lpstr>
      <vt:lpstr>Dignity, Access, Participation and Safety  of the Elderly</vt:lpstr>
      <vt:lpstr>Session learning objectives</vt:lpstr>
      <vt:lpstr>Aging populations</vt:lpstr>
      <vt:lpstr>PowerPoint Presentation</vt:lpstr>
      <vt:lpstr>Group Work</vt:lpstr>
      <vt:lpstr>PowerPoint Presentation</vt:lpstr>
      <vt:lpstr>Main points from the documentary</vt:lpstr>
      <vt:lpstr>PowerPoint Presentation</vt:lpstr>
      <vt:lpstr>PowerPoint Presentation</vt:lpstr>
      <vt:lpstr> Manners in which the elderlies can assist the community and the National Societies </vt:lpstr>
      <vt:lpstr>Manners in which the elderlies can assist the community and the National Societies</vt:lpstr>
      <vt:lpstr>What can we do ...</vt:lpstr>
      <vt:lpstr>What can we do ...</vt:lpstr>
      <vt:lpstr>Conclusion </vt:lpstr>
      <vt:lpstr>Gender and Diversity for Resilience Resource Library</vt:lpstr>
      <vt:lpstr>PowerPoint Presentation</vt:lpstr>
      <vt:lpstr>PowerPoint Presentation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of the elderly in disasters</dc:title>
  <dc:creator>Christina Haneef</dc:creator>
  <cp:lastModifiedBy>Andreane Tampubolon</cp:lastModifiedBy>
  <cp:revision>55</cp:revision>
  <cp:lastPrinted>2015-10-01T14:23:13Z</cp:lastPrinted>
  <dcterms:created xsi:type="dcterms:W3CDTF">2015-09-17T03:16:56Z</dcterms:created>
  <dcterms:modified xsi:type="dcterms:W3CDTF">2015-10-06T09:07:37Z</dcterms:modified>
</cp:coreProperties>
</file>