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  <p:sldMasterId id="2147483680" r:id="rId3"/>
  </p:sldMasterIdLst>
  <p:notesMasterIdLst>
    <p:notesMasterId r:id="rId22"/>
  </p:notesMasterIdLst>
  <p:handoutMasterIdLst>
    <p:handoutMasterId r:id="rId23"/>
  </p:handoutMasterIdLst>
  <p:sldIdLst>
    <p:sldId id="257" r:id="rId4"/>
    <p:sldId id="258" r:id="rId5"/>
    <p:sldId id="259" r:id="rId6"/>
    <p:sldId id="287" r:id="rId7"/>
    <p:sldId id="286" r:id="rId8"/>
    <p:sldId id="288" r:id="rId9"/>
    <p:sldId id="282" r:id="rId10"/>
    <p:sldId id="284" r:id="rId11"/>
    <p:sldId id="289" r:id="rId12"/>
    <p:sldId id="273" r:id="rId13"/>
    <p:sldId id="275" r:id="rId14"/>
    <p:sldId id="263" r:id="rId15"/>
    <p:sldId id="285" r:id="rId16"/>
    <p:sldId id="270" r:id="rId17"/>
    <p:sldId id="276" r:id="rId18"/>
    <p:sldId id="277" r:id="rId19"/>
    <p:sldId id="290" r:id="rId20"/>
    <p:sldId id="280" r:id="rId21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909" autoAdjust="0"/>
  </p:normalViewPr>
  <p:slideViewPr>
    <p:cSldViewPr>
      <p:cViewPr varScale="1">
        <p:scale>
          <a:sx n="65" d="100"/>
          <a:sy n="65" d="100"/>
        </p:scale>
        <p:origin x="-14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17E0B-270E-467F-A02D-923E446F56EA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880D9-B448-4C70-B3E1-E452725DA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16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4A25F-0560-4FF1-9F11-FDD1997ABA1A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CBDC7-CD06-42C2-A022-136B2475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37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A6445-0D3E-45D5-BE17-09EB1B07718E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964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67AF-A368-4952-B00A-582BBC93FB51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42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67AF-A368-4952-B00A-582BBC93FB51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33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67AF-A368-4952-B00A-582BBC93FB5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420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C2F12-DBD7-4EC5-AA3D-D91E884E8293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C2F12-DBD7-4EC5-AA3D-D91E884E8293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References: </a:t>
            </a:r>
            <a:r>
              <a:rPr lang="en-GB" dirty="0" smtClean="0"/>
              <a:t>(Who is vulnerable to Tsunami, UNESCAP)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prstClr val="black"/>
                </a:solidFill>
              </a:rPr>
              <a:t>Data from japan was taken from three of the divisions surveyed.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CBDC7-CD06-42C2-A022-136B24752B9D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369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C2F12-DBD7-4EC5-AA3D-D91E884E8293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C2F12-DBD7-4EC5-AA3D-D91E884E8293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67AF-A368-4952-B00A-582BBC93FB51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33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67AF-A368-4952-B00A-582BBC93FB51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33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81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1"/>
          <p:cNvGrpSpPr>
            <a:grpSpLocks/>
          </p:cNvGrpSpPr>
          <p:nvPr userDrawn="1"/>
        </p:nvGrpSpPr>
        <p:grpSpPr bwMode="auto">
          <a:xfrm>
            <a:off x="304800" y="304800"/>
            <a:ext cx="1260475" cy="1260475"/>
            <a:chOff x="193688" y="193688"/>
            <a:chExt cx="1260000" cy="1260000"/>
          </a:xfrm>
        </p:grpSpPr>
        <p:sp>
          <p:nvSpPr>
            <p:cNvPr id="6" name="Oval 5"/>
            <p:cNvSpPr/>
            <p:nvPr userDrawn="1"/>
          </p:nvSpPr>
          <p:spPr>
            <a:xfrm>
              <a:off x="193688" y="193688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" name="TextBox 6"/>
            <p:cNvSpPr txBox="1"/>
            <p:nvPr userDrawn="1"/>
          </p:nvSpPr>
          <p:spPr>
            <a:xfrm>
              <a:off x="253943" y="66985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667000"/>
            <a:ext cx="7543800" cy="647591"/>
          </a:xfrm>
        </p:spPr>
        <p:txBody>
          <a:bodyPr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Addressing Gender and Diversity Equality within Community Safety 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90600" y="37338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IFRC Southeast Asia Regional Delegation</a:t>
            </a:r>
          </a:p>
          <a:p>
            <a:r>
              <a:rPr lang="en-GB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77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323528" y="476672"/>
            <a:ext cx="1260475" cy="1260475"/>
            <a:chOff x="60067" y="213153"/>
            <a:chExt cx="1260000" cy="1260000"/>
          </a:xfrm>
        </p:grpSpPr>
        <p:sp>
          <p:nvSpPr>
            <p:cNvPr id="9" name="Oval 8"/>
            <p:cNvSpPr/>
            <p:nvPr/>
          </p:nvSpPr>
          <p:spPr>
            <a:xfrm>
              <a:off x="60067" y="213153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2048" y="65634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8262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23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187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764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714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25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69331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GENDER, 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GENDER ADVISOR, MENA ZONE</a:t>
              </a:r>
            </a:p>
            <a:p>
              <a:pPr>
                <a:defRPr/>
              </a:pP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JESSICA CADESKY</a:t>
              </a:r>
              <a:b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 : +961 71 802 484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EMAIL: jessica.cadesky@ifrc.org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866487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142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015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323528" y="476672"/>
            <a:ext cx="1260475" cy="1260475"/>
            <a:chOff x="60067" y="213153"/>
            <a:chExt cx="1260000" cy="1260000"/>
          </a:xfrm>
        </p:grpSpPr>
        <p:sp>
          <p:nvSpPr>
            <p:cNvPr id="9" name="Oval 8"/>
            <p:cNvSpPr/>
            <p:nvPr/>
          </p:nvSpPr>
          <p:spPr>
            <a:xfrm>
              <a:off x="60067" y="213153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2048" y="65634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1372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715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848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262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1030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624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301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420628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</a:t>
              </a:r>
              <a:r>
                <a:rPr lang="en-US" sz="2000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  <a:p>
              <a:pPr>
                <a:defRPr/>
              </a:pPr>
              <a:r>
                <a:rPr lang="en-US" sz="2000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2000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>
                <a:defRPr/>
              </a:pPr>
              <a:r>
                <a:rPr lang="en-US" sz="2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>
                <a:defRPr/>
              </a:pPr>
              <a:r>
                <a:rPr lang="en-US" sz="2000" b="1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GENDER AND DIVERSITY OFFICER, SOUTH EAST ASIA REGIONAL DELEGATION</a:t>
              </a:r>
              <a: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CHRISTINA</a:t>
              </a:r>
              <a:r>
                <a:rPr lang="en-US" sz="2000" b="1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HANEEF (christina.haneef@ifrc.org)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852896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179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5717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52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21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192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0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 userDrawn="1"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 userDrawn="1"/>
          </p:nvSpPr>
          <p:spPr>
            <a:xfrm>
              <a:off x="533400" y="498475"/>
              <a:ext cx="4724400" cy="379591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GENDER, PLEASE CONTACT:</a:t>
              </a:r>
            </a:p>
            <a:p>
              <a:pPr>
                <a:defRPr/>
              </a:pPr>
              <a:endParaRPr lang="en-US" sz="2000" b="1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Matt McMahon, REGIONAL</a:t>
              </a:r>
              <a:r>
                <a:rPr lang="en-US" sz="2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</a:t>
              </a:r>
              <a:r>
                <a:rPr lang="en-US" sz="2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DIVERSITY FOCAL PERSON, IFRC Southeast Asia Regional Delegation</a:t>
              </a:r>
              <a:b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 : +66(0) 2661</a:t>
              </a:r>
              <a:r>
                <a:rPr lang="en-US" sz="2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8201 ext 104</a:t>
              </a:r>
              <a:r>
                <a:rPr lang="en-US" sz="2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EMAIL: matthew.mcmahon@ifrc.org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894788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39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324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 userDrawn="1"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38800" y="6146669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(possible two lines)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 userDrawn="1"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 userDrawn="1"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392447" y="704768"/>
              <a:ext cx="932305" cy="307661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Gender and Diversity</a:t>
              </a:r>
            </a:p>
          </p:txBody>
        </p:sp>
      </p:grpSp>
      <p:sp>
        <p:nvSpPr>
          <p:cNvPr id="37890" name="AutoShape 2" descr="data:image/jpeg;base64,/9j/4AAQSkZJRgABAQAAAQABAAD/2wCEAAkGBwgHBhUSBwgTFhUWGSEPGRUYDR4YHxofICQqKB8hHyoYJigiHBwlJyQfIT0tJSs3OjAzGiozRDMuNygtLywBCgoKDQwOGg8PGjclICUyMjg3Mjg3Nzc1NzQ3NDc0NzgxNzY3NzczKzc1NzcsMzQ0MCw0LTg4LDQ0NCsrLCwrNP/AABEIAKAAoAMBIgACEQEDEQH/xAAcAAEAAgIDAQAAAAAAAAAAAAAABQYEBwEDCAL/xAA8EAACAgEDAgMFAg0DBQAAAAABAgADBAUREgYhEzFRFCIyQXEjkQcVFjM2QlVhYnOBk9FSkrEXQ1SCof/EABoBAQACAwEAAAAAAAAAAAAAAAAEBQIDBgH/xAAmEQEAAQQBAwMFAQAAAAAAAAAAAQIDBBEFEhMxIUFRBjJx0fFh/9oADAMBAAIRAxEAPwDeMREBERAREQEREBERAREQEREBERAREQEREBERAREQEREBERAREQEREBERAREQEREBERAREQEREBERAREQEx/bcT/yq/7gmRPMVnZzt6yNkZHZ16b2u+H4iOR6919PTr2353+npZczFdtkyUJPbYWCd8889G/pVjfzFnoae497uxM6018vxkcfcpoirq3G/GiIiSFQREQEREBERAREQEREBERASC1Lq7RNMzDVm5nF18xxPz+knZon8Jn6Y2/+v/Ej5N2bVO4XHC8fbzr827kzERG/T8w2h+X3TX7RH+w/4mh3O7nb1nESrvX6ruur2d3xvE2eP6u1Mz1a8/5v9pPpnKpwuoKLMl9lVwxO3kJub8vumv2iP9h/xNDRPbORVajUMOR4axn1xXcmY1GvT+PQ+j9TaRrOQU07K5MByI4kdv6yYmnfwOfpBZ/KP/Im4paY9yblHVLg+XwreFkzZtzMxqPJERN6rIiICIiAiIgIiICIiAmvuqvweZOu6299eoIobb3TWTtsPrNgxNdy3TcjVSVh5t7Drm5ZnU601R/0ly/2tX/ZP+Zrhhxbb+k9PTzFZ+cP1lbl2aLeumHb/T3JZOb3O/VvWtekR538MnSMFtT1OulLApsYJuRvtvL7/wBJcv8Aa1f9o/5lQ6N/SrG/mLPQ0yxLFFymZqhp+oOUysO7RTZq1Ex8RPupPRPRF/TWpNbbmq4ZOGwQj5j1Mu0RLGi3TbjppcblZd3Lud27O5IiJmjEREBERAREQESH6k1v8TU1ijFNt1z+BVUHC8m2J7k78VABJOx8vIntMbA6hya3uHUmmjF8JBd4vj+JUyHsffKoAwI7qR5EHvv2CwxIVerOn2083jWKfCDeEX8QbBtt9j6Hbv3nL9V6AmmLkNq9PguxrV/EGzMPMD1I2P3QJmJC5/Veg4GJXZk6tSq3DlUTcALB/D6juO/75j6d1biXad4+otXRX4VV5LZIJXxQdlYbDbuNgf1vQbQLFKcfwa9OE/mrP7xktb1d07TgrdbrNIrclFc2jYlfiH1HpMs6vi2aI2Vg2rbWK2uUq3ZgoJ7H+kwqt01/dG0ixl38ffZrmnfwhcDoDQsDNS3Hrs5IQ43tJ7iWqU7TusNTtqxrdT0BaqcoqiWLnC0qXG68l4L2Pl2J29JPYvUOjZeptjY2p1Ncm/KsWAsNvP7vn6T2mimj7Y08v5N7ImJu1TVMfKTiV3C6x0rU9erxtIyq7uSWO7pcDwNZTYEAd+XM99/1Pn8uNQ6h1A6y+NoGkLe1Sh7WfL8FULb8VB4uWYgEnsNu3fvMmhY4kDh9V6a9FP4yf2a273Vou9x+XLiQAfi97YAjsdwZ34XVGg572DD1alzUC77Wj3QOxP0Gx7wJeJCU9X9O3ae19Ws0mtCEZ/FGwLfCD89z8vWSWnZ+JqeGtun5K2Vt3Dq24P3QMmIiAiJVLNc1/UMq/wDJ/AoNeOxp3ttZWtdRuwTiCFA+Hc79/l2gZfVmnZ+Sce/SER7ca3xhU78BYpUqy8tjxPfcHY/Dt85EavjdWazh3N7NXUu1a1UeIjsdnDWPyZSivt2UbEAjcyWXrHSa7lr1B2pu8MZD1Oh3rUgk8yN1AGxG+/nt6idf5Y6dk4jNgXAMpr3W6t6vdsbirAMu5Vu+xA2J+cCD0np3V21Qvn4Z4HKrzd7MsWtstbL37DZg3E7Dt37eUZug6/j6mbMOndGyLr2Fd6VuQ6oE2Z1PFdw/Lbv5ectOL1NpOXkJXj5O72M9QTgeQNfx8h+qF7dz6j1mJ1Breo4eu0YumU0E212XFrrWUDgVGw4g7k8v/kCraF051DomOp/FddrNjNgspyhsh5sQd2HvVuG7/Pt5Gc19LdQYWMDj1qSEw0YLYvM+CHFnAuCqsCy7EjuNx2Oxlh03rKo4VraxWqPXecIClmuFrBQ32QVeTdj3G3bifSSuB1DpeoW1riZPJrVd1HEg/ZkBwd/hZSQCD33gVPQOmtXr1qq3UcMAV5FuTu2V4zbWVqqncgEtuDv9e3aTelaLl4nS+TQ6KHsfJdAG7bWu5T6dmH0nbZ1roFWLXY2YeFlftIIpY7V/632HuLv23baduT1domLeEtzPNVsLCtiqB/gLsBtXy+XIjeBXMLoVNOw9OswsFBkY7obSLT8PErZtvuD57/0kdp/RWtew04mUDxoFoGQckFSWRlVkRQGDNzJPInb+IkEbB1nWMLRscPnWEcm8NVWsuzt57Kqgsx2BOwHykdZ1loaY6OMlmDK1my0OxVUOzlwoJQKex5bbEQInQNL1g63iWZ2lV0pjYz4ZK3hizHhtsAB7g4Ejf/Ue3rlX4ut6L1BkXaVp65FeSFcqcgVFLFHH5g7ow2+nHyO8zc3rLQsK7jfmHsq2lhUzKqP8LsVBCofU9p329T6TVqfgPkHmHFJPhNwDt8KFtuIc7jsTv3HrAhsbp/V8rKWzWbq2sOJbjmxR+be1wQE8jxUdt/ntIh+mta1HT6asnR8dBi4lmJxN+63M6qoA4AMlfu77nvuR27d5/L6208avTj4Dc2stahmKsFHBWLlW24uVZQpAPblO4dZaTj4lTZ+WoZ6lyGNaO6IreTMQPcQ99i22+0CsDp7XbVdrsOxkD1PWr5q+0LwDhiltYG+3IbCwtuC/rLf0hiahh6Rx1X4y7v34FtidxzNaqpc+ZIHmfn5z5u6v0SjUzRZlnmrrS32TFVZ9uAZgOK8txtue8YvV2i5eo+BRkkv4jY35lgviJvyTkRx5DYnbfyG8CdiQ2mdT6RqmZ4WFlbsQWU+GwWwL8RrYjjYB23Kk+YkzASntpnU+k5WQug+zPXkO16tbYyNQzAcuyqfFXf3h3HntLhECj5HReblYmbVkajy9pxacQXMN2L1h+TMB2AJYeR9Z153Tmv69lNfqlePU4WqhUS5rAQlosdiSq7b7AAbfUy+RAo+ndI6jT1JbmZVlROWGpyK1JXgn/aNbABi4A2YnbffcbcQJlX9EYNusYxsx0sx6a7UKXMbTysZCD9pvvtxPme28t0QKHV0lqOkZZt0WmgrVkvkU45tKL4dlaq6ghT4bBwXGwI94+s4o6Z17A1CrLxRjveTeba2uZUXxypHEhSW4cAD2HLfftL7EDTuXRl9FYD4/tFDWXYKYhV0tG7V+IB4PFSLWPMjh2IOx8jJK/oLVL0dEC8MlKvELZtqeEVrVHBrT3L9wo23I2Pz2222hECB6m0zOycrHyNLWtrMd2YV2OUVwy7EcgG4sOxB2PzHzlZ1bpbqXUG+2soPiVPUwTIsx1qZ2J3IrG+QNiBsxG5G/zmxIga+bovVLdDzK3eoPkYdGEo8QkBqlYEk8R2PIfKfOsdK9QZertZX4bqMmvNRmz7FBVGVhX4aqUVu23M7/AEmw4gUHT+l9ex1xMaz2f2fDtaxbfFbnapR1XdeOyMOfc8jv+6Rtv4P9Xpq44zVv4uNViOTm21LW1alSStfa9CGPutttt+8zaEQKbd0nl/i7IqptT7TJqyV3J+GtagQf4vsz94nP5KZb6clVlq9s23NYhj8FjWEAdviAcfdLjECgdH9G6lpGfR7cU4YqNUr+2W2mwkAAqj+7jgAdwu++48gJf4iAiIgIiICIiAiIgIiICIiAiIgIiICIiAiIgIiICIiAiIgIiICIiAiIgIiICIiAiIgIiIH/2Q=="/>
          <p:cNvSpPr>
            <a:spLocks noChangeAspect="1" noChangeArrowheads="1"/>
          </p:cNvSpPr>
          <p:nvPr userDrawn="1"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7892" name="AutoShape 4" descr="data:image/jpeg;base64,/9j/4AAQSkZJRgABAQAAAQABAAD/2wCEAAkGBwgHBhUSBwgTFhUWGSEPGRUYDR4YHxofICQqKB8hHyoYJigiHBwlJyQfIT0tJSs3OjAzGiozRDMuNygtLywBCgoKDQwOGg8PGjclICUyMjg3Mjg3Nzc1NzQ3NDc0NzgxNzY3NzczKzc1NzcsMzQ0MCw0LTg4LDQ0NCsrLCwrNP/AABEIAKAAoAMBIgACEQEDEQH/xAAcAAEAAgIDAQAAAAAAAAAAAAAABQYEBwEDCAL/xAA8EAACAgEDAgMFAg0DBQAAAAABAgADBAUREgYhEzFRFCIyQXEjkQcVFjM2QlVhYnOBk9FSkrEXQ1SCof/EABoBAQACAwEAAAAAAAAAAAAAAAAEBQIDBgH/xAAmEQEAAQQBAwMFAQAAAAAAAAAAAQIDBBEFEhMxIUFRBjJx0fFh/9oADAMBAAIRAxEAPwDeMREBERAREQEREBERAREQEREBERAREQEREBERAREQEREBERAREQEREBERAREQEREBERAREQEREBERAREQEx/bcT/yq/7gmRPMVnZzt6yNkZHZ16b2u+H4iOR6919PTr2353+npZczFdtkyUJPbYWCd8889G/pVjfzFnoae497uxM6018vxkcfcpoirq3G/GiIiSFQREQEREBERAREQEREBERASC1Lq7RNMzDVm5nF18xxPz+knZon8Jn6Y2/+v/Ej5N2bVO4XHC8fbzr827kzERG/T8w2h+X3TX7RH+w/4mh3O7nb1nESrvX6ruur2d3xvE2eP6u1Mz1a8/5v9pPpnKpwuoKLMl9lVwxO3kJub8vumv2iP9h/xNDRPbORVajUMOR4axn1xXcmY1GvT+PQ+j9TaRrOQU07K5MByI4kdv6yYmnfwOfpBZ/KP/Im4paY9yblHVLg+XwreFkzZtzMxqPJERN6rIiICIiAiIgIiICIiAmvuqvweZOu6299eoIobb3TWTtsPrNgxNdy3TcjVSVh5t7Drm5ZnU601R/0ly/2tX/ZP+Zrhhxbb+k9PTzFZ+cP1lbl2aLeumHb/T3JZOb3O/VvWtekR538MnSMFtT1OulLApsYJuRvtvL7/wBJcv8Aa1f9o/5lQ6N/SrG/mLPQ0yxLFFymZqhp+oOUysO7RTZq1Ex8RPupPRPRF/TWpNbbmq4ZOGwQj5j1Mu0RLGi3TbjppcblZd3Lud27O5IiJmjEREBERAREQESH6k1v8TU1ijFNt1z+BVUHC8m2J7k78VABJOx8vIntMbA6hya3uHUmmjF8JBd4vj+JUyHsffKoAwI7qR5EHvv2CwxIVerOn2083jWKfCDeEX8QbBtt9j6Hbv3nL9V6AmmLkNq9PguxrV/EGzMPMD1I2P3QJmJC5/Veg4GJXZk6tSq3DlUTcALB/D6juO/75j6d1biXad4+otXRX4VV5LZIJXxQdlYbDbuNgf1vQbQLFKcfwa9OE/mrP7xktb1d07TgrdbrNIrclFc2jYlfiH1HpMs6vi2aI2Vg2rbWK2uUq3ZgoJ7H+kwqt01/dG0ixl38ffZrmnfwhcDoDQsDNS3Hrs5IQ43tJ7iWqU7TusNTtqxrdT0BaqcoqiWLnC0qXG68l4L2Pl2J29JPYvUOjZeptjY2p1Ncm/KsWAsNvP7vn6T2mimj7Y08v5N7ImJu1TVMfKTiV3C6x0rU9erxtIyq7uSWO7pcDwNZTYEAd+XM99/1Pn8uNQ6h1A6y+NoGkLe1Sh7WfL8FULb8VB4uWYgEnsNu3fvMmhY4kDh9V6a9FP4yf2a273Vou9x+XLiQAfi97YAjsdwZ34XVGg572DD1alzUC77Wj3QOxP0Gx7wJeJCU9X9O3ae19Ws0mtCEZ/FGwLfCD89z8vWSWnZ+JqeGtun5K2Vt3Dq24P3QMmIiAiJVLNc1/UMq/wDJ/AoNeOxp3ttZWtdRuwTiCFA+Hc79/l2gZfVmnZ+Sce/SER7ca3xhU78BYpUqy8tjxPfcHY/Dt85EavjdWazh3N7NXUu1a1UeIjsdnDWPyZSivt2UbEAjcyWXrHSa7lr1B2pu8MZD1Oh3rUgk8yN1AGxG+/nt6idf5Y6dk4jNgXAMpr3W6t6vdsbirAMu5Vu+xA2J+cCD0np3V21Qvn4Z4HKrzd7MsWtstbL37DZg3E7Dt37eUZug6/j6mbMOndGyLr2Fd6VuQ6oE2Z1PFdw/Lbv5ectOL1NpOXkJXj5O72M9QTgeQNfx8h+qF7dz6j1mJ1Breo4eu0YumU0E212XFrrWUDgVGw4g7k8v/kCraF051DomOp/FddrNjNgspyhsh5sQd2HvVuG7/Pt5Gc19LdQYWMDj1qSEw0YLYvM+CHFnAuCqsCy7EjuNx2Oxlh03rKo4VraxWqPXecIClmuFrBQ32QVeTdj3G3bifSSuB1DpeoW1riZPJrVd1HEg/ZkBwd/hZSQCD33gVPQOmtXr1qq3UcMAV5FuTu2V4zbWVqqncgEtuDv9e3aTelaLl4nS+TQ6KHsfJdAG7bWu5T6dmH0nbZ1roFWLXY2YeFlftIIpY7V/632HuLv23baduT1domLeEtzPNVsLCtiqB/gLsBtXy+XIjeBXMLoVNOw9OswsFBkY7obSLT8PErZtvuD57/0kdp/RWtew04mUDxoFoGQckFSWRlVkRQGDNzJPInb+IkEbB1nWMLRscPnWEcm8NVWsuzt57Kqgsx2BOwHykdZ1loaY6OMlmDK1my0OxVUOzlwoJQKex5bbEQInQNL1g63iWZ2lV0pjYz4ZK3hizHhtsAB7g4Ejf/Ue3rlX4ut6L1BkXaVp65FeSFcqcgVFLFHH5g7ow2+nHyO8zc3rLQsK7jfmHsq2lhUzKqP8LsVBCofU9p329T6TVqfgPkHmHFJPhNwDt8KFtuIc7jsTv3HrAhsbp/V8rKWzWbq2sOJbjmxR+be1wQE8jxUdt/ntIh+mta1HT6asnR8dBi4lmJxN+63M6qoA4AMlfu77nvuR27d5/L6208avTj4Dc2stahmKsFHBWLlW24uVZQpAPblO4dZaTj4lTZ+WoZ6lyGNaO6IreTMQPcQ99i22+0CsDp7XbVdrsOxkD1PWr5q+0LwDhiltYG+3IbCwtuC/rLf0hiahh6Rx1X4y7v34FtidxzNaqpc+ZIHmfn5z5u6v0SjUzRZlnmrrS32TFVZ9uAZgOK8txtue8YvV2i5eo+BRkkv4jY35lgviJvyTkRx5DYnbfyG8CdiQ2mdT6RqmZ4WFlbsQWU+GwWwL8RrYjjYB23Kk+YkzASntpnU+k5WQug+zPXkO16tbYyNQzAcuyqfFXf3h3HntLhECj5HReblYmbVkajy9pxacQXMN2L1h+TMB2AJYeR9Z153Tmv69lNfqlePU4WqhUS5rAQlosdiSq7b7AAbfUy+RAo+ndI6jT1JbmZVlROWGpyK1JXgn/aNbABi4A2YnbffcbcQJlX9EYNusYxsx0sx6a7UKXMbTysZCD9pvvtxPme28t0QKHV0lqOkZZt0WmgrVkvkU45tKL4dlaq6ghT4bBwXGwI94+s4o6Z17A1CrLxRjveTeba2uZUXxypHEhSW4cAD2HLfftL7EDTuXRl9FYD4/tFDWXYKYhV0tG7V+IB4PFSLWPMjh2IOx8jJK/oLVL0dEC8MlKvELZtqeEVrVHBrT3L9wo23I2Pz2222hECB6m0zOycrHyNLWtrMd2YV2OUVwy7EcgG4sOxB2PzHzlZ1bpbqXUG+2soPiVPUwTIsx1qZ2J3IrG+QNiBsxG5G/zmxIga+bovVLdDzK3eoPkYdGEo8QkBqlYEk8R2PIfKfOsdK9QZertZX4bqMmvNRmz7FBVGVhX4aqUVu23M7/AEmw4gUHT+l9ex1xMaz2f2fDtaxbfFbnapR1XdeOyMOfc8jv+6Rtv4P9Xpq44zVv4uNViOTm21LW1alSStfa9CGPutttt+8zaEQKbd0nl/i7IqptT7TJqyV3J+GtagQf4vsz94nP5KZb6clVlq9s23NYhj8FjWEAdviAcfdLjECgdH9G6lpGfR7cU4YqNUr+2W2mwkAAqj+7jgAdwu++48gJf4iAiIgIiICIiAiIgIiICIiAiIgIiICIiAiIgIiICIiAiIgIiICIiAiIgIiICIiAiIgIiIH/2Q=="/>
          <p:cNvSpPr>
            <a:spLocks noChangeAspect="1" noChangeArrowheads="1"/>
          </p:cNvSpPr>
          <p:nvPr userDrawn="1"/>
        </p:nvSpPr>
        <p:spPr bwMode="auto">
          <a:xfrm>
            <a:off x="155575" y="-12192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34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23528" y="404664"/>
            <a:ext cx="1260475" cy="1260475"/>
            <a:chOff x="212409" y="293515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12409" y="293515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5292" y="77915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93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23528" y="404664"/>
            <a:ext cx="1260475" cy="1260475"/>
            <a:chOff x="212409" y="293515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12409" y="293515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5292" y="77915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320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ites.google.com/site/drrtoolsinsoutheastasia/gender-and-diversity/gender-and-diversity-for-resilience-toolkit/building-resilience/disaster-risk-reduction-drr---disaster-management-dm" TargetMode="Externa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543800" cy="647591"/>
          </a:xfrm>
        </p:spPr>
        <p:txBody>
          <a:bodyPr/>
          <a:lstStyle/>
          <a:p>
            <a:r>
              <a:rPr lang="en-GB" dirty="0" smtClean="0"/>
              <a:t>Dignity, Access, Participation and Safety</a:t>
            </a:r>
            <a:br>
              <a:rPr lang="en-GB" dirty="0" smtClean="0"/>
            </a:br>
            <a:r>
              <a:rPr lang="en-GB" dirty="0" smtClean="0"/>
              <a:t> of the </a:t>
            </a:r>
            <a:r>
              <a:rPr lang="id-ID" dirty="0" smtClean="0"/>
              <a:t>E</a:t>
            </a:r>
            <a:r>
              <a:rPr lang="en-GB" dirty="0" err="1" smtClean="0"/>
              <a:t>lderly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0" y="3733800"/>
            <a:ext cx="8001000" cy="1752600"/>
          </a:xfrm>
        </p:spPr>
        <p:txBody>
          <a:bodyPr/>
          <a:lstStyle/>
          <a:p>
            <a:r>
              <a:rPr lang="en-GB" dirty="0" smtClean="0"/>
              <a:t>SEA Regional Gender and Diversity </a:t>
            </a:r>
          </a:p>
          <a:p>
            <a:r>
              <a:rPr lang="en-GB" dirty="0" smtClean="0"/>
              <a:t>Training of Trainers</a:t>
            </a:r>
          </a:p>
          <a:p>
            <a:r>
              <a:rPr lang="en-GB" dirty="0" smtClean="0"/>
              <a:t>5-8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63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Manners </a:t>
            </a:r>
            <a:r>
              <a:rPr lang="en-US" dirty="0" smtClean="0"/>
              <a:t>in which the elderlies can assist the </a:t>
            </a:r>
            <a:r>
              <a:rPr lang="id-ID" dirty="0" smtClean="0"/>
              <a:t>community and the </a:t>
            </a:r>
            <a:r>
              <a:rPr lang="en-US" dirty="0" smtClean="0"/>
              <a:t>National </a:t>
            </a:r>
            <a:r>
              <a:rPr lang="en-US" dirty="0" smtClean="0"/>
              <a:t>Societies</a:t>
            </a:r>
            <a:r>
              <a:rPr lang="en-US" dirty="0">
                <a:solidFill>
                  <a:prstClr val="black"/>
                </a:solidFill>
              </a:rPr>
              <a:t/>
            </a:r>
            <a:br>
              <a:rPr lang="en-US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467600" cy="43434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Resourcefulness due to years of experience</a:t>
            </a:r>
          </a:p>
          <a:p>
            <a:r>
              <a:rPr lang="en-US" sz="2000" dirty="0" smtClean="0"/>
              <a:t>Decision making</a:t>
            </a:r>
          </a:p>
          <a:p>
            <a:r>
              <a:rPr lang="en-US" sz="2000" dirty="0" smtClean="0"/>
              <a:t>Control of assets</a:t>
            </a:r>
          </a:p>
          <a:p>
            <a:r>
              <a:rPr lang="en-US" sz="2000" dirty="0" smtClean="0"/>
              <a:t>Community projects</a:t>
            </a:r>
          </a:p>
          <a:p>
            <a:pPr lvl="1">
              <a:buFontTx/>
              <a:buChar char="-"/>
            </a:pPr>
            <a:r>
              <a:rPr lang="en-US" sz="1800" dirty="0" smtClean="0"/>
              <a:t>Help in the evacuation activities</a:t>
            </a:r>
          </a:p>
          <a:p>
            <a:pPr lvl="1">
              <a:buFontTx/>
              <a:buChar char="-"/>
            </a:pPr>
            <a:r>
              <a:rPr lang="en-US" sz="1800" dirty="0" smtClean="0"/>
              <a:t>Transfer of food.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Many may have lived through disasters before and understand the pattern of disasters</a:t>
            </a:r>
          </a:p>
          <a:p>
            <a:r>
              <a:rPr lang="en-US" sz="2000" dirty="0" smtClean="0"/>
              <a:t>Experience of building up effective coping strategies or survival systems during and after disasters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206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Manners </a:t>
            </a:r>
            <a:r>
              <a:rPr lang="en-US" dirty="0"/>
              <a:t>in which the elderlies can assist the </a:t>
            </a:r>
            <a:r>
              <a:rPr lang="id-ID" dirty="0" smtClean="0"/>
              <a:t>community and the </a:t>
            </a:r>
            <a:r>
              <a:rPr lang="en-US" dirty="0" smtClean="0"/>
              <a:t>National </a:t>
            </a:r>
            <a:r>
              <a:rPr lang="en-US" dirty="0"/>
              <a:t>Societies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7086600" cy="3886200"/>
          </a:xfrm>
        </p:spPr>
        <p:txBody>
          <a:bodyPr/>
          <a:lstStyle/>
          <a:p>
            <a:pPr algn="just"/>
            <a:r>
              <a:rPr lang="en-US" sz="2000" dirty="0" smtClean="0"/>
              <a:t>Knowledge of traditional or alternative medicines, which can </a:t>
            </a:r>
            <a:r>
              <a:rPr lang="en-US" sz="2000" dirty="0"/>
              <a:t>be vital to the development of the </a:t>
            </a:r>
            <a:r>
              <a:rPr lang="en-US" sz="2000" dirty="0" smtClean="0"/>
              <a:t>community</a:t>
            </a:r>
          </a:p>
          <a:p>
            <a:endParaRPr lang="en-US" sz="2000" dirty="0"/>
          </a:p>
          <a:p>
            <a:pPr algn="just"/>
            <a:r>
              <a:rPr lang="en-US" sz="2000" dirty="0"/>
              <a:t>In </a:t>
            </a:r>
            <a:r>
              <a:rPr lang="en-US" sz="2000" dirty="0" smtClean="0"/>
              <a:t>some communities </a:t>
            </a:r>
            <a:r>
              <a:rPr lang="en-US" sz="2000" dirty="0"/>
              <a:t>the elderly may have control over household </a:t>
            </a:r>
            <a:r>
              <a:rPr lang="en-US" sz="2000" dirty="0" smtClean="0"/>
              <a:t>assets and therefore play a key role in building back livelihoods</a:t>
            </a:r>
          </a:p>
          <a:p>
            <a:endParaRPr lang="en-US" sz="2000" dirty="0"/>
          </a:p>
          <a:p>
            <a:pPr algn="just"/>
            <a:r>
              <a:rPr lang="en-US" sz="2000" dirty="0" smtClean="0"/>
              <a:t>Elderly members of the community may </a:t>
            </a:r>
            <a:r>
              <a:rPr lang="en-US" sz="2000" dirty="0"/>
              <a:t>be the main decision </a:t>
            </a:r>
            <a:r>
              <a:rPr lang="en-US" sz="2000" dirty="0" smtClean="0"/>
              <a:t>makers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1938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What can we do ...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01000" cy="41910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Before a disaster</a:t>
            </a:r>
            <a:r>
              <a:rPr lang="en-US" sz="2000" dirty="0" smtClean="0"/>
              <a:t>, include the elderly in all disaster preparedness and disaster risk reduction activities e.g. mapping, analysis, planning, implementation and reporting </a:t>
            </a:r>
          </a:p>
          <a:p>
            <a:endParaRPr lang="en-US" sz="2000" dirty="0" smtClean="0"/>
          </a:p>
          <a:p>
            <a:r>
              <a:rPr lang="en-US" sz="2000" dirty="0" smtClean="0"/>
              <a:t>Encourage staff and volunteers to view older people in the community as having capacities and develop processes to harness and build on these capacities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After a disaster, </a:t>
            </a:r>
            <a:r>
              <a:rPr lang="en-US" sz="2000" dirty="0" smtClean="0"/>
              <a:t>ensure elderly people can access evacuation centers and that they can attend relief distribution points. It is important to make provisions to reduce barriers to this. 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394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1828800"/>
            <a:ext cx="7391400" cy="3962400"/>
          </a:xfrm>
        </p:spPr>
        <p:txBody>
          <a:bodyPr/>
          <a:lstStyle/>
          <a:p>
            <a:pPr marL="0" indent="0">
              <a:buNone/>
            </a:pPr>
            <a:endParaRPr lang="id-ID" sz="2000" dirty="0"/>
          </a:p>
          <a:p>
            <a:pPr marL="0" indent="0">
              <a:buNone/>
            </a:pPr>
            <a:r>
              <a:rPr lang="en-US" sz="2800" dirty="0" smtClean="0"/>
              <a:t>Important </a:t>
            </a:r>
            <a:r>
              <a:rPr lang="en-US" sz="2800" dirty="0" smtClean="0"/>
              <a:t>step to </a:t>
            </a:r>
            <a:r>
              <a:rPr lang="en-US" sz="2800" dirty="0" smtClean="0"/>
              <a:t>take</a:t>
            </a:r>
            <a:r>
              <a:rPr lang="id-ID" sz="2800" dirty="0" smtClean="0"/>
              <a:t> </a:t>
            </a:r>
            <a:r>
              <a:rPr lang="id-ID" sz="2800" dirty="0" smtClean="0">
                <a:solidFill>
                  <a:srgbClr val="FF0000"/>
                </a:solidFill>
              </a:rPr>
              <a:t>during disaster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- Assessment </a:t>
            </a:r>
            <a:r>
              <a:rPr lang="id-ID" sz="2800" dirty="0" smtClean="0"/>
              <a:t>needs to be carried out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- </a:t>
            </a:r>
            <a:r>
              <a:rPr lang="id-ID" sz="2800" dirty="0" smtClean="0"/>
              <a:t>E</a:t>
            </a:r>
            <a:r>
              <a:rPr lang="en-US" sz="2800" dirty="0" err="1" smtClean="0"/>
              <a:t>lderlies</a:t>
            </a:r>
            <a:r>
              <a:rPr lang="en-US" sz="2800" dirty="0" smtClean="0"/>
              <a:t>’ need were not excluded before and during  disaster</a:t>
            </a:r>
          </a:p>
          <a:p>
            <a:pPr marL="0" indent="0">
              <a:buNone/>
            </a:pPr>
            <a:r>
              <a:rPr lang="en-US" sz="2000" dirty="0" smtClean="0"/>
              <a:t>. 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28800" y="350838"/>
            <a:ext cx="6858000" cy="1143000"/>
          </a:xfrm>
        </p:spPr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What can we do ...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91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696200" cy="4038600"/>
          </a:xfrm>
        </p:spPr>
        <p:txBody>
          <a:bodyPr/>
          <a:lstStyle/>
          <a:p>
            <a:pPr marL="0" indent="0">
              <a:buNone/>
            </a:pPr>
            <a:r>
              <a:rPr lang="en-GB" i="1" dirty="0" smtClean="0"/>
              <a:t>Elderlies are valuable part of the communities and National Societies</a:t>
            </a:r>
          </a:p>
          <a:p>
            <a:pPr marL="0" indent="0">
              <a:buNone/>
            </a:pPr>
            <a:endParaRPr lang="en-GB" i="1" dirty="0" smtClean="0"/>
          </a:p>
          <a:p>
            <a:r>
              <a:rPr lang="en-GB" i="1" dirty="0" smtClean="0"/>
              <a:t>One of the vulnerable groups that must not be neglected.</a:t>
            </a:r>
          </a:p>
          <a:p>
            <a:r>
              <a:rPr lang="en-GB" i="1" dirty="0" smtClean="0"/>
              <a:t>They must be socially included in every phase from planning to implementation.</a:t>
            </a:r>
          </a:p>
          <a:p>
            <a:r>
              <a:rPr lang="en-GB" i="1" dirty="0" smtClean="0"/>
              <a:t>They are assets of the community.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9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and Diversity for Resilience Resource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7467600" cy="4191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internal and external resources on inclusion of the elderly in DRR/DM follow this link: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743200"/>
            <a:ext cx="3048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Link: 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hlinkClick r:id="rId2"/>
              </a:rPr>
              <a:t>https://sites.google.com/site/drrtoolsinsoutheastasia/gender-and-diversity/gender-and-diversity-for-resilience-toolkit/building-resilience/disaster-risk-reduction-drr---</a:t>
            </a:r>
            <a:r>
              <a:rPr lang="en-US" dirty="0" smtClean="0">
                <a:solidFill>
                  <a:prstClr val="black"/>
                </a:solidFill>
                <a:hlinkClick r:id="rId2"/>
              </a:rPr>
              <a:t>disaster-management-dm</a:t>
            </a:r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812" y="2286000"/>
            <a:ext cx="2291127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895600"/>
            <a:ext cx="2253278" cy="270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56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38400"/>
            <a:ext cx="3276600" cy="2514600"/>
          </a:xfrm>
        </p:spPr>
        <p:txBody>
          <a:bodyPr/>
          <a:lstStyle/>
          <a:p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sz="3000" b="1" dirty="0"/>
              <a:t>A</a:t>
            </a:r>
            <a:r>
              <a:rPr lang="en-US" sz="3000" b="1" dirty="0" smtClean="0"/>
              <a:t>ny questions?</a:t>
            </a:r>
            <a:endParaRPr lang="en-US" sz="3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67000"/>
            <a:ext cx="17621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0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 algn="ctr">
              <a:buNone/>
            </a:pPr>
            <a:r>
              <a:rPr lang="id-ID" sz="4800" b="1" dirty="0" smtClean="0"/>
              <a:t>THANK YOU </a:t>
            </a:r>
            <a:r>
              <a:rPr lang="id-ID" sz="4800" b="1" dirty="0" smtClean="0">
                <a:sym typeface="Wingdings" pitchFamily="2" charset="2"/>
              </a:rPr>
              <a:t></a:t>
            </a:r>
            <a:endParaRPr lang="id-ID" sz="4800" b="1" dirty="0"/>
          </a:p>
        </p:txBody>
      </p:sp>
    </p:spTree>
    <p:extLst>
      <p:ext uri="{BB962C8B-B14F-4D97-AF65-F5344CB8AC3E}">
        <p14:creationId xmlns:p14="http://schemas.microsoft.com/office/powerpoint/2010/main" val="82448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68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ession learning objectives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1910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 smtClean="0"/>
              <a:t>By </a:t>
            </a:r>
            <a:r>
              <a:rPr lang="en-US" b="1" i="1" dirty="0"/>
              <a:t>the end of the session, participants will be able </a:t>
            </a:r>
            <a:endParaRPr lang="id-ID" b="1" i="1" dirty="0" smtClean="0"/>
          </a:p>
          <a:p>
            <a:pPr marL="457200" indent="-457200">
              <a:buAutoNum type="arabicPeriod"/>
            </a:pPr>
            <a:r>
              <a:rPr lang="en-US" b="1" i="1" dirty="0" smtClean="0"/>
              <a:t>to </a:t>
            </a:r>
            <a:r>
              <a:rPr lang="en-US" b="1" i="1" dirty="0"/>
              <a:t>recognize the vulnerabilities </a:t>
            </a:r>
            <a:r>
              <a:rPr lang="en-US" b="1" i="1" dirty="0" smtClean="0"/>
              <a:t>and</a:t>
            </a:r>
            <a:r>
              <a:rPr lang="id-ID" b="1" i="1" dirty="0" smtClean="0"/>
              <a:t> to identify the capacity of the elderlies</a:t>
            </a:r>
            <a:r>
              <a:rPr lang="en-US" b="1" i="1" dirty="0" smtClean="0"/>
              <a:t> </a:t>
            </a:r>
            <a:endParaRPr lang="id-ID" b="1" i="1" dirty="0" smtClean="0"/>
          </a:p>
          <a:p>
            <a:pPr marL="457200" indent="-457200">
              <a:buAutoNum type="arabicPeriod"/>
            </a:pPr>
            <a:r>
              <a:rPr lang="en-US" b="1" i="1" dirty="0" smtClean="0"/>
              <a:t>to </a:t>
            </a:r>
            <a:r>
              <a:rPr lang="en-US" b="1" i="1" dirty="0"/>
              <a:t>suggest ways in which the elderlies could participate in the disaster management </a:t>
            </a:r>
            <a:r>
              <a:rPr lang="en-US" b="1" i="1" dirty="0" smtClean="0"/>
              <a:t>program </a:t>
            </a:r>
            <a:r>
              <a:rPr lang="en-US" b="1" i="1" dirty="0"/>
              <a:t>of the National Societies</a:t>
            </a:r>
            <a:r>
              <a:rPr lang="en-US" b="1" i="1" dirty="0" smtClean="0"/>
              <a:t>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40499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Aging populations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1910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In Southeast </a:t>
            </a:r>
            <a:r>
              <a:rPr lang="en-US" sz="2000" dirty="0"/>
              <a:t>A</a:t>
            </a:r>
            <a:r>
              <a:rPr lang="en-US" sz="2000" dirty="0" smtClean="0"/>
              <a:t>sia, and globally there are a number of countries that have increasing aging populations. </a:t>
            </a:r>
          </a:p>
          <a:p>
            <a:endParaRPr lang="en-US" sz="2000" dirty="0" smtClean="0"/>
          </a:p>
          <a:p>
            <a:r>
              <a:rPr lang="en-US" sz="2000" dirty="0" smtClean="0"/>
              <a:t>We know that disasters impact people in different ways and they will have </a:t>
            </a:r>
            <a:r>
              <a:rPr lang="en-US" sz="2000" dirty="0"/>
              <a:t>different needs during and after an </a:t>
            </a:r>
            <a:r>
              <a:rPr lang="en-US" sz="2000" dirty="0" smtClean="0"/>
              <a:t>emergency.</a:t>
            </a:r>
          </a:p>
          <a:p>
            <a:endParaRPr lang="en-US" sz="2000" dirty="0"/>
          </a:p>
          <a:p>
            <a:r>
              <a:rPr lang="en-US" sz="2000" dirty="0" smtClean="0"/>
              <a:t>The elderly are one of the most vulnerable groups in disasters.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923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191000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800" b="1" dirty="0" smtClean="0"/>
              <a:t>DOCUMENTARY </a:t>
            </a:r>
          </a:p>
          <a:p>
            <a:pPr marL="0" indent="0" algn="ctr">
              <a:buNone/>
            </a:pPr>
            <a:r>
              <a:rPr lang="en-US" sz="4800" b="1" dirty="0" smtClean="0"/>
              <a:t>PART 1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14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620000" cy="4038600"/>
          </a:xfrm>
        </p:spPr>
        <p:txBody>
          <a:bodyPr/>
          <a:lstStyle/>
          <a:p>
            <a:pPr marL="0" indent="0">
              <a:buNone/>
            </a:pPr>
            <a:r>
              <a:rPr lang="id-ID" sz="2400" dirty="0" smtClean="0">
                <a:solidFill>
                  <a:prstClr val="black"/>
                </a:solidFill>
              </a:rPr>
              <a:t>3</a:t>
            </a:r>
            <a:r>
              <a:rPr lang="en-GB" sz="2400" dirty="0" smtClean="0">
                <a:solidFill>
                  <a:prstClr val="black"/>
                </a:solidFill>
              </a:rPr>
              <a:t> </a:t>
            </a:r>
            <a:r>
              <a:rPr lang="en-GB" sz="2400" dirty="0" smtClean="0">
                <a:solidFill>
                  <a:prstClr val="black"/>
                </a:solidFill>
              </a:rPr>
              <a:t>minutes discussions</a:t>
            </a:r>
          </a:p>
          <a:p>
            <a:pPr marL="0" indent="0">
              <a:buNone/>
            </a:pPr>
            <a:endParaRPr lang="en-GB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400" dirty="0" err="1" smtClean="0">
                <a:solidFill>
                  <a:prstClr val="black"/>
                </a:solidFill>
              </a:rPr>
              <a:t>i</a:t>
            </a:r>
            <a:r>
              <a:rPr lang="en-GB" sz="2400" dirty="0" smtClean="0">
                <a:solidFill>
                  <a:prstClr val="black"/>
                </a:solidFill>
              </a:rPr>
              <a:t>. Vulnerabilities of the </a:t>
            </a:r>
            <a:r>
              <a:rPr lang="id-ID" sz="2400" dirty="0" smtClean="0">
                <a:solidFill>
                  <a:prstClr val="black"/>
                </a:solidFill>
              </a:rPr>
              <a:t>elderly </a:t>
            </a:r>
            <a:r>
              <a:rPr lang="id-ID" sz="2400" dirty="0" smtClean="0">
                <a:solidFill>
                  <a:prstClr val="black"/>
                </a:solidFill>
              </a:rPr>
              <a:t>in disaster</a:t>
            </a:r>
            <a:endParaRPr lang="en-GB" sz="2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prstClr val="black"/>
                </a:solidFill>
              </a:rPr>
              <a:t>ii. How they can contribute in Disaster </a:t>
            </a:r>
            <a:r>
              <a:rPr lang="en-GB" sz="2400" dirty="0" smtClean="0">
                <a:solidFill>
                  <a:prstClr val="black"/>
                </a:solidFill>
              </a:rPr>
              <a:t>Management</a:t>
            </a:r>
            <a:endParaRPr lang="en-GB" sz="2400" dirty="0" smtClean="0">
              <a:solidFill>
                <a:prstClr val="black"/>
              </a:solidFill>
            </a:endParaRPr>
          </a:p>
          <a:p>
            <a:pPr marL="457200" indent="-457200">
              <a:buAutoNum type="arabicPeriod"/>
            </a:pPr>
            <a:endParaRPr lang="en-GB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id-ID" sz="2400" dirty="0" smtClean="0">
                <a:solidFill>
                  <a:prstClr val="black"/>
                </a:solidFill>
              </a:rPr>
              <a:t>4</a:t>
            </a:r>
            <a:r>
              <a:rPr lang="en-GB" sz="2400" dirty="0" smtClean="0">
                <a:solidFill>
                  <a:prstClr val="black"/>
                </a:solidFill>
              </a:rPr>
              <a:t> groups</a:t>
            </a:r>
            <a:r>
              <a:rPr lang="id-ID" sz="2400" dirty="0" smtClean="0">
                <a:solidFill>
                  <a:prstClr val="black"/>
                </a:solidFill>
              </a:rPr>
              <a:t> : choose a rapporteur from each group</a:t>
            </a:r>
            <a:endParaRPr lang="en-GB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8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191000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800" b="1" dirty="0" smtClean="0"/>
              <a:t>DOCUMENTARY </a:t>
            </a:r>
          </a:p>
          <a:p>
            <a:pPr marL="0" indent="0" algn="ctr">
              <a:buNone/>
            </a:pPr>
            <a:r>
              <a:rPr lang="en-US" sz="4800" b="1" dirty="0" smtClean="0"/>
              <a:t>PART 2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632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points from the documentary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191000"/>
          </a:xfrm>
        </p:spPr>
        <p:txBody>
          <a:bodyPr/>
          <a:lstStyle/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Vietnam</a:t>
            </a:r>
          </a:p>
          <a:p>
            <a:r>
              <a:rPr lang="en-US" sz="2000" dirty="0" smtClean="0"/>
              <a:t>60 </a:t>
            </a:r>
            <a:r>
              <a:rPr lang="en-US" sz="2000" dirty="0" err="1" smtClean="0"/>
              <a:t>yrs</a:t>
            </a:r>
            <a:r>
              <a:rPr lang="en-US" sz="2000" dirty="0" smtClean="0"/>
              <a:t> old and above – 10% of the population</a:t>
            </a:r>
          </a:p>
          <a:p>
            <a:r>
              <a:rPr lang="en-US" sz="2000" dirty="0" smtClean="0"/>
              <a:t>73% - rural / isolated areas &amp; no children or others to care for them.</a:t>
            </a:r>
          </a:p>
          <a:p>
            <a:r>
              <a:rPr lang="en-US" sz="2000" dirty="0" smtClean="0"/>
              <a:t>65</a:t>
            </a:r>
            <a:r>
              <a:rPr lang="en-US" sz="2000" dirty="0" smtClean="0"/>
              <a:t>% of human loss during disasters.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Japan Tsunami</a:t>
            </a:r>
          </a:p>
          <a:p>
            <a:r>
              <a:rPr lang="en-US" sz="2000" dirty="0" smtClean="0"/>
              <a:t>70% of </a:t>
            </a:r>
            <a:r>
              <a:rPr lang="en-US" sz="2000" dirty="0" smtClean="0"/>
              <a:t>victims</a:t>
            </a:r>
            <a:r>
              <a:rPr lang="id-ID" sz="2000" dirty="0"/>
              <a:t> </a:t>
            </a:r>
            <a:r>
              <a:rPr lang="id-ID" sz="2000" dirty="0" smtClean="0"/>
              <a:t>are elderlies</a:t>
            </a: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32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422100"/>
            <a:ext cx="6629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Vulnerability factors </a:t>
            </a:r>
            <a:r>
              <a:rPr lang="en-US" sz="2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elderly during disasters</a:t>
            </a:r>
            <a:endParaRPr lang="en-US" sz="26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1828800"/>
            <a:ext cx="7391400" cy="3962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There are a number of factors that increase the vulnerability of the elderly to disasters: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Directions </a:t>
            </a:r>
            <a:r>
              <a:rPr lang="en-US" sz="2000" dirty="0" smtClean="0"/>
              <a:t>to the evacuation </a:t>
            </a:r>
            <a:r>
              <a:rPr lang="id-ID" sz="2000" dirty="0" smtClean="0"/>
              <a:t>sites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Could not withstand long term disaster 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Exclusion / isolated in rural areas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1185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422100"/>
            <a:ext cx="6629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Vulnerability factors </a:t>
            </a:r>
            <a:r>
              <a:rPr lang="en-US" sz="2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2600" b="1" i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elderl</a:t>
            </a:r>
            <a:r>
              <a:rPr lang="id-ID" sz="2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</a:t>
            </a:r>
            <a:r>
              <a:rPr lang="en-US" sz="2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US" sz="2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disasters</a:t>
            </a:r>
            <a:endParaRPr lang="en-US" sz="26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600200"/>
            <a:ext cx="7467600" cy="4191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1066800" y="1600200"/>
            <a:ext cx="7620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085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2706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706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706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Older people get weaker and slower and are more likely to have complications with their health</a:t>
            </a:r>
          </a:p>
          <a:p>
            <a:endParaRPr lang="en-US" sz="2000" dirty="0"/>
          </a:p>
          <a:p>
            <a:r>
              <a:rPr lang="en-US" sz="2000" dirty="0" smtClean="0"/>
              <a:t>Older people may lack mobility, hearing, sight and are therefore would be more dependent on assistance</a:t>
            </a:r>
          </a:p>
          <a:p>
            <a:endParaRPr lang="en-US" sz="2000" dirty="0"/>
          </a:p>
          <a:p>
            <a:r>
              <a:rPr lang="en-US" sz="2000" dirty="0" smtClean="0"/>
              <a:t>Elderly people with disabilities, can be even more prone to </a:t>
            </a:r>
            <a:r>
              <a:rPr lang="en-US" sz="2000" dirty="0"/>
              <a:t>vulnerabilities </a:t>
            </a:r>
            <a:r>
              <a:rPr lang="en-US" sz="2000" dirty="0" smtClean="0"/>
              <a:t>(this highlights another </a:t>
            </a:r>
            <a:r>
              <a:rPr lang="en-US" sz="2000" dirty="0"/>
              <a:t>interaction between aspects of </a:t>
            </a:r>
            <a:r>
              <a:rPr lang="en-US" sz="2000" dirty="0" smtClean="0"/>
              <a:t>diversity)</a:t>
            </a:r>
          </a:p>
          <a:p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5617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FRC_2011 presentation-EN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IFRC_2011 presentation-EN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650</Words>
  <Application>Microsoft Office PowerPoint</Application>
  <PresentationFormat>On-screen Show (4:3)</PresentationFormat>
  <Paragraphs>119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1_Office Theme</vt:lpstr>
      <vt:lpstr>IFRC_2011 presentation-EN</vt:lpstr>
      <vt:lpstr>1_IFRC_2011 presentation-EN</vt:lpstr>
      <vt:lpstr>Dignity, Access, Participation and Safety  of the Elderly</vt:lpstr>
      <vt:lpstr>Session learning objectives</vt:lpstr>
      <vt:lpstr>Aging populations</vt:lpstr>
      <vt:lpstr>PowerPoint Presentation</vt:lpstr>
      <vt:lpstr>Group Work</vt:lpstr>
      <vt:lpstr>PowerPoint Presentation</vt:lpstr>
      <vt:lpstr>Main points from the documentary</vt:lpstr>
      <vt:lpstr>PowerPoint Presentation</vt:lpstr>
      <vt:lpstr>PowerPoint Presentation</vt:lpstr>
      <vt:lpstr> Manners in which the elderlies can assist the community and the National Societies </vt:lpstr>
      <vt:lpstr>Manners in which the elderlies can assist the community and the National Societies</vt:lpstr>
      <vt:lpstr>What can we do ...</vt:lpstr>
      <vt:lpstr>What can we do ...</vt:lpstr>
      <vt:lpstr>Conclusion </vt:lpstr>
      <vt:lpstr>Gender and Diversity for Resilience Resource Library</vt:lpstr>
      <vt:lpstr>PowerPoint Presentation</vt:lpstr>
      <vt:lpstr>PowerPoint Presentation</vt:lpstr>
      <vt:lpstr>PowerPoint Presentation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Inclusion of the elderly in disasters</dc:title>
  <dc:creator>Christina Haneef</dc:creator>
  <cp:lastModifiedBy>Andreane Tampubolon</cp:lastModifiedBy>
  <cp:revision>55</cp:revision>
  <cp:lastPrinted>2015-10-01T14:23:13Z</cp:lastPrinted>
  <dcterms:created xsi:type="dcterms:W3CDTF">2015-09-17T03:16:56Z</dcterms:created>
  <dcterms:modified xsi:type="dcterms:W3CDTF">2015-10-06T09:07:37Z</dcterms:modified>
</cp:coreProperties>
</file>