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0" r:id="rId2"/>
    <p:sldMasterId id="2147483680" r:id="rId3"/>
  </p:sldMasterIdLst>
  <p:notesMasterIdLst>
    <p:notesMasterId r:id="rId9"/>
  </p:notesMasterIdLst>
  <p:sldIdLst>
    <p:sldId id="257" r:id="rId4"/>
    <p:sldId id="268" r:id="rId5"/>
    <p:sldId id="259" r:id="rId6"/>
    <p:sldId id="267" r:id="rId7"/>
    <p:sldId id="26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3" d="100"/>
          <a:sy n="63" d="100"/>
        </p:scale>
        <p:origin x="-162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DB2134-E61D-41E3-A0A2-CA6DEA324C36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4C4EAF-9924-4312-81F4-251697908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98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A6445-0D3E-45D5-BE17-09EB1B07718E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796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 withou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38100"/>
            <a:ext cx="8839200" cy="5753100"/>
          </a:xfrm>
          <a:prstGeom prst="rect">
            <a:avLst/>
          </a:prstGeom>
          <a:solidFill>
            <a:srgbClr val="66584E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5" name="Group 11"/>
          <p:cNvGrpSpPr>
            <a:grpSpLocks/>
          </p:cNvGrpSpPr>
          <p:nvPr userDrawn="1"/>
        </p:nvGrpSpPr>
        <p:grpSpPr bwMode="auto">
          <a:xfrm>
            <a:off x="304800" y="304800"/>
            <a:ext cx="1260475" cy="1260475"/>
            <a:chOff x="193688" y="193688"/>
            <a:chExt cx="1260000" cy="1260000"/>
          </a:xfrm>
        </p:grpSpPr>
        <p:sp>
          <p:nvSpPr>
            <p:cNvPr id="6" name="Oval 5"/>
            <p:cNvSpPr/>
            <p:nvPr userDrawn="1"/>
          </p:nvSpPr>
          <p:spPr>
            <a:xfrm>
              <a:off x="193688" y="193688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7" name="TextBox 6"/>
            <p:cNvSpPr txBox="1"/>
            <p:nvPr userDrawn="1"/>
          </p:nvSpPr>
          <p:spPr>
            <a:xfrm>
              <a:off x="253943" y="669856"/>
              <a:ext cx="1144157" cy="307661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US" sz="10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Gender and Diversity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667000"/>
            <a:ext cx="7543800" cy="647591"/>
          </a:xfrm>
        </p:spPr>
        <p:txBody>
          <a:bodyPr/>
          <a:lstStyle>
            <a:lvl1pPr algn="r"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Addressing Gender and Diversity Equality within Community Safety and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90600" y="3733800"/>
            <a:ext cx="72390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 b="1">
                <a:solidFill>
                  <a:srgbClr val="54181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IFRC Southeast Asia Regional Delegation</a:t>
            </a:r>
          </a:p>
          <a:p>
            <a:r>
              <a:rPr lang="en-GB" dirty="0" smtClean="0"/>
              <a:t>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872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 withou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8839200" cy="5753100"/>
          </a:xfrm>
          <a:prstGeom prst="rect">
            <a:avLst/>
          </a:prstGeom>
          <a:solidFill>
            <a:srgbClr val="66584E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819400"/>
            <a:ext cx="7239000" cy="647591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2390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 b="1">
                <a:solidFill>
                  <a:srgbClr val="54181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grpSp>
        <p:nvGrpSpPr>
          <p:cNvPr id="8" name="Group 11"/>
          <p:cNvGrpSpPr>
            <a:grpSpLocks/>
          </p:cNvGrpSpPr>
          <p:nvPr userDrawn="1"/>
        </p:nvGrpSpPr>
        <p:grpSpPr bwMode="auto">
          <a:xfrm>
            <a:off x="323528" y="476672"/>
            <a:ext cx="1260475" cy="1260475"/>
            <a:chOff x="60067" y="213153"/>
            <a:chExt cx="1260000" cy="1260000"/>
          </a:xfrm>
        </p:grpSpPr>
        <p:sp>
          <p:nvSpPr>
            <p:cNvPr id="9" name="Oval 8"/>
            <p:cNvSpPr/>
            <p:nvPr/>
          </p:nvSpPr>
          <p:spPr>
            <a:xfrm>
              <a:off x="60067" y="213153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32048" y="656346"/>
              <a:ext cx="1144157" cy="307661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US" sz="10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Gender and Diversity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628357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00670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457200" y="1676400"/>
            <a:ext cx="3352800" cy="4191000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 smtClean="0"/>
              <a:t>Click icon to add chart</a:t>
            </a:r>
            <a:endParaRPr lang="en-GB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959770" y="1676400"/>
            <a:ext cx="47244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3239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828800" y="2895600"/>
            <a:ext cx="6858000" cy="2971800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828800" y="1631732"/>
            <a:ext cx="6858000" cy="114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9213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81090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399"/>
            <a:ext cx="4040188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51075"/>
            <a:ext cx="4040188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76399"/>
            <a:ext cx="4041775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51075"/>
            <a:ext cx="4041775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47571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contac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52400" y="152400"/>
            <a:ext cx="8839200" cy="6553200"/>
            <a:chOff x="152400" y="76200"/>
            <a:chExt cx="8839200" cy="6553200"/>
          </a:xfrm>
        </p:grpSpPr>
        <p:sp>
          <p:nvSpPr>
            <p:cNvPr id="3" name="Rectangle 2"/>
            <p:cNvSpPr/>
            <p:nvPr/>
          </p:nvSpPr>
          <p:spPr>
            <a:xfrm>
              <a:off x="152400" y="76200"/>
              <a:ext cx="8839200" cy="6553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152400" y="76200"/>
              <a:ext cx="8839200" cy="5029200"/>
            </a:xfrm>
            <a:prstGeom prst="rect">
              <a:avLst/>
            </a:prstGeom>
            <a:solidFill>
              <a:srgbClr val="CF1C2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33400" y="498475"/>
              <a:ext cx="4724400" cy="3693319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FOR FURTHER INFORMATION ON GENDER, 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PLEASE CONTACT:</a:t>
              </a:r>
            </a:p>
            <a:p>
              <a:pPr>
                <a:defRPr/>
              </a:pPr>
              <a:endParaRPr lang="en-US" sz="2000" b="1" baseline="30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IFRC GENDER ADVISOR, MENA ZONE</a:t>
              </a:r>
            </a:p>
            <a:p>
              <a:pPr>
                <a:defRPr/>
              </a:pPr>
              <a:r>
                <a:rPr lang="en-US" sz="2000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JESSICA CADESKY</a:t>
              </a:r>
              <a:br>
                <a:rPr lang="en-US" sz="2000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TEL. : +961 71 802 484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EMAIL: jessica.cadesky@ifrc.org</a:t>
              </a:r>
            </a:p>
            <a:p>
              <a:pPr>
                <a:defRPr/>
              </a:pPr>
              <a:endParaRPr lang="en-US" sz="2000" b="1" baseline="30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THIS PRESENTATION IS PUBLISHED BY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INTERNATIONAL FEDERATION OF </a:t>
              </a:r>
              <a:b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RED CROSS AND RED CRESCENT SOCIETIES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P.O. BOX 372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CH-1211 GENEVA 19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SWITZERLAND</a:t>
              </a:r>
            </a:p>
            <a:p>
              <a:pPr>
                <a:defRPr/>
              </a:pPr>
              <a:endParaRPr lang="en-US" sz="2000" b="1" baseline="30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TEL.: +41 22 730 42 22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FAX.: +41 22 733 03 95</a:t>
              </a:r>
              <a:endParaRPr lang="en-US" sz="2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6" name="Picture 15" descr="SLCM-icons logo-EN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7200" y="5486400"/>
              <a:ext cx="1905000" cy="9830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16" descr="IFRC_logo_EN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715000" y="6096000"/>
              <a:ext cx="3157728" cy="2958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1035947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3630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3877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 withou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8839200" cy="5753100"/>
          </a:xfrm>
          <a:prstGeom prst="rect">
            <a:avLst/>
          </a:prstGeom>
          <a:solidFill>
            <a:srgbClr val="66584E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819400"/>
            <a:ext cx="7239000" cy="647591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2390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 b="1">
                <a:solidFill>
                  <a:srgbClr val="54181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grpSp>
        <p:nvGrpSpPr>
          <p:cNvPr id="8" name="Group 11"/>
          <p:cNvGrpSpPr>
            <a:grpSpLocks/>
          </p:cNvGrpSpPr>
          <p:nvPr userDrawn="1"/>
        </p:nvGrpSpPr>
        <p:grpSpPr bwMode="auto">
          <a:xfrm>
            <a:off x="323528" y="476672"/>
            <a:ext cx="1260475" cy="1260475"/>
            <a:chOff x="60067" y="213153"/>
            <a:chExt cx="1260000" cy="1260000"/>
          </a:xfrm>
        </p:grpSpPr>
        <p:sp>
          <p:nvSpPr>
            <p:cNvPr id="9" name="Oval 8"/>
            <p:cNvSpPr/>
            <p:nvPr/>
          </p:nvSpPr>
          <p:spPr>
            <a:xfrm>
              <a:off x="60067" y="213153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32048" y="656346"/>
              <a:ext cx="1144157" cy="307661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US" sz="10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Gender and Diversity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981345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4998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36159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457200" y="1676400"/>
            <a:ext cx="3352800" cy="4191000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 smtClean="0"/>
              <a:t>Click icon to add chart</a:t>
            </a:r>
            <a:endParaRPr lang="en-GB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959770" y="1676400"/>
            <a:ext cx="47244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0714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828800" y="2895600"/>
            <a:ext cx="6858000" cy="2971800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828800" y="1631732"/>
            <a:ext cx="6858000" cy="114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46927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8428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399"/>
            <a:ext cx="4040188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51075"/>
            <a:ext cx="4040188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76399"/>
            <a:ext cx="4041775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51075"/>
            <a:ext cx="4041775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3663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contac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52400" y="152400"/>
            <a:ext cx="8839200" cy="6553200"/>
            <a:chOff x="152400" y="76200"/>
            <a:chExt cx="8839200" cy="6553200"/>
          </a:xfrm>
        </p:grpSpPr>
        <p:sp>
          <p:nvSpPr>
            <p:cNvPr id="3" name="Rectangle 2"/>
            <p:cNvSpPr/>
            <p:nvPr/>
          </p:nvSpPr>
          <p:spPr>
            <a:xfrm>
              <a:off x="152400" y="76200"/>
              <a:ext cx="8839200" cy="6553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152400" y="76200"/>
              <a:ext cx="8839200" cy="5029200"/>
            </a:xfrm>
            <a:prstGeom prst="rect">
              <a:avLst/>
            </a:prstGeom>
            <a:solidFill>
              <a:srgbClr val="CF1C2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33400" y="498475"/>
              <a:ext cx="4724400" cy="4206280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r>
                <a:rPr lang="en-US" sz="2000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FOR FURTHER INFORMATION ON </a:t>
              </a:r>
              <a:r>
                <a:rPr lang="en-US" sz="2000" baseline="30000" dirty="0" smtClean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GENDER AND DIVERSITY</a:t>
              </a:r>
            </a:p>
            <a:p>
              <a:pPr>
                <a:defRPr/>
              </a:pPr>
              <a:r>
                <a:rPr lang="en-US" sz="2000" baseline="30000" dirty="0" smtClean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en-US" sz="2000" baseline="30000" dirty="0">
                <a:solidFill>
                  <a:srgbClr val="E8C7B0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PLEASE CONTACT:</a:t>
              </a:r>
            </a:p>
            <a:p>
              <a:pPr>
                <a:defRPr/>
              </a:pPr>
              <a:r>
                <a:rPr lang="en-US" sz="2000" dirty="0" smtClea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</a:t>
              </a:r>
            </a:p>
            <a:p>
              <a:pPr>
                <a:defRPr/>
              </a:pPr>
              <a:r>
                <a:rPr lang="en-US" sz="2000" b="1" baseline="30000" dirty="0" smtClean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IFRC GENDER AND DIVERSITY OFFICER, SOUTH EAST ASIA REGIONAL DELEGATION</a:t>
              </a:r>
              <a:r>
                <a:rPr lang="en-US" sz="2000" baseline="30000" dirty="0" smtClea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/>
              </a:r>
              <a:br>
                <a:rPr lang="en-US" sz="2000" baseline="30000" dirty="0" smtClea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000" baseline="30000" dirty="0" smtClea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CHRISTINA</a:t>
              </a:r>
              <a:r>
                <a:rPr lang="en-US" sz="2000" b="1" dirty="0" smtClea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30000" dirty="0" smtClea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HANEEF (christina.haneef@ifrc.org)</a:t>
              </a:r>
            </a:p>
            <a:p>
              <a:pPr>
                <a:defRPr/>
              </a:pPr>
              <a:endParaRPr lang="en-US" sz="2000" b="1" baseline="30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endParaRPr lang="en-US" sz="2000" b="1" baseline="30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THIS PRESENTATION IS PUBLISHED BY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INTERNATIONAL FEDERATION OF </a:t>
              </a:r>
              <a:b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RED CROSS AND RED CRESCENT SOCIETIES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P.O. BOX 372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CH-1211 GENEVA 19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SWITZERLAND</a:t>
              </a:r>
            </a:p>
            <a:p>
              <a:pPr>
                <a:defRPr/>
              </a:pPr>
              <a:endParaRPr lang="en-US" sz="2000" b="1" baseline="30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TEL.: +41 22 730 42 22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FAX.: +41 22 733 03 95</a:t>
              </a:r>
              <a:endParaRPr lang="en-US" sz="2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6" name="Picture 15" descr="SLCM-icons logo-EN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7200" y="5486400"/>
              <a:ext cx="1905000" cy="9830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16" descr="IFRC_logo_EN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715000" y="6096000"/>
              <a:ext cx="3157728" cy="2958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716725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540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13947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457200" y="1676400"/>
            <a:ext cx="3352800" cy="4191000"/>
          </a:xfrm>
        </p:spPr>
        <p:txBody>
          <a:bodyPr rtlCol="0">
            <a:normAutofit/>
          </a:bodyPr>
          <a:lstStyle/>
          <a:p>
            <a:pPr lvl="0"/>
            <a:endParaRPr lang="en-GB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959770" y="1676400"/>
            <a:ext cx="4724400" cy="4191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726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828800" y="2895600"/>
            <a:ext cx="6858000" cy="2971800"/>
          </a:xfrm>
        </p:spPr>
        <p:txBody>
          <a:bodyPr rtlCol="0">
            <a:normAutofit/>
          </a:bodyPr>
          <a:lstStyle/>
          <a:p>
            <a:pPr lvl="0"/>
            <a:endParaRPr lang="en-GB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828800" y="1631732"/>
            <a:ext cx="6858000" cy="1143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42021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4630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399"/>
            <a:ext cx="4040188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51075"/>
            <a:ext cx="4040188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76399"/>
            <a:ext cx="4041775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51075"/>
            <a:ext cx="4041775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65632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contac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 userDrawn="1"/>
        </p:nvGrpSpPr>
        <p:grpSpPr bwMode="auto">
          <a:xfrm>
            <a:off x="152400" y="152400"/>
            <a:ext cx="8839200" cy="6553200"/>
            <a:chOff x="152400" y="76200"/>
            <a:chExt cx="8839200" cy="6553200"/>
          </a:xfrm>
        </p:grpSpPr>
        <p:sp>
          <p:nvSpPr>
            <p:cNvPr id="3" name="Rectangle 2"/>
            <p:cNvSpPr/>
            <p:nvPr userDrawn="1"/>
          </p:nvSpPr>
          <p:spPr>
            <a:xfrm>
              <a:off x="152400" y="76200"/>
              <a:ext cx="8839200" cy="6553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4" name="Rectangle 3"/>
            <p:cNvSpPr/>
            <p:nvPr userDrawn="1"/>
          </p:nvSpPr>
          <p:spPr>
            <a:xfrm>
              <a:off x="152400" y="76200"/>
              <a:ext cx="8839200" cy="5029200"/>
            </a:xfrm>
            <a:prstGeom prst="rect">
              <a:avLst/>
            </a:prstGeom>
            <a:solidFill>
              <a:srgbClr val="CF1C2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" name="TextBox 4"/>
            <p:cNvSpPr txBox="1"/>
            <p:nvPr userDrawn="1"/>
          </p:nvSpPr>
          <p:spPr>
            <a:xfrm>
              <a:off x="533400" y="498475"/>
              <a:ext cx="4724400" cy="3795911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FOR FURTHER INFORMATION ON GENDER, PLEASE CONTACT:</a:t>
              </a:r>
            </a:p>
            <a:p>
              <a:pPr>
                <a:defRPr/>
              </a:pPr>
              <a:endParaRPr lang="en-US" sz="2000" b="1" baseline="30000" dirty="0">
                <a:solidFill>
                  <a:srgbClr val="E8C7B0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sz="2000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Matt McMahon, REGIONAL</a:t>
              </a:r>
              <a:r>
                <a:rPr lang="en-US" sz="2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GENDER and</a:t>
              </a:r>
              <a:r>
                <a:rPr lang="en-US" sz="2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DIVERSITY FOCAL PERSON, IFRC Southeast Asia Regional Delegation</a:t>
              </a:r>
              <a:br>
                <a:rPr lang="en-US" sz="2000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TEL. : +66(0) 2661</a:t>
              </a:r>
              <a:r>
                <a:rPr lang="en-US" sz="20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8201 ext 104</a:t>
              </a:r>
              <a:r>
                <a:rPr lang="en-US" sz="20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en-US" sz="2000" b="1" baseline="30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EMAIL: matthew.mcmahon@ifrc.org</a:t>
              </a:r>
            </a:p>
            <a:p>
              <a:pPr>
                <a:defRPr/>
              </a:pPr>
              <a:endParaRPr lang="en-US" sz="2000" b="1" baseline="30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THIS PRESENTATION IS PUBLISHED BY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INTERNATIONAL FEDERATION OF </a:t>
              </a:r>
              <a:b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RED CROSS AND RED CRESCENT SOCIETIES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P.O. BOX 372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CH-1211 GENEVA 19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SWITZERLAND</a:t>
              </a:r>
            </a:p>
            <a:p>
              <a:pPr>
                <a:defRPr/>
              </a:pPr>
              <a:endParaRPr lang="en-US" sz="2000" b="1" baseline="30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TEL.: +41 22 730 42 22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FAX.: +41 22 733 03 95</a:t>
              </a:r>
              <a:endParaRPr lang="en-US" sz="2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6" name="Picture 15" descr="SLCM-icons logo-EN.jpg"/>
            <p:cNvPicPr>
              <a:picLocks noChangeAspect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7200" y="5486400"/>
              <a:ext cx="1905000" cy="9830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16" descr="IFRC_logo_EN.jp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715000" y="6096000"/>
              <a:ext cx="3157728" cy="2958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119528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22446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39473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23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4"/>
          <p:cNvGrpSpPr>
            <a:grpSpLocks/>
          </p:cNvGrpSpPr>
          <p:nvPr userDrawn="1"/>
        </p:nvGrpSpPr>
        <p:grpSpPr bwMode="auto">
          <a:xfrm>
            <a:off x="152400" y="5943600"/>
            <a:ext cx="8839200" cy="787400"/>
            <a:chOff x="152400" y="5918015"/>
            <a:chExt cx="8839200" cy="787585"/>
          </a:xfrm>
        </p:grpSpPr>
        <p:sp>
          <p:nvSpPr>
            <p:cNvPr id="9" name="Rectangle 8"/>
            <p:cNvSpPr/>
            <p:nvPr userDrawn="1"/>
          </p:nvSpPr>
          <p:spPr bwMode="auto">
            <a:xfrm>
              <a:off x="152400" y="5918015"/>
              <a:ext cx="8839200" cy="787585"/>
            </a:xfrm>
            <a:prstGeom prst="rect">
              <a:avLst/>
            </a:prstGeom>
            <a:solidFill>
              <a:srgbClr val="DB0000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FontTx/>
                <a:buChar char="•"/>
                <a:defRPr/>
              </a:pPr>
              <a:endParaRPr lang="en-US" sz="3200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" name="TextBox 9"/>
            <p:cNvSpPr txBox="1"/>
            <p:nvPr userDrawn="1"/>
          </p:nvSpPr>
          <p:spPr bwMode="auto">
            <a:xfrm>
              <a:off x="304800" y="6106972"/>
              <a:ext cx="3124200" cy="369974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r>
                <a:rPr lang="en-US" sz="1200" b="1" dirty="0">
                  <a:solidFill>
                    <a:srgbClr val="551C15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www.ifrc.org</a:t>
              </a:r>
            </a:p>
            <a:p>
              <a:pPr>
                <a:defRPr/>
              </a:pPr>
              <a:r>
                <a:rPr lang="en-US" sz="1200" b="1" dirty="0">
                  <a:solidFill>
                    <a:prstClr val="white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Saving lives, changing minds.</a:t>
              </a:r>
              <a:endParaRPr lang="en-US" sz="1200" dirty="0">
                <a:solidFill>
                  <a:prstClr val="white"/>
                </a:solidFill>
                <a:latin typeface="Arial Rounded MT Bold" pitchFamily="-110" charset="0"/>
                <a:ea typeface="Arial Rounded MT Bold" pitchFamily="-110" charset="0"/>
                <a:cs typeface="Arial Rounded MT Bold" pitchFamily="-110" charset="0"/>
              </a:endParaRPr>
            </a:p>
          </p:txBody>
        </p:sp>
        <p:pic>
          <p:nvPicPr>
            <p:cNvPr id="1034" name="Picture 14" descr="IFRC_logo_EN.gif"/>
            <p:cNvPicPr>
              <a:picLocks noChangeAspect="1"/>
            </p:cNvPicPr>
            <p:nvPr userDrawn="1"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5638800" y="6146669"/>
              <a:ext cx="3225331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828800" y="350838"/>
            <a:ext cx="6858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br>
              <a:rPr lang="en-US" smtClean="0"/>
            </a:br>
            <a:r>
              <a:rPr lang="en-US" smtClean="0"/>
              <a:t>(possible two lines)</a:t>
            </a:r>
            <a:endParaRPr lang="en-GB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28800" y="1676400"/>
            <a:ext cx="6858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grpSp>
        <p:nvGrpSpPr>
          <p:cNvPr id="1029" name="Group 16"/>
          <p:cNvGrpSpPr>
            <a:grpSpLocks/>
          </p:cNvGrpSpPr>
          <p:nvPr userDrawn="1"/>
        </p:nvGrpSpPr>
        <p:grpSpPr bwMode="auto">
          <a:xfrm>
            <a:off x="339725" y="339725"/>
            <a:ext cx="1260475" cy="1260475"/>
            <a:chOff x="228600" y="228600"/>
            <a:chExt cx="1260000" cy="1260000"/>
          </a:xfrm>
        </p:grpSpPr>
        <p:sp>
          <p:nvSpPr>
            <p:cNvPr id="18" name="Oval 17"/>
            <p:cNvSpPr/>
            <p:nvPr userDrawn="1"/>
          </p:nvSpPr>
          <p:spPr>
            <a:xfrm>
              <a:off x="228600" y="228600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9" name="TextBox 18"/>
            <p:cNvSpPr txBox="1"/>
            <p:nvPr userDrawn="1"/>
          </p:nvSpPr>
          <p:spPr>
            <a:xfrm>
              <a:off x="392447" y="704768"/>
              <a:ext cx="932305" cy="307661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algn="ctr">
                <a:defRPr/>
              </a:pPr>
              <a:r>
                <a:rPr lang="en-US" sz="10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Gender and Diversity</a:t>
              </a:r>
            </a:p>
          </p:txBody>
        </p:sp>
      </p:grpSp>
      <p:sp>
        <p:nvSpPr>
          <p:cNvPr id="37890" name="AutoShape 2" descr="data:image/jpeg;base64,/9j/4AAQSkZJRgABAQAAAQABAAD/2wCEAAkGBwgHBhUSBwgTFhUWGSEPGRUYDR4YHxofICQqKB8hHyoYJigiHBwlJyQfIT0tJSs3OjAzGiozRDMuNygtLywBCgoKDQwOGg8PGjclICUyMjg3Mjg3Nzc1NzQ3NDc0NzgxNzY3NzczKzc1NzcsMzQ0MCw0LTg4LDQ0NCsrLCwrNP/AABEIAKAAoAMBIgACEQEDEQH/xAAcAAEAAgIDAQAAAAAAAAAAAAAABQYEBwEDCAL/xAA8EAACAgEDAgMFAg0DBQAAAAABAgADBAUREgYhEzFRFCIyQXEjkQcVFjM2QlVhYnOBk9FSkrEXQ1SCof/EABoBAQACAwEAAAAAAAAAAAAAAAAEBQIDBgH/xAAmEQEAAQQBAwMFAQAAAAAAAAAAAQIDBBEFEhMxIUFRBjJx0fFh/9oADAMBAAIRAxEAPwDeMREBERAREQEREBERAREQEREBERAREQEREBERAREQEREBERAREQEREBERAREQEREBERAREQEREBERAREQEx/bcT/yq/7gmRPMVnZzt6yNkZHZ16b2u+H4iOR6919PTr2353+npZczFdtkyUJPbYWCd8889G/pVjfzFnoae497uxM6018vxkcfcpoirq3G/GiIiSFQREQEREBERAREQEREBERASC1Lq7RNMzDVm5nF18xxPz+knZon8Jn6Y2/+v/Ej5N2bVO4XHC8fbzr827kzERG/T8w2h+X3TX7RH+w/4mh3O7nb1nESrvX6ruur2d3xvE2eP6u1Mz1a8/5v9pPpnKpwuoKLMl9lVwxO3kJub8vumv2iP9h/xNDRPbORVajUMOR4axn1xXcmY1GvT+PQ+j9TaRrOQU07K5MByI4kdv6yYmnfwOfpBZ/KP/Im4paY9yblHVLg+XwreFkzZtzMxqPJERN6rIiICIiAiIgIiICIiAmvuqvweZOu6299eoIobb3TWTtsPrNgxNdy3TcjVSVh5t7Drm5ZnU601R/0ly/2tX/ZP+Zrhhxbb+k9PTzFZ+cP1lbl2aLeumHb/T3JZOb3O/VvWtekR538MnSMFtT1OulLApsYJuRvtvL7/wBJcv8Aa1f9o/5lQ6N/SrG/mLPQ0yxLFFymZqhp+oOUysO7RTZq1Ex8RPupPRPRF/TWpNbbmq4ZOGwQj5j1Mu0RLGi3TbjppcblZd3Lud27O5IiJmjEREBERAREQESH6k1v8TU1ijFNt1z+BVUHC8m2J7k78VABJOx8vIntMbA6hya3uHUmmjF8JBd4vj+JUyHsffKoAwI7qR5EHvv2CwxIVerOn2083jWKfCDeEX8QbBtt9j6Hbv3nL9V6AmmLkNq9PguxrV/EGzMPMD1I2P3QJmJC5/Veg4GJXZk6tSq3DlUTcALB/D6juO/75j6d1biXad4+otXRX4VV5LZIJXxQdlYbDbuNgf1vQbQLFKcfwa9OE/mrP7xktb1d07TgrdbrNIrclFc2jYlfiH1HpMs6vi2aI2Vg2rbWK2uUq3ZgoJ7H+kwqt01/dG0ixl38ffZrmnfwhcDoDQsDNS3Hrs5IQ43tJ7iWqU7TusNTtqxrdT0BaqcoqiWLnC0qXG68l4L2Pl2J29JPYvUOjZeptjY2p1Ncm/KsWAsNvP7vn6T2mimj7Y08v5N7ImJu1TVMfKTiV3C6x0rU9erxtIyq7uSWO7pcDwNZTYEAd+XM99/1Pn8uNQ6h1A6y+NoGkLe1Sh7WfL8FULb8VB4uWYgEnsNu3fvMmhY4kDh9V6a9FP4yf2a273Vou9x+XLiQAfi97YAjsdwZ34XVGg572DD1alzUC77Wj3QOxP0Gx7wJeJCU9X9O3ae19Ws0mtCEZ/FGwLfCD89z8vWSWnZ+JqeGtun5K2Vt3Dq24P3QMmIiAiJVLNc1/UMq/wDJ/AoNeOxp3ttZWtdRuwTiCFA+Hc79/l2gZfVmnZ+Sce/SER7ca3xhU78BYpUqy8tjxPfcHY/Dt85EavjdWazh3N7NXUu1a1UeIjsdnDWPyZSivt2UbEAjcyWXrHSa7lr1B2pu8MZD1Oh3rUgk8yN1AGxG+/nt6idf5Y6dk4jNgXAMpr3W6t6vdsbirAMu5Vu+xA2J+cCD0np3V21Qvn4Z4HKrzd7MsWtstbL37DZg3E7Dt37eUZug6/j6mbMOndGyLr2Fd6VuQ6oE2Z1PFdw/Lbv5ectOL1NpOXkJXj5O72M9QTgeQNfx8h+qF7dz6j1mJ1Breo4eu0YumU0E212XFrrWUDgVGw4g7k8v/kCraF051DomOp/FddrNjNgspyhsh5sQd2HvVuG7/Pt5Gc19LdQYWMDj1qSEw0YLYvM+CHFnAuCqsCy7EjuNx2Oxlh03rKo4VraxWqPXecIClmuFrBQ32QVeTdj3G3bifSSuB1DpeoW1riZPJrVd1HEg/ZkBwd/hZSQCD33gVPQOmtXr1qq3UcMAV5FuTu2V4zbWVqqncgEtuDv9e3aTelaLl4nS+TQ6KHsfJdAG7bWu5T6dmH0nbZ1roFWLXY2YeFlftIIpY7V/632HuLv23baduT1domLeEtzPNVsLCtiqB/gLsBtXy+XIjeBXMLoVNOw9OswsFBkY7obSLT8PErZtvuD57/0kdp/RWtew04mUDxoFoGQckFSWRlVkRQGDNzJPInb+IkEbB1nWMLRscPnWEcm8NVWsuzt57Kqgsx2BOwHykdZ1loaY6OMlmDK1my0OxVUOzlwoJQKex5bbEQInQNL1g63iWZ2lV0pjYz4ZK3hizHhtsAB7g4Ejf/Ue3rlX4ut6L1BkXaVp65FeSFcqcgVFLFHH5g7ow2+nHyO8zc3rLQsK7jfmHsq2lhUzKqP8LsVBCofU9p329T6TVqfgPkHmHFJPhNwDt8KFtuIc7jsTv3HrAhsbp/V8rKWzWbq2sOJbjmxR+be1wQE8jxUdt/ntIh+mta1HT6asnR8dBi4lmJxN+63M6qoA4AMlfu77nvuR27d5/L6208avTj4Dc2stahmKsFHBWLlW24uVZQpAPblO4dZaTj4lTZ+WoZ6lyGNaO6IreTMQPcQ99i22+0CsDp7XbVdrsOxkD1PWr5q+0LwDhiltYG+3IbCwtuC/rLf0hiahh6Rx1X4y7v34FtidxzNaqpc+ZIHmfn5z5u6v0SjUzRZlnmrrS32TFVZ9uAZgOK8txtue8YvV2i5eo+BRkkv4jY35lgviJvyTkRx5DYnbfyG8CdiQ2mdT6RqmZ4WFlbsQWU+GwWwL8RrYjjYB23Kk+YkzASntpnU+k5WQug+zPXkO16tbYyNQzAcuyqfFXf3h3HntLhECj5HReblYmbVkajy9pxacQXMN2L1h+TMB2AJYeR9Z153Tmv69lNfqlePU4WqhUS5rAQlosdiSq7b7AAbfUy+RAo+ndI6jT1JbmZVlROWGpyK1JXgn/aNbABi4A2YnbffcbcQJlX9EYNusYxsx0sx6a7UKXMbTysZCD9pvvtxPme28t0QKHV0lqOkZZt0WmgrVkvkU45tKL4dlaq6ghT4bBwXGwI94+s4o6Z17A1CrLxRjveTeba2uZUXxypHEhSW4cAD2HLfftL7EDTuXRl9FYD4/tFDWXYKYhV0tG7V+IB4PFSLWPMjh2IOx8jJK/oLVL0dEC8MlKvELZtqeEVrVHBrT3L9wo23I2Pz2222hECB6m0zOycrHyNLWtrMd2YV2OUVwy7EcgG4sOxB2PzHzlZ1bpbqXUG+2soPiVPUwTIsx1qZ2J3IrG+QNiBsxG5G/zmxIga+bovVLdDzK3eoPkYdGEo8QkBqlYEk8R2PIfKfOsdK9QZertZX4bqMmvNRmz7FBVGVhX4aqUVu23M7/AEmw4gUHT+l9ex1xMaz2f2fDtaxbfFbnapR1XdeOyMOfc8jv+6Rtv4P9Xpq44zVv4uNViOTm21LW1alSStfa9CGPutttt+8zaEQKbd0nl/i7IqptT7TJqyV3J+GtagQf4vsz94nP5KZb6clVlq9s23NYhj8FjWEAdviAcfdLjECgdH9G6lpGfR7cU4YqNUr+2W2mwkAAqj+7jgAdwu++48gJf4iAiIgIiICIiAiIgIiICIiAiIgIiICIiAiIgIiICIiAiIgIiICIiAiIgIiICIiAiIgIiIH/2Q=="/>
          <p:cNvSpPr>
            <a:spLocks noChangeAspect="1" noChangeArrowheads="1"/>
          </p:cNvSpPr>
          <p:nvPr userDrawn="1"/>
        </p:nvSpPr>
        <p:spPr bwMode="auto">
          <a:xfrm>
            <a:off x="155575" y="-914400"/>
            <a:ext cx="1905000" cy="1905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7892" name="AutoShape 4" descr="data:image/jpeg;base64,/9j/4AAQSkZJRgABAQAAAQABAAD/2wCEAAkGBwgHBhUSBwgTFhUWGSEPGRUYDR4YHxofICQqKB8hHyoYJigiHBwlJyQfIT0tJSs3OjAzGiozRDMuNygtLywBCgoKDQwOGg8PGjclICUyMjg3Mjg3Nzc1NzQ3NDc0NzgxNzY3NzczKzc1NzcsMzQ0MCw0LTg4LDQ0NCsrLCwrNP/AABEIAKAAoAMBIgACEQEDEQH/xAAcAAEAAgIDAQAAAAAAAAAAAAAABQYEBwEDCAL/xAA8EAACAgEDAgMFAg0DBQAAAAABAgADBAUREgYhEzFRFCIyQXEjkQcVFjM2QlVhYnOBk9FSkrEXQ1SCof/EABoBAQACAwEAAAAAAAAAAAAAAAAEBQIDBgH/xAAmEQEAAQQBAwMFAQAAAAAAAAAAAQIDBBEFEhMxIUFRBjJx0fFh/9oADAMBAAIRAxEAPwDeMREBERAREQEREBERAREQEREBERAREQEREBERAREQEREBERAREQEREBERAREQEREBERAREQEREBERAREQEx/bcT/yq/7gmRPMVnZzt6yNkZHZ16b2u+H4iOR6919PTr2353+npZczFdtkyUJPbYWCd8889G/pVjfzFnoae497uxM6018vxkcfcpoirq3G/GiIiSFQREQEREBERAREQEREBERASC1Lq7RNMzDVm5nF18xxPz+knZon8Jn6Y2/+v/Ej5N2bVO4XHC8fbzr827kzERG/T8w2h+X3TX7RH+w/4mh3O7nb1nESrvX6ruur2d3xvE2eP6u1Mz1a8/5v9pPpnKpwuoKLMl9lVwxO3kJub8vumv2iP9h/xNDRPbORVajUMOR4axn1xXcmY1GvT+PQ+j9TaRrOQU07K5MByI4kdv6yYmnfwOfpBZ/KP/Im4paY9yblHVLg+XwreFkzZtzMxqPJERN6rIiICIiAiIgIiICIiAmvuqvweZOu6299eoIobb3TWTtsPrNgxNdy3TcjVSVh5t7Drm5ZnU601R/0ly/2tX/ZP+Zrhhxbb+k9PTzFZ+cP1lbl2aLeumHb/T3JZOb3O/VvWtekR538MnSMFtT1OulLApsYJuRvtvL7/wBJcv8Aa1f9o/5lQ6N/SrG/mLPQ0yxLFFymZqhp+oOUysO7RTZq1Ex8RPupPRPRF/TWpNbbmq4ZOGwQj5j1Mu0RLGi3TbjppcblZd3Lud27O5IiJmjEREBERAREQESH6k1v8TU1ijFNt1z+BVUHC8m2J7k78VABJOx8vIntMbA6hya3uHUmmjF8JBd4vj+JUyHsffKoAwI7qR5EHvv2CwxIVerOn2083jWKfCDeEX8QbBtt9j6Hbv3nL9V6AmmLkNq9PguxrV/EGzMPMD1I2P3QJmJC5/Veg4GJXZk6tSq3DlUTcALB/D6juO/75j6d1biXad4+otXRX4VV5LZIJXxQdlYbDbuNgf1vQbQLFKcfwa9OE/mrP7xktb1d07TgrdbrNIrclFc2jYlfiH1HpMs6vi2aI2Vg2rbWK2uUq3ZgoJ7H+kwqt01/dG0ixl38ffZrmnfwhcDoDQsDNS3Hrs5IQ43tJ7iWqU7TusNTtqxrdT0BaqcoqiWLnC0qXG68l4L2Pl2J29JPYvUOjZeptjY2p1Ncm/KsWAsNvP7vn6T2mimj7Y08v5N7ImJu1TVMfKTiV3C6x0rU9erxtIyq7uSWO7pcDwNZTYEAd+XM99/1Pn8uNQ6h1A6y+NoGkLe1Sh7WfL8FULb8VB4uWYgEnsNu3fvMmhY4kDh9V6a9FP4yf2a273Vou9x+XLiQAfi97YAjsdwZ34XVGg572DD1alzUC77Wj3QOxP0Gx7wJeJCU9X9O3ae19Ws0mtCEZ/FGwLfCD89z8vWSWnZ+JqeGtun5K2Vt3Dq24P3QMmIiAiJVLNc1/UMq/wDJ/AoNeOxp3ttZWtdRuwTiCFA+Hc79/l2gZfVmnZ+Sce/SER7ca3xhU78BYpUqy8tjxPfcHY/Dt85EavjdWazh3N7NXUu1a1UeIjsdnDWPyZSivt2UbEAjcyWXrHSa7lr1B2pu8MZD1Oh3rUgk8yN1AGxG+/nt6idf5Y6dk4jNgXAMpr3W6t6vdsbirAMu5Vu+xA2J+cCD0np3V21Qvn4Z4HKrzd7MsWtstbL37DZg3E7Dt37eUZug6/j6mbMOndGyLr2Fd6VuQ6oE2Z1PFdw/Lbv5ectOL1NpOXkJXj5O72M9QTgeQNfx8h+qF7dz6j1mJ1Breo4eu0YumU0E212XFrrWUDgVGw4g7k8v/kCraF051DomOp/FddrNjNgspyhsh5sQd2HvVuG7/Pt5Gc19LdQYWMDj1qSEw0YLYvM+CHFnAuCqsCy7EjuNx2Oxlh03rKo4VraxWqPXecIClmuFrBQ32QVeTdj3G3bifSSuB1DpeoW1riZPJrVd1HEg/ZkBwd/hZSQCD33gVPQOmtXr1qq3UcMAV5FuTu2V4zbWVqqncgEtuDv9e3aTelaLl4nS+TQ6KHsfJdAG7bWu5T6dmH0nbZ1roFWLXY2YeFlftIIpY7V/632HuLv23baduT1domLeEtzPNVsLCtiqB/gLsBtXy+XIjeBXMLoVNOw9OswsFBkY7obSLT8PErZtvuD57/0kdp/RWtew04mUDxoFoGQckFSWRlVkRQGDNzJPInb+IkEbB1nWMLRscPnWEcm8NVWsuzt57Kqgsx2BOwHykdZ1loaY6OMlmDK1my0OxVUOzlwoJQKex5bbEQInQNL1g63iWZ2lV0pjYz4ZK3hizHhtsAB7g4Ejf/Ue3rlX4ut6L1BkXaVp65FeSFcqcgVFLFHH5g7ow2+nHyO8zc3rLQsK7jfmHsq2lhUzKqP8LsVBCofU9p329T6TVqfgPkHmHFJPhNwDt8KFtuIc7jsTv3HrAhsbp/V8rKWzWbq2sOJbjmxR+be1wQE8jxUdt/ntIh+mta1HT6asnR8dBi4lmJxN+63M6qoA4AMlfu77nvuR27d5/L6208avTj4Dc2stahmKsFHBWLlW24uVZQpAPblO4dZaTj4lTZ+WoZ6lyGNaO6IreTMQPcQ99i22+0CsDp7XbVdrsOxkD1PWr5q+0LwDhiltYG+3IbCwtuC/rLf0hiahh6Rx1X4y7v34FtidxzNaqpc+ZIHmfn5z5u6v0SjUzRZlnmrrS32TFVZ9uAZgOK8txtue8YvV2i5eo+BRkkv4jY35lgviJvyTkRx5DYnbfyG8CdiQ2mdT6RqmZ4WFlbsQWU+GwWwL8RrYjjYB23Kk+YkzASntpnU+k5WQug+zPXkO16tbYyNQzAcuyqfFXf3h3HntLhECj5HReblYmbVkajy9pxacQXMN2L1h+TMB2AJYeR9Z153Tmv69lNfqlePU4WqhUS5rAQlosdiSq7b7AAbfUy+RAo+ndI6jT1JbmZVlROWGpyK1JXgn/aNbABi4A2YnbffcbcQJlX9EYNusYxsx0sx6a7UKXMbTysZCD9pvvtxPme28t0QKHV0lqOkZZt0WmgrVkvkU45tKL4dlaq6ghT4bBwXGwI94+s4o6Z17A1CrLxRjveTeba2uZUXxypHEhSW4cAD2HLfftL7EDTuXRl9FYD4/tFDWXYKYhV0tG7V+IB4PFSLWPMjh2IOx8jJK/oLVL0dEC8MlKvELZtqeEVrVHBrT3L9wo23I2Pz2222hECB6m0zOycrHyNLWtrMd2YV2OUVwy7EcgG4sOxB2PzHzlZ1bpbqXUG+2soPiVPUwTIsx1qZ2J3IrG+QNiBsxG5G/zmxIga+bovVLdDzK3eoPkYdGEo8QkBqlYEk8R2PIfKfOsdK9QZertZX4bqMmvNRmz7FBVGVhX4aqUVu23M7/AEmw4gUHT+l9ex1xMaz2f2fDtaxbfFbnapR1XdeOyMOfc8jv+6Rtv4P9Xpq44zVv4uNViOTm21LW1alSStfa9CGPutttt+8zaEQKbd0nl/i7IqptT7TJqyV3J+GtagQf4vsz94nP5KZb6clVlq9s23NYhj8FjWEAdviAcfdLjECgdH9G6lpGfR7cU4YqNUr+2W2mwkAAqj+7jgAdwu++48gJf4iAiIgIiICIiAiIgIiICIiAiIgIiICIiAiIgIiICIiAiIgIiICIiAiIgIiICIiAiIgIiIH/2Q=="/>
          <p:cNvSpPr>
            <a:spLocks noChangeAspect="1" noChangeArrowheads="1"/>
          </p:cNvSpPr>
          <p:nvPr userDrawn="1"/>
        </p:nvSpPr>
        <p:spPr bwMode="auto">
          <a:xfrm>
            <a:off x="155575" y="-1219200"/>
            <a:ext cx="1905000" cy="1905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354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 i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0850" indent="-177800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27063" indent="-176213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627063" indent="-176213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627063" indent="-176213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4"/>
          <p:cNvGrpSpPr>
            <a:grpSpLocks/>
          </p:cNvGrpSpPr>
          <p:nvPr/>
        </p:nvGrpSpPr>
        <p:grpSpPr bwMode="auto">
          <a:xfrm>
            <a:off x="152400" y="5943600"/>
            <a:ext cx="8839200" cy="787400"/>
            <a:chOff x="152400" y="5918015"/>
            <a:chExt cx="8839200" cy="787585"/>
          </a:xfrm>
        </p:grpSpPr>
        <p:sp>
          <p:nvSpPr>
            <p:cNvPr id="9" name="Rectangle 8"/>
            <p:cNvSpPr/>
            <p:nvPr/>
          </p:nvSpPr>
          <p:spPr bwMode="auto">
            <a:xfrm>
              <a:off x="152400" y="5918015"/>
              <a:ext cx="8839200" cy="787585"/>
            </a:xfrm>
            <a:prstGeom prst="rect">
              <a:avLst/>
            </a:prstGeom>
            <a:solidFill>
              <a:srgbClr val="DB0000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FontTx/>
                <a:buChar char="•"/>
                <a:defRPr/>
              </a:pPr>
              <a:endParaRPr lang="en-US" sz="3200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 bwMode="auto">
            <a:xfrm>
              <a:off x="304800" y="6106972"/>
              <a:ext cx="3124200" cy="369974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r>
                <a:rPr lang="en-US" sz="1200" b="1" dirty="0">
                  <a:solidFill>
                    <a:srgbClr val="551C15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www.ifrc.org</a:t>
              </a:r>
            </a:p>
            <a:p>
              <a:pPr>
                <a:defRPr/>
              </a:pPr>
              <a:r>
                <a:rPr lang="en-US" sz="1200" b="1" dirty="0">
                  <a:solidFill>
                    <a:prstClr val="white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Saving lives, changing minds.</a:t>
              </a:r>
              <a:endParaRPr lang="en-US" sz="1200" dirty="0">
                <a:solidFill>
                  <a:prstClr val="white"/>
                </a:solidFill>
                <a:latin typeface="Arial Rounded MT Bold" pitchFamily="-110" charset="0"/>
                <a:ea typeface="Arial Rounded MT Bold" pitchFamily="-110" charset="0"/>
                <a:cs typeface="Arial Rounded MT Bold" pitchFamily="-110" charset="0"/>
              </a:endParaRPr>
            </a:p>
          </p:txBody>
        </p:sp>
        <p:pic>
          <p:nvPicPr>
            <p:cNvPr id="1034" name="Picture 14" descr="IFRC_logo_EN.gif"/>
            <p:cNvPicPr>
              <a:picLocks noChangeAspect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5613869" y="6172201"/>
              <a:ext cx="3225331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828800" y="350838"/>
            <a:ext cx="6858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28800" y="1676400"/>
            <a:ext cx="6858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grpSp>
        <p:nvGrpSpPr>
          <p:cNvPr id="1029" name="Group 16"/>
          <p:cNvGrpSpPr>
            <a:grpSpLocks/>
          </p:cNvGrpSpPr>
          <p:nvPr/>
        </p:nvGrpSpPr>
        <p:grpSpPr bwMode="auto">
          <a:xfrm>
            <a:off x="323528" y="404664"/>
            <a:ext cx="1260475" cy="1260475"/>
            <a:chOff x="212409" y="293515"/>
            <a:chExt cx="1260000" cy="1260000"/>
          </a:xfrm>
        </p:grpSpPr>
        <p:sp>
          <p:nvSpPr>
            <p:cNvPr id="18" name="Oval 17"/>
            <p:cNvSpPr/>
            <p:nvPr/>
          </p:nvSpPr>
          <p:spPr>
            <a:xfrm>
              <a:off x="212409" y="293515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05292" y="779155"/>
              <a:ext cx="1144157" cy="307661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US" sz="10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Gender and Diversity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28021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 i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0850" indent="-177800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4"/>
          <p:cNvGrpSpPr>
            <a:grpSpLocks/>
          </p:cNvGrpSpPr>
          <p:nvPr/>
        </p:nvGrpSpPr>
        <p:grpSpPr bwMode="auto">
          <a:xfrm>
            <a:off x="152400" y="5943600"/>
            <a:ext cx="8839200" cy="787400"/>
            <a:chOff x="152400" y="5918015"/>
            <a:chExt cx="8839200" cy="787585"/>
          </a:xfrm>
        </p:grpSpPr>
        <p:sp>
          <p:nvSpPr>
            <p:cNvPr id="9" name="Rectangle 8"/>
            <p:cNvSpPr/>
            <p:nvPr/>
          </p:nvSpPr>
          <p:spPr bwMode="auto">
            <a:xfrm>
              <a:off x="152400" y="5918015"/>
              <a:ext cx="8839200" cy="787585"/>
            </a:xfrm>
            <a:prstGeom prst="rect">
              <a:avLst/>
            </a:prstGeom>
            <a:solidFill>
              <a:srgbClr val="DB0000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FontTx/>
                <a:buChar char="•"/>
                <a:defRPr/>
              </a:pPr>
              <a:endParaRPr lang="en-US" sz="3200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 bwMode="auto">
            <a:xfrm>
              <a:off x="304800" y="6106972"/>
              <a:ext cx="3124200" cy="369974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r>
                <a:rPr lang="en-US" sz="1200" b="1" dirty="0">
                  <a:solidFill>
                    <a:srgbClr val="551C15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www.ifrc.org</a:t>
              </a:r>
            </a:p>
            <a:p>
              <a:pPr>
                <a:defRPr/>
              </a:pPr>
              <a:r>
                <a:rPr lang="en-US" sz="1200" b="1" dirty="0">
                  <a:solidFill>
                    <a:prstClr val="white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Saving lives, changing minds.</a:t>
              </a:r>
              <a:endParaRPr lang="en-US" sz="1200" dirty="0">
                <a:solidFill>
                  <a:prstClr val="white"/>
                </a:solidFill>
                <a:latin typeface="Arial Rounded MT Bold" pitchFamily="-110" charset="0"/>
                <a:ea typeface="Arial Rounded MT Bold" pitchFamily="-110" charset="0"/>
                <a:cs typeface="Arial Rounded MT Bold" pitchFamily="-110" charset="0"/>
              </a:endParaRPr>
            </a:p>
          </p:txBody>
        </p:sp>
        <p:pic>
          <p:nvPicPr>
            <p:cNvPr id="1034" name="Picture 14" descr="IFRC_logo_EN.gif"/>
            <p:cNvPicPr>
              <a:picLocks noChangeAspect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5613869" y="6172201"/>
              <a:ext cx="3225331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828800" y="350838"/>
            <a:ext cx="6858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28800" y="1676400"/>
            <a:ext cx="6858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grpSp>
        <p:nvGrpSpPr>
          <p:cNvPr id="1029" name="Group 16"/>
          <p:cNvGrpSpPr>
            <a:grpSpLocks/>
          </p:cNvGrpSpPr>
          <p:nvPr/>
        </p:nvGrpSpPr>
        <p:grpSpPr bwMode="auto">
          <a:xfrm>
            <a:off x="323528" y="404664"/>
            <a:ext cx="1260475" cy="1260475"/>
            <a:chOff x="212409" y="293515"/>
            <a:chExt cx="1260000" cy="1260000"/>
          </a:xfrm>
        </p:grpSpPr>
        <p:sp>
          <p:nvSpPr>
            <p:cNvPr id="18" name="Oval 17"/>
            <p:cNvSpPr/>
            <p:nvPr/>
          </p:nvSpPr>
          <p:spPr>
            <a:xfrm>
              <a:off x="212409" y="293515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05292" y="779155"/>
              <a:ext cx="1144157" cy="307661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US" sz="10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Gender and Diversity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49350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 i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0850" indent="-177800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google.com/site/drrtoolsinsoutheastasia/gender-and-diversity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667000"/>
            <a:ext cx="7543800" cy="647591"/>
          </a:xfrm>
        </p:spPr>
        <p:txBody>
          <a:bodyPr/>
          <a:lstStyle/>
          <a:p>
            <a:r>
              <a:rPr lang="en-GB" dirty="0" smtClean="0"/>
              <a:t>Gender and Diversity for Resilience </a:t>
            </a:r>
            <a:br>
              <a:rPr lang="en-GB" dirty="0" smtClean="0"/>
            </a:br>
            <a:r>
              <a:rPr lang="en-GB" dirty="0" smtClean="0"/>
              <a:t>Resource Library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81000" y="3733800"/>
            <a:ext cx="8001000" cy="1752600"/>
          </a:xfrm>
        </p:spPr>
        <p:txBody>
          <a:bodyPr/>
          <a:lstStyle/>
          <a:p>
            <a:r>
              <a:rPr lang="en-GB" dirty="0" smtClean="0"/>
              <a:t>SEA Regional Gender and Diversity </a:t>
            </a:r>
          </a:p>
          <a:p>
            <a:r>
              <a:rPr lang="en-GB" dirty="0" smtClean="0"/>
              <a:t>Training of Trainers</a:t>
            </a:r>
          </a:p>
          <a:p>
            <a:r>
              <a:rPr lang="en-GB" dirty="0" smtClean="0"/>
              <a:t>5-8</a:t>
            </a:r>
            <a:r>
              <a:rPr lang="en-GB" baseline="30000" dirty="0" smtClean="0"/>
              <a:t>th</a:t>
            </a:r>
            <a:r>
              <a:rPr lang="en-GB" dirty="0" smtClean="0"/>
              <a:t> October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7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57199"/>
            <a:ext cx="7315200" cy="5497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422564" y="2209800"/>
            <a:ext cx="1143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sites.google.com/site/drrtoolsinsoutheastasia/gender-and-diversity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59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we do next?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4267200"/>
          </a:xfrm>
        </p:spPr>
        <p:txBody>
          <a:bodyPr/>
          <a:lstStyle/>
          <a:p>
            <a:r>
              <a:rPr lang="en-US" sz="1600" dirty="0" smtClean="0"/>
              <a:t>Review </a:t>
            </a:r>
            <a:r>
              <a:rPr lang="en-US" sz="1600" dirty="0"/>
              <a:t>the </a:t>
            </a:r>
            <a:r>
              <a:rPr lang="en-US" sz="1600" b="1" dirty="0">
                <a:solidFill>
                  <a:srgbClr val="FF0000"/>
                </a:solidFill>
              </a:rPr>
              <a:t>Gender and Diversity for Resilience Resource Library </a:t>
            </a:r>
            <a:r>
              <a:rPr lang="en-US" sz="1600" dirty="0" smtClean="0"/>
              <a:t>and </a:t>
            </a:r>
            <a:r>
              <a:rPr lang="en-US" sz="1600" dirty="0"/>
              <a:t>see what tools will be useful for your National Society. This can feed into your action plans at the end of the </a:t>
            </a:r>
            <a:r>
              <a:rPr lang="en-US" sz="1600" dirty="0" smtClean="0"/>
              <a:t>week and into your overall country planning.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When you return to your National Society, </a:t>
            </a:r>
            <a:r>
              <a:rPr lang="en-US" sz="1600" dirty="0" smtClean="0"/>
              <a:t>suggest </a:t>
            </a:r>
            <a:r>
              <a:rPr lang="en-US" sz="1600" dirty="0"/>
              <a:t>to sit down with </a:t>
            </a:r>
            <a:r>
              <a:rPr lang="en-US" sz="1600" dirty="0" err="1" smtClean="0"/>
              <a:t>programme</a:t>
            </a:r>
            <a:r>
              <a:rPr lang="en-US" sz="1600" dirty="0" smtClean="0"/>
              <a:t> managers and your team </a:t>
            </a:r>
            <a:r>
              <a:rPr lang="en-US" sz="1600" dirty="0"/>
              <a:t>and take them through </a:t>
            </a:r>
            <a:r>
              <a:rPr lang="en-US" sz="1600" dirty="0" smtClean="0"/>
              <a:t>the resource library</a:t>
            </a:r>
          </a:p>
          <a:p>
            <a:endParaRPr lang="en-US" sz="1600" dirty="0"/>
          </a:p>
          <a:p>
            <a:r>
              <a:rPr lang="en-US" sz="1600" dirty="0" smtClean="0"/>
              <a:t>The </a:t>
            </a:r>
            <a:r>
              <a:rPr lang="en-US" sz="1600" b="1" dirty="0" smtClean="0">
                <a:solidFill>
                  <a:srgbClr val="FF0000"/>
                </a:solidFill>
              </a:rPr>
              <a:t>Gender and Diversity for Resilience Resource Library </a:t>
            </a:r>
            <a:r>
              <a:rPr lang="en-US" sz="1600" dirty="0" smtClean="0"/>
              <a:t>is </a:t>
            </a:r>
            <a:r>
              <a:rPr lang="en-US" sz="1600" dirty="0"/>
              <a:t>i</a:t>
            </a:r>
            <a:r>
              <a:rPr lang="en-US" sz="1600" dirty="0" smtClean="0"/>
              <a:t>n line with the Community Safety and Resilience road map so it feeds into National Society plans for all sectors </a:t>
            </a:r>
          </a:p>
          <a:p>
            <a:endParaRPr lang="en-US" sz="1600" dirty="0"/>
          </a:p>
          <a:p>
            <a:r>
              <a:rPr lang="en-US" sz="1600" dirty="0" smtClean="0"/>
              <a:t>The </a:t>
            </a:r>
            <a:r>
              <a:rPr lang="en-US" sz="1600" b="1" dirty="0">
                <a:solidFill>
                  <a:srgbClr val="FF0000"/>
                </a:solidFill>
              </a:rPr>
              <a:t>Gender and Diversity for Resilience Resource Library </a:t>
            </a:r>
            <a:r>
              <a:rPr lang="en-US" sz="1600" dirty="0" smtClean="0"/>
              <a:t>will ensure gender and diversity is mainstreamed and not stand alone</a:t>
            </a:r>
          </a:p>
          <a:p>
            <a:endParaRPr lang="en-US" sz="1600" dirty="0" smtClean="0"/>
          </a:p>
          <a:p>
            <a:r>
              <a:rPr lang="en-US" sz="1600" dirty="0" smtClean="0"/>
              <a:t>Feedback on where you see any gaps in the library, what resources you need and how useful existing resources are.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583454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438400"/>
            <a:ext cx="3276600" cy="2514600"/>
          </a:xfrm>
        </p:spPr>
        <p:txBody>
          <a:bodyPr/>
          <a:lstStyle/>
          <a:p>
            <a:endParaRPr lang="en-US" dirty="0"/>
          </a:p>
          <a:p>
            <a:pPr algn="ctr"/>
            <a:endParaRPr lang="en-US" dirty="0" smtClean="0"/>
          </a:p>
          <a:p>
            <a:pPr marL="0" indent="0" algn="ctr">
              <a:buNone/>
            </a:pPr>
            <a:r>
              <a:rPr lang="en-US" sz="3000" b="1" dirty="0"/>
              <a:t>A</a:t>
            </a:r>
            <a:r>
              <a:rPr lang="en-US" sz="3000" b="1" dirty="0" smtClean="0"/>
              <a:t>ny questions?</a:t>
            </a:r>
            <a:endParaRPr lang="en-US" sz="3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667000"/>
            <a:ext cx="176212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638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255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FRC_2011 presentation-EN">
  <a:themeElements>
    <a:clrScheme name="Custom 2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IFRC_2011 presentation-EN">
  <a:themeElements>
    <a:clrScheme name="Custom 2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164</Words>
  <Application>Microsoft Office PowerPoint</Application>
  <PresentationFormat>On-screen Show (4:3)</PresentationFormat>
  <Paragraphs>19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1_Office Theme</vt:lpstr>
      <vt:lpstr>IFRC_2011 presentation-EN</vt:lpstr>
      <vt:lpstr>1_IFRC_2011 presentation-EN</vt:lpstr>
      <vt:lpstr>Gender and Diversity for Resilience  Resource Library</vt:lpstr>
      <vt:lpstr>PowerPoint Presentation</vt:lpstr>
      <vt:lpstr>What can we do next?</vt:lpstr>
      <vt:lpstr>PowerPoint Presentation</vt:lpstr>
      <vt:lpstr>PowerPoint Presentation</vt:lpstr>
    </vt:vector>
  </TitlesOfParts>
  <Company>IFRC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Gender and Diversity for Resilience  Resource Library</dc:title>
  <dc:creator>Christina Haneef</dc:creator>
  <cp:lastModifiedBy>Angeline Tandiono</cp:lastModifiedBy>
  <cp:revision>11</cp:revision>
  <dcterms:created xsi:type="dcterms:W3CDTF">2015-09-26T09:24:06Z</dcterms:created>
  <dcterms:modified xsi:type="dcterms:W3CDTF">2015-10-22T10:24:53Z</dcterms:modified>
</cp:coreProperties>
</file>