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Lst>
  <p:notesMasterIdLst>
    <p:notesMasterId r:id="rId22"/>
  </p:notesMasterIdLst>
  <p:sldIdLst>
    <p:sldId id="257" r:id="rId4"/>
    <p:sldId id="258" r:id="rId5"/>
    <p:sldId id="273" r:id="rId6"/>
    <p:sldId id="290" r:id="rId7"/>
    <p:sldId id="281" r:id="rId8"/>
    <p:sldId id="275" r:id="rId9"/>
    <p:sldId id="287" r:id="rId10"/>
    <p:sldId id="259" r:id="rId11"/>
    <p:sldId id="274" r:id="rId12"/>
    <p:sldId id="278" r:id="rId13"/>
    <p:sldId id="279" r:id="rId14"/>
    <p:sldId id="288" r:id="rId15"/>
    <p:sldId id="289" r:id="rId16"/>
    <p:sldId id="283" r:id="rId17"/>
    <p:sldId id="286" r:id="rId18"/>
    <p:sldId id="270" r:id="rId19"/>
    <p:sldId id="272" r:id="rId20"/>
    <p:sldId id="29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26" autoAdjust="0"/>
  </p:normalViewPr>
  <p:slideViewPr>
    <p:cSldViewPr>
      <p:cViewPr varScale="1">
        <p:scale>
          <a:sx n="61" d="100"/>
          <a:sy n="61" d="100"/>
        </p:scale>
        <p:origin x="-162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1FF4EE-44E7-4C1E-878B-7EE69DFFC192}"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B37EDB17-FADD-4059-8E7A-F7004685D5E7}">
      <dgm:prSet phldrT="[Text]"/>
      <dgm:spPr/>
      <dgm:t>
        <a:bodyPr/>
        <a:lstStyle/>
        <a:p>
          <a:r>
            <a:rPr lang="en-US" b="1" dirty="0" smtClean="0">
              <a:latin typeface="Arial" panose="020B0604020202020204" pitchFamily="34" charset="0"/>
              <a:cs typeface="Arial" panose="020B0604020202020204" pitchFamily="34" charset="0"/>
            </a:rPr>
            <a:t>During the migrant journey (transit)</a:t>
          </a:r>
          <a:endParaRPr lang="en-US" dirty="0"/>
        </a:p>
      </dgm:t>
    </dgm:pt>
    <dgm:pt modelId="{2B9827CE-456F-4477-ABCE-0AD522FC2C66}" type="parTrans" cxnId="{56DE1CB2-295B-44ED-BCF0-A6A3E431B9FF}">
      <dgm:prSet/>
      <dgm:spPr/>
      <dgm:t>
        <a:bodyPr/>
        <a:lstStyle/>
        <a:p>
          <a:endParaRPr lang="en-US"/>
        </a:p>
      </dgm:t>
    </dgm:pt>
    <dgm:pt modelId="{4DD6285C-76BC-43CB-96A2-9902935D35D2}" type="sibTrans" cxnId="{56DE1CB2-295B-44ED-BCF0-A6A3E431B9FF}">
      <dgm:prSet/>
      <dgm:spPr/>
      <dgm:t>
        <a:bodyPr/>
        <a:lstStyle/>
        <a:p>
          <a:endParaRPr lang="en-US"/>
        </a:p>
      </dgm:t>
    </dgm:pt>
    <dgm:pt modelId="{4A41D4B9-C913-47BD-9ED9-BF49A159C383}">
      <dgm:prSet phldrT="[Text]"/>
      <dgm:spPr/>
      <dgm:t>
        <a:bodyPr/>
        <a:lstStyle/>
        <a:p>
          <a:r>
            <a:rPr lang="en-US" b="1" dirty="0" smtClean="0">
              <a:latin typeface="Arial" panose="020B0604020202020204" pitchFamily="34" charset="0"/>
              <a:cs typeface="Arial" panose="020B0604020202020204" pitchFamily="34" charset="0"/>
            </a:rPr>
            <a:t>In host (receiving) country</a:t>
          </a:r>
          <a:endParaRPr lang="en-US" dirty="0"/>
        </a:p>
      </dgm:t>
    </dgm:pt>
    <dgm:pt modelId="{845D0FC2-EC0A-4434-82AA-B3EA26420FFA}" type="parTrans" cxnId="{D02A87FF-2174-47D4-9625-F0F2C0F457FD}">
      <dgm:prSet/>
      <dgm:spPr/>
      <dgm:t>
        <a:bodyPr/>
        <a:lstStyle/>
        <a:p>
          <a:endParaRPr lang="en-US"/>
        </a:p>
      </dgm:t>
    </dgm:pt>
    <dgm:pt modelId="{4263E5A5-E66E-43A4-9F1C-B89E57EACBE8}" type="sibTrans" cxnId="{D02A87FF-2174-47D4-9625-F0F2C0F457FD}">
      <dgm:prSet/>
      <dgm:spPr/>
      <dgm:t>
        <a:bodyPr/>
        <a:lstStyle/>
        <a:p>
          <a:endParaRPr lang="en-US"/>
        </a:p>
      </dgm:t>
    </dgm:pt>
    <dgm:pt modelId="{F02D486D-E489-4CF6-8387-0DFF2EDCDA9B}">
      <dgm:prSet phldrT="[Text]"/>
      <dgm:spPr/>
      <dgm:t>
        <a:bodyPr/>
        <a:lstStyle/>
        <a:p>
          <a:r>
            <a:rPr lang="en-US" b="1" dirty="0" smtClean="0">
              <a:latin typeface="Arial" panose="020B0604020202020204" pitchFamily="34" charset="0"/>
              <a:cs typeface="Arial" panose="020B0604020202020204" pitchFamily="34" charset="0"/>
            </a:rPr>
            <a:t>Return and reintegration</a:t>
          </a:r>
          <a:endParaRPr lang="en-US" dirty="0"/>
        </a:p>
      </dgm:t>
    </dgm:pt>
    <dgm:pt modelId="{2BF0BAAF-FE9A-4977-A94C-C4FD41C5C589}" type="parTrans" cxnId="{43EFADF6-45E0-4815-B734-61400592A33E}">
      <dgm:prSet/>
      <dgm:spPr/>
      <dgm:t>
        <a:bodyPr/>
        <a:lstStyle/>
        <a:p>
          <a:endParaRPr lang="en-US"/>
        </a:p>
      </dgm:t>
    </dgm:pt>
    <dgm:pt modelId="{57E03591-A5E6-48A8-AE4F-D5B17DD91AFF}" type="sibTrans" cxnId="{43EFADF6-45E0-4815-B734-61400592A33E}">
      <dgm:prSet/>
      <dgm:spPr/>
      <dgm:t>
        <a:bodyPr/>
        <a:lstStyle/>
        <a:p>
          <a:endParaRPr lang="en-US"/>
        </a:p>
      </dgm:t>
    </dgm:pt>
    <dgm:pt modelId="{3C05FB3B-F1BD-4876-A73B-39260BC01D71}">
      <dgm:prSet/>
      <dgm:spPr/>
      <dgm:t>
        <a:bodyPr/>
        <a:lstStyle/>
        <a:p>
          <a:r>
            <a:rPr lang="en-US" b="1" dirty="0" smtClean="0">
              <a:latin typeface="Arial" panose="020B0604020202020204" pitchFamily="34" charset="0"/>
              <a:cs typeface="Arial" panose="020B0604020202020204" pitchFamily="34" charset="0"/>
            </a:rPr>
            <a:t>In home country (country of origin)</a:t>
          </a:r>
          <a:endParaRPr lang="en-US" b="1" dirty="0">
            <a:latin typeface="Arial" panose="020B0604020202020204" pitchFamily="34" charset="0"/>
            <a:cs typeface="Arial" panose="020B0604020202020204" pitchFamily="34" charset="0"/>
          </a:endParaRPr>
        </a:p>
      </dgm:t>
    </dgm:pt>
    <dgm:pt modelId="{7CE0BDD5-A582-438F-B9EC-BBB1CFB343B5}" type="parTrans" cxnId="{3CC37495-E16E-4906-9F7F-A35012DBD691}">
      <dgm:prSet/>
      <dgm:spPr/>
      <dgm:t>
        <a:bodyPr/>
        <a:lstStyle/>
        <a:p>
          <a:endParaRPr lang="en-US"/>
        </a:p>
      </dgm:t>
    </dgm:pt>
    <dgm:pt modelId="{6187779A-C917-447C-97E0-6027301453D5}" type="sibTrans" cxnId="{3CC37495-E16E-4906-9F7F-A35012DBD691}">
      <dgm:prSet/>
      <dgm:spPr/>
      <dgm:t>
        <a:bodyPr/>
        <a:lstStyle/>
        <a:p>
          <a:endParaRPr lang="en-US"/>
        </a:p>
      </dgm:t>
    </dgm:pt>
    <dgm:pt modelId="{41E5140E-68A7-4C44-B508-2141F27994E4}" type="pres">
      <dgm:prSet presAssocID="{E31FF4EE-44E7-4C1E-878B-7EE69DFFC192}" presName="Name0" presStyleCnt="0">
        <dgm:presLayoutVars>
          <dgm:dir/>
          <dgm:resizeHandles val="exact"/>
        </dgm:presLayoutVars>
      </dgm:prSet>
      <dgm:spPr/>
    </dgm:pt>
    <dgm:pt modelId="{AB4A88E9-2DA6-4564-8A14-96ED87643332}" type="pres">
      <dgm:prSet presAssocID="{3C05FB3B-F1BD-4876-A73B-39260BC01D71}" presName="Name5" presStyleLbl="vennNode1" presStyleIdx="0" presStyleCnt="4">
        <dgm:presLayoutVars>
          <dgm:bulletEnabled val="1"/>
        </dgm:presLayoutVars>
      </dgm:prSet>
      <dgm:spPr/>
    </dgm:pt>
    <dgm:pt modelId="{AD73F560-6107-41C0-839C-950E2B9E5906}" type="pres">
      <dgm:prSet presAssocID="{6187779A-C917-447C-97E0-6027301453D5}" presName="space" presStyleCnt="0"/>
      <dgm:spPr/>
    </dgm:pt>
    <dgm:pt modelId="{5C95054E-8602-4644-9CB9-7DC3D46A247E}" type="pres">
      <dgm:prSet presAssocID="{B37EDB17-FADD-4059-8E7A-F7004685D5E7}" presName="Name5" presStyleLbl="vennNode1" presStyleIdx="1" presStyleCnt="4">
        <dgm:presLayoutVars>
          <dgm:bulletEnabled val="1"/>
        </dgm:presLayoutVars>
      </dgm:prSet>
      <dgm:spPr/>
      <dgm:t>
        <a:bodyPr/>
        <a:lstStyle/>
        <a:p>
          <a:endParaRPr lang="en-US"/>
        </a:p>
      </dgm:t>
    </dgm:pt>
    <dgm:pt modelId="{C514B2B1-284E-4D51-9920-06A00C3FE1EC}" type="pres">
      <dgm:prSet presAssocID="{4DD6285C-76BC-43CB-96A2-9902935D35D2}" presName="space" presStyleCnt="0"/>
      <dgm:spPr/>
    </dgm:pt>
    <dgm:pt modelId="{0E3C2304-2986-4392-A044-0772966EEFBF}" type="pres">
      <dgm:prSet presAssocID="{4A41D4B9-C913-47BD-9ED9-BF49A159C383}" presName="Name5" presStyleLbl="vennNode1" presStyleIdx="2" presStyleCnt="4">
        <dgm:presLayoutVars>
          <dgm:bulletEnabled val="1"/>
        </dgm:presLayoutVars>
      </dgm:prSet>
      <dgm:spPr/>
      <dgm:t>
        <a:bodyPr/>
        <a:lstStyle/>
        <a:p>
          <a:endParaRPr lang="en-US"/>
        </a:p>
      </dgm:t>
    </dgm:pt>
    <dgm:pt modelId="{CD262555-F4C2-44E1-8D7D-25F2BAC1473B}" type="pres">
      <dgm:prSet presAssocID="{4263E5A5-E66E-43A4-9F1C-B89E57EACBE8}" presName="space" presStyleCnt="0"/>
      <dgm:spPr/>
    </dgm:pt>
    <dgm:pt modelId="{1F0E16FE-D543-4D7F-B89D-BBC34C6739C1}" type="pres">
      <dgm:prSet presAssocID="{F02D486D-E489-4CF6-8387-0DFF2EDCDA9B}" presName="Name5" presStyleLbl="vennNode1" presStyleIdx="3" presStyleCnt="4">
        <dgm:presLayoutVars>
          <dgm:bulletEnabled val="1"/>
        </dgm:presLayoutVars>
      </dgm:prSet>
      <dgm:spPr/>
      <dgm:t>
        <a:bodyPr/>
        <a:lstStyle/>
        <a:p>
          <a:endParaRPr lang="en-US"/>
        </a:p>
      </dgm:t>
    </dgm:pt>
  </dgm:ptLst>
  <dgm:cxnLst>
    <dgm:cxn modelId="{56DE1CB2-295B-44ED-BCF0-A6A3E431B9FF}" srcId="{E31FF4EE-44E7-4C1E-878B-7EE69DFFC192}" destId="{B37EDB17-FADD-4059-8E7A-F7004685D5E7}" srcOrd="1" destOrd="0" parTransId="{2B9827CE-456F-4477-ABCE-0AD522FC2C66}" sibTransId="{4DD6285C-76BC-43CB-96A2-9902935D35D2}"/>
    <dgm:cxn modelId="{1FD00495-8340-4CC6-BEE3-AA1C7DD28922}" type="presOf" srcId="{3C05FB3B-F1BD-4876-A73B-39260BC01D71}" destId="{AB4A88E9-2DA6-4564-8A14-96ED87643332}" srcOrd="0" destOrd="0" presId="urn:microsoft.com/office/officeart/2005/8/layout/venn3"/>
    <dgm:cxn modelId="{D02A87FF-2174-47D4-9625-F0F2C0F457FD}" srcId="{E31FF4EE-44E7-4C1E-878B-7EE69DFFC192}" destId="{4A41D4B9-C913-47BD-9ED9-BF49A159C383}" srcOrd="2" destOrd="0" parTransId="{845D0FC2-EC0A-4434-82AA-B3EA26420FFA}" sibTransId="{4263E5A5-E66E-43A4-9F1C-B89E57EACBE8}"/>
    <dgm:cxn modelId="{D4416201-96C3-4C4A-A21F-728A665783C0}" type="presOf" srcId="{E31FF4EE-44E7-4C1E-878B-7EE69DFFC192}" destId="{41E5140E-68A7-4C44-B508-2141F27994E4}" srcOrd="0" destOrd="0" presId="urn:microsoft.com/office/officeart/2005/8/layout/venn3"/>
    <dgm:cxn modelId="{8C995618-D9E3-46BB-B174-A305487C946B}" type="presOf" srcId="{F02D486D-E489-4CF6-8387-0DFF2EDCDA9B}" destId="{1F0E16FE-D543-4D7F-B89D-BBC34C6739C1}" srcOrd="0" destOrd="0" presId="urn:microsoft.com/office/officeart/2005/8/layout/venn3"/>
    <dgm:cxn modelId="{4A4AD114-6A06-49C9-9037-39B07D558622}" type="presOf" srcId="{B37EDB17-FADD-4059-8E7A-F7004685D5E7}" destId="{5C95054E-8602-4644-9CB9-7DC3D46A247E}" srcOrd="0" destOrd="0" presId="urn:microsoft.com/office/officeart/2005/8/layout/venn3"/>
    <dgm:cxn modelId="{3CC37495-E16E-4906-9F7F-A35012DBD691}" srcId="{E31FF4EE-44E7-4C1E-878B-7EE69DFFC192}" destId="{3C05FB3B-F1BD-4876-A73B-39260BC01D71}" srcOrd="0" destOrd="0" parTransId="{7CE0BDD5-A582-438F-B9EC-BBB1CFB343B5}" sibTransId="{6187779A-C917-447C-97E0-6027301453D5}"/>
    <dgm:cxn modelId="{43EFADF6-45E0-4815-B734-61400592A33E}" srcId="{E31FF4EE-44E7-4C1E-878B-7EE69DFFC192}" destId="{F02D486D-E489-4CF6-8387-0DFF2EDCDA9B}" srcOrd="3" destOrd="0" parTransId="{2BF0BAAF-FE9A-4977-A94C-C4FD41C5C589}" sibTransId="{57E03591-A5E6-48A8-AE4F-D5B17DD91AFF}"/>
    <dgm:cxn modelId="{86ED17D0-9EC8-4E69-83F0-C25BF960020F}" type="presOf" srcId="{4A41D4B9-C913-47BD-9ED9-BF49A159C383}" destId="{0E3C2304-2986-4392-A044-0772966EEFBF}" srcOrd="0" destOrd="0" presId="urn:microsoft.com/office/officeart/2005/8/layout/venn3"/>
    <dgm:cxn modelId="{D215702C-8874-43DB-9D5A-D01085A71EFA}" type="presParOf" srcId="{41E5140E-68A7-4C44-B508-2141F27994E4}" destId="{AB4A88E9-2DA6-4564-8A14-96ED87643332}" srcOrd="0" destOrd="0" presId="urn:microsoft.com/office/officeart/2005/8/layout/venn3"/>
    <dgm:cxn modelId="{F2DE0EF4-2972-4DD1-B0DA-D727A6F65D02}" type="presParOf" srcId="{41E5140E-68A7-4C44-B508-2141F27994E4}" destId="{AD73F560-6107-41C0-839C-950E2B9E5906}" srcOrd="1" destOrd="0" presId="urn:microsoft.com/office/officeart/2005/8/layout/venn3"/>
    <dgm:cxn modelId="{19B5E0E6-2A83-467A-8F3B-739DA7F84FB5}" type="presParOf" srcId="{41E5140E-68A7-4C44-B508-2141F27994E4}" destId="{5C95054E-8602-4644-9CB9-7DC3D46A247E}" srcOrd="2" destOrd="0" presId="urn:microsoft.com/office/officeart/2005/8/layout/venn3"/>
    <dgm:cxn modelId="{CCBD5E62-CCC0-4C1F-B7AA-EE8ED48004C5}" type="presParOf" srcId="{41E5140E-68A7-4C44-B508-2141F27994E4}" destId="{C514B2B1-284E-4D51-9920-06A00C3FE1EC}" srcOrd="3" destOrd="0" presId="urn:microsoft.com/office/officeart/2005/8/layout/venn3"/>
    <dgm:cxn modelId="{381919C3-2CB6-496D-8C6E-4E31B8CE7512}" type="presParOf" srcId="{41E5140E-68A7-4C44-B508-2141F27994E4}" destId="{0E3C2304-2986-4392-A044-0772966EEFBF}" srcOrd="4" destOrd="0" presId="urn:microsoft.com/office/officeart/2005/8/layout/venn3"/>
    <dgm:cxn modelId="{792407EE-334B-4D75-8255-9C9A26169600}" type="presParOf" srcId="{41E5140E-68A7-4C44-B508-2141F27994E4}" destId="{CD262555-F4C2-44E1-8D7D-25F2BAC1473B}" srcOrd="5" destOrd="0" presId="urn:microsoft.com/office/officeart/2005/8/layout/venn3"/>
    <dgm:cxn modelId="{6B9D4175-FF26-4D66-9934-0379CF756AE4}" type="presParOf" srcId="{41E5140E-68A7-4C44-B508-2141F27994E4}" destId="{1F0E16FE-D543-4D7F-B89D-BBC34C6739C1}"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A88E9-2DA6-4564-8A14-96ED87643332}">
      <dsp:nvSpPr>
        <dsp:cNvPr id="0" name=""/>
        <dsp:cNvSpPr/>
      </dsp:nvSpPr>
      <dsp:spPr>
        <a:xfrm>
          <a:off x="1785" y="1136054"/>
          <a:ext cx="1791890" cy="179189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8614" tIns="16510" rIns="98614" bIns="16510" numCol="1" spcCol="1270" anchor="ctr" anchorCtr="0">
          <a:noAutofit/>
        </a:bodyPr>
        <a:lstStyle/>
        <a:p>
          <a:pPr lvl="0" algn="ctr" defTabSz="577850">
            <a:lnSpc>
              <a:spcPct val="90000"/>
            </a:lnSpc>
            <a:spcBef>
              <a:spcPct val="0"/>
            </a:spcBef>
            <a:spcAft>
              <a:spcPct val="35000"/>
            </a:spcAft>
          </a:pPr>
          <a:r>
            <a:rPr lang="en-US" sz="1300" b="1" kern="1200" dirty="0" smtClean="0">
              <a:latin typeface="Arial" panose="020B0604020202020204" pitchFamily="34" charset="0"/>
              <a:cs typeface="Arial" panose="020B0604020202020204" pitchFamily="34" charset="0"/>
            </a:rPr>
            <a:t>In home country (country of origin)</a:t>
          </a:r>
          <a:endParaRPr lang="en-US" sz="1300" b="1" kern="1200" dirty="0">
            <a:latin typeface="Arial" panose="020B0604020202020204" pitchFamily="34" charset="0"/>
            <a:cs typeface="Arial" panose="020B0604020202020204" pitchFamily="34" charset="0"/>
          </a:endParaRPr>
        </a:p>
      </dsp:txBody>
      <dsp:txXfrm>
        <a:off x="264201" y="1398470"/>
        <a:ext cx="1267058" cy="1267058"/>
      </dsp:txXfrm>
    </dsp:sp>
    <dsp:sp modelId="{5C95054E-8602-4644-9CB9-7DC3D46A247E}">
      <dsp:nvSpPr>
        <dsp:cNvPr id="0" name=""/>
        <dsp:cNvSpPr/>
      </dsp:nvSpPr>
      <dsp:spPr>
        <a:xfrm>
          <a:off x="1435298" y="1136054"/>
          <a:ext cx="1791890" cy="179189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8614" tIns="16510" rIns="98614" bIns="16510" numCol="1" spcCol="1270" anchor="ctr" anchorCtr="0">
          <a:noAutofit/>
        </a:bodyPr>
        <a:lstStyle/>
        <a:p>
          <a:pPr lvl="0" algn="ctr" defTabSz="577850">
            <a:lnSpc>
              <a:spcPct val="90000"/>
            </a:lnSpc>
            <a:spcBef>
              <a:spcPct val="0"/>
            </a:spcBef>
            <a:spcAft>
              <a:spcPct val="35000"/>
            </a:spcAft>
          </a:pPr>
          <a:r>
            <a:rPr lang="en-US" sz="1300" b="1" kern="1200" dirty="0" smtClean="0">
              <a:latin typeface="Arial" panose="020B0604020202020204" pitchFamily="34" charset="0"/>
              <a:cs typeface="Arial" panose="020B0604020202020204" pitchFamily="34" charset="0"/>
            </a:rPr>
            <a:t>During the migrant journey (transit)</a:t>
          </a:r>
          <a:endParaRPr lang="en-US" sz="1300" kern="1200" dirty="0"/>
        </a:p>
      </dsp:txBody>
      <dsp:txXfrm>
        <a:off x="1697714" y="1398470"/>
        <a:ext cx="1267058" cy="1267058"/>
      </dsp:txXfrm>
    </dsp:sp>
    <dsp:sp modelId="{0E3C2304-2986-4392-A044-0772966EEFBF}">
      <dsp:nvSpPr>
        <dsp:cNvPr id="0" name=""/>
        <dsp:cNvSpPr/>
      </dsp:nvSpPr>
      <dsp:spPr>
        <a:xfrm>
          <a:off x="2868810" y="1136054"/>
          <a:ext cx="1791890" cy="179189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8614" tIns="16510" rIns="98614" bIns="16510" numCol="1" spcCol="1270" anchor="ctr" anchorCtr="0">
          <a:noAutofit/>
        </a:bodyPr>
        <a:lstStyle/>
        <a:p>
          <a:pPr lvl="0" algn="ctr" defTabSz="577850">
            <a:lnSpc>
              <a:spcPct val="90000"/>
            </a:lnSpc>
            <a:spcBef>
              <a:spcPct val="0"/>
            </a:spcBef>
            <a:spcAft>
              <a:spcPct val="35000"/>
            </a:spcAft>
          </a:pPr>
          <a:r>
            <a:rPr lang="en-US" sz="1300" b="1" kern="1200" dirty="0" smtClean="0">
              <a:latin typeface="Arial" panose="020B0604020202020204" pitchFamily="34" charset="0"/>
              <a:cs typeface="Arial" panose="020B0604020202020204" pitchFamily="34" charset="0"/>
            </a:rPr>
            <a:t>In host (receiving) country</a:t>
          </a:r>
          <a:endParaRPr lang="en-US" sz="1300" kern="1200" dirty="0"/>
        </a:p>
      </dsp:txBody>
      <dsp:txXfrm>
        <a:off x="3131226" y="1398470"/>
        <a:ext cx="1267058" cy="1267058"/>
      </dsp:txXfrm>
    </dsp:sp>
    <dsp:sp modelId="{1F0E16FE-D543-4D7F-B89D-BBC34C6739C1}">
      <dsp:nvSpPr>
        <dsp:cNvPr id="0" name=""/>
        <dsp:cNvSpPr/>
      </dsp:nvSpPr>
      <dsp:spPr>
        <a:xfrm>
          <a:off x="4302323" y="1136054"/>
          <a:ext cx="1791890" cy="179189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8614" tIns="16510" rIns="98614" bIns="16510" numCol="1" spcCol="1270" anchor="ctr" anchorCtr="0">
          <a:noAutofit/>
        </a:bodyPr>
        <a:lstStyle/>
        <a:p>
          <a:pPr lvl="0" algn="ctr" defTabSz="577850">
            <a:lnSpc>
              <a:spcPct val="90000"/>
            </a:lnSpc>
            <a:spcBef>
              <a:spcPct val="0"/>
            </a:spcBef>
            <a:spcAft>
              <a:spcPct val="35000"/>
            </a:spcAft>
          </a:pPr>
          <a:r>
            <a:rPr lang="en-US" sz="1300" b="1" kern="1200" dirty="0" smtClean="0">
              <a:latin typeface="Arial" panose="020B0604020202020204" pitchFamily="34" charset="0"/>
              <a:cs typeface="Arial" panose="020B0604020202020204" pitchFamily="34" charset="0"/>
            </a:rPr>
            <a:t>Return and reintegration</a:t>
          </a:r>
          <a:endParaRPr lang="en-US" sz="1300" kern="1200" dirty="0"/>
        </a:p>
      </dsp:txBody>
      <dsp:txXfrm>
        <a:off x="4564739" y="1398470"/>
        <a:ext cx="1267058" cy="126705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A7C6AC-167A-482B-97C8-3FFE19697CF8}" type="datetimeFigureOut">
              <a:rPr lang="en-US" smtClean="0"/>
              <a:t>10/3/2015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7476B2-B9C4-4AFA-9957-5A648343D985}" type="slidenum">
              <a:rPr lang="en-US" smtClean="0"/>
              <a:t>‹#›</a:t>
            </a:fld>
            <a:endParaRPr lang="en-US"/>
          </a:p>
        </p:txBody>
      </p:sp>
    </p:spTree>
    <p:extLst>
      <p:ext uri="{BB962C8B-B14F-4D97-AF65-F5344CB8AC3E}">
        <p14:creationId xmlns:p14="http://schemas.microsoft.com/office/powerpoint/2010/main" val="334630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8A6445-0D3E-45D5-BE17-09EB1B07718E}"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8179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everyone and introduction</a:t>
            </a:r>
          </a:p>
          <a:p>
            <a:endParaRPr lang="en-US" dirty="0" smtClean="0"/>
          </a:p>
          <a:p>
            <a:r>
              <a:rPr lang="en-US" dirty="0" smtClean="0"/>
              <a:t>Introduction of participants</a:t>
            </a:r>
          </a:p>
          <a:p>
            <a:endParaRPr lang="en-US" dirty="0" smtClean="0"/>
          </a:p>
          <a:p>
            <a:r>
              <a:rPr lang="en-US" dirty="0" smtClean="0"/>
              <a:t>Objectives for the</a:t>
            </a:r>
            <a:r>
              <a:rPr lang="en-US" baseline="0" dirty="0" smtClean="0"/>
              <a:t> session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Increase understanding of key concepts such</a:t>
            </a:r>
            <a:r>
              <a:rPr lang="en-US" baseline="0" dirty="0" smtClean="0"/>
              <a:t> as gender, diversity and vulnerability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 these concepts can be applied practically to gender-sensitive DRR and DM in preparedness planning, relief and response, and recovery and reconstruction.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Introduction to the IFRC approach to gender and diversity and into the strategies and frameworks that guide this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Roles play: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Identify aspects of diversity and understand how this links with vulnerability through practical</a:t>
            </a:r>
            <a:r>
              <a:rPr lang="en-US" baseline="0" dirty="0" smtClean="0"/>
              <a:t> examples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Reflect on your own country’s policies and strategies that address gender and diversity</a:t>
            </a:r>
            <a:r>
              <a:rPr lang="en-US" baseline="0" dirty="0"/>
              <a:t> </a:t>
            </a:r>
            <a:r>
              <a:rPr lang="en-US" baseline="0" dirty="0" smtClean="0"/>
              <a:t>and how this could be improved reflecting on how we can improve vulnerabilities through humanitarian aid.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25942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Migrant – </a:t>
            </a:r>
            <a:r>
              <a:rPr lang="en-US" dirty="0" err="1" smtClean="0"/>
              <a:t>labour</a:t>
            </a:r>
            <a:r>
              <a:rPr lang="en-US" dirty="0" smtClean="0"/>
              <a:t>, through disasters </a:t>
            </a:r>
          </a:p>
          <a:p>
            <a:endParaRPr lang="en-US" dirty="0" smtClean="0"/>
          </a:p>
          <a:p>
            <a:r>
              <a:rPr lang="en-US" dirty="0" smtClean="0"/>
              <a:t>IOM </a:t>
            </a:r>
            <a:r>
              <a:rPr lang="en-US" dirty="0" smtClean="0"/>
              <a:t>figures</a:t>
            </a:r>
          </a:p>
          <a:p>
            <a:endParaRPr lang="en-US" dirty="0" smtClean="0"/>
          </a:p>
          <a:p>
            <a:r>
              <a:rPr lang="en-US" dirty="0" smtClean="0"/>
              <a:t>UN WOMEN</a:t>
            </a:r>
            <a:r>
              <a:rPr lang="en-US" baseline="0" dirty="0" smtClean="0"/>
              <a:t> Factsheet on ‘ Gender aspects of migration in Asia’</a:t>
            </a:r>
            <a:endParaRPr lang="en-US" dirty="0"/>
          </a:p>
        </p:txBody>
      </p:sp>
      <p:sp>
        <p:nvSpPr>
          <p:cNvPr id="4" name="Slide Number Placeholder 3"/>
          <p:cNvSpPr>
            <a:spLocks noGrp="1"/>
          </p:cNvSpPr>
          <p:nvPr>
            <p:ph type="sldNum" sz="quarter" idx="10"/>
          </p:nvPr>
        </p:nvSpPr>
        <p:spPr/>
        <p:txBody>
          <a:bodyPr/>
          <a:lstStyle/>
          <a:p>
            <a:fld id="{7D7476B2-B9C4-4AFA-9957-5A648343D985}" type="slidenum">
              <a:rPr lang="en-US" smtClean="0"/>
              <a:t>6</a:t>
            </a:fld>
            <a:endParaRPr lang="en-US"/>
          </a:p>
        </p:txBody>
      </p:sp>
    </p:spTree>
    <p:extLst>
      <p:ext uri="{BB962C8B-B14F-4D97-AF65-F5344CB8AC3E}">
        <p14:creationId xmlns:p14="http://schemas.microsoft.com/office/powerpoint/2010/main" val="3114238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a:t>
            </a:r>
            <a:r>
              <a:rPr lang="en-US" baseline="0" dirty="0" smtClean="0"/>
              <a:t> DESA 2013, sourced from </a:t>
            </a:r>
            <a:r>
              <a:rPr lang="en-US" baseline="0" dirty="0" err="1" smtClean="0"/>
              <a:t>Bandita</a:t>
            </a:r>
            <a:r>
              <a:rPr lang="en-US" baseline="0" dirty="0" smtClean="0"/>
              <a:t> </a:t>
            </a:r>
            <a:r>
              <a:rPr lang="en-US" baseline="0" dirty="0" err="1" smtClean="0"/>
              <a:t>Sijapati</a:t>
            </a:r>
            <a:r>
              <a:rPr lang="en-US" baseline="0" dirty="0" smtClean="0"/>
              <a:t>.  ‘Women’s </a:t>
            </a:r>
            <a:r>
              <a:rPr lang="en-US" baseline="0" dirty="0" err="1" smtClean="0"/>
              <a:t>Labour</a:t>
            </a:r>
            <a:r>
              <a:rPr lang="en-US" baseline="0" dirty="0" smtClean="0"/>
              <a:t> Migration from Asia and the Pacific: Opportunities and Challenges. March 2015. Issue no. 12 </a:t>
            </a:r>
            <a:endParaRPr lang="en-US" dirty="0"/>
          </a:p>
        </p:txBody>
      </p:sp>
      <p:sp>
        <p:nvSpPr>
          <p:cNvPr id="4" name="Slide Number Placeholder 3"/>
          <p:cNvSpPr>
            <a:spLocks noGrp="1"/>
          </p:cNvSpPr>
          <p:nvPr>
            <p:ph type="sldNum" sz="quarter" idx="10"/>
          </p:nvPr>
        </p:nvSpPr>
        <p:spPr/>
        <p:txBody>
          <a:bodyPr/>
          <a:lstStyle/>
          <a:p>
            <a:fld id="{7D7476B2-B9C4-4AFA-9957-5A648343D985}" type="slidenum">
              <a:rPr lang="en-US" smtClean="0"/>
              <a:t>7</a:t>
            </a:fld>
            <a:endParaRPr lang="en-US"/>
          </a:p>
        </p:txBody>
      </p:sp>
    </p:spTree>
    <p:extLst>
      <p:ext uri="{BB962C8B-B14F-4D97-AF65-F5344CB8AC3E}">
        <p14:creationId xmlns:p14="http://schemas.microsoft.com/office/powerpoint/2010/main" val="2170901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protection and safety concerns of migrants</a:t>
            </a:r>
            <a:r>
              <a:rPr lang="en-US" baseline="0" dirty="0" smtClean="0"/>
              <a:t> at all stages of the migrant’s journey.</a:t>
            </a:r>
          </a:p>
          <a:p>
            <a:r>
              <a:rPr lang="en-US" baseline="0" dirty="0" smtClean="0"/>
              <a:t>In their home country, during their migration journey and in the host/receiving country</a:t>
            </a:r>
            <a:endParaRPr lang="en-US" dirty="0"/>
          </a:p>
        </p:txBody>
      </p:sp>
      <p:sp>
        <p:nvSpPr>
          <p:cNvPr id="4" name="Slide Number Placeholder 3"/>
          <p:cNvSpPr>
            <a:spLocks noGrp="1"/>
          </p:cNvSpPr>
          <p:nvPr>
            <p:ph type="sldNum" sz="quarter" idx="10"/>
          </p:nvPr>
        </p:nvSpPr>
        <p:spPr/>
        <p:txBody>
          <a:bodyPr/>
          <a:lstStyle/>
          <a:p>
            <a:fld id="{7D7476B2-B9C4-4AFA-9957-5A648343D985}" type="slidenum">
              <a:rPr lang="en-US" smtClean="0"/>
              <a:t>8</a:t>
            </a:fld>
            <a:endParaRPr lang="en-US"/>
          </a:p>
        </p:txBody>
      </p:sp>
    </p:spTree>
    <p:extLst>
      <p:ext uri="{BB962C8B-B14F-4D97-AF65-F5344CB8AC3E}">
        <p14:creationId xmlns:p14="http://schemas.microsoft.com/office/powerpoint/2010/main" val="18389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0" y="381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grpSp>
        <p:nvGrpSpPr>
          <p:cNvPr id="5" name="Group 11"/>
          <p:cNvGrpSpPr>
            <a:grpSpLocks/>
          </p:cNvGrpSpPr>
          <p:nvPr userDrawn="1"/>
        </p:nvGrpSpPr>
        <p:grpSpPr bwMode="auto">
          <a:xfrm>
            <a:off x="304800" y="304800"/>
            <a:ext cx="1260475" cy="1260475"/>
            <a:chOff x="193688" y="193688"/>
            <a:chExt cx="1260000" cy="1260000"/>
          </a:xfrm>
        </p:grpSpPr>
        <p:sp>
          <p:nvSpPr>
            <p:cNvPr id="6" name="Oval 5"/>
            <p:cNvSpPr/>
            <p:nvPr userDrawn="1"/>
          </p:nvSpPr>
          <p:spPr>
            <a:xfrm>
              <a:off x="193688" y="193688"/>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7" name="TextBox 6"/>
            <p:cNvSpPr txBox="1"/>
            <p:nvPr userDrawn="1"/>
          </p:nvSpPr>
          <p:spPr>
            <a:xfrm>
              <a:off x="253943" y="66985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
        <p:nvSpPr>
          <p:cNvPr id="2" name="Title 1"/>
          <p:cNvSpPr>
            <a:spLocks noGrp="1"/>
          </p:cNvSpPr>
          <p:nvPr>
            <p:ph type="ctrTitle" hasCustomPrompt="1"/>
          </p:nvPr>
        </p:nvSpPr>
        <p:spPr>
          <a:xfrm>
            <a:off x="685800" y="2667000"/>
            <a:ext cx="7543800" cy="647591"/>
          </a:xfrm>
        </p:spPr>
        <p:txBody>
          <a:bodyPr/>
          <a:lstStyle>
            <a:lvl1pPr algn="r">
              <a:defRPr b="1" baseline="0">
                <a:solidFill>
                  <a:schemeClr val="bg1"/>
                </a:solidFill>
              </a:defRPr>
            </a:lvl1pPr>
          </a:lstStyle>
          <a:p>
            <a:r>
              <a:rPr lang="en-US" dirty="0" smtClean="0"/>
              <a:t>Addressing Gender and Diversity Equality within Community Safety and</a:t>
            </a:r>
            <a:endParaRPr lang="en-GB" dirty="0"/>
          </a:p>
        </p:txBody>
      </p:sp>
      <p:sp>
        <p:nvSpPr>
          <p:cNvPr id="3" name="Subtitle 2"/>
          <p:cNvSpPr>
            <a:spLocks noGrp="1"/>
          </p:cNvSpPr>
          <p:nvPr>
            <p:ph type="subTitle" idx="1" hasCustomPrompt="1"/>
          </p:nvPr>
        </p:nvSpPr>
        <p:spPr>
          <a:xfrm>
            <a:off x="990600" y="37338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IFRC Southeast Asia Regional Delegation</a:t>
            </a:r>
          </a:p>
          <a:p>
            <a:r>
              <a:rPr lang="en-GB" dirty="0" smtClean="0"/>
              <a:t>2014</a:t>
            </a:r>
            <a:endParaRPr lang="en-GB" dirty="0"/>
          </a:p>
        </p:txBody>
      </p:sp>
    </p:spTree>
    <p:extLst>
      <p:ext uri="{BB962C8B-B14F-4D97-AF65-F5344CB8AC3E}">
        <p14:creationId xmlns:p14="http://schemas.microsoft.com/office/powerpoint/2010/main" val="41091483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367975907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0414368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897694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1953654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15343491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28631450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3693319"/>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a:t>
              </a:r>
            </a:p>
            <a:p>
              <a:pPr>
                <a:defRPr/>
              </a:pPr>
              <a:r>
                <a:rPr lang="en-US" sz="2000" b="1" baseline="30000" dirty="0">
                  <a:solidFill>
                    <a:srgbClr val="E8C7B0"/>
                  </a:solidFill>
                  <a:latin typeface="Arial" pitchFamily="34" charset="0"/>
                  <a:cs typeface="Arial" pitchFamily="34" charset="0"/>
                </a:rPr>
                <a:t>PLEASE CONTACT:</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IFRC GENDER ADVISOR, MENA ZONE</a:t>
              </a:r>
            </a:p>
            <a:p>
              <a:pPr>
                <a:defRPr/>
              </a:pPr>
              <a:r>
                <a:rPr lang="en-US" sz="2000" baseline="30000" dirty="0">
                  <a:solidFill>
                    <a:prstClr val="white"/>
                  </a:solidFill>
                  <a:latin typeface="Arial" pitchFamily="34" charset="0"/>
                  <a:cs typeface="Arial" pitchFamily="34" charset="0"/>
                </a:rPr>
                <a:t>JESSICA CADESKY</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+961 71 802 484</a:t>
              </a:r>
            </a:p>
            <a:p>
              <a:pPr>
                <a:defRPr/>
              </a:pPr>
              <a:r>
                <a:rPr lang="en-US" sz="2000" b="1" baseline="30000" dirty="0">
                  <a:solidFill>
                    <a:prstClr val="white"/>
                  </a:solidFill>
                  <a:latin typeface="Arial" pitchFamily="34" charset="0"/>
                  <a:cs typeface="Arial" pitchFamily="34" charset="0"/>
                </a:rPr>
                <a:t>EMAIL: jessica.cadesky@ifrc.org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138980217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1293528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704639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13639920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65573663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93142520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94999341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281426536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90465181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92890531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4206280"/>
            </a:xfrm>
            <a:prstGeom prst="rect">
              <a:avLst/>
            </a:prstGeom>
            <a:noFill/>
          </p:spPr>
          <p:txBody>
            <a:bodyPr lIns="0" tIns="0" rIns="0" bIns="0">
              <a:spAutoFit/>
            </a:bodyPr>
            <a:lstStyle/>
            <a:p>
              <a:pPr>
                <a:defRPr/>
              </a:pPr>
              <a:r>
                <a:rPr lang="en-US" sz="2000" baseline="30000" dirty="0">
                  <a:solidFill>
                    <a:srgbClr val="E8C7B0"/>
                  </a:solidFill>
                  <a:latin typeface="Arial" pitchFamily="34" charset="0"/>
                  <a:cs typeface="Arial" pitchFamily="34" charset="0"/>
                </a:rPr>
                <a:t>FOR FURTHER INFORMATION ON </a:t>
              </a:r>
              <a:r>
                <a:rPr lang="en-US" sz="2000" baseline="30000" dirty="0" smtClean="0">
                  <a:solidFill>
                    <a:srgbClr val="E8C7B0"/>
                  </a:solidFill>
                  <a:latin typeface="Arial" pitchFamily="34" charset="0"/>
                  <a:cs typeface="Arial" pitchFamily="34" charset="0"/>
                </a:rPr>
                <a:t>GENDER AND DIVERSITY</a:t>
              </a:r>
            </a:p>
            <a:p>
              <a:pPr>
                <a:defRPr/>
              </a:pPr>
              <a:r>
                <a:rPr lang="en-US" sz="2000" baseline="30000" dirty="0" smtClean="0">
                  <a:solidFill>
                    <a:srgbClr val="E8C7B0"/>
                  </a:solidFill>
                  <a:latin typeface="Arial" pitchFamily="34" charset="0"/>
                  <a:cs typeface="Arial" pitchFamily="34" charset="0"/>
                </a:rPr>
                <a:t> </a:t>
              </a:r>
              <a:endParaRPr lang="en-US" sz="2000" baseline="30000" dirty="0">
                <a:solidFill>
                  <a:srgbClr val="E8C7B0"/>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PLEASE CONTACT:</a:t>
              </a:r>
            </a:p>
            <a:p>
              <a:pPr>
                <a:defRPr/>
              </a:pPr>
              <a:r>
                <a:rPr lang="en-US" sz="2000" dirty="0" smtClean="0">
                  <a:solidFill>
                    <a:prstClr val="white"/>
                  </a:solidFill>
                  <a:latin typeface="Arial" pitchFamily="34" charset="0"/>
                  <a:cs typeface="Arial" pitchFamily="34" charset="0"/>
                </a:rPr>
                <a:t> </a:t>
              </a:r>
            </a:p>
            <a:p>
              <a:pPr>
                <a:defRPr/>
              </a:pPr>
              <a:r>
                <a:rPr lang="en-US" sz="2000" b="1" baseline="30000" dirty="0" smtClean="0">
                  <a:solidFill>
                    <a:srgbClr val="E8C7B0"/>
                  </a:solidFill>
                  <a:latin typeface="Arial" pitchFamily="34" charset="0"/>
                  <a:cs typeface="Arial" pitchFamily="34" charset="0"/>
                </a:rPr>
                <a:t>IFRC GENDER AND DIVERSITY OFFICER, SOUTH EAST ASIA REGIONAL DELEGATION</a:t>
              </a:r>
              <a:r>
                <a:rPr lang="en-US" sz="2000" baseline="30000" dirty="0" smtClean="0">
                  <a:solidFill>
                    <a:prstClr val="white"/>
                  </a:solidFill>
                  <a:latin typeface="Arial" pitchFamily="34" charset="0"/>
                  <a:cs typeface="Arial" pitchFamily="34" charset="0"/>
                </a:rPr>
                <a:t/>
              </a:r>
              <a:br>
                <a:rPr lang="en-US" sz="2000" baseline="30000" dirty="0" smtClean="0">
                  <a:solidFill>
                    <a:prstClr val="white"/>
                  </a:solidFill>
                  <a:latin typeface="Arial" pitchFamily="34" charset="0"/>
                  <a:cs typeface="Arial" pitchFamily="34" charset="0"/>
                </a:rPr>
              </a:br>
              <a:r>
                <a:rPr lang="en-US" sz="2000" baseline="30000" dirty="0" smtClean="0">
                  <a:solidFill>
                    <a:prstClr val="white"/>
                  </a:solidFill>
                  <a:latin typeface="Arial" pitchFamily="34" charset="0"/>
                  <a:cs typeface="Arial" pitchFamily="34" charset="0"/>
                </a:rPr>
                <a:t>CHRISTINA</a:t>
              </a:r>
              <a:r>
                <a:rPr lang="en-US" sz="2000" b="1" dirty="0" smtClean="0">
                  <a:solidFill>
                    <a:prstClr val="white"/>
                  </a:solidFill>
                  <a:latin typeface="Arial" pitchFamily="34" charset="0"/>
                  <a:cs typeface="Arial" pitchFamily="34" charset="0"/>
                </a:rPr>
                <a:t> </a:t>
              </a:r>
              <a:r>
                <a:rPr lang="en-US" sz="2000" baseline="30000" dirty="0" smtClean="0">
                  <a:solidFill>
                    <a:prstClr val="white"/>
                  </a:solidFill>
                  <a:latin typeface="Arial" pitchFamily="34" charset="0"/>
                  <a:cs typeface="Arial" pitchFamily="34" charset="0"/>
                </a:rPr>
                <a:t>HANEEF (christina.haneef@ifrc.org)</a:t>
              </a:r>
            </a:p>
            <a:p>
              <a:pPr>
                <a:defRPr/>
              </a:pPr>
              <a:endParaRPr lang="en-US" sz="2000" b="1" baseline="30000" dirty="0">
                <a:solidFill>
                  <a:prstClr val="white"/>
                </a:solidFill>
                <a:latin typeface="Arial" pitchFamily="34" charset="0"/>
                <a:cs typeface="Arial" pitchFamily="34" charset="0"/>
              </a:endParaRP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403496206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7099557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824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0316208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extLst>
      <p:ext uri="{BB962C8B-B14F-4D97-AF65-F5344CB8AC3E}">
        <p14:creationId xmlns:p14="http://schemas.microsoft.com/office/powerpoint/2010/main" val="26870058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476482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235198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userDrawn="1"/>
          </p:nvSpPr>
          <p:spPr>
            <a:xfrm>
              <a:off x="533400" y="498475"/>
              <a:ext cx="4724400" cy="3795911"/>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PLEASE CONTACT:</a:t>
              </a:r>
            </a:p>
            <a:p>
              <a:pPr>
                <a:defRPr/>
              </a:pPr>
              <a:endParaRPr lang="en-US" sz="2000" b="1" baseline="30000" dirty="0">
                <a:solidFill>
                  <a:srgbClr val="E8C7B0"/>
                </a:solidFill>
                <a:latin typeface="Arial" pitchFamily="34" charset="0"/>
                <a:cs typeface="Arial" pitchFamily="34" charset="0"/>
              </a:endParaRPr>
            </a:p>
            <a:p>
              <a:pPr>
                <a:defRPr/>
              </a:pPr>
              <a:r>
                <a:rPr lang="en-US" sz="2000" baseline="30000" dirty="0">
                  <a:solidFill>
                    <a:prstClr val="white"/>
                  </a:solidFill>
                  <a:latin typeface="Arial" pitchFamily="34" charset="0"/>
                  <a:cs typeface="Arial" pitchFamily="34" charset="0"/>
                </a:rPr>
                <a:t>Matt McMahon, REGIONAL</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GENDER and</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 DIVERSITY FOCAL PERSON, IFRC Southeast Asia Regional Delegation</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+66(0) 2661</a:t>
              </a:r>
              <a:r>
                <a:rPr lang="en-US" sz="2000" b="1" dirty="0">
                  <a:solidFill>
                    <a:prstClr val="white"/>
                  </a:solidFill>
                  <a:latin typeface="Arial" pitchFamily="34" charset="0"/>
                  <a:cs typeface="Arial" pitchFamily="34" charset="0"/>
                </a:rPr>
                <a:t> </a:t>
              </a:r>
              <a:r>
                <a:rPr lang="en-US" sz="2000" b="1" baseline="30000" dirty="0">
                  <a:solidFill>
                    <a:prstClr val="white"/>
                  </a:solidFill>
                  <a:latin typeface="Arial" pitchFamily="34" charset="0"/>
                  <a:cs typeface="Arial" pitchFamily="34" charset="0"/>
                </a:rPr>
                <a:t>8201 ext 104</a:t>
              </a:r>
              <a:r>
                <a:rPr lang="en-US" sz="2000" b="1" dirty="0">
                  <a:solidFill>
                    <a:prstClr val="white"/>
                  </a:solidFill>
                  <a:latin typeface="Arial" pitchFamily="34" charset="0"/>
                  <a:cs typeface="Arial" pitchFamily="34" charset="0"/>
                </a:rPr>
                <a:t> </a:t>
              </a: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EMAIL: matthew.mcmahon@ifrc.org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3763370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42401348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48541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1" cstate="print"/>
            <a:srcRect/>
            <a:stretch>
              <a:fillRect/>
            </a:stretch>
          </p:blipFill>
          <p:spPr bwMode="auto">
            <a:xfrm>
              <a:off x="5638800" y="6146669"/>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userDrawn="1"/>
          </p:nvSpPr>
          <p:spPr>
            <a:xfrm>
              <a:off x="392447" y="704768"/>
              <a:ext cx="932305" cy="307661"/>
            </a:xfrm>
            <a:prstGeom prst="rect">
              <a:avLst/>
            </a:prstGeom>
            <a:noFill/>
          </p:spPr>
          <p:txBody>
            <a:bodyPr wrap="square" lIns="0" tIns="0" rIns="0" bIns="0">
              <a:spAutoFit/>
            </a:bodyPr>
            <a:lstStyle/>
            <a:p>
              <a:pPr algn="ctr">
                <a:defRPr/>
              </a:pPr>
              <a:r>
                <a:rPr lang="en-US" sz="1000" b="1" dirty="0">
                  <a:solidFill>
                    <a:prstClr val="white"/>
                  </a:solidFill>
                  <a:latin typeface="Arial" pitchFamily="34" charset="0"/>
                  <a:cs typeface="Arial" pitchFamily="34" charset="0"/>
                </a:rPr>
                <a:t> Gender and Diversity</a:t>
              </a:r>
            </a:p>
          </p:txBody>
        </p:sp>
      </p:grpSp>
      <p:sp>
        <p:nvSpPr>
          <p:cNvPr id="37890" name="AutoShape 2"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9144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
        <p:nvSpPr>
          <p:cNvPr id="37892" name="AutoShape 4"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12192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Tree>
    <p:extLst>
      <p:ext uri="{BB962C8B-B14F-4D97-AF65-F5344CB8AC3E}">
        <p14:creationId xmlns:p14="http://schemas.microsoft.com/office/powerpoint/2010/main" val="1884022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17801097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92940561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GB" dirty="0" smtClean="0"/>
              <a:t>Dignity, Access, Participation and Safety </a:t>
            </a:r>
            <a:r>
              <a:rPr lang="en-GB" dirty="0" smtClean="0"/>
              <a:t>of </a:t>
            </a:r>
            <a:r>
              <a:rPr lang="en-GB" dirty="0" smtClean="0"/>
              <a:t>migrants</a:t>
            </a:r>
            <a:endParaRPr lang="en-GB" dirty="0"/>
          </a:p>
        </p:txBody>
      </p:sp>
      <p:sp>
        <p:nvSpPr>
          <p:cNvPr id="5" name="Subtitle 4"/>
          <p:cNvSpPr>
            <a:spLocks noGrp="1"/>
          </p:cNvSpPr>
          <p:nvPr>
            <p:ph type="subTitle" idx="1"/>
          </p:nvPr>
        </p:nvSpPr>
        <p:spPr>
          <a:xfrm>
            <a:off x="381000" y="3733800"/>
            <a:ext cx="8001000" cy="1752600"/>
          </a:xfrm>
        </p:spPr>
        <p:txBody>
          <a:bodyPr/>
          <a:lstStyle/>
          <a:p>
            <a:r>
              <a:rPr lang="en-GB" dirty="0" smtClean="0"/>
              <a:t>SEA Regional Gender and Diversity </a:t>
            </a:r>
          </a:p>
          <a:p>
            <a:r>
              <a:rPr lang="en-GB" dirty="0" smtClean="0"/>
              <a:t>Training of Trainers</a:t>
            </a:r>
          </a:p>
          <a:p>
            <a:r>
              <a:rPr lang="en-GB" dirty="0" smtClean="0"/>
              <a:t>5-8</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1299428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 for migrant populations during disasters </a:t>
            </a:r>
            <a:endParaRPr lang="en-US" dirty="0"/>
          </a:p>
        </p:txBody>
      </p:sp>
      <p:sp>
        <p:nvSpPr>
          <p:cNvPr id="3" name="Content Placeholder 2"/>
          <p:cNvSpPr>
            <a:spLocks noGrp="1"/>
          </p:cNvSpPr>
          <p:nvPr>
            <p:ph idx="1"/>
          </p:nvPr>
        </p:nvSpPr>
        <p:spPr>
          <a:xfrm>
            <a:off x="1219200" y="1981200"/>
            <a:ext cx="7315200" cy="3886200"/>
          </a:xfrm>
        </p:spPr>
        <p:txBody>
          <a:bodyPr/>
          <a:lstStyle/>
          <a:p>
            <a:r>
              <a:rPr lang="en-US" sz="1900" dirty="0" smtClean="0"/>
              <a:t>This </a:t>
            </a:r>
            <a:r>
              <a:rPr lang="en-US" sz="1900" dirty="0"/>
              <a:t>may mean that they are not aware of early warning systems or are less informed of how best to respond when a disaster occurs. </a:t>
            </a:r>
            <a:endParaRPr lang="en-US" sz="1900" dirty="0" smtClean="0"/>
          </a:p>
          <a:p>
            <a:endParaRPr lang="en-US" sz="1900" dirty="0"/>
          </a:p>
          <a:p>
            <a:r>
              <a:rPr lang="en-US" sz="1900" dirty="0" smtClean="0"/>
              <a:t>When </a:t>
            </a:r>
            <a:r>
              <a:rPr lang="en-US" sz="1900" dirty="0"/>
              <a:t>authorities or relief organizations </a:t>
            </a:r>
            <a:r>
              <a:rPr lang="en-US" sz="1900" dirty="0" smtClean="0"/>
              <a:t>prepare beneficiary criteria for relief aid</a:t>
            </a:r>
            <a:r>
              <a:rPr lang="en-US" sz="1900" dirty="0"/>
              <a:t>, migrants that are not registered with the government may not be included. </a:t>
            </a:r>
            <a:endParaRPr lang="en-US" sz="1900" dirty="0" smtClean="0"/>
          </a:p>
          <a:p>
            <a:endParaRPr lang="en-US" sz="1900" dirty="0" smtClean="0"/>
          </a:p>
          <a:p>
            <a:endParaRPr lang="en-US" sz="1900" dirty="0"/>
          </a:p>
        </p:txBody>
      </p:sp>
    </p:spTree>
    <p:extLst>
      <p:ext uri="{BB962C8B-B14F-4D97-AF65-F5344CB8AC3E}">
        <p14:creationId xmlns:p14="http://schemas.microsoft.com/office/powerpoint/2010/main" val="3399866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 for migrant populations during disasters </a:t>
            </a:r>
            <a:endParaRPr lang="en-US" dirty="0"/>
          </a:p>
        </p:txBody>
      </p:sp>
      <p:sp>
        <p:nvSpPr>
          <p:cNvPr id="3" name="Content Placeholder 2"/>
          <p:cNvSpPr>
            <a:spLocks noGrp="1"/>
          </p:cNvSpPr>
          <p:nvPr>
            <p:ph idx="1"/>
          </p:nvPr>
        </p:nvSpPr>
        <p:spPr>
          <a:xfrm>
            <a:off x="990600" y="1752600"/>
            <a:ext cx="7315200" cy="4114800"/>
          </a:xfrm>
        </p:spPr>
        <p:txBody>
          <a:bodyPr/>
          <a:lstStyle/>
          <a:p>
            <a:pPr algn="just"/>
            <a:r>
              <a:rPr lang="en-US" sz="2000" dirty="0" smtClean="0"/>
              <a:t>During </a:t>
            </a:r>
            <a:r>
              <a:rPr lang="en-US" sz="2000" dirty="0"/>
              <a:t>a disaster, existing social structures can break down and therefore people may lose valuable protective networks that could have kept them safe. </a:t>
            </a:r>
            <a:endParaRPr lang="en-US" sz="2000" dirty="0" smtClean="0"/>
          </a:p>
          <a:p>
            <a:pPr algn="just"/>
            <a:endParaRPr lang="en-US" sz="2000" dirty="0"/>
          </a:p>
          <a:p>
            <a:pPr algn="just"/>
            <a:r>
              <a:rPr lang="en-US" sz="2000" dirty="0" smtClean="0"/>
              <a:t>In </a:t>
            </a:r>
            <a:r>
              <a:rPr lang="en-US" sz="2000" dirty="0"/>
              <a:t>these situations minority groups such as those who identify as lesbian, gay, bisexual, transgender or intersex can be at greater risk of </a:t>
            </a:r>
            <a:r>
              <a:rPr lang="en-US" sz="2000" dirty="0" smtClean="0"/>
              <a:t>discrimination.</a:t>
            </a:r>
          </a:p>
          <a:p>
            <a:pPr marL="0" indent="0" algn="just">
              <a:buNone/>
            </a:pPr>
            <a:r>
              <a:rPr lang="en-US" sz="2000" dirty="0" smtClean="0"/>
              <a:t> </a:t>
            </a:r>
          </a:p>
          <a:p>
            <a:pPr algn="just"/>
            <a:r>
              <a:rPr lang="en-US" sz="2000" dirty="0" smtClean="0"/>
              <a:t>Further</a:t>
            </a:r>
            <a:r>
              <a:rPr lang="en-US" sz="2000" dirty="0"/>
              <a:t>, if disasters cause people to cross boarders into a country were their sexual or gender identity is not accepted or is illegal, this can also lead to protection concerns</a:t>
            </a:r>
          </a:p>
        </p:txBody>
      </p:sp>
    </p:spTree>
    <p:extLst>
      <p:ext uri="{BB962C8B-B14F-4D97-AF65-F5344CB8AC3E}">
        <p14:creationId xmlns:p14="http://schemas.microsoft.com/office/powerpoint/2010/main" val="4229493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of migrants</a:t>
            </a:r>
            <a:endParaRPr lang="en-US" dirty="0"/>
          </a:p>
        </p:txBody>
      </p:sp>
      <p:sp>
        <p:nvSpPr>
          <p:cNvPr id="3" name="Content Placeholder 2"/>
          <p:cNvSpPr>
            <a:spLocks noGrp="1"/>
          </p:cNvSpPr>
          <p:nvPr>
            <p:ph idx="1"/>
          </p:nvPr>
        </p:nvSpPr>
        <p:spPr>
          <a:xfrm>
            <a:off x="1219200" y="1752600"/>
            <a:ext cx="7467600" cy="4114800"/>
          </a:xfrm>
        </p:spPr>
        <p:txBody>
          <a:bodyPr/>
          <a:lstStyle/>
          <a:p>
            <a:r>
              <a:rPr lang="en-US" sz="2000" dirty="0" smtClean="0"/>
              <a:t>Migrant should not only be seen as vulnerable. With the right protections in place migrants bring new knowledge, skills and cultural diversity to destination countries</a:t>
            </a:r>
          </a:p>
          <a:p>
            <a:endParaRPr lang="en-US" sz="2000" dirty="0" smtClean="0"/>
          </a:p>
          <a:p>
            <a:r>
              <a:rPr lang="en-US" sz="2000" dirty="0" smtClean="0"/>
              <a:t>Migrants contribute significantly to destination countries through increased economic production and activity</a:t>
            </a:r>
          </a:p>
          <a:p>
            <a:endParaRPr lang="en-US" sz="2000" dirty="0"/>
          </a:p>
          <a:p>
            <a:r>
              <a:rPr lang="en-US" sz="2000" dirty="0" smtClean="0"/>
              <a:t>Migrants also benefit families back home through sending remittances which contributes to the economic development of the country</a:t>
            </a:r>
          </a:p>
          <a:p>
            <a:endParaRPr lang="en-US" sz="2000" dirty="0"/>
          </a:p>
        </p:txBody>
      </p:sp>
    </p:spTree>
    <p:extLst>
      <p:ext uri="{BB962C8B-B14F-4D97-AF65-F5344CB8AC3E}">
        <p14:creationId xmlns:p14="http://schemas.microsoft.com/office/powerpoint/2010/main" val="211831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of migrants</a:t>
            </a:r>
            <a:endParaRPr lang="en-US" dirty="0"/>
          </a:p>
        </p:txBody>
      </p:sp>
      <p:sp>
        <p:nvSpPr>
          <p:cNvPr id="3" name="Content Placeholder 2"/>
          <p:cNvSpPr>
            <a:spLocks noGrp="1"/>
          </p:cNvSpPr>
          <p:nvPr>
            <p:ph idx="1"/>
          </p:nvPr>
        </p:nvSpPr>
        <p:spPr>
          <a:xfrm>
            <a:off x="1143000" y="1828800"/>
            <a:ext cx="7162800" cy="4038600"/>
          </a:xfrm>
        </p:spPr>
        <p:txBody>
          <a:bodyPr/>
          <a:lstStyle/>
          <a:p>
            <a:r>
              <a:rPr lang="en-US" sz="2000" dirty="0"/>
              <a:t>Migration can also be an empowering </a:t>
            </a:r>
            <a:r>
              <a:rPr lang="en-US" sz="2000" dirty="0" smtClean="0"/>
              <a:t>experience for women migrants, increasing their opportunities, their access to earn an income and develop new or use existing skills.</a:t>
            </a:r>
          </a:p>
          <a:p>
            <a:endParaRPr lang="en-US" sz="2000" dirty="0"/>
          </a:p>
          <a:p>
            <a:r>
              <a:rPr lang="en-US" sz="2000" dirty="0" smtClean="0"/>
              <a:t>On return these new skills and cultural experiences can be beneficial to those back home.  </a:t>
            </a:r>
            <a:endParaRPr lang="en-US" sz="2000" dirty="0"/>
          </a:p>
          <a:p>
            <a:endParaRPr lang="en-US" sz="2000" dirty="0"/>
          </a:p>
        </p:txBody>
      </p:sp>
    </p:spTree>
    <p:extLst>
      <p:ext uri="{BB962C8B-B14F-4D97-AF65-F5344CB8AC3E}">
        <p14:creationId xmlns:p14="http://schemas.microsoft.com/office/powerpoint/2010/main" val="2710202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do?</a:t>
            </a:r>
            <a:endParaRPr lang="en-US" dirty="0"/>
          </a:p>
        </p:txBody>
      </p:sp>
      <p:sp>
        <p:nvSpPr>
          <p:cNvPr id="3" name="Content Placeholder 2"/>
          <p:cNvSpPr>
            <a:spLocks noGrp="1"/>
          </p:cNvSpPr>
          <p:nvPr>
            <p:ph idx="1"/>
          </p:nvPr>
        </p:nvSpPr>
        <p:spPr>
          <a:xfrm>
            <a:off x="1143000" y="1752600"/>
            <a:ext cx="7543800" cy="4114800"/>
          </a:xfrm>
        </p:spPr>
        <p:txBody>
          <a:bodyPr/>
          <a:lstStyle/>
          <a:p>
            <a:r>
              <a:rPr lang="en-US" sz="2000" dirty="0"/>
              <a:t>As a first step, </a:t>
            </a:r>
            <a:r>
              <a:rPr lang="en-US" sz="2000" dirty="0" smtClean="0"/>
              <a:t>we need to work together so that National Societies within the region feel confident that they have the capacity to address the challenges of migration. </a:t>
            </a:r>
          </a:p>
          <a:p>
            <a:endParaRPr lang="en-US" sz="2000" dirty="0" smtClean="0"/>
          </a:p>
          <a:p>
            <a:r>
              <a:rPr lang="en-US" sz="2000" dirty="0" smtClean="0"/>
              <a:t>As </a:t>
            </a:r>
            <a:r>
              <a:rPr lang="en-US" sz="2000" dirty="0"/>
              <a:t>auxiliaries to </a:t>
            </a:r>
            <a:r>
              <a:rPr lang="en-US" sz="2000" dirty="0" smtClean="0"/>
              <a:t>governments</a:t>
            </a:r>
            <a:r>
              <a:rPr lang="en-US" sz="2000" dirty="0"/>
              <a:t>, </a:t>
            </a:r>
            <a:r>
              <a:rPr lang="en-US" sz="2000" dirty="0" smtClean="0"/>
              <a:t>National Societies can identify </a:t>
            </a:r>
            <a:r>
              <a:rPr lang="en-US" sz="2000" dirty="0"/>
              <a:t>how they can  play a convening role with </a:t>
            </a:r>
            <a:r>
              <a:rPr lang="en-US" sz="2000" dirty="0" smtClean="0"/>
              <a:t>organizations, </a:t>
            </a:r>
            <a:r>
              <a:rPr lang="en-US" sz="2000" dirty="0"/>
              <a:t>such as the International </a:t>
            </a:r>
            <a:r>
              <a:rPr lang="en-US" sz="2000" dirty="0" err="1"/>
              <a:t>Labour</a:t>
            </a:r>
            <a:r>
              <a:rPr lang="en-US" sz="2000" dirty="0"/>
              <a:t> </a:t>
            </a:r>
            <a:r>
              <a:rPr lang="en-US" sz="2000" dirty="0" smtClean="0"/>
              <a:t>Organization </a:t>
            </a:r>
            <a:r>
              <a:rPr lang="en-US" sz="2000" dirty="0" err="1" smtClean="0"/>
              <a:t>etc</a:t>
            </a:r>
            <a:r>
              <a:rPr lang="en-US" sz="2000" dirty="0" smtClean="0"/>
              <a:t>,</a:t>
            </a:r>
            <a:r>
              <a:rPr lang="en-US" sz="2000" dirty="0"/>
              <a:t>   to influence the change in </a:t>
            </a:r>
            <a:r>
              <a:rPr lang="en-US" sz="2000" dirty="0" smtClean="0"/>
              <a:t>the policies </a:t>
            </a:r>
            <a:r>
              <a:rPr lang="en-US" sz="2000" dirty="0"/>
              <a:t>in the countries of origin, transit and destination. </a:t>
            </a:r>
          </a:p>
        </p:txBody>
      </p:sp>
    </p:spTree>
    <p:extLst>
      <p:ext uri="{BB962C8B-B14F-4D97-AF65-F5344CB8AC3E}">
        <p14:creationId xmlns:p14="http://schemas.microsoft.com/office/powerpoint/2010/main" val="2309687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we do?</a:t>
            </a:r>
          </a:p>
        </p:txBody>
      </p:sp>
      <p:sp>
        <p:nvSpPr>
          <p:cNvPr id="3" name="Content Placeholder 2"/>
          <p:cNvSpPr>
            <a:spLocks noGrp="1"/>
          </p:cNvSpPr>
          <p:nvPr>
            <p:ph idx="1"/>
          </p:nvPr>
        </p:nvSpPr>
        <p:spPr>
          <a:xfrm>
            <a:off x="1066800" y="1676400"/>
            <a:ext cx="7620000" cy="4191000"/>
          </a:xfrm>
        </p:spPr>
        <p:txBody>
          <a:bodyPr/>
          <a:lstStyle/>
          <a:p>
            <a:pPr marL="0" indent="0">
              <a:buNone/>
            </a:pPr>
            <a:endParaRPr lang="en-US" sz="2000" dirty="0"/>
          </a:p>
          <a:p>
            <a:r>
              <a:rPr lang="en-US" sz="2000" dirty="0"/>
              <a:t>During disasters it is important that migrants </a:t>
            </a:r>
            <a:r>
              <a:rPr lang="en-US" sz="2000" dirty="0" smtClean="0"/>
              <a:t>are acknowledged as an important group within the community and have </a:t>
            </a:r>
            <a:r>
              <a:rPr lang="en-US" sz="2000" dirty="0"/>
              <a:t>access to information and services that will increase their preparedness and resilience to disasters.</a:t>
            </a:r>
          </a:p>
          <a:p>
            <a:endParaRPr lang="en-US" sz="2000" dirty="0"/>
          </a:p>
          <a:p>
            <a:r>
              <a:rPr lang="en-US" sz="2000" dirty="0"/>
              <a:t>Migrants must be included in community-based health, or disaster preparedness or risk reduction projects.  </a:t>
            </a:r>
            <a:endParaRPr lang="en-US" sz="2000" dirty="0" smtClean="0"/>
          </a:p>
          <a:p>
            <a:endParaRPr lang="en-US" sz="2000" dirty="0"/>
          </a:p>
          <a:p>
            <a:r>
              <a:rPr lang="en-US" sz="2000" dirty="0" smtClean="0"/>
              <a:t>Develop local/national initiatives or campaigns that increase awareness and respect for migrants</a:t>
            </a:r>
          </a:p>
          <a:p>
            <a:endParaRPr lang="en-US" sz="2000" dirty="0"/>
          </a:p>
          <a:p>
            <a:pPr marL="0" indent="0">
              <a:buNone/>
            </a:pPr>
            <a:endParaRPr lang="en-US" sz="2000" dirty="0"/>
          </a:p>
          <a:p>
            <a:endParaRPr lang="en-US" sz="2000" dirty="0"/>
          </a:p>
          <a:p>
            <a:endParaRPr lang="en-US" sz="2000" dirty="0"/>
          </a:p>
        </p:txBody>
      </p:sp>
    </p:spTree>
    <p:extLst>
      <p:ext uri="{BB962C8B-B14F-4D97-AF65-F5344CB8AC3E}">
        <p14:creationId xmlns:p14="http://schemas.microsoft.com/office/powerpoint/2010/main" val="1106228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Content Placeholder 3"/>
          <p:cNvSpPr>
            <a:spLocks noGrp="1"/>
          </p:cNvSpPr>
          <p:nvPr>
            <p:ph idx="1"/>
          </p:nvPr>
        </p:nvSpPr>
        <p:spPr/>
        <p:txBody>
          <a:bodyPr/>
          <a:lstStyle/>
          <a:p>
            <a:r>
              <a:rPr lang="en-US" dirty="0" smtClean="0"/>
              <a:t>(Please add you own groups conclusion)</a:t>
            </a:r>
            <a:endParaRPr lang="en-US" dirty="0"/>
          </a:p>
        </p:txBody>
      </p:sp>
    </p:spTree>
    <p:extLst>
      <p:ext uri="{BB962C8B-B14F-4D97-AF65-F5344CB8AC3E}">
        <p14:creationId xmlns:p14="http://schemas.microsoft.com/office/powerpoint/2010/main" val="596773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2438400"/>
            <a:ext cx="3276600" cy="2514600"/>
          </a:xfrm>
        </p:spPr>
        <p:txBody>
          <a:bodyPr/>
          <a:lstStyle/>
          <a:p>
            <a:endParaRPr lang="en-US" dirty="0"/>
          </a:p>
          <a:p>
            <a:pPr algn="ctr"/>
            <a:endParaRPr lang="en-US" dirty="0" smtClean="0"/>
          </a:p>
          <a:p>
            <a:pPr marL="0" indent="0" algn="ctr">
              <a:buNone/>
            </a:pPr>
            <a:r>
              <a:rPr lang="en-US" sz="3000" b="1" dirty="0"/>
              <a:t>A</a:t>
            </a:r>
            <a:r>
              <a:rPr lang="en-US" sz="3000" b="1" dirty="0" smtClean="0"/>
              <a:t>ny questions?</a:t>
            </a:r>
            <a:endParaRPr lang="en-US" sz="3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667000"/>
            <a:ext cx="176212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5041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84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ession learning objectives</a:t>
            </a:r>
            <a:endParaRPr lang="en-US" dirty="0"/>
          </a:p>
        </p:txBody>
      </p:sp>
      <p:sp>
        <p:nvSpPr>
          <p:cNvPr id="4" name="Content Placeholder 3"/>
          <p:cNvSpPr>
            <a:spLocks noGrp="1"/>
          </p:cNvSpPr>
          <p:nvPr>
            <p:ph idx="1"/>
          </p:nvPr>
        </p:nvSpPr>
        <p:spPr>
          <a:xfrm>
            <a:off x="1066800" y="1600200"/>
            <a:ext cx="7620000" cy="4191000"/>
          </a:xfrm>
        </p:spPr>
        <p:txBody>
          <a:bodyPr/>
          <a:lstStyle/>
          <a:p>
            <a:endParaRPr lang="en-US" dirty="0" smtClean="0"/>
          </a:p>
          <a:p>
            <a:r>
              <a:rPr lang="en-US" dirty="0" smtClean="0"/>
              <a:t>(please included the results from your SMART objectives exercise)</a:t>
            </a:r>
          </a:p>
          <a:p>
            <a:endParaRPr lang="en-US" dirty="0" smtClean="0"/>
          </a:p>
        </p:txBody>
      </p:sp>
    </p:spTree>
    <p:extLst>
      <p:ext uri="{BB962C8B-B14F-4D97-AF65-F5344CB8AC3E}">
        <p14:creationId xmlns:p14="http://schemas.microsoft.com/office/powerpoint/2010/main" val="2110869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counts as a migrant?</a:t>
            </a:r>
            <a:endParaRPr lang="en-US" dirty="0"/>
          </a:p>
        </p:txBody>
      </p:sp>
      <p:sp>
        <p:nvSpPr>
          <p:cNvPr id="3" name="Content Placeholder 2"/>
          <p:cNvSpPr>
            <a:spLocks noGrp="1"/>
          </p:cNvSpPr>
          <p:nvPr>
            <p:ph idx="1"/>
          </p:nvPr>
        </p:nvSpPr>
        <p:spPr>
          <a:xfrm>
            <a:off x="685800" y="1752600"/>
            <a:ext cx="8001000" cy="4114800"/>
          </a:xfrm>
        </p:spPr>
        <p:txBody>
          <a:bodyPr/>
          <a:lstStyle/>
          <a:p>
            <a:pPr marL="0" indent="0">
              <a:buNone/>
            </a:pPr>
            <a:endParaRPr lang="en-US" sz="2000" dirty="0" smtClean="0"/>
          </a:p>
          <a:p>
            <a:r>
              <a:rPr lang="en-US" sz="2000" b="1" dirty="0" smtClean="0">
                <a:solidFill>
                  <a:srgbClr val="FF0000"/>
                </a:solidFill>
              </a:rPr>
              <a:t>The International Federation of Red Cross and Red </a:t>
            </a:r>
            <a:r>
              <a:rPr lang="en-US" sz="2000" b="1" dirty="0" smtClean="0">
                <a:solidFill>
                  <a:srgbClr val="FF0000"/>
                </a:solidFill>
              </a:rPr>
              <a:t>Crescent </a:t>
            </a:r>
            <a:r>
              <a:rPr lang="en-US" sz="2000" b="1" dirty="0" smtClean="0">
                <a:solidFill>
                  <a:srgbClr val="FF0000"/>
                </a:solidFill>
              </a:rPr>
              <a:t>Societies’ policy on migration </a:t>
            </a:r>
            <a:r>
              <a:rPr lang="en-US" sz="2000" dirty="0" smtClean="0"/>
              <a:t>defines  migrants </a:t>
            </a:r>
            <a:r>
              <a:rPr lang="en-US" sz="2000" dirty="0"/>
              <a:t>as </a:t>
            </a:r>
            <a:r>
              <a:rPr lang="en-US" sz="2000" dirty="0" smtClean="0"/>
              <a:t>…</a:t>
            </a:r>
          </a:p>
          <a:p>
            <a:pPr marL="0" indent="0">
              <a:buNone/>
            </a:pPr>
            <a:endParaRPr lang="en-US" sz="2000" dirty="0" smtClean="0"/>
          </a:p>
          <a:p>
            <a:pPr marL="0" indent="0" algn="ctr">
              <a:buNone/>
            </a:pPr>
            <a:r>
              <a:rPr lang="en-US" sz="2000" dirty="0" smtClean="0"/>
              <a:t>“…people </a:t>
            </a:r>
            <a:r>
              <a:rPr lang="en-US" sz="2000" dirty="0"/>
              <a:t>who leave or flee their places of </a:t>
            </a:r>
            <a:r>
              <a:rPr lang="en-US" sz="2000" dirty="0" smtClean="0"/>
              <a:t>habitual </a:t>
            </a:r>
            <a:r>
              <a:rPr lang="en-US" sz="2000" dirty="0"/>
              <a:t>residence to go to a new place, across </a:t>
            </a:r>
            <a:r>
              <a:rPr lang="en-US" sz="2000" dirty="0" smtClean="0"/>
              <a:t>international </a:t>
            </a:r>
            <a:r>
              <a:rPr lang="en-US" sz="2000" dirty="0"/>
              <a:t>borders or within their own state, to seek better or </a:t>
            </a:r>
            <a:r>
              <a:rPr lang="en-US" sz="2000" dirty="0" smtClean="0"/>
              <a:t>safer </a:t>
            </a:r>
            <a:r>
              <a:rPr lang="en-US" sz="2000" dirty="0"/>
              <a:t>perspectives. Migration can be forced or voluntary, </a:t>
            </a:r>
            <a:r>
              <a:rPr lang="en-US" sz="2000" dirty="0" smtClean="0"/>
              <a:t>but </a:t>
            </a:r>
            <a:r>
              <a:rPr lang="en-US" sz="2000" dirty="0"/>
              <a:t>most of the time a combination of choices and </a:t>
            </a:r>
            <a:r>
              <a:rPr lang="en-US" sz="2000" dirty="0" smtClean="0"/>
              <a:t>constraints </a:t>
            </a:r>
            <a:r>
              <a:rPr lang="en-US" sz="2000" dirty="0"/>
              <a:t>are involved, as well as the intent to live abroad </a:t>
            </a:r>
            <a:r>
              <a:rPr lang="en-US" sz="2000" dirty="0" smtClean="0"/>
              <a:t>for </a:t>
            </a:r>
            <a:r>
              <a:rPr lang="en-US" sz="2000" dirty="0"/>
              <a:t>an extended period of time</a:t>
            </a:r>
            <a:r>
              <a:rPr lang="en-US" sz="2000" dirty="0" smtClean="0"/>
              <a:t>.”</a:t>
            </a:r>
            <a:endParaRPr lang="en-US" sz="2000" dirty="0"/>
          </a:p>
          <a:p>
            <a:endParaRPr lang="en-US" sz="2000" dirty="0" smtClean="0"/>
          </a:p>
        </p:txBody>
      </p:sp>
    </p:spTree>
    <p:extLst>
      <p:ext uri="{BB962C8B-B14F-4D97-AF65-F5344CB8AC3E}">
        <p14:creationId xmlns:p14="http://schemas.microsoft.com/office/powerpoint/2010/main" val="103301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Impartiality</a:t>
            </a:r>
            <a:endParaRPr lang="en-US" dirty="0"/>
          </a:p>
        </p:txBody>
      </p:sp>
      <p:sp>
        <p:nvSpPr>
          <p:cNvPr id="3" name="Content Placeholder 2"/>
          <p:cNvSpPr>
            <a:spLocks noGrp="1"/>
          </p:cNvSpPr>
          <p:nvPr>
            <p:ph idx="1"/>
          </p:nvPr>
        </p:nvSpPr>
        <p:spPr>
          <a:xfrm>
            <a:off x="1143000" y="1752600"/>
            <a:ext cx="7543800" cy="4114800"/>
          </a:xfrm>
        </p:spPr>
        <p:txBody>
          <a:bodyPr/>
          <a:lstStyle/>
          <a:p>
            <a:pPr marL="0" indent="0">
              <a:buNone/>
            </a:pPr>
            <a:endParaRPr lang="en-US" sz="2000" dirty="0" smtClean="0"/>
          </a:p>
          <a:p>
            <a:pPr marL="0" indent="0">
              <a:buNone/>
            </a:pPr>
            <a:endParaRPr lang="en-US" sz="2000" dirty="0"/>
          </a:p>
          <a:p>
            <a:pPr marL="0" indent="0" algn="ctr">
              <a:buNone/>
            </a:pPr>
            <a:r>
              <a:rPr lang="en-US" sz="2000" dirty="0" smtClean="0"/>
              <a:t>In line with our Fundamental Principles, the </a:t>
            </a:r>
            <a:r>
              <a:rPr lang="en-US" sz="2000" dirty="0"/>
              <a:t>RCRC </a:t>
            </a:r>
            <a:r>
              <a:rPr lang="en-US" sz="2000" dirty="0" smtClean="0"/>
              <a:t>are </a:t>
            </a:r>
            <a:r>
              <a:rPr lang="en-US" sz="2000" dirty="0"/>
              <a:t>mandated to provide assistance to all migrants regardless of the legal status, nationality and  religion.   </a:t>
            </a:r>
          </a:p>
          <a:p>
            <a:endParaRPr lang="en-US" sz="2000" dirty="0"/>
          </a:p>
        </p:txBody>
      </p:sp>
    </p:spTree>
    <p:extLst>
      <p:ext uri="{BB962C8B-B14F-4D97-AF65-F5344CB8AC3E}">
        <p14:creationId xmlns:p14="http://schemas.microsoft.com/office/powerpoint/2010/main" val="3322976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 in migration</a:t>
            </a:r>
            <a:endParaRPr lang="en-US" dirty="0"/>
          </a:p>
        </p:txBody>
      </p:sp>
      <p:sp>
        <p:nvSpPr>
          <p:cNvPr id="3" name="Content Placeholder 2"/>
          <p:cNvSpPr>
            <a:spLocks noGrp="1"/>
          </p:cNvSpPr>
          <p:nvPr>
            <p:ph idx="1"/>
          </p:nvPr>
        </p:nvSpPr>
        <p:spPr>
          <a:xfrm>
            <a:off x="1143000" y="1676400"/>
            <a:ext cx="7543800" cy="4191000"/>
          </a:xfrm>
        </p:spPr>
        <p:txBody>
          <a:bodyPr/>
          <a:lstStyle/>
          <a:p>
            <a:endParaRPr lang="en-US" sz="2000" dirty="0" smtClean="0"/>
          </a:p>
          <a:p>
            <a:r>
              <a:rPr lang="en-US" sz="2000" dirty="0" smtClean="0"/>
              <a:t>Migrants </a:t>
            </a:r>
            <a:r>
              <a:rPr lang="en-US" sz="2000" dirty="0"/>
              <a:t>face a unique set of challenges that can impact them at each stage of their journey. However they are not a homogenous group</a:t>
            </a:r>
            <a:r>
              <a:rPr lang="en-US" sz="2000" dirty="0" smtClean="0"/>
              <a:t>.</a:t>
            </a:r>
          </a:p>
          <a:p>
            <a:endParaRPr lang="en-US" sz="2000" dirty="0"/>
          </a:p>
          <a:p>
            <a:r>
              <a:rPr lang="en-US" sz="2000" dirty="0"/>
              <a:t>Gender and diversity are crosscutting issues that span all types of migration and it is important that we recognize these issues; the vulnerabilities they can lead to; and ensure we address them</a:t>
            </a:r>
          </a:p>
          <a:p>
            <a:endParaRPr lang="en-US" sz="2000" dirty="0"/>
          </a:p>
        </p:txBody>
      </p:sp>
    </p:spTree>
    <p:extLst>
      <p:ext uri="{BB962C8B-B14F-4D97-AF65-F5344CB8AC3E}">
        <p14:creationId xmlns:p14="http://schemas.microsoft.com/office/powerpoint/2010/main" val="3621273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a:t>
            </a:r>
            <a:r>
              <a:rPr lang="en-US" dirty="0" smtClean="0"/>
              <a:t>in Southeast Asia</a:t>
            </a:r>
            <a:endParaRPr lang="en-US" dirty="0"/>
          </a:p>
        </p:txBody>
      </p:sp>
      <p:sp>
        <p:nvSpPr>
          <p:cNvPr id="3" name="Content Placeholder 2"/>
          <p:cNvSpPr>
            <a:spLocks noGrp="1"/>
          </p:cNvSpPr>
          <p:nvPr>
            <p:ph idx="1"/>
          </p:nvPr>
        </p:nvSpPr>
        <p:spPr>
          <a:xfrm>
            <a:off x="990600" y="1828800"/>
            <a:ext cx="7620000" cy="3886200"/>
          </a:xfrm>
        </p:spPr>
        <p:txBody>
          <a:bodyPr/>
          <a:lstStyle/>
          <a:p>
            <a:r>
              <a:rPr lang="en-US" sz="1800" dirty="0" smtClean="0"/>
              <a:t>In Southeast Asia the main focus of the IFRC is on </a:t>
            </a:r>
            <a:r>
              <a:rPr lang="en-US" sz="1800" dirty="0" err="1"/>
              <a:t>l</a:t>
            </a:r>
            <a:r>
              <a:rPr lang="en-US" sz="1800" dirty="0" err="1" smtClean="0"/>
              <a:t>abour</a:t>
            </a:r>
            <a:r>
              <a:rPr lang="en-US" sz="1800" dirty="0" smtClean="0"/>
              <a:t> migration and human traffickin</a:t>
            </a:r>
            <a:r>
              <a:rPr lang="en-US" sz="1800" dirty="0"/>
              <a:t>g</a:t>
            </a:r>
            <a:endParaRPr lang="en-US" sz="1800" dirty="0" smtClean="0"/>
          </a:p>
          <a:p>
            <a:endParaRPr lang="en-US" sz="1800" dirty="0"/>
          </a:p>
          <a:p>
            <a:r>
              <a:rPr lang="en-US" sz="1800" dirty="0" smtClean="0"/>
              <a:t>In 2015, there were </a:t>
            </a:r>
            <a:r>
              <a:rPr lang="en-US" sz="1800" b="1" dirty="0" smtClean="0"/>
              <a:t>27.5 million</a:t>
            </a:r>
            <a:r>
              <a:rPr lang="en-US" sz="1800" dirty="0" smtClean="0"/>
              <a:t> international </a:t>
            </a:r>
            <a:r>
              <a:rPr lang="en-US" sz="1800" dirty="0"/>
              <a:t>migrants </a:t>
            </a:r>
            <a:r>
              <a:rPr lang="en-US" sz="1800" dirty="0" smtClean="0"/>
              <a:t>within </a:t>
            </a:r>
            <a:r>
              <a:rPr lang="en-US" sz="1800" dirty="0" smtClean="0"/>
              <a:t>Asia (IOM)</a:t>
            </a:r>
          </a:p>
          <a:p>
            <a:pPr marL="0" indent="0">
              <a:buNone/>
            </a:pPr>
            <a:endParaRPr lang="en-US" sz="1800" dirty="0" smtClean="0"/>
          </a:p>
          <a:p>
            <a:r>
              <a:rPr lang="en-GB" sz="1800" b="1" dirty="0" smtClean="0"/>
              <a:t>43 </a:t>
            </a:r>
            <a:r>
              <a:rPr lang="en-GB" sz="1800" b="1" dirty="0"/>
              <a:t>per cent </a:t>
            </a:r>
            <a:r>
              <a:rPr lang="en-GB" sz="1800" dirty="0"/>
              <a:t>of </a:t>
            </a:r>
            <a:r>
              <a:rPr lang="en-GB" sz="1800" dirty="0" smtClean="0"/>
              <a:t>these migrants are inter-regional within South East </a:t>
            </a:r>
            <a:r>
              <a:rPr lang="en-GB" sz="1800" dirty="0" smtClean="0"/>
              <a:t>Asia</a:t>
            </a:r>
          </a:p>
          <a:p>
            <a:endParaRPr lang="en-GB" sz="1800" dirty="0" smtClean="0"/>
          </a:p>
          <a:p>
            <a:r>
              <a:rPr lang="en-US" sz="1800" dirty="0"/>
              <a:t>Human trafficking is a critical issue in Mekong countries such as Thailand, Myanmar, Lao PDR, Cambodia and Vietnam. Young migrants and women from poor background are some of the most vulnerable, being at risk of smuggling, human trafficking and sexual exploitation</a:t>
            </a:r>
          </a:p>
          <a:p>
            <a:endParaRPr lang="en-GB" sz="1800" dirty="0" smtClean="0"/>
          </a:p>
          <a:p>
            <a:endParaRPr lang="en-GB" sz="1800" dirty="0" smtClean="0"/>
          </a:p>
        </p:txBody>
      </p:sp>
    </p:spTree>
    <p:extLst>
      <p:ext uri="{BB962C8B-B14F-4D97-AF65-F5344CB8AC3E}">
        <p14:creationId xmlns:p14="http://schemas.microsoft.com/office/powerpoint/2010/main" val="133930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Feminisation</a:t>
            </a:r>
            <a:r>
              <a:rPr lang="en-US" dirty="0" smtClean="0"/>
              <a:t> of migration</a:t>
            </a:r>
            <a:endParaRPr lang="en-US" dirty="0"/>
          </a:p>
        </p:txBody>
      </p:sp>
      <p:sp>
        <p:nvSpPr>
          <p:cNvPr id="3" name="Content Placeholder 2"/>
          <p:cNvSpPr>
            <a:spLocks noGrp="1"/>
          </p:cNvSpPr>
          <p:nvPr>
            <p:ph idx="1"/>
          </p:nvPr>
        </p:nvSpPr>
        <p:spPr>
          <a:xfrm>
            <a:off x="838200" y="1905000"/>
            <a:ext cx="7924800" cy="3962400"/>
          </a:xfrm>
        </p:spPr>
        <p:txBody>
          <a:bodyPr/>
          <a:lstStyle/>
          <a:p>
            <a:r>
              <a:rPr lang="en-US" sz="1800" b="1" dirty="0" err="1" smtClean="0">
                <a:solidFill>
                  <a:srgbClr val="FF0000"/>
                </a:solidFill>
              </a:rPr>
              <a:t>Feminisation</a:t>
            </a:r>
            <a:r>
              <a:rPr lang="en-US" sz="1800" b="1" dirty="0" smtClean="0">
                <a:solidFill>
                  <a:srgbClr val="FF0000"/>
                </a:solidFill>
              </a:rPr>
              <a:t> of migration </a:t>
            </a:r>
            <a:r>
              <a:rPr lang="en-US" sz="1800" dirty="0" smtClean="0"/>
              <a:t>looks at the fact that there are gendered patterns to migration. </a:t>
            </a:r>
          </a:p>
          <a:p>
            <a:endParaRPr lang="en-US" sz="1800" dirty="0"/>
          </a:p>
          <a:p>
            <a:r>
              <a:rPr lang="en-US" sz="1800" b="1" dirty="0" smtClean="0">
                <a:solidFill>
                  <a:srgbClr val="FF0000"/>
                </a:solidFill>
              </a:rPr>
              <a:t>Gender inequality </a:t>
            </a:r>
            <a:r>
              <a:rPr lang="en-US" sz="1800" dirty="0" smtClean="0"/>
              <a:t>can be a powerful factor driving migration. For example if women lack access to opportunities or their economic, political or socio-cultural expectations are not being met in their home country. </a:t>
            </a:r>
          </a:p>
          <a:p>
            <a:endParaRPr lang="en-US" sz="1800" dirty="0" smtClean="0"/>
          </a:p>
          <a:p>
            <a:r>
              <a:rPr lang="en-US" sz="1800" dirty="0" smtClean="0"/>
              <a:t>“Women migrants comprise nearly half of overall migrants to Asia-Pacific and 44 per cent of emigrants from the region” (UN DESA, 2013)</a:t>
            </a:r>
            <a:endParaRPr lang="en-US" sz="1800" dirty="0"/>
          </a:p>
          <a:p>
            <a:endParaRPr lang="en-US" sz="1800" dirty="0" smtClean="0"/>
          </a:p>
          <a:p>
            <a:r>
              <a:rPr lang="en-US" sz="1800" dirty="0" smtClean="0"/>
              <a:t>The </a:t>
            </a:r>
            <a:r>
              <a:rPr lang="en-US" sz="1800" dirty="0"/>
              <a:t>majority of these </a:t>
            </a:r>
            <a:r>
              <a:rPr lang="en-US" sz="1800" dirty="0" smtClean="0"/>
              <a:t>women migrants in Asia-Pacific are </a:t>
            </a:r>
            <a:r>
              <a:rPr lang="en-US" sz="1800" dirty="0"/>
              <a:t>employed as domestic workers. (UNWOMEN factsheet) </a:t>
            </a:r>
          </a:p>
          <a:p>
            <a:endParaRPr lang="en-US" sz="1800" dirty="0"/>
          </a:p>
        </p:txBody>
      </p:sp>
    </p:spTree>
    <p:extLst>
      <p:ext uri="{BB962C8B-B14F-4D97-AF65-F5344CB8AC3E}">
        <p14:creationId xmlns:p14="http://schemas.microsoft.com/office/powerpoint/2010/main" val="3221754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stages of a migrants </a:t>
            </a:r>
            <a:r>
              <a:rPr lang="en-US" dirty="0" smtClean="0"/>
              <a:t>journey</a:t>
            </a:r>
            <a:endParaRPr lang="en-US" dirty="0"/>
          </a:p>
        </p:txBody>
      </p:sp>
      <p:graphicFrame>
        <p:nvGraphicFramePr>
          <p:cNvPr id="3" name="Diagram 2"/>
          <p:cNvGraphicFramePr/>
          <p:nvPr>
            <p:extLst>
              <p:ext uri="{D42A27DB-BD31-4B8C-83A1-F6EECF244321}">
                <p14:modId xmlns:p14="http://schemas.microsoft.com/office/powerpoint/2010/main" val="1322465509"/>
              </p:ext>
            </p:extLst>
          </p:nvPr>
        </p:nvGraphicFramePr>
        <p:xfrm>
          <a:off x="1676400" y="1676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779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 for migrant populations during disasters </a:t>
            </a:r>
            <a:endParaRPr lang="en-US" dirty="0"/>
          </a:p>
        </p:txBody>
      </p:sp>
      <p:sp>
        <p:nvSpPr>
          <p:cNvPr id="3" name="Content Placeholder 2"/>
          <p:cNvSpPr>
            <a:spLocks noGrp="1"/>
          </p:cNvSpPr>
          <p:nvPr>
            <p:ph idx="1"/>
          </p:nvPr>
        </p:nvSpPr>
        <p:spPr>
          <a:xfrm>
            <a:off x="990600" y="1828800"/>
            <a:ext cx="7696200" cy="4038600"/>
          </a:xfrm>
        </p:spPr>
        <p:txBody>
          <a:bodyPr/>
          <a:lstStyle/>
          <a:p>
            <a:r>
              <a:rPr lang="en-US" sz="2000" dirty="0"/>
              <a:t>Southeast Asia is one of the most disaster-prone areas in the world</a:t>
            </a:r>
            <a:r>
              <a:rPr lang="en-US" sz="2000" dirty="0" smtClean="0"/>
              <a:t>.</a:t>
            </a:r>
          </a:p>
          <a:p>
            <a:endParaRPr lang="en-US" sz="2000" dirty="0"/>
          </a:p>
          <a:p>
            <a:r>
              <a:rPr lang="en-US" sz="2000" dirty="0"/>
              <a:t>Migrants, particularly those who are undocumented, often live outside of the systems designed to protect communities from disasters. </a:t>
            </a:r>
            <a:endParaRPr lang="en-US" sz="2000" dirty="0" smtClean="0"/>
          </a:p>
          <a:p>
            <a:endParaRPr lang="en-US" sz="2000" dirty="0"/>
          </a:p>
          <a:p>
            <a:r>
              <a:rPr lang="en-US" sz="2000" dirty="0" smtClean="0"/>
              <a:t>As </a:t>
            </a:r>
            <a:r>
              <a:rPr lang="en-US" sz="2000" dirty="0"/>
              <a:t>such, when a disaster hits, they may be intentionally or unintentionally excluded from disaster risk reduction or preparedness programs</a:t>
            </a:r>
            <a:endParaRPr lang="en-US" sz="2000" dirty="0" smtClean="0"/>
          </a:p>
          <a:p>
            <a:endParaRPr lang="en-US" sz="2000" dirty="0" smtClean="0"/>
          </a:p>
        </p:txBody>
      </p:sp>
    </p:spTree>
    <p:extLst>
      <p:ext uri="{BB962C8B-B14F-4D97-AF65-F5344CB8AC3E}">
        <p14:creationId xmlns:p14="http://schemas.microsoft.com/office/powerpoint/2010/main" val="281741101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TotalTime>
  <Words>1087</Words>
  <Application>Microsoft Office PowerPoint</Application>
  <PresentationFormat>On-screen Show (4:3)</PresentationFormat>
  <Paragraphs>111</Paragraphs>
  <Slides>18</Slides>
  <Notes>5</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1_Office Theme</vt:lpstr>
      <vt:lpstr>IFRC_2011 presentation-EN</vt:lpstr>
      <vt:lpstr>1_IFRC_2011 presentation-EN</vt:lpstr>
      <vt:lpstr>Dignity, Access, Participation and Safety of migrants</vt:lpstr>
      <vt:lpstr>Session learning objectives</vt:lpstr>
      <vt:lpstr>What counts as a migrant?</vt:lpstr>
      <vt:lpstr>Principle of Impartiality</vt:lpstr>
      <vt:lpstr>Gender and diversity in migration</vt:lpstr>
      <vt:lpstr>Migration in Southeast Asia</vt:lpstr>
      <vt:lpstr>Feminisation of migration</vt:lpstr>
      <vt:lpstr>The stages of a migrants journey</vt:lpstr>
      <vt:lpstr>Risk factors for migrant populations during disasters </vt:lpstr>
      <vt:lpstr>Risk factors for migrant populations during disasters </vt:lpstr>
      <vt:lpstr>Risk factors for migrant populations during disasters </vt:lpstr>
      <vt:lpstr>Capacity of migrants</vt:lpstr>
      <vt:lpstr>Capacity of migrants</vt:lpstr>
      <vt:lpstr>What can we do?</vt:lpstr>
      <vt:lpstr>What can we do?</vt:lpstr>
      <vt:lpstr>Conclusion</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and diversity approach to migration</dc:title>
  <dc:creator>Christina Haneef</dc:creator>
  <cp:lastModifiedBy>Christina Haneef</cp:lastModifiedBy>
  <cp:revision>40</cp:revision>
  <dcterms:created xsi:type="dcterms:W3CDTF">2015-09-27T05:59:54Z</dcterms:created>
  <dcterms:modified xsi:type="dcterms:W3CDTF">2015-10-03T06:48:43Z</dcterms:modified>
</cp:coreProperties>
</file>