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3" r:id="rId2"/>
    <p:sldId id="442" r:id="rId3"/>
    <p:sldId id="444" r:id="rId4"/>
    <p:sldId id="436" r:id="rId5"/>
    <p:sldId id="421" r:id="rId6"/>
    <p:sldId id="422" r:id="rId7"/>
    <p:sldId id="424" r:id="rId8"/>
    <p:sldId id="440" r:id="rId9"/>
    <p:sldId id="446" r:id="rId10"/>
    <p:sldId id="448" r:id="rId11"/>
    <p:sldId id="445" r:id="rId12"/>
    <p:sldId id="449" r:id="rId13"/>
    <p:sldId id="450" r:id="rId14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1818"/>
    <a:srgbClr val="CF1C21"/>
    <a:srgbClr val="8B4907"/>
    <a:srgbClr val="5C4F46"/>
    <a:srgbClr val="66584E"/>
    <a:srgbClr val="E8C7B0"/>
    <a:srgbClr val="F4D1B9"/>
    <a:srgbClr val="B9B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74855" autoAdjust="0"/>
  </p:normalViewPr>
  <p:slideViewPr>
    <p:cSldViewPr>
      <p:cViewPr>
        <p:scale>
          <a:sx n="70" d="100"/>
          <a:sy n="70" d="100"/>
        </p:scale>
        <p:origin x="-1926" y="-30"/>
      </p:cViewPr>
      <p:guideLst>
        <p:guide orient="horz" pos="40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836" y="-108"/>
      </p:cViewPr>
      <p:guideLst>
        <p:guide orient="horz" pos="3128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DB0F7A-34D0-43E0-95CA-5BA5E4D4ADD9}" type="doc">
      <dgm:prSet loTypeId="urn:microsoft.com/office/officeart/2005/8/layout/defaul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045472C-B218-415F-90AC-4D918D1D09AD}">
      <dgm:prSet phldrT="[Text]"/>
      <dgm:spPr/>
      <dgm:t>
        <a:bodyPr/>
        <a:lstStyle/>
        <a:p>
          <a:r>
            <a:rPr lang="en-AU" dirty="0" smtClean="0"/>
            <a:t>Lawmakers</a:t>
          </a:r>
          <a:endParaRPr lang="en-GB" dirty="0"/>
        </a:p>
      </dgm:t>
    </dgm:pt>
    <dgm:pt modelId="{AEB6AAD0-93D0-49C7-8105-5725A94FA49D}" type="parTrans" cxnId="{E7FE8068-7EE2-4BF1-B411-1F4F97A08B7E}">
      <dgm:prSet/>
      <dgm:spPr/>
      <dgm:t>
        <a:bodyPr/>
        <a:lstStyle/>
        <a:p>
          <a:endParaRPr lang="en-GB"/>
        </a:p>
      </dgm:t>
    </dgm:pt>
    <dgm:pt modelId="{69B1E987-11E2-46D2-AAAD-31C08FAC00C0}" type="sibTrans" cxnId="{E7FE8068-7EE2-4BF1-B411-1F4F97A08B7E}">
      <dgm:prSet/>
      <dgm:spPr/>
      <dgm:t>
        <a:bodyPr/>
        <a:lstStyle/>
        <a:p>
          <a:endParaRPr lang="en-GB"/>
        </a:p>
      </dgm:t>
    </dgm:pt>
    <dgm:pt modelId="{8E333AD3-748D-47A4-B163-B489F7011391}">
      <dgm:prSet phldrT="[Text]"/>
      <dgm:spPr/>
      <dgm:t>
        <a:bodyPr/>
        <a:lstStyle/>
        <a:p>
          <a:r>
            <a:rPr lang="en-AU" dirty="0" smtClean="0"/>
            <a:t>Implementing officials </a:t>
          </a:r>
          <a:endParaRPr lang="en-GB" dirty="0"/>
        </a:p>
      </dgm:t>
    </dgm:pt>
    <dgm:pt modelId="{5F6024A0-969F-4F71-85FE-2A7BE58D690E}" type="parTrans" cxnId="{8EDCE95E-4C0D-4AAF-8996-37E804DAE023}">
      <dgm:prSet/>
      <dgm:spPr/>
      <dgm:t>
        <a:bodyPr/>
        <a:lstStyle/>
        <a:p>
          <a:endParaRPr lang="en-GB"/>
        </a:p>
      </dgm:t>
    </dgm:pt>
    <dgm:pt modelId="{6AB549C6-AD6D-4828-8B18-27ABFC7E7015}" type="sibTrans" cxnId="{8EDCE95E-4C0D-4AAF-8996-37E804DAE023}">
      <dgm:prSet/>
      <dgm:spPr/>
      <dgm:t>
        <a:bodyPr/>
        <a:lstStyle/>
        <a:p>
          <a:endParaRPr lang="en-GB"/>
        </a:p>
      </dgm:t>
    </dgm:pt>
    <dgm:pt modelId="{7A0645D0-3CA7-412B-9624-32092E4FFF78}">
      <dgm:prSet phldrT="[Text]"/>
      <dgm:spPr/>
      <dgm:t>
        <a:bodyPr/>
        <a:lstStyle/>
        <a:p>
          <a:r>
            <a:rPr lang="en-AU" dirty="0" smtClean="0"/>
            <a:t>National RCRC societies</a:t>
          </a:r>
          <a:endParaRPr lang="en-GB" dirty="0"/>
        </a:p>
      </dgm:t>
    </dgm:pt>
    <dgm:pt modelId="{B657A196-C716-4F82-8E81-76FB4F96A57B}" type="parTrans" cxnId="{632C7236-5081-491D-B36F-A1564610DA70}">
      <dgm:prSet/>
      <dgm:spPr/>
      <dgm:t>
        <a:bodyPr/>
        <a:lstStyle/>
        <a:p>
          <a:endParaRPr lang="en-GB"/>
        </a:p>
      </dgm:t>
    </dgm:pt>
    <dgm:pt modelId="{4402BA4B-B0ED-42A9-BC2C-CC624E04639E}" type="sibTrans" cxnId="{632C7236-5081-491D-B36F-A1564610DA70}">
      <dgm:prSet/>
      <dgm:spPr/>
      <dgm:t>
        <a:bodyPr/>
        <a:lstStyle/>
        <a:p>
          <a:endParaRPr lang="en-GB"/>
        </a:p>
      </dgm:t>
    </dgm:pt>
    <dgm:pt modelId="{1295B53E-BB94-4FCE-95EB-72B03D436A35}">
      <dgm:prSet phldrT="[Text]"/>
      <dgm:spPr/>
      <dgm:t>
        <a:bodyPr/>
        <a:lstStyle/>
        <a:p>
          <a:r>
            <a:rPr lang="en-AU" dirty="0" smtClean="0"/>
            <a:t>UNDP country offices</a:t>
          </a:r>
          <a:endParaRPr lang="en-GB" dirty="0"/>
        </a:p>
      </dgm:t>
    </dgm:pt>
    <dgm:pt modelId="{3D6C26DD-1BFC-41A4-85AD-C96F92DE2FDA}" type="parTrans" cxnId="{47249CB2-E79E-481C-AB42-5D96C18F70F5}">
      <dgm:prSet/>
      <dgm:spPr/>
      <dgm:t>
        <a:bodyPr/>
        <a:lstStyle/>
        <a:p>
          <a:endParaRPr lang="en-GB"/>
        </a:p>
      </dgm:t>
    </dgm:pt>
    <dgm:pt modelId="{32917109-B01F-42B9-A399-DD6251F45E84}" type="sibTrans" cxnId="{47249CB2-E79E-481C-AB42-5D96C18F70F5}">
      <dgm:prSet/>
      <dgm:spPr/>
      <dgm:t>
        <a:bodyPr/>
        <a:lstStyle/>
        <a:p>
          <a:endParaRPr lang="en-GB"/>
        </a:p>
      </dgm:t>
    </dgm:pt>
    <dgm:pt modelId="{CEE34DBE-7A07-4B5E-9018-37B42B833BEF}">
      <dgm:prSet phldrT="[Text]"/>
      <dgm:spPr/>
      <dgm:t>
        <a:bodyPr/>
        <a:lstStyle/>
        <a:p>
          <a:r>
            <a:rPr lang="en-AU" dirty="0" smtClean="0"/>
            <a:t>Other DRR advocates </a:t>
          </a:r>
          <a:endParaRPr lang="en-GB" dirty="0"/>
        </a:p>
      </dgm:t>
    </dgm:pt>
    <dgm:pt modelId="{B8DB895C-A074-408A-8138-A24039CCAEE3}" type="parTrans" cxnId="{3D7C23FB-8906-4AC0-9543-97A355E3B5C7}">
      <dgm:prSet/>
      <dgm:spPr/>
      <dgm:t>
        <a:bodyPr/>
        <a:lstStyle/>
        <a:p>
          <a:endParaRPr lang="en-GB"/>
        </a:p>
      </dgm:t>
    </dgm:pt>
    <dgm:pt modelId="{50D9B68A-3C90-42C2-8F54-EF0B39AF9836}" type="sibTrans" cxnId="{3D7C23FB-8906-4AC0-9543-97A355E3B5C7}">
      <dgm:prSet/>
      <dgm:spPr/>
      <dgm:t>
        <a:bodyPr/>
        <a:lstStyle/>
        <a:p>
          <a:endParaRPr lang="en-GB"/>
        </a:p>
      </dgm:t>
    </dgm:pt>
    <dgm:pt modelId="{91B93B15-F9D5-455C-8D73-16A08CF233F2}" type="pres">
      <dgm:prSet presAssocID="{C8DB0F7A-34D0-43E0-95CA-5BA5E4D4ADD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2039923-19D8-4BE7-9301-BBDA7FEB39BE}" type="pres">
      <dgm:prSet presAssocID="{C045472C-B218-415F-90AC-4D918D1D09A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DC9335-1851-4542-A5A0-C0A2AD3D439F}" type="pres">
      <dgm:prSet presAssocID="{69B1E987-11E2-46D2-AAAD-31C08FAC00C0}" presName="sibTrans" presStyleCnt="0"/>
      <dgm:spPr/>
    </dgm:pt>
    <dgm:pt modelId="{C87ADEF4-C8D0-4B88-8A21-DB8633EFF1E5}" type="pres">
      <dgm:prSet presAssocID="{8E333AD3-748D-47A4-B163-B489F701139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3A1F58-FC8F-4E17-9940-01AE4F101FE3}" type="pres">
      <dgm:prSet presAssocID="{6AB549C6-AD6D-4828-8B18-27ABFC7E7015}" presName="sibTrans" presStyleCnt="0"/>
      <dgm:spPr/>
    </dgm:pt>
    <dgm:pt modelId="{88F6B740-213E-4FDD-82C7-F8B18ED36B85}" type="pres">
      <dgm:prSet presAssocID="{7A0645D0-3CA7-412B-9624-32092E4FFF7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F16875-3BD7-4F69-BEF4-B2AD7E287433}" type="pres">
      <dgm:prSet presAssocID="{4402BA4B-B0ED-42A9-BC2C-CC624E04639E}" presName="sibTrans" presStyleCnt="0"/>
      <dgm:spPr/>
    </dgm:pt>
    <dgm:pt modelId="{A6A075F0-E0B4-4128-9A7A-BA57AD5BFD48}" type="pres">
      <dgm:prSet presAssocID="{1295B53E-BB94-4FCE-95EB-72B03D436A3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44A2F8-E3A0-434B-9082-C15B2F8B1674}" type="pres">
      <dgm:prSet presAssocID="{32917109-B01F-42B9-A399-DD6251F45E84}" presName="sibTrans" presStyleCnt="0"/>
      <dgm:spPr/>
    </dgm:pt>
    <dgm:pt modelId="{C3BF1221-8C46-42D2-9F2D-DB0136844B2D}" type="pres">
      <dgm:prSet presAssocID="{CEE34DBE-7A07-4B5E-9018-37B42B833BE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7249CB2-E79E-481C-AB42-5D96C18F70F5}" srcId="{C8DB0F7A-34D0-43E0-95CA-5BA5E4D4ADD9}" destId="{1295B53E-BB94-4FCE-95EB-72B03D436A35}" srcOrd="3" destOrd="0" parTransId="{3D6C26DD-1BFC-41A4-85AD-C96F92DE2FDA}" sibTransId="{32917109-B01F-42B9-A399-DD6251F45E84}"/>
    <dgm:cxn modelId="{B2C64BB8-E80C-4D1B-86DC-E47DA49E1FC0}" type="presOf" srcId="{8E333AD3-748D-47A4-B163-B489F7011391}" destId="{C87ADEF4-C8D0-4B88-8A21-DB8633EFF1E5}" srcOrd="0" destOrd="0" presId="urn:microsoft.com/office/officeart/2005/8/layout/default"/>
    <dgm:cxn modelId="{E7FE8068-7EE2-4BF1-B411-1F4F97A08B7E}" srcId="{C8DB0F7A-34D0-43E0-95CA-5BA5E4D4ADD9}" destId="{C045472C-B218-415F-90AC-4D918D1D09AD}" srcOrd="0" destOrd="0" parTransId="{AEB6AAD0-93D0-49C7-8105-5725A94FA49D}" sibTransId="{69B1E987-11E2-46D2-AAAD-31C08FAC00C0}"/>
    <dgm:cxn modelId="{C9A69EC5-45DC-4871-A222-22FFAAB20C26}" type="presOf" srcId="{1295B53E-BB94-4FCE-95EB-72B03D436A35}" destId="{A6A075F0-E0B4-4128-9A7A-BA57AD5BFD48}" srcOrd="0" destOrd="0" presId="urn:microsoft.com/office/officeart/2005/8/layout/default"/>
    <dgm:cxn modelId="{3D7C23FB-8906-4AC0-9543-97A355E3B5C7}" srcId="{C8DB0F7A-34D0-43E0-95CA-5BA5E4D4ADD9}" destId="{CEE34DBE-7A07-4B5E-9018-37B42B833BEF}" srcOrd="4" destOrd="0" parTransId="{B8DB895C-A074-408A-8138-A24039CCAEE3}" sibTransId="{50D9B68A-3C90-42C2-8F54-EF0B39AF9836}"/>
    <dgm:cxn modelId="{8EDCE95E-4C0D-4AAF-8996-37E804DAE023}" srcId="{C8DB0F7A-34D0-43E0-95CA-5BA5E4D4ADD9}" destId="{8E333AD3-748D-47A4-B163-B489F7011391}" srcOrd="1" destOrd="0" parTransId="{5F6024A0-969F-4F71-85FE-2A7BE58D690E}" sibTransId="{6AB549C6-AD6D-4828-8B18-27ABFC7E7015}"/>
    <dgm:cxn modelId="{4CC3DC4E-F726-47A0-B0EC-18B94988E5AC}" type="presOf" srcId="{C045472C-B218-415F-90AC-4D918D1D09AD}" destId="{32039923-19D8-4BE7-9301-BBDA7FEB39BE}" srcOrd="0" destOrd="0" presId="urn:microsoft.com/office/officeart/2005/8/layout/default"/>
    <dgm:cxn modelId="{4BD5BEC5-8B1E-4DC0-873F-F4C405385394}" type="presOf" srcId="{C8DB0F7A-34D0-43E0-95CA-5BA5E4D4ADD9}" destId="{91B93B15-F9D5-455C-8D73-16A08CF233F2}" srcOrd="0" destOrd="0" presId="urn:microsoft.com/office/officeart/2005/8/layout/default"/>
    <dgm:cxn modelId="{632C7236-5081-491D-B36F-A1564610DA70}" srcId="{C8DB0F7A-34D0-43E0-95CA-5BA5E4D4ADD9}" destId="{7A0645D0-3CA7-412B-9624-32092E4FFF78}" srcOrd="2" destOrd="0" parTransId="{B657A196-C716-4F82-8E81-76FB4F96A57B}" sibTransId="{4402BA4B-B0ED-42A9-BC2C-CC624E04639E}"/>
    <dgm:cxn modelId="{D87E7F87-6129-41A2-A285-0217A31145A6}" type="presOf" srcId="{7A0645D0-3CA7-412B-9624-32092E4FFF78}" destId="{88F6B740-213E-4FDD-82C7-F8B18ED36B85}" srcOrd="0" destOrd="0" presId="urn:microsoft.com/office/officeart/2005/8/layout/default"/>
    <dgm:cxn modelId="{3E93630C-FD75-4F9F-9056-9A84BA01573A}" type="presOf" srcId="{CEE34DBE-7A07-4B5E-9018-37B42B833BEF}" destId="{C3BF1221-8C46-42D2-9F2D-DB0136844B2D}" srcOrd="0" destOrd="0" presId="urn:microsoft.com/office/officeart/2005/8/layout/default"/>
    <dgm:cxn modelId="{F4873DE6-1013-45FB-88BB-BCBAC5A0556A}" type="presParOf" srcId="{91B93B15-F9D5-455C-8D73-16A08CF233F2}" destId="{32039923-19D8-4BE7-9301-BBDA7FEB39BE}" srcOrd="0" destOrd="0" presId="urn:microsoft.com/office/officeart/2005/8/layout/default"/>
    <dgm:cxn modelId="{965BA2AE-E307-4CA6-9ADA-9C383F9CDF3A}" type="presParOf" srcId="{91B93B15-F9D5-455C-8D73-16A08CF233F2}" destId="{E1DC9335-1851-4542-A5A0-C0A2AD3D439F}" srcOrd="1" destOrd="0" presId="urn:microsoft.com/office/officeart/2005/8/layout/default"/>
    <dgm:cxn modelId="{AA4ECDA3-8D14-4835-9455-67413024D89C}" type="presParOf" srcId="{91B93B15-F9D5-455C-8D73-16A08CF233F2}" destId="{C87ADEF4-C8D0-4B88-8A21-DB8633EFF1E5}" srcOrd="2" destOrd="0" presId="urn:microsoft.com/office/officeart/2005/8/layout/default"/>
    <dgm:cxn modelId="{F90FA008-BC2D-4FA9-8CB5-109B9FF54F2F}" type="presParOf" srcId="{91B93B15-F9D5-455C-8D73-16A08CF233F2}" destId="{313A1F58-FC8F-4E17-9940-01AE4F101FE3}" srcOrd="3" destOrd="0" presId="urn:microsoft.com/office/officeart/2005/8/layout/default"/>
    <dgm:cxn modelId="{F42D7EDB-BED1-4242-9303-3C56C10E5DB7}" type="presParOf" srcId="{91B93B15-F9D5-455C-8D73-16A08CF233F2}" destId="{88F6B740-213E-4FDD-82C7-F8B18ED36B85}" srcOrd="4" destOrd="0" presId="urn:microsoft.com/office/officeart/2005/8/layout/default"/>
    <dgm:cxn modelId="{F0865434-4A05-43A9-9F43-B3CAAA461E43}" type="presParOf" srcId="{91B93B15-F9D5-455C-8D73-16A08CF233F2}" destId="{AFF16875-3BD7-4F69-BEF4-B2AD7E287433}" srcOrd="5" destOrd="0" presId="urn:microsoft.com/office/officeart/2005/8/layout/default"/>
    <dgm:cxn modelId="{580DAD7C-A409-4F9E-B869-E9B927EC4319}" type="presParOf" srcId="{91B93B15-F9D5-455C-8D73-16A08CF233F2}" destId="{A6A075F0-E0B4-4128-9A7A-BA57AD5BFD48}" srcOrd="6" destOrd="0" presId="urn:microsoft.com/office/officeart/2005/8/layout/default"/>
    <dgm:cxn modelId="{DBE9D311-D51E-458C-8B31-61B3E74A6B49}" type="presParOf" srcId="{91B93B15-F9D5-455C-8D73-16A08CF233F2}" destId="{BD44A2F8-E3A0-434B-9082-C15B2F8B1674}" srcOrd="7" destOrd="0" presId="urn:microsoft.com/office/officeart/2005/8/layout/default"/>
    <dgm:cxn modelId="{EE96C732-7B91-4286-8311-2558246476E6}" type="presParOf" srcId="{91B93B15-F9D5-455C-8D73-16A08CF233F2}" destId="{C3BF1221-8C46-42D2-9F2D-DB0136844B2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39923-19D8-4BE7-9301-BBDA7FEB39BE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kern="1200" dirty="0" smtClean="0"/>
            <a:t>Lawmakers</a:t>
          </a:r>
          <a:endParaRPr lang="en-GB" sz="2400" kern="1200" dirty="0"/>
        </a:p>
      </dsp:txBody>
      <dsp:txXfrm>
        <a:off x="916483" y="1984"/>
        <a:ext cx="2030015" cy="1218009"/>
      </dsp:txXfrm>
    </dsp:sp>
    <dsp:sp modelId="{C87ADEF4-C8D0-4B88-8A21-DB8633EFF1E5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kern="1200" dirty="0" smtClean="0"/>
            <a:t>Implementing officials </a:t>
          </a:r>
          <a:endParaRPr lang="en-GB" sz="2400" kern="1200" dirty="0"/>
        </a:p>
      </dsp:txBody>
      <dsp:txXfrm>
        <a:off x="3149500" y="1984"/>
        <a:ext cx="2030015" cy="1218009"/>
      </dsp:txXfrm>
    </dsp:sp>
    <dsp:sp modelId="{88F6B740-213E-4FDD-82C7-F8B18ED36B85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kern="1200" dirty="0" smtClean="0"/>
            <a:t>National RCRC societies</a:t>
          </a:r>
          <a:endParaRPr lang="en-GB" sz="2400" kern="1200" dirty="0"/>
        </a:p>
      </dsp:txBody>
      <dsp:txXfrm>
        <a:off x="916483" y="1422995"/>
        <a:ext cx="2030015" cy="1218009"/>
      </dsp:txXfrm>
    </dsp:sp>
    <dsp:sp modelId="{A6A075F0-E0B4-4128-9A7A-BA57AD5BFD48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kern="1200" dirty="0" smtClean="0"/>
            <a:t>UNDP country offices</a:t>
          </a:r>
          <a:endParaRPr lang="en-GB" sz="2400" kern="1200" dirty="0"/>
        </a:p>
      </dsp:txBody>
      <dsp:txXfrm>
        <a:off x="3149500" y="1422995"/>
        <a:ext cx="2030015" cy="1218009"/>
      </dsp:txXfrm>
    </dsp:sp>
    <dsp:sp modelId="{C3BF1221-8C46-42D2-9F2D-DB0136844B2D}">
      <dsp:nvSpPr>
        <dsp:cNvPr id="0" name=""/>
        <dsp:cNvSpPr/>
      </dsp:nvSpPr>
      <dsp:spPr>
        <a:xfrm>
          <a:off x="2032992" y="2844006"/>
          <a:ext cx="2030015" cy="1218009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kern="1200" dirty="0" smtClean="0"/>
            <a:t>Other DRR advocates </a:t>
          </a:r>
          <a:endParaRPr lang="en-GB" sz="2400" kern="1200" dirty="0"/>
        </a:p>
      </dsp:txBody>
      <dsp:txXfrm>
        <a:off x="2032992" y="2844006"/>
        <a:ext cx="2030015" cy="1218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3485CA-AED5-4C4E-8B36-B5C5455719D3}" type="datetimeFigureOut">
              <a:rPr lang="en-US"/>
              <a:pPr>
                <a:defRPr/>
              </a:pPr>
              <a:t>6/11/2015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FE0F2A-899D-4597-8248-1593C47BC14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79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DB59DC-DCFB-4061-95F7-30FCF589EDFD}" type="datetimeFigureOut">
              <a:rPr lang="en-US"/>
              <a:pPr>
                <a:defRPr/>
              </a:pPr>
              <a:t>6/11/2015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4305BC-BB86-4435-8CC6-85CE885D3E8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597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BD242B-410D-4BFC-9C87-D12BEEFC8CC6}" type="slidenum">
              <a:rPr lang="en-GB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FD24E-320B-4865-B5CA-E2BC5572775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95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4305BC-BB86-4435-8CC6-85CE885D3E8B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7414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4305BC-BB86-4435-8CC6-85CE885D3E8B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4295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4305BC-BB86-4435-8CC6-85CE885D3E8B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296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4305BC-BB86-4435-8CC6-85CE885D3E8B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7287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071E-44F8-43FA-82F4-112AB775872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964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mailto:tessa.kelly@ifrc.org" TargetMode="External"/><Relationship Id="rId2" Type="http://schemas.openxmlformats.org/officeDocument/2006/relationships/hyperlink" Target="http://www.ifrc.org/idrl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2400" y="152400"/>
            <a:ext cx="8839200" cy="5753100"/>
          </a:xfrm>
          <a:prstGeom prst="rect">
            <a:avLst/>
          </a:prstGeom>
          <a:solidFill>
            <a:srgbClr val="66584E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1"/>
          <p:cNvGrpSpPr>
            <a:grpSpLocks/>
          </p:cNvGrpSpPr>
          <p:nvPr userDrawn="1"/>
        </p:nvGrpSpPr>
        <p:grpSpPr bwMode="auto">
          <a:xfrm>
            <a:off x="339725" y="339725"/>
            <a:ext cx="1260475" cy="1260475"/>
            <a:chOff x="228600" y="228600"/>
            <a:chExt cx="1260000" cy="1260000"/>
          </a:xfrm>
        </p:grpSpPr>
        <p:sp>
          <p:nvSpPr>
            <p:cNvPr id="6" name="Oval 5"/>
            <p:cNvSpPr/>
            <p:nvPr userDrawn="1"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69859" y="726887"/>
              <a:ext cx="1144157" cy="43005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Disaster Laws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1"/>
            <a:ext cx="7239000" cy="647591"/>
          </a:xfrm>
        </p:spPr>
        <p:txBody>
          <a:bodyPr/>
          <a:lstStyle>
            <a:lvl1pPr algn="r">
              <a:defRPr b="1" i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 b="1" i="1" baseline="0">
                <a:solidFill>
                  <a:srgbClr val="5418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676400"/>
            <a:ext cx="3352800" cy="41910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1" y="1676400"/>
            <a:ext cx="4724400" cy="4191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2895600"/>
            <a:ext cx="6858000" cy="29718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631732"/>
            <a:ext cx="6858000" cy="114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76400"/>
            <a:ext cx="4040188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251076"/>
            <a:ext cx="4040188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76400"/>
            <a:ext cx="4041775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51076"/>
            <a:ext cx="4041775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cont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152400" y="152400"/>
            <a:ext cx="8839200" cy="6553200"/>
            <a:chOff x="152400" y="76200"/>
            <a:chExt cx="8839200" cy="6553200"/>
          </a:xfrm>
        </p:grpSpPr>
        <p:sp>
          <p:nvSpPr>
            <p:cNvPr id="3" name="Rectangle 2"/>
            <p:cNvSpPr/>
            <p:nvPr userDrawn="1"/>
          </p:nvSpPr>
          <p:spPr>
            <a:xfrm>
              <a:off x="152400" y="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152400" y="76200"/>
              <a:ext cx="8839200" cy="50292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533400" y="457200"/>
              <a:ext cx="4724400" cy="443198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rgbClr val="E8C7B0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rgbClr val="E8C7B0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</a:rPr>
                <a:t>FOR MORE INFORMATION, PLEASE VISIT: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baseline="30000" dirty="0">
                  <a:solidFill>
                    <a:schemeClr val="bg1"/>
                  </a:solidFill>
                  <a:hlinkClick r:id="rId2"/>
                </a:rPr>
                <a:t>http://www.ifrc.org/idrl</a:t>
              </a:r>
              <a:r>
                <a:rPr lang="en-US" sz="2400" b="1" baseline="30000" dirty="0">
                  <a:solidFill>
                    <a:schemeClr val="bg1"/>
                  </a:solidFill>
                </a:rPr>
                <a:t> 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dirty="0">
                <a:solidFill>
                  <a:schemeClr val="bg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</a:rPr>
                <a:t>OR CONTACT: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rgbClr val="E8C7B0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bg1"/>
                  </a:solidFill>
                </a:rPr>
                <a:t>Tessa Kelly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schemeClr val="bg1"/>
                  </a:solidFill>
                </a:rPr>
                <a:t>Coordinator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schemeClr val="bg1"/>
                  </a:solidFill>
                </a:rPr>
                <a:t>Disaster</a:t>
              </a:r>
              <a:r>
                <a:rPr lang="en-US" sz="2000" b="1" baseline="0" dirty="0" smtClean="0">
                  <a:solidFill>
                    <a:schemeClr val="bg1"/>
                  </a:solidFill>
                </a:rPr>
                <a:t> Law </a:t>
              </a:r>
              <a:r>
                <a:rPr lang="en-US" sz="2000" b="1" baseline="0" dirty="0" err="1" smtClean="0">
                  <a:solidFill>
                    <a:schemeClr val="bg1"/>
                  </a:solidFill>
                </a:rPr>
                <a:t>Programme</a:t>
              </a:r>
              <a:endParaRPr lang="en-US" sz="2000" b="1" baseline="0" dirty="0" smtClean="0">
                <a:solidFill>
                  <a:schemeClr val="bg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schemeClr val="bg1"/>
                  </a:solidFill>
                </a:rPr>
                <a:t>Asia </a:t>
              </a:r>
              <a:r>
                <a:rPr lang="en-US" sz="2000" b="1" dirty="0">
                  <a:solidFill>
                    <a:schemeClr val="bg1"/>
                  </a:solidFill>
                </a:rPr>
                <a:t>Pacific</a:t>
              </a:r>
              <a:endParaRPr lang="en-US" sz="2000" b="1" baseline="30000" dirty="0">
                <a:solidFill>
                  <a:schemeClr val="bg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baseline="30000" dirty="0">
                <a:solidFill>
                  <a:srgbClr val="E8C7B0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baseline="30000" dirty="0">
                  <a:solidFill>
                    <a:schemeClr val="bg1"/>
                  </a:solidFill>
                  <a:hlinkClick r:id="rId3"/>
                </a:rPr>
                <a:t>tessa.kelly@ifrc.org</a:t>
              </a:r>
              <a:r>
                <a:rPr lang="en-US" sz="2800" b="1" baseline="30000" dirty="0">
                  <a:solidFill>
                    <a:schemeClr val="bg1"/>
                  </a:solidFill>
                </a:rPr>
                <a:t>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bg1"/>
                  </a:solidFill>
                </a:rPr>
                <a:t>+60 3 9207 5764</a:t>
              </a:r>
              <a:endParaRPr lang="en-US" sz="2000" b="1" baseline="30000" dirty="0">
                <a:solidFill>
                  <a:schemeClr val="bg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15" descr="SLCM-icons logo-EN.jp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5486400"/>
              <a:ext cx="1905000" cy="983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" descr="IFRC_logo_EN.jpg"/>
            <p:cNvPicPr>
              <a:picLocks noChangeAspect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15000" y="6096000"/>
              <a:ext cx="3157728" cy="295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4"/>
          <p:cNvGrpSpPr>
            <a:grpSpLocks/>
          </p:cNvGrpSpPr>
          <p:nvPr userDrawn="1"/>
        </p:nvGrpSpPr>
        <p:grpSpPr bwMode="auto">
          <a:xfrm>
            <a:off x="152400" y="5943600"/>
            <a:ext cx="8839200" cy="787400"/>
            <a:chOff x="152400" y="5918015"/>
            <a:chExt cx="8839200" cy="787585"/>
          </a:xfrm>
        </p:grpSpPr>
        <p:sp>
          <p:nvSpPr>
            <p:cNvPr id="9" name="Rectangle 8"/>
            <p:cNvSpPr/>
            <p:nvPr userDrawn="1"/>
          </p:nvSpPr>
          <p:spPr bwMode="auto">
            <a:xfrm>
              <a:off x="152400" y="5918015"/>
              <a:ext cx="8839200" cy="787585"/>
            </a:xfrm>
            <a:prstGeom prst="rect">
              <a:avLst/>
            </a:prstGeom>
            <a:solidFill>
              <a:srgbClr val="DB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sz="3200" dirty="0">
                <a:latin typeface="Arial" charset="0"/>
                <a:cs typeface="Arial" charset="0"/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 bwMode="auto">
            <a:xfrm>
              <a:off x="304800" y="6106972"/>
              <a:ext cx="3124200" cy="36997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551C15"/>
                  </a:solidFill>
                  <a:latin typeface="Arial Rounded MT Bold" pitchFamily="-110" charset="0"/>
                  <a:ea typeface="Arial Rounded MT Bold" pitchFamily="-110" charset="0"/>
                  <a:cs typeface="Arial Rounded MT Bold" pitchFamily="-110" charset="0"/>
                </a:rPr>
                <a:t>www.ifrc.org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Arial Rounded MT Bold" pitchFamily="-110" charset="0"/>
                  <a:ea typeface="Arial Rounded MT Bold" pitchFamily="-110" charset="0"/>
                  <a:cs typeface="Arial Rounded MT Bold" pitchFamily="-110" charset="0"/>
                </a:rPr>
                <a:t>Saving lives, changing minds.</a:t>
              </a:r>
              <a:endParaRPr lang="en-US" sz="1200" dirty="0">
                <a:solidFill>
                  <a:schemeClr val="bg1"/>
                </a:solidFill>
                <a:latin typeface="Arial Rounded MT Bold" pitchFamily="-110" charset="0"/>
                <a:ea typeface="Arial Rounded MT Bold" pitchFamily="-110" charset="0"/>
                <a:cs typeface="Arial Rounded MT Bold" pitchFamily="-110" charset="0"/>
              </a:endParaRPr>
            </a:p>
          </p:txBody>
        </p:sp>
        <p:pic>
          <p:nvPicPr>
            <p:cNvPr id="1034" name="Picture 14" descr="IFRC_logo_EN.gif"/>
            <p:cNvPicPr>
              <a:picLocks noChangeAspect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613869" y="6172201"/>
              <a:ext cx="3225331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3508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br>
              <a:rPr lang="en-US" smtClean="0"/>
            </a:br>
            <a:r>
              <a:rPr lang="en-US" smtClean="0"/>
              <a:t>(possible two lines)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1676400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grpSp>
        <p:nvGrpSpPr>
          <p:cNvPr id="1029" name="Group 16"/>
          <p:cNvGrpSpPr>
            <a:grpSpLocks/>
          </p:cNvGrpSpPr>
          <p:nvPr userDrawn="1"/>
        </p:nvGrpSpPr>
        <p:grpSpPr bwMode="auto">
          <a:xfrm>
            <a:off x="339725" y="339725"/>
            <a:ext cx="1260475" cy="1260475"/>
            <a:chOff x="228600" y="228600"/>
            <a:chExt cx="1260000" cy="1260000"/>
          </a:xfrm>
        </p:grpSpPr>
        <p:sp>
          <p:nvSpPr>
            <p:cNvPr id="18" name="Oval 17"/>
            <p:cNvSpPr/>
            <p:nvPr userDrawn="1"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282555" y="726887"/>
              <a:ext cx="1144157" cy="43005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Disaster Laws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74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850" indent="-17780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rr-law.org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6962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2800" dirty="0" smtClean="0">
                <a:latin typeface="+mj-lt"/>
                <a:ea typeface="Arial Unicode MS" pitchFamily="34" charset="-128"/>
                <a:cs typeface="Arial Unicode MS" pitchFamily="34" charset="-128"/>
              </a:rPr>
            </a:br>
            <a:r>
              <a:rPr lang="en-GB" sz="28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2800" dirty="0" smtClean="0">
                <a:latin typeface="+mj-lt"/>
                <a:ea typeface="Arial Unicode MS" pitchFamily="34" charset="-128"/>
                <a:cs typeface="Arial Unicode MS" pitchFamily="34" charset="-128"/>
              </a:rPr>
            </a:b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2819400"/>
            <a:ext cx="7620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r">
              <a:defRPr b="1" i="0" baseline="0">
                <a:solidFill>
                  <a:schemeClr val="bg1"/>
                </a:solidFill>
              </a:defRPr>
            </a:lvl1pPr>
          </a:lstStyle>
          <a:p>
            <a:pPr eaLnBrk="0" hangingPunct="0">
              <a:defRPr/>
            </a:pPr>
            <a:r>
              <a:rPr lang="en-US" sz="2600" dirty="0" smtClean="0">
                <a:ea typeface="+mj-ea"/>
              </a:rPr>
              <a:t>Introduction to the Checklist on Law and Disaster Risk Reduction</a:t>
            </a:r>
          </a:p>
          <a:p>
            <a:pPr eaLnBrk="0" hangingPunct="0">
              <a:defRPr/>
            </a:pPr>
            <a:endParaRPr lang="en-GB" sz="2600" dirty="0">
              <a:ea typeface="+mj-ea"/>
            </a:endParaRPr>
          </a:p>
        </p:txBody>
      </p:sp>
      <p:sp>
        <p:nvSpPr>
          <p:cNvPr id="10244" name="Subtitle 2"/>
          <p:cNvSpPr>
            <a:spLocks noGrp="1"/>
          </p:cNvSpPr>
          <p:nvPr>
            <p:ph type="subTitle" idx="1"/>
          </p:nvPr>
        </p:nvSpPr>
        <p:spPr>
          <a:xfrm>
            <a:off x="990600" y="3733800"/>
            <a:ext cx="7239000" cy="1447800"/>
          </a:xfrm>
        </p:spPr>
        <p:txBody>
          <a:bodyPr>
            <a:normAutofit fontScale="92500" lnSpcReduction="10000"/>
          </a:bodyPr>
          <a:lstStyle/>
          <a:p>
            <a:endParaRPr lang="en-GB" sz="2200" b="0" i="0" dirty="0" smtClean="0">
              <a:solidFill>
                <a:schemeClr val="tx1"/>
              </a:solidFill>
            </a:endParaRPr>
          </a:p>
          <a:p>
            <a:r>
              <a:rPr lang="en-GB" sz="2200" b="0" dirty="0" smtClean="0">
                <a:solidFill>
                  <a:schemeClr val="tx1"/>
                </a:solidFill>
              </a:rPr>
              <a:t>Regional Disaster Law Forum </a:t>
            </a:r>
          </a:p>
          <a:p>
            <a:r>
              <a:rPr lang="en-GB" sz="2200" b="0" dirty="0" smtClean="0">
                <a:solidFill>
                  <a:schemeClr val="tx1"/>
                </a:solidFill>
              </a:rPr>
              <a:t>Southeast Asia</a:t>
            </a:r>
          </a:p>
          <a:p>
            <a:r>
              <a:rPr lang="en-GB" sz="2200" b="0" dirty="0" smtClean="0">
                <a:solidFill>
                  <a:schemeClr val="tx1"/>
                </a:solidFill>
              </a:rPr>
              <a:t>10 -11 June, 2015</a:t>
            </a:r>
          </a:p>
          <a:p>
            <a:endParaRPr lang="en-GB" sz="22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checklist questions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4" t="30476" r="25579" b="17932"/>
          <a:stretch/>
        </p:blipFill>
        <p:spPr bwMode="auto">
          <a:xfrm>
            <a:off x="1752600" y="1447800"/>
            <a:ext cx="6064898" cy="44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92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Opportunities to use the Checklist in Southeast Asia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09750"/>
            <a:ext cx="6150429" cy="3581400"/>
          </a:xfrm>
        </p:spPr>
        <p:txBody>
          <a:bodyPr/>
          <a:lstStyle/>
          <a:p>
            <a:r>
              <a:rPr lang="en-GB" sz="2000" b="1" dirty="0" smtClean="0"/>
              <a:t>Indonesia: </a:t>
            </a:r>
            <a:r>
              <a:rPr lang="en-GB" sz="2000" dirty="0" smtClean="0"/>
              <a:t>planning for a DRR and Law project; use the checklist for the review of national DM law</a:t>
            </a:r>
          </a:p>
          <a:p>
            <a:r>
              <a:rPr lang="en-GB" sz="2000" b="1" dirty="0" smtClean="0"/>
              <a:t>Philippines: </a:t>
            </a:r>
            <a:r>
              <a:rPr lang="en-GB" sz="2000" dirty="0" smtClean="0"/>
              <a:t>can use the checklist to review the national DRRM law (‘sunset review’)</a:t>
            </a:r>
          </a:p>
          <a:p>
            <a:r>
              <a:rPr lang="en-GB" sz="2000" b="1" dirty="0" smtClean="0"/>
              <a:t>Lao PDR:  </a:t>
            </a:r>
            <a:r>
              <a:rPr lang="en-GB" sz="2000" dirty="0" smtClean="0"/>
              <a:t>developing new law on DM and climate change; can use the checklist as part of this process</a:t>
            </a:r>
          </a:p>
          <a:p>
            <a:r>
              <a:rPr lang="en-GB" sz="2000" b="1" dirty="0" smtClean="0"/>
              <a:t>Timor Leste: </a:t>
            </a:r>
            <a:r>
              <a:rPr lang="en-GB" sz="2000" dirty="0" smtClean="0"/>
              <a:t>developing a new DM law; can also use the checklist to consider how to address DRR</a:t>
            </a:r>
          </a:p>
          <a:p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….also an opportunity for partnerships e.g. NS, IFRC, government, and UNDP</a:t>
            </a: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229" y="1905000"/>
            <a:ext cx="2385982" cy="3390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36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4486" y="1905000"/>
            <a:ext cx="67056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What feedback would you offer to improve the checklist? </a:t>
            </a:r>
          </a:p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Does it sound like a useful tool? </a:t>
            </a:r>
          </a:p>
          <a:p>
            <a:pPr algn="ctr"/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2" descr="D:\Users\tessa.kelly\AppData\Local\Microsoft\Windows\Temporary Internet Files\Content.IE5\HVE4XB0O\MC90005361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66" y="2362200"/>
            <a:ext cx="1757477" cy="176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</p:spPr>
        <p:txBody>
          <a:bodyPr/>
          <a:lstStyle/>
          <a:p>
            <a:r>
              <a:rPr lang="en-GB" dirty="0" smtClean="0"/>
              <a:t>Feedback on the checklist and initial reactions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43466" y="5105400"/>
            <a:ext cx="3314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For more info go to </a:t>
            </a:r>
            <a:r>
              <a:rPr lang="en-GB" b="1" dirty="0" smtClean="0">
                <a:hlinkClick r:id="rId4"/>
              </a:rPr>
              <a:t>www.drr-law.org</a:t>
            </a:r>
            <a:r>
              <a:rPr lang="en-GB" b="1" dirty="0" smtClean="0"/>
              <a:t>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8831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Links with climate change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0636"/>
            <a:ext cx="6934200" cy="3970564"/>
          </a:xfrm>
        </p:spPr>
        <p:txBody>
          <a:bodyPr/>
          <a:lstStyle/>
          <a:p>
            <a:r>
              <a:rPr lang="en-GB" sz="2000" dirty="0"/>
              <a:t>Climate change adaptation measures are increasingly </a:t>
            </a:r>
            <a:r>
              <a:rPr lang="en-GB" sz="2000" dirty="0" smtClean="0"/>
              <a:t>recognised </a:t>
            </a:r>
            <a:r>
              <a:rPr lang="en-GB" sz="2000" dirty="0"/>
              <a:t>as overlapping with many </a:t>
            </a:r>
            <a:r>
              <a:rPr lang="en-GB" sz="2000" dirty="0" smtClean="0"/>
              <a:t>DRR </a:t>
            </a:r>
            <a:r>
              <a:rPr lang="en-GB" sz="2000" dirty="0"/>
              <a:t>measures, and vice versa. </a:t>
            </a:r>
            <a:endParaRPr lang="en-GB" sz="2000" dirty="0" smtClean="0"/>
          </a:p>
          <a:p>
            <a:r>
              <a:rPr lang="en-GB" sz="2000" dirty="0" smtClean="0"/>
              <a:t>Research </a:t>
            </a:r>
            <a:r>
              <a:rPr lang="en-GB" sz="2000" dirty="0"/>
              <a:t>has demonstrated, however, that </a:t>
            </a:r>
            <a:r>
              <a:rPr lang="en-GB" sz="2000" dirty="0" smtClean="0"/>
              <a:t>institutions </a:t>
            </a:r>
            <a:r>
              <a:rPr lang="en-GB" sz="2000" dirty="0"/>
              <a:t>and legislation for climate change are often very separate to those assigned for disaster risk reduction and management. </a:t>
            </a:r>
            <a:endParaRPr lang="en-GB" sz="2000" dirty="0" smtClean="0"/>
          </a:p>
          <a:p>
            <a:r>
              <a:rPr lang="en-GB" sz="2000" dirty="0" smtClean="0"/>
              <a:t>To </a:t>
            </a:r>
            <a:r>
              <a:rPr lang="en-GB" sz="2000" dirty="0"/>
              <a:t>promote the </a:t>
            </a:r>
            <a:r>
              <a:rPr lang="en-GB" sz="2000" dirty="0" smtClean="0"/>
              <a:t>multi-sectoral approach </a:t>
            </a:r>
            <a:r>
              <a:rPr lang="en-GB" sz="2000" dirty="0"/>
              <a:t>that is needed for both effective disaster risk reduction and climate change adaption,  check whether your DRM law specifies mechanisms for better </a:t>
            </a:r>
            <a:r>
              <a:rPr lang="en-GB" sz="2000" dirty="0" smtClean="0"/>
              <a:t>coordination </a:t>
            </a:r>
            <a:r>
              <a:rPr lang="en-GB" sz="2000" dirty="0"/>
              <a:t>and integration </a:t>
            </a:r>
            <a:r>
              <a:rPr lang="en-GB" sz="2000" smtClean="0"/>
              <a:t>(e.g. through </a:t>
            </a:r>
            <a:r>
              <a:rPr lang="en-GB" sz="2000" dirty="0"/>
              <a:t>institutional mandates or activities</a:t>
            </a:r>
            <a:r>
              <a:rPr lang="en-GB" sz="2000" dirty="0" smtClean="0"/>
              <a:t>).</a:t>
            </a:r>
            <a:endParaRPr lang="en-GB" sz="2000" dirty="0"/>
          </a:p>
          <a:p>
            <a:endParaRPr lang="en-GB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9616" r="15992"/>
          <a:stretch/>
        </p:blipFill>
        <p:spPr bwMode="auto">
          <a:xfrm>
            <a:off x="6945086" y="1828800"/>
            <a:ext cx="2060813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647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105329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00200"/>
            <a:ext cx="5779557" cy="446493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2400" dirty="0" smtClean="0"/>
              <a:t>Why legal frameworks for DRR are important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2400" dirty="0" smtClean="0"/>
              <a:t>The Checklist on Law and DRR (background, purpose, consultation process etc.)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2400" dirty="0" smtClean="0"/>
              <a:t>Issues addressed in the Checklist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2400" dirty="0" smtClean="0"/>
              <a:t>Links with climate change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2400" dirty="0" smtClean="0"/>
              <a:t>Your feedback! </a:t>
            </a:r>
            <a:endParaRPr lang="en-AU" sz="24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3" descr="D:\Users\tessa.kelly\AppData\Local\Microsoft\Windows\Temporary Internet Files\Content.IE5\TVI3PJGW\question-mark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14275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 to the Checklist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1421551" cy="2109149"/>
          </a:xfrm>
          <a:prstGeom prst="rect">
            <a:avLst/>
          </a:prstGeom>
        </p:spPr>
      </p:pic>
      <p:pic>
        <p:nvPicPr>
          <p:cNvPr id="5" name="Picture 4" descr="p-CHE024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590800" y="2297242"/>
            <a:ext cx="1702057" cy="18500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1752443"/>
            <a:ext cx="1524000" cy="1966451"/>
          </a:xfrm>
          <a:prstGeom prst="rect">
            <a:avLst/>
          </a:prstGeom>
          <a:ln w="9525">
            <a:solidFill>
              <a:schemeClr val="tx2"/>
            </a:solidFill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-457200" y="3709349"/>
            <a:ext cx="2794128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HFA Priority </a:t>
            </a:r>
            <a:r>
              <a:rPr lang="en-US" sz="1600" dirty="0" smtClean="0"/>
              <a:t>1: make DRR  </a:t>
            </a:r>
            <a:r>
              <a:rPr lang="en-US" sz="1600" dirty="0"/>
              <a:t>a national and local priority </a:t>
            </a:r>
            <a:r>
              <a:rPr lang="en-GB" sz="1600" dirty="0"/>
              <a:t>through</a:t>
            </a:r>
            <a:r>
              <a:rPr lang="en-GB" sz="1600" dirty="0" smtClean="0"/>
              <a:t>: “</a:t>
            </a:r>
            <a:r>
              <a:rPr lang="en-GB" sz="1600" dirty="0"/>
              <a:t>policy, legislative and institutional frameworks for disaster risk </a:t>
            </a:r>
            <a:r>
              <a:rPr lang="en-GB" sz="1600" dirty="0" smtClean="0"/>
              <a:t>reduction”</a:t>
            </a:r>
            <a:endParaRPr lang="en-US" sz="1600" dirty="0"/>
          </a:p>
          <a:p>
            <a:pPr lvl="2"/>
            <a:endParaRPr lang="en-GB" sz="2000" b="1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558143" y="4165680"/>
            <a:ext cx="2133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1600" dirty="0"/>
              <a:t>International Conference of the Red Cross and Red Crescent in </a:t>
            </a:r>
            <a:r>
              <a:rPr lang="en-GB" sz="1600" dirty="0" smtClean="0"/>
              <a:t>2011</a:t>
            </a:r>
          </a:p>
          <a:p>
            <a:pPr marL="0" lvl="1"/>
            <a:r>
              <a:rPr lang="en-GB" sz="1600" dirty="0" smtClean="0"/>
              <a:t>Resolution 7 and SEA pledge</a:t>
            </a:r>
            <a:endParaRPr lang="en-GB" sz="1600" dirty="0"/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691743" y="3702331"/>
            <a:ext cx="2438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A checklist was envisaged as </a:t>
            </a:r>
            <a:r>
              <a:rPr lang="en-AU" sz="1600" dirty="0" smtClean="0"/>
              <a:t>the second product under </a:t>
            </a:r>
            <a:r>
              <a:rPr lang="en-AU" sz="1600" dirty="0"/>
              <a:t>the UNDP/IFRC project </a:t>
            </a:r>
          </a:p>
          <a:p>
            <a:endParaRPr lang="en-GB" dirty="0"/>
          </a:p>
        </p:txBody>
      </p:sp>
      <p:pic>
        <p:nvPicPr>
          <p:cNvPr id="10" name="Picture 2" descr="Image result for sendai framework for disaster risk reduc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9000" y="2643990"/>
            <a:ext cx="1676400" cy="188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58000" y="4572000"/>
            <a:ext cx="2438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Sendai Framework for DRR Priority 2: strengthening disaster risk governance </a:t>
            </a:r>
            <a:endParaRPr lang="en-AU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9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6858000" cy="1143000"/>
          </a:xfrm>
        </p:spPr>
        <p:txBody>
          <a:bodyPr/>
          <a:lstStyle/>
          <a:p>
            <a:r>
              <a:rPr lang="en-AU" dirty="0" smtClean="0"/>
              <a:t>What is the checklist?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6460" y="1620103"/>
            <a:ext cx="6477000" cy="4191000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r>
              <a:rPr lang="en-AU" dirty="0" smtClean="0"/>
              <a:t>A succinct and easy </a:t>
            </a:r>
            <a:r>
              <a:rPr lang="en-AU" dirty="0"/>
              <a:t>tool to support the strengthening of legal frameworks for </a:t>
            </a:r>
            <a:r>
              <a:rPr lang="en-AU" dirty="0" smtClean="0"/>
              <a:t>DRR by: </a:t>
            </a:r>
          </a:p>
          <a:p>
            <a:pPr marL="0" indent="0">
              <a:buNone/>
            </a:pPr>
            <a:endParaRPr lang="en-AU" dirty="0"/>
          </a:p>
          <a:p>
            <a:pPr lvl="2">
              <a:spcAft>
                <a:spcPts val="1200"/>
              </a:spcAft>
            </a:pPr>
            <a:r>
              <a:rPr lang="en-AU" dirty="0" smtClean="0"/>
              <a:t>Drawing </a:t>
            </a:r>
            <a:r>
              <a:rPr lang="en-AU" dirty="0"/>
              <a:t>on key findings of the multi-country study ‘Effective law and regulation for </a:t>
            </a:r>
            <a:r>
              <a:rPr lang="en-AU" dirty="0" smtClean="0"/>
              <a:t>DRR’</a:t>
            </a:r>
            <a:endParaRPr lang="en-AU" dirty="0"/>
          </a:p>
          <a:p>
            <a:pPr lvl="2">
              <a:spcAft>
                <a:spcPts val="1200"/>
              </a:spcAft>
            </a:pPr>
            <a:r>
              <a:rPr lang="en-AU" dirty="0" smtClean="0"/>
              <a:t>Guiding a </a:t>
            </a:r>
            <a:r>
              <a:rPr lang="en-AU" dirty="0"/>
              <a:t>review and revision </a:t>
            </a:r>
            <a:r>
              <a:rPr lang="en-AU" dirty="0" smtClean="0"/>
              <a:t>process of laws and regulations for DRR</a:t>
            </a:r>
            <a:endParaRPr lang="en-AU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0" t="9393" r="30249" b="4797"/>
          <a:stretch/>
        </p:blipFill>
        <p:spPr bwMode="auto">
          <a:xfrm>
            <a:off x="233522" y="2133600"/>
            <a:ext cx="2230663" cy="31640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25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Who is the Checklist for?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7620000" cy="4343400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85580008"/>
              </p:ext>
            </p:extLst>
          </p:nvPr>
        </p:nvGraphicFramePr>
        <p:xfrm>
          <a:off x="1676400" y="1676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875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the handbook?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828800"/>
            <a:ext cx="57912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AU" dirty="0"/>
              <a:t>T</a:t>
            </a:r>
            <a:r>
              <a:rPr lang="en-AU" dirty="0" smtClean="0"/>
              <a:t>he handbook is currently being drafted to provide explanation and more detailed guidance. </a:t>
            </a:r>
          </a:p>
          <a:p>
            <a:pPr>
              <a:spcAft>
                <a:spcPts val="600"/>
              </a:spcAft>
            </a:pPr>
            <a:r>
              <a:rPr lang="en-AU" dirty="0" smtClean="0"/>
              <a:t>It will include: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AU" sz="1800" dirty="0" smtClean="0"/>
              <a:t>explanations of why each question was chosen based on findings of the Multi-Country Study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AU" sz="1800" dirty="0" smtClean="0"/>
              <a:t>guiding questions to strengthen the assessment or ‘legal mapping’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AU" sz="1800" dirty="0" smtClean="0"/>
              <a:t>examples of good practice from different countries based on the findings of the IFRC/UNDP study</a:t>
            </a:r>
          </a:p>
        </p:txBody>
      </p:sp>
      <p:sp>
        <p:nvSpPr>
          <p:cNvPr id="4" name="AutoShape 4" descr="data:image/jpeg;base64,/9j/4AAQSkZJRgABAQAAAQABAAD/2wCEAAkGBxAQEBASEQ8PEhUVEA8SExQQFA8QDw4VFhUXFhQRFBQZHCggGBolGxYVITEiJSkrLi4uFx8zODMsNygtLisBCgoKDg0OGhAQGjclICQsLCwuLCwsLC0sLCw0LCwuLCwsLCw3LSwsLDcsLCssLCwsLCwsLCwsLCwsLCwsLCwsLP/AABEIAMUA/wMBEQACEQEDEQH/xAAbAAEAAgMBAQAAAAAAAAAAAAAAAgMBBAUGB//EAEUQAAIBAQMFCgoJBAIDAAAAAAABAgMEETESIVFxgQUGQVRhkZOhscEWIjJCcoKy0eHiFBUzQ1JikqLCE1Pw8QdjIyRE/8QAGgEBAQADAQEAAAAAAAAAAAAAAAECAwUEBv/EADURAQABAgIIAgkEAwEBAAAAAAABAgMEEQUVMUFRUqHhEiETFEKBkbHB0fBTYXHxIyRiIjL/2gAMAwEAAhEDEQA/APpR5mYAAAAAAAAAAAAADAGQAAAAAAWxpf8AjlL0Uv1K9gVAAAAAAAAAAAAAAAAAAAAAAAAAAAAnCN8ZPQ4d6AgAAAAAE6NJykkv9LSB0LZFKk0sFk+0hKQ5gUAAAAAAAAAAAAAAAAAAADDA3/oN8Y3O6Vyvvwb7gZtOpTcXc1cBEAAA2bJG+FX0V1XvuA1gAAAASvzIDrWWhkLlePuKjFu+zl6vtISQ5RFAAAAAAAAAAAAAAAAAAAAlShlSitLS2cPUFdorFGpTUlc1f3agOZabM4Z8Vp0ayKoAAb25fn+r3glp1I3NrQ2gIgAAHTsVmyVe8X+1e8qNkCm2/Zy2dqBDkkUAAAAAAAAAAAAAAAAAAADa3OhfO/Qut5veCXSKgAaA5trsuTnWHs/AitUDf3Lwnrj3glRb43TfKk+7uA1wAG1YKOU8p4LrYHSKgBTbPs56u9AhySKAAAAAAAAAAAAAAAAAAAB0dzYXRb0y6lm7bxBLbKgAANAcq12fIfI8PcRWzuZhL0l2AljdOGaL5WipDQIoleB2aNPJilo63wlRMABVbPs56gQ5BFAAAAAAAAAAAAAAAAAABhsDtUIZMYrQlfr4esqSmAAAAI1aakmn/rlAosNNxU0/xc+ZZwSstcL4S1X82cDkEVs7n07536M+3g/zkBLplQAAVWryJ+iwQ5BFAAAAAAAAAAAAAAAAAABOhDKnFaWr9SzvqQHZKgAAAAAEYYy1r2UBIDi1IZLa0NoiujufC6F+l382b3lSWyAAAV2nyJ+jLsBDjkUAAAAAAAAAAAAAAAAAAG1ubC+beiPW/gmCdjpFQAAAAACEMZel/GIEwObujC6d+ldaze4iw6FON0UtCSKiQAABXaPIn6MuwSQ5EoNYprXmIrAAAAAAAAAAAAAAAACi1WunSSdSSim7lffnewwuXaLcZ1zk3WcPcvT4bcZy3rLZZVIqSzJ4ZSlFvY85lTMVRnDXXTNE+Gdvx+TdsVLJUuHxn1ZveWGEtgoAAAAABCn53pdyAmBrW6Kug3+OK/U0u24kzkyppmdjZKxAAACFbyZejLsAnJXgUTskH5t2rMDNVLc9cEntuYM0Hue/xLmIubH1e/xLrKZudbbRCjnqPJWF90nHVeliarl2i351Tk32cPcvTlbjOf5hOE1JJp3ppNNcKeDM4mJjOGqqmaZmmdsJFYgAAAAAAAHNoQ+kbo0oYxoRdWWjKzXLncOZngr/AMuKindTGfv/ADJ2bX+vo+q5vuTlH8fmfR6+tO5N6E2e9xUKcbklyZ9fCUSAAAAAABCn53pPuAmBGeG2PtICQAAAAjW8mXoy7AQmwMAAAADn7o2dTU4PCcWntV3aa7lEVUzTO9stXJt101xtic3nd7dZulKnLyqU5Qeq/N3rYeXAVzNvwTtpnJ0tL2oi9F2nZXGf3+k+91j2uUAAAAAAAhWqqEZSlhFOT1JXkqqimJqnczt0TXVFFO2ZyQ3iWdunWtEvKrVJfpi3/Jy5keHARM01XZ21S6umK4prow9OyiOv9ZPQV89y0yS2LO+pHvcaEigAAAAAACFLh9KXaCUwIzw2x9pASAAAAEavky9GXYBIAAAAAKbVHMnoJJDyFoX9DdDRGvDZlr4r95zs/RYv9q46/nzdyI9Y0d+9uen9fJ2TouIAAAAAAA42+iu1SjTjnlVmopLFpNZtryVtPBpC5MW4ojbVOTsaGsxVem7VsojP86y9jYLKqFGnSXmQjHW0s72u9nst0RRTFMbnLv3Zu3ark75zTlBPFfDVoNjUjdJfmX7lt4QJRknh8VyNcAGQAAAAAhTxkvzX86XxAmBGeG2PtICQAAAAi87u4FjyvgXeBIAAAAAMTjemgPJ78LM3RjUj5VKaknwpNpPryXsOdpCiZtxXG2mc/wA6Oxoa7EXptVbK4y/Pdm27HaFUpwmvOinqfCuc9tquLlEVRvc6/amzcqtzunJcZtIAAAAAHH3Oh9J3TXDCgm+TKj87/aczP02L/aj5/wBu/P8Aq6N/6ufKe3ze3mzpw+fQKAEZQvz4PSsdT0oDEZ8DzPg0S1e7tAmAAAAIedrj7L+YCYEZ4bY+0gJAAAEZPgWPYtIGYq7MBkAAAAAAHPt9nU1OEsJxknqkrjXXRFUTTO9stXJt1xXG2JzeW3rVWlVoS8qnN819z611ng0dXMRVanbTLs6atxNVF+nZVH9dPk7p0nDAAAABr2+0qlSnUfmxbXK8IrnuNd656O3NfBvw1mb12m3G+em/of8AH9jcaE60vKqzefhcY5r/ANWUeLR1GVua521S6WnL0TdptRspjrPbJ6WTznScVgAAAxJJ5nnAhe443taeGOvSuX/YFgAABCpjF/mu/Vm7WgJgRnhtj7SAkAAjKXAsezlYGYxu73pAyAAAAAAABRao4PYSSHi90/8A17fCphGqllaM/iy68lnKuz6HFxXuq/O76LDx61o6q3vo2fOOmcO+dV88AAAADz++uu2qVCOeU5J3ac+TBbW+o5mkq5mKbUbZl3tB2oia79WymMvrPT5vdWGzKjSp01hCEY67ljznQt0RRTFMbnEv3Zu3Krk75zSNjWAAAAABXkuPk4cMe+PuAnGSavQGQI1I3ppY3ZtfB1gZjK9J6UnzgYnhtj7SAkBiTuX+XvkAQjdji8fcuQDIAAAAAAAACNWN6aA8nvxsmXZ8tLPTkpeq80u57DnaRt+K1nwdnQt/0eI8E7Koy98ecfVduRav6tGnPhuul6SzP37T04a76S1TU8WOsegxFVG7POP4nzj7Nw3vIAAAHA3Ch9K3SdTGFK+S0eL4sP3PK2HHtf58XNe6n8jr5vpcR/qaOi3vq+vnPTye+mzsQ+ZQKAAAAAAAISi071jwr8XxAlGSavQGQIUuFaJPmeddTBLM8NsfaQEgIrO9WZa+F93OBIAAAAAAAAAAAc62UFJThLCSlF6pK7vNddMVRNM72y3XNFUV07YnN4/etVdOpWoSxTb9aLyZ93MczR1c0VVWZ/OLv6atxct0YinZPl7p84+r0p1nzoAA0d2rV/SoTksWsmOuWb3vYefF3fRWpqe3R9j02IppnZtn+I/Ml/8Ax9YcizyqtZ6s83owzLryjzaNteG14uL2acv+O/FuPZjrPbJ6WTznScVEAAAAAAAABCaueUvWWnlXL28wE078AIYS1x618H1AZnhtj7SAzN3Ls1vMgEVcrgMgAAAAAAAAAADXtccHsJJDw2+BfR7bCssJXSezxZrmue04uK/wYmm5un+pfT6P/wBrA1WJ2x5fWOvyekT0HafNTGXlLIQA8xvqrOpUpUI53endplN5MV/n4jj6Srmuum1H5ns/P3fS6EtRbtV36v490ec/n7PoVisyo0oU44QhGK5blidWiiKKYpjc+dvXZu3Kq53zmybGsAAAAAAAAAAK/Jf5W/0t9z7QM1syv0NPZg+psEM1MPWj7SAPO1yK/a8y/kBIAAAAAAAAAAAAIVo3xfOB5bfhZMuz5SWenJS9V5pdz2HO0hb8dnPh5uxoW/6PEeGdlUZe/bCve5av6lnjfjDxHs8nqaNmBu+ksxxjyatLWPRYmctlXn9+rqHsc1iUkk28Er3yCZy81iJmcoed3qUnare6rWaGVV1ebTX+fhOJhP8APiZuTu8/s+p0hMYXAxZjbOUfWfz930ObO3D5RWUAAAAAAAYlJLFpa2kBTK20l95HY7+wmcL4ZR+sKX41zS9wzg8MradaE8ylGXJeuwZplMEfwvPmzX+ctD5UUYi/FV+KcU9aklf1EVOHC9LfVm7nzlRICmdspxxnHY7+wmcLlKt7o0vx9UvcPFB4ZZVvpPz1tvXcM4PDK6FaMsJRepplzTJMAAAAAAADnWqgpKcJYSUovU1d2GFVMVRNM72dFc0VRVG2PN4ne3UdG0VKMuHKj60G7urK6jjaPqm1eqtTv+cPp9L0Rfw1N+nd5+6e+T1Z23yzlb5bV/ToSSxm8havO6u08WPu+CzPGfJ1NEWPS4mJnZT5/bq3/wDj+xZFmlUaz1Ztr0IeKuvKe016NteG14uP5923Tl/x34txspjrPn8snpJs6UOKiAAAQnWisZRWtpAya9XdKlHznL0V3snihl4ZadXdeXmwS9K9vuMfEvgalS3VZYzfq+L2Ezll4YUPPjn1kVgAAA3KFvkrlJuSxTeeUXpv4dRlEsZpdSFdNOSweRLU00pLqXOZMMmbTaY0oq/O7sy4XpeoTOREZuLabXOp5TzaFmitnCYTObZERCgigAABbTtE4+TOS2u7mLmmUNulutUXlKMup9XuL4k8ENulurTeKlHrXOi+Jj4JbULTCWE4var+YubHKVqKAADWtcc6ZJWHg99dJ0bVCtHzlGa9KFya5snnOHjom1fi5G/z98PqtE1xfwlVmrdnHunZ9fg9NRqqcYyWEkpLU1edumqKoiqN75i5RNFU0VbYnJ5LfTacuuoJq6CUc+ClLO32cxwtJXPHdijh831WhrPo8P6SY86vP3Rs+r063yWenThSo1IKMIRgpO+93K69K46VOJsU0xTFUeTiXMBi7lc11UTnM5tb6/hxnrZl63a54Y6uxP6cn19HjP7mPW7XPBq7Efpyi93IP/6f3SHrVrng1fiP05+CEt1aLxrxeuTZPWrPNB6hif05+Ct7q2dfex2KT7EPWrPNC6vxXJKuW7lmX3jeqFV/xMfXbHMzjRmKn2OsfdTU3x0Fgq0tUH33GM46zG9sjROJnbER7/s1Km+qPm2es/SyY9l5rnSFvc3U6Gu76uk9mvLfXV4LLdrnJ/xMNYxw6tsaF41T8O6HhXX4vH95NYftC6mp5p+CdPfZU86y/plJdsTKNIRvjqxnQvCqfg6di3w0amaSqUn/ANkfFfrLNz3G6jG2at+TyXdFYijziM/4+xX3x0I4KrP0ISu55XCrHWY35lGicTVtjL+e2aFDflCGb6PaGm1eroLXw8nUY6wtNk6FvTvjr9mKu++FSTlKjaFf+WDS5PKGsLRqa9EeUx1+zZo7vWeSfjSjcr7pwmnszXN8iNkYyzPtNFejMTT7Of8ADQtO+qK+zoVZ8svET7WaqsfbjZ5vTb0Ndn/7nL3Z/Zpy311+CzRWtzfca9YRwb40NTvqn4C311+LR55omsP2g1NTzT8FsN9k/Osr2TfY4mUaRp3x1YToWd1XTu2qe+mm/Ko146lGS7TONIWt7VVoa/GyY6tmG+GzvhqLXTqdyZsjG2OZpnRWKj2esLo7tWd/ec8Ki/iWMZYn2mE6NxUex8vusW6lB/ew613GXrVnmhjq/E/pykt1KKwrRWp3D1mzzQnqGJ/Tn4JrduCwtP7pF9atc8Gr8T+nPwS+vocZ/cx63a54NXYj9OWPr+HDaE9bbQ9btc0GrcT+nLQ3x7oUK9BXTjlwkpRSv8ZPNJLqfqnix121dteVXnDpaKw+IsX/AP1RMUzGU/OPt71+9S1ZdFwbzwd3qvOuu836Nu+O14Z3PNpux4L8XI2VR1jb9HKtG9uvKc5f1l40pS+z0u/8Rrr0bFdU1TO1ut6a8FEUxRsiI29lb3sV198uj+Yw1XHFnr3/AI69lfg9V/vro/iNWU8TXs8nXseD1X++uj+I1ZTxNezydex4P1OMR6P5hqynia9nk69mPB+pxiPR/MNWU8TXs8nXsz4P1OMR6P5hqynia9nk69jwfqcYj0fzDVlPE17PJ17Hg/U4xHo/mGrKeJr2eTr2PB+pxiPR/MNWU8TXs8nXseD9TjEej+Yasp4mvZ5OvY8H6nGI9H8w1ZTxNezydex4P1OMR6P5hqynia9nk69ldXcSvHyZ06nI06b2Yo116Mn2ZbbWnKJn/wB05dWrKx2hY2efquEuxnnnAXY3PbTpTDT7SDo1uL1/0Mw9SvcGzWGH54+MMqhWeFnrbY3dojBXuBOkcPHtx8YWQ3PtMsKOTyzlBdSzm2nR12drTXpbDU7Jz+LajuBVaz1oRehQcktravPTGjIy85eGrTsZ+VHl/P8AaXg/U4xHo/mLqynix17PJ17Hg/U4xHo/mGrKeJr2eTr2PB+pxiPR/MNWU8TXs8nXseD9TjEej+Yasp4mvZ5OvY8H6nGI9H8w1ZTxNezydex4P1OMR6P5hqynia9nk69jwfqcYj0fzDVlPE17PJ17MeD9TjEej+Yasp4mvZ5OvZnwfqcYj0fzDVlPE17PJ17Hg9V/vro/iNWU8TXs8nXsyt7tX++uj+I1ZTxNezydeyzwXr/3l0fzDVccTXv/AB17Onvf3Hq2eq5SqZUXBxaycnPemnffyPnPThcH6CqZiXix2koxVuKfDllOe16A9zlAAAAAi4J8C5kBCVmg/NWzMMlzVTsUeBtdaJkZqJ2OSwueomS5qZQaxTRBEKAAAFtGzuXItPuLEI340IJXZK2pNmWSZoV7KmsySfJmT1kmDNoTg4u5q4xVEKAAABK8C6Flm+C7XmLkma+Fh0y5i5JmujZYLgv13jIzTVOKwiuZFRNAAAAAAAAAAAAAAAAAFcqMXjFDJVbskNDWpkyM2PoUPzc69wyM04WaC83nzjIzXFQAAYlFPFX6wKZWSD4GtTJkuaP0KOmXV7hkZiscOXnGRmsjZoLzVtzlyM1iSWCu1BGQAAAAAAAAA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2" y="2209800"/>
            <a:ext cx="225552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Process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1686" y="1600200"/>
            <a:ext cx="6477000" cy="4191000"/>
          </a:xfrm>
        </p:spPr>
        <p:txBody>
          <a:bodyPr/>
          <a:lstStyle/>
          <a:p>
            <a:r>
              <a:rPr lang="en-AU" sz="2000" dirty="0" smtClean="0"/>
              <a:t>Consultations held 2012 – 2014 to discuss the draft checklist (including in KL for Asia Pacific)</a:t>
            </a:r>
          </a:p>
          <a:p>
            <a:r>
              <a:rPr lang="en-AU" sz="2000" dirty="0" smtClean="0"/>
              <a:t>Pilot version launched at WCDRR, Sendai 2015</a:t>
            </a:r>
          </a:p>
          <a:p>
            <a:r>
              <a:rPr lang="en-AU" sz="2000" dirty="0" smtClean="0"/>
              <a:t>Plan for the initial checklist to be used by 5 countries in different regions </a:t>
            </a:r>
          </a:p>
          <a:p>
            <a:r>
              <a:rPr lang="en-AU" sz="2000" dirty="0" smtClean="0"/>
              <a:t>This process will differ according to country context but will generally include:</a:t>
            </a:r>
          </a:p>
          <a:p>
            <a:pPr lvl="2"/>
            <a:r>
              <a:rPr lang="en-AU" sz="1600" dirty="0" smtClean="0"/>
              <a:t>Legal mapping/research process</a:t>
            </a:r>
          </a:p>
          <a:p>
            <a:pPr lvl="2"/>
            <a:r>
              <a:rPr lang="en-AU" sz="1600" dirty="0" smtClean="0"/>
              <a:t>Multi-stakeholder dialogue and consultation on priority areas for focus </a:t>
            </a:r>
          </a:p>
          <a:p>
            <a:pPr lvl="2"/>
            <a:r>
              <a:rPr lang="en-AU" sz="1600" dirty="0" smtClean="0"/>
              <a:t>Feedback on the checklist </a:t>
            </a:r>
          </a:p>
          <a:p>
            <a:r>
              <a:rPr lang="en-AU" sz="2000" dirty="0" smtClean="0"/>
              <a:t>Aim is to conduct these projects between </a:t>
            </a:r>
            <a:r>
              <a:rPr lang="en-AU" sz="2000" b="1" dirty="0" smtClean="0"/>
              <a:t>March and November 2015</a:t>
            </a:r>
            <a:endParaRPr lang="en-AU" sz="2000" b="1" dirty="0"/>
          </a:p>
        </p:txBody>
      </p:sp>
      <p:pic>
        <p:nvPicPr>
          <p:cNvPr id="2051" name="Picture 3" descr="D:\Users\tessa.kelly\AppData\Local\Microsoft\Windows\Temporary Internet Files\Content.IE5\ZK5DZ3R2\MC90043263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80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Launch!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76400"/>
            <a:ext cx="5486400" cy="4191000"/>
          </a:xfrm>
        </p:spPr>
        <p:txBody>
          <a:bodyPr/>
          <a:lstStyle/>
          <a:p>
            <a:r>
              <a:rPr lang="en-AU" dirty="0" smtClean="0"/>
              <a:t>A key topic to be addressed at the 32</a:t>
            </a:r>
            <a:r>
              <a:rPr lang="en-AU" baseline="30000" dirty="0" smtClean="0"/>
              <a:t>nd</a:t>
            </a:r>
            <a:r>
              <a:rPr lang="en-AU" dirty="0" smtClean="0"/>
              <a:t> International Conference of the Red Cross and Red Crescent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 smtClean="0"/>
              <a:t>Formal adoption of the Checklist by states and components of the RCRC Movement by a resolution. </a:t>
            </a:r>
          </a:p>
          <a:p>
            <a:endParaRPr lang="en-AU" dirty="0"/>
          </a:p>
          <a:p>
            <a:r>
              <a:rPr lang="en-AU" dirty="0" smtClean="0"/>
              <a:t>Once launched, develop trainings and further technical assistance projects using the Checklist</a:t>
            </a:r>
          </a:p>
        </p:txBody>
      </p:sp>
      <p:pic>
        <p:nvPicPr>
          <p:cNvPr id="5" name="Picture 4" descr="p-CHE024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9184" y="2057400"/>
            <a:ext cx="2593848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checklist questions... 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2" t="21551" r="24762" b="26764"/>
          <a:stretch/>
        </p:blipFill>
        <p:spPr bwMode="auto">
          <a:xfrm>
            <a:off x="1524000" y="1524000"/>
            <a:ext cx="6307495" cy="443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45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19601</TotalTime>
  <Words>601</Words>
  <Application>Microsoft Office PowerPoint</Application>
  <PresentationFormat>On-screen Show (4:3)</PresentationFormat>
  <Paragraphs>78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 </vt:lpstr>
      <vt:lpstr>Overview</vt:lpstr>
      <vt:lpstr>Background to the Checklist</vt:lpstr>
      <vt:lpstr>What is the checklist? </vt:lpstr>
      <vt:lpstr>Who is the Checklist for? </vt:lpstr>
      <vt:lpstr>What is the handbook? </vt:lpstr>
      <vt:lpstr>The Process </vt:lpstr>
      <vt:lpstr>Launch! </vt:lpstr>
      <vt:lpstr>The checklist questions... </vt:lpstr>
      <vt:lpstr>The checklist questions</vt:lpstr>
      <vt:lpstr>Opportunities to use the Checklist in Southeast Asia</vt:lpstr>
      <vt:lpstr>Feedback on the checklist and initial reactions</vt:lpstr>
      <vt:lpstr>Links with climate change </vt:lpstr>
    </vt:vector>
  </TitlesOfParts>
  <Company>IFRC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goli.ameri</dc:creator>
  <cp:lastModifiedBy>Padmini NAYAGAM</cp:lastModifiedBy>
  <cp:revision>303</cp:revision>
  <dcterms:created xsi:type="dcterms:W3CDTF">2011-03-07T16:15:55Z</dcterms:created>
  <dcterms:modified xsi:type="dcterms:W3CDTF">2015-06-11T07:37:37Z</dcterms:modified>
</cp:coreProperties>
</file>