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8" r:id="rId3"/>
    <p:sldId id="259" r:id="rId4"/>
    <p:sldId id="269" r:id="rId5"/>
    <p:sldId id="271" r:id="rId6"/>
    <p:sldId id="260" r:id="rId7"/>
    <p:sldId id="258" r:id="rId8"/>
    <p:sldId id="272" r:id="rId9"/>
    <p:sldId id="261" r:id="rId10"/>
    <p:sldId id="265" r:id="rId11"/>
    <p:sldId id="262" r:id="rId12"/>
    <p:sldId id="263" r:id="rId13"/>
    <p:sldId id="264" r:id="rId14"/>
    <p:sldId id="266" r:id="rId15"/>
    <p:sldId id="270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77" autoAdjust="0"/>
  </p:normalViewPr>
  <p:slideViewPr>
    <p:cSldViewPr>
      <p:cViewPr>
        <p:scale>
          <a:sx n="100" d="100"/>
          <a:sy n="100" d="100"/>
        </p:scale>
        <p:origin x="378" y="19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FC9B9-0325-4171-9825-9D8B0217C09F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EB3D6-25A3-4862-88A2-14E7103FF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67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9FD59-3A1A-4E84-9CE0-F24AA56645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06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9FD59-3A1A-4E84-9CE0-F24AA56645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0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9FD59-3A1A-4E84-9CE0-F24AA56645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0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9FD59-3A1A-4E84-9CE0-F24AA56645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06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</a:t>
            </a:r>
            <a:r>
              <a:rPr lang="en-US" baseline="0" dirty="0" smtClean="0"/>
              <a:t> BACKGROUND BRDCS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8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9FD59-3A1A-4E84-9CE0-F24AA56645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06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EB3D6-25A3-4862-88A2-14E7103FFB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6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4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6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1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8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6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2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8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E3045-0736-496C-864D-ECCB4DB3F8F1}" type="datetimeFigureOut">
              <a:rPr lang="en-US" smtClean="0"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F3657-D4DB-45F3-A614-1A7C9FA04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4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9.jpg"/><Relationship Id="rId12" Type="http://schemas.openxmlformats.org/officeDocument/2006/relationships/image" Target="../media/image1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11" Type="http://schemas.openxmlformats.org/officeDocument/2006/relationships/image" Target="../media/image13.jpeg"/><Relationship Id="rId5" Type="http://schemas.openxmlformats.org/officeDocument/2006/relationships/image" Target="../media/image7.jpg"/><Relationship Id="rId10" Type="http://schemas.openxmlformats.org/officeDocument/2006/relationships/image" Target="../media/image12.jpe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457200" y="-140518"/>
            <a:ext cx="9144000" cy="7141459"/>
            <a:chOff x="0" y="0"/>
            <a:chExt cx="9144000" cy="714145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60760"/>
              <a:ext cx="9143999" cy="6780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514601" y="1999051"/>
            <a:ext cx="68167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REGIONAL </a:t>
            </a:r>
            <a:r>
              <a:rPr lang="en-US" sz="2800" b="1" dirty="0" smtClean="0"/>
              <a:t>DISASTER MANAGEMENT COMMITTEE MEETING,SINGAPORE</a:t>
            </a:r>
          </a:p>
          <a:p>
            <a:r>
              <a:rPr lang="en-US" sz="2800" b="1" dirty="0" smtClean="0"/>
              <a:t>6-8 JUNE 2012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838200"/>
            <a:ext cx="1600200" cy="11321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386" y="838200"/>
            <a:ext cx="1551214" cy="106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772069"/>
            <a:ext cx="1295400" cy="11010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3352800"/>
            <a:ext cx="5867399" cy="274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362200" y="1478384"/>
            <a:ext cx="65532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Strategic Directions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To work closely in partnership and </a:t>
            </a:r>
            <a:r>
              <a:rPr lang="en-US" sz="2000" dirty="0" err="1" smtClean="0"/>
              <a:t>colloboration</a:t>
            </a:r>
            <a:r>
              <a:rPr lang="en-US" sz="2000" dirty="0" smtClean="0"/>
              <a:t> with National Disaster Management Centre (NDMC)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Enhancing internal communications and coordination within BDRC Branches and NDMC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Strengthen recruitment and </a:t>
            </a:r>
            <a:r>
              <a:rPr lang="en-US" sz="2000" dirty="0" err="1" smtClean="0"/>
              <a:t>rentention</a:t>
            </a:r>
            <a:r>
              <a:rPr lang="en-US" sz="2000" dirty="0" smtClean="0"/>
              <a:t> of volunteers of BDRC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BDRC as part of Regional Disaster Management Team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Exposure of volunteers to the work in disaster </a:t>
            </a:r>
            <a:r>
              <a:rPr lang="en-US" sz="2000" dirty="0" err="1" smtClean="0"/>
              <a:t>prepardness</a:t>
            </a:r>
            <a:r>
              <a:rPr lang="en-US" sz="2000" dirty="0" smtClean="0"/>
              <a:t> and </a:t>
            </a:r>
            <a:r>
              <a:rPr lang="en-US" sz="2000" dirty="0" err="1" smtClean="0"/>
              <a:t>respone</a:t>
            </a: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endParaRPr lang="en-US" sz="2000" b="1" dirty="0" smtClean="0"/>
          </a:p>
          <a:p>
            <a:endParaRPr lang="en-US" sz="2000" b="1" dirty="0" smtClean="0"/>
          </a:p>
          <a:p>
            <a:pPr marL="342900" indent="-342900"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4361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304800" y="-106446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514600" y="838201"/>
            <a:ext cx="53663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    CHALLENGES OF DMD</a:t>
            </a:r>
          </a:p>
          <a:p>
            <a:endParaRPr lang="en-US" sz="16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Reviewing the present BDRC Constitution to </a:t>
            </a:r>
            <a:r>
              <a:rPr lang="en-US" sz="1600" dirty="0" err="1" smtClean="0"/>
              <a:t>refelext</a:t>
            </a:r>
            <a:r>
              <a:rPr lang="en-US" sz="1600" dirty="0" smtClean="0"/>
              <a:t> the existing and emerging  humanitarian </a:t>
            </a:r>
            <a:r>
              <a:rPr lang="en-US" sz="1600" dirty="0" err="1" smtClean="0"/>
              <a:t>values,quality</a:t>
            </a:r>
            <a:r>
              <a:rPr lang="en-US" sz="1600" dirty="0" smtClean="0"/>
              <a:t> of life the general public and the needy particularly the </a:t>
            </a:r>
            <a:r>
              <a:rPr lang="en-US" sz="1600" dirty="0" err="1" smtClean="0"/>
              <a:t>vulnerables</a:t>
            </a:r>
            <a:r>
              <a:rPr lang="en-US" sz="1600" dirty="0" smtClean="0"/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  </a:t>
            </a:r>
            <a:r>
              <a:rPr lang="en-US" sz="1600" dirty="0" smtClean="0"/>
              <a:t>Paradigm shift…Changing the mindset of the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BDRCS members including volunteers from the  </a:t>
            </a:r>
          </a:p>
          <a:p>
            <a:r>
              <a:rPr lang="en-US" sz="1600" dirty="0" smtClean="0"/>
              <a:t>      routine tasks of domestic disaster relief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assistance to more challenging and demanding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International Humanitarian Disaster and relief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Establishing a National Disaster </a:t>
            </a:r>
            <a:r>
              <a:rPr lang="en-US" sz="1600" dirty="0" err="1" smtClean="0"/>
              <a:t>Prepardness</a:t>
            </a:r>
            <a:r>
              <a:rPr lang="en-US" sz="1600" dirty="0" smtClean="0"/>
              <a:t> and Response Mechanism (  BDRC Capacity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in Disaster </a:t>
            </a:r>
            <a:r>
              <a:rPr lang="en-US" sz="1600" dirty="0" err="1" smtClean="0"/>
              <a:t>Prepardness</a:t>
            </a:r>
            <a:r>
              <a:rPr lang="en-US" sz="1600" dirty="0" smtClean="0"/>
              <a:t> and Response)</a:t>
            </a:r>
          </a:p>
          <a:p>
            <a:r>
              <a:rPr lang="en-US" sz="1600" dirty="0" smtClean="0"/>
              <a:t>     Professional Disaster Management and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Response Personnel and DRT </a:t>
            </a:r>
            <a:r>
              <a:rPr lang="en-US" sz="1600" dirty="0" err="1" smtClean="0"/>
              <a:t>avaliable</a:t>
            </a:r>
            <a:r>
              <a:rPr lang="en-US" sz="1600" dirty="0" smtClean="0"/>
              <a:t> to be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deployed regionally and internationally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Rules </a:t>
            </a:r>
            <a:r>
              <a:rPr lang="en-US" sz="1600" dirty="0" smtClean="0"/>
              <a:t>,</a:t>
            </a:r>
            <a:r>
              <a:rPr lang="en-US" sz="1600" dirty="0" err="1" smtClean="0"/>
              <a:t>procedures,regulations,SOP,manuals</a:t>
            </a:r>
            <a:r>
              <a:rPr lang="en-US" sz="1600" dirty="0" smtClean="0"/>
              <a:t> to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be developed hence imperative.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81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8587" y="-2286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86000" y="19812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THANK YOU FOR YOUR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ATTENTION 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4553634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i="1" dirty="0" smtClean="0"/>
              <a:t>Saving </a:t>
            </a:r>
            <a:r>
              <a:rPr lang="en-US" sz="2400" i="1" dirty="0" err="1" smtClean="0"/>
              <a:t>lives,Changing</a:t>
            </a:r>
            <a:r>
              <a:rPr lang="en-US" sz="2400" i="1" dirty="0" smtClean="0"/>
              <a:t> minds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4168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790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895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2" y="2742657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2" y="4498432"/>
            <a:ext cx="6400800" cy="1752600"/>
          </a:xfrm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" y="95765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771901" y="1814499"/>
            <a:ext cx="22182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NATIONAL DIRECTOR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63435" y="3490899"/>
            <a:ext cx="22267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DISTRICT CHAIRMAN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65036" y="2669632"/>
            <a:ext cx="18457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ASST DIRECTOR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2" y="5020854"/>
            <a:ext cx="135043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BRUNEI/MUARA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476502" y="5015828"/>
            <a:ext cx="1143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TUTONG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139270" y="4984224"/>
            <a:ext cx="1143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KUALA BELAIT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886702" y="4998794"/>
            <a:ext cx="1143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TEMBURONG</a:t>
            </a:r>
            <a:endParaRPr lang="en-US" sz="1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876802" y="2183831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81035" y="3038964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02202" y="3860231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41918" y="4346032"/>
            <a:ext cx="75162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6" idx="0"/>
          </p:cNvCxnSpPr>
          <p:nvPr/>
        </p:nvCxnSpPr>
        <p:spPr>
          <a:xfrm>
            <a:off x="941918" y="4346032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73018" y="4371432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10770" y="4326233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048002" y="4313421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65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0813" cy="6858000"/>
            <a:chOff x="0" y="0"/>
            <a:chExt cx="9160813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14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599" y="1322308"/>
            <a:ext cx="61939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</a:t>
            </a:r>
          </a:p>
          <a:p>
            <a:pPr algn="ctr"/>
            <a:r>
              <a:rPr lang="en-US" sz="3600" b="1" dirty="0" smtClean="0"/>
              <a:t>SCOPE</a:t>
            </a:r>
            <a:endParaRPr lang="en-US" sz="3600" b="1" dirty="0"/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BRIEF BACKGROUND OF BDRCS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 STRUCTURE OF BDRC AND DISASTER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MANAGEMENT DIVISION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FUTURE PLANS OF  DMD</a:t>
            </a:r>
            <a:endParaRPr lang="en-US" sz="2400" dirty="0"/>
          </a:p>
          <a:p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CHALLENGES OF DMD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22439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048000" y="1218027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</a:t>
            </a:r>
            <a:r>
              <a:rPr lang="en-US" sz="3200" b="1" dirty="0" smtClean="0"/>
              <a:t>BRIEF BACKGROUND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2438400" y="2209800"/>
            <a:ext cx="62157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Brunei Darussalam Red Cross Society was established in 1948 as a Branch of the British Red Cross</a:t>
            </a:r>
            <a:endParaRPr lang="en-US" sz="2400" dirty="0"/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Gazetted</a:t>
            </a:r>
            <a:r>
              <a:rPr lang="en-US" sz="2400" dirty="0" smtClean="0"/>
              <a:t> in the Brunei Constitution in 1959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Following full Independence in 1984,the Brunei Red Cross was renamed as Brunei Darussalam Red Crescent Society (BDRCS)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BDRCS became the 130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member of the IFRC 1999</a:t>
            </a:r>
          </a:p>
        </p:txBody>
      </p:sp>
    </p:spTree>
    <p:extLst>
      <p:ext uri="{BB962C8B-B14F-4D97-AF65-F5344CB8AC3E}">
        <p14:creationId xmlns:p14="http://schemas.microsoft.com/office/powerpoint/2010/main" val="32411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7991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13766"/>
            <a:ext cx="6400800" cy="1752600"/>
          </a:xfrm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114800" y="1629833"/>
            <a:ext cx="12954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PRESIDENT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9133" y="3306233"/>
            <a:ext cx="2226733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SECRETARY GENERAL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50734" y="2484966"/>
            <a:ext cx="184573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VICE PRESIDENT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4836188"/>
            <a:ext cx="1350432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UNIFORM/YOUTH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657350" y="4850860"/>
            <a:ext cx="571500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VAD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362200" y="4831162"/>
            <a:ext cx="114300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DISASTER MGT AND PREPAREDNESS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9782" y="4908721"/>
            <a:ext cx="11430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INT RELATION &amp; LEGISLATION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4968" y="4799558"/>
            <a:ext cx="11430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MEDICAL &amp; HEALTH SERVICES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477000" y="4816389"/>
            <a:ext cx="11430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TRAINING RESOURCE &amp; DEVELOPMENT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7772400" y="4814128"/>
            <a:ext cx="11430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SOCIAL &amp; WELFARE DEVELOPMENT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62500" y="1999165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66733" y="2854298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87900" y="3675565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27616" y="4161366"/>
            <a:ext cx="75162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>
            <a:endCxn id="17" idx="0"/>
          </p:cNvCxnSpPr>
          <p:nvPr/>
        </p:nvCxnSpPr>
        <p:spPr>
          <a:xfrm>
            <a:off x="827616" y="4161366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358716" y="4186766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48500" y="4161366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96468" y="4141567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41282" y="4186766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33700" y="4128755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75365" y="4186766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03557" y="552615"/>
            <a:ext cx="4544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sz="2800" b="1" dirty="0" smtClean="0"/>
              <a:t>STRUCTURE OF BDRCS   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397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2" y="2742657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2" y="4498432"/>
            <a:ext cx="6400800" cy="1752600"/>
          </a:xfrm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" y="95765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771901" y="1814499"/>
            <a:ext cx="2218267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NATIONAL DIRECTOR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63435" y="3490899"/>
            <a:ext cx="2226733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DISTRICT CHAIRMAN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65036" y="2669632"/>
            <a:ext cx="184573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ASST DIRECTOR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2" y="5020854"/>
            <a:ext cx="1350432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BRUNEI/MUARA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476502" y="5015828"/>
            <a:ext cx="1143000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TUTONG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139270" y="4984224"/>
            <a:ext cx="1143000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KUALA BELAIT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886702" y="4998794"/>
            <a:ext cx="1143000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TEMBURONG</a:t>
            </a:r>
            <a:endParaRPr lang="en-US" sz="1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876802" y="2183831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81035" y="3038964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02202" y="3860231"/>
            <a:ext cx="0" cy="485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41918" y="4346032"/>
            <a:ext cx="75162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6" idx="0"/>
          </p:cNvCxnSpPr>
          <p:nvPr/>
        </p:nvCxnSpPr>
        <p:spPr>
          <a:xfrm>
            <a:off x="941918" y="4346032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73018" y="4371432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10770" y="4326233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048002" y="4313421"/>
            <a:ext cx="0" cy="67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76502" y="710082"/>
            <a:ext cx="6286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STRUCTURE OF DISASTER MANAGEMENT DIVISION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78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84787" y="30862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67000" y="1175266"/>
            <a:ext cx="5442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PAST DISASTERS SINCE 1960S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1828800" y="2285999"/>
            <a:ext cx="6553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1962 – Major flood</a:t>
            </a:r>
          </a:p>
          <a:p>
            <a:r>
              <a:rPr lang="en-US" sz="2400" dirty="0" smtClean="0"/>
              <a:t>1980s – Fires in Water Village</a:t>
            </a:r>
          </a:p>
          <a:p>
            <a:r>
              <a:rPr lang="en-US" sz="2400" dirty="0" smtClean="0"/>
              <a:t>1987 – </a:t>
            </a:r>
            <a:r>
              <a:rPr lang="en-US" sz="2400" dirty="0" err="1" smtClean="0"/>
              <a:t>Rasau</a:t>
            </a:r>
            <a:r>
              <a:rPr lang="en-US" sz="2400" dirty="0" smtClean="0"/>
              <a:t> Gas blow-out in </a:t>
            </a:r>
            <a:r>
              <a:rPr lang="en-US" sz="2400" dirty="0" err="1" smtClean="0"/>
              <a:t>Belait</a:t>
            </a:r>
            <a:r>
              <a:rPr lang="en-US" sz="2400" dirty="0" smtClean="0"/>
              <a:t> District</a:t>
            </a:r>
          </a:p>
          <a:p>
            <a:r>
              <a:rPr lang="en-US" sz="2400" dirty="0" smtClean="0"/>
              <a:t>1991 –Poor Air quality resulting from Mount Pinatubo eruption in the Philippines</a:t>
            </a:r>
          </a:p>
          <a:p>
            <a:r>
              <a:rPr lang="en-US" sz="2400" dirty="0" smtClean="0"/>
              <a:t>1998 – Regional haze</a:t>
            </a:r>
          </a:p>
          <a:p>
            <a:r>
              <a:rPr lang="en-US" sz="2400" dirty="0" smtClean="0"/>
              <a:t>1999 – Flash Flood during La Nina</a:t>
            </a:r>
          </a:p>
          <a:p>
            <a:r>
              <a:rPr lang="en-US" sz="2400" dirty="0" smtClean="0"/>
              <a:t>2008 – </a:t>
            </a:r>
            <a:r>
              <a:rPr lang="en-US" sz="2400" dirty="0" err="1" smtClean="0"/>
              <a:t>Temburong</a:t>
            </a:r>
            <a:r>
              <a:rPr lang="en-US" sz="2400" dirty="0" smtClean="0"/>
              <a:t> Flash Flood</a:t>
            </a:r>
          </a:p>
          <a:p>
            <a:r>
              <a:rPr lang="en-US" sz="2400" dirty="0" smtClean="0"/>
              <a:t>2009 – Extensive Flash Flood in Brunei </a:t>
            </a:r>
            <a:r>
              <a:rPr lang="en-US" sz="2400" dirty="0" err="1" smtClean="0"/>
              <a:t>Muara</a:t>
            </a:r>
            <a:r>
              <a:rPr lang="en-US" sz="2400" dirty="0" smtClean="0"/>
              <a:t>/ </a:t>
            </a:r>
            <a:r>
              <a:rPr lang="en-US" sz="2400" b="1" dirty="0" err="1" smtClean="0"/>
              <a:t>Tutong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Belait</a:t>
            </a:r>
            <a:r>
              <a:rPr lang="en-US" sz="2400" b="1" dirty="0" smtClean="0"/>
              <a:t> District</a:t>
            </a:r>
          </a:p>
          <a:p>
            <a:r>
              <a:rPr lang="en-US" sz="2800" b="1" dirty="0" smtClean="0"/>
              <a:t>2010 – Influenza A (H1N1)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06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2400" y="152400"/>
            <a:ext cx="9144000" cy="6858000"/>
            <a:chOff x="0" y="0"/>
            <a:chExt cx="9144000" cy="6858000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 flipH="1">
            <a:off x="3886200" y="99942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Photos </a:t>
            </a:r>
            <a:r>
              <a:rPr lang="en-US" dirty="0" err="1" smtClean="0"/>
              <a:t>gallary</a:t>
            </a:r>
            <a:r>
              <a:rPr lang="en-US" dirty="0" smtClean="0"/>
              <a:t> Disaster in Brunei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06" y="1645750"/>
            <a:ext cx="2023594" cy="13223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706" y="1645751"/>
            <a:ext cx="1905000" cy="12739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05" y="3178893"/>
            <a:ext cx="2023593" cy="11747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684" y="1645751"/>
            <a:ext cx="1886115" cy="12630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706" y="3194044"/>
            <a:ext cx="1905000" cy="11596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989" y="3194426"/>
            <a:ext cx="1935810" cy="115926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02" y="4601637"/>
            <a:ext cx="1988706" cy="93254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932" y="4601637"/>
            <a:ext cx="2024774" cy="9216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989" y="4601637"/>
            <a:ext cx="1935810" cy="93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6532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02307"/>
            <a:ext cx="6400800" cy="1752600"/>
          </a:xfrm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429000" y="2111506"/>
            <a:ext cx="2971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NATIONAL DISASTER EXECUTIVE COMMITEE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3276600"/>
            <a:ext cx="2971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NATIONAL DISASTER MANAGEMENT UNIT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4343400"/>
            <a:ext cx="29718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MULTI AGENCIES</a:t>
            </a:r>
          </a:p>
          <a:p>
            <a:pPr algn="ctr"/>
            <a:r>
              <a:rPr lang="en-US" sz="1600" dirty="0" smtClean="0"/>
              <a:t>NDMC</a:t>
            </a:r>
          </a:p>
          <a:p>
            <a:pPr algn="ctr"/>
            <a:r>
              <a:rPr lang="en-US" sz="1600" dirty="0" smtClean="0"/>
              <a:t>VOLUNTEERS</a:t>
            </a:r>
          </a:p>
          <a:p>
            <a:pPr algn="ctr"/>
            <a:r>
              <a:rPr lang="en-US" sz="1600" dirty="0" smtClean="0"/>
              <a:t>NGO’S</a:t>
            </a:r>
          </a:p>
          <a:p>
            <a:pPr algn="ctr"/>
            <a:r>
              <a:rPr lang="en-US" sz="1600" dirty="0" smtClean="0"/>
              <a:t>PRIVATE SECTORS</a:t>
            </a:r>
          </a:p>
          <a:p>
            <a:pPr algn="ctr"/>
            <a:r>
              <a:rPr lang="en-US" sz="1600" dirty="0" smtClean="0"/>
              <a:t>GOVERNMENT AGENCIES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2368445"/>
            <a:ext cx="1524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STRATEGIC LEVEL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4974341"/>
            <a:ext cx="1524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TACTICAL LEVEL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3443684"/>
            <a:ext cx="1524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OPERATIONAL LEVEL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224533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Provide Policy and Strategy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3428295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Planning, Implementation, Organize, Manage &amp; Supervise Policy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781800" y="4851231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Disaster Operation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375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954890"/>
            <a:ext cx="7467600" cy="1219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02094"/>
            <a:ext cx="6400800" cy="3751106"/>
          </a:xfrm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1291107" y="-479481"/>
            <a:ext cx="9135413" cy="7372684"/>
            <a:chOff x="0" y="0"/>
            <a:chExt cx="9144000" cy="6858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308233"/>
              <a:ext cx="9143999" cy="6303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0" y="0"/>
              <a:ext cx="9144000" cy="36076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497240"/>
              <a:ext cx="9135413" cy="36076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600200" y="381001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       FUTURE PLANS OF DMD</a:t>
            </a:r>
          </a:p>
          <a:p>
            <a:r>
              <a:rPr lang="en-US" sz="3200" b="1" dirty="0" smtClean="0"/>
              <a:t>                </a:t>
            </a:r>
            <a:r>
              <a:rPr lang="en-US" sz="2000" b="1" dirty="0" smtClean="0"/>
              <a:t>(</a:t>
            </a:r>
            <a:r>
              <a:rPr lang="en-US" b="1" i="1" dirty="0" smtClean="0"/>
              <a:t>Strategic Plan 2012 – 2016)</a:t>
            </a:r>
            <a:endParaRPr lang="en-US" b="1" i="1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685800" y="1531879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Goals and Strategic Directions</a:t>
            </a:r>
          </a:p>
          <a:p>
            <a:endParaRPr lang="en-US" dirty="0"/>
          </a:p>
          <a:p>
            <a:r>
              <a:rPr lang="en-US" b="1" dirty="0" smtClean="0"/>
              <a:t>Goals</a:t>
            </a:r>
            <a:r>
              <a:rPr lang="en-US" dirty="0" smtClean="0"/>
              <a:t> : Enhancing the capacity of BDRC in preparing for and responding to Disaster Management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Strategic Directions</a:t>
            </a:r>
            <a:endParaRPr lang="en-US" b="1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Strengthen the Capacity –</a:t>
            </a:r>
            <a:r>
              <a:rPr lang="en-US" dirty="0" err="1" smtClean="0"/>
              <a:t>Manpower,management,Infra-structure,equipment,budget</a:t>
            </a:r>
            <a:r>
              <a:rPr lang="en-US" dirty="0" smtClean="0"/>
              <a:t> and approach in preparing for and responding to disaster and crises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Effective </a:t>
            </a:r>
            <a:r>
              <a:rPr lang="en-US" dirty="0" err="1" smtClean="0"/>
              <a:t>prepardness</a:t>
            </a:r>
            <a:r>
              <a:rPr lang="en-US" dirty="0" smtClean="0"/>
              <a:t> capacities for appropriate response to disaster and crises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To develop well prepared and effective means to help and meet the different needs of the most vulnerable people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Work with communities to improve their health and </a:t>
            </a:r>
            <a:r>
              <a:rPr lang="en-US" dirty="0" err="1" smtClean="0"/>
              <a:t>livehood</a:t>
            </a:r>
            <a:r>
              <a:rPr lang="en-US" dirty="0" smtClean="0"/>
              <a:t> and assisting them to prepare and respond to disaster and crises or “Community empowerment approaches” (CBDRM)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561</Words>
  <Application>Microsoft Office PowerPoint</Application>
  <PresentationFormat>On-screen Show (4:3)</PresentationFormat>
  <Paragraphs>129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Suhaimi Ibrahim</dc:creator>
  <cp:lastModifiedBy>Valued Acer Customer</cp:lastModifiedBy>
  <cp:revision>49</cp:revision>
  <dcterms:created xsi:type="dcterms:W3CDTF">2012-03-04T08:40:37Z</dcterms:created>
  <dcterms:modified xsi:type="dcterms:W3CDTF">2012-06-06T05:46:33Z</dcterms:modified>
</cp:coreProperties>
</file>